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18288000" cy="10287000"/>
  <p:notesSz cx="6797675" cy="9926638"/>
  <p:embeddedFontLst>
    <p:embeddedFont>
      <p:font typeface="Playfair Display" panose="020F0502020204030204" pitchFamily="2" charset="0"/>
      <p:regular r:id="rId22"/>
      <p:bold r:id="rId23"/>
      <p:italic r:id="rId24"/>
      <p:boldItalic r:id="rId25"/>
    </p:embeddedFont>
    <p:embeddedFont>
      <p:font typeface="Playfair Display Bold" panose="020B0604020202020204" charset="0"/>
      <p:regular r:id="rId26"/>
      <p:bold r:id="rId27"/>
    </p:embeddedFont>
    <p:embeddedFont>
      <p:font typeface="Playfair Display Italics" panose="020B0604020202020204" charset="0"/>
      <p:regular r:id="rId28"/>
    </p:embeddedFont>
    <p:embeddedFont>
      <p:font typeface="Public Sans" panose="020B0604020202020204" charset="0"/>
      <p:regular r:id="rId29"/>
    </p:embeddedFont>
    <p:embeddedFont>
      <p:font typeface="Public Sans Bold" panose="020B0604020202020204" charset="0"/>
      <p:regular r:id="rId30"/>
    </p:embeddedFont>
    <p:embeddedFont>
      <p:font typeface="Public Sans Italics" panose="020B0604020202020204" charset="0"/>
      <p:regular r:id="rId3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62689" autoAdjust="0"/>
  </p:normalViewPr>
  <p:slideViewPr>
    <p:cSldViewPr>
      <p:cViewPr varScale="1">
        <p:scale>
          <a:sx n="46" d="100"/>
          <a:sy n="46" d="100"/>
        </p:scale>
        <p:origin x="2154"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notesMaster" Target="notesMasters/notesMaster1.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35" Type="http://schemas.openxmlformats.org/officeDocument/2006/relationships/tableStyles" Target="tableStyles.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96B8398-B98C-4640-AF57-D6EB66E57D7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GB"/>
        </a:p>
      </dgm:t>
    </dgm:pt>
    <dgm:pt modelId="{1447FFE7-7496-4BED-8CA3-DFADCA299166}">
      <dgm:prSet/>
      <dgm:spPr/>
      <dgm:t>
        <a:bodyPr/>
        <a:lstStyle/>
        <a:p>
          <a:r>
            <a:rPr lang="en-GB" dirty="0"/>
            <a:t>Are other services offering lip fillers?</a:t>
          </a:r>
        </a:p>
      </dgm:t>
    </dgm:pt>
    <dgm:pt modelId="{F30651A5-E392-448D-8297-297D128A24CF}" type="parTrans" cxnId="{74D3875D-88C2-40B6-8091-D66C2C417C8B}">
      <dgm:prSet/>
      <dgm:spPr/>
      <dgm:t>
        <a:bodyPr/>
        <a:lstStyle/>
        <a:p>
          <a:endParaRPr lang="en-GB"/>
        </a:p>
      </dgm:t>
    </dgm:pt>
    <dgm:pt modelId="{2CA07901-A882-4117-89B5-49F918C3A0A4}" type="sibTrans" cxnId="{74D3875D-88C2-40B6-8091-D66C2C417C8B}">
      <dgm:prSet/>
      <dgm:spPr/>
      <dgm:t>
        <a:bodyPr/>
        <a:lstStyle/>
        <a:p>
          <a:endParaRPr lang="en-GB"/>
        </a:p>
      </dgm:t>
    </dgm:pt>
    <dgm:pt modelId="{2BBFD307-03F2-4A91-9E53-37F96821A9A5}">
      <dgm:prSet/>
      <dgm:spPr/>
      <dgm:t>
        <a:bodyPr/>
        <a:lstStyle/>
        <a:p>
          <a:r>
            <a:rPr lang="en-GB"/>
            <a:t>What other lip procedures are offered?</a:t>
          </a:r>
        </a:p>
      </dgm:t>
    </dgm:pt>
    <dgm:pt modelId="{D74768D1-7517-4A4D-A75E-5CA57B37FEE2}" type="parTrans" cxnId="{6007D513-38AD-45D3-B72B-D2333FC431FE}">
      <dgm:prSet/>
      <dgm:spPr/>
      <dgm:t>
        <a:bodyPr/>
        <a:lstStyle/>
        <a:p>
          <a:endParaRPr lang="en-GB"/>
        </a:p>
      </dgm:t>
    </dgm:pt>
    <dgm:pt modelId="{4AA6402F-D53A-4467-AAA1-7DCEED770713}" type="sibTrans" cxnId="{6007D513-38AD-45D3-B72B-D2333FC431FE}">
      <dgm:prSet/>
      <dgm:spPr/>
      <dgm:t>
        <a:bodyPr/>
        <a:lstStyle/>
        <a:p>
          <a:endParaRPr lang="en-GB"/>
        </a:p>
      </dgm:t>
    </dgm:pt>
    <dgm:pt modelId="{0C68E717-43BE-4F8E-AC91-FEE1880E419F}">
      <dgm:prSet/>
      <dgm:spPr/>
      <dgm:t>
        <a:bodyPr/>
        <a:lstStyle/>
        <a:p>
          <a:r>
            <a:rPr lang="en-GB" dirty="0"/>
            <a:t>Should psychology be involved? </a:t>
          </a:r>
        </a:p>
      </dgm:t>
    </dgm:pt>
    <dgm:pt modelId="{FB2FD29E-7355-40D1-AD94-8684BF1F0EE0}" type="parTrans" cxnId="{183D4E24-FB38-4F8D-AE61-754F5C805838}">
      <dgm:prSet/>
      <dgm:spPr/>
      <dgm:t>
        <a:bodyPr/>
        <a:lstStyle/>
        <a:p>
          <a:endParaRPr lang="en-GB"/>
        </a:p>
      </dgm:t>
    </dgm:pt>
    <dgm:pt modelId="{E595EF79-8224-460C-B5F6-53588416A0DC}" type="sibTrans" cxnId="{183D4E24-FB38-4F8D-AE61-754F5C805838}">
      <dgm:prSet/>
      <dgm:spPr/>
      <dgm:t>
        <a:bodyPr/>
        <a:lstStyle/>
        <a:p>
          <a:endParaRPr lang="en-GB"/>
        </a:p>
      </dgm:t>
    </dgm:pt>
    <dgm:pt modelId="{68A11FFD-B0BF-4C28-A2B7-31805DC45A92}">
      <dgm:prSet/>
      <dgm:spPr/>
      <dgm:t>
        <a:bodyPr/>
        <a:lstStyle/>
        <a:p>
          <a:r>
            <a:rPr lang="en-GB"/>
            <a:t>Ensuring continuity of service </a:t>
          </a:r>
        </a:p>
      </dgm:t>
    </dgm:pt>
    <dgm:pt modelId="{42C88594-C12E-4FF2-83D8-7B978599542C}" type="parTrans" cxnId="{D524E735-1D4D-4A4C-B500-6E2B5DFAEAA5}">
      <dgm:prSet/>
      <dgm:spPr/>
      <dgm:t>
        <a:bodyPr/>
        <a:lstStyle/>
        <a:p>
          <a:endParaRPr lang="en-GB"/>
        </a:p>
      </dgm:t>
    </dgm:pt>
    <dgm:pt modelId="{98AB5856-D100-4080-BBB4-431B20C43055}" type="sibTrans" cxnId="{D524E735-1D4D-4A4C-B500-6E2B5DFAEAA5}">
      <dgm:prSet/>
      <dgm:spPr/>
      <dgm:t>
        <a:bodyPr/>
        <a:lstStyle/>
        <a:p>
          <a:endParaRPr lang="en-GB"/>
        </a:p>
      </dgm:t>
    </dgm:pt>
    <dgm:pt modelId="{B2039702-703E-4E9F-962A-50BA3A48C73B}">
      <dgm:prSet/>
      <dgm:spPr/>
      <dgm:t>
        <a:bodyPr/>
        <a:lstStyle/>
        <a:p>
          <a:r>
            <a:rPr lang="en-GB" dirty="0"/>
            <a:t>How/ what to assess/ measure</a:t>
          </a:r>
        </a:p>
      </dgm:t>
    </dgm:pt>
    <dgm:pt modelId="{9B41FA2A-F83A-4187-A061-F57F5F4728F9}" type="parTrans" cxnId="{D6D467DA-160C-4ED2-A222-8FD841EC7CEA}">
      <dgm:prSet/>
      <dgm:spPr/>
    </dgm:pt>
    <dgm:pt modelId="{F68FDAAD-FAAE-4928-851A-BC35BD1F7BA9}" type="sibTrans" cxnId="{D6D467DA-160C-4ED2-A222-8FD841EC7CEA}">
      <dgm:prSet/>
      <dgm:spPr/>
    </dgm:pt>
    <dgm:pt modelId="{8B13BE5D-C015-44D9-96F9-9EE2019549EB}" type="pres">
      <dgm:prSet presAssocID="{096B8398-B98C-4640-AF57-D6EB66E57D70}" presName="linear" presStyleCnt="0">
        <dgm:presLayoutVars>
          <dgm:animLvl val="lvl"/>
          <dgm:resizeHandles val="exact"/>
        </dgm:presLayoutVars>
      </dgm:prSet>
      <dgm:spPr/>
    </dgm:pt>
    <dgm:pt modelId="{DC20AAED-D2F5-4069-B7BA-D4B85E8E0D69}" type="pres">
      <dgm:prSet presAssocID="{1447FFE7-7496-4BED-8CA3-DFADCA299166}" presName="parentText" presStyleLbl="node1" presStyleIdx="0" presStyleCnt="5">
        <dgm:presLayoutVars>
          <dgm:chMax val="0"/>
          <dgm:bulletEnabled val="1"/>
        </dgm:presLayoutVars>
      </dgm:prSet>
      <dgm:spPr/>
    </dgm:pt>
    <dgm:pt modelId="{2BE93F5F-BC0F-407B-89B7-CDFCCC404145}" type="pres">
      <dgm:prSet presAssocID="{2CA07901-A882-4117-89B5-49F918C3A0A4}" presName="spacer" presStyleCnt="0"/>
      <dgm:spPr/>
    </dgm:pt>
    <dgm:pt modelId="{D018A28E-1390-4069-9F70-2CD45AEC5FD4}" type="pres">
      <dgm:prSet presAssocID="{2BBFD307-03F2-4A91-9E53-37F96821A9A5}" presName="parentText" presStyleLbl="node1" presStyleIdx="1" presStyleCnt="5">
        <dgm:presLayoutVars>
          <dgm:chMax val="0"/>
          <dgm:bulletEnabled val="1"/>
        </dgm:presLayoutVars>
      </dgm:prSet>
      <dgm:spPr/>
    </dgm:pt>
    <dgm:pt modelId="{63AA1AAB-8D2A-4CBA-AD29-98E76DF9E9F6}" type="pres">
      <dgm:prSet presAssocID="{4AA6402F-D53A-4467-AAA1-7DCEED770713}" presName="spacer" presStyleCnt="0"/>
      <dgm:spPr/>
    </dgm:pt>
    <dgm:pt modelId="{F88B3873-84BD-4DB1-AF94-144A646E8E5E}" type="pres">
      <dgm:prSet presAssocID="{0C68E717-43BE-4F8E-AC91-FEE1880E419F}" presName="parentText" presStyleLbl="node1" presStyleIdx="2" presStyleCnt="5">
        <dgm:presLayoutVars>
          <dgm:chMax val="0"/>
          <dgm:bulletEnabled val="1"/>
        </dgm:presLayoutVars>
      </dgm:prSet>
      <dgm:spPr/>
    </dgm:pt>
    <dgm:pt modelId="{D26C3CC2-A540-4812-8F39-5B48C72AC52B}" type="pres">
      <dgm:prSet presAssocID="{E595EF79-8224-460C-B5F6-53588416A0DC}" presName="spacer" presStyleCnt="0"/>
      <dgm:spPr/>
    </dgm:pt>
    <dgm:pt modelId="{178FE5D6-0EEF-48FE-8563-9DDB51E29F5D}" type="pres">
      <dgm:prSet presAssocID="{B2039702-703E-4E9F-962A-50BA3A48C73B}" presName="parentText" presStyleLbl="node1" presStyleIdx="3" presStyleCnt="5">
        <dgm:presLayoutVars>
          <dgm:chMax val="0"/>
          <dgm:bulletEnabled val="1"/>
        </dgm:presLayoutVars>
      </dgm:prSet>
      <dgm:spPr/>
    </dgm:pt>
    <dgm:pt modelId="{C65BD149-186A-4F58-BC3B-8B8D49146F96}" type="pres">
      <dgm:prSet presAssocID="{F68FDAAD-FAAE-4928-851A-BC35BD1F7BA9}" presName="spacer" presStyleCnt="0"/>
      <dgm:spPr/>
    </dgm:pt>
    <dgm:pt modelId="{0484A129-25B0-4177-800F-F56FCC499A1D}" type="pres">
      <dgm:prSet presAssocID="{68A11FFD-B0BF-4C28-A2B7-31805DC45A92}" presName="parentText" presStyleLbl="node1" presStyleIdx="4" presStyleCnt="5">
        <dgm:presLayoutVars>
          <dgm:chMax val="0"/>
          <dgm:bulletEnabled val="1"/>
        </dgm:presLayoutVars>
      </dgm:prSet>
      <dgm:spPr/>
    </dgm:pt>
  </dgm:ptLst>
  <dgm:cxnLst>
    <dgm:cxn modelId="{6007D513-38AD-45D3-B72B-D2333FC431FE}" srcId="{096B8398-B98C-4640-AF57-D6EB66E57D70}" destId="{2BBFD307-03F2-4A91-9E53-37F96821A9A5}" srcOrd="1" destOrd="0" parTransId="{D74768D1-7517-4A4D-A75E-5CA57B37FEE2}" sibTransId="{4AA6402F-D53A-4467-AAA1-7DCEED770713}"/>
    <dgm:cxn modelId="{11D8D11B-0100-44BE-BABB-3428A7A83A61}" type="presOf" srcId="{B2039702-703E-4E9F-962A-50BA3A48C73B}" destId="{178FE5D6-0EEF-48FE-8563-9DDB51E29F5D}" srcOrd="0" destOrd="0" presId="urn:microsoft.com/office/officeart/2005/8/layout/vList2"/>
    <dgm:cxn modelId="{183D4E24-FB38-4F8D-AE61-754F5C805838}" srcId="{096B8398-B98C-4640-AF57-D6EB66E57D70}" destId="{0C68E717-43BE-4F8E-AC91-FEE1880E419F}" srcOrd="2" destOrd="0" parTransId="{FB2FD29E-7355-40D1-AD94-8684BF1F0EE0}" sibTransId="{E595EF79-8224-460C-B5F6-53588416A0DC}"/>
    <dgm:cxn modelId="{D524E735-1D4D-4A4C-B500-6E2B5DFAEAA5}" srcId="{096B8398-B98C-4640-AF57-D6EB66E57D70}" destId="{68A11FFD-B0BF-4C28-A2B7-31805DC45A92}" srcOrd="4" destOrd="0" parTransId="{42C88594-C12E-4FF2-83D8-7B978599542C}" sibTransId="{98AB5856-D100-4080-BBB4-431B20C43055}"/>
    <dgm:cxn modelId="{74D3875D-88C2-40B6-8091-D66C2C417C8B}" srcId="{096B8398-B98C-4640-AF57-D6EB66E57D70}" destId="{1447FFE7-7496-4BED-8CA3-DFADCA299166}" srcOrd="0" destOrd="0" parTransId="{F30651A5-E392-448D-8297-297D128A24CF}" sibTransId="{2CA07901-A882-4117-89B5-49F918C3A0A4}"/>
    <dgm:cxn modelId="{932DD95F-0CCF-4122-ABE4-8764B4CF3E22}" type="presOf" srcId="{096B8398-B98C-4640-AF57-D6EB66E57D70}" destId="{8B13BE5D-C015-44D9-96F9-9EE2019549EB}" srcOrd="0" destOrd="0" presId="urn:microsoft.com/office/officeart/2005/8/layout/vList2"/>
    <dgm:cxn modelId="{D8644B46-61A6-42B4-B48B-293944E5F61D}" type="presOf" srcId="{2BBFD307-03F2-4A91-9E53-37F96821A9A5}" destId="{D018A28E-1390-4069-9F70-2CD45AEC5FD4}" srcOrd="0" destOrd="0" presId="urn:microsoft.com/office/officeart/2005/8/layout/vList2"/>
    <dgm:cxn modelId="{77BB7A4C-4C29-4F43-B7C7-D1B12062E51F}" type="presOf" srcId="{0C68E717-43BE-4F8E-AC91-FEE1880E419F}" destId="{F88B3873-84BD-4DB1-AF94-144A646E8E5E}" srcOrd="0" destOrd="0" presId="urn:microsoft.com/office/officeart/2005/8/layout/vList2"/>
    <dgm:cxn modelId="{8491CC83-5FC9-45FC-B3F1-F06C00722E18}" type="presOf" srcId="{68A11FFD-B0BF-4C28-A2B7-31805DC45A92}" destId="{0484A129-25B0-4177-800F-F56FCC499A1D}" srcOrd="0" destOrd="0" presId="urn:microsoft.com/office/officeart/2005/8/layout/vList2"/>
    <dgm:cxn modelId="{37768496-BB95-467D-96A4-A9C634EF6788}" type="presOf" srcId="{1447FFE7-7496-4BED-8CA3-DFADCA299166}" destId="{DC20AAED-D2F5-4069-B7BA-D4B85E8E0D69}" srcOrd="0" destOrd="0" presId="urn:microsoft.com/office/officeart/2005/8/layout/vList2"/>
    <dgm:cxn modelId="{D6D467DA-160C-4ED2-A222-8FD841EC7CEA}" srcId="{096B8398-B98C-4640-AF57-D6EB66E57D70}" destId="{B2039702-703E-4E9F-962A-50BA3A48C73B}" srcOrd="3" destOrd="0" parTransId="{9B41FA2A-F83A-4187-A061-F57F5F4728F9}" sibTransId="{F68FDAAD-FAAE-4928-851A-BC35BD1F7BA9}"/>
    <dgm:cxn modelId="{97E353DA-C1F8-46F6-BECE-DC08A1161C08}" type="presParOf" srcId="{8B13BE5D-C015-44D9-96F9-9EE2019549EB}" destId="{DC20AAED-D2F5-4069-B7BA-D4B85E8E0D69}" srcOrd="0" destOrd="0" presId="urn:microsoft.com/office/officeart/2005/8/layout/vList2"/>
    <dgm:cxn modelId="{0538117B-EFC7-4D2C-AE20-B07151C32BFB}" type="presParOf" srcId="{8B13BE5D-C015-44D9-96F9-9EE2019549EB}" destId="{2BE93F5F-BC0F-407B-89B7-CDFCCC404145}" srcOrd="1" destOrd="0" presId="urn:microsoft.com/office/officeart/2005/8/layout/vList2"/>
    <dgm:cxn modelId="{66441131-34BD-4B0C-B8DF-428DAA619104}" type="presParOf" srcId="{8B13BE5D-C015-44D9-96F9-9EE2019549EB}" destId="{D018A28E-1390-4069-9F70-2CD45AEC5FD4}" srcOrd="2" destOrd="0" presId="urn:microsoft.com/office/officeart/2005/8/layout/vList2"/>
    <dgm:cxn modelId="{2FB21862-8FD3-4D48-848E-755C30C93CAA}" type="presParOf" srcId="{8B13BE5D-C015-44D9-96F9-9EE2019549EB}" destId="{63AA1AAB-8D2A-4CBA-AD29-98E76DF9E9F6}" srcOrd="3" destOrd="0" presId="urn:microsoft.com/office/officeart/2005/8/layout/vList2"/>
    <dgm:cxn modelId="{F2D1BA29-0929-4CAD-A054-B9D27D2244D7}" type="presParOf" srcId="{8B13BE5D-C015-44D9-96F9-9EE2019549EB}" destId="{F88B3873-84BD-4DB1-AF94-144A646E8E5E}" srcOrd="4" destOrd="0" presId="urn:microsoft.com/office/officeart/2005/8/layout/vList2"/>
    <dgm:cxn modelId="{3A0B6945-00AF-4BED-AAFF-296626FCCB8A}" type="presParOf" srcId="{8B13BE5D-C015-44D9-96F9-9EE2019549EB}" destId="{D26C3CC2-A540-4812-8F39-5B48C72AC52B}" srcOrd="5" destOrd="0" presId="urn:microsoft.com/office/officeart/2005/8/layout/vList2"/>
    <dgm:cxn modelId="{7AB51B16-F1A3-48FD-91A6-195B71FFE20F}" type="presParOf" srcId="{8B13BE5D-C015-44D9-96F9-9EE2019549EB}" destId="{178FE5D6-0EEF-48FE-8563-9DDB51E29F5D}" srcOrd="6" destOrd="0" presId="urn:microsoft.com/office/officeart/2005/8/layout/vList2"/>
    <dgm:cxn modelId="{AC8DA3C2-13B0-4D52-A04B-8BCA4D2CC7F8}" type="presParOf" srcId="{8B13BE5D-C015-44D9-96F9-9EE2019549EB}" destId="{C65BD149-186A-4F58-BC3B-8B8D49146F96}" srcOrd="7" destOrd="0" presId="urn:microsoft.com/office/officeart/2005/8/layout/vList2"/>
    <dgm:cxn modelId="{C8C5F32E-BC0D-4306-8E3F-915613096E9C}" type="presParOf" srcId="{8B13BE5D-C015-44D9-96F9-9EE2019549EB}" destId="{0484A129-25B0-4177-800F-F56FCC499A1D}"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20AAED-D2F5-4069-B7BA-D4B85E8E0D69}">
      <dsp:nvSpPr>
        <dsp:cNvPr id="0" name=""/>
        <dsp:cNvSpPr/>
      </dsp:nvSpPr>
      <dsp:spPr>
        <a:xfrm>
          <a:off x="0" y="44767"/>
          <a:ext cx="17373600" cy="136714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l" defTabSz="2533650">
            <a:lnSpc>
              <a:spcPct val="90000"/>
            </a:lnSpc>
            <a:spcBef>
              <a:spcPct val="0"/>
            </a:spcBef>
            <a:spcAft>
              <a:spcPct val="35000"/>
            </a:spcAft>
            <a:buNone/>
          </a:pPr>
          <a:r>
            <a:rPr lang="en-GB" sz="5700" kern="1200" dirty="0"/>
            <a:t>Are other services offering lip fillers?</a:t>
          </a:r>
        </a:p>
      </dsp:txBody>
      <dsp:txXfrm>
        <a:off x="66738" y="111505"/>
        <a:ext cx="17240124" cy="1233668"/>
      </dsp:txXfrm>
    </dsp:sp>
    <dsp:sp modelId="{D018A28E-1390-4069-9F70-2CD45AEC5FD4}">
      <dsp:nvSpPr>
        <dsp:cNvPr id="0" name=""/>
        <dsp:cNvSpPr/>
      </dsp:nvSpPr>
      <dsp:spPr>
        <a:xfrm>
          <a:off x="0" y="1576072"/>
          <a:ext cx="17373600" cy="136714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l" defTabSz="2533650">
            <a:lnSpc>
              <a:spcPct val="90000"/>
            </a:lnSpc>
            <a:spcBef>
              <a:spcPct val="0"/>
            </a:spcBef>
            <a:spcAft>
              <a:spcPct val="35000"/>
            </a:spcAft>
            <a:buNone/>
          </a:pPr>
          <a:r>
            <a:rPr lang="en-GB" sz="5700" kern="1200"/>
            <a:t>What other lip procedures are offered?</a:t>
          </a:r>
        </a:p>
      </dsp:txBody>
      <dsp:txXfrm>
        <a:off x="66738" y="1642810"/>
        <a:ext cx="17240124" cy="1233668"/>
      </dsp:txXfrm>
    </dsp:sp>
    <dsp:sp modelId="{F88B3873-84BD-4DB1-AF94-144A646E8E5E}">
      <dsp:nvSpPr>
        <dsp:cNvPr id="0" name=""/>
        <dsp:cNvSpPr/>
      </dsp:nvSpPr>
      <dsp:spPr>
        <a:xfrm>
          <a:off x="0" y="3107377"/>
          <a:ext cx="17373600" cy="136714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l" defTabSz="2533650">
            <a:lnSpc>
              <a:spcPct val="90000"/>
            </a:lnSpc>
            <a:spcBef>
              <a:spcPct val="0"/>
            </a:spcBef>
            <a:spcAft>
              <a:spcPct val="35000"/>
            </a:spcAft>
            <a:buNone/>
          </a:pPr>
          <a:r>
            <a:rPr lang="en-GB" sz="5700" kern="1200" dirty="0"/>
            <a:t>Should psychology be involved? </a:t>
          </a:r>
        </a:p>
      </dsp:txBody>
      <dsp:txXfrm>
        <a:off x="66738" y="3174115"/>
        <a:ext cx="17240124" cy="1233668"/>
      </dsp:txXfrm>
    </dsp:sp>
    <dsp:sp modelId="{178FE5D6-0EEF-48FE-8563-9DDB51E29F5D}">
      <dsp:nvSpPr>
        <dsp:cNvPr id="0" name=""/>
        <dsp:cNvSpPr/>
      </dsp:nvSpPr>
      <dsp:spPr>
        <a:xfrm>
          <a:off x="0" y="4638682"/>
          <a:ext cx="17373600" cy="136714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l" defTabSz="2533650">
            <a:lnSpc>
              <a:spcPct val="90000"/>
            </a:lnSpc>
            <a:spcBef>
              <a:spcPct val="0"/>
            </a:spcBef>
            <a:spcAft>
              <a:spcPct val="35000"/>
            </a:spcAft>
            <a:buNone/>
          </a:pPr>
          <a:r>
            <a:rPr lang="en-GB" sz="5700" kern="1200" dirty="0"/>
            <a:t>How/ what to assess/ measure</a:t>
          </a:r>
        </a:p>
      </dsp:txBody>
      <dsp:txXfrm>
        <a:off x="66738" y="4705420"/>
        <a:ext cx="17240124" cy="1233668"/>
      </dsp:txXfrm>
    </dsp:sp>
    <dsp:sp modelId="{0484A129-25B0-4177-800F-F56FCC499A1D}">
      <dsp:nvSpPr>
        <dsp:cNvPr id="0" name=""/>
        <dsp:cNvSpPr/>
      </dsp:nvSpPr>
      <dsp:spPr>
        <a:xfrm>
          <a:off x="0" y="6169987"/>
          <a:ext cx="17373600" cy="136714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l" defTabSz="2533650">
            <a:lnSpc>
              <a:spcPct val="90000"/>
            </a:lnSpc>
            <a:spcBef>
              <a:spcPct val="0"/>
            </a:spcBef>
            <a:spcAft>
              <a:spcPct val="35000"/>
            </a:spcAft>
            <a:buNone/>
          </a:pPr>
          <a:r>
            <a:rPr lang="en-GB" sz="5700" kern="1200"/>
            <a:t>Ensuring continuity of service </a:t>
          </a:r>
        </a:p>
      </dsp:txBody>
      <dsp:txXfrm>
        <a:off x="66738" y="6236725"/>
        <a:ext cx="17240124" cy="1233668"/>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76B1048E-5847-4222-B094-AA91508DD550}" type="datetimeFigureOut">
              <a:rPr lang="en-GB" smtClean="0"/>
              <a:t>18/03/2026</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7C3FD669-DDC8-4108-A397-AB19282D05B5}" type="slidenum">
              <a:rPr lang="en-GB" smtClean="0"/>
              <a:t>‹#›</a:t>
            </a:fld>
            <a:endParaRPr lang="en-GB"/>
          </a:p>
        </p:txBody>
      </p:sp>
    </p:spTree>
    <p:extLst>
      <p:ext uri="{BB962C8B-B14F-4D97-AF65-F5344CB8AC3E}">
        <p14:creationId xmlns:p14="http://schemas.microsoft.com/office/powerpoint/2010/main" val="18810395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Hello</a:t>
            </a:r>
            <a:r>
              <a:rPr lang="en-GB" baseline="0" dirty="0"/>
              <a:t> and introduction </a:t>
            </a:r>
          </a:p>
          <a:p>
            <a:r>
              <a:rPr lang="en-GB" baseline="0" dirty="0"/>
              <a:t>Trainee on placement in Cleft Lip and Palate Team in South Wales, University of Cardiff </a:t>
            </a:r>
            <a:r>
              <a:rPr lang="en-GB" baseline="0" dirty="0" err="1"/>
              <a:t>DClinPsy</a:t>
            </a:r>
            <a:endParaRPr lang="en-GB" dirty="0"/>
          </a:p>
        </p:txBody>
      </p:sp>
      <p:sp>
        <p:nvSpPr>
          <p:cNvPr id="4" name="Slide Number Placeholder 3"/>
          <p:cNvSpPr>
            <a:spLocks noGrp="1"/>
          </p:cNvSpPr>
          <p:nvPr>
            <p:ph type="sldNum" sz="quarter" idx="10"/>
          </p:nvPr>
        </p:nvSpPr>
        <p:spPr/>
        <p:txBody>
          <a:bodyPr/>
          <a:lstStyle/>
          <a:p>
            <a:fld id="{7C3FD669-DDC8-4108-A397-AB19282D05B5}" type="slidenum">
              <a:rPr lang="en-GB" smtClean="0"/>
              <a:t>1</a:t>
            </a:fld>
            <a:endParaRPr lang="en-GB"/>
          </a:p>
        </p:txBody>
      </p:sp>
    </p:spTree>
    <p:extLst>
      <p:ext uri="{BB962C8B-B14F-4D97-AF65-F5344CB8AC3E}">
        <p14:creationId xmlns:p14="http://schemas.microsoft.com/office/powerpoint/2010/main" val="36421156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Cleft patients often have appearance related concerns which are associated with impact of self-image, self-confidence and quality of life with related impact on mental health. HA filler offers a timely and non-invasive treatment option for cleft patients who are not suitable for or do not wish to have surgery. There is anecdotal evidence of pros and cons of psychological impact of offering this service and the WCCLP are offering this service routinely as part of their provision of cleft related care; therefore it is important to evaluate the treatment being offered to better understand the outcomes and psychological</a:t>
            </a:r>
            <a:r>
              <a:rPr lang="en-US" sz="1200" kern="1200" baseline="0" dirty="0">
                <a:solidFill>
                  <a:schemeClr val="tx1"/>
                </a:solidFill>
                <a:effectLst/>
                <a:latin typeface="+mn-lt"/>
                <a:ea typeface="+mn-ea"/>
                <a:cs typeface="+mn-cs"/>
              </a:rPr>
              <a:t> impact as well as inform MDT working across disciplines </a:t>
            </a: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C3FD669-DDC8-4108-A397-AB19282D05B5}" type="slidenum">
              <a:rPr lang="en-GB" smtClean="0"/>
              <a:t>2</a:t>
            </a:fld>
            <a:endParaRPr lang="en-GB"/>
          </a:p>
        </p:txBody>
      </p:sp>
    </p:spTree>
    <p:extLst>
      <p:ext uri="{BB962C8B-B14F-4D97-AF65-F5344CB8AC3E}">
        <p14:creationId xmlns:p14="http://schemas.microsoft.com/office/powerpoint/2010/main" val="34931825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Details</a:t>
            </a:r>
            <a:r>
              <a:rPr lang="en-GB" baseline="0" dirty="0"/>
              <a:t> of investigation sample: quantitative Cleft Q data and qualitative stakeholder interview data, there is evidence of medical effectiveness and Cleft Q data but this does not address psychological impact beyond satisfaction with the look of lips </a:t>
            </a:r>
          </a:p>
          <a:p>
            <a:r>
              <a:rPr lang="en-GB" baseline="0" dirty="0"/>
              <a:t>Sample: </a:t>
            </a:r>
          </a:p>
          <a:p>
            <a:r>
              <a:rPr lang="en-GB" baseline="0" dirty="0"/>
              <a:t>26 participants</a:t>
            </a:r>
          </a:p>
          <a:p>
            <a:r>
              <a:rPr lang="en-GB" dirty="0"/>
              <a:t>17-68 y/o</a:t>
            </a:r>
          </a:p>
          <a:p>
            <a:r>
              <a:rPr lang="en-GB" dirty="0"/>
              <a:t>22f</a:t>
            </a:r>
            <a:r>
              <a:rPr lang="en-GB" baseline="0" dirty="0"/>
              <a:t> 4m</a:t>
            </a:r>
          </a:p>
          <a:p>
            <a:r>
              <a:rPr lang="en-GB" baseline="0" dirty="0"/>
              <a:t>CL- 10</a:t>
            </a:r>
          </a:p>
          <a:p>
            <a:r>
              <a:rPr lang="en-GB" baseline="0" dirty="0"/>
              <a:t>UCLP-12</a:t>
            </a:r>
          </a:p>
          <a:p>
            <a:r>
              <a:rPr lang="en-GB" baseline="0" dirty="0"/>
              <a:t>BCLP-4</a:t>
            </a:r>
            <a:endParaRPr lang="en-GB" dirty="0"/>
          </a:p>
        </p:txBody>
      </p:sp>
      <p:sp>
        <p:nvSpPr>
          <p:cNvPr id="4" name="Slide Number Placeholder 3"/>
          <p:cNvSpPr>
            <a:spLocks noGrp="1"/>
          </p:cNvSpPr>
          <p:nvPr>
            <p:ph type="sldNum" sz="quarter" idx="10"/>
          </p:nvPr>
        </p:nvSpPr>
        <p:spPr/>
        <p:txBody>
          <a:bodyPr/>
          <a:lstStyle/>
          <a:p>
            <a:fld id="{7C3FD669-DDC8-4108-A397-AB19282D05B5}" type="slidenum">
              <a:rPr lang="en-GB" smtClean="0"/>
              <a:t>3</a:t>
            </a:fld>
            <a:endParaRPr lang="en-GB"/>
          </a:p>
        </p:txBody>
      </p:sp>
    </p:spTree>
    <p:extLst>
      <p:ext uri="{BB962C8B-B14F-4D97-AF65-F5344CB8AC3E}">
        <p14:creationId xmlns:p14="http://schemas.microsoft.com/office/powerpoint/2010/main" val="16384796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a:t>
            </a:r>
            <a:r>
              <a:rPr lang="en-GB" baseline="0" dirty="0"/>
              <a:t> the pre and post data from the Cleft Q which shows improvement on satisfaction with the appearance of the lips on all items. Anecdotally there is evidence that there is a ceiling affect with satisfaction when some patients do no achieve perfection and we are collecting and analysing more data to investigate this. </a:t>
            </a:r>
            <a:endParaRPr lang="en-GB" dirty="0"/>
          </a:p>
        </p:txBody>
      </p:sp>
      <p:sp>
        <p:nvSpPr>
          <p:cNvPr id="4" name="Slide Number Placeholder 3"/>
          <p:cNvSpPr>
            <a:spLocks noGrp="1"/>
          </p:cNvSpPr>
          <p:nvPr>
            <p:ph type="sldNum" sz="quarter" idx="10"/>
          </p:nvPr>
        </p:nvSpPr>
        <p:spPr/>
        <p:txBody>
          <a:bodyPr/>
          <a:lstStyle/>
          <a:p>
            <a:fld id="{7C3FD669-DDC8-4108-A397-AB19282D05B5}" type="slidenum">
              <a:rPr lang="en-GB" smtClean="0"/>
              <a:t>4</a:t>
            </a:fld>
            <a:endParaRPr lang="en-GB"/>
          </a:p>
        </p:txBody>
      </p:sp>
    </p:spTree>
    <p:extLst>
      <p:ext uri="{BB962C8B-B14F-4D97-AF65-F5344CB8AC3E}">
        <p14:creationId xmlns:p14="http://schemas.microsoft.com/office/powerpoint/2010/main" val="4423920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Key Stakeholders were interviewed</a:t>
            </a:r>
            <a:r>
              <a:rPr lang="en-GB" baseline="0" dirty="0"/>
              <a:t> and preliminary thematic analysis was carried out to elicit key themes, which were as follows: </a:t>
            </a:r>
          </a:p>
          <a:p>
            <a:r>
              <a:rPr lang="en-GB" baseline="0" dirty="0"/>
              <a:t>Positive Impact</a:t>
            </a:r>
          </a:p>
          <a:p>
            <a:r>
              <a:rPr lang="en-GB" baseline="0" dirty="0"/>
              <a:t>Meeting Patient Need</a:t>
            </a:r>
          </a:p>
          <a:p>
            <a:r>
              <a:rPr lang="en-GB" baseline="0" dirty="0"/>
              <a:t>Management of Expectations </a:t>
            </a:r>
          </a:p>
          <a:p>
            <a:r>
              <a:rPr lang="en-GB" baseline="0" dirty="0"/>
              <a:t>Scale of Impact for the Intervention </a:t>
            </a:r>
          </a:p>
          <a:p>
            <a:r>
              <a:rPr lang="en-GB" baseline="0" dirty="0"/>
              <a:t>Perception of the intervention </a:t>
            </a:r>
          </a:p>
        </p:txBody>
      </p:sp>
      <p:sp>
        <p:nvSpPr>
          <p:cNvPr id="4" name="Slide Number Placeholder 3"/>
          <p:cNvSpPr>
            <a:spLocks noGrp="1"/>
          </p:cNvSpPr>
          <p:nvPr>
            <p:ph type="sldNum" sz="quarter" idx="10"/>
          </p:nvPr>
        </p:nvSpPr>
        <p:spPr/>
        <p:txBody>
          <a:bodyPr/>
          <a:lstStyle/>
          <a:p>
            <a:fld id="{7C3FD669-DDC8-4108-A397-AB19282D05B5}" type="slidenum">
              <a:rPr lang="en-GB" smtClean="0"/>
              <a:t>5</a:t>
            </a:fld>
            <a:endParaRPr lang="en-GB"/>
          </a:p>
        </p:txBody>
      </p:sp>
    </p:spTree>
    <p:extLst>
      <p:ext uri="{BB962C8B-B14F-4D97-AF65-F5344CB8AC3E}">
        <p14:creationId xmlns:p14="http://schemas.microsoft.com/office/powerpoint/2010/main" val="6084018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Stakeholder quotes. Unfortunately I do not have time to read all of them, but I would just like to highlight this one</a:t>
            </a:r>
            <a:r>
              <a:rPr lang="en-GB" baseline="0" dirty="0"/>
              <a:t> which is particularly relevant to how the intervention is delivered in the context of NHS Cleft MDT care:</a:t>
            </a:r>
          </a:p>
          <a:p>
            <a:r>
              <a:rPr lang="en-GB" dirty="0"/>
              <a:t>“There is reassurance and strength in having the fillers in Cleft care, because they are coming to someone who openly acknowledges what the issues are, and has the expertise to treat them- this is validating for the patient to know you are acknowledging what they are concerned about . </a:t>
            </a:r>
          </a:p>
          <a:p>
            <a:r>
              <a:rPr lang="en-GB" dirty="0"/>
              <a:t>Also teams are static and they know the faces of those around them delivering the intervention. Patients feel really cared for and understood in this setting.”</a:t>
            </a:r>
          </a:p>
          <a:p>
            <a:endParaRPr lang="en-GB" dirty="0"/>
          </a:p>
        </p:txBody>
      </p:sp>
      <p:sp>
        <p:nvSpPr>
          <p:cNvPr id="4" name="Slide Number Placeholder 3"/>
          <p:cNvSpPr>
            <a:spLocks noGrp="1"/>
          </p:cNvSpPr>
          <p:nvPr>
            <p:ph type="sldNum" sz="quarter" idx="10"/>
          </p:nvPr>
        </p:nvSpPr>
        <p:spPr/>
        <p:txBody>
          <a:bodyPr/>
          <a:lstStyle/>
          <a:p>
            <a:fld id="{7C3FD669-DDC8-4108-A397-AB19282D05B5}" type="slidenum">
              <a:rPr lang="en-GB" smtClean="0"/>
              <a:t>6</a:t>
            </a:fld>
            <a:endParaRPr lang="en-GB"/>
          </a:p>
        </p:txBody>
      </p:sp>
    </p:spTree>
    <p:extLst>
      <p:ext uri="{BB962C8B-B14F-4D97-AF65-F5344CB8AC3E}">
        <p14:creationId xmlns:p14="http://schemas.microsoft.com/office/powerpoint/2010/main" val="3315983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conclusion our initial findings show:</a:t>
            </a:r>
            <a:r>
              <a:rPr lang="en-GB" baseline="0" dirty="0"/>
              <a:t> that this intervention is effective and has positive impact psychological impact on patient quality of life as well as being an effective and non invasive treatment </a:t>
            </a:r>
          </a:p>
          <a:p>
            <a:endParaRPr lang="en-GB" dirty="0"/>
          </a:p>
          <a:p>
            <a:r>
              <a:rPr lang="en-GB" dirty="0"/>
              <a:t>Areas</a:t>
            </a:r>
            <a:r>
              <a:rPr lang="en-GB" baseline="0" dirty="0"/>
              <a:t> for research include: </a:t>
            </a:r>
          </a:p>
          <a:p>
            <a:r>
              <a:rPr lang="en-GB" baseline="0" dirty="0"/>
              <a:t>Does psychological impact vary by type of cleft? </a:t>
            </a:r>
          </a:p>
          <a:p>
            <a:endParaRPr lang="en-GB" baseline="0" dirty="0"/>
          </a:p>
          <a:p>
            <a:r>
              <a:rPr lang="en-GB" baseline="0" dirty="0"/>
              <a:t>Exploration of the cultural difference around desirability in facial aesthetics </a:t>
            </a:r>
          </a:p>
          <a:p>
            <a:endParaRPr lang="en-GB" baseline="0" dirty="0"/>
          </a:p>
          <a:p>
            <a:r>
              <a:rPr lang="en-GB" baseline="0" dirty="0"/>
              <a:t>Exploration  of gender and age in relation to need, uptake of intervention, and satisfaction </a:t>
            </a:r>
          </a:p>
          <a:p>
            <a:endParaRPr lang="en-GB" baseline="0" dirty="0"/>
          </a:p>
          <a:p>
            <a:r>
              <a:rPr lang="en-GB" baseline="0" dirty="0"/>
              <a:t>Psychological screening/support for subgroups with severe appearance related concerns</a:t>
            </a:r>
          </a:p>
          <a:p>
            <a:endParaRPr lang="en-GB" baseline="0" dirty="0"/>
          </a:p>
          <a:p>
            <a:r>
              <a:rPr lang="en-GB" baseline="0" dirty="0"/>
              <a:t>Qualitative exploration of the psychological of lip fillers </a:t>
            </a:r>
          </a:p>
          <a:p>
            <a:endParaRPr lang="en-GB" dirty="0"/>
          </a:p>
          <a:p>
            <a:pPr>
              <a:lnSpc>
                <a:spcPts val="2880"/>
              </a:lnSpc>
            </a:pPr>
            <a:r>
              <a:rPr lang="en-US" sz="1200" dirty="0">
                <a:solidFill>
                  <a:srgbClr val="2B2C30"/>
                </a:solidFill>
                <a:latin typeface="Public Sans"/>
              </a:rPr>
              <a:t>Future Directions: </a:t>
            </a:r>
          </a:p>
          <a:p>
            <a:pPr>
              <a:lnSpc>
                <a:spcPts val="2880"/>
              </a:lnSpc>
            </a:pPr>
            <a:r>
              <a:rPr lang="en-US" sz="1200" dirty="0">
                <a:solidFill>
                  <a:srgbClr val="2B2C30"/>
                </a:solidFill>
                <a:latin typeface="Public Sans"/>
              </a:rPr>
              <a:t>Storage of data is paramount in order to continue to build this evidence base rigorously to fuel further understanding of this topic and make meaningful sense of the data </a:t>
            </a:r>
          </a:p>
          <a:p>
            <a:pPr>
              <a:lnSpc>
                <a:spcPts val="2880"/>
              </a:lnSpc>
            </a:pPr>
            <a:endParaRPr lang="en-US" sz="1200" dirty="0">
              <a:solidFill>
                <a:srgbClr val="2B2C30"/>
              </a:solidFill>
              <a:latin typeface="Public Sans"/>
            </a:endParaRPr>
          </a:p>
          <a:p>
            <a:pPr algn="l">
              <a:lnSpc>
                <a:spcPts val="2880"/>
              </a:lnSpc>
            </a:pPr>
            <a:r>
              <a:rPr lang="en-US" sz="1200" dirty="0">
                <a:solidFill>
                  <a:srgbClr val="2B2C30"/>
                </a:solidFill>
                <a:latin typeface="Public Sans"/>
              </a:rPr>
              <a:t>Addition of a psychological component to pre and post measures </a:t>
            </a:r>
          </a:p>
          <a:p>
            <a:endParaRPr lang="en-GB" dirty="0"/>
          </a:p>
        </p:txBody>
      </p:sp>
      <p:sp>
        <p:nvSpPr>
          <p:cNvPr id="4" name="Slide Number Placeholder 3"/>
          <p:cNvSpPr>
            <a:spLocks noGrp="1"/>
          </p:cNvSpPr>
          <p:nvPr>
            <p:ph type="sldNum" sz="quarter" idx="10"/>
          </p:nvPr>
        </p:nvSpPr>
        <p:spPr/>
        <p:txBody>
          <a:bodyPr/>
          <a:lstStyle/>
          <a:p>
            <a:fld id="{7C3FD669-DDC8-4108-A397-AB19282D05B5}" type="slidenum">
              <a:rPr lang="en-GB" smtClean="0"/>
              <a:t>7</a:t>
            </a:fld>
            <a:endParaRPr lang="en-GB"/>
          </a:p>
        </p:txBody>
      </p:sp>
    </p:spTree>
    <p:extLst>
      <p:ext uri="{BB962C8B-B14F-4D97-AF65-F5344CB8AC3E}">
        <p14:creationId xmlns:p14="http://schemas.microsoft.com/office/powerpoint/2010/main" val="4784517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C3FD669-DDC8-4108-A397-AB19282D05B5}" type="slidenum">
              <a:rPr lang="en-GB" smtClean="0"/>
              <a:t>19</a:t>
            </a:fld>
            <a:endParaRPr lang="en-GB"/>
          </a:p>
        </p:txBody>
      </p:sp>
    </p:spTree>
    <p:extLst>
      <p:ext uri="{BB962C8B-B14F-4D97-AF65-F5344CB8AC3E}">
        <p14:creationId xmlns:p14="http://schemas.microsoft.com/office/powerpoint/2010/main" val="26243084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3/18/2026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3/18/2026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3/18/2026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3/18/2026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526603" y="4678285"/>
            <a:ext cx="13189306" cy="4762"/>
          </a:xfrm>
          <a:prstGeom prst="line">
            <a:avLst/>
          </a:prstGeom>
          <a:ln w="9525" cap="flat">
            <a:solidFill>
              <a:srgbClr val="2B2C30"/>
            </a:solidFill>
            <a:prstDash val="solid"/>
            <a:headEnd type="none" w="sm" len="sm"/>
            <a:tailEnd type="none" w="sm" len="sm"/>
          </a:ln>
        </p:spPr>
        <p:txBody>
          <a:bodyPr/>
          <a:lstStyle/>
          <a:p>
            <a:endParaRPr lang="en-GB"/>
          </a:p>
        </p:txBody>
      </p:sp>
      <p:sp>
        <p:nvSpPr>
          <p:cNvPr id="3" name="Freeform 3"/>
          <p:cNvSpPr/>
          <p:nvPr/>
        </p:nvSpPr>
        <p:spPr>
          <a:xfrm>
            <a:off x="10287000" y="1979845"/>
            <a:ext cx="7584126" cy="2613363"/>
          </a:xfrm>
          <a:custGeom>
            <a:avLst/>
            <a:gdLst/>
            <a:ahLst/>
            <a:cxnLst/>
            <a:rect l="l" t="t" r="r" b="b"/>
            <a:pathLst>
              <a:path w="7584126" h="2613363">
                <a:moveTo>
                  <a:pt x="0" y="0"/>
                </a:moveTo>
                <a:lnTo>
                  <a:pt x="7584126" y="0"/>
                </a:lnTo>
                <a:lnTo>
                  <a:pt x="7584126" y="2613364"/>
                </a:lnTo>
                <a:lnTo>
                  <a:pt x="0" y="2613364"/>
                </a:lnTo>
                <a:lnTo>
                  <a:pt x="0" y="0"/>
                </a:lnTo>
                <a:close/>
              </a:path>
            </a:pathLst>
          </a:custGeom>
          <a:blipFill>
            <a:blip r:embed="rId3">
              <a:alphaModFix amt="94000"/>
            </a:blip>
            <a:stretch>
              <a:fillRect/>
            </a:stretch>
          </a:blipFill>
        </p:spPr>
        <p:txBody>
          <a:bodyPr/>
          <a:lstStyle/>
          <a:p>
            <a:endParaRPr lang="en-GB"/>
          </a:p>
        </p:txBody>
      </p:sp>
      <p:sp>
        <p:nvSpPr>
          <p:cNvPr id="4" name="Freeform 4"/>
          <p:cNvSpPr/>
          <p:nvPr/>
        </p:nvSpPr>
        <p:spPr>
          <a:xfrm>
            <a:off x="9448800" y="8092440"/>
            <a:ext cx="5943600" cy="1489710"/>
          </a:xfrm>
          <a:custGeom>
            <a:avLst/>
            <a:gdLst/>
            <a:ahLst/>
            <a:cxnLst/>
            <a:rect l="l" t="t" r="r" b="b"/>
            <a:pathLst>
              <a:path w="7010483" h="1955158">
                <a:moveTo>
                  <a:pt x="0" y="0"/>
                </a:moveTo>
                <a:lnTo>
                  <a:pt x="7010483" y="0"/>
                </a:lnTo>
                <a:lnTo>
                  <a:pt x="7010483" y="1955158"/>
                </a:lnTo>
                <a:lnTo>
                  <a:pt x="0" y="1955158"/>
                </a:lnTo>
                <a:lnTo>
                  <a:pt x="0" y="0"/>
                </a:lnTo>
                <a:close/>
              </a:path>
            </a:pathLst>
          </a:custGeom>
          <a:blipFill>
            <a:blip r:embed="rId4"/>
            <a:stretch>
              <a:fillRect/>
            </a:stretch>
          </a:blipFill>
        </p:spPr>
        <p:txBody>
          <a:bodyPr/>
          <a:lstStyle/>
          <a:p>
            <a:endParaRPr lang="en-GB"/>
          </a:p>
        </p:txBody>
      </p:sp>
      <p:sp>
        <p:nvSpPr>
          <p:cNvPr id="5" name="Freeform 5"/>
          <p:cNvSpPr/>
          <p:nvPr/>
        </p:nvSpPr>
        <p:spPr>
          <a:xfrm>
            <a:off x="15468600" y="8115300"/>
            <a:ext cx="1700349" cy="1489710"/>
          </a:xfrm>
          <a:custGeom>
            <a:avLst/>
            <a:gdLst/>
            <a:ahLst/>
            <a:cxnLst/>
            <a:rect l="l" t="t" r="r" b="b"/>
            <a:pathLst>
              <a:path w="2679292" h="2564465">
                <a:moveTo>
                  <a:pt x="0" y="0"/>
                </a:moveTo>
                <a:lnTo>
                  <a:pt x="2679292" y="0"/>
                </a:lnTo>
                <a:lnTo>
                  <a:pt x="2679292" y="2564465"/>
                </a:lnTo>
                <a:lnTo>
                  <a:pt x="0" y="2564465"/>
                </a:lnTo>
                <a:lnTo>
                  <a:pt x="0" y="0"/>
                </a:lnTo>
                <a:close/>
              </a:path>
            </a:pathLst>
          </a:custGeom>
          <a:blipFill>
            <a:blip r:embed="rId5"/>
            <a:stretch>
              <a:fillRect/>
            </a:stretch>
          </a:blipFill>
        </p:spPr>
        <p:txBody>
          <a:bodyPr/>
          <a:lstStyle/>
          <a:p>
            <a:endParaRPr lang="en-GB"/>
          </a:p>
        </p:txBody>
      </p:sp>
      <p:sp>
        <p:nvSpPr>
          <p:cNvPr id="6" name="TextBox 6"/>
          <p:cNvSpPr txBox="1"/>
          <p:nvPr/>
        </p:nvSpPr>
        <p:spPr>
          <a:xfrm>
            <a:off x="649075" y="4678504"/>
            <a:ext cx="16230600" cy="1286776"/>
          </a:xfrm>
          <a:prstGeom prst="rect">
            <a:avLst/>
          </a:prstGeom>
        </p:spPr>
        <p:txBody>
          <a:bodyPr lIns="0" tIns="0" rIns="0" bIns="0" rtlCol="0" anchor="t">
            <a:spAutoFit/>
          </a:bodyPr>
          <a:lstStyle/>
          <a:p>
            <a:pPr>
              <a:lnSpc>
                <a:spcPts val="5200"/>
              </a:lnSpc>
            </a:pPr>
            <a:r>
              <a:rPr lang="en-US" sz="3714" spc="843" dirty="0">
                <a:solidFill>
                  <a:srgbClr val="2B2C30"/>
                </a:solidFill>
                <a:latin typeface="Playfair Display Bold"/>
              </a:rPr>
              <a:t>WELSH CENTRE FOR CLEFT LIP </a:t>
            </a:r>
          </a:p>
          <a:p>
            <a:pPr>
              <a:lnSpc>
                <a:spcPts val="5200"/>
              </a:lnSpc>
              <a:spcBef>
                <a:spcPct val="0"/>
              </a:spcBef>
            </a:pPr>
            <a:r>
              <a:rPr lang="en-US" sz="3714" spc="843" dirty="0">
                <a:solidFill>
                  <a:srgbClr val="2B2C30"/>
                </a:solidFill>
                <a:latin typeface="Playfair Display Bold"/>
              </a:rPr>
              <a:t>AND PALATE</a:t>
            </a:r>
          </a:p>
        </p:txBody>
      </p:sp>
      <p:sp>
        <p:nvSpPr>
          <p:cNvPr id="7" name="TextBox 7"/>
          <p:cNvSpPr txBox="1"/>
          <p:nvPr/>
        </p:nvSpPr>
        <p:spPr>
          <a:xfrm>
            <a:off x="526603" y="649982"/>
            <a:ext cx="13668494" cy="3838515"/>
          </a:xfrm>
          <a:prstGeom prst="rect">
            <a:avLst/>
          </a:prstGeom>
        </p:spPr>
        <p:txBody>
          <a:bodyPr lIns="0" tIns="0" rIns="0" bIns="0" rtlCol="0" anchor="t">
            <a:spAutoFit/>
          </a:bodyPr>
          <a:lstStyle/>
          <a:p>
            <a:pPr>
              <a:lnSpc>
                <a:spcPts val="9883"/>
              </a:lnSpc>
            </a:pPr>
            <a:r>
              <a:rPr lang="en-US" sz="10860" spc="54" dirty="0">
                <a:solidFill>
                  <a:srgbClr val="2B2C30"/>
                </a:solidFill>
                <a:latin typeface="Playfair Display"/>
              </a:rPr>
              <a:t>Psychological Impact </a:t>
            </a:r>
          </a:p>
          <a:p>
            <a:pPr>
              <a:lnSpc>
                <a:spcPts val="9883"/>
              </a:lnSpc>
            </a:pPr>
            <a:r>
              <a:rPr lang="en-US" sz="10860" spc="54" dirty="0">
                <a:solidFill>
                  <a:srgbClr val="2B2C30"/>
                </a:solidFill>
                <a:latin typeface="Playfair Display"/>
              </a:rPr>
              <a:t>of Lip Filler in </a:t>
            </a:r>
          </a:p>
          <a:p>
            <a:pPr>
              <a:lnSpc>
                <a:spcPts val="9883"/>
              </a:lnSpc>
            </a:pPr>
            <a:r>
              <a:rPr lang="en-US" sz="10860" spc="54" dirty="0">
                <a:solidFill>
                  <a:srgbClr val="2B2C30"/>
                </a:solidFill>
                <a:latin typeface="Playfair Display"/>
              </a:rPr>
              <a:t>Cleft Patients</a:t>
            </a:r>
          </a:p>
        </p:txBody>
      </p:sp>
      <p:sp>
        <p:nvSpPr>
          <p:cNvPr id="8" name="TextBox 8"/>
          <p:cNvSpPr txBox="1"/>
          <p:nvPr/>
        </p:nvSpPr>
        <p:spPr>
          <a:xfrm>
            <a:off x="538105" y="6292958"/>
            <a:ext cx="7862435" cy="3994042"/>
          </a:xfrm>
          <a:prstGeom prst="rect">
            <a:avLst/>
          </a:prstGeom>
        </p:spPr>
        <p:txBody>
          <a:bodyPr lIns="0" tIns="0" rIns="0" bIns="0" rtlCol="0" anchor="t">
            <a:spAutoFit/>
          </a:bodyPr>
          <a:lstStyle/>
          <a:p>
            <a:pPr>
              <a:lnSpc>
                <a:spcPts val="3450"/>
              </a:lnSpc>
            </a:pPr>
            <a:r>
              <a:rPr lang="en-US" sz="2300" dirty="0">
                <a:solidFill>
                  <a:srgbClr val="2B2C30"/>
                </a:solidFill>
                <a:latin typeface="Playfair Display"/>
              </a:rPr>
              <a:t>Presented by Dr Aimee Pudduck</a:t>
            </a:r>
          </a:p>
          <a:p>
            <a:pPr>
              <a:lnSpc>
                <a:spcPts val="3450"/>
              </a:lnSpc>
            </a:pPr>
            <a:r>
              <a:rPr lang="en-US" sz="2300" dirty="0">
                <a:solidFill>
                  <a:srgbClr val="2B2C30"/>
                </a:solidFill>
                <a:latin typeface="Playfair Display"/>
              </a:rPr>
              <a:t>Consultant Clinical Psychologist</a:t>
            </a:r>
          </a:p>
          <a:p>
            <a:pPr>
              <a:lnSpc>
                <a:spcPts val="3450"/>
              </a:lnSpc>
            </a:pPr>
            <a:r>
              <a:rPr lang="en-US" sz="2300" dirty="0">
                <a:solidFill>
                  <a:srgbClr val="2B2C30"/>
                </a:solidFill>
                <a:latin typeface="Playfair Display"/>
              </a:rPr>
              <a:t>Prepared by: Ari Corbett, Trainee Clinical Psychologist</a:t>
            </a:r>
          </a:p>
          <a:p>
            <a:pPr>
              <a:lnSpc>
                <a:spcPts val="3450"/>
              </a:lnSpc>
            </a:pPr>
            <a:r>
              <a:rPr lang="en-US" sz="2300" dirty="0">
                <a:solidFill>
                  <a:srgbClr val="2B2C30"/>
                </a:solidFill>
                <a:latin typeface="Playfair Display"/>
              </a:rPr>
              <a:t>Contact:</a:t>
            </a:r>
            <a:br>
              <a:rPr lang="en-US" sz="2300" dirty="0">
                <a:solidFill>
                  <a:srgbClr val="2B2C30"/>
                </a:solidFill>
                <a:latin typeface="Playfair Display"/>
              </a:rPr>
            </a:br>
            <a:endParaRPr lang="en-US" sz="2300" u="sng" dirty="0">
              <a:solidFill>
                <a:srgbClr val="5088BA"/>
              </a:solidFill>
              <a:latin typeface="Playfair Display"/>
            </a:endParaRPr>
          </a:p>
          <a:p>
            <a:pPr>
              <a:lnSpc>
                <a:spcPts val="3450"/>
              </a:lnSpc>
            </a:pPr>
            <a:r>
              <a:rPr lang="en-US" sz="2300" dirty="0">
                <a:solidFill>
                  <a:srgbClr val="2B2C30"/>
                </a:solidFill>
                <a:latin typeface="Playfair Display"/>
              </a:rPr>
              <a:t>Other contributors: </a:t>
            </a:r>
          </a:p>
          <a:p>
            <a:pPr>
              <a:lnSpc>
                <a:spcPts val="3450"/>
              </a:lnSpc>
            </a:pPr>
            <a:r>
              <a:rPr lang="en-US" sz="2300" dirty="0">
                <a:solidFill>
                  <a:srgbClr val="2B2C30"/>
                </a:solidFill>
                <a:latin typeface="Playfair Display"/>
              </a:rPr>
              <a:t>Dr Tom Henwood Clinical Psychologist, </a:t>
            </a:r>
          </a:p>
          <a:p>
            <a:pPr>
              <a:lnSpc>
                <a:spcPts val="3450"/>
              </a:lnSpc>
            </a:pPr>
            <a:r>
              <a:rPr lang="en-US" sz="2300" dirty="0" err="1">
                <a:solidFill>
                  <a:srgbClr val="2B2C30"/>
                </a:solidFill>
                <a:latin typeface="Playfair Display"/>
              </a:rPr>
              <a:t>Mr</a:t>
            </a:r>
            <a:r>
              <a:rPr lang="en-US" sz="2300" dirty="0">
                <a:solidFill>
                  <a:srgbClr val="2B2C30"/>
                </a:solidFill>
                <a:latin typeface="Playfair Display"/>
              </a:rPr>
              <a:t> Tomas O’Neill Consultant Cleft Surgeon</a:t>
            </a:r>
          </a:p>
          <a:p>
            <a:pPr>
              <a:lnSpc>
                <a:spcPts val="3450"/>
              </a:lnSpc>
            </a:pPr>
            <a:r>
              <a:rPr lang="en-US" sz="2300" dirty="0">
                <a:solidFill>
                  <a:srgbClr val="2B2C30"/>
                </a:solidFill>
                <a:latin typeface="Playfair Display"/>
              </a:rPr>
              <a:t>Dr Charlotte </a:t>
            </a:r>
            <a:r>
              <a:rPr lang="en-US" sz="2300" dirty="0" err="1">
                <a:solidFill>
                  <a:srgbClr val="2B2C30"/>
                </a:solidFill>
                <a:latin typeface="Playfair Display"/>
              </a:rPr>
              <a:t>Ekhardt</a:t>
            </a:r>
            <a:r>
              <a:rPr lang="en-US" sz="2300" dirty="0">
                <a:solidFill>
                  <a:srgbClr val="2B2C30"/>
                </a:solidFill>
                <a:latin typeface="Playfair Display"/>
              </a:rPr>
              <a:t> Consultant Orthodontist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ABC4944-0543-4A4B-B671-CA21AE4B2EF1}"/>
              </a:ext>
            </a:extLst>
          </p:cNvPr>
          <p:cNvPicPr>
            <a:picLocks noChangeAspect="1"/>
          </p:cNvPicPr>
          <p:nvPr/>
        </p:nvPicPr>
        <p:blipFill>
          <a:blip r:embed="rId2"/>
          <a:stretch>
            <a:fillRect/>
          </a:stretch>
        </p:blipFill>
        <p:spPr>
          <a:xfrm>
            <a:off x="6462032" y="0"/>
            <a:ext cx="5363936" cy="10287000"/>
          </a:xfrm>
          <a:prstGeom prst="rect">
            <a:avLst/>
          </a:prstGeom>
        </p:spPr>
      </p:pic>
    </p:spTree>
    <p:extLst>
      <p:ext uri="{BB962C8B-B14F-4D97-AF65-F5344CB8AC3E}">
        <p14:creationId xmlns:p14="http://schemas.microsoft.com/office/powerpoint/2010/main" val="33370882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DCC2BCE-D789-410D-8BB8-F027893EE005}"/>
              </a:ext>
            </a:extLst>
          </p:cNvPr>
          <p:cNvPicPr>
            <a:picLocks noChangeAspect="1"/>
          </p:cNvPicPr>
          <p:nvPr/>
        </p:nvPicPr>
        <p:blipFill>
          <a:blip r:embed="rId2"/>
          <a:stretch>
            <a:fillRect/>
          </a:stretch>
        </p:blipFill>
        <p:spPr>
          <a:xfrm>
            <a:off x="0" y="129357"/>
            <a:ext cx="18288000" cy="10028286"/>
          </a:xfrm>
          <a:prstGeom prst="rect">
            <a:avLst/>
          </a:prstGeom>
        </p:spPr>
      </p:pic>
    </p:spTree>
    <p:extLst>
      <p:ext uri="{BB962C8B-B14F-4D97-AF65-F5344CB8AC3E}">
        <p14:creationId xmlns:p14="http://schemas.microsoft.com/office/powerpoint/2010/main" val="1479551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195504C-FE1C-4604-8518-6A77B8571144}"/>
              </a:ext>
            </a:extLst>
          </p:cNvPr>
          <p:cNvPicPr>
            <a:picLocks noChangeAspect="1"/>
          </p:cNvPicPr>
          <p:nvPr/>
        </p:nvPicPr>
        <p:blipFill>
          <a:blip r:embed="rId2"/>
          <a:stretch>
            <a:fillRect/>
          </a:stretch>
        </p:blipFill>
        <p:spPr>
          <a:xfrm>
            <a:off x="6223355" y="0"/>
            <a:ext cx="5841290" cy="10287000"/>
          </a:xfrm>
          <a:prstGeom prst="rect">
            <a:avLst/>
          </a:prstGeom>
        </p:spPr>
      </p:pic>
    </p:spTree>
    <p:extLst>
      <p:ext uri="{BB962C8B-B14F-4D97-AF65-F5344CB8AC3E}">
        <p14:creationId xmlns:p14="http://schemas.microsoft.com/office/powerpoint/2010/main" val="29712444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8430C2C-922C-4875-8F1B-937230E0F5A0}"/>
              </a:ext>
            </a:extLst>
          </p:cNvPr>
          <p:cNvPicPr>
            <a:picLocks noChangeAspect="1"/>
          </p:cNvPicPr>
          <p:nvPr/>
        </p:nvPicPr>
        <p:blipFill>
          <a:blip r:embed="rId2"/>
          <a:stretch>
            <a:fillRect/>
          </a:stretch>
        </p:blipFill>
        <p:spPr>
          <a:xfrm>
            <a:off x="1435894" y="507206"/>
            <a:ext cx="15416213" cy="9272588"/>
          </a:xfrm>
          <a:prstGeom prst="rect">
            <a:avLst/>
          </a:prstGeom>
        </p:spPr>
      </p:pic>
    </p:spTree>
    <p:extLst>
      <p:ext uri="{BB962C8B-B14F-4D97-AF65-F5344CB8AC3E}">
        <p14:creationId xmlns:p14="http://schemas.microsoft.com/office/powerpoint/2010/main" val="617676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4222966-6F4E-486E-8FBA-B18AB002DD11}"/>
              </a:ext>
            </a:extLst>
          </p:cNvPr>
          <p:cNvPicPr>
            <a:picLocks noChangeAspect="1"/>
          </p:cNvPicPr>
          <p:nvPr/>
        </p:nvPicPr>
        <p:blipFill>
          <a:blip r:embed="rId2"/>
          <a:stretch>
            <a:fillRect/>
          </a:stretch>
        </p:blipFill>
        <p:spPr>
          <a:xfrm>
            <a:off x="1816553" y="0"/>
            <a:ext cx="14654894" cy="10287000"/>
          </a:xfrm>
          <a:prstGeom prst="rect">
            <a:avLst/>
          </a:prstGeom>
        </p:spPr>
      </p:pic>
    </p:spTree>
    <p:extLst>
      <p:ext uri="{BB962C8B-B14F-4D97-AF65-F5344CB8AC3E}">
        <p14:creationId xmlns:p14="http://schemas.microsoft.com/office/powerpoint/2010/main" val="23006494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2BCC8D9-A5EA-42E9-A5F0-12ECCA0D637D}"/>
              </a:ext>
            </a:extLst>
          </p:cNvPr>
          <p:cNvPicPr>
            <a:picLocks noChangeAspect="1"/>
          </p:cNvPicPr>
          <p:nvPr/>
        </p:nvPicPr>
        <p:blipFill>
          <a:blip r:embed="rId2"/>
          <a:stretch>
            <a:fillRect/>
          </a:stretch>
        </p:blipFill>
        <p:spPr>
          <a:xfrm>
            <a:off x="3968834" y="0"/>
            <a:ext cx="10350333" cy="10287000"/>
          </a:xfrm>
          <a:prstGeom prst="rect">
            <a:avLst/>
          </a:prstGeom>
        </p:spPr>
      </p:pic>
    </p:spTree>
    <p:extLst>
      <p:ext uri="{BB962C8B-B14F-4D97-AF65-F5344CB8AC3E}">
        <p14:creationId xmlns:p14="http://schemas.microsoft.com/office/powerpoint/2010/main" val="7579846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FF7A194-4491-47B9-8BDF-F59878E3F6E9}"/>
              </a:ext>
            </a:extLst>
          </p:cNvPr>
          <p:cNvPicPr>
            <a:picLocks noChangeAspect="1"/>
          </p:cNvPicPr>
          <p:nvPr/>
        </p:nvPicPr>
        <p:blipFill>
          <a:blip r:embed="rId2"/>
          <a:stretch>
            <a:fillRect/>
          </a:stretch>
        </p:blipFill>
        <p:spPr>
          <a:xfrm>
            <a:off x="2886075" y="1378744"/>
            <a:ext cx="12515850" cy="7529513"/>
          </a:xfrm>
          <a:prstGeom prst="rect">
            <a:avLst/>
          </a:prstGeom>
        </p:spPr>
      </p:pic>
    </p:spTree>
    <p:extLst>
      <p:ext uri="{BB962C8B-B14F-4D97-AF65-F5344CB8AC3E}">
        <p14:creationId xmlns:p14="http://schemas.microsoft.com/office/powerpoint/2010/main" val="32956262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6EC5EC2-F991-4571-A0C0-9E024B77088B}"/>
              </a:ext>
            </a:extLst>
          </p:cNvPr>
          <p:cNvPicPr>
            <a:picLocks noChangeAspect="1"/>
          </p:cNvPicPr>
          <p:nvPr/>
        </p:nvPicPr>
        <p:blipFill>
          <a:blip r:embed="rId2"/>
          <a:stretch>
            <a:fillRect/>
          </a:stretch>
        </p:blipFill>
        <p:spPr>
          <a:xfrm>
            <a:off x="2938482" y="0"/>
            <a:ext cx="12411036" cy="10287000"/>
          </a:xfrm>
          <a:prstGeom prst="rect">
            <a:avLst/>
          </a:prstGeom>
        </p:spPr>
      </p:pic>
    </p:spTree>
    <p:extLst>
      <p:ext uri="{BB962C8B-B14F-4D97-AF65-F5344CB8AC3E}">
        <p14:creationId xmlns:p14="http://schemas.microsoft.com/office/powerpoint/2010/main" val="25664433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D46353F-6690-45EF-826B-8658201F16A0}"/>
              </a:ext>
            </a:extLst>
          </p:cNvPr>
          <p:cNvPicPr>
            <a:picLocks noChangeAspect="1"/>
          </p:cNvPicPr>
          <p:nvPr/>
        </p:nvPicPr>
        <p:blipFill>
          <a:blip r:embed="rId2"/>
          <a:stretch>
            <a:fillRect/>
          </a:stretch>
        </p:blipFill>
        <p:spPr>
          <a:xfrm>
            <a:off x="2757488" y="1078706"/>
            <a:ext cx="12773025" cy="8129588"/>
          </a:xfrm>
          <a:prstGeom prst="rect">
            <a:avLst/>
          </a:prstGeom>
        </p:spPr>
      </p:pic>
    </p:spTree>
    <p:extLst>
      <p:ext uri="{BB962C8B-B14F-4D97-AF65-F5344CB8AC3E}">
        <p14:creationId xmlns:p14="http://schemas.microsoft.com/office/powerpoint/2010/main" val="8129804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7DFF95C-988B-4FCD-B963-36D8B3580C2E}"/>
              </a:ext>
            </a:extLst>
          </p:cNvPr>
          <p:cNvSpPr>
            <a:spLocks noGrp="1"/>
          </p:cNvSpPr>
          <p:nvPr>
            <p:ph type="title"/>
          </p:nvPr>
        </p:nvSpPr>
        <p:spPr>
          <a:xfrm>
            <a:off x="457200" y="274638"/>
            <a:ext cx="17602200" cy="2125662"/>
          </a:xfrm>
        </p:spPr>
        <p:txBody>
          <a:bodyPr>
            <a:normAutofit/>
          </a:bodyPr>
          <a:lstStyle/>
          <a:p>
            <a:r>
              <a:rPr lang="en-GB" sz="6600" dirty="0"/>
              <a:t>Discussion Points</a:t>
            </a:r>
          </a:p>
        </p:txBody>
      </p:sp>
      <p:graphicFrame>
        <p:nvGraphicFramePr>
          <p:cNvPr id="6" name="Content Placeholder 5">
            <a:extLst>
              <a:ext uri="{FF2B5EF4-FFF2-40B4-BE49-F238E27FC236}">
                <a16:creationId xmlns:a16="http://schemas.microsoft.com/office/drawing/2014/main" id="{ED2C170C-AD4A-4380-AF2E-76080649E5E2}"/>
              </a:ext>
            </a:extLst>
          </p:cNvPr>
          <p:cNvGraphicFramePr>
            <a:graphicFrameLocks noGrp="1"/>
          </p:cNvGraphicFramePr>
          <p:nvPr>
            <p:ph idx="1"/>
            <p:extLst>
              <p:ext uri="{D42A27DB-BD31-4B8C-83A1-F6EECF244321}">
                <p14:modId xmlns:p14="http://schemas.microsoft.com/office/powerpoint/2010/main" val="2563921579"/>
              </p:ext>
            </p:extLst>
          </p:nvPr>
        </p:nvGraphicFramePr>
        <p:xfrm>
          <a:off x="457200" y="2400300"/>
          <a:ext cx="17373600" cy="75819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217903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06871" y="962025"/>
            <a:ext cx="16230600" cy="629551"/>
          </a:xfrm>
          <a:prstGeom prst="rect">
            <a:avLst/>
          </a:prstGeom>
        </p:spPr>
        <p:txBody>
          <a:bodyPr lIns="0" tIns="0" rIns="0" bIns="0" rtlCol="0" anchor="t">
            <a:spAutoFit/>
          </a:bodyPr>
          <a:lstStyle/>
          <a:p>
            <a:pPr>
              <a:lnSpc>
                <a:spcPts val="5200"/>
              </a:lnSpc>
              <a:spcBef>
                <a:spcPct val="0"/>
              </a:spcBef>
            </a:pPr>
            <a:r>
              <a:rPr lang="en-US" sz="3714" spc="843">
                <a:solidFill>
                  <a:srgbClr val="2B2C30"/>
                </a:solidFill>
                <a:latin typeface="Playfair Display Bold"/>
              </a:rPr>
              <a:t>WHAT? WHERE? WHY?</a:t>
            </a:r>
          </a:p>
        </p:txBody>
      </p:sp>
      <p:sp>
        <p:nvSpPr>
          <p:cNvPr id="3" name="AutoShape 3"/>
          <p:cNvSpPr/>
          <p:nvPr/>
        </p:nvSpPr>
        <p:spPr>
          <a:xfrm flipV="1">
            <a:off x="1028695" y="1760761"/>
            <a:ext cx="16230594" cy="38509"/>
          </a:xfrm>
          <a:prstGeom prst="line">
            <a:avLst/>
          </a:prstGeom>
          <a:ln w="9525" cap="flat">
            <a:solidFill>
              <a:srgbClr val="2B2C30"/>
            </a:solidFill>
            <a:prstDash val="solid"/>
            <a:headEnd type="none" w="sm" len="sm"/>
            <a:tailEnd type="none" w="sm" len="sm"/>
          </a:ln>
        </p:spPr>
        <p:txBody>
          <a:bodyPr/>
          <a:lstStyle/>
          <a:p>
            <a:endParaRPr lang="en-GB"/>
          </a:p>
        </p:txBody>
      </p:sp>
      <p:sp>
        <p:nvSpPr>
          <p:cNvPr id="4" name="TextBox 4"/>
          <p:cNvSpPr txBox="1"/>
          <p:nvPr/>
        </p:nvSpPr>
        <p:spPr>
          <a:xfrm>
            <a:off x="1028700" y="2198889"/>
            <a:ext cx="14515846" cy="7417819"/>
          </a:xfrm>
          <a:prstGeom prst="rect">
            <a:avLst/>
          </a:prstGeom>
        </p:spPr>
        <p:txBody>
          <a:bodyPr lIns="0" tIns="0" rIns="0" bIns="0" rtlCol="0" anchor="t">
            <a:spAutoFit/>
          </a:bodyPr>
          <a:lstStyle/>
          <a:p>
            <a:pPr marL="687960" lvl="1" indent="-343980">
              <a:lnSpc>
                <a:spcPts val="5958"/>
              </a:lnSpc>
              <a:buFont typeface="Arial"/>
              <a:buChar char="•"/>
            </a:pPr>
            <a:r>
              <a:rPr lang="en-US" sz="3186">
                <a:solidFill>
                  <a:srgbClr val="2B2C30"/>
                </a:solidFill>
                <a:latin typeface="Playfair Display"/>
              </a:rPr>
              <a:t>Lip filler is offered as part of a dedicated clinic based on patient need</a:t>
            </a:r>
          </a:p>
          <a:p>
            <a:pPr marL="687960" lvl="1" indent="-343980">
              <a:lnSpc>
                <a:spcPts val="5958"/>
              </a:lnSpc>
              <a:buFont typeface="Arial"/>
              <a:buChar char="•"/>
            </a:pPr>
            <a:r>
              <a:rPr lang="en-US" sz="3186">
                <a:solidFill>
                  <a:srgbClr val="2B2C30"/>
                </a:solidFill>
                <a:latin typeface="Playfair Display"/>
              </a:rPr>
              <a:t>Cleft patients often have appearance related concerns and associated psychological impact on self-image, self-confidence and quality of life affecting mental health</a:t>
            </a:r>
          </a:p>
          <a:p>
            <a:pPr marL="687960" lvl="1" indent="-343980">
              <a:lnSpc>
                <a:spcPts val="5958"/>
              </a:lnSpc>
              <a:buFont typeface="Arial"/>
              <a:buChar char="•"/>
            </a:pPr>
            <a:r>
              <a:rPr lang="en-US" sz="3186">
                <a:solidFill>
                  <a:srgbClr val="2B2C30"/>
                </a:solidFill>
                <a:latin typeface="Playfair Display"/>
              </a:rPr>
              <a:t>Offering of filler is not standardised across all Cleft centres at and so data is scarce</a:t>
            </a:r>
          </a:p>
          <a:p>
            <a:pPr marL="687960" lvl="1" indent="-343980">
              <a:lnSpc>
                <a:spcPts val="5958"/>
              </a:lnSpc>
              <a:buFont typeface="Arial"/>
              <a:buChar char="•"/>
            </a:pPr>
            <a:r>
              <a:rPr lang="en-US" sz="3186">
                <a:solidFill>
                  <a:srgbClr val="2B2C30"/>
                </a:solidFill>
                <a:latin typeface="Playfair Display"/>
              </a:rPr>
              <a:t>The Welsh Centre for Cleft Lip and Palate have begun to build an evidence base to evaluate this intervention and it’s psychological impact on Cleft patients </a:t>
            </a:r>
          </a:p>
          <a:p>
            <a:pPr marL="687960" lvl="1" indent="-343980">
              <a:lnSpc>
                <a:spcPts val="5958"/>
              </a:lnSpc>
              <a:buFont typeface="Arial"/>
              <a:buChar char="•"/>
            </a:pPr>
            <a:r>
              <a:rPr lang="en-US" sz="3186">
                <a:solidFill>
                  <a:srgbClr val="2B2C30"/>
                </a:solidFill>
                <a:latin typeface="Playfair Display"/>
              </a:rPr>
              <a:t>Patient and stakeholder data show initial findings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flipV="1">
            <a:off x="1028695" y="1760761"/>
            <a:ext cx="16230594" cy="38509"/>
          </a:xfrm>
          <a:prstGeom prst="line">
            <a:avLst/>
          </a:prstGeom>
          <a:ln w="9525" cap="flat">
            <a:solidFill>
              <a:srgbClr val="2B2C30"/>
            </a:solidFill>
            <a:prstDash val="solid"/>
            <a:headEnd type="none" w="sm" len="sm"/>
            <a:tailEnd type="none" w="sm" len="sm"/>
          </a:ln>
        </p:spPr>
        <p:txBody>
          <a:bodyPr/>
          <a:lstStyle/>
          <a:p>
            <a:endParaRPr lang="en-GB"/>
          </a:p>
        </p:txBody>
      </p:sp>
      <p:sp>
        <p:nvSpPr>
          <p:cNvPr id="3" name="TextBox 3"/>
          <p:cNvSpPr txBox="1"/>
          <p:nvPr/>
        </p:nvSpPr>
        <p:spPr>
          <a:xfrm>
            <a:off x="1006871" y="962025"/>
            <a:ext cx="16230600" cy="629551"/>
          </a:xfrm>
          <a:prstGeom prst="rect">
            <a:avLst/>
          </a:prstGeom>
        </p:spPr>
        <p:txBody>
          <a:bodyPr lIns="0" tIns="0" rIns="0" bIns="0" rtlCol="0" anchor="t">
            <a:spAutoFit/>
          </a:bodyPr>
          <a:lstStyle/>
          <a:p>
            <a:pPr>
              <a:lnSpc>
                <a:spcPts val="5200"/>
              </a:lnSpc>
              <a:spcBef>
                <a:spcPct val="0"/>
              </a:spcBef>
            </a:pPr>
            <a:r>
              <a:rPr lang="en-US" sz="3714" spc="843">
                <a:solidFill>
                  <a:srgbClr val="2B2C30"/>
                </a:solidFill>
                <a:latin typeface="Playfair Display Bold"/>
              </a:rPr>
              <a:t>DEMOGRAPHICS OF SAMPLE</a:t>
            </a:r>
          </a:p>
        </p:txBody>
      </p:sp>
      <p:grpSp>
        <p:nvGrpSpPr>
          <p:cNvPr id="4" name="Group 4"/>
          <p:cNvGrpSpPr/>
          <p:nvPr/>
        </p:nvGrpSpPr>
        <p:grpSpPr>
          <a:xfrm>
            <a:off x="-102505" y="2260635"/>
            <a:ext cx="11309601" cy="11309601"/>
            <a:chOff x="0" y="0"/>
            <a:chExt cx="812800" cy="812800"/>
          </a:xfrm>
        </p:grpSpPr>
        <p:sp>
          <p:nvSpPr>
            <p:cNvPr id="5" name="Freeform 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19050" cap="sq">
              <a:solidFill>
                <a:srgbClr val="2B2C30"/>
              </a:solidFill>
              <a:prstDash val="solid"/>
              <a:miter/>
            </a:ln>
          </p:spPr>
          <p:txBody>
            <a:bodyPr/>
            <a:lstStyle/>
            <a:p>
              <a:endParaRPr lang="en-GB"/>
            </a:p>
          </p:txBody>
        </p:sp>
        <p:sp>
          <p:nvSpPr>
            <p:cNvPr id="6" name="TextBox 6"/>
            <p:cNvSpPr txBox="1"/>
            <p:nvPr/>
          </p:nvSpPr>
          <p:spPr>
            <a:xfrm>
              <a:off x="76200" y="85725"/>
              <a:ext cx="660400" cy="650875"/>
            </a:xfrm>
            <a:prstGeom prst="rect">
              <a:avLst/>
            </a:prstGeom>
          </p:spPr>
          <p:txBody>
            <a:bodyPr lIns="50800" tIns="50800" rIns="50800" bIns="50800" rtlCol="0" anchor="ctr"/>
            <a:lstStyle/>
            <a:p>
              <a:pPr algn="ctr">
                <a:lnSpc>
                  <a:spcPts val="2120"/>
                </a:lnSpc>
              </a:pPr>
              <a:endParaRPr/>
            </a:p>
          </p:txBody>
        </p:sp>
      </p:grpSp>
      <p:grpSp>
        <p:nvGrpSpPr>
          <p:cNvPr id="7" name="Group 7"/>
          <p:cNvGrpSpPr/>
          <p:nvPr/>
        </p:nvGrpSpPr>
        <p:grpSpPr>
          <a:xfrm>
            <a:off x="1052197" y="4535268"/>
            <a:ext cx="9000196" cy="9000196"/>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19050" cap="sq">
              <a:solidFill>
                <a:srgbClr val="2B2C30"/>
              </a:solidFill>
              <a:prstDash val="solid"/>
              <a:miter/>
            </a:ln>
          </p:spPr>
          <p:txBody>
            <a:bodyPr/>
            <a:lstStyle/>
            <a:p>
              <a:endParaRPr lang="en-GB"/>
            </a:p>
          </p:txBody>
        </p:sp>
        <p:sp>
          <p:nvSpPr>
            <p:cNvPr id="9" name="TextBox 9"/>
            <p:cNvSpPr txBox="1"/>
            <p:nvPr/>
          </p:nvSpPr>
          <p:spPr>
            <a:xfrm>
              <a:off x="76200" y="85725"/>
              <a:ext cx="660400" cy="650875"/>
            </a:xfrm>
            <a:prstGeom prst="rect">
              <a:avLst/>
            </a:prstGeom>
          </p:spPr>
          <p:txBody>
            <a:bodyPr lIns="50800" tIns="50800" rIns="50800" bIns="50800" rtlCol="0" anchor="ctr"/>
            <a:lstStyle/>
            <a:p>
              <a:pPr algn="ctr">
                <a:lnSpc>
                  <a:spcPts val="2120"/>
                </a:lnSpc>
              </a:pPr>
              <a:endParaRPr/>
            </a:p>
          </p:txBody>
        </p:sp>
      </p:grpSp>
      <p:grpSp>
        <p:nvGrpSpPr>
          <p:cNvPr id="10" name="Group 10"/>
          <p:cNvGrpSpPr/>
          <p:nvPr/>
        </p:nvGrpSpPr>
        <p:grpSpPr>
          <a:xfrm>
            <a:off x="2260382" y="7254536"/>
            <a:ext cx="6583826" cy="6583826"/>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19050" cap="sq">
              <a:solidFill>
                <a:srgbClr val="2B2C30"/>
              </a:solidFill>
              <a:prstDash val="solid"/>
              <a:miter/>
            </a:ln>
          </p:spPr>
          <p:txBody>
            <a:bodyPr/>
            <a:lstStyle/>
            <a:p>
              <a:endParaRPr lang="en-GB"/>
            </a:p>
          </p:txBody>
        </p:sp>
        <p:sp>
          <p:nvSpPr>
            <p:cNvPr id="12" name="TextBox 12"/>
            <p:cNvSpPr txBox="1"/>
            <p:nvPr/>
          </p:nvSpPr>
          <p:spPr>
            <a:xfrm>
              <a:off x="76200" y="85725"/>
              <a:ext cx="660400" cy="650875"/>
            </a:xfrm>
            <a:prstGeom prst="rect">
              <a:avLst/>
            </a:prstGeom>
          </p:spPr>
          <p:txBody>
            <a:bodyPr lIns="50800" tIns="50800" rIns="50800" bIns="50800" rtlCol="0" anchor="ctr"/>
            <a:lstStyle/>
            <a:p>
              <a:pPr algn="ctr">
                <a:lnSpc>
                  <a:spcPts val="2120"/>
                </a:lnSpc>
              </a:pPr>
              <a:endParaRPr/>
            </a:p>
          </p:txBody>
        </p:sp>
      </p:grpSp>
      <p:sp>
        <p:nvSpPr>
          <p:cNvPr id="13" name="TextBox 13"/>
          <p:cNvSpPr txBox="1"/>
          <p:nvPr/>
        </p:nvSpPr>
        <p:spPr>
          <a:xfrm>
            <a:off x="2991928" y="4896708"/>
            <a:ext cx="5120733" cy="1619439"/>
          </a:xfrm>
          <a:prstGeom prst="rect">
            <a:avLst/>
          </a:prstGeom>
        </p:spPr>
        <p:txBody>
          <a:bodyPr lIns="0" tIns="0" rIns="0" bIns="0" rtlCol="0" anchor="t">
            <a:spAutoFit/>
          </a:bodyPr>
          <a:lstStyle/>
          <a:p>
            <a:pPr algn="ctr">
              <a:lnSpc>
                <a:spcPts val="13659"/>
              </a:lnSpc>
            </a:pPr>
            <a:r>
              <a:rPr lang="en-US" sz="8537">
                <a:solidFill>
                  <a:srgbClr val="2B2C30"/>
                </a:solidFill>
                <a:latin typeface="Public Sans Bold"/>
              </a:rPr>
              <a:t>17-68</a:t>
            </a:r>
          </a:p>
        </p:txBody>
      </p:sp>
      <p:sp>
        <p:nvSpPr>
          <p:cNvPr id="14" name="TextBox 14"/>
          <p:cNvSpPr txBox="1"/>
          <p:nvPr/>
        </p:nvSpPr>
        <p:spPr>
          <a:xfrm>
            <a:off x="2627792" y="7591585"/>
            <a:ext cx="5849007" cy="1619439"/>
          </a:xfrm>
          <a:prstGeom prst="rect">
            <a:avLst/>
          </a:prstGeom>
        </p:spPr>
        <p:txBody>
          <a:bodyPr lIns="0" tIns="0" rIns="0" bIns="0" rtlCol="0" anchor="t">
            <a:spAutoFit/>
          </a:bodyPr>
          <a:lstStyle/>
          <a:p>
            <a:pPr algn="ctr">
              <a:lnSpc>
                <a:spcPts val="13659"/>
              </a:lnSpc>
            </a:pPr>
            <a:r>
              <a:rPr lang="en-US" sz="8537">
                <a:solidFill>
                  <a:srgbClr val="2B2C30"/>
                </a:solidFill>
                <a:latin typeface="Public Sans Bold"/>
              </a:rPr>
              <a:t>22:4</a:t>
            </a:r>
          </a:p>
        </p:txBody>
      </p:sp>
      <p:sp>
        <p:nvSpPr>
          <p:cNvPr id="15" name="TextBox 15"/>
          <p:cNvSpPr txBox="1"/>
          <p:nvPr/>
        </p:nvSpPr>
        <p:spPr>
          <a:xfrm>
            <a:off x="2991928" y="2196898"/>
            <a:ext cx="5120733" cy="1619439"/>
          </a:xfrm>
          <a:prstGeom prst="rect">
            <a:avLst/>
          </a:prstGeom>
        </p:spPr>
        <p:txBody>
          <a:bodyPr lIns="0" tIns="0" rIns="0" bIns="0" rtlCol="0" anchor="t">
            <a:spAutoFit/>
          </a:bodyPr>
          <a:lstStyle/>
          <a:p>
            <a:pPr algn="ctr">
              <a:lnSpc>
                <a:spcPts val="13659"/>
              </a:lnSpc>
            </a:pPr>
            <a:r>
              <a:rPr lang="en-US" sz="8537">
                <a:solidFill>
                  <a:srgbClr val="2B2C30"/>
                </a:solidFill>
                <a:latin typeface="Public Sans Bold"/>
              </a:rPr>
              <a:t>26 </a:t>
            </a:r>
          </a:p>
        </p:txBody>
      </p:sp>
      <p:grpSp>
        <p:nvGrpSpPr>
          <p:cNvPr id="16" name="Group 16"/>
          <p:cNvGrpSpPr/>
          <p:nvPr/>
        </p:nvGrpSpPr>
        <p:grpSpPr>
          <a:xfrm>
            <a:off x="12112905" y="3193880"/>
            <a:ext cx="5146395" cy="6117266"/>
            <a:chOff x="0" y="0"/>
            <a:chExt cx="6861860" cy="8156355"/>
          </a:xfrm>
        </p:grpSpPr>
        <p:sp>
          <p:nvSpPr>
            <p:cNvPr id="17" name="TextBox 17"/>
            <p:cNvSpPr txBox="1"/>
            <p:nvPr/>
          </p:nvSpPr>
          <p:spPr>
            <a:xfrm>
              <a:off x="0" y="-66675"/>
              <a:ext cx="6861860" cy="632249"/>
            </a:xfrm>
            <a:prstGeom prst="rect">
              <a:avLst/>
            </a:prstGeom>
          </p:spPr>
          <p:txBody>
            <a:bodyPr lIns="0" tIns="0" rIns="0" bIns="0" rtlCol="0" anchor="t">
              <a:spAutoFit/>
            </a:bodyPr>
            <a:lstStyle/>
            <a:p>
              <a:pPr>
                <a:lnSpc>
                  <a:spcPts val="3919"/>
                </a:lnSpc>
              </a:pPr>
              <a:r>
                <a:rPr lang="en-US" sz="2799">
                  <a:solidFill>
                    <a:srgbClr val="2B2C30"/>
                  </a:solidFill>
                  <a:latin typeface="Public Sans Bold"/>
                </a:rPr>
                <a:t>Sample</a:t>
              </a:r>
            </a:p>
          </p:txBody>
        </p:sp>
        <p:sp>
          <p:nvSpPr>
            <p:cNvPr id="18" name="TextBox 18"/>
            <p:cNvSpPr txBox="1"/>
            <p:nvPr/>
          </p:nvSpPr>
          <p:spPr>
            <a:xfrm>
              <a:off x="0" y="743374"/>
              <a:ext cx="6861860" cy="1751753"/>
            </a:xfrm>
            <a:prstGeom prst="rect">
              <a:avLst/>
            </a:prstGeom>
          </p:spPr>
          <p:txBody>
            <a:bodyPr lIns="0" tIns="0" rIns="0" bIns="0" rtlCol="0" anchor="t">
              <a:spAutoFit/>
            </a:bodyPr>
            <a:lstStyle/>
            <a:p>
              <a:pPr>
                <a:lnSpc>
                  <a:spcPts val="2659"/>
                </a:lnSpc>
              </a:pPr>
              <a:r>
                <a:rPr lang="en-US" sz="1899">
                  <a:solidFill>
                    <a:srgbClr val="2B2C30"/>
                  </a:solidFill>
                  <a:latin typeface="Public Sans"/>
                </a:rPr>
                <a:t>26 participants </a:t>
              </a:r>
            </a:p>
            <a:p>
              <a:pPr>
                <a:lnSpc>
                  <a:spcPts val="2659"/>
                </a:lnSpc>
              </a:pPr>
              <a:r>
                <a:rPr lang="en-US" sz="1899">
                  <a:solidFill>
                    <a:srgbClr val="2B2C30"/>
                  </a:solidFill>
                  <a:latin typeface="Public Sans"/>
                </a:rPr>
                <a:t>Age range from 17-68 years old</a:t>
              </a:r>
            </a:p>
            <a:p>
              <a:pPr>
                <a:lnSpc>
                  <a:spcPts val="2659"/>
                </a:lnSpc>
              </a:pPr>
              <a:r>
                <a:rPr lang="en-US" sz="1899">
                  <a:solidFill>
                    <a:srgbClr val="2B2C30"/>
                  </a:solidFill>
                  <a:latin typeface="Public Sans"/>
                </a:rPr>
                <a:t>22 female </a:t>
              </a:r>
            </a:p>
            <a:p>
              <a:pPr>
                <a:lnSpc>
                  <a:spcPts val="2659"/>
                </a:lnSpc>
              </a:pPr>
              <a:r>
                <a:rPr lang="en-US" sz="1899">
                  <a:solidFill>
                    <a:srgbClr val="2B2C30"/>
                  </a:solidFill>
                  <a:latin typeface="Public Sans"/>
                </a:rPr>
                <a:t>4 male</a:t>
              </a:r>
            </a:p>
          </p:txBody>
        </p:sp>
        <p:sp>
          <p:nvSpPr>
            <p:cNvPr id="19" name="TextBox 19"/>
            <p:cNvSpPr txBox="1"/>
            <p:nvPr/>
          </p:nvSpPr>
          <p:spPr>
            <a:xfrm>
              <a:off x="0" y="2986189"/>
              <a:ext cx="6861860" cy="632249"/>
            </a:xfrm>
            <a:prstGeom prst="rect">
              <a:avLst/>
            </a:prstGeom>
          </p:spPr>
          <p:txBody>
            <a:bodyPr lIns="0" tIns="0" rIns="0" bIns="0" rtlCol="0" anchor="t">
              <a:spAutoFit/>
            </a:bodyPr>
            <a:lstStyle/>
            <a:p>
              <a:pPr>
                <a:lnSpc>
                  <a:spcPts val="3919"/>
                </a:lnSpc>
              </a:pPr>
              <a:r>
                <a:rPr lang="en-US" sz="2799">
                  <a:solidFill>
                    <a:srgbClr val="2B2C30"/>
                  </a:solidFill>
                  <a:latin typeface="Public Sans Bold"/>
                </a:rPr>
                <a:t>Type of Cleft</a:t>
              </a:r>
            </a:p>
          </p:txBody>
        </p:sp>
        <p:sp>
          <p:nvSpPr>
            <p:cNvPr id="20" name="TextBox 20"/>
            <p:cNvSpPr txBox="1"/>
            <p:nvPr/>
          </p:nvSpPr>
          <p:spPr>
            <a:xfrm>
              <a:off x="0" y="3796238"/>
              <a:ext cx="6861860" cy="1307253"/>
            </a:xfrm>
            <a:prstGeom prst="rect">
              <a:avLst/>
            </a:prstGeom>
          </p:spPr>
          <p:txBody>
            <a:bodyPr lIns="0" tIns="0" rIns="0" bIns="0" rtlCol="0" anchor="t">
              <a:spAutoFit/>
            </a:bodyPr>
            <a:lstStyle/>
            <a:p>
              <a:pPr>
                <a:lnSpc>
                  <a:spcPts val="2659"/>
                </a:lnSpc>
              </a:pPr>
              <a:r>
                <a:rPr lang="en-US" sz="1899">
                  <a:solidFill>
                    <a:srgbClr val="2B2C30"/>
                  </a:solidFill>
                  <a:latin typeface="Public Sans"/>
                </a:rPr>
                <a:t>CL - 10</a:t>
              </a:r>
            </a:p>
            <a:p>
              <a:pPr>
                <a:lnSpc>
                  <a:spcPts val="2659"/>
                </a:lnSpc>
              </a:pPr>
              <a:r>
                <a:rPr lang="en-US" sz="1899">
                  <a:solidFill>
                    <a:srgbClr val="2B2C30"/>
                  </a:solidFill>
                  <a:latin typeface="Public Sans"/>
                </a:rPr>
                <a:t>UCLP- 12</a:t>
              </a:r>
            </a:p>
            <a:p>
              <a:pPr>
                <a:lnSpc>
                  <a:spcPts val="2659"/>
                </a:lnSpc>
              </a:pPr>
              <a:r>
                <a:rPr lang="en-US" sz="1899">
                  <a:solidFill>
                    <a:srgbClr val="2B2C30"/>
                  </a:solidFill>
                  <a:latin typeface="Public Sans"/>
                </a:rPr>
                <a:t>BCLP -4</a:t>
              </a:r>
            </a:p>
          </p:txBody>
        </p:sp>
        <p:sp>
          <p:nvSpPr>
            <p:cNvPr id="21" name="TextBox 21"/>
            <p:cNvSpPr txBox="1"/>
            <p:nvPr/>
          </p:nvSpPr>
          <p:spPr>
            <a:xfrm>
              <a:off x="0" y="5594553"/>
              <a:ext cx="6861860" cy="632249"/>
            </a:xfrm>
            <a:prstGeom prst="rect">
              <a:avLst/>
            </a:prstGeom>
          </p:spPr>
          <p:txBody>
            <a:bodyPr lIns="0" tIns="0" rIns="0" bIns="0" rtlCol="0" anchor="t">
              <a:spAutoFit/>
            </a:bodyPr>
            <a:lstStyle/>
            <a:p>
              <a:pPr>
                <a:lnSpc>
                  <a:spcPts val="3919"/>
                </a:lnSpc>
              </a:pPr>
              <a:r>
                <a:rPr lang="en-US" sz="2799">
                  <a:solidFill>
                    <a:srgbClr val="2B2C30"/>
                  </a:solidFill>
                  <a:latin typeface="Public Sans Bold"/>
                </a:rPr>
                <a:t>Data Collected</a:t>
              </a:r>
            </a:p>
          </p:txBody>
        </p:sp>
        <p:sp>
          <p:nvSpPr>
            <p:cNvPr id="22" name="TextBox 22"/>
            <p:cNvSpPr txBox="1"/>
            <p:nvPr/>
          </p:nvSpPr>
          <p:spPr>
            <a:xfrm>
              <a:off x="0" y="6404601"/>
              <a:ext cx="6861860" cy="1751753"/>
            </a:xfrm>
            <a:prstGeom prst="rect">
              <a:avLst/>
            </a:prstGeom>
          </p:spPr>
          <p:txBody>
            <a:bodyPr lIns="0" tIns="0" rIns="0" bIns="0" rtlCol="0" anchor="t">
              <a:spAutoFit/>
            </a:bodyPr>
            <a:lstStyle/>
            <a:p>
              <a:pPr>
                <a:lnSpc>
                  <a:spcPts val="2659"/>
                </a:lnSpc>
              </a:pPr>
              <a:r>
                <a:rPr lang="en-US" sz="1899">
                  <a:solidFill>
                    <a:srgbClr val="2B2C30"/>
                  </a:solidFill>
                  <a:latin typeface="Public Sans"/>
                </a:rPr>
                <a:t>Paired pre and post data collected on Cleft Q Lip Module.</a:t>
              </a:r>
            </a:p>
            <a:p>
              <a:pPr>
                <a:lnSpc>
                  <a:spcPts val="2659"/>
                </a:lnSpc>
              </a:pPr>
              <a:r>
                <a:rPr lang="en-US" sz="1899">
                  <a:solidFill>
                    <a:srgbClr val="2B2C30"/>
                  </a:solidFill>
                  <a:latin typeface="Public Sans"/>
                </a:rPr>
                <a:t>9 items assessing satisfaction with lip appearance. </a:t>
              </a:r>
            </a:p>
          </p:txBody>
        </p:sp>
      </p:grpSp>
      <p:sp>
        <p:nvSpPr>
          <p:cNvPr id="23" name="TextBox 23"/>
          <p:cNvSpPr txBox="1"/>
          <p:nvPr/>
        </p:nvSpPr>
        <p:spPr>
          <a:xfrm>
            <a:off x="3935454" y="3682987"/>
            <a:ext cx="3233683" cy="604121"/>
          </a:xfrm>
          <a:prstGeom prst="rect">
            <a:avLst/>
          </a:prstGeom>
        </p:spPr>
        <p:txBody>
          <a:bodyPr lIns="0" tIns="0" rIns="0" bIns="0" rtlCol="0" anchor="t">
            <a:spAutoFit/>
          </a:bodyPr>
          <a:lstStyle/>
          <a:p>
            <a:pPr algn="ctr">
              <a:lnSpc>
                <a:spcPts val="4972"/>
              </a:lnSpc>
            </a:pPr>
            <a:r>
              <a:rPr lang="en-US" sz="3107">
                <a:solidFill>
                  <a:srgbClr val="A6A6A6"/>
                </a:solidFill>
                <a:latin typeface="Public Sans Bold"/>
              </a:rPr>
              <a:t>Participants</a:t>
            </a:r>
          </a:p>
        </p:txBody>
      </p:sp>
      <p:sp>
        <p:nvSpPr>
          <p:cNvPr id="24" name="TextBox 24"/>
          <p:cNvSpPr txBox="1"/>
          <p:nvPr/>
        </p:nvSpPr>
        <p:spPr>
          <a:xfrm>
            <a:off x="4087854" y="6388858"/>
            <a:ext cx="3233683" cy="604121"/>
          </a:xfrm>
          <a:prstGeom prst="rect">
            <a:avLst/>
          </a:prstGeom>
        </p:spPr>
        <p:txBody>
          <a:bodyPr lIns="0" tIns="0" rIns="0" bIns="0" rtlCol="0" anchor="t">
            <a:spAutoFit/>
          </a:bodyPr>
          <a:lstStyle/>
          <a:p>
            <a:pPr algn="ctr">
              <a:lnSpc>
                <a:spcPts val="4972"/>
              </a:lnSpc>
            </a:pPr>
            <a:r>
              <a:rPr lang="en-US" sz="3107">
                <a:solidFill>
                  <a:srgbClr val="A6A6A6"/>
                </a:solidFill>
                <a:latin typeface="Public Sans Bold"/>
              </a:rPr>
              <a:t>Years Old</a:t>
            </a:r>
          </a:p>
        </p:txBody>
      </p:sp>
      <p:sp>
        <p:nvSpPr>
          <p:cNvPr id="25" name="TextBox 25"/>
          <p:cNvSpPr txBox="1"/>
          <p:nvPr/>
        </p:nvSpPr>
        <p:spPr>
          <a:xfrm>
            <a:off x="3935454" y="9239600"/>
            <a:ext cx="3233683" cy="604121"/>
          </a:xfrm>
          <a:prstGeom prst="rect">
            <a:avLst/>
          </a:prstGeom>
        </p:spPr>
        <p:txBody>
          <a:bodyPr lIns="0" tIns="0" rIns="0" bIns="0" rtlCol="0" anchor="t">
            <a:spAutoFit/>
          </a:bodyPr>
          <a:lstStyle/>
          <a:p>
            <a:pPr algn="ctr">
              <a:lnSpc>
                <a:spcPts val="4972"/>
              </a:lnSpc>
            </a:pPr>
            <a:r>
              <a:rPr lang="en-US" sz="3107">
                <a:solidFill>
                  <a:srgbClr val="A6A6A6"/>
                </a:solidFill>
                <a:latin typeface="Public Sans Bold"/>
              </a:rPr>
              <a:t>Female:Male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719879" y="1914356"/>
            <a:ext cx="17107602" cy="6557706"/>
          </a:xfrm>
          <a:custGeom>
            <a:avLst/>
            <a:gdLst/>
            <a:ahLst/>
            <a:cxnLst/>
            <a:rect l="l" t="t" r="r" b="b"/>
            <a:pathLst>
              <a:path w="17107602" h="6557706">
                <a:moveTo>
                  <a:pt x="0" y="0"/>
                </a:moveTo>
                <a:lnTo>
                  <a:pt x="17107602" y="0"/>
                </a:lnTo>
                <a:lnTo>
                  <a:pt x="17107602" y="6557706"/>
                </a:lnTo>
                <a:lnTo>
                  <a:pt x="0" y="6557706"/>
                </a:lnTo>
                <a:lnTo>
                  <a:pt x="0" y="0"/>
                </a:lnTo>
                <a:close/>
              </a:path>
            </a:pathLst>
          </a:custGeom>
          <a:blipFill>
            <a:blip r:embed="rId3"/>
            <a:stretch>
              <a:fillRect/>
            </a:stretch>
          </a:blipFill>
          <a:ln cap="sq">
            <a:noFill/>
            <a:prstDash val="sysDot"/>
            <a:miter/>
          </a:ln>
        </p:spPr>
        <p:txBody>
          <a:bodyPr/>
          <a:lstStyle/>
          <a:p>
            <a:endParaRPr lang="en-GB"/>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06871" y="962025"/>
            <a:ext cx="16230600" cy="629551"/>
          </a:xfrm>
          <a:prstGeom prst="rect">
            <a:avLst/>
          </a:prstGeom>
        </p:spPr>
        <p:txBody>
          <a:bodyPr lIns="0" tIns="0" rIns="0" bIns="0" rtlCol="0" anchor="t">
            <a:spAutoFit/>
          </a:bodyPr>
          <a:lstStyle/>
          <a:p>
            <a:pPr>
              <a:lnSpc>
                <a:spcPts val="5200"/>
              </a:lnSpc>
              <a:spcBef>
                <a:spcPct val="0"/>
              </a:spcBef>
            </a:pPr>
            <a:r>
              <a:rPr lang="en-US" sz="3714" spc="843">
                <a:solidFill>
                  <a:srgbClr val="2B2C30"/>
                </a:solidFill>
                <a:latin typeface="Playfair Display Bold"/>
              </a:rPr>
              <a:t>KEY STAKEHOLDER THEMES</a:t>
            </a:r>
          </a:p>
        </p:txBody>
      </p:sp>
      <p:sp>
        <p:nvSpPr>
          <p:cNvPr id="3" name="AutoShape 3"/>
          <p:cNvSpPr/>
          <p:nvPr/>
        </p:nvSpPr>
        <p:spPr>
          <a:xfrm flipV="1">
            <a:off x="-7086597" y="1760761"/>
            <a:ext cx="16230594" cy="38509"/>
          </a:xfrm>
          <a:prstGeom prst="line">
            <a:avLst/>
          </a:prstGeom>
          <a:ln w="9525" cap="flat">
            <a:solidFill>
              <a:srgbClr val="2B2C30"/>
            </a:solidFill>
            <a:prstDash val="solid"/>
            <a:headEnd type="none" w="sm" len="sm"/>
            <a:tailEnd type="none" w="sm" len="sm"/>
          </a:ln>
        </p:spPr>
        <p:txBody>
          <a:bodyPr/>
          <a:lstStyle/>
          <a:p>
            <a:endParaRPr lang="en-GB"/>
          </a:p>
        </p:txBody>
      </p:sp>
      <p:sp>
        <p:nvSpPr>
          <p:cNvPr id="4" name="TextBox 4"/>
          <p:cNvSpPr txBox="1"/>
          <p:nvPr/>
        </p:nvSpPr>
        <p:spPr>
          <a:xfrm>
            <a:off x="7420049" y="3726354"/>
            <a:ext cx="3086100" cy="6128383"/>
          </a:xfrm>
          <a:prstGeom prst="rect">
            <a:avLst/>
          </a:prstGeom>
        </p:spPr>
        <p:txBody>
          <a:bodyPr lIns="0" tIns="0" rIns="0" bIns="0" rtlCol="0" anchor="t">
            <a:spAutoFit/>
          </a:bodyPr>
          <a:lstStyle/>
          <a:p>
            <a:pPr marL="388628" lvl="1" indent="-194314">
              <a:lnSpc>
                <a:spcPts val="2880"/>
              </a:lnSpc>
              <a:buFont typeface="Arial"/>
              <a:buChar char="•"/>
            </a:pPr>
            <a:r>
              <a:rPr lang="en-US" sz="1800">
                <a:solidFill>
                  <a:srgbClr val="2B2C30"/>
                </a:solidFill>
                <a:latin typeface="Public Sans"/>
              </a:rPr>
              <a:t>Role of Psychology to support cohorts more at risk for appearance related issues </a:t>
            </a:r>
          </a:p>
          <a:p>
            <a:pPr marL="388628" lvl="1" indent="-194314">
              <a:lnSpc>
                <a:spcPts val="2880"/>
              </a:lnSpc>
              <a:buFont typeface="Arial"/>
              <a:buChar char="•"/>
            </a:pPr>
            <a:r>
              <a:rPr lang="en-US" sz="1800">
                <a:solidFill>
                  <a:srgbClr val="2B2C30"/>
                </a:solidFill>
                <a:latin typeface="Public Sans"/>
              </a:rPr>
              <a:t>Balancing impact and expectations of social media with LF intervention for Cleft</a:t>
            </a:r>
          </a:p>
          <a:p>
            <a:pPr marL="388628" lvl="1" indent="-194314">
              <a:lnSpc>
                <a:spcPts val="2880"/>
              </a:lnSpc>
              <a:buFont typeface="Arial"/>
              <a:buChar char="•"/>
            </a:pPr>
            <a:r>
              <a:rPr lang="en-US" sz="1800">
                <a:solidFill>
                  <a:srgbClr val="2B2C30"/>
                </a:solidFill>
                <a:latin typeface="Public Sans"/>
              </a:rPr>
              <a:t>Patient plateau and disappointment when not reaching perfection </a:t>
            </a:r>
          </a:p>
          <a:p>
            <a:pPr marL="388628" lvl="1" indent="-194314" algn="l">
              <a:lnSpc>
                <a:spcPts val="2880"/>
              </a:lnSpc>
              <a:buFont typeface="Arial"/>
              <a:buChar char="•"/>
            </a:pPr>
            <a:r>
              <a:rPr lang="en-US" sz="1800">
                <a:solidFill>
                  <a:srgbClr val="2B2C30"/>
                </a:solidFill>
                <a:latin typeface="Public Sans"/>
              </a:rPr>
              <a:t>Psychology screening on appearance related issues and expectations without creating unnecessary barriers to access</a:t>
            </a:r>
          </a:p>
        </p:txBody>
      </p:sp>
      <p:sp>
        <p:nvSpPr>
          <p:cNvPr id="5" name="TextBox 5"/>
          <p:cNvSpPr txBox="1"/>
          <p:nvPr/>
        </p:nvSpPr>
        <p:spPr>
          <a:xfrm>
            <a:off x="7655585" y="2582403"/>
            <a:ext cx="2785647" cy="866775"/>
          </a:xfrm>
          <a:prstGeom prst="rect">
            <a:avLst/>
          </a:prstGeom>
        </p:spPr>
        <p:txBody>
          <a:bodyPr lIns="0" tIns="0" rIns="0" bIns="0" rtlCol="0" anchor="t">
            <a:spAutoFit/>
          </a:bodyPr>
          <a:lstStyle/>
          <a:p>
            <a:pPr>
              <a:lnSpc>
                <a:spcPts val="3480"/>
              </a:lnSpc>
            </a:pPr>
            <a:r>
              <a:rPr lang="en-US" sz="2900">
                <a:solidFill>
                  <a:srgbClr val="2B2C30"/>
                </a:solidFill>
                <a:latin typeface="Playfair Display Italics"/>
              </a:rPr>
              <a:t>Management of Expectations</a:t>
            </a:r>
          </a:p>
        </p:txBody>
      </p:sp>
      <p:sp>
        <p:nvSpPr>
          <p:cNvPr id="6" name="TextBox 6"/>
          <p:cNvSpPr txBox="1"/>
          <p:nvPr/>
        </p:nvSpPr>
        <p:spPr>
          <a:xfrm>
            <a:off x="1000199" y="3589750"/>
            <a:ext cx="3086100" cy="6128383"/>
          </a:xfrm>
          <a:prstGeom prst="rect">
            <a:avLst/>
          </a:prstGeom>
        </p:spPr>
        <p:txBody>
          <a:bodyPr lIns="0" tIns="0" rIns="0" bIns="0" rtlCol="0" anchor="t">
            <a:spAutoFit/>
          </a:bodyPr>
          <a:lstStyle/>
          <a:p>
            <a:pPr marL="388628" lvl="1" indent="-194314">
              <a:lnSpc>
                <a:spcPts val="2880"/>
              </a:lnSpc>
              <a:buFont typeface="Arial"/>
              <a:buChar char="•"/>
            </a:pPr>
            <a:r>
              <a:rPr lang="en-US" sz="1800">
                <a:solidFill>
                  <a:srgbClr val="2B2C30"/>
                </a:solidFill>
                <a:latin typeface="Public Sans"/>
              </a:rPr>
              <a:t>On appearance and self-confidence</a:t>
            </a:r>
          </a:p>
          <a:p>
            <a:pPr marL="388628" lvl="1" indent="-194314">
              <a:lnSpc>
                <a:spcPts val="2880"/>
              </a:lnSpc>
              <a:buFont typeface="Arial"/>
              <a:buChar char="•"/>
            </a:pPr>
            <a:r>
              <a:rPr lang="en-US" sz="1800">
                <a:solidFill>
                  <a:srgbClr val="2B2C30"/>
                </a:solidFill>
                <a:latin typeface="Public Sans"/>
              </a:rPr>
              <a:t>Increased social functioning</a:t>
            </a:r>
          </a:p>
          <a:p>
            <a:pPr marL="388628" lvl="1" indent="-194314">
              <a:lnSpc>
                <a:spcPts val="2880"/>
              </a:lnSpc>
              <a:buFont typeface="Arial"/>
              <a:buChar char="•"/>
            </a:pPr>
            <a:r>
              <a:rPr lang="en-US" sz="1800">
                <a:solidFill>
                  <a:srgbClr val="2B2C30"/>
                </a:solidFill>
                <a:latin typeface="Public Sans"/>
              </a:rPr>
              <a:t>Less self-consciousness</a:t>
            </a:r>
          </a:p>
          <a:p>
            <a:pPr marL="388628" lvl="1" indent="-194314">
              <a:lnSpc>
                <a:spcPts val="2880"/>
              </a:lnSpc>
              <a:buFont typeface="Arial"/>
              <a:buChar char="•"/>
            </a:pPr>
            <a:r>
              <a:rPr lang="en-US" sz="1800">
                <a:solidFill>
                  <a:srgbClr val="2B2C30"/>
                </a:solidFill>
                <a:latin typeface="Public Sans"/>
              </a:rPr>
              <a:t>More engagement in social activities, going out more </a:t>
            </a:r>
          </a:p>
          <a:p>
            <a:pPr marL="388628" lvl="1" indent="-194314">
              <a:lnSpc>
                <a:spcPts val="2880"/>
              </a:lnSpc>
              <a:buFont typeface="Arial"/>
              <a:buChar char="•"/>
            </a:pPr>
            <a:r>
              <a:rPr lang="en-US" sz="1800">
                <a:solidFill>
                  <a:srgbClr val="2B2C30"/>
                </a:solidFill>
                <a:latin typeface="Public Sans"/>
              </a:rPr>
              <a:t>More smiling and laughing</a:t>
            </a:r>
          </a:p>
          <a:p>
            <a:pPr marL="388628" lvl="1" indent="-194314">
              <a:lnSpc>
                <a:spcPts val="2880"/>
              </a:lnSpc>
              <a:buFont typeface="Arial"/>
              <a:buChar char="•"/>
            </a:pPr>
            <a:r>
              <a:rPr lang="en-US" sz="1800">
                <a:solidFill>
                  <a:srgbClr val="2B2C30"/>
                </a:solidFill>
                <a:latin typeface="Public Sans"/>
              </a:rPr>
              <a:t>Less self-conscious when being photographed </a:t>
            </a:r>
          </a:p>
          <a:p>
            <a:pPr>
              <a:lnSpc>
                <a:spcPts val="2880"/>
              </a:lnSpc>
            </a:pPr>
            <a:endParaRPr lang="en-US" sz="1800">
              <a:solidFill>
                <a:srgbClr val="2B2C30"/>
              </a:solidFill>
              <a:latin typeface="Public Sans"/>
            </a:endParaRPr>
          </a:p>
          <a:p>
            <a:pPr>
              <a:lnSpc>
                <a:spcPts val="2880"/>
              </a:lnSpc>
            </a:pPr>
            <a:endParaRPr lang="en-US" sz="1800">
              <a:solidFill>
                <a:srgbClr val="2B2C30"/>
              </a:solidFill>
              <a:latin typeface="Public Sans"/>
            </a:endParaRPr>
          </a:p>
          <a:p>
            <a:pPr>
              <a:lnSpc>
                <a:spcPts val="2880"/>
              </a:lnSpc>
            </a:pPr>
            <a:r>
              <a:rPr lang="en-US" sz="1800">
                <a:solidFill>
                  <a:srgbClr val="2B2C30"/>
                </a:solidFill>
                <a:latin typeface="Public Sans"/>
              </a:rPr>
              <a:t> </a:t>
            </a:r>
          </a:p>
          <a:p>
            <a:pPr algn="l">
              <a:lnSpc>
                <a:spcPts val="2880"/>
              </a:lnSpc>
            </a:pPr>
            <a:endParaRPr lang="en-US" sz="1800">
              <a:solidFill>
                <a:srgbClr val="2B2C30"/>
              </a:solidFill>
              <a:latin typeface="Public Sans"/>
            </a:endParaRPr>
          </a:p>
        </p:txBody>
      </p:sp>
      <p:sp>
        <p:nvSpPr>
          <p:cNvPr id="7" name="TextBox 7"/>
          <p:cNvSpPr txBox="1"/>
          <p:nvPr/>
        </p:nvSpPr>
        <p:spPr>
          <a:xfrm>
            <a:off x="1167377" y="2694400"/>
            <a:ext cx="2785647" cy="428625"/>
          </a:xfrm>
          <a:prstGeom prst="rect">
            <a:avLst/>
          </a:prstGeom>
        </p:spPr>
        <p:txBody>
          <a:bodyPr lIns="0" tIns="0" rIns="0" bIns="0" rtlCol="0" anchor="t">
            <a:spAutoFit/>
          </a:bodyPr>
          <a:lstStyle/>
          <a:p>
            <a:pPr>
              <a:lnSpc>
                <a:spcPts val="3480"/>
              </a:lnSpc>
            </a:pPr>
            <a:r>
              <a:rPr lang="en-US" sz="2900">
                <a:solidFill>
                  <a:srgbClr val="2B2C30"/>
                </a:solidFill>
                <a:latin typeface="Playfair Display Italics"/>
              </a:rPr>
              <a:t>Positive Impact </a:t>
            </a:r>
          </a:p>
        </p:txBody>
      </p:sp>
      <p:sp>
        <p:nvSpPr>
          <p:cNvPr id="8" name="TextBox 8"/>
          <p:cNvSpPr txBox="1"/>
          <p:nvPr/>
        </p:nvSpPr>
        <p:spPr>
          <a:xfrm>
            <a:off x="4210124" y="3544428"/>
            <a:ext cx="3086100" cy="6128383"/>
          </a:xfrm>
          <a:prstGeom prst="rect">
            <a:avLst/>
          </a:prstGeom>
        </p:spPr>
        <p:txBody>
          <a:bodyPr lIns="0" tIns="0" rIns="0" bIns="0" rtlCol="0" anchor="t">
            <a:spAutoFit/>
          </a:bodyPr>
          <a:lstStyle/>
          <a:p>
            <a:pPr marL="388628" lvl="1" indent="-194314">
              <a:lnSpc>
                <a:spcPts val="2880"/>
              </a:lnSpc>
              <a:buFont typeface="Arial"/>
              <a:buChar char="•"/>
            </a:pPr>
            <a:r>
              <a:rPr lang="en-US" sz="1800">
                <a:solidFill>
                  <a:srgbClr val="2B2C30"/>
                </a:solidFill>
                <a:latin typeface="Public Sans"/>
              </a:rPr>
              <a:t>Meeting patient need with Cleft specialists expertise </a:t>
            </a:r>
          </a:p>
          <a:p>
            <a:pPr marL="388628" lvl="1" indent="-194314">
              <a:lnSpc>
                <a:spcPts val="2880"/>
              </a:lnSpc>
              <a:buFont typeface="Arial"/>
              <a:buChar char="•"/>
            </a:pPr>
            <a:r>
              <a:rPr lang="en-US" sz="1800">
                <a:solidFill>
                  <a:srgbClr val="2B2C30"/>
                </a:solidFill>
                <a:latin typeface="Public Sans"/>
              </a:rPr>
              <a:t>Accessibility of the intervention</a:t>
            </a:r>
          </a:p>
          <a:p>
            <a:pPr marL="388628" lvl="1" indent="-194314">
              <a:lnSpc>
                <a:spcPts val="2880"/>
              </a:lnSpc>
              <a:buFont typeface="Arial"/>
              <a:buChar char="•"/>
            </a:pPr>
            <a:r>
              <a:rPr lang="en-US" sz="1800">
                <a:solidFill>
                  <a:srgbClr val="2B2C30"/>
                </a:solidFill>
                <a:latin typeface="Public Sans"/>
              </a:rPr>
              <a:t>Protecting patients in an unregulated market </a:t>
            </a:r>
          </a:p>
          <a:p>
            <a:pPr marL="388628" lvl="1" indent="-194314">
              <a:lnSpc>
                <a:spcPts val="2880"/>
              </a:lnSpc>
              <a:buFont typeface="Arial"/>
              <a:buChar char="•"/>
            </a:pPr>
            <a:r>
              <a:rPr lang="en-US" sz="1800">
                <a:solidFill>
                  <a:srgbClr val="2B2C30"/>
                </a:solidFill>
                <a:latin typeface="Public Sans"/>
              </a:rPr>
              <a:t>Creating safe and accessible services without too many barriers- barriers that may hinder access to interventions that could Improved QoL</a:t>
            </a:r>
          </a:p>
          <a:p>
            <a:pPr marL="388628" lvl="1" indent="-194314" algn="l">
              <a:lnSpc>
                <a:spcPts val="2880"/>
              </a:lnSpc>
              <a:buFont typeface="Arial"/>
              <a:buChar char="•"/>
            </a:pPr>
            <a:r>
              <a:rPr lang="en-US" sz="1800">
                <a:solidFill>
                  <a:srgbClr val="2B2C30"/>
                </a:solidFill>
                <a:latin typeface="Public Sans"/>
              </a:rPr>
              <a:t>Importance of patients feeling safe with trusted Cleft MDT specialists</a:t>
            </a:r>
          </a:p>
        </p:txBody>
      </p:sp>
      <p:sp>
        <p:nvSpPr>
          <p:cNvPr id="9" name="TextBox 9"/>
          <p:cNvSpPr txBox="1"/>
          <p:nvPr/>
        </p:nvSpPr>
        <p:spPr>
          <a:xfrm>
            <a:off x="4412738" y="2582403"/>
            <a:ext cx="2785647" cy="866775"/>
          </a:xfrm>
          <a:prstGeom prst="rect">
            <a:avLst/>
          </a:prstGeom>
        </p:spPr>
        <p:txBody>
          <a:bodyPr lIns="0" tIns="0" rIns="0" bIns="0" rtlCol="0" anchor="t">
            <a:spAutoFit/>
          </a:bodyPr>
          <a:lstStyle/>
          <a:p>
            <a:pPr>
              <a:lnSpc>
                <a:spcPts val="3480"/>
              </a:lnSpc>
            </a:pPr>
            <a:r>
              <a:rPr lang="en-US" sz="2900">
                <a:solidFill>
                  <a:srgbClr val="2B2C30"/>
                </a:solidFill>
                <a:latin typeface="Playfair Display Italics"/>
              </a:rPr>
              <a:t>Meeting Patient Need</a:t>
            </a:r>
          </a:p>
        </p:txBody>
      </p:sp>
      <p:sp>
        <p:nvSpPr>
          <p:cNvPr id="10" name="TextBox 10"/>
          <p:cNvSpPr txBox="1"/>
          <p:nvPr/>
        </p:nvSpPr>
        <p:spPr>
          <a:xfrm>
            <a:off x="10630049" y="3726354"/>
            <a:ext cx="3086100" cy="4680583"/>
          </a:xfrm>
          <a:prstGeom prst="rect">
            <a:avLst/>
          </a:prstGeom>
        </p:spPr>
        <p:txBody>
          <a:bodyPr lIns="0" tIns="0" rIns="0" bIns="0" rtlCol="0" anchor="t">
            <a:spAutoFit/>
          </a:bodyPr>
          <a:lstStyle/>
          <a:p>
            <a:pPr marL="388628" lvl="1" indent="-194314">
              <a:lnSpc>
                <a:spcPts val="2880"/>
              </a:lnSpc>
              <a:buFont typeface="Arial"/>
              <a:buChar char="•"/>
            </a:pPr>
            <a:r>
              <a:rPr lang="en-US" sz="1800">
                <a:solidFill>
                  <a:srgbClr val="2B2C30"/>
                </a:solidFill>
                <a:latin typeface="Public Sans"/>
              </a:rPr>
              <a:t>Non-invasive intervention for a significant psychological  impact on the patient </a:t>
            </a:r>
          </a:p>
          <a:p>
            <a:pPr marL="388628" lvl="1" indent="-194314" algn="l">
              <a:lnSpc>
                <a:spcPts val="2880"/>
              </a:lnSpc>
              <a:buFont typeface="Arial"/>
              <a:buChar char="•"/>
            </a:pPr>
            <a:r>
              <a:rPr lang="en-US" sz="1800">
                <a:solidFill>
                  <a:srgbClr val="2B2C30"/>
                </a:solidFill>
                <a:latin typeface="Public Sans"/>
              </a:rPr>
              <a:t>Understanding how impactful the appearance of lip clefts can be on quality of life and how debilitating the psychological impact of this is, can it be addressed earlier in non-surgical way</a:t>
            </a:r>
          </a:p>
        </p:txBody>
      </p:sp>
      <p:sp>
        <p:nvSpPr>
          <p:cNvPr id="11" name="TextBox 11"/>
          <p:cNvSpPr txBox="1"/>
          <p:nvPr/>
        </p:nvSpPr>
        <p:spPr>
          <a:xfrm>
            <a:off x="10930502" y="2582403"/>
            <a:ext cx="2785647" cy="866775"/>
          </a:xfrm>
          <a:prstGeom prst="rect">
            <a:avLst/>
          </a:prstGeom>
        </p:spPr>
        <p:txBody>
          <a:bodyPr lIns="0" tIns="0" rIns="0" bIns="0" rtlCol="0" anchor="t">
            <a:spAutoFit/>
          </a:bodyPr>
          <a:lstStyle/>
          <a:p>
            <a:pPr>
              <a:lnSpc>
                <a:spcPts val="3480"/>
              </a:lnSpc>
            </a:pPr>
            <a:r>
              <a:rPr lang="en-US" sz="2900">
                <a:solidFill>
                  <a:srgbClr val="2B2C30"/>
                </a:solidFill>
                <a:latin typeface="Playfair Display Italics"/>
              </a:rPr>
              <a:t>Scale of Impact for Intervention</a:t>
            </a:r>
          </a:p>
        </p:txBody>
      </p:sp>
      <p:sp>
        <p:nvSpPr>
          <p:cNvPr id="12" name="TextBox 12"/>
          <p:cNvSpPr txBox="1"/>
          <p:nvPr/>
        </p:nvSpPr>
        <p:spPr>
          <a:xfrm>
            <a:off x="14122015" y="3726354"/>
            <a:ext cx="3086100" cy="5042533"/>
          </a:xfrm>
          <a:prstGeom prst="rect">
            <a:avLst/>
          </a:prstGeom>
        </p:spPr>
        <p:txBody>
          <a:bodyPr lIns="0" tIns="0" rIns="0" bIns="0" rtlCol="0" anchor="t">
            <a:spAutoFit/>
          </a:bodyPr>
          <a:lstStyle/>
          <a:p>
            <a:pPr marL="388628" lvl="1" indent="-194314">
              <a:lnSpc>
                <a:spcPts val="2880"/>
              </a:lnSpc>
              <a:buFont typeface="Arial"/>
              <a:buChar char="•"/>
            </a:pPr>
            <a:r>
              <a:rPr lang="en-US" sz="1800">
                <a:solidFill>
                  <a:srgbClr val="2B2C30"/>
                </a:solidFill>
                <a:latin typeface="Public Sans"/>
              </a:rPr>
              <a:t>Taboos around aesthetic interventions more generally</a:t>
            </a:r>
          </a:p>
          <a:p>
            <a:pPr marL="388628" lvl="1" indent="-194314">
              <a:lnSpc>
                <a:spcPts val="2880"/>
              </a:lnSpc>
              <a:buFont typeface="Arial"/>
              <a:buChar char="•"/>
            </a:pPr>
            <a:r>
              <a:rPr lang="en-US" sz="1800">
                <a:solidFill>
                  <a:srgbClr val="2B2C30"/>
                </a:solidFill>
                <a:latin typeface="Public Sans"/>
              </a:rPr>
              <a:t>Bridging the gap between aesthetic skill and medical intervention </a:t>
            </a:r>
          </a:p>
          <a:p>
            <a:pPr marL="388628" lvl="1" indent="-194314">
              <a:lnSpc>
                <a:spcPts val="2880"/>
              </a:lnSpc>
              <a:buFont typeface="Arial"/>
              <a:buChar char="•"/>
            </a:pPr>
            <a:r>
              <a:rPr lang="en-US" sz="1800">
                <a:solidFill>
                  <a:srgbClr val="2B2C30"/>
                </a:solidFill>
                <a:latin typeface="Public Sans"/>
              </a:rPr>
              <a:t>LF for Cleft is in a medical setting which makes it more acceptable for some</a:t>
            </a:r>
          </a:p>
          <a:p>
            <a:pPr marL="388628" lvl="1" indent="-194314" algn="l">
              <a:lnSpc>
                <a:spcPts val="2880"/>
              </a:lnSpc>
              <a:buFont typeface="Arial"/>
              <a:buChar char="•"/>
            </a:pPr>
            <a:r>
              <a:rPr lang="en-US" sz="1800">
                <a:solidFill>
                  <a:srgbClr val="2B2C30"/>
                </a:solidFill>
                <a:latin typeface="Public Sans"/>
              </a:rPr>
              <a:t>Gender difference in the uptake of the intervention and patient expression of need </a:t>
            </a:r>
          </a:p>
        </p:txBody>
      </p:sp>
      <p:sp>
        <p:nvSpPr>
          <p:cNvPr id="13" name="TextBox 13"/>
          <p:cNvSpPr txBox="1"/>
          <p:nvPr/>
        </p:nvSpPr>
        <p:spPr>
          <a:xfrm>
            <a:off x="14272242" y="2582403"/>
            <a:ext cx="2785647" cy="866775"/>
          </a:xfrm>
          <a:prstGeom prst="rect">
            <a:avLst/>
          </a:prstGeom>
        </p:spPr>
        <p:txBody>
          <a:bodyPr lIns="0" tIns="0" rIns="0" bIns="0" rtlCol="0" anchor="t">
            <a:spAutoFit/>
          </a:bodyPr>
          <a:lstStyle/>
          <a:p>
            <a:pPr>
              <a:lnSpc>
                <a:spcPts val="3480"/>
              </a:lnSpc>
            </a:pPr>
            <a:r>
              <a:rPr lang="en-US" sz="2900">
                <a:solidFill>
                  <a:srgbClr val="2B2C30"/>
                </a:solidFill>
                <a:latin typeface="Playfair Display Italics"/>
              </a:rPr>
              <a:t>Perception of Intervention </a:t>
            </a:r>
          </a:p>
        </p:txBody>
      </p:sp>
      <p:grpSp>
        <p:nvGrpSpPr>
          <p:cNvPr id="14" name="Group 14"/>
          <p:cNvGrpSpPr/>
          <p:nvPr/>
        </p:nvGrpSpPr>
        <p:grpSpPr>
          <a:xfrm>
            <a:off x="4343400" y="2272276"/>
            <a:ext cx="138677" cy="138677"/>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B2C30"/>
            </a:solidFill>
          </p:spPr>
          <p:txBody>
            <a:bodyPr/>
            <a:lstStyle/>
            <a:p>
              <a:endParaRPr lang="en-GB"/>
            </a:p>
          </p:txBody>
        </p:sp>
        <p:sp>
          <p:nvSpPr>
            <p:cNvPr id="16" name="TextBox 16"/>
            <p:cNvSpPr txBox="1"/>
            <p:nvPr/>
          </p:nvSpPr>
          <p:spPr>
            <a:xfrm>
              <a:off x="76200" y="85725"/>
              <a:ext cx="660400" cy="650875"/>
            </a:xfrm>
            <a:prstGeom prst="rect">
              <a:avLst/>
            </a:prstGeom>
          </p:spPr>
          <p:txBody>
            <a:bodyPr lIns="50800" tIns="50800" rIns="50800" bIns="50800" rtlCol="0" anchor="ctr"/>
            <a:lstStyle/>
            <a:p>
              <a:pPr algn="ctr">
                <a:lnSpc>
                  <a:spcPts val="2120"/>
                </a:lnSpc>
              </a:pPr>
              <a:endParaRPr/>
            </a:p>
          </p:txBody>
        </p:sp>
      </p:grpSp>
      <p:grpSp>
        <p:nvGrpSpPr>
          <p:cNvPr id="17" name="Group 17"/>
          <p:cNvGrpSpPr/>
          <p:nvPr/>
        </p:nvGrpSpPr>
        <p:grpSpPr>
          <a:xfrm>
            <a:off x="1028700" y="2272276"/>
            <a:ext cx="138677" cy="138677"/>
            <a:chOff x="0" y="0"/>
            <a:chExt cx="812800" cy="812800"/>
          </a:xfrm>
        </p:grpSpPr>
        <p:sp>
          <p:nvSpPr>
            <p:cNvPr id="18" name="Freeform 1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B2C30"/>
            </a:solidFill>
          </p:spPr>
          <p:txBody>
            <a:bodyPr/>
            <a:lstStyle/>
            <a:p>
              <a:endParaRPr lang="en-GB"/>
            </a:p>
          </p:txBody>
        </p:sp>
        <p:sp>
          <p:nvSpPr>
            <p:cNvPr id="19" name="TextBox 19"/>
            <p:cNvSpPr txBox="1"/>
            <p:nvPr/>
          </p:nvSpPr>
          <p:spPr>
            <a:xfrm>
              <a:off x="76200" y="85725"/>
              <a:ext cx="660400" cy="650875"/>
            </a:xfrm>
            <a:prstGeom prst="rect">
              <a:avLst/>
            </a:prstGeom>
          </p:spPr>
          <p:txBody>
            <a:bodyPr lIns="50800" tIns="50800" rIns="50800" bIns="50800" rtlCol="0" anchor="ctr"/>
            <a:lstStyle/>
            <a:p>
              <a:pPr algn="ctr">
                <a:lnSpc>
                  <a:spcPts val="2120"/>
                </a:lnSpc>
              </a:pPr>
              <a:endParaRPr/>
            </a:p>
          </p:txBody>
        </p:sp>
      </p:grpSp>
      <p:grpSp>
        <p:nvGrpSpPr>
          <p:cNvPr id="20" name="Group 20"/>
          <p:cNvGrpSpPr/>
          <p:nvPr/>
        </p:nvGrpSpPr>
        <p:grpSpPr>
          <a:xfrm>
            <a:off x="7620000" y="2272276"/>
            <a:ext cx="138677" cy="138677"/>
            <a:chOff x="0" y="0"/>
            <a:chExt cx="812800" cy="812800"/>
          </a:xfrm>
        </p:grpSpPr>
        <p:sp>
          <p:nvSpPr>
            <p:cNvPr id="21" name="Freeform 2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B2C30"/>
            </a:solidFill>
          </p:spPr>
          <p:txBody>
            <a:bodyPr/>
            <a:lstStyle/>
            <a:p>
              <a:endParaRPr lang="en-GB"/>
            </a:p>
          </p:txBody>
        </p:sp>
        <p:sp>
          <p:nvSpPr>
            <p:cNvPr id="22" name="TextBox 22"/>
            <p:cNvSpPr txBox="1"/>
            <p:nvPr/>
          </p:nvSpPr>
          <p:spPr>
            <a:xfrm>
              <a:off x="76200" y="85725"/>
              <a:ext cx="660400" cy="650875"/>
            </a:xfrm>
            <a:prstGeom prst="rect">
              <a:avLst/>
            </a:prstGeom>
          </p:spPr>
          <p:txBody>
            <a:bodyPr lIns="50800" tIns="50800" rIns="50800" bIns="50800" rtlCol="0" anchor="ctr"/>
            <a:lstStyle/>
            <a:p>
              <a:pPr algn="ctr">
                <a:lnSpc>
                  <a:spcPts val="2120"/>
                </a:lnSpc>
              </a:pPr>
              <a:endParaRPr/>
            </a:p>
          </p:txBody>
        </p:sp>
      </p:grpSp>
      <p:grpSp>
        <p:nvGrpSpPr>
          <p:cNvPr id="23" name="Group 23"/>
          <p:cNvGrpSpPr/>
          <p:nvPr/>
        </p:nvGrpSpPr>
        <p:grpSpPr>
          <a:xfrm>
            <a:off x="10930502" y="2272276"/>
            <a:ext cx="138677" cy="138677"/>
            <a:chOff x="0" y="0"/>
            <a:chExt cx="812800" cy="812800"/>
          </a:xfrm>
        </p:grpSpPr>
        <p:sp>
          <p:nvSpPr>
            <p:cNvPr id="24" name="Freeform 2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B2C30"/>
            </a:solidFill>
          </p:spPr>
          <p:txBody>
            <a:bodyPr/>
            <a:lstStyle/>
            <a:p>
              <a:endParaRPr lang="en-GB"/>
            </a:p>
          </p:txBody>
        </p:sp>
        <p:sp>
          <p:nvSpPr>
            <p:cNvPr id="25" name="TextBox 25"/>
            <p:cNvSpPr txBox="1"/>
            <p:nvPr/>
          </p:nvSpPr>
          <p:spPr>
            <a:xfrm>
              <a:off x="76200" y="85725"/>
              <a:ext cx="660400" cy="650875"/>
            </a:xfrm>
            <a:prstGeom prst="rect">
              <a:avLst/>
            </a:prstGeom>
          </p:spPr>
          <p:txBody>
            <a:bodyPr lIns="50800" tIns="50800" rIns="50800" bIns="50800" rtlCol="0" anchor="ctr"/>
            <a:lstStyle/>
            <a:p>
              <a:pPr algn="ctr">
                <a:lnSpc>
                  <a:spcPts val="2120"/>
                </a:lnSpc>
              </a:pPr>
              <a:endParaRPr/>
            </a:p>
          </p:txBody>
        </p:sp>
      </p:grpSp>
      <p:grpSp>
        <p:nvGrpSpPr>
          <p:cNvPr id="26" name="Group 26"/>
          <p:cNvGrpSpPr/>
          <p:nvPr/>
        </p:nvGrpSpPr>
        <p:grpSpPr>
          <a:xfrm>
            <a:off x="14202904" y="2272276"/>
            <a:ext cx="138677" cy="138677"/>
            <a:chOff x="0" y="0"/>
            <a:chExt cx="812800" cy="812800"/>
          </a:xfrm>
        </p:grpSpPr>
        <p:sp>
          <p:nvSpPr>
            <p:cNvPr id="27" name="Freeform 2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B2C30"/>
            </a:solidFill>
          </p:spPr>
          <p:txBody>
            <a:bodyPr/>
            <a:lstStyle/>
            <a:p>
              <a:endParaRPr lang="en-GB"/>
            </a:p>
          </p:txBody>
        </p:sp>
        <p:sp>
          <p:nvSpPr>
            <p:cNvPr id="28" name="TextBox 28"/>
            <p:cNvSpPr txBox="1"/>
            <p:nvPr/>
          </p:nvSpPr>
          <p:spPr>
            <a:xfrm>
              <a:off x="76200" y="85725"/>
              <a:ext cx="660400" cy="650875"/>
            </a:xfrm>
            <a:prstGeom prst="rect">
              <a:avLst/>
            </a:prstGeom>
          </p:spPr>
          <p:txBody>
            <a:bodyPr lIns="50800" tIns="50800" rIns="50800" bIns="50800" rtlCol="0" anchor="ctr"/>
            <a:lstStyle/>
            <a:p>
              <a:pPr algn="ctr">
                <a:lnSpc>
                  <a:spcPts val="2120"/>
                </a:lnSpc>
              </a:pPr>
              <a:endParaRPr/>
            </a:p>
          </p:txBody>
        </p:sp>
      </p:grpSp>
      <p:sp>
        <p:nvSpPr>
          <p:cNvPr id="29" name="AutoShape 29"/>
          <p:cNvSpPr/>
          <p:nvPr/>
        </p:nvSpPr>
        <p:spPr>
          <a:xfrm>
            <a:off x="1028700" y="2341615"/>
            <a:ext cx="17396401" cy="0"/>
          </a:xfrm>
          <a:prstGeom prst="line">
            <a:avLst/>
          </a:prstGeom>
          <a:ln w="9525" cap="flat">
            <a:solidFill>
              <a:srgbClr val="2B2C30"/>
            </a:solidFill>
            <a:prstDash val="solid"/>
            <a:headEnd type="none" w="sm" len="sm"/>
            <a:tailEnd type="none" w="sm" len="sm"/>
          </a:ln>
        </p:spPr>
        <p:txBody>
          <a:bodyPr/>
          <a:lstStyle/>
          <a:p>
            <a:endParaRPr lang="en-GB"/>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flipV="1">
            <a:off x="1028695" y="1760761"/>
            <a:ext cx="16230594" cy="38509"/>
          </a:xfrm>
          <a:prstGeom prst="line">
            <a:avLst/>
          </a:prstGeom>
          <a:ln w="9525" cap="flat">
            <a:solidFill>
              <a:srgbClr val="2B2C30"/>
            </a:solidFill>
            <a:prstDash val="solid"/>
            <a:headEnd type="none" w="sm" len="sm"/>
            <a:tailEnd type="none" w="sm" len="sm"/>
          </a:ln>
        </p:spPr>
        <p:txBody>
          <a:bodyPr/>
          <a:lstStyle/>
          <a:p>
            <a:endParaRPr lang="en-GB"/>
          </a:p>
        </p:txBody>
      </p:sp>
      <p:sp>
        <p:nvSpPr>
          <p:cNvPr id="3" name="TextBox 3"/>
          <p:cNvSpPr txBox="1"/>
          <p:nvPr/>
        </p:nvSpPr>
        <p:spPr>
          <a:xfrm>
            <a:off x="8085876" y="1958674"/>
            <a:ext cx="4240537" cy="2943769"/>
          </a:xfrm>
          <a:prstGeom prst="rect">
            <a:avLst/>
          </a:prstGeom>
        </p:spPr>
        <p:txBody>
          <a:bodyPr lIns="0" tIns="0" rIns="0" bIns="0" rtlCol="0" anchor="t">
            <a:spAutoFit/>
          </a:bodyPr>
          <a:lstStyle/>
          <a:p>
            <a:pPr>
              <a:lnSpc>
                <a:spcPts val="2357"/>
              </a:lnSpc>
            </a:pPr>
            <a:r>
              <a:rPr lang="en-US" sz="1683">
                <a:solidFill>
                  <a:srgbClr val="2B2C30"/>
                </a:solidFill>
                <a:latin typeface="Public Sans Italics"/>
              </a:rPr>
              <a:t>“Delivering the service because it seemed to have such a positive effect,  not just on what the patients were reporting about how they perceived the appearance of their lips, but also on how that then had an impact on their social interactions, their self-confidence, ability to enjoy life in general, the joie de vivre was just a lot more elevated”</a:t>
            </a:r>
          </a:p>
          <a:p>
            <a:pPr>
              <a:lnSpc>
                <a:spcPts val="2357"/>
              </a:lnSpc>
            </a:pPr>
            <a:endParaRPr lang="en-US" sz="1683">
              <a:solidFill>
                <a:srgbClr val="2B2C30"/>
              </a:solidFill>
              <a:latin typeface="Public Sans Italics"/>
            </a:endParaRPr>
          </a:p>
        </p:txBody>
      </p:sp>
      <p:sp>
        <p:nvSpPr>
          <p:cNvPr id="4" name="TextBox 4"/>
          <p:cNvSpPr txBox="1"/>
          <p:nvPr/>
        </p:nvSpPr>
        <p:spPr>
          <a:xfrm>
            <a:off x="14162900" y="7418484"/>
            <a:ext cx="3767081" cy="2192655"/>
          </a:xfrm>
          <a:prstGeom prst="rect">
            <a:avLst/>
          </a:prstGeom>
        </p:spPr>
        <p:txBody>
          <a:bodyPr lIns="0" tIns="0" rIns="0" bIns="0" rtlCol="0" anchor="t">
            <a:spAutoFit/>
          </a:bodyPr>
          <a:lstStyle/>
          <a:p>
            <a:pPr>
              <a:lnSpc>
                <a:spcPts val="2520"/>
              </a:lnSpc>
            </a:pPr>
            <a:r>
              <a:rPr lang="en-US" sz="1800">
                <a:solidFill>
                  <a:srgbClr val="2B2C30"/>
                </a:solidFill>
                <a:latin typeface="Public Sans Italics"/>
              </a:rPr>
              <a:t>“But to the person who has that area they're concerned about, they assume that the entire world is just looking at it. So being able to go to some extent to improve how they feel about that, is wonderful. And it's such a tiny, tiny intervention.”</a:t>
            </a:r>
          </a:p>
        </p:txBody>
      </p:sp>
      <p:sp>
        <p:nvSpPr>
          <p:cNvPr id="5" name="TextBox 5"/>
          <p:cNvSpPr txBox="1"/>
          <p:nvPr/>
        </p:nvSpPr>
        <p:spPr>
          <a:xfrm>
            <a:off x="838407" y="2302432"/>
            <a:ext cx="3928438" cy="1560984"/>
          </a:xfrm>
          <a:prstGeom prst="rect">
            <a:avLst/>
          </a:prstGeom>
        </p:spPr>
        <p:txBody>
          <a:bodyPr lIns="0" tIns="0" rIns="0" bIns="0" rtlCol="0" anchor="t">
            <a:spAutoFit/>
          </a:bodyPr>
          <a:lstStyle/>
          <a:p>
            <a:pPr>
              <a:lnSpc>
                <a:spcPts val="3112"/>
              </a:lnSpc>
            </a:pPr>
            <a:r>
              <a:rPr lang="en-US" sz="2223">
                <a:solidFill>
                  <a:srgbClr val="2B2C30"/>
                </a:solidFill>
                <a:latin typeface="Public Sans Italics"/>
              </a:rPr>
              <a:t>“There have been tears of joy in the clinic. There have been I can feel my lips touching that part for the first time ever.”</a:t>
            </a:r>
          </a:p>
        </p:txBody>
      </p:sp>
      <p:sp>
        <p:nvSpPr>
          <p:cNvPr id="6" name="TextBox 6"/>
          <p:cNvSpPr txBox="1"/>
          <p:nvPr/>
        </p:nvSpPr>
        <p:spPr>
          <a:xfrm>
            <a:off x="9564686" y="7408959"/>
            <a:ext cx="3885710" cy="1803369"/>
          </a:xfrm>
          <a:prstGeom prst="rect">
            <a:avLst/>
          </a:prstGeom>
        </p:spPr>
        <p:txBody>
          <a:bodyPr lIns="0" tIns="0" rIns="0" bIns="0" rtlCol="0" anchor="t">
            <a:spAutoFit/>
          </a:bodyPr>
          <a:lstStyle/>
          <a:p>
            <a:pPr>
              <a:lnSpc>
                <a:spcPts val="2885"/>
              </a:lnSpc>
            </a:pPr>
            <a:r>
              <a:rPr lang="en-US" sz="2060">
                <a:solidFill>
                  <a:srgbClr val="2B2C30"/>
                </a:solidFill>
                <a:latin typeface="Public Sans Italics"/>
              </a:rPr>
              <a:t>”I've noticed that patients are talking about being less self-conscious in photographs. They are more confident in their own appearance.”</a:t>
            </a:r>
          </a:p>
        </p:txBody>
      </p:sp>
      <p:sp>
        <p:nvSpPr>
          <p:cNvPr id="7" name="Freeform 7"/>
          <p:cNvSpPr/>
          <p:nvPr/>
        </p:nvSpPr>
        <p:spPr>
          <a:xfrm>
            <a:off x="689488" y="1936366"/>
            <a:ext cx="4226276" cy="2966077"/>
          </a:xfrm>
          <a:custGeom>
            <a:avLst/>
            <a:gdLst/>
            <a:ahLst/>
            <a:cxnLst/>
            <a:rect l="l" t="t" r="r" b="b"/>
            <a:pathLst>
              <a:path w="4226276" h="2966077">
                <a:moveTo>
                  <a:pt x="0" y="0"/>
                </a:moveTo>
                <a:lnTo>
                  <a:pt x="4226276" y="0"/>
                </a:lnTo>
                <a:lnTo>
                  <a:pt x="4226276" y="2966078"/>
                </a:lnTo>
                <a:lnTo>
                  <a:pt x="0" y="296607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8" name="Freeform 8"/>
          <p:cNvSpPr/>
          <p:nvPr/>
        </p:nvSpPr>
        <p:spPr>
          <a:xfrm flipH="1">
            <a:off x="13846747" y="7240338"/>
            <a:ext cx="4341099" cy="3046662"/>
          </a:xfrm>
          <a:custGeom>
            <a:avLst/>
            <a:gdLst/>
            <a:ahLst/>
            <a:cxnLst/>
            <a:rect l="l" t="t" r="r" b="b"/>
            <a:pathLst>
              <a:path w="4341099" h="3046662">
                <a:moveTo>
                  <a:pt x="4341098" y="0"/>
                </a:moveTo>
                <a:lnTo>
                  <a:pt x="0" y="0"/>
                </a:lnTo>
                <a:lnTo>
                  <a:pt x="0" y="3046662"/>
                </a:lnTo>
                <a:lnTo>
                  <a:pt x="4341098" y="3046662"/>
                </a:lnTo>
                <a:lnTo>
                  <a:pt x="4341098"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9" name="Freeform 9"/>
          <p:cNvSpPr/>
          <p:nvPr/>
        </p:nvSpPr>
        <p:spPr>
          <a:xfrm>
            <a:off x="12703348" y="2783945"/>
            <a:ext cx="5532318" cy="3882682"/>
          </a:xfrm>
          <a:custGeom>
            <a:avLst/>
            <a:gdLst/>
            <a:ahLst/>
            <a:cxnLst/>
            <a:rect l="l" t="t" r="r" b="b"/>
            <a:pathLst>
              <a:path w="5532318" h="3882682">
                <a:moveTo>
                  <a:pt x="0" y="0"/>
                </a:moveTo>
                <a:lnTo>
                  <a:pt x="5532319" y="0"/>
                </a:lnTo>
                <a:lnTo>
                  <a:pt x="5532319" y="3882682"/>
                </a:lnTo>
                <a:lnTo>
                  <a:pt x="0" y="388268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10" name="Freeform 10"/>
          <p:cNvSpPr/>
          <p:nvPr/>
        </p:nvSpPr>
        <p:spPr>
          <a:xfrm>
            <a:off x="1028700" y="4725286"/>
            <a:ext cx="7924722" cy="5561714"/>
          </a:xfrm>
          <a:custGeom>
            <a:avLst/>
            <a:gdLst/>
            <a:ahLst/>
            <a:cxnLst/>
            <a:rect l="l" t="t" r="r" b="b"/>
            <a:pathLst>
              <a:path w="7924722" h="5561714">
                <a:moveTo>
                  <a:pt x="0" y="0"/>
                </a:moveTo>
                <a:lnTo>
                  <a:pt x="7924722" y="0"/>
                </a:lnTo>
                <a:lnTo>
                  <a:pt x="7924722" y="5561714"/>
                </a:lnTo>
                <a:lnTo>
                  <a:pt x="0" y="556171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11" name="Freeform 11"/>
          <p:cNvSpPr/>
          <p:nvPr/>
        </p:nvSpPr>
        <p:spPr>
          <a:xfrm flipH="1">
            <a:off x="7627638" y="1799270"/>
            <a:ext cx="4915313" cy="3449656"/>
          </a:xfrm>
          <a:custGeom>
            <a:avLst/>
            <a:gdLst/>
            <a:ahLst/>
            <a:cxnLst/>
            <a:rect l="l" t="t" r="r" b="b"/>
            <a:pathLst>
              <a:path w="4915313" h="3449656">
                <a:moveTo>
                  <a:pt x="4915312" y="0"/>
                </a:moveTo>
                <a:lnTo>
                  <a:pt x="0" y="0"/>
                </a:lnTo>
                <a:lnTo>
                  <a:pt x="0" y="3449656"/>
                </a:lnTo>
                <a:lnTo>
                  <a:pt x="4915312" y="3449656"/>
                </a:lnTo>
                <a:lnTo>
                  <a:pt x="4915312"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12" name="TextBox 12"/>
          <p:cNvSpPr txBox="1"/>
          <p:nvPr/>
        </p:nvSpPr>
        <p:spPr>
          <a:xfrm>
            <a:off x="1351991" y="5159619"/>
            <a:ext cx="7283205" cy="4094353"/>
          </a:xfrm>
          <a:prstGeom prst="rect">
            <a:avLst/>
          </a:prstGeom>
        </p:spPr>
        <p:txBody>
          <a:bodyPr lIns="0" tIns="0" rIns="0" bIns="0" rtlCol="0" anchor="t">
            <a:spAutoFit/>
          </a:bodyPr>
          <a:lstStyle/>
          <a:p>
            <a:pPr>
              <a:lnSpc>
                <a:spcPts val="3227"/>
              </a:lnSpc>
            </a:pPr>
            <a:r>
              <a:rPr lang="en-US" sz="2305" dirty="0">
                <a:solidFill>
                  <a:srgbClr val="2B2C30"/>
                </a:solidFill>
                <a:latin typeface="Public Sans Italics"/>
              </a:rPr>
              <a:t>“There is reassurance and strength in having the fillers in Cleft care, because they are coming to someone who openly acknowledges what the issues are, and has the expertise to treat them- this is validating for the patient to know you are acknowledging what they are concerned about . </a:t>
            </a:r>
          </a:p>
          <a:p>
            <a:pPr>
              <a:lnSpc>
                <a:spcPts val="3227"/>
              </a:lnSpc>
            </a:pPr>
            <a:r>
              <a:rPr lang="en-US" sz="2305" dirty="0">
                <a:solidFill>
                  <a:srgbClr val="2B2C30"/>
                </a:solidFill>
                <a:latin typeface="Public Sans Italics"/>
              </a:rPr>
              <a:t>Also teams are static and they know the faces of those around them delivering the intervention. Patients feel really cared for and understood in this setting.”</a:t>
            </a:r>
          </a:p>
          <a:p>
            <a:pPr>
              <a:lnSpc>
                <a:spcPts val="3227"/>
              </a:lnSpc>
            </a:pPr>
            <a:endParaRPr lang="en-US" sz="2305" dirty="0">
              <a:solidFill>
                <a:srgbClr val="2B2C30"/>
              </a:solidFill>
              <a:latin typeface="Public Sans Italics"/>
            </a:endParaRPr>
          </a:p>
        </p:txBody>
      </p:sp>
      <p:sp>
        <p:nvSpPr>
          <p:cNvPr id="13" name="TextBox 13"/>
          <p:cNvSpPr txBox="1"/>
          <p:nvPr/>
        </p:nvSpPr>
        <p:spPr>
          <a:xfrm>
            <a:off x="1006871" y="962025"/>
            <a:ext cx="16230600" cy="629551"/>
          </a:xfrm>
          <a:prstGeom prst="rect">
            <a:avLst/>
          </a:prstGeom>
        </p:spPr>
        <p:txBody>
          <a:bodyPr lIns="0" tIns="0" rIns="0" bIns="0" rtlCol="0" anchor="t">
            <a:spAutoFit/>
          </a:bodyPr>
          <a:lstStyle/>
          <a:p>
            <a:pPr>
              <a:lnSpc>
                <a:spcPts val="5200"/>
              </a:lnSpc>
              <a:spcBef>
                <a:spcPct val="0"/>
              </a:spcBef>
            </a:pPr>
            <a:r>
              <a:rPr lang="en-US" sz="3714" spc="843">
                <a:solidFill>
                  <a:srgbClr val="2B2C30"/>
                </a:solidFill>
                <a:latin typeface="Playfair Display Bold"/>
              </a:rPr>
              <a:t>STAKEHOLDER QUOTES</a:t>
            </a:r>
          </a:p>
        </p:txBody>
      </p:sp>
      <p:sp>
        <p:nvSpPr>
          <p:cNvPr id="14" name="TextBox 14"/>
          <p:cNvSpPr txBox="1"/>
          <p:nvPr/>
        </p:nvSpPr>
        <p:spPr>
          <a:xfrm>
            <a:off x="13031109" y="2753189"/>
            <a:ext cx="4876797" cy="3323590"/>
          </a:xfrm>
          <a:prstGeom prst="rect">
            <a:avLst/>
          </a:prstGeom>
        </p:spPr>
        <p:txBody>
          <a:bodyPr lIns="0" tIns="0" rIns="0" bIns="0" rtlCol="0" anchor="t">
            <a:spAutoFit/>
          </a:bodyPr>
          <a:lstStyle/>
          <a:p>
            <a:pPr>
              <a:lnSpc>
                <a:spcPts val="2659"/>
              </a:lnSpc>
            </a:pPr>
            <a:endParaRPr/>
          </a:p>
          <a:p>
            <a:pPr>
              <a:lnSpc>
                <a:spcPts val="2659"/>
              </a:lnSpc>
            </a:pPr>
            <a:r>
              <a:rPr lang="en-US" sz="1899">
                <a:solidFill>
                  <a:srgbClr val="2B2C30"/>
                </a:solidFill>
                <a:latin typeface="Public Sans Italics"/>
              </a:rPr>
              <a:t>“There’s a taboo element of aesthetics more generally, linked with being shallow and interventions looking extreme- it is more medicalised from a Cleft perspective which is a benefit. There may be gender effect here. Making it more medicalised makes it more acceptable for some people, anecdotally older women men in general.”</a:t>
            </a:r>
          </a:p>
          <a:p>
            <a:pPr>
              <a:lnSpc>
                <a:spcPts val="2659"/>
              </a:lnSpc>
            </a:pPr>
            <a:endParaRPr lang="en-US" sz="1899">
              <a:solidFill>
                <a:srgbClr val="2B2C30"/>
              </a:solidFill>
              <a:latin typeface="Public Sans Italics"/>
            </a:endParaRPr>
          </a:p>
        </p:txBody>
      </p:sp>
      <p:sp>
        <p:nvSpPr>
          <p:cNvPr id="15" name="Freeform 15"/>
          <p:cNvSpPr/>
          <p:nvPr/>
        </p:nvSpPr>
        <p:spPr>
          <a:xfrm>
            <a:off x="9256149" y="7029936"/>
            <a:ext cx="4285797" cy="3007851"/>
          </a:xfrm>
          <a:custGeom>
            <a:avLst/>
            <a:gdLst/>
            <a:ahLst/>
            <a:cxnLst/>
            <a:rect l="l" t="t" r="r" b="b"/>
            <a:pathLst>
              <a:path w="4285797" h="3007851">
                <a:moveTo>
                  <a:pt x="0" y="0"/>
                </a:moveTo>
                <a:lnTo>
                  <a:pt x="4285798" y="0"/>
                </a:lnTo>
                <a:lnTo>
                  <a:pt x="4285798" y="3007851"/>
                </a:lnTo>
                <a:lnTo>
                  <a:pt x="0" y="300785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06871" y="962025"/>
            <a:ext cx="16230600" cy="629551"/>
          </a:xfrm>
          <a:prstGeom prst="rect">
            <a:avLst/>
          </a:prstGeom>
        </p:spPr>
        <p:txBody>
          <a:bodyPr lIns="0" tIns="0" rIns="0" bIns="0" rtlCol="0" anchor="t">
            <a:spAutoFit/>
          </a:bodyPr>
          <a:lstStyle/>
          <a:p>
            <a:pPr>
              <a:lnSpc>
                <a:spcPts val="5200"/>
              </a:lnSpc>
              <a:spcBef>
                <a:spcPct val="0"/>
              </a:spcBef>
            </a:pPr>
            <a:r>
              <a:rPr lang="en-US" sz="3714" spc="843">
                <a:solidFill>
                  <a:srgbClr val="2B2C30"/>
                </a:solidFill>
                <a:latin typeface="Playfair Display Bold"/>
              </a:rPr>
              <a:t>CONCLUSIONS AND FUTURE DIRECTIONS</a:t>
            </a:r>
          </a:p>
        </p:txBody>
      </p:sp>
      <p:sp>
        <p:nvSpPr>
          <p:cNvPr id="3" name="AutoShape 3"/>
          <p:cNvSpPr/>
          <p:nvPr/>
        </p:nvSpPr>
        <p:spPr>
          <a:xfrm flipV="1">
            <a:off x="-7086597" y="1760761"/>
            <a:ext cx="16230594" cy="38509"/>
          </a:xfrm>
          <a:prstGeom prst="line">
            <a:avLst/>
          </a:prstGeom>
          <a:ln w="9525" cap="flat">
            <a:solidFill>
              <a:srgbClr val="2B2C30"/>
            </a:solidFill>
            <a:prstDash val="solid"/>
            <a:headEnd type="none" w="sm" len="sm"/>
            <a:tailEnd type="none" w="sm" len="sm"/>
          </a:ln>
        </p:spPr>
        <p:txBody>
          <a:bodyPr/>
          <a:lstStyle/>
          <a:p>
            <a:endParaRPr lang="en-GB"/>
          </a:p>
        </p:txBody>
      </p:sp>
      <p:sp>
        <p:nvSpPr>
          <p:cNvPr id="4" name="TextBox 4"/>
          <p:cNvSpPr txBox="1"/>
          <p:nvPr/>
        </p:nvSpPr>
        <p:spPr>
          <a:xfrm>
            <a:off x="5666885" y="3796667"/>
            <a:ext cx="4069467" cy="6694140"/>
          </a:xfrm>
          <a:prstGeom prst="rect">
            <a:avLst/>
          </a:prstGeom>
        </p:spPr>
        <p:txBody>
          <a:bodyPr lIns="0" tIns="0" rIns="0" bIns="0" rtlCol="0" anchor="t">
            <a:spAutoFit/>
          </a:bodyPr>
          <a:lstStyle/>
          <a:p>
            <a:pPr>
              <a:lnSpc>
                <a:spcPts val="2880"/>
              </a:lnSpc>
            </a:pPr>
            <a:r>
              <a:rPr lang="en-US" sz="1800" dirty="0">
                <a:solidFill>
                  <a:srgbClr val="2B2C30"/>
                </a:solidFill>
                <a:latin typeface="Public Sans"/>
              </a:rPr>
              <a:t>Does psychological impact vary by type of cleft? </a:t>
            </a:r>
          </a:p>
          <a:p>
            <a:pPr>
              <a:lnSpc>
                <a:spcPts val="2880"/>
              </a:lnSpc>
            </a:pPr>
            <a:endParaRPr lang="en-US" sz="1800" dirty="0">
              <a:solidFill>
                <a:srgbClr val="2B2C30"/>
              </a:solidFill>
              <a:latin typeface="Public Sans"/>
            </a:endParaRPr>
          </a:p>
          <a:p>
            <a:pPr>
              <a:lnSpc>
                <a:spcPts val="2880"/>
              </a:lnSpc>
            </a:pPr>
            <a:r>
              <a:rPr lang="en-US" sz="1800" dirty="0">
                <a:solidFill>
                  <a:srgbClr val="2B2C30"/>
                </a:solidFill>
                <a:latin typeface="Public Sans"/>
              </a:rPr>
              <a:t>Exploration of the cultural difference around desirability in facial aesthetics </a:t>
            </a:r>
          </a:p>
          <a:p>
            <a:pPr>
              <a:lnSpc>
                <a:spcPts val="2880"/>
              </a:lnSpc>
            </a:pPr>
            <a:endParaRPr lang="en-US" sz="1800" dirty="0">
              <a:solidFill>
                <a:srgbClr val="2B2C30"/>
              </a:solidFill>
              <a:latin typeface="Public Sans"/>
            </a:endParaRPr>
          </a:p>
          <a:p>
            <a:pPr>
              <a:lnSpc>
                <a:spcPts val="2880"/>
              </a:lnSpc>
            </a:pPr>
            <a:r>
              <a:rPr lang="en-US" sz="1800" dirty="0">
                <a:solidFill>
                  <a:srgbClr val="2B2C30"/>
                </a:solidFill>
                <a:latin typeface="Public Sans"/>
              </a:rPr>
              <a:t>Exploration  of gender and age in relation to need, uptake of intervention, and satisfaction </a:t>
            </a:r>
          </a:p>
          <a:p>
            <a:pPr>
              <a:lnSpc>
                <a:spcPts val="2880"/>
              </a:lnSpc>
            </a:pPr>
            <a:endParaRPr lang="en-US" sz="1800" dirty="0">
              <a:solidFill>
                <a:srgbClr val="2B2C30"/>
              </a:solidFill>
              <a:latin typeface="Public Sans"/>
            </a:endParaRPr>
          </a:p>
          <a:p>
            <a:pPr>
              <a:lnSpc>
                <a:spcPts val="2880"/>
              </a:lnSpc>
            </a:pPr>
            <a:r>
              <a:rPr lang="en-US" sz="1800" dirty="0">
                <a:solidFill>
                  <a:srgbClr val="2B2C30"/>
                </a:solidFill>
                <a:latin typeface="Public Sans"/>
              </a:rPr>
              <a:t>Psychological screening/support for subgroups with severe appearance related concerns</a:t>
            </a:r>
          </a:p>
          <a:p>
            <a:pPr>
              <a:lnSpc>
                <a:spcPts val="2880"/>
              </a:lnSpc>
            </a:pPr>
            <a:endParaRPr lang="en-US" sz="1800" dirty="0">
              <a:solidFill>
                <a:srgbClr val="2B2C30"/>
              </a:solidFill>
              <a:latin typeface="Public Sans"/>
            </a:endParaRPr>
          </a:p>
          <a:p>
            <a:pPr>
              <a:lnSpc>
                <a:spcPts val="2880"/>
              </a:lnSpc>
            </a:pPr>
            <a:r>
              <a:rPr lang="en-US" sz="1800" dirty="0">
                <a:solidFill>
                  <a:srgbClr val="2B2C30"/>
                </a:solidFill>
                <a:latin typeface="Public Sans"/>
              </a:rPr>
              <a:t>Qualitative exploration of the psychological impact of lip fillers </a:t>
            </a:r>
          </a:p>
          <a:p>
            <a:pPr>
              <a:lnSpc>
                <a:spcPts val="2880"/>
              </a:lnSpc>
            </a:pPr>
            <a:endParaRPr lang="en-US" sz="1800" dirty="0">
              <a:solidFill>
                <a:srgbClr val="2B2C30"/>
              </a:solidFill>
              <a:latin typeface="Public Sans"/>
            </a:endParaRPr>
          </a:p>
          <a:p>
            <a:pPr algn="l">
              <a:lnSpc>
                <a:spcPts val="2880"/>
              </a:lnSpc>
            </a:pPr>
            <a:endParaRPr lang="en-US" sz="1800" dirty="0">
              <a:solidFill>
                <a:srgbClr val="2B2C30"/>
              </a:solidFill>
              <a:latin typeface="Public Sans"/>
            </a:endParaRPr>
          </a:p>
        </p:txBody>
      </p:sp>
      <p:sp>
        <p:nvSpPr>
          <p:cNvPr id="5" name="TextBox 5"/>
          <p:cNvSpPr txBox="1"/>
          <p:nvPr/>
        </p:nvSpPr>
        <p:spPr>
          <a:xfrm>
            <a:off x="5736224" y="3216198"/>
            <a:ext cx="3086100" cy="428625"/>
          </a:xfrm>
          <a:prstGeom prst="rect">
            <a:avLst/>
          </a:prstGeom>
        </p:spPr>
        <p:txBody>
          <a:bodyPr lIns="0" tIns="0" rIns="0" bIns="0" rtlCol="0" anchor="t">
            <a:spAutoFit/>
          </a:bodyPr>
          <a:lstStyle/>
          <a:p>
            <a:pPr>
              <a:lnSpc>
                <a:spcPts val="3480"/>
              </a:lnSpc>
            </a:pPr>
            <a:r>
              <a:rPr lang="en-US" sz="2900">
                <a:solidFill>
                  <a:srgbClr val="2B2C30"/>
                </a:solidFill>
                <a:latin typeface="Playfair Display Italics"/>
              </a:rPr>
              <a:t>Areas for Research</a:t>
            </a:r>
          </a:p>
        </p:txBody>
      </p:sp>
      <p:sp>
        <p:nvSpPr>
          <p:cNvPr id="6" name="TextBox 6"/>
          <p:cNvSpPr txBox="1"/>
          <p:nvPr/>
        </p:nvSpPr>
        <p:spPr>
          <a:xfrm>
            <a:off x="1167377" y="3796667"/>
            <a:ext cx="3086100" cy="2603277"/>
          </a:xfrm>
          <a:prstGeom prst="rect">
            <a:avLst/>
          </a:prstGeom>
        </p:spPr>
        <p:txBody>
          <a:bodyPr lIns="0" tIns="0" rIns="0" bIns="0" rtlCol="0" anchor="t">
            <a:spAutoFit/>
          </a:bodyPr>
          <a:lstStyle/>
          <a:p>
            <a:pPr algn="l">
              <a:lnSpc>
                <a:spcPts val="2880"/>
              </a:lnSpc>
            </a:pPr>
            <a:r>
              <a:rPr lang="en-US" sz="1800" dirty="0">
                <a:solidFill>
                  <a:srgbClr val="2B2C30"/>
                </a:solidFill>
                <a:latin typeface="Public Sans"/>
              </a:rPr>
              <a:t>Initial findings show that this intervention is effective and has positive psychological impact on patient quality of life as well as being a non-invasive treatment </a:t>
            </a:r>
          </a:p>
        </p:txBody>
      </p:sp>
      <p:sp>
        <p:nvSpPr>
          <p:cNvPr id="7" name="TextBox 7"/>
          <p:cNvSpPr txBox="1"/>
          <p:nvPr/>
        </p:nvSpPr>
        <p:spPr>
          <a:xfrm>
            <a:off x="1167377" y="3216198"/>
            <a:ext cx="2785647" cy="428625"/>
          </a:xfrm>
          <a:prstGeom prst="rect">
            <a:avLst/>
          </a:prstGeom>
        </p:spPr>
        <p:txBody>
          <a:bodyPr lIns="0" tIns="0" rIns="0" bIns="0" rtlCol="0" anchor="t">
            <a:spAutoFit/>
          </a:bodyPr>
          <a:lstStyle/>
          <a:p>
            <a:pPr>
              <a:lnSpc>
                <a:spcPts val="3480"/>
              </a:lnSpc>
            </a:pPr>
            <a:r>
              <a:rPr lang="en-US" sz="2900">
                <a:solidFill>
                  <a:srgbClr val="2B2C30"/>
                </a:solidFill>
                <a:latin typeface="Playfair Display Italics"/>
              </a:rPr>
              <a:t>Conclusions </a:t>
            </a:r>
          </a:p>
        </p:txBody>
      </p:sp>
      <p:sp>
        <p:nvSpPr>
          <p:cNvPr id="8" name="TextBox 8"/>
          <p:cNvSpPr txBox="1"/>
          <p:nvPr/>
        </p:nvSpPr>
        <p:spPr>
          <a:xfrm>
            <a:off x="10753725" y="3796667"/>
            <a:ext cx="3086100" cy="4318633"/>
          </a:xfrm>
          <a:prstGeom prst="rect">
            <a:avLst/>
          </a:prstGeom>
        </p:spPr>
        <p:txBody>
          <a:bodyPr lIns="0" tIns="0" rIns="0" bIns="0" rtlCol="0" anchor="t">
            <a:spAutoFit/>
          </a:bodyPr>
          <a:lstStyle/>
          <a:p>
            <a:pPr>
              <a:lnSpc>
                <a:spcPts val="2880"/>
              </a:lnSpc>
            </a:pPr>
            <a:r>
              <a:rPr lang="en-US" sz="1800" dirty="0">
                <a:solidFill>
                  <a:srgbClr val="2B2C30"/>
                </a:solidFill>
                <a:latin typeface="Public Sans"/>
              </a:rPr>
              <a:t>Storage of data is paramount in order to continue to build this evidence base rigorously to fuel further understanding of this topic and make meaningful sense of the data </a:t>
            </a:r>
          </a:p>
          <a:p>
            <a:pPr>
              <a:lnSpc>
                <a:spcPts val="2880"/>
              </a:lnSpc>
            </a:pPr>
            <a:endParaRPr lang="en-US" sz="1800" dirty="0">
              <a:solidFill>
                <a:srgbClr val="2B2C30"/>
              </a:solidFill>
              <a:latin typeface="Public Sans"/>
            </a:endParaRPr>
          </a:p>
          <a:p>
            <a:pPr algn="l">
              <a:lnSpc>
                <a:spcPts val="2880"/>
              </a:lnSpc>
            </a:pPr>
            <a:r>
              <a:rPr lang="en-US" sz="1800" dirty="0">
                <a:solidFill>
                  <a:srgbClr val="2B2C30"/>
                </a:solidFill>
                <a:latin typeface="Public Sans"/>
              </a:rPr>
              <a:t>Addition of a psychological component to pre and post measures </a:t>
            </a:r>
          </a:p>
        </p:txBody>
      </p:sp>
      <p:sp>
        <p:nvSpPr>
          <p:cNvPr id="9" name="TextBox 9"/>
          <p:cNvSpPr txBox="1"/>
          <p:nvPr/>
        </p:nvSpPr>
        <p:spPr>
          <a:xfrm>
            <a:off x="10753725" y="3216198"/>
            <a:ext cx="2785647" cy="428625"/>
          </a:xfrm>
          <a:prstGeom prst="rect">
            <a:avLst/>
          </a:prstGeom>
        </p:spPr>
        <p:txBody>
          <a:bodyPr lIns="0" tIns="0" rIns="0" bIns="0" rtlCol="0" anchor="t">
            <a:spAutoFit/>
          </a:bodyPr>
          <a:lstStyle/>
          <a:p>
            <a:pPr>
              <a:lnSpc>
                <a:spcPts val="3480"/>
              </a:lnSpc>
            </a:pPr>
            <a:r>
              <a:rPr lang="en-US" sz="2900">
                <a:solidFill>
                  <a:srgbClr val="2B2C30"/>
                </a:solidFill>
                <a:latin typeface="Playfair Display Italics"/>
              </a:rPr>
              <a:t>Future Directions</a:t>
            </a:r>
          </a:p>
        </p:txBody>
      </p:sp>
      <p:grpSp>
        <p:nvGrpSpPr>
          <p:cNvPr id="10" name="Group 10"/>
          <p:cNvGrpSpPr/>
          <p:nvPr/>
        </p:nvGrpSpPr>
        <p:grpSpPr>
          <a:xfrm>
            <a:off x="1028700" y="2756663"/>
            <a:ext cx="138677" cy="138677"/>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B2C30"/>
            </a:solidFill>
          </p:spPr>
          <p:txBody>
            <a:bodyPr/>
            <a:lstStyle/>
            <a:p>
              <a:endParaRPr lang="en-GB"/>
            </a:p>
          </p:txBody>
        </p:sp>
        <p:sp>
          <p:nvSpPr>
            <p:cNvPr id="12" name="TextBox 12"/>
            <p:cNvSpPr txBox="1"/>
            <p:nvPr/>
          </p:nvSpPr>
          <p:spPr>
            <a:xfrm>
              <a:off x="76200" y="85725"/>
              <a:ext cx="660400" cy="650875"/>
            </a:xfrm>
            <a:prstGeom prst="rect">
              <a:avLst/>
            </a:prstGeom>
          </p:spPr>
          <p:txBody>
            <a:bodyPr lIns="50800" tIns="50800" rIns="50800" bIns="50800" rtlCol="0" anchor="ctr"/>
            <a:lstStyle/>
            <a:p>
              <a:pPr algn="ctr">
                <a:lnSpc>
                  <a:spcPts val="2120"/>
                </a:lnSpc>
              </a:pPr>
              <a:endParaRPr/>
            </a:p>
          </p:txBody>
        </p:sp>
      </p:grpSp>
      <p:grpSp>
        <p:nvGrpSpPr>
          <p:cNvPr id="13" name="Group 13"/>
          <p:cNvGrpSpPr/>
          <p:nvPr/>
        </p:nvGrpSpPr>
        <p:grpSpPr>
          <a:xfrm>
            <a:off x="5597547" y="2756663"/>
            <a:ext cx="138677" cy="138677"/>
            <a:chOff x="0" y="0"/>
            <a:chExt cx="812800" cy="812800"/>
          </a:xfrm>
        </p:grpSpPr>
        <p:sp>
          <p:nvSpPr>
            <p:cNvPr id="14" name="Freeform 1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B2C30"/>
            </a:solidFill>
          </p:spPr>
          <p:txBody>
            <a:bodyPr/>
            <a:lstStyle/>
            <a:p>
              <a:endParaRPr lang="en-GB"/>
            </a:p>
          </p:txBody>
        </p:sp>
        <p:sp>
          <p:nvSpPr>
            <p:cNvPr id="15" name="TextBox 15"/>
            <p:cNvSpPr txBox="1"/>
            <p:nvPr/>
          </p:nvSpPr>
          <p:spPr>
            <a:xfrm>
              <a:off x="76200" y="85725"/>
              <a:ext cx="660400" cy="650875"/>
            </a:xfrm>
            <a:prstGeom prst="rect">
              <a:avLst/>
            </a:prstGeom>
          </p:spPr>
          <p:txBody>
            <a:bodyPr lIns="50800" tIns="50800" rIns="50800" bIns="50800" rtlCol="0" anchor="ctr"/>
            <a:lstStyle/>
            <a:p>
              <a:pPr algn="ctr">
                <a:lnSpc>
                  <a:spcPts val="2120"/>
                </a:lnSpc>
              </a:pPr>
              <a:endParaRPr/>
            </a:p>
          </p:txBody>
        </p:sp>
      </p:grpSp>
      <p:grpSp>
        <p:nvGrpSpPr>
          <p:cNvPr id="16" name="Group 16"/>
          <p:cNvGrpSpPr/>
          <p:nvPr/>
        </p:nvGrpSpPr>
        <p:grpSpPr>
          <a:xfrm>
            <a:off x="10165349" y="2756663"/>
            <a:ext cx="138677" cy="138677"/>
            <a:chOff x="0" y="0"/>
            <a:chExt cx="812800" cy="812800"/>
          </a:xfrm>
        </p:grpSpPr>
        <p:sp>
          <p:nvSpPr>
            <p:cNvPr id="17" name="Freeform 1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B2C30"/>
            </a:solidFill>
          </p:spPr>
          <p:txBody>
            <a:bodyPr/>
            <a:lstStyle/>
            <a:p>
              <a:endParaRPr lang="en-GB"/>
            </a:p>
          </p:txBody>
        </p:sp>
        <p:sp>
          <p:nvSpPr>
            <p:cNvPr id="18" name="TextBox 18"/>
            <p:cNvSpPr txBox="1"/>
            <p:nvPr/>
          </p:nvSpPr>
          <p:spPr>
            <a:xfrm>
              <a:off x="76200" y="85725"/>
              <a:ext cx="660400" cy="650875"/>
            </a:xfrm>
            <a:prstGeom prst="rect">
              <a:avLst/>
            </a:prstGeom>
          </p:spPr>
          <p:txBody>
            <a:bodyPr lIns="50800" tIns="50800" rIns="50800" bIns="50800" rtlCol="0" anchor="ctr"/>
            <a:lstStyle/>
            <a:p>
              <a:pPr algn="ctr">
                <a:lnSpc>
                  <a:spcPts val="2120"/>
                </a:lnSpc>
              </a:pPr>
              <a:endParaRPr/>
            </a:p>
          </p:txBody>
        </p:sp>
      </p:grpSp>
      <p:sp>
        <p:nvSpPr>
          <p:cNvPr id="19" name="AutoShape 19"/>
          <p:cNvSpPr/>
          <p:nvPr/>
        </p:nvSpPr>
        <p:spPr>
          <a:xfrm>
            <a:off x="1098040" y="2816476"/>
            <a:ext cx="17779366" cy="4762"/>
          </a:xfrm>
          <a:prstGeom prst="line">
            <a:avLst/>
          </a:prstGeom>
          <a:ln w="9525" cap="flat">
            <a:solidFill>
              <a:srgbClr val="2B2C30"/>
            </a:solidFill>
            <a:prstDash val="solid"/>
            <a:headEnd type="none" w="sm" len="sm"/>
            <a:tailEnd type="none" w="sm" len="sm"/>
          </a:ln>
        </p:spPr>
        <p:txBody>
          <a:bodyPr/>
          <a:lstStyle/>
          <a:p>
            <a:endParaRPr lang="en-GB"/>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3C23B57-9963-4D7D-B24E-088A4E4FC3DD}"/>
              </a:ext>
            </a:extLst>
          </p:cNvPr>
          <p:cNvPicPr>
            <a:picLocks noChangeAspect="1"/>
          </p:cNvPicPr>
          <p:nvPr/>
        </p:nvPicPr>
        <p:blipFill>
          <a:blip r:embed="rId2"/>
          <a:stretch>
            <a:fillRect/>
          </a:stretch>
        </p:blipFill>
        <p:spPr>
          <a:xfrm>
            <a:off x="4600708" y="0"/>
            <a:ext cx="9086585" cy="10287000"/>
          </a:xfrm>
          <a:prstGeom prst="rect">
            <a:avLst/>
          </a:prstGeom>
        </p:spPr>
      </p:pic>
    </p:spTree>
    <p:extLst>
      <p:ext uri="{BB962C8B-B14F-4D97-AF65-F5344CB8AC3E}">
        <p14:creationId xmlns:p14="http://schemas.microsoft.com/office/powerpoint/2010/main" val="29479641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BFAA215-90F0-4460-BEDD-2D9E54543C13}"/>
              </a:ext>
            </a:extLst>
          </p:cNvPr>
          <p:cNvPicPr>
            <a:picLocks noChangeAspect="1"/>
          </p:cNvPicPr>
          <p:nvPr/>
        </p:nvPicPr>
        <p:blipFill>
          <a:blip r:embed="rId2"/>
          <a:stretch>
            <a:fillRect/>
          </a:stretch>
        </p:blipFill>
        <p:spPr>
          <a:xfrm>
            <a:off x="6371059" y="0"/>
            <a:ext cx="5545883" cy="10287000"/>
          </a:xfrm>
          <a:prstGeom prst="rect">
            <a:avLst/>
          </a:prstGeom>
        </p:spPr>
      </p:pic>
    </p:spTree>
    <p:extLst>
      <p:ext uri="{BB962C8B-B14F-4D97-AF65-F5344CB8AC3E}">
        <p14:creationId xmlns:p14="http://schemas.microsoft.com/office/powerpoint/2010/main" val="20859047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705</TotalTime>
  <Words>1446</Words>
  <Application>Microsoft Office PowerPoint</Application>
  <PresentationFormat>Custom</PresentationFormat>
  <Paragraphs>146</Paragraphs>
  <Slides>19</Slides>
  <Notes>8</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19</vt:i4>
      </vt:variant>
    </vt:vector>
  </HeadingPairs>
  <TitlesOfParts>
    <vt:vector size="28" baseType="lpstr">
      <vt:lpstr>Arial</vt:lpstr>
      <vt:lpstr>Playfair Display Italics</vt:lpstr>
      <vt:lpstr>Playfair Display</vt:lpstr>
      <vt:lpstr>Public Sans Italics</vt:lpstr>
      <vt:lpstr>Public Sans</vt:lpstr>
      <vt:lpstr>Public Sans Bold</vt:lpstr>
      <vt:lpstr>Playfair Display Bold</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Discussion Points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CFSGBI Slides Draft</dc:title>
  <dc:creator>Ari Corbett (Swansea Bay UHB - Welsh Centre for Cleft Lip &amp; Palate)</dc:creator>
  <cp:lastModifiedBy>Katharine Thau (Swansea Bay UHB - Corporate Services)</cp:lastModifiedBy>
  <cp:revision>13</cp:revision>
  <cp:lastPrinted>2024-04-17T12:19:37Z</cp:lastPrinted>
  <dcterms:created xsi:type="dcterms:W3CDTF">2006-08-16T00:00:00Z</dcterms:created>
  <dcterms:modified xsi:type="dcterms:W3CDTF">2026-03-18T12:22:19Z</dcterms:modified>
  <dc:identifier>DAGB0U9rJB8</dc:identifier>
</cp:coreProperties>
</file>