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2" d="100"/>
          <a:sy n="62" d="100"/>
        </p:scale>
        <p:origin x="150"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A81F6E54-C3B8-4092-BA63-D5A8DF7BACD1}" type="datetimeFigureOut">
              <a:rPr lang="en-GB" smtClean="0"/>
              <a:t>22/04/2022</a:t>
            </a:fld>
            <a:endParaRPr lang="en-GB"/>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GB"/>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7E89F04A-AF0B-4799-B7CF-6DB063CA355B}" type="slidenum">
              <a:rPr lang="en-GB" smtClean="0"/>
              <a:t>‹#›</a:t>
            </a:fld>
            <a:endParaRPr lang="en-GB"/>
          </a:p>
        </p:txBody>
      </p:sp>
    </p:spTree>
    <p:extLst>
      <p:ext uri="{BB962C8B-B14F-4D97-AF65-F5344CB8AC3E}">
        <p14:creationId xmlns:p14="http://schemas.microsoft.com/office/powerpoint/2010/main" val="288075888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1F6E54-C3B8-4092-BA63-D5A8DF7BACD1}" type="datetimeFigureOut">
              <a:rPr lang="en-GB" smtClean="0"/>
              <a:t>22/04/2022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89F04A-AF0B-4799-B7CF-6DB063CA355B}" type="slidenum">
              <a:rPr lang="en-GB" smtClean="0"/>
              <a:t>‹#›</a:t>
            </a:fld>
            <a:endParaRPr lang="en-GB"/>
          </a:p>
        </p:txBody>
      </p:sp>
    </p:spTree>
    <p:extLst>
      <p:ext uri="{BB962C8B-B14F-4D97-AF65-F5344CB8AC3E}">
        <p14:creationId xmlns:p14="http://schemas.microsoft.com/office/powerpoint/2010/main" val="81989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1F6E54-C3B8-4092-BA63-D5A8DF7BACD1}" type="datetimeFigureOut">
              <a:rPr lang="en-GB" smtClean="0"/>
              <a:t>22/04/2022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89F04A-AF0B-4799-B7CF-6DB063CA355B}" type="slidenum">
              <a:rPr lang="en-GB" smtClean="0"/>
              <a:t>‹#›</a:t>
            </a:fld>
            <a:endParaRPr lang="en-GB"/>
          </a:p>
        </p:txBody>
      </p:sp>
    </p:spTree>
    <p:extLst>
      <p:ext uri="{BB962C8B-B14F-4D97-AF65-F5344CB8AC3E}">
        <p14:creationId xmlns:p14="http://schemas.microsoft.com/office/powerpoint/2010/main" val="1688208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81F6E54-C3B8-4092-BA63-D5A8DF7BACD1}" type="datetimeFigureOut">
              <a:rPr lang="en-GB" smtClean="0"/>
              <a:t>22/04/2022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89F04A-AF0B-4799-B7CF-6DB063CA355B}" type="slidenum">
              <a:rPr lang="en-GB" smtClean="0"/>
              <a:t>‹#›</a:t>
            </a:fld>
            <a:endParaRPr lang="en-GB"/>
          </a:p>
        </p:txBody>
      </p:sp>
    </p:spTree>
    <p:extLst>
      <p:ext uri="{BB962C8B-B14F-4D97-AF65-F5344CB8AC3E}">
        <p14:creationId xmlns:p14="http://schemas.microsoft.com/office/powerpoint/2010/main" val="2033677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A81F6E54-C3B8-4092-BA63-D5A8DF7BACD1}" type="datetimeFigureOut">
              <a:rPr lang="en-GB" smtClean="0"/>
              <a:t>22/04/2022</a:t>
            </a:fld>
            <a:endParaRPr lang="en-GB"/>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GB"/>
          </a:p>
        </p:txBody>
      </p:sp>
      <p:sp>
        <p:nvSpPr>
          <p:cNvPr id="6" name="Slide Number Placeholder 5"/>
          <p:cNvSpPr>
            <a:spLocks noGrp="1"/>
          </p:cNvSpPr>
          <p:nvPr>
            <p:ph type="sldNum" sz="quarter" idx="12"/>
          </p:nvPr>
        </p:nvSpPr>
        <p:spPr>
          <a:xfrm>
            <a:off x="8604504" y="5211060"/>
            <a:ext cx="2112264" cy="228600"/>
          </a:xfrm>
        </p:spPr>
        <p:txBody>
          <a:bodyPr/>
          <a:lstStyle/>
          <a:p>
            <a:fld id="{7E89F04A-AF0B-4799-B7CF-6DB063CA355B}" type="slidenum">
              <a:rPr lang="en-GB" smtClean="0"/>
              <a:t>‹#›</a:t>
            </a:fld>
            <a:endParaRPr lang="en-GB"/>
          </a:p>
        </p:txBody>
      </p:sp>
    </p:spTree>
    <p:extLst>
      <p:ext uri="{BB962C8B-B14F-4D97-AF65-F5344CB8AC3E}">
        <p14:creationId xmlns:p14="http://schemas.microsoft.com/office/powerpoint/2010/main" val="99621543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81F6E54-C3B8-4092-BA63-D5A8DF7BACD1}" type="datetimeFigureOut">
              <a:rPr lang="en-GB" smtClean="0"/>
              <a:t>22/04/2022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89F04A-AF0B-4799-B7CF-6DB063CA355B}" type="slidenum">
              <a:rPr lang="en-GB" smtClean="0"/>
              <a:t>‹#›</a:t>
            </a:fld>
            <a:endParaRPr lang="en-GB"/>
          </a:p>
        </p:txBody>
      </p:sp>
    </p:spTree>
    <p:extLst>
      <p:ext uri="{BB962C8B-B14F-4D97-AF65-F5344CB8AC3E}">
        <p14:creationId xmlns:p14="http://schemas.microsoft.com/office/powerpoint/2010/main" val="4167660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81F6E54-C3B8-4092-BA63-D5A8DF7BACD1}" type="datetimeFigureOut">
              <a:rPr lang="en-GB" smtClean="0"/>
              <a:t>22/04/2022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89F04A-AF0B-4799-B7CF-6DB063CA355B}" type="slidenum">
              <a:rPr lang="en-GB" smtClean="0"/>
              <a:t>‹#›</a:t>
            </a:fld>
            <a:endParaRPr lang="en-GB"/>
          </a:p>
        </p:txBody>
      </p:sp>
    </p:spTree>
    <p:extLst>
      <p:ext uri="{BB962C8B-B14F-4D97-AF65-F5344CB8AC3E}">
        <p14:creationId xmlns:p14="http://schemas.microsoft.com/office/powerpoint/2010/main" val="355503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81F6E54-C3B8-4092-BA63-D5A8DF7BACD1}" type="datetimeFigureOut">
              <a:rPr lang="en-GB" smtClean="0"/>
              <a:t>22/04/2022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89F04A-AF0B-4799-B7CF-6DB063CA355B}" type="slidenum">
              <a:rPr lang="en-GB" smtClean="0"/>
              <a:t>‹#›</a:t>
            </a:fld>
            <a:endParaRPr lang="en-GB"/>
          </a:p>
        </p:txBody>
      </p:sp>
    </p:spTree>
    <p:extLst>
      <p:ext uri="{BB962C8B-B14F-4D97-AF65-F5344CB8AC3E}">
        <p14:creationId xmlns:p14="http://schemas.microsoft.com/office/powerpoint/2010/main" val="2444344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F6E54-C3B8-4092-BA63-D5A8DF7BACD1}" type="datetimeFigureOut">
              <a:rPr lang="en-GB" smtClean="0"/>
              <a:t>22/04/2022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89F04A-AF0B-4799-B7CF-6DB063CA355B}" type="slidenum">
              <a:rPr lang="en-GB" smtClean="0"/>
              <a:t>‹#›</a:t>
            </a:fld>
            <a:endParaRPr lang="en-GB"/>
          </a:p>
        </p:txBody>
      </p:sp>
    </p:spTree>
    <p:extLst>
      <p:ext uri="{BB962C8B-B14F-4D97-AF65-F5344CB8AC3E}">
        <p14:creationId xmlns:p14="http://schemas.microsoft.com/office/powerpoint/2010/main" val="252047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A81F6E54-C3B8-4092-BA63-D5A8DF7BACD1}" type="datetimeFigureOut">
              <a:rPr lang="en-GB" smtClean="0"/>
              <a:t>22/04/2022</a:t>
            </a:fld>
            <a:endParaRPr lang="en-GB"/>
          </a:p>
        </p:txBody>
      </p:sp>
      <p:sp>
        <p:nvSpPr>
          <p:cNvPr id="9" name="Footer Placeholder 8"/>
          <p:cNvSpPr>
            <a:spLocks noGrp="1"/>
          </p:cNvSpPr>
          <p:nvPr>
            <p:ph type="ftr" sz="quarter" idx="11"/>
          </p:nvPr>
        </p:nvSpPr>
        <p:spPr/>
        <p:txBody>
          <a:bodyPr/>
          <a:lstStyle>
            <a:lvl1pPr algn="r">
              <a:defRPr/>
            </a:lvl1pPr>
          </a:lstStyle>
          <a:p>
            <a:endParaRPr lang="en-GB"/>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7E89F04A-AF0B-4799-B7CF-6DB063CA355B}" type="slidenum">
              <a:rPr lang="en-GB" smtClean="0"/>
              <a:t>‹#›</a:t>
            </a:fld>
            <a:endParaRPr lang="en-GB"/>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55963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81F6E54-C3B8-4092-BA63-D5A8DF7BACD1}" type="datetimeFigureOut">
              <a:rPr lang="en-GB" smtClean="0"/>
              <a:t>22/04/2022</a:t>
            </a:fld>
            <a:endParaRPr lang="en-GB"/>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GB"/>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7E89F04A-AF0B-4799-B7CF-6DB063CA355B}" type="slidenum">
              <a:rPr lang="en-GB" smtClean="0"/>
              <a:t>‹#›</a:t>
            </a:fld>
            <a:endParaRPr lang="en-GB"/>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68820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A81F6E54-C3B8-4092-BA63-D5A8DF7BACD1}" type="datetimeFigureOut">
              <a:rPr lang="en-GB" smtClean="0"/>
              <a:t>22/04/2022</a:t>
            </a:fld>
            <a:endParaRPr lang="en-GB"/>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7E89F04A-AF0B-4799-B7CF-6DB063CA355B}" type="slidenum">
              <a:rPr lang="en-GB" smtClean="0"/>
              <a:t>‹#›</a:t>
            </a:fld>
            <a:endParaRPr lang="en-GB"/>
          </a:p>
        </p:txBody>
      </p:sp>
    </p:spTree>
    <p:extLst>
      <p:ext uri="{BB962C8B-B14F-4D97-AF65-F5344CB8AC3E}">
        <p14:creationId xmlns:p14="http://schemas.microsoft.com/office/powerpoint/2010/main" val="246555486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SBU Menopause Cafe</a:t>
            </a:r>
            <a:endParaRPr lang="en-GB" dirty="0"/>
          </a:p>
        </p:txBody>
      </p:sp>
      <p:sp>
        <p:nvSpPr>
          <p:cNvPr id="3" name="Subtitle 2"/>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276446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488" y="154983"/>
            <a:ext cx="10058400" cy="1371600"/>
          </a:xfrm>
        </p:spPr>
        <p:txBody>
          <a:bodyPr>
            <a:noAutofit/>
          </a:bodyPr>
          <a:lstStyle/>
          <a:p>
            <a:r>
              <a:rPr lang="en-GB" sz="6000" b="1" dirty="0" smtClean="0">
                <a:solidFill>
                  <a:schemeClr val="accent2">
                    <a:lumMod val="50000"/>
                  </a:schemeClr>
                </a:solidFill>
              </a:rPr>
              <a:t>Running a menopause Cafe:</a:t>
            </a:r>
            <a:endParaRPr lang="en-GB" sz="6000" b="1" dirty="0">
              <a:solidFill>
                <a:schemeClr val="accent2">
                  <a:lumMod val="50000"/>
                </a:schemeClr>
              </a:solidFill>
            </a:endParaRPr>
          </a:p>
        </p:txBody>
      </p:sp>
      <p:sp>
        <p:nvSpPr>
          <p:cNvPr id="3" name="Content Placeholder 2"/>
          <p:cNvSpPr>
            <a:spLocks noGrp="1"/>
          </p:cNvSpPr>
          <p:nvPr>
            <p:ph idx="1"/>
          </p:nvPr>
        </p:nvSpPr>
        <p:spPr>
          <a:xfrm>
            <a:off x="108488" y="1700165"/>
            <a:ext cx="12083512" cy="2220907"/>
          </a:xfrm>
        </p:spPr>
        <p:txBody>
          <a:bodyPr>
            <a:noAutofit/>
          </a:bodyPr>
          <a:lstStyle/>
          <a:p>
            <a:pPr fontAlgn="base"/>
            <a:r>
              <a:rPr lang="en-GB" sz="2000" b="1" dirty="0"/>
              <a:t>At the start of your Menopause Cafe it is good to set out some things</a:t>
            </a:r>
            <a:r>
              <a:rPr lang="en-GB" sz="2000" b="1" dirty="0" smtClean="0"/>
              <a:t>:</a:t>
            </a:r>
          </a:p>
          <a:p>
            <a:pPr fontAlgn="base"/>
            <a:r>
              <a:rPr lang="en-GB" sz="2000" b="1" dirty="0" smtClean="0"/>
              <a:t>Basic </a:t>
            </a:r>
            <a:r>
              <a:rPr lang="en-GB" sz="2000" b="1" dirty="0"/>
              <a:t>ground rules: listening when people are talking, respect for others’ views and confidentiality.</a:t>
            </a:r>
          </a:p>
          <a:p>
            <a:pPr fontAlgn="base"/>
            <a:r>
              <a:rPr lang="en-GB" sz="2000" b="1" dirty="0"/>
              <a:t>Thank the venue for hosting, and ask people to buy plenty of tea and cake to support the venue.</a:t>
            </a:r>
          </a:p>
          <a:p>
            <a:pPr fontAlgn="base"/>
            <a:r>
              <a:rPr lang="en-GB" sz="2000" b="1" dirty="0"/>
              <a:t>Encourage people to move tables so that they join in several conversations. If you’re going to ring a bell, let them know that’s a reminder to change tables, if they wish to do so.</a:t>
            </a:r>
          </a:p>
          <a:p>
            <a:pPr fontAlgn="base"/>
            <a:r>
              <a:rPr lang="en-GB" sz="2000" b="1" dirty="0"/>
              <a:t>Invite the facilitators to identify themselves.</a:t>
            </a:r>
          </a:p>
          <a:p>
            <a:pPr fontAlgn="base"/>
            <a:r>
              <a:rPr lang="en-GB" sz="2000" b="1" dirty="0"/>
              <a:t>Ask whether people are comfortable with photos being taken if you plan to do so. We’d love some more photos for our website, and you can use them to publicise future events.</a:t>
            </a:r>
          </a:p>
          <a:p>
            <a:pPr fontAlgn="base"/>
            <a:r>
              <a:rPr lang="en-GB" sz="2000" b="1" dirty="0"/>
              <a:t>Suggest each group starts with everyone going round saying why they’ve come, and that it’s OK to say “I’d just like to listen” or “pass” and see where the conversation goes from there.</a:t>
            </a:r>
          </a:p>
          <a:p>
            <a:pPr fontAlgn="base"/>
            <a:endParaRPr lang="en-GB" sz="2400" b="1" dirty="0"/>
          </a:p>
        </p:txBody>
      </p:sp>
    </p:spTree>
    <p:extLst>
      <p:ext uri="{BB962C8B-B14F-4D97-AF65-F5344CB8AC3E}">
        <p14:creationId xmlns:p14="http://schemas.microsoft.com/office/powerpoint/2010/main" val="40057718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488" y="154983"/>
            <a:ext cx="10058400" cy="1371600"/>
          </a:xfrm>
        </p:spPr>
        <p:txBody>
          <a:bodyPr>
            <a:noAutofit/>
          </a:bodyPr>
          <a:lstStyle/>
          <a:p>
            <a:r>
              <a:rPr lang="en-GB" sz="6000" b="1" dirty="0" smtClean="0">
                <a:solidFill>
                  <a:schemeClr val="accent2">
                    <a:lumMod val="50000"/>
                  </a:schemeClr>
                </a:solidFill>
              </a:rPr>
              <a:t>Running a menopause Cafe:</a:t>
            </a:r>
            <a:endParaRPr lang="en-GB" sz="6000" b="1" dirty="0">
              <a:solidFill>
                <a:schemeClr val="accent2">
                  <a:lumMod val="50000"/>
                </a:schemeClr>
              </a:solidFill>
            </a:endParaRPr>
          </a:p>
        </p:txBody>
      </p:sp>
      <p:sp>
        <p:nvSpPr>
          <p:cNvPr id="3" name="Content Placeholder 2"/>
          <p:cNvSpPr>
            <a:spLocks noGrp="1"/>
          </p:cNvSpPr>
          <p:nvPr>
            <p:ph idx="1"/>
          </p:nvPr>
        </p:nvSpPr>
        <p:spPr>
          <a:xfrm>
            <a:off x="108488" y="1700165"/>
            <a:ext cx="12083512" cy="2220907"/>
          </a:xfrm>
        </p:spPr>
        <p:txBody>
          <a:bodyPr>
            <a:noAutofit/>
          </a:bodyPr>
          <a:lstStyle/>
          <a:p>
            <a:pPr fontAlgn="base"/>
            <a:r>
              <a:rPr lang="en-GB" sz="2000" b="1" dirty="0"/>
              <a:t>We have someone at the door to meet people at the start, and keeping an eye on the door throughout the event. If it’s in a public place we put a poster at the door, and greet people with “Have you come for the Menopause Cafe?”, to prevent innocents wandering in thinking they are just going into a normal Cafe and then being surprised when strangers join them and start talking menopause</a:t>
            </a:r>
            <a:r>
              <a:rPr lang="en-GB" sz="2000" b="1" dirty="0" smtClean="0"/>
              <a:t>!</a:t>
            </a:r>
          </a:p>
          <a:p>
            <a:pPr marL="0" indent="0" fontAlgn="base">
              <a:buNone/>
            </a:pPr>
            <a:endParaRPr lang="en-GB" sz="2000" b="1" dirty="0"/>
          </a:p>
          <a:p>
            <a:pPr fontAlgn="base"/>
            <a:r>
              <a:rPr lang="en-GB" sz="2000" b="1" dirty="0"/>
              <a:t>We aim to have a facilitator at most tables, they usually don’t have to do anything except join in the conversation</a:t>
            </a:r>
            <a:r>
              <a:rPr lang="en-GB" sz="2000" b="1" dirty="0" smtClean="0"/>
              <a:t>.</a:t>
            </a:r>
          </a:p>
          <a:p>
            <a:pPr marL="0" indent="0" fontAlgn="base">
              <a:buNone/>
            </a:pPr>
            <a:endParaRPr lang="en-GB" sz="2000" b="1" dirty="0"/>
          </a:p>
          <a:p>
            <a:pPr fontAlgn="base"/>
            <a:r>
              <a:rPr lang="en-GB" sz="2000" b="1" dirty="0"/>
              <a:t>We find useful to ring a bell every 20 minutes or so and encourage people to get up and move tables, if they wish to do so. It helps if the facilitators set a good example here</a:t>
            </a:r>
            <a:r>
              <a:rPr lang="en-GB" sz="2000" b="1" dirty="0" smtClean="0"/>
              <a:t>!</a:t>
            </a:r>
            <a:endParaRPr lang="en-GB" sz="2000" b="1" dirty="0"/>
          </a:p>
        </p:txBody>
      </p:sp>
    </p:spTree>
    <p:extLst>
      <p:ext uri="{BB962C8B-B14F-4D97-AF65-F5344CB8AC3E}">
        <p14:creationId xmlns:p14="http://schemas.microsoft.com/office/powerpoint/2010/main" val="2819941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488" y="154983"/>
            <a:ext cx="10058400" cy="1371600"/>
          </a:xfrm>
        </p:spPr>
        <p:txBody>
          <a:bodyPr>
            <a:noAutofit/>
          </a:bodyPr>
          <a:lstStyle/>
          <a:p>
            <a:r>
              <a:rPr lang="en-GB" sz="6000" b="1" dirty="0" smtClean="0">
                <a:solidFill>
                  <a:schemeClr val="accent2">
                    <a:lumMod val="50000"/>
                  </a:schemeClr>
                </a:solidFill>
              </a:rPr>
              <a:t>Running a menopause Cafe:</a:t>
            </a:r>
            <a:endParaRPr lang="en-GB" sz="6000" b="1" dirty="0">
              <a:solidFill>
                <a:schemeClr val="accent2">
                  <a:lumMod val="50000"/>
                </a:schemeClr>
              </a:solidFill>
            </a:endParaRPr>
          </a:p>
        </p:txBody>
      </p:sp>
      <p:sp>
        <p:nvSpPr>
          <p:cNvPr id="3" name="Content Placeholder 2"/>
          <p:cNvSpPr>
            <a:spLocks noGrp="1"/>
          </p:cNvSpPr>
          <p:nvPr>
            <p:ph idx="1"/>
          </p:nvPr>
        </p:nvSpPr>
        <p:spPr>
          <a:xfrm>
            <a:off x="108488" y="2599067"/>
            <a:ext cx="12083512" cy="2220907"/>
          </a:xfrm>
        </p:spPr>
        <p:txBody>
          <a:bodyPr>
            <a:noAutofit/>
          </a:bodyPr>
          <a:lstStyle/>
          <a:p>
            <a:pPr fontAlgn="base"/>
            <a:r>
              <a:rPr lang="en-GB" sz="2800" b="1" dirty="0"/>
              <a:t>We thank everybody for attending and ask them to evaluate the </a:t>
            </a:r>
            <a:r>
              <a:rPr lang="en-GB" sz="2800" b="1" dirty="0" smtClean="0"/>
              <a:t>session</a:t>
            </a:r>
          </a:p>
          <a:p>
            <a:pPr fontAlgn="base"/>
            <a:endParaRPr lang="en-GB" sz="2800" b="1" dirty="0"/>
          </a:p>
          <a:p>
            <a:pPr fontAlgn="base"/>
            <a:r>
              <a:rPr lang="en-GB" sz="2800" b="1" dirty="0" smtClean="0"/>
              <a:t>It’s </a:t>
            </a:r>
            <a:r>
              <a:rPr lang="en-GB" sz="2800" b="1" dirty="0"/>
              <a:t>good to stay around after the session has ended to talk to anyone who wants to talk. It’s also good to debrief with the other hosts and facilitators sometime after the event</a:t>
            </a:r>
            <a:r>
              <a:rPr lang="en-GB" sz="2000" b="1" dirty="0"/>
              <a:t>. </a:t>
            </a:r>
          </a:p>
        </p:txBody>
      </p:sp>
    </p:spTree>
    <p:extLst>
      <p:ext uri="{BB962C8B-B14F-4D97-AF65-F5344CB8AC3E}">
        <p14:creationId xmlns:p14="http://schemas.microsoft.com/office/powerpoint/2010/main" val="11565495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58400" cy="1371600"/>
          </a:xfrm>
        </p:spPr>
        <p:txBody>
          <a:bodyPr>
            <a:normAutofit/>
          </a:bodyPr>
          <a:lstStyle/>
          <a:p>
            <a:r>
              <a:rPr lang="en-GB" sz="8000" b="1" dirty="0" smtClean="0">
                <a:solidFill>
                  <a:schemeClr val="accent2">
                    <a:lumMod val="50000"/>
                  </a:schemeClr>
                </a:solidFill>
              </a:rPr>
              <a:t>Aims</a:t>
            </a:r>
            <a:endParaRPr lang="en-GB" sz="8000" b="1" dirty="0">
              <a:solidFill>
                <a:schemeClr val="accent2">
                  <a:lumMod val="50000"/>
                </a:schemeClr>
              </a:solidFill>
            </a:endParaRPr>
          </a:p>
        </p:txBody>
      </p:sp>
      <p:sp>
        <p:nvSpPr>
          <p:cNvPr id="3" name="Content Placeholder 2"/>
          <p:cNvSpPr>
            <a:spLocks noGrp="1"/>
          </p:cNvSpPr>
          <p:nvPr>
            <p:ph idx="1"/>
          </p:nvPr>
        </p:nvSpPr>
        <p:spPr>
          <a:xfrm>
            <a:off x="1113295" y="1188720"/>
            <a:ext cx="10058400" cy="2220907"/>
          </a:xfrm>
        </p:spPr>
        <p:txBody>
          <a:bodyPr>
            <a:noAutofit/>
          </a:bodyPr>
          <a:lstStyle/>
          <a:p>
            <a:pPr fontAlgn="base"/>
            <a:r>
              <a:rPr lang="en-GB" sz="2800" b="1" dirty="0" smtClean="0"/>
              <a:t>No </a:t>
            </a:r>
            <a:r>
              <a:rPr lang="en-GB" sz="2800" b="1" dirty="0"/>
              <a:t>intention of leading participants to any conclusion, product or course of action</a:t>
            </a:r>
            <a:r>
              <a:rPr lang="en-GB" sz="2800" b="1" dirty="0" smtClean="0"/>
              <a:t>.</a:t>
            </a:r>
          </a:p>
          <a:p>
            <a:pPr marL="0" indent="0" fontAlgn="base">
              <a:buNone/>
            </a:pPr>
            <a:endParaRPr lang="en-GB" sz="2800" b="1" dirty="0"/>
          </a:p>
          <a:p>
            <a:pPr fontAlgn="base"/>
            <a:r>
              <a:rPr lang="en-GB" sz="2800" b="1" dirty="0"/>
              <a:t>As an open, respectful and confidential space where people can express their views safely</a:t>
            </a:r>
            <a:r>
              <a:rPr lang="en-GB" sz="2800" b="1" dirty="0" smtClean="0"/>
              <a:t>.</a:t>
            </a:r>
          </a:p>
          <a:p>
            <a:pPr marL="0" indent="0" fontAlgn="base">
              <a:buNone/>
            </a:pPr>
            <a:endParaRPr lang="en-GB" sz="2800" b="1" dirty="0"/>
          </a:p>
          <a:p>
            <a:pPr fontAlgn="base"/>
            <a:r>
              <a:rPr lang="en-GB" sz="2800" b="1" dirty="0"/>
              <a:t>On a not for profit basis</a:t>
            </a:r>
            <a:r>
              <a:rPr lang="en-GB" sz="2800" b="1" dirty="0" smtClean="0"/>
              <a:t>.</a:t>
            </a:r>
          </a:p>
          <a:p>
            <a:pPr marL="0" indent="0" fontAlgn="base">
              <a:buNone/>
            </a:pPr>
            <a:endParaRPr lang="en-GB" sz="2800" b="1" dirty="0"/>
          </a:p>
          <a:p>
            <a:pPr fontAlgn="base"/>
            <a:r>
              <a:rPr lang="en-GB" sz="2800" b="1" dirty="0"/>
              <a:t>Alongside refreshing drinks and nourishing food – and cake!</a:t>
            </a:r>
          </a:p>
          <a:p>
            <a:endParaRPr lang="en-GB" sz="2800" dirty="0"/>
          </a:p>
        </p:txBody>
      </p:sp>
    </p:spTree>
    <p:extLst>
      <p:ext uri="{BB962C8B-B14F-4D97-AF65-F5344CB8AC3E}">
        <p14:creationId xmlns:p14="http://schemas.microsoft.com/office/powerpoint/2010/main" val="1185286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58400" cy="1371600"/>
          </a:xfrm>
        </p:spPr>
        <p:txBody>
          <a:bodyPr>
            <a:noAutofit/>
          </a:bodyPr>
          <a:lstStyle/>
          <a:p>
            <a:r>
              <a:rPr lang="en-GB" sz="6000" b="1" dirty="0" smtClean="0">
                <a:solidFill>
                  <a:schemeClr val="accent2">
                    <a:lumMod val="50000"/>
                  </a:schemeClr>
                </a:solidFill>
              </a:rPr>
              <a:t>Menopause Cafes are not:</a:t>
            </a:r>
            <a:endParaRPr lang="en-GB" sz="6000" b="1" dirty="0">
              <a:solidFill>
                <a:schemeClr val="accent2">
                  <a:lumMod val="50000"/>
                </a:schemeClr>
              </a:solidFill>
            </a:endParaRPr>
          </a:p>
        </p:txBody>
      </p:sp>
      <p:sp>
        <p:nvSpPr>
          <p:cNvPr id="3" name="Content Placeholder 2"/>
          <p:cNvSpPr>
            <a:spLocks noGrp="1"/>
          </p:cNvSpPr>
          <p:nvPr>
            <p:ph idx="1"/>
          </p:nvPr>
        </p:nvSpPr>
        <p:spPr>
          <a:xfrm>
            <a:off x="1113295" y="1188720"/>
            <a:ext cx="10058400" cy="2220907"/>
          </a:xfrm>
        </p:spPr>
        <p:txBody>
          <a:bodyPr>
            <a:noAutofit/>
          </a:bodyPr>
          <a:lstStyle/>
          <a:p>
            <a:pPr fontAlgn="base"/>
            <a:r>
              <a:rPr lang="en-GB" sz="2400" b="1" dirty="0" smtClean="0"/>
              <a:t>Menopause </a:t>
            </a:r>
            <a:r>
              <a:rPr lang="en-GB" sz="2400" b="1" dirty="0"/>
              <a:t>Cafes are not support </a:t>
            </a:r>
            <a:r>
              <a:rPr lang="en-GB" sz="2400" b="1" dirty="0" smtClean="0"/>
              <a:t>groups</a:t>
            </a:r>
          </a:p>
          <a:p>
            <a:pPr marL="0" indent="0" fontAlgn="base">
              <a:buNone/>
            </a:pPr>
            <a:endParaRPr lang="en-GB" sz="2400" b="1" dirty="0"/>
          </a:p>
          <a:p>
            <a:pPr fontAlgn="base"/>
            <a:r>
              <a:rPr lang="en-GB" sz="2400" b="1" dirty="0"/>
              <a:t>Menopause Cafes are not an opportunity to give people information about the menopause, regardless of how useful or important this information is. Instead we create time and space to discuss the menopause without expectations or experts. For this reason having speakers and information materials available is actively discouraged. By all means hold an event with speakers and information, but don’t call it a Menopause </a:t>
            </a:r>
            <a:r>
              <a:rPr lang="en-GB" sz="2400" b="1" dirty="0" smtClean="0"/>
              <a:t>Café</a:t>
            </a:r>
          </a:p>
          <a:p>
            <a:pPr marL="0" indent="0" fontAlgn="base">
              <a:buNone/>
            </a:pPr>
            <a:endParaRPr lang="en-GB" sz="2400" b="1" dirty="0"/>
          </a:p>
          <a:p>
            <a:pPr fontAlgn="base"/>
            <a:r>
              <a:rPr lang="en-GB" sz="2400" b="1" dirty="0"/>
              <a:t>Menopause Cafes are not a method for community engagement, research or consultation.</a:t>
            </a:r>
          </a:p>
          <a:p>
            <a:endParaRPr lang="en-GB" sz="2800" dirty="0"/>
          </a:p>
        </p:txBody>
      </p:sp>
    </p:spTree>
    <p:extLst>
      <p:ext uri="{BB962C8B-B14F-4D97-AF65-F5344CB8AC3E}">
        <p14:creationId xmlns:p14="http://schemas.microsoft.com/office/powerpoint/2010/main" val="34103622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488" y="154983"/>
            <a:ext cx="10058400" cy="1371600"/>
          </a:xfrm>
        </p:spPr>
        <p:txBody>
          <a:bodyPr>
            <a:noAutofit/>
          </a:bodyPr>
          <a:lstStyle/>
          <a:p>
            <a:r>
              <a:rPr lang="en-GB" sz="6000" b="1" dirty="0" smtClean="0">
                <a:solidFill>
                  <a:schemeClr val="accent2">
                    <a:lumMod val="50000"/>
                  </a:schemeClr>
                </a:solidFill>
              </a:rPr>
              <a:t>What we need to hold a menopause Cafe:</a:t>
            </a:r>
            <a:endParaRPr lang="en-GB" sz="6000" b="1" dirty="0">
              <a:solidFill>
                <a:schemeClr val="accent2">
                  <a:lumMod val="50000"/>
                </a:schemeClr>
              </a:solidFill>
            </a:endParaRPr>
          </a:p>
        </p:txBody>
      </p:sp>
      <p:sp>
        <p:nvSpPr>
          <p:cNvPr id="3" name="Content Placeholder 2"/>
          <p:cNvSpPr>
            <a:spLocks noGrp="1"/>
          </p:cNvSpPr>
          <p:nvPr>
            <p:ph idx="1"/>
          </p:nvPr>
        </p:nvSpPr>
        <p:spPr>
          <a:xfrm>
            <a:off x="1004807" y="1839649"/>
            <a:ext cx="10058400" cy="2220907"/>
          </a:xfrm>
        </p:spPr>
        <p:txBody>
          <a:bodyPr>
            <a:noAutofit/>
          </a:bodyPr>
          <a:lstStyle/>
          <a:p>
            <a:pPr fontAlgn="base"/>
            <a:r>
              <a:rPr lang="en-GB" sz="2800" b="1" dirty="0" smtClean="0"/>
              <a:t>At</a:t>
            </a:r>
            <a:r>
              <a:rPr lang="en-GB" dirty="0" smtClean="0"/>
              <a:t> </a:t>
            </a:r>
            <a:r>
              <a:rPr lang="en-GB" sz="2800" b="1" dirty="0" smtClean="0"/>
              <a:t>least </a:t>
            </a:r>
            <a:r>
              <a:rPr lang="en-GB" sz="2800" b="1" dirty="0"/>
              <a:t>2 people, covering the roles of host, facilitator, bell monitor and </a:t>
            </a:r>
            <a:r>
              <a:rPr lang="en-GB" sz="2800" b="1" dirty="0" err="1" smtClean="0"/>
              <a:t>meeter</a:t>
            </a:r>
            <a:r>
              <a:rPr lang="en-GB" sz="2800" b="1" dirty="0" smtClean="0"/>
              <a:t>-and-greeter</a:t>
            </a:r>
          </a:p>
          <a:p>
            <a:pPr fontAlgn="base"/>
            <a:endParaRPr lang="en-GB" sz="2800" b="1" dirty="0"/>
          </a:p>
          <a:p>
            <a:pPr fontAlgn="base"/>
            <a:r>
              <a:rPr lang="en-GB" sz="2800" b="1" dirty="0"/>
              <a:t>A venue with </a:t>
            </a:r>
            <a:r>
              <a:rPr lang="en-GB" sz="2800" b="1" dirty="0" smtClean="0"/>
              <a:t>refreshments</a:t>
            </a:r>
          </a:p>
          <a:p>
            <a:pPr marL="0" indent="0" fontAlgn="base">
              <a:buNone/>
            </a:pPr>
            <a:endParaRPr lang="en-GB" sz="2800" b="1" dirty="0"/>
          </a:p>
          <a:p>
            <a:pPr fontAlgn="base"/>
            <a:r>
              <a:rPr lang="en-GB" sz="2800" b="1" dirty="0"/>
              <a:t>People who want to talk about </a:t>
            </a:r>
            <a:r>
              <a:rPr lang="en-GB" sz="2800" b="1" dirty="0" smtClean="0"/>
              <a:t>menopause</a:t>
            </a:r>
          </a:p>
          <a:p>
            <a:pPr marL="0" indent="0" fontAlgn="base">
              <a:buNone/>
            </a:pPr>
            <a:endParaRPr lang="en-GB" sz="2800" b="1" dirty="0"/>
          </a:p>
          <a:p>
            <a:pPr fontAlgn="base"/>
            <a:r>
              <a:rPr lang="en-GB" sz="2800" b="1" dirty="0"/>
              <a:t>That’s it! The Menopause Cafe format is flexible, lightweight and straightforward.</a:t>
            </a:r>
          </a:p>
          <a:p>
            <a:pPr marL="0" indent="0">
              <a:buNone/>
            </a:pPr>
            <a:endParaRPr lang="en-GB" sz="2800" dirty="0"/>
          </a:p>
        </p:txBody>
      </p:sp>
    </p:spTree>
    <p:extLst>
      <p:ext uri="{BB962C8B-B14F-4D97-AF65-F5344CB8AC3E}">
        <p14:creationId xmlns:p14="http://schemas.microsoft.com/office/powerpoint/2010/main" val="3273096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488" y="154983"/>
            <a:ext cx="10058400" cy="1371600"/>
          </a:xfrm>
        </p:spPr>
        <p:txBody>
          <a:bodyPr>
            <a:noAutofit/>
          </a:bodyPr>
          <a:lstStyle/>
          <a:p>
            <a:r>
              <a:rPr lang="en-GB" sz="6000" b="1" dirty="0" smtClean="0">
                <a:solidFill>
                  <a:schemeClr val="accent2">
                    <a:lumMod val="50000"/>
                  </a:schemeClr>
                </a:solidFill>
              </a:rPr>
              <a:t>Hosting a menopause Cafe:</a:t>
            </a:r>
            <a:endParaRPr lang="en-GB" sz="6000" b="1" dirty="0">
              <a:solidFill>
                <a:schemeClr val="accent2">
                  <a:lumMod val="50000"/>
                </a:schemeClr>
              </a:solidFill>
            </a:endParaRPr>
          </a:p>
        </p:txBody>
      </p:sp>
      <p:sp>
        <p:nvSpPr>
          <p:cNvPr id="3" name="Content Placeholder 2"/>
          <p:cNvSpPr>
            <a:spLocks noGrp="1"/>
          </p:cNvSpPr>
          <p:nvPr>
            <p:ph idx="1"/>
          </p:nvPr>
        </p:nvSpPr>
        <p:spPr>
          <a:xfrm>
            <a:off x="1004807" y="1839649"/>
            <a:ext cx="10058400" cy="2220907"/>
          </a:xfrm>
        </p:spPr>
        <p:txBody>
          <a:bodyPr>
            <a:noAutofit/>
          </a:bodyPr>
          <a:lstStyle/>
          <a:p>
            <a:pPr fontAlgn="base"/>
            <a:r>
              <a:rPr lang="en-GB" sz="2800" b="1" dirty="0"/>
              <a:t>A Menopause Cafe host is the person or people who make the Menopause Cafe happen. Being a Menopause Cafe host tends to be an enlightening and pleasant way of working with menopause in the community, and investing in your personal growth</a:t>
            </a:r>
            <a:r>
              <a:rPr lang="en-GB" sz="2800" b="1" dirty="0" smtClean="0"/>
              <a:t>.</a:t>
            </a:r>
          </a:p>
          <a:p>
            <a:pPr marL="0" indent="0" fontAlgn="base">
              <a:buNone/>
            </a:pPr>
            <a:endParaRPr lang="en-GB" sz="2800" b="1" dirty="0"/>
          </a:p>
          <a:p>
            <a:pPr fontAlgn="base"/>
            <a:r>
              <a:rPr lang="en-GB" sz="2800" b="1" dirty="0"/>
              <a:t>The main qualities of a host are enthusiasm for talking about menopause and high ethical standards. It also helps to have good organisational skills, the ability to build relationships, good networks and patience!</a:t>
            </a:r>
          </a:p>
          <a:p>
            <a:pPr marL="0" indent="0">
              <a:buNone/>
            </a:pPr>
            <a:endParaRPr lang="en-GB" sz="2800" dirty="0"/>
          </a:p>
        </p:txBody>
      </p:sp>
    </p:spTree>
    <p:extLst>
      <p:ext uri="{BB962C8B-B14F-4D97-AF65-F5344CB8AC3E}">
        <p14:creationId xmlns:p14="http://schemas.microsoft.com/office/powerpoint/2010/main" val="34362045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0962" y="139484"/>
            <a:ext cx="10058400" cy="1371600"/>
          </a:xfrm>
        </p:spPr>
        <p:txBody>
          <a:bodyPr>
            <a:noAutofit/>
          </a:bodyPr>
          <a:lstStyle/>
          <a:p>
            <a:r>
              <a:rPr lang="en-GB" sz="6000" b="1" dirty="0" smtClean="0">
                <a:solidFill>
                  <a:schemeClr val="accent2">
                    <a:lumMod val="50000"/>
                  </a:schemeClr>
                </a:solidFill>
              </a:rPr>
              <a:t>The role of a Menopause café facilitator</a:t>
            </a:r>
            <a:endParaRPr lang="en-GB" sz="6000" b="1" dirty="0">
              <a:solidFill>
                <a:schemeClr val="accent2">
                  <a:lumMod val="50000"/>
                </a:schemeClr>
              </a:solidFill>
            </a:endParaRPr>
          </a:p>
        </p:txBody>
      </p:sp>
      <p:sp>
        <p:nvSpPr>
          <p:cNvPr id="3" name="Content Placeholder 2"/>
          <p:cNvSpPr>
            <a:spLocks noGrp="1"/>
          </p:cNvSpPr>
          <p:nvPr>
            <p:ph idx="1"/>
          </p:nvPr>
        </p:nvSpPr>
        <p:spPr>
          <a:xfrm>
            <a:off x="154982" y="1839649"/>
            <a:ext cx="12037017" cy="2220907"/>
          </a:xfrm>
        </p:spPr>
        <p:txBody>
          <a:bodyPr>
            <a:noAutofit/>
          </a:bodyPr>
          <a:lstStyle/>
          <a:p>
            <a:pPr fontAlgn="base"/>
            <a:r>
              <a:rPr lang="en-GB" sz="2000" b="1" dirty="0"/>
              <a:t>Facilitation is essential to Menopause Cafe. This role can be summarised as making people feel safe to talk about menopause. The facilitator can be the same person as the host or different but, unlike hosts, a facilitator only performs their role during the Menopause Cafe session.</a:t>
            </a:r>
          </a:p>
          <a:p>
            <a:pPr fontAlgn="base"/>
            <a:r>
              <a:rPr lang="en-GB" sz="2000" b="1" dirty="0"/>
              <a:t>In general the facilitator’s role consists of:</a:t>
            </a:r>
          </a:p>
          <a:p>
            <a:pPr fontAlgn="base"/>
            <a:r>
              <a:rPr lang="en-GB" sz="2000" b="1" dirty="0"/>
              <a:t>Welcoming people and introducing the session.</a:t>
            </a:r>
          </a:p>
          <a:p>
            <a:pPr fontAlgn="base"/>
            <a:r>
              <a:rPr lang="en-GB" sz="2000" b="1" dirty="0"/>
              <a:t>Ensuring, during the discussion, that our guidelines are respected especially regarding tolerance for others’ views.</a:t>
            </a:r>
          </a:p>
          <a:p>
            <a:pPr fontAlgn="base"/>
            <a:r>
              <a:rPr lang="en-GB" sz="2000" b="1" dirty="0"/>
              <a:t>Bringing people into the discussion if you think they want to say something.</a:t>
            </a:r>
          </a:p>
          <a:p>
            <a:pPr fontAlgn="base"/>
            <a:r>
              <a:rPr lang="en-GB" sz="2000" b="1" dirty="0"/>
              <a:t>Moving the discussion on if things get stuck.</a:t>
            </a:r>
          </a:p>
          <a:p>
            <a:pPr fontAlgn="base"/>
            <a:r>
              <a:rPr lang="en-GB" sz="2000" b="1" dirty="0"/>
              <a:t>Managing any difficult situations, fortunately these instances are very rare.</a:t>
            </a:r>
          </a:p>
          <a:p>
            <a:pPr fontAlgn="base"/>
            <a:r>
              <a:rPr lang="en-GB" sz="2000" b="1" dirty="0"/>
              <a:t>Encouraging people to move tables e.g. by ringing a bell</a:t>
            </a:r>
          </a:p>
          <a:p>
            <a:pPr fontAlgn="base"/>
            <a:r>
              <a:rPr lang="en-GB" sz="2000" b="1" dirty="0"/>
              <a:t>Closing the session and asking for evaluation.</a:t>
            </a:r>
          </a:p>
          <a:p>
            <a:pPr marL="0" indent="0">
              <a:buNone/>
            </a:pPr>
            <a:endParaRPr lang="en-GB" sz="2800" dirty="0"/>
          </a:p>
        </p:txBody>
      </p:sp>
    </p:spTree>
    <p:extLst>
      <p:ext uri="{BB962C8B-B14F-4D97-AF65-F5344CB8AC3E}">
        <p14:creationId xmlns:p14="http://schemas.microsoft.com/office/powerpoint/2010/main" val="500827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0962" y="139484"/>
            <a:ext cx="10058400" cy="1371600"/>
          </a:xfrm>
        </p:spPr>
        <p:txBody>
          <a:bodyPr>
            <a:noAutofit/>
          </a:bodyPr>
          <a:lstStyle/>
          <a:p>
            <a:r>
              <a:rPr lang="en-GB" sz="6000" b="1" dirty="0" smtClean="0">
                <a:solidFill>
                  <a:schemeClr val="accent2">
                    <a:lumMod val="50000"/>
                  </a:schemeClr>
                </a:solidFill>
              </a:rPr>
              <a:t>The role of a Menopause café facilitator</a:t>
            </a:r>
            <a:endParaRPr lang="en-GB" sz="6000" b="1" dirty="0">
              <a:solidFill>
                <a:schemeClr val="accent2">
                  <a:lumMod val="50000"/>
                </a:schemeClr>
              </a:solidFill>
            </a:endParaRPr>
          </a:p>
        </p:txBody>
      </p:sp>
      <p:sp>
        <p:nvSpPr>
          <p:cNvPr id="3" name="Content Placeholder 2"/>
          <p:cNvSpPr>
            <a:spLocks noGrp="1"/>
          </p:cNvSpPr>
          <p:nvPr>
            <p:ph idx="1"/>
          </p:nvPr>
        </p:nvSpPr>
        <p:spPr>
          <a:xfrm>
            <a:off x="0" y="1839649"/>
            <a:ext cx="12192000" cy="2220907"/>
          </a:xfrm>
        </p:spPr>
        <p:txBody>
          <a:bodyPr>
            <a:noAutofit/>
          </a:bodyPr>
          <a:lstStyle/>
          <a:p>
            <a:pPr fontAlgn="base"/>
            <a:r>
              <a:rPr lang="en-GB" sz="2000" b="1" dirty="0" smtClean="0"/>
              <a:t>Facilitators </a:t>
            </a:r>
            <a:r>
              <a:rPr lang="en-GB" sz="2000" b="1" dirty="0"/>
              <a:t>do not need to be menopause experts, but they should:</a:t>
            </a:r>
          </a:p>
          <a:p>
            <a:pPr fontAlgn="base"/>
            <a:r>
              <a:rPr lang="en-GB" sz="2000" b="1" dirty="0"/>
              <a:t>Be able to listen to and discuss all aspects of menopause calmly and without embarrassment.</a:t>
            </a:r>
          </a:p>
          <a:p>
            <a:pPr fontAlgn="base"/>
            <a:r>
              <a:rPr lang="en-GB" sz="2000" b="1" dirty="0"/>
              <a:t>Have group facilitation skills.</a:t>
            </a:r>
          </a:p>
          <a:p>
            <a:pPr fontAlgn="base"/>
            <a:r>
              <a:rPr lang="en-GB" sz="2000" b="1" dirty="0"/>
              <a:t>Be able to handle any issues or problematic situations at, or arising from the Menopause Cafe.</a:t>
            </a:r>
          </a:p>
          <a:p>
            <a:pPr fontAlgn="base"/>
            <a:r>
              <a:rPr lang="en-GB" sz="2000" b="1" dirty="0"/>
              <a:t>Along with the skills above, the main qualities of a facilitator are enthusiasm for talking about menopause, empathy, clear boundaries, flexibility and a friendly manner.</a:t>
            </a:r>
          </a:p>
          <a:p>
            <a:pPr fontAlgn="base"/>
            <a:r>
              <a:rPr lang="en-GB" sz="2000" b="1" dirty="0"/>
              <a:t>In the Menopause Cafe there are no hierarchies. We all meet simply as people who are interested in the menopause. As such any facilitators who work around menopause should be willing to leave their professional identity at the door.</a:t>
            </a:r>
          </a:p>
          <a:p>
            <a:pPr marL="0" indent="0">
              <a:buNone/>
            </a:pPr>
            <a:endParaRPr lang="en-GB" sz="2800" dirty="0"/>
          </a:p>
        </p:txBody>
      </p:sp>
    </p:spTree>
    <p:extLst>
      <p:ext uri="{BB962C8B-B14F-4D97-AF65-F5344CB8AC3E}">
        <p14:creationId xmlns:p14="http://schemas.microsoft.com/office/powerpoint/2010/main" val="3903991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488" y="154983"/>
            <a:ext cx="10058400" cy="1371600"/>
          </a:xfrm>
        </p:spPr>
        <p:txBody>
          <a:bodyPr>
            <a:noAutofit/>
          </a:bodyPr>
          <a:lstStyle/>
          <a:p>
            <a:r>
              <a:rPr lang="en-GB" sz="6000" b="1" dirty="0" smtClean="0">
                <a:solidFill>
                  <a:schemeClr val="accent2">
                    <a:lumMod val="50000"/>
                  </a:schemeClr>
                </a:solidFill>
              </a:rPr>
              <a:t>Venues for a menopause Cafe:</a:t>
            </a:r>
            <a:endParaRPr lang="en-GB" sz="6000" b="1" dirty="0">
              <a:solidFill>
                <a:schemeClr val="accent2">
                  <a:lumMod val="50000"/>
                </a:schemeClr>
              </a:solidFill>
            </a:endParaRPr>
          </a:p>
        </p:txBody>
      </p:sp>
      <p:sp>
        <p:nvSpPr>
          <p:cNvPr id="3" name="Content Placeholder 2"/>
          <p:cNvSpPr>
            <a:spLocks noGrp="1"/>
          </p:cNvSpPr>
          <p:nvPr>
            <p:ph idx="1"/>
          </p:nvPr>
        </p:nvSpPr>
        <p:spPr>
          <a:xfrm>
            <a:off x="1004807" y="1839649"/>
            <a:ext cx="10058400" cy="2220907"/>
          </a:xfrm>
        </p:spPr>
        <p:txBody>
          <a:bodyPr>
            <a:noAutofit/>
          </a:bodyPr>
          <a:lstStyle/>
          <a:p>
            <a:pPr fontAlgn="base"/>
            <a:r>
              <a:rPr lang="en-GB" sz="2000" b="1" dirty="0"/>
              <a:t>A good venue is important as a pleasant environment helps people relax and talk about menopause. The Menopause Cafe is very flexible and can be run successfully in a variety of setting including people’s homes, Cafes, community centres and workplaces.</a:t>
            </a:r>
          </a:p>
          <a:p>
            <a:pPr fontAlgn="base"/>
            <a:r>
              <a:rPr lang="en-GB" sz="2000" b="1" dirty="0"/>
              <a:t>The following questions might help you find the right venue for your Menopause Cafe:</a:t>
            </a:r>
          </a:p>
          <a:p>
            <a:pPr fontAlgn="base"/>
            <a:r>
              <a:rPr lang="en-GB" sz="2000" b="1" dirty="0"/>
              <a:t>Where will you feel most comfortable and relaxed?</a:t>
            </a:r>
          </a:p>
          <a:p>
            <a:pPr fontAlgn="base"/>
            <a:r>
              <a:rPr lang="en-GB" sz="2000" b="1" dirty="0"/>
              <a:t>Where will you get free room rental? Cafes are often happy to open for your exclusive use, provided they make enough in sales to cover their staff costs.</a:t>
            </a:r>
          </a:p>
          <a:p>
            <a:pPr fontAlgn="base"/>
            <a:r>
              <a:rPr lang="en-GB" sz="2000" b="1" dirty="0"/>
              <a:t>Where is it easy to obtain refreshments? Cafes are good in respect of this as people can just buy their own refreshments.</a:t>
            </a:r>
          </a:p>
          <a:p>
            <a:pPr fontAlgn="base"/>
            <a:r>
              <a:rPr lang="en-GB" sz="2000" b="1" dirty="0"/>
              <a:t>Where is a convenient location within the community?</a:t>
            </a:r>
          </a:p>
          <a:p>
            <a:pPr marL="0" indent="0">
              <a:buNone/>
            </a:pPr>
            <a:endParaRPr lang="en-GB" sz="2800" dirty="0"/>
          </a:p>
        </p:txBody>
      </p:sp>
    </p:spTree>
    <p:extLst>
      <p:ext uri="{BB962C8B-B14F-4D97-AF65-F5344CB8AC3E}">
        <p14:creationId xmlns:p14="http://schemas.microsoft.com/office/powerpoint/2010/main" val="2105629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4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488" y="154983"/>
            <a:ext cx="10058400" cy="1371600"/>
          </a:xfrm>
        </p:spPr>
        <p:txBody>
          <a:bodyPr>
            <a:noAutofit/>
          </a:bodyPr>
          <a:lstStyle/>
          <a:p>
            <a:r>
              <a:rPr lang="en-GB" sz="6000" b="1" dirty="0" smtClean="0">
                <a:solidFill>
                  <a:schemeClr val="accent2">
                    <a:lumMod val="50000"/>
                  </a:schemeClr>
                </a:solidFill>
              </a:rPr>
              <a:t>Timings for a menopause Cafe:</a:t>
            </a:r>
            <a:endParaRPr lang="en-GB" sz="6000" b="1" dirty="0">
              <a:solidFill>
                <a:schemeClr val="accent2">
                  <a:lumMod val="50000"/>
                </a:schemeClr>
              </a:solidFill>
            </a:endParaRPr>
          </a:p>
        </p:txBody>
      </p:sp>
      <p:sp>
        <p:nvSpPr>
          <p:cNvPr id="3" name="Content Placeholder 2"/>
          <p:cNvSpPr>
            <a:spLocks noGrp="1"/>
          </p:cNvSpPr>
          <p:nvPr>
            <p:ph idx="1"/>
          </p:nvPr>
        </p:nvSpPr>
        <p:spPr>
          <a:xfrm>
            <a:off x="1004807" y="1839649"/>
            <a:ext cx="10058400" cy="2220907"/>
          </a:xfrm>
        </p:spPr>
        <p:txBody>
          <a:bodyPr>
            <a:noAutofit/>
          </a:bodyPr>
          <a:lstStyle/>
          <a:p>
            <a:pPr fontAlgn="base"/>
            <a:r>
              <a:rPr lang="en-GB" sz="2400" b="1" dirty="0"/>
              <a:t>People often ask how regularly they should organise a Menopause Cafe. The answer is that there are no recommended timescales – hosts organise them whenever it feels right. Some Menopause Cafes take place monthly but most are on an as-and-when basis</a:t>
            </a:r>
            <a:r>
              <a:rPr lang="en-GB" sz="2400" b="1" dirty="0" smtClean="0"/>
              <a:t>.</a:t>
            </a:r>
          </a:p>
          <a:p>
            <a:pPr fontAlgn="base"/>
            <a:endParaRPr lang="en-GB" sz="2400" b="1" dirty="0"/>
          </a:p>
          <a:p>
            <a:pPr fontAlgn="base"/>
            <a:r>
              <a:rPr lang="en-GB" sz="2400" b="1" dirty="0"/>
              <a:t>The average duration of a Menopause Cafe is around 2 hours. It is possible to have longer and it is also possible to have a meaningful Menopause Cafe in an hour. When considering your timings please remember that people often take time to settle.</a:t>
            </a:r>
          </a:p>
        </p:txBody>
      </p:sp>
    </p:spTree>
    <p:extLst>
      <p:ext uri="{BB962C8B-B14F-4D97-AF65-F5344CB8AC3E}">
        <p14:creationId xmlns:p14="http://schemas.microsoft.com/office/powerpoint/2010/main" val="12545346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26</TotalTime>
  <Words>1173</Words>
  <Application>Microsoft Office PowerPoint</Application>
  <PresentationFormat>Widescreen</PresentationFormat>
  <Paragraphs>73</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Century Gothic</vt:lpstr>
      <vt:lpstr>Garamond</vt:lpstr>
      <vt:lpstr>Savon</vt:lpstr>
      <vt:lpstr>SBU Menopause Cafe</vt:lpstr>
      <vt:lpstr>Aims</vt:lpstr>
      <vt:lpstr>Menopause Cafes are not:</vt:lpstr>
      <vt:lpstr>What we need to hold a menopause Cafe:</vt:lpstr>
      <vt:lpstr>Hosting a menopause Cafe:</vt:lpstr>
      <vt:lpstr>The role of a Menopause café facilitator</vt:lpstr>
      <vt:lpstr>The role of a Menopause café facilitator</vt:lpstr>
      <vt:lpstr>Venues for a menopause Cafe:</vt:lpstr>
      <vt:lpstr>Timings for a menopause Cafe:</vt:lpstr>
      <vt:lpstr>Running a menopause Cafe:</vt:lpstr>
      <vt:lpstr>Running a menopause Cafe:</vt:lpstr>
      <vt:lpstr>Running a menopause Cafe:</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SBU Menopause Cafe</dc:title>
  <dc:creator>Sarah Davies (Swansea Bay UHB - Occupational Health &amp; Employee Wellbeing)</dc:creator>
  <cp:lastModifiedBy>Sarah Davies (Swansea Bay UHB - Occupational Health &amp; Employee Wellbeing)</cp:lastModifiedBy>
  <cp:revision>3</cp:revision>
  <dcterms:created xsi:type="dcterms:W3CDTF">2022-04-22T08:58:39Z</dcterms:created>
  <dcterms:modified xsi:type="dcterms:W3CDTF">2022-04-22T09:25:20Z</dcterms:modified>
</cp:coreProperties>
</file>