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59" r:id="rId4"/>
    <p:sldId id="260" r:id="rId5"/>
    <p:sldId id="261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nhswales365-my.sharepoint.com/personal/kasey_butler_wales_nhs_uk/Documents/Kasey/Use%20of%20Chaperones%20Round%202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nhswales365-my.sharepoint.com/personal/kasey_butler_wales_nhs_uk/Documents/Kasey/Use%20of%20Chaperones%20Round%202%20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nhswales365-my.sharepoint.com/personal/kasey_butler_wales_nhs_uk/Documents/Kasey/Use%20of%20Chaperones%20Round%202%20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nhswales365-my.sharepoint.com/personal/kasey_butler_wales_nhs_uk/Documents/Kasey/Use%20of%20Chaperones%20Round%202%20Dat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nhswales365-my.sharepoint.com/personal/kasey_butler_wales_nhs_uk/Documents/Kasey/Use%20of%20Chaperones%20Round%202%20Dat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nhswales365-my.sharepoint.com/personal/kasey_butler_wales_nhs_uk/Documents/Kasey/Use%20of%20Chaperones%20Round%202%20Dat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baseline="0"/>
              <a:t>SBUHB</a:t>
            </a:r>
            <a:endParaRPr lang="en-GB" baseline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Round 2 (n=104)</c:v>
          </c:tx>
          <c:spPr>
            <a:solidFill>
              <a:srgbClr val="1F355E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594E8702-7940-43B0-9BC9-E5D03F24C7AD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DDA3-4090-86E2-185294D6ED5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71B34FB-8BCE-43E4-AD3E-7C8CF9C4D12B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DDA3-4090-86E2-185294D6ED5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A143C3E-0144-448C-A80C-48FE19ED990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DDA3-4090-86E2-185294D6ED5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6E7C472-4740-41A4-B5BD-7C3A7AFC0924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DDA3-4090-86E2-185294D6ED5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53F9C33-3C9D-4669-B44E-EFF84BD70E1A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DDA3-4090-86E2-185294D6ED5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85E0DC86-5AB7-4897-9149-14CDCC7C828F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DDA3-4090-86E2-185294D6ED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Sheet2!$A$4:$A$9</c:f>
              <c:strCache>
                <c:ptCount val="6"/>
                <c:pt idx="0">
                  <c:v>Active offer of a chaperone made?</c:v>
                </c:pt>
                <c:pt idx="1">
                  <c:v>Clinician recommended use of a chaperone</c:v>
                </c:pt>
                <c:pt idx="2">
                  <c:v>Patient requested use of a chaperone</c:v>
                </c:pt>
                <c:pt idx="3">
                  <c:v>Patient accepted the offer of a chaperone?</c:v>
                </c:pt>
                <c:pt idx="4">
                  <c:v>Chaperone used?</c:v>
                </c:pt>
                <c:pt idx="5">
                  <c:v>Chaperone used - Person acting as chaperone documented?</c:v>
                </c:pt>
              </c:strCache>
            </c:strRef>
          </c:cat>
          <c:val>
            <c:numRef>
              <c:f>Sheet2!$E$4:$E$9</c:f>
              <c:numCache>
                <c:formatCode>0.0%</c:formatCode>
                <c:ptCount val="6"/>
                <c:pt idx="0">
                  <c:v>0.64423076923076927</c:v>
                </c:pt>
                <c:pt idx="1">
                  <c:v>0.3902439024390244</c:v>
                </c:pt>
                <c:pt idx="2">
                  <c:v>0</c:v>
                </c:pt>
                <c:pt idx="3">
                  <c:v>0.31343283582089554</c:v>
                </c:pt>
                <c:pt idx="4">
                  <c:v>0.28155339805825241</c:v>
                </c:pt>
                <c:pt idx="5">
                  <c:v>0.62068965517241381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Sheet2!$B$4:$B$9</c15:f>
                <c15:dlblRangeCache>
                  <c:ptCount val="6"/>
                  <c:pt idx="0">
                    <c:v>67</c:v>
                  </c:pt>
                  <c:pt idx="1">
                    <c:v>32</c:v>
                  </c:pt>
                  <c:pt idx="2">
                    <c:v>0</c:v>
                  </c:pt>
                  <c:pt idx="3">
                    <c:v>21</c:v>
                  </c:pt>
                  <c:pt idx="4">
                    <c:v>29</c:v>
                  </c:pt>
                  <c:pt idx="5">
                    <c:v>18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DDA3-4090-86E2-185294D6ED5F}"/>
            </c:ext>
          </c:extLst>
        </c:ser>
        <c:ser>
          <c:idx val="1"/>
          <c:order val="1"/>
          <c:tx>
            <c:v>Round 1 (n=991)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7E6D5D01-BD9E-4E24-863A-820A8A1BAE78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DDA3-4090-86E2-185294D6ED5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ED04A4A-E413-4ACD-8BB5-33F9C45DBCE2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DDA3-4090-86E2-185294D6ED5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3A4919B-2EE3-4DCB-A076-9434EE24156F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DDA3-4090-86E2-185294D6ED5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E699682-6BCF-4172-AA1B-06357723721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DDA3-4090-86E2-185294D6ED5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0664B0E6-95E1-4EFB-8B75-AA827C778AA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DDA3-4090-86E2-185294D6ED5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A2560261-FDA8-43FB-896A-A2747270596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DDA3-4090-86E2-185294D6ED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Sheet2!$A$4:$A$9</c:f>
              <c:strCache>
                <c:ptCount val="6"/>
                <c:pt idx="0">
                  <c:v>Active offer of a chaperone made?</c:v>
                </c:pt>
                <c:pt idx="1">
                  <c:v>Clinician recommended use of a chaperone</c:v>
                </c:pt>
                <c:pt idx="2">
                  <c:v>Patient requested use of a chaperone</c:v>
                </c:pt>
                <c:pt idx="3">
                  <c:v>Patient accepted the offer of a chaperone?</c:v>
                </c:pt>
                <c:pt idx="4">
                  <c:v>Chaperone used?</c:v>
                </c:pt>
                <c:pt idx="5">
                  <c:v>Chaperone used - Person acting as chaperone documented?</c:v>
                </c:pt>
              </c:strCache>
            </c:strRef>
          </c:cat>
          <c:val>
            <c:numRef>
              <c:f>Sheet2!$I$4:$I$9</c:f>
              <c:numCache>
                <c:formatCode>0.0%</c:formatCode>
                <c:ptCount val="6"/>
                <c:pt idx="0">
                  <c:v>0.97780020181634708</c:v>
                </c:pt>
                <c:pt idx="1">
                  <c:v>0.76288659793814428</c:v>
                </c:pt>
                <c:pt idx="2">
                  <c:v>3.125E-2</c:v>
                </c:pt>
                <c:pt idx="3">
                  <c:v>0.92260061919504643</c:v>
                </c:pt>
                <c:pt idx="4">
                  <c:v>0.9110212335692619</c:v>
                </c:pt>
                <c:pt idx="5">
                  <c:v>0.14428412874583796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Sheet2!$F$4:$F$9</c15:f>
                <c15:dlblRangeCache>
                  <c:ptCount val="6"/>
                  <c:pt idx="0">
                    <c:v>969</c:v>
                  </c:pt>
                  <c:pt idx="1">
                    <c:v>74</c:v>
                  </c:pt>
                  <c:pt idx="2">
                    <c:v>3</c:v>
                  </c:pt>
                  <c:pt idx="3">
                    <c:v>894</c:v>
                  </c:pt>
                  <c:pt idx="4">
                    <c:v>901</c:v>
                  </c:pt>
                  <c:pt idx="5">
                    <c:v>130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DDA3-4090-86E2-185294D6ED5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-27"/>
        <c:axId val="833620480"/>
        <c:axId val="833620000"/>
      </c:barChart>
      <c:catAx>
        <c:axId val="83362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620000"/>
        <c:crosses val="autoZero"/>
        <c:auto val="1"/>
        <c:lblAlgn val="ctr"/>
        <c:lblOffset val="100"/>
        <c:noMultiLvlLbl val="0"/>
      </c:catAx>
      <c:valAx>
        <c:axId val="83362000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620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Morriston</a:t>
            </a:r>
            <a:endParaRPr lang="en-GB" baseline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Round 2 (n=28)</c:v>
          </c:tx>
          <c:spPr>
            <a:solidFill>
              <a:srgbClr val="9E4ECA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EA2039D0-7878-4126-90F5-A49E361CEC58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EBFB-4689-AA66-B542A2837CF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840581D-3C27-4C1C-8D83-741766F6B4AE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EBFB-4689-AA66-B542A2837CF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62128CB-040C-41DB-BE77-7DCB014C8B1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EBFB-4689-AA66-B542A2837CF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55AC794-453A-4342-9ABB-FADDF4422F8A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EBFB-4689-AA66-B542A2837CF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CCE039FA-963C-46C5-9F59-BF58AA7380DB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EBFB-4689-AA66-B542A2837CF4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C3DDA2AB-5445-4E35-B4A3-8DE4F33859E9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EBFB-4689-AA66-B542A2837C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Sheet2!$A$14:$A$19</c:f>
              <c:strCache>
                <c:ptCount val="6"/>
                <c:pt idx="0">
                  <c:v>Active offer of a chaperone made?</c:v>
                </c:pt>
                <c:pt idx="1">
                  <c:v>Clinician recommended use of a chaperone</c:v>
                </c:pt>
                <c:pt idx="2">
                  <c:v>Patient requested use of a chaperone</c:v>
                </c:pt>
                <c:pt idx="3">
                  <c:v>Patient accepted the offer of a chaperone?</c:v>
                </c:pt>
                <c:pt idx="4">
                  <c:v>Chaperone used?</c:v>
                </c:pt>
                <c:pt idx="5">
                  <c:v>Chaperone used - Person acting as chaperone documented?</c:v>
                </c:pt>
              </c:strCache>
            </c:strRef>
          </c:cat>
          <c:val>
            <c:numRef>
              <c:f>Sheet2!$E$14:$E$19</c:f>
              <c:numCache>
                <c:formatCode>0.0%</c:formatCode>
                <c:ptCount val="6"/>
                <c:pt idx="0">
                  <c:v>0.6071428571428571</c:v>
                </c:pt>
                <c:pt idx="1">
                  <c:v>9.5238095238095233E-2</c:v>
                </c:pt>
                <c:pt idx="2">
                  <c:v>0</c:v>
                </c:pt>
                <c:pt idx="3">
                  <c:v>0.5</c:v>
                </c:pt>
                <c:pt idx="4">
                  <c:v>0.32142857142857145</c:v>
                </c:pt>
                <c:pt idx="5">
                  <c:v>0.1111111111111111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Sheet2!$B$14:$B$19</c15:f>
                <c15:dlblRangeCache>
                  <c:ptCount val="6"/>
                  <c:pt idx="0">
                    <c:v>17</c:v>
                  </c:pt>
                  <c:pt idx="1">
                    <c:v>2</c:v>
                  </c:pt>
                  <c:pt idx="2">
                    <c:v>0</c:v>
                  </c:pt>
                  <c:pt idx="3">
                    <c:v>7</c:v>
                  </c:pt>
                  <c:pt idx="4">
                    <c:v>9</c:v>
                  </c:pt>
                  <c:pt idx="5">
                    <c:v>1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EBFB-4689-AA66-B542A2837CF4}"/>
            </c:ext>
          </c:extLst>
        </c:ser>
        <c:ser>
          <c:idx val="1"/>
          <c:order val="1"/>
          <c:tx>
            <c:v>Round 1 (n=68)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796E02A-5E15-4A99-8802-BFFF92058FE9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EBFB-4689-AA66-B542A2837CF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B336959-4497-44FC-ACAA-FEDFE11E034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EBFB-4689-AA66-B542A2837CF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FBF9A02-FB22-426B-A593-F27FA8EA7A50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EBFB-4689-AA66-B542A2837CF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1E1ED0B-EAD1-4C1E-91FD-4C209902C3AA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EBFB-4689-AA66-B542A2837CF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05C4AC1C-DB37-4B9C-8474-416D26D1AF79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EBFB-4689-AA66-B542A2837CF4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E19406FC-FBA9-4C39-B076-B644D275325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EBFB-4689-AA66-B542A2837C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Sheet2!$A$14:$A$19</c:f>
              <c:strCache>
                <c:ptCount val="6"/>
                <c:pt idx="0">
                  <c:v>Active offer of a chaperone made?</c:v>
                </c:pt>
                <c:pt idx="1">
                  <c:v>Clinician recommended use of a chaperone</c:v>
                </c:pt>
                <c:pt idx="2">
                  <c:v>Patient requested use of a chaperone</c:v>
                </c:pt>
                <c:pt idx="3">
                  <c:v>Patient accepted the offer of a chaperone?</c:v>
                </c:pt>
                <c:pt idx="4">
                  <c:v>Chaperone used?</c:v>
                </c:pt>
                <c:pt idx="5">
                  <c:v>Chaperone used - Person acting as chaperone documented?</c:v>
                </c:pt>
              </c:strCache>
            </c:strRef>
          </c:cat>
          <c:val>
            <c:numRef>
              <c:f>Sheet2!$I$14:$I$19</c:f>
              <c:numCache>
                <c:formatCode>0.0%</c:formatCode>
                <c:ptCount val="6"/>
                <c:pt idx="0">
                  <c:v>1</c:v>
                </c:pt>
                <c:pt idx="1">
                  <c:v>1</c:v>
                </c:pt>
                <c:pt idx="2">
                  <c:v>4.7619047619047616E-2</c:v>
                </c:pt>
                <c:pt idx="3">
                  <c:v>0.5</c:v>
                </c:pt>
                <c:pt idx="4">
                  <c:v>9.0909090909090912E-2</c:v>
                </c:pt>
                <c:pt idx="5">
                  <c:v>0.33333333333333331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Sheet2!$F$14:$F$19</c15:f>
                <c15:dlblRangeCache>
                  <c:ptCount val="6"/>
                  <c:pt idx="0">
                    <c:v>68</c:v>
                  </c:pt>
                  <c:pt idx="1">
                    <c:v>64</c:v>
                  </c:pt>
                  <c:pt idx="2">
                    <c:v>3</c:v>
                  </c:pt>
                  <c:pt idx="3">
                    <c:v>4</c:v>
                  </c:pt>
                  <c:pt idx="4">
                    <c:v>6</c:v>
                  </c:pt>
                  <c:pt idx="5">
                    <c:v>2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EBFB-4689-AA66-B542A2837CF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-27"/>
        <c:axId val="833620480"/>
        <c:axId val="833620000"/>
      </c:barChart>
      <c:catAx>
        <c:axId val="83362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620000"/>
        <c:crosses val="autoZero"/>
        <c:auto val="1"/>
        <c:lblAlgn val="ctr"/>
        <c:lblOffset val="100"/>
        <c:noMultiLvlLbl val="0"/>
      </c:catAx>
      <c:valAx>
        <c:axId val="83362000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620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MHLD</a:t>
            </a:r>
            <a:endParaRPr lang="en-GB" baseline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Round 2 (n=15)</c:v>
          </c:tx>
          <c:spPr>
            <a:solidFill>
              <a:srgbClr val="8DB6E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DFECFC0-3756-48A9-A5C8-3D12B71EFC0D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31E3-422E-BF1C-73D34AE0207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B862E23-AC4D-496D-AC8E-AAF192EE563A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31E3-422E-BF1C-73D34AE0207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FB5F141-54E6-4850-8D67-AC3B7B55C319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31E3-422E-BF1C-73D34AE0207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96114E3-9F62-4A4B-B037-A5603C3FBF9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31E3-422E-BF1C-73D34AE0207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EA692202-5AB8-4A76-A125-B03907F9CAEE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31E3-422E-BF1C-73D34AE0207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2A34C8B0-ABA3-4A37-9551-25F7184961B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31E3-422E-BF1C-73D34AE020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Sheet2!$A$24:$A$29</c:f>
              <c:strCache>
                <c:ptCount val="6"/>
                <c:pt idx="0">
                  <c:v>Active offer of a chaperone made?</c:v>
                </c:pt>
                <c:pt idx="1">
                  <c:v>Clinician recommended use of a chaperone</c:v>
                </c:pt>
                <c:pt idx="2">
                  <c:v>Patient requested use of a chaperone</c:v>
                </c:pt>
                <c:pt idx="3">
                  <c:v>Patient accepted the offer of a chaperone?</c:v>
                </c:pt>
                <c:pt idx="4">
                  <c:v>Chaperone used?</c:v>
                </c:pt>
                <c:pt idx="5">
                  <c:v>Chaperone used - Person acting as chaperone documented?</c:v>
                </c:pt>
              </c:strCache>
            </c:strRef>
          </c:cat>
          <c:val>
            <c:numRef>
              <c:f>Sheet2!$E$24:$E$29</c:f>
              <c:numCache>
                <c:formatCode>0.0%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Sheet2!$B$24:$B$29</c15:f>
                <c15:dlblRangeCache>
                  <c:ptCount val="6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0</c:v>
                  </c:pt>
                  <c:pt idx="5">
                    <c:v>0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31E3-422E-BF1C-73D34AE02079}"/>
            </c:ext>
          </c:extLst>
        </c:ser>
        <c:ser>
          <c:idx val="1"/>
          <c:order val="1"/>
          <c:tx>
            <c:v>Round 1 (n=12)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0C95001-3C2A-46BB-B89D-95874D8DE31F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31E3-422E-BF1C-73D34AE0207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0C5263D-A5BD-4E8F-A55F-32CE9941E760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31E3-422E-BF1C-73D34AE0207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FB1A53E-C0A0-4225-8AE7-2FF9B5E59C1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31E3-422E-BF1C-73D34AE0207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184986D-3F8E-458E-A165-6C7BDC999FE9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31E3-422E-BF1C-73D34AE0207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6007E043-3155-4965-927C-36F32A9BD560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31E3-422E-BF1C-73D34AE0207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1769A0B1-F568-4A4E-B714-31737118B4B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31E3-422E-BF1C-73D34AE020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Sheet2!$A$24:$A$29</c:f>
              <c:strCache>
                <c:ptCount val="6"/>
                <c:pt idx="0">
                  <c:v>Active offer of a chaperone made?</c:v>
                </c:pt>
                <c:pt idx="1">
                  <c:v>Clinician recommended use of a chaperone</c:v>
                </c:pt>
                <c:pt idx="2">
                  <c:v>Patient requested use of a chaperone</c:v>
                </c:pt>
                <c:pt idx="3">
                  <c:v>Patient accepted the offer of a chaperone?</c:v>
                </c:pt>
                <c:pt idx="4">
                  <c:v>Chaperone used?</c:v>
                </c:pt>
                <c:pt idx="5">
                  <c:v>Chaperone used - Person acting as chaperone documented?</c:v>
                </c:pt>
              </c:strCache>
            </c:strRef>
          </c:cat>
          <c:val>
            <c:numRef>
              <c:f>Sheet2!$I$24:$I$29</c:f>
              <c:numCache>
                <c:formatCode>0.0%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0.75</c:v>
                </c:pt>
                <c:pt idx="5">
                  <c:v>0.1111111111111111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Sheet2!$F$24:$F$29</c15:f>
                <c15:dlblRangeCache>
                  <c:ptCount val="6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9</c:v>
                  </c:pt>
                  <c:pt idx="5">
                    <c:v>1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31E3-422E-BF1C-73D34AE0207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-27"/>
        <c:axId val="833620480"/>
        <c:axId val="833620000"/>
      </c:barChart>
      <c:catAx>
        <c:axId val="83362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620000"/>
        <c:crosses val="autoZero"/>
        <c:auto val="1"/>
        <c:lblAlgn val="ctr"/>
        <c:lblOffset val="100"/>
        <c:noMultiLvlLbl val="0"/>
      </c:catAx>
      <c:valAx>
        <c:axId val="83362000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620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Singleton &amp; Neath Port Talbot</a:t>
            </a:r>
            <a:endParaRPr lang="en-GB" baseline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Round 2 (n=0)</c:v>
          </c:tx>
          <c:spPr>
            <a:solidFill>
              <a:srgbClr val="FFD745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88BD655-87CE-4701-A7EA-E38F66291D4B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D97C-4E08-BBA6-AEE70338C1A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671E503-DB17-4C7C-9A76-FC8F11050B1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D97C-4E08-BBA6-AEE70338C1A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37BBA0F-875C-4141-8024-8F1BDAB2321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D97C-4E08-BBA6-AEE70338C1A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2539F135-8174-413A-AF1B-6215E7FD1E6A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D97C-4E08-BBA6-AEE70338C1A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0583D53A-D0C4-4A9E-96D7-39A554D0EB1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D97C-4E08-BBA6-AEE70338C1A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7B80BA77-326E-4B29-98B5-37B225F4D4FE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D97C-4E08-BBA6-AEE70338C1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Sheet2!$A$34:$A$39</c:f>
              <c:strCache>
                <c:ptCount val="6"/>
                <c:pt idx="0">
                  <c:v>Active offer of a chaperone made?</c:v>
                </c:pt>
                <c:pt idx="1">
                  <c:v>Clinician recommended use of a chaperone</c:v>
                </c:pt>
                <c:pt idx="2">
                  <c:v>Patient requested use of a chaperone</c:v>
                </c:pt>
                <c:pt idx="3">
                  <c:v>Patient accepted the offer of a chaperone?</c:v>
                </c:pt>
                <c:pt idx="4">
                  <c:v>Chaperone used?</c:v>
                </c:pt>
                <c:pt idx="5">
                  <c:v>Chaperone used - Person acting as chaperone documented?</c:v>
                </c:pt>
              </c:strCache>
            </c:strRef>
          </c:cat>
          <c:val>
            <c:numRef>
              <c:f>Sheet2!$E$34:$E$39</c:f>
              <c:numCache>
                <c:formatCode>0.0%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Sheet2!$B$34:$B$39</c15:f>
                <c15:dlblRangeCache>
                  <c:ptCount val="6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0</c:v>
                  </c:pt>
                  <c:pt idx="5">
                    <c:v>0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D97C-4E08-BBA6-AEE70338C1A7}"/>
            </c:ext>
          </c:extLst>
        </c:ser>
        <c:ser>
          <c:idx val="1"/>
          <c:order val="1"/>
          <c:tx>
            <c:v>Round 1 (n=856)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52F1A60-D1B3-45DF-A134-4A89DA2FFFB4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D97C-4E08-BBA6-AEE70338C1A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EA45A9E-9939-41E4-9DA9-F37BA1FEA7C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D97C-4E08-BBA6-AEE70338C1A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C739AD8-8581-4771-9C9E-98A7D3AD829E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D97C-4E08-BBA6-AEE70338C1A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F76C750-CA78-4491-B6C2-12BA6647A38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D97C-4E08-BBA6-AEE70338C1A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E6DC4253-FBF4-4D80-807B-ECF34E4E95D0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D97C-4E08-BBA6-AEE70338C1A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D54AC2A5-4BD1-4F0A-89C5-CD4C926EE1DA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D97C-4E08-BBA6-AEE70338C1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Sheet2!$A$34:$A$39</c:f>
              <c:strCache>
                <c:ptCount val="6"/>
                <c:pt idx="0">
                  <c:v>Active offer of a chaperone made?</c:v>
                </c:pt>
                <c:pt idx="1">
                  <c:v>Clinician recommended use of a chaperone</c:v>
                </c:pt>
                <c:pt idx="2">
                  <c:v>Patient requested use of a chaperone</c:v>
                </c:pt>
                <c:pt idx="3">
                  <c:v>Patient accepted the offer of a chaperone?</c:v>
                </c:pt>
                <c:pt idx="4">
                  <c:v>Chaperone used?</c:v>
                </c:pt>
                <c:pt idx="5">
                  <c:v>Chaperone used - Person acting as chaperone documented?</c:v>
                </c:pt>
              </c:strCache>
            </c:strRef>
          </c:cat>
          <c:val>
            <c:numRef>
              <c:f>Sheet2!$I$34:$I$39</c:f>
              <c:numCache>
                <c:formatCode>0.0%</c:formatCode>
                <c:ptCount val="6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0.5</c:v>
                </c:pt>
                <c:pt idx="4">
                  <c:v>0.99766355140186913</c:v>
                </c:pt>
                <c:pt idx="5">
                  <c:v>0.13348946135831383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Sheet2!$F$34:$F$39</c15:f>
                <c15:dlblRangeCache>
                  <c:ptCount val="6"/>
                  <c:pt idx="0">
                    <c:v>856</c:v>
                  </c:pt>
                  <c:pt idx="1">
                    <c:v>0</c:v>
                  </c:pt>
                  <c:pt idx="2">
                    <c:v>0</c:v>
                  </c:pt>
                  <c:pt idx="3">
                    <c:v>856</c:v>
                  </c:pt>
                  <c:pt idx="4">
                    <c:v>854</c:v>
                  </c:pt>
                  <c:pt idx="5">
                    <c:v>114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D97C-4E08-BBA6-AEE70338C1A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-27"/>
        <c:axId val="833620480"/>
        <c:axId val="833620000"/>
      </c:barChart>
      <c:catAx>
        <c:axId val="83362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620000"/>
        <c:crosses val="autoZero"/>
        <c:auto val="1"/>
        <c:lblAlgn val="ctr"/>
        <c:lblOffset val="100"/>
        <c:noMultiLvlLbl val="0"/>
      </c:catAx>
      <c:valAx>
        <c:axId val="83362000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620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PCT</a:t>
            </a:r>
            <a:endParaRPr lang="en-GB" baseline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Round 2 (n=61)</c:v>
          </c:tx>
          <c:spPr>
            <a:solidFill>
              <a:srgbClr val="2AAA5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A73EA0E-8872-4F49-B151-DA4553288162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2AB6-47C2-853D-73C3C2F6557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58BA389-7830-4419-8501-DC441FAC013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2AB6-47C2-853D-73C3C2F6557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4235F446-66AF-4A20-AC58-2F929126AEFF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AB6-47C2-853D-73C3C2F6557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1A729CAB-E06F-4562-9162-2499A6F7F4C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AB6-47C2-853D-73C3C2F6557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06397C6A-813B-415C-B78B-75E53F51C86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2AB6-47C2-853D-73C3C2F6557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63B14BD8-27F1-491E-9C4F-F5925E8AF46B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AB6-47C2-853D-73C3C2F655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Sheet2!$A$44:$A$49</c:f>
              <c:strCache>
                <c:ptCount val="6"/>
                <c:pt idx="0">
                  <c:v>Active offer of a chaperone made?</c:v>
                </c:pt>
                <c:pt idx="1">
                  <c:v>Clinician recommended use of a chaperone</c:v>
                </c:pt>
                <c:pt idx="2">
                  <c:v>Patient requested use of a chaperone</c:v>
                </c:pt>
                <c:pt idx="3">
                  <c:v>Patient accepted the offer of a chaperone?</c:v>
                </c:pt>
                <c:pt idx="4">
                  <c:v>Chaperone used?</c:v>
                </c:pt>
                <c:pt idx="5">
                  <c:v>Chaperone used - Person acting as chaperone documented?</c:v>
                </c:pt>
              </c:strCache>
            </c:strRef>
          </c:cat>
          <c:val>
            <c:numRef>
              <c:f>Sheet2!$E$44:$E$49</c:f>
              <c:numCache>
                <c:formatCode>0.0%</c:formatCode>
                <c:ptCount val="6"/>
                <c:pt idx="0">
                  <c:v>0.81967213114754101</c:v>
                </c:pt>
                <c:pt idx="1">
                  <c:v>0.65217391304347827</c:v>
                </c:pt>
                <c:pt idx="2">
                  <c:v>0</c:v>
                </c:pt>
                <c:pt idx="3">
                  <c:v>0.5</c:v>
                </c:pt>
                <c:pt idx="4">
                  <c:v>0.33333333333333331</c:v>
                </c:pt>
                <c:pt idx="5">
                  <c:v>0.85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Sheet2!$B$44:$B$49</c15:f>
                <c15:dlblRangeCache>
                  <c:ptCount val="6"/>
                  <c:pt idx="0">
                    <c:v>50</c:v>
                  </c:pt>
                  <c:pt idx="1">
                    <c:v>30</c:v>
                  </c:pt>
                  <c:pt idx="2">
                    <c:v>0</c:v>
                  </c:pt>
                  <c:pt idx="3">
                    <c:v>14</c:v>
                  </c:pt>
                  <c:pt idx="4">
                    <c:v>20</c:v>
                  </c:pt>
                  <c:pt idx="5">
                    <c:v>17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2AB6-47C2-853D-73C3C2F6557B}"/>
            </c:ext>
          </c:extLst>
        </c:ser>
        <c:ser>
          <c:idx val="1"/>
          <c:order val="1"/>
          <c:tx>
            <c:v>Round 1 (n=55)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71C41CA-9A08-436D-87AE-A8E93B99C874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2AB6-47C2-853D-73C3C2F6557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26C3690-9890-42F7-AE52-E54ED5B4E690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2AB6-47C2-853D-73C3C2F6557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1DE5C2A-0C60-4829-AD60-B4B6C6574D6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2AB6-47C2-853D-73C3C2F6557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896CBA85-F331-486A-8364-11CE0C5745A4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2AB6-47C2-853D-73C3C2F6557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B447CEF-A8A4-416F-95B5-C31D5C892BFF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2AB6-47C2-853D-73C3C2F6557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4FCEEBAA-9056-401E-8E2C-620E240109D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2AB6-47C2-853D-73C3C2F655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Sheet2!$A$44:$A$49</c:f>
              <c:strCache>
                <c:ptCount val="6"/>
                <c:pt idx="0">
                  <c:v>Active offer of a chaperone made?</c:v>
                </c:pt>
                <c:pt idx="1">
                  <c:v>Clinician recommended use of a chaperone</c:v>
                </c:pt>
                <c:pt idx="2">
                  <c:v>Patient requested use of a chaperone</c:v>
                </c:pt>
                <c:pt idx="3">
                  <c:v>Patient accepted the offer of a chaperone?</c:v>
                </c:pt>
                <c:pt idx="4">
                  <c:v>Chaperone used?</c:v>
                </c:pt>
                <c:pt idx="5">
                  <c:v>Chaperone used - Person acting as chaperone documented?</c:v>
                </c:pt>
              </c:strCache>
            </c:strRef>
          </c:cat>
          <c:val>
            <c:numRef>
              <c:f>Sheet2!$I$44:$I$49</c:f>
              <c:numCache>
                <c:formatCode>0.0%</c:formatCode>
                <c:ptCount val="6"/>
                <c:pt idx="0">
                  <c:v>0.81818181818181823</c:v>
                </c:pt>
                <c:pt idx="1">
                  <c:v>0.47619047619047616</c:v>
                </c:pt>
                <c:pt idx="2">
                  <c:v>0</c:v>
                </c:pt>
                <c:pt idx="3">
                  <c:v>0.5</c:v>
                </c:pt>
                <c:pt idx="4">
                  <c:v>0.58181818181818179</c:v>
                </c:pt>
                <c:pt idx="5">
                  <c:v>0.40625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Sheet2!$F$44:$F$49</c15:f>
                <c15:dlblRangeCache>
                  <c:ptCount val="6"/>
                  <c:pt idx="0">
                    <c:v>45</c:v>
                  </c:pt>
                  <c:pt idx="1">
                    <c:v>10</c:v>
                  </c:pt>
                  <c:pt idx="2">
                    <c:v>0</c:v>
                  </c:pt>
                  <c:pt idx="3">
                    <c:v>34</c:v>
                  </c:pt>
                  <c:pt idx="4">
                    <c:v>32</c:v>
                  </c:pt>
                  <c:pt idx="5">
                    <c:v>13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2AB6-47C2-853D-73C3C2F6557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-27"/>
        <c:axId val="833620480"/>
        <c:axId val="833620000"/>
      </c:barChart>
      <c:catAx>
        <c:axId val="83362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620000"/>
        <c:crosses val="autoZero"/>
        <c:auto val="1"/>
        <c:lblAlgn val="ctr"/>
        <c:lblOffset val="100"/>
        <c:noMultiLvlLbl val="0"/>
      </c:catAx>
      <c:valAx>
        <c:axId val="83362000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620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baseline="0" dirty="0"/>
              <a:t>SBUHB (856 round 1 submission removed from Singleton &amp; Neath Port Talbot)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Round 2 (n=104)</c:v>
          </c:tx>
          <c:spPr>
            <a:solidFill>
              <a:srgbClr val="1F355E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5F0EE2F-C7BD-46AD-A2EC-2699F2964A7B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BBC7-4595-B6CC-B744ED5AB93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5CDC242-5F3B-4F64-878A-01933E31A22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BBC7-4595-B6CC-B744ED5AB93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4F0BD74-8E02-41E2-BADA-165DE07FD99B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BBC7-4595-B6CC-B744ED5AB93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41B43FA-DF57-4106-B718-206F2B986D05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BBC7-4595-B6CC-B744ED5AB93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8D33FBAF-F205-4076-8129-F555E5B61472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BBC7-4595-B6CC-B744ED5AB93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09B21E46-0CE3-46FA-9CC1-32CF4EA404C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BBC7-4595-B6CC-B744ED5AB9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Sheet2!$A$4:$A$9</c:f>
              <c:strCache>
                <c:ptCount val="6"/>
                <c:pt idx="0">
                  <c:v>Active offer of a chaperone made?</c:v>
                </c:pt>
                <c:pt idx="1">
                  <c:v>Clinician recommended use of a chaperone</c:v>
                </c:pt>
                <c:pt idx="2">
                  <c:v>Patient requested use of a chaperone</c:v>
                </c:pt>
                <c:pt idx="3">
                  <c:v>Patient accepted the offer of a chaperone?</c:v>
                </c:pt>
                <c:pt idx="4">
                  <c:v>Chaperone used?</c:v>
                </c:pt>
                <c:pt idx="5">
                  <c:v>Chaperone used - Person acting as chaperone documented?</c:v>
                </c:pt>
              </c:strCache>
            </c:strRef>
          </c:cat>
          <c:val>
            <c:numRef>
              <c:f>Sheet2!$E$4:$E$9</c:f>
              <c:numCache>
                <c:formatCode>0.0%</c:formatCode>
                <c:ptCount val="6"/>
                <c:pt idx="0">
                  <c:v>0.64423076923076927</c:v>
                </c:pt>
                <c:pt idx="1">
                  <c:v>0.3902439024390244</c:v>
                </c:pt>
                <c:pt idx="2">
                  <c:v>0</c:v>
                </c:pt>
                <c:pt idx="3">
                  <c:v>0.31343283582089554</c:v>
                </c:pt>
                <c:pt idx="4">
                  <c:v>0.28155339805825241</c:v>
                </c:pt>
                <c:pt idx="5">
                  <c:v>0.62068965517241381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Sheet2!$B$4:$B$9</c15:f>
                <c15:dlblRangeCache>
                  <c:ptCount val="6"/>
                  <c:pt idx="0">
                    <c:v>67</c:v>
                  </c:pt>
                  <c:pt idx="1">
                    <c:v>32</c:v>
                  </c:pt>
                  <c:pt idx="2">
                    <c:v>0</c:v>
                  </c:pt>
                  <c:pt idx="3">
                    <c:v>21</c:v>
                  </c:pt>
                  <c:pt idx="4">
                    <c:v>29</c:v>
                  </c:pt>
                  <c:pt idx="5">
                    <c:v>18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BBC7-4595-B6CC-B744ED5AB93F}"/>
            </c:ext>
          </c:extLst>
        </c:ser>
        <c:ser>
          <c:idx val="1"/>
          <c:order val="1"/>
          <c:tx>
            <c:v>Round 1 (n=155)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7F9D7B06-6D2A-46F5-B44A-A46A3CB2EBDC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BBC7-4595-B6CC-B744ED5AB93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933465D-A23D-414B-BC86-6952FE25B9A2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BBC7-4595-B6CC-B744ED5AB93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0DF2410-BE8D-432C-9DA3-E0A88FAC4B69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BBC7-4595-B6CC-B744ED5AB93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B4B19AE-1988-4B1F-9C2F-03576A19E5CE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BBC7-4595-B6CC-B744ED5AB93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53B623D1-A04A-456C-9B7D-8E2907AA208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BBC7-4595-B6CC-B744ED5AB93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AFE9A297-880F-4827-8A06-A25AB707CAF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BBC7-4595-B6CC-B744ED5AB9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Sheet2!$A$4:$A$9</c:f>
              <c:strCache>
                <c:ptCount val="6"/>
                <c:pt idx="0">
                  <c:v>Active offer of a chaperone made?</c:v>
                </c:pt>
                <c:pt idx="1">
                  <c:v>Clinician recommended use of a chaperone</c:v>
                </c:pt>
                <c:pt idx="2">
                  <c:v>Patient requested use of a chaperone</c:v>
                </c:pt>
                <c:pt idx="3">
                  <c:v>Patient accepted the offer of a chaperone?</c:v>
                </c:pt>
                <c:pt idx="4">
                  <c:v>Chaperone used?</c:v>
                </c:pt>
                <c:pt idx="5">
                  <c:v>Chaperone used - Person acting as chaperone documented?</c:v>
                </c:pt>
              </c:strCache>
            </c:strRef>
          </c:cat>
          <c:val>
            <c:numRef>
              <c:f>Sheet2!$I$4:$I$9</c:f>
              <c:numCache>
                <c:formatCode>0.0%</c:formatCode>
                <c:ptCount val="6"/>
                <c:pt idx="0">
                  <c:v>0.85806451612903223</c:v>
                </c:pt>
                <c:pt idx="1">
                  <c:v>0.76288659793814428</c:v>
                </c:pt>
                <c:pt idx="2">
                  <c:v>3.125E-2</c:v>
                </c:pt>
                <c:pt idx="3">
                  <c:v>0.43609022556390975</c:v>
                </c:pt>
                <c:pt idx="4">
                  <c:v>0.43790849673202614</c:v>
                </c:pt>
                <c:pt idx="5">
                  <c:v>0.41791044776119401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Sheet2!$F$4:$F$9</c15:f>
                <c15:dlblRangeCache>
                  <c:ptCount val="6"/>
                  <c:pt idx="0">
                    <c:v>133</c:v>
                  </c:pt>
                  <c:pt idx="1">
                    <c:v>74</c:v>
                  </c:pt>
                  <c:pt idx="2">
                    <c:v>3</c:v>
                  </c:pt>
                  <c:pt idx="3">
                    <c:v>58</c:v>
                  </c:pt>
                  <c:pt idx="4">
                    <c:v>67</c:v>
                  </c:pt>
                  <c:pt idx="5">
                    <c:v>28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BBC7-4595-B6CC-B744ED5AB93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833620480"/>
        <c:axId val="833620000"/>
      </c:barChart>
      <c:catAx>
        <c:axId val="83362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620000"/>
        <c:crosses val="autoZero"/>
        <c:auto val="1"/>
        <c:lblAlgn val="ctr"/>
        <c:lblOffset val="100"/>
        <c:noMultiLvlLbl val="0"/>
      </c:catAx>
      <c:valAx>
        <c:axId val="83362000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620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B26A2-D759-4D98-9585-CC8B4249425D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7E7461-AB42-4A32-ABAC-47517079B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598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7E7461-AB42-4A32-ABAC-47517079BD6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145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B8058-A59B-C1B1-D87D-20EEF8CE19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3E4790-DC32-023C-19E6-B21AEF9C35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45619B-6695-B35E-E5C7-E62DBA596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B1BC2-9D4D-4E7E-B5B4-2E2D584FD8B6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CDE48B-3484-6A5C-FB28-506A28653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DD3EC8-1D1C-1D45-A793-89383B17D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4FFA-B336-4BEB-A740-05D6CBC2D7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243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B1640-EDA8-1FA5-9CF4-B8D7E2721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AB2BAD-D669-2C05-D57A-D8EB11F420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B7113-3390-BD8C-342D-98199C661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B1BC2-9D4D-4E7E-B5B4-2E2D584FD8B6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DA6EF9-DA4B-C83F-7391-29CF40711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E7A5C7-277D-1FA7-59F3-5A5631F7B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4FFA-B336-4BEB-A740-05D6CBC2D7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305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D47823-41AD-A8B1-F245-4113B1F7C4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6702FF-D6D1-5529-6246-290B4FF17A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9A3086-06A2-8ED5-5DA7-875BE81BC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B1BC2-9D4D-4E7E-B5B4-2E2D584FD8B6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915FB4-9C63-A02B-BE49-D35E35D77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E4EAFB-9529-392E-694E-EE1C00318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4FFA-B336-4BEB-A740-05D6CBC2D7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575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DA405-9B64-A4B2-FDAA-C09A292AB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B781F-AED7-F3FF-DE6F-E2DF0A430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FBB0E9-7FEE-EDCD-4004-DDC1A920B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B1BC2-9D4D-4E7E-B5B4-2E2D584FD8B6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2F1A2-A9A7-EE99-41B4-163D7034C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824CCE-5AD9-7FC0-6BE4-CE890EE71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4FFA-B336-4BEB-A740-05D6CBC2D7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432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D01B5-3E5D-2E48-7CB8-8AEB8F9C7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197A9D-E63A-99A2-6640-F29BC21AA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533B42-64BD-2868-F55F-896D9C110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B1BC2-9D4D-4E7E-B5B4-2E2D584FD8B6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9FEFED-546F-4FEB-ECB1-DF5CB2737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43A3B-EA8C-130C-2626-0E8284621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4FFA-B336-4BEB-A740-05D6CBC2D7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751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97E02-1634-EABE-519E-D496C4BAB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AAC41-DCA4-7FF2-CA42-C1813E989B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F6A1DF-0B4D-47A5-F699-791C379E12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7402B8-7165-E0CC-DE28-2DD0807DD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B1BC2-9D4D-4E7E-B5B4-2E2D584FD8B6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1BBFD9-DF88-F6EA-19B7-FCC497F7E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7D9E66-05BC-346D-2222-9E7255BC8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4FFA-B336-4BEB-A740-05D6CBC2D7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442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3C79B-0324-C657-C62A-D5071022D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BF7D65-B9D1-0324-2B0D-89F24E0E6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FC53A1-746F-9972-5784-026630C800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7A3EE5-EB68-1938-7F20-A3E7A8773E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87FE3C-AC56-2029-9E04-DE2AD7469D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D6130B-4DA1-36CD-F7A4-786D73B94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B1BC2-9D4D-4E7E-B5B4-2E2D584FD8B6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2CF302-1494-87AF-2449-2566E0DA1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5AEC6D-2AB8-845C-7037-9F8EEB32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4FFA-B336-4BEB-A740-05D6CBC2D7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964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67B28-F8CB-39FC-4F70-F3D9EC7E8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05DEEC-0589-2C59-5004-E9306C85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B1BC2-9D4D-4E7E-B5B4-2E2D584FD8B6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01B13D-0883-F8EF-632E-8671E50D0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9BD0BC-1EFE-1886-6EA4-B80B1B5AD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4FFA-B336-4BEB-A740-05D6CBC2D7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864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5E902-5181-450C-9FA3-394B2B557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B1BC2-9D4D-4E7E-B5B4-2E2D584FD8B6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7BEFB1-9691-0DAB-FC32-4FD695A9B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1C6BD-61F4-B772-D701-407F2AB81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4FFA-B336-4BEB-A740-05D6CBC2D7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3588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76478-7366-8400-9AF2-F3E422B33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151CF-F6E4-587C-CB1C-35E9E1BA3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B9722-B7E7-A1EB-B6EF-8D7BB15F8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C3889A-E947-895D-62CB-492BCD309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B1BC2-9D4D-4E7E-B5B4-2E2D584FD8B6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9B3110-A0BD-E9F2-1F7A-D2C3C1B61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5ACB40-CE60-EA05-8321-777A27D75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4FFA-B336-4BEB-A740-05D6CBC2D7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6808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E62CB-3AAC-62AD-820A-D3C4E795A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581B3D-EBDE-88D1-FCD2-7A4D52070F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A5F080-DD66-82FF-6BC3-DF7A689C9B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C94C69-0896-5D22-D65D-8ADF420C1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B1BC2-9D4D-4E7E-B5B4-2E2D584FD8B6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C12075-8331-20BB-3DBA-7DD3742E4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3E30CD-3C7B-D847-9230-618C7A7CF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4FFA-B336-4BEB-A740-05D6CBC2D7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138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732AC1-3B24-BDF9-CA28-BDA66379F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8C2993-DA96-6DCE-53BD-F4C8C13B7C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DBDF8-1CF5-495D-0DCB-AD66E51C32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5B1BC2-9D4D-4E7E-B5B4-2E2D584FD8B6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621E79-0F92-574E-F7F4-7D59147D29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E3F0E-C1AD-C1B9-0857-069DE07D94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604FFA-B336-4BEB-A740-05D6CBC2D7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60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BBE1CD5-30FB-D943-7AE3-55655CF159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4679696"/>
              </p:ext>
            </p:extLst>
          </p:nvPr>
        </p:nvGraphicFramePr>
        <p:xfrm>
          <a:off x="0" y="0"/>
          <a:ext cx="12191999" cy="506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2">
            <a:extLst>
              <a:ext uri="{FF2B5EF4-FFF2-40B4-BE49-F238E27FC236}">
                <a16:creationId xmlns:a16="http://schemas.microsoft.com/office/drawing/2014/main" id="{D5FDFE85-30A2-F345-8C70-9B70E9A15D22}"/>
              </a:ext>
            </a:extLst>
          </p:cNvPr>
          <p:cNvSpPr txBox="1"/>
          <p:nvPr/>
        </p:nvSpPr>
        <p:spPr>
          <a:xfrm>
            <a:off x="0" y="5212961"/>
            <a:ext cx="399019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Round 2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Morriston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Mental Health and Learning Disabilities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Primary, Community and Therapies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234DAAB6-A8EF-6332-6140-1230FA377048}"/>
              </a:ext>
            </a:extLst>
          </p:cNvPr>
          <p:cNvSpPr txBox="1"/>
          <p:nvPr/>
        </p:nvSpPr>
        <p:spPr>
          <a:xfrm>
            <a:off x="4211612" y="5212961"/>
            <a:ext cx="399019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Round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Morriston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Mental Health and Learning Disabilities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Singleton and Neath Port Talbot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Primary, Community and Therapies</a:t>
            </a:r>
          </a:p>
        </p:txBody>
      </p:sp>
    </p:spTree>
    <p:extLst>
      <p:ext uri="{BB962C8B-B14F-4D97-AF65-F5344CB8AC3E}">
        <p14:creationId xmlns:p14="http://schemas.microsoft.com/office/powerpoint/2010/main" val="2720163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FB0881-A621-35D8-8D56-9509321A6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8630355-00B4-DFE5-93BA-ED638BAEA1BD}"/>
              </a:ext>
            </a:extLst>
          </p:cNvPr>
          <p:cNvSpPr txBox="1"/>
          <p:nvPr/>
        </p:nvSpPr>
        <p:spPr>
          <a:xfrm>
            <a:off x="0" y="4826675"/>
            <a:ext cx="284378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Round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ENT OPD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Renal Unit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Renal OPD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Neurology OPD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Burns OPD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Plastics dressing clinic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Plastic consultant clinic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7B2A1D-89B6-8FD9-D5AD-B27ADE5F8204}"/>
              </a:ext>
            </a:extLst>
          </p:cNvPr>
          <p:cNvSpPr txBox="1"/>
          <p:nvPr/>
        </p:nvSpPr>
        <p:spPr>
          <a:xfrm>
            <a:off x="2843784" y="4826675"/>
            <a:ext cx="218113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Round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Renal OPD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Colorectal OPD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7A308A4-C72B-4772-B579-DD0C7EDD85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9876455"/>
              </p:ext>
            </p:extLst>
          </p:nvPr>
        </p:nvGraphicFramePr>
        <p:xfrm>
          <a:off x="0" y="0"/>
          <a:ext cx="12192000" cy="5061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52350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529E7C-016C-5762-C817-8174DB68E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E20DA0B0-F482-4123-90C1-ACC08A2FBA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0450331"/>
              </p:ext>
            </p:extLst>
          </p:nvPr>
        </p:nvGraphicFramePr>
        <p:xfrm>
          <a:off x="0" y="0"/>
          <a:ext cx="12192000" cy="506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25BD7A6-B2D6-78E1-26FC-27F18D6FD79A}"/>
              </a:ext>
            </a:extLst>
          </p:cNvPr>
          <p:cNvSpPr txBox="1"/>
          <p:nvPr/>
        </p:nvSpPr>
        <p:spPr>
          <a:xfrm>
            <a:off x="177822" y="5061600"/>
            <a:ext cx="482215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Round 2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Forge CMHT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Antipsychotic monitoring clinic / Forge CMHT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Clozaril Clinic / Central Clinic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Clozapine clinic / Central Clinic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Orchard Centre / Antipsychotic Monitoring Clinic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F6E21E-61B6-5EF1-407B-677B86B9CED3}"/>
              </a:ext>
            </a:extLst>
          </p:cNvPr>
          <p:cNvSpPr txBox="1"/>
          <p:nvPr/>
        </p:nvSpPr>
        <p:spPr>
          <a:xfrm>
            <a:off x="4999976" y="4969041"/>
            <a:ext cx="39184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/>
            </a:lvl1pPr>
          </a:lstStyle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Round 1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b="0" dirty="0">
                <a:latin typeface="Verdana" panose="020B0604030504040204" pitchFamily="34" charset="0"/>
                <a:ea typeface="Verdana" panose="020B0604030504040204" pitchFamily="34" charset="0"/>
              </a:rPr>
              <a:t>Caswell Clinic Physical Health Clinic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b="0" dirty="0">
                <a:latin typeface="Verdana" panose="020B0604030504040204" pitchFamily="34" charset="0"/>
                <a:ea typeface="Verdana" panose="020B0604030504040204" pitchFamily="34" charset="0"/>
              </a:rPr>
              <a:t>Central Clinic- Lithium Clinic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b="0" dirty="0">
                <a:latin typeface="Verdana" panose="020B0604030504040204" pitchFamily="34" charset="0"/>
                <a:ea typeface="Verdana" panose="020B0604030504040204" pitchFamily="34" charset="0"/>
              </a:rPr>
              <a:t>Ty </a:t>
            </a:r>
            <a:r>
              <a:rPr lang="en-GB" b="0" dirty="0" err="1">
                <a:latin typeface="Verdana" panose="020B0604030504040204" pitchFamily="34" charset="0"/>
                <a:ea typeface="Verdana" panose="020B0604030504040204" pitchFamily="34" charset="0"/>
              </a:rPr>
              <a:t>Einon</a:t>
            </a:r>
            <a:r>
              <a:rPr lang="en-GB" b="0" dirty="0">
                <a:latin typeface="Verdana" panose="020B0604030504040204" pitchFamily="34" charset="0"/>
                <a:ea typeface="Verdana" panose="020B0604030504040204" pitchFamily="34" charset="0"/>
              </a:rPr>
              <a:t>- Depot </a:t>
            </a:r>
            <a:r>
              <a:rPr lang="en-GB" b="0" dirty="0" err="1">
                <a:latin typeface="Verdana" panose="020B0604030504040204" pitchFamily="34" charset="0"/>
                <a:ea typeface="Verdana" panose="020B0604030504040204" pitchFamily="34" charset="0"/>
              </a:rPr>
              <a:t>Clinc</a:t>
            </a:r>
            <a:endParaRPr lang="en-GB" b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b="0" dirty="0">
                <a:latin typeface="Verdana" panose="020B0604030504040204" pitchFamily="34" charset="0"/>
                <a:ea typeface="Verdana" panose="020B0604030504040204" pitchFamily="34" charset="0"/>
              </a:rPr>
              <a:t>Tonna Hospital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b="0" dirty="0">
                <a:latin typeface="Verdana" panose="020B0604030504040204" pitchFamily="34" charset="0"/>
                <a:ea typeface="Verdana" panose="020B0604030504040204" pitchFamily="34" charset="0"/>
              </a:rPr>
              <a:t>Caswell Clinic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b="0" dirty="0">
                <a:latin typeface="Verdana" panose="020B0604030504040204" pitchFamily="34" charset="0"/>
                <a:ea typeface="Verdana" panose="020B0604030504040204" pitchFamily="34" charset="0"/>
              </a:rPr>
              <a:t>Central Clinic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b="0" dirty="0">
                <a:latin typeface="Verdana" panose="020B0604030504040204" pitchFamily="34" charset="0"/>
                <a:ea typeface="Verdana" panose="020B0604030504040204" pitchFamily="34" charset="0"/>
              </a:rPr>
              <a:t>Ty </a:t>
            </a:r>
            <a:r>
              <a:rPr lang="en-GB" b="0" dirty="0" err="1">
                <a:latin typeface="Verdana" panose="020B0604030504040204" pitchFamily="34" charset="0"/>
                <a:ea typeface="Verdana" panose="020B0604030504040204" pitchFamily="34" charset="0"/>
              </a:rPr>
              <a:t>Einon</a:t>
            </a:r>
            <a:r>
              <a:rPr lang="en-GB" b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0742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8C1229-1FA5-B7CC-954F-6245A8BCE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8DEAD984-A235-434C-BF4E-12FCB45934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4292176"/>
              </p:ext>
            </p:extLst>
          </p:nvPr>
        </p:nvGraphicFramePr>
        <p:xfrm>
          <a:off x="0" y="0"/>
          <a:ext cx="12192000" cy="5571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89D1EFD-697E-0185-0A79-5E88D6374A55}"/>
              </a:ext>
            </a:extLst>
          </p:cNvPr>
          <p:cNvSpPr txBox="1"/>
          <p:nvPr/>
        </p:nvSpPr>
        <p:spPr>
          <a:xfrm>
            <a:off x="2875929" y="5571067"/>
            <a:ext cx="23727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Round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OPD2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DA6A3A-518F-F1AA-F888-D49B50C8BFC2}"/>
              </a:ext>
            </a:extLst>
          </p:cNvPr>
          <p:cNvSpPr txBox="1"/>
          <p:nvPr/>
        </p:nvSpPr>
        <p:spPr>
          <a:xfrm>
            <a:off x="1" y="5571067"/>
            <a:ext cx="2372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Round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No submissions</a:t>
            </a:r>
          </a:p>
        </p:txBody>
      </p:sp>
    </p:spTree>
    <p:extLst>
      <p:ext uri="{BB962C8B-B14F-4D97-AF65-F5344CB8AC3E}">
        <p14:creationId xmlns:p14="http://schemas.microsoft.com/office/powerpoint/2010/main" val="2218669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C2383F-1F25-A1C1-0B3F-484296425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49B1E1B-F7AD-380C-F59B-1D1E91CA9841}"/>
              </a:ext>
            </a:extLst>
          </p:cNvPr>
          <p:cNvSpPr txBox="1"/>
          <p:nvPr/>
        </p:nvSpPr>
        <p:spPr>
          <a:xfrm>
            <a:off x="1572" y="5194629"/>
            <a:ext cx="3427428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Round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Sexual Health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ward 6 , UPCC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Women's Health Physiotherapy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Lymphoedema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UPCC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C12BF34-560A-4F26-AF02-E9167180A0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6804392"/>
              </p:ext>
            </p:extLst>
          </p:nvPr>
        </p:nvGraphicFramePr>
        <p:xfrm>
          <a:off x="0" y="0"/>
          <a:ext cx="12192000" cy="5061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84E6BD72-A72E-66D6-D2CC-EE3F4FD8767C}"/>
              </a:ext>
            </a:extLst>
          </p:cNvPr>
          <p:cNvSpPr txBox="1"/>
          <p:nvPr/>
        </p:nvSpPr>
        <p:spPr>
          <a:xfrm>
            <a:off x="3506724" y="5410072"/>
            <a:ext cx="52562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Round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Health Board Managed GP practice - Smear Clinic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Womens Health Physiotherapy, Singleton Hospital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Sexual Health</a:t>
            </a:r>
          </a:p>
        </p:txBody>
      </p:sp>
    </p:spTree>
    <p:extLst>
      <p:ext uri="{BB962C8B-B14F-4D97-AF65-F5344CB8AC3E}">
        <p14:creationId xmlns:p14="http://schemas.microsoft.com/office/powerpoint/2010/main" val="1419662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B8D69D-7C6D-82E6-7042-30D9AC263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>
            <a:extLst>
              <a:ext uri="{FF2B5EF4-FFF2-40B4-BE49-F238E27FC236}">
                <a16:creationId xmlns:a16="http://schemas.microsoft.com/office/drawing/2014/main" id="{269C575D-4700-F8A6-9830-CE3736463927}"/>
              </a:ext>
            </a:extLst>
          </p:cNvPr>
          <p:cNvSpPr txBox="1"/>
          <p:nvPr/>
        </p:nvSpPr>
        <p:spPr>
          <a:xfrm>
            <a:off x="0" y="5212961"/>
            <a:ext cx="399019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Round 2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Morriston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Mental Health and Learning Disabilities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Primary, Community and Therapies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55CF06A-7346-FA18-0344-6E39BE364814}"/>
              </a:ext>
            </a:extLst>
          </p:cNvPr>
          <p:cNvSpPr txBox="1"/>
          <p:nvPr/>
        </p:nvSpPr>
        <p:spPr>
          <a:xfrm>
            <a:off x="4211612" y="5212961"/>
            <a:ext cx="399019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Round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Morriston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Mental Health and Learning Disabilities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Singleton and Neath Port Talbot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Primary, Community and Therapies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BBE1CD5-30FB-D943-7AE3-55655CF159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8164173"/>
              </p:ext>
            </p:extLst>
          </p:nvPr>
        </p:nvGraphicFramePr>
        <p:xfrm>
          <a:off x="0" y="74839"/>
          <a:ext cx="12192000" cy="5054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695447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209</Words>
  <Application>Microsoft Office PowerPoint</Application>
  <PresentationFormat>Widescreen</PresentationFormat>
  <Paragraphs>77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SBU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Kasey Butler (Swansea Bay UHB - Clinical Audit &amp; Effectiveness)</dc:creator>
  <cp:lastModifiedBy>Kasey Butler (Swansea Bay UHB - Clinical Audit &amp; Effectiveness)</cp:lastModifiedBy>
  <cp:revision>2</cp:revision>
  <dcterms:created xsi:type="dcterms:W3CDTF">2025-07-10T08:16:03Z</dcterms:created>
  <dcterms:modified xsi:type="dcterms:W3CDTF">2026-03-26T12:24:25Z</dcterms:modified>
</cp:coreProperties>
</file>