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69" r:id="rId7"/>
    <p:sldId id="273" r:id="rId8"/>
    <p:sldId id="262" r:id="rId9"/>
    <p:sldId id="263" r:id="rId10"/>
    <p:sldId id="272" r:id="rId11"/>
    <p:sldId id="274" r:id="rId12"/>
    <p:sldId id="264" r:id="rId13"/>
    <p:sldId id="265" r:id="rId14"/>
    <p:sldId id="271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zel Lloyd (Swansea Bay UHB - Corporate Governance)" initials="HL(BU-CG" lastIdx="2" clrIdx="0">
    <p:extLst>
      <p:ext uri="{19B8F6BF-5375-455C-9EA6-DF929625EA0E}">
        <p15:presenceInfo xmlns:p15="http://schemas.microsoft.com/office/powerpoint/2012/main" userId="S-1-5-21-978635462-3828570294-627434887-317734" providerId="AD"/>
      </p:ext>
    </p:extLst>
  </p:cmAuthor>
  <p:cmAuthor id="2" name="Christine Morrell (Swansea Bay UHB - Therapies And Health Sciences)" initials="CM(BU-TAHS" lastIdx="1" clrIdx="1">
    <p:extLst>
      <p:ext uri="{19B8F6BF-5375-455C-9EA6-DF929625EA0E}">
        <p15:presenceInfo xmlns:p15="http://schemas.microsoft.com/office/powerpoint/2012/main" userId="S-1-5-21-978635462-3828570294-627434887-9507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8C"/>
    <a:srgbClr val="6E6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84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4.32161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2-06-09T14:38:36.36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EEDD250-D872-4503-95F1-B719E28C5AC7}" emma:medium="tactile" emma:mode="ink">
          <msink:context xmlns:msink="http://schemas.microsoft.com/ink/2010/main" type="writingRegion" rotatedBoundingBox="4586,13052 4883,13052 4883,13208 4586,13208"/>
        </emma:interpretation>
      </emma:emma>
    </inkml:annotationXML>
    <inkml:traceGroup>
      <inkml:annotationXML>
        <emma:emma xmlns:emma="http://www.w3.org/2003/04/emma" version="1.0">
          <emma:interpretation id="{DD2FB418-D1D3-4831-8567-ECD4D4495E53}" emma:medium="tactile" emma:mode="ink">
            <msink:context xmlns:msink="http://schemas.microsoft.com/ink/2010/main" type="paragraph" rotatedBoundingBox="4586,13052 4883,13052 4883,13208 4586,132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D7DF293-D2C2-4881-BBEB-EF2ED3A16BEC}" emma:medium="tactile" emma:mode="ink">
              <msink:context xmlns:msink="http://schemas.microsoft.com/ink/2010/main" type="line" rotatedBoundingBox="4586,13052 4883,13052 4883,13208 4586,13208"/>
            </emma:interpretation>
          </emma:emma>
        </inkml:annotationXML>
        <inkml:traceGroup>
          <inkml:annotationXML>
            <emma:emma xmlns:emma="http://www.w3.org/2003/04/emma" version="1.0">
              <emma:interpretation id="{7B0278FD-BEE2-42A6-A020-2F4EA24CF4F6}" emma:medium="tactile" emma:mode="ink">
                <msink:context xmlns:msink="http://schemas.microsoft.com/ink/2010/main" type="inkWord" rotatedBoundingBox="4586,13052 4610,13052 4610,13067 4586,13067"/>
              </emma:interpretation>
            </emma:emma>
          </inkml:annotationXML>
          <inkml:trace contextRef="#ctx0" brushRef="#br0">-282-141 0,'24'0'31</inkml:trace>
        </inkml:traceGroup>
        <inkml:traceGroup>
          <inkml:annotationXML>
            <emma:emma xmlns:emma="http://www.w3.org/2003/04/emma" version="1.0">
              <emma:interpretation id="{49A29CAF-BAE6-4141-8537-EB4BE48E9468}" emma:medium="tactile" emma:mode="ink">
                <msink:context xmlns:msink="http://schemas.microsoft.com/ink/2010/main" type="inkWord" rotatedBoundingBox="4868,13193 4883,13193 4883,13208 4868,13208"/>
              </emma:interpretation>
            </emma:emma>
          </inkml:annotationXML>
          <inkml:trace contextRef="#ctx0" brushRef="#br0" timeOffset="-941.0926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5B0F5-BECF-40E4-892A-FF91D41B5676}" type="datetimeFigureOut">
              <a:rPr lang="en-GB" smtClean="0"/>
              <a:t>19/07/2022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03529-D6D6-4D9F-8570-12FB75994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5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r>
              <a:rPr lang="en-US" dirty="0" smtClean="0"/>
              <a:t>Title in Ariel 60pt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in Ariel 24pt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5753100"/>
            <a:ext cx="2971800" cy="968375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rgbClr val="6E609E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1130300" cy="1079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0800" y="5753100"/>
            <a:ext cx="2607732" cy="968375"/>
          </a:xfrm>
        </p:spPr>
        <p:txBody>
          <a:bodyPr/>
          <a:lstStyle>
            <a:lvl1pPr algn="l">
              <a:defRPr sz="1600" b="1">
                <a:solidFill>
                  <a:srgbClr val="008A8C"/>
                </a:solidFill>
              </a:defRPr>
            </a:lvl1pPr>
          </a:lstStyle>
          <a:p>
            <a:r>
              <a:rPr lang="en-GB" dirty="0" smtClean="0"/>
              <a:t>caring for each other</a:t>
            </a:r>
          </a:p>
          <a:p>
            <a:r>
              <a:rPr lang="en-GB" dirty="0" smtClean="0"/>
              <a:t>working together</a:t>
            </a:r>
          </a:p>
          <a:p>
            <a:r>
              <a:rPr lang="en-GB" dirty="0" smtClean="0"/>
              <a:t>always improving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19" y="5130800"/>
            <a:ext cx="5526081" cy="1590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56" y="313437"/>
            <a:ext cx="4212844" cy="107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5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Ariel 44pt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dirty="0" smtClean="0"/>
              <a:t>Bullet point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638208" y="6292400"/>
            <a:ext cx="2743200" cy="365125"/>
          </a:xfrm>
        </p:spPr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Section title Ariel 60pt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Subtitle Ariel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3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Ariel 44pt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dirty="0" smtClean="0"/>
              <a:t>Subtitle Ariel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dirty="0" smtClean="0"/>
              <a:t>Subtitle Ariel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62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Ariel 44pt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Subtitle Ariel 24pt bold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dirty="0" smtClean="0"/>
              <a:t>Bulletin point Ariel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Subtitle Ariel 24pt bold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Bulletin point Ariel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Ariel 44pt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85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4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Ariel 44pt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Bullet point Ariel 28pt</a:t>
            </a:r>
          </a:p>
          <a:p>
            <a:pPr lvl="1"/>
            <a:r>
              <a:rPr lang="en-US" dirty="0" smtClean="0"/>
              <a:t>Second level 24pt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B037-5E3B-48C4-97BB-734080DA86A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34" y="5972175"/>
            <a:ext cx="2735466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5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Cyfarfod</a:t>
            </a:r>
            <a:r>
              <a:rPr lang="en-GB" dirty="0"/>
              <a:t> </a:t>
            </a:r>
            <a:r>
              <a:rPr lang="en-GB" dirty="0" err="1"/>
              <a:t>Cyffredinol</a:t>
            </a:r>
            <a:r>
              <a:rPr lang="en-GB" dirty="0"/>
              <a:t> </a:t>
            </a:r>
            <a:r>
              <a:rPr lang="en-GB" dirty="0" err="1"/>
              <a:t>Blynyddol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21 </a:t>
            </a:r>
            <a:r>
              <a:rPr lang="en-GB" dirty="0" err="1"/>
              <a:t>Gorffennaf</a:t>
            </a:r>
            <a:r>
              <a:rPr lang="en-GB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97101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414"/>
            <a:ext cx="10515600" cy="908519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Iechyd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Lles</a:t>
            </a:r>
            <a:r>
              <a:rPr lang="en-GB" dirty="0">
                <a:solidFill>
                  <a:schemeClr val="accent1"/>
                </a:solidFill>
              </a:rPr>
              <a:t>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32" y="874244"/>
            <a:ext cx="11802533" cy="5094514"/>
          </a:xfrm>
        </p:spPr>
        <p:txBody>
          <a:bodyPr>
            <a:normAutofit/>
          </a:bodyPr>
          <a:lstStyle/>
          <a:p>
            <a:pPr lvl="0"/>
            <a:r>
              <a:rPr lang="en-GB" sz="2400" dirty="0" err="1"/>
              <a:t>Buddsoddi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ein</a:t>
            </a:r>
            <a:r>
              <a:rPr lang="en-GB" sz="2400" dirty="0"/>
              <a:t> </a:t>
            </a:r>
            <a:r>
              <a:rPr lang="en-GB" sz="2400" dirty="0" err="1"/>
              <a:t>gwasanaethau</a:t>
            </a:r>
            <a:r>
              <a:rPr lang="en-GB" sz="2400" dirty="0"/>
              <a:t> </a:t>
            </a:r>
            <a:r>
              <a:rPr lang="en-GB" sz="2400" dirty="0" err="1"/>
              <a:t>hir-Covid</a:t>
            </a:r>
            <a:r>
              <a:rPr lang="en-GB" sz="2400" dirty="0"/>
              <a:t> a </a:t>
            </a:r>
            <a:r>
              <a:rPr lang="en-GB" sz="2400" dirty="0" err="1"/>
              <a:t>chymorth</a:t>
            </a:r>
            <a:r>
              <a:rPr lang="en-GB" sz="2400" dirty="0"/>
              <a:t> </a:t>
            </a:r>
            <a:r>
              <a:rPr lang="en-GB" sz="2400" dirty="0" err="1"/>
              <a:t>lles</a:t>
            </a:r>
            <a:r>
              <a:rPr lang="en-GB" sz="2400" dirty="0"/>
              <a:t>; </a:t>
            </a:r>
          </a:p>
          <a:p>
            <a:pPr lvl="0"/>
            <a:r>
              <a:rPr lang="en-GB" sz="2400" dirty="0" err="1"/>
              <a:t>Recriwtiodd</a:t>
            </a:r>
            <a:r>
              <a:rPr lang="en-GB" sz="2400" dirty="0"/>
              <a:t> Apprentice Academy 22 o </a:t>
            </a:r>
            <a:r>
              <a:rPr lang="en-GB" sz="2400" dirty="0" err="1"/>
              <a:t>brentisiaid</a:t>
            </a:r>
            <a:r>
              <a:rPr lang="en-GB" sz="2400" dirty="0"/>
              <a:t> ac </a:t>
            </a:r>
            <a:r>
              <a:rPr lang="en-GB" sz="2400" dirty="0" err="1"/>
              <a:t>roedd</a:t>
            </a:r>
            <a:r>
              <a:rPr lang="en-GB" sz="2400" dirty="0"/>
              <a:t> 24 o </a:t>
            </a:r>
            <a:r>
              <a:rPr lang="en-GB" sz="2400" dirty="0" err="1"/>
              <a:t>brentisiaid</a:t>
            </a:r>
            <a:r>
              <a:rPr lang="en-GB" sz="2400" dirty="0"/>
              <a:t> </a:t>
            </a:r>
            <a:r>
              <a:rPr lang="en-GB" sz="2400" dirty="0" err="1"/>
              <a:t>wedi</a:t>
            </a:r>
            <a:r>
              <a:rPr lang="en-GB" sz="2400" dirty="0"/>
              <a:t> </a:t>
            </a:r>
            <a:r>
              <a:rPr lang="en-GB" sz="2400" dirty="0" err="1"/>
              <a:t>symud</a:t>
            </a:r>
            <a:r>
              <a:rPr lang="en-GB" sz="2400" dirty="0"/>
              <a:t> </a:t>
            </a:r>
            <a:r>
              <a:rPr lang="en-GB" sz="2400" dirty="0" err="1"/>
              <a:t>ymlaen</a:t>
            </a:r>
            <a:r>
              <a:rPr lang="en-GB" sz="2400" dirty="0"/>
              <a:t> y </a:t>
            </a:r>
            <a:r>
              <a:rPr lang="en-GB" sz="2400" dirty="0" err="1"/>
              <a:t>tu</a:t>
            </a:r>
            <a:r>
              <a:rPr lang="en-GB" sz="2400" dirty="0"/>
              <a:t> </a:t>
            </a:r>
            <a:r>
              <a:rPr lang="en-GB" sz="2400" dirty="0" err="1"/>
              <a:t>hwnt</a:t>
            </a:r>
            <a:r>
              <a:rPr lang="en-GB" sz="2400" dirty="0"/>
              <a:t> </a:t>
            </a:r>
            <a:r>
              <a:rPr lang="en-GB" sz="2400" dirty="0" err="1"/>
              <a:t>i’w</a:t>
            </a:r>
            <a:r>
              <a:rPr lang="en-GB" sz="2400" dirty="0"/>
              <a:t> </a:t>
            </a:r>
            <a:r>
              <a:rPr lang="en-GB" sz="2400" dirty="0" err="1"/>
              <a:t>cymwysterau</a:t>
            </a:r>
            <a:r>
              <a:rPr lang="en-GB" sz="2400" dirty="0"/>
              <a:t> ac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cael</a:t>
            </a:r>
            <a:r>
              <a:rPr lang="en-GB" sz="2400" dirty="0"/>
              <a:t> </a:t>
            </a:r>
            <a:r>
              <a:rPr lang="en-GB" sz="2400" dirty="0" err="1"/>
              <a:t>cyflogaeth</a:t>
            </a:r>
            <a:r>
              <a:rPr lang="en-GB" sz="2400" dirty="0"/>
              <a:t>;</a:t>
            </a:r>
          </a:p>
          <a:p>
            <a:pPr lvl="0"/>
            <a:r>
              <a:rPr lang="en-GB" sz="2400" dirty="0" err="1"/>
              <a:t>Cyflwynwyd</a:t>
            </a:r>
            <a:r>
              <a:rPr lang="en-GB" sz="2400" dirty="0"/>
              <a:t> </a:t>
            </a:r>
            <a:r>
              <a:rPr lang="en-GB" sz="2400" dirty="0" err="1"/>
              <a:t>trydedd</a:t>
            </a:r>
            <a:r>
              <a:rPr lang="en-GB" sz="2400" dirty="0"/>
              <a:t> </a:t>
            </a:r>
            <a:r>
              <a:rPr lang="en-GB" sz="2400" dirty="0" err="1"/>
              <a:t>garfan</a:t>
            </a:r>
            <a:r>
              <a:rPr lang="en-GB" sz="2400" dirty="0"/>
              <a:t> </a:t>
            </a:r>
            <a:r>
              <a:rPr lang="en-GB" sz="2400" dirty="0" err="1"/>
              <a:t>ein</a:t>
            </a:r>
            <a:r>
              <a:rPr lang="en-GB" sz="2400" dirty="0"/>
              <a:t> </a:t>
            </a:r>
            <a:r>
              <a:rPr lang="en-GB" sz="2400" dirty="0" err="1"/>
              <a:t>rhaglen</a:t>
            </a:r>
            <a:r>
              <a:rPr lang="en-GB" sz="2400" dirty="0"/>
              <a:t> </a:t>
            </a:r>
            <a:r>
              <a:rPr lang="en-GB" sz="2400" dirty="0" err="1"/>
              <a:t>rheolwyr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hyfforddiant</a:t>
            </a:r>
            <a:r>
              <a:rPr lang="en-GB" sz="2400" dirty="0"/>
              <a:t> </a:t>
            </a:r>
            <a:r>
              <a:rPr lang="en-GB" sz="2400" dirty="0" err="1"/>
              <a:t>graddedig</a:t>
            </a:r>
            <a:r>
              <a:rPr lang="en-GB" sz="2400" dirty="0"/>
              <a:t>, Graduate Gateway, </a:t>
            </a:r>
            <a:r>
              <a:rPr lang="en-GB" sz="2400" dirty="0" err="1"/>
              <a:t>ym</a:t>
            </a:r>
            <a:r>
              <a:rPr lang="en-GB" sz="2400" dirty="0"/>
              <a:t> </a:t>
            </a:r>
            <a:r>
              <a:rPr lang="en-GB" sz="2400" dirty="0" err="1"/>
              <a:t>mis</a:t>
            </a:r>
            <a:r>
              <a:rPr lang="en-GB" sz="2400" dirty="0"/>
              <a:t> Mai 2021;</a:t>
            </a:r>
          </a:p>
          <a:p>
            <a:pPr lvl="0"/>
            <a:r>
              <a:rPr lang="en-GB" sz="2400" dirty="0" err="1"/>
              <a:t>Mae'r</a:t>
            </a:r>
            <a:r>
              <a:rPr lang="en-GB" sz="2400" dirty="0"/>
              <a:t> </a:t>
            </a:r>
            <a:r>
              <a:rPr lang="en-GB" sz="2400" dirty="0" err="1"/>
              <a:t>gwasanaeth</a:t>
            </a:r>
            <a:r>
              <a:rPr lang="en-GB" sz="2400" dirty="0"/>
              <a:t> </a:t>
            </a:r>
            <a:r>
              <a:rPr lang="en-GB" sz="2400" dirty="0" err="1"/>
              <a:t>lles</a:t>
            </a:r>
            <a:r>
              <a:rPr lang="en-GB" sz="2400" dirty="0"/>
              <a:t> </a:t>
            </a:r>
            <a:r>
              <a:rPr lang="en-GB" sz="2400" dirty="0" err="1"/>
              <a:t>wedi</a:t>
            </a:r>
            <a:r>
              <a:rPr lang="en-GB" sz="2400" dirty="0"/>
              <a:t> </a:t>
            </a:r>
            <a:r>
              <a:rPr lang="en-GB" sz="2400" dirty="0" err="1"/>
              <a:t>gweithio</a:t>
            </a:r>
            <a:r>
              <a:rPr lang="en-GB" sz="2400" dirty="0"/>
              <a:t> </a:t>
            </a:r>
            <a:r>
              <a:rPr lang="en-GB" sz="2400" dirty="0" err="1"/>
              <a:t>gyda</a:t>
            </a:r>
            <a:r>
              <a:rPr lang="en-GB" sz="2400" dirty="0"/>
              <a:t> </a:t>
            </a:r>
            <a:r>
              <a:rPr lang="en-GB" sz="2400" dirty="0" err="1"/>
              <a:t>chronfeydd</a:t>
            </a:r>
            <a:r>
              <a:rPr lang="en-GB" sz="2400" dirty="0"/>
              <a:t> </a:t>
            </a:r>
            <a:r>
              <a:rPr lang="en-GB" sz="2400" dirty="0" err="1"/>
              <a:t>elusennol</a:t>
            </a:r>
            <a:r>
              <a:rPr lang="en-GB" sz="2400" dirty="0"/>
              <a:t>, </a:t>
            </a:r>
            <a:r>
              <a:rPr lang="en-GB" sz="2400" dirty="0" err="1"/>
              <a:t>yr</a:t>
            </a:r>
            <a:r>
              <a:rPr lang="en-GB" sz="2400" dirty="0"/>
              <a:t> </a:t>
            </a:r>
            <a:r>
              <a:rPr lang="en-GB" sz="2400" dirty="0" err="1"/>
              <a:t>adran</a:t>
            </a:r>
            <a:r>
              <a:rPr lang="en-GB" sz="2400" dirty="0"/>
              <a:t> </a:t>
            </a:r>
            <a:r>
              <a:rPr lang="en-GB" sz="2400" dirty="0" err="1"/>
              <a:t>ystadau</a:t>
            </a:r>
            <a:r>
              <a:rPr lang="en-GB" sz="2400" dirty="0"/>
              <a:t> a staff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ddarparu</a:t>
            </a:r>
            <a:r>
              <a:rPr lang="en-GB" sz="2400" dirty="0"/>
              <a:t> </a:t>
            </a:r>
            <a:r>
              <a:rPr lang="en-GB" sz="2400" dirty="0" err="1"/>
              <a:t>llochesi</a:t>
            </a:r>
            <a:r>
              <a:rPr lang="en-GB" sz="2400" dirty="0"/>
              <a:t> </a:t>
            </a:r>
            <a:r>
              <a:rPr lang="en-GB" sz="2400" dirty="0" err="1"/>
              <a:t>beiciau</a:t>
            </a:r>
            <a:r>
              <a:rPr lang="en-GB" sz="2400" dirty="0"/>
              <a:t> </a:t>
            </a:r>
            <a:r>
              <a:rPr lang="en-GB" sz="2400" dirty="0" err="1"/>
              <a:t>newydd</a:t>
            </a:r>
            <a:r>
              <a:rPr lang="en-GB" sz="2400" dirty="0"/>
              <a:t>, </a:t>
            </a:r>
            <a:r>
              <a:rPr lang="en-GB" sz="2400" dirty="0" err="1"/>
              <a:t>diogel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draws </a:t>
            </a:r>
            <a:r>
              <a:rPr lang="en-GB" sz="2400" dirty="0" err="1"/>
              <a:t>safleoedd</a:t>
            </a:r>
            <a:r>
              <a:rPr lang="en-GB" sz="2400" dirty="0"/>
              <a:t> </a:t>
            </a:r>
            <a:r>
              <a:rPr lang="en-GB" sz="2400" dirty="0" err="1"/>
              <a:t>yr</a:t>
            </a:r>
            <a:r>
              <a:rPr lang="en-GB" sz="2400" dirty="0"/>
              <a:t> </a:t>
            </a:r>
            <a:r>
              <a:rPr lang="en-GB" sz="2400" dirty="0" err="1"/>
              <a:t>ysbytai</a:t>
            </a:r>
            <a:r>
              <a:rPr lang="en-GB" sz="2400" dirty="0"/>
              <a:t> </a:t>
            </a:r>
            <a:r>
              <a:rPr lang="en-GB" sz="2400" dirty="0" err="1"/>
              <a:t>er</a:t>
            </a:r>
            <a:r>
              <a:rPr lang="en-GB" sz="2400" dirty="0"/>
              <a:t> </a:t>
            </a:r>
            <a:r>
              <a:rPr lang="en-GB" sz="2400" dirty="0" err="1"/>
              <a:t>mwyn</a:t>
            </a:r>
            <a:r>
              <a:rPr lang="en-GB" sz="2400" dirty="0"/>
              <a:t> </a:t>
            </a:r>
            <a:r>
              <a:rPr lang="en-GB" sz="2400" dirty="0" err="1"/>
              <a:t>hyrwyddo</a:t>
            </a:r>
            <a:r>
              <a:rPr lang="en-GB" sz="2400" dirty="0"/>
              <a:t> </a:t>
            </a:r>
            <a:r>
              <a:rPr lang="en-GB" sz="2400" dirty="0" err="1"/>
              <a:t>beicio</a:t>
            </a:r>
            <a:r>
              <a:rPr lang="en-GB" sz="2400" dirty="0"/>
              <a:t> </a:t>
            </a:r>
            <a:r>
              <a:rPr lang="en-GB" sz="2400" dirty="0" err="1"/>
              <a:t>i'r</a:t>
            </a:r>
            <a:r>
              <a:rPr lang="en-GB" sz="2400" dirty="0"/>
              <a:t> </a:t>
            </a:r>
            <a:r>
              <a:rPr lang="en-GB" sz="2400" dirty="0" err="1"/>
              <a:t>gwaith</a:t>
            </a:r>
            <a:r>
              <a:rPr lang="en-GB" sz="2400" dirty="0"/>
              <a:t>;</a:t>
            </a:r>
          </a:p>
          <a:p>
            <a:pPr lvl="0"/>
            <a:r>
              <a:rPr lang="en-GB" sz="2400" dirty="0" err="1"/>
              <a:t>Mwy</a:t>
            </a:r>
            <a:r>
              <a:rPr lang="en-GB" sz="2400" dirty="0"/>
              <a:t> o </a:t>
            </a:r>
            <a:r>
              <a:rPr lang="en-GB" sz="2400" dirty="0" err="1"/>
              <a:t>fannau</a:t>
            </a:r>
            <a:r>
              <a:rPr lang="en-GB" sz="2400" dirty="0"/>
              <a:t> </a:t>
            </a:r>
            <a:r>
              <a:rPr lang="en-GB" sz="2400" dirty="0" err="1"/>
              <a:t>awyr</a:t>
            </a:r>
            <a:r>
              <a:rPr lang="en-GB" sz="2400" dirty="0"/>
              <a:t> </a:t>
            </a:r>
            <a:r>
              <a:rPr lang="en-GB" sz="2400" dirty="0" err="1"/>
              <a:t>agored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staff (a </a:t>
            </a:r>
            <a:r>
              <a:rPr lang="en-GB" sz="2400" dirty="0" err="1"/>
              <a:t>chleifion</a:t>
            </a:r>
            <a:r>
              <a:rPr lang="en-GB" sz="2400" dirty="0"/>
              <a:t> ac </a:t>
            </a:r>
            <a:r>
              <a:rPr lang="en-GB" sz="2400" dirty="0" err="1"/>
              <a:t>ymwelwyr</a:t>
            </a:r>
            <a:r>
              <a:rPr lang="en-GB" sz="2400" dirty="0"/>
              <a:t>) </a:t>
            </a:r>
            <a:r>
              <a:rPr lang="en-GB" sz="2400" dirty="0" err="1"/>
              <a:t>eu</a:t>
            </a:r>
            <a:r>
              <a:rPr lang="en-GB" sz="2400" dirty="0"/>
              <a:t> </a:t>
            </a:r>
            <a:r>
              <a:rPr lang="en-GB" sz="2400" dirty="0" err="1"/>
              <a:t>mwynhau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10</a:t>
            </a:fld>
            <a:endParaRPr lang="en-GB" dirty="0"/>
          </a:p>
        </p:txBody>
      </p:sp>
      <p:pic>
        <p:nvPicPr>
          <p:cNvPr id="6" name="Picture 5" descr="Woman enjoying scent of wild flower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396" y="4580467"/>
            <a:ext cx="5782204" cy="21381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63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Cydnabyddiaeth</a:t>
            </a:r>
            <a:r>
              <a:rPr lang="en-GB" dirty="0">
                <a:solidFill>
                  <a:schemeClr val="accent1"/>
                </a:solidFill>
              </a:rPr>
              <a:t>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12359"/>
            <a:ext cx="63754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err="1"/>
              <a:t>Derbyniodd</a:t>
            </a:r>
            <a:r>
              <a:rPr lang="en-GB" dirty="0"/>
              <a:t> 15,684 o staff a 150 o </a:t>
            </a:r>
            <a:r>
              <a:rPr lang="en-GB" dirty="0" err="1"/>
              <a:t>wirfoddolwyr</a:t>
            </a:r>
            <a:r>
              <a:rPr lang="en-GB" dirty="0"/>
              <a:t> </a:t>
            </a:r>
            <a:r>
              <a:rPr lang="en-GB" dirty="0" err="1"/>
              <a:t>gardiau</a:t>
            </a:r>
            <a:r>
              <a:rPr lang="en-GB" dirty="0"/>
              <a:t> ‘</a:t>
            </a:r>
            <a:r>
              <a:rPr lang="en-GB" dirty="0" err="1"/>
              <a:t>diolch</a:t>
            </a:r>
            <a:r>
              <a:rPr lang="en-GB" dirty="0"/>
              <a:t>’ </a:t>
            </a:r>
            <a:r>
              <a:rPr lang="en-GB" dirty="0" err="1"/>
              <a:t>Covid</a:t>
            </a:r>
            <a:endParaRPr lang="en-GB" dirty="0"/>
          </a:p>
          <a:p>
            <a:pPr lvl="0"/>
            <a:r>
              <a:rPr lang="en-GB" dirty="0" err="1"/>
              <a:t>Derbyniodd</a:t>
            </a:r>
            <a:r>
              <a:rPr lang="en-GB" dirty="0"/>
              <a:t> 343 o staff </a:t>
            </a:r>
            <a:r>
              <a:rPr lang="en-GB" dirty="0" err="1"/>
              <a:t>becynnau</a:t>
            </a:r>
            <a:r>
              <a:rPr lang="en-GB" dirty="0"/>
              <a:t> </a:t>
            </a:r>
            <a:r>
              <a:rPr lang="en-GB" dirty="0" err="1"/>
              <a:t>cydnabyddiaeth</a:t>
            </a:r>
            <a:r>
              <a:rPr lang="en-GB" dirty="0"/>
              <a:t> </a:t>
            </a:r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hir</a:t>
            </a:r>
            <a:r>
              <a:rPr lang="en-GB" dirty="0"/>
              <a:t>;</a:t>
            </a:r>
          </a:p>
          <a:p>
            <a:pPr lvl="0"/>
            <a:r>
              <a:rPr lang="en-GB" dirty="0" err="1"/>
              <a:t>Derbyniwyd</a:t>
            </a:r>
            <a:r>
              <a:rPr lang="en-GB" dirty="0"/>
              <a:t> 112 o </a:t>
            </a:r>
            <a:r>
              <a:rPr lang="en-GB" dirty="0" err="1"/>
              <a:t>enwebiadau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gwobrau</a:t>
            </a:r>
            <a:r>
              <a:rPr lang="en-GB" dirty="0"/>
              <a:t> ‘</a:t>
            </a:r>
            <a:r>
              <a:rPr lang="en-GB" dirty="0" err="1"/>
              <a:t>Byw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Gwerthoedd</a:t>
            </a:r>
            <a:r>
              <a:rPr lang="en-GB" dirty="0"/>
              <a:t>’, ac </a:t>
            </a:r>
            <a:r>
              <a:rPr lang="en-GB" dirty="0" err="1"/>
              <a:t>eleni</a:t>
            </a:r>
            <a:r>
              <a:rPr lang="en-GB" dirty="0"/>
              <a:t> </a:t>
            </a:r>
            <a:r>
              <a:rPr lang="en-GB" dirty="0" err="1"/>
              <a:t>gwelwyd</a:t>
            </a:r>
            <a:r>
              <a:rPr lang="en-GB" dirty="0"/>
              <a:t> </a:t>
            </a:r>
            <a:r>
              <a:rPr lang="en-GB" dirty="0" err="1"/>
              <a:t>cyflwyno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digwyddiad</a:t>
            </a:r>
            <a:r>
              <a:rPr lang="en-GB" dirty="0"/>
              <a:t> hybrid </a:t>
            </a:r>
            <a:r>
              <a:rPr lang="en-GB" dirty="0" err="1"/>
              <a:t>cyntaf</a:t>
            </a:r>
            <a:r>
              <a:rPr lang="en-GB" dirty="0"/>
              <a:t> a </a:t>
            </a:r>
            <a:r>
              <a:rPr lang="en-GB" dirty="0" err="1"/>
              <a:t>rhan</a:t>
            </a:r>
            <a:r>
              <a:rPr lang="en-GB" dirty="0"/>
              <a:t> </a:t>
            </a:r>
            <a:r>
              <a:rPr lang="en-GB" dirty="0" err="1"/>
              <a:t>rithwir</a:t>
            </a:r>
            <a:r>
              <a:rPr lang="en-GB" dirty="0"/>
              <a:t> y </a:t>
            </a:r>
            <a:r>
              <a:rPr lang="en-GB" dirty="0" err="1"/>
              <a:t>gwobrau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noson</a:t>
            </a:r>
            <a:r>
              <a:rPr lang="en-GB" dirty="0"/>
              <a:t> 4 </a:t>
            </a:r>
            <a:r>
              <a:rPr lang="en-GB" dirty="0" err="1"/>
              <a:t>Tachwedd</a:t>
            </a:r>
            <a:r>
              <a:rPr lang="en-GB" dirty="0"/>
              <a:t> 2021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650 o </a:t>
            </a:r>
            <a:r>
              <a:rPr lang="en-GB" dirty="0" err="1"/>
              <a:t>ymweliadau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11</a:t>
            </a:fld>
            <a:endParaRPr lang="en-GB" dirty="0"/>
          </a:p>
        </p:txBody>
      </p:sp>
      <p:pic>
        <p:nvPicPr>
          <p:cNvPr id="2050" name="Picture 2" descr="Heikki Whittet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80" y="1393296"/>
            <a:ext cx="2026441" cy="193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el080356\AppData\Local\Microsoft\Windows\INetCache\Content.Outlook\TROIRJ45\Gareth Evans3 (003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07" y="3441859"/>
            <a:ext cx="2026441" cy="175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el080356\AppData\Local\Microsoft\Windows\INetCache\Content.Word\Liz Davies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80" y="3441859"/>
            <a:ext cx="2026441" cy="175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el080356\AppData\Local\Microsoft\Windows\INetCache\Content.Outlook\TROIRJ45\Volunteers MikeTrish8 (004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06" y="1393296"/>
            <a:ext cx="1951027" cy="1934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918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Blwyddyn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nesaf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2778"/>
            <a:ext cx="10515600" cy="5342708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Dyma</a:t>
            </a:r>
            <a:r>
              <a:rPr lang="en-GB" dirty="0"/>
              <a:t> rai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y </a:t>
            </a:r>
            <a:r>
              <a:rPr lang="en-GB" dirty="0" err="1"/>
              <a:t>gobeithiwn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gyflawni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y 12 </a:t>
            </a:r>
            <a:r>
              <a:rPr lang="en-GB" dirty="0" err="1"/>
              <a:t>mis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:</a:t>
            </a:r>
            <a:endParaRPr lang="en-GB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Ehangu'r</a:t>
            </a:r>
            <a:r>
              <a:rPr lang="en-GB" dirty="0"/>
              <a:t> </a:t>
            </a:r>
            <a:r>
              <a:rPr lang="en-GB" dirty="0" err="1"/>
              <a:t>gwasanaeth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meddwl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</a:t>
            </a:r>
            <a:r>
              <a:rPr lang="en-GB" dirty="0" err="1"/>
              <a:t>lleol</a:t>
            </a:r>
            <a:r>
              <a:rPr lang="en-GB" dirty="0"/>
              <a:t>;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Cyflwyno</a:t>
            </a:r>
            <a:r>
              <a:rPr lang="en-GB" dirty="0"/>
              <a:t> model </a:t>
            </a:r>
            <a:r>
              <a:rPr lang="en-GB" dirty="0" err="1"/>
              <a:t>canolfan</a:t>
            </a:r>
            <a:r>
              <a:rPr lang="en-GB" dirty="0"/>
              <a:t> </a:t>
            </a:r>
            <a:r>
              <a:rPr lang="en-GB" dirty="0" err="1"/>
              <a:t>llesiant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</a:t>
            </a:r>
            <a:r>
              <a:rPr lang="en-GB" dirty="0" err="1"/>
              <a:t>rhanbarth</a:t>
            </a:r>
            <a:r>
              <a:rPr lang="en-GB" dirty="0"/>
              <a:t> Bae </a:t>
            </a:r>
            <a:r>
              <a:rPr lang="en-GB" dirty="0" err="1"/>
              <a:t>Abertawe</a:t>
            </a:r>
            <a:r>
              <a:rPr lang="en-GB" dirty="0"/>
              <a:t>;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Cyflwyno</a:t>
            </a:r>
            <a:r>
              <a:rPr lang="en-GB" dirty="0"/>
              <a:t> </a:t>
            </a:r>
            <a:r>
              <a:rPr lang="en-GB" dirty="0" err="1"/>
              <a:t>wardiau</a:t>
            </a:r>
            <a:r>
              <a:rPr lang="en-GB" dirty="0"/>
              <a:t> </a:t>
            </a:r>
            <a:r>
              <a:rPr lang="en-GB" dirty="0" err="1"/>
              <a:t>rhithwir</a:t>
            </a:r>
            <a:r>
              <a:rPr lang="en-GB" dirty="0"/>
              <a:t> </a:t>
            </a:r>
            <a:r>
              <a:rPr lang="en-GB" dirty="0" err="1"/>
              <a:t>ym</a:t>
            </a:r>
            <a:r>
              <a:rPr lang="en-GB" dirty="0"/>
              <a:t> </a:t>
            </a:r>
            <a:r>
              <a:rPr lang="en-GB" dirty="0" err="1"/>
              <a:t>mhob</a:t>
            </a:r>
            <a:r>
              <a:rPr lang="en-GB" dirty="0"/>
              <a:t> un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wyth</a:t>
            </a:r>
            <a:r>
              <a:rPr lang="en-GB" dirty="0"/>
              <a:t> </a:t>
            </a:r>
            <a:r>
              <a:rPr lang="en-GB" dirty="0" err="1"/>
              <a:t>clwstwr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lliniarol</a:t>
            </a:r>
            <a:r>
              <a:rPr lang="en-GB" dirty="0"/>
              <a:t> a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henoed</a:t>
            </a:r>
            <a:r>
              <a:rPr lang="en-GB" dirty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Canoli</a:t>
            </a:r>
            <a:r>
              <a:rPr lang="en-GB" dirty="0"/>
              <a:t> </a:t>
            </a:r>
            <a:r>
              <a:rPr lang="en-GB" dirty="0" err="1"/>
              <a:t>derbyniad</a:t>
            </a:r>
            <a:r>
              <a:rPr lang="en-GB" dirty="0"/>
              <a:t> </a:t>
            </a:r>
            <a:r>
              <a:rPr lang="en-GB" dirty="0" err="1"/>
              <a:t>meddygol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Ysbyty</a:t>
            </a:r>
            <a:r>
              <a:rPr lang="en-GB" dirty="0"/>
              <a:t> </a:t>
            </a:r>
            <a:r>
              <a:rPr lang="en-GB" dirty="0" err="1"/>
              <a:t>Treforys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canolfan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</a:t>
            </a:r>
            <a:r>
              <a:rPr lang="en-GB" dirty="0" err="1"/>
              <a:t>saith</a:t>
            </a:r>
            <a:r>
              <a:rPr lang="en-GB" dirty="0"/>
              <a:t> </a:t>
            </a:r>
            <a:r>
              <a:rPr lang="en-GB" dirty="0" err="1"/>
              <a:t>diwrnod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un </a:t>
            </a:r>
            <a:r>
              <a:rPr lang="en-GB" dirty="0" err="1"/>
              <a:t>diwrnod</a:t>
            </a:r>
            <a:r>
              <a:rPr lang="en-GB" dirty="0"/>
              <a:t> a </a:t>
            </a:r>
            <a:r>
              <a:rPr lang="en-GB" dirty="0" err="1"/>
              <a:t>chanolfan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/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brys</a:t>
            </a:r>
            <a:r>
              <a:rPr lang="en-GB" dirty="0"/>
              <a:t> </a:t>
            </a:r>
            <a:r>
              <a:rPr lang="en-GB" dirty="0" err="1"/>
              <a:t>symudol</a:t>
            </a:r>
            <a:r>
              <a:rPr lang="en-GB" dirty="0"/>
              <a:t>/</a:t>
            </a:r>
            <a:r>
              <a:rPr lang="en-GB" dirty="0" err="1"/>
              <a:t>uned</a:t>
            </a:r>
            <a:r>
              <a:rPr lang="en-GB" dirty="0"/>
              <a:t> </a:t>
            </a:r>
            <a:r>
              <a:rPr lang="en-GB" dirty="0" err="1"/>
              <a:t>meddygon</a:t>
            </a:r>
            <a:r>
              <a:rPr lang="en-GB" dirty="0"/>
              <a:t> </a:t>
            </a:r>
            <a:r>
              <a:rPr lang="en-GB" dirty="0" err="1"/>
              <a:t>teulu</a:t>
            </a:r>
            <a:r>
              <a:rPr lang="en-GB" dirty="0"/>
              <a:t> </a:t>
            </a:r>
            <a:r>
              <a:rPr lang="en-GB" dirty="0" err="1"/>
              <a:t>acíwt</a:t>
            </a:r>
            <a:r>
              <a:rPr lang="en-GB" dirty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Gweithredu</a:t>
            </a:r>
            <a:r>
              <a:rPr lang="en-GB" dirty="0"/>
              <a:t> </a:t>
            </a:r>
            <a:r>
              <a:rPr lang="en-GB" dirty="0" err="1"/>
              <a:t>targedau</a:t>
            </a:r>
            <a:r>
              <a:rPr lang="en-GB" dirty="0"/>
              <a:t> </a:t>
            </a:r>
            <a:r>
              <a:rPr lang="en-GB" dirty="0" err="1"/>
              <a:t>atal</a:t>
            </a:r>
            <a:r>
              <a:rPr lang="en-GB" dirty="0"/>
              <a:t> a </a:t>
            </a:r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heintiau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ac </a:t>
            </a:r>
            <a:r>
              <a:rPr lang="en-GB" dirty="0" err="1"/>
              <a:t>eilaidd</a:t>
            </a:r>
            <a:r>
              <a:rPr lang="en-GB" dirty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cydnabyddiaeth</a:t>
            </a:r>
            <a:r>
              <a:rPr lang="en-GB" dirty="0"/>
              <a:t> a </a:t>
            </a:r>
            <a:r>
              <a:rPr lang="en-GB" dirty="0" err="1"/>
              <a:t>chydymffurfiaeth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diwedd</a:t>
            </a:r>
            <a:r>
              <a:rPr lang="en-GB" dirty="0"/>
              <a:t> </a:t>
            </a:r>
            <a:r>
              <a:rPr lang="en-GB" dirty="0" err="1"/>
              <a:t>oes</a:t>
            </a:r>
            <a:r>
              <a:rPr lang="en-GB" dirty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Buddsoddi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cynlluniau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poblogaeth</a:t>
            </a:r>
            <a:r>
              <a:rPr lang="en-GB" dirty="0"/>
              <a:t>;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Moderneiddio</a:t>
            </a:r>
            <a:r>
              <a:rPr lang="en-GB" dirty="0"/>
              <a:t> </a:t>
            </a:r>
            <a:r>
              <a:rPr lang="en-GB" dirty="0" err="1"/>
              <a:t>gwasanaethau</a:t>
            </a:r>
            <a:r>
              <a:rPr lang="en-GB" dirty="0"/>
              <a:t> </a:t>
            </a:r>
            <a:r>
              <a:rPr lang="en-GB" dirty="0" err="1"/>
              <a:t>anableddau</a:t>
            </a:r>
            <a:r>
              <a:rPr lang="en-GB" dirty="0"/>
              <a:t> </a:t>
            </a:r>
            <a:r>
              <a:rPr lang="en-GB" dirty="0" err="1" smtClean="0"/>
              <a:t>dysgu</a:t>
            </a:r>
            <a:r>
              <a:rPr lang="en-GB" dirty="0" smtClean="0"/>
              <a:t>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504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92" y="46037"/>
            <a:ext cx="10515600" cy="1325563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Diolch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392" y="1031966"/>
            <a:ext cx="4664694" cy="55778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err="1"/>
              <a:t>Diolch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chi </a:t>
            </a:r>
            <a:r>
              <a:rPr lang="en-GB" dirty="0" err="1"/>
              <a:t>gyd</a:t>
            </a:r>
            <a:r>
              <a:rPr lang="en-GB" dirty="0"/>
              <a:t> am </a:t>
            </a:r>
            <a:r>
              <a:rPr lang="en-GB" dirty="0" err="1"/>
              <a:t>fynychu</a:t>
            </a:r>
            <a:r>
              <a:rPr lang="en-GB" dirty="0"/>
              <a:t> –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eleni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bod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heriol</a:t>
            </a:r>
            <a:r>
              <a:rPr lang="en-GB" dirty="0"/>
              <a:t> </a:t>
            </a:r>
            <a:r>
              <a:rPr lang="en-GB" dirty="0" err="1"/>
              <a:t>wrth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symud</a:t>
            </a:r>
            <a:r>
              <a:rPr lang="en-GB" dirty="0"/>
              <a:t> </a:t>
            </a:r>
            <a:r>
              <a:rPr lang="en-GB" dirty="0" err="1"/>
              <a:t>allan</a:t>
            </a:r>
            <a:r>
              <a:rPr lang="en-GB" dirty="0"/>
              <a:t> o </a:t>
            </a:r>
            <a:r>
              <a:rPr lang="en-GB" dirty="0" err="1"/>
              <a:t>ymateb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Covid</a:t>
            </a:r>
            <a:r>
              <a:rPr lang="en-GB" dirty="0"/>
              <a:t> a </a:t>
            </a:r>
            <a:r>
              <a:rPr lang="en-GB" dirty="0" err="1"/>
              <a:t>dechrau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;</a:t>
            </a:r>
          </a:p>
          <a:p>
            <a:pPr>
              <a:spcBef>
                <a:spcPts val="0"/>
              </a:spcBef>
            </a:pPr>
            <a:r>
              <a:rPr lang="en-GB" dirty="0" err="1"/>
              <a:t>Ond</a:t>
            </a:r>
            <a:r>
              <a:rPr lang="en-GB" dirty="0"/>
              <a:t>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cyfle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ddysgu</a:t>
            </a:r>
            <a:r>
              <a:rPr lang="en-GB" dirty="0"/>
              <a:t> a </a:t>
            </a:r>
            <a:r>
              <a:rPr lang="en-GB" dirty="0" err="1"/>
              <a:t>gwneud</a:t>
            </a:r>
            <a:r>
              <a:rPr lang="en-GB" dirty="0"/>
              <a:t> y </a:t>
            </a:r>
            <a:r>
              <a:rPr lang="en-GB" dirty="0" err="1"/>
              <a:t>newidiadau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ddarparu</a:t>
            </a:r>
            <a:r>
              <a:rPr lang="en-GB" dirty="0"/>
              <a:t> </a:t>
            </a:r>
            <a:r>
              <a:rPr lang="en-GB" dirty="0" err="1"/>
              <a:t>gwell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,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gwell</a:t>
            </a:r>
            <a:r>
              <a:rPr lang="en-GB" dirty="0"/>
              <a:t>, </a:t>
            </a:r>
            <a:r>
              <a:rPr lang="en-GB" dirty="0" err="1"/>
              <a:t>bywydau</a:t>
            </a:r>
            <a:r>
              <a:rPr lang="en-GB" dirty="0"/>
              <a:t> </a:t>
            </a:r>
            <a:r>
              <a:rPr lang="en-GB" dirty="0" err="1" smtClean="0"/>
              <a:t>gwell</a:t>
            </a:r>
            <a:r>
              <a:rPr lang="en-GB" dirty="0" smtClean="0"/>
              <a:t>.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algn="ctr"/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58533" y="5255410"/>
            <a:ext cx="673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4400" dirty="0" err="1">
                <a:solidFill>
                  <a:schemeClr val="accent1"/>
                </a:solidFill>
              </a:rPr>
              <a:t>Unrhyw</a:t>
            </a:r>
            <a:r>
              <a:rPr lang="en-GB" sz="4400" dirty="0">
                <a:solidFill>
                  <a:schemeClr val="accent1"/>
                </a:solidFill>
              </a:rPr>
              <a:t> </a:t>
            </a:r>
            <a:r>
              <a:rPr lang="en-GB" sz="4400" dirty="0" err="1">
                <a:solidFill>
                  <a:schemeClr val="accent1"/>
                </a:solidFill>
              </a:rPr>
              <a:t>gwestiynau</a:t>
            </a:r>
            <a:r>
              <a:rPr lang="en-GB" sz="4400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 descr="VIPs at solar far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402" y="1834091"/>
            <a:ext cx="5609590" cy="2343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580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9191" y="1073041"/>
            <a:ext cx="6499383" cy="1325563"/>
          </a:xfrm>
        </p:spPr>
        <p:txBody>
          <a:bodyPr>
            <a:normAutofit fontScale="90000"/>
          </a:bodyPr>
          <a:lstStyle/>
          <a:p>
            <a:r>
              <a:rPr lang="en-GB" dirty="0" err="1">
                <a:solidFill>
                  <a:schemeClr val="accent1"/>
                </a:solidFill>
              </a:rPr>
              <a:t>Croeso</a:t>
            </a:r>
            <a:r>
              <a:rPr lang="en-GB" dirty="0">
                <a:solidFill>
                  <a:schemeClr val="accent1"/>
                </a:solidFill>
              </a:rPr>
              <a:t/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Emma </a:t>
            </a:r>
            <a:r>
              <a:rPr lang="en-GB" dirty="0" err="1">
                <a:solidFill>
                  <a:schemeClr val="accent1"/>
                </a:solidFill>
              </a:rPr>
              <a:t>Woollett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Cadeirydd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 descr="Z:\npt_fs2\Corporate Administration\Corporate Services\Personnel\01 Board Members\05 Photos\Emma Woollett\18-2276-exec board-Emma_Woollett_003-HiR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91" y="349940"/>
            <a:ext cx="2171271" cy="27717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76401" y="4272871"/>
            <a:ext cx="73849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 err="1">
                <a:solidFill>
                  <a:schemeClr val="accent1"/>
                </a:solidFill>
              </a:rPr>
              <a:t>Cyflwyniad</a:t>
            </a:r>
            <a:endParaRPr lang="en-GB" dirty="0">
              <a:solidFill>
                <a:schemeClr val="accent1"/>
              </a:solidFill>
            </a:endParaRPr>
          </a:p>
          <a:p>
            <a:pPr algn="r"/>
            <a:r>
              <a:rPr lang="en-GB" dirty="0">
                <a:solidFill>
                  <a:schemeClr val="accent1"/>
                </a:solidFill>
              </a:rPr>
              <a:t>Mark Hackett, </a:t>
            </a:r>
            <a:r>
              <a:rPr lang="en-GB" dirty="0" err="1">
                <a:solidFill>
                  <a:schemeClr val="accent1"/>
                </a:solidFill>
              </a:rPr>
              <a:t>Prif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Weithredwr</a:t>
            </a:r>
            <a:r>
              <a:rPr lang="en-GB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026" name="Picture 2" descr="210202-Mark Hackett LR-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74" y="2764005"/>
            <a:ext cx="192405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1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4808"/>
          </a:xfrm>
        </p:spPr>
        <p:txBody>
          <a:bodyPr/>
          <a:lstStyle/>
          <a:p>
            <a:pPr algn="ctr"/>
            <a:r>
              <a:rPr lang="cy-GB" dirty="0" smtClean="0">
                <a:solidFill>
                  <a:schemeClr val="accent1"/>
                </a:solidFill>
              </a:rPr>
              <a:t>Newid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gyfer</a:t>
            </a:r>
            <a:r>
              <a:rPr lang="en-GB" dirty="0">
                <a:solidFill>
                  <a:schemeClr val="accent1"/>
                </a:solidFill>
              </a:rPr>
              <a:t> y </a:t>
            </a:r>
            <a:r>
              <a:rPr lang="en-GB" dirty="0" err="1">
                <a:solidFill>
                  <a:schemeClr val="accent1"/>
                </a:solidFill>
              </a:rPr>
              <a:t>Dyfodol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2200"/>
            <a:ext cx="10515600" cy="5084763"/>
          </a:xfrm>
        </p:spPr>
        <p:txBody>
          <a:bodyPr>
            <a:normAutofit fontScale="62500" lnSpcReduction="20000"/>
          </a:bodyPr>
          <a:lstStyle/>
          <a:p>
            <a:r>
              <a:rPr lang="cy-GB" dirty="0" smtClean="0"/>
              <a:t>Yn dilyn proses ymgysylltu â’r cyhoedd dros fisoedd yr haf, rydym bellach yn dechrau bwrw ymlaen â’n cynigion fel rhan o ‘Newid ar gyfer y Dyfodol’;  </a:t>
            </a:r>
          </a:p>
          <a:p>
            <a:r>
              <a:rPr lang="cy-GB" dirty="0" smtClean="0"/>
              <a:t>Mae’n rhaglen uchelgeisiol ar gyfer gwella a newid gwasanaethau a fydd yn creu gwasanaethau mwy cynaliadwy ac effeithiol i’n cleifion;</a:t>
            </a:r>
          </a:p>
          <a:p>
            <a:r>
              <a:rPr lang="cy-GB" dirty="0" smtClean="0"/>
              <a:t>Mae hyn yn cynnwys ail-greu ein tri phrif ysbyty fel canolfannau rhagoriaeth ac mae rhai o’r newidiadau’n cynnwys:</a:t>
            </a:r>
          </a:p>
          <a:p>
            <a:pPr lvl="1"/>
            <a:r>
              <a:rPr lang="cy-GB" dirty="0" smtClean="0"/>
              <a:t>Ailgynllunio gwasanaethau meddygol acíwt;</a:t>
            </a:r>
          </a:p>
          <a:p>
            <a:pPr lvl="1"/>
            <a:r>
              <a:rPr lang="cy-GB" dirty="0" smtClean="0"/>
              <a:t>Canoli gwasanaethau orthopedig yn Ysbyty Castell-nedd Port Talbot;</a:t>
            </a:r>
          </a:p>
          <a:p>
            <a:pPr lvl="1"/>
            <a:r>
              <a:rPr lang="cy-GB" dirty="0" smtClean="0"/>
              <a:t>Llwybrau gofal sylfaenol i gefnogi gofal wedi'i gynllunio;</a:t>
            </a:r>
          </a:p>
          <a:p>
            <a:pPr lvl="1"/>
            <a:r>
              <a:rPr lang="cy-GB" dirty="0" smtClean="0"/>
              <a:t>Wardiau rhithwir; </a:t>
            </a:r>
          </a:p>
          <a:p>
            <a:pPr lvl="1"/>
            <a:r>
              <a:rPr lang="cy-GB" dirty="0" smtClean="0"/>
              <a:t>Buddsoddi mewn gwasanaethau gofal lliniarol; </a:t>
            </a:r>
          </a:p>
          <a:p>
            <a:r>
              <a:rPr lang="cy-GB" dirty="0"/>
              <a:t>Rydym eisoes wedi dechrau gwneud rhai o’r newidiadau: </a:t>
            </a:r>
            <a:endParaRPr lang="cy-GB" dirty="0" smtClean="0"/>
          </a:p>
          <a:p>
            <a:pPr lvl="1"/>
            <a:r>
              <a:rPr lang="cy-GB" dirty="0"/>
              <a:t>Buddsoddiad o £4m yn Ysbyty Singleton ar gyfer theatr newydd wedi'i neilltuo ar gyfer llawdriniaethau llygaid; </a:t>
            </a:r>
            <a:endParaRPr lang="cy-GB" dirty="0" smtClean="0"/>
          </a:p>
          <a:p>
            <a:pPr lvl="1"/>
            <a:r>
              <a:rPr lang="cy-GB" dirty="0"/>
              <a:t>4 theatr newydd yn Ysbyty Castell-nedd Port Talbot mewn adeilad modiwlaidd ar gyfer llawdriniaeth orthopedig;</a:t>
            </a:r>
            <a:endParaRPr lang="cy-GB" dirty="0" smtClean="0"/>
          </a:p>
          <a:p>
            <a:pPr lvl="1"/>
            <a:r>
              <a:rPr lang="cy-GB" dirty="0"/>
              <a:t>£21m wedi'i fuddsoddi'n rheolaidd mewn capasiti llawfeddygol, cleifion allanol a diagnosteg;</a:t>
            </a:r>
            <a:endParaRPr lang="cy-GB" dirty="0" smtClean="0"/>
          </a:p>
          <a:p>
            <a:pPr lvl="1"/>
            <a:r>
              <a:rPr lang="cy-GB" dirty="0"/>
              <a:t>Cyflwyno’r gwasanaeth dermatoleg yn wahanol drwy ymgynghoriadau grŵp rhithwir ac adolygiad rhithwir o friwiau;</a:t>
            </a:r>
            <a:endParaRPr lang="cy-GB" dirty="0" smtClean="0"/>
          </a:p>
          <a:p>
            <a:pPr lvl="1"/>
            <a:r>
              <a:rPr lang="cy-GB" dirty="0"/>
              <a:t>Gwasanaethau sbirometreg, ecocardiogram ac awdioleg mewn gofal sylfaenol sy'n atal atgyfeirio i ysbyty;</a:t>
            </a:r>
            <a:endParaRPr lang="cy-GB" dirty="0" smtClean="0"/>
          </a:p>
          <a:p>
            <a:pPr lvl="1"/>
            <a:r>
              <a:rPr lang="cy-GB" dirty="0"/>
              <a:t>Darparu mynediad uniongyrchol at ymchwiliadau i feddygon teulu i atal atgyfeiriadau i ysbyty.</a:t>
            </a:r>
            <a:endParaRPr lang="cy-GB" dirty="0" smtClean="0"/>
          </a:p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65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162"/>
            <a:ext cx="10515600" cy="1325563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Datblygiadau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Sylfaenol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Cymunedol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Therapïau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422399"/>
            <a:ext cx="11082867" cy="49339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100" dirty="0" err="1" smtClean="0"/>
              <a:t>Nid</a:t>
            </a:r>
            <a:r>
              <a:rPr lang="en-GB" sz="2100" dirty="0" smtClean="0"/>
              <a:t> </a:t>
            </a:r>
            <a:r>
              <a:rPr lang="en-GB" sz="2100" dirty="0" err="1"/>
              <a:t>gofal</a:t>
            </a:r>
            <a:r>
              <a:rPr lang="en-GB" sz="2100" dirty="0"/>
              <a:t> </a:t>
            </a:r>
            <a:r>
              <a:rPr lang="en-GB" sz="2100" dirty="0" err="1"/>
              <a:t>ysbyty</a:t>
            </a:r>
            <a:r>
              <a:rPr lang="en-GB" sz="2100" dirty="0"/>
              <a:t> </a:t>
            </a:r>
            <a:r>
              <a:rPr lang="en-GB" sz="2100" dirty="0" err="1"/>
              <a:t>yn</a:t>
            </a:r>
            <a:r>
              <a:rPr lang="en-GB" sz="2100" dirty="0"/>
              <a:t> </a:t>
            </a:r>
            <a:r>
              <a:rPr lang="en-GB" sz="2100" dirty="0" err="1"/>
              <a:t>unig</a:t>
            </a:r>
            <a:r>
              <a:rPr lang="en-GB" sz="2100" dirty="0"/>
              <a:t> </a:t>
            </a:r>
            <a:r>
              <a:rPr lang="en-GB" sz="2100" dirty="0" err="1"/>
              <a:t>yr</a:t>
            </a:r>
            <a:r>
              <a:rPr lang="en-GB" sz="2100" dirty="0"/>
              <a:t> </a:t>
            </a:r>
            <a:r>
              <a:rPr lang="en-GB" sz="2100" dirty="0" err="1"/>
              <a:t>ydym</a:t>
            </a:r>
            <a:r>
              <a:rPr lang="en-GB" sz="2100" dirty="0"/>
              <a:t> </a:t>
            </a:r>
            <a:r>
              <a:rPr lang="en-GB" sz="2100" dirty="0" err="1"/>
              <a:t>wedi</a:t>
            </a:r>
            <a:r>
              <a:rPr lang="en-GB" sz="2100" dirty="0"/>
              <a:t> bod </a:t>
            </a:r>
            <a:r>
              <a:rPr lang="en-GB" sz="2100" dirty="0" err="1"/>
              <a:t>yn</a:t>
            </a:r>
            <a:r>
              <a:rPr lang="en-GB" sz="2100" dirty="0"/>
              <a:t> </a:t>
            </a:r>
            <a:r>
              <a:rPr lang="en-GB" sz="2100" dirty="0" err="1"/>
              <a:t>ei</a:t>
            </a:r>
            <a:r>
              <a:rPr lang="en-GB" sz="2100" dirty="0"/>
              <a:t> </a:t>
            </a:r>
            <a:r>
              <a:rPr lang="en-GB" sz="2100" dirty="0" err="1"/>
              <a:t>drawsnewid</a:t>
            </a:r>
            <a:r>
              <a:rPr lang="en-GB" sz="2100" dirty="0"/>
              <a:t> ac </a:t>
            </a:r>
            <a:r>
              <a:rPr lang="en-GB" sz="2100" dirty="0" err="1"/>
              <a:t>mae</a:t>
            </a:r>
            <a:r>
              <a:rPr lang="en-GB" sz="2100" dirty="0"/>
              <a:t> </a:t>
            </a:r>
            <a:r>
              <a:rPr lang="en-GB" sz="2100" dirty="0" err="1"/>
              <a:t>rhai</a:t>
            </a:r>
            <a:r>
              <a:rPr lang="en-GB" sz="2100" dirty="0"/>
              <a:t> </a:t>
            </a:r>
            <a:r>
              <a:rPr lang="en-GB" sz="2100" dirty="0" err="1"/>
              <a:t>enghreifftiau</a:t>
            </a:r>
            <a:r>
              <a:rPr lang="en-GB" sz="2100" dirty="0"/>
              <a:t> </a:t>
            </a:r>
            <a:r>
              <a:rPr lang="en-GB" sz="2100" dirty="0" err="1"/>
              <a:t>yn</a:t>
            </a:r>
            <a:r>
              <a:rPr lang="en-GB" sz="2100" dirty="0"/>
              <a:t> </a:t>
            </a:r>
            <a:r>
              <a:rPr lang="en-GB" sz="2100" dirty="0" err="1" smtClean="0"/>
              <a:t>cynnwys</a:t>
            </a:r>
            <a:endParaRPr lang="en-GB" sz="21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Lansio</a:t>
            </a:r>
            <a:r>
              <a:rPr lang="en-GB" sz="1800" dirty="0"/>
              <a:t> </a:t>
            </a:r>
            <a:r>
              <a:rPr lang="en-GB" sz="1800" dirty="0" err="1"/>
              <a:t>wardiau</a:t>
            </a:r>
            <a:r>
              <a:rPr lang="en-GB" sz="1800" dirty="0"/>
              <a:t> </a:t>
            </a:r>
            <a:r>
              <a:rPr lang="en-GB" sz="1800" dirty="0" err="1"/>
              <a:t>rhithwir</a:t>
            </a:r>
            <a:r>
              <a:rPr lang="en-GB" sz="1800" dirty="0"/>
              <a:t> </a:t>
            </a:r>
            <a:r>
              <a:rPr lang="en-GB" sz="1800" dirty="0" err="1"/>
              <a:t>mewn</a:t>
            </a:r>
            <a:r>
              <a:rPr lang="en-GB" sz="1800" dirty="0"/>
              <a:t> </a:t>
            </a:r>
            <a:r>
              <a:rPr lang="en-GB" sz="1800" dirty="0" err="1"/>
              <a:t>pedwar</a:t>
            </a:r>
            <a:r>
              <a:rPr lang="en-GB" sz="1800" dirty="0"/>
              <a:t> </a:t>
            </a:r>
            <a:r>
              <a:rPr lang="en-GB" sz="1800" dirty="0" err="1"/>
              <a:t>o’r</a:t>
            </a:r>
            <a:r>
              <a:rPr lang="en-GB" sz="1800" dirty="0"/>
              <a:t> </a:t>
            </a:r>
            <a:r>
              <a:rPr lang="en-GB" sz="1800" dirty="0" err="1"/>
              <a:t>wyth</a:t>
            </a:r>
            <a:r>
              <a:rPr lang="en-GB" sz="1800" dirty="0"/>
              <a:t> </a:t>
            </a:r>
            <a:r>
              <a:rPr lang="en-GB" sz="1800" dirty="0" err="1"/>
              <a:t>clwstwr</a:t>
            </a:r>
            <a:r>
              <a:rPr lang="en-GB" sz="1800" dirty="0"/>
              <a:t> </a:t>
            </a:r>
            <a:r>
              <a:rPr lang="en-GB" sz="1800" dirty="0" err="1"/>
              <a:t>gofal</a:t>
            </a:r>
            <a:r>
              <a:rPr lang="en-GB" sz="1800" dirty="0"/>
              <a:t> </a:t>
            </a:r>
            <a:r>
              <a:rPr lang="en-GB" sz="1800" dirty="0" err="1"/>
              <a:t>sylfaenol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ddarparu</a:t>
            </a:r>
            <a:r>
              <a:rPr lang="en-GB" sz="1800" dirty="0"/>
              <a:t> </a:t>
            </a:r>
            <a:r>
              <a:rPr lang="en-GB" sz="1800" dirty="0" err="1"/>
              <a:t>cymorth</a:t>
            </a:r>
            <a:r>
              <a:rPr lang="en-GB" sz="1800" dirty="0"/>
              <a:t> </a:t>
            </a:r>
            <a:r>
              <a:rPr lang="en-GB" sz="1800" dirty="0" err="1"/>
              <a:t>i’r</a:t>
            </a:r>
            <a:r>
              <a:rPr lang="en-GB" sz="1800" dirty="0"/>
              <a:t> </a:t>
            </a:r>
            <a:r>
              <a:rPr lang="en-GB" sz="1800" dirty="0" err="1"/>
              <a:t>henoed</a:t>
            </a:r>
            <a:r>
              <a:rPr lang="en-GB" sz="1800" dirty="0"/>
              <a:t> </a:t>
            </a:r>
            <a:r>
              <a:rPr lang="en-GB" sz="1800" dirty="0" err="1"/>
              <a:t>bregus</a:t>
            </a:r>
            <a:r>
              <a:rPr lang="en-GB" sz="1800" dirty="0"/>
              <a:t> </a:t>
            </a:r>
            <a:r>
              <a:rPr lang="en-GB" sz="1800" dirty="0" err="1"/>
              <a:t>a’r</a:t>
            </a:r>
            <a:r>
              <a:rPr lang="en-GB" sz="1800" dirty="0"/>
              <a:t> </a:t>
            </a:r>
            <a:r>
              <a:rPr lang="en-GB" sz="1800" dirty="0" err="1"/>
              <a:t>rhai</a:t>
            </a:r>
            <a:r>
              <a:rPr lang="en-GB" sz="1800" dirty="0"/>
              <a:t> ag </a:t>
            </a:r>
            <a:r>
              <a:rPr lang="en-GB" sz="1800" dirty="0" err="1"/>
              <a:t>anghenion</a:t>
            </a:r>
            <a:r>
              <a:rPr lang="en-GB" sz="1800" dirty="0"/>
              <a:t> </a:t>
            </a:r>
            <a:r>
              <a:rPr lang="en-GB" sz="1800" dirty="0" err="1"/>
              <a:t>iechyd</a:t>
            </a:r>
            <a:r>
              <a:rPr lang="en-GB" sz="1800" dirty="0"/>
              <a:t> a </a:t>
            </a:r>
            <a:r>
              <a:rPr lang="en-GB" sz="1800" dirty="0" err="1"/>
              <a:t>gofal</a:t>
            </a:r>
            <a:r>
              <a:rPr lang="en-GB" sz="1800" dirty="0"/>
              <a:t> </a:t>
            </a:r>
            <a:r>
              <a:rPr lang="en-GB" sz="1800" dirty="0" err="1"/>
              <a:t>cymdeithasol</a:t>
            </a:r>
            <a:r>
              <a:rPr lang="en-GB" sz="1800" dirty="0"/>
              <a:t> </a:t>
            </a:r>
            <a:r>
              <a:rPr lang="en-GB" sz="1800" dirty="0" err="1"/>
              <a:t>cymhleth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cartrefi</a:t>
            </a:r>
            <a:r>
              <a:rPr lang="en-GB" sz="1800" dirty="0"/>
              <a:t>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hunain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hytrach</a:t>
            </a:r>
            <a:r>
              <a:rPr lang="en-GB" sz="1800" dirty="0"/>
              <a:t> nag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yr</a:t>
            </a:r>
            <a:r>
              <a:rPr lang="en-GB" sz="1800" dirty="0"/>
              <a:t> </a:t>
            </a:r>
            <a:r>
              <a:rPr lang="en-GB" sz="1800" dirty="0" err="1"/>
              <a:t>ysbyty</a:t>
            </a:r>
            <a:r>
              <a:rPr lang="en-GB" sz="1800" dirty="0"/>
              <a:t>;</a:t>
            </a:r>
            <a:endParaRPr lang="en-GB" sz="18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Clystyrau</a:t>
            </a:r>
            <a:r>
              <a:rPr lang="en-GB" sz="1800" dirty="0"/>
              <a:t> </a:t>
            </a:r>
            <a:r>
              <a:rPr lang="en-GB" sz="1800" dirty="0" err="1"/>
              <a:t>gofal</a:t>
            </a:r>
            <a:r>
              <a:rPr lang="en-GB" sz="1800" dirty="0"/>
              <a:t> </a:t>
            </a:r>
            <a:r>
              <a:rPr lang="en-GB" sz="1800" dirty="0" err="1"/>
              <a:t>sylfaenol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canolbwyntio</a:t>
            </a:r>
            <a:r>
              <a:rPr lang="en-GB" sz="1800" dirty="0"/>
              <a:t> </a:t>
            </a:r>
            <a:r>
              <a:rPr lang="en-GB" sz="1800" dirty="0" err="1"/>
              <a:t>ar</a:t>
            </a:r>
            <a:r>
              <a:rPr lang="en-GB" sz="1800" dirty="0"/>
              <a:t> </a:t>
            </a:r>
            <a:r>
              <a:rPr lang="en-GB" sz="1800" dirty="0" err="1"/>
              <a:t>ddarparu</a:t>
            </a:r>
            <a:r>
              <a:rPr lang="en-GB" sz="1800" dirty="0"/>
              <a:t> </a:t>
            </a:r>
            <a:r>
              <a:rPr lang="en-GB" sz="1800" dirty="0" err="1"/>
              <a:t>gwasanaethau</a:t>
            </a:r>
            <a:r>
              <a:rPr lang="en-GB" sz="1800" dirty="0"/>
              <a:t> </a:t>
            </a:r>
            <a:r>
              <a:rPr lang="en-GB" sz="1800" dirty="0" err="1"/>
              <a:t>cyn</a:t>
            </a:r>
            <a:r>
              <a:rPr lang="en-GB" sz="1800" dirty="0"/>
              <a:t>-diabetes, </a:t>
            </a:r>
            <a:r>
              <a:rPr lang="en-GB" sz="1800" dirty="0" err="1"/>
              <a:t>gordewdra</a:t>
            </a:r>
            <a:r>
              <a:rPr lang="en-GB" sz="1800" dirty="0"/>
              <a:t> a </a:t>
            </a:r>
            <a:r>
              <a:rPr lang="en-GB" sz="1800" dirty="0" err="1"/>
              <a:t>chymorth</a:t>
            </a:r>
            <a:r>
              <a:rPr lang="en-GB" sz="1800" dirty="0"/>
              <a:t> </a:t>
            </a:r>
            <a:r>
              <a:rPr lang="en-GB" sz="1800" dirty="0" err="1"/>
              <a:t>ffordd</a:t>
            </a:r>
            <a:r>
              <a:rPr lang="en-GB" sz="1800" dirty="0"/>
              <a:t> o </a:t>
            </a:r>
            <a:r>
              <a:rPr lang="en-GB" sz="1800" dirty="0" err="1"/>
              <a:t>fyw</a:t>
            </a:r>
            <a:r>
              <a:rPr lang="en-GB" sz="1800" dirty="0"/>
              <a:t> </a:t>
            </a:r>
            <a:r>
              <a:rPr lang="en-GB" sz="1800" dirty="0" err="1"/>
              <a:t>cyn</a:t>
            </a:r>
            <a:r>
              <a:rPr lang="en-GB" sz="1800" dirty="0"/>
              <a:t> </a:t>
            </a:r>
            <a:r>
              <a:rPr lang="en-GB" sz="1800" dirty="0" err="1"/>
              <a:t>adsefydlu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gleifion</a:t>
            </a:r>
            <a:r>
              <a:rPr lang="en-GB" sz="1800" dirty="0"/>
              <a:t> ag </a:t>
            </a:r>
            <a:r>
              <a:rPr lang="en-GB" sz="1800" dirty="0" err="1"/>
              <a:t>atgyfeiriadau</a:t>
            </a:r>
            <a:r>
              <a:rPr lang="en-GB" sz="1800" dirty="0"/>
              <a:t> </a:t>
            </a:r>
            <a:r>
              <a:rPr lang="en-GB" sz="1800" dirty="0" err="1"/>
              <a:t>brys</a:t>
            </a:r>
            <a:r>
              <a:rPr lang="en-GB" sz="1800" dirty="0"/>
              <a:t> </a:t>
            </a:r>
            <a:r>
              <a:rPr lang="en-GB" sz="1800" dirty="0" err="1"/>
              <a:t>lle</a:t>
            </a:r>
            <a:r>
              <a:rPr lang="en-GB" sz="1800" dirty="0"/>
              <a:t> </a:t>
            </a:r>
            <a:r>
              <a:rPr lang="en-GB" sz="1800" dirty="0" err="1"/>
              <a:t>yr</a:t>
            </a:r>
            <a:r>
              <a:rPr lang="en-GB" sz="1800" dirty="0"/>
              <a:t> </a:t>
            </a:r>
            <a:r>
              <a:rPr lang="en-GB" sz="1800" dirty="0" err="1"/>
              <a:t>amheuir</a:t>
            </a:r>
            <a:r>
              <a:rPr lang="en-GB" sz="1800" dirty="0"/>
              <a:t> bod </a:t>
            </a:r>
            <a:r>
              <a:rPr lang="en-GB" sz="1800" dirty="0" err="1"/>
              <a:t>canser</a:t>
            </a:r>
            <a:r>
              <a:rPr lang="en-GB" sz="1800" dirty="0"/>
              <a:t> </a:t>
            </a:r>
            <a:r>
              <a:rPr lang="en-GB" sz="1800" dirty="0" err="1"/>
              <a:t>arnynt</a:t>
            </a:r>
            <a:r>
              <a:rPr lang="en-GB" sz="1800" dirty="0"/>
              <a:t>;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Modelau</a:t>
            </a:r>
            <a:r>
              <a:rPr lang="en-GB" sz="1800" dirty="0"/>
              <a:t> </a:t>
            </a:r>
            <a:r>
              <a:rPr lang="en-GB" sz="1800" dirty="0" err="1"/>
              <a:t>clwstwr</a:t>
            </a:r>
            <a:r>
              <a:rPr lang="en-GB" sz="1800" dirty="0"/>
              <a:t> </a:t>
            </a:r>
            <a:r>
              <a:rPr lang="en-GB" sz="1800" dirty="0" err="1"/>
              <a:t>gofal</a:t>
            </a:r>
            <a:r>
              <a:rPr lang="en-GB" sz="1800" dirty="0"/>
              <a:t> </a:t>
            </a:r>
            <a:r>
              <a:rPr lang="en-GB" sz="1800" dirty="0" err="1"/>
              <a:t>sylfaenol</a:t>
            </a:r>
            <a:r>
              <a:rPr lang="en-GB" sz="1800" dirty="0"/>
              <a:t> </a:t>
            </a:r>
            <a:r>
              <a:rPr lang="en-GB" sz="1800" dirty="0" err="1"/>
              <a:t>pwrpasol</a:t>
            </a:r>
            <a:r>
              <a:rPr lang="en-GB" sz="1800" dirty="0"/>
              <a:t> </a:t>
            </a:r>
            <a:r>
              <a:rPr lang="en-GB" sz="1800" dirty="0" err="1"/>
              <a:t>cryfach</a:t>
            </a:r>
            <a:r>
              <a:rPr lang="en-GB" sz="1800" dirty="0"/>
              <a:t> o </a:t>
            </a:r>
            <a:r>
              <a:rPr lang="en-GB" sz="1800" dirty="0" err="1"/>
              <a:t>gymorth</a:t>
            </a:r>
            <a:r>
              <a:rPr lang="en-GB" sz="1800" dirty="0"/>
              <a:t> </a:t>
            </a:r>
            <a:r>
              <a:rPr lang="en-GB" sz="1800" dirty="0" err="1"/>
              <a:t>iechyd</a:t>
            </a:r>
            <a:r>
              <a:rPr lang="en-GB" sz="1800" dirty="0"/>
              <a:t> </a:t>
            </a:r>
            <a:r>
              <a:rPr lang="en-GB" sz="1800" dirty="0" err="1"/>
              <a:t>meddwl</a:t>
            </a:r>
            <a:r>
              <a:rPr lang="en-GB" sz="1800" dirty="0"/>
              <a:t> a </a:t>
            </a:r>
            <a:r>
              <a:rPr lang="en-GB" sz="1800" dirty="0" err="1"/>
              <a:t>lles</a:t>
            </a:r>
            <a:r>
              <a:rPr lang="en-GB" sz="1800" dirty="0"/>
              <a:t> </a:t>
            </a:r>
            <a:r>
              <a:rPr lang="en-GB" sz="1800" dirty="0" err="1"/>
              <a:t>emosiynol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seiliedig</a:t>
            </a:r>
            <a:r>
              <a:rPr lang="en-GB" sz="1800" dirty="0"/>
              <a:t> </a:t>
            </a:r>
            <a:r>
              <a:rPr lang="en-GB" sz="1800" dirty="0" err="1"/>
              <a:t>ar</a:t>
            </a:r>
            <a:r>
              <a:rPr lang="en-GB" sz="1800" dirty="0"/>
              <a:t> </a:t>
            </a:r>
            <a:r>
              <a:rPr lang="en-GB" sz="1800" dirty="0" err="1"/>
              <a:t>anghenion</a:t>
            </a:r>
            <a:r>
              <a:rPr lang="en-GB" sz="1800" dirty="0"/>
              <a:t> y </a:t>
            </a:r>
            <a:r>
              <a:rPr lang="en-GB" sz="1800" dirty="0" err="1"/>
              <a:t>boblogaeth</a:t>
            </a:r>
            <a:r>
              <a:rPr lang="en-GB" sz="18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Mwy</a:t>
            </a:r>
            <a:r>
              <a:rPr lang="en-GB" sz="1800" dirty="0"/>
              <a:t> o </a:t>
            </a:r>
            <a:r>
              <a:rPr lang="en-GB" sz="1800" dirty="0" err="1"/>
              <a:t>ymarferwyr</a:t>
            </a:r>
            <a:r>
              <a:rPr lang="en-GB" sz="1800" dirty="0"/>
              <a:t> </a:t>
            </a:r>
            <a:r>
              <a:rPr lang="en-GB" sz="1800" dirty="0" err="1"/>
              <a:t>cyswllt</a:t>
            </a:r>
            <a:r>
              <a:rPr lang="en-GB" sz="1800" dirty="0"/>
              <a:t> </a:t>
            </a:r>
            <a:r>
              <a:rPr lang="en-GB" sz="1800" dirty="0" err="1"/>
              <a:t>cyntaf</a:t>
            </a:r>
            <a:r>
              <a:rPr lang="en-GB" sz="1800" dirty="0"/>
              <a:t> </a:t>
            </a:r>
            <a:r>
              <a:rPr lang="en-GB" sz="1800" dirty="0" err="1"/>
              <a:t>awdioleg</a:t>
            </a:r>
            <a:r>
              <a:rPr lang="en-GB" sz="1800" dirty="0"/>
              <a:t> a </a:t>
            </a:r>
            <a:r>
              <a:rPr lang="en-GB" sz="1800" dirty="0" err="1"/>
              <a:t>ffisiotherapi</a:t>
            </a:r>
            <a:r>
              <a:rPr lang="en-GB" sz="1800" dirty="0"/>
              <a:t> </a:t>
            </a:r>
            <a:r>
              <a:rPr lang="en-GB" sz="1800" dirty="0" err="1"/>
              <a:t>ar</a:t>
            </a:r>
            <a:r>
              <a:rPr lang="en-GB" sz="1800" dirty="0"/>
              <a:t> draws </a:t>
            </a:r>
            <a:r>
              <a:rPr lang="en-GB" sz="1800" dirty="0" err="1"/>
              <a:t>clystyrau</a:t>
            </a:r>
            <a:r>
              <a:rPr lang="en-GB" sz="18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Mae </a:t>
            </a:r>
            <a:r>
              <a:rPr lang="en-GB" sz="1800" dirty="0" err="1"/>
              <a:t>gwasanaethau</a:t>
            </a:r>
            <a:r>
              <a:rPr lang="en-GB" sz="1800" dirty="0"/>
              <a:t> </a:t>
            </a:r>
            <a:r>
              <a:rPr lang="en-GB" sz="1800" dirty="0" err="1"/>
              <a:t>digidol</a:t>
            </a:r>
            <a:r>
              <a:rPr lang="en-GB" sz="1800" dirty="0"/>
              <a:t>, </a:t>
            </a:r>
            <a:r>
              <a:rPr lang="en-GB" sz="1800" dirty="0" err="1"/>
              <a:t>fel</a:t>
            </a:r>
            <a:r>
              <a:rPr lang="en-GB" sz="1800" dirty="0"/>
              <a:t> ‘</a:t>
            </a:r>
            <a:r>
              <a:rPr lang="en-GB" sz="1800" dirty="0" err="1"/>
              <a:t>AskmyGP</a:t>
            </a:r>
            <a:r>
              <a:rPr lang="en-GB" sz="1800" dirty="0"/>
              <a:t>’ ac ‘Consultant Connect’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parhau</a:t>
            </a:r>
            <a:r>
              <a:rPr lang="en-GB" sz="1800" dirty="0"/>
              <a:t> </a:t>
            </a:r>
            <a:r>
              <a:rPr lang="en-GB" sz="1800" dirty="0" err="1"/>
              <a:t>yn</a:t>
            </a:r>
            <a:r>
              <a:rPr lang="en-GB" sz="1800" dirty="0"/>
              <a:t>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lle</a:t>
            </a:r>
            <a:r>
              <a:rPr lang="en-GB" sz="1800" dirty="0"/>
              <a:t>;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Cynyddodd</a:t>
            </a:r>
            <a:r>
              <a:rPr lang="en-GB" sz="1800" dirty="0"/>
              <a:t> </a:t>
            </a:r>
            <a:r>
              <a:rPr lang="en-GB" sz="1800" dirty="0" err="1"/>
              <a:t>gwasanaethau</a:t>
            </a:r>
            <a:r>
              <a:rPr lang="en-GB" sz="1800" dirty="0"/>
              <a:t> </a:t>
            </a:r>
            <a:r>
              <a:rPr lang="en-GB" sz="1800" dirty="0" err="1"/>
              <a:t>therapi</a:t>
            </a:r>
            <a:r>
              <a:rPr lang="en-GB" sz="1800" dirty="0"/>
              <a:t> </a:t>
            </a:r>
            <a:r>
              <a:rPr lang="en-GB" sz="1800" dirty="0" err="1"/>
              <a:t>gefnogaeth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ysbytai</a:t>
            </a:r>
            <a:r>
              <a:rPr lang="en-GB" sz="1800" dirty="0"/>
              <a:t> </a:t>
            </a:r>
            <a:r>
              <a:rPr lang="en-GB" sz="1800" dirty="0" err="1"/>
              <a:t>acíwt</a:t>
            </a:r>
            <a:r>
              <a:rPr lang="en-GB" sz="1800" dirty="0"/>
              <a:t> ac </a:t>
            </a:r>
            <a:r>
              <a:rPr lang="en-GB" sz="1800" dirty="0" err="1"/>
              <a:t>ers</a:t>
            </a:r>
            <a:r>
              <a:rPr lang="en-GB" sz="1800" dirty="0"/>
              <a:t> </a:t>
            </a:r>
            <a:r>
              <a:rPr lang="en-GB" sz="1800" dirty="0" err="1"/>
              <a:t>mis</a:t>
            </a:r>
            <a:r>
              <a:rPr lang="en-GB" sz="1800" dirty="0"/>
              <a:t> </a:t>
            </a:r>
            <a:r>
              <a:rPr lang="en-GB" sz="1800" dirty="0" err="1"/>
              <a:t>Medi</a:t>
            </a:r>
            <a:r>
              <a:rPr lang="en-GB" sz="1800" dirty="0"/>
              <a:t> 2021 </a:t>
            </a:r>
            <a:r>
              <a:rPr lang="en-GB" sz="1800" dirty="0" err="1"/>
              <a:t>maent</a:t>
            </a:r>
            <a:r>
              <a:rPr lang="en-GB" sz="1800" dirty="0"/>
              <a:t> </a:t>
            </a:r>
            <a:r>
              <a:rPr lang="en-GB" sz="1800" dirty="0" err="1"/>
              <a:t>wedi</a:t>
            </a:r>
            <a:r>
              <a:rPr lang="en-GB" sz="1800" dirty="0"/>
              <a:t> </a:t>
            </a:r>
            <a:r>
              <a:rPr lang="en-GB" sz="1800" dirty="0" err="1"/>
              <a:t>datblygu</a:t>
            </a:r>
            <a:r>
              <a:rPr lang="en-GB" sz="1800" dirty="0"/>
              <a:t> </a:t>
            </a:r>
            <a:r>
              <a:rPr lang="en-GB" sz="1800" dirty="0" err="1"/>
              <a:t>gwasanaeth</a:t>
            </a:r>
            <a:r>
              <a:rPr lang="en-GB" sz="1800" dirty="0"/>
              <a:t> </a:t>
            </a:r>
            <a:r>
              <a:rPr lang="en-GB" sz="1800" dirty="0" err="1"/>
              <a:t>therapi</a:t>
            </a:r>
            <a:r>
              <a:rPr lang="en-GB" sz="1800" dirty="0"/>
              <a:t> </a:t>
            </a:r>
            <a:r>
              <a:rPr lang="en-GB" sz="1800" dirty="0" err="1"/>
              <a:t>galwedigaethol</a:t>
            </a:r>
            <a:r>
              <a:rPr lang="en-GB" sz="1800" dirty="0"/>
              <a:t> </a:t>
            </a:r>
            <a:r>
              <a:rPr lang="en-GB" sz="1800" dirty="0" err="1"/>
              <a:t>saith</a:t>
            </a:r>
            <a:r>
              <a:rPr lang="en-GB" sz="1800" dirty="0"/>
              <a:t> </a:t>
            </a:r>
            <a:r>
              <a:rPr lang="en-GB" sz="1800" dirty="0" err="1"/>
              <a:t>diwrnod</a:t>
            </a:r>
            <a:r>
              <a:rPr lang="en-GB" sz="18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err="1"/>
              <a:t>Cynydd</a:t>
            </a:r>
            <a:r>
              <a:rPr lang="en-GB" sz="1800" dirty="0"/>
              <a:t> </a:t>
            </a:r>
            <a:r>
              <a:rPr lang="en-GB" sz="1800" dirty="0" err="1"/>
              <a:t>mewn</a:t>
            </a:r>
            <a:r>
              <a:rPr lang="en-GB" sz="1800" dirty="0"/>
              <a:t> </a:t>
            </a:r>
            <a:r>
              <a:rPr lang="en-GB" sz="1800" dirty="0" err="1"/>
              <a:t>darpariaeth</a:t>
            </a:r>
            <a:r>
              <a:rPr lang="en-GB" sz="1800" dirty="0"/>
              <a:t> o </a:t>
            </a:r>
            <a:r>
              <a:rPr lang="en-GB" sz="1800" dirty="0" err="1"/>
              <a:t>wasanaethau</a:t>
            </a:r>
            <a:r>
              <a:rPr lang="en-GB" sz="1800" dirty="0"/>
              <a:t> </a:t>
            </a:r>
            <a:r>
              <a:rPr lang="en-GB" sz="1800" dirty="0" err="1"/>
              <a:t>rhagnodi</a:t>
            </a:r>
            <a:r>
              <a:rPr lang="en-GB" sz="1800" dirty="0"/>
              <a:t> </a:t>
            </a:r>
            <a:r>
              <a:rPr lang="en-GB" sz="1800" dirty="0" err="1"/>
              <a:t>annibynnol</a:t>
            </a:r>
            <a:r>
              <a:rPr lang="en-GB" sz="1800" dirty="0"/>
              <a:t> </a:t>
            </a:r>
            <a:r>
              <a:rPr lang="en-GB" sz="1800" dirty="0" err="1"/>
              <a:t>fferyllfeydd</a:t>
            </a:r>
            <a:r>
              <a:rPr lang="en-GB" sz="1800" dirty="0"/>
              <a:t> </a:t>
            </a:r>
            <a:r>
              <a:rPr lang="en-GB" sz="1800" dirty="0" err="1"/>
              <a:t>cymunedol</a:t>
            </a:r>
            <a:r>
              <a:rPr lang="en-GB" sz="1800" dirty="0"/>
              <a:t> a </a:t>
            </a:r>
            <a:r>
              <a:rPr lang="en-GB" sz="1800" dirty="0" err="1"/>
              <a:t>mynediad</a:t>
            </a:r>
            <a:r>
              <a:rPr lang="en-GB" sz="1800" dirty="0"/>
              <a:t> at </a:t>
            </a:r>
            <a:r>
              <a:rPr lang="en-GB" sz="1800" dirty="0" err="1"/>
              <a:t>feddyginiaethau</a:t>
            </a:r>
            <a:r>
              <a:rPr lang="en-GB" sz="1800" dirty="0"/>
              <a:t> </a:t>
            </a:r>
            <a:r>
              <a:rPr lang="en-GB" sz="1800" dirty="0" err="1"/>
              <a:t>gofal</a:t>
            </a:r>
            <a:r>
              <a:rPr lang="en-GB" sz="1800" dirty="0"/>
              <a:t> </a:t>
            </a:r>
            <a:r>
              <a:rPr lang="en-GB" sz="1800" dirty="0" err="1" smtClean="0"/>
              <a:t>lliniarol</a:t>
            </a:r>
            <a:r>
              <a:rPr lang="en-GB" sz="18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Cyllid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Pherfformiad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162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2021-22, </a:t>
            </a:r>
            <a:r>
              <a:rPr lang="en-GB" dirty="0" err="1"/>
              <a:t>roedd</a:t>
            </a:r>
            <a:r>
              <a:rPr lang="en-GB" dirty="0"/>
              <a:t> </a:t>
            </a:r>
            <a:r>
              <a:rPr lang="en-GB" dirty="0" err="1"/>
              <a:t>gennym</a:t>
            </a:r>
            <a:r>
              <a:rPr lang="en-GB" dirty="0"/>
              <a:t> </a:t>
            </a:r>
            <a:r>
              <a:rPr lang="en-GB" dirty="0" err="1"/>
              <a:t>gyllideb</a:t>
            </a:r>
            <a:r>
              <a:rPr lang="en-GB" dirty="0"/>
              <a:t> o £1.1biliwn ac </a:t>
            </a:r>
            <a:r>
              <a:rPr lang="en-GB" dirty="0" err="1"/>
              <a:t>adroddwyd</a:t>
            </a:r>
            <a:r>
              <a:rPr lang="en-GB" dirty="0"/>
              <a:t> </a:t>
            </a:r>
            <a:r>
              <a:rPr lang="en-GB" dirty="0" err="1"/>
              <a:t>diffyg</a:t>
            </a:r>
            <a:r>
              <a:rPr lang="en-GB" dirty="0"/>
              <a:t> </a:t>
            </a:r>
            <a:r>
              <a:rPr lang="en-GB" dirty="0" err="1"/>
              <a:t>refeniw</a:t>
            </a:r>
            <a:r>
              <a:rPr lang="en-GB" dirty="0"/>
              <a:t> </a:t>
            </a:r>
            <a:r>
              <a:rPr lang="en-GB" dirty="0" err="1"/>
              <a:t>diwedd</a:t>
            </a:r>
            <a:r>
              <a:rPr lang="en-GB" dirty="0"/>
              <a:t> </a:t>
            </a:r>
            <a:r>
              <a:rPr lang="en-GB" dirty="0" err="1"/>
              <a:t>blwyddyn</a:t>
            </a:r>
            <a:r>
              <a:rPr lang="en-GB" dirty="0"/>
              <a:t> o £24.304m - </a:t>
            </a:r>
            <a:r>
              <a:rPr lang="en-GB" dirty="0" err="1"/>
              <a:t>roedd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unol</a:t>
            </a:r>
            <a:r>
              <a:rPr lang="en-GB" dirty="0"/>
              <a:t> </a:t>
            </a:r>
            <a:r>
              <a:rPr lang="en-GB" dirty="0" err="1"/>
              <a:t>â’r</a:t>
            </a:r>
            <a:r>
              <a:rPr lang="en-GB" dirty="0"/>
              <a:t> </a:t>
            </a:r>
            <a:r>
              <a:rPr lang="en-GB" dirty="0" err="1"/>
              <a:t>rhagolwg</a:t>
            </a:r>
            <a:r>
              <a:rPr lang="en-GB" dirty="0"/>
              <a:t> a </a:t>
            </a:r>
            <a:r>
              <a:rPr lang="en-GB" dirty="0" err="1"/>
              <a:t>wnaed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ddechrau’r</a:t>
            </a:r>
            <a:r>
              <a:rPr lang="en-GB" dirty="0"/>
              <a:t> </a:t>
            </a:r>
            <a:r>
              <a:rPr lang="en-GB" dirty="0" err="1"/>
              <a:t>flwyddyn</a:t>
            </a:r>
            <a:r>
              <a:rPr lang="en-GB" dirty="0"/>
              <a:t>;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Fodd</a:t>
            </a:r>
            <a:r>
              <a:rPr lang="en-GB" dirty="0"/>
              <a:t> </a:t>
            </a:r>
            <a:r>
              <a:rPr lang="en-GB" dirty="0" err="1"/>
              <a:t>bynnag</a:t>
            </a:r>
            <a:r>
              <a:rPr lang="en-GB" dirty="0"/>
              <a:t>,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oedd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achos</a:t>
            </a:r>
            <a:r>
              <a:rPr lang="en-GB" dirty="0"/>
              <a:t> o </a:t>
            </a:r>
            <a:r>
              <a:rPr lang="en-GB" dirty="0" err="1"/>
              <a:t>dorri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dyletswydd</a:t>
            </a:r>
            <a:r>
              <a:rPr lang="en-GB" dirty="0"/>
              <a:t> </a:t>
            </a:r>
            <a:r>
              <a:rPr lang="en-GB" dirty="0" err="1"/>
              <a:t>ariannol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fantoli</a:t>
            </a:r>
            <a:r>
              <a:rPr lang="en-GB" dirty="0"/>
              <a:t>, ac felly </a:t>
            </a:r>
            <a:r>
              <a:rPr lang="en-GB" dirty="0" err="1"/>
              <a:t>hefyd</a:t>
            </a:r>
            <a:r>
              <a:rPr lang="en-GB" dirty="0"/>
              <a:t> y </a:t>
            </a:r>
            <a:r>
              <a:rPr lang="en-GB" dirty="0" err="1"/>
              <a:t>methiant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gyflawni</a:t>
            </a:r>
            <a:r>
              <a:rPr lang="en-GB" dirty="0"/>
              <a:t> </a:t>
            </a:r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tair</a:t>
            </a:r>
            <a:r>
              <a:rPr lang="en-GB" dirty="0"/>
              <a:t> </a:t>
            </a:r>
            <a:r>
              <a:rPr lang="en-GB" dirty="0" err="1"/>
              <a:t>blynedd</a:t>
            </a:r>
            <a:r>
              <a:rPr lang="en-GB" dirty="0"/>
              <a:t> </a:t>
            </a:r>
            <a:r>
              <a:rPr lang="en-GB" dirty="0" err="1"/>
              <a:t>cymeradwy</a:t>
            </a:r>
            <a:r>
              <a:rPr lang="en-GB" dirty="0"/>
              <a:t>;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Cyflawnwyd</a:t>
            </a:r>
            <a:r>
              <a:rPr lang="en-GB" dirty="0"/>
              <a:t> </a:t>
            </a:r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cyfalaf</a:t>
            </a:r>
            <a:r>
              <a:rPr lang="en-GB" dirty="0"/>
              <a:t> </a:t>
            </a:r>
            <a:r>
              <a:rPr lang="en-GB" dirty="0" err="1"/>
              <a:t>cytbwys</a:t>
            </a:r>
            <a:r>
              <a:rPr lang="en-GB" dirty="0"/>
              <a:t> </a:t>
            </a:r>
            <a:r>
              <a:rPr lang="en-GB" dirty="0" err="1"/>
              <a:t>gennym</a:t>
            </a:r>
            <a:r>
              <a:rPr lang="en-GB" dirty="0"/>
              <a:t> a </a:t>
            </a:r>
            <a:r>
              <a:rPr lang="en-GB" dirty="0" err="1"/>
              <a:t>chafwyd</a:t>
            </a:r>
            <a:r>
              <a:rPr lang="en-GB" dirty="0"/>
              <a:t> </a:t>
            </a:r>
            <a:r>
              <a:rPr lang="en-GB" dirty="0" err="1"/>
              <a:t>tanwariant</a:t>
            </a:r>
            <a:r>
              <a:rPr lang="en-GB" dirty="0"/>
              <a:t> </a:t>
            </a:r>
            <a:r>
              <a:rPr lang="en-GB" dirty="0" err="1"/>
              <a:t>hyd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oed</a:t>
            </a:r>
            <a:r>
              <a:rPr lang="en-GB" dirty="0"/>
              <a:t>,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sefyllfa</a:t>
            </a:r>
            <a:r>
              <a:rPr lang="en-GB" dirty="0"/>
              <a:t> </a:t>
            </a:r>
            <a:r>
              <a:rPr lang="en-GB" dirty="0" err="1"/>
              <a:t>diwedd</a:t>
            </a:r>
            <a:r>
              <a:rPr lang="en-GB" dirty="0"/>
              <a:t> </a:t>
            </a:r>
            <a:r>
              <a:rPr lang="en-GB" dirty="0" err="1"/>
              <a:t>blwyddyn</a:t>
            </a:r>
            <a:r>
              <a:rPr lang="en-GB" dirty="0"/>
              <a:t> o £67.385m pan </a:t>
            </a:r>
            <a:r>
              <a:rPr lang="en-GB" dirty="0" err="1"/>
              <a:t>oedd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£67.417m, </a:t>
            </a:r>
            <a:r>
              <a:rPr lang="en-GB" dirty="0" err="1"/>
              <a:t>sef</a:t>
            </a:r>
            <a:r>
              <a:rPr lang="en-GB" dirty="0"/>
              <a:t> y </a:t>
            </a:r>
            <a:r>
              <a:rPr lang="en-GB" dirty="0" err="1"/>
              <a:t>swm</a:t>
            </a:r>
            <a:r>
              <a:rPr lang="en-GB" dirty="0"/>
              <a:t> </a:t>
            </a:r>
            <a:r>
              <a:rPr lang="en-GB" dirty="0" err="1"/>
              <a:t>uchaf</a:t>
            </a:r>
            <a:r>
              <a:rPr lang="en-GB" dirty="0"/>
              <a:t> </a:t>
            </a:r>
            <a:r>
              <a:rPr lang="en-GB" dirty="0" err="1"/>
              <a:t>erioed</a:t>
            </a:r>
            <a:r>
              <a:rPr lang="en-GB" dirty="0"/>
              <a:t>;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Roedd</a:t>
            </a:r>
            <a:r>
              <a:rPr lang="en-GB" dirty="0"/>
              <a:t> </a:t>
            </a:r>
            <a:r>
              <a:rPr lang="en-GB" dirty="0" err="1"/>
              <a:t>gwella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sylfaen</a:t>
            </a:r>
            <a:r>
              <a:rPr lang="en-GB" dirty="0"/>
              <a:t> </a:t>
            </a:r>
            <a:r>
              <a:rPr lang="en-GB" dirty="0" err="1"/>
              <a:t>costau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ffocws</a:t>
            </a:r>
            <a:r>
              <a:rPr lang="en-GB" dirty="0"/>
              <a:t> </a:t>
            </a:r>
            <a:r>
              <a:rPr lang="en-GB" dirty="0" err="1"/>
              <a:t>mawr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er</a:t>
            </a:r>
            <a:r>
              <a:rPr lang="en-GB" dirty="0"/>
              <a:t> </a:t>
            </a:r>
            <a:r>
              <a:rPr lang="en-GB" dirty="0" err="1"/>
              <a:t>mwyn</a:t>
            </a:r>
            <a:r>
              <a:rPr lang="en-GB" dirty="0"/>
              <a:t> </a:t>
            </a:r>
            <a:r>
              <a:rPr lang="en-GB" dirty="0" err="1"/>
              <a:t>helpu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leihau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diffyg</a:t>
            </a:r>
            <a:r>
              <a:rPr lang="en-GB" dirty="0"/>
              <a:t> a </a:t>
            </a:r>
            <a:r>
              <a:rPr lang="en-GB" dirty="0" err="1"/>
              <a:t>chyflawnwyd</a:t>
            </a:r>
            <a:r>
              <a:rPr lang="en-GB" dirty="0"/>
              <a:t> £28.2m o </a:t>
            </a:r>
            <a:r>
              <a:rPr lang="en-GB" dirty="0" err="1"/>
              <a:t>arbedion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erbyn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cynllun</a:t>
            </a:r>
            <a:r>
              <a:rPr lang="en-GB" dirty="0"/>
              <a:t> o £27m;</a:t>
            </a:r>
          </a:p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Fe </a:t>
            </a:r>
            <a:r>
              <a:rPr lang="en-GB" dirty="0" err="1"/>
              <a:t>wnaethom</a:t>
            </a:r>
            <a:r>
              <a:rPr lang="en-GB" dirty="0"/>
              <a:t> </a:t>
            </a:r>
            <a:r>
              <a:rPr lang="en-GB" dirty="0" err="1"/>
              <a:t>fuddsoddi</a:t>
            </a:r>
            <a:r>
              <a:rPr lang="en-GB" dirty="0"/>
              <a:t> £10m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</a:t>
            </a:r>
            <a:r>
              <a:rPr lang="en-GB" dirty="0" err="1"/>
              <a:t>gwasanaethau</a:t>
            </a:r>
            <a:r>
              <a:rPr lang="en-GB" dirty="0"/>
              <a:t> </a:t>
            </a:r>
            <a:r>
              <a:rPr lang="en-GB" dirty="0" err="1"/>
              <a:t>newydd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2021-22 ac </a:t>
            </a:r>
            <a:r>
              <a:rPr lang="en-GB" dirty="0" err="1"/>
              <a:t>mae’r</a:t>
            </a:r>
            <a:r>
              <a:rPr lang="en-GB" dirty="0"/>
              <a:t> </a:t>
            </a:r>
            <a:r>
              <a:rPr lang="en-GB" dirty="0" err="1"/>
              <a:t>gweddill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talu</a:t>
            </a:r>
            <a:r>
              <a:rPr lang="en-GB" dirty="0"/>
              <a:t> </a:t>
            </a:r>
            <a:r>
              <a:rPr lang="en-GB" dirty="0" err="1"/>
              <a:t>costau</a:t>
            </a:r>
            <a:r>
              <a:rPr lang="en-GB" dirty="0"/>
              <a:t> </a:t>
            </a:r>
            <a:r>
              <a:rPr lang="en-GB" dirty="0" err="1"/>
              <a:t>uwch</a:t>
            </a:r>
            <a:r>
              <a:rPr lang="en-GB" dirty="0"/>
              <a:t> </a:t>
            </a:r>
            <a:r>
              <a:rPr lang="en-GB" dirty="0" smtClean="0"/>
              <a:t>a </a:t>
            </a:r>
            <a:r>
              <a:rPr lang="en-GB" dirty="0" err="1" smtClean="0"/>
              <a:t>oedd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anrhagweledig</a:t>
            </a:r>
            <a:r>
              <a:rPr lang="en-GB" dirty="0" smtClean="0"/>
              <a:t> </a:t>
            </a:r>
            <a:r>
              <a:rPr lang="en-GB" dirty="0" err="1"/>
              <a:t>yn</a:t>
            </a:r>
            <a:r>
              <a:rPr lang="en-GB" dirty="0"/>
              <a:t> y </a:t>
            </a:r>
            <a:r>
              <a:rPr lang="en-GB" dirty="0" err="1"/>
              <a:t>Bwrdd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.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18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627" y="256409"/>
            <a:ext cx="10515600" cy="56283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000" dirty="0" err="1"/>
              <a:t>Nid</a:t>
            </a:r>
            <a:r>
              <a:rPr lang="en-GB" sz="2000" dirty="0"/>
              <a:t> </a:t>
            </a:r>
            <a:r>
              <a:rPr lang="en-GB" sz="2000" dirty="0" err="1"/>
              <a:t>yw</a:t>
            </a:r>
            <a:r>
              <a:rPr lang="en-GB" sz="2000" dirty="0"/>
              <a:t> </a:t>
            </a:r>
            <a:r>
              <a:rPr lang="en-GB" sz="2000" dirty="0" err="1"/>
              <a:t>mynediad</a:t>
            </a:r>
            <a:r>
              <a:rPr lang="en-GB" sz="2000" dirty="0"/>
              <a:t> at </a:t>
            </a:r>
            <a:r>
              <a:rPr lang="en-GB" sz="2000" dirty="0" err="1"/>
              <a:t>ein</a:t>
            </a:r>
            <a:r>
              <a:rPr lang="en-GB" sz="2000" dirty="0"/>
              <a:t> </a:t>
            </a:r>
            <a:r>
              <a:rPr lang="en-GB" sz="2000" dirty="0" err="1"/>
              <a:t>gwasanaethau</a:t>
            </a:r>
            <a:r>
              <a:rPr lang="en-GB" sz="2000" dirty="0"/>
              <a:t> </a:t>
            </a:r>
            <a:r>
              <a:rPr lang="en-GB" sz="2000" dirty="0" err="1"/>
              <a:t>cystal</a:t>
            </a:r>
            <a:r>
              <a:rPr lang="en-GB" sz="2000" dirty="0"/>
              <a:t> ag y </a:t>
            </a:r>
            <a:r>
              <a:rPr lang="en-GB" sz="2000" dirty="0" err="1"/>
              <a:t>dylai</a:t>
            </a:r>
            <a:r>
              <a:rPr lang="en-GB" sz="2000" dirty="0"/>
              <a:t> </a:t>
            </a:r>
            <a:r>
              <a:rPr lang="en-GB" sz="2000" dirty="0" err="1"/>
              <a:t>fod</a:t>
            </a:r>
            <a:r>
              <a:rPr lang="en-GB" sz="2000" dirty="0"/>
              <a:t>, </a:t>
            </a:r>
            <a:r>
              <a:rPr lang="en-GB" sz="2000" dirty="0" err="1"/>
              <a:t>gyda’n</a:t>
            </a:r>
            <a:r>
              <a:rPr lang="en-GB" sz="2000" dirty="0"/>
              <a:t> </a:t>
            </a:r>
            <a:r>
              <a:rPr lang="en-GB" sz="2000" dirty="0" err="1"/>
              <a:t>cymunedau’n</a:t>
            </a:r>
            <a:r>
              <a:rPr lang="en-GB" sz="2000" dirty="0"/>
              <a:t> </a:t>
            </a:r>
            <a:r>
              <a:rPr lang="en-GB" sz="2000" dirty="0" err="1"/>
              <a:t>aros</a:t>
            </a:r>
            <a:r>
              <a:rPr lang="en-GB" sz="2000" dirty="0"/>
              <a:t> am </a:t>
            </a:r>
            <a:r>
              <a:rPr lang="en-GB" sz="2000" dirty="0" err="1"/>
              <a:t>gyfnodau</a:t>
            </a:r>
            <a:r>
              <a:rPr lang="en-GB" sz="2000" dirty="0"/>
              <a:t> </a:t>
            </a:r>
            <a:r>
              <a:rPr lang="en-GB" sz="2000" dirty="0" err="1"/>
              <a:t>hir</a:t>
            </a:r>
            <a:r>
              <a:rPr lang="en-GB" sz="2000" dirty="0"/>
              <a:t> am rai </a:t>
            </a:r>
            <a:r>
              <a:rPr lang="en-GB" sz="2000" dirty="0" err="1"/>
              <a:t>triniaethau</a:t>
            </a:r>
            <a:r>
              <a:rPr lang="en-GB" sz="2000" dirty="0"/>
              <a:t>, </a:t>
            </a:r>
            <a:r>
              <a:rPr lang="en-GB" sz="2000" dirty="0" err="1"/>
              <a:t>gan</a:t>
            </a:r>
            <a:r>
              <a:rPr lang="en-GB" sz="2000" dirty="0"/>
              <a:t> </a:t>
            </a:r>
            <a:r>
              <a:rPr lang="en-GB" sz="2000" dirty="0" err="1"/>
              <a:t>effeithio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brofiadau</a:t>
            </a:r>
            <a:r>
              <a:rPr lang="en-GB" sz="2000" dirty="0"/>
              <a:t> staff a </a:t>
            </a:r>
            <a:r>
              <a:rPr lang="en-GB" sz="2000" dirty="0" err="1"/>
              <a:t>phrofiadau</a:t>
            </a:r>
            <a:r>
              <a:rPr lang="en-GB" sz="2000" dirty="0"/>
              <a:t> </a:t>
            </a:r>
            <a:r>
              <a:rPr lang="en-GB" sz="2000" dirty="0" err="1"/>
              <a:t>cleifion</a:t>
            </a:r>
            <a:r>
              <a:rPr lang="en-GB" sz="2000" dirty="0"/>
              <a:t>.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000" dirty="0"/>
              <a:t>Mae </a:t>
            </a:r>
            <a:r>
              <a:rPr lang="en-GB" sz="2000" dirty="0" err="1"/>
              <a:t>nifer</a:t>
            </a:r>
            <a:r>
              <a:rPr lang="en-GB" sz="2000" dirty="0"/>
              <a:t> o </a:t>
            </a:r>
            <a:r>
              <a:rPr lang="en-GB" sz="2000" dirty="0" err="1"/>
              <a:t>fentrau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waith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wella</a:t>
            </a:r>
            <a:r>
              <a:rPr lang="en-GB" sz="2000" dirty="0"/>
              <a:t> </a:t>
            </a:r>
            <a:r>
              <a:rPr lang="en-GB" sz="2000" dirty="0" err="1"/>
              <a:t>ein</a:t>
            </a:r>
            <a:r>
              <a:rPr lang="en-GB" sz="2000" dirty="0"/>
              <a:t> </a:t>
            </a:r>
            <a:r>
              <a:rPr lang="en-GB" sz="2000" dirty="0" err="1"/>
              <a:t>perfformiad</a:t>
            </a:r>
            <a:r>
              <a:rPr lang="en-GB" sz="2000" dirty="0" smtClean="0"/>
              <a:t>; 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Mae £3m wedi'i fuddsoddi yn Ysbyty Treforys i greu uned asesu symudol. Gellir gweld, asesu a thrin mwyafrif y cleifion sy’n dod i’n hadran achosion brys o fewn 48 awr (rhai yn yr un diwrnod) – bydd yr uned newydd hon yn dod ag ystod o wasanaethau ynghyd i weld y cleifion hyn heb fod angen iddynt gael eu derbyn i ward arbenigol;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Buddsoddi mewn gwelyau cartrefi gofal, gofal cartref a chynllun ‘Cartref yn Gyntaf’ i gleifion eu defnyddio am uchafswm o chwe wythnos unwaith y byddant yn barod i adael yr ysbyty tra bod eu cartref parhaol neu becyn gofal wedi’i gwblhau;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Creu canolfan ragoriaeth ar gyfer diagnosteg gofal wedi'i gynllunio a chanser yn Ysbyty Singleton ac ar gyfer orthopedeg, gofal asgwrn cefn, diagnosteg ac adsefydlu yn Ysbyty Castell-nedd Port Talbot;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Buddsoddiadau sylweddol i gefnogi’r cleifion mwyaf bregus gydag wardiau rhithwir a thimau gofal lliniarol;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Gwasanaeth Asesu Pobl Hŷn (OPAS) sy’n darparu asesiad geriatrig cynhwysfawr amlddisgyblaethol ac ailgyfeirio cleifion yn ôl i’r gymuned yn llwyddiannus. Mae wedi cael ei gydnabod yn genedlaethol gyda nifer o wobrau;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Gwella mynediad at wasanaethau cleifion allanol;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cy-GB" sz="1700" dirty="0"/>
              <a:t>Newid y ffordd rydym yn gweithio i ddarparu mwy o wasanaethau gofal sylfaenol, megis </a:t>
            </a:r>
            <a:r>
              <a:rPr lang="cy-GB" sz="1700" dirty="0" smtClean="0"/>
              <a:t>dermatoleg</a:t>
            </a:r>
            <a:r>
              <a:rPr lang="en-GB" sz="1700" dirty="0" smtClean="0"/>
              <a:t>. </a:t>
            </a:r>
            <a:endParaRPr lang="en-GB" sz="17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GB" sz="2000" dirty="0" smtClean="0"/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en-GB" sz="1900" dirty="0" smtClean="0"/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en-GB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65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Ansawdd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9400"/>
            <a:ext cx="10515600" cy="46275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Mae </a:t>
            </a:r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bod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ffocws</a:t>
            </a:r>
            <a:r>
              <a:rPr lang="en-GB" dirty="0"/>
              <a:t> </a:t>
            </a:r>
            <a:r>
              <a:rPr lang="en-GB" dirty="0" err="1"/>
              <a:t>pwysig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;</a:t>
            </a:r>
          </a:p>
          <a:p>
            <a:r>
              <a:rPr lang="en-GB" dirty="0" err="1"/>
              <a:t>Cynhwyswyd</a:t>
            </a:r>
            <a:r>
              <a:rPr lang="en-GB" dirty="0"/>
              <a:t> </a:t>
            </a:r>
            <a:r>
              <a:rPr lang="en-GB" dirty="0" err="1"/>
              <a:t>pum</a:t>
            </a:r>
            <a:r>
              <a:rPr lang="en-GB" dirty="0"/>
              <a:t> </a:t>
            </a:r>
            <a:r>
              <a:rPr lang="en-GB" dirty="0" err="1"/>
              <a:t>blaenoriaeth</a:t>
            </a:r>
            <a:r>
              <a:rPr lang="en-GB" dirty="0"/>
              <a:t> </a:t>
            </a:r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 </a:t>
            </a:r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; </a:t>
            </a:r>
            <a:r>
              <a:rPr lang="en-GB" dirty="0">
                <a:solidFill>
                  <a:schemeClr val="accent1"/>
                </a:solidFill>
              </a:rPr>
              <a:t>sepsis, </a:t>
            </a:r>
            <a:r>
              <a:rPr lang="en-GB" dirty="0" err="1">
                <a:solidFill>
                  <a:schemeClr val="accent1"/>
                </a:solidFill>
              </a:rPr>
              <a:t>cwympiadau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gofal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diwedd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oes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hunanladdiad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rheoli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heintiau</a:t>
            </a:r>
            <a:r>
              <a:rPr lang="en-GB" dirty="0"/>
              <a:t>. Mae </a:t>
            </a:r>
            <a:r>
              <a:rPr lang="en-GB" dirty="0" err="1"/>
              <a:t>cynnydd</a:t>
            </a:r>
            <a:r>
              <a:rPr lang="en-GB" dirty="0"/>
              <a:t> da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wneud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</a:t>
            </a:r>
            <a:r>
              <a:rPr lang="en-GB" dirty="0" err="1"/>
              <a:t>pob</a:t>
            </a:r>
            <a:r>
              <a:rPr lang="en-GB" dirty="0"/>
              <a:t> un </a:t>
            </a:r>
            <a:r>
              <a:rPr lang="en-GB" dirty="0" err="1"/>
              <a:t>o'r</a:t>
            </a:r>
            <a:r>
              <a:rPr lang="en-GB" dirty="0"/>
              <a:t> </a:t>
            </a:r>
            <a:r>
              <a:rPr lang="en-GB" dirty="0" err="1"/>
              <a:t>rhain</a:t>
            </a:r>
            <a:r>
              <a:rPr lang="en-GB" dirty="0"/>
              <a:t> a </a:t>
            </a:r>
            <a:r>
              <a:rPr lang="en-GB" dirty="0" err="1"/>
              <a:t>bydd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parhau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flwyddyn</a:t>
            </a:r>
            <a:r>
              <a:rPr lang="en-GB" dirty="0"/>
              <a:t> </a:t>
            </a:r>
            <a:r>
              <a:rPr lang="en-GB" dirty="0" err="1"/>
              <a:t>ariannol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;</a:t>
            </a:r>
          </a:p>
          <a:p>
            <a:r>
              <a:rPr lang="en-GB" dirty="0"/>
              <a:t>Mae </a:t>
            </a:r>
            <a:r>
              <a:rPr lang="en-GB" dirty="0" err="1"/>
              <a:t>ffocws</a:t>
            </a:r>
            <a:r>
              <a:rPr lang="en-GB" dirty="0"/>
              <a:t> </a:t>
            </a:r>
            <a:r>
              <a:rPr lang="en-GB" dirty="0" err="1"/>
              <a:t>arbennig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roi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reoli</a:t>
            </a:r>
            <a:r>
              <a:rPr lang="en-GB" dirty="0"/>
              <a:t> </a:t>
            </a:r>
            <a:r>
              <a:rPr lang="en-GB" dirty="0" err="1"/>
              <a:t>heintiau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cyfraddau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ystyfnig</a:t>
            </a:r>
            <a:r>
              <a:rPr lang="en-GB" dirty="0"/>
              <a:t> ac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annerbyniol</a:t>
            </a:r>
            <a:r>
              <a:rPr lang="en-GB" dirty="0"/>
              <a:t> o </a:t>
            </a:r>
            <a:r>
              <a:rPr lang="en-GB" dirty="0" err="1"/>
              <a:t>uchel</a:t>
            </a:r>
            <a:r>
              <a:rPr lang="en-GB" dirty="0"/>
              <a:t>. </a:t>
            </a:r>
          </a:p>
          <a:p>
            <a:r>
              <a:rPr lang="en-GB" dirty="0"/>
              <a:t>Mae </a:t>
            </a:r>
            <a:r>
              <a:rPr lang="en-GB" dirty="0" err="1"/>
              <a:t>meysydd</a:t>
            </a:r>
            <a:r>
              <a:rPr lang="en-GB" dirty="0"/>
              <a:t> </a:t>
            </a:r>
            <a:r>
              <a:rPr lang="en-GB" dirty="0" err="1"/>
              <a:t>lle</a:t>
            </a:r>
            <a:r>
              <a:rPr lang="en-GB" dirty="0"/>
              <a:t> </a:t>
            </a:r>
            <a:r>
              <a:rPr lang="en-GB" dirty="0" err="1"/>
              <a:t>nad</a:t>
            </a:r>
            <a:r>
              <a:rPr lang="en-GB" dirty="0"/>
              <a:t> </a:t>
            </a:r>
            <a:r>
              <a:rPr lang="en-GB" dirty="0" err="1"/>
              <a:t>oedd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bod </a:t>
            </a:r>
            <a:r>
              <a:rPr lang="en-GB" dirty="0" err="1"/>
              <a:t>o'r</a:t>
            </a:r>
            <a:r>
              <a:rPr lang="en-GB" dirty="0"/>
              <a:t> </a:t>
            </a:r>
            <a:r>
              <a:rPr lang="en-GB" dirty="0" err="1"/>
              <a:t>safon</a:t>
            </a:r>
            <a:r>
              <a:rPr lang="en-GB" dirty="0"/>
              <a:t> </a:t>
            </a:r>
            <a:r>
              <a:rPr lang="en-GB" dirty="0" err="1"/>
              <a:t>orau</a:t>
            </a:r>
            <a:r>
              <a:rPr lang="en-GB" dirty="0"/>
              <a:t> a </a:t>
            </a:r>
            <a:r>
              <a:rPr lang="en-GB" dirty="0" err="1"/>
              <a:t>ddaeth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amlwg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ystod</a:t>
            </a:r>
            <a:r>
              <a:rPr lang="en-GB" dirty="0"/>
              <a:t> y </a:t>
            </a:r>
            <a:r>
              <a:rPr lang="en-GB" dirty="0" err="1"/>
              <a:t>flwyddyn</a:t>
            </a:r>
            <a:r>
              <a:rPr lang="en-GB" dirty="0"/>
              <a:t> ac </a:t>
            </a:r>
            <a:r>
              <a:rPr lang="en-GB" dirty="0" err="1"/>
              <a:t>rydym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bod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afael</a:t>
            </a:r>
            <a:r>
              <a:rPr lang="en-GB" dirty="0"/>
              <a:t> </a:t>
            </a:r>
            <a:r>
              <a:rPr lang="en-GB" dirty="0" err="1"/>
              <a:t>â'r</a:t>
            </a:r>
            <a:r>
              <a:rPr lang="en-GB" dirty="0"/>
              <a:t> </a:t>
            </a:r>
            <a:r>
              <a:rPr lang="en-GB" dirty="0" err="1"/>
              <a:t>rhain</a:t>
            </a:r>
            <a:r>
              <a:rPr lang="en-GB" dirty="0"/>
              <a:t>;</a:t>
            </a:r>
          </a:p>
          <a:p>
            <a:r>
              <a:rPr lang="en-GB" dirty="0" err="1"/>
              <a:t>Canfu'r</a:t>
            </a:r>
            <a:r>
              <a:rPr lang="en-GB" dirty="0"/>
              <a:t> </a:t>
            </a:r>
            <a:r>
              <a:rPr lang="en-GB" dirty="0" err="1"/>
              <a:t>rhain</a:t>
            </a:r>
            <a:r>
              <a:rPr lang="en-GB" dirty="0"/>
              <a:t>, </a:t>
            </a:r>
            <a:r>
              <a:rPr lang="en-GB" dirty="0" err="1"/>
              <a:t>ynghyd</a:t>
            </a:r>
            <a:r>
              <a:rPr lang="en-GB" dirty="0"/>
              <a:t> ag </a:t>
            </a:r>
            <a:r>
              <a:rPr lang="en-GB" dirty="0" err="1"/>
              <a:t>archwiliadau</a:t>
            </a:r>
            <a:r>
              <a:rPr lang="en-GB" dirty="0"/>
              <a:t> </a:t>
            </a:r>
            <a:r>
              <a:rPr lang="en-GB" dirty="0" err="1"/>
              <a:t>mewnol</a:t>
            </a:r>
            <a:r>
              <a:rPr lang="en-GB" dirty="0"/>
              <a:t> ac </a:t>
            </a:r>
            <a:r>
              <a:rPr lang="en-GB" dirty="0" err="1"/>
              <a:t>allanol</a:t>
            </a:r>
            <a:r>
              <a:rPr lang="en-GB" dirty="0"/>
              <a:t> o </a:t>
            </a:r>
            <a:r>
              <a:rPr lang="en-GB" dirty="0" err="1"/>
              <a:t>lywodraethu</a:t>
            </a:r>
            <a:r>
              <a:rPr lang="en-GB" dirty="0"/>
              <a:t> </a:t>
            </a:r>
            <a:r>
              <a:rPr lang="en-GB" dirty="0" err="1"/>
              <a:t>ansawdd</a:t>
            </a:r>
            <a:r>
              <a:rPr lang="en-GB" dirty="0"/>
              <a:t>,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</a:t>
            </a:r>
            <a:r>
              <a:rPr lang="en-GB" dirty="0" err="1"/>
              <a:t>datblygu</a:t>
            </a:r>
            <a:r>
              <a:rPr lang="en-GB" dirty="0"/>
              <a:t> system </a:t>
            </a:r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fyrder</a:t>
            </a:r>
            <a:r>
              <a:rPr lang="en-GB" dirty="0"/>
              <a:t>;</a:t>
            </a:r>
          </a:p>
          <a:p>
            <a:r>
              <a:rPr lang="en-GB" dirty="0"/>
              <a:t>Mae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bellach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gweill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greu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03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Plant a </a:t>
            </a:r>
            <a:r>
              <a:rPr lang="en-GB" dirty="0" err="1">
                <a:solidFill>
                  <a:schemeClr val="accent1"/>
                </a:solidFill>
              </a:rPr>
              <a:t>Phobl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Ifanc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5039"/>
            <a:ext cx="10515600" cy="4751924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/>
              <a:t>Gweithredu</a:t>
            </a:r>
            <a:r>
              <a:rPr lang="en-GB" sz="2600" dirty="0"/>
              <a:t> </a:t>
            </a:r>
            <a:r>
              <a:rPr lang="en-GB" sz="2600" dirty="0" err="1"/>
              <a:t>clinigau</a:t>
            </a:r>
            <a:r>
              <a:rPr lang="en-GB" sz="2600" dirty="0"/>
              <a:t> </a:t>
            </a:r>
            <a:r>
              <a:rPr lang="en-GB" sz="2600" dirty="0" err="1"/>
              <a:t>sgrinio</a:t>
            </a:r>
            <a:r>
              <a:rPr lang="en-GB" sz="2600" dirty="0"/>
              <a:t> </a:t>
            </a:r>
            <a:r>
              <a:rPr lang="en-GB" sz="2600" dirty="0" err="1"/>
              <a:t>twbercwlosis</a:t>
            </a:r>
            <a:r>
              <a:rPr lang="en-GB" sz="2600" dirty="0"/>
              <a:t> </a:t>
            </a:r>
            <a:r>
              <a:rPr lang="en-GB" sz="2600" dirty="0" err="1"/>
              <a:t>ar</a:t>
            </a:r>
            <a:r>
              <a:rPr lang="en-GB" sz="2600" dirty="0"/>
              <a:t> </a:t>
            </a:r>
            <a:r>
              <a:rPr lang="en-GB" sz="2600" dirty="0" err="1"/>
              <a:t>gyfer</a:t>
            </a:r>
            <a:r>
              <a:rPr lang="en-GB" sz="2600" dirty="0"/>
              <a:t> plant a </a:t>
            </a:r>
            <a:r>
              <a:rPr lang="en-GB" sz="2600" dirty="0" err="1"/>
              <a:t>phobl</a:t>
            </a:r>
            <a:r>
              <a:rPr lang="en-GB" sz="2600" dirty="0"/>
              <a:t> </a:t>
            </a:r>
            <a:r>
              <a:rPr lang="en-GB" sz="2600" dirty="0" err="1"/>
              <a:t>ifanc</a:t>
            </a:r>
            <a:r>
              <a:rPr lang="en-GB" sz="2600" dirty="0"/>
              <a:t>;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/>
              <a:t>Llwybr</a:t>
            </a:r>
            <a:r>
              <a:rPr lang="en-GB" sz="2600" dirty="0"/>
              <a:t> sepsis </a:t>
            </a:r>
            <a:r>
              <a:rPr lang="en-GB" sz="2600" dirty="0" err="1"/>
              <a:t>wedi'i</a:t>
            </a:r>
            <a:r>
              <a:rPr lang="en-GB" sz="2600" dirty="0"/>
              <a:t> </a:t>
            </a:r>
            <a:r>
              <a:rPr lang="en-GB" sz="2600" dirty="0" err="1"/>
              <a:t>sefydlu’n</a:t>
            </a:r>
            <a:r>
              <a:rPr lang="en-GB" sz="2600" dirty="0"/>
              <a:t> </a:t>
            </a:r>
            <a:r>
              <a:rPr lang="en-GB" sz="2600" dirty="0" err="1"/>
              <a:t>llwyddiannus</a:t>
            </a:r>
            <a:r>
              <a:rPr lang="en-GB" sz="2600" dirty="0"/>
              <a:t> </a:t>
            </a:r>
            <a:r>
              <a:rPr lang="en-GB" sz="2600" dirty="0" err="1"/>
              <a:t>mewn</a:t>
            </a:r>
            <a:r>
              <a:rPr lang="en-GB" sz="2600" dirty="0"/>
              <a:t> </a:t>
            </a:r>
            <a:r>
              <a:rPr lang="en-GB" sz="2600" dirty="0" err="1"/>
              <a:t>pediatreg</a:t>
            </a:r>
            <a:r>
              <a:rPr lang="en-GB" sz="2600" dirty="0"/>
              <a:t>;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/>
              <a:t>Dyfarnodd</a:t>
            </a:r>
            <a:r>
              <a:rPr lang="en-GB" sz="2600" dirty="0"/>
              <a:t> </a:t>
            </a:r>
            <a:r>
              <a:rPr lang="en-GB" sz="2600" dirty="0" err="1"/>
              <a:t>myfyrwyr</a:t>
            </a:r>
            <a:r>
              <a:rPr lang="en-GB" sz="2600" dirty="0"/>
              <a:t> </a:t>
            </a:r>
            <a:r>
              <a:rPr lang="en-GB" sz="2600" dirty="0" err="1"/>
              <a:t>meddygol</a:t>
            </a:r>
            <a:r>
              <a:rPr lang="en-GB" sz="2600" dirty="0"/>
              <a:t> y </a:t>
            </a:r>
            <a:r>
              <a:rPr lang="en-GB" sz="2600" dirty="0" err="1"/>
              <a:t>gwasanaeth</a:t>
            </a:r>
            <a:r>
              <a:rPr lang="en-GB" sz="2600" dirty="0"/>
              <a:t> </a:t>
            </a:r>
            <a:r>
              <a:rPr lang="en-GB" sz="2600" dirty="0" err="1"/>
              <a:t>yr</a:t>
            </a:r>
            <a:r>
              <a:rPr lang="en-GB" sz="2600" dirty="0"/>
              <a:t> </a:t>
            </a:r>
            <a:r>
              <a:rPr lang="en-GB" sz="2600" dirty="0" err="1"/>
              <a:t>arbenigedd</a:t>
            </a:r>
            <a:r>
              <a:rPr lang="en-GB" sz="2600" dirty="0"/>
              <a:t> </a:t>
            </a:r>
            <a:r>
              <a:rPr lang="en-GB" sz="2600" dirty="0" err="1"/>
              <a:t>fel</a:t>
            </a:r>
            <a:r>
              <a:rPr lang="en-GB" sz="2600" dirty="0"/>
              <a:t> </a:t>
            </a:r>
            <a:r>
              <a:rPr lang="en-GB" sz="2600" dirty="0" err="1"/>
              <a:t>yr</a:t>
            </a:r>
            <a:r>
              <a:rPr lang="en-GB" sz="2600" dirty="0"/>
              <a:t> </a:t>
            </a:r>
            <a:r>
              <a:rPr lang="en-GB" sz="2600" dirty="0" err="1"/>
              <a:t>arbenigedd</a:t>
            </a:r>
            <a:r>
              <a:rPr lang="en-GB" sz="2600" dirty="0"/>
              <a:t> a </a:t>
            </a:r>
            <a:r>
              <a:rPr lang="en-GB" sz="2600" dirty="0" err="1"/>
              <a:t>berfformiodd</a:t>
            </a:r>
            <a:r>
              <a:rPr lang="en-GB" sz="2600" dirty="0"/>
              <a:t> </a:t>
            </a:r>
            <a:r>
              <a:rPr lang="en-GB" sz="2600" dirty="0" err="1"/>
              <a:t>orau</a:t>
            </a:r>
            <a:r>
              <a:rPr lang="en-GB" sz="2600" dirty="0"/>
              <a:t> am y 6ed </a:t>
            </a:r>
            <a:r>
              <a:rPr lang="en-GB" sz="2600" dirty="0" err="1"/>
              <a:t>flwyddyn</a:t>
            </a:r>
            <a:r>
              <a:rPr lang="en-GB" sz="2600" dirty="0"/>
              <a:t>;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 smtClean="0"/>
              <a:t>Agorwyd</a:t>
            </a:r>
            <a:r>
              <a:rPr lang="en-GB" sz="2600" dirty="0" smtClean="0"/>
              <a:t> </a:t>
            </a:r>
            <a:r>
              <a:rPr lang="en-GB" sz="2600" dirty="0" err="1"/>
              <a:t>hwb</a:t>
            </a:r>
            <a:r>
              <a:rPr lang="en-GB" sz="2600" dirty="0"/>
              <a:t> </a:t>
            </a:r>
            <a:r>
              <a:rPr lang="en-GB" sz="2600" dirty="0" err="1"/>
              <a:t>llaeth</a:t>
            </a:r>
            <a:r>
              <a:rPr lang="en-GB" sz="2600" dirty="0"/>
              <a:t> </a:t>
            </a:r>
            <a:r>
              <a:rPr lang="en-GB" sz="2600" dirty="0" err="1"/>
              <a:t>aml-sefydliad</a:t>
            </a:r>
            <a:r>
              <a:rPr lang="en-GB" sz="2600" dirty="0"/>
              <a:t> </a:t>
            </a:r>
            <a:r>
              <a:rPr lang="en-GB" sz="2600" dirty="0" err="1"/>
              <a:t>yn</a:t>
            </a:r>
            <a:r>
              <a:rPr lang="en-GB" sz="2600" dirty="0"/>
              <a:t> </a:t>
            </a:r>
            <a:r>
              <a:rPr lang="en-GB" sz="2600" dirty="0" err="1"/>
              <a:t>Ysbyty</a:t>
            </a:r>
            <a:r>
              <a:rPr lang="en-GB" sz="2600" dirty="0"/>
              <a:t> Singleton </a:t>
            </a:r>
            <a:r>
              <a:rPr lang="en-GB" sz="2600" dirty="0" err="1"/>
              <a:t>sy’n</a:t>
            </a:r>
            <a:r>
              <a:rPr lang="en-GB" sz="2600" dirty="0"/>
              <a:t> </a:t>
            </a:r>
            <a:r>
              <a:rPr lang="en-GB" sz="2600" dirty="0" err="1"/>
              <a:t>cludo</a:t>
            </a:r>
            <a:r>
              <a:rPr lang="en-GB" sz="2600" dirty="0"/>
              <a:t> </a:t>
            </a:r>
            <a:r>
              <a:rPr lang="en-GB" sz="2600" dirty="0" err="1"/>
              <a:t>llaeth</a:t>
            </a:r>
            <a:r>
              <a:rPr lang="en-GB" sz="2600" dirty="0"/>
              <a:t> </a:t>
            </a:r>
            <a:r>
              <a:rPr lang="en-GB" sz="2600" dirty="0" err="1"/>
              <a:t>rhoddwr</a:t>
            </a:r>
            <a:r>
              <a:rPr lang="en-GB" sz="2600" dirty="0"/>
              <a:t> </a:t>
            </a:r>
            <a:r>
              <a:rPr lang="en-GB" sz="2600" dirty="0" err="1"/>
              <a:t>i</a:t>
            </a:r>
            <a:r>
              <a:rPr lang="en-GB" sz="2600" dirty="0"/>
              <a:t> </a:t>
            </a:r>
            <a:r>
              <a:rPr lang="en-GB" sz="2600" dirty="0" err="1"/>
              <a:t>fyrddau</a:t>
            </a:r>
            <a:r>
              <a:rPr lang="en-GB" sz="2600" dirty="0"/>
              <a:t> </a:t>
            </a:r>
            <a:r>
              <a:rPr lang="en-GB" sz="2600" dirty="0" err="1"/>
              <a:t>iechyd</a:t>
            </a:r>
            <a:r>
              <a:rPr lang="en-GB" sz="2600" dirty="0"/>
              <a:t> </a:t>
            </a:r>
            <a:r>
              <a:rPr lang="en-GB" sz="2600" dirty="0" err="1"/>
              <a:t>lleol</a:t>
            </a:r>
            <a:r>
              <a:rPr lang="en-GB" sz="2600" dirty="0"/>
              <a:t>;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/>
              <a:t>Cyhoeddiadau</a:t>
            </a:r>
            <a:r>
              <a:rPr lang="en-GB" sz="2600" dirty="0"/>
              <a:t> </a:t>
            </a:r>
            <a:r>
              <a:rPr lang="en-GB" sz="2600" dirty="0" err="1"/>
              <a:t>cenedlaethol</a:t>
            </a:r>
            <a:r>
              <a:rPr lang="en-GB" sz="2600" dirty="0"/>
              <a:t> a </a:t>
            </a:r>
            <a:r>
              <a:rPr lang="en-GB" sz="2600" dirty="0" err="1"/>
              <a:t>rhyngwladol</a:t>
            </a:r>
            <a:r>
              <a:rPr lang="en-GB" sz="2600" dirty="0"/>
              <a:t> o </a:t>
            </a:r>
            <a:r>
              <a:rPr lang="en-GB" sz="2600" dirty="0" err="1"/>
              <a:t>brosiect</a:t>
            </a:r>
            <a:r>
              <a:rPr lang="en-GB" sz="2600" dirty="0"/>
              <a:t> Bevan ‘</a:t>
            </a:r>
            <a:r>
              <a:rPr lang="en-GB" sz="2600" dirty="0" err="1"/>
              <a:t>Datblygu</a:t>
            </a:r>
            <a:r>
              <a:rPr lang="en-GB" sz="2600" dirty="0"/>
              <a:t> </a:t>
            </a:r>
            <a:r>
              <a:rPr lang="en-GB" sz="2600" dirty="0" err="1"/>
              <a:t>Pecyn</a:t>
            </a:r>
            <a:r>
              <a:rPr lang="en-GB" sz="2600" dirty="0"/>
              <a:t> </a:t>
            </a:r>
            <a:r>
              <a:rPr lang="en-GB" sz="2600" dirty="0" err="1"/>
              <a:t>Cymorth</a:t>
            </a:r>
            <a:r>
              <a:rPr lang="en-GB" sz="2600" dirty="0"/>
              <a:t> </a:t>
            </a:r>
            <a:r>
              <a:rPr lang="en-GB" sz="2600" dirty="0" err="1"/>
              <a:t>ar</a:t>
            </a:r>
            <a:r>
              <a:rPr lang="en-GB" sz="2600" dirty="0"/>
              <a:t> </a:t>
            </a:r>
            <a:r>
              <a:rPr lang="en-GB" sz="2600" dirty="0" err="1"/>
              <a:t>gyfer</a:t>
            </a:r>
            <a:r>
              <a:rPr lang="en-GB" sz="2600" dirty="0"/>
              <a:t> </a:t>
            </a:r>
            <a:r>
              <a:rPr lang="en-GB" sz="2600" dirty="0" err="1"/>
              <a:t>Asesu</a:t>
            </a:r>
            <a:r>
              <a:rPr lang="en-GB" sz="2600" dirty="0"/>
              <a:t> </a:t>
            </a:r>
            <a:r>
              <a:rPr lang="en-GB" sz="2600" dirty="0" err="1"/>
              <a:t>Anhwylder</a:t>
            </a:r>
            <a:r>
              <a:rPr lang="en-GB" sz="2600" dirty="0"/>
              <a:t> </a:t>
            </a:r>
            <a:r>
              <a:rPr lang="en-GB" sz="2600" dirty="0" err="1"/>
              <a:t>Sbectrwm</a:t>
            </a:r>
            <a:r>
              <a:rPr lang="en-GB" sz="2600" dirty="0"/>
              <a:t> </a:t>
            </a:r>
            <a:r>
              <a:rPr lang="en-GB" sz="2600" dirty="0" err="1"/>
              <a:t>Awtistiaeth</a:t>
            </a:r>
            <a:r>
              <a:rPr lang="en-GB" sz="2600" dirty="0"/>
              <a:t>’;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/>
              <a:t>Capasiti</a:t>
            </a:r>
            <a:r>
              <a:rPr lang="en-GB" sz="2600" dirty="0"/>
              <a:t> </a:t>
            </a:r>
            <a:r>
              <a:rPr lang="en-GB" sz="2600" dirty="0" err="1"/>
              <a:t>ehangach</a:t>
            </a:r>
            <a:r>
              <a:rPr lang="en-GB" sz="2600" dirty="0"/>
              <a:t> o </a:t>
            </a:r>
            <a:r>
              <a:rPr lang="en-GB" sz="2600" dirty="0" err="1"/>
              <a:t>fewn</a:t>
            </a:r>
            <a:r>
              <a:rPr lang="en-GB" sz="2600" dirty="0"/>
              <a:t> y </a:t>
            </a:r>
            <a:r>
              <a:rPr lang="en-GB" sz="2600" dirty="0" err="1"/>
              <a:t>gwasanaeth</a:t>
            </a:r>
            <a:r>
              <a:rPr lang="en-GB" sz="2600" dirty="0"/>
              <a:t> </a:t>
            </a:r>
            <a:r>
              <a:rPr lang="en-GB" sz="2600" dirty="0" err="1"/>
              <a:t>seicoleg</a:t>
            </a:r>
            <a:r>
              <a:rPr lang="en-GB" sz="2600" dirty="0"/>
              <a:t> </a:t>
            </a:r>
            <a:r>
              <a:rPr lang="en-GB" sz="2600" dirty="0" err="1"/>
              <a:t>bediatrig</a:t>
            </a:r>
            <a:r>
              <a:rPr lang="en-GB" sz="2600" dirty="0"/>
              <a:t> </a:t>
            </a:r>
            <a:r>
              <a:rPr lang="en-GB" sz="2600" dirty="0" err="1"/>
              <a:t>cyffredinol</a:t>
            </a:r>
            <a:r>
              <a:rPr lang="en-GB" sz="2600" dirty="0"/>
              <a:t> a </a:t>
            </a:r>
            <a:r>
              <a:rPr lang="en-GB" sz="2600" dirty="0" err="1"/>
              <a:t>sefydlu</a:t>
            </a:r>
            <a:r>
              <a:rPr lang="en-GB" sz="2600" dirty="0"/>
              <a:t> </a:t>
            </a:r>
            <a:r>
              <a:rPr lang="en-GB" sz="2600" dirty="0" err="1"/>
              <a:t>gwasanaeth</a:t>
            </a:r>
            <a:r>
              <a:rPr lang="en-GB" sz="2600" dirty="0"/>
              <a:t> </a:t>
            </a:r>
            <a:r>
              <a:rPr lang="en-GB" sz="2600" dirty="0" err="1"/>
              <a:t>mewngymorth</a:t>
            </a:r>
            <a:r>
              <a:rPr lang="en-GB" sz="2600" dirty="0"/>
              <a:t> </a:t>
            </a:r>
            <a:r>
              <a:rPr lang="en-GB" sz="2600" dirty="0" err="1"/>
              <a:t>i</a:t>
            </a:r>
            <a:r>
              <a:rPr lang="en-GB" sz="2600" dirty="0"/>
              <a:t> </a:t>
            </a:r>
            <a:r>
              <a:rPr lang="en-GB" sz="2600" dirty="0" err="1"/>
              <a:t>ysgolion</a:t>
            </a:r>
            <a:r>
              <a:rPr lang="en-GB" sz="2600" dirty="0"/>
              <a:t> </a:t>
            </a:r>
            <a:r>
              <a:rPr lang="en-GB" sz="2600" dirty="0" err="1"/>
              <a:t>ar</a:t>
            </a:r>
            <a:r>
              <a:rPr lang="en-GB" sz="2600" dirty="0"/>
              <a:t> </a:t>
            </a:r>
            <a:r>
              <a:rPr lang="en-GB" sz="2600" dirty="0" err="1"/>
              <a:t>gyfer</a:t>
            </a:r>
            <a:r>
              <a:rPr lang="en-GB" sz="2600" dirty="0"/>
              <a:t> </a:t>
            </a:r>
            <a:r>
              <a:rPr lang="en-GB" sz="2600" dirty="0" err="1"/>
              <a:t>anghenion</a:t>
            </a:r>
            <a:r>
              <a:rPr lang="en-GB" sz="2600" dirty="0"/>
              <a:t> </a:t>
            </a:r>
            <a:r>
              <a:rPr lang="en-GB" sz="2600" dirty="0" err="1"/>
              <a:t>seicolegol</a:t>
            </a:r>
            <a:r>
              <a:rPr lang="en-GB" sz="2600" dirty="0"/>
              <a:t> plant â </a:t>
            </a:r>
            <a:r>
              <a:rPr lang="en-GB" sz="2600" dirty="0" err="1"/>
              <a:t>chyflyrau</a:t>
            </a:r>
            <a:r>
              <a:rPr lang="en-GB" sz="2600" dirty="0"/>
              <a:t> </a:t>
            </a:r>
            <a:r>
              <a:rPr lang="en-GB" sz="2600" dirty="0" err="1" smtClean="0"/>
              <a:t>meddygol</a:t>
            </a:r>
            <a:r>
              <a:rPr lang="en-GB" sz="2600" dirty="0" smtClean="0"/>
              <a:t>. </a:t>
            </a:r>
            <a:endParaRPr lang="en-GB" sz="2600" dirty="0" smtClean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600" dirty="0" err="1" smtClean="0"/>
              <a:t>Lansiwyd</a:t>
            </a:r>
            <a:r>
              <a:rPr lang="en-GB" sz="2600" dirty="0" smtClean="0"/>
              <a:t> ‘</a:t>
            </a:r>
            <a:r>
              <a:rPr lang="en-GB" sz="2600" dirty="0" err="1" smtClean="0"/>
              <a:t>Addewidion</a:t>
            </a:r>
            <a:r>
              <a:rPr lang="en-GB" sz="2600" dirty="0" smtClean="0"/>
              <a:t> </a:t>
            </a:r>
            <a:r>
              <a:rPr lang="en-GB" sz="2600" dirty="0" err="1" smtClean="0"/>
              <a:t>Hawliau</a:t>
            </a:r>
            <a:r>
              <a:rPr lang="en-GB" sz="2600" dirty="0" smtClean="0"/>
              <a:t> Plant’ </a:t>
            </a:r>
            <a:r>
              <a:rPr lang="en-GB" sz="2600" dirty="0" err="1" smtClean="0"/>
              <a:t>sy’n</a:t>
            </a:r>
            <a:r>
              <a:rPr lang="en-GB" sz="2600" dirty="0" smtClean="0"/>
              <a:t> </a:t>
            </a:r>
            <a:r>
              <a:rPr lang="en-GB" sz="2600" dirty="0" err="1" smtClean="0"/>
              <a:t>sefydlu</a:t>
            </a:r>
            <a:r>
              <a:rPr lang="en-GB" sz="2600" dirty="0" smtClean="0"/>
              <a:t> 10 </a:t>
            </a:r>
            <a:r>
              <a:rPr lang="en-GB" sz="2600" dirty="0" err="1" smtClean="0"/>
              <a:t>addewid</a:t>
            </a:r>
            <a:r>
              <a:rPr lang="en-GB" sz="2600" dirty="0" smtClean="0"/>
              <a:t> ac </a:t>
            </a:r>
            <a:r>
              <a:rPr lang="en-GB" sz="2600" dirty="0" err="1" smtClean="0"/>
              <a:t>yn</a:t>
            </a:r>
            <a:r>
              <a:rPr lang="en-GB" sz="2600" dirty="0" smtClean="0"/>
              <a:t> </a:t>
            </a:r>
            <a:r>
              <a:rPr lang="en-GB" sz="2600" dirty="0" err="1" smtClean="0"/>
              <a:t>gadael</a:t>
            </a:r>
            <a:r>
              <a:rPr lang="en-GB" sz="2600" dirty="0" smtClean="0"/>
              <a:t> </a:t>
            </a:r>
            <a:r>
              <a:rPr lang="en-GB" sz="2600" dirty="0" err="1" smtClean="0"/>
              <a:t>i</a:t>
            </a:r>
            <a:r>
              <a:rPr lang="en-GB" sz="2600" dirty="0" smtClean="0"/>
              <a:t> </a:t>
            </a:r>
            <a:r>
              <a:rPr lang="en-GB" sz="2600" dirty="0" err="1" smtClean="0"/>
              <a:t>blant</a:t>
            </a:r>
            <a:r>
              <a:rPr lang="en-GB" sz="2600" dirty="0" smtClean="0"/>
              <a:t> a </a:t>
            </a:r>
            <a:r>
              <a:rPr lang="en-GB" sz="2600" dirty="0" err="1" smtClean="0"/>
              <a:t>phobl</a:t>
            </a:r>
            <a:r>
              <a:rPr lang="en-GB" sz="2600" dirty="0" smtClean="0"/>
              <a:t> </a:t>
            </a:r>
            <a:r>
              <a:rPr lang="en-GB" sz="2600" dirty="0" err="1" smtClean="0"/>
              <a:t>ifanc</a:t>
            </a:r>
            <a:r>
              <a:rPr lang="en-GB" sz="2600" dirty="0" smtClean="0"/>
              <a:t> </a:t>
            </a:r>
            <a:r>
              <a:rPr lang="en-GB" sz="2600" dirty="0" err="1" smtClean="0"/>
              <a:t>wybod</a:t>
            </a:r>
            <a:r>
              <a:rPr lang="en-GB" sz="2600" dirty="0" smtClean="0"/>
              <a:t> y </a:t>
            </a:r>
            <a:r>
              <a:rPr lang="en-GB" sz="2600" dirty="0" err="1" smtClean="0"/>
              <a:t>byddant</a:t>
            </a:r>
            <a:r>
              <a:rPr lang="en-GB" sz="2600" dirty="0" smtClean="0"/>
              <a:t> </a:t>
            </a:r>
            <a:r>
              <a:rPr lang="en-GB" sz="2600" dirty="0" err="1" smtClean="0"/>
              <a:t>yn</a:t>
            </a:r>
            <a:r>
              <a:rPr lang="en-GB" sz="2600" dirty="0" smtClean="0"/>
              <a:t> </a:t>
            </a:r>
            <a:r>
              <a:rPr lang="en-GB" sz="2600" dirty="0" err="1" smtClean="0"/>
              <a:t>cael</a:t>
            </a:r>
            <a:r>
              <a:rPr lang="en-GB" sz="2600" dirty="0" smtClean="0"/>
              <a:t> </a:t>
            </a:r>
            <a:r>
              <a:rPr lang="en-GB" sz="2600" dirty="0" err="1" smtClean="0"/>
              <a:t>eu</a:t>
            </a:r>
            <a:r>
              <a:rPr lang="en-GB" sz="2600" dirty="0" smtClean="0"/>
              <a:t> </a:t>
            </a:r>
            <a:r>
              <a:rPr lang="en-GB" sz="2600" dirty="0" err="1" smtClean="0"/>
              <a:t>parchu</a:t>
            </a:r>
            <a:r>
              <a:rPr lang="en-GB" sz="2600" dirty="0" smtClean="0"/>
              <a:t>, </a:t>
            </a:r>
            <a:r>
              <a:rPr lang="en-GB" sz="2600" dirty="0" err="1" smtClean="0"/>
              <a:t>yn</a:t>
            </a:r>
            <a:r>
              <a:rPr lang="en-GB" sz="2600" dirty="0" smtClean="0"/>
              <a:t> </a:t>
            </a:r>
            <a:r>
              <a:rPr lang="en-GB" sz="2600" dirty="0" err="1" smtClean="0"/>
              <a:t>cael</a:t>
            </a:r>
            <a:r>
              <a:rPr lang="en-GB" sz="2600" dirty="0" smtClean="0"/>
              <a:t> </a:t>
            </a:r>
            <a:r>
              <a:rPr lang="en-GB" sz="2600" dirty="0" err="1" smtClean="0"/>
              <a:t>clust</a:t>
            </a:r>
            <a:r>
              <a:rPr lang="en-GB" sz="2600" dirty="0" smtClean="0"/>
              <a:t> </a:t>
            </a:r>
            <a:r>
              <a:rPr lang="en-GB" sz="2600" dirty="0" err="1" smtClean="0"/>
              <a:t>i</a:t>
            </a:r>
            <a:r>
              <a:rPr lang="en-GB" sz="2600" dirty="0" smtClean="0"/>
              <a:t> </a:t>
            </a:r>
            <a:r>
              <a:rPr lang="en-GB" sz="2600" dirty="0" err="1" smtClean="0"/>
              <a:t>wrando</a:t>
            </a:r>
            <a:r>
              <a:rPr lang="en-GB" sz="2600" dirty="0" smtClean="0"/>
              <a:t> </a:t>
            </a:r>
            <a:r>
              <a:rPr lang="en-GB" sz="2600" dirty="0" err="1" smtClean="0"/>
              <a:t>arnynt</a:t>
            </a:r>
            <a:r>
              <a:rPr lang="en-GB" sz="2600" dirty="0" smtClean="0"/>
              <a:t>, ac y </a:t>
            </a:r>
            <a:r>
              <a:rPr lang="en-GB" sz="2600" dirty="0" err="1" smtClean="0"/>
              <a:t>byddwn</a:t>
            </a:r>
            <a:r>
              <a:rPr lang="en-GB" sz="2600" dirty="0" smtClean="0"/>
              <a:t> </a:t>
            </a:r>
            <a:r>
              <a:rPr lang="en-GB" sz="2600" dirty="0" err="1" smtClean="0"/>
              <a:t>yn</a:t>
            </a:r>
            <a:r>
              <a:rPr lang="en-GB" sz="2600" dirty="0" smtClean="0"/>
              <a:t> </a:t>
            </a:r>
            <a:r>
              <a:rPr lang="en-GB" sz="2600" dirty="0" err="1" smtClean="0"/>
              <a:t>edrych</a:t>
            </a:r>
            <a:r>
              <a:rPr lang="en-GB" sz="2600" dirty="0" smtClean="0"/>
              <a:t> </a:t>
            </a:r>
            <a:r>
              <a:rPr lang="en-GB" sz="2600" dirty="0" err="1" smtClean="0"/>
              <a:t>ar</a:t>
            </a:r>
            <a:r>
              <a:rPr lang="en-GB" sz="2600" dirty="0" smtClean="0"/>
              <a:t> </a:t>
            </a:r>
            <a:r>
              <a:rPr lang="en-GB" sz="2600" dirty="0" err="1" smtClean="0"/>
              <a:t>eu</a:t>
            </a:r>
            <a:r>
              <a:rPr lang="en-GB" sz="2600" dirty="0"/>
              <a:t> </a:t>
            </a:r>
            <a:r>
              <a:rPr lang="en-GB" sz="2600" dirty="0" err="1" smtClean="0"/>
              <a:t>hôl</a:t>
            </a:r>
            <a:r>
              <a:rPr lang="en-GB" sz="2600" dirty="0" smtClean="0"/>
              <a:t> </a:t>
            </a:r>
            <a:r>
              <a:rPr lang="en-GB" sz="2600" dirty="0" err="1" smtClean="0"/>
              <a:t>wrth</a:t>
            </a:r>
            <a:r>
              <a:rPr lang="en-GB" sz="2600" dirty="0" smtClean="0"/>
              <a:t> </a:t>
            </a:r>
            <a:r>
              <a:rPr lang="en-GB" sz="2600" dirty="0" err="1" smtClean="0"/>
              <a:t>iddynt</a:t>
            </a:r>
            <a:r>
              <a:rPr lang="en-GB" sz="2600" dirty="0" smtClean="0"/>
              <a:t> </a:t>
            </a:r>
            <a:r>
              <a:rPr lang="en-GB" sz="2600" dirty="0" err="1" smtClean="0"/>
              <a:t>dderbyn</a:t>
            </a:r>
            <a:r>
              <a:rPr lang="en-GB" sz="2600" dirty="0" smtClean="0"/>
              <a:t> </a:t>
            </a:r>
            <a:r>
              <a:rPr lang="en-GB" sz="2600" dirty="0" err="1" smtClean="0"/>
              <a:t>gofal</a:t>
            </a:r>
            <a:r>
              <a:rPr lang="en-GB" sz="2600" smtClean="0"/>
              <a:t>.</a:t>
            </a:r>
            <a:endParaRPr lang="en-GB" sz="2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352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8675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Cyflawniadau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Eraill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26" y="1117466"/>
            <a:ext cx="7195941" cy="525126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llain</a:t>
            </a:r>
            <a:r>
              <a:rPr lang="en-GB" dirty="0"/>
              <a:t> o </a:t>
            </a:r>
            <a:r>
              <a:rPr lang="en-GB" dirty="0" err="1"/>
              <a:t>dir</a:t>
            </a:r>
            <a:r>
              <a:rPr lang="en-GB" dirty="0"/>
              <a:t> </a:t>
            </a:r>
            <a:r>
              <a:rPr lang="en-GB" dirty="0" err="1"/>
              <a:t>ger</a:t>
            </a:r>
            <a:r>
              <a:rPr lang="en-GB" dirty="0"/>
              <a:t> </a:t>
            </a:r>
            <a:r>
              <a:rPr lang="en-GB" dirty="0" err="1"/>
              <a:t>Ysbyty</a:t>
            </a:r>
            <a:r>
              <a:rPr lang="en-GB" dirty="0"/>
              <a:t> </a:t>
            </a:r>
            <a:r>
              <a:rPr lang="en-GB" dirty="0" err="1"/>
              <a:t>Treforys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fenter</a:t>
            </a:r>
            <a:r>
              <a:rPr lang="en-GB" dirty="0"/>
              <a:t> </a:t>
            </a:r>
            <a:r>
              <a:rPr lang="en-GB" dirty="0" err="1"/>
              <a:t>annibynnol</a:t>
            </a:r>
            <a:r>
              <a:rPr lang="en-GB" dirty="0"/>
              <a:t> </a:t>
            </a:r>
            <a:r>
              <a:rPr lang="en-GB" dirty="0" err="1"/>
              <a:t>ddielw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dyfu</a:t>
            </a:r>
            <a:r>
              <a:rPr lang="en-GB" dirty="0"/>
              <a:t> </a:t>
            </a:r>
            <a:r>
              <a:rPr lang="en-GB" dirty="0" err="1"/>
              <a:t>amrywiaeth</a:t>
            </a:r>
            <a:r>
              <a:rPr lang="en-GB" dirty="0"/>
              <a:t> o </a:t>
            </a:r>
            <a:r>
              <a:rPr lang="en-GB" dirty="0" err="1"/>
              <a:t>gnydau</a:t>
            </a:r>
            <a:r>
              <a:rPr lang="en-GB" dirty="0"/>
              <a:t> </a:t>
            </a:r>
            <a:r>
              <a:rPr lang="en-GB" dirty="0" err="1"/>
              <a:t>fel</a:t>
            </a:r>
            <a:r>
              <a:rPr lang="en-GB" dirty="0"/>
              <a:t> </a:t>
            </a:r>
            <a:r>
              <a:rPr lang="en-GB" dirty="0" err="1"/>
              <a:t>rhan</a:t>
            </a:r>
            <a:r>
              <a:rPr lang="en-GB" dirty="0"/>
              <a:t> o </a:t>
            </a:r>
            <a:r>
              <a:rPr lang="en-GB" dirty="0" err="1"/>
              <a:t>fenter</a:t>
            </a:r>
            <a:r>
              <a:rPr lang="en-GB" dirty="0"/>
              <a:t> </a:t>
            </a:r>
            <a:r>
              <a:rPr lang="en-GB" dirty="0" err="1"/>
              <a:t>amaethyddiaeth</a:t>
            </a:r>
            <a:r>
              <a:rPr lang="en-GB" dirty="0"/>
              <a:t> a </a:t>
            </a:r>
            <a:r>
              <a:rPr lang="en-GB" dirty="0" err="1"/>
              <a:t>gefnogir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y </a:t>
            </a:r>
            <a:r>
              <a:rPr lang="en-GB" dirty="0" err="1"/>
              <a:t>gymuned</a:t>
            </a:r>
            <a:r>
              <a:rPr lang="en-GB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Fferm</a:t>
            </a:r>
            <a:r>
              <a:rPr lang="en-GB" dirty="0"/>
              <a:t> solar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Ysbyty</a:t>
            </a:r>
            <a:r>
              <a:rPr lang="en-GB" dirty="0"/>
              <a:t> </a:t>
            </a:r>
            <a:r>
              <a:rPr lang="en-GB" dirty="0" err="1"/>
              <a:t>Treforys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hagor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swyddogol</a:t>
            </a:r>
            <a:r>
              <a:rPr lang="en-GB" dirty="0"/>
              <a:t>;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Bwrdd</a:t>
            </a:r>
            <a:r>
              <a:rPr lang="en-GB" dirty="0"/>
              <a:t> </a:t>
            </a:r>
            <a:r>
              <a:rPr lang="en-GB" dirty="0" err="1"/>
              <a:t>iechyd</a:t>
            </a:r>
            <a:r>
              <a:rPr lang="en-GB" dirty="0"/>
              <a:t> </a:t>
            </a:r>
            <a:r>
              <a:rPr lang="en-GB" dirty="0" err="1"/>
              <a:t>cyntaf</a:t>
            </a:r>
            <a:r>
              <a:rPr lang="en-GB" dirty="0"/>
              <a:t> Cymru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weithredu</a:t>
            </a:r>
            <a:r>
              <a:rPr lang="en-GB" dirty="0"/>
              <a:t> </a:t>
            </a:r>
            <a:r>
              <a:rPr lang="en-GB" dirty="0" err="1"/>
              <a:t>Cofnod</a:t>
            </a:r>
            <a:r>
              <a:rPr lang="en-GB" dirty="0"/>
              <a:t>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Nyrsio</a:t>
            </a:r>
            <a:r>
              <a:rPr lang="en-GB" dirty="0"/>
              <a:t> Cymru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ogystal</a:t>
            </a:r>
            <a:r>
              <a:rPr lang="en-GB" dirty="0"/>
              <a:t> â </a:t>
            </a:r>
            <a:r>
              <a:rPr lang="en-GB" dirty="0" err="1"/>
              <a:t>defnydd</a:t>
            </a:r>
            <a:r>
              <a:rPr lang="en-GB" dirty="0"/>
              <a:t> </a:t>
            </a:r>
            <a:r>
              <a:rPr lang="en-GB" dirty="0" err="1"/>
              <a:t>estynedig</a:t>
            </a:r>
            <a:r>
              <a:rPr lang="en-GB" dirty="0"/>
              <a:t> o e-</a:t>
            </a:r>
            <a:r>
              <a:rPr lang="en-GB" dirty="0" err="1"/>
              <a:t>ragnodi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draws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hysbytai</a:t>
            </a:r>
            <a:r>
              <a:rPr lang="en-GB" dirty="0"/>
              <a:t>;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 err="1"/>
              <a:t>Estyniad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clinig</a:t>
            </a:r>
            <a:r>
              <a:rPr lang="en-GB" dirty="0"/>
              <a:t> diagnosis </a:t>
            </a:r>
            <a:r>
              <a:rPr lang="en-GB" dirty="0" err="1"/>
              <a:t>cyflym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Ysbyty</a:t>
            </a:r>
            <a:r>
              <a:rPr lang="en-GB" dirty="0"/>
              <a:t> Castell-</a:t>
            </a:r>
            <a:r>
              <a:rPr lang="en-GB" dirty="0" err="1"/>
              <a:t>nedd</a:t>
            </a:r>
            <a:r>
              <a:rPr lang="en-GB" dirty="0"/>
              <a:t> Port Talbot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ddarparu</a:t>
            </a:r>
            <a:r>
              <a:rPr lang="en-GB" dirty="0"/>
              <a:t> </a:t>
            </a:r>
            <a:r>
              <a:rPr lang="en-GB" dirty="0" err="1"/>
              <a:t>siop</a:t>
            </a:r>
            <a:r>
              <a:rPr lang="en-GB" dirty="0"/>
              <a:t> un stop </a:t>
            </a:r>
            <a:r>
              <a:rPr lang="en-GB" dirty="0" err="1"/>
              <a:t>i</a:t>
            </a:r>
            <a:r>
              <a:rPr lang="en-GB" dirty="0"/>
              <a:t> weld </a:t>
            </a:r>
            <a:r>
              <a:rPr lang="en-GB" dirty="0" err="1"/>
              <a:t>canser</a:t>
            </a:r>
            <a:r>
              <a:rPr lang="en-GB" dirty="0"/>
              <a:t> y colon </a:t>
            </a:r>
            <a:r>
              <a:rPr lang="en-GB" dirty="0" err="1"/>
              <a:t>a’r</a:t>
            </a:r>
            <a:r>
              <a:rPr lang="en-GB" dirty="0"/>
              <a:t> </a:t>
            </a:r>
            <a:r>
              <a:rPr lang="en-GB" dirty="0" err="1"/>
              <a:t>rhefr</a:t>
            </a:r>
            <a:r>
              <a:rPr lang="en-GB" dirty="0"/>
              <a:t> a </a:t>
            </a:r>
            <a:r>
              <a:rPr lang="en-GB" dirty="0" err="1"/>
              <a:t>lympiau</a:t>
            </a:r>
            <a:r>
              <a:rPr lang="en-GB" dirty="0"/>
              <a:t> </a:t>
            </a:r>
            <a:r>
              <a:rPr lang="en-GB" dirty="0" err="1"/>
              <a:t>gwddf</a:t>
            </a:r>
            <a:r>
              <a:rPr lang="en-GB" dirty="0"/>
              <a:t> a </a:t>
            </a:r>
            <a:r>
              <a:rPr lang="en-GB" dirty="0" err="1"/>
              <a:t>amheuir</a:t>
            </a:r>
            <a:r>
              <a:rPr lang="en-GB" dirty="0"/>
              <a:t>, </a:t>
            </a:r>
            <a:r>
              <a:rPr lang="en-GB" dirty="0" err="1"/>
              <a:t>diolch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rodd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Moondance</a:t>
            </a:r>
            <a:r>
              <a:rPr lang="en-GB" dirty="0"/>
              <a:t> Cancer </a:t>
            </a:r>
            <a:r>
              <a:rPr lang="en-GB" dirty="0" smtClean="0"/>
              <a:t>Initiative.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EB037-5E3B-48C4-97BB-734080DA86A8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 descr="Picture shows a nurse using a compute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734" y="1607727"/>
            <a:ext cx="4086754" cy="331152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651000" y="4698960"/>
              <a:ext cx="101880" cy="511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9120" y="4687080"/>
                <a:ext cx="125640" cy="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284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569B47E-7461-48D5-8FEA-EAC24C55F6B4}" vid="{44375900-C106-4A27-A78C-C195E42812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880F6D1F72542BF2C5D6E8DC71BCE" ma:contentTypeVersion="15" ma:contentTypeDescription="Create a new document." ma:contentTypeScope="" ma:versionID="bbe577edca6ef46632555dd6cc34adbc">
  <xsd:schema xmlns:xsd="http://www.w3.org/2001/XMLSchema" xmlns:xs="http://www.w3.org/2001/XMLSchema" xmlns:p="http://schemas.microsoft.com/office/2006/metadata/properties" xmlns:ns2="25dada87-73c5-4853-ad06-9b7ecadc6792" xmlns:ns3="d0612e75-ae18-4a31-8ff8-faeebe33f569" targetNamespace="http://schemas.microsoft.com/office/2006/metadata/properties" ma:root="true" ma:fieldsID="8cabc43c3ddc9807f19dd7c0a943eabf" ns2:_="" ns3:_="">
    <xsd:import namespace="25dada87-73c5-4853-ad06-9b7ecadc6792"/>
    <xsd:import namespace="d0612e75-ae18-4a31-8ff8-faeebe33f5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dada87-73c5-4853-ad06-9b7ecadc67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12e75-ae18-4a31-8ff8-faeebe33f56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30927df-3778-404a-92b1-5a7296e7e493}" ma:internalName="TaxCatchAll" ma:showField="CatchAllData" ma:web="d0612e75-ae18-4a31-8ff8-faeebe33f5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dada87-73c5-4853-ad06-9b7ecadc6792">
      <Terms xmlns="http://schemas.microsoft.com/office/infopath/2007/PartnerControls"/>
    </lcf76f155ced4ddcb4097134ff3c332f>
    <TaxCatchAll xmlns="d0612e75-ae18-4a31-8ff8-faeebe33f56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7993B2-3DF4-45A6-9089-33E432F5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dada87-73c5-4853-ad06-9b7ecadc6792"/>
    <ds:schemaRef ds:uri="d0612e75-ae18-4a31-8ff8-faeebe33f5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A40EE8-3DE9-440E-9120-807389DF55D8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d0612e75-ae18-4a31-8ff8-faeebe33f56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25dada87-73c5-4853-ad06-9b7ecadc6792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F1CC291-F9A5-4BA0-82B4-5B5BC38376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AGM 2021</Template>
  <TotalTime>1081</TotalTime>
  <Words>1540</Words>
  <Application>Microsoft Office PowerPoint</Application>
  <PresentationFormat>Widescreen</PresentationFormat>
  <Paragraphs>106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Cyfarfod Cyffredinol Blynyddol</vt:lpstr>
      <vt:lpstr>Croeso Emma Woollett, Cadeirydd</vt:lpstr>
      <vt:lpstr>Newid ar gyfer y Dyfodol</vt:lpstr>
      <vt:lpstr>Datblygiadau Sylfaenol, Cymunedol a Therapïau</vt:lpstr>
      <vt:lpstr>Cyllid a Pherfformiad</vt:lpstr>
      <vt:lpstr>PowerPoint Presentation</vt:lpstr>
      <vt:lpstr>Ansawdd</vt:lpstr>
      <vt:lpstr>Plant a Phobl Ifanc</vt:lpstr>
      <vt:lpstr>Cyflawniadau Eraill</vt:lpstr>
      <vt:lpstr>Iechyd a Lles Staff</vt:lpstr>
      <vt:lpstr>Cydnabyddiaeth Staff</vt:lpstr>
      <vt:lpstr>Blwyddyn nesaf</vt:lpstr>
      <vt:lpstr>Diolch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General Meeting</dc:title>
  <dc:creator>Elizabeth Stauber (Swansea Bay UHB - Corporate Services)</dc:creator>
  <cp:lastModifiedBy>Lewys Rhys (Swansea Bay UHB - Corporate Services)</cp:lastModifiedBy>
  <cp:revision>83</cp:revision>
  <dcterms:created xsi:type="dcterms:W3CDTF">2021-06-07T07:13:00Z</dcterms:created>
  <dcterms:modified xsi:type="dcterms:W3CDTF">2022-07-19T14:00:56Z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0x010100E67880F6D1F72542BF2C5D6E8DC71BCE</vt:lpwstr>
  </property>
  <property fmtid="{D5CDD505-2E9C-101B-9397-08002B2CF9AE}" pid="3" name="MediaServiceImageTags">
    <vt:lpwstr/>
  </property>
</Properties>
</file>