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ink/ink1.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5"/>
  </p:notesMasterIdLst>
  <p:sldIdLst>
    <p:sldId id="256" r:id="rId2"/>
    <p:sldId id="257" r:id="rId3"/>
    <p:sldId id="269" r:id="rId4"/>
    <p:sldId id="273" r:id="rId5"/>
    <p:sldId id="262" r:id="rId6"/>
    <p:sldId id="263" r:id="rId7"/>
    <p:sldId id="272" r:id="rId8"/>
    <p:sldId id="274" r:id="rId9"/>
    <p:sldId id="264" r:id="rId10"/>
    <p:sldId id="265" r:id="rId11"/>
    <p:sldId id="271" r:id="rId12"/>
    <p:sldId id="266" r:id="rId13"/>
    <p:sldId id="267"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azel Lloyd (Swansea Bay UHB - Corporate Governance)" initials="HL(BU-CG" lastIdx="2" clrIdx="0">
    <p:extLst>
      <p:ext uri="{19B8F6BF-5375-455C-9EA6-DF929625EA0E}">
        <p15:presenceInfo xmlns:p15="http://schemas.microsoft.com/office/powerpoint/2012/main" userId="S-1-5-21-978635462-3828570294-627434887-317734" providerId="AD"/>
      </p:ext>
    </p:extLst>
  </p:cmAuthor>
  <p:cmAuthor id="2" name="Christine Morrell (Swansea Bay UHB - Therapies And Health Sciences)" initials="CM(BU-TAHS" lastIdx="1" clrIdx="1">
    <p:extLst>
      <p:ext uri="{19B8F6BF-5375-455C-9EA6-DF929625EA0E}">
        <p15:presenceInfo xmlns:p15="http://schemas.microsoft.com/office/powerpoint/2012/main" userId="S-1-5-21-978635462-3828570294-627434887-95073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8A8C"/>
    <a:srgbClr val="6E609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113" d="100"/>
          <a:sy n="113" d="100"/>
        </p:scale>
        <p:origin x="936"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ink/ink1.xml><?xml version="1.0" encoding="utf-8"?>
<inkml:ink xmlns:inkml="http://www.w3.org/2003/InkML">
  <inkml:definitions>
    <inkml:context xml:id="ctx0">
      <inkml:inkSource xml:id="inkSrc0">
        <inkml:traceFormat>
          <inkml:channel name="X" type="integer" max="3840" units="cm"/>
          <inkml:channel name="Y" type="integer" max="1080" units="cm"/>
          <inkml:channel name="T" type="integer" max="2.14748E9" units="dev"/>
        </inkml:traceFormat>
        <inkml:channelProperties>
          <inkml:channelProperty channel="X" name="resolution" value="64.32161" units="1/cm"/>
          <inkml:channelProperty channel="Y" name="resolution" value="32.14286" units="1/cm"/>
          <inkml:channelProperty channel="T" name="resolution" value="1" units="1/dev"/>
        </inkml:channelProperties>
      </inkml:inkSource>
      <inkml:timestamp xml:id="ts0" timeString="2022-06-09T14:38:36.361"/>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7EEDD250-D872-4503-95F1-B719E28C5AC7}" emma:medium="tactile" emma:mode="ink">
          <msink:context xmlns:msink="http://schemas.microsoft.com/ink/2010/main" type="writingRegion" rotatedBoundingBox="4586,13052 4883,13052 4883,13208 4586,13208"/>
        </emma:interpretation>
      </emma:emma>
    </inkml:annotationXML>
    <inkml:traceGroup>
      <inkml:annotationXML>
        <emma:emma xmlns:emma="http://www.w3.org/2003/04/emma" version="1.0">
          <emma:interpretation id="{DD2FB418-D1D3-4831-8567-ECD4D4495E53}" emma:medium="tactile" emma:mode="ink">
            <msink:context xmlns:msink="http://schemas.microsoft.com/ink/2010/main" type="paragraph" rotatedBoundingBox="4586,13052 4883,13052 4883,13208 4586,13208" alignmentLevel="1"/>
          </emma:interpretation>
        </emma:emma>
      </inkml:annotationXML>
      <inkml:traceGroup>
        <inkml:annotationXML>
          <emma:emma xmlns:emma="http://www.w3.org/2003/04/emma" version="1.0">
            <emma:interpretation id="{4D7DF293-D2C2-4881-BBEB-EF2ED3A16BEC}" emma:medium="tactile" emma:mode="ink">
              <msink:context xmlns:msink="http://schemas.microsoft.com/ink/2010/main" type="line" rotatedBoundingBox="4586,13052 4883,13052 4883,13208 4586,13208"/>
            </emma:interpretation>
          </emma:emma>
        </inkml:annotationXML>
        <inkml:traceGroup>
          <inkml:annotationXML>
            <emma:emma xmlns:emma="http://www.w3.org/2003/04/emma" version="1.0">
              <emma:interpretation id="{7B0278FD-BEE2-42A6-A020-2F4EA24CF4F6}" emma:medium="tactile" emma:mode="ink">
                <msink:context xmlns:msink="http://schemas.microsoft.com/ink/2010/main" type="inkWord" rotatedBoundingBox="4586,13052 4610,13052 4610,13067 4586,13067"/>
              </emma:interpretation>
            </emma:emma>
          </inkml:annotationXML>
          <inkml:trace contextRef="#ctx0" brushRef="#br0">-282-141 0,'24'0'31</inkml:trace>
        </inkml:traceGroup>
        <inkml:traceGroup>
          <inkml:annotationXML>
            <emma:emma xmlns:emma="http://www.w3.org/2003/04/emma" version="1.0">
              <emma:interpretation id="{49A29CAF-BAE6-4141-8537-EB4BE48E9468}" emma:medium="tactile" emma:mode="ink">
                <msink:context xmlns:msink="http://schemas.microsoft.com/ink/2010/main" type="inkWord" rotatedBoundingBox="4868,13193 4883,13193 4883,13208 4868,13208"/>
              </emma:interpretation>
            </emma:emma>
          </inkml:annotationXML>
          <inkml:trace contextRef="#ctx0" brushRef="#br0" timeOffset="-941.0926">0 0 0</inkml:trace>
        </inkml:traceGroup>
      </inkml:traceGroup>
    </inkml:traceGroup>
  </inkml:traceGroup>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855B0F5-BECF-40E4-892A-FF91D41B5676}" type="datetimeFigureOut">
              <a:rPr lang="en-GB" smtClean="0"/>
              <a:t>19/07/2022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4703529-D6D6-4D9F-8570-12FB75994198}" type="slidenum">
              <a:rPr lang="en-GB" smtClean="0"/>
              <a:t>‹#›</a:t>
            </a:fld>
            <a:endParaRPr lang="en-GB"/>
          </a:p>
        </p:txBody>
      </p:sp>
    </p:spTree>
    <p:extLst>
      <p:ext uri="{BB962C8B-B14F-4D97-AF65-F5344CB8AC3E}">
        <p14:creationId xmlns:p14="http://schemas.microsoft.com/office/powerpoint/2010/main" val="42349559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524000" y="1122363"/>
            <a:ext cx="9144000" cy="2387600"/>
          </a:xfrm>
        </p:spPr>
        <p:txBody>
          <a:bodyPr anchor="b"/>
          <a:lstStyle>
            <a:lvl1pPr algn="ctr">
              <a:defRPr sz="6000" baseline="0"/>
            </a:lvl1pPr>
          </a:lstStyle>
          <a:p>
            <a:r>
              <a:rPr lang="en-US" dirty="0" smtClean="0"/>
              <a:t>Title in Ariel 60pt</a:t>
            </a:r>
            <a:endParaRPr lang="en-GB" dirty="0"/>
          </a:p>
        </p:txBody>
      </p:sp>
      <p:sp>
        <p:nvSpPr>
          <p:cNvPr id="3" name="Subtitle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Subtitle in Ariel 24pt</a:t>
            </a:r>
            <a:endParaRPr lang="en-GB" dirty="0"/>
          </a:p>
        </p:txBody>
      </p:sp>
      <p:sp>
        <p:nvSpPr>
          <p:cNvPr id="4" name="Date Placeholder 3"/>
          <p:cNvSpPr>
            <a:spLocks noGrp="1"/>
          </p:cNvSpPr>
          <p:nvPr>
            <p:ph type="dt" sz="half" idx="10"/>
          </p:nvPr>
        </p:nvSpPr>
        <p:spPr>
          <a:xfrm>
            <a:off x="609600" y="5753100"/>
            <a:ext cx="2971800" cy="968375"/>
          </a:xfrm>
          <a:prstGeom prst="rect">
            <a:avLst/>
          </a:prstGeom>
        </p:spPr>
        <p:txBody>
          <a:bodyPr/>
          <a:lstStyle>
            <a:lvl1pPr>
              <a:defRPr sz="1600" b="1">
                <a:solidFill>
                  <a:srgbClr val="6E609E"/>
                </a:solidFill>
              </a:defRPr>
            </a:lvl1pPr>
          </a:lstStyle>
          <a:p>
            <a:endParaRPr lang="en-GB" dirty="0"/>
          </a:p>
        </p:txBody>
      </p:sp>
      <p:sp>
        <p:nvSpPr>
          <p:cNvPr id="5" name="Footer Placeholder 4"/>
          <p:cNvSpPr>
            <a:spLocks noGrp="1"/>
          </p:cNvSpPr>
          <p:nvPr>
            <p:ph type="ftr" sz="quarter" idx="11"/>
          </p:nvPr>
        </p:nvSpPr>
        <p:spPr>
          <a:xfrm>
            <a:off x="4038600" y="6356351"/>
            <a:ext cx="1130300" cy="107950"/>
          </a:xfrm>
          <a:prstGeom prst="rect">
            <a:avLst/>
          </a:prstGeom>
        </p:spPr>
        <p:txBody>
          <a:bodyPr/>
          <a:lstStyle/>
          <a:p>
            <a:endParaRPr lang="en-GB" dirty="0"/>
          </a:p>
        </p:txBody>
      </p:sp>
      <p:sp>
        <p:nvSpPr>
          <p:cNvPr id="6" name="Slide Number Placeholder 5"/>
          <p:cNvSpPr>
            <a:spLocks noGrp="1"/>
          </p:cNvSpPr>
          <p:nvPr>
            <p:ph type="sldNum" sz="quarter" idx="12"/>
          </p:nvPr>
        </p:nvSpPr>
        <p:spPr>
          <a:xfrm>
            <a:off x="8940800" y="5753100"/>
            <a:ext cx="2607732" cy="968375"/>
          </a:xfrm>
        </p:spPr>
        <p:txBody>
          <a:bodyPr/>
          <a:lstStyle>
            <a:lvl1pPr algn="l">
              <a:defRPr sz="1600" b="1">
                <a:solidFill>
                  <a:srgbClr val="008A8C"/>
                </a:solidFill>
              </a:defRPr>
            </a:lvl1pPr>
          </a:lstStyle>
          <a:p>
            <a:r>
              <a:rPr lang="en-GB" dirty="0" smtClean="0"/>
              <a:t>caring for each other</a:t>
            </a:r>
          </a:p>
          <a:p>
            <a:r>
              <a:rPr lang="en-GB" dirty="0" smtClean="0"/>
              <a:t>working together</a:t>
            </a:r>
          </a:p>
          <a:p>
            <a:r>
              <a:rPr lang="en-GB" dirty="0" smtClean="0"/>
              <a:t>always improving</a:t>
            </a:r>
            <a:endParaRPr lang="en-GB"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173419" y="5130800"/>
            <a:ext cx="5526081" cy="1590675"/>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4556" y="313437"/>
            <a:ext cx="4212844" cy="1075470"/>
          </a:xfrm>
          <a:prstGeom prst="rect">
            <a:avLst/>
          </a:prstGeom>
        </p:spPr>
      </p:pic>
    </p:spTree>
    <p:extLst>
      <p:ext uri="{BB962C8B-B14F-4D97-AF65-F5344CB8AC3E}">
        <p14:creationId xmlns:p14="http://schemas.microsoft.com/office/powerpoint/2010/main" val="6627558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Title Ariel 44pt</a:t>
            </a:r>
            <a:endParaRPr lang="en-GB" dirty="0"/>
          </a:p>
        </p:txBody>
      </p:sp>
      <p:sp>
        <p:nvSpPr>
          <p:cNvPr id="3" name="Content Placeholder 2"/>
          <p:cNvSpPr>
            <a:spLocks noGrp="1"/>
          </p:cNvSpPr>
          <p:nvPr>
            <p:ph idx="1" hasCustomPrompt="1"/>
          </p:nvPr>
        </p:nvSpPr>
        <p:spPr/>
        <p:txBody>
          <a:bodyPr/>
          <a:lstStyle>
            <a:lvl1pPr>
              <a:defRPr/>
            </a:lvl1pPr>
            <a:lvl2pPr>
              <a:defRPr/>
            </a:lvl2pPr>
          </a:lstStyle>
          <a:p>
            <a:pPr lvl="0"/>
            <a:r>
              <a:rPr lang="en-US" dirty="0" smtClean="0"/>
              <a:t>Bullet point 28pt</a:t>
            </a:r>
          </a:p>
          <a:p>
            <a:pPr lvl="1"/>
            <a:r>
              <a:rPr lang="en-US" dirty="0" smtClean="0"/>
              <a:t>Second level 24pt</a:t>
            </a:r>
          </a:p>
        </p:txBody>
      </p:sp>
      <p:sp>
        <p:nvSpPr>
          <p:cNvPr id="6" name="Slide Number Placeholder 5"/>
          <p:cNvSpPr>
            <a:spLocks noGrp="1"/>
          </p:cNvSpPr>
          <p:nvPr>
            <p:ph type="sldNum" sz="quarter" idx="12"/>
          </p:nvPr>
        </p:nvSpPr>
        <p:spPr>
          <a:xfrm>
            <a:off x="-1638208" y="6292400"/>
            <a:ext cx="2743200" cy="365125"/>
          </a:xfrm>
        </p:spPr>
        <p:txBody>
          <a:bodyPr/>
          <a:lstStyle/>
          <a:p>
            <a:fld id="{428EB037-5E3B-48C4-97BB-734080DA86A8}" type="slidenum">
              <a:rPr lang="en-GB" smtClean="0"/>
              <a:t>‹#›</a:t>
            </a:fld>
            <a:endParaRPr lang="en-GB" dirty="0"/>
          </a:p>
        </p:txBody>
      </p:sp>
      <p:pic>
        <p:nvPicPr>
          <p:cNvPr id="7" name="Picture 6"/>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Tree>
    <p:extLst>
      <p:ext uri="{BB962C8B-B14F-4D97-AF65-F5344CB8AC3E}">
        <p14:creationId xmlns:p14="http://schemas.microsoft.com/office/powerpoint/2010/main" val="2000943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1850" y="1709738"/>
            <a:ext cx="10515600" cy="2852737"/>
          </a:xfrm>
        </p:spPr>
        <p:txBody>
          <a:bodyPr anchor="b"/>
          <a:lstStyle>
            <a:lvl1pPr>
              <a:defRPr sz="6000"/>
            </a:lvl1pPr>
          </a:lstStyle>
          <a:p>
            <a:r>
              <a:rPr lang="en-US" dirty="0" smtClean="0"/>
              <a:t>Section title Ariel 60pt</a:t>
            </a:r>
            <a:endParaRPr lang="en-GB" dirty="0"/>
          </a:p>
        </p:txBody>
      </p:sp>
      <p:sp>
        <p:nvSpPr>
          <p:cNvPr id="3" name="Text Placeholder 2"/>
          <p:cNvSpPr>
            <a:spLocks noGrp="1"/>
          </p:cNvSpPr>
          <p:nvPr>
            <p:ph type="body" idx="1" hasCustomPrompt="1"/>
          </p:nvPr>
        </p:nvSpPr>
        <p:spPr>
          <a:xfrm>
            <a:off x="831850" y="4589463"/>
            <a:ext cx="10515600" cy="1500187"/>
          </a:xfrm>
        </p:spPr>
        <p:txBody>
          <a:bodyPr/>
          <a:lstStyle>
            <a:lvl1pPr marL="0" indent="0">
              <a:buNone/>
              <a:defRPr sz="2400" baseline="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Subtitle Ariel 24pt</a:t>
            </a:r>
          </a:p>
        </p:txBody>
      </p:sp>
      <p:sp>
        <p:nvSpPr>
          <p:cNvPr id="6" name="Slide Number Placeholder 5"/>
          <p:cNvSpPr>
            <a:spLocks noGrp="1"/>
          </p:cNvSpPr>
          <p:nvPr>
            <p:ph type="sldNum" sz="quarter" idx="12"/>
          </p:nvPr>
        </p:nvSpPr>
        <p:spPr/>
        <p:txBody>
          <a:bodyPr/>
          <a:lstStyle/>
          <a:p>
            <a:fld id="{428EB037-5E3B-48C4-97BB-734080DA86A8}" type="slidenum">
              <a:rPr lang="en-GB" smtClean="0"/>
              <a:t>‹#›</a:t>
            </a:fld>
            <a:endParaRPr lang="en-GB"/>
          </a:p>
        </p:txBody>
      </p:sp>
      <p:pic>
        <p:nvPicPr>
          <p:cNvPr id="7" name="Picture 6"/>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Tree>
    <p:extLst>
      <p:ext uri="{BB962C8B-B14F-4D97-AF65-F5344CB8AC3E}">
        <p14:creationId xmlns:p14="http://schemas.microsoft.com/office/powerpoint/2010/main" val="42796311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Title Ariel 44pt</a:t>
            </a:r>
            <a:endParaRPr lang="en-GB" dirty="0"/>
          </a:p>
        </p:txBody>
      </p:sp>
      <p:sp>
        <p:nvSpPr>
          <p:cNvPr id="3" name="Content Placeholder 2"/>
          <p:cNvSpPr>
            <a:spLocks noGrp="1"/>
          </p:cNvSpPr>
          <p:nvPr>
            <p:ph sz="half" idx="1" hasCustomPrompt="1"/>
          </p:nvPr>
        </p:nvSpPr>
        <p:spPr>
          <a:xfrm>
            <a:off x="838200" y="1825625"/>
            <a:ext cx="5181600" cy="4351338"/>
          </a:xfrm>
        </p:spPr>
        <p:txBody>
          <a:bodyPr/>
          <a:lstStyle>
            <a:lvl1pPr>
              <a:defRPr/>
            </a:lvl1pPr>
            <a:lvl2pPr>
              <a:defRPr/>
            </a:lvl2pPr>
          </a:lstStyle>
          <a:p>
            <a:pPr lvl="0"/>
            <a:r>
              <a:rPr lang="en-US" dirty="0" smtClean="0"/>
              <a:t>Subtitle Ariel 28pt</a:t>
            </a:r>
          </a:p>
          <a:p>
            <a:pPr lvl="1"/>
            <a:r>
              <a:rPr lang="en-US" dirty="0" smtClean="0"/>
              <a:t>Second level 24pt</a:t>
            </a:r>
          </a:p>
        </p:txBody>
      </p:sp>
      <p:sp>
        <p:nvSpPr>
          <p:cNvPr id="4" name="Content Placeholder 3"/>
          <p:cNvSpPr>
            <a:spLocks noGrp="1"/>
          </p:cNvSpPr>
          <p:nvPr>
            <p:ph sz="half" idx="2" hasCustomPrompt="1"/>
          </p:nvPr>
        </p:nvSpPr>
        <p:spPr>
          <a:xfrm>
            <a:off x="6172200" y="1825625"/>
            <a:ext cx="5181600" cy="4351338"/>
          </a:xfrm>
        </p:spPr>
        <p:txBody>
          <a:bodyPr/>
          <a:lstStyle>
            <a:lvl1pPr>
              <a:defRPr/>
            </a:lvl1pPr>
            <a:lvl2pPr>
              <a:defRPr/>
            </a:lvl2pPr>
          </a:lstStyle>
          <a:p>
            <a:pPr lvl="0"/>
            <a:r>
              <a:rPr lang="en-US" dirty="0" smtClean="0"/>
              <a:t>Subtitle Ariel 28pt</a:t>
            </a:r>
          </a:p>
          <a:p>
            <a:pPr lvl="1"/>
            <a:r>
              <a:rPr lang="en-US" dirty="0" smtClean="0"/>
              <a:t>Second level 24pt</a:t>
            </a:r>
          </a:p>
        </p:txBody>
      </p:sp>
      <p:sp>
        <p:nvSpPr>
          <p:cNvPr id="7" name="Slide Number Placeholder 6"/>
          <p:cNvSpPr>
            <a:spLocks noGrp="1"/>
          </p:cNvSpPr>
          <p:nvPr>
            <p:ph type="sldNum" sz="quarter" idx="12"/>
          </p:nvPr>
        </p:nvSpPr>
        <p:spPr/>
        <p:txBody>
          <a:bodyPr/>
          <a:lstStyle/>
          <a:p>
            <a:fld id="{428EB037-5E3B-48C4-97BB-734080DA86A8}" type="slidenum">
              <a:rPr lang="en-GB" smtClean="0"/>
              <a:t>‹#›</a:t>
            </a:fld>
            <a:endParaRPr lang="en-GB"/>
          </a:p>
        </p:txBody>
      </p:sp>
      <p:pic>
        <p:nvPicPr>
          <p:cNvPr id="8" name="Picture 7"/>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Tree>
    <p:extLst>
      <p:ext uri="{BB962C8B-B14F-4D97-AF65-F5344CB8AC3E}">
        <p14:creationId xmlns:p14="http://schemas.microsoft.com/office/powerpoint/2010/main" val="15396209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365125"/>
            <a:ext cx="10515600" cy="1325563"/>
          </a:xfrm>
        </p:spPr>
        <p:txBody>
          <a:bodyPr/>
          <a:lstStyle>
            <a:lvl1pPr>
              <a:defRPr baseline="0"/>
            </a:lvl1pPr>
          </a:lstStyle>
          <a:p>
            <a:r>
              <a:rPr lang="en-US" dirty="0" smtClean="0"/>
              <a:t>Title Ariel 44pt</a:t>
            </a:r>
            <a:endParaRPr lang="en-GB" dirty="0"/>
          </a:p>
        </p:txBody>
      </p:sp>
      <p:sp>
        <p:nvSpPr>
          <p:cNvPr id="3" name="Text Placeholder 2"/>
          <p:cNvSpPr>
            <a:spLocks noGrp="1"/>
          </p:cNvSpPr>
          <p:nvPr>
            <p:ph type="body" idx="1" hasCustomPrompt="1"/>
          </p:nvPr>
        </p:nvSpPr>
        <p:spPr>
          <a:xfrm>
            <a:off x="839788" y="1681163"/>
            <a:ext cx="5157787" cy="823912"/>
          </a:xfrm>
        </p:spPr>
        <p:txBody>
          <a:bodyPr anchor="b"/>
          <a:lstStyle>
            <a:lvl1pPr marL="0" indent="0">
              <a:buNone/>
              <a:defRPr sz="24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Subtitle Ariel 24pt bold</a:t>
            </a:r>
          </a:p>
        </p:txBody>
      </p:sp>
      <p:sp>
        <p:nvSpPr>
          <p:cNvPr id="4" name="Content Placeholder 3"/>
          <p:cNvSpPr>
            <a:spLocks noGrp="1"/>
          </p:cNvSpPr>
          <p:nvPr>
            <p:ph sz="half" idx="2" hasCustomPrompt="1"/>
          </p:nvPr>
        </p:nvSpPr>
        <p:spPr>
          <a:xfrm>
            <a:off x="839788" y="2505075"/>
            <a:ext cx="5157787" cy="3684588"/>
          </a:xfrm>
        </p:spPr>
        <p:txBody>
          <a:bodyPr/>
          <a:lstStyle>
            <a:lvl1pPr>
              <a:defRPr/>
            </a:lvl1pPr>
            <a:lvl2pPr>
              <a:defRPr/>
            </a:lvl2pPr>
          </a:lstStyle>
          <a:p>
            <a:pPr lvl="0"/>
            <a:r>
              <a:rPr lang="en-US" dirty="0" smtClean="0"/>
              <a:t>Bulletin point Ariel 28pt</a:t>
            </a:r>
          </a:p>
          <a:p>
            <a:pPr lvl="1"/>
            <a:r>
              <a:rPr lang="en-US" dirty="0" smtClean="0"/>
              <a:t>Second level 24pt</a:t>
            </a:r>
          </a:p>
        </p:txBody>
      </p:sp>
      <p:sp>
        <p:nvSpPr>
          <p:cNvPr id="5" name="Text Placeholder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Subtitle Ariel 24pt bold</a:t>
            </a:r>
          </a:p>
        </p:txBody>
      </p:sp>
      <p:sp>
        <p:nvSpPr>
          <p:cNvPr id="6" name="Content Placeholder 5"/>
          <p:cNvSpPr>
            <a:spLocks noGrp="1"/>
          </p:cNvSpPr>
          <p:nvPr>
            <p:ph sz="quarter" idx="4" hasCustomPrompt="1"/>
          </p:nvPr>
        </p:nvSpPr>
        <p:spPr>
          <a:xfrm>
            <a:off x="6172200" y="2505075"/>
            <a:ext cx="5183188" cy="3684588"/>
          </a:xfrm>
        </p:spPr>
        <p:txBody>
          <a:bodyPr/>
          <a:lstStyle>
            <a:lvl1pPr>
              <a:defRPr/>
            </a:lvl1pPr>
            <a:lvl2pPr>
              <a:defRPr baseline="0"/>
            </a:lvl2pPr>
          </a:lstStyle>
          <a:p>
            <a:pPr lvl="0"/>
            <a:r>
              <a:rPr lang="en-US" dirty="0" smtClean="0"/>
              <a:t>Bulletin point Ariel 28pt</a:t>
            </a:r>
          </a:p>
          <a:p>
            <a:pPr lvl="1"/>
            <a:r>
              <a:rPr lang="en-US" dirty="0" smtClean="0"/>
              <a:t>Second level 24pt</a:t>
            </a:r>
          </a:p>
        </p:txBody>
      </p:sp>
      <p:sp>
        <p:nvSpPr>
          <p:cNvPr id="9" name="Slide Number Placeholder 8"/>
          <p:cNvSpPr>
            <a:spLocks noGrp="1"/>
          </p:cNvSpPr>
          <p:nvPr>
            <p:ph type="sldNum" sz="quarter" idx="12"/>
          </p:nvPr>
        </p:nvSpPr>
        <p:spPr/>
        <p:txBody>
          <a:bodyPr/>
          <a:lstStyle/>
          <a:p>
            <a:fld id="{428EB037-5E3B-48C4-97BB-734080DA86A8}" type="slidenum">
              <a:rPr lang="en-GB" smtClean="0"/>
              <a:t>‹#›</a:t>
            </a:fld>
            <a:endParaRPr lang="en-GB"/>
          </a:p>
        </p:txBody>
      </p:sp>
      <p:pic>
        <p:nvPicPr>
          <p:cNvPr id="10" name="Picture 9"/>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Tree>
    <p:extLst>
      <p:ext uri="{BB962C8B-B14F-4D97-AF65-F5344CB8AC3E}">
        <p14:creationId xmlns:p14="http://schemas.microsoft.com/office/powerpoint/2010/main" val="1414421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Title Ariel 44pt</a:t>
            </a:r>
            <a:endParaRPr lang="en-GB" dirty="0"/>
          </a:p>
        </p:txBody>
      </p:sp>
      <p:sp>
        <p:nvSpPr>
          <p:cNvPr id="5" name="Slide Number Placeholder 4"/>
          <p:cNvSpPr>
            <a:spLocks noGrp="1"/>
          </p:cNvSpPr>
          <p:nvPr>
            <p:ph type="sldNum" sz="quarter" idx="12"/>
          </p:nvPr>
        </p:nvSpPr>
        <p:spPr/>
        <p:txBody>
          <a:bodyPr/>
          <a:lstStyle/>
          <a:p>
            <a:fld id="{428EB037-5E3B-48C4-97BB-734080DA86A8}" type="slidenum">
              <a:rPr lang="en-GB" smtClean="0"/>
              <a:t>‹#›</a:t>
            </a:fld>
            <a:endParaRPr lang="en-GB"/>
          </a:p>
        </p:txBody>
      </p:sp>
      <p:pic>
        <p:nvPicPr>
          <p:cNvPr id="6" name="Picture 5"/>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Tree>
    <p:extLst>
      <p:ext uri="{BB962C8B-B14F-4D97-AF65-F5344CB8AC3E}">
        <p14:creationId xmlns:p14="http://schemas.microsoft.com/office/powerpoint/2010/main" val="42339857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28EB037-5E3B-48C4-97BB-734080DA86A8}" type="slidenum">
              <a:rPr lang="en-GB" smtClean="0"/>
              <a:t>‹#›</a:t>
            </a:fld>
            <a:endParaRPr lang="en-GB"/>
          </a:p>
        </p:txBody>
      </p:sp>
      <p:pic>
        <p:nvPicPr>
          <p:cNvPr id="5" name="Picture 4"/>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Tree>
    <p:extLst>
      <p:ext uri="{BB962C8B-B14F-4D97-AF65-F5344CB8AC3E}">
        <p14:creationId xmlns:p14="http://schemas.microsoft.com/office/powerpoint/2010/main" val="26522478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smtClean="0"/>
              <a:t>Title Ariel 44pt</a:t>
            </a:r>
            <a:endParaRPr lang="en-GB"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smtClean="0"/>
              <a:t>Bullet point Ariel 28pt</a:t>
            </a:r>
          </a:p>
          <a:p>
            <a:pPr lvl="1"/>
            <a:r>
              <a:rPr lang="en-US" dirty="0" smtClean="0"/>
              <a:t>Second level 24pt</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8EB037-5E3B-48C4-97BB-734080DA86A8}" type="slidenum">
              <a:rPr lang="en-GB" smtClean="0"/>
              <a:t>‹#›</a:t>
            </a:fld>
            <a:endParaRPr lang="en-GB"/>
          </a:p>
        </p:txBody>
      </p:sp>
      <p:pic>
        <p:nvPicPr>
          <p:cNvPr id="7" name="Picture 6"/>
          <p:cNvPicPr>
            <a:picLocks noChangeAspect="1"/>
          </p:cNvPicPr>
          <p:nvPr userDrawn="1"/>
        </p:nvPicPr>
        <p:blipFill>
          <a:blip r:embed="rId9"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Tree>
    <p:extLst>
      <p:ext uri="{BB962C8B-B14F-4D97-AF65-F5344CB8AC3E}">
        <p14:creationId xmlns:p14="http://schemas.microsoft.com/office/powerpoint/2010/main" val="36870553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hdr="0" ftr="0" dt="0"/>
  <p:txStyles>
    <p:titleStyle>
      <a:lvl1pPr algn="l" defTabSz="914400" rtl="0" eaLnBrk="1" latinLnBrk="0" hangingPunct="1">
        <a:lnSpc>
          <a:spcPct val="90000"/>
        </a:lnSpc>
        <a:spcBef>
          <a:spcPct val="0"/>
        </a:spcBef>
        <a:buNone/>
        <a:defRPr sz="4400" kern="1200"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7.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Annual General Meeting </a:t>
            </a:r>
          </a:p>
        </p:txBody>
      </p:sp>
      <p:sp>
        <p:nvSpPr>
          <p:cNvPr id="3" name="Subtitle 2"/>
          <p:cNvSpPr>
            <a:spLocks noGrp="1"/>
          </p:cNvSpPr>
          <p:nvPr>
            <p:ph type="subTitle" idx="1"/>
          </p:nvPr>
        </p:nvSpPr>
        <p:spPr/>
        <p:txBody>
          <a:bodyPr/>
          <a:lstStyle/>
          <a:p>
            <a:r>
              <a:rPr lang="en-GB" dirty="0" smtClean="0"/>
              <a:t>21</a:t>
            </a:r>
            <a:r>
              <a:rPr lang="en-GB" baseline="30000" dirty="0" smtClean="0"/>
              <a:t>st</a:t>
            </a:r>
            <a:r>
              <a:rPr lang="en-GB" dirty="0" smtClean="0"/>
              <a:t> July 2022</a:t>
            </a:r>
            <a:endParaRPr lang="en-GB" dirty="0"/>
          </a:p>
        </p:txBody>
      </p:sp>
    </p:spTree>
    <p:extLst>
      <p:ext uri="{BB962C8B-B14F-4D97-AF65-F5344CB8AC3E}">
        <p14:creationId xmlns:p14="http://schemas.microsoft.com/office/powerpoint/2010/main" val="19710142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24414"/>
            <a:ext cx="10515600" cy="908519"/>
          </a:xfrm>
        </p:spPr>
        <p:txBody>
          <a:bodyPr/>
          <a:lstStyle/>
          <a:p>
            <a:pPr algn="ctr"/>
            <a:r>
              <a:rPr lang="en-GB" dirty="0" smtClean="0">
                <a:solidFill>
                  <a:schemeClr val="accent1"/>
                </a:solidFill>
              </a:rPr>
              <a:t>Staff Health and Wellbeing</a:t>
            </a:r>
            <a:endParaRPr lang="en-GB" dirty="0">
              <a:solidFill>
                <a:schemeClr val="accent1"/>
              </a:solidFill>
            </a:endParaRPr>
          </a:p>
        </p:txBody>
      </p:sp>
      <p:sp>
        <p:nvSpPr>
          <p:cNvPr id="3" name="Content Placeholder 2"/>
          <p:cNvSpPr>
            <a:spLocks noGrp="1"/>
          </p:cNvSpPr>
          <p:nvPr>
            <p:ph idx="1"/>
          </p:nvPr>
        </p:nvSpPr>
        <p:spPr>
          <a:xfrm>
            <a:off x="118532" y="874244"/>
            <a:ext cx="11802533" cy="5094514"/>
          </a:xfrm>
        </p:spPr>
        <p:txBody>
          <a:bodyPr>
            <a:normAutofit/>
          </a:bodyPr>
          <a:lstStyle/>
          <a:p>
            <a:pPr lvl="0"/>
            <a:r>
              <a:rPr lang="en-GB" sz="2400" dirty="0" smtClean="0"/>
              <a:t>Investment in our long-Covid services and wellbeing support; </a:t>
            </a:r>
          </a:p>
          <a:p>
            <a:pPr lvl="0"/>
            <a:r>
              <a:rPr lang="en-GB" sz="2400" dirty="0" smtClean="0"/>
              <a:t>Apprentice </a:t>
            </a:r>
            <a:r>
              <a:rPr lang="en-GB" sz="2400" dirty="0"/>
              <a:t>Academy recruited 22 apprentices and had 24 apprentices </a:t>
            </a:r>
            <a:r>
              <a:rPr lang="en-GB" sz="2400" dirty="0" smtClean="0"/>
              <a:t>progress </a:t>
            </a:r>
            <a:r>
              <a:rPr lang="en-GB" sz="2400" dirty="0"/>
              <a:t>beyond their qualifications and </a:t>
            </a:r>
            <a:r>
              <a:rPr lang="en-GB" sz="2400" dirty="0" smtClean="0"/>
              <a:t>gain </a:t>
            </a:r>
            <a:r>
              <a:rPr lang="en-GB" sz="2400" dirty="0"/>
              <a:t>employment;</a:t>
            </a:r>
          </a:p>
          <a:p>
            <a:r>
              <a:rPr lang="en-GB" sz="2400" dirty="0" smtClean="0"/>
              <a:t>The </a:t>
            </a:r>
            <a:r>
              <a:rPr lang="en-GB" sz="2400" dirty="0"/>
              <a:t>third cohort of our graduate trainee manager programme, Graduate Gateway, was rolled out in May </a:t>
            </a:r>
            <a:r>
              <a:rPr lang="en-GB" sz="2400" dirty="0" smtClean="0"/>
              <a:t>2021;</a:t>
            </a:r>
          </a:p>
          <a:p>
            <a:r>
              <a:rPr lang="en-GB" sz="2400" dirty="0"/>
              <a:t>The wellbeing service has worked with charitable funds, the estates department and staff to deliver new, secure cycle shelters across the hospital sites in order to promote cycling to </a:t>
            </a:r>
            <a:r>
              <a:rPr lang="en-GB" sz="2400" dirty="0" smtClean="0"/>
              <a:t>work;</a:t>
            </a:r>
          </a:p>
          <a:p>
            <a:r>
              <a:rPr lang="en-GB" sz="2400" dirty="0" smtClean="0"/>
              <a:t>More outdoor spaces for staff (and patients and visitors) to enjoy;</a:t>
            </a:r>
            <a:endParaRPr lang="en-GB" sz="2400" dirty="0"/>
          </a:p>
        </p:txBody>
      </p:sp>
      <p:sp>
        <p:nvSpPr>
          <p:cNvPr id="4" name="Slide Number Placeholder 3"/>
          <p:cNvSpPr>
            <a:spLocks noGrp="1"/>
          </p:cNvSpPr>
          <p:nvPr>
            <p:ph type="sldNum" sz="quarter" idx="12"/>
          </p:nvPr>
        </p:nvSpPr>
        <p:spPr/>
        <p:txBody>
          <a:bodyPr/>
          <a:lstStyle/>
          <a:p>
            <a:fld id="{428EB037-5E3B-48C4-97BB-734080DA86A8}" type="slidenum">
              <a:rPr lang="en-GB" smtClean="0"/>
              <a:t>10</a:t>
            </a:fld>
            <a:endParaRPr lang="en-GB" dirty="0"/>
          </a:p>
        </p:txBody>
      </p:sp>
      <p:pic>
        <p:nvPicPr>
          <p:cNvPr id="6" name="Picture 5" descr="Woman enjoying scent of wild flowers"/>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28396" y="4580467"/>
            <a:ext cx="5782204" cy="2138121"/>
          </a:xfrm>
          <a:prstGeom prst="rect">
            <a:avLst/>
          </a:prstGeom>
          <a:noFill/>
          <a:ln>
            <a:noFill/>
          </a:ln>
        </p:spPr>
      </p:pic>
    </p:spTree>
    <p:extLst>
      <p:ext uri="{BB962C8B-B14F-4D97-AF65-F5344CB8AC3E}">
        <p14:creationId xmlns:p14="http://schemas.microsoft.com/office/powerpoint/2010/main" val="18963596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solidFill>
                  <a:schemeClr val="accent1"/>
                </a:solidFill>
              </a:rPr>
              <a:t>Staff Recognition </a:t>
            </a:r>
            <a:endParaRPr lang="en-GB" dirty="0">
              <a:solidFill>
                <a:schemeClr val="accent1"/>
              </a:solidFill>
            </a:endParaRPr>
          </a:p>
        </p:txBody>
      </p:sp>
      <p:sp>
        <p:nvSpPr>
          <p:cNvPr id="3" name="Content Placeholder 2"/>
          <p:cNvSpPr>
            <a:spLocks noGrp="1"/>
          </p:cNvSpPr>
          <p:nvPr>
            <p:ph idx="1"/>
          </p:nvPr>
        </p:nvSpPr>
        <p:spPr>
          <a:xfrm>
            <a:off x="4766733" y="1512359"/>
            <a:ext cx="6375400" cy="4351338"/>
          </a:xfrm>
        </p:spPr>
        <p:txBody>
          <a:bodyPr/>
          <a:lstStyle/>
          <a:p>
            <a:pPr lvl="0"/>
            <a:r>
              <a:rPr lang="en-GB" dirty="0"/>
              <a:t>15,684 staff and 150 volunteers received Covid ‘thank you’ cards  </a:t>
            </a:r>
          </a:p>
          <a:p>
            <a:pPr lvl="0"/>
            <a:r>
              <a:rPr lang="en-GB" dirty="0"/>
              <a:t>343 staff received long service recognition packages;</a:t>
            </a:r>
          </a:p>
          <a:p>
            <a:pPr lvl="0"/>
            <a:r>
              <a:rPr lang="en-GB" dirty="0"/>
              <a:t>112 ‘Living Our Values’ awards nominations received, with this year seeing the introduction of our first hybrid event and the virtual part of the awards on the evening of 4th November 2021 had over 650 </a:t>
            </a:r>
            <a:r>
              <a:rPr lang="en-GB" dirty="0" smtClean="0"/>
              <a:t>views.</a:t>
            </a:r>
            <a:endParaRPr lang="en-GB" dirty="0"/>
          </a:p>
        </p:txBody>
      </p:sp>
      <p:sp>
        <p:nvSpPr>
          <p:cNvPr id="4" name="Slide Number Placeholder 3"/>
          <p:cNvSpPr>
            <a:spLocks noGrp="1"/>
          </p:cNvSpPr>
          <p:nvPr>
            <p:ph type="sldNum" sz="quarter" idx="12"/>
          </p:nvPr>
        </p:nvSpPr>
        <p:spPr/>
        <p:txBody>
          <a:bodyPr/>
          <a:lstStyle/>
          <a:p>
            <a:fld id="{428EB037-5E3B-48C4-97BB-734080DA86A8}" type="slidenum">
              <a:rPr lang="en-GB" smtClean="0"/>
              <a:t>11</a:t>
            </a:fld>
            <a:endParaRPr lang="en-GB" dirty="0"/>
          </a:p>
        </p:txBody>
      </p:sp>
      <p:pic>
        <p:nvPicPr>
          <p:cNvPr id="2050" name="Picture 2" descr="Heikki Whittet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5080" y="1393296"/>
            <a:ext cx="2026441" cy="1934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C:\Users\el080356\AppData\Local\Microsoft\Windows\INetCache\Content.Outlook\TROIRJ45\Gareth Evans3 (003).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10907" y="3441859"/>
            <a:ext cx="2026441" cy="1756676"/>
          </a:xfrm>
          <a:prstGeom prst="rect">
            <a:avLst/>
          </a:prstGeom>
          <a:noFill/>
          <a:ln>
            <a:noFill/>
          </a:ln>
        </p:spPr>
      </p:pic>
      <p:pic>
        <p:nvPicPr>
          <p:cNvPr id="7" name="Picture 6" descr="C:\Users\el080356\AppData\Local\Microsoft\Windows\INetCache\Content.Word\Liz Davies6.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5080" y="3441859"/>
            <a:ext cx="2026441" cy="1756676"/>
          </a:xfrm>
          <a:prstGeom prst="rect">
            <a:avLst/>
          </a:prstGeom>
          <a:noFill/>
          <a:ln>
            <a:noFill/>
          </a:ln>
        </p:spPr>
      </p:pic>
      <p:pic>
        <p:nvPicPr>
          <p:cNvPr id="8" name="Picture 7" descr="C:\Users\el080356\AppData\Local\Microsoft\Windows\INetCache\Content.Outlook\TROIRJ45\Volunteers MikeTrish8 (004).JP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10906" y="1393296"/>
            <a:ext cx="1951027" cy="1934104"/>
          </a:xfrm>
          <a:prstGeom prst="rect">
            <a:avLst/>
          </a:prstGeom>
          <a:noFill/>
          <a:ln>
            <a:noFill/>
          </a:ln>
        </p:spPr>
      </p:pic>
    </p:spTree>
    <p:extLst>
      <p:ext uri="{BB962C8B-B14F-4D97-AF65-F5344CB8AC3E}">
        <p14:creationId xmlns:p14="http://schemas.microsoft.com/office/powerpoint/2010/main" val="25791893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lstStyle/>
          <a:p>
            <a:pPr algn="ctr"/>
            <a:r>
              <a:rPr lang="en-GB" dirty="0" smtClean="0">
                <a:solidFill>
                  <a:schemeClr val="accent1"/>
                </a:solidFill>
              </a:rPr>
              <a:t>Next Year</a:t>
            </a:r>
            <a:endParaRPr lang="en-GB" dirty="0">
              <a:solidFill>
                <a:srgbClr val="FF0000"/>
              </a:solidFill>
            </a:endParaRPr>
          </a:p>
        </p:txBody>
      </p:sp>
      <p:sp>
        <p:nvSpPr>
          <p:cNvPr id="3" name="Content Placeholder 2"/>
          <p:cNvSpPr>
            <a:spLocks noGrp="1"/>
          </p:cNvSpPr>
          <p:nvPr>
            <p:ph idx="1"/>
          </p:nvPr>
        </p:nvSpPr>
        <p:spPr>
          <a:xfrm>
            <a:off x="838200" y="992778"/>
            <a:ext cx="10515600" cy="5342708"/>
          </a:xfrm>
        </p:spPr>
        <p:txBody>
          <a:bodyPr>
            <a:normAutofit fontScale="92500" lnSpcReduction="20000"/>
          </a:bodyPr>
          <a:lstStyle/>
          <a:p>
            <a:pPr>
              <a:lnSpc>
                <a:spcPct val="120000"/>
              </a:lnSpc>
              <a:spcBef>
                <a:spcPts val="0"/>
              </a:spcBef>
            </a:pPr>
            <a:r>
              <a:rPr lang="en-GB" dirty="0" smtClean="0"/>
              <a:t>Just some of what </a:t>
            </a:r>
            <a:r>
              <a:rPr lang="en-GB" dirty="0"/>
              <a:t>we hope to achieve over the next 12 </a:t>
            </a:r>
            <a:r>
              <a:rPr lang="en-GB" dirty="0" smtClean="0"/>
              <a:t>months include:</a:t>
            </a:r>
          </a:p>
          <a:p>
            <a:pPr lvl="1">
              <a:lnSpc>
                <a:spcPct val="120000"/>
              </a:lnSpc>
              <a:spcBef>
                <a:spcPts val="0"/>
              </a:spcBef>
            </a:pPr>
            <a:r>
              <a:rPr lang="en-GB" dirty="0"/>
              <a:t>Expand the local primary mental health service; </a:t>
            </a:r>
          </a:p>
          <a:p>
            <a:pPr lvl="1">
              <a:lnSpc>
                <a:spcPct val="120000"/>
              </a:lnSpc>
              <a:spcBef>
                <a:spcPts val="0"/>
              </a:spcBef>
            </a:pPr>
            <a:r>
              <a:rPr lang="en-GB" dirty="0"/>
              <a:t>Deliver a wellness centre model across the Swansea Bay region; </a:t>
            </a:r>
          </a:p>
          <a:p>
            <a:pPr lvl="1">
              <a:lnSpc>
                <a:spcPct val="120000"/>
              </a:lnSpc>
              <a:spcBef>
                <a:spcPts val="0"/>
              </a:spcBef>
            </a:pPr>
            <a:r>
              <a:rPr lang="en-GB" dirty="0"/>
              <a:t>Roll-out virtual wards in all eight clusters to include palliative care and care of the elderly;</a:t>
            </a:r>
          </a:p>
          <a:p>
            <a:pPr lvl="1">
              <a:lnSpc>
                <a:spcPct val="120000"/>
              </a:lnSpc>
              <a:spcBef>
                <a:spcPts val="0"/>
              </a:spcBef>
            </a:pPr>
            <a:r>
              <a:rPr lang="en-GB" dirty="0"/>
              <a:t>Centralise medical take at Morriston Hospital including seven-day same day emergency care centre and amalgamated urgent primary care centre/ ambulatory emergency care/acute GP unit;</a:t>
            </a:r>
          </a:p>
          <a:p>
            <a:pPr lvl="1">
              <a:lnSpc>
                <a:spcPct val="120000"/>
              </a:lnSpc>
              <a:spcBef>
                <a:spcPts val="0"/>
              </a:spcBef>
            </a:pPr>
            <a:r>
              <a:rPr lang="en-GB" dirty="0"/>
              <a:t>Implement infection prevention and control reduction targets for primary and secondary care;</a:t>
            </a:r>
          </a:p>
          <a:p>
            <a:pPr lvl="1">
              <a:lnSpc>
                <a:spcPct val="120000"/>
              </a:lnSpc>
              <a:spcBef>
                <a:spcPts val="0"/>
              </a:spcBef>
            </a:pPr>
            <a:r>
              <a:rPr lang="en-GB" dirty="0"/>
              <a:t>Improve the recognition and compliance of end of life care;</a:t>
            </a:r>
          </a:p>
          <a:p>
            <a:pPr lvl="1">
              <a:lnSpc>
                <a:spcPct val="120000"/>
              </a:lnSpc>
              <a:spcBef>
                <a:spcPts val="0"/>
              </a:spcBef>
            </a:pPr>
            <a:r>
              <a:rPr lang="en-GB" dirty="0"/>
              <a:t>Invest in population health schemes; </a:t>
            </a:r>
          </a:p>
          <a:p>
            <a:pPr lvl="1">
              <a:lnSpc>
                <a:spcPct val="120000"/>
              </a:lnSpc>
              <a:spcBef>
                <a:spcPts val="0"/>
              </a:spcBef>
            </a:pPr>
            <a:r>
              <a:rPr lang="en-GB" dirty="0"/>
              <a:t>Modernise learning disabilities services. </a:t>
            </a:r>
          </a:p>
          <a:p>
            <a:endParaRPr lang="en-GB" dirty="0"/>
          </a:p>
        </p:txBody>
      </p:sp>
      <p:sp>
        <p:nvSpPr>
          <p:cNvPr id="4" name="Slide Number Placeholder 3"/>
          <p:cNvSpPr>
            <a:spLocks noGrp="1"/>
          </p:cNvSpPr>
          <p:nvPr>
            <p:ph type="sldNum" sz="quarter" idx="12"/>
          </p:nvPr>
        </p:nvSpPr>
        <p:spPr/>
        <p:txBody>
          <a:bodyPr/>
          <a:lstStyle/>
          <a:p>
            <a:fld id="{428EB037-5E3B-48C4-97BB-734080DA86A8}" type="slidenum">
              <a:rPr lang="en-GB" smtClean="0"/>
              <a:t>12</a:t>
            </a:fld>
            <a:endParaRPr lang="en-GB" dirty="0"/>
          </a:p>
        </p:txBody>
      </p:sp>
    </p:spTree>
    <p:extLst>
      <p:ext uri="{BB962C8B-B14F-4D97-AF65-F5344CB8AC3E}">
        <p14:creationId xmlns:p14="http://schemas.microsoft.com/office/powerpoint/2010/main" val="35050429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6392" y="46037"/>
            <a:ext cx="10515600" cy="1325563"/>
          </a:xfrm>
        </p:spPr>
        <p:txBody>
          <a:bodyPr/>
          <a:lstStyle/>
          <a:p>
            <a:pPr algn="ctr"/>
            <a:r>
              <a:rPr lang="en-GB" dirty="0" smtClean="0">
                <a:solidFill>
                  <a:schemeClr val="accent1"/>
                </a:solidFill>
              </a:rPr>
              <a:t>Thank You</a:t>
            </a:r>
            <a:endParaRPr lang="en-GB" dirty="0">
              <a:solidFill>
                <a:schemeClr val="accent1"/>
              </a:solidFill>
            </a:endParaRPr>
          </a:p>
        </p:txBody>
      </p:sp>
      <p:sp>
        <p:nvSpPr>
          <p:cNvPr id="3" name="Content Placeholder 2"/>
          <p:cNvSpPr>
            <a:spLocks noGrp="1"/>
          </p:cNvSpPr>
          <p:nvPr>
            <p:ph idx="1"/>
          </p:nvPr>
        </p:nvSpPr>
        <p:spPr>
          <a:xfrm>
            <a:off x="756392" y="1031966"/>
            <a:ext cx="4664694" cy="5577840"/>
          </a:xfrm>
        </p:spPr>
        <p:txBody>
          <a:bodyPr/>
          <a:lstStyle/>
          <a:p>
            <a:pPr>
              <a:spcBef>
                <a:spcPts val="0"/>
              </a:spcBef>
            </a:pPr>
            <a:r>
              <a:rPr lang="en-GB" dirty="0"/>
              <a:t>Thank you all for </a:t>
            </a:r>
            <a:r>
              <a:rPr lang="en-GB" dirty="0" smtClean="0"/>
              <a:t>attending – this year has been challenging as we move out of responding to Covid and start to recover;</a:t>
            </a:r>
          </a:p>
          <a:p>
            <a:pPr>
              <a:spcBef>
                <a:spcPts val="0"/>
              </a:spcBef>
            </a:pPr>
            <a:r>
              <a:rPr lang="en-GB" dirty="0" smtClean="0"/>
              <a:t>But it has </a:t>
            </a:r>
            <a:r>
              <a:rPr lang="en-GB" dirty="0"/>
              <a:t>provided us with an opportunity to learn and make the changes </a:t>
            </a:r>
            <a:r>
              <a:rPr lang="en-GB" dirty="0" smtClean="0"/>
              <a:t>to </a:t>
            </a:r>
            <a:r>
              <a:rPr lang="en-GB" dirty="0"/>
              <a:t>provide better health, better care, better </a:t>
            </a:r>
            <a:r>
              <a:rPr lang="en-GB" dirty="0" smtClean="0"/>
              <a:t>lives.</a:t>
            </a:r>
          </a:p>
          <a:p>
            <a:pPr>
              <a:spcBef>
                <a:spcPts val="0"/>
              </a:spcBef>
            </a:pPr>
            <a:endParaRPr lang="en-GB" dirty="0"/>
          </a:p>
          <a:p>
            <a:pPr algn="ctr"/>
            <a:endParaRPr lang="en-GB" dirty="0" smtClean="0"/>
          </a:p>
          <a:p>
            <a:endParaRPr lang="en-GB" dirty="0"/>
          </a:p>
          <a:p>
            <a:endParaRPr lang="en-GB" dirty="0"/>
          </a:p>
          <a:p>
            <a:endParaRPr lang="en-GB" dirty="0"/>
          </a:p>
        </p:txBody>
      </p:sp>
      <p:sp>
        <p:nvSpPr>
          <p:cNvPr id="5" name="TextBox 4"/>
          <p:cNvSpPr txBox="1"/>
          <p:nvPr/>
        </p:nvSpPr>
        <p:spPr>
          <a:xfrm>
            <a:off x="3606365" y="5255410"/>
            <a:ext cx="5224516" cy="769441"/>
          </a:xfrm>
          <a:prstGeom prst="rect">
            <a:avLst/>
          </a:prstGeom>
          <a:noFill/>
        </p:spPr>
        <p:txBody>
          <a:bodyPr wrap="square" rtlCol="0">
            <a:spAutoFit/>
          </a:bodyPr>
          <a:lstStyle/>
          <a:p>
            <a:pPr algn="ctr">
              <a:spcBef>
                <a:spcPts val="0"/>
              </a:spcBef>
            </a:pPr>
            <a:r>
              <a:rPr lang="en-GB" sz="4400" dirty="0">
                <a:solidFill>
                  <a:schemeClr val="accent1"/>
                </a:solidFill>
              </a:rPr>
              <a:t>Any questions?</a:t>
            </a:r>
          </a:p>
        </p:txBody>
      </p:sp>
      <p:sp>
        <p:nvSpPr>
          <p:cNvPr id="6" name="Slide Number Placeholder 5"/>
          <p:cNvSpPr>
            <a:spLocks noGrp="1"/>
          </p:cNvSpPr>
          <p:nvPr>
            <p:ph type="sldNum" sz="quarter" idx="12"/>
          </p:nvPr>
        </p:nvSpPr>
        <p:spPr/>
        <p:txBody>
          <a:bodyPr/>
          <a:lstStyle/>
          <a:p>
            <a:fld id="{428EB037-5E3B-48C4-97BB-734080DA86A8}" type="slidenum">
              <a:rPr lang="en-GB" smtClean="0"/>
              <a:t>13</a:t>
            </a:fld>
            <a:endParaRPr lang="en-GB" dirty="0"/>
          </a:p>
        </p:txBody>
      </p:sp>
      <p:pic>
        <p:nvPicPr>
          <p:cNvPr id="7" name="Picture 6" descr="VIPs at solar farm"/>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62402" y="1834091"/>
            <a:ext cx="5609590" cy="2343150"/>
          </a:xfrm>
          <a:prstGeom prst="rect">
            <a:avLst/>
          </a:prstGeom>
          <a:noFill/>
          <a:ln>
            <a:noFill/>
          </a:ln>
        </p:spPr>
      </p:pic>
    </p:spTree>
    <p:extLst>
      <p:ext uri="{BB962C8B-B14F-4D97-AF65-F5344CB8AC3E}">
        <p14:creationId xmlns:p14="http://schemas.microsoft.com/office/powerpoint/2010/main" val="24058058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39191" y="1073041"/>
            <a:ext cx="5259377" cy="1325563"/>
          </a:xfrm>
        </p:spPr>
        <p:txBody>
          <a:bodyPr>
            <a:normAutofit fontScale="90000"/>
          </a:bodyPr>
          <a:lstStyle/>
          <a:p>
            <a:r>
              <a:rPr lang="en-GB" dirty="0" smtClean="0">
                <a:solidFill>
                  <a:schemeClr val="accent1"/>
                </a:solidFill>
              </a:rPr>
              <a:t>Welcome</a:t>
            </a:r>
            <a:br>
              <a:rPr lang="en-GB" dirty="0" smtClean="0">
                <a:solidFill>
                  <a:schemeClr val="accent1"/>
                </a:solidFill>
              </a:rPr>
            </a:br>
            <a:r>
              <a:rPr lang="en-GB" dirty="0" smtClean="0">
                <a:solidFill>
                  <a:schemeClr val="accent1"/>
                </a:solidFill>
              </a:rPr>
              <a:t>Emma Woollett, Chair</a:t>
            </a:r>
            <a:endParaRPr lang="en-GB" dirty="0">
              <a:solidFill>
                <a:schemeClr val="accent1"/>
              </a:solidFill>
            </a:endParaRPr>
          </a:p>
        </p:txBody>
      </p:sp>
      <p:sp>
        <p:nvSpPr>
          <p:cNvPr id="5" name="Slide Number Placeholder 4"/>
          <p:cNvSpPr>
            <a:spLocks noGrp="1"/>
          </p:cNvSpPr>
          <p:nvPr>
            <p:ph type="sldNum" sz="quarter" idx="12"/>
          </p:nvPr>
        </p:nvSpPr>
        <p:spPr/>
        <p:txBody>
          <a:bodyPr/>
          <a:lstStyle/>
          <a:p>
            <a:fld id="{428EB037-5E3B-48C4-97BB-734080DA86A8}" type="slidenum">
              <a:rPr lang="en-GB" smtClean="0"/>
              <a:t>2</a:t>
            </a:fld>
            <a:endParaRPr lang="en-GB" dirty="0"/>
          </a:p>
        </p:txBody>
      </p:sp>
      <p:pic>
        <p:nvPicPr>
          <p:cNvPr id="6" name="Picture 5" descr="Z:\npt_fs2\Corporate Administration\Corporate Services\Personnel\01 Board Members\05 Photos\Emma Woollett\18-2276-exec board-Emma_Woollett_003-HiRes.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8391" y="349940"/>
            <a:ext cx="2171271" cy="2771766"/>
          </a:xfrm>
          <a:prstGeom prst="rect">
            <a:avLst/>
          </a:prstGeom>
          <a:noFill/>
          <a:ln>
            <a:noFill/>
          </a:ln>
        </p:spPr>
      </p:pic>
      <p:sp>
        <p:nvSpPr>
          <p:cNvPr id="7" name="Title 1"/>
          <p:cNvSpPr txBox="1">
            <a:spLocks/>
          </p:cNvSpPr>
          <p:nvPr/>
        </p:nvSpPr>
        <p:spPr>
          <a:xfrm>
            <a:off x="2276401" y="4272871"/>
            <a:ext cx="7384955" cy="1325563"/>
          </a:xfrm>
          <a:prstGeom prst="rect">
            <a:avLst/>
          </a:prstGeom>
        </p:spPr>
        <p:txBody>
          <a:bodyPr vert="horz" lIns="91440" tIns="45720" rIns="91440" bIns="45720" rtlCol="0" anchor="ctr">
            <a:normAutofit fontScale="92500"/>
          </a:bodyPr>
          <a:lstStyle>
            <a:lvl1pPr algn="l" defTabSz="914400" rtl="0" eaLnBrk="1" latinLnBrk="0" hangingPunct="1">
              <a:lnSpc>
                <a:spcPct val="90000"/>
              </a:lnSpc>
              <a:spcBef>
                <a:spcPct val="0"/>
              </a:spcBef>
              <a:buNone/>
              <a:defRPr sz="4400" kern="1200" baseline="0">
                <a:solidFill>
                  <a:schemeClr val="tx1"/>
                </a:solidFill>
                <a:latin typeface="+mj-lt"/>
                <a:ea typeface="+mj-ea"/>
                <a:cs typeface="+mj-cs"/>
              </a:defRPr>
            </a:lvl1pPr>
          </a:lstStyle>
          <a:p>
            <a:pPr algn="r"/>
            <a:r>
              <a:rPr lang="en-GB" dirty="0" smtClean="0">
                <a:solidFill>
                  <a:schemeClr val="accent1"/>
                </a:solidFill>
              </a:rPr>
              <a:t>Introduction</a:t>
            </a:r>
            <a:br>
              <a:rPr lang="en-GB" dirty="0" smtClean="0">
                <a:solidFill>
                  <a:schemeClr val="accent1"/>
                </a:solidFill>
              </a:rPr>
            </a:br>
            <a:r>
              <a:rPr lang="en-GB" dirty="0" smtClean="0">
                <a:solidFill>
                  <a:schemeClr val="accent1"/>
                </a:solidFill>
              </a:rPr>
              <a:t>Mark Hackett, Chief Executive </a:t>
            </a:r>
            <a:endParaRPr lang="en-GB" dirty="0">
              <a:solidFill>
                <a:schemeClr val="accent1"/>
              </a:solidFill>
            </a:endParaRPr>
          </a:p>
        </p:txBody>
      </p:sp>
      <p:pic>
        <p:nvPicPr>
          <p:cNvPr id="1026" name="Picture 2" descr="210202-Mark Hackett LR-00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838574" y="2764005"/>
            <a:ext cx="1924050" cy="2886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01557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94808"/>
          </a:xfrm>
        </p:spPr>
        <p:txBody>
          <a:bodyPr/>
          <a:lstStyle/>
          <a:p>
            <a:pPr algn="ctr"/>
            <a:r>
              <a:rPr lang="en-GB" dirty="0" smtClean="0">
                <a:solidFill>
                  <a:schemeClr val="accent1"/>
                </a:solidFill>
              </a:rPr>
              <a:t>Changing for the Future </a:t>
            </a:r>
            <a:endParaRPr lang="en-GB" dirty="0">
              <a:solidFill>
                <a:schemeClr val="accent1"/>
              </a:solidFill>
            </a:endParaRPr>
          </a:p>
        </p:txBody>
      </p:sp>
      <p:sp>
        <p:nvSpPr>
          <p:cNvPr id="3" name="Content Placeholder 2"/>
          <p:cNvSpPr>
            <a:spLocks noGrp="1"/>
          </p:cNvSpPr>
          <p:nvPr>
            <p:ph idx="1"/>
          </p:nvPr>
        </p:nvSpPr>
        <p:spPr>
          <a:xfrm>
            <a:off x="838200" y="1092200"/>
            <a:ext cx="10515600" cy="5084763"/>
          </a:xfrm>
        </p:spPr>
        <p:txBody>
          <a:bodyPr>
            <a:normAutofit fontScale="70000" lnSpcReduction="20000"/>
          </a:bodyPr>
          <a:lstStyle/>
          <a:p>
            <a:r>
              <a:rPr lang="en-GB" dirty="0"/>
              <a:t>Following a public engagement process over the summer months, we are now starting to take forward our proposals as part of ‘Changing </a:t>
            </a:r>
            <a:r>
              <a:rPr lang="en-GB" dirty="0" smtClean="0"/>
              <a:t>for the </a:t>
            </a:r>
            <a:r>
              <a:rPr lang="en-GB" dirty="0"/>
              <a:t>Future</a:t>
            </a:r>
            <a:r>
              <a:rPr lang="en-GB" dirty="0" smtClean="0"/>
              <a:t>’;  </a:t>
            </a:r>
          </a:p>
          <a:p>
            <a:r>
              <a:rPr lang="en-GB" dirty="0" smtClean="0"/>
              <a:t>It’s an </a:t>
            </a:r>
            <a:r>
              <a:rPr lang="en-GB" dirty="0"/>
              <a:t>ambitious service improvement and change programme which will create more sustainable and effective services for our </a:t>
            </a:r>
            <a:r>
              <a:rPr lang="en-GB" dirty="0" smtClean="0"/>
              <a:t>patients;</a:t>
            </a:r>
            <a:endParaRPr lang="en-GB" dirty="0"/>
          </a:p>
          <a:p>
            <a:r>
              <a:rPr lang="en-GB" dirty="0"/>
              <a:t>This includes recreating our three main hospitals as centres of </a:t>
            </a:r>
            <a:r>
              <a:rPr lang="en-GB" dirty="0" smtClean="0"/>
              <a:t>excellence and some of the changes include:</a:t>
            </a:r>
          </a:p>
          <a:p>
            <a:pPr lvl="1"/>
            <a:r>
              <a:rPr lang="en-GB" dirty="0" smtClean="0"/>
              <a:t>Redesign of acute medical services;</a:t>
            </a:r>
          </a:p>
          <a:p>
            <a:pPr lvl="1"/>
            <a:r>
              <a:rPr lang="en-GB" dirty="0" smtClean="0"/>
              <a:t>Centralising orthopaedic services at Neath Port Talbot Hospital;</a:t>
            </a:r>
          </a:p>
          <a:p>
            <a:pPr lvl="1"/>
            <a:r>
              <a:rPr lang="en-GB" dirty="0" smtClean="0"/>
              <a:t>Primary care pathways to support planned care;</a:t>
            </a:r>
          </a:p>
          <a:p>
            <a:pPr lvl="1"/>
            <a:r>
              <a:rPr lang="en-GB" dirty="0" smtClean="0"/>
              <a:t>Virtual wards; </a:t>
            </a:r>
          </a:p>
          <a:p>
            <a:pPr lvl="1"/>
            <a:r>
              <a:rPr lang="en-GB" dirty="0" smtClean="0"/>
              <a:t>Investment in palliative care services; </a:t>
            </a:r>
          </a:p>
          <a:p>
            <a:r>
              <a:rPr lang="en-GB" dirty="0" smtClean="0"/>
              <a:t>We have already started to make some of the changes: </a:t>
            </a:r>
          </a:p>
          <a:p>
            <a:pPr lvl="1"/>
            <a:r>
              <a:rPr lang="en-GB" dirty="0"/>
              <a:t>£4m investment at Singleton Hospital for a new theatre dedicated to eye surgery; </a:t>
            </a:r>
          </a:p>
          <a:p>
            <a:pPr lvl="1"/>
            <a:r>
              <a:rPr lang="en-GB" dirty="0"/>
              <a:t>4 new theatres at Neath Port Talbot Hospital in a modular building for orthopaedic surgery;</a:t>
            </a:r>
          </a:p>
          <a:p>
            <a:pPr lvl="1"/>
            <a:r>
              <a:rPr lang="en-GB" dirty="0"/>
              <a:t>£21m invested recurrently in surgical capacity, outpatients and diagnostics;</a:t>
            </a:r>
          </a:p>
          <a:p>
            <a:pPr lvl="1"/>
            <a:r>
              <a:rPr lang="en-GB" dirty="0"/>
              <a:t>Delivering the dermatology service differently through virtual group consultations and virtual review of lesions;</a:t>
            </a:r>
          </a:p>
          <a:p>
            <a:pPr lvl="1"/>
            <a:r>
              <a:rPr lang="en-GB" dirty="0"/>
              <a:t>Spirometry, echocardiogram and audiology services in primary care preventing referral to hospital;</a:t>
            </a:r>
          </a:p>
          <a:p>
            <a:pPr lvl="1"/>
            <a:r>
              <a:rPr lang="en-GB" dirty="0"/>
              <a:t>Providing direct access to investigations to GPs to prevent referrals to </a:t>
            </a:r>
            <a:r>
              <a:rPr lang="en-GB" dirty="0" smtClean="0"/>
              <a:t>hospital.</a:t>
            </a:r>
            <a:endParaRPr lang="en-GB" dirty="0"/>
          </a:p>
          <a:p>
            <a:endParaRPr lang="en-GB" dirty="0"/>
          </a:p>
        </p:txBody>
      </p:sp>
      <p:sp>
        <p:nvSpPr>
          <p:cNvPr id="4" name="Slide Number Placeholder 3"/>
          <p:cNvSpPr>
            <a:spLocks noGrp="1"/>
          </p:cNvSpPr>
          <p:nvPr>
            <p:ph type="sldNum" sz="quarter" idx="12"/>
          </p:nvPr>
        </p:nvSpPr>
        <p:spPr/>
        <p:txBody>
          <a:bodyPr/>
          <a:lstStyle/>
          <a:p>
            <a:fld id="{428EB037-5E3B-48C4-97BB-734080DA86A8}" type="slidenum">
              <a:rPr lang="en-GB" smtClean="0"/>
              <a:t>3</a:t>
            </a:fld>
            <a:endParaRPr lang="en-GB" dirty="0"/>
          </a:p>
        </p:txBody>
      </p:sp>
    </p:spTree>
    <p:extLst>
      <p:ext uri="{BB962C8B-B14F-4D97-AF65-F5344CB8AC3E}">
        <p14:creationId xmlns:p14="http://schemas.microsoft.com/office/powerpoint/2010/main" val="35516554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67162"/>
            <a:ext cx="10515600" cy="1325563"/>
          </a:xfrm>
        </p:spPr>
        <p:txBody>
          <a:bodyPr/>
          <a:lstStyle/>
          <a:p>
            <a:pPr algn="ctr"/>
            <a:r>
              <a:rPr lang="en-GB" dirty="0" smtClean="0">
                <a:solidFill>
                  <a:schemeClr val="accent1"/>
                </a:solidFill>
              </a:rPr>
              <a:t>Primary, Community and Therapies Developments </a:t>
            </a:r>
            <a:endParaRPr lang="en-GB" dirty="0">
              <a:solidFill>
                <a:schemeClr val="accent1"/>
              </a:solidFill>
            </a:endParaRPr>
          </a:p>
        </p:txBody>
      </p:sp>
      <p:sp>
        <p:nvSpPr>
          <p:cNvPr id="3" name="Content Placeholder 2"/>
          <p:cNvSpPr>
            <a:spLocks noGrp="1"/>
          </p:cNvSpPr>
          <p:nvPr>
            <p:ph idx="1"/>
          </p:nvPr>
        </p:nvSpPr>
        <p:spPr>
          <a:xfrm>
            <a:off x="838200" y="1422399"/>
            <a:ext cx="10515600" cy="4933951"/>
          </a:xfrm>
        </p:spPr>
        <p:txBody>
          <a:bodyPr>
            <a:noAutofit/>
          </a:bodyPr>
          <a:lstStyle/>
          <a:p>
            <a:pPr>
              <a:lnSpc>
                <a:spcPct val="100000"/>
              </a:lnSpc>
              <a:spcBef>
                <a:spcPts val="0"/>
              </a:spcBef>
              <a:spcAft>
                <a:spcPts val="600"/>
              </a:spcAft>
            </a:pPr>
            <a:r>
              <a:rPr lang="en-GB" sz="2100" dirty="0"/>
              <a:t>It isn’t just hospital care we have been </a:t>
            </a:r>
            <a:r>
              <a:rPr lang="en-GB" sz="2100" dirty="0" smtClean="0"/>
              <a:t>transforming and some examples include</a:t>
            </a:r>
          </a:p>
          <a:p>
            <a:pPr lvl="1">
              <a:lnSpc>
                <a:spcPct val="100000"/>
              </a:lnSpc>
              <a:spcBef>
                <a:spcPts val="0"/>
              </a:spcBef>
              <a:spcAft>
                <a:spcPts val="600"/>
              </a:spcAft>
            </a:pPr>
            <a:r>
              <a:rPr lang="en-GB" sz="2100" dirty="0" smtClean="0"/>
              <a:t>Virtual wards launched </a:t>
            </a:r>
            <a:r>
              <a:rPr lang="en-GB" sz="2100" dirty="0"/>
              <a:t>in four of the eight primary care </a:t>
            </a:r>
            <a:r>
              <a:rPr lang="en-GB" sz="2100" dirty="0" smtClean="0"/>
              <a:t>clusters to provide </a:t>
            </a:r>
            <a:r>
              <a:rPr lang="en-GB" sz="2100" dirty="0"/>
              <a:t>support for the frail elderly and those with complex health and social care needs in their own homes rather than in </a:t>
            </a:r>
            <a:r>
              <a:rPr lang="en-GB" sz="2100" dirty="0" smtClean="0"/>
              <a:t>hospital;</a:t>
            </a:r>
            <a:endParaRPr lang="en-GB" sz="2100" dirty="0"/>
          </a:p>
          <a:p>
            <a:pPr lvl="1">
              <a:lnSpc>
                <a:spcPct val="100000"/>
              </a:lnSpc>
              <a:spcBef>
                <a:spcPts val="0"/>
              </a:spcBef>
              <a:spcAft>
                <a:spcPts val="600"/>
              </a:spcAft>
            </a:pPr>
            <a:r>
              <a:rPr lang="en-GB" sz="2100" dirty="0" smtClean="0"/>
              <a:t>Primary </a:t>
            </a:r>
            <a:r>
              <a:rPr lang="en-GB" sz="2100" dirty="0"/>
              <a:t>care clusters </a:t>
            </a:r>
            <a:r>
              <a:rPr lang="en-GB" sz="2100" dirty="0" smtClean="0"/>
              <a:t>focussed </a:t>
            </a:r>
            <a:r>
              <a:rPr lang="en-GB" sz="2100" dirty="0"/>
              <a:t>on delivering </a:t>
            </a:r>
            <a:r>
              <a:rPr lang="en-GB" sz="2100" dirty="0" smtClean="0"/>
              <a:t>pre-diabetes, obesity services and </a:t>
            </a:r>
            <a:r>
              <a:rPr lang="en-GB" sz="2100" dirty="0" err="1" smtClean="0"/>
              <a:t>prehabilitation</a:t>
            </a:r>
            <a:r>
              <a:rPr lang="en-GB" sz="2100" dirty="0" smtClean="0"/>
              <a:t> lifestyle support for patients with urgent suspected cancer referrals; </a:t>
            </a:r>
          </a:p>
          <a:p>
            <a:pPr lvl="1">
              <a:lnSpc>
                <a:spcPct val="100000"/>
              </a:lnSpc>
              <a:spcBef>
                <a:spcPts val="0"/>
              </a:spcBef>
              <a:spcAft>
                <a:spcPts val="600"/>
              </a:spcAft>
            </a:pPr>
            <a:r>
              <a:rPr lang="en-GB" sz="2100" dirty="0"/>
              <a:t>Strengthened bespoke </a:t>
            </a:r>
            <a:r>
              <a:rPr lang="en-GB" sz="2100" dirty="0" smtClean="0"/>
              <a:t>primary care cluster </a:t>
            </a:r>
            <a:r>
              <a:rPr lang="en-GB" sz="2100" dirty="0"/>
              <a:t>models of mental health and emotional wellbeing support based on population needs</a:t>
            </a:r>
            <a:r>
              <a:rPr lang="en-GB" sz="2100" dirty="0" smtClean="0"/>
              <a:t>;</a:t>
            </a:r>
          </a:p>
          <a:p>
            <a:pPr lvl="1">
              <a:lnSpc>
                <a:spcPct val="100000"/>
              </a:lnSpc>
              <a:spcBef>
                <a:spcPts val="0"/>
              </a:spcBef>
              <a:spcAft>
                <a:spcPts val="600"/>
              </a:spcAft>
            </a:pPr>
            <a:r>
              <a:rPr lang="en-GB" sz="2000" dirty="0"/>
              <a:t>Increased </a:t>
            </a:r>
            <a:r>
              <a:rPr lang="en-GB" sz="2000" dirty="0" smtClean="0"/>
              <a:t>audiology </a:t>
            </a:r>
            <a:r>
              <a:rPr lang="en-GB" sz="2000" dirty="0"/>
              <a:t>and </a:t>
            </a:r>
            <a:r>
              <a:rPr lang="en-GB" sz="2000" dirty="0" smtClean="0"/>
              <a:t>physiotherapy first contact practitioners </a:t>
            </a:r>
            <a:r>
              <a:rPr lang="en-GB" sz="2000" dirty="0"/>
              <a:t>across </a:t>
            </a:r>
            <a:r>
              <a:rPr lang="en-GB" sz="2000" dirty="0" smtClean="0"/>
              <a:t>clusters</a:t>
            </a:r>
            <a:r>
              <a:rPr lang="en-GB" sz="2000" dirty="0"/>
              <a:t>;</a:t>
            </a:r>
          </a:p>
          <a:p>
            <a:pPr lvl="1">
              <a:lnSpc>
                <a:spcPct val="100000"/>
              </a:lnSpc>
              <a:spcBef>
                <a:spcPts val="0"/>
              </a:spcBef>
              <a:spcAft>
                <a:spcPts val="600"/>
              </a:spcAft>
            </a:pPr>
            <a:r>
              <a:rPr lang="en-GB" sz="2100" dirty="0" smtClean="0"/>
              <a:t>Digital services, such as ‘</a:t>
            </a:r>
            <a:r>
              <a:rPr lang="en-GB" sz="2100" dirty="0" err="1" smtClean="0"/>
              <a:t>AskmyGP</a:t>
            </a:r>
            <a:r>
              <a:rPr lang="en-GB" sz="2100" dirty="0" smtClean="0"/>
              <a:t>’ and ‘Consultant Connect’ remain in place; </a:t>
            </a:r>
          </a:p>
          <a:p>
            <a:pPr lvl="1">
              <a:lnSpc>
                <a:spcPct val="100000"/>
              </a:lnSpc>
              <a:spcBef>
                <a:spcPts val="0"/>
              </a:spcBef>
              <a:spcAft>
                <a:spcPts val="600"/>
              </a:spcAft>
            </a:pPr>
            <a:r>
              <a:rPr lang="en-GB" sz="2100" dirty="0"/>
              <a:t>Therapy services </a:t>
            </a:r>
            <a:r>
              <a:rPr lang="en-GB" sz="2100" dirty="0" smtClean="0"/>
              <a:t>increased </a:t>
            </a:r>
            <a:r>
              <a:rPr lang="en-GB" sz="2100" dirty="0"/>
              <a:t>support to acute hospitals and since September 2021 have developed a seven-day occupational </a:t>
            </a:r>
            <a:r>
              <a:rPr lang="en-GB" sz="2100" dirty="0" smtClean="0"/>
              <a:t>therapy service;</a:t>
            </a:r>
          </a:p>
          <a:p>
            <a:pPr lvl="1">
              <a:lnSpc>
                <a:spcPct val="100000"/>
              </a:lnSpc>
              <a:spcBef>
                <a:spcPts val="0"/>
              </a:spcBef>
              <a:spcAft>
                <a:spcPts val="600"/>
              </a:spcAft>
            </a:pPr>
            <a:r>
              <a:rPr lang="en-GB" sz="2100" dirty="0" smtClean="0"/>
              <a:t>Increased provision </a:t>
            </a:r>
            <a:r>
              <a:rPr lang="en-GB" sz="2100" dirty="0"/>
              <a:t>of community pharmacy independent prescribing services and access to palliative care </a:t>
            </a:r>
            <a:r>
              <a:rPr lang="en-GB" sz="2100" dirty="0" smtClean="0"/>
              <a:t>medicines</a:t>
            </a:r>
            <a:r>
              <a:rPr lang="en-GB" sz="2100" dirty="0"/>
              <a:t>.</a:t>
            </a:r>
            <a:endParaRPr lang="en-GB" sz="2100" dirty="0" smtClean="0"/>
          </a:p>
        </p:txBody>
      </p:sp>
      <p:sp>
        <p:nvSpPr>
          <p:cNvPr id="4" name="Slide Number Placeholder 3"/>
          <p:cNvSpPr>
            <a:spLocks noGrp="1"/>
          </p:cNvSpPr>
          <p:nvPr>
            <p:ph type="sldNum" sz="quarter" idx="12"/>
          </p:nvPr>
        </p:nvSpPr>
        <p:spPr/>
        <p:txBody>
          <a:bodyPr/>
          <a:lstStyle/>
          <a:p>
            <a:fld id="{428EB037-5E3B-48C4-97BB-734080DA86A8}" type="slidenum">
              <a:rPr lang="en-GB" smtClean="0"/>
              <a:t>4</a:t>
            </a:fld>
            <a:endParaRPr lang="en-GB" dirty="0"/>
          </a:p>
        </p:txBody>
      </p:sp>
    </p:spTree>
    <p:extLst>
      <p:ext uri="{BB962C8B-B14F-4D97-AF65-F5344CB8AC3E}">
        <p14:creationId xmlns:p14="http://schemas.microsoft.com/office/powerpoint/2010/main" val="234648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solidFill>
                  <a:schemeClr val="accent1"/>
                </a:solidFill>
              </a:rPr>
              <a:t>Finance and Performance</a:t>
            </a:r>
            <a:endParaRPr lang="en-GB" dirty="0">
              <a:solidFill>
                <a:srgbClr val="FF0000"/>
              </a:solidFill>
            </a:endParaRPr>
          </a:p>
        </p:txBody>
      </p:sp>
      <p:sp>
        <p:nvSpPr>
          <p:cNvPr id="3" name="Content Placeholder 2"/>
          <p:cNvSpPr>
            <a:spLocks noGrp="1"/>
          </p:cNvSpPr>
          <p:nvPr>
            <p:ph idx="1"/>
          </p:nvPr>
        </p:nvSpPr>
        <p:spPr>
          <a:xfrm>
            <a:off x="838200" y="1571625"/>
            <a:ext cx="10515600" cy="4351338"/>
          </a:xfrm>
        </p:spPr>
        <p:txBody>
          <a:bodyPr>
            <a:normAutofit fontScale="77500" lnSpcReduction="20000"/>
          </a:bodyPr>
          <a:lstStyle/>
          <a:p>
            <a:pPr>
              <a:lnSpc>
                <a:spcPct val="110000"/>
              </a:lnSpc>
              <a:spcBef>
                <a:spcPts val="300"/>
              </a:spcBef>
              <a:spcAft>
                <a:spcPts val="300"/>
              </a:spcAft>
            </a:pPr>
            <a:r>
              <a:rPr lang="en-GB" dirty="0"/>
              <a:t>For </a:t>
            </a:r>
            <a:r>
              <a:rPr lang="en-GB" dirty="0" smtClean="0"/>
              <a:t>2021-22, </a:t>
            </a:r>
            <a:r>
              <a:rPr lang="en-GB" dirty="0"/>
              <a:t>we had </a:t>
            </a:r>
            <a:r>
              <a:rPr lang="en-GB" dirty="0" smtClean="0"/>
              <a:t>a budget </a:t>
            </a:r>
            <a:r>
              <a:rPr lang="en-GB" dirty="0"/>
              <a:t>of £1.1billion and reported an end-of-year </a:t>
            </a:r>
            <a:r>
              <a:rPr lang="en-GB" dirty="0" smtClean="0"/>
              <a:t>revenue deficit of </a:t>
            </a:r>
            <a:r>
              <a:rPr lang="en-GB" dirty="0"/>
              <a:t>£</a:t>
            </a:r>
            <a:r>
              <a:rPr lang="en-GB" dirty="0" smtClean="0"/>
              <a:t>24.304m - this </a:t>
            </a:r>
            <a:r>
              <a:rPr lang="en-GB" dirty="0"/>
              <a:t>was in line with the forecast made </a:t>
            </a:r>
            <a:r>
              <a:rPr lang="en-GB" dirty="0" smtClean="0"/>
              <a:t>at the </a:t>
            </a:r>
            <a:r>
              <a:rPr lang="en-GB" dirty="0"/>
              <a:t>start of the </a:t>
            </a:r>
            <a:r>
              <a:rPr lang="en-GB" dirty="0" smtClean="0"/>
              <a:t>year;</a:t>
            </a:r>
          </a:p>
          <a:p>
            <a:pPr>
              <a:lnSpc>
                <a:spcPct val="110000"/>
              </a:lnSpc>
              <a:spcBef>
                <a:spcPts val="300"/>
              </a:spcBef>
              <a:spcAft>
                <a:spcPts val="300"/>
              </a:spcAft>
            </a:pPr>
            <a:r>
              <a:rPr lang="en-GB" dirty="0" smtClean="0"/>
              <a:t>However, </a:t>
            </a:r>
            <a:r>
              <a:rPr lang="en-GB" dirty="0"/>
              <a:t>it was a breach of our financial duty to balance, as was the failure to achieve an approved </a:t>
            </a:r>
            <a:r>
              <a:rPr lang="en-GB" dirty="0" smtClean="0"/>
              <a:t>three </a:t>
            </a:r>
            <a:r>
              <a:rPr lang="en-GB" dirty="0"/>
              <a:t>year </a:t>
            </a:r>
            <a:r>
              <a:rPr lang="en-GB" dirty="0" smtClean="0"/>
              <a:t>plan;</a:t>
            </a:r>
          </a:p>
          <a:p>
            <a:pPr>
              <a:lnSpc>
                <a:spcPct val="110000"/>
              </a:lnSpc>
              <a:spcBef>
                <a:spcPts val="300"/>
              </a:spcBef>
              <a:spcAft>
                <a:spcPts val="300"/>
              </a:spcAft>
            </a:pPr>
            <a:r>
              <a:rPr lang="en-GB" dirty="0" smtClean="0"/>
              <a:t>We delivered a balanced capital plan and even had an underspend, with a year-end position of £67.385m when our plan was £67.417m, which was a record amount; </a:t>
            </a:r>
            <a:r>
              <a:rPr lang="en-GB" dirty="0"/>
              <a:t> </a:t>
            </a:r>
          </a:p>
          <a:p>
            <a:pPr>
              <a:lnSpc>
                <a:spcPct val="110000"/>
              </a:lnSpc>
              <a:spcBef>
                <a:spcPts val="300"/>
              </a:spcBef>
              <a:spcAft>
                <a:spcPts val="300"/>
              </a:spcAft>
            </a:pPr>
            <a:r>
              <a:rPr lang="en-GB" dirty="0" smtClean="0"/>
              <a:t>Improving our cost base was a big focus for us to help reduce our deficit and we achieved £28.2m savings against our £27m plan;</a:t>
            </a:r>
          </a:p>
          <a:p>
            <a:pPr>
              <a:lnSpc>
                <a:spcPct val="110000"/>
              </a:lnSpc>
              <a:spcBef>
                <a:spcPts val="300"/>
              </a:spcBef>
              <a:spcAft>
                <a:spcPts val="300"/>
              </a:spcAft>
            </a:pPr>
            <a:r>
              <a:rPr lang="en-GB" dirty="0" smtClean="0"/>
              <a:t>We invested £10m in developing new services in 2021-22 and the rest has met increased costs which were unforeseen in the health board. </a:t>
            </a:r>
            <a:endParaRPr lang="en-GB" dirty="0"/>
          </a:p>
          <a:p>
            <a:endParaRPr lang="en-GB" dirty="0"/>
          </a:p>
        </p:txBody>
      </p:sp>
      <p:sp>
        <p:nvSpPr>
          <p:cNvPr id="4" name="Slide Number Placeholder 3"/>
          <p:cNvSpPr>
            <a:spLocks noGrp="1"/>
          </p:cNvSpPr>
          <p:nvPr>
            <p:ph type="sldNum" sz="quarter" idx="12"/>
          </p:nvPr>
        </p:nvSpPr>
        <p:spPr/>
        <p:txBody>
          <a:bodyPr/>
          <a:lstStyle/>
          <a:p>
            <a:fld id="{428EB037-5E3B-48C4-97BB-734080DA86A8}" type="slidenum">
              <a:rPr lang="en-GB" smtClean="0"/>
              <a:t>5</a:t>
            </a:fld>
            <a:endParaRPr lang="en-GB" dirty="0"/>
          </a:p>
        </p:txBody>
      </p:sp>
    </p:spTree>
    <p:extLst>
      <p:ext uri="{BB962C8B-B14F-4D97-AF65-F5344CB8AC3E}">
        <p14:creationId xmlns:p14="http://schemas.microsoft.com/office/powerpoint/2010/main" val="9651853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47627" y="256409"/>
            <a:ext cx="10515600" cy="5628323"/>
          </a:xfrm>
        </p:spPr>
        <p:txBody>
          <a:bodyPr>
            <a:noAutofit/>
          </a:bodyPr>
          <a:lstStyle/>
          <a:p>
            <a:pPr>
              <a:lnSpc>
                <a:spcPct val="100000"/>
              </a:lnSpc>
              <a:spcBef>
                <a:spcPts val="300"/>
              </a:spcBef>
              <a:spcAft>
                <a:spcPts val="300"/>
              </a:spcAft>
            </a:pPr>
            <a:r>
              <a:rPr lang="en-GB" sz="2000" dirty="0" smtClean="0"/>
              <a:t>Access to our services is not as we would like it to be, with our communities waiting a long-time for some treatments impacting on patient and staff experience; </a:t>
            </a:r>
          </a:p>
          <a:p>
            <a:pPr>
              <a:lnSpc>
                <a:spcPct val="100000"/>
              </a:lnSpc>
              <a:spcBef>
                <a:spcPts val="300"/>
              </a:spcBef>
              <a:spcAft>
                <a:spcPts val="300"/>
              </a:spcAft>
            </a:pPr>
            <a:r>
              <a:rPr lang="en-GB" sz="2000" dirty="0" smtClean="0"/>
              <a:t>There are a number of initiatives in place to improve our performance;  </a:t>
            </a:r>
          </a:p>
          <a:p>
            <a:pPr lvl="1">
              <a:lnSpc>
                <a:spcPct val="100000"/>
              </a:lnSpc>
              <a:spcBef>
                <a:spcPts val="300"/>
              </a:spcBef>
              <a:spcAft>
                <a:spcPts val="300"/>
              </a:spcAft>
            </a:pPr>
            <a:r>
              <a:rPr lang="en-GB" sz="1700" dirty="0" smtClean="0"/>
              <a:t>£3m has been invested at Morriston Hospital to create an ambulatory assessment unit. The majority of patients attending our emergency department can be seen, assessed and treated within 48 hours (some in the same day) – this new unit will bring together a range of services to see these patients without them needing to be admitted to a specialist ward;</a:t>
            </a:r>
          </a:p>
          <a:p>
            <a:pPr lvl="1">
              <a:lnSpc>
                <a:spcPct val="100000"/>
              </a:lnSpc>
              <a:spcBef>
                <a:spcPts val="300"/>
              </a:spcBef>
              <a:spcAft>
                <a:spcPts val="300"/>
              </a:spcAft>
            </a:pPr>
            <a:r>
              <a:rPr lang="en-GB" sz="1700" dirty="0" smtClean="0"/>
              <a:t>Investment in care homes beds, domiciliary care and ‘Home First’ for patients to use for a maximum of six weeks once they are ready to leave hospital while their permanent home or care package is finalised; </a:t>
            </a:r>
          </a:p>
          <a:p>
            <a:pPr lvl="1">
              <a:lnSpc>
                <a:spcPct val="100000"/>
              </a:lnSpc>
              <a:spcBef>
                <a:spcPts val="300"/>
              </a:spcBef>
              <a:spcAft>
                <a:spcPts val="300"/>
              </a:spcAft>
            </a:pPr>
            <a:r>
              <a:rPr lang="en-GB" sz="1700" dirty="0" smtClean="0"/>
              <a:t>Creating a centre of excellence for planned care diagnostics and cancer at Singleton Hospital and for orthopaedics, spinal care, diagnostics and rehabilitation at Neath Port Talbot Hospital;</a:t>
            </a:r>
          </a:p>
          <a:p>
            <a:pPr lvl="1">
              <a:lnSpc>
                <a:spcPct val="100000"/>
              </a:lnSpc>
              <a:spcBef>
                <a:spcPts val="300"/>
              </a:spcBef>
              <a:spcAft>
                <a:spcPts val="300"/>
              </a:spcAft>
            </a:pPr>
            <a:r>
              <a:rPr lang="en-GB" sz="1700" dirty="0" smtClean="0"/>
              <a:t>Considerable investments to support the most frail patients with virtual wards and palliative care teams;</a:t>
            </a:r>
          </a:p>
          <a:p>
            <a:pPr lvl="1">
              <a:lnSpc>
                <a:spcPct val="100000"/>
              </a:lnSpc>
              <a:spcBef>
                <a:spcPts val="300"/>
              </a:spcBef>
              <a:spcAft>
                <a:spcPts val="300"/>
              </a:spcAft>
            </a:pPr>
            <a:r>
              <a:rPr lang="en-GB" sz="1700" dirty="0"/>
              <a:t>Older Persons Assessment Service (OPAS) </a:t>
            </a:r>
            <a:r>
              <a:rPr lang="en-GB" sz="1700" dirty="0" smtClean="0"/>
              <a:t>which </a:t>
            </a:r>
            <a:r>
              <a:rPr lang="en-GB" sz="1700" dirty="0"/>
              <a:t>provides multi-disciplinary comprehensive geriatric assessment and </a:t>
            </a:r>
            <a:r>
              <a:rPr lang="en-GB" sz="1700" dirty="0" smtClean="0"/>
              <a:t>successful </a:t>
            </a:r>
            <a:r>
              <a:rPr lang="en-GB" sz="1700" dirty="0"/>
              <a:t>redirection of patients back to the </a:t>
            </a:r>
            <a:r>
              <a:rPr lang="en-GB" sz="1700" dirty="0" smtClean="0"/>
              <a:t>community. It has been </a:t>
            </a:r>
            <a:r>
              <a:rPr lang="en-GB" sz="1700" dirty="0"/>
              <a:t>recognised nationally with a number of </a:t>
            </a:r>
            <a:r>
              <a:rPr lang="en-GB" sz="1700" dirty="0" smtClean="0"/>
              <a:t>awards; </a:t>
            </a:r>
          </a:p>
          <a:p>
            <a:pPr lvl="1">
              <a:lnSpc>
                <a:spcPct val="100000"/>
              </a:lnSpc>
              <a:spcBef>
                <a:spcPts val="300"/>
              </a:spcBef>
              <a:spcAft>
                <a:spcPts val="300"/>
              </a:spcAft>
            </a:pPr>
            <a:r>
              <a:rPr lang="en-GB" sz="1700" dirty="0" smtClean="0"/>
              <a:t>Improving access to outpatient services;</a:t>
            </a:r>
          </a:p>
          <a:p>
            <a:pPr lvl="1">
              <a:lnSpc>
                <a:spcPct val="100000"/>
              </a:lnSpc>
              <a:spcBef>
                <a:spcPts val="300"/>
              </a:spcBef>
              <a:spcAft>
                <a:spcPts val="300"/>
              </a:spcAft>
            </a:pPr>
            <a:r>
              <a:rPr lang="en-GB" sz="1700" dirty="0" smtClean="0"/>
              <a:t>Changing the way we work to provide more primary care delivered services, such as dermatology. </a:t>
            </a:r>
            <a:endParaRPr lang="en-GB" sz="1700" dirty="0"/>
          </a:p>
          <a:p>
            <a:pPr lvl="1">
              <a:lnSpc>
                <a:spcPct val="100000"/>
              </a:lnSpc>
              <a:spcBef>
                <a:spcPts val="300"/>
              </a:spcBef>
              <a:spcAft>
                <a:spcPts val="300"/>
              </a:spcAft>
            </a:pPr>
            <a:endParaRPr lang="en-GB" sz="2000" dirty="0" smtClean="0"/>
          </a:p>
          <a:p>
            <a:pPr lvl="1">
              <a:lnSpc>
                <a:spcPct val="120000"/>
              </a:lnSpc>
              <a:spcBef>
                <a:spcPts val="300"/>
              </a:spcBef>
              <a:spcAft>
                <a:spcPts val="300"/>
              </a:spcAft>
            </a:pPr>
            <a:endParaRPr lang="en-GB" sz="1900" dirty="0" smtClean="0"/>
          </a:p>
          <a:p>
            <a:pPr lvl="1">
              <a:lnSpc>
                <a:spcPct val="120000"/>
              </a:lnSpc>
              <a:spcBef>
                <a:spcPts val="300"/>
              </a:spcBef>
              <a:spcAft>
                <a:spcPts val="300"/>
              </a:spcAft>
            </a:pPr>
            <a:endParaRPr lang="en-GB" sz="1800" dirty="0" smtClean="0"/>
          </a:p>
          <a:p>
            <a:pPr>
              <a:lnSpc>
                <a:spcPct val="120000"/>
              </a:lnSpc>
              <a:spcBef>
                <a:spcPts val="300"/>
              </a:spcBef>
              <a:spcAft>
                <a:spcPts val="300"/>
              </a:spcAft>
            </a:pPr>
            <a:endParaRPr lang="en-GB" dirty="0" smtClean="0"/>
          </a:p>
        </p:txBody>
      </p:sp>
      <p:sp>
        <p:nvSpPr>
          <p:cNvPr id="2" name="Slide Number Placeholder 1"/>
          <p:cNvSpPr>
            <a:spLocks noGrp="1"/>
          </p:cNvSpPr>
          <p:nvPr>
            <p:ph type="sldNum" sz="quarter" idx="12"/>
          </p:nvPr>
        </p:nvSpPr>
        <p:spPr/>
        <p:txBody>
          <a:bodyPr/>
          <a:lstStyle/>
          <a:p>
            <a:fld id="{428EB037-5E3B-48C4-97BB-734080DA86A8}" type="slidenum">
              <a:rPr lang="en-GB" smtClean="0"/>
              <a:t>6</a:t>
            </a:fld>
            <a:endParaRPr lang="en-GB" dirty="0"/>
          </a:p>
        </p:txBody>
      </p:sp>
    </p:spTree>
    <p:extLst>
      <p:ext uri="{BB962C8B-B14F-4D97-AF65-F5344CB8AC3E}">
        <p14:creationId xmlns:p14="http://schemas.microsoft.com/office/powerpoint/2010/main" val="36566580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solidFill>
                  <a:schemeClr val="accent1"/>
                </a:solidFill>
              </a:rPr>
              <a:t>Quality</a:t>
            </a:r>
            <a:endParaRPr lang="en-GB" dirty="0">
              <a:solidFill>
                <a:schemeClr val="accent1"/>
              </a:solidFill>
            </a:endParaRPr>
          </a:p>
        </p:txBody>
      </p:sp>
      <p:sp>
        <p:nvSpPr>
          <p:cNvPr id="3" name="Content Placeholder 2"/>
          <p:cNvSpPr>
            <a:spLocks noGrp="1"/>
          </p:cNvSpPr>
          <p:nvPr>
            <p:ph idx="1"/>
          </p:nvPr>
        </p:nvSpPr>
        <p:spPr>
          <a:xfrm>
            <a:off x="838200" y="1549400"/>
            <a:ext cx="10515600" cy="4627563"/>
          </a:xfrm>
        </p:spPr>
        <p:txBody>
          <a:bodyPr>
            <a:normAutofit fontScale="92500" lnSpcReduction="10000"/>
          </a:bodyPr>
          <a:lstStyle/>
          <a:p>
            <a:r>
              <a:rPr lang="en-GB" dirty="0"/>
              <a:t>Quality of care has been an important focus for </a:t>
            </a:r>
            <a:r>
              <a:rPr lang="en-GB" dirty="0" smtClean="0"/>
              <a:t>us;</a:t>
            </a:r>
          </a:p>
          <a:p>
            <a:r>
              <a:rPr lang="en-GB" dirty="0"/>
              <a:t>Five quality priorities were included within the annual </a:t>
            </a:r>
            <a:r>
              <a:rPr lang="en-GB" dirty="0" smtClean="0"/>
              <a:t>plan; </a:t>
            </a:r>
            <a:r>
              <a:rPr lang="en-GB" dirty="0" smtClean="0">
                <a:solidFill>
                  <a:schemeClr val="accent1"/>
                </a:solidFill>
              </a:rPr>
              <a:t>sepsis</a:t>
            </a:r>
            <a:r>
              <a:rPr lang="en-GB" dirty="0">
                <a:solidFill>
                  <a:schemeClr val="accent1"/>
                </a:solidFill>
              </a:rPr>
              <a:t>, falls, end-of-life care, suicide and infection control</a:t>
            </a:r>
            <a:r>
              <a:rPr lang="en-GB" dirty="0"/>
              <a:t>. Good progress is being made across all of these and will carry on into next </a:t>
            </a:r>
            <a:r>
              <a:rPr lang="en-GB" dirty="0" smtClean="0"/>
              <a:t>year;</a:t>
            </a:r>
          </a:p>
          <a:p>
            <a:r>
              <a:rPr lang="en-GB" dirty="0" smtClean="0"/>
              <a:t>Particular </a:t>
            </a:r>
            <a:r>
              <a:rPr lang="en-GB" dirty="0"/>
              <a:t>focus is being given to infection control as our rates are stubbornly and unacceptably high. </a:t>
            </a:r>
          </a:p>
          <a:p>
            <a:r>
              <a:rPr lang="en-GB" dirty="0" smtClean="0"/>
              <a:t>There are areas </a:t>
            </a:r>
            <a:r>
              <a:rPr lang="en-GB" dirty="0"/>
              <a:t>in which care had not been of the optimum standard came to light during the </a:t>
            </a:r>
            <a:r>
              <a:rPr lang="en-GB" dirty="0" smtClean="0"/>
              <a:t>year and we have been tackling these;</a:t>
            </a:r>
          </a:p>
          <a:p>
            <a:r>
              <a:rPr lang="en-GB" dirty="0" smtClean="0"/>
              <a:t>These</a:t>
            </a:r>
            <a:r>
              <a:rPr lang="en-GB" dirty="0"/>
              <a:t>, coupled with internal and external audits of quality governance, found that there was urgent need to develop a quality management </a:t>
            </a:r>
            <a:r>
              <a:rPr lang="en-GB" dirty="0" smtClean="0"/>
              <a:t>system;</a:t>
            </a:r>
          </a:p>
          <a:p>
            <a:r>
              <a:rPr lang="en-GB" dirty="0" smtClean="0"/>
              <a:t>Work </a:t>
            </a:r>
            <a:r>
              <a:rPr lang="en-GB" dirty="0"/>
              <a:t>is now underway to create this. </a:t>
            </a:r>
          </a:p>
          <a:p>
            <a:endParaRPr lang="en-GB" dirty="0"/>
          </a:p>
        </p:txBody>
      </p:sp>
      <p:sp>
        <p:nvSpPr>
          <p:cNvPr id="4" name="Slide Number Placeholder 3"/>
          <p:cNvSpPr>
            <a:spLocks noGrp="1"/>
          </p:cNvSpPr>
          <p:nvPr>
            <p:ph type="sldNum" sz="quarter" idx="12"/>
          </p:nvPr>
        </p:nvSpPr>
        <p:spPr/>
        <p:txBody>
          <a:bodyPr/>
          <a:lstStyle/>
          <a:p>
            <a:fld id="{428EB037-5E3B-48C4-97BB-734080DA86A8}" type="slidenum">
              <a:rPr lang="en-GB" smtClean="0"/>
              <a:t>7</a:t>
            </a:fld>
            <a:endParaRPr lang="en-GB" dirty="0"/>
          </a:p>
        </p:txBody>
      </p:sp>
    </p:spTree>
    <p:extLst>
      <p:ext uri="{BB962C8B-B14F-4D97-AF65-F5344CB8AC3E}">
        <p14:creationId xmlns:p14="http://schemas.microsoft.com/office/powerpoint/2010/main" val="41570344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solidFill>
                  <a:schemeClr val="accent1"/>
                </a:solidFill>
              </a:rPr>
              <a:t>Children and Young People</a:t>
            </a:r>
            <a:endParaRPr lang="en-GB" dirty="0">
              <a:solidFill>
                <a:schemeClr val="accent1"/>
              </a:solidFill>
            </a:endParaRPr>
          </a:p>
        </p:txBody>
      </p:sp>
      <p:sp>
        <p:nvSpPr>
          <p:cNvPr id="3" name="Content Placeholder 2"/>
          <p:cNvSpPr>
            <a:spLocks noGrp="1"/>
          </p:cNvSpPr>
          <p:nvPr>
            <p:ph idx="1"/>
          </p:nvPr>
        </p:nvSpPr>
        <p:spPr>
          <a:xfrm>
            <a:off x="838200" y="1425039"/>
            <a:ext cx="10515600" cy="4751924"/>
          </a:xfrm>
        </p:spPr>
        <p:txBody>
          <a:bodyPr>
            <a:normAutofit fontScale="92500" lnSpcReduction="20000"/>
          </a:bodyPr>
          <a:lstStyle/>
          <a:p>
            <a:pPr lvl="0">
              <a:lnSpc>
                <a:spcPct val="100000"/>
              </a:lnSpc>
              <a:spcBef>
                <a:spcPts val="0"/>
              </a:spcBef>
            </a:pPr>
            <a:r>
              <a:rPr lang="en-GB" sz="2600" dirty="0" smtClean="0"/>
              <a:t>Implementation </a:t>
            </a:r>
            <a:r>
              <a:rPr lang="en-GB" sz="2600" dirty="0"/>
              <a:t>of </a:t>
            </a:r>
            <a:r>
              <a:rPr lang="en-GB" sz="2600" dirty="0" smtClean="0"/>
              <a:t>tuberculosis </a:t>
            </a:r>
            <a:r>
              <a:rPr lang="en-GB" sz="2600" dirty="0"/>
              <a:t>screening clinics for </a:t>
            </a:r>
            <a:r>
              <a:rPr lang="en-GB" sz="2600" dirty="0" smtClean="0"/>
              <a:t>children </a:t>
            </a:r>
            <a:r>
              <a:rPr lang="en-GB" sz="2600" dirty="0"/>
              <a:t>and </a:t>
            </a:r>
            <a:r>
              <a:rPr lang="en-GB" sz="2600" dirty="0" smtClean="0"/>
              <a:t>young people;</a:t>
            </a:r>
            <a:endParaRPr lang="en-GB" sz="2600" dirty="0"/>
          </a:p>
          <a:p>
            <a:pPr lvl="0">
              <a:lnSpc>
                <a:spcPct val="100000"/>
              </a:lnSpc>
              <a:spcBef>
                <a:spcPts val="0"/>
              </a:spcBef>
            </a:pPr>
            <a:r>
              <a:rPr lang="en-GB" sz="2600" dirty="0" smtClean="0"/>
              <a:t>Sepsis </a:t>
            </a:r>
            <a:r>
              <a:rPr lang="en-GB" sz="2600" dirty="0"/>
              <a:t>pathway </a:t>
            </a:r>
            <a:r>
              <a:rPr lang="en-GB" sz="2600" dirty="0" smtClean="0"/>
              <a:t>successfully </a:t>
            </a:r>
            <a:r>
              <a:rPr lang="en-GB" sz="2600" dirty="0"/>
              <a:t>implemented in </a:t>
            </a:r>
            <a:r>
              <a:rPr lang="en-GB" sz="2600" dirty="0" smtClean="0"/>
              <a:t>paediatrics;</a:t>
            </a:r>
            <a:endParaRPr lang="en-GB" sz="2600" dirty="0"/>
          </a:p>
          <a:p>
            <a:pPr lvl="0">
              <a:lnSpc>
                <a:spcPct val="100000"/>
              </a:lnSpc>
              <a:spcBef>
                <a:spcPts val="0"/>
              </a:spcBef>
            </a:pPr>
            <a:r>
              <a:rPr lang="en-GB" sz="2600" dirty="0"/>
              <a:t>Medical students ranked </a:t>
            </a:r>
            <a:r>
              <a:rPr lang="en-GB" sz="2600" dirty="0" smtClean="0"/>
              <a:t>the service </a:t>
            </a:r>
            <a:r>
              <a:rPr lang="en-GB" sz="2600" dirty="0"/>
              <a:t>the best performing speciality for 6</a:t>
            </a:r>
            <a:r>
              <a:rPr lang="en-GB" sz="2600" baseline="30000" dirty="0"/>
              <a:t>th</a:t>
            </a:r>
            <a:r>
              <a:rPr lang="en-GB" sz="2600" dirty="0"/>
              <a:t> </a:t>
            </a:r>
            <a:r>
              <a:rPr lang="en-GB" sz="2600" dirty="0" smtClean="0"/>
              <a:t>year;</a:t>
            </a:r>
            <a:endParaRPr lang="en-GB" sz="2600" dirty="0"/>
          </a:p>
          <a:p>
            <a:pPr lvl="0">
              <a:lnSpc>
                <a:spcPct val="100000"/>
              </a:lnSpc>
              <a:spcBef>
                <a:spcPts val="0"/>
              </a:spcBef>
            </a:pPr>
            <a:r>
              <a:rPr lang="en-GB" sz="2600" dirty="0" smtClean="0"/>
              <a:t>Multi-organisation milk </a:t>
            </a:r>
            <a:r>
              <a:rPr lang="en-GB" sz="2600" dirty="0"/>
              <a:t>hub </a:t>
            </a:r>
            <a:r>
              <a:rPr lang="en-GB" sz="2600" dirty="0" smtClean="0"/>
              <a:t>opened in </a:t>
            </a:r>
            <a:r>
              <a:rPr lang="en-GB" sz="2600" dirty="0"/>
              <a:t>Singleton Hospital which </a:t>
            </a:r>
            <a:r>
              <a:rPr lang="en-GB" sz="2600" dirty="0" smtClean="0"/>
              <a:t>transports donor milk to local </a:t>
            </a:r>
            <a:r>
              <a:rPr lang="en-GB" sz="2600" dirty="0"/>
              <a:t>health </a:t>
            </a:r>
            <a:r>
              <a:rPr lang="en-GB" sz="2600" dirty="0" smtClean="0"/>
              <a:t>boards; </a:t>
            </a:r>
          </a:p>
          <a:p>
            <a:pPr lvl="0">
              <a:lnSpc>
                <a:spcPct val="100000"/>
              </a:lnSpc>
              <a:spcBef>
                <a:spcPts val="0"/>
              </a:spcBef>
            </a:pPr>
            <a:r>
              <a:rPr lang="en-GB" sz="2600" dirty="0" smtClean="0"/>
              <a:t>National </a:t>
            </a:r>
            <a:r>
              <a:rPr lang="en-GB" sz="2600" dirty="0"/>
              <a:t>and international publications of Bevan project ‘Developing a Tool-kit for the Assessment of Autism Spectrum Disorder</a:t>
            </a:r>
            <a:r>
              <a:rPr lang="en-GB" sz="2600" dirty="0" smtClean="0"/>
              <a:t>’; </a:t>
            </a:r>
            <a:endParaRPr lang="en-GB" sz="2600" dirty="0"/>
          </a:p>
          <a:p>
            <a:pPr lvl="0">
              <a:lnSpc>
                <a:spcPct val="100000"/>
              </a:lnSpc>
              <a:spcBef>
                <a:spcPts val="0"/>
              </a:spcBef>
            </a:pPr>
            <a:r>
              <a:rPr lang="en-GB" sz="2600" dirty="0"/>
              <a:t>Expanded capacity within the </a:t>
            </a:r>
            <a:r>
              <a:rPr lang="en-GB" sz="2600" dirty="0" smtClean="0"/>
              <a:t>general paediatric psychology service </a:t>
            </a:r>
            <a:r>
              <a:rPr lang="en-GB" sz="2600" dirty="0"/>
              <a:t>and establishment of a school in-reach service </a:t>
            </a:r>
            <a:r>
              <a:rPr lang="en-GB" sz="2600" dirty="0" smtClean="0"/>
              <a:t>for the </a:t>
            </a:r>
            <a:r>
              <a:rPr lang="en-GB" sz="2600" dirty="0"/>
              <a:t>psychological needs of children with medical </a:t>
            </a:r>
            <a:r>
              <a:rPr lang="en-GB" sz="2600" dirty="0" smtClean="0"/>
              <a:t>conditions;</a:t>
            </a:r>
          </a:p>
          <a:p>
            <a:pPr>
              <a:lnSpc>
                <a:spcPct val="100000"/>
              </a:lnSpc>
              <a:spcBef>
                <a:spcPts val="0"/>
              </a:spcBef>
            </a:pPr>
            <a:r>
              <a:rPr lang="en-GB" sz="2600" dirty="0" smtClean="0"/>
              <a:t>‘Children's </a:t>
            </a:r>
            <a:r>
              <a:rPr lang="en-GB" sz="2600" dirty="0"/>
              <a:t>Rights </a:t>
            </a:r>
            <a:r>
              <a:rPr lang="en-GB" sz="2600" dirty="0" smtClean="0"/>
              <a:t>Promises’ </a:t>
            </a:r>
            <a:r>
              <a:rPr lang="en-GB" sz="2600" dirty="0"/>
              <a:t>launched </a:t>
            </a:r>
            <a:r>
              <a:rPr lang="en-GB" sz="2600" dirty="0" smtClean="0"/>
              <a:t>which sets out </a:t>
            </a:r>
            <a:r>
              <a:rPr lang="en-GB" sz="2600" dirty="0"/>
              <a:t>10 promises and lets children and young people know they will be respected, listened to and looked after when receiving </a:t>
            </a:r>
            <a:r>
              <a:rPr lang="en-GB" sz="2600" dirty="0" smtClean="0"/>
              <a:t>care.</a:t>
            </a:r>
            <a:endParaRPr lang="en-GB" sz="2600" dirty="0"/>
          </a:p>
          <a:p>
            <a:endParaRPr lang="en-GB" dirty="0"/>
          </a:p>
        </p:txBody>
      </p:sp>
      <p:sp>
        <p:nvSpPr>
          <p:cNvPr id="4" name="Slide Number Placeholder 3"/>
          <p:cNvSpPr>
            <a:spLocks noGrp="1"/>
          </p:cNvSpPr>
          <p:nvPr>
            <p:ph type="sldNum" sz="quarter" idx="12"/>
          </p:nvPr>
        </p:nvSpPr>
        <p:spPr/>
        <p:txBody>
          <a:bodyPr/>
          <a:lstStyle/>
          <a:p>
            <a:fld id="{428EB037-5E3B-48C4-97BB-734080DA86A8}" type="slidenum">
              <a:rPr lang="en-GB" smtClean="0"/>
              <a:t>8</a:t>
            </a:fld>
            <a:endParaRPr lang="en-GB" dirty="0"/>
          </a:p>
        </p:txBody>
      </p:sp>
    </p:spTree>
    <p:extLst>
      <p:ext uri="{BB962C8B-B14F-4D97-AF65-F5344CB8AC3E}">
        <p14:creationId xmlns:p14="http://schemas.microsoft.com/office/powerpoint/2010/main" val="10213527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28675"/>
          </a:xfrm>
        </p:spPr>
        <p:txBody>
          <a:bodyPr/>
          <a:lstStyle/>
          <a:p>
            <a:pPr algn="ctr"/>
            <a:r>
              <a:rPr lang="en-GB" dirty="0" smtClean="0">
                <a:solidFill>
                  <a:schemeClr val="accent1"/>
                </a:solidFill>
              </a:rPr>
              <a:t>Other Achievements</a:t>
            </a:r>
            <a:endParaRPr lang="en-GB" dirty="0">
              <a:solidFill>
                <a:srgbClr val="FF0000"/>
              </a:solidFill>
            </a:endParaRPr>
          </a:p>
        </p:txBody>
      </p:sp>
      <p:sp>
        <p:nvSpPr>
          <p:cNvPr id="3" name="Content Placeholder 2"/>
          <p:cNvSpPr>
            <a:spLocks noGrp="1"/>
          </p:cNvSpPr>
          <p:nvPr>
            <p:ph idx="1"/>
          </p:nvPr>
        </p:nvSpPr>
        <p:spPr>
          <a:xfrm>
            <a:off x="76926" y="1117466"/>
            <a:ext cx="7856341" cy="5251268"/>
          </a:xfrm>
        </p:spPr>
        <p:txBody>
          <a:bodyPr>
            <a:normAutofit fontScale="92500" lnSpcReduction="10000"/>
          </a:bodyPr>
          <a:lstStyle/>
          <a:p>
            <a:pPr>
              <a:lnSpc>
                <a:spcPct val="100000"/>
              </a:lnSpc>
              <a:spcBef>
                <a:spcPts val="300"/>
              </a:spcBef>
              <a:spcAft>
                <a:spcPts val="300"/>
              </a:spcAft>
            </a:pPr>
            <a:r>
              <a:rPr lang="en-GB" dirty="0" smtClean="0"/>
              <a:t>Donated a </a:t>
            </a:r>
            <a:r>
              <a:rPr lang="en-GB" dirty="0"/>
              <a:t>plot of land </a:t>
            </a:r>
            <a:r>
              <a:rPr lang="en-GB" dirty="0" smtClean="0"/>
              <a:t>near </a:t>
            </a:r>
            <a:r>
              <a:rPr lang="en-GB" dirty="0"/>
              <a:t>Morriston Hospital to a not-for-profit independent venture to grow a range of crops as part of a </a:t>
            </a:r>
            <a:r>
              <a:rPr lang="en-GB" dirty="0" smtClean="0"/>
              <a:t>community supported agriculture initiative;</a:t>
            </a:r>
          </a:p>
          <a:p>
            <a:pPr>
              <a:lnSpc>
                <a:spcPct val="100000"/>
              </a:lnSpc>
              <a:spcBef>
                <a:spcPts val="300"/>
              </a:spcBef>
              <a:spcAft>
                <a:spcPts val="300"/>
              </a:spcAft>
            </a:pPr>
            <a:r>
              <a:rPr lang="en-GB" dirty="0" smtClean="0"/>
              <a:t>Solar farm at Morriston Hospital officially opened; </a:t>
            </a:r>
          </a:p>
          <a:p>
            <a:pPr>
              <a:lnSpc>
                <a:spcPct val="100000"/>
              </a:lnSpc>
              <a:spcBef>
                <a:spcPts val="300"/>
              </a:spcBef>
              <a:spcAft>
                <a:spcPts val="300"/>
              </a:spcAft>
            </a:pPr>
            <a:r>
              <a:rPr lang="en-GB" dirty="0" smtClean="0"/>
              <a:t>First </a:t>
            </a:r>
            <a:r>
              <a:rPr lang="en-GB" dirty="0"/>
              <a:t>health board in Wales to implement the Welsh Nursing Care </a:t>
            </a:r>
            <a:r>
              <a:rPr lang="en-GB" dirty="0" smtClean="0"/>
              <a:t>Record as well as extended use of e-prescribing across our hospitals;</a:t>
            </a:r>
          </a:p>
          <a:p>
            <a:pPr>
              <a:lnSpc>
                <a:spcPct val="100000"/>
              </a:lnSpc>
              <a:spcBef>
                <a:spcPts val="300"/>
              </a:spcBef>
              <a:spcAft>
                <a:spcPts val="300"/>
              </a:spcAft>
            </a:pPr>
            <a:r>
              <a:rPr lang="en-GB" dirty="0" smtClean="0"/>
              <a:t>Extension of the rapid </a:t>
            </a:r>
            <a:r>
              <a:rPr lang="en-GB" dirty="0"/>
              <a:t>diagnosis clinic at Neath Port Talbot Hospital </a:t>
            </a:r>
            <a:r>
              <a:rPr lang="en-GB" dirty="0" smtClean="0"/>
              <a:t>to provide </a:t>
            </a:r>
            <a:r>
              <a:rPr lang="en-GB" dirty="0"/>
              <a:t>a one-stop shop </a:t>
            </a:r>
            <a:r>
              <a:rPr lang="en-GB" dirty="0" smtClean="0"/>
              <a:t>to </a:t>
            </a:r>
            <a:r>
              <a:rPr lang="en-GB" dirty="0"/>
              <a:t>see suspected colorectal cancer and neck </a:t>
            </a:r>
            <a:r>
              <a:rPr lang="en-GB" dirty="0" smtClean="0"/>
              <a:t>lumps, thanks to a donation from </a:t>
            </a:r>
            <a:r>
              <a:rPr lang="en-GB" dirty="0" err="1" smtClean="0"/>
              <a:t>Moondance</a:t>
            </a:r>
            <a:r>
              <a:rPr lang="en-GB" dirty="0" smtClean="0"/>
              <a:t> Cancer Initiative</a:t>
            </a:r>
            <a:r>
              <a:rPr lang="en-GB" dirty="0"/>
              <a:t>.</a:t>
            </a:r>
          </a:p>
        </p:txBody>
      </p:sp>
      <p:sp>
        <p:nvSpPr>
          <p:cNvPr id="5" name="Slide Number Placeholder 4"/>
          <p:cNvSpPr>
            <a:spLocks noGrp="1"/>
          </p:cNvSpPr>
          <p:nvPr>
            <p:ph type="sldNum" sz="quarter" idx="12"/>
          </p:nvPr>
        </p:nvSpPr>
        <p:spPr/>
        <p:txBody>
          <a:bodyPr/>
          <a:lstStyle/>
          <a:p>
            <a:fld id="{428EB037-5E3B-48C4-97BB-734080DA86A8}" type="slidenum">
              <a:rPr lang="en-GB" smtClean="0"/>
              <a:t>9</a:t>
            </a:fld>
            <a:endParaRPr lang="en-GB" dirty="0"/>
          </a:p>
        </p:txBody>
      </p:sp>
      <p:pic>
        <p:nvPicPr>
          <p:cNvPr id="6" name="Picture 5" descr="Picture shows a nurse using a computer"/>
          <p:cNvPicPr/>
          <p:nvPr/>
        </p:nvPicPr>
        <p:blipFill>
          <a:blip r:embed="rId2">
            <a:extLst>
              <a:ext uri="{28A0092B-C50C-407E-A947-70E740481C1C}">
                <a14:useLocalDpi xmlns:a14="http://schemas.microsoft.com/office/drawing/2010/main" val="0"/>
              </a:ext>
            </a:extLst>
          </a:blip>
          <a:srcRect/>
          <a:stretch>
            <a:fillRect/>
          </a:stretch>
        </p:blipFill>
        <p:spPr bwMode="auto">
          <a:xfrm>
            <a:off x="7645401" y="1954741"/>
            <a:ext cx="4086754" cy="3311526"/>
          </a:xfrm>
          <a:prstGeom prst="rect">
            <a:avLst/>
          </a:prstGeom>
          <a:noFill/>
          <a:ln>
            <a:noFill/>
          </a:ln>
        </p:spPr>
      </p:pic>
      <mc:AlternateContent xmlns:mc="http://schemas.openxmlformats.org/markup-compatibility/2006" xmlns:p14="http://schemas.microsoft.com/office/powerpoint/2010/main">
        <mc:Choice Requires="p14">
          <p:contentPart p14:bwMode="auto" r:id="rId3">
            <p14:nvContentPartPr>
              <p14:cNvPr id="8" name="Ink 7"/>
              <p14:cNvContentPartPr/>
              <p14:nvPr/>
            </p14:nvContentPartPr>
            <p14:xfrm>
              <a:off x="1651000" y="4698960"/>
              <a:ext cx="101880" cy="51120"/>
            </p14:xfrm>
          </p:contentPart>
        </mc:Choice>
        <mc:Fallback xmlns="">
          <p:pic>
            <p:nvPicPr>
              <p:cNvPr id="8" name="Ink 7"/>
              <p:cNvPicPr/>
              <p:nvPr/>
            </p:nvPicPr>
            <p:blipFill>
              <a:blip r:embed="rId4"/>
              <a:stretch>
                <a:fillRect/>
              </a:stretch>
            </p:blipFill>
            <p:spPr>
              <a:xfrm>
                <a:off x="1639120" y="4687080"/>
                <a:ext cx="125640" cy="74880"/>
              </a:xfrm>
              <a:prstGeom prst="rect">
                <a:avLst/>
              </a:prstGeom>
            </p:spPr>
          </p:pic>
        </mc:Fallback>
      </mc:AlternateContent>
    </p:spTree>
    <p:extLst>
      <p:ext uri="{BB962C8B-B14F-4D97-AF65-F5344CB8AC3E}">
        <p14:creationId xmlns:p14="http://schemas.microsoft.com/office/powerpoint/2010/main" val="56284862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D569B47E-7461-48D5-8FEA-EAC24C55F6B4}" vid="{44375900-C106-4A27-A78C-C195E42812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AGM 2021</Template>
  <TotalTime>996</TotalTime>
  <Words>1464</Words>
  <Application>Microsoft Office PowerPoint</Application>
  <PresentationFormat>Widescreen</PresentationFormat>
  <Paragraphs>105</Paragraphs>
  <Slides>13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13</vt:i4>
      </vt:variant>
    </vt:vector>
  </HeadingPairs>
  <TitlesOfParts>
    <vt:vector size="16" baseType="lpstr">
      <vt:lpstr>Arial</vt:lpstr>
      <vt:lpstr>Calibri</vt:lpstr>
      <vt:lpstr>Office Theme</vt:lpstr>
      <vt:lpstr>Annual General Meeting </vt:lpstr>
      <vt:lpstr>Welcome Emma Woollett, Chair</vt:lpstr>
      <vt:lpstr>Changing for the Future </vt:lpstr>
      <vt:lpstr>Primary, Community and Therapies Developments </vt:lpstr>
      <vt:lpstr>Finance and Performance</vt:lpstr>
      <vt:lpstr>PowerPoint Presentation</vt:lpstr>
      <vt:lpstr>Quality</vt:lpstr>
      <vt:lpstr>Children and Young People</vt:lpstr>
      <vt:lpstr>Other Achievements</vt:lpstr>
      <vt:lpstr>Staff Health and Wellbeing</vt:lpstr>
      <vt:lpstr>Staff Recognition </vt:lpstr>
      <vt:lpstr>Next Year</vt:lpstr>
      <vt:lpstr>Thank You</vt:lpstr>
    </vt:vector>
  </TitlesOfParts>
  <Company>ABM LHB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Annual General Meeting</dc:title>
  <dc:creator>Elizabeth Stauber (Swansea Bay UHB - Corporate Services)</dc:creator>
  <cp:lastModifiedBy>Leah Joseph (Swansea Bay UHB - Corporate)</cp:lastModifiedBy>
  <cp:revision>79</cp:revision>
  <dcterms:created xsi:type="dcterms:W3CDTF">2021-06-07T07:13:00Z</dcterms:created>
  <dcterms:modified xsi:type="dcterms:W3CDTF">2022-07-19T14:56:48Z</dcterms:modified>
</cp:coreProperties>
</file>