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9.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0.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1.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2.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3.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4.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2.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4.xml" ContentType="application/vnd.openxmlformats-officedocument.themeOverride+xml"/>
  <Override PartName="/ppt/notesSlides/notesSlide1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 id="2147483755" r:id="rId12"/>
    <p:sldMasterId id="2147483788" r:id="rId13"/>
    <p:sldMasterId id="2147483796" r:id="rId14"/>
    <p:sldMasterId id="2147483809" r:id="rId15"/>
    <p:sldMasterId id="2147483816" r:id="rId16"/>
    <p:sldMasterId id="2147483823" r:id="rId17"/>
    <p:sldMasterId id="2147483833" r:id="rId18"/>
  </p:sldMasterIdLst>
  <p:notesMasterIdLst>
    <p:notesMasterId r:id="rId78"/>
  </p:notesMasterIdLst>
  <p:handoutMasterIdLst>
    <p:handoutMasterId r:id="rId79"/>
  </p:handoutMasterIdLst>
  <p:sldIdLst>
    <p:sldId id="309" r:id="rId19"/>
    <p:sldId id="312" r:id="rId20"/>
    <p:sldId id="737" r:id="rId21"/>
    <p:sldId id="721" r:id="rId22"/>
    <p:sldId id="735" r:id="rId23"/>
    <p:sldId id="746" r:id="rId24"/>
    <p:sldId id="297" r:id="rId25"/>
    <p:sldId id="736" r:id="rId26"/>
    <p:sldId id="740" r:id="rId27"/>
    <p:sldId id="742" r:id="rId28"/>
    <p:sldId id="743" r:id="rId29"/>
    <p:sldId id="780" r:id="rId30"/>
    <p:sldId id="2141413475" r:id="rId31"/>
    <p:sldId id="761" r:id="rId32"/>
    <p:sldId id="786" r:id="rId33"/>
    <p:sldId id="762" r:id="rId34"/>
    <p:sldId id="763" r:id="rId35"/>
    <p:sldId id="2141413476" r:id="rId36"/>
    <p:sldId id="765" r:id="rId37"/>
    <p:sldId id="767" r:id="rId38"/>
    <p:sldId id="2147482341" r:id="rId39"/>
    <p:sldId id="2147482342" r:id="rId40"/>
    <p:sldId id="2147482343" r:id="rId41"/>
    <p:sldId id="2147482344" r:id="rId42"/>
    <p:sldId id="768" r:id="rId43"/>
    <p:sldId id="770" r:id="rId44"/>
    <p:sldId id="771" r:id="rId45"/>
    <p:sldId id="782" r:id="rId46"/>
    <p:sldId id="783" r:id="rId47"/>
    <p:sldId id="784" r:id="rId48"/>
    <p:sldId id="2141413477" r:id="rId49"/>
    <p:sldId id="764" r:id="rId50"/>
    <p:sldId id="779" r:id="rId51"/>
    <p:sldId id="483" r:id="rId52"/>
    <p:sldId id="485" r:id="rId53"/>
    <p:sldId id="272" r:id="rId54"/>
    <p:sldId id="778" r:id="rId55"/>
    <p:sldId id="478" r:id="rId56"/>
    <p:sldId id="486" r:id="rId57"/>
    <p:sldId id="794" r:id="rId58"/>
    <p:sldId id="2147482340" r:id="rId59"/>
    <p:sldId id="797" r:id="rId60"/>
    <p:sldId id="2147482328" r:id="rId61"/>
    <p:sldId id="2147482337" r:id="rId62"/>
    <p:sldId id="2147482338" r:id="rId63"/>
    <p:sldId id="2147482331" r:id="rId64"/>
    <p:sldId id="2147482333" r:id="rId65"/>
    <p:sldId id="2147482334" r:id="rId66"/>
    <p:sldId id="2141413357" r:id="rId67"/>
    <p:sldId id="2141413358" r:id="rId68"/>
    <p:sldId id="2147482332" r:id="rId69"/>
    <p:sldId id="757" r:id="rId70"/>
    <p:sldId id="758" r:id="rId71"/>
    <p:sldId id="759" r:id="rId72"/>
    <p:sldId id="760" r:id="rId73"/>
    <p:sldId id="788" r:id="rId74"/>
    <p:sldId id="798" r:id="rId75"/>
    <p:sldId id="2147481921" r:id="rId76"/>
    <p:sldId id="2141413485" r:id="rId77"/>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F8CD47"/>
    <a:srgbClr val="7EB0DE"/>
    <a:srgbClr val="4EB3BE"/>
    <a:srgbClr val="60BAC4"/>
    <a:srgbClr val="79C5CD"/>
    <a:srgbClr val="325A8A"/>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029" autoAdjust="0"/>
  </p:normalViewPr>
  <p:slideViewPr>
    <p:cSldViewPr>
      <p:cViewPr>
        <p:scale>
          <a:sx n="40" d="100"/>
          <a:sy n="40" d="100"/>
        </p:scale>
        <p:origin x="2322" y="69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84" Type="http://schemas.microsoft.com/office/2018/10/relationships/authors" Target="authors.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43.xml"/><Relationship Id="rId82" Type="http://schemas.openxmlformats.org/officeDocument/2006/relationships/theme" Target="theme/theme1.xml"/><Relationship Id="rId19" Type="http://schemas.openxmlformats.org/officeDocument/2006/relationships/slide" Target="slides/slide1.xml"/><Relationship Id="rId14" Type="http://schemas.openxmlformats.org/officeDocument/2006/relationships/slideMaster" Target="slideMasters/slideMaster11.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slide" Target="slides/slide46.xml"/><Relationship Id="rId69" Type="http://schemas.openxmlformats.org/officeDocument/2006/relationships/slide" Target="slides/slide51.xml"/><Relationship Id="rId77" Type="http://schemas.openxmlformats.org/officeDocument/2006/relationships/slide" Target="slides/slide59.xml"/><Relationship Id="rId8" Type="http://schemas.openxmlformats.org/officeDocument/2006/relationships/slideMaster" Target="slideMasters/slideMaster5.xml"/><Relationship Id="rId51" Type="http://schemas.openxmlformats.org/officeDocument/2006/relationships/slide" Target="slides/slide33.xml"/><Relationship Id="rId72" Type="http://schemas.openxmlformats.org/officeDocument/2006/relationships/slide" Target="slides/slide54.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slide" Target="slides/slide52.xml"/><Relationship Id="rId75" Type="http://schemas.openxmlformats.org/officeDocument/2006/relationships/slide" Target="slides/slide57.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7.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7" Type="http://schemas.openxmlformats.org/officeDocument/2006/relationships/slideMaster" Target="slideMasters/slideMaster4.xml"/><Relationship Id="rId71" Type="http://schemas.openxmlformats.org/officeDocument/2006/relationships/slide" Target="slides/slide53.xml"/><Relationship Id="rId2" Type="http://schemas.openxmlformats.org/officeDocument/2006/relationships/customXml" Target="../customXml/item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April%2015%20-%20to%20present%20summary%20-%20restored.xls"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ymru.nhs.uk\abm_ulhb\group\thq_fs1\Patient%20Experience%20Unit\Service%20Group%20Reports%20-%20Civica\Reports%20to%20complete%20monthly\Intergrated%20Performance%20Report\2025\Satisfaction%20Scor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ymru.nhs.uk\abm_ulhb\group\thq_fs1\Patient%20Experience%20Unit\Service%20Group%20Reports%20-%20Civica\Reports%20to%20complete%20monthly\Intergrated%20Performance%20Report\2025\Satisfaction%20Score.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ymru.nhs.uk\abm_ulhb\group\thq_fs1\Patient%20Experience%20Unit\Service%20Group%20Reports%20-%20Civica\Reports%20to%20complete%20monthly\Intergrated%20Performance%20Report\2025\Satisfaction%20Score.xlsx"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xml"/></Relationships>
</file>

<file path=ppt/charts/_rels/chart13.xml.rels><?xml version="1.0" encoding="UTF-8" standalone="yes"?>
<Relationships xmlns="http://schemas.openxmlformats.org/package/2006/relationships"><Relationship Id="rId3" Type="http://schemas.openxmlformats.org/officeDocument/2006/relationships/oleObject" Target="file:///\\cymru.nhs.uk\abm_ulhb\group\thq_fs1\Patient%20Experience%20Unit\Service%20Group%20Reports%20-%20Civica\Reports%20to%20complete%20monthly\Intergrated%20Performance%20Report\2025\Satisfaction%20Score.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5-26%20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ymru.nhs.uk\abm_ulhb\group\thq_fs1\Governance%20Support\INCIDENTS\PSIIT\Reports\Integrated%20Performance%20Review\NRI%20and%20NE's%20Rolling%20Monthly%20summar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ymru.nhs.uk\abm_ulhb\group\thq_fs1\Governance%20Support\INCIDENTS\PSIIT\Reports\Integrated%20Performance%20Review\NRI%20and%20NE's%20Rolling%20Monthly%20summary.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ymru.nhs.uk\abm_ulhb\group\thq_fs1\Governance%20Support\INCIDENTS\PSIIT\Reports\Integrated%20Performance%20Review\NRI%20and%20NE's%20Rolling%20Monthly%20summary.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 of patients that started treatment within 62 days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Sheet2!$B$3</c:f>
              <c:strCache>
                <c:ptCount val="1"/>
                <c:pt idx="0">
                  <c:v>% within 62 days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Sheet2!$B$4:$B$24</c:f>
              <c:numCache>
                <c:formatCode>0%</c:formatCode>
                <c:ptCount val="21"/>
                <c:pt idx="0">
                  <c:v>0.59539473684210531</c:v>
                </c:pt>
                <c:pt idx="1">
                  <c:v>0.59859154929577463</c:v>
                </c:pt>
                <c:pt idx="2">
                  <c:v>0.6</c:v>
                </c:pt>
                <c:pt idx="3">
                  <c:v>0.5667752442996743</c:v>
                </c:pt>
                <c:pt idx="4">
                  <c:v>0.66917293233082709</c:v>
                </c:pt>
                <c:pt idx="5">
                  <c:v>0.63274336283185839</c:v>
                </c:pt>
                <c:pt idx="6">
                  <c:v>0.55594405594405594</c:v>
                </c:pt>
                <c:pt idx="7">
                  <c:v>0.58914728682170547</c:v>
                </c:pt>
                <c:pt idx="8">
                  <c:v>0.66431095406360419</c:v>
                </c:pt>
                <c:pt idx="9">
                  <c:v>0.65217391304347827</c:v>
                </c:pt>
                <c:pt idx="10">
                  <c:v>0.63035019455252916</c:v>
                </c:pt>
                <c:pt idx="11">
                  <c:v>0.53281853281853286</c:v>
                </c:pt>
                <c:pt idx="12">
                  <c:v>0.60617760617760619</c:v>
                </c:pt>
                <c:pt idx="13">
                  <c:v>0.61165048543689315</c:v>
                </c:pt>
                <c:pt idx="14">
                  <c:v>0.5962264150943396</c:v>
                </c:pt>
                <c:pt idx="15">
                  <c:v>0.56000000000000005</c:v>
                </c:pt>
                <c:pt idx="16">
                  <c:v>0.52</c:v>
                </c:pt>
              </c:numCache>
            </c:numRef>
          </c:val>
          <c:extLst>
            <c:ext xmlns:c16="http://schemas.microsoft.com/office/drawing/2014/chart" uri="{C3380CC4-5D6E-409C-BE32-E72D297353CC}">
              <c16:uniqueId val="{00000000-DFB1-44E7-90FD-A5F99DC311B1}"/>
            </c:ext>
          </c:extLst>
        </c:ser>
        <c:dLbls>
          <c:showLegendKey val="0"/>
          <c:showVal val="0"/>
          <c:showCatName val="0"/>
          <c:showSerName val="0"/>
          <c:showPercent val="0"/>
          <c:showBubbleSize val="0"/>
        </c:dLbls>
        <c:gapWidth val="219"/>
        <c:overlap val="-27"/>
        <c:axId val="1546199983"/>
        <c:axId val="1"/>
      </c:barChart>
      <c:lineChart>
        <c:grouping val="standard"/>
        <c:varyColors val="0"/>
        <c:ser>
          <c:idx val="1"/>
          <c:order val="1"/>
          <c:tx>
            <c:strRef>
              <c:f>Sheet2!$C$3</c:f>
              <c:strCache>
                <c:ptCount val="1"/>
                <c:pt idx="0">
                  <c:v>HB Trajectory</c:v>
                </c:pt>
              </c:strCache>
            </c:strRef>
          </c:tx>
          <c:spPr>
            <a:ln w="28575" cap="rnd">
              <a:solidFill>
                <a:schemeClr val="accent2"/>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Sheet2!$C$4:$C$24</c:f>
              <c:numCache>
                <c:formatCode>General</c:formatCode>
                <c:ptCount val="21"/>
                <c:pt idx="9" formatCode="0%">
                  <c:v>0.6</c:v>
                </c:pt>
                <c:pt idx="10" formatCode="0%">
                  <c:v>0.62</c:v>
                </c:pt>
                <c:pt idx="11" formatCode="0%">
                  <c:v>0.63</c:v>
                </c:pt>
                <c:pt idx="12" formatCode="0%">
                  <c:v>0.65</c:v>
                </c:pt>
                <c:pt idx="13" formatCode="0%">
                  <c:v>0.68</c:v>
                </c:pt>
                <c:pt idx="14" formatCode="0%">
                  <c:v>0.7</c:v>
                </c:pt>
                <c:pt idx="15" formatCode="0%">
                  <c:v>0.7</c:v>
                </c:pt>
                <c:pt idx="16" formatCode="0%">
                  <c:v>0.72</c:v>
                </c:pt>
                <c:pt idx="17" formatCode="0%">
                  <c:v>0.75</c:v>
                </c:pt>
                <c:pt idx="18" formatCode="0%">
                  <c:v>0.74</c:v>
                </c:pt>
                <c:pt idx="19" formatCode="0%">
                  <c:v>0.77</c:v>
                </c:pt>
                <c:pt idx="20" formatCode="0%">
                  <c:v>0.8</c:v>
                </c:pt>
              </c:numCache>
            </c:numRef>
          </c:val>
          <c:smooth val="0"/>
          <c:extLst>
            <c:ext xmlns:c16="http://schemas.microsoft.com/office/drawing/2014/chart" uri="{C3380CC4-5D6E-409C-BE32-E72D297353CC}">
              <c16:uniqueId val="{00000001-DFB1-44E7-90FD-A5F99DC311B1}"/>
            </c:ext>
          </c:extLst>
        </c:ser>
        <c:ser>
          <c:idx val="2"/>
          <c:order val="2"/>
          <c:tx>
            <c:strRef>
              <c:f>Sheet2!$D$3</c:f>
              <c:strCache>
                <c:ptCount val="1"/>
                <c:pt idx="0">
                  <c:v>WG Target</c:v>
                </c:pt>
              </c:strCache>
            </c:strRef>
          </c:tx>
          <c:spPr>
            <a:ln w="28575" cap="rnd">
              <a:solidFill>
                <a:schemeClr val="accent3"/>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Sheet2!$D$4:$D$24</c:f>
              <c:numCache>
                <c:formatCode>0%</c:formatCode>
                <c:ptCount val="2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numCache>
            </c:numRef>
          </c:val>
          <c:smooth val="0"/>
          <c:extLst>
            <c:ext xmlns:c16="http://schemas.microsoft.com/office/drawing/2014/chart" uri="{C3380CC4-5D6E-409C-BE32-E72D297353CC}">
              <c16:uniqueId val="{00000002-DFB1-44E7-90FD-A5F99DC311B1}"/>
            </c:ext>
          </c:extLst>
        </c:ser>
        <c:ser>
          <c:idx val="3"/>
          <c:order val="3"/>
          <c:tx>
            <c:strRef>
              <c:f>Sheet2!$E$3</c:f>
              <c:strCache>
                <c:ptCount val="1"/>
                <c:pt idx="0">
                  <c:v>TI Target</c:v>
                </c:pt>
              </c:strCache>
            </c:strRef>
          </c:tx>
          <c:spPr>
            <a:ln w="28575" cap="rnd">
              <a:solidFill>
                <a:schemeClr val="accent4"/>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Sheet2!$E$4:$E$24</c:f>
              <c:numCache>
                <c:formatCode>0%</c:formatCode>
                <c:ptCount val="21"/>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numCache>
            </c:numRef>
          </c:val>
          <c:smooth val="0"/>
          <c:extLst>
            <c:ext xmlns:c16="http://schemas.microsoft.com/office/drawing/2014/chart" uri="{C3380CC4-5D6E-409C-BE32-E72D297353CC}">
              <c16:uniqueId val="{00000003-DFB1-44E7-90FD-A5F99DC311B1}"/>
            </c:ext>
          </c:extLst>
        </c:ser>
        <c:dLbls>
          <c:showLegendKey val="0"/>
          <c:showVal val="0"/>
          <c:showCatName val="0"/>
          <c:showSerName val="0"/>
          <c:showPercent val="0"/>
          <c:showBubbleSize val="0"/>
        </c:dLbls>
        <c:marker val="1"/>
        <c:smooth val="0"/>
        <c:axId val="1546199983"/>
        <c:axId val="1"/>
      </c:lineChart>
      <c:dateAx>
        <c:axId val="1546199983"/>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46199983"/>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GB"/>
              <a:t>SBU Individual Sevice Group Satisfaction Scores</a:t>
            </a: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col"/>
        <c:grouping val="clustered"/>
        <c:varyColors val="0"/>
        <c:ser>
          <c:idx val="0"/>
          <c:order val="0"/>
          <c:tx>
            <c:strRef>
              <c:f>'SG Satisfaction Scores'!$B$1</c:f>
              <c:strCache>
                <c:ptCount val="1"/>
                <c:pt idx="0">
                  <c:v>Dec-25</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'SG Satisfaction Scores'!$A$2:$A$4</c:f>
              <c:strCache>
                <c:ptCount val="3"/>
                <c:pt idx="0">
                  <c:v>NPT/Sing</c:v>
                </c:pt>
                <c:pt idx="1">
                  <c:v>Morriston</c:v>
                </c:pt>
                <c:pt idx="2">
                  <c:v>PC&amp;T</c:v>
                </c:pt>
              </c:strCache>
            </c:strRef>
          </c:cat>
          <c:val>
            <c:numRef>
              <c:f>'SG Satisfaction Scores'!$B$2:$B$4</c:f>
              <c:numCache>
                <c:formatCode>0%</c:formatCode>
                <c:ptCount val="3"/>
                <c:pt idx="0">
                  <c:v>0.93</c:v>
                </c:pt>
                <c:pt idx="1">
                  <c:v>0.91</c:v>
                </c:pt>
                <c:pt idx="2">
                  <c:v>0.94</c:v>
                </c:pt>
              </c:numCache>
            </c:numRef>
          </c:val>
          <c:extLst>
            <c:ext xmlns:c16="http://schemas.microsoft.com/office/drawing/2014/chart" uri="{C3380CC4-5D6E-409C-BE32-E72D297353CC}">
              <c16:uniqueId val="{00000000-835C-426C-8AC9-35B006477B80}"/>
            </c:ext>
          </c:extLst>
        </c:ser>
        <c:dLbls>
          <c:dLblPos val="inEnd"/>
          <c:showLegendKey val="0"/>
          <c:showVal val="1"/>
          <c:showCatName val="0"/>
          <c:showSerName val="0"/>
          <c:showPercent val="0"/>
          <c:showBubbleSize val="0"/>
        </c:dLbls>
        <c:gapWidth val="41"/>
        <c:axId val="1188815951"/>
        <c:axId val="1188821231"/>
      </c:barChart>
      <c:catAx>
        <c:axId val="118881595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effectLst/>
                <a:latin typeface="+mn-lt"/>
                <a:ea typeface="+mn-ea"/>
                <a:cs typeface="+mn-cs"/>
              </a:defRPr>
            </a:pPr>
            <a:endParaRPr lang="en-US"/>
          </a:p>
        </c:txPr>
        <c:crossAx val="1188821231"/>
        <c:crosses val="autoZero"/>
        <c:auto val="1"/>
        <c:lblAlgn val="ctr"/>
        <c:lblOffset val="100"/>
        <c:noMultiLvlLbl val="0"/>
      </c:catAx>
      <c:valAx>
        <c:axId val="1188821231"/>
        <c:scaling>
          <c:orientation val="minMax"/>
          <c:max val="1"/>
        </c:scaling>
        <c:delete val="1"/>
        <c:axPos val="l"/>
        <c:numFmt formatCode="0%" sourceLinked="1"/>
        <c:majorTickMark val="none"/>
        <c:minorTickMark val="none"/>
        <c:tickLblPos val="nextTo"/>
        <c:crossAx val="1188815951"/>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a:t>Overall Satisfaction Score</a:t>
            </a: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manualLayout>
          <c:layoutTarget val="inner"/>
          <c:xMode val="edge"/>
          <c:yMode val="edge"/>
          <c:x val="3.5953281820980912E-2"/>
          <c:y val="0.20356481481481481"/>
          <c:w val="0.93888888888888888"/>
          <c:h val="0.69866542723826186"/>
        </c:manualLayout>
      </c:layout>
      <c:barChart>
        <c:barDir val="col"/>
        <c:grouping val="clustered"/>
        <c:varyColors val="0"/>
        <c:ser>
          <c:idx val="0"/>
          <c:order val="0"/>
          <c:tx>
            <c:strRef>
              <c:f>'Satisfaction score'!$A$2</c:f>
              <c:strCache>
                <c:ptCount val="1"/>
                <c:pt idx="0">
                  <c:v>2025</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'Satisfaction score'!$B$1:$H$1</c:f>
              <c:strCache>
                <c:ptCount val="7"/>
                <c:pt idx="0">
                  <c:v>June</c:v>
                </c:pt>
                <c:pt idx="1">
                  <c:v>July</c:v>
                </c:pt>
                <c:pt idx="2">
                  <c:v>August</c:v>
                </c:pt>
                <c:pt idx="3">
                  <c:v>September</c:v>
                </c:pt>
                <c:pt idx="4">
                  <c:v>October</c:v>
                </c:pt>
                <c:pt idx="5">
                  <c:v>November </c:v>
                </c:pt>
                <c:pt idx="6">
                  <c:v>December</c:v>
                </c:pt>
              </c:strCache>
            </c:strRef>
          </c:cat>
          <c:val>
            <c:numRef>
              <c:f>'Satisfaction score'!$B$2:$H$2</c:f>
              <c:numCache>
                <c:formatCode>0%</c:formatCode>
                <c:ptCount val="7"/>
                <c:pt idx="0">
                  <c:v>0.92</c:v>
                </c:pt>
                <c:pt idx="1">
                  <c:v>0.93</c:v>
                </c:pt>
                <c:pt idx="2">
                  <c:v>0.92</c:v>
                </c:pt>
                <c:pt idx="3">
                  <c:v>0.92</c:v>
                </c:pt>
                <c:pt idx="4">
                  <c:v>0.92</c:v>
                </c:pt>
                <c:pt idx="5">
                  <c:v>0.92</c:v>
                </c:pt>
                <c:pt idx="6">
                  <c:v>0.93</c:v>
                </c:pt>
              </c:numCache>
            </c:numRef>
          </c:val>
          <c:extLst>
            <c:ext xmlns:c16="http://schemas.microsoft.com/office/drawing/2014/chart" uri="{C3380CC4-5D6E-409C-BE32-E72D297353CC}">
              <c16:uniqueId val="{00000000-B169-4425-9309-4B5672CB191A}"/>
            </c:ext>
          </c:extLst>
        </c:ser>
        <c:dLbls>
          <c:dLblPos val="inEnd"/>
          <c:showLegendKey val="0"/>
          <c:showVal val="1"/>
          <c:showCatName val="0"/>
          <c:showSerName val="0"/>
          <c:showPercent val="0"/>
          <c:showBubbleSize val="0"/>
        </c:dLbls>
        <c:gapWidth val="41"/>
        <c:axId val="177612383"/>
        <c:axId val="177613343"/>
      </c:barChart>
      <c:catAx>
        <c:axId val="17761238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177613343"/>
        <c:crosses val="autoZero"/>
        <c:auto val="1"/>
        <c:lblAlgn val="ctr"/>
        <c:lblOffset val="100"/>
        <c:noMultiLvlLbl val="0"/>
      </c:catAx>
      <c:valAx>
        <c:axId val="177613343"/>
        <c:scaling>
          <c:orientation val="minMax"/>
          <c:max val="1"/>
        </c:scaling>
        <c:delete val="1"/>
        <c:axPos val="l"/>
        <c:numFmt formatCode="0%" sourceLinked="1"/>
        <c:majorTickMark val="none"/>
        <c:minorTickMark val="none"/>
        <c:tickLblPos val="nextTo"/>
        <c:crossAx val="177612383"/>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r>
              <a:rPr lang="en-US" sz="1600"/>
              <a:t>Ward/cLINIC'S 100% FEEDBACK &amp; NUMBER OF RESPONSES</a:t>
            </a:r>
          </a:p>
        </c:rich>
      </c:tx>
      <c:layout>
        <c:manualLayout>
          <c:xMode val="edge"/>
          <c:yMode val="edge"/>
          <c:x val="0.12700075861547822"/>
          <c:y val="3.2407407407407406E-2"/>
        </c:manualLayout>
      </c:layout>
      <c:overlay val="0"/>
      <c:spPr>
        <a:noFill/>
        <a:ln>
          <a:noFill/>
        </a:ln>
        <a:effectLst/>
      </c:spPr>
      <c:txPr>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9247594050743655E-2"/>
          <c:y val="0.19430555555555556"/>
          <c:w val="0.90297462817147855"/>
          <c:h val="0.54609543598716825"/>
        </c:manualLayout>
      </c:layout>
      <c:bar3DChart>
        <c:barDir val="col"/>
        <c:grouping val="clustered"/>
        <c:varyColors val="0"/>
        <c:ser>
          <c:idx val="0"/>
          <c:order val="0"/>
          <c:tx>
            <c:strRef>
              <c:f>'100% Scores'!$B$1</c:f>
              <c:strCache>
                <c:ptCount val="1"/>
                <c:pt idx="0">
                  <c:v>Number of responses</c:v>
                </c:pt>
              </c:strCache>
            </c:strRef>
          </c:tx>
          <c:spPr>
            <a:gradFill>
              <a:gsLst>
                <a:gs pos="100000">
                  <a:schemeClr val="accent1">
                    <a:alpha val="0"/>
                  </a:schemeClr>
                </a:gs>
                <a:gs pos="50000">
                  <a:schemeClr val="accent1"/>
                </a:gs>
              </a:gsLst>
              <a:lin ang="5400000" scaled="0"/>
            </a:gradFill>
            <a:ln>
              <a:noFill/>
            </a:ln>
            <a:effectLst/>
            <a:sp3d/>
          </c:spPr>
          <c:invertIfNegative val="0"/>
          <c:dLbls>
            <c:dLbl>
              <c:idx val="0"/>
              <c:layout>
                <c:manualLayout>
                  <c:x val="2.7777777777777779E-3"/>
                  <c:y val="0.10185185185185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90-48FB-9F80-697CE7041639}"/>
                </c:ext>
              </c:extLst>
            </c:dLbl>
            <c:dLbl>
              <c:idx val="1"/>
              <c:layout>
                <c:manualLayout>
                  <c:x val="6.9444444444443938E-3"/>
                  <c:y val="0.11111111111111102"/>
                </c:manualLayout>
              </c:layout>
              <c:spPr>
                <a:noFill/>
                <a:ln>
                  <a:noFill/>
                </a:ln>
                <a:effectLst/>
              </c:spPr>
              <c:txPr>
                <a:bodyPr rot="0" spcFirstLastPara="1" vertOverflow="ellipsis" vert="horz" wrap="square" lIns="38100" tIns="19050" rIns="38100" bIns="19050" anchor="ctr" anchorCtr="1">
                  <a:no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2555555555555554E-2"/>
                      <c:h val="7.4004811898512685E-2"/>
                    </c:manualLayout>
                  </c15:layout>
                </c:ext>
                <c:ext xmlns:c16="http://schemas.microsoft.com/office/drawing/2014/chart" uri="{C3380CC4-5D6E-409C-BE32-E72D297353CC}">
                  <c16:uniqueId val="{00000001-D890-48FB-9F80-697CE7041639}"/>
                </c:ext>
              </c:extLst>
            </c:dLbl>
            <c:dLbl>
              <c:idx val="2"/>
              <c:layout>
                <c:manualLayout>
                  <c:x val="2.7777777777777779E-3"/>
                  <c:y val="0.1111111111111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90-48FB-9F80-697CE7041639}"/>
                </c:ext>
              </c:extLst>
            </c:dLbl>
            <c:dLbl>
              <c:idx val="3"/>
              <c:layout>
                <c:manualLayout>
                  <c:x val="2.7777777777777779E-3"/>
                  <c:y val="8.79629629629629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90-48FB-9F80-697CE7041639}"/>
                </c:ext>
              </c:extLst>
            </c:dLbl>
            <c:dLbl>
              <c:idx val="4"/>
              <c:layout>
                <c:manualLayout>
                  <c:x val="2.7777777777777779E-3"/>
                  <c:y val="0.10185185185185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890-48FB-9F80-697CE7041639}"/>
                </c:ext>
              </c:extLst>
            </c:dLbl>
            <c:dLbl>
              <c:idx val="5"/>
              <c:layout>
                <c:manualLayout>
                  <c:x val="2.7777777777778798E-3"/>
                  <c:y val="0.10185185185185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890-48FB-9F80-697CE7041639}"/>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'100% Scores'!$A$2:$A$7</c:f>
              <c:strCache>
                <c:ptCount val="6"/>
                <c:pt idx="0">
                  <c:v>Sarcoma Clinic</c:v>
                </c:pt>
                <c:pt idx="1">
                  <c:v>Day Surgery Unit</c:v>
                </c:pt>
                <c:pt idx="2">
                  <c:v>DXA</c:v>
                </c:pt>
                <c:pt idx="3">
                  <c:v>Endoscopy Unit - NPTH</c:v>
                </c:pt>
                <c:pt idx="4">
                  <c:v>Ward 20 (Postnatal)</c:v>
                </c:pt>
                <c:pt idx="5">
                  <c:v>Plastic Surgery Treatment Centre</c:v>
                </c:pt>
              </c:strCache>
            </c:strRef>
          </c:cat>
          <c:val>
            <c:numRef>
              <c:f>'100% Scores'!$B$2:$B$7</c:f>
              <c:numCache>
                <c:formatCode>General</c:formatCode>
                <c:ptCount val="6"/>
                <c:pt idx="0">
                  <c:v>24</c:v>
                </c:pt>
                <c:pt idx="1">
                  <c:v>25</c:v>
                </c:pt>
                <c:pt idx="2">
                  <c:v>23</c:v>
                </c:pt>
                <c:pt idx="3">
                  <c:v>40</c:v>
                </c:pt>
                <c:pt idx="4">
                  <c:v>28</c:v>
                </c:pt>
                <c:pt idx="5">
                  <c:v>26</c:v>
                </c:pt>
              </c:numCache>
            </c:numRef>
          </c:val>
          <c:extLst>
            <c:ext xmlns:c16="http://schemas.microsoft.com/office/drawing/2014/chart" uri="{C3380CC4-5D6E-409C-BE32-E72D297353CC}">
              <c16:uniqueId val="{00000006-D890-48FB-9F80-697CE7041639}"/>
            </c:ext>
          </c:extLst>
        </c:ser>
        <c:dLbls>
          <c:showLegendKey val="0"/>
          <c:showVal val="1"/>
          <c:showCatName val="0"/>
          <c:showSerName val="0"/>
          <c:showPercent val="0"/>
          <c:showBubbleSize val="0"/>
        </c:dLbls>
        <c:gapWidth val="150"/>
        <c:gapDepth val="0"/>
        <c:shape val="box"/>
        <c:axId val="2027106047"/>
        <c:axId val="2027098847"/>
        <c:axId val="0"/>
      </c:bar3DChart>
      <c:catAx>
        <c:axId val="202710604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027098847"/>
        <c:crosses val="autoZero"/>
        <c:auto val="1"/>
        <c:lblAlgn val="ctr"/>
        <c:lblOffset val="100"/>
        <c:noMultiLvlLbl val="0"/>
      </c:catAx>
      <c:valAx>
        <c:axId val="2027098847"/>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2710604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GB"/>
              <a:t>Ward/Clinics</a:t>
            </a:r>
            <a:r>
              <a:rPr lang="en-GB" baseline="0"/>
              <a:t> with the lowest % feedback</a:t>
            </a:r>
            <a:endParaRPr lang="en-GB"/>
          </a:p>
        </c:rich>
      </c:tx>
      <c:layout>
        <c:manualLayout>
          <c:xMode val="edge"/>
          <c:yMode val="edge"/>
          <c:x val="8.7948312236286921E-2"/>
          <c:y val="3.4582397131956155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'Lowest scores'!$B$4</c:f>
              <c:strCache>
                <c:ptCount val="1"/>
                <c:pt idx="0">
                  <c:v>Total Responses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1.0548523206751079E-2"/>
                  <c:y val="1.28369704749678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173-4858-9949-B2A6AC6CCA06}"/>
                </c:ext>
              </c:extLst>
            </c:dLbl>
            <c:dLbl>
              <c:idx val="2"/>
              <c:layout>
                <c:manualLayout>
                  <c:x val="0"/>
                  <c:y val="1.28369704749679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73-4858-9949-B2A6AC6CCA06}"/>
                </c:ext>
              </c:extLst>
            </c:dLbl>
            <c:dLbl>
              <c:idx val="3"/>
              <c:layout>
                <c:manualLayout>
                  <c:x val="-2.637130801687763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173-4858-9949-B2A6AC6CCA06}"/>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'Lowest scores'!$A$5:$A$10</c:f>
              <c:strCache>
                <c:ptCount val="6"/>
                <c:pt idx="0">
                  <c:v>Acute Medical Unit – Assessment</c:v>
                </c:pt>
                <c:pt idx="1">
                  <c:v>Emergency Department</c:v>
                </c:pt>
                <c:pt idx="2">
                  <c:v>Antenatal Clinic - Singleton</c:v>
                </c:pt>
                <c:pt idx="3">
                  <c:v>Gynaecology Outpatients Dept</c:v>
                </c:pt>
                <c:pt idx="4">
                  <c:v>Paediatric Assessment Unit</c:v>
                </c:pt>
                <c:pt idx="5">
                  <c:v>Theatre Admissions Unit</c:v>
                </c:pt>
              </c:strCache>
            </c:strRef>
          </c:cat>
          <c:val>
            <c:numRef>
              <c:f>'Lowest scores'!$B$5:$B$10</c:f>
              <c:numCache>
                <c:formatCode>General</c:formatCode>
                <c:ptCount val="6"/>
                <c:pt idx="0">
                  <c:v>36</c:v>
                </c:pt>
                <c:pt idx="1">
                  <c:v>272</c:v>
                </c:pt>
                <c:pt idx="2">
                  <c:v>18</c:v>
                </c:pt>
                <c:pt idx="3">
                  <c:v>118</c:v>
                </c:pt>
                <c:pt idx="4">
                  <c:v>12</c:v>
                </c:pt>
                <c:pt idx="5">
                  <c:v>10</c:v>
                </c:pt>
              </c:numCache>
            </c:numRef>
          </c:val>
          <c:extLst>
            <c:ext xmlns:c16="http://schemas.microsoft.com/office/drawing/2014/chart" uri="{C3380CC4-5D6E-409C-BE32-E72D297353CC}">
              <c16:uniqueId val="{00000003-5173-4858-9949-B2A6AC6CCA06}"/>
            </c:ext>
          </c:extLst>
        </c:ser>
        <c:dLbls>
          <c:showLegendKey val="0"/>
          <c:showVal val="0"/>
          <c:showCatName val="0"/>
          <c:showSerName val="0"/>
          <c:showPercent val="0"/>
          <c:showBubbleSize val="0"/>
        </c:dLbls>
        <c:gapWidth val="269"/>
        <c:overlap val="-27"/>
        <c:axId val="2111923247"/>
        <c:axId val="2111924687"/>
      </c:barChart>
      <c:lineChart>
        <c:grouping val="standard"/>
        <c:varyColors val="0"/>
        <c:ser>
          <c:idx val="1"/>
          <c:order val="1"/>
          <c:tx>
            <c:strRef>
              <c:f>'Lowest scores'!$C$4</c:f>
              <c:strCache>
                <c:ptCount val="1"/>
                <c:pt idx="0">
                  <c:v>% Poor</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dLbls>
            <c:dLbl>
              <c:idx val="0"/>
              <c:layout>
                <c:manualLayout>
                  <c:x val="-6.8565400843881893E-2"/>
                  <c:y val="-2.13949507916132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173-4858-9949-B2A6AC6CCA06}"/>
                </c:ext>
              </c:extLst>
            </c:dLbl>
            <c:dLbl>
              <c:idx val="1"/>
              <c:layout>
                <c:manualLayout>
                  <c:x val="-9.2299578059071755E-2"/>
                  <c:y val="-4.70688917415489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173-4858-9949-B2A6AC6CCA06}"/>
                </c:ext>
              </c:extLst>
            </c:dLbl>
            <c:dLbl>
              <c:idx val="2"/>
              <c:layout>
                <c:manualLayout>
                  <c:x val="-6.0654008438818567E-2"/>
                  <c:y val="-6.8463842533162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173-4858-9949-B2A6AC6CCA06}"/>
                </c:ext>
              </c:extLst>
            </c:dLbl>
            <c:dLbl>
              <c:idx val="3"/>
              <c:layout>
                <c:manualLayout>
                  <c:x val="1.0548523206751054E-2"/>
                  <c:y val="-7.844724667329392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173-4858-9949-B2A6AC6CCA06}"/>
                </c:ext>
              </c:extLst>
            </c:dLbl>
            <c:dLbl>
              <c:idx val="4"/>
              <c:layout>
                <c:manualLayout>
                  <c:x val="-1.3185654008438916E-2"/>
                  <c:y val="-5.56268720581942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173-4858-9949-B2A6AC6CCA06}"/>
                </c:ext>
              </c:extLst>
            </c:dLbl>
            <c:dLbl>
              <c:idx val="5"/>
              <c:layout>
                <c:manualLayout>
                  <c:x val="2.6371308016875702E-3"/>
                  <c:y val="3.85109114249037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173-4858-9949-B2A6AC6CCA0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'Lowest scores'!$A$5:$A$10</c:f>
              <c:strCache>
                <c:ptCount val="6"/>
                <c:pt idx="0">
                  <c:v>Acute Medical Unit – Assessment</c:v>
                </c:pt>
                <c:pt idx="1">
                  <c:v>Emergency Department</c:v>
                </c:pt>
                <c:pt idx="2">
                  <c:v>Antenatal Clinic - Singleton</c:v>
                </c:pt>
                <c:pt idx="3">
                  <c:v>Gynaecology Outpatients Dept</c:v>
                </c:pt>
                <c:pt idx="4">
                  <c:v>Paediatric Assessment Unit</c:v>
                </c:pt>
                <c:pt idx="5">
                  <c:v>Theatre Admissions Unit</c:v>
                </c:pt>
              </c:strCache>
            </c:strRef>
          </c:cat>
          <c:val>
            <c:numRef>
              <c:f>'Lowest scores'!$C$5:$C$10</c:f>
              <c:numCache>
                <c:formatCode>0%</c:formatCode>
                <c:ptCount val="6"/>
                <c:pt idx="0">
                  <c:v>0.19</c:v>
                </c:pt>
                <c:pt idx="1">
                  <c:v>0.21</c:v>
                </c:pt>
                <c:pt idx="2">
                  <c:v>0.17</c:v>
                </c:pt>
                <c:pt idx="3">
                  <c:v>0.15</c:v>
                </c:pt>
                <c:pt idx="4">
                  <c:v>0.17</c:v>
                </c:pt>
                <c:pt idx="5">
                  <c:v>0.2</c:v>
                </c:pt>
              </c:numCache>
            </c:numRef>
          </c:val>
          <c:smooth val="0"/>
          <c:extLst>
            <c:ext xmlns:c16="http://schemas.microsoft.com/office/drawing/2014/chart" uri="{C3380CC4-5D6E-409C-BE32-E72D297353CC}">
              <c16:uniqueId val="{0000000A-5173-4858-9949-B2A6AC6CCA06}"/>
            </c:ext>
          </c:extLst>
        </c:ser>
        <c:dLbls>
          <c:showLegendKey val="0"/>
          <c:showVal val="0"/>
          <c:showCatName val="0"/>
          <c:showSerName val="0"/>
          <c:showPercent val="0"/>
          <c:showBubbleSize val="0"/>
        </c:dLbls>
        <c:marker val="1"/>
        <c:smooth val="0"/>
        <c:axId val="2111922767"/>
        <c:axId val="2111925647"/>
      </c:lineChart>
      <c:catAx>
        <c:axId val="2111923247"/>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1924687"/>
        <c:crosses val="autoZero"/>
        <c:auto val="1"/>
        <c:lblAlgn val="ctr"/>
        <c:lblOffset val="100"/>
        <c:noMultiLvlLbl val="0"/>
      </c:catAx>
      <c:valAx>
        <c:axId val="2111924687"/>
        <c:scaling>
          <c:orientation val="minMax"/>
          <c:max val="3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1923247"/>
        <c:crosses val="autoZero"/>
        <c:crossBetween val="between"/>
      </c:valAx>
      <c:valAx>
        <c:axId val="2111925647"/>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1922767"/>
        <c:crosses val="max"/>
        <c:crossBetween val="between"/>
      </c:valAx>
      <c:catAx>
        <c:axId val="2111922767"/>
        <c:scaling>
          <c:orientation val="minMax"/>
        </c:scaling>
        <c:delete val="1"/>
        <c:axPos val="b"/>
        <c:numFmt formatCode="General" sourceLinked="1"/>
        <c:majorTickMark val="none"/>
        <c:minorTickMark val="none"/>
        <c:tickLblPos val="nextTo"/>
        <c:crossAx val="211192564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9465338289150784E-2"/>
          <c:y val="7.3616502652106855E-2"/>
          <c:w val="0.93146227332766762"/>
          <c:h val="0.8028195115572575"/>
        </c:manualLayout>
      </c:layout>
      <c:barChart>
        <c:barDir val="col"/>
        <c:grouping val="stacked"/>
        <c:varyColors val="0"/>
        <c:ser>
          <c:idx val="59"/>
          <c:order val="59"/>
          <c:tx>
            <c:strRef>
              <c:f>'Table for graphs 25-26'!$A$61</c:f>
              <c:strCache>
                <c:ptCount val="1"/>
                <c:pt idx="0">
                  <c:v>- Reported 63 - 103 days All Sites</c:v>
                </c:pt>
              </c:strCache>
            </c:strRef>
          </c:tx>
          <c:spPr>
            <a:solidFill>
              <a:schemeClr val="accent1">
                <a:lumMod val="60000"/>
                <a:lumOff val="40000"/>
              </a:schemeClr>
            </a:solidFill>
            <a:ln w="31750">
              <a:solidFill>
                <a:srgbClr val="8DD1EF"/>
              </a:solidFill>
            </a:ln>
            <a:effectLst/>
          </c:spPr>
          <c:invertIfNegative val="0"/>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25-26'!$B$61:$DA$61</c:f>
              <c:numCache>
                <c:formatCode>0</c:formatCode>
                <c:ptCount val="104"/>
                <c:pt idx="0">
                  <c:v>129</c:v>
                </c:pt>
                <c:pt idx="1">
                  <c:v>140</c:v>
                </c:pt>
                <c:pt idx="2">
                  <c:v>147</c:v>
                </c:pt>
                <c:pt idx="3">
                  <c:v>136</c:v>
                </c:pt>
                <c:pt idx="4">
                  <c:v>161</c:v>
                </c:pt>
                <c:pt idx="5">
                  <c:v>171</c:v>
                </c:pt>
                <c:pt idx="6">
                  <c:v>153</c:v>
                </c:pt>
                <c:pt idx="7">
                  <c:v>168</c:v>
                </c:pt>
                <c:pt idx="8">
                  <c:v>154</c:v>
                </c:pt>
                <c:pt idx="9">
                  <c:v>154</c:v>
                </c:pt>
                <c:pt idx="10">
                  <c:v>138</c:v>
                </c:pt>
                <c:pt idx="11">
                  <c:v>151</c:v>
                </c:pt>
                <c:pt idx="12">
                  <c:v>154</c:v>
                </c:pt>
                <c:pt idx="13">
                  <c:v>174</c:v>
                </c:pt>
                <c:pt idx="14">
                  <c:v>185</c:v>
                </c:pt>
                <c:pt idx="15">
                  <c:v>172</c:v>
                </c:pt>
                <c:pt idx="16">
                  <c:v>198</c:v>
                </c:pt>
                <c:pt idx="17">
                  <c:v>174</c:v>
                </c:pt>
                <c:pt idx="18">
                  <c:v>178</c:v>
                </c:pt>
                <c:pt idx="19">
                  <c:v>180</c:v>
                </c:pt>
                <c:pt idx="20">
                  <c:v>194</c:v>
                </c:pt>
                <c:pt idx="21">
                  <c:v>221</c:v>
                </c:pt>
                <c:pt idx="22">
                  <c:v>235</c:v>
                </c:pt>
                <c:pt idx="23">
                  <c:v>254</c:v>
                </c:pt>
                <c:pt idx="24">
                  <c:v>259</c:v>
                </c:pt>
                <c:pt idx="25">
                  <c:v>255</c:v>
                </c:pt>
                <c:pt idx="26">
                  <c:v>258</c:v>
                </c:pt>
                <c:pt idx="27">
                  <c:v>222</c:v>
                </c:pt>
                <c:pt idx="28">
                  <c:v>210</c:v>
                </c:pt>
                <c:pt idx="29">
                  <c:v>242</c:v>
                </c:pt>
                <c:pt idx="30">
                  <c:v>229</c:v>
                </c:pt>
                <c:pt idx="31">
                  <c:v>232</c:v>
                </c:pt>
                <c:pt idx="32">
                  <c:v>179</c:v>
                </c:pt>
                <c:pt idx="33">
                  <c:v>193</c:v>
                </c:pt>
                <c:pt idx="34">
                  <c:v>201</c:v>
                </c:pt>
                <c:pt idx="35">
                  <c:v>214</c:v>
                </c:pt>
                <c:pt idx="36">
                  <c:v>192</c:v>
                </c:pt>
                <c:pt idx="37">
                  <c:v>236</c:v>
                </c:pt>
                <c:pt idx="38">
                  <c:v>268</c:v>
                </c:pt>
                <c:pt idx="39">
                  <c:v>285</c:v>
                </c:pt>
                <c:pt idx="40">
                  <c:v>255</c:v>
                </c:pt>
                <c:pt idx="41">
                  <c:v>194</c:v>
                </c:pt>
                <c:pt idx="42">
                  <c:v>191</c:v>
                </c:pt>
                <c:pt idx="43">
                  <c:v>171</c:v>
                </c:pt>
                <c:pt idx="44">
                  <c:v>156</c:v>
                </c:pt>
                <c:pt idx="45">
                  <c:v>147</c:v>
                </c:pt>
                <c:pt idx="46">
                  <c:v>147</c:v>
                </c:pt>
                <c:pt idx="47">
                  <c:v>124</c:v>
                </c:pt>
                <c:pt idx="48">
                  <c:v>112</c:v>
                </c:pt>
                <c:pt idx="49">
                  <c:v>126</c:v>
                </c:pt>
                <c:pt idx="50">
                  <c:v>129</c:v>
                </c:pt>
                <c:pt idx="51">
                  <c:v>135</c:v>
                </c:pt>
                <c:pt idx="52">
                  <c:v>125</c:v>
                </c:pt>
                <c:pt idx="53">
                  <c:v>143</c:v>
                </c:pt>
                <c:pt idx="54">
                  <c:v>170</c:v>
                </c:pt>
                <c:pt idx="55">
                  <c:v>230</c:v>
                </c:pt>
                <c:pt idx="56">
                  <c:v>214</c:v>
                </c:pt>
                <c:pt idx="57">
                  <c:v>187</c:v>
                </c:pt>
                <c:pt idx="58">
                  <c:v>210</c:v>
                </c:pt>
                <c:pt idx="59">
                  <c:v>213</c:v>
                </c:pt>
                <c:pt idx="60">
                  <c:v>207</c:v>
                </c:pt>
                <c:pt idx="61">
                  <c:v>197</c:v>
                </c:pt>
                <c:pt idx="62">
                  <c:v>198</c:v>
                </c:pt>
                <c:pt idx="63">
                  <c:v>177</c:v>
                </c:pt>
                <c:pt idx="64">
                  <c:v>170</c:v>
                </c:pt>
                <c:pt idx="65">
                  <c:v>191</c:v>
                </c:pt>
                <c:pt idx="66">
                  <c:v>168</c:v>
                </c:pt>
                <c:pt idx="67">
                  <c:v>182</c:v>
                </c:pt>
                <c:pt idx="68">
                  <c:v>173</c:v>
                </c:pt>
                <c:pt idx="69">
                  <c:v>200</c:v>
                </c:pt>
                <c:pt idx="70">
                  <c:v>187</c:v>
                </c:pt>
                <c:pt idx="71">
                  <c:v>198</c:v>
                </c:pt>
                <c:pt idx="72">
                  <c:v>196</c:v>
                </c:pt>
                <c:pt idx="73">
                  <c:v>212</c:v>
                </c:pt>
                <c:pt idx="74">
                  <c:v>246</c:v>
                </c:pt>
                <c:pt idx="75">
                  <c:v>254</c:v>
                </c:pt>
                <c:pt idx="76">
                  <c:v>254</c:v>
                </c:pt>
                <c:pt idx="77">
                  <c:v>239</c:v>
                </c:pt>
                <c:pt idx="78">
                  <c:v>260</c:v>
                </c:pt>
                <c:pt idx="79">
                  <c:v>275</c:v>
                </c:pt>
                <c:pt idx="80">
                  <c:v>258</c:v>
                </c:pt>
                <c:pt idx="81">
                  <c:v>269</c:v>
                </c:pt>
                <c:pt idx="82">
                  <c:v>249</c:v>
                </c:pt>
                <c:pt idx="83">
                  <c:v>235</c:v>
                </c:pt>
                <c:pt idx="84">
                  <c:v>220</c:v>
                </c:pt>
                <c:pt idx="85">
                  <c:v>198</c:v>
                </c:pt>
                <c:pt idx="86">
                  <c:v>206</c:v>
                </c:pt>
                <c:pt idx="87">
                  <c:v>203</c:v>
                </c:pt>
                <c:pt idx="88">
                  <c:v>211</c:v>
                </c:pt>
                <c:pt idx="89">
                  <c:v>195</c:v>
                </c:pt>
                <c:pt idx="90">
                  <c:v>231</c:v>
                </c:pt>
                <c:pt idx="91">
                  <c:v>254</c:v>
                </c:pt>
                <c:pt idx="92">
                  <c:v>0</c:v>
                </c:pt>
                <c:pt idx="93">
                  <c:v>0</c:v>
                </c:pt>
                <c:pt idx="94">
                  <c:v>0</c:v>
                </c:pt>
                <c:pt idx="95">
                  <c:v>0</c:v>
                </c:pt>
                <c:pt idx="96">
                  <c:v>0</c:v>
                </c:pt>
                <c:pt idx="97">
                  <c:v>0</c:v>
                </c:pt>
                <c:pt idx="98">
                  <c:v>0</c:v>
                </c:pt>
                <c:pt idx="99">
                  <c:v>0</c:v>
                </c:pt>
                <c:pt idx="100">
                  <c:v>0</c:v>
                </c:pt>
                <c:pt idx="101">
                  <c:v>0</c:v>
                </c:pt>
                <c:pt idx="102">
                  <c:v>0</c:v>
                </c:pt>
                <c:pt idx="103">
                  <c:v>0</c:v>
                </c:pt>
              </c:numCache>
            </c:numRef>
          </c:val>
          <c:extLst>
            <c:ext xmlns:c16="http://schemas.microsoft.com/office/drawing/2014/chart" uri="{C3380CC4-5D6E-409C-BE32-E72D297353CC}">
              <c16:uniqueId val="{00000000-705D-4F0A-A385-AB4DC8980013}"/>
            </c:ext>
          </c:extLst>
        </c:ser>
        <c:ser>
          <c:idx val="74"/>
          <c:order val="74"/>
          <c:tx>
            <c:strRef>
              <c:f>'Table for graphs 25-26'!$A$76</c:f>
              <c:strCache>
                <c:ptCount val="1"/>
                <c:pt idx="0">
                  <c:v>Reported &gt;103 days All Sites</c:v>
                </c:pt>
              </c:strCache>
            </c:strRef>
          </c:tx>
          <c:spPr>
            <a:solidFill>
              <a:schemeClr val="accent3">
                <a:lumMod val="20000"/>
                <a:lumOff val="80000"/>
              </a:schemeClr>
            </a:solidFill>
            <a:ln w="28575">
              <a:solidFill>
                <a:schemeClr val="accent3">
                  <a:lumMod val="40000"/>
                  <a:lumOff val="60000"/>
                </a:schemeClr>
              </a:solidFill>
            </a:ln>
            <a:effectLst/>
          </c:spPr>
          <c:invertIfNegative val="0"/>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25-26'!$B$76:$DA$76</c:f>
              <c:numCache>
                <c:formatCode>0</c:formatCode>
                <c:ptCount val="104"/>
                <c:pt idx="0">
                  <c:v>74</c:v>
                </c:pt>
                <c:pt idx="1">
                  <c:v>68</c:v>
                </c:pt>
                <c:pt idx="2">
                  <c:v>63</c:v>
                </c:pt>
                <c:pt idx="3">
                  <c:v>66</c:v>
                </c:pt>
                <c:pt idx="4">
                  <c:v>68</c:v>
                </c:pt>
                <c:pt idx="5">
                  <c:v>75</c:v>
                </c:pt>
                <c:pt idx="6">
                  <c:v>67</c:v>
                </c:pt>
                <c:pt idx="7">
                  <c:v>76</c:v>
                </c:pt>
                <c:pt idx="8">
                  <c:v>83</c:v>
                </c:pt>
                <c:pt idx="9">
                  <c:v>86</c:v>
                </c:pt>
                <c:pt idx="10">
                  <c:v>81</c:v>
                </c:pt>
                <c:pt idx="11">
                  <c:v>76</c:v>
                </c:pt>
                <c:pt idx="12">
                  <c:v>75</c:v>
                </c:pt>
                <c:pt idx="13">
                  <c:v>71</c:v>
                </c:pt>
                <c:pt idx="14">
                  <c:v>64</c:v>
                </c:pt>
                <c:pt idx="15">
                  <c:v>75</c:v>
                </c:pt>
                <c:pt idx="16">
                  <c:v>75</c:v>
                </c:pt>
                <c:pt idx="17">
                  <c:v>74</c:v>
                </c:pt>
                <c:pt idx="18">
                  <c:v>79</c:v>
                </c:pt>
                <c:pt idx="19">
                  <c:v>78</c:v>
                </c:pt>
                <c:pt idx="20">
                  <c:v>78</c:v>
                </c:pt>
                <c:pt idx="21">
                  <c:v>84</c:v>
                </c:pt>
                <c:pt idx="22">
                  <c:v>77</c:v>
                </c:pt>
                <c:pt idx="23">
                  <c:v>77</c:v>
                </c:pt>
                <c:pt idx="24">
                  <c:v>72</c:v>
                </c:pt>
                <c:pt idx="25">
                  <c:v>85</c:v>
                </c:pt>
                <c:pt idx="26">
                  <c:v>76</c:v>
                </c:pt>
                <c:pt idx="27">
                  <c:v>68</c:v>
                </c:pt>
                <c:pt idx="28">
                  <c:v>75</c:v>
                </c:pt>
                <c:pt idx="29">
                  <c:v>80</c:v>
                </c:pt>
                <c:pt idx="30">
                  <c:v>75</c:v>
                </c:pt>
                <c:pt idx="31">
                  <c:v>67</c:v>
                </c:pt>
                <c:pt idx="32">
                  <c:v>60</c:v>
                </c:pt>
                <c:pt idx="33">
                  <c:v>62</c:v>
                </c:pt>
                <c:pt idx="34">
                  <c:v>65</c:v>
                </c:pt>
                <c:pt idx="35">
                  <c:v>66</c:v>
                </c:pt>
                <c:pt idx="36">
                  <c:v>68</c:v>
                </c:pt>
                <c:pt idx="37">
                  <c:v>61</c:v>
                </c:pt>
                <c:pt idx="38">
                  <c:v>71</c:v>
                </c:pt>
                <c:pt idx="39">
                  <c:v>76</c:v>
                </c:pt>
                <c:pt idx="40">
                  <c:v>81</c:v>
                </c:pt>
                <c:pt idx="41">
                  <c:v>85</c:v>
                </c:pt>
                <c:pt idx="42">
                  <c:v>81</c:v>
                </c:pt>
                <c:pt idx="43">
                  <c:v>77</c:v>
                </c:pt>
                <c:pt idx="44">
                  <c:v>77</c:v>
                </c:pt>
                <c:pt idx="45">
                  <c:v>77</c:v>
                </c:pt>
                <c:pt idx="46">
                  <c:v>80</c:v>
                </c:pt>
                <c:pt idx="47">
                  <c:v>79</c:v>
                </c:pt>
                <c:pt idx="48">
                  <c:v>80</c:v>
                </c:pt>
                <c:pt idx="49">
                  <c:v>69</c:v>
                </c:pt>
                <c:pt idx="50">
                  <c:v>64</c:v>
                </c:pt>
                <c:pt idx="51">
                  <c:v>71</c:v>
                </c:pt>
                <c:pt idx="52">
                  <c:v>71</c:v>
                </c:pt>
                <c:pt idx="53">
                  <c:v>64</c:v>
                </c:pt>
                <c:pt idx="54">
                  <c:v>65</c:v>
                </c:pt>
                <c:pt idx="55">
                  <c:v>75</c:v>
                </c:pt>
                <c:pt idx="56">
                  <c:v>71</c:v>
                </c:pt>
                <c:pt idx="57">
                  <c:v>78</c:v>
                </c:pt>
                <c:pt idx="58">
                  <c:v>75</c:v>
                </c:pt>
                <c:pt idx="59">
                  <c:v>77</c:v>
                </c:pt>
                <c:pt idx="60">
                  <c:v>64</c:v>
                </c:pt>
                <c:pt idx="61">
                  <c:v>64</c:v>
                </c:pt>
                <c:pt idx="62">
                  <c:v>66</c:v>
                </c:pt>
                <c:pt idx="63">
                  <c:v>70</c:v>
                </c:pt>
                <c:pt idx="64">
                  <c:v>83</c:v>
                </c:pt>
                <c:pt idx="65">
                  <c:v>82</c:v>
                </c:pt>
                <c:pt idx="66">
                  <c:v>82</c:v>
                </c:pt>
                <c:pt idx="67">
                  <c:v>73</c:v>
                </c:pt>
                <c:pt idx="68">
                  <c:v>78</c:v>
                </c:pt>
                <c:pt idx="69">
                  <c:v>75</c:v>
                </c:pt>
                <c:pt idx="70">
                  <c:v>85</c:v>
                </c:pt>
                <c:pt idx="71">
                  <c:v>91</c:v>
                </c:pt>
                <c:pt idx="72">
                  <c:v>99</c:v>
                </c:pt>
                <c:pt idx="73">
                  <c:v>111</c:v>
                </c:pt>
                <c:pt idx="74">
                  <c:v>109</c:v>
                </c:pt>
                <c:pt idx="75">
                  <c:v>103</c:v>
                </c:pt>
                <c:pt idx="76">
                  <c:v>107</c:v>
                </c:pt>
                <c:pt idx="77">
                  <c:v>92</c:v>
                </c:pt>
                <c:pt idx="78">
                  <c:v>83</c:v>
                </c:pt>
                <c:pt idx="79">
                  <c:v>85</c:v>
                </c:pt>
                <c:pt idx="80">
                  <c:v>97</c:v>
                </c:pt>
                <c:pt idx="81">
                  <c:v>94</c:v>
                </c:pt>
                <c:pt idx="82">
                  <c:v>103</c:v>
                </c:pt>
                <c:pt idx="83">
                  <c:v>107</c:v>
                </c:pt>
                <c:pt idx="84">
                  <c:v>104</c:v>
                </c:pt>
                <c:pt idx="85">
                  <c:v>105</c:v>
                </c:pt>
                <c:pt idx="86">
                  <c:v>107</c:v>
                </c:pt>
                <c:pt idx="87">
                  <c:v>109</c:v>
                </c:pt>
                <c:pt idx="88">
                  <c:v>101</c:v>
                </c:pt>
                <c:pt idx="89">
                  <c:v>103</c:v>
                </c:pt>
                <c:pt idx="90">
                  <c:v>104</c:v>
                </c:pt>
                <c:pt idx="91">
                  <c:v>104</c:v>
                </c:pt>
                <c:pt idx="92">
                  <c:v>0</c:v>
                </c:pt>
                <c:pt idx="93">
                  <c:v>0</c:v>
                </c:pt>
                <c:pt idx="94">
                  <c:v>0</c:v>
                </c:pt>
                <c:pt idx="95">
                  <c:v>0</c:v>
                </c:pt>
                <c:pt idx="96">
                  <c:v>0</c:v>
                </c:pt>
                <c:pt idx="97">
                  <c:v>0</c:v>
                </c:pt>
                <c:pt idx="98">
                  <c:v>0</c:v>
                </c:pt>
                <c:pt idx="99">
                  <c:v>0</c:v>
                </c:pt>
                <c:pt idx="100">
                  <c:v>0</c:v>
                </c:pt>
                <c:pt idx="101">
                  <c:v>0</c:v>
                </c:pt>
                <c:pt idx="102">
                  <c:v>0</c:v>
                </c:pt>
                <c:pt idx="103">
                  <c:v>0</c:v>
                </c:pt>
              </c:numCache>
            </c:numRef>
          </c:val>
          <c:extLst>
            <c:ext xmlns:c16="http://schemas.microsoft.com/office/drawing/2014/chart" uri="{C3380CC4-5D6E-409C-BE32-E72D297353CC}">
              <c16:uniqueId val="{00000001-705D-4F0A-A385-AB4DC8980013}"/>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25-26'!$A$47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25-26'!$B$47:$DA$47</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0</c:v>
                      </c:pt>
                      <c:pt idx="23" formatCode="General">
                        <c:v>0</c:v>
                      </c:pt>
                      <c:pt idx="24" formatCode="General">
                        <c:v>0</c:v>
                      </c:pt>
                      <c:pt idx="25" formatCode="General">
                        <c:v>0</c:v>
                      </c:pt>
                      <c:pt idx="26" formatCode="General">
                        <c:v>0</c:v>
                      </c:pt>
                      <c:pt idx="27" formatCode="General">
                        <c:v>0</c:v>
                      </c:pt>
                      <c:pt idx="28" formatCode="General">
                        <c:v>0</c:v>
                      </c:pt>
                      <c:pt idx="29" formatCode="General">
                        <c:v>0</c:v>
                      </c:pt>
                      <c:pt idx="30" formatCode="General">
                        <c:v>0</c:v>
                      </c:pt>
                      <c:pt idx="31" formatCode="General">
                        <c:v>0</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0</c:v>
                      </c:pt>
                      <c:pt idx="40" formatCode="General">
                        <c:v>0</c:v>
                      </c:pt>
                      <c:pt idx="41" formatCode="General">
                        <c:v>0</c:v>
                      </c:pt>
                      <c:pt idx="42" formatCode="General">
                        <c:v>0</c:v>
                      </c:pt>
                      <c:pt idx="43" formatCode="General">
                        <c:v>0</c:v>
                      </c:pt>
                      <c:pt idx="44" formatCode="General">
                        <c:v>0</c:v>
                      </c:pt>
                      <c:pt idx="45" formatCode="General">
                        <c:v>0</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numCache>
                  </c:numRef>
                </c:val>
                <c:extLst>
                  <c:ext xmlns:c16="http://schemas.microsoft.com/office/drawing/2014/chart" uri="{C3380CC4-5D6E-409C-BE32-E72D297353CC}">
                    <c16:uniqueId val="{00000030-705D-4F0A-A385-AB4DC8980013}"/>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25-26'!$A$48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25-26'!$B$48:$DA$48</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1</c:v>
                      </c:pt>
                      <c:pt idx="20" formatCode="General">
                        <c:v>1</c:v>
                      </c:pt>
                      <c:pt idx="21" formatCode="General">
                        <c:v>0</c:v>
                      </c:pt>
                      <c:pt idx="22" formatCode="General">
                        <c:v>0</c:v>
                      </c:pt>
                      <c:pt idx="23" formatCode="General">
                        <c:v>0</c:v>
                      </c:pt>
                      <c:pt idx="24" formatCode="General">
                        <c:v>0</c:v>
                      </c:pt>
                      <c:pt idx="25" formatCode="General">
                        <c:v>0</c:v>
                      </c:pt>
                      <c:pt idx="26" formatCode="General">
                        <c:v>1</c:v>
                      </c:pt>
                      <c:pt idx="27" formatCode="General">
                        <c:v>1</c:v>
                      </c:pt>
                      <c:pt idx="28" formatCode="General">
                        <c:v>1</c:v>
                      </c:pt>
                      <c:pt idx="29" formatCode="General">
                        <c:v>1</c:v>
                      </c:pt>
                      <c:pt idx="30" formatCode="General">
                        <c:v>1</c:v>
                      </c:pt>
                      <c:pt idx="31" formatCode="General">
                        <c:v>1</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1</c:v>
                      </c:pt>
                      <c:pt idx="40" formatCode="General">
                        <c:v>1</c:v>
                      </c:pt>
                      <c:pt idx="41" formatCode="General">
                        <c:v>1</c:v>
                      </c:pt>
                      <c:pt idx="42" formatCode="General">
                        <c:v>2</c:v>
                      </c:pt>
                      <c:pt idx="43" formatCode="General">
                        <c:v>1</c:v>
                      </c:pt>
                      <c:pt idx="44" formatCode="General">
                        <c:v>0</c:v>
                      </c:pt>
                      <c:pt idx="45" formatCode="General">
                        <c:v>0</c:v>
                      </c:pt>
                      <c:pt idx="46" formatCode="General">
                        <c:v>0</c:v>
                      </c:pt>
                      <c:pt idx="47" formatCode="General">
                        <c:v>0</c:v>
                      </c:pt>
                      <c:pt idx="48" formatCode="General">
                        <c:v>0</c:v>
                      </c:pt>
                      <c:pt idx="49" formatCode="General">
                        <c:v>0</c:v>
                      </c:pt>
                      <c:pt idx="50" formatCode="General">
                        <c:v>1</c:v>
                      </c:pt>
                      <c:pt idx="51" formatCode="General">
                        <c:v>1</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numCache>
                  </c:numRef>
                </c:val>
                <c:extLst xmlns:c15="http://schemas.microsoft.com/office/drawing/2012/chart">
                  <c:ext xmlns:c16="http://schemas.microsoft.com/office/drawing/2014/chart" uri="{C3380CC4-5D6E-409C-BE32-E72D297353CC}">
                    <c16:uniqueId val="{00000031-705D-4F0A-A385-AB4DC8980013}"/>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25-26'!$A$49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25-26'!$B$49:$DA$49</c15:sqref>
                        </c15:formulaRef>
                      </c:ext>
                    </c:extLst>
                    <c:numCache>
                      <c:formatCode>0</c:formatCode>
                      <c:ptCount val="104"/>
                      <c:pt idx="0">
                        <c:v>9</c:v>
                      </c:pt>
                      <c:pt idx="1">
                        <c:v>10</c:v>
                      </c:pt>
                      <c:pt idx="2" formatCode="General">
                        <c:v>10</c:v>
                      </c:pt>
                      <c:pt idx="3" formatCode="General">
                        <c:v>8</c:v>
                      </c:pt>
                      <c:pt idx="4" formatCode="General">
                        <c:v>13</c:v>
                      </c:pt>
                      <c:pt idx="5" formatCode="General">
                        <c:v>22</c:v>
                      </c:pt>
                      <c:pt idx="6" formatCode="General">
                        <c:v>17</c:v>
                      </c:pt>
                      <c:pt idx="7" formatCode="General">
                        <c:v>22</c:v>
                      </c:pt>
                      <c:pt idx="8" formatCode="General">
                        <c:v>18</c:v>
                      </c:pt>
                      <c:pt idx="9" formatCode="General">
                        <c:v>15</c:v>
                      </c:pt>
                      <c:pt idx="10" formatCode="General">
                        <c:v>13</c:v>
                      </c:pt>
                      <c:pt idx="11" formatCode="General">
                        <c:v>8</c:v>
                      </c:pt>
                      <c:pt idx="12" formatCode="General">
                        <c:v>10</c:v>
                      </c:pt>
                      <c:pt idx="13" formatCode="General">
                        <c:v>11</c:v>
                      </c:pt>
                      <c:pt idx="14" formatCode="General">
                        <c:v>13</c:v>
                      </c:pt>
                      <c:pt idx="15" formatCode="General">
                        <c:v>13</c:v>
                      </c:pt>
                      <c:pt idx="16" formatCode="General">
                        <c:v>12</c:v>
                      </c:pt>
                      <c:pt idx="17" formatCode="General">
                        <c:v>9</c:v>
                      </c:pt>
                      <c:pt idx="18" formatCode="General">
                        <c:v>15</c:v>
                      </c:pt>
                      <c:pt idx="19" formatCode="General">
                        <c:v>11</c:v>
                      </c:pt>
                      <c:pt idx="20" formatCode="General">
                        <c:v>12</c:v>
                      </c:pt>
                      <c:pt idx="21" formatCode="General">
                        <c:v>5</c:v>
                      </c:pt>
                      <c:pt idx="22" formatCode="General">
                        <c:v>8</c:v>
                      </c:pt>
                      <c:pt idx="23" formatCode="General">
                        <c:v>11</c:v>
                      </c:pt>
                      <c:pt idx="24" formatCode="General">
                        <c:v>6</c:v>
                      </c:pt>
                      <c:pt idx="25" formatCode="General">
                        <c:v>2</c:v>
                      </c:pt>
                      <c:pt idx="26" formatCode="General">
                        <c:v>3</c:v>
                      </c:pt>
                      <c:pt idx="27" formatCode="General">
                        <c:v>5</c:v>
                      </c:pt>
                      <c:pt idx="28" formatCode="General">
                        <c:v>3</c:v>
                      </c:pt>
                      <c:pt idx="29" formatCode="General">
                        <c:v>3</c:v>
                      </c:pt>
                      <c:pt idx="30" formatCode="General">
                        <c:v>4</c:v>
                      </c:pt>
                      <c:pt idx="31" formatCode="General">
                        <c:v>6</c:v>
                      </c:pt>
                      <c:pt idx="32" formatCode="General">
                        <c:v>6</c:v>
                      </c:pt>
                      <c:pt idx="33" formatCode="General">
                        <c:v>6</c:v>
                      </c:pt>
                      <c:pt idx="34" formatCode="General">
                        <c:v>2</c:v>
                      </c:pt>
                      <c:pt idx="35" formatCode="General">
                        <c:v>2</c:v>
                      </c:pt>
                      <c:pt idx="36" formatCode="General">
                        <c:v>4</c:v>
                      </c:pt>
                      <c:pt idx="37" formatCode="General">
                        <c:v>9</c:v>
                      </c:pt>
                      <c:pt idx="38" formatCode="General">
                        <c:v>8</c:v>
                      </c:pt>
                      <c:pt idx="39" formatCode="General">
                        <c:v>5</c:v>
                      </c:pt>
                      <c:pt idx="40" formatCode="General">
                        <c:v>4</c:v>
                      </c:pt>
                      <c:pt idx="41" formatCode="General">
                        <c:v>2</c:v>
                      </c:pt>
                      <c:pt idx="42" formatCode="General">
                        <c:v>2</c:v>
                      </c:pt>
                      <c:pt idx="43" formatCode="General">
                        <c:v>3</c:v>
                      </c:pt>
                      <c:pt idx="44" formatCode="General">
                        <c:v>1</c:v>
                      </c:pt>
                      <c:pt idx="45" formatCode="General">
                        <c:v>3</c:v>
                      </c:pt>
                      <c:pt idx="46" formatCode="General">
                        <c:v>6</c:v>
                      </c:pt>
                      <c:pt idx="47" formatCode="General">
                        <c:v>4</c:v>
                      </c:pt>
                      <c:pt idx="48" formatCode="General">
                        <c:v>7</c:v>
                      </c:pt>
                      <c:pt idx="49" formatCode="General">
                        <c:v>7</c:v>
                      </c:pt>
                      <c:pt idx="50" formatCode="General">
                        <c:v>7</c:v>
                      </c:pt>
                      <c:pt idx="51" formatCode="General">
                        <c:v>6</c:v>
                      </c:pt>
                      <c:pt idx="52" formatCode="General">
                        <c:v>7</c:v>
                      </c:pt>
                      <c:pt idx="53" formatCode="General">
                        <c:v>4</c:v>
                      </c:pt>
                      <c:pt idx="54" formatCode="General">
                        <c:v>3</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9</c:v>
                      </c:pt>
                      <c:pt idx="81" formatCode="General">
                        <c:v>8</c:v>
                      </c:pt>
                      <c:pt idx="82" formatCode="General">
                        <c:v>7</c:v>
                      </c:pt>
                      <c:pt idx="83" formatCode="General">
                        <c:v>9</c:v>
                      </c:pt>
                      <c:pt idx="84" formatCode="General">
                        <c:v>11</c:v>
                      </c:pt>
                      <c:pt idx="85" formatCode="General">
                        <c:v>10</c:v>
                      </c:pt>
                      <c:pt idx="86" formatCode="General">
                        <c:v>5</c:v>
                      </c:pt>
                      <c:pt idx="87" formatCode="General">
                        <c:v>3</c:v>
                      </c:pt>
                      <c:pt idx="88" formatCode="General">
                        <c:v>5</c:v>
                      </c:pt>
                      <c:pt idx="89" formatCode="General">
                        <c:v>4</c:v>
                      </c:pt>
                      <c:pt idx="90" formatCode="General">
                        <c:v>5</c:v>
                      </c:pt>
                      <c:pt idx="91" formatCode="General">
                        <c:v>7</c:v>
                      </c:pt>
                    </c:numCache>
                  </c:numRef>
                </c:val>
                <c:extLst xmlns:c15="http://schemas.microsoft.com/office/drawing/2012/chart">
                  <c:ext xmlns:c16="http://schemas.microsoft.com/office/drawing/2014/chart" uri="{C3380CC4-5D6E-409C-BE32-E72D297353CC}">
                    <c16:uniqueId val="{00000032-705D-4F0A-A385-AB4DC8980013}"/>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25-26'!$A$50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25-26'!$B$50:$DA$50</c15:sqref>
                        </c15:formulaRef>
                      </c:ext>
                    </c:extLst>
                    <c:numCache>
                      <c:formatCode>0</c:formatCode>
                      <c:ptCount val="104"/>
                      <c:pt idx="0">
                        <c:v>0</c:v>
                      </c:pt>
                      <c:pt idx="1">
                        <c:v>0</c:v>
                      </c:pt>
                      <c:pt idx="2" formatCode="General">
                        <c:v>0</c:v>
                      </c:pt>
                      <c:pt idx="3" formatCode="General">
                        <c:v>1</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1</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1</c:v>
                      </c:pt>
                      <c:pt idx="23" formatCode="General">
                        <c:v>1</c:v>
                      </c:pt>
                      <c:pt idx="24" formatCode="General">
                        <c:v>1</c:v>
                      </c:pt>
                      <c:pt idx="25" formatCode="General">
                        <c:v>3</c:v>
                      </c:pt>
                      <c:pt idx="26" formatCode="General">
                        <c:v>3</c:v>
                      </c:pt>
                      <c:pt idx="27" formatCode="General">
                        <c:v>2</c:v>
                      </c:pt>
                      <c:pt idx="28" formatCode="General">
                        <c:v>2</c:v>
                      </c:pt>
                      <c:pt idx="29" formatCode="General">
                        <c:v>2</c:v>
                      </c:pt>
                      <c:pt idx="30" formatCode="General">
                        <c:v>1</c:v>
                      </c:pt>
                      <c:pt idx="31" formatCode="General">
                        <c:v>1</c:v>
                      </c:pt>
                      <c:pt idx="32" formatCode="General">
                        <c:v>2</c:v>
                      </c:pt>
                      <c:pt idx="33" formatCode="General">
                        <c:v>1</c:v>
                      </c:pt>
                      <c:pt idx="34" formatCode="General">
                        <c:v>1</c:v>
                      </c:pt>
                      <c:pt idx="35" formatCode="General">
                        <c:v>2</c:v>
                      </c:pt>
                      <c:pt idx="36" formatCode="General">
                        <c:v>2</c:v>
                      </c:pt>
                      <c:pt idx="37" formatCode="General">
                        <c:v>1</c:v>
                      </c:pt>
                      <c:pt idx="38" formatCode="General">
                        <c:v>0</c:v>
                      </c:pt>
                      <c:pt idx="39" formatCode="General">
                        <c:v>0</c:v>
                      </c:pt>
                      <c:pt idx="40" formatCode="General">
                        <c:v>0</c:v>
                      </c:pt>
                      <c:pt idx="41" formatCode="General">
                        <c:v>0</c:v>
                      </c:pt>
                      <c:pt idx="42" formatCode="General">
                        <c:v>1</c:v>
                      </c:pt>
                      <c:pt idx="43" formatCode="General">
                        <c:v>0</c:v>
                      </c:pt>
                      <c:pt idx="44" formatCode="General">
                        <c:v>1</c:v>
                      </c:pt>
                      <c:pt idx="45" formatCode="General">
                        <c:v>1</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1" formatCode="General">
                        <c:v>1</c:v>
                      </c:pt>
                      <c:pt idx="82" formatCode="General">
                        <c:v>0</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numCache>
                  </c:numRef>
                </c:val>
                <c:extLst xmlns:c15="http://schemas.microsoft.com/office/drawing/2012/chart">
                  <c:ext xmlns:c16="http://schemas.microsoft.com/office/drawing/2014/chart" uri="{C3380CC4-5D6E-409C-BE32-E72D297353CC}">
                    <c16:uniqueId val="{00000033-705D-4F0A-A385-AB4DC8980013}"/>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25-26'!$A$51</c15:sqref>
                        </c15:formulaRef>
                      </c:ext>
                    </c:extLst>
                    <c:strCache>
                      <c:ptCount val="1"/>
                      <c:pt idx="0">
                        <c:v>Gynaecological - Reported 63 - 103 days</c:v>
                      </c:pt>
                    </c:strCache>
                  </c:strRef>
                </c:tx>
                <c:spPr>
                  <a:solidFill>
                    <a:schemeClr val="accent5">
                      <a:tint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25-26'!$B$51:$DA$51</c15:sqref>
                        </c15:formulaRef>
                      </c:ext>
                    </c:extLst>
                    <c:numCache>
                      <c:formatCode>0</c:formatCode>
                      <c:ptCount val="104"/>
                      <c:pt idx="0">
                        <c:v>27</c:v>
                      </c:pt>
                      <c:pt idx="1">
                        <c:v>35</c:v>
                      </c:pt>
                      <c:pt idx="2" formatCode="General">
                        <c:v>35</c:v>
                      </c:pt>
                      <c:pt idx="3" formatCode="General">
                        <c:v>31</c:v>
                      </c:pt>
                      <c:pt idx="4" formatCode="General">
                        <c:v>27</c:v>
                      </c:pt>
                      <c:pt idx="5" formatCode="General">
                        <c:v>26</c:v>
                      </c:pt>
                      <c:pt idx="6" formatCode="General">
                        <c:v>26</c:v>
                      </c:pt>
                      <c:pt idx="7" formatCode="General">
                        <c:v>25</c:v>
                      </c:pt>
                      <c:pt idx="8" formatCode="General">
                        <c:v>24</c:v>
                      </c:pt>
                      <c:pt idx="9" formatCode="General">
                        <c:v>25</c:v>
                      </c:pt>
                      <c:pt idx="10" formatCode="General">
                        <c:v>25</c:v>
                      </c:pt>
                      <c:pt idx="11" formatCode="General">
                        <c:v>25</c:v>
                      </c:pt>
                      <c:pt idx="12" formatCode="General">
                        <c:v>19</c:v>
                      </c:pt>
                      <c:pt idx="13" formatCode="General">
                        <c:v>25</c:v>
                      </c:pt>
                      <c:pt idx="14" formatCode="General">
                        <c:v>26</c:v>
                      </c:pt>
                      <c:pt idx="15" formatCode="General">
                        <c:v>21</c:v>
                      </c:pt>
                      <c:pt idx="16" formatCode="General">
                        <c:v>26</c:v>
                      </c:pt>
                      <c:pt idx="17" formatCode="General">
                        <c:v>27</c:v>
                      </c:pt>
                      <c:pt idx="18" formatCode="General">
                        <c:v>27</c:v>
                      </c:pt>
                      <c:pt idx="19" formatCode="General">
                        <c:v>29</c:v>
                      </c:pt>
                      <c:pt idx="20" formatCode="General">
                        <c:v>27</c:v>
                      </c:pt>
                      <c:pt idx="21" formatCode="General">
                        <c:v>26</c:v>
                      </c:pt>
                      <c:pt idx="22" formatCode="General">
                        <c:v>23</c:v>
                      </c:pt>
                      <c:pt idx="23" formatCode="General">
                        <c:v>21</c:v>
                      </c:pt>
                      <c:pt idx="24" formatCode="General">
                        <c:v>20</c:v>
                      </c:pt>
                      <c:pt idx="25" formatCode="General">
                        <c:v>19</c:v>
                      </c:pt>
                      <c:pt idx="26" formatCode="General">
                        <c:v>17</c:v>
                      </c:pt>
                      <c:pt idx="27" formatCode="General">
                        <c:v>21</c:v>
                      </c:pt>
                      <c:pt idx="28" formatCode="General">
                        <c:v>23</c:v>
                      </c:pt>
                      <c:pt idx="29" formatCode="General">
                        <c:v>27</c:v>
                      </c:pt>
                      <c:pt idx="30" formatCode="General">
                        <c:v>25</c:v>
                      </c:pt>
                      <c:pt idx="31" formatCode="General">
                        <c:v>24</c:v>
                      </c:pt>
                      <c:pt idx="32" formatCode="General">
                        <c:v>17</c:v>
                      </c:pt>
                      <c:pt idx="33" formatCode="General">
                        <c:v>22</c:v>
                      </c:pt>
                      <c:pt idx="34" formatCode="General">
                        <c:v>19</c:v>
                      </c:pt>
                      <c:pt idx="35" formatCode="General">
                        <c:v>18</c:v>
                      </c:pt>
                      <c:pt idx="36" formatCode="General">
                        <c:v>18</c:v>
                      </c:pt>
                      <c:pt idx="37" formatCode="General">
                        <c:v>17</c:v>
                      </c:pt>
                      <c:pt idx="38" formatCode="General">
                        <c:v>20</c:v>
                      </c:pt>
                      <c:pt idx="39" formatCode="General">
                        <c:v>21</c:v>
                      </c:pt>
                      <c:pt idx="40" formatCode="General">
                        <c:v>17</c:v>
                      </c:pt>
                      <c:pt idx="41" formatCode="General">
                        <c:v>18</c:v>
                      </c:pt>
                      <c:pt idx="42" formatCode="General">
                        <c:v>20</c:v>
                      </c:pt>
                      <c:pt idx="43" formatCode="General">
                        <c:v>17</c:v>
                      </c:pt>
                      <c:pt idx="44" formatCode="General">
                        <c:v>18</c:v>
                      </c:pt>
                      <c:pt idx="45" formatCode="General">
                        <c:v>11</c:v>
                      </c:pt>
                      <c:pt idx="46" formatCode="General">
                        <c:v>12</c:v>
                      </c:pt>
                      <c:pt idx="47" formatCode="General">
                        <c:v>10</c:v>
                      </c:pt>
                      <c:pt idx="48" formatCode="General">
                        <c:v>10</c:v>
                      </c:pt>
                      <c:pt idx="49" formatCode="General">
                        <c:v>14</c:v>
                      </c:pt>
                      <c:pt idx="50" formatCode="General">
                        <c:v>12</c:v>
                      </c:pt>
                      <c:pt idx="51" formatCode="General">
                        <c:v>13</c:v>
                      </c:pt>
                      <c:pt idx="52" formatCode="General">
                        <c:v>12</c:v>
                      </c:pt>
                      <c:pt idx="53" formatCode="General">
                        <c:v>10</c:v>
                      </c:pt>
                      <c:pt idx="54" formatCode="General">
                        <c:v>15</c:v>
                      </c:pt>
                      <c:pt idx="55" formatCode="General">
                        <c:v>25</c:v>
                      </c:pt>
                      <c:pt idx="56" formatCode="General">
                        <c:v>27</c:v>
                      </c:pt>
                      <c:pt idx="57" formatCode="General">
                        <c:v>28</c:v>
                      </c:pt>
                      <c:pt idx="58" formatCode="General">
                        <c:v>27</c:v>
                      </c:pt>
                      <c:pt idx="59" formatCode="General">
                        <c:v>26</c:v>
                      </c:pt>
                      <c:pt idx="60" formatCode="General">
                        <c:v>21</c:v>
                      </c:pt>
                      <c:pt idx="61" formatCode="General">
                        <c:v>14</c:v>
                      </c:pt>
                      <c:pt idx="62" formatCode="General">
                        <c:v>16</c:v>
                      </c:pt>
                      <c:pt idx="63" formatCode="General">
                        <c:v>13</c:v>
                      </c:pt>
                      <c:pt idx="64" formatCode="General">
                        <c:v>11</c:v>
                      </c:pt>
                      <c:pt idx="65" formatCode="General">
                        <c:v>19</c:v>
                      </c:pt>
                      <c:pt idx="66" formatCode="General">
                        <c:v>19</c:v>
                      </c:pt>
                      <c:pt idx="67" formatCode="General">
                        <c:v>23</c:v>
                      </c:pt>
                      <c:pt idx="68" formatCode="General">
                        <c:v>19</c:v>
                      </c:pt>
                      <c:pt idx="69" formatCode="General">
                        <c:v>22</c:v>
                      </c:pt>
                      <c:pt idx="70" formatCode="General">
                        <c:v>26</c:v>
                      </c:pt>
                      <c:pt idx="71" formatCode="General">
                        <c:v>22</c:v>
                      </c:pt>
                      <c:pt idx="72" formatCode="General">
                        <c:v>22</c:v>
                      </c:pt>
                      <c:pt idx="73" formatCode="General">
                        <c:v>16</c:v>
                      </c:pt>
                      <c:pt idx="74" formatCode="General">
                        <c:v>22</c:v>
                      </c:pt>
                      <c:pt idx="75" formatCode="General">
                        <c:v>20</c:v>
                      </c:pt>
                      <c:pt idx="76" formatCode="General">
                        <c:v>19</c:v>
                      </c:pt>
                      <c:pt idx="77" formatCode="General">
                        <c:v>18</c:v>
                      </c:pt>
                      <c:pt idx="78" formatCode="General">
                        <c:v>24</c:v>
                      </c:pt>
                      <c:pt idx="79" formatCode="General">
                        <c:v>38</c:v>
                      </c:pt>
                      <c:pt idx="80" formatCode="General">
                        <c:v>23</c:v>
                      </c:pt>
                      <c:pt idx="81" formatCode="General">
                        <c:v>23</c:v>
                      </c:pt>
                      <c:pt idx="82" formatCode="General">
                        <c:v>22</c:v>
                      </c:pt>
                      <c:pt idx="83" formatCode="General">
                        <c:v>27</c:v>
                      </c:pt>
                      <c:pt idx="84" formatCode="General">
                        <c:v>31</c:v>
                      </c:pt>
                      <c:pt idx="85" formatCode="General">
                        <c:v>16</c:v>
                      </c:pt>
                      <c:pt idx="86" formatCode="General">
                        <c:v>18</c:v>
                      </c:pt>
                      <c:pt idx="87" formatCode="General">
                        <c:v>29</c:v>
                      </c:pt>
                      <c:pt idx="88" formatCode="General">
                        <c:v>25</c:v>
                      </c:pt>
                      <c:pt idx="89" formatCode="General">
                        <c:v>23</c:v>
                      </c:pt>
                      <c:pt idx="90" formatCode="General">
                        <c:v>26</c:v>
                      </c:pt>
                      <c:pt idx="91" formatCode="General">
                        <c:v>36</c:v>
                      </c:pt>
                    </c:numCache>
                  </c:numRef>
                </c:val>
                <c:extLst xmlns:c15="http://schemas.microsoft.com/office/drawing/2012/chart">
                  <c:ext xmlns:c16="http://schemas.microsoft.com/office/drawing/2014/chart" uri="{C3380CC4-5D6E-409C-BE32-E72D297353CC}">
                    <c16:uniqueId val="{00000034-705D-4F0A-A385-AB4DC8980013}"/>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25-26'!$A$52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25-26'!$B$52:$DA$52</c15:sqref>
                        </c15:formulaRef>
                      </c:ext>
                    </c:extLst>
                    <c:numCache>
                      <c:formatCode>0</c:formatCode>
                      <c:ptCount val="104"/>
                      <c:pt idx="0">
                        <c:v>6</c:v>
                      </c:pt>
                      <c:pt idx="1">
                        <c:v>4</c:v>
                      </c:pt>
                      <c:pt idx="2" formatCode="General">
                        <c:v>5</c:v>
                      </c:pt>
                      <c:pt idx="3" formatCode="General">
                        <c:v>4</c:v>
                      </c:pt>
                      <c:pt idx="4" formatCode="General">
                        <c:v>4</c:v>
                      </c:pt>
                      <c:pt idx="5" formatCode="General">
                        <c:v>4</c:v>
                      </c:pt>
                      <c:pt idx="6" formatCode="General">
                        <c:v>3</c:v>
                      </c:pt>
                      <c:pt idx="7" formatCode="General">
                        <c:v>4</c:v>
                      </c:pt>
                      <c:pt idx="8" formatCode="General">
                        <c:v>3</c:v>
                      </c:pt>
                      <c:pt idx="9" formatCode="General">
                        <c:v>3</c:v>
                      </c:pt>
                      <c:pt idx="10" formatCode="General">
                        <c:v>2</c:v>
                      </c:pt>
                      <c:pt idx="11" formatCode="General">
                        <c:v>7</c:v>
                      </c:pt>
                      <c:pt idx="12" formatCode="General">
                        <c:v>6</c:v>
                      </c:pt>
                      <c:pt idx="13" formatCode="General">
                        <c:v>6</c:v>
                      </c:pt>
                      <c:pt idx="14" formatCode="General">
                        <c:v>8</c:v>
                      </c:pt>
                      <c:pt idx="15" formatCode="General">
                        <c:v>7</c:v>
                      </c:pt>
                      <c:pt idx="16" formatCode="General">
                        <c:v>8</c:v>
                      </c:pt>
                      <c:pt idx="17" formatCode="General">
                        <c:v>5</c:v>
                      </c:pt>
                      <c:pt idx="18" formatCode="General">
                        <c:v>4</c:v>
                      </c:pt>
                      <c:pt idx="19" formatCode="General">
                        <c:v>4</c:v>
                      </c:pt>
                      <c:pt idx="20" formatCode="General">
                        <c:v>3</c:v>
                      </c:pt>
                      <c:pt idx="21" formatCode="General">
                        <c:v>4</c:v>
                      </c:pt>
                      <c:pt idx="22" formatCode="General">
                        <c:v>3</c:v>
                      </c:pt>
                      <c:pt idx="23" formatCode="General">
                        <c:v>2</c:v>
                      </c:pt>
                      <c:pt idx="24" formatCode="General">
                        <c:v>3</c:v>
                      </c:pt>
                      <c:pt idx="25" formatCode="General">
                        <c:v>6</c:v>
                      </c:pt>
                      <c:pt idx="26" formatCode="General">
                        <c:v>4</c:v>
                      </c:pt>
                      <c:pt idx="27" formatCode="General">
                        <c:v>5</c:v>
                      </c:pt>
                      <c:pt idx="28" formatCode="General">
                        <c:v>4</c:v>
                      </c:pt>
                      <c:pt idx="29" formatCode="General">
                        <c:v>5</c:v>
                      </c:pt>
                      <c:pt idx="30" formatCode="General">
                        <c:v>4</c:v>
                      </c:pt>
                      <c:pt idx="31" formatCode="General">
                        <c:v>3</c:v>
                      </c:pt>
                      <c:pt idx="32" formatCode="General">
                        <c:v>6</c:v>
                      </c:pt>
                      <c:pt idx="33" formatCode="General">
                        <c:v>5</c:v>
                      </c:pt>
                      <c:pt idx="34" formatCode="General">
                        <c:v>4</c:v>
                      </c:pt>
                      <c:pt idx="35" formatCode="General">
                        <c:v>6</c:v>
                      </c:pt>
                      <c:pt idx="36" formatCode="General">
                        <c:v>6</c:v>
                      </c:pt>
                      <c:pt idx="37" formatCode="General">
                        <c:v>6</c:v>
                      </c:pt>
                      <c:pt idx="38" formatCode="General">
                        <c:v>9</c:v>
                      </c:pt>
                      <c:pt idx="39" formatCode="General">
                        <c:v>7</c:v>
                      </c:pt>
                      <c:pt idx="40" formatCode="General">
                        <c:v>7</c:v>
                      </c:pt>
                      <c:pt idx="41" formatCode="General">
                        <c:v>6</c:v>
                      </c:pt>
                      <c:pt idx="42" formatCode="General">
                        <c:v>5</c:v>
                      </c:pt>
                      <c:pt idx="43" formatCode="General">
                        <c:v>7</c:v>
                      </c:pt>
                      <c:pt idx="44" formatCode="General">
                        <c:v>8</c:v>
                      </c:pt>
                      <c:pt idx="45" formatCode="General">
                        <c:v>6</c:v>
                      </c:pt>
                      <c:pt idx="46" formatCode="General">
                        <c:v>6</c:v>
                      </c:pt>
                      <c:pt idx="47" formatCode="General">
                        <c:v>5</c:v>
                      </c:pt>
                      <c:pt idx="48" formatCode="General">
                        <c:v>3</c:v>
                      </c:pt>
                      <c:pt idx="49" formatCode="General">
                        <c:v>6</c:v>
                      </c:pt>
                      <c:pt idx="50" formatCode="General">
                        <c:v>5</c:v>
                      </c:pt>
                      <c:pt idx="51" formatCode="General">
                        <c:v>6</c:v>
                      </c:pt>
                      <c:pt idx="52" formatCode="General">
                        <c:v>4</c:v>
                      </c:pt>
                      <c:pt idx="53" formatCode="General">
                        <c:v>5</c:v>
                      </c:pt>
                      <c:pt idx="54" formatCode="General">
                        <c:v>6</c:v>
                      </c:pt>
                      <c:pt idx="55" formatCode="General">
                        <c:v>7</c:v>
                      </c:pt>
                      <c:pt idx="56" formatCode="General">
                        <c:v>9</c:v>
                      </c:pt>
                      <c:pt idx="57" formatCode="General">
                        <c:v>8</c:v>
                      </c:pt>
                      <c:pt idx="58" formatCode="General">
                        <c:v>11</c:v>
                      </c:pt>
                      <c:pt idx="59" formatCode="General">
                        <c:v>11</c:v>
                      </c:pt>
                      <c:pt idx="60" formatCode="General">
                        <c:v>11</c:v>
                      </c:pt>
                      <c:pt idx="61" formatCode="General">
                        <c:v>10</c:v>
                      </c:pt>
                      <c:pt idx="62" formatCode="General">
                        <c:v>16</c:v>
                      </c:pt>
                      <c:pt idx="63" formatCode="General">
                        <c:v>10</c:v>
                      </c:pt>
                      <c:pt idx="64" formatCode="General">
                        <c:v>6</c:v>
                      </c:pt>
                      <c:pt idx="65" formatCode="General">
                        <c:v>6</c:v>
                      </c:pt>
                      <c:pt idx="66" formatCode="General">
                        <c:v>4</c:v>
                      </c:pt>
                      <c:pt idx="67" formatCode="General">
                        <c:v>6</c:v>
                      </c:pt>
                      <c:pt idx="68" formatCode="General">
                        <c:v>10</c:v>
                      </c:pt>
                      <c:pt idx="69" formatCode="General">
                        <c:v>11</c:v>
                      </c:pt>
                      <c:pt idx="70" formatCode="General">
                        <c:v>13</c:v>
                      </c:pt>
                      <c:pt idx="71" formatCode="General">
                        <c:v>14</c:v>
                      </c:pt>
                      <c:pt idx="72" formatCode="General">
                        <c:v>10</c:v>
                      </c:pt>
                      <c:pt idx="73" formatCode="General">
                        <c:v>8</c:v>
                      </c:pt>
                      <c:pt idx="74" formatCode="General">
                        <c:v>9</c:v>
                      </c:pt>
                      <c:pt idx="75" formatCode="General">
                        <c:v>9</c:v>
                      </c:pt>
                      <c:pt idx="76" formatCode="General">
                        <c:v>12</c:v>
                      </c:pt>
                      <c:pt idx="77" formatCode="General">
                        <c:v>13</c:v>
                      </c:pt>
                      <c:pt idx="78" formatCode="General">
                        <c:v>13</c:v>
                      </c:pt>
                      <c:pt idx="79" formatCode="General">
                        <c:v>14</c:v>
                      </c:pt>
                      <c:pt idx="80" formatCode="General">
                        <c:v>8</c:v>
                      </c:pt>
                      <c:pt idx="81" formatCode="General">
                        <c:v>5</c:v>
                      </c:pt>
                      <c:pt idx="82" formatCode="General">
                        <c:v>2</c:v>
                      </c:pt>
                      <c:pt idx="83" formatCode="General">
                        <c:v>4</c:v>
                      </c:pt>
                      <c:pt idx="84" formatCode="General">
                        <c:v>8</c:v>
                      </c:pt>
                      <c:pt idx="85" formatCode="General">
                        <c:v>9</c:v>
                      </c:pt>
                      <c:pt idx="86" formatCode="General">
                        <c:v>7</c:v>
                      </c:pt>
                      <c:pt idx="87" formatCode="General">
                        <c:v>8</c:v>
                      </c:pt>
                      <c:pt idx="88" formatCode="General">
                        <c:v>9</c:v>
                      </c:pt>
                      <c:pt idx="89" formatCode="General">
                        <c:v>6</c:v>
                      </c:pt>
                      <c:pt idx="90" formatCode="General">
                        <c:v>9</c:v>
                      </c:pt>
                      <c:pt idx="91" formatCode="General">
                        <c:v>7</c:v>
                      </c:pt>
                    </c:numCache>
                  </c:numRef>
                </c:val>
                <c:extLst xmlns:c15="http://schemas.microsoft.com/office/drawing/2012/chart">
                  <c:ext xmlns:c16="http://schemas.microsoft.com/office/drawing/2014/chart" uri="{C3380CC4-5D6E-409C-BE32-E72D297353CC}">
                    <c16:uniqueId val="{00000035-705D-4F0A-A385-AB4DC8980013}"/>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25-26'!$A$53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25-26'!$B$53:$DA$53</c15:sqref>
                        </c15:formulaRef>
                      </c:ext>
                    </c:extLst>
                    <c:numCache>
                      <c:formatCode>0</c:formatCode>
                      <c:ptCount val="104"/>
                      <c:pt idx="0">
                        <c:v>4</c:v>
                      </c:pt>
                      <c:pt idx="1">
                        <c:v>6</c:v>
                      </c:pt>
                      <c:pt idx="2" formatCode="General">
                        <c:v>9</c:v>
                      </c:pt>
                      <c:pt idx="3" formatCode="General">
                        <c:v>9</c:v>
                      </c:pt>
                      <c:pt idx="4" formatCode="General">
                        <c:v>7</c:v>
                      </c:pt>
                      <c:pt idx="5" formatCode="General">
                        <c:v>5</c:v>
                      </c:pt>
                      <c:pt idx="6" formatCode="General">
                        <c:v>4</c:v>
                      </c:pt>
                      <c:pt idx="7" formatCode="General">
                        <c:v>7</c:v>
                      </c:pt>
                      <c:pt idx="8" formatCode="General">
                        <c:v>5</c:v>
                      </c:pt>
                      <c:pt idx="9" formatCode="General">
                        <c:v>8</c:v>
                      </c:pt>
                      <c:pt idx="10" formatCode="General">
                        <c:v>11</c:v>
                      </c:pt>
                      <c:pt idx="11" formatCode="General">
                        <c:v>8</c:v>
                      </c:pt>
                      <c:pt idx="12" formatCode="General">
                        <c:v>10</c:v>
                      </c:pt>
                      <c:pt idx="13" formatCode="General">
                        <c:v>8</c:v>
                      </c:pt>
                      <c:pt idx="14" formatCode="General">
                        <c:v>12</c:v>
                      </c:pt>
                      <c:pt idx="15" formatCode="General">
                        <c:v>13</c:v>
                      </c:pt>
                      <c:pt idx="16" formatCode="General">
                        <c:v>14</c:v>
                      </c:pt>
                      <c:pt idx="17" formatCode="General">
                        <c:v>10</c:v>
                      </c:pt>
                      <c:pt idx="18" formatCode="General">
                        <c:v>9</c:v>
                      </c:pt>
                      <c:pt idx="19" formatCode="General">
                        <c:v>11</c:v>
                      </c:pt>
                      <c:pt idx="20" formatCode="General">
                        <c:v>13</c:v>
                      </c:pt>
                      <c:pt idx="21" formatCode="General">
                        <c:v>12</c:v>
                      </c:pt>
                      <c:pt idx="22" formatCode="General">
                        <c:v>11</c:v>
                      </c:pt>
                      <c:pt idx="23" formatCode="General">
                        <c:v>12</c:v>
                      </c:pt>
                      <c:pt idx="24" formatCode="General">
                        <c:v>10</c:v>
                      </c:pt>
                      <c:pt idx="25" formatCode="General">
                        <c:v>8</c:v>
                      </c:pt>
                      <c:pt idx="26" formatCode="General">
                        <c:v>12</c:v>
                      </c:pt>
                      <c:pt idx="27" formatCode="General">
                        <c:v>10</c:v>
                      </c:pt>
                      <c:pt idx="28" formatCode="General">
                        <c:v>6</c:v>
                      </c:pt>
                      <c:pt idx="29" formatCode="General">
                        <c:v>10</c:v>
                      </c:pt>
                      <c:pt idx="30" formatCode="General">
                        <c:v>6</c:v>
                      </c:pt>
                      <c:pt idx="31" formatCode="General">
                        <c:v>6</c:v>
                      </c:pt>
                      <c:pt idx="32" formatCode="General">
                        <c:v>4</c:v>
                      </c:pt>
                      <c:pt idx="33" formatCode="General">
                        <c:v>5</c:v>
                      </c:pt>
                      <c:pt idx="34" formatCode="General">
                        <c:v>8</c:v>
                      </c:pt>
                      <c:pt idx="35" formatCode="General">
                        <c:v>9</c:v>
                      </c:pt>
                      <c:pt idx="36" formatCode="General">
                        <c:v>8</c:v>
                      </c:pt>
                      <c:pt idx="37" formatCode="General">
                        <c:v>10</c:v>
                      </c:pt>
                      <c:pt idx="38" formatCode="General">
                        <c:v>12</c:v>
                      </c:pt>
                      <c:pt idx="39" formatCode="General">
                        <c:v>12</c:v>
                      </c:pt>
                      <c:pt idx="40" formatCode="General">
                        <c:v>11</c:v>
                      </c:pt>
                      <c:pt idx="41" formatCode="General">
                        <c:v>11</c:v>
                      </c:pt>
                      <c:pt idx="42" formatCode="General">
                        <c:v>11</c:v>
                      </c:pt>
                      <c:pt idx="43" formatCode="General">
                        <c:v>12</c:v>
                      </c:pt>
                      <c:pt idx="44" formatCode="General">
                        <c:v>10</c:v>
                      </c:pt>
                      <c:pt idx="45" formatCode="General">
                        <c:v>7</c:v>
                      </c:pt>
                      <c:pt idx="46" formatCode="General">
                        <c:v>4</c:v>
                      </c:pt>
                      <c:pt idx="47" formatCode="General">
                        <c:v>3</c:v>
                      </c:pt>
                      <c:pt idx="48" formatCode="General">
                        <c:v>4</c:v>
                      </c:pt>
                      <c:pt idx="49" formatCode="General">
                        <c:v>9</c:v>
                      </c:pt>
                      <c:pt idx="50" formatCode="General">
                        <c:v>8</c:v>
                      </c:pt>
                      <c:pt idx="51" formatCode="General">
                        <c:v>8</c:v>
                      </c:pt>
                      <c:pt idx="52" formatCode="General">
                        <c:v>9</c:v>
                      </c:pt>
                      <c:pt idx="53" formatCode="General">
                        <c:v>9</c:v>
                      </c:pt>
                      <c:pt idx="54" formatCode="General">
                        <c:v>7</c:v>
                      </c:pt>
                      <c:pt idx="55" formatCode="General">
                        <c:v>4</c:v>
                      </c:pt>
                      <c:pt idx="56" formatCode="General">
                        <c:v>4</c:v>
                      </c:pt>
                      <c:pt idx="57" formatCode="General">
                        <c:v>5</c:v>
                      </c:pt>
                      <c:pt idx="58" formatCode="General">
                        <c:v>6</c:v>
                      </c:pt>
                      <c:pt idx="59" formatCode="General">
                        <c:v>10</c:v>
                      </c:pt>
                      <c:pt idx="60" formatCode="General">
                        <c:v>13</c:v>
                      </c:pt>
                      <c:pt idx="61" formatCode="General">
                        <c:v>20</c:v>
                      </c:pt>
                      <c:pt idx="62" formatCode="General">
                        <c:v>17</c:v>
                      </c:pt>
                      <c:pt idx="63" formatCode="General">
                        <c:v>14</c:v>
                      </c:pt>
                      <c:pt idx="64" formatCode="General">
                        <c:v>15</c:v>
                      </c:pt>
                      <c:pt idx="65" formatCode="General">
                        <c:v>16</c:v>
                      </c:pt>
                      <c:pt idx="66" formatCode="General">
                        <c:v>11</c:v>
                      </c:pt>
                      <c:pt idx="67" formatCode="General">
                        <c:v>8</c:v>
                      </c:pt>
                      <c:pt idx="68" formatCode="General">
                        <c:v>6</c:v>
                      </c:pt>
                      <c:pt idx="69" formatCode="General">
                        <c:v>8</c:v>
                      </c:pt>
                      <c:pt idx="70" formatCode="General">
                        <c:v>6</c:v>
                      </c:pt>
                      <c:pt idx="71" formatCode="General">
                        <c:v>9</c:v>
                      </c:pt>
                      <c:pt idx="72" formatCode="General">
                        <c:v>12</c:v>
                      </c:pt>
                      <c:pt idx="73" formatCode="General">
                        <c:v>14</c:v>
                      </c:pt>
                      <c:pt idx="74" formatCode="General">
                        <c:v>9</c:v>
                      </c:pt>
                      <c:pt idx="75" formatCode="General">
                        <c:v>12</c:v>
                      </c:pt>
                      <c:pt idx="76" formatCode="General">
                        <c:v>13</c:v>
                      </c:pt>
                      <c:pt idx="77" formatCode="General">
                        <c:v>11</c:v>
                      </c:pt>
                      <c:pt idx="78" formatCode="General">
                        <c:v>12</c:v>
                      </c:pt>
                      <c:pt idx="79" formatCode="General">
                        <c:v>9</c:v>
                      </c:pt>
                      <c:pt idx="80" formatCode="General">
                        <c:v>9</c:v>
                      </c:pt>
                      <c:pt idx="81" formatCode="General">
                        <c:v>8</c:v>
                      </c:pt>
                      <c:pt idx="82" formatCode="General">
                        <c:v>12</c:v>
                      </c:pt>
                      <c:pt idx="83" formatCode="General">
                        <c:v>7</c:v>
                      </c:pt>
                      <c:pt idx="84" formatCode="General">
                        <c:v>7</c:v>
                      </c:pt>
                      <c:pt idx="85" formatCode="General">
                        <c:v>9</c:v>
                      </c:pt>
                      <c:pt idx="86" formatCode="General">
                        <c:v>13</c:v>
                      </c:pt>
                      <c:pt idx="87" formatCode="General">
                        <c:v>10</c:v>
                      </c:pt>
                      <c:pt idx="88" formatCode="General">
                        <c:v>11</c:v>
                      </c:pt>
                      <c:pt idx="89" formatCode="General">
                        <c:v>13</c:v>
                      </c:pt>
                      <c:pt idx="90" formatCode="General">
                        <c:v>16</c:v>
                      </c:pt>
                      <c:pt idx="91" formatCode="General">
                        <c:v>16</c:v>
                      </c:pt>
                    </c:numCache>
                  </c:numRef>
                </c:val>
                <c:extLst xmlns:c15="http://schemas.microsoft.com/office/drawing/2012/chart">
                  <c:ext xmlns:c16="http://schemas.microsoft.com/office/drawing/2014/chart" uri="{C3380CC4-5D6E-409C-BE32-E72D297353CC}">
                    <c16:uniqueId val="{00000036-705D-4F0A-A385-AB4DC8980013}"/>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25-26'!$A$54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25-26'!$B$54:$DA$54</c15:sqref>
                        </c15:formulaRef>
                      </c:ext>
                    </c:extLst>
                    <c:numCache>
                      <c:formatCode>0</c:formatCode>
                      <c:ptCount val="104"/>
                      <c:pt idx="0">
                        <c:v>21</c:v>
                      </c:pt>
                      <c:pt idx="1">
                        <c:v>22</c:v>
                      </c:pt>
                      <c:pt idx="2" formatCode="General">
                        <c:v>22</c:v>
                      </c:pt>
                      <c:pt idx="3" formatCode="General">
                        <c:v>21</c:v>
                      </c:pt>
                      <c:pt idx="4" formatCode="General">
                        <c:v>41</c:v>
                      </c:pt>
                      <c:pt idx="5" formatCode="General">
                        <c:v>48</c:v>
                      </c:pt>
                      <c:pt idx="6" formatCode="General">
                        <c:v>40</c:v>
                      </c:pt>
                      <c:pt idx="7" formatCode="General">
                        <c:v>43</c:v>
                      </c:pt>
                      <c:pt idx="8" formatCode="General">
                        <c:v>43</c:v>
                      </c:pt>
                      <c:pt idx="9" formatCode="General">
                        <c:v>38</c:v>
                      </c:pt>
                      <c:pt idx="10" formatCode="General">
                        <c:v>31</c:v>
                      </c:pt>
                      <c:pt idx="11" formatCode="General">
                        <c:v>43</c:v>
                      </c:pt>
                      <c:pt idx="12" formatCode="General">
                        <c:v>38</c:v>
                      </c:pt>
                      <c:pt idx="13" formatCode="General">
                        <c:v>44</c:v>
                      </c:pt>
                      <c:pt idx="14" formatCode="General">
                        <c:v>44</c:v>
                      </c:pt>
                      <c:pt idx="15" formatCode="General">
                        <c:v>37</c:v>
                      </c:pt>
                      <c:pt idx="16" formatCode="General">
                        <c:v>47</c:v>
                      </c:pt>
                      <c:pt idx="17" formatCode="General">
                        <c:v>41</c:v>
                      </c:pt>
                      <c:pt idx="18" formatCode="General">
                        <c:v>37</c:v>
                      </c:pt>
                      <c:pt idx="19" formatCode="General">
                        <c:v>43</c:v>
                      </c:pt>
                      <c:pt idx="20" formatCode="General">
                        <c:v>45</c:v>
                      </c:pt>
                      <c:pt idx="21" formatCode="General">
                        <c:v>44</c:v>
                      </c:pt>
                      <c:pt idx="22" formatCode="General">
                        <c:v>42</c:v>
                      </c:pt>
                      <c:pt idx="23" formatCode="General">
                        <c:v>39</c:v>
                      </c:pt>
                      <c:pt idx="24" formatCode="General">
                        <c:v>39</c:v>
                      </c:pt>
                      <c:pt idx="25" formatCode="General">
                        <c:v>24</c:v>
                      </c:pt>
                      <c:pt idx="26" formatCode="General">
                        <c:v>26</c:v>
                      </c:pt>
                      <c:pt idx="27" formatCode="General">
                        <c:v>26</c:v>
                      </c:pt>
                      <c:pt idx="28" formatCode="General">
                        <c:v>30</c:v>
                      </c:pt>
                      <c:pt idx="29" formatCode="General">
                        <c:v>37</c:v>
                      </c:pt>
                      <c:pt idx="30" formatCode="General">
                        <c:v>36</c:v>
                      </c:pt>
                      <c:pt idx="31" formatCode="General">
                        <c:v>32</c:v>
                      </c:pt>
                      <c:pt idx="32" formatCode="General">
                        <c:v>28</c:v>
                      </c:pt>
                      <c:pt idx="33" formatCode="General">
                        <c:v>32</c:v>
                      </c:pt>
                      <c:pt idx="34" formatCode="General">
                        <c:v>26</c:v>
                      </c:pt>
                      <c:pt idx="35" formatCode="General">
                        <c:v>27</c:v>
                      </c:pt>
                      <c:pt idx="36" formatCode="General">
                        <c:v>26</c:v>
                      </c:pt>
                      <c:pt idx="37" formatCode="General">
                        <c:v>25</c:v>
                      </c:pt>
                      <c:pt idx="38" formatCode="General">
                        <c:v>34</c:v>
                      </c:pt>
                      <c:pt idx="39" formatCode="General">
                        <c:v>36</c:v>
                      </c:pt>
                      <c:pt idx="40" formatCode="General">
                        <c:v>39</c:v>
                      </c:pt>
                      <c:pt idx="41" formatCode="General">
                        <c:v>35</c:v>
                      </c:pt>
                      <c:pt idx="42" formatCode="General">
                        <c:v>32</c:v>
                      </c:pt>
                      <c:pt idx="43" formatCode="General">
                        <c:v>31</c:v>
                      </c:pt>
                      <c:pt idx="44" formatCode="General">
                        <c:v>30</c:v>
                      </c:pt>
                      <c:pt idx="45" formatCode="General">
                        <c:v>29</c:v>
                      </c:pt>
                      <c:pt idx="46" formatCode="General">
                        <c:v>32</c:v>
                      </c:pt>
                      <c:pt idx="47" formatCode="General">
                        <c:v>29</c:v>
                      </c:pt>
                      <c:pt idx="48" formatCode="General">
                        <c:v>26</c:v>
                      </c:pt>
                      <c:pt idx="49" formatCode="General">
                        <c:v>22</c:v>
                      </c:pt>
                      <c:pt idx="50" formatCode="General">
                        <c:v>22</c:v>
                      </c:pt>
                      <c:pt idx="51" formatCode="General">
                        <c:v>29</c:v>
                      </c:pt>
                      <c:pt idx="52" formatCode="General">
                        <c:v>32</c:v>
                      </c:pt>
                      <c:pt idx="53" formatCode="General">
                        <c:v>38</c:v>
                      </c:pt>
                      <c:pt idx="54" formatCode="General">
                        <c:v>44</c:v>
                      </c:pt>
                      <c:pt idx="55" formatCode="General">
                        <c:v>47</c:v>
                      </c:pt>
                      <c:pt idx="56" formatCode="General">
                        <c:v>44</c:v>
                      </c:pt>
                      <c:pt idx="57" formatCode="General">
                        <c:v>47</c:v>
                      </c:pt>
                      <c:pt idx="58" formatCode="General">
                        <c:v>53</c:v>
                      </c:pt>
                      <c:pt idx="59" formatCode="General">
                        <c:v>52</c:v>
                      </c:pt>
                      <c:pt idx="60" formatCode="General">
                        <c:v>47</c:v>
                      </c:pt>
                      <c:pt idx="61" formatCode="General">
                        <c:v>48</c:v>
                      </c:pt>
                      <c:pt idx="62" formatCode="General">
                        <c:v>52</c:v>
                      </c:pt>
                      <c:pt idx="63" formatCode="General">
                        <c:v>42</c:v>
                      </c:pt>
                      <c:pt idx="64" formatCode="General">
                        <c:v>43</c:v>
                      </c:pt>
                      <c:pt idx="65" formatCode="General">
                        <c:v>46</c:v>
                      </c:pt>
                      <c:pt idx="66" formatCode="General">
                        <c:v>45</c:v>
                      </c:pt>
                      <c:pt idx="67" formatCode="General">
                        <c:v>51</c:v>
                      </c:pt>
                      <c:pt idx="68" formatCode="General">
                        <c:v>43</c:v>
                      </c:pt>
                      <c:pt idx="69" formatCode="General">
                        <c:v>43</c:v>
                      </c:pt>
                      <c:pt idx="70" formatCode="General">
                        <c:v>37</c:v>
                      </c:pt>
                      <c:pt idx="71" formatCode="General">
                        <c:v>38</c:v>
                      </c:pt>
                      <c:pt idx="72" formatCode="General">
                        <c:v>39</c:v>
                      </c:pt>
                      <c:pt idx="73" formatCode="General">
                        <c:v>28</c:v>
                      </c:pt>
                      <c:pt idx="74" formatCode="General">
                        <c:v>37</c:v>
                      </c:pt>
                      <c:pt idx="75" formatCode="General">
                        <c:v>40</c:v>
                      </c:pt>
                      <c:pt idx="76" formatCode="General">
                        <c:v>52</c:v>
                      </c:pt>
                      <c:pt idx="77" formatCode="General">
                        <c:v>53</c:v>
                      </c:pt>
                      <c:pt idx="78" formatCode="General">
                        <c:v>51</c:v>
                      </c:pt>
                      <c:pt idx="79" formatCode="General">
                        <c:v>68</c:v>
                      </c:pt>
                      <c:pt idx="80" formatCode="General">
                        <c:v>69</c:v>
                      </c:pt>
                      <c:pt idx="81" formatCode="General">
                        <c:v>83</c:v>
                      </c:pt>
                      <c:pt idx="82" formatCode="General">
                        <c:v>70</c:v>
                      </c:pt>
                      <c:pt idx="83" formatCode="General">
                        <c:v>67</c:v>
                      </c:pt>
                      <c:pt idx="84" formatCode="General">
                        <c:v>53</c:v>
                      </c:pt>
                      <c:pt idx="85" formatCode="General">
                        <c:v>55</c:v>
                      </c:pt>
                      <c:pt idx="86" formatCode="General">
                        <c:v>67</c:v>
                      </c:pt>
                      <c:pt idx="87" formatCode="General">
                        <c:v>63</c:v>
                      </c:pt>
                      <c:pt idx="88" formatCode="General">
                        <c:v>58</c:v>
                      </c:pt>
                      <c:pt idx="89" formatCode="General">
                        <c:v>46</c:v>
                      </c:pt>
                      <c:pt idx="90" formatCode="General">
                        <c:v>58</c:v>
                      </c:pt>
                      <c:pt idx="91" formatCode="General">
                        <c:v>67</c:v>
                      </c:pt>
                    </c:numCache>
                  </c:numRef>
                </c:val>
                <c:extLst xmlns:c15="http://schemas.microsoft.com/office/drawing/2012/chart">
                  <c:ext xmlns:c16="http://schemas.microsoft.com/office/drawing/2014/chart" uri="{C3380CC4-5D6E-409C-BE32-E72D297353CC}">
                    <c16:uniqueId val="{00000037-705D-4F0A-A385-AB4DC8980013}"/>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25-26'!$A$55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25-26'!$B$55:$DA$55</c15:sqref>
                        </c15:formulaRef>
                      </c:ext>
                    </c:extLst>
                    <c:numCache>
                      <c:formatCode>0</c:formatCode>
                      <c:ptCount val="104"/>
                      <c:pt idx="0">
                        <c:v>11</c:v>
                      </c:pt>
                      <c:pt idx="1">
                        <c:v>13</c:v>
                      </c:pt>
                      <c:pt idx="2" formatCode="General">
                        <c:v>16</c:v>
                      </c:pt>
                      <c:pt idx="3" formatCode="General">
                        <c:v>13</c:v>
                      </c:pt>
                      <c:pt idx="4" formatCode="General">
                        <c:v>11</c:v>
                      </c:pt>
                      <c:pt idx="5" formatCode="General">
                        <c:v>10</c:v>
                      </c:pt>
                      <c:pt idx="6" formatCode="General">
                        <c:v>6</c:v>
                      </c:pt>
                      <c:pt idx="7" formatCode="General">
                        <c:v>8</c:v>
                      </c:pt>
                      <c:pt idx="8" formatCode="General">
                        <c:v>9</c:v>
                      </c:pt>
                      <c:pt idx="9" formatCode="General">
                        <c:v>11</c:v>
                      </c:pt>
                      <c:pt idx="10" formatCode="General">
                        <c:v>8</c:v>
                      </c:pt>
                      <c:pt idx="11" formatCode="General">
                        <c:v>8</c:v>
                      </c:pt>
                      <c:pt idx="12" formatCode="General">
                        <c:v>11</c:v>
                      </c:pt>
                      <c:pt idx="13" formatCode="General">
                        <c:v>13</c:v>
                      </c:pt>
                      <c:pt idx="14" formatCode="General">
                        <c:v>14</c:v>
                      </c:pt>
                      <c:pt idx="15" formatCode="General">
                        <c:v>14</c:v>
                      </c:pt>
                      <c:pt idx="16" formatCode="General">
                        <c:v>16</c:v>
                      </c:pt>
                      <c:pt idx="17" formatCode="General">
                        <c:v>17</c:v>
                      </c:pt>
                      <c:pt idx="18" formatCode="General">
                        <c:v>16</c:v>
                      </c:pt>
                      <c:pt idx="19" formatCode="General">
                        <c:v>16</c:v>
                      </c:pt>
                      <c:pt idx="20" formatCode="General">
                        <c:v>15</c:v>
                      </c:pt>
                      <c:pt idx="21" formatCode="General">
                        <c:v>14</c:v>
                      </c:pt>
                      <c:pt idx="22" formatCode="General">
                        <c:v>13</c:v>
                      </c:pt>
                      <c:pt idx="23" formatCode="General">
                        <c:v>14</c:v>
                      </c:pt>
                      <c:pt idx="24" formatCode="General">
                        <c:v>13</c:v>
                      </c:pt>
                      <c:pt idx="25" formatCode="General">
                        <c:v>12</c:v>
                      </c:pt>
                      <c:pt idx="26" formatCode="General">
                        <c:v>14</c:v>
                      </c:pt>
                      <c:pt idx="27" formatCode="General">
                        <c:v>16</c:v>
                      </c:pt>
                      <c:pt idx="28" formatCode="General">
                        <c:v>17</c:v>
                      </c:pt>
                      <c:pt idx="29" formatCode="General">
                        <c:v>19</c:v>
                      </c:pt>
                      <c:pt idx="30" formatCode="General">
                        <c:v>18</c:v>
                      </c:pt>
                      <c:pt idx="31" formatCode="General">
                        <c:v>12</c:v>
                      </c:pt>
                      <c:pt idx="32" formatCode="General">
                        <c:v>10</c:v>
                      </c:pt>
                      <c:pt idx="33" formatCode="General">
                        <c:v>6</c:v>
                      </c:pt>
                      <c:pt idx="34" formatCode="General">
                        <c:v>9</c:v>
                      </c:pt>
                      <c:pt idx="35" formatCode="General">
                        <c:v>9</c:v>
                      </c:pt>
                      <c:pt idx="36" formatCode="General">
                        <c:v>7</c:v>
                      </c:pt>
                      <c:pt idx="37" formatCode="General">
                        <c:v>9</c:v>
                      </c:pt>
                      <c:pt idx="38" formatCode="General">
                        <c:v>12</c:v>
                      </c:pt>
                      <c:pt idx="39" formatCode="General">
                        <c:v>14</c:v>
                      </c:pt>
                      <c:pt idx="40" formatCode="General">
                        <c:v>18</c:v>
                      </c:pt>
                      <c:pt idx="41" formatCode="General">
                        <c:v>17</c:v>
                      </c:pt>
                      <c:pt idx="42" formatCode="General">
                        <c:v>16</c:v>
                      </c:pt>
                      <c:pt idx="43" formatCode="General">
                        <c:v>16</c:v>
                      </c:pt>
                      <c:pt idx="44" formatCode="General">
                        <c:v>14</c:v>
                      </c:pt>
                      <c:pt idx="45" formatCode="General">
                        <c:v>14</c:v>
                      </c:pt>
                      <c:pt idx="46" formatCode="General">
                        <c:v>8</c:v>
                      </c:pt>
                      <c:pt idx="47" formatCode="General">
                        <c:v>7</c:v>
                      </c:pt>
                      <c:pt idx="48" formatCode="General">
                        <c:v>9</c:v>
                      </c:pt>
                      <c:pt idx="49" formatCode="General">
                        <c:v>13</c:v>
                      </c:pt>
                      <c:pt idx="50" formatCode="General">
                        <c:v>18</c:v>
                      </c:pt>
                      <c:pt idx="51" formatCode="General">
                        <c:v>18</c:v>
                      </c:pt>
                      <c:pt idx="52" formatCode="General">
                        <c:v>15</c:v>
                      </c:pt>
                      <c:pt idx="53" formatCode="General">
                        <c:v>14</c:v>
                      </c:pt>
                      <c:pt idx="54" formatCode="General">
                        <c:v>18</c:v>
                      </c:pt>
                      <c:pt idx="55" formatCode="General">
                        <c:v>18</c:v>
                      </c:pt>
                      <c:pt idx="56" formatCode="General">
                        <c:v>19</c:v>
                      </c:pt>
                      <c:pt idx="57" formatCode="General">
                        <c:v>18</c:v>
                      </c:pt>
                      <c:pt idx="58" formatCode="General">
                        <c:v>17</c:v>
                      </c:pt>
                      <c:pt idx="59" formatCode="General">
                        <c:v>17</c:v>
                      </c:pt>
                      <c:pt idx="60" formatCode="General">
                        <c:v>14</c:v>
                      </c:pt>
                      <c:pt idx="61" formatCode="General">
                        <c:v>16</c:v>
                      </c:pt>
                      <c:pt idx="62" formatCode="General">
                        <c:v>12</c:v>
                      </c:pt>
                      <c:pt idx="63" formatCode="General">
                        <c:v>6</c:v>
                      </c:pt>
                      <c:pt idx="64" formatCode="General">
                        <c:v>4</c:v>
                      </c:pt>
                      <c:pt idx="65" formatCode="General">
                        <c:v>7</c:v>
                      </c:pt>
                      <c:pt idx="66" formatCode="General">
                        <c:v>10</c:v>
                      </c:pt>
                      <c:pt idx="67" formatCode="General">
                        <c:v>11</c:v>
                      </c:pt>
                      <c:pt idx="68" formatCode="General">
                        <c:v>12</c:v>
                      </c:pt>
                      <c:pt idx="69" formatCode="General">
                        <c:v>15</c:v>
                      </c:pt>
                      <c:pt idx="70" formatCode="General">
                        <c:v>11</c:v>
                      </c:pt>
                      <c:pt idx="71" formatCode="General">
                        <c:v>11</c:v>
                      </c:pt>
                      <c:pt idx="72" formatCode="General">
                        <c:v>10</c:v>
                      </c:pt>
                      <c:pt idx="73" formatCode="General">
                        <c:v>10</c:v>
                      </c:pt>
                      <c:pt idx="74" formatCode="General">
                        <c:v>10</c:v>
                      </c:pt>
                      <c:pt idx="75" formatCode="General">
                        <c:v>12</c:v>
                      </c:pt>
                      <c:pt idx="76" formatCode="General">
                        <c:v>13</c:v>
                      </c:pt>
                      <c:pt idx="77" formatCode="General">
                        <c:v>12</c:v>
                      </c:pt>
                      <c:pt idx="78" formatCode="General">
                        <c:v>14</c:v>
                      </c:pt>
                      <c:pt idx="79" formatCode="General">
                        <c:v>13</c:v>
                      </c:pt>
                      <c:pt idx="80" formatCode="General">
                        <c:v>13</c:v>
                      </c:pt>
                      <c:pt idx="81" formatCode="General">
                        <c:v>14</c:v>
                      </c:pt>
                      <c:pt idx="82" formatCode="General">
                        <c:v>14</c:v>
                      </c:pt>
                      <c:pt idx="83" formatCode="General">
                        <c:v>11</c:v>
                      </c:pt>
                      <c:pt idx="84" formatCode="General">
                        <c:v>9</c:v>
                      </c:pt>
                      <c:pt idx="85" formatCode="General">
                        <c:v>14</c:v>
                      </c:pt>
                      <c:pt idx="86" formatCode="General">
                        <c:v>13</c:v>
                      </c:pt>
                      <c:pt idx="87" formatCode="General">
                        <c:v>11</c:v>
                      </c:pt>
                      <c:pt idx="88" formatCode="General">
                        <c:v>13</c:v>
                      </c:pt>
                      <c:pt idx="89" formatCode="General">
                        <c:v>11</c:v>
                      </c:pt>
                      <c:pt idx="90" formatCode="General">
                        <c:v>13</c:v>
                      </c:pt>
                      <c:pt idx="91" formatCode="General">
                        <c:v>13</c:v>
                      </c:pt>
                    </c:numCache>
                  </c:numRef>
                </c:val>
                <c:extLst xmlns:c15="http://schemas.microsoft.com/office/drawing/2012/chart">
                  <c:ext xmlns:c16="http://schemas.microsoft.com/office/drawing/2014/chart" uri="{C3380CC4-5D6E-409C-BE32-E72D297353CC}">
                    <c16:uniqueId val="{00000038-705D-4F0A-A385-AB4DC8980013}"/>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25-26'!$A$56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25-26'!$B$56:$DA$56</c15:sqref>
                        </c15:formulaRef>
                      </c:ext>
                    </c:extLst>
                    <c:numCache>
                      <c:formatCode>0</c:formatCode>
                      <c:ptCount val="104"/>
                      <c:pt idx="0">
                        <c:v>0</c:v>
                      </c:pt>
                      <c:pt idx="1">
                        <c:v>0</c:v>
                      </c:pt>
                      <c:pt idx="2" formatCode="General">
                        <c:v>0</c:v>
                      </c:pt>
                      <c:pt idx="3" formatCode="General">
                        <c:v>1</c:v>
                      </c:pt>
                      <c:pt idx="4" formatCode="General">
                        <c:v>1</c:v>
                      </c:pt>
                      <c:pt idx="5" formatCode="General">
                        <c:v>1</c:v>
                      </c:pt>
                      <c:pt idx="6" formatCode="General">
                        <c:v>3</c:v>
                      </c:pt>
                      <c:pt idx="7" formatCode="General">
                        <c:v>2</c:v>
                      </c:pt>
                      <c:pt idx="8" formatCode="General">
                        <c:v>2</c:v>
                      </c:pt>
                      <c:pt idx="9" formatCode="General">
                        <c:v>2</c:v>
                      </c:pt>
                      <c:pt idx="10" formatCode="General">
                        <c:v>1</c:v>
                      </c:pt>
                      <c:pt idx="11" formatCode="General">
                        <c:v>1</c:v>
                      </c:pt>
                      <c:pt idx="12" formatCode="General">
                        <c:v>0</c:v>
                      </c:pt>
                      <c:pt idx="13" formatCode="General">
                        <c:v>2</c:v>
                      </c:pt>
                      <c:pt idx="14" formatCode="General">
                        <c:v>1</c:v>
                      </c:pt>
                      <c:pt idx="15" formatCode="General">
                        <c:v>2</c:v>
                      </c:pt>
                      <c:pt idx="16" formatCode="General">
                        <c:v>2</c:v>
                      </c:pt>
                      <c:pt idx="17" formatCode="General">
                        <c:v>1</c:v>
                      </c:pt>
                      <c:pt idx="18" formatCode="General">
                        <c:v>0</c:v>
                      </c:pt>
                      <c:pt idx="19" formatCode="General">
                        <c:v>0</c:v>
                      </c:pt>
                      <c:pt idx="20" formatCode="General">
                        <c:v>1</c:v>
                      </c:pt>
                      <c:pt idx="21" formatCode="General">
                        <c:v>1</c:v>
                      </c:pt>
                      <c:pt idx="22" formatCode="General">
                        <c:v>1</c:v>
                      </c:pt>
                      <c:pt idx="23" formatCode="General">
                        <c:v>0</c:v>
                      </c:pt>
                      <c:pt idx="24" formatCode="General">
                        <c:v>2</c:v>
                      </c:pt>
                      <c:pt idx="25" formatCode="General">
                        <c:v>1</c:v>
                      </c:pt>
                      <c:pt idx="26" formatCode="General">
                        <c:v>1</c:v>
                      </c:pt>
                      <c:pt idx="27" formatCode="General">
                        <c:v>2</c:v>
                      </c:pt>
                      <c:pt idx="28" formatCode="General">
                        <c:v>2</c:v>
                      </c:pt>
                      <c:pt idx="29" formatCode="General">
                        <c:v>2</c:v>
                      </c:pt>
                      <c:pt idx="30" formatCode="General">
                        <c:v>1</c:v>
                      </c:pt>
                      <c:pt idx="31" formatCode="General">
                        <c:v>2</c:v>
                      </c:pt>
                      <c:pt idx="32" formatCode="General">
                        <c:v>1</c:v>
                      </c:pt>
                      <c:pt idx="33" formatCode="General">
                        <c:v>2</c:v>
                      </c:pt>
                      <c:pt idx="34" formatCode="General">
                        <c:v>1</c:v>
                      </c:pt>
                      <c:pt idx="35" formatCode="General">
                        <c:v>2</c:v>
                      </c:pt>
                      <c:pt idx="36" formatCode="General">
                        <c:v>2</c:v>
                      </c:pt>
                      <c:pt idx="37" formatCode="General">
                        <c:v>2</c:v>
                      </c:pt>
                      <c:pt idx="38" formatCode="General">
                        <c:v>4</c:v>
                      </c:pt>
                      <c:pt idx="39" formatCode="General">
                        <c:v>4</c:v>
                      </c:pt>
                      <c:pt idx="40" formatCode="General">
                        <c:v>4</c:v>
                      </c:pt>
                      <c:pt idx="41" formatCode="General">
                        <c:v>3</c:v>
                      </c:pt>
                      <c:pt idx="42" formatCode="General">
                        <c:v>1</c:v>
                      </c:pt>
                      <c:pt idx="43" formatCode="General">
                        <c:v>2</c:v>
                      </c:pt>
                      <c:pt idx="44" formatCode="General">
                        <c:v>0</c:v>
                      </c:pt>
                      <c:pt idx="45" formatCode="General">
                        <c:v>0</c:v>
                      </c:pt>
                      <c:pt idx="46" formatCode="General">
                        <c:v>0</c:v>
                      </c:pt>
                      <c:pt idx="47" formatCode="General">
                        <c:v>1</c:v>
                      </c:pt>
                      <c:pt idx="48" formatCode="General">
                        <c:v>3</c:v>
                      </c:pt>
                      <c:pt idx="49" formatCode="General">
                        <c:v>1</c:v>
                      </c:pt>
                      <c:pt idx="50" formatCode="General">
                        <c:v>2</c:v>
                      </c:pt>
                      <c:pt idx="51" formatCode="General">
                        <c:v>1</c:v>
                      </c:pt>
                      <c:pt idx="52" formatCode="General">
                        <c:v>1</c:v>
                      </c:pt>
                      <c:pt idx="53" formatCode="General">
                        <c:v>0</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2</c:v>
                      </c:pt>
                      <c:pt idx="72" formatCode="General">
                        <c:v>2</c:v>
                      </c:pt>
                      <c:pt idx="73" formatCode="General">
                        <c:v>5</c:v>
                      </c:pt>
                      <c:pt idx="74" formatCode="General">
                        <c:v>4</c:v>
                      </c:pt>
                      <c:pt idx="75" formatCode="General">
                        <c:v>3</c:v>
                      </c:pt>
                      <c:pt idx="76" formatCode="General">
                        <c:v>1</c:v>
                      </c:pt>
                      <c:pt idx="77" formatCode="General">
                        <c:v>2</c:v>
                      </c:pt>
                      <c:pt idx="78" formatCode="General">
                        <c:v>2</c:v>
                      </c:pt>
                      <c:pt idx="79" formatCode="General">
                        <c:v>1</c:v>
                      </c:pt>
                      <c:pt idx="80" formatCode="General">
                        <c:v>1</c:v>
                      </c:pt>
                      <c:pt idx="81" formatCode="General">
                        <c:v>3</c:v>
                      </c:pt>
                      <c:pt idx="82" formatCode="General">
                        <c:v>1</c:v>
                      </c:pt>
                      <c:pt idx="83" formatCode="General">
                        <c:v>0</c:v>
                      </c:pt>
                      <c:pt idx="84" formatCode="General">
                        <c:v>1</c:v>
                      </c:pt>
                      <c:pt idx="85" formatCode="General">
                        <c:v>1</c:v>
                      </c:pt>
                      <c:pt idx="86" formatCode="General">
                        <c:v>0</c:v>
                      </c:pt>
                      <c:pt idx="87" formatCode="General">
                        <c:v>0</c:v>
                      </c:pt>
                      <c:pt idx="88" formatCode="General">
                        <c:v>1</c:v>
                      </c:pt>
                      <c:pt idx="89" formatCode="General">
                        <c:v>4</c:v>
                      </c:pt>
                      <c:pt idx="90" formatCode="General">
                        <c:v>1</c:v>
                      </c:pt>
                      <c:pt idx="91" formatCode="General">
                        <c:v>2</c:v>
                      </c:pt>
                    </c:numCache>
                  </c:numRef>
                </c:val>
                <c:extLst xmlns:c15="http://schemas.microsoft.com/office/drawing/2012/chart">
                  <c:ext xmlns:c16="http://schemas.microsoft.com/office/drawing/2014/chart" uri="{C3380CC4-5D6E-409C-BE32-E72D297353CC}">
                    <c16:uniqueId val="{00000039-705D-4F0A-A385-AB4DC8980013}"/>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25-26'!$A$57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25-26'!$B$57:$DA$57</c15:sqref>
                        </c15:formulaRef>
                      </c:ext>
                    </c:extLst>
                    <c:numCache>
                      <c:formatCode>0</c:formatCode>
                      <c:ptCount val="104"/>
                      <c:pt idx="0">
                        <c:v>1</c:v>
                      </c:pt>
                      <c:pt idx="1">
                        <c:v>2</c:v>
                      </c:pt>
                      <c:pt idx="2" formatCode="General">
                        <c:v>2</c:v>
                      </c:pt>
                      <c:pt idx="3" formatCode="General">
                        <c:v>1</c:v>
                      </c:pt>
                      <c:pt idx="4" formatCode="General">
                        <c:v>2</c:v>
                      </c:pt>
                      <c:pt idx="5" formatCode="General">
                        <c:v>2</c:v>
                      </c:pt>
                      <c:pt idx="6" formatCode="General">
                        <c:v>3</c:v>
                      </c:pt>
                      <c:pt idx="7" formatCode="General">
                        <c:v>2</c:v>
                      </c:pt>
                      <c:pt idx="8" formatCode="General">
                        <c:v>2</c:v>
                      </c:pt>
                      <c:pt idx="9" formatCode="General">
                        <c:v>3</c:v>
                      </c:pt>
                      <c:pt idx="10" formatCode="General">
                        <c:v>5</c:v>
                      </c:pt>
                      <c:pt idx="11" formatCode="General">
                        <c:v>4</c:v>
                      </c:pt>
                      <c:pt idx="12" formatCode="General">
                        <c:v>5</c:v>
                      </c:pt>
                      <c:pt idx="13" formatCode="General">
                        <c:v>7</c:v>
                      </c:pt>
                      <c:pt idx="14" formatCode="General">
                        <c:v>4</c:v>
                      </c:pt>
                      <c:pt idx="15" formatCode="General">
                        <c:v>5</c:v>
                      </c:pt>
                      <c:pt idx="16" formatCode="General">
                        <c:v>1</c:v>
                      </c:pt>
                      <c:pt idx="17" formatCode="General">
                        <c:v>0</c:v>
                      </c:pt>
                      <c:pt idx="18" formatCode="General">
                        <c:v>0</c:v>
                      </c:pt>
                      <c:pt idx="19" formatCode="General">
                        <c:v>0</c:v>
                      </c:pt>
                      <c:pt idx="20" formatCode="General">
                        <c:v>1</c:v>
                      </c:pt>
                      <c:pt idx="21" formatCode="General">
                        <c:v>2</c:v>
                      </c:pt>
                      <c:pt idx="22" formatCode="General">
                        <c:v>1</c:v>
                      </c:pt>
                      <c:pt idx="23" formatCode="General">
                        <c:v>3</c:v>
                      </c:pt>
                      <c:pt idx="24" formatCode="General">
                        <c:v>3</c:v>
                      </c:pt>
                      <c:pt idx="25" formatCode="General">
                        <c:v>2</c:v>
                      </c:pt>
                      <c:pt idx="26" formatCode="General">
                        <c:v>1</c:v>
                      </c:pt>
                      <c:pt idx="27" formatCode="General">
                        <c:v>0</c:v>
                      </c:pt>
                      <c:pt idx="28" formatCode="General">
                        <c:v>0</c:v>
                      </c:pt>
                      <c:pt idx="29" formatCode="General">
                        <c:v>2</c:v>
                      </c:pt>
                      <c:pt idx="30" formatCode="General">
                        <c:v>1</c:v>
                      </c:pt>
                      <c:pt idx="31" formatCode="General">
                        <c:v>2</c:v>
                      </c:pt>
                      <c:pt idx="32" formatCode="General">
                        <c:v>2</c:v>
                      </c:pt>
                      <c:pt idx="33" formatCode="General">
                        <c:v>2</c:v>
                      </c:pt>
                      <c:pt idx="34" formatCode="General">
                        <c:v>1</c:v>
                      </c:pt>
                      <c:pt idx="35" formatCode="General">
                        <c:v>2</c:v>
                      </c:pt>
                      <c:pt idx="36" formatCode="General">
                        <c:v>0</c:v>
                      </c:pt>
                      <c:pt idx="37" formatCode="General">
                        <c:v>3</c:v>
                      </c:pt>
                      <c:pt idx="38" formatCode="General">
                        <c:v>3</c:v>
                      </c:pt>
                      <c:pt idx="39" formatCode="General">
                        <c:v>3</c:v>
                      </c:pt>
                      <c:pt idx="40" formatCode="General">
                        <c:v>3</c:v>
                      </c:pt>
                      <c:pt idx="41" formatCode="General">
                        <c:v>3</c:v>
                      </c:pt>
                      <c:pt idx="42" formatCode="General">
                        <c:v>2</c:v>
                      </c:pt>
                      <c:pt idx="43" formatCode="General">
                        <c:v>3</c:v>
                      </c:pt>
                      <c:pt idx="44" formatCode="General">
                        <c:v>4</c:v>
                      </c:pt>
                      <c:pt idx="45" formatCode="General">
                        <c:v>4</c:v>
                      </c:pt>
                      <c:pt idx="46" formatCode="General">
                        <c:v>3</c:v>
                      </c:pt>
                      <c:pt idx="47" formatCode="General">
                        <c:v>3</c:v>
                      </c:pt>
                      <c:pt idx="48" formatCode="General">
                        <c:v>2</c:v>
                      </c:pt>
                      <c:pt idx="49" formatCode="General">
                        <c:v>1</c:v>
                      </c:pt>
                      <c:pt idx="50" formatCode="General">
                        <c:v>1</c:v>
                      </c:pt>
                      <c:pt idx="51" formatCode="General">
                        <c:v>2</c:v>
                      </c:pt>
                      <c:pt idx="52" formatCode="General">
                        <c:v>2</c:v>
                      </c:pt>
                      <c:pt idx="53" formatCode="General">
                        <c:v>3</c:v>
                      </c:pt>
                      <c:pt idx="54" formatCode="General">
                        <c:v>3</c:v>
                      </c:pt>
                      <c:pt idx="55" formatCode="General">
                        <c:v>5</c:v>
                      </c:pt>
                      <c:pt idx="56" formatCode="General">
                        <c:v>3</c:v>
                      </c:pt>
                      <c:pt idx="57" formatCode="General">
                        <c:v>0</c:v>
                      </c:pt>
                      <c:pt idx="58" formatCode="General">
                        <c:v>2</c:v>
                      </c:pt>
                      <c:pt idx="59" formatCode="General">
                        <c:v>2</c:v>
                      </c:pt>
                      <c:pt idx="60" formatCode="General">
                        <c:v>4</c:v>
                      </c:pt>
                      <c:pt idx="61" formatCode="General">
                        <c:v>4</c:v>
                      </c:pt>
                      <c:pt idx="62" formatCode="General">
                        <c:v>5</c:v>
                      </c:pt>
                      <c:pt idx="63" formatCode="General">
                        <c:v>4</c:v>
                      </c:pt>
                      <c:pt idx="64" formatCode="General">
                        <c:v>5</c:v>
                      </c:pt>
                      <c:pt idx="65" formatCode="General">
                        <c:v>7</c:v>
                      </c:pt>
                      <c:pt idx="66" formatCode="General">
                        <c:v>2</c:v>
                      </c:pt>
                      <c:pt idx="67" formatCode="General">
                        <c:v>2</c:v>
                      </c:pt>
                      <c:pt idx="68" formatCode="General">
                        <c:v>0</c:v>
                      </c:pt>
                      <c:pt idx="69" formatCode="General">
                        <c:v>0</c:v>
                      </c:pt>
                      <c:pt idx="70" formatCode="General">
                        <c:v>0</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4</c:v>
                      </c:pt>
                      <c:pt idx="85" formatCode="General">
                        <c:v>2</c:v>
                      </c:pt>
                      <c:pt idx="86" formatCode="General">
                        <c:v>2</c:v>
                      </c:pt>
                      <c:pt idx="87" formatCode="General">
                        <c:v>1</c:v>
                      </c:pt>
                      <c:pt idx="88" formatCode="General">
                        <c:v>2</c:v>
                      </c:pt>
                      <c:pt idx="89" formatCode="General">
                        <c:v>3</c:v>
                      </c:pt>
                      <c:pt idx="90" formatCode="General">
                        <c:v>4</c:v>
                      </c:pt>
                      <c:pt idx="91" formatCode="General">
                        <c:v>3</c:v>
                      </c:pt>
                    </c:numCache>
                  </c:numRef>
                </c:val>
                <c:extLst xmlns:c15="http://schemas.microsoft.com/office/drawing/2012/chart">
                  <c:ext xmlns:c16="http://schemas.microsoft.com/office/drawing/2014/chart" uri="{C3380CC4-5D6E-409C-BE32-E72D297353CC}">
                    <c16:uniqueId val="{0000003A-705D-4F0A-A385-AB4DC8980013}"/>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25-26'!$A$58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25-26'!$B$58:$DA$58</c15:sqref>
                        </c15:formulaRef>
                      </c:ext>
                    </c:extLst>
                    <c:numCache>
                      <c:formatCode>0</c:formatCode>
                      <c:ptCount val="104"/>
                      <c:pt idx="0">
                        <c:v>12</c:v>
                      </c:pt>
                      <c:pt idx="1">
                        <c:v>15</c:v>
                      </c:pt>
                      <c:pt idx="2" formatCode="General">
                        <c:v>15</c:v>
                      </c:pt>
                      <c:pt idx="3" formatCode="General">
                        <c:v>17</c:v>
                      </c:pt>
                      <c:pt idx="4" formatCode="General">
                        <c:v>20</c:v>
                      </c:pt>
                      <c:pt idx="5" formatCode="General">
                        <c:v>16</c:v>
                      </c:pt>
                      <c:pt idx="6" formatCode="General">
                        <c:v>13</c:v>
                      </c:pt>
                      <c:pt idx="7" formatCode="General">
                        <c:v>17</c:v>
                      </c:pt>
                      <c:pt idx="8" formatCode="General">
                        <c:v>15</c:v>
                      </c:pt>
                      <c:pt idx="9" formatCode="General">
                        <c:v>12</c:v>
                      </c:pt>
                      <c:pt idx="10" formatCode="General">
                        <c:v>9</c:v>
                      </c:pt>
                      <c:pt idx="11" formatCode="General">
                        <c:v>16</c:v>
                      </c:pt>
                      <c:pt idx="12" formatCode="General">
                        <c:v>19</c:v>
                      </c:pt>
                      <c:pt idx="13" formatCode="General">
                        <c:v>21</c:v>
                      </c:pt>
                      <c:pt idx="14" formatCode="General">
                        <c:v>26</c:v>
                      </c:pt>
                      <c:pt idx="15" formatCode="General">
                        <c:v>27</c:v>
                      </c:pt>
                      <c:pt idx="16" formatCode="General">
                        <c:v>34</c:v>
                      </c:pt>
                      <c:pt idx="17" formatCode="General">
                        <c:v>31</c:v>
                      </c:pt>
                      <c:pt idx="18" formatCode="General">
                        <c:v>41</c:v>
                      </c:pt>
                      <c:pt idx="19" formatCode="General">
                        <c:v>32</c:v>
                      </c:pt>
                      <c:pt idx="20" formatCode="General">
                        <c:v>37</c:v>
                      </c:pt>
                      <c:pt idx="21" formatCode="General">
                        <c:v>70</c:v>
                      </c:pt>
                      <c:pt idx="22" formatCode="General">
                        <c:v>96</c:v>
                      </c:pt>
                      <c:pt idx="23" formatCode="General">
                        <c:v>105</c:v>
                      </c:pt>
                      <c:pt idx="24" formatCode="General">
                        <c:v>112</c:v>
                      </c:pt>
                      <c:pt idx="25" formatCode="General">
                        <c:v>135</c:v>
                      </c:pt>
                      <c:pt idx="26" formatCode="General">
                        <c:v>138</c:v>
                      </c:pt>
                      <c:pt idx="27" formatCode="General">
                        <c:v>104</c:v>
                      </c:pt>
                      <c:pt idx="28" formatCode="General">
                        <c:v>95</c:v>
                      </c:pt>
                      <c:pt idx="29" formatCode="General">
                        <c:v>105</c:v>
                      </c:pt>
                      <c:pt idx="30" formatCode="General">
                        <c:v>107</c:v>
                      </c:pt>
                      <c:pt idx="31" formatCode="General">
                        <c:v>120</c:v>
                      </c:pt>
                      <c:pt idx="32" formatCode="General">
                        <c:v>67</c:v>
                      </c:pt>
                      <c:pt idx="33" formatCode="General">
                        <c:v>73</c:v>
                      </c:pt>
                      <c:pt idx="34" formatCode="General">
                        <c:v>93</c:v>
                      </c:pt>
                      <c:pt idx="35" formatCode="General">
                        <c:v>103</c:v>
                      </c:pt>
                      <c:pt idx="36" formatCode="General">
                        <c:v>94</c:v>
                      </c:pt>
                      <c:pt idx="37" formatCode="General">
                        <c:v>117</c:v>
                      </c:pt>
                      <c:pt idx="38" formatCode="General">
                        <c:v>127</c:v>
                      </c:pt>
                      <c:pt idx="39" formatCode="General">
                        <c:v>138</c:v>
                      </c:pt>
                      <c:pt idx="40" formatCode="General">
                        <c:v>110</c:v>
                      </c:pt>
                      <c:pt idx="41" formatCode="General">
                        <c:v>58</c:v>
                      </c:pt>
                      <c:pt idx="42" formatCode="General">
                        <c:v>50</c:v>
                      </c:pt>
                      <c:pt idx="43" formatCode="General">
                        <c:v>36</c:v>
                      </c:pt>
                      <c:pt idx="44" formatCode="General">
                        <c:v>28</c:v>
                      </c:pt>
                      <c:pt idx="45" formatCode="General">
                        <c:v>23</c:v>
                      </c:pt>
                      <c:pt idx="46" formatCode="General">
                        <c:v>26</c:v>
                      </c:pt>
                      <c:pt idx="47" formatCode="General">
                        <c:v>19</c:v>
                      </c:pt>
                      <c:pt idx="48" formatCode="General">
                        <c:v>18</c:v>
                      </c:pt>
                      <c:pt idx="49" formatCode="General">
                        <c:v>22</c:v>
                      </c:pt>
                      <c:pt idx="50" formatCode="General">
                        <c:v>24</c:v>
                      </c:pt>
                      <c:pt idx="51" formatCode="General">
                        <c:v>25</c:v>
                      </c:pt>
                      <c:pt idx="52" formatCode="General">
                        <c:v>19</c:v>
                      </c:pt>
                      <c:pt idx="53" formatCode="General">
                        <c:v>25</c:v>
                      </c:pt>
                      <c:pt idx="54" formatCode="General">
                        <c:v>25</c:v>
                      </c:pt>
                      <c:pt idx="55" formatCode="General">
                        <c:v>65</c:v>
                      </c:pt>
                      <c:pt idx="56" formatCode="General">
                        <c:v>54</c:v>
                      </c:pt>
                      <c:pt idx="57" formatCode="General">
                        <c:v>34</c:v>
                      </c:pt>
                      <c:pt idx="58" formatCode="General">
                        <c:v>34</c:v>
                      </c:pt>
                      <c:pt idx="59" formatCode="General">
                        <c:v>30</c:v>
                      </c:pt>
                      <c:pt idx="60" formatCode="General">
                        <c:v>36</c:v>
                      </c:pt>
                      <c:pt idx="61" formatCode="General">
                        <c:v>28</c:v>
                      </c:pt>
                      <c:pt idx="62" formatCode="General">
                        <c:v>26</c:v>
                      </c:pt>
                      <c:pt idx="63" formatCode="General">
                        <c:v>26</c:v>
                      </c:pt>
                      <c:pt idx="64" formatCode="General">
                        <c:v>24</c:v>
                      </c:pt>
                      <c:pt idx="65" formatCode="General">
                        <c:v>35</c:v>
                      </c:pt>
                      <c:pt idx="66" formatCode="General">
                        <c:v>26</c:v>
                      </c:pt>
                      <c:pt idx="67" formatCode="General">
                        <c:v>32</c:v>
                      </c:pt>
                      <c:pt idx="68" formatCode="General">
                        <c:v>35</c:v>
                      </c:pt>
                      <c:pt idx="69" formatCode="General">
                        <c:v>50</c:v>
                      </c:pt>
                      <c:pt idx="70" formatCode="General">
                        <c:v>44</c:v>
                      </c:pt>
                      <c:pt idx="71" formatCode="General">
                        <c:v>49</c:v>
                      </c:pt>
                      <c:pt idx="72" formatCode="General">
                        <c:v>57</c:v>
                      </c:pt>
                      <c:pt idx="73" formatCode="General">
                        <c:v>77</c:v>
                      </c:pt>
                      <c:pt idx="74" formatCode="General">
                        <c:v>98</c:v>
                      </c:pt>
                      <c:pt idx="75" formatCode="General">
                        <c:v>98</c:v>
                      </c:pt>
                      <c:pt idx="76" formatCode="General">
                        <c:v>88</c:v>
                      </c:pt>
                      <c:pt idx="77" formatCode="General">
                        <c:v>74</c:v>
                      </c:pt>
                      <c:pt idx="78" formatCode="General">
                        <c:v>83</c:v>
                      </c:pt>
                      <c:pt idx="79" formatCode="General">
                        <c:v>66</c:v>
                      </c:pt>
                      <c:pt idx="80" formatCode="General">
                        <c:v>72</c:v>
                      </c:pt>
                      <c:pt idx="81" formatCode="General">
                        <c:v>64</c:v>
                      </c:pt>
                      <c:pt idx="82" formatCode="General">
                        <c:v>62</c:v>
                      </c:pt>
                      <c:pt idx="83" formatCode="General">
                        <c:v>57</c:v>
                      </c:pt>
                      <c:pt idx="84" formatCode="General">
                        <c:v>58</c:v>
                      </c:pt>
                      <c:pt idx="85" formatCode="General">
                        <c:v>46</c:v>
                      </c:pt>
                      <c:pt idx="86" formatCode="General">
                        <c:v>49</c:v>
                      </c:pt>
                      <c:pt idx="87" formatCode="General">
                        <c:v>45</c:v>
                      </c:pt>
                      <c:pt idx="88" formatCode="General">
                        <c:v>41</c:v>
                      </c:pt>
                      <c:pt idx="89" formatCode="General">
                        <c:v>42</c:v>
                      </c:pt>
                      <c:pt idx="90" formatCode="General">
                        <c:v>45</c:v>
                      </c:pt>
                      <c:pt idx="91" formatCode="General">
                        <c:v>49</c:v>
                      </c:pt>
                    </c:numCache>
                  </c:numRef>
                </c:val>
                <c:extLst xmlns:c15="http://schemas.microsoft.com/office/drawing/2012/chart">
                  <c:ext xmlns:c16="http://schemas.microsoft.com/office/drawing/2014/chart" uri="{C3380CC4-5D6E-409C-BE32-E72D297353CC}">
                    <c16:uniqueId val="{0000003B-705D-4F0A-A385-AB4DC8980013}"/>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25-26'!$A$59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25-26'!$B$59:$DA$59</c15:sqref>
                        </c15:formulaRef>
                      </c:ext>
                    </c:extLst>
                    <c:numCache>
                      <c:formatCode>0</c:formatCode>
                      <c:ptCount val="104"/>
                      <c:pt idx="0">
                        <c:v>8</c:v>
                      </c:pt>
                      <c:pt idx="1">
                        <c:v>11</c:v>
                      </c:pt>
                      <c:pt idx="2" formatCode="General">
                        <c:v>12</c:v>
                      </c:pt>
                      <c:pt idx="3" formatCode="General">
                        <c:v>13</c:v>
                      </c:pt>
                      <c:pt idx="4" formatCode="General">
                        <c:v>12</c:v>
                      </c:pt>
                      <c:pt idx="5" formatCode="General">
                        <c:v>13</c:v>
                      </c:pt>
                      <c:pt idx="6" formatCode="General">
                        <c:v>15</c:v>
                      </c:pt>
                      <c:pt idx="7" formatCode="General">
                        <c:v>13</c:v>
                      </c:pt>
                      <c:pt idx="8" formatCode="General">
                        <c:v>9</c:v>
                      </c:pt>
                      <c:pt idx="9" formatCode="General">
                        <c:v>9</c:v>
                      </c:pt>
                      <c:pt idx="10" formatCode="General">
                        <c:v>9</c:v>
                      </c:pt>
                      <c:pt idx="11" formatCode="General">
                        <c:v>12</c:v>
                      </c:pt>
                      <c:pt idx="12" formatCode="General">
                        <c:v>13</c:v>
                      </c:pt>
                      <c:pt idx="13" formatCode="General">
                        <c:v>11</c:v>
                      </c:pt>
                      <c:pt idx="14" formatCode="General">
                        <c:v>15</c:v>
                      </c:pt>
                      <c:pt idx="15" formatCode="General">
                        <c:v>14</c:v>
                      </c:pt>
                      <c:pt idx="16" formatCode="General">
                        <c:v>12</c:v>
                      </c:pt>
                      <c:pt idx="17" formatCode="General">
                        <c:v>13</c:v>
                      </c:pt>
                      <c:pt idx="18" formatCode="General">
                        <c:v>12</c:v>
                      </c:pt>
                      <c:pt idx="19" formatCode="General">
                        <c:v>17</c:v>
                      </c:pt>
                      <c:pt idx="20" formatCode="General">
                        <c:v>13</c:v>
                      </c:pt>
                      <c:pt idx="21" formatCode="General">
                        <c:v>14</c:v>
                      </c:pt>
                      <c:pt idx="22" formatCode="General">
                        <c:v>14</c:v>
                      </c:pt>
                      <c:pt idx="23" formatCode="General">
                        <c:v>20</c:v>
                      </c:pt>
                      <c:pt idx="24" formatCode="General">
                        <c:v>17</c:v>
                      </c:pt>
                      <c:pt idx="25" formatCode="General">
                        <c:v>12</c:v>
                      </c:pt>
                      <c:pt idx="26" formatCode="General">
                        <c:v>15</c:v>
                      </c:pt>
                      <c:pt idx="27" formatCode="General">
                        <c:v>11</c:v>
                      </c:pt>
                      <c:pt idx="28" formatCode="General">
                        <c:v>11</c:v>
                      </c:pt>
                      <c:pt idx="29" formatCode="General">
                        <c:v>12</c:v>
                      </c:pt>
                      <c:pt idx="30" formatCode="General">
                        <c:v>10</c:v>
                      </c:pt>
                      <c:pt idx="31" formatCode="General">
                        <c:v>10</c:v>
                      </c:pt>
                      <c:pt idx="32" formatCode="General">
                        <c:v>16</c:v>
                      </c:pt>
                      <c:pt idx="33" formatCode="General">
                        <c:v>17</c:v>
                      </c:pt>
                      <c:pt idx="34" formatCode="General">
                        <c:v>14</c:v>
                      </c:pt>
                      <c:pt idx="35" formatCode="General">
                        <c:v>15</c:v>
                      </c:pt>
                      <c:pt idx="36" formatCode="General">
                        <c:v>10</c:v>
                      </c:pt>
                      <c:pt idx="37" formatCode="General">
                        <c:v>17</c:v>
                      </c:pt>
                      <c:pt idx="38" formatCode="General">
                        <c:v>15</c:v>
                      </c:pt>
                      <c:pt idx="39" formatCode="General">
                        <c:v>19</c:v>
                      </c:pt>
                      <c:pt idx="40" formatCode="General">
                        <c:v>12</c:v>
                      </c:pt>
                      <c:pt idx="41" formatCode="General">
                        <c:v>11</c:v>
                      </c:pt>
                      <c:pt idx="42" formatCode="General">
                        <c:v>14</c:v>
                      </c:pt>
                      <c:pt idx="43" formatCode="General">
                        <c:v>15</c:v>
                      </c:pt>
                      <c:pt idx="44" formatCode="General">
                        <c:v>16</c:v>
                      </c:pt>
                      <c:pt idx="45" formatCode="General">
                        <c:v>15</c:v>
                      </c:pt>
                      <c:pt idx="46" formatCode="General">
                        <c:v>20</c:v>
                      </c:pt>
                      <c:pt idx="47" formatCode="General">
                        <c:v>17</c:v>
                      </c:pt>
                      <c:pt idx="48" formatCode="General">
                        <c:v>13</c:v>
                      </c:pt>
                      <c:pt idx="49" formatCode="General">
                        <c:v>9</c:v>
                      </c:pt>
                      <c:pt idx="50" formatCode="General">
                        <c:v>8</c:v>
                      </c:pt>
                      <c:pt idx="51" formatCode="General">
                        <c:v>8</c:v>
                      </c:pt>
                      <c:pt idx="52" formatCode="General">
                        <c:v>7</c:v>
                      </c:pt>
                      <c:pt idx="53" formatCode="General">
                        <c:v>7</c:v>
                      </c:pt>
                      <c:pt idx="54" formatCode="General">
                        <c:v>13</c:v>
                      </c:pt>
                      <c:pt idx="55" formatCode="General">
                        <c:v>14</c:v>
                      </c:pt>
                      <c:pt idx="56" formatCode="General">
                        <c:v>12</c:v>
                      </c:pt>
                      <c:pt idx="57" formatCode="General">
                        <c:v>13</c:v>
                      </c:pt>
                      <c:pt idx="58" formatCode="General">
                        <c:v>12</c:v>
                      </c:pt>
                      <c:pt idx="59" formatCode="General">
                        <c:v>10</c:v>
                      </c:pt>
                      <c:pt idx="60" formatCode="General">
                        <c:v>13</c:v>
                      </c:pt>
                      <c:pt idx="61" formatCode="General">
                        <c:v>12</c:v>
                      </c:pt>
                      <c:pt idx="62" formatCode="General">
                        <c:v>11</c:v>
                      </c:pt>
                      <c:pt idx="63" formatCode="General">
                        <c:v>15</c:v>
                      </c:pt>
                      <c:pt idx="64" formatCode="General">
                        <c:v>13</c:v>
                      </c:pt>
                      <c:pt idx="65" formatCode="General">
                        <c:v>12</c:v>
                      </c:pt>
                      <c:pt idx="66" formatCode="General">
                        <c:v>10</c:v>
                      </c:pt>
                      <c:pt idx="67" formatCode="General">
                        <c:v>8</c:v>
                      </c:pt>
                      <c:pt idx="68" formatCode="General">
                        <c:v>10</c:v>
                      </c:pt>
                      <c:pt idx="69" formatCode="General">
                        <c:v>11</c:v>
                      </c:pt>
                      <c:pt idx="70" formatCode="General">
                        <c:v>16</c:v>
                      </c:pt>
                      <c:pt idx="71" formatCode="General">
                        <c:v>22</c:v>
                      </c:pt>
                      <c:pt idx="72" formatCode="General">
                        <c:v>19</c:v>
                      </c:pt>
                      <c:pt idx="73" formatCode="General">
                        <c:v>27</c:v>
                      </c:pt>
                      <c:pt idx="74" formatCode="General">
                        <c:v>19</c:v>
                      </c:pt>
                      <c:pt idx="75" formatCode="General">
                        <c:v>17</c:v>
                      </c:pt>
                      <c:pt idx="76" formatCode="General">
                        <c:v>16</c:v>
                      </c:pt>
                      <c:pt idx="77" formatCode="General">
                        <c:v>13</c:v>
                      </c:pt>
                      <c:pt idx="78" formatCode="General">
                        <c:v>10</c:v>
                      </c:pt>
                      <c:pt idx="79" formatCode="General">
                        <c:v>14</c:v>
                      </c:pt>
                      <c:pt idx="80" formatCode="General">
                        <c:v>11</c:v>
                      </c:pt>
                      <c:pt idx="81" formatCode="General">
                        <c:v>12</c:v>
                      </c:pt>
                      <c:pt idx="82" formatCode="General">
                        <c:v>10</c:v>
                      </c:pt>
                      <c:pt idx="83" formatCode="General">
                        <c:v>9</c:v>
                      </c:pt>
                      <c:pt idx="84" formatCode="General">
                        <c:v>11</c:v>
                      </c:pt>
                      <c:pt idx="85" formatCode="General">
                        <c:v>10</c:v>
                      </c:pt>
                      <c:pt idx="86" formatCode="General">
                        <c:v>6</c:v>
                      </c:pt>
                      <c:pt idx="87" formatCode="General">
                        <c:v>11</c:v>
                      </c:pt>
                      <c:pt idx="88" formatCode="General">
                        <c:v>16</c:v>
                      </c:pt>
                      <c:pt idx="89" formatCode="General">
                        <c:v>12</c:v>
                      </c:pt>
                      <c:pt idx="90" formatCode="General">
                        <c:v>15</c:v>
                      </c:pt>
                      <c:pt idx="91" formatCode="General">
                        <c:v>15</c:v>
                      </c:pt>
                    </c:numCache>
                  </c:numRef>
                </c:val>
                <c:extLst xmlns:c15="http://schemas.microsoft.com/office/drawing/2012/chart">
                  <c:ext xmlns:c16="http://schemas.microsoft.com/office/drawing/2014/chart" uri="{C3380CC4-5D6E-409C-BE32-E72D297353CC}">
                    <c16:uniqueId val="{0000003C-705D-4F0A-A385-AB4DC8980013}"/>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25-26'!$A$60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25-26'!$B$60:$DA$60</c15:sqref>
                        </c15:formulaRef>
                      </c:ext>
                    </c:extLst>
                    <c:numCache>
                      <c:formatCode>0</c:formatCode>
                      <c:ptCount val="104"/>
                      <c:pt idx="0">
                        <c:v>30</c:v>
                      </c:pt>
                      <c:pt idx="1">
                        <c:v>22</c:v>
                      </c:pt>
                      <c:pt idx="2" formatCode="General">
                        <c:v>21</c:v>
                      </c:pt>
                      <c:pt idx="3" formatCode="General">
                        <c:v>17</c:v>
                      </c:pt>
                      <c:pt idx="4" formatCode="General">
                        <c:v>23</c:v>
                      </c:pt>
                      <c:pt idx="5" formatCode="General">
                        <c:v>24</c:v>
                      </c:pt>
                      <c:pt idx="6" formatCode="General">
                        <c:v>23</c:v>
                      </c:pt>
                      <c:pt idx="7" formatCode="General">
                        <c:v>25</c:v>
                      </c:pt>
                      <c:pt idx="8" formatCode="General">
                        <c:v>24</c:v>
                      </c:pt>
                      <c:pt idx="9" formatCode="General">
                        <c:v>28</c:v>
                      </c:pt>
                      <c:pt idx="10" formatCode="General">
                        <c:v>24</c:v>
                      </c:pt>
                      <c:pt idx="11" formatCode="General">
                        <c:v>19</c:v>
                      </c:pt>
                      <c:pt idx="12" formatCode="General">
                        <c:v>22</c:v>
                      </c:pt>
                      <c:pt idx="13" formatCode="General">
                        <c:v>26</c:v>
                      </c:pt>
                      <c:pt idx="14" formatCode="General">
                        <c:v>22</c:v>
                      </c:pt>
                      <c:pt idx="15" formatCode="General">
                        <c:v>19</c:v>
                      </c:pt>
                      <c:pt idx="16" formatCode="General">
                        <c:v>26</c:v>
                      </c:pt>
                      <c:pt idx="17" formatCode="General">
                        <c:v>20</c:v>
                      </c:pt>
                      <c:pt idx="18" formatCode="General">
                        <c:v>17</c:v>
                      </c:pt>
                      <c:pt idx="19" formatCode="General">
                        <c:v>16</c:v>
                      </c:pt>
                      <c:pt idx="20" formatCode="General">
                        <c:v>26</c:v>
                      </c:pt>
                      <c:pt idx="21" formatCode="General">
                        <c:v>29</c:v>
                      </c:pt>
                      <c:pt idx="22" formatCode="General">
                        <c:v>22</c:v>
                      </c:pt>
                      <c:pt idx="23" formatCode="General">
                        <c:v>26</c:v>
                      </c:pt>
                      <c:pt idx="24" formatCode="General">
                        <c:v>33</c:v>
                      </c:pt>
                      <c:pt idx="25" formatCode="General">
                        <c:v>31</c:v>
                      </c:pt>
                      <c:pt idx="26" formatCode="General">
                        <c:v>23</c:v>
                      </c:pt>
                      <c:pt idx="27" formatCode="General">
                        <c:v>19</c:v>
                      </c:pt>
                      <c:pt idx="28" formatCode="General">
                        <c:v>16</c:v>
                      </c:pt>
                      <c:pt idx="29" formatCode="General">
                        <c:v>17</c:v>
                      </c:pt>
                      <c:pt idx="30" formatCode="General">
                        <c:v>15</c:v>
                      </c:pt>
                      <c:pt idx="31" formatCode="General">
                        <c:v>13</c:v>
                      </c:pt>
                      <c:pt idx="32" formatCode="General">
                        <c:v>20</c:v>
                      </c:pt>
                      <c:pt idx="33" formatCode="General">
                        <c:v>22</c:v>
                      </c:pt>
                      <c:pt idx="34" formatCode="General">
                        <c:v>23</c:v>
                      </c:pt>
                      <c:pt idx="35" formatCode="General">
                        <c:v>19</c:v>
                      </c:pt>
                      <c:pt idx="36" formatCode="General">
                        <c:v>15</c:v>
                      </c:pt>
                      <c:pt idx="37" formatCode="General">
                        <c:v>20</c:v>
                      </c:pt>
                      <c:pt idx="38" formatCode="General">
                        <c:v>24</c:v>
                      </c:pt>
                      <c:pt idx="39" formatCode="General">
                        <c:v>25</c:v>
                      </c:pt>
                      <c:pt idx="40" formatCode="General">
                        <c:v>29</c:v>
                      </c:pt>
                      <c:pt idx="41" formatCode="General">
                        <c:v>29</c:v>
                      </c:pt>
                      <c:pt idx="42" formatCode="General">
                        <c:v>35</c:v>
                      </c:pt>
                      <c:pt idx="43" formatCode="General">
                        <c:v>28</c:v>
                      </c:pt>
                      <c:pt idx="44" formatCode="General">
                        <c:v>26</c:v>
                      </c:pt>
                      <c:pt idx="45" formatCode="General">
                        <c:v>34</c:v>
                      </c:pt>
                      <c:pt idx="46" formatCode="General">
                        <c:v>30</c:v>
                      </c:pt>
                      <c:pt idx="47" formatCode="General">
                        <c:v>26</c:v>
                      </c:pt>
                      <c:pt idx="48" formatCode="General">
                        <c:v>17</c:v>
                      </c:pt>
                      <c:pt idx="49" formatCode="General">
                        <c:v>22</c:v>
                      </c:pt>
                      <c:pt idx="50" formatCode="General">
                        <c:v>21</c:v>
                      </c:pt>
                      <c:pt idx="51" formatCode="General">
                        <c:v>18</c:v>
                      </c:pt>
                      <c:pt idx="52" formatCode="General">
                        <c:v>17</c:v>
                      </c:pt>
                      <c:pt idx="53" formatCode="General">
                        <c:v>28</c:v>
                      </c:pt>
                      <c:pt idx="54" formatCode="General">
                        <c:v>35</c:v>
                      </c:pt>
                      <c:pt idx="55" formatCode="General">
                        <c:v>37</c:v>
                      </c:pt>
                      <c:pt idx="56" formatCode="General">
                        <c:v>36</c:v>
                      </c:pt>
                      <c:pt idx="57" formatCode="General">
                        <c:v>30</c:v>
                      </c:pt>
                      <c:pt idx="58" formatCode="General">
                        <c:v>40</c:v>
                      </c:pt>
                      <c:pt idx="59" formatCode="General">
                        <c:v>47</c:v>
                      </c:pt>
                      <c:pt idx="60" formatCode="General">
                        <c:v>38</c:v>
                      </c:pt>
                      <c:pt idx="61" formatCode="General">
                        <c:v>38</c:v>
                      </c:pt>
                      <c:pt idx="62" formatCode="General">
                        <c:v>37</c:v>
                      </c:pt>
                      <c:pt idx="63" formatCode="General">
                        <c:v>40</c:v>
                      </c:pt>
                      <c:pt idx="64" formatCode="General">
                        <c:v>40</c:v>
                      </c:pt>
                      <c:pt idx="65" formatCode="General">
                        <c:v>35</c:v>
                      </c:pt>
                      <c:pt idx="66" formatCode="General">
                        <c:v>36</c:v>
                      </c:pt>
                      <c:pt idx="67" formatCode="General">
                        <c:v>34</c:v>
                      </c:pt>
                      <c:pt idx="68" formatCode="General">
                        <c:v>31</c:v>
                      </c:pt>
                      <c:pt idx="69" formatCode="General">
                        <c:v>33</c:v>
                      </c:pt>
                      <c:pt idx="70" formatCode="General">
                        <c:v>26</c:v>
                      </c:pt>
                      <c:pt idx="71" formatCode="General">
                        <c:v>26</c:v>
                      </c:pt>
                      <c:pt idx="72" formatCode="General">
                        <c:v>19</c:v>
                      </c:pt>
                      <c:pt idx="73" formatCode="General">
                        <c:v>20</c:v>
                      </c:pt>
                      <c:pt idx="74" formatCode="General">
                        <c:v>28</c:v>
                      </c:pt>
                      <c:pt idx="75" formatCode="General">
                        <c:v>33</c:v>
                      </c:pt>
                      <c:pt idx="76" formatCode="General">
                        <c:v>32</c:v>
                      </c:pt>
                      <c:pt idx="77" formatCode="General">
                        <c:v>31</c:v>
                      </c:pt>
                      <c:pt idx="78" formatCode="General">
                        <c:v>35</c:v>
                      </c:pt>
                      <c:pt idx="79" formatCode="General">
                        <c:v>41</c:v>
                      </c:pt>
                      <c:pt idx="80" formatCode="General">
                        <c:v>35</c:v>
                      </c:pt>
                      <c:pt idx="81" formatCode="General">
                        <c:v>40</c:v>
                      </c:pt>
                      <c:pt idx="82" formatCode="General">
                        <c:v>40</c:v>
                      </c:pt>
                      <c:pt idx="83" formatCode="General">
                        <c:v>37</c:v>
                      </c:pt>
                      <c:pt idx="84" formatCode="General">
                        <c:v>25</c:v>
                      </c:pt>
                      <c:pt idx="85" formatCode="General">
                        <c:v>25</c:v>
                      </c:pt>
                      <c:pt idx="86" formatCode="General">
                        <c:v>26</c:v>
                      </c:pt>
                      <c:pt idx="87" formatCode="General">
                        <c:v>22</c:v>
                      </c:pt>
                      <c:pt idx="88" formatCode="General">
                        <c:v>30</c:v>
                      </c:pt>
                      <c:pt idx="89" formatCode="General">
                        <c:v>31</c:v>
                      </c:pt>
                      <c:pt idx="90" formatCode="General">
                        <c:v>39</c:v>
                      </c:pt>
                      <c:pt idx="91" formatCode="General">
                        <c:v>37</c:v>
                      </c:pt>
                    </c:numCache>
                  </c:numRef>
                </c:val>
                <c:extLst xmlns:c15="http://schemas.microsoft.com/office/drawing/2012/chart">
                  <c:ext xmlns:c16="http://schemas.microsoft.com/office/drawing/2014/chart" uri="{C3380CC4-5D6E-409C-BE32-E72D297353CC}">
                    <c16:uniqueId val="{0000003D-705D-4F0A-A385-AB4DC8980013}"/>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25-26'!$A$62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25-26'!$B$62:$DA$62</c15:sqref>
                        </c15:formulaRef>
                      </c:ext>
                    </c:extLst>
                    <c:numCache>
                      <c:formatCode>General</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numCache>
                  </c:numRef>
                </c:val>
                <c:extLst xmlns:c15="http://schemas.microsoft.com/office/drawing/2012/chart">
                  <c:ext xmlns:c16="http://schemas.microsoft.com/office/drawing/2014/chart" uri="{C3380CC4-5D6E-409C-BE32-E72D297353CC}">
                    <c16:uniqueId val="{0000003E-705D-4F0A-A385-AB4DC8980013}"/>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25-26'!$A$63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25-26'!$B$63:$DA$63</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1</c:v>
                      </c:pt>
                      <c:pt idx="33">
                        <c:v>0</c:v>
                      </c:pt>
                      <c:pt idx="34">
                        <c:v>0</c:v>
                      </c:pt>
                      <c:pt idx="35">
                        <c:v>0</c:v>
                      </c:pt>
                      <c:pt idx="36">
                        <c:v>0</c:v>
                      </c:pt>
                      <c:pt idx="37">
                        <c:v>0</c:v>
                      </c:pt>
                      <c:pt idx="38">
                        <c:v>0</c:v>
                      </c:pt>
                      <c:pt idx="39">
                        <c:v>0</c:v>
                      </c:pt>
                      <c:pt idx="40">
                        <c:v>0</c:v>
                      </c:pt>
                      <c:pt idx="41">
                        <c:v>0</c:v>
                      </c:pt>
                      <c:pt idx="42">
                        <c:v>0</c:v>
                      </c:pt>
                      <c:pt idx="43">
                        <c:v>0</c:v>
                      </c:pt>
                      <c:pt idx="44">
                        <c:v>2</c:v>
                      </c:pt>
                      <c:pt idx="45">
                        <c:v>2</c:v>
                      </c:pt>
                      <c:pt idx="46">
                        <c:v>2</c:v>
                      </c:pt>
                      <c:pt idx="47">
                        <c:v>2</c:v>
                      </c:pt>
                      <c:pt idx="48">
                        <c:v>2</c:v>
                      </c:pt>
                      <c:pt idx="49">
                        <c:v>2</c:v>
                      </c:pt>
                      <c:pt idx="50">
                        <c:v>2</c:v>
                      </c:pt>
                      <c:pt idx="51">
                        <c:v>2</c:v>
                      </c:pt>
                      <c:pt idx="52">
                        <c:v>2</c:v>
                      </c:pt>
                      <c:pt idx="53">
                        <c:v>1</c:v>
                      </c:pt>
                      <c:pt idx="54">
                        <c:v>1</c:v>
                      </c:pt>
                      <c:pt idx="55">
                        <c:v>1</c:v>
                      </c:pt>
                      <c:pt idx="56">
                        <c:v>1</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numCache>
                  </c:numRef>
                </c:val>
                <c:extLst xmlns:c15="http://schemas.microsoft.com/office/drawing/2012/chart">
                  <c:ext xmlns:c16="http://schemas.microsoft.com/office/drawing/2014/chart" uri="{C3380CC4-5D6E-409C-BE32-E72D297353CC}">
                    <c16:uniqueId val="{0000003F-705D-4F0A-A385-AB4DC8980013}"/>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25-26'!$A$64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25-26'!$B$64:$DA$64</c15:sqref>
                        </c15:formulaRef>
                      </c:ext>
                    </c:extLst>
                    <c:numCache>
                      <c:formatCode>General</c:formatCode>
                      <c:ptCount val="104"/>
                      <c:pt idx="0">
                        <c:v>2</c:v>
                      </c:pt>
                      <c:pt idx="1">
                        <c:v>2</c:v>
                      </c:pt>
                      <c:pt idx="2">
                        <c:v>0</c:v>
                      </c:pt>
                      <c:pt idx="3">
                        <c:v>0</c:v>
                      </c:pt>
                      <c:pt idx="4">
                        <c:v>0</c:v>
                      </c:pt>
                      <c:pt idx="5">
                        <c:v>1</c:v>
                      </c:pt>
                      <c:pt idx="6">
                        <c:v>1</c:v>
                      </c:pt>
                      <c:pt idx="7">
                        <c:v>1</c:v>
                      </c:pt>
                      <c:pt idx="8">
                        <c:v>1</c:v>
                      </c:pt>
                      <c:pt idx="9">
                        <c:v>2</c:v>
                      </c:pt>
                      <c:pt idx="10">
                        <c:v>5</c:v>
                      </c:pt>
                      <c:pt idx="11">
                        <c:v>5</c:v>
                      </c:pt>
                      <c:pt idx="12">
                        <c:v>4</c:v>
                      </c:pt>
                      <c:pt idx="13">
                        <c:v>3</c:v>
                      </c:pt>
                      <c:pt idx="14">
                        <c:v>2</c:v>
                      </c:pt>
                      <c:pt idx="15">
                        <c:v>2</c:v>
                      </c:pt>
                      <c:pt idx="16">
                        <c:v>1</c:v>
                      </c:pt>
                      <c:pt idx="17">
                        <c:v>2</c:v>
                      </c:pt>
                      <c:pt idx="18">
                        <c:v>2</c:v>
                      </c:pt>
                      <c:pt idx="19">
                        <c:v>2</c:v>
                      </c:pt>
                      <c:pt idx="20">
                        <c:v>1</c:v>
                      </c:pt>
                      <c:pt idx="21">
                        <c:v>2</c:v>
                      </c:pt>
                      <c:pt idx="22">
                        <c:v>2</c:v>
                      </c:pt>
                      <c:pt idx="23">
                        <c:v>2</c:v>
                      </c:pt>
                      <c:pt idx="24">
                        <c:v>1</c:v>
                      </c:pt>
                      <c:pt idx="25">
                        <c:v>0</c:v>
                      </c:pt>
                      <c:pt idx="26">
                        <c:v>1</c:v>
                      </c:pt>
                      <c:pt idx="27">
                        <c:v>0</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1</c:v>
                      </c:pt>
                      <c:pt idx="48">
                        <c:v>0</c:v>
                      </c:pt>
                      <c:pt idx="49">
                        <c:v>0</c:v>
                      </c:pt>
                      <c:pt idx="50">
                        <c:v>0</c:v>
                      </c:pt>
                      <c:pt idx="51">
                        <c:v>0</c:v>
                      </c:pt>
                      <c:pt idx="52">
                        <c:v>0</c:v>
                      </c:pt>
                      <c:pt idx="53">
                        <c:v>2</c:v>
                      </c:pt>
                      <c:pt idx="54">
                        <c:v>2</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2</c:v>
                      </c:pt>
                      <c:pt idx="81">
                        <c:v>1</c:v>
                      </c:pt>
                      <c:pt idx="82">
                        <c:v>2</c:v>
                      </c:pt>
                      <c:pt idx="83">
                        <c:v>1</c:v>
                      </c:pt>
                      <c:pt idx="84">
                        <c:v>1</c:v>
                      </c:pt>
                      <c:pt idx="85">
                        <c:v>1</c:v>
                      </c:pt>
                      <c:pt idx="86">
                        <c:v>4</c:v>
                      </c:pt>
                      <c:pt idx="87">
                        <c:v>5</c:v>
                      </c:pt>
                      <c:pt idx="88">
                        <c:v>2</c:v>
                      </c:pt>
                      <c:pt idx="89">
                        <c:v>0</c:v>
                      </c:pt>
                      <c:pt idx="90">
                        <c:v>0</c:v>
                      </c:pt>
                      <c:pt idx="91">
                        <c:v>0</c:v>
                      </c:pt>
                    </c:numCache>
                  </c:numRef>
                </c:val>
                <c:extLst xmlns:c15="http://schemas.microsoft.com/office/drawing/2012/chart">
                  <c:ext xmlns:c16="http://schemas.microsoft.com/office/drawing/2014/chart" uri="{C3380CC4-5D6E-409C-BE32-E72D297353CC}">
                    <c16:uniqueId val="{00000040-705D-4F0A-A385-AB4DC8980013}"/>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25-26'!$A$65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25-26'!$B$65:$DA$65</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1</c:v>
                      </c:pt>
                      <c:pt idx="29">
                        <c:v>1</c:v>
                      </c:pt>
                      <c:pt idx="30">
                        <c:v>1</c:v>
                      </c:pt>
                      <c:pt idx="31">
                        <c:v>0</c:v>
                      </c:pt>
                      <c:pt idx="32">
                        <c:v>0</c:v>
                      </c:pt>
                      <c:pt idx="33">
                        <c:v>0</c:v>
                      </c:pt>
                      <c:pt idx="34">
                        <c:v>0</c:v>
                      </c:pt>
                      <c:pt idx="35">
                        <c:v>0</c:v>
                      </c:pt>
                      <c:pt idx="36">
                        <c:v>0</c:v>
                      </c:pt>
                      <c:pt idx="37">
                        <c:v>0</c:v>
                      </c:pt>
                      <c:pt idx="38">
                        <c:v>1</c:v>
                      </c:pt>
                      <c:pt idx="39">
                        <c:v>1</c:v>
                      </c:pt>
                      <c:pt idx="40">
                        <c:v>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1</c:v>
                      </c:pt>
                      <c:pt idx="84">
                        <c:v>0</c:v>
                      </c:pt>
                      <c:pt idx="85">
                        <c:v>0</c:v>
                      </c:pt>
                      <c:pt idx="86">
                        <c:v>0</c:v>
                      </c:pt>
                      <c:pt idx="87">
                        <c:v>0</c:v>
                      </c:pt>
                      <c:pt idx="88">
                        <c:v>0</c:v>
                      </c:pt>
                      <c:pt idx="89">
                        <c:v>0</c:v>
                      </c:pt>
                      <c:pt idx="90">
                        <c:v>0</c:v>
                      </c:pt>
                      <c:pt idx="91">
                        <c:v>0</c:v>
                      </c:pt>
                    </c:numCache>
                  </c:numRef>
                </c:val>
                <c:extLst xmlns:c15="http://schemas.microsoft.com/office/drawing/2012/chart">
                  <c:ext xmlns:c16="http://schemas.microsoft.com/office/drawing/2014/chart" uri="{C3380CC4-5D6E-409C-BE32-E72D297353CC}">
                    <c16:uniqueId val="{00000041-705D-4F0A-A385-AB4DC8980013}"/>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25-26'!$A$66</c15:sqref>
                        </c15:formulaRef>
                      </c:ext>
                    </c:extLst>
                    <c:strCache>
                      <c:ptCount val="1"/>
                      <c:pt idx="0">
                        <c:v>Gynaecological - Reported &gt;103 days</c:v>
                      </c:pt>
                    </c:strCache>
                  </c:strRef>
                </c:tx>
                <c:spPr>
                  <a:solidFill>
                    <a:schemeClr val="accent5">
                      <a:tint val="7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25-26'!$B$66:$DA$66</c15:sqref>
                        </c15:formulaRef>
                      </c:ext>
                    </c:extLst>
                    <c:numCache>
                      <c:formatCode>General</c:formatCode>
                      <c:ptCount val="104"/>
                      <c:pt idx="0">
                        <c:v>9</c:v>
                      </c:pt>
                      <c:pt idx="1">
                        <c:v>8</c:v>
                      </c:pt>
                      <c:pt idx="2">
                        <c:v>8</c:v>
                      </c:pt>
                      <c:pt idx="3">
                        <c:v>9</c:v>
                      </c:pt>
                      <c:pt idx="4">
                        <c:v>9</c:v>
                      </c:pt>
                      <c:pt idx="5">
                        <c:v>11</c:v>
                      </c:pt>
                      <c:pt idx="6">
                        <c:v>9</c:v>
                      </c:pt>
                      <c:pt idx="7">
                        <c:v>14</c:v>
                      </c:pt>
                      <c:pt idx="8">
                        <c:v>15</c:v>
                      </c:pt>
                      <c:pt idx="9">
                        <c:v>17</c:v>
                      </c:pt>
                      <c:pt idx="10">
                        <c:v>16</c:v>
                      </c:pt>
                      <c:pt idx="11">
                        <c:v>18</c:v>
                      </c:pt>
                      <c:pt idx="12">
                        <c:v>18</c:v>
                      </c:pt>
                      <c:pt idx="13">
                        <c:v>13</c:v>
                      </c:pt>
                      <c:pt idx="14">
                        <c:v>13</c:v>
                      </c:pt>
                      <c:pt idx="15">
                        <c:v>14</c:v>
                      </c:pt>
                      <c:pt idx="16">
                        <c:v>14</c:v>
                      </c:pt>
                      <c:pt idx="17">
                        <c:v>15</c:v>
                      </c:pt>
                      <c:pt idx="18">
                        <c:v>14</c:v>
                      </c:pt>
                      <c:pt idx="19">
                        <c:v>13</c:v>
                      </c:pt>
                      <c:pt idx="20">
                        <c:v>11</c:v>
                      </c:pt>
                      <c:pt idx="21">
                        <c:v>12</c:v>
                      </c:pt>
                      <c:pt idx="22">
                        <c:v>9</c:v>
                      </c:pt>
                      <c:pt idx="23">
                        <c:v>9</c:v>
                      </c:pt>
                      <c:pt idx="24">
                        <c:v>11</c:v>
                      </c:pt>
                      <c:pt idx="25">
                        <c:v>14</c:v>
                      </c:pt>
                      <c:pt idx="26">
                        <c:v>10</c:v>
                      </c:pt>
                      <c:pt idx="27">
                        <c:v>7</c:v>
                      </c:pt>
                      <c:pt idx="28">
                        <c:v>8</c:v>
                      </c:pt>
                      <c:pt idx="29">
                        <c:v>8</c:v>
                      </c:pt>
                      <c:pt idx="30">
                        <c:v>10</c:v>
                      </c:pt>
                      <c:pt idx="31">
                        <c:v>10</c:v>
                      </c:pt>
                      <c:pt idx="32">
                        <c:v>11</c:v>
                      </c:pt>
                      <c:pt idx="33">
                        <c:v>10</c:v>
                      </c:pt>
                      <c:pt idx="34">
                        <c:v>11</c:v>
                      </c:pt>
                      <c:pt idx="35">
                        <c:v>10</c:v>
                      </c:pt>
                      <c:pt idx="36">
                        <c:v>11</c:v>
                      </c:pt>
                      <c:pt idx="37">
                        <c:v>10</c:v>
                      </c:pt>
                      <c:pt idx="38">
                        <c:v>10</c:v>
                      </c:pt>
                      <c:pt idx="39">
                        <c:v>9</c:v>
                      </c:pt>
                      <c:pt idx="40">
                        <c:v>10</c:v>
                      </c:pt>
                      <c:pt idx="41">
                        <c:v>12</c:v>
                      </c:pt>
                      <c:pt idx="42">
                        <c:v>10</c:v>
                      </c:pt>
                      <c:pt idx="43">
                        <c:v>10</c:v>
                      </c:pt>
                      <c:pt idx="44">
                        <c:v>7</c:v>
                      </c:pt>
                      <c:pt idx="45">
                        <c:v>10</c:v>
                      </c:pt>
                      <c:pt idx="46">
                        <c:v>7</c:v>
                      </c:pt>
                      <c:pt idx="47">
                        <c:v>7</c:v>
                      </c:pt>
                      <c:pt idx="48">
                        <c:v>6</c:v>
                      </c:pt>
                      <c:pt idx="49">
                        <c:v>5</c:v>
                      </c:pt>
                      <c:pt idx="50">
                        <c:v>4</c:v>
                      </c:pt>
                      <c:pt idx="51">
                        <c:v>4</c:v>
                      </c:pt>
                      <c:pt idx="52">
                        <c:v>5</c:v>
                      </c:pt>
                      <c:pt idx="53">
                        <c:v>5</c:v>
                      </c:pt>
                      <c:pt idx="54">
                        <c:v>5</c:v>
                      </c:pt>
                      <c:pt idx="55">
                        <c:v>5</c:v>
                      </c:pt>
                      <c:pt idx="56">
                        <c:v>5</c:v>
                      </c:pt>
                      <c:pt idx="57">
                        <c:v>6</c:v>
                      </c:pt>
                      <c:pt idx="58">
                        <c:v>5</c:v>
                      </c:pt>
                      <c:pt idx="59">
                        <c:v>7</c:v>
                      </c:pt>
                      <c:pt idx="60">
                        <c:v>8</c:v>
                      </c:pt>
                      <c:pt idx="61">
                        <c:v>10</c:v>
                      </c:pt>
                      <c:pt idx="62">
                        <c:v>12</c:v>
                      </c:pt>
                      <c:pt idx="63">
                        <c:v>11</c:v>
                      </c:pt>
                      <c:pt idx="64">
                        <c:v>11</c:v>
                      </c:pt>
                      <c:pt idx="65">
                        <c:v>13</c:v>
                      </c:pt>
                      <c:pt idx="66">
                        <c:v>14</c:v>
                      </c:pt>
                      <c:pt idx="67">
                        <c:v>11</c:v>
                      </c:pt>
                      <c:pt idx="68">
                        <c:v>11</c:v>
                      </c:pt>
                      <c:pt idx="69">
                        <c:v>12</c:v>
                      </c:pt>
                      <c:pt idx="70">
                        <c:v>10</c:v>
                      </c:pt>
                      <c:pt idx="71">
                        <c:v>14</c:v>
                      </c:pt>
                      <c:pt idx="72">
                        <c:v>15</c:v>
                      </c:pt>
                      <c:pt idx="73">
                        <c:v>20</c:v>
                      </c:pt>
                      <c:pt idx="74">
                        <c:v>20</c:v>
                      </c:pt>
                      <c:pt idx="75">
                        <c:v>18</c:v>
                      </c:pt>
                      <c:pt idx="76">
                        <c:v>19</c:v>
                      </c:pt>
                      <c:pt idx="77">
                        <c:v>12</c:v>
                      </c:pt>
                      <c:pt idx="78">
                        <c:v>11</c:v>
                      </c:pt>
                      <c:pt idx="79">
                        <c:v>10</c:v>
                      </c:pt>
                      <c:pt idx="80">
                        <c:v>11</c:v>
                      </c:pt>
                      <c:pt idx="81">
                        <c:v>9</c:v>
                      </c:pt>
                      <c:pt idx="82">
                        <c:v>9</c:v>
                      </c:pt>
                      <c:pt idx="83">
                        <c:v>11</c:v>
                      </c:pt>
                      <c:pt idx="84">
                        <c:v>10</c:v>
                      </c:pt>
                      <c:pt idx="85">
                        <c:v>11</c:v>
                      </c:pt>
                      <c:pt idx="86">
                        <c:v>13</c:v>
                      </c:pt>
                      <c:pt idx="87">
                        <c:v>10</c:v>
                      </c:pt>
                      <c:pt idx="88">
                        <c:v>10</c:v>
                      </c:pt>
                      <c:pt idx="89">
                        <c:v>9</c:v>
                      </c:pt>
                      <c:pt idx="90">
                        <c:v>9</c:v>
                      </c:pt>
                      <c:pt idx="91">
                        <c:v>4</c:v>
                      </c:pt>
                    </c:numCache>
                  </c:numRef>
                </c:val>
                <c:extLst xmlns:c15="http://schemas.microsoft.com/office/drawing/2012/chart">
                  <c:ext xmlns:c16="http://schemas.microsoft.com/office/drawing/2014/chart" uri="{C3380CC4-5D6E-409C-BE32-E72D297353CC}">
                    <c16:uniqueId val="{00000042-705D-4F0A-A385-AB4DC8980013}"/>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25-26'!$A$67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25-26'!$B$67:$DA$67</c15:sqref>
                        </c15:formulaRef>
                      </c:ext>
                    </c:extLst>
                    <c:numCache>
                      <c:formatCode>General</c:formatCode>
                      <c:ptCount val="104"/>
                      <c:pt idx="0">
                        <c:v>3</c:v>
                      </c:pt>
                      <c:pt idx="1">
                        <c:v>2</c:v>
                      </c:pt>
                      <c:pt idx="2">
                        <c:v>2</c:v>
                      </c:pt>
                      <c:pt idx="3">
                        <c:v>3</c:v>
                      </c:pt>
                      <c:pt idx="4">
                        <c:v>4</c:v>
                      </c:pt>
                      <c:pt idx="5">
                        <c:v>4</c:v>
                      </c:pt>
                      <c:pt idx="6">
                        <c:v>3</c:v>
                      </c:pt>
                      <c:pt idx="7">
                        <c:v>3</c:v>
                      </c:pt>
                      <c:pt idx="8">
                        <c:v>4</c:v>
                      </c:pt>
                      <c:pt idx="9">
                        <c:v>3</c:v>
                      </c:pt>
                      <c:pt idx="10">
                        <c:v>2</c:v>
                      </c:pt>
                      <c:pt idx="11">
                        <c:v>0</c:v>
                      </c:pt>
                      <c:pt idx="12">
                        <c:v>0</c:v>
                      </c:pt>
                      <c:pt idx="13">
                        <c:v>0</c:v>
                      </c:pt>
                      <c:pt idx="14">
                        <c:v>3</c:v>
                      </c:pt>
                      <c:pt idx="15">
                        <c:v>2</c:v>
                      </c:pt>
                      <c:pt idx="16">
                        <c:v>2</c:v>
                      </c:pt>
                      <c:pt idx="17">
                        <c:v>4</c:v>
                      </c:pt>
                      <c:pt idx="18">
                        <c:v>5</c:v>
                      </c:pt>
                      <c:pt idx="19">
                        <c:v>3</c:v>
                      </c:pt>
                      <c:pt idx="20">
                        <c:v>3</c:v>
                      </c:pt>
                      <c:pt idx="21">
                        <c:v>3</c:v>
                      </c:pt>
                      <c:pt idx="22">
                        <c:v>5</c:v>
                      </c:pt>
                      <c:pt idx="23">
                        <c:v>4</c:v>
                      </c:pt>
                      <c:pt idx="24">
                        <c:v>5</c:v>
                      </c:pt>
                      <c:pt idx="25">
                        <c:v>4</c:v>
                      </c:pt>
                      <c:pt idx="26">
                        <c:v>4</c:v>
                      </c:pt>
                      <c:pt idx="27">
                        <c:v>3</c:v>
                      </c:pt>
                      <c:pt idx="28">
                        <c:v>3</c:v>
                      </c:pt>
                      <c:pt idx="29">
                        <c:v>2</c:v>
                      </c:pt>
                      <c:pt idx="30">
                        <c:v>2</c:v>
                      </c:pt>
                      <c:pt idx="31">
                        <c:v>1</c:v>
                      </c:pt>
                      <c:pt idx="32">
                        <c:v>1</c:v>
                      </c:pt>
                      <c:pt idx="33">
                        <c:v>2</c:v>
                      </c:pt>
                      <c:pt idx="34">
                        <c:v>2</c:v>
                      </c:pt>
                      <c:pt idx="35">
                        <c:v>0</c:v>
                      </c:pt>
                      <c:pt idx="36">
                        <c:v>2</c:v>
                      </c:pt>
                      <c:pt idx="37">
                        <c:v>2</c:v>
                      </c:pt>
                      <c:pt idx="38">
                        <c:v>3</c:v>
                      </c:pt>
                      <c:pt idx="39">
                        <c:v>5</c:v>
                      </c:pt>
                      <c:pt idx="40">
                        <c:v>6</c:v>
                      </c:pt>
                      <c:pt idx="41">
                        <c:v>7</c:v>
                      </c:pt>
                      <c:pt idx="42">
                        <c:v>6</c:v>
                      </c:pt>
                      <c:pt idx="43">
                        <c:v>4</c:v>
                      </c:pt>
                      <c:pt idx="44">
                        <c:v>5</c:v>
                      </c:pt>
                      <c:pt idx="45">
                        <c:v>7</c:v>
                      </c:pt>
                      <c:pt idx="46">
                        <c:v>6</c:v>
                      </c:pt>
                      <c:pt idx="47">
                        <c:v>5</c:v>
                      </c:pt>
                      <c:pt idx="48">
                        <c:v>6</c:v>
                      </c:pt>
                      <c:pt idx="49">
                        <c:v>5</c:v>
                      </c:pt>
                      <c:pt idx="50">
                        <c:v>6</c:v>
                      </c:pt>
                      <c:pt idx="51">
                        <c:v>7</c:v>
                      </c:pt>
                      <c:pt idx="52">
                        <c:v>7</c:v>
                      </c:pt>
                      <c:pt idx="53">
                        <c:v>5</c:v>
                      </c:pt>
                      <c:pt idx="54">
                        <c:v>6</c:v>
                      </c:pt>
                      <c:pt idx="55">
                        <c:v>7</c:v>
                      </c:pt>
                      <c:pt idx="56">
                        <c:v>4</c:v>
                      </c:pt>
                      <c:pt idx="57">
                        <c:v>7</c:v>
                      </c:pt>
                      <c:pt idx="58">
                        <c:v>6</c:v>
                      </c:pt>
                      <c:pt idx="59">
                        <c:v>6</c:v>
                      </c:pt>
                      <c:pt idx="60">
                        <c:v>6</c:v>
                      </c:pt>
                      <c:pt idx="61">
                        <c:v>7</c:v>
                      </c:pt>
                      <c:pt idx="62">
                        <c:v>10</c:v>
                      </c:pt>
                      <c:pt idx="63">
                        <c:v>10</c:v>
                      </c:pt>
                      <c:pt idx="64">
                        <c:v>10</c:v>
                      </c:pt>
                      <c:pt idx="65">
                        <c:v>12</c:v>
                      </c:pt>
                      <c:pt idx="66">
                        <c:v>12</c:v>
                      </c:pt>
                      <c:pt idx="67">
                        <c:v>9</c:v>
                      </c:pt>
                      <c:pt idx="68">
                        <c:v>10</c:v>
                      </c:pt>
                      <c:pt idx="69">
                        <c:v>9</c:v>
                      </c:pt>
                      <c:pt idx="70">
                        <c:v>10</c:v>
                      </c:pt>
                      <c:pt idx="71">
                        <c:v>9</c:v>
                      </c:pt>
                      <c:pt idx="72">
                        <c:v>8</c:v>
                      </c:pt>
                      <c:pt idx="73">
                        <c:v>12</c:v>
                      </c:pt>
                      <c:pt idx="74">
                        <c:v>13</c:v>
                      </c:pt>
                      <c:pt idx="75">
                        <c:v>11</c:v>
                      </c:pt>
                      <c:pt idx="76">
                        <c:v>7</c:v>
                      </c:pt>
                      <c:pt idx="77">
                        <c:v>8</c:v>
                      </c:pt>
                      <c:pt idx="78">
                        <c:v>8</c:v>
                      </c:pt>
                      <c:pt idx="79">
                        <c:v>8</c:v>
                      </c:pt>
                      <c:pt idx="80">
                        <c:v>12</c:v>
                      </c:pt>
                      <c:pt idx="81">
                        <c:v>11</c:v>
                      </c:pt>
                      <c:pt idx="82">
                        <c:v>10</c:v>
                      </c:pt>
                      <c:pt idx="83">
                        <c:v>9</c:v>
                      </c:pt>
                      <c:pt idx="84">
                        <c:v>8</c:v>
                      </c:pt>
                      <c:pt idx="85">
                        <c:v>8</c:v>
                      </c:pt>
                      <c:pt idx="86">
                        <c:v>6</c:v>
                      </c:pt>
                      <c:pt idx="87">
                        <c:v>4</c:v>
                      </c:pt>
                      <c:pt idx="88">
                        <c:v>4</c:v>
                      </c:pt>
                      <c:pt idx="89">
                        <c:v>3</c:v>
                      </c:pt>
                      <c:pt idx="90">
                        <c:v>3</c:v>
                      </c:pt>
                      <c:pt idx="91">
                        <c:v>2</c:v>
                      </c:pt>
                    </c:numCache>
                  </c:numRef>
                </c:val>
                <c:extLst xmlns:c15="http://schemas.microsoft.com/office/drawing/2012/chart">
                  <c:ext xmlns:c16="http://schemas.microsoft.com/office/drawing/2014/chart" uri="{C3380CC4-5D6E-409C-BE32-E72D297353CC}">
                    <c16:uniqueId val="{00000043-705D-4F0A-A385-AB4DC8980013}"/>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25-26'!$A$68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25-26'!$B$68:$DA$68</c15:sqref>
                        </c15:formulaRef>
                      </c:ext>
                    </c:extLst>
                    <c:numCache>
                      <c:formatCode>General</c:formatCode>
                      <c:ptCount val="104"/>
                      <c:pt idx="0">
                        <c:v>2</c:v>
                      </c:pt>
                      <c:pt idx="1">
                        <c:v>4</c:v>
                      </c:pt>
                      <c:pt idx="2">
                        <c:v>4</c:v>
                      </c:pt>
                      <c:pt idx="3">
                        <c:v>3</c:v>
                      </c:pt>
                      <c:pt idx="4">
                        <c:v>2</c:v>
                      </c:pt>
                      <c:pt idx="5">
                        <c:v>1</c:v>
                      </c:pt>
                      <c:pt idx="6">
                        <c:v>1</c:v>
                      </c:pt>
                      <c:pt idx="7">
                        <c:v>1</c:v>
                      </c:pt>
                      <c:pt idx="8">
                        <c:v>1</c:v>
                      </c:pt>
                      <c:pt idx="9">
                        <c:v>3</c:v>
                      </c:pt>
                      <c:pt idx="10">
                        <c:v>4</c:v>
                      </c:pt>
                      <c:pt idx="11">
                        <c:v>3</c:v>
                      </c:pt>
                      <c:pt idx="12">
                        <c:v>1</c:v>
                      </c:pt>
                      <c:pt idx="13">
                        <c:v>3</c:v>
                      </c:pt>
                      <c:pt idx="14">
                        <c:v>2</c:v>
                      </c:pt>
                      <c:pt idx="15">
                        <c:v>3</c:v>
                      </c:pt>
                      <c:pt idx="16">
                        <c:v>2</c:v>
                      </c:pt>
                      <c:pt idx="17">
                        <c:v>2</c:v>
                      </c:pt>
                      <c:pt idx="18">
                        <c:v>3</c:v>
                      </c:pt>
                      <c:pt idx="19">
                        <c:v>3</c:v>
                      </c:pt>
                      <c:pt idx="20">
                        <c:v>4</c:v>
                      </c:pt>
                      <c:pt idx="21">
                        <c:v>6</c:v>
                      </c:pt>
                      <c:pt idx="22">
                        <c:v>4</c:v>
                      </c:pt>
                      <c:pt idx="23">
                        <c:v>4</c:v>
                      </c:pt>
                      <c:pt idx="24">
                        <c:v>4</c:v>
                      </c:pt>
                      <c:pt idx="25">
                        <c:v>5</c:v>
                      </c:pt>
                      <c:pt idx="26">
                        <c:v>4</c:v>
                      </c:pt>
                      <c:pt idx="27">
                        <c:v>3</c:v>
                      </c:pt>
                      <c:pt idx="28">
                        <c:v>3</c:v>
                      </c:pt>
                      <c:pt idx="29">
                        <c:v>3</c:v>
                      </c:pt>
                      <c:pt idx="30">
                        <c:v>1</c:v>
                      </c:pt>
                      <c:pt idx="31">
                        <c:v>1</c:v>
                      </c:pt>
                      <c:pt idx="32">
                        <c:v>3</c:v>
                      </c:pt>
                      <c:pt idx="33">
                        <c:v>2</c:v>
                      </c:pt>
                      <c:pt idx="34">
                        <c:v>2</c:v>
                      </c:pt>
                      <c:pt idx="35">
                        <c:v>2</c:v>
                      </c:pt>
                      <c:pt idx="36">
                        <c:v>2</c:v>
                      </c:pt>
                      <c:pt idx="37">
                        <c:v>2</c:v>
                      </c:pt>
                      <c:pt idx="38">
                        <c:v>2</c:v>
                      </c:pt>
                      <c:pt idx="39">
                        <c:v>1</c:v>
                      </c:pt>
                      <c:pt idx="40">
                        <c:v>1</c:v>
                      </c:pt>
                      <c:pt idx="41">
                        <c:v>4</c:v>
                      </c:pt>
                      <c:pt idx="42">
                        <c:v>6</c:v>
                      </c:pt>
                      <c:pt idx="43">
                        <c:v>3</c:v>
                      </c:pt>
                      <c:pt idx="44">
                        <c:v>3</c:v>
                      </c:pt>
                      <c:pt idx="45">
                        <c:v>3</c:v>
                      </c:pt>
                      <c:pt idx="46">
                        <c:v>3</c:v>
                      </c:pt>
                      <c:pt idx="47">
                        <c:v>2</c:v>
                      </c:pt>
                      <c:pt idx="48">
                        <c:v>2</c:v>
                      </c:pt>
                      <c:pt idx="49">
                        <c:v>0</c:v>
                      </c:pt>
                      <c:pt idx="50">
                        <c:v>0</c:v>
                      </c:pt>
                      <c:pt idx="51">
                        <c:v>0</c:v>
                      </c:pt>
                      <c:pt idx="52">
                        <c:v>1</c:v>
                      </c:pt>
                      <c:pt idx="53">
                        <c:v>1</c:v>
                      </c:pt>
                      <c:pt idx="54">
                        <c:v>0</c:v>
                      </c:pt>
                      <c:pt idx="55">
                        <c:v>4</c:v>
                      </c:pt>
                      <c:pt idx="56">
                        <c:v>0</c:v>
                      </c:pt>
                      <c:pt idx="57">
                        <c:v>0</c:v>
                      </c:pt>
                      <c:pt idx="58">
                        <c:v>2</c:v>
                      </c:pt>
                      <c:pt idx="59">
                        <c:v>3</c:v>
                      </c:pt>
                      <c:pt idx="60">
                        <c:v>2</c:v>
                      </c:pt>
                      <c:pt idx="61">
                        <c:v>1</c:v>
                      </c:pt>
                      <c:pt idx="62">
                        <c:v>1</c:v>
                      </c:pt>
                      <c:pt idx="63">
                        <c:v>3</c:v>
                      </c:pt>
                      <c:pt idx="64">
                        <c:v>1</c:v>
                      </c:pt>
                      <c:pt idx="65">
                        <c:v>0</c:v>
                      </c:pt>
                      <c:pt idx="66">
                        <c:v>2</c:v>
                      </c:pt>
                      <c:pt idx="67">
                        <c:v>4</c:v>
                      </c:pt>
                      <c:pt idx="68">
                        <c:v>3</c:v>
                      </c:pt>
                      <c:pt idx="69">
                        <c:v>3</c:v>
                      </c:pt>
                      <c:pt idx="70">
                        <c:v>4</c:v>
                      </c:pt>
                      <c:pt idx="71">
                        <c:v>5</c:v>
                      </c:pt>
                      <c:pt idx="72">
                        <c:v>4</c:v>
                      </c:pt>
                      <c:pt idx="73">
                        <c:v>4</c:v>
                      </c:pt>
                      <c:pt idx="74">
                        <c:v>5</c:v>
                      </c:pt>
                      <c:pt idx="75">
                        <c:v>5</c:v>
                      </c:pt>
                      <c:pt idx="76">
                        <c:v>5</c:v>
                      </c:pt>
                      <c:pt idx="77">
                        <c:v>4</c:v>
                      </c:pt>
                      <c:pt idx="78">
                        <c:v>3</c:v>
                      </c:pt>
                      <c:pt idx="79">
                        <c:v>5</c:v>
                      </c:pt>
                      <c:pt idx="80">
                        <c:v>4</c:v>
                      </c:pt>
                      <c:pt idx="81">
                        <c:v>4</c:v>
                      </c:pt>
                      <c:pt idx="82">
                        <c:v>3</c:v>
                      </c:pt>
                      <c:pt idx="83">
                        <c:v>5</c:v>
                      </c:pt>
                      <c:pt idx="84">
                        <c:v>5</c:v>
                      </c:pt>
                      <c:pt idx="85">
                        <c:v>5</c:v>
                      </c:pt>
                      <c:pt idx="86">
                        <c:v>2</c:v>
                      </c:pt>
                      <c:pt idx="87">
                        <c:v>4</c:v>
                      </c:pt>
                      <c:pt idx="88">
                        <c:v>1</c:v>
                      </c:pt>
                      <c:pt idx="89">
                        <c:v>1</c:v>
                      </c:pt>
                      <c:pt idx="90">
                        <c:v>2</c:v>
                      </c:pt>
                      <c:pt idx="91">
                        <c:v>2</c:v>
                      </c:pt>
                    </c:numCache>
                  </c:numRef>
                </c:val>
                <c:extLst xmlns:c15="http://schemas.microsoft.com/office/drawing/2012/chart">
                  <c:ext xmlns:c16="http://schemas.microsoft.com/office/drawing/2014/chart" uri="{C3380CC4-5D6E-409C-BE32-E72D297353CC}">
                    <c16:uniqueId val="{00000044-705D-4F0A-A385-AB4DC8980013}"/>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25-26'!$A$69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25-26'!$B$69:$DA$69</c15:sqref>
                        </c15:formulaRef>
                      </c:ext>
                    </c:extLst>
                    <c:numCache>
                      <c:formatCode>General</c:formatCode>
                      <c:ptCount val="104"/>
                      <c:pt idx="0">
                        <c:v>17</c:v>
                      </c:pt>
                      <c:pt idx="1">
                        <c:v>13</c:v>
                      </c:pt>
                      <c:pt idx="2">
                        <c:v>10</c:v>
                      </c:pt>
                      <c:pt idx="3">
                        <c:v>9</c:v>
                      </c:pt>
                      <c:pt idx="4">
                        <c:v>11</c:v>
                      </c:pt>
                      <c:pt idx="5">
                        <c:v>12</c:v>
                      </c:pt>
                      <c:pt idx="6">
                        <c:v>14</c:v>
                      </c:pt>
                      <c:pt idx="7">
                        <c:v>18</c:v>
                      </c:pt>
                      <c:pt idx="8">
                        <c:v>16</c:v>
                      </c:pt>
                      <c:pt idx="9">
                        <c:v>18</c:v>
                      </c:pt>
                      <c:pt idx="10">
                        <c:v>18</c:v>
                      </c:pt>
                      <c:pt idx="11">
                        <c:v>19</c:v>
                      </c:pt>
                      <c:pt idx="12">
                        <c:v>24</c:v>
                      </c:pt>
                      <c:pt idx="13">
                        <c:v>25</c:v>
                      </c:pt>
                      <c:pt idx="14">
                        <c:v>22</c:v>
                      </c:pt>
                      <c:pt idx="15">
                        <c:v>25</c:v>
                      </c:pt>
                      <c:pt idx="16">
                        <c:v>10</c:v>
                      </c:pt>
                      <c:pt idx="17">
                        <c:v>22</c:v>
                      </c:pt>
                      <c:pt idx="18">
                        <c:v>21</c:v>
                      </c:pt>
                      <c:pt idx="19">
                        <c:v>20</c:v>
                      </c:pt>
                      <c:pt idx="20">
                        <c:v>24</c:v>
                      </c:pt>
                      <c:pt idx="21">
                        <c:v>25</c:v>
                      </c:pt>
                      <c:pt idx="22">
                        <c:v>23</c:v>
                      </c:pt>
                      <c:pt idx="23">
                        <c:v>21</c:v>
                      </c:pt>
                      <c:pt idx="24">
                        <c:v>19</c:v>
                      </c:pt>
                      <c:pt idx="25">
                        <c:v>23</c:v>
                      </c:pt>
                      <c:pt idx="26">
                        <c:v>21</c:v>
                      </c:pt>
                      <c:pt idx="27">
                        <c:v>19</c:v>
                      </c:pt>
                      <c:pt idx="28">
                        <c:v>19</c:v>
                      </c:pt>
                      <c:pt idx="29">
                        <c:v>21</c:v>
                      </c:pt>
                      <c:pt idx="30">
                        <c:v>19</c:v>
                      </c:pt>
                      <c:pt idx="31">
                        <c:v>19</c:v>
                      </c:pt>
                      <c:pt idx="32">
                        <c:v>16</c:v>
                      </c:pt>
                      <c:pt idx="33">
                        <c:v>13</c:v>
                      </c:pt>
                      <c:pt idx="34">
                        <c:v>14</c:v>
                      </c:pt>
                      <c:pt idx="35">
                        <c:v>11</c:v>
                      </c:pt>
                      <c:pt idx="36">
                        <c:v>11</c:v>
                      </c:pt>
                      <c:pt idx="37">
                        <c:v>13</c:v>
                      </c:pt>
                      <c:pt idx="38">
                        <c:v>14</c:v>
                      </c:pt>
                      <c:pt idx="39">
                        <c:v>16</c:v>
                      </c:pt>
                      <c:pt idx="40">
                        <c:v>14</c:v>
                      </c:pt>
                      <c:pt idx="41">
                        <c:v>16</c:v>
                      </c:pt>
                      <c:pt idx="42">
                        <c:v>13</c:v>
                      </c:pt>
                      <c:pt idx="43">
                        <c:v>11</c:v>
                      </c:pt>
                      <c:pt idx="44">
                        <c:v>11</c:v>
                      </c:pt>
                      <c:pt idx="45">
                        <c:v>13</c:v>
                      </c:pt>
                      <c:pt idx="46">
                        <c:v>17</c:v>
                      </c:pt>
                      <c:pt idx="47">
                        <c:v>13</c:v>
                      </c:pt>
                      <c:pt idx="48">
                        <c:v>13</c:v>
                      </c:pt>
                      <c:pt idx="49">
                        <c:v>14</c:v>
                      </c:pt>
                      <c:pt idx="50">
                        <c:v>13</c:v>
                      </c:pt>
                      <c:pt idx="51">
                        <c:v>12</c:v>
                      </c:pt>
                      <c:pt idx="52">
                        <c:v>13</c:v>
                      </c:pt>
                      <c:pt idx="53">
                        <c:v>19</c:v>
                      </c:pt>
                      <c:pt idx="54">
                        <c:v>19</c:v>
                      </c:pt>
                      <c:pt idx="55">
                        <c:v>21</c:v>
                      </c:pt>
                      <c:pt idx="56">
                        <c:v>23</c:v>
                      </c:pt>
                      <c:pt idx="57">
                        <c:v>22</c:v>
                      </c:pt>
                      <c:pt idx="58">
                        <c:v>20</c:v>
                      </c:pt>
                      <c:pt idx="59">
                        <c:v>18</c:v>
                      </c:pt>
                      <c:pt idx="60">
                        <c:v>16</c:v>
                      </c:pt>
                      <c:pt idx="61">
                        <c:v>10</c:v>
                      </c:pt>
                      <c:pt idx="62">
                        <c:v>12</c:v>
                      </c:pt>
                      <c:pt idx="63">
                        <c:v>13</c:v>
                      </c:pt>
                      <c:pt idx="64">
                        <c:v>17</c:v>
                      </c:pt>
                      <c:pt idx="65">
                        <c:v>15</c:v>
                      </c:pt>
                      <c:pt idx="66">
                        <c:v>14</c:v>
                      </c:pt>
                      <c:pt idx="67">
                        <c:v>18</c:v>
                      </c:pt>
                      <c:pt idx="68">
                        <c:v>19</c:v>
                      </c:pt>
                      <c:pt idx="69">
                        <c:v>15</c:v>
                      </c:pt>
                      <c:pt idx="70">
                        <c:v>14</c:v>
                      </c:pt>
                      <c:pt idx="71">
                        <c:v>16</c:v>
                      </c:pt>
                      <c:pt idx="72">
                        <c:v>17</c:v>
                      </c:pt>
                      <c:pt idx="73">
                        <c:v>17</c:v>
                      </c:pt>
                      <c:pt idx="74">
                        <c:v>18</c:v>
                      </c:pt>
                      <c:pt idx="75">
                        <c:v>21</c:v>
                      </c:pt>
                      <c:pt idx="76">
                        <c:v>21</c:v>
                      </c:pt>
                      <c:pt idx="77">
                        <c:v>19</c:v>
                      </c:pt>
                      <c:pt idx="78">
                        <c:v>18</c:v>
                      </c:pt>
                      <c:pt idx="79">
                        <c:v>18</c:v>
                      </c:pt>
                      <c:pt idx="80">
                        <c:v>19</c:v>
                      </c:pt>
                      <c:pt idx="81">
                        <c:v>18</c:v>
                      </c:pt>
                      <c:pt idx="82">
                        <c:v>24</c:v>
                      </c:pt>
                      <c:pt idx="83">
                        <c:v>29</c:v>
                      </c:pt>
                      <c:pt idx="84">
                        <c:v>26</c:v>
                      </c:pt>
                      <c:pt idx="85">
                        <c:v>28</c:v>
                      </c:pt>
                      <c:pt idx="86">
                        <c:v>24</c:v>
                      </c:pt>
                      <c:pt idx="87">
                        <c:v>32</c:v>
                      </c:pt>
                      <c:pt idx="88">
                        <c:v>32</c:v>
                      </c:pt>
                      <c:pt idx="89">
                        <c:v>37</c:v>
                      </c:pt>
                      <c:pt idx="90">
                        <c:v>37</c:v>
                      </c:pt>
                      <c:pt idx="91">
                        <c:v>41</c:v>
                      </c:pt>
                    </c:numCache>
                  </c:numRef>
                </c:val>
                <c:extLst xmlns:c15="http://schemas.microsoft.com/office/drawing/2012/chart">
                  <c:ext xmlns:c16="http://schemas.microsoft.com/office/drawing/2014/chart" uri="{C3380CC4-5D6E-409C-BE32-E72D297353CC}">
                    <c16:uniqueId val="{00000045-705D-4F0A-A385-AB4DC8980013}"/>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25-26'!$A$70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25-26'!$B$70:$DA$70</c15:sqref>
                        </c15:formulaRef>
                      </c:ext>
                    </c:extLst>
                    <c:numCache>
                      <c:formatCode>General</c:formatCode>
                      <c:ptCount val="104"/>
                      <c:pt idx="0">
                        <c:v>8</c:v>
                      </c:pt>
                      <c:pt idx="1">
                        <c:v>8</c:v>
                      </c:pt>
                      <c:pt idx="2">
                        <c:v>8</c:v>
                      </c:pt>
                      <c:pt idx="3">
                        <c:v>8</c:v>
                      </c:pt>
                      <c:pt idx="4">
                        <c:v>8</c:v>
                      </c:pt>
                      <c:pt idx="5">
                        <c:v>9</c:v>
                      </c:pt>
                      <c:pt idx="6">
                        <c:v>9</c:v>
                      </c:pt>
                      <c:pt idx="7">
                        <c:v>8</c:v>
                      </c:pt>
                      <c:pt idx="8">
                        <c:v>9</c:v>
                      </c:pt>
                      <c:pt idx="9">
                        <c:v>8</c:v>
                      </c:pt>
                      <c:pt idx="10">
                        <c:v>7</c:v>
                      </c:pt>
                      <c:pt idx="11">
                        <c:v>8</c:v>
                      </c:pt>
                      <c:pt idx="12">
                        <c:v>5</c:v>
                      </c:pt>
                      <c:pt idx="13">
                        <c:v>4</c:v>
                      </c:pt>
                      <c:pt idx="14">
                        <c:v>3</c:v>
                      </c:pt>
                      <c:pt idx="15">
                        <c:v>6</c:v>
                      </c:pt>
                      <c:pt idx="16">
                        <c:v>19</c:v>
                      </c:pt>
                      <c:pt idx="17">
                        <c:v>4</c:v>
                      </c:pt>
                      <c:pt idx="18">
                        <c:v>4</c:v>
                      </c:pt>
                      <c:pt idx="19">
                        <c:v>7</c:v>
                      </c:pt>
                      <c:pt idx="20">
                        <c:v>6</c:v>
                      </c:pt>
                      <c:pt idx="21">
                        <c:v>8</c:v>
                      </c:pt>
                      <c:pt idx="22">
                        <c:v>7</c:v>
                      </c:pt>
                      <c:pt idx="23">
                        <c:v>7</c:v>
                      </c:pt>
                      <c:pt idx="24">
                        <c:v>6</c:v>
                      </c:pt>
                      <c:pt idx="25">
                        <c:v>9</c:v>
                      </c:pt>
                      <c:pt idx="26">
                        <c:v>7</c:v>
                      </c:pt>
                      <c:pt idx="27">
                        <c:v>6</c:v>
                      </c:pt>
                      <c:pt idx="28">
                        <c:v>4</c:v>
                      </c:pt>
                      <c:pt idx="29">
                        <c:v>5</c:v>
                      </c:pt>
                      <c:pt idx="30">
                        <c:v>4</c:v>
                      </c:pt>
                      <c:pt idx="31">
                        <c:v>5</c:v>
                      </c:pt>
                      <c:pt idx="32">
                        <c:v>3</c:v>
                      </c:pt>
                      <c:pt idx="33">
                        <c:v>5</c:v>
                      </c:pt>
                      <c:pt idx="34">
                        <c:v>5</c:v>
                      </c:pt>
                      <c:pt idx="35">
                        <c:v>6</c:v>
                      </c:pt>
                      <c:pt idx="36">
                        <c:v>7</c:v>
                      </c:pt>
                      <c:pt idx="37">
                        <c:v>5</c:v>
                      </c:pt>
                      <c:pt idx="38">
                        <c:v>5</c:v>
                      </c:pt>
                      <c:pt idx="39">
                        <c:v>6</c:v>
                      </c:pt>
                      <c:pt idx="40">
                        <c:v>4</c:v>
                      </c:pt>
                      <c:pt idx="41">
                        <c:v>5</c:v>
                      </c:pt>
                      <c:pt idx="42">
                        <c:v>5</c:v>
                      </c:pt>
                      <c:pt idx="43">
                        <c:v>5</c:v>
                      </c:pt>
                      <c:pt idx="44">
                        <c:v>6</c:v>
                      </c:pt>
                      <c:pt idx="45">
                        <c:v>5</c:v>
                      </c:pt>
                      <c:pt idx="46">
                        <c:v>9</c:v>
                      </c:pt>
                      <c:pt idx="47">
                        <c:v>9</c:v>
                      </c:pt>
                      <c:pt idx="48">
                        <c:v>8</c:v>
                      </c:pt>
                      <c:pt idx="49">
                        <c:v>7</c:v>
                      </c:pt>
                      <c:pt idx="50">
                        <c:v>5</c:v>
                      </c:pt>
                      <c:pt idx="51">
                        <c:v>6</c:v>
                      </c:pt>
                      <c:pt idx="52">
                        <c:v>8</c:v>
                      </c:pt>
                      <c:pt idx="53">
                        <c:v>5</c:v>
                      </c:pt>
                      <c:pt idx="54">
                        <c:v>5</c:v>
                      </c:pt>
                      <c:pt idx="55">
                        <c:v>6</c:v>
                      </c:pt>
                      <c:pt idx="56">
                        <c:v>7</c:v>
                      </c:pt>
                      <c:pt idx="57">
                        <c:v>5</c:v>
                      </c:pt>
                      <c:pt idx="58">
                        <c:v>6</c:v>
                      </c:pt>
                      <c:pt idx="59">
                        <c:v>3</c:v>
                      </c:pt>
                      <c:pt idx="60">
                        <c:v>2</c:v>
                      </c:pt>
                      <c:pt idx="61">
                        <c:v>2</c:v>
                      </c:pt>
                      <c:pt idx="62">
                        <c:v>2</c:v>
                      </c:pt>
                      <c:pt idx="63">
                        <c:v>3</c:v>
                      </c:pt>
                      <c:pt idx="64">
                        <c:v>3</c:v>
                      </c:pt>
                      <c:pt idx="65">
                        <c:v>4</c:v>
                      </c:pt>
                      <c:pt idx="66">
                        <c:v>5</c:v>
                      </c:pt>
                      <c:pt idx="67">
                        <c:v>5</c:v>
                      </c:pt>
                      <c:pt idx="68">
                        <c:v>3</c:v>
                      </c:pt>
                      <c:pt idx="69">
                        <c:v>3</c:v>
                      </c:pt>
                      <c:pt idx="70">
                        <c:v>4</c:v>
                      </c:pt>
                      <c:pt idx="71">
                        <c:v>5</c:v>
                      </c:pt>
                      <c:pt idx="72">
                        <c:v>3</c:v>
                      </c:pt>
                      <c:pt idx="73">
                        <c:v>5</c:v>
                      </c:pt>
                      <c:pt idx="74">
                        <c:v>3</c:v>
                      </c:pt>
                      <c:pt idx="75">
                        <c:v>2</c:v>
                      </c:pt>
                      <c:pt idx="76">
                        <c:v>3</c:v>
                      </c:pt>
                      <c:pt idx="77">
                        <c:v>4</c:v>
                      </c:pt>
                      <c:pt idx="78">
                        <c:v>2</c:v>
                      </c:pt>
                      <c:pt idx="79">
                        <c:v>3</c:v>
                      </c:pt>
                      <c:pt idx="80">
                        <c:v>4</c:v>
                      </c:pt>
                      <c:pt idx="81">
                        <c:v>5</c:v>
                      </c:pt>
                      <c:pt idx="82">
                        <c:v>5</c:v>
                      </c:pt>
                      <c:pt idx="83">
                        <c:v>4</c:v>
                      </c:pt>
                      <c:pt idx="84">
                        <c:v>5</c:v>
                      </c:pt>
                      <c:pt idx="85">
                        <c:v>5</c:v>
                      </c:pt>
                      <c:pt idx="86">
                        <c:v>5</c:v>
                      </c:pt>
                      <c:pt idx="87">
                        <c:v>4</c:v>
                      </c:pt>
                      <c:pt idx="88">
                        <c:v>5</c:v>
                      </c:pt>
                      <c:pt idx="89">
                        <c:v>6</c:v>
                      </c:pt>
                      <c:pt idx="90">
                        <c:v>6</c:v>
                      </c:pt>
                      <c:pt idx="91">
                        <c:v>6</c:v>
                      </c:pt>
                    </c:numCache>
                  </c:numRef>
                </c:val>
                <c:extLst xmlns:c15="http://schemas.microsoft.com/office/drawing/2012/chart">
                  <c:ext xmlns:c16="http://schemas.microsoft.com/office/drawing/2014/chart" uri="{C3380CC4-5D6E-409C-BE32-E72D297353CC}">
                    <c16:uniqueId val="{00000046-705D-4F0A-A385-AB4DC8980013}"/>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25-26'!$A$71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25-26'!$B$71:$DA$71</c15:sqref>
                        </c15:formulaRef>
                      </c:ext>
                    </c:extLst>
                    <c:numCache>
                      <c:formatCode>General</c:formatCode>
                      <c:ptCount val="104"/>
                      <c:pt idx="0">
                        <c:v>0</c:v>
                      </c:pt>
                      <c:pt idx="1">
                        <c:v>0</c:v>
                      </c:pt>
                      <c:pt idx="2">
                        <c:v>0</c:v>
                      </c:pt>
                      <c:pt idx="3">
                        <c:v>0</c:v>
                      </c:pt>
                      <c:pt idx="4">
                        <c:v>1</c:v>
                      </c:pt>
                      <c:pt idx="5">
                        <c:v>1</c:v>
                      </c:pt>
                      <c:pt idx="6">
                        <c:v>1</c:v>
                      </c:pt>
                      <c:pt idx="7">
                        <c:v>1</c:v>
                      </c:pt>
                      <c:pt idx="8">
                        <c:v>2</c:v>
                      </c:pt>
                      <c:pt idx="9">
                        <c:v>1</c:v>
                      </c:pt>
                      <c:pt idx="10">
                        <c:v>2</c:v>
                      </c:pt>
                      <c:pt idx="11">
                        <c:v>0</c:v>
                      </c:pt>
                      <c:pt idx="12">
                        <c:v>1</c:v>
                      </c:pt>
                      <c:pt idx="13">
                        <c:v>1</c:v>
                      </c:pt>
                      <c:pt idx="14">
                        <c:v>0</c:v>
                      </c:pt>
                      <c:pt idx="15">
                        <c:v>0</c:v>
                      </c:pt>
                      <c:pt idx="16">
                        <c:v>0</c:v>
                      </c:pt>
                      <c:pt idx="17">
                        <c:v>0</c:v>
                      </c:pt>
                      <c:pt idx="18">
                        <c:v>0</c:v>
                      </c:pt>
                      <c:pt idx="19">
                        <c:v>0</c:v>
                      </c:pt>
                      <c:pt idx="20">
                        <c:v>0</c:v>
                      </c:pt>
                      <c:pt idx="21">
                        <c:v>0</c:v>
                      </c:pt>
                      <c:pt idx="22">
                        <c:v>0</c:v>
                      </c:pt>
                      <c:pt idx="23">
                        <c:v>1</c:v>
                      </c:pt>
                      <c:pt idx="24">
                        <c:v>0</c:v>
                      </c:pt>
                      <c:pt idx="25">
                        <c:v>0</c:v>
                      </c:pt>
                      <c:pt idx="26">
                        <c:v>0</c:v>
                      </c:pt>
                      <c:pt idx="27">
                        <c:v>1</c:v>
                      </c:pt>
                      <c:pt idx="28">
                        <c:v>1</c:v>
                      </c:pt>
                      <c:pt idx="29">
                        <c:v>1</c:v>
                      </c:pt>
                      <c:pt idx="30">
                        <c:v>2</c:v>
                      </c:pt>
                      <c:pt idx="31">
                        <c:v>1</c:v>
                      </c:pt>
                      <c:pt idx="32">
                        <c:v>2</c:v>
                      </c:pt>
                      <c:pt idx="33">
                        <c:v>1</c:v>
                      </c:pt>
                      <c:pt idx="34">
                        <c:v>1</c:v>
                      </c:pt>
                      <c:pt idx="35">
                        <c:v>1</c:v>
                      </c:pt>
                      <c:pt idx="36">
                        <c:v>0</c:v>
                      </c:pt>
                      <c:pt idx="37">
                        <c:v>1</c:v>
                      </c:pt>
                      <c:pt idx="38">
                        <c:v>1</c:v>
                      </c:pt>
                      <c:pt idx="39">
                        <c:v>1</c:v>
                      </c:pt>
                      <c:pt idx="40">
                        <c:v>1</c:v>
                      </c:pt>
                      <c:pt idx="41">
                        <c:v>1</c:v>
                      </c:pt>
                      <c:pt idx="42">
                        <c:v>0</c:v>
                      </c:pt>
                      <c:pt idx="43">
                        <c:v>0</c:v>
                      </c:pt>
                      <c:pt idx="44">
                        <c:v>0</c:v>
                      </c:pt>
                      <c:pt idx="45">
                        <c:v>0</c:v>
                      </c:pt>
                      <c:pt idx="46">
                        <c:v>0</c:v>
                      </c:pt>
                      <c:pt idx="47">
                        <c:v>0</c:v>
                      </c:pt>
                      <c:pt idx="48">
                        <c:v>0</c:v>
                      </c:pt>
                      <c:pt idx="49">
                        <c:v>0</c:v>
                      </c:pt>
                      <c:pt idx="50">
                        <c:v>0</c:v>
                      </c:pt>
                      <c:pt idx="51">
                        <c:v>0</c:v>
                      </c:pt>
                      <c:pt idx="52">
                        <c:v>0</c:v>
                      </c:pt>
                      <c:pt idx="53">
                        <c:v>1</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1</c:v>
                      </c:pt>
                      <c:pt idx="72">
                        <c:v>1</c:v>
                      </c:pt>
                      <c:pt idx="73">
                        <c:v>1</c:v>
                      </c:pt>
                      <c:pt idx="74">
                        <c:v>2</c:v>
                      </c:pt>
                      <c:pt idx="75">
                        <c:v>3</c:v>
                      </c:pt>
                      <c:pt idx="76">
                        <c:v>4</c:v>
                      </c:pt>
                      <c:pt idx="77">
                        <c:v>3</c:v>
                      </c:pt>
                      <c:pt idx="78">
                        <c:v>2</c:v>
                      </c:pt>
                      <c:pt idx="79">
                        <c:v>2</c:v>
                      </c:pt>
                      <c:pt idx="80">
                        <c:v>2</c:v>
                      </c:pt>
                      <c:pt idx="81">
                        <c:v>2</c:v>
                      </c:pt>
                      <c:pt idx="82">
                        <c:v>1</c:v>
                      </c:pt>
                      <c:pt idx="83">
                        <c:v>1</c:v>
                      </c:pt>
                      <c:pt idx="84">
                        <c:v>2</c:v>
                      </c:pt>
                      <c:pt idx="85">
                        <c:v>3</c:v>
                      </c:pt>
                      <c:pt idx="86">
                        <c:v>4</c:v>
                      </c:pt>
                      <c:pt idx="87">
                        <c:v>3</c:v>
                      </c:pt>
                      <c:pt idx="88">
                        <c:v>3</c:v>
                      </c:pt>
                      <c:pt idx="89">
                        <c:v>1</c:v>
                      </c:pt>
                      <c:pt idx="90">
                        <c:v>0</c:v>
                      </c:pt>
                      <c:pt idx="91">
                        <c:v>0</c:v>
                      </c:pt>
                    </c:numCache>
                  </c:numRef>
                </c:val>
                <c:extLst xmlns:c15="http://schemas.microsoft.com/office/drawing/2012/chart">
                  <c:ext xmlns:c16="http://schemas.microsoft.com/office/drawing/2014/chart" uri="{C3380CC4-5D6E-409C-BE32-E72D297353CC}">
                    <c16:uniqueId val="{00000047-705D-4F0A-A385-AB4DC8980013}"/>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25-26'!$A$72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25-26'!$B$72:$DA$72</c15:sqref>
                        </c15:formulaRef>
                      </c:ext>
                    </c:extLst>
                    <c:numCache>
                      <c:formatCode>General</c:formatCode>
                      <c:ptCount val="104"/>
                      <c:pt idx="0">
                        <c:v>1</c:v>
                      </c:pt>
                      <c:pt idx="1">
                        <c:v>1</c:v>
                      </c:pt>
                      <c:pt idx="2">
                        <c:v>1</c:v>
                      </c:pt>
                      <c:pt idx="3">
                        <c:v>0</c:v>
                      </c:pt>
                      <c:pt idx="4">
                        <c:v>0</c:v>
                      </c:pt>
                      <c:pt idx="5">
                        <c:v>1</c:v>
                      </c:pt>
                      <c:pt idx="6">
                        <c:v>1</c:v>
                      </c:pt>
                      <c:pt idx="7">
                        <c:v>1</c:v>
                      </c:pt>
                      <c:pt idx="8">
                        <c:v>2</c:v>
                      </c:pt>
                      <c:pt idx="9">
                        <c:v>3</c:v>
                      </c:pt>
                      <c:pt idx="10">
                        <c:v>3</c:v>
                      </c:pt>
                      <c:pt idx="11">
                        <c:v>2</c:v>
                      </c:pt>
                      <c:pt idx="12">
                        <c:v>0</c:v>
                      </c:pt>
                      <c:pt idx="13">
                        <c:v>2</c:v>
                      </c:pt>
                      <c:pt idx="14">
                        <c:v>3</c:v>
                      </c:pt>
                      <c:pt idx="15">
                        <c:v>2</c:v>
                      </c:pt>
                      <c:pt idx="16">
                        <c:v>4</c:v>
                      </c:pt>
                      <c:pt idx="17">
                        <c:v>2</c:v>
                      </c:pt>
                      <c:pt idx="18">
                        <c:v>2</c:v>
                      </c:pt>
                      <c:pt idx="19">
                        <c:v>2</c:v>
                      </c:pt>
                      <c:pt idx="20">
                        <c:v>2</c:v>
                      </c:pt>
                      <c:pt idx="21">
                        <c:v>0</c:v>
                      </c:pt>
                      <c:pt idx="22">
                        <c:v>1</c:v>
                      </c:pt>
                      <c:pt idx="23">
                        <c:v>1</c:v>
                      </c:pt>
                      <c:pt idx="24">
                        <c:v>1</c:v>
                      </c:pt>
                      <c:pt idx="25">
                        <c:v>0</c:v>
                      </c:pt>
                      <c:pt idx="26">
                        <c:v>0</c:v>
                      </c:pt>
                      <c:pt idx="27">
                        <c:v>0</c:v>
                      </c:pt>
                      <c:pt idx="28">
                        <c:v>0</c:v>
                      </c:pt>
                      <c:pt idx="29">
                        <c:v>0</c:v>
                      </c:pt>
                      <c:pt idx="30">
                        <c:v>0</c:v>
                      </c:pt>
                      <c:pt idx="32">
                        <c:v>0</c:v>
                      </c:pt>
                      <c:pt idx="33">
                        <c:v>0</c:v>
                      </c:pt>
                      <c:pt idx="34">
                        <c:v>0</c:v>
                      </c:pt>
                      <c:pt idx="35">
                        <c:v>0</c:v>
                      </c:pt>
                      <c:pt idx="36">
                        <c:v>0</c:v>
                      </c:pt>
                      <c:pt idx="37">
                        <c:v>0</c:v>
                      </c:pt>
                      <c:pt idx="38">
                        <c:v>1</c:v>
                      </c:pt>
                      <c:pt idx="39">
                        <c:v>1</c:v>
                      </c:pt>
                      <c:pt idx="40">
                        <c:v>1</c:v>
                      </c:pt>
                      <c:pt idx="41">
                        <c:v>2</c:v>
                      </c:pt>
                      <c:pt idx="42">
                        <c:v>3</c:v>
                      </c:pt>
                      <c:pt idx="43">
                        <c:v>2</c:v>
                      </c:pt>
                      <c:pt idx="44">
                        <c:v>3</c:v>
                      </c:pt>
                      <c:pt idx="45">
                        <c:v>2</c:v>
                      </c:pt>
                      <c:pt idx="46">
                        <c:v>2</c:v>
                      </c:pt>
                      <c:pt idx="47">
                        <c:v>2</c:v>
                      </c:pt>
                      <c:pt idx="48">
                        <c:v>3</c:v>
                      </c:pt>
                      <c:pt idx="49">
                        <c:v>2</c:v>
                      </c:pt>
                      <c:pt idx="50">
                        <c:v>1</c:v>
                      </c:pt>
                      <c:pt idx="51">
                        <c:v>2</c:v>
                      </c:pt>
                      <c:pt idx="52">
                        <c:v>2</c:v>
                      </c:pt>
                      <c:pt idx="53">
                        <c:v>0</c:v>
                      </c:pt>
                      <c:pt idx="54">
                        <c:v>0</c:v>
                      </c:pt>
                      <c:pt idx="55">
                        <c:v>0</c:v>
                      </c:pt>
                      <c:pt idx="56">
                        <c:v>0</c:v>
                      </c:pt>
                      <c:pt idx="57">
                        <c:v>2</c:v>
                      </c:pt>
                      <c:pt idx="58">
                        <c:v>1</c:v>
                      </c:pt>
                      <c:pt idx="59">
                        <c:v>1</c:v>
                      </c:pt>
                      <c:pt idx="60">
                        <c:v>1</c:v>
                      </c:pt>
                      <c:pt idx="61">
                        <c:v>1</c:v>
                      </c:pt>
                      <c:pt idx="62">
                        <c:v>1</c:v>
                      </c:pt>
                      <c:pt idx="63">
                        <c:v>1</c:v>
                      </c:pt>
                      <c:pt idx="64">
                        <c:v>2</c:v>
                      </c:pt>
                      <c:pt idx="65">
                        <c:v>2</c:v>
                      </c:pt>
                      <c:pt idx="66">
                        <c:v>4</c:v>
                      </c:pt>
                      <c:pt idx="67">
                        <c:v>2</c:v>
                      </c:pt>
                      <c:pt idx="68">
                        <c:v>3</c:v>
                      </c:pt>
                      <c:pt idx="69">
                        <c:v>2</c:v>
                      </c:pt>
                      <c:pt idx="70">
                        <c:v>2</c:v>
                      </c:pt>
                      <c:pt idx="71">
                        <c:v>0</c:v>
                      </c:pt>
                      <c:pt idx="72">
                        <c:v>0</c:v>
                      </c:pt>
                      <c:pt idx="73">
                        <c:v>0</c:v>
                      </c:pt>
                      <c:pt idx="74">
                        <c:v>0</c:v>
                      </c:pt>
                      <c:pt idx="75">
                        <c:v>0</c:v>
                      </c:pt>
                      <c:pt idx="76">
                        <c:v>0</c:v>
                      </c:pt>
                      <c:pt idx="77">
                        <c:v>0</c:v>
                      </c:pt>
                      <c:pt idx="78">
                        <c:v>0</c:v>
                      </c:pt>
                      <c:pt idx="79">
                        <c:v>0</c:v>
                      </c:pt>
                      <c:pt idx="80">
                        <c:v>0</c:v>
                      </c:pt>
                      <c:pt idx="81">
                        <c:v>0</c:v>
                      </c:pt>
                      <c:pt idx="82">
                        <c:v>0</c:v>
                      </c:pt>
                      <c:pt idx="83">
                        <c:v>0</c:v>
                      </c:pt>
                      <c:pt idx="84">
                        <c:v>1</c:v>
                      </c:pt>
                      <c:pt idx="85">
                        <c:v>2</c:v>
                      </c:pt>
                      <c:pt idx="86">
                        <c:v>1</c:v>
                      </c:pt>
                      <c:pt idx="87">
                        <c:v>1</c:v>
                      </c:pt>
                      <c:pt idx="88">
                        <c:v>1</c:v>
                      </c:pt>
                      <c:pt idx="89">
                        <c:v>2</c:v>
                      </c:pt>
                      <c:pt idx="90">
                        <c:v>1</c:v>
                      </c:pt>
                      <c:pt idx="91">
                        <c:v>1</c:v>
                      </c:pt>
                    </c:numCache>
                  </c:numRef>
                </c:val>
                <c:extLst xmlns:c15="http://schemas.microsoft.com/office/drawing/2012/chart">
                  <c:ext xmlns:c16="http://schemas.microsoft.com/office/drawing/2014/chart" uri="{C3380CC4-5D6E-409C-BE32-E72D297353CC}">
                    <c16:uniqueId val="{00000048-705D-4F0A-A385-AB4DC8980013}"/>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25-26'!$A$73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25-26'!$B$73:$DA$73</c15:sqref>
                        </c15:formulaRef>
                      </c:ext>
                    </c:extLst>
                    <c:numCache>
                      <c:formatCode>General</c:formatCode>
                      <c:ptCount val="104"/>
                      <c:pt idx="0">
                        <c:v>5</c:v>
                      </c:pt>
                      <c:pt idx="1">
                        <c:v>3</c:v>
                      </c:pt>
                      <c:pt idx="2">
                        <c:v>3</c:v>
                      </c:pt>
                      <c:pt idx="3">
                        <c:v>3</c:v>
                      </c:pt>
                      <c:pt idx="4">
                        <c:v>2</c:v>
                      </c:pt>
                      <c:pt idx="5">
                        <c:v>3</c:v>
                      </c:pt>
                      <c:pt idx="6">
                        <c:v>4</c:v>
                      </c:pt>
                      <c:pt idx="7">
                        <c:v>4</c:v>
                      </c:pt>
                      <c:pt idx="8">
                        <c:v>6</c:v>
                      </c:pt>
                      <c:pt idx="9">
                        <c:v>5</c:v>
                      </c:pt>
                      <c:pt idx="10">
                        <c:v>3</c:v>
                      </c:pt>
                      <c:pt idx="11">
                        <c:v>3</c:v>
                      </c:pt>
                      <c:pt idx="12">
                        <c:v>2</c:v>
                      </c:pt>
                      <c:pt idx="13">
                        <c:v>3</c:v>
                      </c:pt>
                      <c:pt idx="14">
                        <c:v>2</c:v>
                      </c:pt>
                      <c:pt idx="15">
                        <c:v>3</c:v>
                      </c:pt>
                      <c:pt idx="16">
                        <c:v>4</c:v>
                      </c:pt>
                      <c:pt idx="17">
                        <c:v>3</c:v>
                      </c:pt>
                      <c:pt idx="18">
                        <c:v>6</c:v>
                      </c:pt>
                      <c:pt idx="19">
                        <c:v>5</c:v>
                      </c:pt>
                      <c:pt idx="20">
                        <c:v>6</c:v>
                      </c:pt>
                      <c:pt idx="21">
                        <c:v>5</c:v>
                      </c:pt>
                      <c:pt idx="22">
                        <c:v>4</c:v>
                      </c:pt>
                      <c:pt idx="23">
                        <c:v>5</c:v>
                      </c:pt>
                      <c:pt idx="24">
                        <c:v>3</c:v>
                      </c:pt>
                      <c:pt idx="25">
                        <c:v>5</c:v>
                      </c:pt>
                      <c:pt idx="26">
                        <c:v>5</c:v>
                      </c:pt>
                      <c:pt idx="27">
                        <c:v>4</c:v>
                      </c:pt>
                      <c:pt idx="28">
                        <c:v>8</c:v>
                      </c:pt>
                      <c:pt idx="29">
                        <c:v>10</c:v>
                      </c:pt>
                      <c:pt idx="30">
                        <c:v>9</c:v>
                      </c:pt>
                      <c:pt idx="31">
                        <c:v>8</c:v>
                      </c:pt>
                      <c:pt idx="32">
                        <c:v>8</c:v>
                      </c:pt>
                      <c:pt idx="33">
                        <c:v>14</c:v>
                      </c:pt>
                      <c:pt idx="34">
                        <c:v>15</c:v>
                      </c:pt>
                      <c:pt idx="35">
                        <c:v>13</c:v>
                      </c:pt>
                      <c:pt idx="36">
                        <c:v>12</c:v>
                      </c:pt>
                      <c:pt idx="37">
                        <c:v>8</c:v>
                      </c:pt>
                      <c:pt idx="38">
                        <c:v>8</c:v>
                      </c:pt>
                      <c:pt idx="39">
                        <c:v>10</c:v>
                      </c:pt>
                      <c:pt idx="40">
                        <c:v>18</c:v>
                      </c:pt>
                      <c:pt idx="41">
                        <c:v>17</c:v>
                      </c:pt>
                      <c:pt idx="42">
                        <c:v>22</c:v>
                      </c:pt>
                      <c:pt idx="43">
                        <c:v>20</c:v>
                      </c:pt>
                      <c:pt idx="44">
                        <c:v>18</c:v>
                      </c:pt>
                      <c:pt idx="45">
                        <c:v>15</c:v>
                      </c:pt>
                      <c:pt idx="46">
                        <c:v>11</c:v>
                      </c:pt>
                      <c:pt idx="47">
                        <c:v>16</c:v>
                      </c:pt>
                      <c:pt idx="48">
                        <c:v>15</c:v>
                      </c:pt>
                      <c:pt idx="49">
                        <c:v>12</c:v>
                      </c:pt>
                      <c:pt idx="50">
                        <c:v>12</c:v>
                      </c:pt>
                      <c:pt idx="51">
                        <c:v>12</c:v>
                      </c:pt>
                      <c:pt idx="52">
                        <c:v>10</c:v>
                      </c:pt>
                      <c:pt idx="53">
                        <c:v>8</c:v>
                      </c:pt>
                      <c:pt idx="54">
                        <c:v>8</c:v>
                      </c:pt>
                      <c:pt idx="55">
                        <c:v>9</c:v>
                      </c:pt>
                      <c:pt idx="56">
                        <c:v>8</c:v>
                      </c:pt>
                      <c:pt idx="57">
                        <c:v>8</c:v>
                      </c:pt>
                      <c:pt idx="58">
                        <c:v>9</c:v>
                      </c:pt>
                      <c:pt idx="59">
                        <c:v>10</c:v>
                      </c:pt>
                      <c:pt idx="60">
                        <c:v>7</c:v>
                      </c:pt>
                      <c:pt idx="61">
                        <c:v>10</c:v>
                      </c:pt>
                      <c:pt idx="62">
                        <c:v>9</c:v>
                      </c:pt>
                      <c:pt idx="63">
                        <c:v>10</c:v>
                      </c:pt>
                      <c:pt idx="64">
                        <c:v>15</c:v>
                      </c:pt>
                      <c:pt idx="65">
                        <c:v>10</c:v>
                      </c:pt>
                      <c:pt idx="66">
                        <c:v>7</c:v>
                      </c:pt>
                      <c:pt idx="67">
                        <c:v>5</c:v>
                      </c:pt>
                      <c:pt idx="68">
                        <c:v>4</c:v>
                      </c:pt>
                      <c:pt idx="69">
                        <c:v>2</c:v>
                      </c:pt>
                      <c:pt idx="70">
                        <c:v>3</c:v>
                      </c:pt>
                      <c:pt idx="71">
                        <c:v>7</c:v>
                      </c:pt>
                      <c:pt idx="72">
                        <c:v>12</c:v>
                      </c:pt>
                      <c:pt idx="73">
                        <c:v>14</c:v>
                      </c:pt>
                      <c:pt idx="74">
                        <c:v>8</c:v>
                      </c:pt>
                      <c:pt idx="75">
                        <c:v>8</c:v>
                      </c:pt>
                      <c:pt idx="76">
                        <c:v>9</c:v>
                      </c:pt>
                      <c:pt idx="77">
                        <c:v>9</c:v>
                      </c:pt>
                      <c:pt idx="78">
                        <c:v>11</c:v>
                      </c:pt>
                      <c:pt idx="79">
                        <c:v>10</c:v>
                      </c:pt>
                      <c:pt idx="80">
                        <c:v>12</c:v>
                      </c:pt>
                      <c:pt idx="81">
                        <c:v>11</c:v>
                      </c:pt>
                      <c:pt idx="82">
                        <c:v>13</c:v>
                      </c:pt>
                      <c:pt idx="83">
                        <c:v>12</c:v>
                      </c:pt>
                      <c:pt idx="84">
                        <c:v>12</c:v>
                      </c:pt>
                      <c:pt idx="85">
                        <c:v>8</c:v>
                      </c:pt>
                      <c:pt idx="86">
                        <c:v>17</c:v>
                      </c:pt>
                      <c:pt idx="87">
                        <c:v>16</c:v>
                      </c:pt>
                      <c:pt idx="88">
                        <c:v>12</c:v>
                      </c:pt>
                      <c:pt idx="89">
                        <c:v>12</c:v>
                      </c:pt>
                      <c:pt idx="90">
                        <c:v>12</c:v>
                      </c:pt>
                      <c:pt idx="91">
                        <c:v>11</c:v>
                      </c:pt>
                    </c:numCache>
                  </c:numRef>
                </c:val>
                <c:extLst xmlns:c15="http://schemas.microsoft.com/office/drawing/2012/chart">
                  <c:ext xmlns:c16="http://schemas.microsoft.com/office/drawing/2014/chart" uri="{C3380CC4-5D6E-409C-BE32-E72D297353CC}">
                    <c16:uniqueId val="{00000049-705D-4F0A-A385-AB4DC8980013}"/>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25-26'!$A$74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25-26'!$B$74:$DA$74</c15:sqref>
                        </c15:formulaRef>
                      </c:ext>
                    </c:extLst>
                    <c:numCache>
                      <c:formatCode>General</c:formatCode>
                      <c:ptCount val="104"/>
                      <c:pt idx="0">
                        <c:v>7</c:v>
                      </c:pt>
                      <c:pt idx="1">
                        <c:v>7</c:v>
                      </c:pt>
                      <c:pt idx="2">
                        <c:v>8</c:v>
                      </c:pt>
                      <c:pt idx="3">
                        <c:v>11</c:v>
                      </c:pt>
                      <c:pt idx="4">
                        <c:v>12</c:v>
                      </c:pt>
                      <c:pt idx="5">
                        <c:v>12</c:v>
                      </c:pt>
                      <c:pt idx="6">
                        <c:v>7</c:v>
                      </c:pt>
                      <c:pt idx="7">
                        <c:v>7</c:v>
                      </c:pt>
                      <c:pt idx="8">
                        <c:v>8</c:v>
                      </c:pt>
                      <c:pt idx="9">
                        <c:v>6</c:v>
                      </c:pt>
                      <c:pt idx="10">
                        <c:v>5</c:v>
                      </c:pt>
                      <c:pt idx="11">
                        <c:v>4</c:v>
                      </c:pt>
                      <c:pt idx="12">
                        <c:v>7</c:v>
                      </c:pt>
                      <c:pt idx="13">
                        <c:v>7</c:v>
                      </c:pt>
                      <c:pt idx="14">
                        <c:v>5</c:v>
                      </c:pt>
                      <c:pt idx="15">
                        <c:v>4</c:v>
                      </c:pt>
                      <c:pt idx="16">
                        <c:v>7</c:v>
                      </c:pt>
                      <c:pt idx="17">
                        <c:v>6</c:v>
                      </c:pt>
                      <c:pt idx="18">
                        <c:v>6</c:v>
                      </c:pt>
                      <c:pt idx="19">
                        <c:v>7</c:v>
                      </c:pt>
                      <c:pt idx="20">
                        <c:v>8</c:v>
                      </c:pt>
                      <c:pt idx="21">
                        <c:v>9</c:v>
                      </c:pt>
                      <c:pt idx="22">
                        <c:v>8</c:v>
                      </c:pt>
                      <c:pt idx="23">
                        <c:v>11</c:v>
                      </c:pt>
                      <c:pt idx="24">
                        <c:v>10</c:v>
                      </c:pt>
                      <c:pt idx="25">
                        <c:v>10</c:v>
                      </c:pt>
                      <c:pt idx="26">
                        <c:v>9</c:v>
                      </c:pt>
                      <c:pt idx="27">
                        <c:v>13</c:v>
                      </c:pt>
                      <c:pt idx="28">
                        <c:v>14</c:v>
                      </c:pt>
                      <c:pt idx="29">
                        <c:v>14</c:v>
                      </c:pt>
                      <c:pt idx="30">
                        <c:v>12</c:v>
                      </c:pt>
                      <c:pt idx="31">
                        <c:v>8</c:v>
                      </c:pt>
                      <c:pt idx="32">
                        <c:v>6</c:v>
                      </c:pt>
                      <c:pt idx="33">
                        <c:v>8</c:v>
                      </c:pt>
                      <c:pt idx="34">
                        <c:v>9</c:v>
                      </c:pt>
                      <c:pt idx="35">
                        <c:v>13</c:v>
                      </c:pt>
                      <c:pt idx="36">
                        <c:v>14</c:v>
                      </c:pt>
                      <c:pt idx="37">
                        <c:v>14</c:v>
                      </c:pt>
                      <c:pt idx="38">
                        <c:v>18</c:v>
                      </c:pt>
                      <c:pt idx="39">
                        <c:v>15</c:v>
                      </c:pt>
                      <c:pt idx="40">
                        <c:v>13</c:v>
                      </c:pt>
                      <c:pt idx="41">
                        <c:v>12</c:v>
                      </c:pt>
                      <c:pt idx="42">
                        <c:v>9</c:v>
                      </c:pt>
                      <c:pt idx="43">
                        <c:v>11</c:v>
                      </c:pt>
                      <c:pt idx="44">
                        <c:v>12</c:v>
                      </c:pt>
                      <c:pt idx="45">
                        <c:v>11</c:v>
                      </c:pt>
                      <c:pt idx="46">
                        <c:v>10</c:v>
                      </c:pt>
                      <c:pt idx="47">
                        <c:v>11</c:v>
                      </c:pt>
                      <c:pt idx="48">
                        <c:v>10</c:v>
                      </c:pt>
                      <c:pt idx="49">
                        <c:v>11</c:v>
                      </c:pt>
                      <c:pt idx="50">
                        <c:v>8</c:v>
                      </c:pt>
                      <c:pt idx="51">
                        <c:v>9</c:v>
                      </c:pt>
                      <c:pt idx="52">
                        <c:v>10</c:v>
                      </c:pt>
                      <c:pt idx="53">
                        <c:v>7</c:v>
                      </c:pt>
                      <c:pt idx="54">
                        <c:v>8</c:v>
                      </c:pt>
                      <c:pt idx="55">
                        <c:v>7</c:v>
                      </c:pt>
                      <c:pt idx="56">
                        <c:v>7</c:v>
                      </c:pt>
                      <c:pt idx="57">
                        <c:v>10</c:v>
                      </c:pt>
                      <c:pt idx="58">
                        <c:v>5</c:v>
                      </c:pt>
                      <c:pt idx="59">
                        <c:v>7</c:v>
                      </c:pt>
                      <c:pt idx="60">
                        <c:v>6</c:v>
                      </c:pt>
                      <c:pt idx="61">
                        <c:v>7</c:v>
                      </c:pt>
                      <c:pt idx="62">
                        <c:v>5</c:v>
                      </c:pt>
                      <c:pt idx="63">
                        <c:v>5</c:v>
                      </c:pt>
                      <c:pt idx="64">
                        <c:v>5</c:v>
                      </c:pt>
                      <c:pt idx="65">
                        <c:v>4</c:v>
                      </c:pt>
                      <c:pt idx="66">
                        <c:v>7</c:v>
                      </c:pt>
                      <c:pt idx="67">
                        <c:v>3</c:v>
                      </c:pt>
                      <c:pt idx="68">
                        <c:v>5</c:v>
                      </c:pt>
                      <c:pt idx="69">
                        <c:v>7</c:v>
                      </c:pt>
                      <c:pt idx="70">
                        <c:v>9</c:v>
                      </c:pt>
                      <c:pt idx="71">
                        <c:v>9</c:v>
                      </c:pt>
                      <c:pt idx="72">
                        <c:v>8</c:v>
                      </c:pt>
                      <c:pt idx="73">
                        <c:v>10</c:v>
                      </c:pt>
                      <c:pt idx="74">
                        <c:v>13</c:v>
                      </c:pt>
                      <c:pt idx="75">
                        <c:v>11</c:v>
                      </c:pt>
                      <c:pt idx="76">
                        <c:v>13</c:v>
                      </c:pt>
                      <c:pt idx="77">
                        <c:v>12</c:v>
                      </c:pt>
                      <c:pt idx="78">
                        <c:v>10</c:v>
                      </c:pt>
                      <c:pt idx="79">
                        <c:v>10</c:v>
                      </c:pt>
                      <c:pt idx="80">
                        <c:v>11</c:v>
                      </c:pt>
                      <c:pt idx="81">
                        <c:v>11</c:v>
                      </c:pt>
                      <c:pt idx="82">
                        <c:v>14</c:v>
                      </c:pt>
                      <c:pt idx="83">
                        <c:v>12</c:v>
                      </c:pt>
                      <c:pt idx="84">
                        <c:v>9</c:v>
                      </c:pt>
                      <c:pt idx="85">
                        <c:v>7</c:v>
                      </c:pt>
                      <c:pt idx="86">
                        <c:v>6</c:v>
                      </c:pt>
                      <c:pt idx="87">
                        <c:v>7</c:v>
                      </c:pt>
                      <c:pt idx="88">
                        <c:v>10</c:v>
                      </c:pt>
                      <c:pt idx="89">
                        <c:v>12</c:v>
                      </c:pt>
                      <c:pt idx="90">
                        <c:v>13</c:v>
                      </c:pt>
                      <c:pt idx="91">
                        <c:v>14</c:v>
                      </c:pt>
                    </c:numCache>
                  </c:numRef>
                </c:val>
                <c:extLst xmlns:c15="http://schemas.microsoft.com/office/drawing/2012/chart">
                  <c:ext xmlns:c16="http://schemas.microsoft.com/office/drawing/2014/chart" uri="{C3380CC4-5D6E-409C-BE32-E72D297353CC}">
                    <c16:uniqueId val="{0000004A-705D-4F0A-A385-AB4DC8980013}"/>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25-26'!$A$75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25-26'!$B$75:$DA$75</c15:sqref>
                        </c15:formulaRef>
                      </c:ext>
                    </c:extLst>
                    <c:numCache>
                      <c:formatCode>General</c:formatCode>
                      <c:ptCount val="104"/>
                      <c:pt idx="0">
                        <c:v>20</c:v>
                      </c:pt>
                      <c:pt idx="1">
                        <c:v>20</c:v>
                      </c:pt>
                      <c:pt idx="2">
                        <c:v>18</c:v>
                      </c:pt>
                      <c:pt idx="3">
                        <c:v>19</c:v>
                      </c:pt>
                      <c:pt idx="4">
                        <c:v>18</c:v>
                      </c:pt>
                      <c:pt idx="5">
                        <c:v>19</c:v>
                      </c:pt>
                      <c:pt idx="6">
                        <c:v>17</c:v>
                      </c:pt>
                      <c:pt idx="7">
                        <c:v>18</c:v>
                      </c:pt>
                      <c:pt idx="8">
                        <c:v>19</c:v>
                      </c:pt>
                      <c:pt idx="9">
                        <c:v>20</c:v>
                      </c:pt>
                      <c:pt idx="10">
                        <c:v>16</c:v>
                      </c:pt>
                      <c:pt idx="11">
                        <c:v>14</c:v>
                      </c:pt>
                      <c:pt idx="12">
                        <c:v>13</c:v>
                      </c:pt>
                      <c:pt idx="13">
                        <c:v>10</c:v>
                      </c:pt>
                      <c:pt idx="14">
                        <c:v>9</c:v>
                      </c:pt>
                      <c:pt idx="15">
                        <c:v>14</c:v>
                      </c:pt>
                      <c:pt idx="16">
                        <c:v>12</c:v>
                      </c:pt>
                      <c:pt idx="17">
                        <c:v>14</c:v>
                      </c:pt>
                      <c:pt idx="18">
                        <c:v>16</c:v>
                      </c:pt>
                      <c:pt idx="19">
                        <c:v>16</c:v>
                      </c:pt>
                      <c:pt idx="20">
                        <c:v>13</c:v>
                      </c:pt>
                      <c:pt idx="21">
                        <c:v>14</c:v>
                      </c:pt>
                      <c:pt idx="22">
                        <c:v>14</c:v>
                      </c:pt>
                      <c:pt idx="23">
                        <c:v>12</c:v>
                      </c:pt>
                      <c:pt idx="24">
                        <c:v>12</c:v>
                      </c:pt>
                      <c:pt idx="25">
                        <c:v>15</c:v>
                      </c:pt>
                      <c:pt idx="26">
                        <c:v>15</c:v>
                      </c:pt>
                      <c:pt idx="27">
                        <c:v>12</c:v>
                      </c:pt>
                      <c:pt idx="28">
                        <c:v>13</c:v>
                      </c:pt>
                      <c:pt idx="29">
                        <c:v>15</c:v>
                      </c:pt>
                      <c:pt idx="30">
                        <c:v>15</c:v>
                      </c:pt>
                      <c:pt idx="31">
                        <c:v>14</c:v>
                      </c:pt>
                      <c:pt idx="32">
                        <c:v>9</c:v>
                      </c:pt>
                      <c:pt idx="33">
                        <c:v>7</c:v>
                      </c:pt>
                      <c:pt idx="34">
                        <c:v>6</c:v>
                      </c:pt>
                      <c:pt idx="35">
                        <c:v>10</c:v>
                      </c:pt>
                      <c:pt idx="36">
                        <c:v>9</c:v>
                      </c:pt>
                      <c:pt idx="37">
                        <c:v>6</c:v>
                      </c:pt>
                      <c:pt idx="38">
                        <c:v>8</c:v>
                      </c:pt>
                      <c:pt idx="39">
                        <c:v>11</c:v>
                      </c:pt>
                      <c:pt idx="40">
                        <c:v>12</c:v>
                      </c:pt>
                      <c:pt idx="41">
                        <c:v>9</c:v>
                      </c:pt>
                      <c:pt idx="42">
                        <c:v>7</c:v>
                      </c:pt>
                      <c:pt idx="43">
                        <c:v>11</c:v>
                      </c:pt>
                      <c:pt idx="44">
                        <c:v>10</c:v>
                      </c:pt>
                      <c:pt idx="45">
                        <c:v>9</c:v>
                      </c:pt>
                      <c:pt idx="46">
                        <c:v>12</c:v>
                      </c:pt>
                      <c:pt idx="47">
                        <c:v>11</c:v>
                      </c:pt>
                      <c:pt idx="48">
                        <c:v>15</c:v>
                      </c:pt>
                      <c:pt idx="49">
                        <c:v>11</c:v>
                      </c:pt>
                      <c:pt idx="50">
                        <c:v>13</c:v>
                      </c:pt>
                      <c:pt idx="51">
                        <c:v>17</c:v>
                      </c:pt>
                      <c:pt idx="52">
                        <c:v>13</c:v>
                      </c:pt>
                      <c:pt idx="53">
                        <c:v>10</c:v>
                      </c:pt>
                      <c:pt idx="54">
                        <c:v>11</c:v>
                      </c:pt>
                      <c:pt idx="55">
                        <c:v>15</c:v>
                      </c:pt>
                      <c:pt idx="56">
                        <c:v>16</c:v>
                      </c:pt>
                      <c:pt idx="57">
                        <c:v>18</c:v>
                      </c:pt>
                      <c:pt idx="58">
                        <c:v>21</c:v>
                      </c:pt>
                      <c:pt idx="59">
                        <c:v>22</c:v>
                      </c:pt>
                      <c:pt idx="60">
                        <c:v>16</c:v>
                      </c:pt>
                      <c:pt idx="61">
                        <c:v>16</c:v>
                      </c:pt>
                      <c:pt idx="62">
                        <c:v>14</c:v>
                      </c:pt>
                      <c:pt idx="63">
                        <c:v>14</c:v>
                      </c:pt>
                      <c:pt idx="64">
                        <c:v>19</c:v>
                      </c:pt>
                      <c:pt idx="65">
                        <c:v>22</c:v>
                      </c:pt>
                      <c:pt idx="66">
                        <c:v>17</c:v>
                      </c:pt>
                      <c:pt idx="67">
                        <c:v>16</c:v>
                      </c:pt>
                      <c:pt idx="68">
                        <c:v>20</c:v>
                      </c:pt>
                      <c:pt idx="69">
                        <c:v>22</c:v>
                      </c:pt>
                      <c:pt idx="70">
                        <c:v>29</c:v>
                      </c:pt>
                      <c:pt idx="71">
                        <c:v>25</c:v>
                      </c:pt>
                      <c:pt idx="72">
                        <c:v>31</c:v>
                      </c:pt>
                      <c:pt idx="73">
                        <c:v>28</c:v>
                      </c:pt>
                      <c:pt idx="74">
                        <c:v>27</c:v>
                      </c:pt>
                      <c:pt idx="75">
                        <c:v>24</c:v>
                      </c:pt>
                      <c:pt idx="76">
                        <c:v>26</c:v>
                      </c:pt>
                      <c:pt idx="77">
                        <c:v>21</c:v>
                      </c:pt>
                      <c:pt idx="78">
                        <c:v>18</c:v>
                      </c:pt>
                      <c:pt idx="79">
                        <c:v>19</c:v>
                      </c:pt>
                      <c:pt idx="80">
                        <c:v>20</c:v>
                      </c:pt>
                      <c:pt idx="81">
                        <c:v>22</c:v>
                      </c:pt>
                      <c:pt idx="82">
                        <c:v>22</c:v>
                      </c:pt>
                      <c:pt idx="83">
                        <c:v>22</c:v>
                      </c:pt>
                      <c:pt idx="84">
                        <c:v>25</c:v>
                      </c:pt>
                      <c:pt idx="85">
                        <c:v>27</c:v>
                      </c:pt>
                      <c:pt idx="86">
                        <c:v>25</c:v>
                      </c:pt>
                      <c:pt idx="87">
                        <c:v>23</c:v>
                      </c:pt>
                      <c:pt idx="88">
                        <c:v>21</c:v>
                      </c:pt>
                      <c:pt idx="89">
                        <c:v>20</c:v>
                      </c:pt>
                      <c:pt idx="90">
                        <c:v>21</c:v>
                      </c:pt>
                      <c:pt idx="91">
                        <c:v>23</c:v>
                      </c:pt>
                    </c:numCache>
                  </c:numRef>
                </c:val>
                <c:extLst xmlns:c15="http://schemas.microsoft.com/office/drawing/2012/chart">
                  <c:ext xmlns:c16="http://schemas.microsoft.com/office/drawing/2014/chart" uri="{C3380CC4-5D6E-409C-BE32-E72D297353CC}">
                    <c16:uniqueId val="{0000004B-705D-4F0A-A385-AB4DC8980013}"/>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25-26'!$A$77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25-26'!$B$77:$DA$77</c15:sqref>
                        </c15:formulaRef>
                      </c:ext>
                    </c:extLst>
                    <c:numCache>
                      <c:formatCode>0</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numCache>
                  </c:numRef>
                </c:val>
                <c:extLst xmlns:c15="http://schemas.microsoft.com/office/drawing/2012/chart">
                  <c:ext xmlns:c16="http://schemas.microsoft.com/office/drawing/2014/chart" uri="{C3380CC4-5D6E-409C-BE32-E72D297353CC}">
                    <c16:uniqueId val="{0000004C-705D-4F0A-A385-AB4DC8980013}"/>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25-26'!$A$78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25-26'!$B$78:$DA$78</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c:v>
                      </c:pt>
                      <c:pt idx="20">
                        <c:v>1</c:v>
                      </c:pt>
                      <c:pt idx="21">
                        <c:v>0</c:v>
                      </c:pt>
                      <c:pt idx="22">
                        <c:v>0</c:v>
                      </c:pt>
                      <c:pt idx="23">
                        <c:v>0</c:v>
                      </c:pt>
                      <c:pt idx="24">
                        <c:v>0</c:v>
                      </c:pt>
                      <c:pt idx="25">
                        <c:v>0</c:v>
                      </c:pt>
                      <c:pt idx="26">
                        <c:v>1</c:v>
                      </c:pt>
                      <c:pt idx="27">
                        <c:v>1</c:v>
                      </c:pt>
                      <c:pt idx="28">
                        <c:v>1</c:v>
                      </c:pt>
                      <c:pt idx="29">
                        <c:v>1</c:v>
                      </c:pt>
                      <c:pt idx="30">
                        <c:v>1</c:v>
                      </c:pt>
                      <c:pt idx="31">
                        <c:v>1</c:v>
                      </c:pt>
                      <c:pt idx="32">
                        <c:v>1</c:v>
                      </c:pt>
                      <c:pt idx="33">
                        <c:v>0</c:v>
                      </c:pt>
                      <c:pt idx="34">
                        <c:v>0</c:v>
                      </c:pt>
                      <c:pt idx="35">
                        <c:v>0</c:v>
                      </c:pt>
                      <c:pt idx="36">
                        <c:v>0</c:v>
                      </c:pt>
                      <c:pt idx="37">
                        <c:v>0</c:v>
                      </c:pt>
                      <c:pt idx="38">
                        <c:v>0</c:v>
                      </c:pt>
                      <c:pt idx="39">
                        <c:v>1</c:v>
                      </c:pt>
                      <c:pt idx="40">
                        <c:v>1</c:v>
                      </c:pt>
                      <c:pt idx="41">
                        <c:v>1</c:v>
                      </c:pt>
                      <c:pt idx="42">
                        <c:v>2</c:v>
                      </c:pt>
                      <c:pt idx="43">
                        <c:v>1</c:v>
                      </c:pt>
                      <c:pt idx="44">
                        <c:v>2</c:v>
                      </c:pt>
                      <c:pt idx="45">
                        <c:v>2</c:v>
                      </c:pt>
                      <c:pt idx="46">
                        <c:v>2</c:v>
                      </c:pt>
                      <c:pt idx="47" formatCode="General">
                        <c:v>2</c:v>
                      </c:pt>
                      <c:pt idx="48" formatCode="General">
                        <c:v>2</c:v>
                      </c:pt>
                      <c:pt idx="49" formatCode="General">
                        <c:v>2</c:v>
                      </c:pt>
                      <c:pt idx="50" formatCode="General">
                        <c:v>3</c:v>
                      </c:pt>
                      <c:pt idx="51" formatCode="General">
                        <c:v>3</c:v>
                      </c:pt>
                      <c:pt idx="52" formatCode="General">
                        <c:v>2</c:v>
                      </c:pt>
                      <c:pt idx="53" formatCode="General">
                        <c:v>1</c:v>
                      </c:pt>
                      <c:pt idx="54" formatCode="General">
                        <c:v>1</c:v>
                      </c:pt>
                      <c:pt idx="55" formatCode="General">
                        <c:v>1</c:v>
                      </c:pt>
                      <c:pt idx="56" formatCode="General">
                        <c:v>1</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numCache>
                  </c:numRef>
                </c:val>
                <c:extLst xmlns:c15="http://schemas.microsoft.com/office/drawing/2012/chart">
                  <c:ext xmlns:c16="http://schemas.microsoft.com/office/drawing/2014/chart" uri="{C3380CC4-5D6E-409C-BE32-E72D297353CC}">
                    <c16:uniqueId val="{0000004D-705D-4F0A-A385-AB4DC8980013}"/>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25-26'!$A$79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25-26'!$B$79:$DA$79</c15:sqref>
                        </c15:formulaRef>
                      </c:ext>
                    </c:extLst>
                    <c:numCache>
                      <c:formatCode>0</c:formatCode>
                      <c:ptCount val="104"/>
                      <c:pt idx="0">
                        <c:v>11</c:v>
                      </c:pt>
                      <c:pt idx="1">
                        <c:v>12</c:v>
                      </c:pt>
                      <c:pt idx="2">
                        <c:v>10</c:v>
                      </c:pt>
                      <c:pt idx="3">
                        <c:v>8</c:v>
                      </c:pt>
                      <c:pt idx="4">
                        <c:v>13</c:v>
                      </c:pt>
                      <c:pt idx="5">
                        <c:v>23</c:v>
                      </c:pt>
                      <c:pt idx="6">
                        <c:v>18</c:v>
                      </c:pt>
                      <c:pt idx="7">
                        <c:v>23</c:v>
                      </c:pt>
                      <c:pt idx="8">
                        <c:v>19</c:v>
                      </c:pt>
                      <c:pt idx="9">
                        <c:v>17</c:v>
                      </c:pt>
                      <c:pt idx="10">
                        <c:v>18</c:v>
                      </c:pt>
                      <c:pt idx="11">
                        <c:v>13</c:v>
                      </c:pt>
                      <c:pt idx="12">
                        <c:v>14</c:v>
                      </c:pt>
                      <c:pt idx="13">
                        <c:v>14</c:v>
                      </c:pt>
                      <c:pt idx="14">
                        <c:v>15</c:v>
                      </c:pt>
                      <c:pt idx="15">
                        <c:v>15</c:v>
                      </c:pt>
                      <c:pt idx="16">
                        <c:v>13</c:v>
                      </c:pt>
                      <c:pt idx="17">
                        <c:v>11</c:v>
                      </c:pt>
                      <c:pt idx="18">
                        <c:v>17</c:v>
                      </c:pt>
                      <c:pt idx="19">
                        <c:v>13</c:v>
                      </c:pt>
                      <c:pt idx="20">
                        <c:v>13</c:v>
                      </c:pt>
                      <c:pt idx="21">
                        <c:v>7</c:v>
                      </c:pt>
                      <c:pt idx="22">
                        <c:v>10</c:v>
                      </c:pt>
                      <c:pt idx="23">
                        <c:v>13</c:v>
                      </c:pt>
                      <c:pt idx="24">
                        <c:v>7</c:v>
                      </c:pt>
                      <c:pt idx="25">
                        <c:v>2</c:v>
                      </c:pt>
                      <c:pt idx="26">
                        <c:v>4</c:v>
                      </c:pt>
                      <c:pt idx="27">
                        <c:v>5</c:v>
                      </c:pt>
                      <c:pt idx="28">
                        <c:v>4</c:v>
                      </c:pt>
                      <c:pt idx="29">
                        <c:v>3</c:v>
                      </c:pt>
                      <c:pt idx="30">
                        <c:v>4</c:v>
                      </c:pt>
                      <c:pt idx="31">
                        <c:v>6</c:v>
                      </c:pt>
                      <c:pt idx="32">
                        <c:v>6</c:v>
                      </c:pt>
                      <c:pt idx="33">
                        <c:v>6</c:v>
                      </c:pt>
                      <c:pt idx="34">
                        <c:v>2</c:v>
                      </c:pt>
                      <c:pt idx="35">
                        <c:v>2</c:v>
                      </c:pt>
                      <c:pt idx="36">
                        <c:v>4</c:v>
                      </c:pt>
                      <c:pt idx="37">
                        <c:v>9</c:v>
                      </c:pt>
                      <c:pt idx="38">
                        <c:v>8</c:v>
                      </c:pt>
                      <c:pt idx="39">
                        <c:v>5</c:v>
                      </c:pt>
                      <c:pt idx="40">
                        <c:v>4</c:v>
                      </c:pt>
                      <c:pt idx="41">
                        <c:v>2</c:v>
                      </c:pt>
                      <c:pt idx="42">
                        <c:v>2</c:v>
                      </c:pt>
                      <c:pt idx="43">
                        <c:v>3</c:v>
                      </c:pt>
                      <c:pt idx="44">
                        <c:v>1</c:v>
                      </c:pt>
                      <c:pt idx="45">
                        <c:v>3</c:v>
                      </c:pt>
                      <c:pt idx="46">
                        <c:v>7</c:v>
                      </c:pt>
                      <c:pt idx="47" formatCode="General">
                        <c:v>5</c:v>
                      </c:pt>
                      <c:pt idx="48" formatCode="General">
                        <c:v>7</c:v>
                      </c:pt>
                      <c:pt idx="49" formatCode="General">
                        <c:v>7</c:v>
                      </c:pt>
                      <c:pt idx="50" formatCode="General">
                        <c:v>7</c:v>
                      </c:pt>
                      <c:pt idx="51" formatCode="General">
                        <c:v>6</c:v>
                      </c:pt>
                      <c:pt idx="52" formatCode="General">
                        <c:v>7</c:v>
                      </c:pt>
                      <c:pt idx="53" formatCode="General">
                        <c:v>6</c:v>
                      </c:pt>
                      <c:pt idx="54" formatCode="General">
                        <c:v>5</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11</c:v>
                      </c:pt>
                      <c:pt idx="81" formatCode="General">
                        <c:v>9</c:v>
                      </c:pt>
                      <c:pt idx="82" formatCode="General">
                        <c:v>9</c:v>
                      </c:pt>
                      <c:pt idx="83" formatCode="General">
                        <c:v>10</c:v>
                      </c:pt>
                      <c:pt idx="84" formatCode="General">
                        <c:v>12</c:v>
                      </c:pt>
                      <c:pt idx="85" formatCode="General">
                        <c:v>11</c:v>
                      </c:pt>
                      <c:pt idx="86" formatCode="General">
                        <c:v>9</c:v>
                      </c:pt>
                      <c:pt idx="87" formatCode="General">
                        <c:v>8</c:v>
                      </c:pt>
                      <c:pt idx="88" formatCode="General">
                        <c:v>7</c:v>
                      </c:pt>
                      <c:pt idx="89" formatCode="General">
                        <c:v>4</c:v>
                      </c:pt>
                      <c:pt idx="90" formatCode="General">
                        <c:v>5</c:v>
                      </c:pt>
                      <c:pt idx="91" formatCode="General">
                        <c:v>7</c:v>
                      </c:pt>
                    </c:numCache>
                  </c:numRef>
                </c:val>
                <c:extLst xmlns:c15="http://schemas.microsoft.com/office/drawing/2012/chart">
                  <c:ext xmlns:c16="http://schemas.microsoft.com/office/drawing/2014/chart" uri="{C3380CC4-5D6E-409C-BE32-E72D297353CC}">
                    <c16:uniqueId val="{0000004E-705D-4F0A-A385-AB4DC8980013}"/>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25-26'!$A$80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25-26'!$B$80:$DA$80</c15:sqref>
                        </c15:formulaRef>
                      </c:ext>
                    </c:extLst>
                    <c:numCache>
                      <c:formatCode>0</c:formatCode>
                      <c:ptCount val="104"/>
                      <c:pt idx="0">
                        <c:v>0</c:v>
                      </c:pt>
                      <c:pt idx="1">
                        <c:v>0</c:v>
                      </c:pt>
                      <c:pt idx="2">
                        <c:v>0</c:v>
                      </c:pt>
                      <c:pt idx="3">
                        <c:v>1</c:v>
                      </c:pt>
                      <c:pt idx="4">
                        <c:v>0</c:v>
                      </c:pt>
                      <c:pt idx="5">
                        <c:v>0</c:v>
                      </c:pt>
                      <c:pt idx="6">
                        <c:v>0</c:v>
                      </c:pt>
                      <c:pt idx="7">
                        <c:v>0</c:v>
                      </c:pt>
                      <c:pt idx="8">
                        <c:v>0</c:v>
                      </c:pt>
                      <c:pt idx="9">
                        <c:v>0</c:v>
                      </c:pt>
                      <c:pt idx="10">
                        <c:v>0</c:v>
                      </c:pt>
                      <c:pt idx="11">
                        <c:v>0</c:v>
                      </c:pt>
                      <c:pt idx="12">
                        <c:v>1</c:v>
                      </c:pt>
                      <c:pt idx="13">
                        <c:v>0</c:v>
                      </c:pt>
                      <c:pt idx="14">
                        <c:v>0</c:v>
                      </c:pt>
                      <c:pt idx="15">
                        <c:v>0</c:v>
                      </c:pt>
                      <c:pt idx="16">
                        <c:v>0</c:v>
                      </c:pt>
                      <c:pt idx="17">
                        <c:v>0</c:v>
                      </c:pt>
                      <c:pt idx="18">
                        <c:v>0</c:v>
                      </c:pt>
                      <c:pt idx="19">
                        <c:v>0</c:v>
                      </c:pt>
                      <c:pt idx="20">
                        <c:v>0</c:v>
                      </c:pt>
                      <c:pt idx="21">
                        <c:v>0</c:v>
                      </c:pt>
                      <c:pt idx="22">
                        <c:v>1</c:v>
                      </c:pt>
                      <c:pt idx="23">
                        <c:v>1</c:v>
                      </c:pt>
                      <c:pt idx="24">
                        <c:v>1</c:v>
                      </c:pt>
                      <c:pt idx="25">
                        <c:v>3</c:v>
                      </c:pt>
                      <c:pt idx="26">
                        <c:v>3</c:v>
                      </c:pt>
                      <c:pt idx="27">
                        <c:v>2</c:v>
                      </c:pt>
                      <c:pt idx="28">
                        <c:v>3</c:v>
                      </c:pt>
                      <c:pt idx="29">
                        <c:v>3</c:v>
                      </c:pt>
                      <c:pt idx="30">
                        <c:v>2</c:v>
                      </c:pt>
                      <c:pt idx="31">
                        <c:v>1</c:v>
                      </c:pt>
                      <c:pt idx="32">
                        <c:v>2</c:v>
                      </c:pt>
                      <c:pt idx="33">
                        <c:v>1</c:v>
                      </c:pt>
                      <c:pt idx="34">
                        <c:v>1</c:v>
                      </c:pt>
                      <c:pt idx="35">
                        <c:v>2</c:v>
                      </c:pt>
                      <c:pt idx="36">
                        <c:v>2</c:v>
                      </c:pt>
                      <c:pt idx="37">
                        <c:v>1</c:v>
                      </c:pt>
                      <c:pt idx="38">
                        <c:v>1</c:v>
                      </c:pt>
                      <c:pt idx="39">
                        <c:v>1</c:v>
                      </c:pt>
                      <c:pt idx="40">
                        <c:v>1</c:v>
                      </c:pt>
                      <c:pt idx="41">
                        <c:v>0</c:v>
                      </c:pt>
                      <c:pt idx="42">
                        <c:v>1</c:v>
                      </c:pt>
                      <c:pt idx="43">
                        <c:v>0</c:v>
                      </c:pt>
                      <c:pt idx="44">
                        <c:v>1</c:v>
                      </c:pt>
                      <c:pt idx="45">
                        <c:v>1</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0" formatCode="General">
                        <c:v>0</c:v>
                      </c:pt>
                      <c:pt idx="81" formatCode="General">
                        <c:v>1</c:v>
                      </c:pt>
                      <c:pt idx="82" formatCode="General">
                        <c:v>0</c:v>
                      </c:pt>
                      <c:pt idx="83" formatCode="General">
                        <c:v>2</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numCache>
                  </c:numRef>
                </c:val>
                <c:extLst xmlns:c15="http://schemas.microsoft.com/office/drawing/2012/chart">
                  <c:ext xmlns:c16="http://schemas.microsoft.com/office/drawing/2014/chart" uri="{C3380CC4-5D6E-409C-BE32-E72D297353CC}">
                    <c16:uniqueId val="{0000004F-705D-4F0A-A385-AB4DC8980013}"/>
                  </c:ext>
                </c:extLst>
              </c15:ser>
            </c15:filteredBarSeries>
            <c15:filteredBarSeries>
              <c15:ser>
                <c:idx val="79"/>
                <c:order val="79"/>
                <c:tx>
                  <c:strRef>
                    <c:extLst xmlns:c15="http://schemas.microsoft.com/office/drawing/2012/chart">
                      <c:ext xmlns:c15="http://schemas.microsoft.com/office/drawing/2012/chart" uri="{02D57815-91ED-43cb-92C2-25804820EDAC}">
                        <c15:formulaRef>
                          <c15:sqref>'Table for graphs 25-26'!$A$81</c15:sqref>
                        </c15:formulaRef>
                      </c:ext>
                    </c:extLst>
                    <c:strCache>
                      <c:ptCount val="1"/>
                      <c:pt idx="0">
                        <c:v>Gynaecological - Reported Backlog Total</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25-26'!$B$81:$DA$81</c15:sqref>
                        </c15:formulaRef>
                      </c:ext>
                    </c:extLst>
                    <c:numCache>
                      <c:formatCode>0</c:formatCode>
                      <c:ptCount val="104"/>
                      <c:pt idx="0">
                        <c:v>36</c:v>
                      </c:pt>
                      <c:pt idx="1">
                        <c:v>43</c:v>
                      </c:pt>
                      <c:pt idx="2">
                        <c:v>43</c:v>
                      </c:pt>
                      <c:pt idx="3">
                        <c:v>40</c:v>
                      </c:pt>
                      <c:pt idx="4">
                        <c:v>36</c:v>
                      </c:pt>
                      <c:pt idx="5">
                        <c:v>37</c:v>
                      </c:pt>
                      <c:pt idx="6">
                        <c:v>35</c:v>
                      </c:pt>
                      <c:pt idx="7">
                        <c:v>39</c:v>
                      </c:pt>
                      <c:pt idx="8">
                        <c:v>39</c:v>
                      </c:pt>
                      <c:pt idx="9">
                        <c:v>42</c:v>
                      </c:pt>
                      <c:pt idx="10">
                        <c:v>41</c:v>
                      </c:pt>
                      <c:pt idx="11">
                        <c:v>43</c:v>
                      </c:pt>
                      <c:pt idx="12">
                        <c:v>37</c:v>
                      </c:pt>
                      <c:pt idx="13">
                        <c:v>38</c:v>
                      </c:pt>
                      <c:pt idx="14">
                        <c:v>39</c:v>
                      </c:pt>
                      <c:pt idx="15">
                        <c:v>35</c:v>
                      </c:pt>
                      <c:pt idx="16">
                        <c:v>40</c:v>
                      </c:pt>
                      <c:pt idx="17">
                        <c:v>42</c:v>
                      </c:pt>
                      <c:pt idx="18">
                        <c:v>41</c:v>
                      </c:pt>
                      <c:pt idx="19">
                        <c:v>42</c:v>
                      </c:pt>
                      <c:pt idx="20">
                        <c:v>38</c:v>
                      </c:pt>
                      <c:pt idx="21">
                        <c:v>38</c:v>
                      </c:pt>
                      <c:pt idx="22">
                        <c:v>32</c:v>
                      </c:pt>
                      <c:pt idx="23">
                        <c:v>30</c:v>
                      </c:pt>
                      <c:pt idx="24">
                        <c:v>31</c:v>
                      </c:pt>
                      <c:pt idx="25">
                        <c:v>33</c:v>
                      </c:pt>
                      <c:pt idx="26">
                        <c:v>27</c:v>
                      </c:pt>
                      <c:pt idx="27">
                        <c:v>28</c:v>
                      </c:pt>
                      <c:pt idx="28">
                        <c:v>31</c:v>
                      </c:pt>
                      <c:pt idx="29">
                        <c:v>35</c:v>
                      </c:pt>
                      <c:pt idx="30">
                        <c:v>35</c:v>
                      </c:pt>
                      <c:pt idx="31">
                        <c:v>34</c:v>
                      </c:pt>
                      <c:pt idx="32">
                        <c:v>28</c:v>
                      </c:pt>
                      <c:pt idx="33">
                        <c:v>32</c:v>
                      </c:pt>
                      <c:pt idx="34">
                        <c:v>30</c:v>
                      </c:pt>
                      <c:pt idx="35">
                        <c:v>28</c:v>
                      </c:pt>
                      <c:pt idx="36">
                        <c:v>29</c:v>
                      </c:pt>
                      <c:pt idx="37">
                        <c:v>27</c:v>
                      </c:pt>
                      <c:pt idx="38">
                        <c:v>30</c:v>
                      </c:pt>
                      <c:pt idx="39">
                        <c:v>30</c:v>
                      </c:pt>
                      <c:pt idx="40">
                        <c:v>27</c:v>
                      </c:pt>
                      <c:pt idx="41">
                        <c:v>30</c:v>
                      </c:pt>
                      <c:pt idx="42">
                        <c:v>30</c:v>
                      </c:pt>
                      <c:pt idx="43">
                        <c:v>27</c:v>
                      </c:pt>
                      <c:pt idx="44">
                        <c:v>25</c:v>
                      </c:pt>
                      <c:pt idx="45">
                        <c:v>21</c:v>
                      </c:pt>
                      <c:pt idx="46">
                        <c:v>19</c:v>
                      </c:pt>
                      <c:pt idx="47" formatCode="General">
                        <c:v>17</c:v>
                      </c:pt>
                      <c:pt idx="48" formatCode="General">
                        <c:v>16</c:v>
                      </c:pt>
                      <c:pt idx="49" formatCode="General">
                        <c:v>19</c:v>
                      </c:pt>
                      <c:pt idx="50" formatCode="General">
                        <c:v>16</c:v>
                      </c:pt>
                      <c:pt idx="51" formatCode="General">
                        <c:v>17</c:v>
                      </c:pt>
                      <c:pt idx="52" formatCode="General">
                        <c:v>17</c:v>
                      </c:pt>
                      <c:pt idx="53" formatCode="General">
                        <c:v>15</c:v>
                      </c:pt>
                      <c:pt idx="54" formatCode="General">
                        <c:v>20</c:v>
                      </c:pt>
                      <c:pt idx="55" formatCode="General">
                        <c:v>30</c:v>
                      </c:pt>
                      <c:pt idx="56" formatCode="General">
                        <c:v>32</c:v>
                      </c:pt>
                      <c:pt idx="57" formatCode="General">
                        <c:v>34</c:v>
                      </c:pt>
                      <c:pt idx="58" formatCode="General">
                        <c:v>32</c:v>
                      </c:pt>
                      <c:pt idx="59" formatCode="General">
                        <c:v>33</c:v>
                      </c:pt>
                      <c:pt idx="60" formatCode="General">
                        <c:v>29</c:v>
                      </c:pt>
                      <c:pt idx="61" formatCode="General">
                        <c:v>24</c:v>
                      </c:pt>
                      <c:pt idx="62" formatCode="General">
                        <c:v>28</c:v>
                      </c:pt>
                      <c:pt idx="63" formatCode="General">
                        <c:v>24</c:v>
                      </c:pt>
                      <c:pt idx="64" formatCode="General">
                        <c:v>22</c:v>
                      </c:pt>
                      <c:pt idx="65" formatCode="General">
                        <c:v>32</c:v>
                      </c:pt>
                      <c:pt idx="66" formatCode="General">
                        <c:v>33</c:v>
                      </c:pt>
                      <c:pt idx="67" formatCode="General">
                        <c:v>34</c:v>
                      </c:pt>
                      <c:pt idx="68" formatCode="General">
                        <c:v>30</c:v>
                      </c:pt>
                      <c:pt idx="69" formatCode="General">
                        <c:v>34</c:v>
                      </c:pt>
                      <c:pt idx="70" formatCode="General">
                        <c:v>36</c:v>
                      </c:pt>
                      <c:pt idx="71" formatCode="General">
                        <c:v>36</c:v>
                      </c:pt>
                      <c:pt idx="72" formatCode="General">
                        <c:v>37</c:v>
                      </c:pt>
                      <c:pt idx="73" formatCode="General">
                        <c:v>36</c:v>
                      </c:pt>
                      <c:pt idx="74" formatCode="General">
                        <c:v>42</c:v>
                      </c:pt>
                      <c:pt idx="75" formatCode="General">
                        <c:v>38</c:v>
                      </c:pt>
                      <c:pt idx="76" formatCode="General">
                        <c:v>38</c:v>
                      </c:pt>
                      <c:pt idx="77" formatCode="General">
                        <c:v>30</c:v>
                      </c:pt>
                      <c:pt idx="78" formatCode="General">
                        <c:v>35</c:v>
                      </c:pt>
                      <c:pt idx="79" formatCode="General">
                        <c:v>48</c:v>
                      </c:pt>
                      <c:pt idx="80" formatCode="General">
                        <c:v>34</c:v>
                      </c:pt>
                      <c:pt idx="81" formatCode="General">
                        <c:v>32</c:v>
                      </c:pt>
                      <c:pt idx="82" formatCode="General">
                        <c:v>31</c:v>
                      </c:pt>
                      <c:pt idx="83" formatCode="General">
                        <c:v>38</c:v>
                      </c:pt>
                      <c:pt idx="84" formatCode="General">
                        <c:v>41</c:v>
                      </c:pt>
                      <c:pt idx="85" formatCode="General">
                        <c:v>27</c:v>
                      </c:pt>
                      <c:pt idx="86" formatCode="General">
                        <c:v>31</c:v>
                      </c:pt>
                      <c:pt idx="87" formatCode="General">
                        <c:v>39</c:v>
                      </c:pt>
                      <c:pt idx="88" formatCode="General">
                        <c:v>35</c:v>
                      </c:pt>
                      <c:pt idx="89" formatCode="General">
                        <c:v>32</c:v>
                      </c:pt>
                      <c:pt idx="90" formatCode="General">
                        <c:v>35</c:v>
                      </c:pt>
                      <c:pt idx="91" formatCode="General">
                        <c:v>40</c:v>
                      </c:pt>
                    </c:numCache>
                  </c:numRef>
                </c:val>
                <c:extLst xmlns:c15="http://schemas.microsoft.com/office/drawing/2012/chart">
                  <c:ext xmlns:c16="http://schemas.microsoft.com/office/drawing/2014/chart" uri="{C3380CC4-5D6E-409C-BE32-E72D297353CC}">
                    <c16:uniqueId val="{00000050-705D-4F0A-A385-AB4DC8980013}"/>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25-26'!$A$82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25-26'!$B$82:$DA$82</c15:sqref>
                        </c15:formulaRef>
                      </c:ext>
                    </c:extLst>
                    <c:numCache>
                      <c:formatCode>0</c:formatCode>
                      <c:ptCount val="104"/>
                      <c:pt idx="0">
                        <c:v>9</c:v>
                      </c:pt>
                      <c:pt idx="1">
                        <c:v>6</c:v>
                      </c:pt>
                      <c:pt idx="2">
                        <c:v>7</c:v>
                      </c:pt>
                      <c:pt idx="3">
                        <c:v>7</c:v>
                      </c:pt>
                      <c:pt idx="4">
                        <c:v>8</c:v>
                      </c:pt>
                      <c:pt idx="5">
                        <c:v>8</c:v>
                      </c:pt>
                      <c:pt idx="6">
                        <c:v>6</c:v>
                      </c:pt>
                      <c:pt idx="7">
                        <c:v>7</c:v>
                      </c:pt>
                      <c:pt idx="8">
                        <c:v>7</c:v>
                      </c:pt>
                      <c:pt idx="9">
                        <c:v>6</c:v>
                      </c:pt>
                      <c:pt idx="10">
                        <c:v>4</c:v>
                      </c:pt>
                      <c:pt idx="11">
                        <c:v>7</c:v>
                      </c:pt>
                      <c:pt idx="12">
                        <c:v>6</c:v>
                      </c:pt>
                      <c:pt idx="13">
                        <c:v>6</c:v>
                      </c:pt>
                      <c:pt idx="14">
                        <c:v>11</c:v>
                      </c:pt>
                      <c:pt idx="15">
                        <c:v>9</c:v>
                      </c:pt>
                      <c:pt idx="16">
                        <c:v>10</c:v>
                      </c:pt>
                      <c:pt idx="17">
                        <c:v>9</c:v>
                      </c:pt>
                      <c:pt idx="18">
                        <c:v>9</c:v>
                      </c:pt>
                      <c:pt idx="19">
                        <c:v>7</c:v>
                      </c:pt>
                      <c:pt idx="20">
                        <c:v>6</c:v>
                      </c:pt>
                      <c:pt idx="21">
                        <c:v>7</c:v>
                      </c:pt>
                      <c:pt idx="22">
                        <c:v>8</c:v>
                      </c:pt>
                      <c:pt idx="23">
                        <c:v>6</c:v>
                      </c:pt>
                      <c:pt idx="24">
                        <c:v>8</c:v>
                      </c:pt>
                      <c:pt idx="25">
                        <c:v>10</c:v>
                      </c:pt>
                      <c:pt idx="26">
                        <c:v>8</c:v>
                      </c:pt>
                      <c:pt idx="27">
                        <c:v>8</c:v>
                      </c:pt>
                      <c:pt idx="28">
                        <c:v>7</c:v>
                      </c:pt>
                      <c:pt idx="29">
                        <c:v>7</c:v>
                      </c:pt>
                      <c:pt idx="30">
                        <c:v>6</c:v>
                      </c:pt>
                      <c:pt idx="31">
                        <c:v>4</c:v>
                      </c:pt>
                      <c:pt idx="32">
                        <c:v>7</c:v>
                      </c:pt>
                      <c:pt idx="33">
                        <c:v>7</c:v>
                      </c:pt>
                      <c:pt idx="34">
                        <c:v>6</c:v>
                      </c:pt>
                      <c:pt idx="35">
                        <c:v>6</c:v>
                      </c:pt>
                      <c:pt idx="36">
                        <c:v>8</c:v>
                      </c:pt>
                      <c:pt idx="37">
                        <c:v>8</c:v>
                      </c:pt>
                      <c:pt idx="38">
                        <c:v>12</c:v>
                      </c:pt>
                      <c:pt idx="39">
                        <c:v>12</c:v>
                      </c:pt>
                      <c:pt idx="40">
                        <c:v>13</c:v>
                      </c:pt>
                      <c:pt idx="41">
                        <c:v>13</c:v>
                      </c:pt>
                      <c:pt idx="42">
                        <c:v>11</c:v>
                      </c:pt>
                      <c:pt idx="43">
                        <c:v>11</c:v>
                      </c:pt>
                      <c:pt idx="44">
                        <c:v>13</c:v>
                      </c:pt>
                      <c:pt idx="45">
                        <c:v>13</c:v>
                      </c:pt>
                      <c:pt idx="46">
                        <c:v>12</c:v>
                      </c:pt>
                      <c:pt idx="47" formatCode="General">
                        <c:v>10</c:v>
                      </c:pt>
                      <c:pt idx="48" formatCode="General">
                        <c:v>9</c:v>
                      </c:pt>
                      <c:pt idx="49" formatCode="General">
                        <c:v>11</c:v>
                      </c:pt>
                      <c:pt idx="50" formatCode="General">
                        <c:v>11</c:v>
                      </c:pt>
                      <c:pt idx="51" formatCode="General">
                        <c:v>13</c:v>
                      </c:pt>
                      <c:pt idx="52" formatCode="General">
                        <c:v>11</c:v>
                      </c:pt>
                      <c:pt idx="53" formatCode="General">
                        <c:v>10</c:v>
                      </c:pt>
                      <c:pt idx="54" formatCode="General">
                        <c:v>12</c:v>
                      </c:pt>
                      <c:pt idx="55" formatCode="General">
                        <c:v>14</c:v>
                      </c:pt>
                      <c:pt idx="56" formatCode="General">
                        <c:v>13</c:v>
                      </c:pt>
                      <c:pt idx="57" formatCode="General">
                        <c:v>15</c:v>
                      </c:pt>
                      <c:pt idx="58" formatCode="General">
                        <c:v>17</c:v>
                      </c:pt>
                      <c:pt idx="59" formatCode="General">
                        <c:v>17</c:v>
                      </c:pt>
                      <c:pt idx="60" formatCode="General">
                        <c:v>17</c:v>
                      </c:pt>
                      <c:pt idx="61" formatCode="General">
                        <c:v>17</c:v>
                      </c:pt>
                      <c:pt idx="62" formatCode="General">
                        <c:v>26</c:v>
                      </c:pt>
                      <c:pt idx="63" formatCode="General">
                        <c:v>20</c:v>
                      </c:pt>
                      <c:pt idx="64" formatCode="General">
                        <c:v>16</c:v>
                      </c:pt>
                      <c:pt idx="65" formatCode="General">
                        <c:v>18</c:v>
                      </c:pt>
                      <c:pt idx="66" formatCode="General">
                        <c:v>16</c:v>
                      </c:pt>
                      <c:pt idx="67" formatCode="General">
                        <c:v>15</c:v>
                      </c:pt>
                      <c:pt idx="68" formatCode="General">
                        <c:v>20</c:v>
                      </c:pt>
                      <c:pt idx="69" formatCode="General">
                        <c:v>20</c:v>
                      </c:pt>
                      <c:pt idx="70" formatCode="General">
                        <c:v>23</c:v>
                      </c:pt>
                      <c:pt idx="71" formatCode="General">
                        <c:v>23</c:v>
                      </c:pt>
                      <c:pt idx="72" formatCode="General">
                        <c:v>18</c:v>
                      </c:pt>
                      <c:pt idx="73" formatCode="General">
                        <c:v>20</c:v>
                      </c:pt>
                      <c:pt idx="74" formatCode="General">
                        <c:v>22</c:v>
                      </c:pt>
                      <c:pt idx="75" formatCode="General">
                        <c:v>20</c:v>
                      </c:pt>
                      <c:pt idx="76" formatCode="General">
                        <c:v>19</c:v>
                      </c:pt>
                      <c:pt idx="77" formatCode="General">
                        <c:v>21</c:v>
                      </c:pt>
                      <c:pt idx="78" formatCode="General">
                        <c:v>21</c:v>
                      </c:pt>
                      <c:pt idx="79" formatCode="General">
                        <c:v>22</c:v>
                      </c:pt>
                      <c:pt idx="80" formatCode="General">
                        <c:v>20</c:v>
                      </c:pt>
                      <c:pt idx="81" formatCode="General">
                        <c:v>16</c:v>
                      </c:pt>
                      <c:pt idx="82" formatCode="General">
                        <c:v>12</c:v>
                      </c:pt>
                      <c:pt idx="83" formatCode="General">
                        <c:v>13</c:v>
                      </c:pt>
                      <c:pt idx="84" formatCode="General">
                        <c:v>16</c:v>
                      </c:pt>
                      <c:pt idx="85" formatCode="General">
                        <c:v>17</c:v>
                      </c:pt>
                      <c:pt idx="86" formatCode="General">
                        <c:v>13</c:v>
                      </c:pt>
                      <c:pt idx="87" formatCode="General">
                        <c:v>12</c:v>
                      </c:pt>
                      <c:pt idx="88" formatCode="General">
                        <c:v>13</c:v>
                      </c:pt>
                      <c:pt idx="89" formatCode="General">
                        <c:v>9</c:v>
                      </c:pt>
                      <c:pt idx="90" formatCode="General">
                        <c:v>12</c:v>
                      </c:pt>
                      <c:pt idx="91" formatCode="General">
                        <c:v>9</c:v>
                      </c:pt>
                    </c:numCache>
                  </c:numRef>
                </c:val>
                <c:extLst xmlns:c15="http://schemas.microsoft.com/office/drawing/2012/chart">
                  <c:ext xmlns:c16="http://schemas.microsoft.com/office/drawing/2014/chart" uri="{C3380CC4-5D6E-409C-BE32-E72D297353CC}">
                    <c16:uniqueId val="{00000051-705D-4F0A-A385-AB4DC8980013}"/>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25-26'!$A$83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25-26'!$B$83:$DA$83</c15:sqref>
                        </c15:formulaRef>
                      </c:ext>
                    </c:extLst>
                    <c:numCache>
                      <c:formatCode>0</c:formatCode>
                      <c:ptCount val="104"/>
                      <c:pt idx="0">
                        <c:v>6</c:v>
                      </c:pt>
                      <c:pt idx="1">
                        <c:v>10</c:v>
                      </c:pt>
                      <c:pt idx="2">
                        <c:v>13</c:v>
                      </c:pt>
                      <c:pt idx="3">
                        <c:v>12</c:v>
                      </c:pt>
                      <c:pt idx="4">
                        <c:v>9</c:v>
                      </c:pt>
                      <c:pt idx="5">
                        <c:v>6</c:v>
                      </c:pt>
                      <c:pt idx="6">
                        <c:v>5</c:v>
                      </c:pt>
                      <c:pt idx="7">
                        <c:v>8</c:v>
                      </c:pt>
                      <c:pt idx="8">
                        <c:v>6</c:v>
                      </c:pt>
                      <c:pt idx="9">
                        <c:v>11</c:v>
                      </c:pt>
                      <c:pt idx="10">
                        <c:v>15</c:v>
                      </c:pt>
                      <c:pt idx="11">
                        <c:v>11</c:v>
                      </c:pt>
                      <c:pt idx="12">
                        <c:v>11</c:v>
                      </c:pt>
                      <c:pt idx="13">
                        <c:v>11</c:v>
                      </c:pt>
                      <c:pt idx="14">
                        <c:v>14</c:v>
                      </c:pt>
                      <c:pt idx="15">
                        <c:v>16</c:v>
                      </c:pt>
                      <c:pt idx="16">
                        <c:v>16</c:v>
                      </c:pt>
                      <c:pt idx="17">
                        <c:v>12</c:v>
                      </c:pt>
                      <c:pt idx="18">
                        <c:v>12</c:v>
                      </c:pt>
                      <c:pt idx="19">
                        <c:v>14</c:v>
                      </c:pt>
                      <c:pt idx="20">
                        <c:v>17</c:v>
                      </c:pt>
                      <c:pt idx="21">
                        <c:v>18</c:v>
                      </c:pt>
                      <c:pt idx="22">
                        <c:v>15</c:v>
                      </c:pt>
                      <c:pt idx="23">
                        <c:v>16</c:v>
                      </c:pt>
                      <c:pt idx="24">
                        <c:v>14</c:v>
                      </c:pt>
                      <c:pt idx="25">
                        <c:v>13</c:v>
                      </c:pt>
                      <c:pt idx="26">
                        <c:v>16</c:v>
                      </c:pt>
                      <c:pt idx="27">
                        <c:v>13</c:v>
                      </c:pt>
                      <c:pt idx="28">
                        <c:v>9</c:v>
                      </c:pt>
                      <c:pt idx="29">
                        <c:v>13</c:v>
                      </c:pt>
                      <c:pt idx="30">
                        <c:v>7</c:v>
                      </c:pt>
                      <c:pt idx="31">
                        <c:v>7</c:v>
                      </c:pt>
                      <c:pt idx="32">
                        <c:v>7</c:v>
                      </c:pt>
                      <c:pt idx="33">
                        <c:v>7</c:v>
                      </c:pt>
                      <c:pt idx="34">
                        <c:v>10</c:v>
                      </c:pt>
                      <c:pt idx="35">
                        <c:v>11</c:v>
                      </c:pt>
                      <c:pt idx="36">
                        <c:v>10</c:v>
                      </c:pt>
                      <c:pt idx="37">
                        <c:v>12</c:v>
                      </c:pt>
                      <c:pt idx="38">
                        <c:v>14</c:v>
                      </c:pt>
                      <c:pt idx="39">
                        <c:v>13</c:v>
                      </c:pt>
                      <c:pt idx="40">
                        <c:v>12</c:v>
                      </c:pt>
                      <c:pt idx="41">
                        <c:v>15</c:v>
                      </c:pt>
                      <c:pt idx="42">
                        <c:v>17</c:v>
                      </c:pt>
                      <c:pt idx="43">
                        <c:v>15</c:v>
                      </c:pt>
                      <c:pt idx="44">
                        <c:v>13</c:v>
                      </c:pt>
                      <c:pt idx="45">
                        <c:v>10</c:v>
                      </c:pt>
                      <c:pt idx="46">
                        <c:v>7</c:v>
                      </c:pt>
                      <c:pt idx="47" formatCode="General">
                        <c:v>5</c:v>
                      </c:pt>
                      <c:pt idx="48" formatCode="General">
                        <c:v>6</c:v>
                      </c:pt>
                      <c:pt idx="49" formatCode="General">
                        <c:v>9</c:v>
                      </c:pt>
                      <c:pt idx="50" formatCode="General">
                        <c:v>8</c:v>
                      </c:pt>
                      <c:pt idx="51" formatCode="General">
                        <c:v>8</c:v>
                      </c:pt>
                      <c:pt idx="52" formatCode="General">
                        <c:v>10</c:v>
                      </c:pt>
                      <c:pt idx="53" formatCode="General">
                        <c:v>10</c:v>
                      </c:pt>
                      <c:pt idx="54" formatCode="General">
                        <c:v>7</c:v>
                      </c:pt>
                      <c:pt idx="55" formatCode="General">
                        <c:v>8</c:v>
                      </c:pt>
                      <c:pt idx="56" formatCode="General">
                        <c:v>4</c:v>
                      </c:pt>
                      <c:pt idx="57" formatCode="General">
                        <c:v>5</c:v>
                      </c:pt>
                      <c:pt idx="58" formatCode="General">
                        <c:v>8</c:v>
                      </c:pt>
                      <c:pt idx="59" formatCode="General">
                        <c:v>13</c:v>
                      </c:pt>
                      <c:pt idx="60" formatCode="General">
                        <c:v>15</c:v>
                      </c:pt>
                      <c:pt idx="61" formatCode="General">
                        <c:v>21</c:v>
                      </c:pt>
                      <c:pt idx="62" formatCode="General">
                        <c:v>18</c:v>
                      </c:pt>
                      <c:pt idx="63" formatCode="General">
                        <c:v>17</c:v>
                      </c:pt>
                      <c:pt idx="64" formatCode="General">
                        <c:v>16</c:v>
                      </c:pt>
                      <c:pt idx="65" formatCode="General">
                        <c:v>16</c:v>
                      </c:pt>
                      <c:pt idx="66" formatCode="General">
                        <c:v>13</c:v>
                      </c:pt>
                      <c:pt idx="67" formatCode="General">
                        <c:v>12</c:v>
                      </c:pt>
                      <c:pt idx="68" formatCode="General">
                        <c:v>9</c:v>
                      </c:pt>
                      <c:pt idx="69" formatCode="General">
                        <c:v>11</c:v>
                      </c:pt>
                      <c:pt idx="70" formatCode="General">
                        <c:v>10</c:v>
                      </c:pt>
                      <c:pt idx="71" formatCode="General">
                        <c:v>14</c:v>
                      </c:pt>
                      <c:pt idx="72" formatCode="General">
                        <c:v>16</c:v>
                      </c:pt>
                      <c:pt idx="73" formatCode="General">
                        <c:v>18</c:v>
                      </c:pt>
                      <c:pt idx="74" formatCode="General">
                        <c:v>14</c:v>
                      </c:pt>
                      <c:pt idx="75" formatCode="General">
                        <c:v>17</c:v>
                      </c:pt>
                      <c:pt idx="76" formatCode="General">
                        <c:v>18</c:v>
                      </c:pt>
                      <c:pt idx="77" formatCode="General">
                        <c:v>15</c:v>
                      </c:pt>
                      <c:pt idx="78" formatCode="General">
                        <c:v>15</c:v>
                      </c:pt>
                      <c:pt idx="79" formatCode="General">
                        <c:v>14</c:v>
                      </c:pt>
                      <c:pt idx="80" formatCode="General">
                        <c:v>13</c:v>
                      </c:pt>
                      <c:pt idx="81" formatCode="General">
                        <c:v>12</c:v>
                      </c:pt>
                      <c:pt idx="82" formatCode="General">
                        <c:v>15</c:v>
                      </c:pt>
                      <c:pt idx="83" formatCode="General">
                        <c:v>12</c:v>
                      </c:pt>
                      <c:pt idx="84" formatCode="General">
                        <c:v>12</c:v>
                      </c:pt>
                      <c:pt idx="85" formatCode="General">
                        <c:v>14</c:v>
                      </c:pt>
                      <c:pt idx="86" formatCode="General">
                        <c:v>15</c:v>
                      </c:pt>
                      <c:pt idx="87" formatCode="General">
                        <c:v>14</c:v>
                      </c:pt>
                      <c:pt idx="88" formatCode="General">
                        <c:v>12</c:v>
                      </c:pt>
                      <c:pt idx="89" formatCode="General">
                        <c:v>14</c:v>
                      </c:pt>
                      <c:pt idx="90" formatCode="General">
                        <c:v>18</c:v>
                      </c:pt>
                      <c:pt idx="91" formatCode="General">
                        <c:v>18</c:v>
                      </c:pt>
                    </c:numCache>
                  </c:numRef>
                </c:val>
                <c:extLst xmlns:c15="http://schemas.microsoft.com/office/drawing/2012/chart">
                  <c:ext xmlns:c16="http://schemas.microsoft.com/office/drawing/2014/chart" uri="{C3380CC4-5D6E-409C-BE32-E72D297353CC}">
                    <c16:uniqueId val="{00000052-705D-4F0A-A385-AB4DC8980013}"/>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25-26'!$A$84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25-26'!$B$84:$DA$84</c15:sqref>
                        </c15:formulaRef>
                      </c:ext>
                    </c:extLst>
                    <c:numCache>
                      <c:formatCode>0</c:formatCode>
                      <c:ptCount val="104"/>
                      <c:pt idx="0">
                        <c:v>38</c:v>
                      </c:pt>
                      <c:pt idx="1">
                        <c:v>35</c:v>
                      </c:pt>
                      <c:pt idx="2">
                        <c:v>32</c:v>
                      </c:pt>
                      <c:pt idx="3">
                        <c:v>30</c:v>
                      </c:pt>
                      <c:pt idx="4">
                        <c:v>52</c:v>
                      </c:pt>
                      <c:pt idx="5">
                        <c:v>60</c:v>
                      </c:pt>
                      <c:pt idx="6">
                        <c:v>54</c:v>
                      </c:pt>
                      <c:pt idx="7">
                        <c:v>61</c:v>
                      </c:pt>
                      <c:pt idx="8">
                        <c:v>59</c:v>
                      </c:pt>
                      <c:pt idx="9">
                        <c:v>56</c:v>
                      </c:pt>
                      <c:pt idx="10">
                        <c:v>49</c:v>
                      </c:pt>
                      <c:pt idx="11">
                        <c:v>62</c:v>
                      </c:pt>
                      <c:pt idx="12">
                        <c:v>62</c:v>
                      </c:pt>
                      <c:pt idx="13">
                        <c:v>69</c:v>
                      </c:pt>
                      <c:pt idx="14">
                        <c:v>66</c:v>
                      </c:pt>
                      <c:pt idx="15">
                        <c:v>62</c:v>
                      </c:pt>
                      <c:pt idx="16">
                        <c:v>57</c:v>
                      </c:pt>
                      <c:pt idx="17">
                        <c:v>63</c:v>
                      </c:pt>
                      <c:pt idx="18">
                        <c:v>58</c:v>
                      </c:pt>
                      <c:pt idx="19">
                        <c:v>63</c:v>
                      </c:pt>
                      <c:pt idx="20">
                        <c:v>69</c:v>
                      </c:pt>
                      <c:pt idx="21">
                        <c:v>69</c:v>
                      </c:pt>
                      <c:pt idx="22">
                        <c:v>65</c:v>
                      </c:pt>
                      <c:pt idx="23">
                        <c:v>60</c:v>
                      </c:pt>
                      <c:pt idx="24">
                        <c:v>58</c:v>
                      </c:pt>
                      <c:pt idx="25">
                        <c:v>47</c:v>
                      </c:pt>
                      <c:pt idx="26">
                        <c:v>47</c:v>
                      </c:pt>
                      <c:pt idx="27">
                        <c:v>45</c:v>
                      </c:pt>
                      <c:pt idx="28">
                        <c:v>49</c:v>
                      </c:pt>
                      <c:pt idx="29">
                        <c:v>58</c:v>
                      </c:pt>
                      <c:pt idx="30">
                        <c:v>55</c:v>
                      </c:pt>
                      <c:pt idx="31">
                        <c:v>51</c:v>
                      </c:pt>
                      <c:pt idx="32">
                        <c:v>44</c:v>
                      </c:pt>
                      <c:pt idx="33">
                        <c:v>45</c:v>
                      </c:pt>
                      <c:pt idx="34">
                        <c:v>40</c:v>
                      </c:pt>
                      <c:pt idx="35">
                        <c:v>38</c:v>
                      </c:pt>
                      <c:pt idx="36">
                        <c:v>37</c:v>
                      </c:pt>
                      <c:pt idx="37">
                        <c:v>38</c:v>
                      </c:pt>
                      <c:pt idx="38">
                        <c:v>48</c:v>
                      </c:pt>
                      <c:pt idx="39">
                        <c:v>52</c:v>
                      </c:pt>
                      <c:pt idx="40">
                        <c:v>53</c:v>
                      </c:pt>
                      <c:pt idx="41">
                        <c:v>51</c:v>
                      </c:pt>
                      <c:pt idx="42">
                        <c:v>45</c:v>
                      </c:pt>
                      <c:pt idx="43">
                        <c:v>42</c:v>
                      </c:pt>
                      <c:pt idx="44">
                        <c:v>41</c:v>
                      </c:pt>
                      <c:pt idx="45">
                        <c:v>42</c:v>
                      </c:pt>
                      <c:pt idx="46">
                        <c:v>49</c:v>
                      </c:pt>
                      <c:pt idx="47" formatCode="General">
                        <c:v>42</c:v>
                      </c:pt>
                      <c:pt idx="48" formatCode="General">
                        <c:v>39</c:v>
                      </c:pt>
                      <c:pt idx="49" formatCode="General">
                        <c:v>36</c:v>
                      </c:pt>
                      <c:pt idx="50" formatCode="General">
                        <c:v>35</c:v>
                      </c:pt>
                      <c:pt idx="51" formatCode="General">
                        <c:v>41</c:v>
                      </c:pt>
                      <c:pt idx="52" formatCode="General">
                        <c:v>45</c:v>
                      </c:pt>
                      <c:pt idx="53" formatCode="General">
                        <c:v>57</c:v>
                      </c:pt>
                      <c:pt idx="54" formatCode="General">
                        <c:v>63</c:v>
                      </c:pt>
                      <c:pt idx="55" formatCode="General">
                        <c:v>68</c:v>
                      </c:pt>
                      <c:pt idx="56" formatCode="General">
                        <c:v>67</c:v>
                      </c:pt>
                      <c:pt idx="57" formatCode="General">
                        <c:v>69</c:v>
                      </c:pt>
                      <c:pt idx="58" formatCode="General">
                        <c:v>73</c:v>
                      </c:pt>
                      <c:pt idx="59" formatCode="General">
                        <c:v>70</c:v>
                      </c:pt>
                      <c:pt idx="60" formatCode="General">
                        <c:v>63</c:v>
                      </c:pt>
                      <c:pt idx="61" formatCode="General">
                        <c:v>58</c:v>
                      </c:pt>
                      <c:pt idx="62" formatCode="General">
                        <c:v>64</c:v>
                      </c:pt>
                      <c:pt idx="63" formatCode="General">
                        <c:v>55</c:v>
                      </c:pt>
                      <c:pt idx="64" formatCode="General">
                        <c:v>60</c:v>
                      </c:pt>
                      <c:pt idx="65" formatCode="General">
                        <c:v>61</c:v>
                      </c:pt>
                      <c:pt idx="66" formatCode="General">
                        <c:v>59</c:v>
                      </c:pt>
                      <c:pt idx="67" formatCode="General">
                        <c:v>69</c:v>
                      </c:pt>
                      <c:pt idx="68" formatCode="General">
                        <c:v>62</c:v>
                      </c:pt>
                      <c:pt idx="69" formatCode="General">
                        <c:v>58</c:v>
                      </c:pt>
                      <c:pt idx="70" formatCode="General">
                        <c:v>51</c:v>
                      </c:pt>
                      <c:pt idx="71" formatCode="General">
                        <c:v>54</c:v>
                      </c:pt>
                      <c:pt idx="72" formatCode="General">
                        <c:v>56</c:v>
                      </c:pt>
                      <c:pt idx="73" formatCode="General">
                        <c:v>45</c:v>
                      </c:pt>
                      <c:pt idx="74" formatCode="General">
                        <c:v>55</c:v>
                      </c:pt>
                      <c:pt idx="75" formatCode="General">
                        <c:v>61</c:v>
                      </c:pt>
                      <c:pt idx="76" formatCode="General">
                        <c:v>73</c:v>
                      </c:pt>
                      <c:pt idx="77" formatCode="General">
                        <c:v>72</c:v>
                      </c:pt>
                      <c:pt idx="78" formatCode="General">
                        <c:v>69</c:v>
                      </c:pt>
                      <c:pt idx="79" formatCode="General">
                        <c:v>86</c:v>
                      </c:pt>
                      <c:pt idx="80" formatCode="General">
                        <c:v>88</c:v>
                      </c:pt>
                      <c:pt idx="81" formatCode="General">
                        <c:v>101</c:v>
                      </c:pt>
                      <c:pt idx="82" formatCode="General">
                        <c:v>94</c:v>
                      </c:pt>
                      <c:pt idx="83" formatCode="General">
                        <c:v>96</c:v>
                      </c:pt>
                      <c:pt idx="84" formatCode="General">
                        <c:v>79</c:v>
                      </c:pt>
                      <c:pt idx="85" formatCode="General">
                        <c:v>83</c:v>
                      </c:pt>
                      <c:pt idx="86" formatCode="General">
                        <c:v>91</c:v>
                      </c:pt>
                      <c:pt idx="87" formatCode="General">
                        <c:v>95</c:v>
                      </c:pt>
                      <c:pt idx="88" formatCode="General">
                        <c:v>90</c:v>
                      </c:pt>
                      <c:pt idx="89" formatCode="General">
                        <c:v>83</c:v>
                      </c:pt>
                      <c:pt idx="90" formatCode="General">
                        <c:v>95</c:v>
                      </c:pt>
                      <c:pt idx="91" formatCode="General">
                        <c:v>108</c:v>
                      </c:pt>
                    </c:numCache>
                  </c:numRef>
                </c:val>
                <c:extLst xmlns:c15="http://schemas.microsoft.com/office/drawing/2012/chart">
                  <c:ext xmlns:c16="http://schemas.microsoft.com/office/drawing/2014/chart" uri="{C3380CC4-5D6E-409C-BE32-E72D297353CC}">
                    <c16:uniqueId val="{00000053-705D-4F0A-A385-AB4DC8980013}"/>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25-26'!$A$85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25-26'!$B$85:$DA$85</c15:sqref>
                        </c15:formulaRef>
                      </c:ext>
                    </c:extLst>
                    <c:numCache>
                      <c:formatCode>0</c:formatCode>
                      <c:ptCount val="104"/>
                      <c:pt idx="0">
                        <c:v>19</c:v>
                      </c:pt>
                      <c:pt idx="1">
                        <c:v>21</c:v>
                      </c:pt>
                      <c:pt idx="2">
                        <c:v>24</c:v>
                      </c:pt>
                      <c:pt idx="3">
                        <c:v>21</c:v>
                      </c:pt>
                      <c:pt idx="4">
                        <c:v>19</c:v>
                      </c:pt>
                      <c:pt idx="5">
                        <c:v>19</c:v>
                      </c:pt>
                      <c:pt idx="6">
                        <c:v>15</c:v>
                      </c:pt>
                      <c:pt idx="7">
                        <c:v>16</c:v>
                      </c:pt>
                      <c:pt idx="8">
                        <c:v>18</c:v>
                      </c:pt>
                      <c:pt idx="9">
                        <c:v>19</c:v>
                      </c:pt>
                      <c:pt idx="10">
                        <c:v>15</c:v>
                      </c:pt>
                      <c:pt idx="11">
                        <c:v>16</c:v>
                      </c:pt>
                      <c:pt idx="12">
                        <c:v>16</c:v>
                      </c:pt>
                      <c:pt idx="13">
                        <c:v>17</c:v>
                      </c:pt>
                      <c:pt idx="14">
                        <c:v>17</c:v>
                      </c:pt>
                      <c:pt idx="15">
                        <c:v>20</c:v>
                      </c:pt>
                      <c:pt idx="16">
                        <c:v>35</c:v>
                      </c:pt>
                      <c:pt idx="17">
                        <c:v>21</c:v>
                      </c:pt>
                      <c:pt idx="18">
                        <c:v>20</c:v>
                      </c:pt>
                      <c:pt idx="19">
                        <c:v>23</c:v>
                      </c:pt>
                      <c:pt idx="20">
                        <c:v>21</c:v>
                      </c:pt>
                      <c:pt idx="21">
                        <c:v>22</c:v>
                      </c:pt>
                      <c:pt idx="22">
                        <c:v>20</c:v>
                      </c:pt>
                      <c:pt idx="23">
                        <c:v>21</c:v>
                      </c:pt>
                      <c:pt idx="24">
                        <c:v>19</c:v>
                      </c:pt>
                      <c:pt idx="25">
                        <c:v>21</c:v>
                      </c:pt>
                      <c:pt idx="26">
                        <c:v>21</c:v>
                      </c:pt>
                      <c:pt idx="27">
                        <c:v>22</c:v>
                      </c:pt>
                      <c:pt idx="28">
                        <c:v>21</c:v>
                      </c:pt>
                      <c:pt idx="29">
                        <c:v>24</c:v>
                      </c:pt>
                      <c:pt idx="30">
                        <c:v>22</c:v>
                      </c:pt>
                      <c:pt idx="31">
                        <c:v>17</c:v>
                      </c:pt>
                      <c:pt idx="32">
                        <c:v>13</c:v>
                      </c:pt>
                      <c:pt idx="33">
                        <c:v>11</c:v>
                      </c:pt>
                      <c:pt idx="34">
                        <c:v>14</c:v>
                      </c:pt>
                      <c:pt idx="35">
                        <c:v>15</c:v>
                      </c:pt>
                      <c:pt idx="36">
                        <c:v>14</c:v>
                      </c:pt>
                      <c:pt idx="37">
                        <c:v>14</c:v>
                      </c:pt>
                      <c:pt idx="38">
                        <c:v>17</c:v>
                      </c:pt>
                      <c:pt idx="39">
                        <c:v>20</c:v>
                      </c:pt>
                      <c:pt idx="40">
                        <c:v>22</c:v>
                      </c:pt>
                      <c:pt idx="41">
                        <c:v>22</c:v>
                      </c:pt>
                      <c:pt idx="42">
                        <c:v>21</c:v>
                      </c:pt>
                      <c:pt idx="43">
                        <c:v>21</c:v>
                      </c:pt>
                      <c:pt idx="44">
                        <c:v>20</c:v>
                      </c:pt>
                      <c:pt idx="45">
                        <c:v>19</c:v>
                      </c:pt>
                      <c:pt idx="46">
                        <c:v>17</c:v>
                      </c:pt>
                      <c:pt idx="47" formatCode="General">
                        <c:v>16</c:v>
                      </c:pt>
                      <c:pt idx="48" formatCode="General">
                        <c:v>17</c:v>
                      </c:pt>
                      <c:pt idx="49" formatCode="General">
                        <c:v>20</c:v>
                      </c:pt>
                      <c:pt idx="50" formatCode="General">
                        <c:v>23</c:v>
                      </c:pt>
                      <c:pt idx="51" formatCode="General">
                        <c:v>24</c:v>
                      </c:pt>
                      <c:pt idx="52" formatCode="General">
                        <c:v>23</c:v>
                      </c:pt>
                      <c:pt idx="53" formatCode="General">
                        <c:v>19</c:v>
                      </c:pt>
                      <c:pt idx="54" formatCode="General">
                        <c:v>23</c:v>
                      </c:pt>
                      <c:pt idx="55" formatCode="General">
                        <c:v>24</c:v>
                      </c:pt>
                      <c:pt idx="56" formatCode="General">
                        <c:v>26</c:v>
                      </c:pt>
                      <c:pt idx="57" formatCode="General">
                        <c:v>23</c:v>
                      </c:pt>
                      <c:pt idx="58" formatCode="General">
                        <c:v>23</c:v>
                      </c:pt>
                      <c:pt idx="59" formatCode="General">
                        <c:v>20</c:v>
                      </c:pt>
                      <c:pt idx="60" formatCode="General">
                        <c:v>16</c:v>
                      </c:pt>
                      <c:pt idx="61" formatCode="General">
                        <c:v>18</c:v>
                      </c:pt>
                      <c:pt idx="62" formatCode="General">
                        <c:v>14</c:v>
                      </c:pt>
                      <c:pt idx="63" formatCode="General">
                        <c:v>9</c:v>
                      </c:pt>
                      <c:pt idx="64" formatCode="General">
                        <c:v>7</c:v>
                      </c:pt>
                      <c:pt idx="65" formatCode="General">
                        <c:v>11</c:v>
                      </c:pt>
                      <c:pt idx="66" formatCode="General">
                        <c:v>15</c:v>
                      </c:pt>
                      <c:pt idx="67" formatCode="General">
                        <c:v>16</c:v>
                      </c:pt>
                      <c:pt idx="68" formatCode="General">
                        <c:v>15</c:v>
                      </c:pt>
                      <c:pt idx="69" formatCode="General">
                        <c:v>18</c:v>
                      </c:pt>
                      <c:pt idx="70" formatCode="General">
                        <c:v>15</c:v>
                      </c:pt>
                      <c:pt idx="71" formatCode="General">
                        <c:v>16</c:v>
                      </c:pt>
                      <c:pt idx="72" formatCode="General">
                        <c:v>13</c:v>
                      </c:pt>
                      <c:pt idx="73" formatCode="General">
                        <c:v>15</c:v>
                      </c:pt>
                      <c:pt idx="74" formatCode="General">
                        <c:v>13</c:v>
                      </c:pt>
                      <c:pt idx="75" formatCode="General">
                        <c:v>14</c:v>
                      </c:pt>
                      <c:pt idx="76" formatCode="General">
                        <c:v>16</c:v>
                      </c:pt>
                      <c:pt idx="77" formatCode="General">
                        <c:v>16</c:v>
                      </c:pt>
                      <c:pt idx="78" formatCode="General">
                        <c:v>16</c:v>
                      </c:pt>
                      <c:pt idx="79" formatCode="General">
                        <c:v>16</c:v>
                      </c:pt>
                      <c:pt idx="80" formatCode="General">
                        <c:v>17</c:v>
                      </c:pt>
                      <c:pt idx="81" formatCode="General">
                        <c:v>19</c:v>
                      </c:pt>
                      <c:pt idx="82" formatCode="General">
                        <c:v>19</c:v>
                      </c:pt>
                      <c:pt idx="83" formatCode="General">
                        <c:v>15</c:v>
                      </c:pt>
                      <c:pt idx="84" formatCode="General">
                        <c:v>14</c:v>
                      </c:pt>
                      <c:pt idx="85" formatCode="General">
                        <c:v>19</c:v>
                      </c:pt>
                      <c:pt idx="86" formatCode="General">
                        <c:v>18</c:v>
                      </c:pt>
                      <c:pt idx="87" formatCode="General">
                        <c:v>15</c:v>
                      </c:pt>
                      <c:pt idx="88" formatCode="General">
                        <c:v>18</c:v>
                      </c:pt>
                      <c:pt idx="89" formatCode="General">
                        <c:v>17</c:v>
                      </c:pt>
                      <c:pt idx="90" formatCode="General">
                        <c:v>19</c:v>
                      </c:pt>
                      <c:pt idx="91" formatCode="General">
                        <c:v>19</c:v>
                      </c:pt>
                    </c:numCache>
                  </c:numRef>
                </c:val>
                <c:extLst xmlns:c15="http://schemas.microsoft.com/office/drawing/2012/chart">
                  <c:ext xmlns:c16="http://schemas.microsoft.com/office/drawing/2014/chart" uri="{C3380CC4-5D6E-409C-BE32-E72D297353CC}">
                    <c16:uniqueId val="{00000054-705D-4F0A-A385-AB4DC8980013}"/>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25-26'!$A$86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25-26'!$B$86:$DA$86</c15:sqref>
                        </c15:formulaRef>
                      </c:ext>
                    </c:extLst>
                    <c:numCache>
                      <c:formatCode>0</c:formatCode>
                      <c:ptCount val="104"/>
                      <c:pt idx="0">
                        <c:v>0</c:v>
                      </c:pt>
                      <c:pt idx="1">
                        <c:v>0</c:v>
                      </c:pt>
                      <c:pt idx="2">
                        <c:v>0</c:v>
                      </c:pt>
                      <c:pt idx="3">
                        <c:v>1</c:v>
                      </c:pt>
                      <c:pt idx="4">
                        <c:v>2</c:v>
                      </c:pt>
                      <c:pt idx="5">
                        <c:v>2</c:v>
                      </c:pt>
                      <c:pt idx="6">
                        <c:v>4</c:v>
                      </c:pt>
                      <c:pt idx="7">
                        <c:v>3</c:v>
                      </c:pt>
                      <c:pt idx="8">
                        <c:v>4</c:v>
                      </c:pt>
                      <c:pt idx="9">
                        <c:v>3</c:v>
                      </c:pt>
                      <c:pt idx="10">
                        <c:v>3</c:v>
                      </c:pt>
                      <c:pt idx="11">
                        <c:v>1</c:v>
                      </c:pt>
                      <c:pt idx="12">
                        <c:v>1</c:v>
                      </c:pt>
                      <c:pt idx="13">
                        <c:v>3</c:v>
                      </c:pt>
                      <c:pt idx="14">
                        <c:v>1</c:v>
                      </c:pt>
                      <c:pt idx="15">
                        <c:v>2</c:v>
                      </c:pt>
                      <c:pt idx="16">
                        <c:v>2</c:v>
                      </c:pt>
                      <c:pt idx="17">
                        <c:v>1</c:v>
                      </c:pt>
                      <c:pt idx="18">
                        <c:v>0</c:v>
                      </c:pt>
                      <c:pt idx="19">
                        <c:v>0</c:v>
                      </c:pt>
                      <c:pt idx="20">
                        <c:v>1</c:v>
                      </c:pt>
                      <c:pt idx="21">
                        <c:v>1</c:v>
                      </c:pt>
                      <c:pt idx="22">
                        <c:v>1</c:v>
                      </c:pt>
                      <c:pt idx="23">
                        <c:v>1</c:v>
                      </c:pt>
                      <c:pt idx="24">
                        <c:v>2</c:v>
                      </c:pt>
                      <c:pt idx="25">
                        <c:v>1</c:v>
                      </c:pt>
                      <c:pt idx="26">
                        <c:v>1</c:v>
                      </c:pt>
                      <c:pt idx="27">
                        <c:v>3</c:v>
                      </c:pt>
                      <c:pt idx="28">
                        <c:v>3</c:v>
                      </c:pt>
                      <c:pt idx="29">
                        <c:v>3</c:v>
                      </c:pt>
                      <c:pt idx="30">
                        <c:v>3</c:v>
                      </c:pt>
                      <c:pt idx="31">
                        <c:v>3</c:v>
                      </c:pt>
                      <c:pt idx="32">
                        <c:v>3</c:v>
                      </c:pt>
                      <c:pt idx="33">
                        <c:v>3</c:v>
                      </c:pt>
                      <c:pt idx="34">
                        <c:v>2</c:v>
                      </c:pt>
                      <c:pt idx="35">
                        <c:v>3</c:v>
                      </c:pt>
                      <c:pt idx="36">
                        <c:v>2</c:v>
                      </c:pt>
                      <c:pt idx="37">
                        <c:v>3</c:v>
                      </c:pt>
                      <c:pt idx="38">
                        <c:v>5</c:v>
                      </c:pt>
                      <c:pt idx="39">
                        <c:v>5</c:v>
                      </c:pt>
                      <c:pt idx="40">
                        <c:v>5</c:v>
                      </c:pt>
                      <c:pt idx="41">
                        <c:v>4</c:v>
                      </c:pt>
                      <c:pt idx="42">
                        <c:v>1</c:v>
                      </c:pt>
                      <c:pt idx="43">
                        <c:v>2</c:v>
                      </c:pt>
                      <c:pt idx="44">
                        <c:v>0</c:v>
                      </c:pt>
                      <c:pt idx="45">
                        <c:v>0</c:v>
                      </c:pt>
                      <c:pt idx="46">
                        <c:v>0</c:v>
                      </c:pt>
                      <c:pt idx="47" formatCode="General">
                        <c:v>1</c:v>
                      </c:pt>
                      <c:pt idx="48" formatCode="General">
                        <c:v>3</c:v>
                      </c:pt>
                      <c:pt idx="49" formatCode="General">
                        <c:v>1</c:v>
                      </c:pt>
                      <c:pt idx="50" formatCode="General">
                        <c:v>2</c:v>
                      </c:pt>
                      <c:pt idx="51" formatCode="General">
                        <c:v>1</c:v>
                      </c:pt>
                      <c:pt idx="52" formatCode="General">
                        <c:v>1</c:v>
                      </c:pt>
                      <c:pt idx="53" formatCode="General">
                        <c:v>1</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3</c:v>
                      </c:pt>
                      <c:pt idx="72" formatCode="General">
                        <c:v>3</c:v>
                      </c:pt>
                      <c:pt idx="73" formatCode="General">
                        <c:v>6</c:v>
                      </c:pt>
                      <c:pt idx="74" formatCode="General">
                        <c:v>6</c:v>
                      </c:pt>
                      <c:pt idx="75" formatCode="General">
                        <c:v>6</c:v>
                      </c:pt>
                      <c:pt idx="76" formatCode="General">
                        <c:v>5</c:v>
                      </c:pt>
                      <c:pt idx="77" formatCode="General">
                        <c:v>5</c:v>
                      </c:pt>
                      <c:pt idx="78" formatCode="General">
                        <c:v>4</c:v>
                      </c:pt>
                      <c:pt idx="79" formatCode="General">
                        <c:v>3</c:v>
                      </c:pt>
                      <c:pt idx="80" formatCode="General">
                        <c:v>3</c:v>
                      </c:pt>
                      <c:pt idx="81" formatCode="General">
                        <c:v>5</c:v>
                      </c:pt>
                      <c:pt idx="82" formatCode="General">
                        <c:v>2</c:v>
                      </c:pt>
                      <c:pt idx="83" formatCode="General">
                        <c:v>1</c:v>
                      </c:pt>
                      <c:pt idx="84" formatCode="General">
                        <c:v>3</c:v>
                      </c:pt>
                      <c:pt idx="85" formatCode="General">
                        <c:v>4</c:v>
                      </c:pt>
                      <c:pt idx="86" formatCode="General">
                        <c:v>4</c:v>
                      </c:pt>
                      <c:pt idx="87" formatCode="General">
                        <c:v>3</c:v>
                      </c:pt>
                      <c:pt idx="88" formatCode="General">
                        <c:v>4</c:v>
                      </c:pt>
                      <c:pt idx="89" formatCode="General">
                        <c:v>5</c:v>
                      </c:pt>
                      <c:pt idx="90" formatCode="General">
                        <c:v>1</c:v>
                      </c:pt>
                      <c:pt idx="91" formatCode="General">
                        <c:v>2</c:v>
                      </c:pt>
                    </c:numCache>
                  </c:numRef>
                </c:val>
                <c:extLst xmlns:c15="http://schemas.microsoft.com/office/drawing/2012/chart">
                  <c:ext xmlns:c16="http://schemas.microsoft.com/office/drawing/2014/chart" uri="{C3380CC4-5D6E-409C-BE32-E72D297353CC}">
                    <c16:uniqueId val="{00000055-705D-4F0A-A385-AB4DC8980013}"/>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25-26'!$A$87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25-26'!$B$87:$DA$87</c15:sqref>
                        </c15:formulaRef>
                      </c:ext>
                    </c:extLst>
                    <c:numCache>
                      <c:formatCode>0</c:formatCode>
                      <c:ptCount val="104"/>
                      <c:pt idx="0">
                        <c:v>2</c:v>
                      </c:pt>
                      <c:pt idx="1">
                        <c:v>3</c:v>
                      </c:pt>
                      <c:pt idx="2">
                        <c:v>3</c:v>
                      </c:pt>
                      <c:pt idx="3">
                        <c:v>1</c:v>
                      </c:pt>
                      <c:pt idx="4">
                        <c:v>2</c:v>
                      </c:pt>
                      <c:pt idx="5">
                        <c:v>3</c:v>
                      </c:pt>
                      <c:pt idx="6">
                        <c:v>4</c:v>
                      </c:pt>
                      <c:pt idx="7">
                        <c:v>3</c:v>
                      </c:pt>
                      <c:pt idx="8">
                        <c:v>4</c:v>
                      </c:pt>
                      <c:pt idx="9">
                        <c:v>6</c:v>
                      </c:pt>
                      <c:pt idx="10">
                        <c:v>8</c:v>
                      </c:pt>
                      <c:pt idx="11">
                        <c:v>6</c:v>
                      </c:pt>
                      <c:pt idx="12">
                        <c:v>5</c:v>
                      </c:pt>
                      <c:pt idx="13">
                        <c:v>9</c:v>
                      </c:pt>
                      <c:pt idx="14">
                        <c:v>7</c:v>
                      </c:pt>
                      <c:pt idx="15">
                        <c:v>7</c:v>
                      </c:pt>
                      <c:pt idx="16">
                        <c:v>5</c:v>
                      </c:pt>
                      <c:pt idx="17">
                        <c:v>2</c:v>
                      </c:pt>
                      <c:pt idx="18">
                        <c:v>2</c:v>
                      </c:pt>
                      <c:pt idx="19">
                        <c:v>2</c:v>
                      </c:pt>
                      <c:pt idx="20">
                        <c:v>3</c:v>
                      </c:pt>
                      <c:pt idx="21">
                        <c:v>2</c:v>
                      </c:pt>
                      <c:pt idx="22">
                        <c:v>2</c:v>
                      </c:pt>
                      <c:pt idx="23">
                        <c:v>4</c:v>
                      </c:pt>
                      <c:pt idx="24">
                        <c:v>4</c:v>
                      </c:pt>
                      <c:pt idx="25">
                        <c:v>2</c:v>
                      </c:pt>
                      <c:pt idx="26">
                        <c:v>1</c:v>
                      </c:pt>
                      <c:pt idx="27">
                        <c:v>0</c:v>
                      </c:pt>
                      <c:pt idx="28">
                        <c:v>0</c:v>
                      </c:pt>
                      <c:pt idx="29">
                        <c:v>2</c:v>
                      </c:pt>
                      <c:pt idx="30">
                        <c:v>1</c:v>
                      </c:pt>
                      <c:pt idx="31">
                        <c:v>2</c:v>
                      </c:pt>
                      <c:pt idx="32">
                        <c:v>2</c:v>
                      </c:pt>
                      <c:pt idx="33">
                        <c:v>2</c:v>
                      </c:pt>
                      <c:pt idx="34">
                        <c:v>1</c:v>
                      </c:pt>
                      <c:pt idx="35">
                        <c:v>2</c:v>
                      </c:pt>
                      <c:pt idx="36">
                        <c:v>0</c:v>
                      </c:pt>
                      <c:pt idx="37">
                        <c:v>3</c:v>
                      </c:pt>
                      <c:pt idx="38">
                        <c:v>4</c:v>
                      </c:pt>
                      <c:pt idx="39">
                        <c:v>4</c:v>
                      </c:pt>
                      <c:pt idx="40">
                        <c:v>4</c:v>
                      </c:pt>
                      <c:pt idx="41">
                        <c:v>5</c:v>
                      </c:pt>
                      <c:pt idx="42">
                        <c:v>5</c:v>
                      </c:pt>
                      <c:pt idx="43">
                        <c:v>5</c:v>
                      </c:pt>
                      <c:pt idx="44">
                        <c:v>7</c:v>
                      </c:pt>
                      <c:pt idx="45">
                        <c:v>6</c:v>
                      </c:pt>
                      <c:pt idx="46">
                        <c:v>5</c:v>
                      </c:pt>
                      <c:pt idx="47" formatCode="General">
                        <c:v>5</c:v>
                      </c:pt>
                      <c:pt idx="48" formatCode="General">
                        <c:v>5</c:v>
                      </c:pt>
                      <c:pt idx="49" formatCode="General">
                        <c:v>3</c:v>
                      </c:pt>
                      <c:pt idx="50" formatCode="General">
                        <c:v>2</c:v>
                      </c:pt>
                      <c:pt idx="51" formatCode="General">
                        <c:v>4</c:v>
                      </c:pt>
                      <c:pt idx="52" formatCode="General">
                        <c:v>4</c:v>
                      </c:pt>
                      <c:pt idx="53" formatCode="General">
                        <c:v>3</c:v>
                      </c:pt>
                      <c:pt idx="54" formatCode="General">
                        <c:v>3</c:v>
                      </c:pt>
                      <c:pt idx="55" formatCode="General">
                        <c:v>5</c:v>
                      </c:pt>
                      <c:pt idx="56" formatCode="General">
                        <c:v>3</c:v>
                      </c:pt>
                      <c:pt idx="57" formatCode="General">
                        <c:v>2</c:v>
                      </c:pt>
                      <c:pt idx="58" formatCode="General">
                        <c:v>3</c:v>
                      </c:pt>
                      <c:pt idx="59" formatCode="General">
                        <c:v>3</c:v>
                      </c:pt>
                      <c:pt idx="60" formatCode="General">
                        <c:v>5</c:v>
                      </c:pt>
                      <c:pt idx="61" formatCode="General">
                        <c:v>5</c:v>
                      </c:pt>
                      <c:pt idx="62" formatCode="General">
                        <c:v>6</c:v>
                      </c:pt>
                      <c:pt idx="63" formatCode="General">
                        <c:v>5</c:v>
                      </c:pt>
                      <c:pt idx="64" formatCode="General">
                        <c:v>7</c:v>
                      </c:pt>
                      <c:pt idx="65" formatCode="General">
                        <c:v>9</c:v>
                      </c:pt>
                      <c:pt idx="66" formatCode="General">
                        <c:v>6</c:v>
                      </c:pt>
                      <c:pt idx="67" formatCode="General">
                        <c:v>4</c:v>
                      </c:pt>
                      <c:pt idx="68" formatCode="General">
                        <c:v>3</c:v>
                      </c:pt>
                      <c:pt idx="69" formatCode="General">
                        <c:v>2</c:v>
                      </c:pt>
                      <c:pt idx="70" formatCode="General">
                        <c:v>2</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5</c:v>
                      </c:pt>
                      <c:pt idx="85" formatCode="General">
                        <c:v>4</c:v>
                      </c:pt>
                      <c:pt idx="86" formatCode="General">
                        <c:v>3</c:v>
                      </c:pt>
                      <c:pt idx="87" formatCode="General">
                        <c:v>2</c:v>
                      </c:pt>
                      <c:pt idx="88" formatCode="General">
                        <c:v>3</c:v>
                      </c:pt>
                      <c:pt idx="89" formatCode="General">
                        <c:v>5</c:v>
                      </c:pt>
                      <c:pt idx="90" formatCode="General">
                        <c:v>5</c:v>
                      </c:pt>
                      <c:pt idx="91" formatCode="General">
                        <c:v>4</c:v>
                      </c:pt>
                    </c:numCache>
                  </c:numRef>
                </c:val>
                <c:extLst xmlns:c15="http://schemas.microsoft.com/office/drawing/2012/chart">
                  <c:ext xmlns:c16="http://schemas.microsoft.com/office/drawing/2014/chart" uri="{C3380CC4-5D6E-409C-BE32-E72D297353CC}">
                    <c16:uniqueId val="{00000056-705D-4F0A-A385-AB4DC8980013}"/>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25-26'!$A$88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25-26'!$B$88:$DA$88</c15:sqref>
                        </c15:formulaRef>
                      </c:ext>
                    </c:extLst>
                    <c:numCache>
                      <c:formatCode>0</c:formatCode>
                      <c:ptCount val="104"/>
                      <c:pt idx="0">
                        <c:v>17</c:v>
                      </c:pt>
                      <c:pt idx="1">
                        <c:v>18</c:v>
                      </c:pt>
                      <c:pt idx="2">
                        <c:v>18</c:v>
                      </c:pt>
                      <c:pt idx="3">
                        <c:v>20</c:v>
                      </c:pt>
                      <c:pt idx="4">
                        <c:v>22</c:v>
                      </c:pt>
                      <c:pt idx="5">
                        <c:v>19</c:v>
                      </c:pt>
                      <c:pt idx="6">
                        <c:v>17</c:v>
                      </c:pt>
                      <c:pt idx="7">
                        <c:v>21</c:v>
                      </c:pt>
                      <c:pt idx="8">
                        <c:v>21</c:v>
                      </c:pt>
                      <c:pt idx="9">
                        <c:v>17</c:v>
                      </c:pt>
                      <c:pt idx="10">
                        <c:v>12</c:v>
                      </c:pt>
                      <c:pt idx="11">
                        <c:v>19</c:v>
                      </c:pt>
                      <c:pt idx="12">
                        <c:v>21</c:v>
                      </c:pt>
                      <c:pt idx="13">
                        <c:v>24</c:v>
                      </c:pt>
                      <c:pt idx="14">
                        <c:v>28</c:v>
                      </c:pt>
                      <c:pt idx="15">
                        <c:v>30</c:v>
                      </c:pt>
                      <c:pt idx="16">
                        <c:v>38</c:v>
                      </c:pt>
                      <c:pt idx="17">
                        <c:v>34</c:v>
                      </c:pt>
                      <c:pt idx="18">
                        <c:v>47</c:v>
                      </c:pt>
                      <c:pt idx="19">
                        <c:v>37</c:v>
                      </c:pt>
                      <c:pt idx="20">
                        <c:v>43</c:v>
                      </c:pt>
                      <c:pt idx="21">
                        <c:v>75</c:v>
                      </c:pt>
                      <c:pt idx="22">
                        <c:v>100</c:v>
                      </c:pt>
                      <c:pt idx="23">
                        <c:v>110</c:v>
                      </c:pt>
                      <c:pt idx="24">
                        <c:v>115</c:v>
                      </c:pt>
                      <c:pt idx="25">
                        <c:v>140</c:v>
                      </c:pt>
                      <c:pt idx="26">
                        <c:v>143</c:v>
                      </c:pt>
                      <c:pt idx="27">
                        <c:v>108</c:v>
                      </c:pt>
                      <c:pt idx="28">
                        <c:v>103</c:v>
                      </c:pt>
                      <c:pt idx="29">
                        <c:v>115</c:v>
                      </c:pt>
                      <c:pt idx="30">
                        <c:v>116</c:v>
                      </c:pt>
                      <c:pt idx="31">
                        <c:v>128</c:v>
                      </c:pt>
                      <c:pt idx="32">
                        <c:v>75</c:v>
                      </c:pt>
                      <c:pt idx="33">
                        <c:v>87</c:v>
                      </c:pt>
                      <c:pt idx="34">
                        <c:v>108</c:v>
                      </c:pt>
                      <c:pt idx="35">
                        <c:v>116</c:v>
                      </c:pt>
                      <c:pt idx="36">
                        <c:v>106</c:v>
                      </c:pt>
                      <c:pt idx="37">
                        <c:v>125</c:v>
                      </c:pt>
                      <c:pt idx="38">
                        <c:v>135</c:v>
                      </c:pt>
                      <c:pt idx="39">
                        <c:v>148</c:v>
                      </c:pt>
                      <c:pt idx="40">
                        <c:v>128</c:v>
                      </c:pt>
                      <c:pt idx="41">
                        <c:v>75</c:v>
                      </c:pt>
                      <c:pt idx="42">
                        <c:v>72</c:v>
                      </c:pt>
                      <c:pt idx="43">
                        <c:v>56</c:v>
                      </c:pt>
                      <c:pt idx="44">
                        <c:v>46</c:v>
                      </c:pt>
                      <c:pt idx="45">
                        <c:v>38</c:v>
                      </c:pt>
                      <c:pt idx="46">
                        <c:v>37</c:v>
                      </c:pt>
                      <c:pt idx="47" formatCode="General">
                        <c:v>35</c:v>
                      </c:pt>
                      <c:pt idx="48" formatCode="General">
                        <c:v>33</c:v>
                      </c:pt>
                      <c:pt idx="49" formatCode="General">
                        <c:v>34</c:v>
                      </c:pt>
                      <c:pt idx="50" formatCode="General">
                        <c:v>36</c:v>
                      </c:pt>
                      <c:pt idx="51" formatCode="General">
                        <c:v>37</c:v>
                      </c:pt>
                      <c:pt idx="52" formatCode="General">
                        <c:v>29</c:v>
                      </c:pt>
                      <c:pt idx="53" formatCode="General">
                        <c:v>33</c:v>
                      </c:pt>
                      <c:pt idx="54" formatCode="General">
                        <c:v>33</c:v>
                      </c:pt>
                      <c:pt idx="55" formatCode="General">
                        <c:v>74</c:v>
                      </c:pt>
                      <c:pt idx="56" formatCode="General">
                        <c:v>62</c:v>
                      </c:pt>
                      <c:pt idx="57" formatCode="General">
                        <c:v>42</c:v>
                      </c:pt>
                      <c:pt idx="58" formatCode="General">
                        <c:v>43</c:v>
                      </c:pt>
                      <c:pt idx="59" formatCode="General">
                        <c:v>40</c:v>
                      </c:pt>
                      <c:pt idx="60" formatCode="General">
                        <c:v>43</c:v>
                      </c:pt>
                      <c:pt idx="61" formatCode="General">
                        <c:v>38</c:v>
                      </c:pt>
                      <c:pt idx="62" formatCode="General">
                        <c:v>35</c:v>
                      </c:pt>
                      <c:pt idx="63" formatCode="General">
                        <c:v>36</c:v>
                      </c:pt>
                      <c:pt idx="64" formatCode="General">
                        <c:v>39</c:v>
                      </c:pt>
                      <c:pt idx="65" formatCode="General">
                        <c:v>45</c:v>
                      </c:pt>
                      <c:pt idx="66" formatCode="General">
                        <c:v>33</c:v>
                      </c:pt>
                      <c:pt idx="67" formatCode="General">
                        <c:v>37</c:v>
                      </c:pt>
                      <c:pt idx="68" formatCode="General">
                        <c:v>39</c:v>
                      </c:pt>
                      <c:pt idx="69" formatCode="General">
                        <c:v>52</c:v>
                      </c:pt>
                      <c:pt idx="70" formatCode="General">
                        <c:v>47</c:v>
                      </c:pt>
                      <c:pt idx="71" formatCode="General">
                        <c:v>56</c:v>
                      </c:pt>
                      <c:pt idx="72" formatCode="General">
                        <c:v>69</c:v>
                      </c:pt>
                      <c:pt idx="73" formatCode="General">
                        <c:v>91</c:v>
                      </c:pt>
                      <c:pt idx="74" formatCode="General">
                        <c:v>106</c:v>
                      </c:pt>
                      <c:pt idx="75" formatCode="General">
                        <c:v>106</c:v>
                      </c:pt>
                      <c:pt idx="76" formatCode="General">
                        <c:v>97</c:v>
                      </c:pt>
                      <c:pt idx="77" formatCode="General">
                        <c:v>83</c:v>
                      </c:pt>
                      <c:pt idx="78" formatCode="General">
                        <c:v>94</c:v>
                      </c:pt>
                      <c:pt idx="79" formatCode="General">
                        <c:v>76</c:v>
                      </c:pt>
                      <c:pt idx="80" formatCode="General">
                        <c:v>84</c:v>
                      </c:pt>
                      <c:pt idx="81" formatCode="General">
                        <c:v>75</c:v>
                      </c:pt>
                      <c:pt idx="82" formatCode="General">
                        <c:v>75</c:v>
                      </c:pt>
                      <c:pt idx="83" formatCode="General">
                        <c:v>69</c:v>
                      </c:pt>
                      <c:pt idx="84" formatCode="General">
                        <c:v>70</c:v>
                      </c:pt>
                      <c:pt idx="85" formatCode="General">
                        <c:v>54</c:v>
                      </c:pt>
                      <c:pt idx="86" formatCode="General">
                        <c:v>66</c:v>
                      </c:pt>
                      <c:pt idx="87" formatCode="General">
                        <c:v>61</c:v>
                      </c:pt>
                      <c:pt idx="88" formatCode="General">
                        <c:v>53</c:v>
                      </c:pt>
                      <c:pt idx="89" formatCode="General">
                        <c:v>54</c:v>
                      </c:pt>
                      <c:pt idx="90" formatCode="General">
                        <c:v>57</c:v>
                      </c:pt>
                      <c:pt idx="91" formatCode="General">
                        <c:v>60</c:v>
                      </c:pt>
                    </c:numCache>
                  </c:numRef>
                </c:val>
                <c:extLst xmlns:c15="http://schemas.microsoft.com/office/drawing/2012/chart">
                  <c:ext xmlns:c16="http://schemas.microsoft.com/office/drawing/2014/chart" uri="{C3380CC4-5D6E-409C-BE32-E72D297353CC}">
                    <c16:uniqueId val="{00000057-705D-4F0A-A385-AB4DC8980013}"/>
                  </c:ext>
                </c:extLst>
              </c15:ser>
            </c15:filteredBarSeries>
            <c15:filteredBarSeries>
              <c15:ser>
                <c:idx val="87"/>
                <c:order val="87"/>
                <c:tx>
                  <c:strRef>
                    <c:extLst xmlns:c15="http://schemas.microsoft.com/office/drawing/2012/chart">
                      <c:ext xmlns:c15="http://schemas.microsoft.com/office/drawing/2012/chart" uri="{02D57815-91ED-43cb-92C2-25804820EDAC}">
                        <c15:formulaRef>
                          <c15:sqref>'Table for graphs 25-26'!$A$89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25-26'!$B$89:$DA$89</c15:sqref>
                        </c15:formulaRef>
                      </c:ext>
                    </c:extLst>
                    <c:numCache>
                      <c:formatCode>0</c:formatCode>
                      <c:ptCount val="104"/>
                      <c:pt idx="0">
                        <c:v>15</c:v>
                      </c:pt>
                      <c:pt idx="1">
                        <c:v>18</c:v>
                      </c:pt>
                      <c:pt idx="2">
                        <c:v>20</c:v>
                      </c:pt>
                      <c:pt idx="3">
                        <c:v>24</c:v>
                      </c:pt>
                      <c:pt idx="4">
                        <c:v>24</c:v>
                      </c:pt>
                      <c:pt idx="5">
                        <c:v>25</c:v>
                      </c:pt>
                      <c:pt idx="6">
                        <c:v>22</c:v>
                      </c:pt>
                      <c:pt idx="7">
                        <c:v>20</c:v>
                      </c:pt>
                      <c:pt idx="8">
                        <c:v>17</c:v>
                      </c:pt>
                      <c:pt idx="9">
                        <c:v>15</c:v>
                      </c:pt>
                      <c:pt idx="10">
                        <c:v>14</c:v>
                      </c:pt>
                      <c:pt idx="11">
                        <c:v>16</c:v>
                      </c:pt>
                      <c:pt idx="12">
                        <c:v>20</c:v>
                      </c:pt>
                      <c:pt idx="13">
                        <c:v>18</c:v>
                      </c:pt>
                      <c:pt idx="14">
                        <c:v>20</c:v>
                      </c:pt>
                      <c:pt idx="15">
                        <c:v>18</c:v>
                      </c:pt>
                      <c:pt idx="16">
                        <c:v>19</c:v>
                      </c:pt>
                      <c:pt idx="17">
                        <c:v>19</c:v>
                      </c:pt>
                      <c:pt idx="18">
                        <c:v>18</c:v>
                      </c:pt>
                      <c:pt idx="19">
                        <c:v>24</c:v>
                      </c:pt>
                      <c:pt idx="20">
                        <c:v>21</c:v>
                      </c:pt>
                      <c:pt idx="21">
                        <c:v>23</c:v>
                      </c:pt>
                      <c:pt idx="22">
                        <c:v>22</c:v>
                      </c:pt>
                      <c:pt idx="23">
                        <c:v>31</c:v>
                      </c:pt>
                      <c:pt idx="24">
                        <c:v>27</c:v>
                      </c:pt>
                      <c:pt idx="25">
                        <c:v>22</c:v>
                      </c:pt>
                      <c:pt idx="26">
                        <c:v>24</c:v>
                      </c:pt>
                      <c:pt idx="27">
                        <c:v>24</c:v>
                      </c:pt>
                      <c:pt idx="28">
                        <c:v>25</c:v>
                      </c:pt>
                      <c:pt idx="29">
                        <c:v>26</c:v>
                      </c:pt>
                      <c:pt idx="30">
                        <c:v>22</c:v>
                      </c:pt>
                      <c:pt idx="31">
                        <c:v>18</c:v>
                      </c:pt>
                      <c:pt idx="32">
                        <c:v>22</c:v>
                      </c:pt>
                      <c:pt idx="33">
                        <c:v>25</c:v>
                      </c:pt>
                      <c:pt idx="34">
                        <c:v>23</c:v>
                      </c:pt>
                      <c:pt idx="35">
                        <c:v>28</c:v>
                      </c:pt>
                      <c:pt idx="36">
                        <c:v>24</c:v>
                      </c:pt>
                      <c:pt idx="37">
                        <c:v>31</c:v>
                      </c:pt>
                      <c:pt idx="38">
                        <c:v>33</c:v>
                      </c:pt>
                      <c:pt idx="39">
                        <c:v>34</c:v>
                      </c:pt>
                      <c:pt idx="40">
                        <c:v>25</c:v>
                      </c:pt>
                      <c:pt idx="41">
                        <c:v>23</c:v>
                      </c:pt>
                      <c:pt idx="42">
                        <c:v>23</c:v>
                      </c:pt>
                      <c:pt idx="43">
                        <c:v>26</c:v>
                      </c:pt>
                      <c:pt idx="44">
                        <c:v>28</c:v>
                      </c:pt>
                      <c:pt idx="45">
                        <c:v>26</c:v>
                      </c:pt>
                      <c:pt idx="46">
                        <c:v>30</c:v>
                      </c:pt>
                      <c:pt idx="47" formatCode="General">
                        <c:v>28</c:v>
                      </c:pt>
                      <c:pt idx="48" formatCode="General">
                        <c:v>23</c:v>
                      </c:pt>
                      <c:pt idx="49" formatCode="General">
                        <c:v>20</c:v>
                      </c:pt>
                      <c:pt idx="50" formatCode="General">
                        <c:v>16</c:v>
                      </c:pt>
                      <c:pt idx="51" formatCode="General">
                        <c:v>17</c:v>
                      </c:pt>
                      <c:pt idx="52" formatCode="General">
                        <c:v>17</c:v>
                      </c:pt>
                      <c:pt idx="53" formatCode="General">
                        <c:v>14</c:v>
                      </c:pt>
                      <c:pt idx="54" formatCode="General">
                        <c:v>21</c:v>
                      </c:pt>
                      <c:pt idx="55" formatCode="General">
                        <c:v>21</c:v>
                      </c:pt>
                      <c:pt idx="56" formatCode="General">
                        <c:v>19</c:v>
                      </c:pt>
                      <c:pt idx="57" formatCode="General">
                        <c:v>23</c:v>
                      </c:pt>
                      <c:pt idx="58" formatCode="General">
                        <c:v>17</c:v>
                      </c:pt>
                      <c:pt idx="59" formatCode="General">
                        <c:v>17</c:v>
                      </c:pt>
                      <c:pt idx="60" formatCode="General">
                        <c:v>19</c:v>
                      </c:pt>
                      <c:pt idx="61" formatCode="General">
                        <c:v>19</c:v>
                      </c:pt>
                      <c:pt idx="62" formatCode="General">
                        <c:v>16</c:v>
                      </c:pt>
                      <c:pt idx="63" formatCode="General">
                        <c:v>20</c:v>
                      </c:pt>
                      <c:pt idx="64" formatCode="General">
                        <c:v>18</c:v>
                      </c:pt>
                      <c:pt idx="65" formatCode="General">
                        <c:v>16</c:v>
                      </c:pt>
                      <c:pt idx="66" formatCode="General">
                        <c:v>17</c:v>
                      </c:pt>
                      <c:pt idx="67" formatCode="General">
                        <c:v>11</c:v>
                      </c:pt>
                      <c:pt idx="68" formatCode="General">
                        <c:v>15</c:v>
                      </c:pt>
                      <c:pt idx="69" formatCode="General">
                        <c:v>18</c:v>
                      </c:pt>
                      <c:pt idx="70" formatCode="General">
                        <c:v>25</c:v>
                      </c:pt>
                      <c:pt idx="71" formatCode="General">
                        <c:v>31</c:v>
                      </c:pt>
                      <c:pt idx="72" formatCode="General">
                        <c:v>27</c:v>
                      </c:pt>
                      <c:pt idx="73" formatCode="General">
                        <c:v>37</c:v>
                      </c:pt>
                      <c:pt idx="74" formatCode="General">
                        <c:v>32</c:v>
                      </c:pt>
                      <c:pt idx="75" formatCode="General">
                        <c:v>28</c:v>
                      </c:pt>
                      <c:pt idx="76" formatCode="General">
                        <c:v>29</c:v>
                      </c:pt>
                      <c:pt idx="77" formatCode="General">
                        <c:v>25</c:v>
                      </c:pt>
                      <c:pt idx="78" formatCode="General">
                        <c:v>20</c:v>
                      </c:pt>
                      <c:pt idx="79" formatCode="General">
                        <c:v>24</c:v>
                      </c:pt>
                      <c:pt idx="80" formatCode="General">
                        <c:v>22</c:v>
                      </c:pt>
                      <c:pt idx="81" formatCode="General">
                        <c:v>23</c:v>
                      </c:pt>
                      <c:pt idx="82" formatCode="General">
                        <c:v>24</c:v>
                      </c:pt>
                      <c:pt idx="83" formatCode="General">
                        <c:v>21</c:v>
                      </c:pt>
                      <c:pt idx="84" formatCode="General">
                        <c:v>20</c:v>
                      </c:pt>
                      <c:pt idx="85" formatCode="General">
                        <c:v>17</c:v>
                      </c:pt>
                      <c:pt idx="86" formatCode="General">
                        <c:v>12</c:v>
                      </c:pt>
                      <c:pt idx="87" formatCode="General">
                        <c:v>18</c:v>
                      </c:pt>
                      <c:pt idx="88" formatCode="General">
                        <c:v>26</c:v>
                      </c:pt>
                      <c:pt idx="89" formatCode="General">
                        <c:v>24</c:v>
                      </c:pt>
                      <c:pt idx="90" formatCode="General">
                        <c:v>28</c:v>
                      </c:pt>
                      <c:pt idx="91" formatCode="General">
                        <c:v>29</c:v>
                      </c:pt>
                    </c:numCache>
                  </c:numRef>
                </c:val>
                <c:extLst xmlns:c15="http://schemas.microsoft.com/office/drawing/2012/chart">
                  <c:ext xmlns:c16="http://schemas.microsoft.com/office/drawing/2014/chart" uri="{C3380CC4-5D6E-409C-BE32-E72D297353CC}">
                    <c16:uniqueId val="{00000058-705D-4F0A-A385-AB4DC8980013}"/>
                  </c:ext>
                </c:extLst>
              </c15:ser>
            </c15:filteredBarSeries>
            <c15:filteredBarSeries>
              <c15:ser>
                <c:idx val="88"/>
                <c:order val="88"/>
                <c:tx>
                  <c:strRef>
                    <c:extLst xmlns:c15="http://schemas.microsoft.com/office/drawing/2012/chart">
                      <c:ext xmlns:c15="http://schemas.microsoft.com/office/drawing/2012/chart" uri="{02D57815-91ED-43cb-92C2-25804820EDAC}">
                        <c15:formulaRef>
                          <c15:sqref>'Table for graphs 25-26'!$A$90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25-26'!$B$90:$DA$90</c15:sqref>
                        </c15:formulaRef>
                      </c:ext>
                    </c:extLst>
                    <c:numCache>
                      <c:formatCode>0</c:formatCode>
                      <c:ptCount val="104"/>
                      <c:pt idx="0">
                        <c:v>50</c:v>
                      </c:pt>
                      <c:pt idx="1">
                        <c:v>42</c:v>
                      </c:pt>
                      <c:pt idx="2">
                        <c:v>39</c:v>
                      </c:pt>
                      <c:pt idx="3">
                        <c:v>36</c:v>
                      </c:pt>
                      <c:pt idx="4">
                        <c:v>41</c:v>
                      </c:pt>
                      <c:pt idx="5">
                        <c:v>43</c:v>
                      </c:pt>
                      <c:pt idx="6">
                        <c:v>40</c:v>
                      </c:pt>
                      <c:pt idx="7">
                        <c:v>43</c:v>
                      </c:pt>
                      <c:pt idx="8">
                        <c:v>43</c:v>
                      </c:pt>
                      <c:pt idx="9">
                        <c:v>48</c:v>
                      </c:pt>
                      <c:pt idx="10">
                        <c:v>40</c:v>
                      </c:pt>
                      <c:pt idx="11">
                        <c:v>33</c:v>
                      </c:pt>
                      <c:pt idx="12">
                        <c:v>35</c:v>
                      </c:pt>
                      <c:pt idx="13">
                        <c:v>36</c:v>
                      </c:pt>
                      <c:pt idx="14">
                        <c:v>31</c:v>
                      </c:pt>
                      <c:pt idx="15">
                        <c:v>33</c:v>
                      </c:pt>
                      <c:pt idx="16">
                        <c:v>38</c:v>
                      </c:pt>
                      <c:pt idx="17">
                        <c:v>34</c:v>
                      </c:pt>
                      <c:pt idx="18">
                        <c:v>33</c:v>
                      </c:pt>
                      <c:pt idx="19">
                        <c:v>32</c:v>
                      </c:pt>
                      <c:pt idx="20">
                        <c:v>39</c:v>
                      </c:pt>
                      <c:pt idx="21">
                        <c:v>43</c:v>
                      </c:pt>
                      <c:pt idx="22">
                        <c:v>36</c:v>
                      </c:pt>
                      <c:pt idx="23">
                        <c:v>38</c:v>
                      </c:pt>
                      <c:pt idx="24">
                        <c:v>45</c:v>
                      </c:pt>
                      <c:pt idx="25">
                        <c:v>46</c:v>
                      </c:pt>
                      <c:pt idx="26">
                        <c:v>38</c:v>
                      </c:pt>
                      <c:pt idx="27">
                        <c:v>31</c:v>
                      </c:pt>
                      <c:pt idx="28">
                        <c:v>29</c:v>
                      </c:pt>
                      <c:pt idx="29">
                        <c:v>32</c:v>
                      </c:pt>
                      <c:pt idx="30">
                        <c:v>30</c:v>
                      </c:pt>
                      <c:pt idx="31">
                        <c:v>27</c:v>
                      </c:pt>
                      <c:pt idx="32">
                        <c:v>29</c:v>
                      </c:pt>
                      <c:pt idx="33">
                        <c:v>29</c:v>
                      </c:pt>
                      <c:pt idx="34">
                        <c:v>29</c:v>
                      </c:pt>
                      <c:pt idx="35">
                        <c:v>29</c:v>
                      </c:pt>
                      <c:pt idx="36">
                        <c:v>24</c:v>
                      </c:pt>
                      <c:pt idx="37">
                        <c:v>26</c:v>
                      </c:pt>
                      <c:pt idx="38">
                        <c:v>32</c:v>
                      </c:pt>
                      <c:pt idx="39">
                        <c:v>36</c:v>
                      </c:pt>
                      <c:pt idx="40">
                        <c:v>41</c:v>
                      </c:pt>
                      <c:pt idx="41">
                        <c:v>38</c:v>
                      </c:pt>
                      <c:pt idx="42">
                        <c:v>42</c:v>
                      </c:pt>
                      <c:pt idx="43">
                        <c:v>39</c:v>
                      </c:pt>
                      <c:pt idx="44">
                        <c:v>36</c:v>
                      </c:pt>
                      <c:pt idx="45">
                        <c:v>43</c:v>
                      </c:pt>
                      <c:pt idx="46">
                        <c:v>42</c:v>
                      </c:pt>
                      <c:pt idx="47" formatCode="General">
                        <c:v>37</c:v>
                      </c:pt>
                      <c:pt idx="48" formatCode="General">
                        <c:v>32</c:v>
                      </c:pt>
                      <c:pt idx="49" formatCode="General">
                        <c:v>33</c:v>
                      </c:pt>
                      <c:pt idx="50" formatCode="General">
                        <c:v>34</c:v>
                      </c:pt>
                      <c:pt idx="51" formatCode="General">
                        <c:v>35</c:v>
                      </c:pt>
                      <c:pt idx="52" formatCode="General">
                        <c:v>30</c:v>
                      </c:pt>
                      <c:pt idx="53" formatCode="General">
                        <c:v>38</c:v>
                      </c:pt>
                      <c:pt idx="54" formatCode="General">
                        <c:v>46</c:v>
                      </c:pt>
                      <c:pt idx="55" formatCode="General">
                        <c:v>52</c:v>
                      </c:pt>
                      <c:pt idx="56" formatCode="General">
                        <c:v>52</c:v>
                      </c:pt>
                      <c:pt idx="57" formatCode="General">
                        <c:v>48</c:v>
                      </c:pt>
                      <c:pt idx="58" formatCode="General">
                        <c:v>61</c:v>
                      </c:pt>
                      <c:pt idx="59" formatCode="General">
                        <c:v>69</c:v>
                      </c:pt>
                      <c:pt idx="60" formatCode="General">
                        <c:v>54</c:v>
                      </c:pt>
                      <c:pt idx="61" formatCode="General">
                        <c:v>54</c:v>
                      </c:pt>
                      <c:pt idx="62" formatCode="General">
                        <c:v>51</c:v>
                      </c:pt>
                      <c:pt idx="63" formatCode="General">
                        <c:v>54</c:v>
                      </c:pt>
                      <c:pt idx="64" formatCode="General">
                        <c:v>59</c:v>
                      </c:pt>
                      <c:pt idx="65" formatCode="General">
                        <c:v>57</c:v>
                      </c:pt>
                      <c:pt idx="66" formatCode="General">
                        <c:v>53</c:v>
                      </c:pt>
                      <c:pt idx="67" formatCode="General">
                        <c:v>50</c:v>
                      </c:pt>
                      <c:pt idx="68" formatCode="General">
                        <c:v>51</c:v>
                      </c:pt>
                      <c:pt idx="69" formatCode="General">
                        <c:v>55</c:v>
                      </c:pt>
                      <c:pt idx="70" formatCode="General">
                        <c:v>55</c:v>
                      </c:pt>
                      <c:pt idx="71" formatCode="General">
                        <c:v>51</c:v>
                      </c:pt>
                      <c:pt idx="72" formatCode="General">
                        <c:v>50</c:v>
                      </c:pt>
                      <c:pt idx="73" formatCode="General">
                        <c:v>48</c:v>
                      </c:pt>
                      <c:pt idx="74" formatCode="General">
                        <c:v>55</c:v>
                      </c:pt>
                      <c:pt idx="75" formatCode="General">
                        <c:v>57</c:v>
                      </c:pt>
                      <c:pt idx="76" formatCode="General">
                        <c:v>58</c:v>
                      </c:pt>
                      <c:pt idx="77" formatCode="General">
                        <c:v>52</c:v>
                      </c:pt>
                      <c:pt idx="78" formatCode="General">
                        <c:v>53</c:v>
                      </c:pt>
                      <c:pt idx="79" formatCode="General">
                        <c:v>60</c:v>
                      </c:pt>
                      <c:pt idx="80" formatCode="General">
                        <c:v>55</c:v>
                      </c:pt>
                      <c:pt idx="81" formatCode="General">
                        <c:v>62</c:v>
                      </c:pt>
                      <c:pt idx="82" formatCode="General">
                        <c:v>62</c:v>
                      </c:pt>
                      <c:pt idx="83" formatCode="General">
                        <c:v>59</c:v>
                      </c:pt>
                      <c:pt idx="84" formatCode="General">
                        <c:v>50</c:v>
                      </c:pt>
                      <c:pt idx="85" formatCode="General">
                        <c:v>52</c:v>
                      </c:pt>
                      <c:pt idx="86" formatCode="General">
                        <c:v>51</c:v>
                      </c:pt>
                      <c:pt idx="87" formatCode="General">
                        <c:v>45</c:v>
                      </c:pt>
                      <c:pt idx="88" formatCode="General">
                        <c:v>51</c:v>
                      </c:pt>
                      <c:pt idx="89" formatCode="General">
                        <c:v>51</c:v>
                      </c:pt>
                      <c:pt idx="90" formatCode="General">
                        <c:v>60</c:v>
                      </c:pt>
                      <c:pt idx="91" formatCode="General">
                        <c:v>60</c:v>
                      </c:pt>
                    </c:numCache>
                  </c:numRef>
                </c:val>
                <c:extLst xmlns:c15="http://schemas.microsoft.com/office/drawing/2012/chart">
                  <c:ext xmlns:c16="http://schemas.microsoft.com/office/drawing/2014/chart" uri="{C3380CC4-5D6E-409C-BE32-E72D297353CC}">
                    <c16:uniqueId val="{00000059-705D-4F0A-A385-AB4DC8980013}"/>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25-26'!$A$92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25-26'!$B$92:$DA$92</c15:sqref>
                        </c15:formulaRef>
                      </c:ext>
                    </c:extLst>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16.940425000000005</c:v>
                      </c:pt>
                      <c:pt idx="53">
                        <c:v>29.590821000000005</c:v>
                      </c:pt>
                      <c:pt idx="54">
                        <c:v>60.656118499999991</c:v>
                      </c:pt>
                      <c:pt idx="55">
                        <c:v>134.15757612499999</c:v>
                      </c:pt>
                      <c:pt idx="56">
                        <c:v>119.381605275</c:v>
                      </c:pt>
                      <c:pt idx="57">
                        <c:v>102.17439686874999</c:v>
                      </c:pt>
                      <c:pt idx="58">
                        <c:v>122.09238051874999</c:v>
                      </c:pt>
                      <c:pt idx="59">
                        <c:v>129.06678334718748</c:v>
                      </c:pt>
                      <c:pt idx="60">
                        <c:v>108.26079909846874</c:v>
                      </c:pt>
                      <c:pt idx="61">
                        <c:v>94.634622486503105</c:v>
                      </c:pt>
                      <c:pt idx="62">
                        <c:v>100.39499940115343</c:v>
                      </c:pt>
                      <c:pt idx="63">
                        <c:v>88.376056775439508</c:v>
                      </c:pt>
                      <c:pt idx="64">
                        <c:v>100.45073149740045</c:v>
                      </c:pt>
                      <c:pt idx="65">
                        <c:v>117.22460649740046</c:v>
                      </c:pt>
                      <c:pt idx="66">
                        <c:v>94.343990614720639</c:v>
                      </c:pt>
                      <c:pt idx="67">
                        <c:v>98.225006205424847</c:v>
                      </c:pt>
                      <c:pt idx="68">
                        <c:v>88.453204975944658</c:v>
                      </c:pt>
                      <c:pt idx="69">
                        <c:v>100.63158697380322</c:v>
                      </c:pt>
                      <c:pt idx="70">
                        <c:v>92.581754857751861</c:v>
                      </c:pt>
                      <c:pt idx="71">
                        <c:v>108.88825958939643</c:v>
                      </c:pt>
                      <c:pt idx="72">
                        <c:v>105.16932755810097</c:v>
                      </c:pt>
                      <c:pt idx="73">
                        <c:v>118.93049701647516</c:v>
                      </c:pt>
                      <c:pt idx="74">
                        <c:v>160.38793856870967</c:v>
                      </c:pt>
                      <c:pt idx="75">
                        <c:v>169.70742787205336</c:v>
                      </c:pt>
                      <c:pt idx="76">
                        <c:v>179.74953888436562</c:v>
                      </c:pt>
                      <c:pt idx="77">
                        <c:v>164.78129429002729</c:v>
                      </c:pt>
                      <c:pt idx="78">
                        <c:v>179.43863689836255</c:v>
                      </c:pt>
                      <c:pt idx="79">
                        <c:v>201.0884641227625</c:v>
                      </c:pt>
                      <c:pt idx="80">
                        <c:v>205.36568610520595</c:v>
                      </c:pt>
                      <c:pt idx="81">
                        <c:v>210.45668361171332</c:v>
                      </c:pt>
                      <c:pt idx="82">
                        <c:v>200.78480221247113</c:v>
                      </c:pt>
                      <c:pt idx="83">
                        <c:v>188.50214917546592</c:v>
                      </c:pt>
                      <c:pt idx="84">
                        <c:v>178.49164523558204</c:v>
                      </c:pt>
                      <c:pt idx="85">
                        <c:v>170.56666380051149</c:v>
                      </c:pt>
                      <c:pt idx="86">
                        <c:v>184.42351890487851</c:v>
                      </c:pt>
                      <c:pt idx="87">
                        <c:v>180.56867117105338</c:v>
                      </c:pt>
                      <c:pt idx="88">
                        <c:v>178.68740104697395</c:v>
                      </c:pt>
                      <c:pt idx="89">
                        <c:v>152.39142905769228</c:v>
                      </c:pt>
                      <c:pt idx="90">
                        <c:v>180.93519245899822</c:v>
                      </c:pt>
                      <c:pt idx="91">
                        <c:v>216.37422721812527</c:v>
                      </c:pt>
                    </c:numCache>
                  </c:numRef>
                </c:val>
                <c:extLst xmlns:c15="http://schemas.microsoft.com/office/drawing/2012/chart">
                  <c:ext xmlns:c16="http://schemas.microsoft.com/office/drawing/2014/chart" uri="{C3380CC4-5D6E-409C-BE32-E72D297353CC}">
                    <c16:uniqueId val="{0000005A-705D-4F0A-A385-AB4DC8980013}"/>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25-26'!$A$93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25-26'!$B$93:$DA$93</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9.4607758339647602E-2</c:v>
                      </c:pt>
                      <c:pt idx="53">
                        <c:v>0.16679419389004674</c:v>
                      </c:pt>
                      <c:pt idx="54">
                        <c:v>0.34791079548151499</c:v>
                      </c:pt>
                      <c:pt idx="55">
                        <c:v>0.78527085417120301</c:v>
                      </c:pt>
                      <c:pt idx="56">
                        <c:v>0.7208233449746112</c:v>
                      </c:pt>
                      <c:pt idx="57">
                        <c:v>0.62750817379985102</c:v>
                      </c:pt>
                      <c:pt idx="58">
                        <c:v>0.74945776574190448</c:v>
                      </c:pt>
                      <c:pt idx="59">
                        <c:v>0.80198970747989373</c:v>
                      </c:pt>
                      <c:pt idx="60">
                        <c:v>0.66524106360811119</c:v>
                      </c:pt>
                      <c:pt idx="61">
                        <c:v>0.56883603969116459</c:v>
                      </c:pt>
                      <c:pt idx="62">
                        <c:v>0.61364260892806244</c:v>
                      </c:pt>
                      <c:pt idx="63">
                        <c:v>0.55714197351863481</c:v>
                      </c:pt>
                      <c:pt idx="64">
                        <c:v>0.65848058455743241</c:v>
                      </c:pt>
                      <c:pt idx="65">
                        <c:v>0.7525232571179109</c:v>
                      </c:pt>
                      <c:pt idx="66">
                        <c:v>0.60610567486155087</c:v>
                      </c:pt>
                      <c:pt idx="67">
                        <c:v>0.62653490730881922</c:v>
                      </c:pt>
                      <c:pt idx="68">
                        <c:v>0.54417071073504986</c:v>
                      </c:pt>
                      <c:pt idx="69">
                        <c:v>0.57712050724854924</c:v>
                      </c:pt>
                      <c:pt idx="70">
                        <c:v>0.5160108147549336</c:v>
                      </c:pt>
                      <c:pt idx="71">
                        <c:v>0.60455947702888302</c:v>
                      </c:pt>
                      <c:pt idx="72">
                        <c:v>0.55401651485109649</c:v>
                      </c:pt>
                      <c:pt idx="73">
                        <c:v>0.58279407396840077</c:v>
                      </c:pt>
                      <c:pt idx="74">
                        <c:v>0.82414182034311467</c:v>
                      </c:pt>
                      <c:pt idx="75">
                        <c:v>0.90610869370793734</c:v>
                      </c:pt>
                      <c:pt idx="76">
                        <c:v>0.99171907082591526</c:v>
                      </c:pt>
                      <c:pt idx="77">
                        <c:v>0.99135228845751278</c:v>
                      </c:pt>
                      <c:pt idx="78">
                        <c:v>1.0970722760904048</c:v>
                      </c:pt>
                      <c:pt idx="79">
                        <c:v>1.265411368738564</c:v>
                      </c:pt>
                      <c:pt idx="80">
                        <c:v>1.3724504811750327</c:v>
                      </c:pt>
                      <c:pt idx="81">
                        <c:v>1.3796519480146403</c:v>
                      </c:pt>
                      <c:pt idx="82">
                        <c:v>1.3278083496249635</c:v>
                      </c:pt>
                      <c:pt idx="83">
                        <c:v>1.228044224481982</c:v>
                      </c:pt>
                      <c:pt idx="84">
                        <c:v>1.2266762655970163</c:v>
                      </c:pt>
                      <c:pt idx="85">
                        <c:v>1.287943569914916</c:v>
                      </c:pt>
                      <c:pt idx="86">
                        <c:v>1.4343487808508393</c:v>
                      </c:pt>
                      <c:pt idx="87">
                        <c:v>1.3738632393046664</c:v>
                      </c:pt>
                      <c:pt idx="88">
                        <c:v>1.3403639449706934</c:v>
                      </c:pt>
                      <c:pt idx="89">
                        <c:v>1.0465828218180373</c:v>
                      </c:pt>
                      <c:pt idx="90">
                        <c:v>1.1744096224625817</c:v>
                      </c:pt>
                      <c:pt idx="91">
                        <c:v>1.5277885018242727</c:v>
                      </c:pt>
                    </c:numCache>
                  </c:numRef>
                </c:val>
                <c:extLst xmlns:c15="http://schemas.microsoft.com/office/drawing/2012/chart">
                  <c:ext xmlns:c16="http://schemas.microsoft.com/office/drawing/2014/chart" uri="{C3380CC4-5D6E-409C-BE32-E72D297353CC}">
                    <c16:uniqueId val="{0000005B-705D-4F0A-A385-AB4DC8980013}"/>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25-26'!$A$94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25-26'!$B$94:$DA$94</c15:sqref>
                        </c15:formulaRef>
                      </c:ext>
                    </c:extLst>
                    <c:numCache>
                      <c:formatCode>0</c:formatCode>
                      <c:ptCount val="104"/>
                      <c:pt idx="0">
                        <c:v>0</c:v>
                      </c:pt>
                      <c:pt idx="1">
                        <c:v>5</c:v>
                      </c:pt>
                      <c:pt idx="2">
                        <c:v>2</c:v>
                      </c:pt>
                      <c:pt idx="3">
                        <c:v>-8</c:v>
                      </c:pt>
                      <c:pt idx="4">
                        <c:v>27</c:v>
                      </c:pt>
                      <c:pt idx="5">
                        <c:v>17</c:v>
                      </c:pt>
                      <c:pt idx="6">
                        <c:v>-26</c:v>
                      </c:pt>
                      <c:pt idx="7">
                        <c:v>24</c:v>
                      </c:pt>
                      <c:pt idx="8">
                        <c:v>-7</c:v>
                      </c:pt>
                      <c:pt idx="9">
                        <c:v>3</c:v>
                      </c:pt>
                      <c:pt idx="10">
                        <c:v>-21</c:v>
                      </c:pt>
                      <c:pt idx="11">
                        <c:v>8</c:v>
                      </c:pt>
                      <c:pt idx="12">
                        <c:v>2</c:v>
                      </c:pt>
                      <c:pt idx="13">
                        <c:v>16</c:v>
                      </c:pt>
                      <c:pt idx="14">
                        <c:v>4</c:v>
                      </c:pt>
                      <c:pt idx="15">
                        <c:v>-2</c:v>
                      </c:pt>
                      <c:pt idx="16">
                        <c:v>26</c:v>
                      </c:pt>
                      <c:pt idx="17">
                        <c:v>-25</c:v>
                      </c:pt>
                      <c:pt idx="18">
                        <c:v>9</c:v>
                      </c:pt>
                      <c:pt idx="19">
                        <c:v>1</c:v>
                      </c:pt>
                      <c:pt idx="20">
                        <c:v>14</c:v>
                      </c:pt>
                      <c:pt idx="21">
                        <c:v>33</c:v>
                      </c:pt>
                      <c:pt idx="22">
                        <c:v>7</c:v>
                      </c:pt>
                      <c:pt idx="23">
                        <c:v>19</c:v>
                      </c:pt>
                      <c:pt idx="24">
                        <c:v>0</c:v>
                      </c:pt>
                      <c:pt idx="25">
                        <c:v>9</c:v>
                      </c:pt>
                      <c:pt idx="26">
                        <c:v>-6</c:v>
                      </c:pt>
                      <c:pt idx="27">
                        <c:v>-44</c:v>
                      </c:pt>
                      <c:pt idx="28">
                        <c:v>-5</c:v>
                      </c:pt>
                      <c:pt idx="29">
                        <c:v>37</c:v>
                      </c:pt>
                      <c:pt idx="30">
                        <c:v>-18</c:v>
                      </c:pt>
                      <c:pt idx="31">
                        <c:v>-5</c:v>
                      </c:pt>
                      <c:pt idx="32">
                        <c:v>-60</c:v>
                      </c:pt>
                      <c:pt idx="33">
                        <c:v>16</c:v>
                      </c:pt>
                      <c:pt idx="34">
                        <c:v>11</c:v>
                      </c:pt>
                      <c:pt idx="35">
                        <c:v>14</c:v>
                      </c:pt>
                      <c:pt idx="36">
                        <c:v>-20</c:v>
                      </c:pt>
                      <c:pt idx="37">
                        <c:v>37</c:v>
                      </c:pt>
                      <c:pt idx="38">
                        <c:v>42</c:v>
                      </c:pt>
                      <c:pt idx="39">
                        <c:v>22</c:v>
                      </c:pt>
                      <c:pt idx="40">
                        <c:v>-25</c:v>
                      </c:pt>
                      <c:pt idx="41">
                        <c:v>-57</c:v>
                      </c:pt>
                      <c:pt idx="42">
                        <c:v>-7</c:v>
                      </c:pt>
                      <c:pt idx="43">
                        <c:v>-24</c:v>
                      </c:pt>
                      <c:pt idx="44">
                        <c:v>-15</c:v>
                      </c:pt>
                      <c:pt idx="45">
                        <c:v>-9</c:v>
                      </c:pt>
                      <c:pt idx="46">
                        <c:v>3</c:v>
                      </c:pt>
                      <c:pt idx="47">
                        <c:v>-24</c:v>
                      </c:pt>
                      <c:pt idx="48">
                        <c:v>-11</c:v>
                      </c:pt>
                      <c:pt idx="49">
                        <c:v>3</c:v>
                      </c:pt>
                      <c:pt idx="50">
                        <c:v>-2</c:v>
                      </c:pt>
                      <c:pt idx="51">
                        <c:v>13</c:v>
                      </c:pt>
                      <c:pt idx="52">
                        <c:v>-10</c:v>
                      </c:pt>
                      <c:pt idx="53">
                        <c:v>11</c:v>
                      </c:pt>
                      <c:pt idx="54">
                        <c:v>28</c:v>
                      </c:pt>
                      <c:pt idx="55">
                        <c:v>70</c:v>
                      </c:pt>
                      <c:pt idx="56">
                        <c:v>-20</c:v>
                      </c:pt>
                      <c:pt idx="57">
                        <c:v>-20</c:v>
                      </c:pt>
                      <c:pt idx="58">
                        <c:v>20</c:v>
                      </c:pt>
                      <c:pt idx="59">
                        <c:v>5</c:v>
                      </c:pt>
                      <c:pt idx="60">
                        <c:v>-19</c:v>
                      </c:pt>
                      <c:pt idx="61">
                        <c:v>-10</c:v>
                      </c:pt>
                      <c:pt idx="62">
                        <c:v>3</c:v>
                      </c:pt>
                      <c:pt idx="63">
                        <c:v>-17</c:v>
                      </c:pt>
                      <c:pt idx="64">
                        <c:v>6</c:v>
                      </c:pt>
                      <c:pt idx="65">
                        <c:v>20</c:v>
                      </c:pt>
                      <c:pt idx="66">
                        <c:v>-23</c:v>
                      </c:pt>
                      <c:pt idx="67">
                        <c:v>5</c:v>
                      </c:pt>
                      <c:pt idx="68">
                        <c:v>-4</c:v>
                      </c:pt>
                      <c:pt idx="69">
                        <c:v>24</c:v>
                      </c:pt>
                      <c:pt idx="70">
                        <c:v>-3</c:v>
                      </c:pt>
                      <c:pt idx="71">
                        <c:v>17</c:v>
                      </c:pt>
                      <c:pt idx="72">
                        <c:v>6</c:v>
                      </c:pt>
                      <c:pt idx="73">
                        <c:v>28</c:v>
                      </c:pt>
                      <c:pt idx="74">
                        <c:v>32</c:v>
                      </c:pt>
                      <c:pt idx="75">
                        <c:v>2</c:v>
                      </c:pt>
                      <c:pt idx="76">
                        <c:v>4</c:v>
                      </c:pt>
                      <c:pt idx="77">
                        <c:v>-30</c:v>
                      </c:pt>
                      <c:pt idx="78">
                        <c:v>12</c:v>
                      </c:pt>
                      <c:pt idx="79">
                        <c:v>17</c:v>
                      </c:pt>
                      <c:pt idx="80">
                        <c:v>-5</c:v>
                      </c:pt>
                      <c:pt idx="81">
                        <c:v>8</c:v>
                      </c:pt>
                      <c:pt idx="82">
                        <c:v>-11</c:v>
                      </c:pt>
                      <c:pt idx="83">
                        <c:v>-10</c:v>
                      </c:pt>
                      <c:pt idx="84">
                        <c:v>-18</c:v>
                      </c:pt>
                      <c:pt idx="85">
                        <c:v>-21</c:v>
                      </c:pt>
                      <c:pt idx="86">
                        <c:v>10</c:v>
                      </c:pt>
                      <c:pt idx="87">
                        <c:v>-1</c:v>
                      </c:pt>
                      <c:pt idx="88">
                        <c:v>0</c:v>
                      </c:pt>
                      <c:pt idx="89">
                        <c:v>-14</c:v>
                      </c:pt>
                      <c:pt idx="90">
                        <c:v>37</c:v>
                      </c:pt>
                      <c:pt idx="91">
                        <c:v>23</c:v>
                      </c:pt>
                    </c:numCache>
                  </c:numRef>
                </c:val>
                <c:extLst xmlns:c15="http://schemas.microsoft.com/office/drawing/2012/chart">
                  <c:ext xmlns:c16="http://schemas.microsoft.com/office/drawing/2014/chart" uri="{C3380CC4-5D6E-409C-BE32-E72D297353CC}">
                    <c16:uniqueId val="{0000005C-705D-4F0A-A385-AB4DC8980013}"/>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25-26'!$A$95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25-26'!$B$95:$DA$95</c15:sqref>
                        </c15:formulaRef>
                      </c:ext>
                    </c:extLst>
                    <c:numCache>
                      <c:formatCode>0%</c:formatCode>
                      <c:ptCount val="104"/>
                      <c:pt idx="0">
                        <c:v>0</c:v>
                      </c:pt>
                      <c:pt idx="1">
                        <c:v>2.4630541871921183E-2</c:v>
                      </c:pt>
                      <c:pt idx="2">
                        <c:v>9.6153846153846159E-3</c:v>
                      </c:pt>
                      <c:pt idx="3">
                        <c:v>-3.8095238095238099E-2</c:v>
                      </c:pt>
                      <c:pt idx="4">
                        <c:v>0.13366336633663367</c:v>
                      </c:pt>
                      <c:pt idx="5">
                        <c:v>7.4235807860262015E-2</c:v>
                      </c:pt>
                      <c:pt idx="6">
                        <c:v>-0.10569105691056911</c:v>
                      </c:pt>
                      <c:pt idx="7">
                        <c:v>0.10909090909090909</c:v>
                      </c:pt>
                      <c:pt idx="8">
                        <c:v>-2.8688524590163935E-2</c:v>
                      </c:pt>
                      <c:pt idx="9">
                        <c:v>1.2658227848101266E-2</c:v>
                      </c:pt>
                      <c:pt idx="10">
                        <c:v>-8.7499999999999994E-2</c:v>
                      </c:pt>
                      <c:pt idx="11">
                        <c:v>3.6529680365296802E-2</c:v>
                      </c:pt>
                      <c:pt idx="12">
                        <c:v>8.8105726872246704E-3</c:v>
                      </c:pt>
                      <c:pt idx="13">
                        <c:v>6.9868995633187769E-2</c:v>
                      </c:pt>
                      <c:pt idx="14">
                        <c:v>1.6326530612244899E-2</c:v>
                      </c:pt>
                      <c:pt idx="15">
                        <c:v>-8.0321285140562242E-3</c:v>
                      </c:pt>
                      <c:pt idx="16">
                        <c:v>0.10526315789473684</c:v>
                      </c:pt>
                      <c:pt idx="17">
                        <c:v>-9.1575091575091569E-2</c:v>
                      </c:pt>
                      <c:pt idx="18">
                        <c:v>3.6290322580645164E-2</c:v>
                      </c:pt>
                      <c:pt idx="19">
                        <c:v>3.8910505836575876E-3</c:v>
                      </c:pt>
                      <c:pt idx="20">
                        <c:v>5.4263565891472867E-2</c:v>
                      </c:pt>
                      <c:pt idx="21">
                        <c:v>0.12132352941176471</c:v>
                      </c:pt>
                      <c:pt idx="22">
                        <c:v>2.2950819672131147E-2</c:v>
                      </c:pt>
                      <c:pt idx="23">
                        <c:v>6.0897435897435896E-2</c:v>
                      </c:pt>
                      <c:pt idx="24">
                        <c:v>0</c:v>
                      </c:pt>
                      <c:pt idx="25">
                        <c:v>2.7190332326283987E-2</c:v>
                      </c:pt>
                      <c:pt idx="26">
                        <c:v>-1.7647058823529412E-2</c:v>
                      </c:pt>
                      <c:pt idx="27">
                        <c:v>-0.1317365269461078</c:v>
                      </c:pt>
                      <c:pt idx="28">
                        <c:v>-1.7241379310344827E-2</c:v>
                      </c:pt>
                      <c:pt idx="29">
                        <c:v>0.12982456140350876</c:v>
                      </c:pt>
                      <c:pt idx="30">
                        <c:v>-5.5900621118012424E-2</c:v>
                      </c:pt>
                      <c:pt idx="31">
                        <c:v>-1.6447368421052631E-2</c:v>
                      </c:pt>
                      <c:pt idx="32">
                        <c:v>-0.20066889632107024</c:v>
                      </c:pt>
                      <c:pt idx="33">
                        <c:v>6.6945606694560664E-2</c:v>
                      </c:pt>
                      <c:pt idx="34">
                        <c:v>4.3137254901960784E-2</c:v>
                      </c:pt>
                      <c:pt idx="35">
                        <c:v>5.2631578947368418E-2</c:v>
                      </c:pt>
                      <c:pt idx="36">
                        <c:v>-7.1428571428571425E-2</c:v>
                      </c:pt>
                      <c:pt idx="37">
                        <c:v>0.1423076923076923</c:v>
                      </c:pt>
                      <c:pt idx="38">
                        <c:v>0.14141414141414141</c:v>
                      </c:pt>
                      <c:pt idx="39">
                        <c:v>6.4896755162241887E-2</c:v>
                      </c:pt>
                      <c:pt idx="40">
                        <c:v>-6.9252077562326875E-2</c:v>
                      </c:pt>
                      <c:pt idx="41">
                        <c:v>-0.16964285714285715</c:v>
                      </c:pt>
                      <c:pt idx="42">
                        <c:v>-2.5089605734767026E-2</c:v>
                      </c:pt>
                      <c:pt idx="43">
                        <c:v>-8.8235294117647065E-2</c:v>
                      </c:pt>
                      <c:pt idx="44">
                        <c:v>-6.0483870967741937E-2</c:v>
                      </c:pt>
                      <c:pt idx="45">
                        <c:v>-3.8626609442060089E-2</c:v>
                      </c:pt>
                      <c:pt idx="46">
                        <c:v>1.3392857142857142E-2</c:v>
                      </c:pt>
                      <c:pt idx="47">
                        <c:v>-0.10572687224669604</c:v>
                      </c:pt>
                      <c:pt idx="48">
                        <c:v>-5.4187192118226604E-2</c:v>
                      </c:pt>
                      <c:pt idx="49">
                        <c:v>1.5625E-2</c:v>
                      </c:pt>
                      <c:pt idx="50">
                        <c:v>-1.0256410256410256E-2</c:v>
                      </c:pt>
                      <c:pt idx="51">
                        <c:v>6.7357512953367879E-2</c:v>
                      </c:pt>
                      <c:pt idx="52">
                        <c:v>-4.8543689320388349E-2</c:v>
                      </c:pt>
                      <c:pt idx="53">
                        <c:v>5.6122448979591837E-2</c:v>
                      </c:pt>
                      <c:pt idx="54">
                        <c:v>0.13526570048309178</c:v>
                      </c:pt>
                      <c:pt idx="55">
                        <c:v>0.2978723404255319</c:v>
                      </c:pt>
                      <c:pt idx="56">
                        <c:v>-6.5573770491803282E-2</c:v>
                      </c:pt>
                      <c:pt idx="57">
                        <c:v>-7.0175438596491224E-2</c:v>
                      </c:pt>
                      <c:pt idx="58">
                        <c:v>7.5471698113207544E-2</c:v>
                      </c:pt>
                      <c:pt idx="59">
                        <c:v>1.7543859649122806E-2</c:v>
                      </c:pt>
                      <c:pt idx="60">
                        <c:v>-6.5517241379310351E-2</c:v>
                      </c:pt>
                      <c:pt idx="61">
                        <c:v>-3.6900369003690037E-2</c:v>
                      </c:pt>
                      <c:pt idx="62">
                        <c:v>1.1494252873563218E-2</c:v>
                      </c:pt>
                      <c:pt idx="63">
                        <c:v>-6.4393939393939392E-2</c:v>
                      </c:pt>
                      <c:pt idx="64">
                        <c:v>2.4291497975708502E-2</c:v>
                      </c:pt>
                      <c:pt idx="65">
                        <c:v>7.9051383399209488E-2</c:v>
                      </c:pt>
                      <c:pt idx="66">
                        <c:v>-8.4249084249084255E-2</c:v>
                      </c:pt>
                      <c:pt idx="67">
                        <c:v>0.02</c:v>
                      </c:pt>
                      <c:pt idx="68">
                        <c:v>-1.5686274509803921E-2</c:v>
                      </c:pt>
                      <c:pt idx="69">
                        <c:v>9.5617529880478086E-2</c:v>
                      </c:pt>
                      <c:pt idx="70">
                        <c:v>-1.090909090909091E-2</c:v>
                      </c:pt>
                      <c:pt idx="71">
                        <c:v>6.25E-2</c:v>
                      </c:pt>
                      <c:pt idx="72">
                        <c:v>2.0761245674740483E-2</c:v>
                      </c:pt>
                      <c:pt idx="73">
                        <c:v>9.4915254237288138E-2</c:v>
                      </c:pt>
                      <c:pt idx="74">
                        <c:v>9.9071207430340563E-2</c:v>
                      </c:pt>
                      <c:pt idx="75">
                        <c:v>5.6338028169014088E-3</c:v>
                      </c:pt>
                      <c:pt idx="76">
                        <c:v>1.1204481792717087E-2</c:v>
                      </c:pt>
                      <c:pt idx="77">
                        <c:v>-8.3102493074792241E-2</c:v>
                      </c:pt>
                      <c:pt idx="78">
                        <c:v>3.6253776435045321E-2</c:v>
                      </c:pt>
                      <c:pt idx="79">
                        <c:v>4.9562682215743441E-2</c:v>
                      </c:pt>
                      <c:pt idx="80">
                        <c:v>-1.3888888888888888E-2</c:v>
                      </c:pt>
                      <c:pt idx="81">
                        <c:v>2.2535211267605635E-2</c:v>
                      </c:pt>
                      <c:pt idx="82">
                        <c:v>-3.0303030303030304E-2</c:v>
                      </c:pt>
                      <c:pt idx="83">
                        <c:v>-2.8409090909090908E-2</c:v>
                      </c:pt>
                      <c:pt idx="84">
                        <c:v>-5.2631578947368418E-2</c:v>
                      </c:pt>
                      <c:pt idx="85">
                        <c:v>-6.4814814814814811E-2</c:v>
                      </c:pt>
                      <c:pt idx="86">
                        <c:v>3.3003300330033E-2</c:v>
                      </c:pt>
                      <c:pt idx="87">
                        <c:v>-3.1948881789137379E-3</c:v>
                      </c:pt>
                      <c:pt idx="88">
                        <c:v>0</c:v>
                      </c:pt>
                      <c:pt idx="89">
                        <c:v>-4.4871794871794872E-2</c:v>
                      </c:pt>
                      <c:pt idx="90">
                        <c:v>0.12416107382550336</c:v>
                      </c:pt>
                      <c:pt idx="91">
                        <c:v>6.8656716417910449E-2</c:v>
                      </c:pt>
                    </c:numCache>
                  </c:numRef>
                </c:val>
                <c:extLst xmlns:c15="http://schemas.microsoft.com/office/drawing/2012/chart">
                  <c:ext xmlns:c16="http://schemas.microsoft.com/office/drawing/2014/chart" uri="{C3380CC4-5D6E-409C-BE32-E72D297353CC}">
                    <c16:uniqueId val="{0000005D-705D-4F0A-A385-AB4DC8980013}"/>
                  </c:ext>
                </c:extLst>
              </c15:ser>
            </c15:filteredBarSeries>
          </c:ext>
        </c:extLst>
      </c:barChart>
      <c:lineChart>
        <c:grouping val="standard"/>
        <c:varyColors val="0"/>
        <c:ser>
          <c:idx val="89"/>
          <c:order val="89"/>
          <c:tx>
            <c:strRef>
              <c:f>'Table for graphs 25-26'!$A$91</c:f>
              <c:strCache>
                <c:ptCount val="1"/>
                <c:pt idx="0">
                  <c:v>Total Reported Backlog All Sites</c:v>
                </c:pt>
              </c:strCache>
            </c:strRef>
          </c:tx>
          <c:spPr>
            <a:ln w="28575" cap="rnd">
              <a:solidFill>
                <a:schemeClr val="tx1"/>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25-26'!$B$91:$DA$91</c:f>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196</c:v>
                </c:pt>
                <c:pt idx="53">
                  <c:v>207</c:v>
                </c:pt>
                <c:pt idx="54">
                  <c:v>235</c:v>
                </c:pt>
                <c:pt idx="55">
                  <c:v>305</c:v>
                </c:pt>
                <c:pt idx="56">
                  <c:v>285</c:v>
                </c:pt>
                <c:pt idx="57">
                  <c:v>265</c:v>
                </c:pt>
                <c:pt idx="58">
                  <c:v>285</c:v>
                </c:pt>
                <c:pt idx="59">
                  <c:v>290</c:v>
                </c:pt>
                <c:pt idx="60">
                  <c:v>271</c:v>
                </c:pt>
                <c:pt idx="61">
                  <c:v>261</c:v>
                </c:pt>
                <c:pt idx="62">
                  <c:v>264</c:v>
                </c:pt>
                <c:pt idx="63">
                  <c:v>247</c:v>
                </c:pt>
                <c:pt idx="64">
                  <c:v>253</c:v>
                </c:pt>
                <c:pt idx="65">
                  <c:v>273</c:v>
                </c:pt>
                <c:pt idx="66">
                  <c:v>250</c:v>
                </c:pt>
                <c:pt idx="67">
                  <c:v>255</c:v>
                </c:pt>
                <c:pt idx="68">
                  <c:v>251</c:v>
                </c:pt>
                <c:pt idx="69">
                  <c:v>275</c:v>
                </c:pt>
                <c:pt idx="70">
                  <c:v>272</c:v>
                </c:pt>
                <c:pt idx="71">
                  <c:v>289</c:v>
                </c:pt>
                <c:pt idx="72">
                  <c:v>295</c:v>
                </c:pt>
                <c:pt idx="73">
                  <c:v>323</c:v>
                </c:pt>
                <c:pt idx="74">
                  <c:v>355</c:v>
                </c:pt>
                <c:pt idx="75">
                  <c:v>357</c:v>
                </c:pt>
                <c:pt idx="76">
                  <c:v>361</c:v>
                </c:pt>
                <c:pt idx="77">
                  <c:v>331</c:v>
                </c:pt>
                <c:pt idx="78">
                  <c:v>343</c:v>
                </c:pt>
                <c:pt idx="79">
                  <c:v>360</c:v>
                </c:pt>
                <c:pt idx="80">
                  <c:v>355</c:v>
                </c:pt>
                <c:pt idx="81">
                  <c:v>363</c:v>
                </c:pt>
                <c:pt idx="82">
                  <c:v>352</c:v>
                </c:pt>
                <c:pt idx="83">
                  <c:v>342</c:v>
                </c:pt>
                <c:pt idx="84">
                  <c:v>324</c:v>
                </c:pt>
                <c:pt idx="85">
                  <c:v>303</c:v>
                </c:pt>
                <c:pt idx="86">
                  <c:v>313</c:v>
                </c:pt>
                <c:pt idx="87">
                  <c:v>312</c:v>
                </c:pt>
                <c:pt idx="88">
                  <c:v>312</c:v>
                </c:pt>
                <c:pt idx="89">
                  <c:v>298</c:v>
                </c:pt>
                <c:pt idx="90">
                  <c:v>335</c:v>
                </c:pt>
                <c:pt idx="91">
                  <c:v>358</c:v>
                </c:pt>
              </c:numCache>
            </c:numRef>
          </c:val>
          <c:smooth val="0"/>
          <c:extLst>
            <c:ext xmlns:c16="http://schemas.microsoft.com/office/drawing/2014/chart" uri="{C3380CC4-5D6E-409C-BE32-E72D297353CC}">
              <c16:uniqueId val="{00000002-705D-4F0A-A385-AB4DC8980013}"/>
            </c:ext>
          </c:extLst>
        </c:ser>
        <c:ser>
          <c:idx val="44"/>
          <c:order val="44"/>
          <c:tx>
            <c:strRef>
              <c:f>'Table for graphs 25-26'!$A$46</c:f>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4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25-26'!$B$46:$DA$46</c:f>
              <c:numCache>
                <c:formatCode>General</c:formatCode>
                <c:ptCount val="104"/>
                <c:pt idx="52" formatCode="0">
                  <c:v>179.059575</c:v>
                </c:pt>
                <c:pt idx="53" formatCode="0">
                  <c:v>177.40917899999999</c:v>
                </c:pt>
                <c:pt idx="54" formatCode="0">
                  <c:v>174.34388150000001</c:v>
                </c:pt>
                <c:pt idx="55" formatCode="0">
                  <c:v>170.84242387500001</c:v>
                </c:pt>
                <c:pt idx="56" formatCode="0">
                  <c:v>165.618394725</c:v>
                </c:pt>
                <c:pt idx="57" formatCode="0">
                  <c:v>162.82560313125001</c:v>
                </c:pt>
                <c:pt idx="58" formatCode="0">
                  <c:v>162.90761948125001</c:v>
                </c:pt>
                <c:pt idx="59" formatCode="0">
                  <c:v>160.93321665281252</c:v>
                </c:pt>
                <c:pt idx="60" formatCode="0">
                  <c:v>162.73920090153126</c:v>
                </c:pt>
                <c:pt idx="61" formatCode="0">
                  <c:v>166.3653775134969</c:v>
                </c:pt>
                <c:pt idx="62" formatCode="0">
                  <c:v>163.60500059884657</c:v>
                </c:pt>
                <c:pt idx="63" formatCode="0">
                  <c:v>158.62394322456049</c:v>
                </c:pt>
                <c:pt idx="64" formatCode="0">
                  <c:v>152.54926850259955</c:v>
                </c:pt>
                <c:pt idx="65" formatCode="0">
                  <c:v>155.77539350259954</c:v>
                </c:pt>
                <c:pt idx="66" formatCode="0">
                  <c:v>155.65600938527936</c:v>
                </c:pt>
                <c:pt idx="67" formatCode="0">
                  <c:v>156.77499379457515</c:v>
                </c:pt>
                <c:pt idx="68" formatCode="0">
                  <c:v>162.54679502405534</c:v>
                </c:pt>
                <c:pt idx="69" formatCode="0">
                  <c:v>174.36841302619678</c:v>
                </c:pt>
                <c:pt idx="70" formatCode="0">
                  <c:v>179.41824514224814</c:v>
                </c:pt>
                <c:pt idx="71" formatCode="0">
                  <c:v>180.11174041060357</c:v>
                </c:pt>
                <c:pt idx="72" formatCode="0">
                  <c:v>189.83067244189903</c:v>
                </c:pt>
                <c:pt idx="73" formatCode="0">
                  <c:v>204.06950298352484</c:v>
                </c:pt>
                <c:pt idx="74" formatCode="0">
                  <c:v>194.61206143129033</c:v>
                </c:pt>
                <c:pt idx="75" formatCode="0">
                  <c:v>187.29257212794664</c:v>
                </c:pt>
                <c:pt idx="76" formatCode="0">
                  <c:v>181.25046111563438</c:v>
                </c:pt>
                <c:pt idx="77" formatCode="0">
                  <c:v>166.21870570997271</c:v>
                </c:pt>
                <c:pt idx="78" formatCode="0">
                  <c:v>163.56136310163745</c:v>
                </c:pt>
                <c:pt idx="79" formatCode="0">
                  <c:v>158.9115358772375</c:v>
                </c:pt>
                <c:pt idx="80" formatCode="0">
                  <c:v>149.63431389479405</c:v>
                </c:pt>
                <c:pt idx="81" formatCode="0">
                  <c:v>152.54331638828668</c:v>
                </c:pt>
                <c:pt idx="82" formatCode="0">
                  <c:v>151.21519778752887</c:v>
                </c:pt>
                <c:pt idx="83" formatCode="0">
                  <c:v>153.49785082453408</c:v>
                </c:pt>
                <c:pt idx="84" formatCode="0">
                  <c:v>145.50835476441796</c:v>
                </c:pt>
                <c:pt idx="85" formatCode="0">
                  <c:v>132.43333619948851</c:v>
                </c:pt>
                <c:pt idx="86" formatCode="0">
                  <c:v>128.57648109512149</c:v>
                </c:pt>
                <c:pt idx="87" formatCode="0">
                  <c:v>131.43132882894662</c:v>
                </c:pt>
                <c:pt idx="88" formatCode="0">
                  <c:v>133.31259895302605</c:v>
                </c:pt>
                <c:pt idx="89" formatCode="0">
                  <c:v>145.60857094230772</c:v>
                </c:pt>
                <c:pt idx="90" formatCode="0">
                  <c:v>154.06480754100178</c:v>
                </c:pt>
                <c:pt idx="91" formatCode="0">
                  <c:v>141.62577278187473</c:v>
                </c:pt>
                <c:pt idx="92" formatCode="0">
                  <c:v>135.54092847483622</c:v>
                </c:pt>
                <c:pt idx="93" formatCode="0">
                  <c:v>130.77196433977716</c:v>
                </c:pt>
                <c:pt idx="94" formatCode="0">
                  <c:v>119.38737689867688</c:v>
                </c:pt>
                <c:pt idx="95" formatCode="0">
                  <c:v>110.38093576758</c:v>
                </c:pt>
                <c:pt idx="96" formatCode="0">
                  <c:v>105.01054666295747</c:v>
                </c:pt>
                <c:pt idx="97" formatCode="0">
                  <c:v>100.81359126521326</c:v>
                </c:pt>
                <c:pt idx="98" formatCode="0">
                  <c:v>112.41354614089897</c:v>
                </c:pt>
                <c:pt idx="99" formatCode="0">
                  <c:v>99.286920341376828</c:v>
                </c:pt>
                <c:pt idx="100" formatCode="0">
                  <c:v>99.079681110910855</c:v>
                </c:pt>
                <c:pt idx="101" formatCode="0">
                  <c:v>95.03202704204557</c:v>
                </c:pt>
                <c:pt idx="102" formatCode="0">
                  <c:v>97.749298744958949</c:v>
                </c:pt>
                <c:pt idx="103" formatCode="0">
                  <c:v>93.468357330490136</c:v>
                </c:pt>
              </c:numCache>
            </c:numRef>
          </c:val>
          <c:smooth val="0"/>
          <c:extLst>
            <c:ext xmlns:c16="http://schemas.microsoft.com/office/drawing/2014/chart" uri="{C3380CC4-5D6E-409C-BE32-E72D297353CC}">
              <c16:uniqueId val="{00000003-705D-4F0A-A385-AB4DC8980013}"/>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25-26'!$A$2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25-26'!$B$2:$DA$2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c:ext xmlns:c16="http://schemas.microsoft.com/office/drawing/2014/chart" uri="{C3380CC4-5D6E-409C-BE32-E72D297353CC}">
                    <c16:uniqueId val="{00000004-705D-4F0A-A385-AB4DC8980013}"/>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25-26'!$A$3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25-26'!$B$3:$DA$3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5-705D-4F0A-A385-AB4DC8980013}"/>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25-26'!$A$4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25-26'!$B$4:$DA$4</c15:sqref>
                        </c15:formulaRef>
                      </c:ext>
                    </c:extLst>
                    <c:numCache>
                      <c:formatCode>General</c:formatCode>
                      <c:ptCount val="104"/>
                      <c:pt idx="52" formatCode="0">
                        <c:v>4</c:v>
                      </c:pt>
                      <c:pt idx="53" formatCode="0">
                        <c:v>5</c:v>
                      </c:pt>
                      <c:pt idx="54" formatCode="0">
                        <c:v>6</c:v>
                      </c:pt>
                      <c:pt idx="55" formatCode="0">
                        <c:v>7.1999999999999993</c:v>
                      </c:pt>
                      <c:pt idx="56" formatCode="0">
                        <c:v>7.1999999999999993</c:v>
                      </c:pt>
                      <c:pt idx="57" formatCode="0">
                        <c:v>7.1999999999999993</c:v>
                      </c:pt>
                      <c:pt idx="58" formatCode="0">
                        <c:v>7.92</c:v>
                      </c:pt>
                      <c:pt idx="59" formatCode="0">
                        <c:v>7.1280000000000001</c:v>
                      </c:pt>
                      <c:pt idx="60" formatCode="0">
                        <c:v>7.1280000000000001</c:v>
                      </c:pt>
                      <c:pt idx="61" formatCode="0">
                        <c:v>6.4152000000000005</c:v>
                      </c:pt>
                      <c:pt idx="62" formatCode="0">
                        <c:v>6.4152000000000005</c:v>
                      </c:pt>
                      <c:pt idx="63" formatCode="0">
                        <c:v>5.7736800000000006</c:v>
                      </c:pt>
                      <c:pt idx="64" formatCode="0">
                        <c:v>5.1963120000000007</c:v>
                      </c:pt>
                      <c:pt idx="65" formatCode="0">
                        <c:v>5.1963120000000007</c:v>
                      </c:pt>
                      <c:pt idx="66" formatCode="0">
                        <c:v>5.7159432000000017</c:v>
                      </c:pt>
                      <c:pt idx="67" formatCode="0">
                        <c:v>6.2875375200000025</c:v>
                      </c:pt>
                      <c:pt idx="68" formatCode="0">
                        <c:v>6.2875375200000025</c:v>
                      </c:pt>
                      <c:pt idx="69" formatCode="0">
                        <c:v>7.2306681480000021</c:v>
                      </c:pt>
                      <c:pt idx="70" formatCode="0">
                        <c:v>6.507601333200002</c:v>
                      </c:pt>
                      <c:pt idx="71" formatCode="0">
                        <c:v>6.507601333200002</c:v>
                      </c:pt>
                      <c:pt idx="72" formatCode="0">
                        <c:v>7.1583614665200024</c:v>
                      </c:pt>
                      <c:pt idx="73" formatCode="0">
                        <c:v>7.8741976131720035</c:v>
                      </c:pt>
                      <c:pt idx="74" formatCode="0">
                        <c:v>6.6930679711962027</c:v>
                      </c:pt>
                      <c:pt idx="75" formatCode="0">
                        <c:v>6.0237611740765828</c:v>
                      </c:pt>
                      <c:pt idx="76" formatCode="0">
                        <c:v>6.0237611740765828</c:v>
                      </c:pt>
                      <c:pt idx="77" formatCode="0">
                        <c:v>6.0237611740765828</c:v>
                      </c:pt>
                      <c:pt idx="78" formatCode="0">
                        <c:v>6.0237611740765828</c:v>
                      </c:pt>
                      <c:pt idx="79" formatCode="0">
                        <c:v>6.0237611740765828</c:v>
                      </c:pt>
                      <c:pt idx="80" formatCode="0">
                        <c:v>5.4213850566689246</c:v>
                      </c:pt>
                      <c:pt idx="81" formatCode="0">
                        <c:v>5.4213850566689246</c:v>
                      </c:pt>
                      <c:pt idx="82" formatCode="0">
                        <c:v>5.9635235623358174</c:v>
                      </c:pt>
                      <c:pt idx="83" formatCode="0">
                        <c:v>5.9635235623358174</c:v>
                      </c:pt>
                      <c:pt idx="84" formatCode="0">
                        <c:v>5.9635235623358174</c:v>
                      </c:pt>
                      <c:pt idx="85" formatCode="0">
                        <c:v>5.0689950279854443</c:v>
                      </c:pt>
                      <c:pt idx="86" formatCode="0">
                        <c:v>5.0689950279854443</c:v>
                      </c:pt>
                      <c:pt idx="87" formatCode="0">
                        <c:v>5.0689950279854443</c:v>
                      </c:pt>
                      <c:pt idx="88" formatCode="0">
                        <c:v>4.0551960223883556</c:v>
                      </c:pt>
                      <c:pt idx="89" formatCode="0">
                        <c:v>5.3934107097765134</c:v>
                      </c:pt>
                      <c:pt idx="90" formatCode="0">
                        <c:v>6.7417633872206419</c:v>
                      </c:pt>
                      <c:pt idx="91" formatCode="0">
                        <c:v>5.3934107097765143</c:v>
                      </c:pt>
                      <c:pt idx="92" formatCode="0">
                        <c:v>4.8540696387988627</c:v>
                      </c:pt>
                      <c:pt idx="93" formatCode="0">
                        <c:v>4.8540696387988627</c:v>
                      </c:pt>
                      <c:pt idx="94" formatCode="0">
                        <c:v>4.1259591929790336</c:v>
                      </c:pt>
                      <c:pt idx="95" formatCode="0">
                        <c:v>3.7133632736811304</c:v>
                      </c:pt>
                      <c:pt idx="96" formatCode="0">
                        <c:v>3.7133632736811304</c:v>
                      </c:pt>
                      <c:pt idx="97" formatCode="0">
                        <c:v>3.7133632736811304</c:v>
                      </c:pt>
                      <c:pt idx="98" formatCode="0">
                        <c:v>4.0846996010492438</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06-705D-4F0A-A385-AB4DC898001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25-26'!$A$5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25-26'!$B$5:$DA$5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7-705D-4F0A-A385-AB4DC8980013}"/>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25-26'!$A$6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25-26'!$B$6:$DA$6</c15:sqref>
                        </c15:formulaRef>
                      </c:ext>
                    </c:extLst>
                    <c:numCache>
                      <c:formatCode>General</c:formatCode>
                      <c:ptCount val="104"/>
                      <c:pt idx="52" formatCode="0">
                        <c:v>8.1224999999999987</c:v>
                      </c:pt>
                      <c:pt idx="53" formatCode="0">
                        <c:v>8.5286249999999999</c:v>
                      </c:pt>
                      <c:pt idx="54" formatCode="0">
                        <c:v>8.1021937499999996</c:v>
                      </c:pt>
                      <c:pt idx="55" formatCode="0">
                        <c:v>7.6970840624999992</c:v>
                      </c:pt>
                      <c:pt idx="56" formatCode="0">
                        <c:v>7.6970840624999992</c:v>
                      </c:pt>
                      <c:pt idx="57" formatCode="0">
                        <c:v>8.4667924687500005</c:v>
                      </c:pt>
                      <c:pt idx="58" formatCode="0">
                        <c:v>9.3134717156250009</c:v>
                      </c:pt>
                      <c:pt idx="59" formatCode="0">
                        <c:v>10.244818887187503</c:v>
                      </c:pt>
                      <c:pt idx="60" formatCode="0">
                        <c:v>11.269300775906254</c:v>
                      </c:pt>
                      <c:pt idx="61" formatCode="0">
                        <c:v>12.396230853496881</c:v>
                      </c:pt>
                      <c:pt idx="62" formatCode="0">
                        <c:v>13.635853938846571</c:v>
                      </c:pt>
                      <c:pt idx="63" formatCode="0">
                        <c:v>12.954061241904242</c:v>
                      </c:pt>
                      <c:pt idx="64" formatCode="0">
                        <c:v>12.954061241904242</c:v>
                      </c:pt>
                      <c:pt idx="65" formatCode="0">
                        <c:v>12.954061241904242</c:v>
                      </c:pt>
                      <c:pt idx="66" formatCode="0">
                        <c:v>12.306358179809029</c:v>
                      </c:pt>
                      <c:pt idx="67" formatCode="0">
                        <c:v>11.691040270818577</c:v>
                      </c:pt>
                      <c:pt idx="68" formatCode="0">
                        <c:v>12.041771478943135</c:v>
                      </c:pt>
                      <c:pt idx="69" formatCode="0">
                        <c:v>13.24594862683745</c:v>
                      </c:pt>
                      <c:pt idx="70" formatCode="0">
                        <c:v>13.908246058179323</c:v>
                      </c:pt>
                      <c:pt idx="71" formatCode="0">
                        <c:v>13.908246058179323</c:v>
                      </c:pt>
                      <c:pt idx="72" formatCode="0">
                        <c:v>14.603658361088289</c:v>
                      </c:pt>
                      <c:pt idx="73" formatCode="0">
                        <c:v>15.333841279142705</c:v>
                      </c:pt>
                      <c:pt idx="74" formatCode="0">
                        <c:v>14.567149215185569</c:v>
                      </c:pt>
                      <c:pt idx="75" formatCode="0">
                        <c:v>13.838791754426291</c:v>
                      </c:pt>
                      <c:pt idx="76" formatCode="0">
                        <c:v>13.838791754426291</c:v>
                      </c:pt>
                      <c:pt idx="77" formatCode="0">
                        <c:v>13.146852166704976</c:v>
                      </c:pt>
                      <c:pt idx="78" formatCode="0">
                        <c:v>12.489509558369727</c:v>
                      </c:pt>
                      <c:pt idx="79" formatCode="0">
                        <c:v>11.240558602532754</c:v>
                      </c:pt>
                      <c:pt idx="80" formatCode="0">
                        <c:v>10.116502742279479</c:v>
                      </c:pt>
                      <c:pt idx="81" formatCode="0">
                        <c:v>10.622327879393454</c:v>
                      </c:pt>
                      <c:pt idx="82" formatCode="0">
                        <c:v>11.6845606673328</c:v>
                      </c:pt>
                      <c:pt idx="83" formatCode="0">
                        <c:v>12.853016734066081</c:v>
                      </c:pt>
                      <c:pt idx="84" formatCode="0">
                        <c:v>12.210365897362776</c:v>
                      </c:pt>
                      <c:pt idx="85" formatCode="0">
                        <c:v>10.989329307626498</c:v>
                      </c:pt>
                      <c:pt idx="86" formatCode="0">
                        <c:v>10.989329307626498</c:v>
                      </c:pt>
                      <c:pt idx="87" formatCode="0">
                        <c:v>10.989329307626498</c:v>
                      </c:pt>
                      <c:pt idx="88" formatCode="0">
                        <c:v>12.088262238389149</c:v>
                      </c:pt>
                      <c:pt idx="89" formatCode="0">
                        <c:v>13.297088462228064</c:v>
                      </c:pt>
                      <c:pt idx="90" formatCode="0">
                        <c:v>13.961942885339468</c:v>
                      </c:pt>
                      <c:pt idx="91" formatCode="0">
                        <c:v>12.565748596805522</c:v>
                      </c:pt>
                      <c:pt idx="92" formatCode="0">
                        <c:v>12.565748596805522</c:v>
                      </c:pt>
                      <c:pt idx="93" formatCode="0">
                        <c:v>12.565748596805522</c:v>
                      </c:pt>
                      <c:pt idx="94" formatCode="0">
                        <c:v>11.937461166965244</c:v>
                      </c:pt>
                      <c:pt idx="95" formatCode="0">
                        <c:v>11.937461166965244</c:v>
                      </c:pt>
                      <c:pt idx="96" formatCode="0">
                        <c:v>11.937461166965244</c:v>
                      </c:pt>
                      <c:pt idx="97" formatCode="0">
                        <c:v>10.743715050268721</c:v>
                      </c:pt>
                      <c:pt idx="98" formatCode="0">
                        <c:v>11.818086555295594</c:v>
                      </c:pt>
                      <c:pt idx="99" formatCode="0">
                        <c:v>11.818086555295594</c:v>
                      </c:pt>
                      <c:pt idx="100" formatCode="0">
                        <c:v>11.818086555295594</c:v>
                      </c:pt>
                      <c:pt idx="101" formatCode="0">
                        <c:v>11.818086555295594</c:v>
                      </c:pt>
                      <c:pt idx="102" formatCode="0">
                        <c:v>10.636277899766034</c:v>
                      </c:pt>
                      <c:pt idx="103" formatCode="0">
                        <c:v>9.5726501097894303</c:v>
                      </c:pt>
                    </c:numCache>
                  </c:numRef>
                </c:val>
                <c:smooth val="0"/>
                <c:extLst xmlns:c15="http://schemas.microsoft.com/office/drawing/2012/chart">
                  <c:ext xmlns:c16="http://schemas.microsoft.com/office/drawing/2014/chart" uri="{C3380CC4-5D6E-409C-BE32-E72D297353CC}">
                    <c16:uniqueId val="{00000008-705D-4F0A-A385-AB4DC898001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25-26'!$A$7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25-26'!$B$7:$DA$7</c15:sqref>
                        </c15:formulaRef>
                      </c:ext>
                    </c:extLst>
                    <c:numCache>
                      <c:formatCode>General</c:formatCode>
                      <c:ptCount val="104"/>
                      <c:pt idx="52" formatCode="0">
                        <c:v>5</c:v>
                      </c:pt>
                      <c:pt idx="53" formatCode="0">
                        <c:v>5</c:v>
                      </c:pt>
                      <c:pt idx="54" formatCode="0">
                        <c:v>4.5</c:v>
                      </c:pt>
                      <c:pt idx="55" formatCode="0">
                        <c:v>4.05</c:v>
                      </c:pt>
                      <c:pt idx="56" formatCode="0">
                        <c:v>3.0374999999999996</c:v>
                      </c:pt>
                      <c:pt idx="57" formatCode="0">
                        <c:v>3.0374999999999996</c:v>
                      </c:pt>
                      <c:pt idx="58" formatCode="0">
                        <c:v>3.0374999999999996</c:v>
                      </c:pt>
                      <c:pt idx="59" formatCode="0">
                        <c:v>3.0374999999999996</c:v>
                      </c:pt>
                      <c:pt idx="60" formatCode="0">
                        <c:v>4.0398749999999994</c:v>
                      </c:pt>
                      <c:pt idx="61" formatCode="0">
                        <c:v>4.0398749999999994</c:v>
                      </c:pt>
                      <c:pt idx="62" formatCode="0">
                        <c:v>4.0398749999999994</c:v>
                      </c:pt>
                      <c:pt idx="63" formatCode="0">
                        <c:v>3.0299062499999998</c:v>
                      </c:pt>
                      <c:pt idx="64" formatCode="0">
                        <c:v>3.0299062499999998</c:v>
                      </c:pt>
                      <c:pt idx="65" formatCode="0">
                        <c:v>3.0299062499999998</c:v>
                      </c:pt>
                      <c:pt idx="66" formatCode="0">
                        <c:v>3.0299062499999998</c:v>
                      </c:pt>
                      <c:pt idx="67" formatCode="0">
                        <c:v>4.5448593749999997</c:v>
                      </c:pt>
                      <c:pt idx="68" formatCode="0">
                        <c:v>5.4538312499999995</c:v>
                      </c:pt>
                      <c:pt idx="69" formatCode="0">
                        <c:v>6.5445974999999992</c:v>
                      </c:pt>
                      <c:pt idx="70" formatCode="0">
                        <c:v>6.5445974999999992</c:v>
                      </c:pt>
                      <c:pt idx="71" formatCode="0">
                        <c:v>5.8901377499999992</c:v>
                      </c:pt>
                      <c:pt idx="72" formatCode="0">
                        <c:v>6.4791515249999998</c:v>
                      </c:pt>
                      <c:pt idx="73" formatCode="0">
                        <c:v>6.4791515249999998</c:v>
                      </c:pt>
                      <c:pt idx="74" formatCode="0">
                        <c:v>6.4791515249999998</c:v>
                      </c:pt>
                      <c:pt idx="75" formatCode="0">
                        <c:v>6.4791515249999998</c:v>
                      </c:pt>
                      <c:pt idx="76" formatCode="0">
                        <c:v>6.4791515249999998</c:v>
                      </c:pt>
                      <c:pt idx="77" formatCode="0">
                        <c:v>5.8312363725000003</c:v>
                      </c:pt>
                      <c:pt idx="78" formatCode="0">
                        <c:v>5.8312363725000003</c:v>
                      </c:pt>
                      <c:pt idx="79" formatCode="0">
                        <c:v>5.8312363725000003</c:v>
                      </c:pt>
                      <c:pt idx="80" formatCode="0">
                        <c:v>5.8312363725000003</c:v>
                      </c:pt>
                      <c:pt idx="81" formatCode="0">
                        <c:v>5.8312363725000003</c:v>
                      </c:pt>
                      <c:pt idx="82" formatCode="0">
                        <c:v>5.8312363725000003</c:v>
                      </c:pt>
                      <c:pt idx="83" formatCode="0">
                        <c:v>6.4143600097500011</c:v>
                      </c:pt>
                      <c:pt idx="84" formatCode="0">
                        <c:v>6.093642009262501</c:v>
                      </c:pt>
                      <c:pt idx="85" formatCode="0">
                        <c:v>5.7889599087993755</c:v>
                      </c:pt>
                      <c:pt idx="86" formatCode="0">
                        <c:v>5.4995119133594068</c:v>
                      </c:pt>
                      <c:pt idx="87" formatCode="0">
                        <c:v>5.4995119133594068</c:v>
                      </c:pt>
                      <c:pt idx="88" formatCode="0">
                        <c:v>5.4995119133594068</c:v>
                      </c:pt>
                      <c:pt idx="89" formatCode="0">
                        <c:v>7.1493654873672288</c:v>
                      </c:pt>
                      <c:pt idx="90" formatCode="0">
                        <c:v>6.0769606642621445</c:v>
                      </c:pt>
                      <c:pt idx="91" formatCode="0">
                        <c:v>6.0769606642621445</c:v>
                      </c:pt>
                      <c:pt idx="92" formatCode="0">
                        <c:v>6.0769606642621445</c:v>
                      </c:pt>
                      <c:pt idx="93" formatCode="0">
                        <c:v>6.0769606642621445</c:v>
                      </c:pt>
                      <c:pt idx="94" formatCode="0">
                        <c:v>4.8615685314097163</c:v>
                      </c:pt>
                      <c:pt idx="95" formatCode="0">
                        <c:v>4.8615685314097163</c:v>
                      </c:pt>
                      <c:pt idx="96" formatCode="0">
                        <c:v>4.8615685314097163</c:v>
                      </c:pt>
                      <c:pt idx="97" formatCode="0">
                        <c:v>4.8615685314097163</c:v>
                      </c:pt>
                      <c:pt idx="98" formatCode="0">
                        <c:v>5.8338822376916593</c:v>
                      </c:pt>
                      <c:pt idx="99" formatCode="0">
                        <c:v>5.8338822376916593</c:v>
                      </c:pt>
                      <c:pt idx="100" formatCode="0">
                        <c:v>5.8338822376916593</c:v>
                      </c:pt>
                      <c:pt idx="101" formatCode="0">
                        <c:v>5.8338822376916593</c:v>
                      </c:pt>
                      <c:pt idx="102" formatCode="0">
                        <c:v>7.2923527971145745</c:v>
                      </c:pt>
                      <c:pt idx="103" formatCode="0">
                        <c:v>7.2923527971145745</c:v>
                      </c:pt>
                    </c:numCache>
                  </c:numRef>
                </c:val>
                <c:smooth val="0"/>
                <c:extLst xmlns:c15="http://schemas.microsoft.com/office/drawing/2012/chart">
                  <c:ext xmlns:c16="http://schemas.microsoft.com/office/drawing/2014/chart" uri="{C3380CC4-5D6E-409C-BE32-E72D297353CC}">
                    <c16:uniqueId val="{00000009-705D-4F0A-A385-AB4DC898001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25-26'!$A$8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25-26'!$B$8:$DA$8</c15:sqref>
                        </c15:formulaRef>
                      </c:ext>
                    </c:extLst>
                    <c:numCache>
                      <c:formatCode>General</c:formatCode>
                      <c:ptCount val="104"/>
                      <c:pt idx="52" formatCode="0">
                        <c:v>2.88</c:v>
                      </c:pt>
                      <c:pt idx="53" formatCode="0">
                        <c:v>3.5999999999999996</c:v>
                      </c:pt>
                      <c:pt idx="54" formatCode="0">
                        <c:v>2.88</c:v>
                      </c:pt>
                      <c:pt idx="55" formatCode="0">
                        <c:v>2.3039999999999998</c:v>
                      </c:pt>
                      <c:pt idx="56" formatCode="0">
                        <c:v>2.3039999999999998</c:v>
                      </c:pt>
                      <c:pt idx="57" formatCode="0">
                        <c:v>2.3039999999999998</c:v>
                      </c:pt>
                      <c:pt idx="58" formatCode="0">
                        <c:v>2.3039999999999998</c:v>
                      </c:pt>
                      <c:pt idx="59" formatCode="0">
                        <c:v>2.3039999999999998</c:v>
                      </c:pt>
                      <c:pt idx="60" formatCode="0">
                        <c:v>3.4559999999999995</c:v>
                      </c:pt>
                      <c:pt idx="61" formatCode="0">
                        <c:v>2.7647999999999997</c:v>
                      </c:pt>
                      <c:pt idx="62" formatCode="0">
                        <c:v>2.7647999999999997</c:v>
                      </c:pt>
                      <c:pt idx="63" formatCode="0">
                        <c:v>2.4883199999999999</c:v>
                      </c:pt>
                      <c:pt idx="64" formatCode="0">
                        <c:v>2.4883199999999999</c:v>
                      </c:pt>
                      <c:pt idx="65" formatCode="0">
                        <c:v>2.4883199999999999</c:v>
                      </c:pt>
                      <c:pt idx="66" formatCode="0">
                        <c:v>2.737152</c:v>
                      </c:pt>
                      <c:pt idx="67" formatCode="0">
                        <c:v>2.737152</c:v>
                      </c:pt>
                      <c:pt idx="68" formatCode="0">
                        <c:v>2.737152</c:v>
                      </c:pt>
                      <c:pt idx="69" formatCode="0">
                        <c:v>3.0108672000000003</c:v>
                      </c:pt>
                      <c:pt idx="70" formatCode="0">
                        <c:v>3.6130406400000004</c:v>
                      </c:pt>
                      <c:pt idx="71" formatCode="0">
                        <c:v>3.6130406400000004</c:v>
                      </c:pt>
                      <c:pt idx="72" formatCode="0">
                        <c:v>3.6130406400000004</c:v>
                      </c:pt>
                      <c:pt idx="73" formatCode="0">
                        <c:v>4.1549967360000002</c:v>
                      </c:pt>
                      <c:pt idx="74" formatCode="0">
                        <c:v>3.3239973888000005</c:v>
                      </c:pt>
                      <c:pt idx="75" formatCode="0">
                        <c:v>2.8253977804800003</c:v>
                      </c:pt>
                      <c:pt idx="76" formatCode="0">
                        <c:v>3.1079375585280005</c:v>
                      </c:pt>
                      <c:pt idx="77" formatCode="0">
                        <c:v>2.0823181642137603</c:v>
                      </c:pt>
                      <c:pt idx="78" formatCode="0">
                        <c:v>2.0823181642137603</c:v>
                      </c:pt>
                      <c:pt idx="79" formatCode="0">
                        <c:v>2.0823181642137603</c:v>
                      </c:pt>
                      <c:pt idx="80" formatCode="0">
                        <c:v>2.3946658888458243</c:v>
                      </c:pt>
                      <c:pt idx="81" formatCode="0">
                        <c:v>3.1849056321649467</c:v>
                      </c:pt>
                      <c:pt idx="82" formatCode="0">
                        <c:v>4.4588678850309247</c:v>
                      </c:pt>
                      <c:pt idx="83" formatCode="0">
                        <c:v>4.4588678850309247</c:v>
                      </c:pt>
                      <c:pt idx="84" formatCode="0">
                        <c:v>4.4588678850309247</c:v>
                      </c:pt>
                      <c:pt idx="85" formatCode="0">
                        <c:v>4.4588678850309247</c:v>
                      </c:pt>
                      <c:pt idx="86" formatCode="0">
                        <c:v>4.4588678850309247</c:v>
                      </c:pt>
                      <c:pt idx="87" formatCode="0">
                        <c:v>4.4588678850309247</c:v>
                      </c:pt>
                      <c:pt idx="88" formatCode="0">
                        <c:v>2.9874414829707194</c:v>
                      </c:pt>
                      <c:pt idx="89" formatCode="0">
                        <c:v>3.7343018537133994</c:v>
                      </c:pt>
                      <c:pt idx="90" formatCode="0">
                        <c:v>4.4811622244560789</c:v>
                      </c:pt>
                      <c:pt idx="91" formatCode="0">
                        <c:v>3.8089878907876669</c:v>
                      </c:pt>
                      <c:pt idx="92" formatCode="0">
                        <c:v>4.3803360744058164</c:v>
                      </c:pt>
                      <c:pt idx="93" formatCode="0">
                        <c:v>4.3803360744058164</c:v>
                      </c:pt>
                      <c:pt idx="94" formatCode="0">
                        <c:v>3.9423024669652347</c:v>
                      </c:pt>
                      <c:pt idx="95" formatCode="0">
                        <c:v>3.5480722202687112</c:v>
                      </c:pt>
                      <c:pt idx="96" formatCode="0">
                        <c:v>2.8384577762149692</c:v>
                      </c:pt>
                      <c:pt idx="97" formatCode="0">
                        <c:v>2.8384577762149692</c:v>
                      </c:pt>
                      <c:pt idx="98" formatCode="0">
                        <c:v>4.2576866643224536</c:v>
                      </c:pt>
                      <c:pt idx="99" formatCode="0">
                        <c:v>4.2576866643224536</c:v>
                      </c:pt>
                      <c:pt idx="100" formatCode="0">
                        <c:v>3.8319179978902085</c:v>
                      </c:pt>
                      <c:pt idx="101" formatCode="0">
                        <c:v>2.5673850585864395</c:v>
                      </c:pt>
                      <c:pt idx="102" formatCode="0">
                        <c:v>2.5673850585864395</c:v>
                      </c:pt>
                      <c:pt idx="103" formatCode="0">
                        <c:v>3.8510775878796593</c:v>
                      </c:pt>
                    </c:numCache>
                  </c:numRef>
                </c:val>
                <c:smooth val="0"/>
                <c:extLst xmlns:c15="http://schemas.microsoft.com/office/drawing/2012/chart">
                  <c:ext xmlns:c16="http://schemas.microsoft.com/office/drawing/2014/chart" uri="{C3380CC4-5D6E-409C-BE32-E72D297353CC}">
                    <c16:uniqueId val="{0000000A-705D-4F0A-A385-AB4DC8980013}"/>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25-26'!$A$9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25-26'!$B$9:$DA$9</c15:sqref>
                        </c15:formulaRef>
                      </c:ext>
                    </c:extLst>
                    <c:numCache>
                      <c:formatCode>General</c:formatCode>
                      <c:ptCount val="104"/>
                      <c:pt idx="52" formatCode="0">
                        <c:v>26.723499999999998</c:v>
                      </c:pt>
                      <c:pt idx="53" formatCode="0">
                        <c:v>25.387324999999997</c:v>
                      </c:pt>
                      <c:pt idx="54" formatCode="0">
                        <c:v>24.117958749999996</c:v>
                      </c:pt>
                      <c:pt idx="55" formatCode="0">
                        <c:v>22.912060812499995</c:v>
                      </c:pt>
                      <c:pt idx="56" formatCode="0">
                        <c:v>22.912060812499995</c:v>
                      </c:pt>
                      <c:pt idx="57" formatCode="0">
                        <c:v>22.912060812499995</c:v>
                      </c:pt>
                      <c:pt idx="58" formatCode="0">
                        <c:v>24.057663853124996</c:v>
                      </c:pt>
                      <c:pt idx="59" formatCode="0">
                        <c:v>24.057663853124996</c:v>
                      </c:pt>
                      <c:pt idx="60" formatCode="0">
                        <c:v>24.057663853124996</c:v>
                      </c:pt>
                      <c:pt idx="61" formatCode="0">
                        <c:v>24.057663853124996</c:v>
                      </c:pt>
                      <c:pt idx="62" formatCode="0">
                        <c:v>24.057663853124996</c:v>
                      </c:pt>
                      <c:pt idx="63" formatCode="0">
                        <c:v>22.854780660468744</c:v>
                      </c:pt>
                      <c:pt idx="64" formatCode="0">
                        <c:v>21.712041627445306</c:v>
                      </c:pt>
                      <c:pt idx="65" formatCode="0">
                        <c:v>21.712041627445306</c:v>
                      </c:pt>
                      <c:pt idx="66" formatCode="0">
                        <c:v>21.712041627445306</c:v>
                      </c:pt>
                      <c:pt idx="67" formatCode="0">
                        <c:v>21.712041627445306</c:v>
                      </c:pt>
                      <c:pt idx="68" formatCode="0">
                        <c:v>21.712041627445306</c:v>
                      </c:pt>
                      <c:pt idx="69" formatCode="0">
                        <c:v>23.883245790189839</c:v>
                      </c:pt>
                      <c:pt idx="70" formatCode="0">
                        <c:v>25.077408079699332</c:v>
                      </c:pt>
                      <c:pt idx="71" formatCode="0">
                        <c:v>25.077408079699332</c:v>
                      </c:pt>
                      <c:pt idx="72" formatCode="0">
                        <c:v>26.331278483684301</c:v>
                      </c:pt>
                      <c:pt idx="73" formatCode="0">
                        <c:v>28.964406332052732</c:v>
                      </c:pt>
                      <c:pt idx="74" formatCode="0">
                        <c:v>26.067965698847459</c:v>
                      </c:pt>
                      <c:pt idx="75" formatCode="0">
                        <c:v>24.764567413905084</c:v>
                      </c:pt>
                      <c:pt idx="76" formatCode="0">
                        <c:v>23.526339043209827</c:v>
                      </c:pt>
                      <c:pt idx="77" formatCode="0">
                        <c:v>21.173705138888845</c:v>
                      </c:pt>
                      <c:pt idx="78" formatCode="0">
                        <c:v>21.173705138888845</c:v>
                      </c:pt>
                      <c:pt idx="79" formatCode="0">
                        <c:v>21.173705138888845</c:v>
                      </c:pt>
                      <c:pt idx="80" formatCode="0">
                        <c:v>19.056334624999963</c:v>
                      </c:pt>
                      <c:pt idx="81" formatCode="0">
                        <c:v>20.009151356249962</c:v>
                      </c:pt>
                      <c:pt idx="82" formatCode="0">
                        <c:v>19.008693788437462</c:v>
                      </c:pt>
                      <c:pt idx="83" formatCode="0">
                        <c:v>19.008693788437462</c:v>
                      </c:pt>
                      <c:pt idx="84" formatCode="0">
                        <c:v>19.008693788437462</c:v>
                      </c:pt>
                      <c:pt idx="85" formatCode="0">
                        <c:v>16.157389720171842</c:v>
                      </c:pt>
                      <c:pt idx="86" formatCode="0">
                        <c:v>15.349520234163249</c:v>
                      </c:pt>
                      <c:pt idx="87" formatCode="0">
                        <c:v>15.349520234163249</c:v>
                      </c:pt>
                      <c:pt idx="88" formatCode="0">
                        <c:v>15.349520234163249</c:v>
                      </c:pt>
                      <c:pt idx="89" formatCode="0">
                        <c:v>16.884472257579574</c:v>
                      </c:pt>
                      <c:pt idx="90" formatCode="0">
                        <c:v>18.572919483337532</c:v>
                      </c:pt>
                      <c:pt idx="91" formatCode="0">
                        <c:v>18.572919483337532</c:v>
                      </c:pt>
                      <c:pt idx="92" formatCode="0">
                        <c:v>17.644273509170656</c:v>
                      </c:pt>
                      <c:pt idx="93" formatCode="0">
                        <c:v>15.87984615825359</c:v>
                      </c:pt>
                      <c:pt idx="94" formatCode="0">
                        <c:v>15.87984615825359</c:v>
                      </c:pt>
                      <c:pt idx="95" formatCode="0">
                        <c:v>15.085853850340911</c:v>
                      </c:pt>
                      <c:pt idx="96" formatCode="0">
                        <c:v>14.331561157823865</c:v>
                      </c:pt>
                      <c:pt idx="97" formatCode="0">
                        <c:v>13.328351876776193</c:v>
                      </c:pt>
                      <c:pt idx="98" formatCode="0">
                        <c:v>15.99402225213143</c:v>
                      </c:pt>
                      <c:pt idx="99" formatCode="0">
                        <c:v>13.594918914311714</c:v>
                      </c:pt>
                      <c:pt idx="100" formatCode="0">
                        <c:v>13.594918914311714</c:v>
                      </c:pt>
                      <c:pt idx="101" formatCode="0">
                        <c:v>12.235427022880543</c:v>
                      </c:pt>
                      <c:pt idx="102" formatCode="0">
                        <c:v>13.458969725168599</c:v>
                      </c:pt>
                      <c:pt idx="103" formatCode="0">
                        <c:v>12.113072752651739</c:v>
                      </c:pt>
                    </c:numCache>
                  </c:numRef>
                </c:val>
                <c:smooth val="0"/>
                <c:extLst xmlns:c15="http://schemas.microsoft.com/office/drawing/2012/chart">
                  <c:ext xmlns:c16="http://schemas.microsoft.com/office/drawing/2014/chart" uri="{C3380CC4-5D6E-409C-BE32-E72D297353CC}">
                    <c16:uniqueId val="{0000000B-705D-4F0A-A385-AB4DC8980013}"/>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25-26'!$A$10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25-26'!$B$10:$DA$10</c15:sqref>
                        </c15:formulaRef>
                      </c:ext>
                    </c:extLst>
                    <c:numCache>
                      <c:formatCode>General</c:formatCode>
                      <c:ptCount val="104"/>
                      <c:pt idx="52" formatCode="0">
                        <c:v>6.3</c:v>
                      </c:pt>
                      <c:pt idx="53" formatCode="0">
                        <c:v>6.9300000000000006</c:v>
                      </c:pt>
                      <c:pt idx="54" formatCode="0">
                        <c:v>6.9300000000000006</c:v>
                      </c:pt>
                      <c:pt idx="55" formatCode="0">
                        <c:v>6.9300000000000006</c:v>
                      </c:pt>
                      <c:pt idx="56" formatCode="0">
                        <c:v>6.237000000000001</c:v>
                      </c:pt>
                      <c:pt idx="57" formatCode="0">
                        <c:v>6.237000000000001</c:v>
                      </c:pt>
                      <c:pt idx="58" formatCode="0">
                        <c:v>6.8607000000000014</c:v>
                      </c:pt>
                      <c:pt idx="59" formatCode="0">
                        <c:v>6.8607000000000014</c:v>
                      </c:pt>
                      <c:pt idx="60" formatCode="0">
                        <c:v>6.8607000000000014</c:v>
                      </c:pt>
                      <c:pt idx="61" formatCode="0">
                        <c:v>6.1746300000000014</c:v>
                      </c:pt>
                      <c:pt idx="62" formatCode="0">
                        <c:v>6.1746300000000014</c:v>
                      </c:pt>
                      <c:pt idx="63" formatCode="0">
                        <c:v>5.5571670000000015</c:v>
                      </c:pt>
                      <c:pt idx="64" formatCode="0">
                        <c:v>5.5571670000000015</c:v>
                      </c:pt>
                      <c:pt idx="65" formatCode="0">
                        <c:v>5.5571670000000015</c:v>
                      </c:pt>
                      <c:pt idx="66" formatCode="0">
                        <c:v>5.5571670000000015</c:v>
                      </c:pt>
                      <c:pt idx="67" formatCode="0">
                        <c:v>5.5571670000000015</c:v>
                      </c:pt>
                      <c:pt idx="68" formatCode="0">
                        <c:v>5.5571670000000015</c:v>
                      </c:pt>
                      <c:pt idx="69" formatCode="0">
                        <c:v>6.112883700000002</c:v>
                      </c:pt>
                      <c:pt idx="70" formatCode="0">
                        <c:v>6.7241720700000025</c:v>
                      </c:pt>
                      <c:pt idx="71" formatCode="0">
                        <c:v>6.7241720700000025</c:v>
                      </c:pt>
                      <c:pt idx="72" formatCode="0">
                        <c:v>7.396589277000003</c:v>
                      </c:pt>
                      <c:pt idx="73" formatCode="0">
                        <c:v>7.396589277000003</c:v>
                      </c:pt>
                      <c:pt idx="74" formatCode="0">
                        <c:v>7.396589277000003</c:v>
                      </c:pt>
                      <c:pt idx="75" formatCode="0">
                        <c:v>6.6569303493000032</c:v>
                      </c:pt>
                      <c:pt idx="76" formatCode="0">
                        <c:v>6.6569303493000032</c:v>
                      </c:pt>
                      <c:pt idx="77" formatCode="0">
                        <c:v>5.9912373143700028</c:v>
                      </c:pt>
                      <c:pt idx="78" formatCode="0">
                        <c:v>5.9912373143700028</c:v>
                      </c:pt>
                      <c:pt idx="79" formatCode="0">
                        <c:v>6.5903610458070032</c:v>
                      </c:pt>
                      <c:pt idx="80" formatCode="0">
                        <c:v>5.9313249412263032</c:v>
                      </c:pt>
                      <c:pt idx="81" formatCode="0">
                        <c:v>7.1175899294715634</c:v>
                      </c:pt>
                      <c:pt idx="82" formatCode="0">
                        <c:v>6.7617104329979849</c:v>
                      </c:pt>
                      <c:pt idx="83" formatCode="0">
                        <c:v>7.4378814762977843</c:v>
                      </c:pt>
                      <c:pt idx="84" formatCode="0">
                        <c:v>7.4378814762977843</c:v>
                      </c:pt>
                      <c:pt idx="85" formatCode="0">
                        <c:v>6.6940933286680062</c:v>
                      </c:pt>
                      <c:pt idx="86" formatCode="0">
                        <c:v>6.6940933286680062</c:v>
                      </c:pt>
                      <c:pt idx="87" formatCode="0">
                        <c:v>8.0329119944016067</c:v>
                      </c:pt>
                      <c:pt idx="88" formatCode="0">
                        <c:v>8.0329119944016067</c:v>
                      </c:pt>
                      <c:pt idx="89" formatCode="0">
                        <c:v>8.8362031938417687</c:v>
                      </c:pt>
                      <c:pt idx="90" formatCode="0">
                        <c:v>9.719823513225947</c:v>
                      </c:pt>
                      <c:pt idx="91" formatCode="0">
                        <c:v>9.2338323375646496</c:v>
                      </c:pt>
                      <c:pt idx="92" formatCode="0">
                        <c:v>9.2338323375646496</c:v>
                      </c:pt>
                      <c:pt idx="93" formatCode="0">
                        <c:v>9.2338323375646496</c:v>
                      </c:pt>
                      <c:pt idx="94" formatCode="0">
                        <c:v>8.3104491038081854</c:v>
                      </c:pt>
                      <c:pt idx="95" formatCode="0">
                        <c:v>7.4794041934273672</c:v>
                      </c:pt>
                      <c:pt idx="96" formatCode="0">
                        <c:v>6.7314637740846308</c:v>
                      </c:pt>
                      <c:pt idx="97" formatCode="0">
                        <c:v>6.7314637740846308</c:v>
                      </c:pt>
                      <c:pt idx="98" formatCode="0">
                        <c:v>7.4046101514930944</c:v>
                      </c:pt>
                      <c:pt idx="99" formatCode="0">
                        <c:v>5.5534576136198206</c:v>
                      </c:pt>
                      <c:pt idx="100" formatCode="0">
                        <c:v>5.5534576136198206</c:v>
                      </c:pt>
                      <c:pt idx="101" formatCode="0">
                        <c:v>5.5534576136198206</c:v>
                      </c:pt>
                      <c:pt idx="102" formatCode="0">
                        <c:v>6.1088033749818029</c:v>
                      </c:pt>
                      <c:pt idx="103" formatCode="0">
                        <c:v>5.4979230374836225</c:v>
                      </c:pt>
                    </c:numCache>
                  </c:numRef>
                </c:val>
                <c:smooth val="0"/>
                <c:extLst xmlns:c15="http://schemas.microsoft.com/office/drawing/2012/chart">
                  <c:ext xmlns:c16="http://schemas.microsoft.com/office/drawing/2014/chart" uri="{C3380CC4-5D6E-409C-BE32-E72D297353CC}">
                    <c16:uniqueId val="{0000000C-705D-4F0A-A385-AB4DC8980013}"/>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25-26'!$A$11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25-26'!$B$11:$DA$11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0D-705D-4F0A-A385-AB4DC8980013}"/>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25-26'!$A$12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25-26'!$B$12:$DA$12</c15:sqref>
                        </c15:formulaRef>
                      </c:ext>
                    </c:extLst>
                    <c:numCache>
                      <c:formatCode>General</c:formatCode>
                      <c:ptCount val="104"/>
                      <c:pt idx="52" formatCode="0">
                        <c:v>6</c:v>
                      </c:pt>
                      <c:pt idx="53" formatCode="0">
                        <c:v>6</c:v>
                      </c:pt>
                      <c:pt idx="54" formatCode="0">
                        <c:v>6</c:v>
                      </c:pt>
                      <c:pt idx="55" formatCode="0">
                        <c:v>6</c:v>
                      </c:pt>
                      <c:pt idx="56" formatCode="0">
                        <c:v>6</c:v>
                      </c:pt>
                      <c:pt idx="57" formatCode="0">
                        <c:v>6</c:v>
                      </c:pt>
                      <c:pt idx="58" formatCode="0">
                        <c:v>5</c:v>
                      </c:pt>
                      <c:pt idx="59" formatCode="0">
                        <c:v>5</c:v>
                      </c:pt>
                      <c:pt idx="60" formatCode="0">
                        <c:v>4</c:v>
                      </c:pt>
                      <c:pt idx="61" formatCode="0">
                        <c:v>5</c:v>
                      </c:pt>
                      <c:pt idx="62" formatCode="0">
                        <c:v>5</c:v>
                      </c:pt>
                      <c:pt idx="63" formatCode="0">
                        <c:v>5</c:v>
                      </c:pt>
                      <c:pt idx="64" formatCode="0">
                        <c:v>5</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0E-705D-4F0A-A385-AB4DC8980013}"/>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25-26'!$A$13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25-26'!$B$13:$DA$13</c15:sqref>
                        </c15:formulaRef>
                      </c:ext>
                    </c:extLst>
                    <c:numCache>
                      <c:formatCode>General</c:formatCode>
                      <c:ptCount val="104"/>
                      <c:pt idx="52" formatCode="0">
                        <c:v>17</c:v>
                      </c:pt>
                      <c:pt idx="53" formatCode="0">
                        <c:v>17</c:v>
                      </c:pt>
                      <c:pt idx="54" formatCode="0">
                        <c:v>17</c:v>
                      </c:pt>
                      <c:pt idx="55" formatCode="0">
                        <c:v>16</c:v>
                      </c:pt>
                      <c:pt idx="56" formatCode="0">
                        <c:v>15</c:v>
                      </c:pt>
                      <c:pt idx="57" formatCode="0">
                        <c:v>15</c:v>
                      </c:pt>
                      <c:pt idx="58" formatCode="0">
                        <c:v>14</c:v>
                      </c:pt>
                      <c:pt idx="59" formatCode="0">
                        <c:v>13</c:v>
                      </c:pt>
                      <c:pt idx="60" formatCode="0">
                        <c:v>12</c:v>
                      </c:pt>
                      <c:pt idx="61" formatCode="0">
                        <c:v>11</c:v>
                      </c:pt>
                      <c:pt idx="62" formatCode="0">
                        <c:v>9</c:v>
                      </c:pt>
                      <c:pt idx="63" formatCode="0">
                        <c:v>10</c:v>
                      </c:pt>
                      <c:pt idx="64" formatCode="0">
                        <c:v>11</c:v>
                      </c:pt>
                      <c:pt idx="65" formatCode="0">
                        <c:v>12</c:v>
                      </c:pt>
                      <c:pt idx="66" formatCode="0">
                        <c:v>13</c:v>
                      </c:pt>
                      <c:pt idx="67" formatCode="0">
                        <c:v>14</c:v>
                      </c:pt>
                      <c:pt idx="68" formatCode="0">
                        <c:v>14</c:v>
                      </c:pt>
                      <c:pt idx="69" formatCode="0">
                        <c:v>16</c:v>
                      </c:pt>
                      <c:pt idx="70" formatCode="0">
                        <c:v>18</c:v>
                      </c:pt>
                      <c:pt idx="71" formatCode="0">
                        <c:v>20</c:v>
                      </c:pt>
                      <c:pt idx="72" formatCode="0">
                        <c:v>22</c:v>
                      </c:pt>
                      <c:pt idx="73" formatCode="0">
                        <c:v>25</c:v>
                      </c:pt>
                      <c:pt idx="74" formatCode="0">
                        <c:v>28</c:v>
                      </c:pt>
                      <c:pt idx="75" formatCode="0">
                        <c:v>28</c:v>
                      </c:pt>
                      <c:pt idx="76" formatCode="0">
                        <c:v>28</c:v>
                      </c:pt>
                      <c:pt idx="77" formatCode="0">
                        <c:v>26</c:v>
                      </c:pt>
                      <c:pt idx="78" formatCode="0">
                        <c:v>26</c:v>
                      </c:pt>
                      <c:pt idx="79" formatCode="0">
                        <c:v>24</c:v>
                      </c:pt>
                      <c:pt idx="80" formatCode="0">
                        <c:v>22</c:v>
                      </c:pt>
                      <c:pt idx="81" formatCode="0">
                        <c:v>20</c:v>
                      </c:pt>
                      <c:pt idx="82" formatCode="0">
                        <c:v>20</c:v>
                      </c:pt>
                      <c:pt idx="83" formatCode="0">
                        <c:v>20</c:v>
                      </c:pt>
                      <c:pt idx="84" formatCode="0">
                        <c:v>18</c:v>
                      </c:pt>
                      <c:pt idx="85" formatCode="0">
                        <c:v>18</c:v>
                      </c:pt>
                      <c:pt idx="86" formatCode="0">
                        <c:v>18</c:v>
                      </c:pt>
                      <c:pt idx="87" formatCode="0">
                        <c:v>20</c:v>
                      </c:pt>
                      <c:pt idx="88" formatCode="0">
                        <c:v>21</c:v>
                      </c:pt>
                      <c:pt idx="89" formatCode="0">
                        <c:v>23</c:v>
                      </c:pt>
                      <c:pt idx="90" formatCode="0">
                        <c:v>25</c:v>
                      </c:pt>
                      <c:pt idx="91" formatCode="0">
                        <c:v>20</c:v>
                      </c:pt>
                      <c:pt idx="92" formatCode="0">
                        <c:v>18</c:v>
                      </c:pt>
                      <c:pt idx="93" formatCode="0">
                        <c:v>17</c:v>
                      </c:pt>
                      <c:pt idx="94" formatCode="0">
                        <c:v>16</c:v>
                      </c:pt>
                      <c:pt idx="95" formatCode="0">
                        <c:v>15</c:v>
                      </c:pt>
                      <c:pt idx="96" formatCode="0">
                        <c:v>14</c:v>
                      </c:pt>
                      <c:pt idx="97" formatCode="0">
                        <c:v>13</c:v>
                      </c:pt>
                      <c:pt idx="98" formatCode="0">
                        <c:v>12</c:v>
                      </c:pt>
                      <c:pt idx="99" formatCode="0">
                        <c:v>11</c:v>
                      </c:pt>
                      <c:pt idx="100" formatCode="0">
                        <c:v>13</c:v>
                      </c:pt>
                      <c:pt idx="101" formatCode="0">
                        <c:v>13</c:v>
                      </c:pt>
                      <c:pt idx="102" formatCode="0">
                        <c:v>12</c:v>
                      </c:pt>
                      <c:pt idx="103" formatCode="0">
                        <c:v>11</c:v>
                      </c:pt>
                    </c:numCache>
                  </c:numRef>
                </c:val>
                <c:smooth val="0"/>
                <c:extLst xmlns:c15="http://schemas.microsoft.com/office/drawing/2012/chart">
                  <c:ext xmlns:c16="http://schemas.microsoft.com/office/drawing/2014/chart" uri="{C3380CC4-5D6E-409C-BE32-E72D297353CC}">
                    <c16:uniqueId val="{0000000F-705D-4F0A-A385-AB4DC8980013}"/>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25-26'!$A$14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25-26'!$B$14:$DA$14</c15:sqref>
                        </c15:formulaRef>
                      </c:ext>
                    </c:extLst>
                    <c:numCache>
                      <c:formatCode>General</c:formatCode>
                      <c:ptCount val="104"/>
                      <c:pt idx="52" formatCode="0">
                        <c:v>15</c:v>
                      </c:pt>
                      <c:pt idx="53" formatCode="0">
                        <c:v>15</c:v>
                      </c:pt>
                      <c:pt idx="54" formatCode="0">
                        <c:v>15</c:v>
                      </c:pt>
                      <c:pt idx="55" formatCode="0">
                        <c:v>15</c:v>
                      </c:pt>
                      <c:pt idx="56" formatCode="0">
                        <c:v>14</c:v>
                      </c:pt>
                      <c:pt idx="57" formatCode="0">
                        <c:v>14</c:v>
                      </c:pt>
                      <c:pt idx="58" formatCode="0">
                        <c:v>11</c:v>
                      </c:pt>
                      <c:pt idx="59" formatCode="0">
                        <c:v>11</c:v>
                      </c:pt>
                      <c:pt idx="60" formatCode="0">
                        <c:v>10</c:v>
                      </c:pt>
                      <c:pt idx="61" formatCode="0">
                        <c:v>11</c:v>
                      </c:pt>
                      <c:pt idx="62" formatCode="0">
                        <c:v>11</c:v>
                      </c:pt>
                      <c:pt idx="63" formatCode="0">
                        <c:v>11</c:v>
                      </c:pt>
                      <c:pt idx="64" formatCode="0">
                        <c:v>11</c:v>
                      </c:pt>
                      <c:pt idx="65" formatCode="0">
                        <c:v>13</c:v>
                      </c:pt>
                      <c:pt idx="66" formatCode="0">
                        <c:v>13</c:v>
                      </c:pt>
                      <c:pt idx="67" formatCode="0">
                        <c:v>13</c:v>
                      </c:pt>
                      <c:pt idx="68" formatCode="0">
                        <c:v>13</c:v>
                      </c:pt>
                      <c:pt idx="69" formatCode="0">
                        <c:v>14</c:v>
                      </c:pt>
                      <c:pt idx="70" formatCode="0">
                        <c:v>13</c:v>
                      </c:pt>
                      <c:pt idx="71" formatCode="0">
                        <c:v>13</c:v>
                      </c:pt>
                      <c:pt idx="72" formatCode="0">
                        <c:v>13</c:v>
                      </c:pt>
                      <c:pt idx="73" formatCode="0">
                        <c:v>12</c:v>
                      </c:pt>
                      <c:pt idx="74" formatCode="0">
                        <c:v>13</c:v>
                      </c:pt>
                      <c:pt idx="75" formatCode="0">
                        <c:v>14</c:v>
                      </c:pt>
                      <c:pt idx="76" formatCode="0">
                        <c:v>12</c:v>
                      </c:pt>
                      <c:pt idx="77" formatCode="0">
                        <c:v>11</c:v>
                      </c:pt>
                      <c:pt idx="78" formatCode="0">
                        <c:v>11</c:v>
                      </c:pt>
                      <c:pt idx="79" formatCode="0">
                        <c:v>10</c:v>
                      </c:pt>
                      <c:pt idx="80" formatCode="0">
                        <c:v>10</c:v>
                      </c:pt>
                      <c:pt idx="81" formatCode="0">
                        <c:v>9</c:v>
                      </c:pt>
                      <c:pt idx="82" formatCode="0">
                        <c:v>9</c:v>
                      </c:pt>
                      <c:pt idx="83" formatCode="0">
                        <c:v>10</c:v>
                      </c:pt>
                      <c:pt idx="84" formatCode="0">
                        <c:v>9</c:v>
                      </c:pt>
                      <c:pt idx="85" formatCode="0">
                        <c:v>9</c:v>
                      </c:pt>
                      <c:pt idx="86" formatCode="0">
                        <c:v>8</c:v>
                      </c:pt>
                      <c:pt idx="87" formatCode="0">
                        <c:v>8</c:v>
                      </c:pt>
                      <c:pt idx="88" formatCode="0">
                        <c:v>9</c:v>
                      </c:pt>
                      <c:pt idx="89" formatCode="0">
                        <c:v>10</c:v>
                      </c:pt>
                      <c:pt idx="90" formatCode="0">
                        <c:v>10</c:v>
                      </c:pt>
                      <c:pt idx="91" formatCode="0">
                        <c:v>9</c:v>
                      </c:pt>
                      <c:pt idx="92" formatCode="0">
                        <c:v>9</c:v>
                      </c:pt>
                      <c:pt idx="93" formatCode="0">
                        <c:v>8</c:v>
                      </c:pt>
                      <c:pt idx="94" formatCode="0">
                        <c:v>7</c:v>
                      </c:pt>
                      <c:pt idx="95" formatCode="0">
                        <c:v>7</c:v>
                      </c:pt>
                      <c:pt idx="96" formatCode="0">
                        <c:v>7</c:v>
                      </c:pt>
                      <c:pt idx="97" formatCode="0">
                        <c:v>6</c:v>
                      </c:pt>
                      <c:pt idx="98" formatCode="0">
                        <c:v>7</c:v>
                      </c:pt>
                      <c:pt idx="99" formatCode="0">
                        <c:v>7</c:v>
                      </c:pt>
                      <c:pt idx="100" formatCode="0">
                        <c:v>7</c:v>
                      </c:pt>
                      <c:pt idx="101" formatCode="0">
                        <c:v>7</c:v>
                      </c:pt>
                      <c:pt idx="102" formatCode="0">
                        <c:v>8</c:v>
                      </c:pt>
                      <c:pt idx="103" formatCode="0">
                        <c:v>8</c:v>
                      </c:pt>
                    </c:numCache>
                  </c:numRef>
                </c:val>
                <c:smooth val="0"/>
                <c:extLst xmlns:c15="http://schemas.microsoft.com/office/drawing/2012/chart">
                  <c:ext xmlns:c16="http://schemas.microsoft.com/office/drawing/2014/chart" uri="{C3380CC4-5D6E-409C-BE32-E72D297353CC}">
                    <c16:uniqueId val="{00000010-705D-4F0A-A385-AB4DC8980013}"/>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25-26'!$A$15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25-26'!$B$15:$DA$15</c15:sqref>
                        </c15:formulaRef>
                      </c:ext>
                    </c:extLst>
                    <c:numCache>
                      <c:formatCode>General</c:formatCode>
                      <c:ptCount val="104"/>
                      <c:pt idx="52" formatCode="0">
                        <c:v>23</c:v>
                      </c:pt>
                      <c:pt idx="53" formatCode="0">
                        <c:v>23</c:v>
                      </c:pt>
                      <c:pt idx="54" formatCode="0">
                        <c:v>23</c:v>
                      </c:pt>
                      <c:pt idx="55" formatCode="0">
                        <c:v>23</c:v>
                      </c:pt>
                      <c:pt idx="56" formatCode="0">
                        <c:v>22</c:v>
                      </c:pt>
                      <c:pt idx="57" formatCode="0">
                        <c:v>21</c:v>
                      </c:pt>
                      <c:pt idx="58" formatCode="0">
                        <c:v>21</c:v>
                      </c:pt>
                      <c:pt idx="59" formatCode="0">
                        <c:v>21</c:v>
                      </c:pt>
                      <c:pt idx="60" formatCode="0">
                        <c:v>20</c:v>
                      </c:pt>
                      <c:pt idx="61" formatCode="0">
                        <c:v>22</c:v>
                      </c:pt>
                      <c:pt idx="62" formatCode="0">
                        <c:v>21</c:v>
                      </c:pt>
                      <c:pt idx="63" formatCode="0">
                        <c:v>21</c:v>
                      </c:pt>
                      <c:pt idx="64" formatCode="0">
                        <c:v>21</c:v>
                      </c:pt>
                      <c:pt idx="65" formatCode="0">
                        <c:v>21</c:v>
                      </c:pt>
                      <c:pt idx="66" formatCode="0">
                        <c:v>21</c:v>
                      </c:pt>
                      <c:pt idx="67" formatCode="0">
                        <c:v>20</c:v>
                      </c:pt>
                      <c:pt idx="68" formatCode="0">
                        <c:v>20</c:v>
                      </c:pt>
                      <c:pt idx="69" formatCode="0">
                        <c:v>21</c:v>
                      </c:pt>
                      <c:pt idx="70" formatCode="0">
                        <c:v>20</c:v>
                      </c:pt>
                      <c:pt idx="71" formatCode="0">
                        <c:v>19</c:v>
                      </c:pt>
                      <c:pt idx="72" formatCode="0">
                        <c:v>19</c:v>
                      </c:pt>
                      <c:pt idx="73" formatCode="0">
                        <c:v>20</c:v>
                      </c:pt>
                      <c:pt idx="74" formatCode="0">
                        <c:v>19</c:v>
                      </c:pt>
                      <c:pt idx="75" formatCode="0">
                        <c:v>19</c:v>
                      </c:pt>
                      <c:pt idx="76" formatCode="0">
                        <c:v>19</c:v>
                      </c:pt>
                      <c:pt idx="77" formatCode="0">
                        <c:v>19</c:v>
                      </c:pt>
                      <c:pt idx="78" formatCode="0">
                        <c:v>19</c:v>
                      </c:pt>
                      <c:pt idx="79" formatCode="0">
                        <c:v>18</c:v>
                      </c:pt>
                      <c:pt idx="80" formatCode="0">
                        <c:v>17</c:v>
                      </c:pt>
                      <c:pt idx="81" formatCode="0">
                        <c:v>17</c:v>
                      </c:pt>
                      <c:pt idx="82" formatCode="0">
                        <c:v>16</c:v>
                      </c:pt>
                      <c:pt idx="83" formatCode="0">
                        <c:v>15</c:v>
                      </c:pt>
                      <c:pt idx="84" formatCode="0">
                        <c:v>14</c:v>
                      </c:pt>
                      <c:pt idx="85" formatCode="0">
                        <c:v>14</c:v>
                      </c:pt>
                      <c:pt idx="86" formatCode="0">
                        <c:v>13</c:v>
                      </c:pt>
                      <c:pt idx="87" formatCode="0">
                        <c:v>13</c:v>
                      </c:pt>
                      <c:pt idx="88" formatCode="0">
                        <c:v>14</c:v>
                      </c:pt>
                      <c:pt idx="89" formatCode="0">
                        <c:v>13</c:v>
                      </c:pt>
                      <c:pt idx="90" formatCode="0">
                        <c:v>13</c:v>
                      </c:pt>
                      <c:pt idx="91" formatCode="0">
                        <c:v>15</c:v>
                      </c:pt>
                      <c:pt idx="92" formatCode="0">
                        <c:v>14</c:v>
                      </c:pt>
                      <c:pt idx="93" formatCode="0">
                        <c:v>14</c:v>
                      </c:pt>
                      <c:pt idx="94" formatCode="0">
                        <c:v>13</c:v>
                      </c:pt>
                      <c:pt idx="95" formatCode="0">
                        <c:v>12</c:v>
                      </c:pt>
                      <c:pt idx="96" formatCode="0">
                        <c:v>11</c:v>
                      </c:pt>
                      <c:pt idx="97" formatCode="0">
                        <c:v>11</c:v>
                      </c:pt>
                      <c:pt idx="98" formatCode="0">
                        <c:v>12</c:v>
                      </c:pt>
                      <c:pt idx="99" formatCode="0">
                        <c:v>10</c:v>
                      </c:pt>
                      <c:pt idx="100" formatCode="0">
                        <c:v>9</c:v>
                      </c:pt>
                      <c:pt idx="101" formatCode="0">
                        <c:v>9</c:v>
                      </c:pt>
                      <c:pt idx="102" formatCode="0">
                        <c:v>9</c:v>
                      </c:pt>
                      <c:pt idx="103" formatCode="0">
                        <c:v>9</c:v>
                      </c:pt>
                    </c:numCache>
                  </c:numRef>
                </c:val>
                <c:smooth val="0"/>
                <c:extLst xmlns:c15="http://schemas.microsoft.com/office/drawing/2012/chart">
                  <c:ext xmlns:c16="http://schemas.microsoft.com/office/drawing/2014/chart" uri="{C3380CC4-5D6E-409C-BE32-E72D297353CC}">
                    <c16:uniqueId val="{00000011-705D-4F0A-A385-AB4DC8980013}"/>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25-26'!$A$16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25-26'!$B$16:$DA$16</c15:sqref>
                        </c15:formulaRef>
                      </c:ext>
                    </c:extLst>
                    <c:numCache>
                      <c:formatCode>General</c:formatCode>
                      <c:ptCount val="104"/>
                      <c:pt idx="52" formatCode="0">
                        <c:v>114.026</c:v>
                      </c:pt>
                      <c:pt idx="53" formatCode="0">
                        <c:v>115.44595</c:v>
                      </c:pt>
                      <c:pt idx="54" formatCode="0">
                        <c:v>113.53015249999999</c:v>
                      </c:pt>
                      <c:pt idx="55" formatCode="0">
                        <c:v>111.09314487499999</c:v>
                      </c:pt>
                      <c:pt idx="56" formatCode="0">
                        <c:v>106.38764487500001</c:v>
                      </c:pt>
                      <c:pt idx="57" formatCode="0">
                        <c:v>106.15735328124998</c:v>
                      </c:pt>
                      <c:pt idx="58" formatCode="0">
                        <c:v>104.49333556875</c:v>
                      </c:pt>
                      <c:pt idx="59" formatCode="0">
                        <c:v>103.6326827403125</c:v>
                      </c:pt>
                      <c:pt idx="60" formatCode="0">
                        <c:v>102.81153962903124</c:v>
                      </c:pt>
                      <c:pt idx="61" formatCode="0">
                        <c:v>104.84839970662188</c:v>
                      </c:pt>
                      <c:pt idx="62" formatCode="0">
                        <c:v>103.08802279197157</c:v>
                      </c:pt>
                      <c:pt idx="63" formatCode="0">
                        <c:v>100.65791515237299</c:v>
                      </c:pt>
                      <c:pt idx="64" formatCode="0">
                        <c:v>99.93780811934954</c:v>
                      </c:pt>
                      <c:pt idx="65" formatCode="0">
                        <c:v>102.93780811934954</c:v>
                      </c:pt>
                      <c:pt idx="66" formatCode="0">
                        <c:v>104.05856825725434</c:v>
                      </c:pt>
                      <c:pt idx="67" formatCode="0">
                        <c:v>105.5297977932639</c:v>
                      </c:pt>
                      <c:pt idx="68" formatCode="0">
                        <c:v>106.78950087638844</c:v>
                      </c:pt>
                      <c:pt idx="69" formatCode="0">
                        <c:v>117.02821096502728</c:v>
                      </c:pt>
                      <c:pt idx="70" formatCode="0">
                        <c:v>119.37506568107867</c:v>
                      </c:pt>
                      <c:pt idx="71" formatCode="0">
                        <c:v>119.72060593107867</c:v>
                      </c:pt>
                      <c:pt idx="72" formatCode="0">
                        <c:v>124.58207975329259</c:v>
                      </c:pt>
                      <c:pt idx="73" formatCode="0">
                        <c:v>133.20318276236742</c:v>
                      </c:pt>
                      <c:pt idx="74" formatCode="0">
                        <c:v>130.52792107602923</c:v>
                      </c:pt>
                      <c:pt idx="75" formatCode="0">
                        <c:v>126.58859999718797</c:v>
                      </c:pt>
                      <c:pt idx="76" formatCode="0">
                        <c:v>123.63291140454069</c:v>
                      </c:pt>
                      <c:pt idx="77" formatCode="0">
                        <c:v>114.24911033075418</c:v>
                      </c:pt>
                      <c:pt idx="78" formatCode="0">
                        <c:v>113.59176772241892</c:v>
                      </c:pt>
                      <c:pt idx="79" formatCode="0">
                        <c:v>108.94194049801894</c:v>
                      </c:pt>
                      <c:pt idx="80" formatCode="0">
                        <c:v>101.7514496265205</c:v>
                      </c:pt>
                      <c:pt idx="81" formatCode="0">
                        <c:v>103.18659622644886</c:v>
                      </c:pt>
                      <c:pt idx="82" formatCode="0">
                        <c:v>103.708592708635</c:v>
                      </c:pt>
                      <c:pt idx="83" formatCode="0">
                        <c:v>106.13634345591807</c:v>
                      </c:pt>
                      <c:pt idx="84" formatCode="0">
                        <c:v>101.17297461872727</c:v>
                      </c:pt>
                      <c:pt idx="85" formatCode="0">
                        <c:v>95.157635178282092</c:v>
                      </c:pt>
                      <c:pt idx="86" formatCode="0">
                        <c:v>92.060317696833522</c:v>
                      </c:pt>
                      <c:pt idx="87" formatCode="0">
                        <c:v>95.399136362567134</c:v>
                      </c:pt>
                      <c:pt idx="88" formatCode="0">
                        <c:v>97.012843885672481</c:v>
                      </c:pt>
                      <c:pt idx="89" formatCode="0">
                        <c:v>107.29484196450655</c:v>
                      </c:pt>
                      <c:pt idx="90" formatCode="0">
                        <c:v>114.55457215784182</c:v>
                      </c:pt>
                      <c:pt idx="91" formatCode="0">
                        <c:v>105.65185968253402</c:v>
                      </c:pt>
                      <c:pt idx="92" formatCode="0">
                        <c:v>101.75522082100765</c:v>
                      </c:pt>
                      <c:pt idx="93" formatCode="0">
                        <c:v>97.99079347009058</c:v>
                      </c:pt>
                      <c:pt idx="94" formatCode="0">
                        <c:v>90.057586620381002</c:v>
                      </c:pt>
                      <c:pt idx="95" formatCode="0">
                        <c:v>84.62572323609308</c:v>
                      </c:pt>
                      <c:pt idx="96" formatCode="0">
                        <c:v>80.413875680179558</c:v>
                      </c:pt>
                      <c:pt idx="97" formatCode="0">
                        <c:v>76.216920282435353</c:v>
                      </c:pt>
                      <c:pt idx="98" formatCode="0">
                        <c:v>85.392987461983466</c:v>
                      </c:pt>
                      <c:pt idx="99" formatCode="0">
                        <c:v>76.325791666080633</c:v>
                      </c:pt>
                      <c:pt idx="100" formatCode="0">
                        <c:v>76.573247031564449</c:v>
                      </c:pt>
                      <c:pt idx="101" formatCode="0">
                        <c:v>73.655123829553958</c:v>
                      </c:pt>
                      <c:pt idx="102" formatCode="0">
                        <c:v>76.372395532467337</c:v>
                      </c:pt>
                      <c:pt idx="103" formatCode="0">
                        <c:v>73.635682961768907</c:v>
                      </c:pt>
                    </c:numCache>
                  </c:numRef>
                </c:val>
                <c:smooth val="0"/>
                <c:extLst xmlns:c15="http://schemas.microsoft.com/office/drawing/2012/chart">
                  <c:ext xmlns:c16="http://schemas.microsoft.com/office/drawing/2014/chart" uri="{C3380CC4-5D6E-409C-BE32-E72D297353CC}">
                    <c16:uniqueId val="{00000012-705D-4F0A-A385-AB4DC8980013}"/>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25-26'!$A$17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25-26'!$B$17:$DA$17</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3-705D-4F0A-A385-AB4DC8980013}"/>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25-26'!$A$18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25-26'!$B$18:$DA$18</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4-705D-4F0A-A385-AB4DC8980013}"/>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25-26'!$A$19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25-26'!$B$19:$DA$19</c15:sqref>
                        </c15:formulaRef>
                      </c:ext>
                    </c:extLst>
                    <c:numCache>
                      <c:formatCode>General</c:formatCode>
                      <c:ptCount val="104"/>
                      <c:pt idx="52" formatCode="0">
                        <c:v>3</c:v>
                      </c:pt>
                      <c:pt idx="53" formatCode="0">
                        <c:v>2.25</c:v>
                      </c:pt>
                      <c:pt idx="54" formatCode="0">
                        <c:v>2.25</c:v>
                      </c:pt>
                      <c:pt idx="55" formatCode="0">
                        <c:v>2.25</c:v>
                      </c:pt>
                      <c:pt idx="56" formatCode="0">
                        <c:v>2.25</c:v>
                      </c:pt>
                      <c:pt idx="57" formatCode="0">
                        <c:v>2.25</c:v>
                      </c:pt>
                      <c:pt idx="58" formatCode="0">
                        <c:v>3.375</c:v>
                      </c:pt>
                      <c:pt idx="59" formatCode="0">
                        <c:v>2.2612499999999995</c:v>
                      </c:pt>
                      <c:pt idx="60" formatCode="0">
                        <c:v>2.2612499999999995</c:v>
                      </c:pt>
                      <c:pt idx="61" formatCode="0">
                        <c:v>2.2612499999999995</c:v>
                      </c:pt>
                      <c:pt idx="62" formatCode="0">
                        <c:v>2.2612499999999995</c:v>
                      </c:pt>
                      <c:pt idx="63" formatCode="0">
                        <c:v>2.2612499999999995</c:v>
                      </c:pt>
                      <c:pt idx="64" formatCode="0">
                        <c:v>2.2612499999999995</c:v>
                      </c:pt>
                      <c:pt idx="65" formatCode="0">
                        <c:v>2.4873749999999997</c:v>
                      </c:pt>
                      <c:pt idx="66" formatCode="0">
                        <c:v>2.4873749999999997</c:v>
                      </c:pt>
                      <c:pt idx="67" formatCode="0">
                        <c:v>2.4873749999999997</c:v>
                      </c:pt>
                      <c:pt idx="68" formatCode="0">
                        <c:v>2.4873749999999997</c:v>
                      </c:pt>
                      <c:pt idx="69" formatCode="0">
                        <c:v>2.9848499999999993</c:v>
                      </c:pt>
                      <c:pt idx="70" formatCode="0">
                        <c:v>2.9848499999999993</c:v>
                      </c:pt>
                      <c:pt idx="71" formatCode="0">
                        <c:v>3.5818199999999991</c:v>
                      </c:pt>
                      <c:pt idx="72" formatCode="0">
                        <c:v>3.5818199999999991</c:v>
                      </c:pt>
                      <c:pt idx="73" formatCode="0">
                        <c:v>3.9400019999999993</c:v>
                      </c:pt>
                      <c:pt idx="74" formatCode="0">
                        <c:v>3.5460017999999995</c:v>
                      </c:pt>
                      <c:pt idx="75" formatCode="0">
                        <c:v>3.1914016199999997</c:v>
                      </c:pt>
                      <c:pt idx="76" formatCode="0">
                        <c:v>2.8722614579999997</c:v>
                      </c:pt>
                      <c:pt idx="77" formatCode="0">
                        <c:v>2.2978091664</c:v>
                      </c:pt>
                      <c:pt idx="78" formatCode="0">
                        <c:v>2.2978091664</c:v>
                      </c:pt>
                      <c:pt idx="79" formatCode="0">
                        <c:v>2.2978091664</c:v>
                      </c:pt>
                      <c:pt idx="80" formatCode="0">
                        <c:v>2.2978091664</c:v>
                      </c:pt>
                      <c:pt idx="81" formatCode="0">
                        <c:v>2.2978091664</c:v>
                      </c:pt>
                      <c:pt idx="82" formatCode="0">
                        <c:v>2.2978091664</c:v>
                      </c:pt>
                      <c:pt idx="83" formatCode="0">
                        <c:v>2.2978091664</c:v>
                      </c:pt>
                      <c:pt idx="84" formatCode="0">
                        <c:v>1.1489045832</c:v>
                      </c:pt>
                      <c:pt idx="85" formatCode="0">
                        <c:v>0.97656889571999994</c:v>
                      </c:pt>
                      <c:pt idx="86" formatCode="0">
                        <c:v>0.97656889571999994</c:v>
                      </c:pt>
                      <c:pt idx="87" formatCode="0">
                        <c:v>0.97656889571999994</c:v>
                      </c:pt>
                      <c:pt idx="88" formatCode="0">
                        <c:v>0.97656889571999994</c:v>
                      </c:pt>
                      <c:pt idx="89" formatCode="0">
                        <c:v>0.97656889571999994</c:v>
                      </c:pt>
                      <c:pt idx="90" formatCode="0">
                        <c:v>1.22071111965</c:v>
                      </c:pt>
                      <c:pt idx="91" formatCode="0">
                        <c:v>0.97656889572000005</c:v>
                      </c:pt>
                      <c:pt idx="92" formatCode="0">
                        <c:v>0.78125511657600011</c:v>
                      </c:pt>
                      <c:pt idx="93" formatCode="0">
                        <c:v>0.78125511657600011</c:v>
                      </c:pt>
                      <c:pt idx="94" formatCode="0">
                        <c:v>0.78125511657600011</c:v>
                      </c:pt>
                      <c:pt idx="95" formatCode="0">
                        <c:v>0.78125511657600011</c:v>
                      </c:pt>
                      <c:pt idx="96" formatCode="0">
                        <c:v>0.78125511657600011</c:v>
                      </c:pt>
                      <c:pt idx="97" formatCode="0">
                        <c:v>0.78125511657600011</c:v>
                      </c:pt>
                      <c:pt idx="98" formatCode="0">
                        <c:v>0.78125511657600011</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5-705D-4F0A-A385-AB4DC8980013}"/>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25-26'!$A$20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25-26'!$B$20:$DA$20</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6-705D-4F0A-A385-AB4DC8980013}"/>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25-26'!$A$21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25-26'!$B$21:$DA$21</c15:sqref>
                        </c15:formulaRef>
                      </c:ext>
                    </c:extLst>
                    <c:numCache>
                      <c:formatCode>General</c:formatCode>
                      <c:ptCount val="104"/>
                      <c:pt idx="52" formatCode="0">
                        <c:v>6.4827000000000004</c:v>
                      </c:pt>
                      <c:pt idx="53" formatCode="0">
                        <c:v>6.6123540000000007</c:v>
                      </c:pt>
                      <c:pt idx="54" formatCode="0">
                        <c:v>6.6123540000000007</c:v>
                      </c:pt>
                      <c:pt idx="55" formatCode="0">
                        <c:v>6.6123540000000007</c:v>
                      </c:pt>
                      <c:pt idx="56" formatCode="0">
                        <c:v>5.9511186000000009</c:v>
                      </c:pt>
                      <c:pt idx="57" formatCode="0">
                        <c:v>5.9511186000000009</c:v>
                      </c:pt>
                      <c:pt idx="58" formatCode="0">
                        <c:v>5.9511186000000009</c:v>
                      </c:pt>
                      <c:pt idx="59" formatCode="0">
                        <c:v>5.9511186000000009</c:v>
                      </c:pt>
                      <c:pt idx="60" formatCode="0">
                        <c:v>6.5462304600000012</c:v>
                      </c:pt>
                      <c:pt idx="61" formatCode="0">
                        <c:v>6.5462304600000012</c:v>
                      </c:pt>
                      <c:pt idx="62" formatCode="0">
                        <c:v>6.5462304600000012</c:v>
                      </c:pt>
                      <c:pt idx="63" formatCode="0">
                        <c:v>6.5462304600000012</c:v>
                      </c:pt>
                      <c:pt idx="64" formatCode="0">
                        <c:v>5.891607414000001</c:v>
                      </c:pt>
                      <c:pt idx="65" formatCode="0">
                        <c:v>5.891607414000001</c:v>
                      </c:pt>
                      <c:pt idx="66" formatCode="0">
                        <c:v>5.3024466726000012</c:v>
                      </c:pt>
                      <c:pt idx="67" formatCode="0">
                        <c:v>5.3024466726000012</c:v>
                      </c:pt>
                      <c:pt idx="68" formatCode="0">
                        <c:v>5.832691339860002</c:v>
                      </c:pt>
                      <c:pt idx="69" formatCode="0">
                        <c:v>5.832691339860002</c:v>
                      </c:pt>
                      <c:pt idx="70" formatCode="0">
                        <c:v>5.832691339860002</c:v>
                      </c:pt>
                      <c:pt idx="71" formatCode="0">
                        <c:v>5.832691339860002</c:v>
                      </c:pt>
                      <c:pt idx="72" formatCode="0">
                        <c:v>6.4159604738460025</c:v>
                      </c:pt>
                      <c:pt idx="73" formatCode="0">
                        <c:v>6.4159604738460025</c:v>
                      </c:pt>
                      <c:pt idx="74" formatCode="0">
                        <c:v>5.7743644264614025</c:v>
                      </c:pt>
                      <c:pt idx="75" formatCode="0">
                        <c:v>5.4279025608737177</c:v>
                      </c:pt>
                      <c:pt idx="76" formatCode="0">
                        <c:v>5.4279025608737177</c:v>
                      </c:pt>
                      <c:pt idx="77" formatCode="0">
                        <c:v>4.8851123047863458</c:v>
                      </c:pt>
                      <c:pt idx="78" formatCode="0">
                        <c:v>4.8851123047863458</c:v>
                      </c:pt>
                      <c:pt idx="79" formatCode="0">
                        <c:v>4.8851123047863458</c:v>
                      </c:pt>
                      <c:pt idx="80" formatCode="0">
                        <c:v>4.7385589356427555</c:v>
                      </c:pt>
                      <c:pt idx="81" formatCode="0">
                        <c:v>5.2124148292070318</c:v>
                      </c:pt>
                      <c:pt idx="82" formatCode="0">
                        <c:v>5.2124148292070318</c:v>
                      </c:pt>
                      <c:pt idx="83" formatCode="0">
                        <c:v>5.7336563121277351</c:v>
                      </c:pt>
                      <c:pt idx="84" formatCode="0">
                        <c:v>5.7336563121277351</c:v>
                      </c:pt>
                      <c:pt idx="85" formatCode="0">
                        <c:v>5.1602906809149616</c:v>
                      </c:pt>
                      <c:pt idx="86" formatCode="0">
                        <c:v>5.1602906809149616</c:v>
                      </c:pt>
                      <c:pt idx="87" formatCode="0">
                        <c:v>5.6763197490064581</c:v>
                      </c:pt>
                      <c:pt idx="88" formatCode="0">
                        <c:v>5.6763197490064581</c:v>
                      </c:pt>
                      <c:pt idx="89" formatCode="0">
                        <c:v>6.2439517239071041</c:v>
                      </c:pt>
                      <c:pt idx="90" formatCode="0">
                        <c:v>6.2439517239071041</c:v>
                      </c:pt>
                      <c:pt idx="91" formatCode="0">
                        <c:v>6.2439517239071041</c:v>
                      </c:pt>
                      <c:pt idx="92" formatCode="0">
                        <c:v>4.9951613791256833</c:v>
                      </c:pt>
                      <c:pt idx="93" formatCode="0">
                        <c:v>4.9951613791256833</c:v>
                      </c:pt>
                      <c:pt idx="94" formatCode="0">
                        <c:v>4.9951613791256833</c:v>
                      </c:pt>
                      <c:pt idx="95" formatCode="0">
                        <c:v>4.4956452412131149</c:v>
                      </c:pt>
                      <c:pt idx="96" formatCode="0">
                        <c:v>3.3717339309098362</c:v>
                      </c:pt>
                      <c:pt idx="97" formatCode="0">
                        <c:v>3.3717339309098362</c:v>
                      </c:pt>
                      <c:pt idx="98" formatCode="0">
                        <c:v>3.3717339309098362</c:v>
                      </c:pt>
                      <c:pt idx="99" formatCode="0">
                        <c:v>2.25906173370959</c:v>
                      </c:pt>
                      <c:pt idx="100" formatCode="0">
                        <c:v>2.25906173370959</c:v>
                      </c:pt>
                      <c:pt idx="101" formatCode="0">
                        <c:v>1.129530866854795</c:v>
                      </c:pt>
                      <c:pt idx="102" formatCode="0">
                        <c:v>1.129530866854795</c:v>
                      </c:pt>
                      <c:pt idx="103" formatCode="0">
                        <c:v>1.129530866854795</c:v>
                      </c:pt>
                    </c:numCache>
                  </c:numRef>
                </c:val>
                <c:smooth val="0"/>
                <c:extLst xmlns:c15="http://schemas.microsoft.com/office/drawing/2012/chart">
                  <c:ext xmlns:c16="http://schemas.microsoft.com/office/drawing/2014/chart" uri="{C3380CC4-5D6E-409C-BE32-E72D297353CC}">
                    <c16:uniqueId val="{00000017-705D-4F0A-A385-AB4DC8980013}"/>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25-26'!$A$22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25-26'!$B$22:$DA$22</c15:sqref>
                        </c15:formulaRef>
                      </c:ext>
                    </c:extLst>
                    <c:numCache>
                      <c:formatCode>General</c:formatCode>
                      <c:ptCount val="104"/>
                      <c:pt idx="52" formatCode="0">
                        <c:v>5</c:v>
                      </c:pt>
                      <c:pt idx="53" formatCode="0">
                        <c:v>5</c:v>
                      </c:pt>
                      <c:pt idx="54" formatCode="0">
                        <c:v>5</c:v>
                      </c:pt>
                      <c:pt idx="55" formatCode="0">
                        <c:v>5</c:v>
                      </c:pt>
                      <c:pt idx="56" formatCode="0">
                        <c:v>6.25</c:v>
                      </c:pt>
                      <c:pt idx="57" formatCode="0">
                        <c:v>4.6875</c:v>
                      </c:pt>
                      <c:pt idx="58" formatCode="0">
                        <c:v>3.75</c:v>
                      </c:pt>
                      <c:pt idx="59" formatCode="0">
                        <c:v>3.75</c:v>
                      </c:pt>
                      <c:pt idx="60" formatCode="0">
                        <c:v>3.75</c:v>
                      </c:pt>
                      <c:pt idx="61" formatCode="0">
                        <c:v>3.75</c:v>
                      </c:pt>
                      <c:pt idx="62" formatCode="0">
                        <c:v>3.75</c:v>
                      </c:pt>
                      <c:pt idx="63" formatCode="0">
                        <c:v>5.625</c:v>
                      </c:pt>
                      <c:pt idx="64" formatCode="0">
                        <c:v>4.95</c:v>
                      </c:pt>
                      <c:pt idx="65" formatCode="0">
                        <c:v>4.95</c:v>
                      </c:pt>
                      <c:pt idx="66" formatCode="0">
                        <c:v>4.95</c:v>
                      </c:pt>
                      <c:pt idx="67" formatCode="0">
                        <c:v>3.3164999999999996</c:v>
                      </c:pt>
                      <c:pt idx="68" formatCode="0">
                        <c:v>3.6481499999999998</c:v>
                      </c:pt>
                      <c:pt idx="69" formatCode="0">
                        <c:v>3.8305574999999998</c:v>
                      </c:pt>
                      <c:pt idx="70" formatCode="0">
                        <c:v>3.8305574999999998</c:v>
                      </c:pt>
                      <c:pt idx="71" formatCode="0">
                        <c:v>3.8305574999999998</c:v>
                      </c:pt>
                      <c:pt idx="72" formatCode="0">
                        <c:v>3.8305574999999998</c:v>
                      </c:pt>
                      <c:pt idx="73" formatCode="0">
                        <c:v>4.4051411249999992</c:v>
                      </c:pt>
                      <c:pt idx="74" formatCode="0">
                        <c:v>3.744369956249999</c:v>
                      </c:pt>
                      <c:pt idx="75" formatCode="0">
                        <c:v>3.744369956249999</c:v>
                      </c:pt>
                      <c:pt idx="76" formatCode="0">
                        <c:v>3.744369956249999</c:v>
                      </c:pt>
                      <c:pt idx="77" formatCode="0">
                        <c:v>3.744369956249999</c:v>
                      </c:pt>
                      <c:pt idx="78" formatCode="0">
                        <c:v>3.744369956249999</c:v>
                      </c:pt>
                      <c:pt idx="79" formatCode="0">
                        <c:v>3.744369956249999</c:v>
                      </c:pt>
                      <c:pt idx="80" formatCode="0">
                        <c:v>2.5087278706874989</c:v>
                      </c:pt>
                      <c:pt idx="81" formatCode="0">
                        <c:v>2.5087278706874989</c:v>
                      </c:pt>
                      <c:pt idx="82" formatCode="0">
                        <c:v>3.3366080680143737</c:v>
                      </c:pt>
                      <c:pt idx="83" formatCode="0">
                        <c:v>3.6702688748158114</c:v>
                      </c:pt>
                      <c:pt idx="84" formatCode="0">
                        <c:v>3.3032419873342302</c:v>
                      </c:pt>
                      <c:pt idx="85" formatCode="0">
                        <c:v>2.9729177886008071</c:v>
                      </c:pt>
                      <c:pt idx="86" formatCode="0">
                        <c:v>2.6756260097407263</c:v>
                      </c:pt>
                      <c:pt idx="87" formatCode="0">
                        <c:v>2.6756260097407263</c:v>
                      </c:pt>
                      <c:pt idx="88" formatCode="0">
                        <c:v>2.9431886107147993</c:v>
                      </c:pt>
                      <c:pt idx="89" formatCode="0">
                        <c:v>3.5318263328577593</c:v>
                      </c:pt>
                      <c:pt idx="90" formatCode="0">
                        <c:v>3.5318263328577593</c:v>
                      </c:pt>
                      <c:pt idx="91" formatCode="0">
                        <c:v>1.7659131664288796</c:v>
                      </c:pt>
                      <c:pt idx="92" formatCode="0">
                        <c:v>1.7659131664288796</c:v>
                      </c:pt>
                      <c:pt idx="93" formatCode="0">
                        <c:v>1.7659131664288796</c:v>
                      </c:pt>
                      <c:pt idx="94" formatCode="0">
                        <c:v>1.7659131664288796</c:v>
                      </c:pt>
                      <c:pt idx="95" formatCode="0">
                        <c:v>1.7659131664288796</c:v>
                      </c:pt>
                      <c:pt idx="96" formatCode="0">
                        <c:v>1.7659131664288796</c:v>
                      </c:pt>
                      <c:pt idx="97" formatCode="0">
                        <c:v>1.7659131664288796</c:v>
                      </c:pt>
                      <c:pt idx="98" formatCode="0">
                        <c:v>3.5318263328577593</c:v>
                      </c:pt>
                      <c:pt idx="99" formatCode="0">
                        <c:v>2.3663236430146983</c:v>
                      </c:pt>
                      <c:pt idx="100" formatCode="0">
                        <c:v>2.3663236430146983</c:v>
                      </c:pt>
                      <c:pt idx="101" formatCode="0">
                        <c:v>2.3663236430146983</c:v>
                      </c:pt>
                      <c:pt idx="102" formatCode="0">
                        <c:v>2.3663236430146983</c:v>
                      </c:pt>
                      <c:pt idx="103" formatCode="0">
                        <c:v>1.419794185808819</c:v>
                      </c:pt>
                    </c:numCache>
                  </c:numRef>
                </c:val>
                <c:smooth val="0"/>
                <c:extLst xmlns:c15="http://schemas.microsoft.com/office/drawing/2012/chart">
                  <c:ext xmlns:c16="http://schemas.microsoft.com/office/drawing/2014/chart" uri="{C3380CC4-5D6E-409C-BE32-E72D297353CC}">
                    <c16:uniqueId val="{00000018-705D-4F0A-A385-AB4DC8980013}"/>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25-26'!$A$23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25-26'!$B$23:$DA$23</c15:sqref>
                        </c15:formulaRef>
                      </c:ext>
                    </c:extLst>
                    <c:numCache>
                      <c:formatCode>General</c:formatCode>
                      <c:ptCount val="104"/>
                      <c:pt idx="52" formatCode="0">
                        <c:v>0.9</c:v>
                      </c:pt>
                      <c:pt idx="53" formatCode="0">
                        <c:v>0.45</c:v>
                      </c:pt>
                      <c:pt idx="54" formatCode="0">
                        <c:v>0.45</c:v>
                      </c:pt>
                      <c:pt idx="55" formatCode="0">
                        <c:v>0.45</c:v>
                      </c:pt>
                      <c:pt idx="56" formatCode="0">
                        <c:v>0.9</c:v>
                      </c:pt>
                      <c:pt idx="57" formatCode="0">
                        <c:v>0.9</c:v>
                      </c:pt>
                      <c:pt idx="58" formatCode="0">
                        <c:v>0.9</c:v>
                      </c:pt>
                      <c:pt idx="59" formatCode="0">
                        <c:v>0.9</c:v>
                      </c:pt>
                      <c:pt idx="60" formatCode="0">
                        <c:v>1.8</c:v>
                      </c:pt>
                      <c:pt idx="61" formatCode="0">
                        <c:v>2.7</c:v>
                      </c:pt>
                      <c:pt idx="62" formatCode="0">
                        <c:v>2.7</c:v>
                      </c:pt>
                      <c:pt idx="63" formatCode="0">
                        <c:v>2.7</c:v>
                      </c:pt>
                      <c:pt idx="64" formatCode="0">
                        <c:v>1.8089999999999999</c:v>
                      </c:pt>
                      <c:pt idx="65" formatCode="0">
                        <c:v>1.8089999999999999</c:v>
                      </c:pt>
                      <c:pt idx="66" formatCode="0">
                        <c:v>1.8089999999999999</c:v>
                      </c:pt>
                      <c:pt idx="67" formatCode="0">
                        <c:v>1.2120299999999999</c:v>
                      </c:pt>
                      <c:pt idx="68" formatCode="0">
                        <c:v>1.2120299999999999</c:v>
                      </c:pt>
                      <c:pt idx="69" formatCode="0">
                        <c:v>1.7574434999999999</c:v>
                      </c:pt>
                      <c:pt idx="70" formatCode="0">
                        <c:v>2.4604208999999999</c:v>
                      </c:pt>
                      <c:pt idx="71" formatCode="0">
                        <c:v>2.4604208999999999</c:v>
                      </c:pt>
                      <c:pt idx="72" formatCode="0">
                        <c:v>3.3215682150000001</c:v>
                      </c:pt>
                      <c:pt idx="73" formatCode="0">
                        <c:v>3.3215682150000001</c:v>
                      </c:pt>
                      <c:pt idx="74" formatCode="0">
                        <c:v>2.3250977504999999</c:v>
                      </c:pt>
                      <c:pt idx="75" formatCode="0">
                        <c:v>2.3250977504999999</c:v>
                      </c:pt>
                      <c:pt idx="76" formatCode="0">
                        <c:v>1.5578154928349999</c:v>
                      </c:pt>
                      <c:pt idx="77" formatCode="0">
                        <c:v>1.5578154928349999</c:v>
                      </c:pt>
                      <c:pt idx="78" formatCode="0">
                        <c:v>1.5578154928349999</c:v>
                      </c:pt>
                      <c:pt idx="79" formatCode="0">
                        <c:v>1.5578154928349999</c:v>
                      </c:pt>
                      <c:pt idx="80" formatCode="0">
                        <c:v>1.5578154928349999</c:v>
                      </c:pt>
                      <c:pt idx="81" formatCode="0">
                        <c:v>1.5578154928349999</c:v>
                      </c:pt>
                      <c:pt idx="82" formatCode="0">
                        <c:v>1.5578154928349999</c:v>
                      </c:pt>
                      <c:pt idx="83" formatCode="0">
                        <c:v>1.5578154928349999</c:v>
                      </c:pt>
                      <c:pt idx="84" formatCode="0">
                        <c:v>1.5578154928349999</c:v>
                      </c:pt>
                      <c:pt idx="85" formatCode="0">
                        <c:v>0.77890774641749994</c:v>
                      </c:pt>
                      <c:pt idx="86" formatCode="0">
                        <c:v>0.77890774641749994</c:v>
                      </c:pt>
                      <c:pt idx="87" formatCode="0">
                        <c:v>0.77890774641749994</c:v>
                      </c:pt>
                      <c:pt idx="88" formatCode="0">
                        <c:v>0.77890774641749994</c:v>
                      </c:pt>
                      <c:pt idx="89" formatCode="0">
                        <c:v>1.0125800703427499</c:v>
                      </c:pt>
                      <c:pt idx="90" formatCode="0">
                        <c:v>0.81006405627419997</c:v>
                      </c:pt>
                      <c:pt idx="91" formatCode="0">
                        <c:v>0.81006405627419997</c:v>
                      </c:pt>
                      <c:pt idx="92" formatCode="0">
                        <c:v>0.81006405627419997</c:v>
                      </c:pt>
                      <c:pt idx="93" formatCode="0">
                        <c:v>0.81006405627419997</c:v>
                      </c:pt>
                      <c:pt idx="94" formatCode="0">
                        <c:v>0.72905765064677996</c:v>
                      </c:pt>
                      <c:pt idx="95" formatCode="0">
                        <c:v>0.69260476811444094</c:v>
                      </c:pt>
                      <c:pt idx="96" formatCode="0">
                        <c:v>0.65797452970871884</c:v>
                      </c:pt>
                      <c:pt idx="97" formatCode="0">
                        <c:v>0.65797452970871884</c:v>
                      </c:pt>
                      <c:pt idx="98" formatCode="0">
                        <c:v>1.3159490594174377</c:v>
                      </c:pt>
                      <c:pt idx="99" formatCode="0">
                        <c:v>1.3159490594174377</c:v>
                      </c:pt>
                      <c:pt idx="100" formatCode="0">
                        <c:v>1.3159490594174377</c:v>
                      </c:pt>
                      <c:pt idx="101" formatCode="0">
                        <c:v>1.3159490594174377</c:v>
                      </c:pt>
                      <c:pt idx="102" formatCode="0">
                        <c:v>1.3159490594174377</c:v>
                      </c:pt>
                      <c:pt idx="103" formatCode="0">
                        <c:v>1.3159490594174377</c:v>
                      </c:pt>
                    </c:numCache>
                  </c:numRef>
                </c:val>
                <c:smooth val="0"/>
                <c:extLst xmlns:c15="http://schemas.microsoft.com/office/drawing/2012/chart">
                  <c:ext xmlns:c16="http://schemas.microsoft.com/office/drawing/2014/chart" uri="{C3380CC4-5D6E-409C-BE32-E72D297353CC}">
                    <c16:uniqueId val="{00000019-705D-4F0A-A385-AB4DC8980013}"/>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25-26'!$A$24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25-26'!$B$24:$DA$24</c15:sqref>
                        </c15:formulaRef>
                      </c:ext>
                    </c:extLst>
                    <c:numCache>
                      <c:formatCode>General</c:formatCode>
                      <c:ptCount val="104"/>
                      <c:pt idx="52" formatCode="0">
                        <c:v>11.145875</c:v>
                      </c:pt>
                      <c:pt idx="53" formatCode="0">
                        <c:v>11.145875</c:v>
                      </c:pt>
                      <c:pt idx="54" formatCode="0">
                        <c:v>11.145875</c:v>
                      </c:pt>
                      <c:pt idx="55" formatCode="0">
                        <c:v>11.145875</c:v>
                      </c:pt>
                      <c:pt idx="56" formatCode="0">
                        <c:v>10.588581249999999</c:v>
                      </c:pt>
                      <c:pt idx="57" formatCode="0">
                        <c:v>10.588581249999999</c:v>
                      </c:pt>
                      <c:pt idx="58" formatCode="0">
                        <c:v>11.118010312499999</c:v>
                      </c:pt>
                      <c:pt idx="59" formatCode="0">
                        <c:v>11.118010312499999</c:v>
                      </c:pt>
                      <c:pt idx="60" formatCode="0">
                        <c:v>11.118010312499999</c:v>
                      </c:pt>
                      <c:pt idx="61" formatCode="0">
                        <c:v>10.562109796874999</c:v>
                      </c:pt>
                      <c:pt idx="62" formatCode="0">
                        <c:v>10.562109796874999</c:v>
                      </c:pt>
                      <c:pt idx="63" formatCode="0">
                        <c:v>9.5058988171875001</c:v>
                      </c:pt>
                      <c:pt idx="64" formatCode="0">
                        <c:v>7.6047190537500002</c:v>
                      </c:pt>
                      <c:pt idx="65" formatCode="0">
                        <c:v>7.6047190537500002</c:v>
                      </c:pt>
                      <c:pt idx="66" formatCode="0">
                        <c:v>6.8442471483750005</c:v>
                      </c:pt>
                      <c:pt idx="67" formatCode="0">
                        <c:v>6.5020347909562499</c:v>
                      </c:pt>
                      <c:pt idx="68" formatCode="0">
                        <c:v>7.1522382700518756</c:v>
                      </c:pt>
                      <c:pt idx="69" formatCode="0">
                        <c:v>7.5098501835544695</c:v>
                      </c:pt>
                      <c:pt idx="70" formatCode="0">
                        <c:v>7.5098501835544695</c:v>
                      </c:pt>
                      <c:pt idx="71" formatCode="0">
                        <c:v>8.2608352019099165</c:v>
                      </c:pt>
                      <c:pt idx="72" formatCode="0">
                        <c:v>8.6738769620054121</c:v>
                      </c:pt>
                      <c:pt idx="73" formatCode="0">
                        <c:v>8.6738769620054121</c:v>
                      </c:pt>
                      <c:pt idx="74" formatCode="0">
                        <c:v>7.8064892658048715</c:v>
                      </c:pt>
                      <c:pt idx="75" formatCode="0">
                        <c:v>7.4161648025146274</c:v>
                      </c:pt>
                      <c:pt idx="76" formatCode="0">
                        <c:v>7.4161648025146274</c:v>
                      </c:pt>
                      <c:pt idx="77" formatCode="0">
                        <c:v>7.0453565623888954</c:v>
                      </c:pt>
                      <c:pt idx="78" formatCode="0">
                        <c:v>7.0453565623888954</c:v>
                      </c:pt>
                      <c:pt idx="79" formatCode="0">
                        <c:v>7.0453565623888954</c:v>
                      </c:pt>
                      <c:pt idx="80" formatCode="0">
                        <c:v>6.3408209061500056</c:v>
                      </c:pt>
                      <c:pt idx="81" formatCode="0">
                        <c:v>6.3408209061500056</c:v>
                      </c:pt>
                      <c:pt idx="82" formatCode="0">
                        <c:v>5.7067388155350054</c:v>
                      </c:pt>
                      <c:pt idx="83" formatCode="0">
                        <c:v>5.7067388155350054</c:v>
                      </c:pt>
                      <c:pt idx="84" formatCode="0">
                        <c:v>5.1360649339815048</c:v>
                      </c:pt>
                      <c:pt idx="85" formatCode="0">
                        <c:v>4.6224584405833546</c:v>
                      </c:pt>
                      <c:pt idx="86" formatCode="0">
                        <c:v>4.1602125965250192</c:v>
                      </c:pt>
                      <c:pt idx="87" formatCode="0">
                        <c:v>4.1602125965250192</c:v>
                      </c:pt>
                      <c:pt idx="88" formatCode="0">
                        <c:v>4.1602125965250192</c:v>
                      </c:pt>
                      <c:pt idx="89" formatCode="0">
                        <c:v>4.7842444860037716</c:v>
                      </c:pt>
                      <c:pt idx="90" formatCode="0">
                        <c:v>5.2626689346041493</c:v>
                      </c:pt>
                      <c:pt idx="91" formatCode="0">
                        <c:v>4.7364020411437346</c:v>
                      </c:pt>
                      <c:pt idx="92" formatCode="0">
                        <c:v>4.7364020411437346</c:v>
                      </c:pt>
                      <c:pt idx="93" formatCode="0">
                        <c:v>4.7364020411437346</c:v>
                      </c:pt>
                      <c:pt idx="94" formatCode="0">
                        <c:v>3.7891216329149877</c:v>
                      </c:pt>
                      <c:pt idx="95" formatCode="0">
                        <c:v>3.0312973063319903</c:v>
                      </c:pt>
                      <c:pt idx="96" formatCode="0">
                        <c:v>3.0312973063319903</c:v>
                      </c:pt>
                      <c:pt idx="97" formatCode="0">
                        <c:v>3.0312973063319903</c:v>
                      </c:pt>
                      <c:pt idx="98" formatCode="0">
                        <c:v>3.0312973063319903</c:v>
                      </c:pt>
                      <c:pt idx="99" formatCode="0">
                        <c:v>3.0312973063319903</c:v>
                      </c:pt>
                      <c:pt idx="100" formatCode="0">
                        <c:v>2.5766027103821916</c:v>
                      </c:pt>
                      <c:pt idx="101" formatCode="0">
                        <c:v>2.5766027103821916</c:v>
                      </c:pt>
                      <c:pt idx="102" formatCode="0">
                        <c:v>2.5766027103821916</c:v>
                      </c:pt>
                      <c:pt idx="103" formatCode="0">
                        <c:v>2.5766027103821916</c:v>
                      </c:pt>
                    </c:numCache>
                  </c:numRef>
                </c:val>
                <c:smooth val="0"/>
                <c:extLst xmlns:c15="http://schemas.microsoft.com/office/drawing/2012/chart">
                  <c:ext xmlns:c16="http://schemas.microsoft.com/office/drawing/2014/chart" uri="{C3380CC4-5D6E-409C-BE32-E72D297353CC}">
                    <c16:uniqueId val="{0000001A-705D-4F0A-A385-AB4DC8980013}"/>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25-26'!$A$25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25-26'!$B$25:$DA$25</c15:sqref>
                        </c15:formulaRef>
                      </c:ext>
                    </c:extLst>
                    <c:numCache>
                      <c:formatCode>General</c:formatCode>
                      <c:ptCount val="104"/>
                      <c:pt idx="52" formatCode="0">
                        <c:v>8.5050000000000008</c:v>
                      </c:pt>
                      <c:pt idx="53" formatCode="0">
                        <c:v>8.5050000000000008</c:v>
                      </c:pt>
                      <c:pt idx="54" formatCode="0">
                        <c:v>9.355500000000001</c:v>
                      </c:pt>
                      <c:pt idx="55" formatCode="0">
                        <c:v>10.291050000000002</c:v>
                      </c:pt>
                      <c:pt idx="56" formatCode="0">
                        <c:v>10.291050000000002</c:v>
                      </c:pt>
                      <c:pt idx="57" formatCode="0">
                        <c:v>10.291050000000002</c:v>
                      </c:pt>
                      <c:pt idx="58" formatCode="0">
                        <c:v>11.320155000000003</c:v>
                      </c:pt>
                      <c:pt idx="59" formatCode="0">
                        <c:v>11.320155000000003</c:v>
                      </c:pt>
                      <c:pt idx="60" formatCode="0">
                        <c:v>12.452170500000005</c:v>
                      </c:pt>
                      <c:pt idx="61" formatCode="0">
                        <c:v>13.697387550000006</c:v>
                      </c:pt>
                      <c:pt idx="62" formatCode="0">
                        <c:v>13.697387550000006</c:v>
                      </c:pt>
                      <c:pt idx="63" formatCode="0">
                        <c:v>12.327648795000005</c:v>
                      </c:pt>
                      <c:pt idx="64" formatCode="0">
                        <c:v>11.094883915500006</c:v>
                      </c:pt>
                      <c:pt idx="65" formatCode="0">
                        <c:v>11.094883915500006</c:v>
                      </c:pt>
                      <c:pt idx="66" formatCode="0">
                        <c:v>12.204372307050008</c:v>
                      </c:pt>
                      <c:pt idx="67" formatCode="0">
                        <c:v>13.42480953775501</c:v>
                      </c:pt>
                      <c:pt idx="68" formatCode="0">
                        <c:v>13.42480953775501</c:v>
                      </c:pt>
                      <c:pt idx="69" formatCode="0">
                        <c:v>13.42480953775501</c:v>
                      </c:pt>
                      <c:pt idx="70" formatCode="0">
                        <c:v>13.42480953775501</c:v>
                      </c:pt>
                      <c:pt idx="71" formatCode="0">
                        <c:v>13.42480953775501</c:v>
                      </c:pt>
                      <c:pt idx="72" formatCode="0">
                        <c:v>13.42480953775501</c:v>
                      </c:pt>
                      <c:pt idx="73" formatCode="0">
                        <c:v>16.109771445306013</c:v>
                      </c:pt>
                      <c:pt idx="74" formatCode="0">
                        <c:v>12.887817156244811</c:v>
                      </c:pt>
                      <c:pt idx="75" formatCode="0">
                        <c:v>11.59903544062033</c:v>
                      </c:pt>
                      <c:pt idx="76" formatCode="0">
                        <c:v>11.59903544062033</c:v>
                      </c:pt>
                      <c:pt idx="77" formatCode="0">
                        <c:v>10.439131896558298</c:v>
                      </c:pt>
                      <c:pt idx="78" formatCode="0">
                        <c:v>10.439131896558298</c:v>
                      </c:pt>
                      <c:pt idx="79" formatCode="0">
                        <c:v>10.439131896558298</c:v>
                      </c:pt>
                      <c:pt idx="80" formatCode="0">
                        <c:v>10.439131896558298</c:v>
                      </c:pt>
                      <c:pt idx="81" formatCode="0">
                        <c:v>10.439131896558298</c:v>
                      </c:pt>
                      <c:pt idx="82" formatCode="0">
                        <c:v>9.3952187069024689</c:v>
                      </c:pt>
                      <c:pt idx="83" formatCode="0">
                        <c:v>9.3952187069024689</c:v>
                      </c:pt>
                      <c:pt idx="84" formatCode="0">
                        <c:v>8.4556968362122227</c:v>
                      </c:pt>
                      <c:pt idx="85" formatCode="0">
                        <c:v>6.7645574689697785</c:v>
                      </c:pt>
                      <c:pt idx="86" formatCode="0">
                        <c:v>6.7645574689697785</c:v>
                      </c:pt>
                      <c:pt idx="87" formatCode="0">
                        <c:v>6.7645574689697785</c:v>
                      </c:pt>
                      <c:pt idx="88" formatCode="0">
                        <c:v>6.7645574689697785</c:v>
                      </c:pt>
                      <c:pt idx="89" formatCode="0">
                        <c:v>6.7645574689697785</c:v>
                      </c:pt>
                      <c:pt idx="90" formatCode="0">
                        <c:v>7.4410132158667572</c:v>
                      </c:pt>
                      <c:pt idx="91" formatCode="0">
                        <c:v>7.4410132158667572</c:v>
                      </c:pt>
                      <c:pt idx="92" formatCode="0">
                        <c:v>6.696911894280082</c:v>
                      </c:pt>
                      <c:pt idx="93" formatCode="0">
                        <c:v>5.6923751101380695</c:v>
                      </c:pt>
                      <c:pt idx="94" formatCode="0">
                        <c:v>4.2692813326035521</c:v>
                      </c:pt>
                      <c:pt idx="95" formatCode="0">
                        <c:v>2.9884969328224864</c:v>
                      </c:pt>
                      <c:pt idx="96" formatCode="0">
                        <c:v>2.9884969328224864</c:v>
                      </c:pt>
                      <c:pt idx="97" formatCode="0">
                        <c:v>2.9884969328224864</c:v>
                      </c:pt>
                      <c:pt idx="98" formatCode="0">
                        <c:v>2.9884969328224864</c:v>
                      </c:pt>
                      <c:pt idx="99" formatCode="0">
                        <c:v>2.9884969328224864</c:v>
                      </c:pt>
                      <c:pt idx="100" formatCode="0">
                        <c:v>2.9884969328224864</c:v>
                      </c:pt>
                      <c:pt idx="101" formatCode="0">
                        <c:v>2.9884969328224864</c:v>
                      </c:pt>
                      <c:pt idx="102" formatCode="0">
                        <c:v>2.9884969328224864</c:v>
                      </c:pt>
                      <c:pt idx="103" formatCode="0">
                        <c:v>2.3907975462579891</c:v>
                      </c:pt>
                    </c:numCache>
                  </c:numRef>
                </c:val>
                <c:smooth val="0"/>
                <c:extLst xmlns:c15="http://schemas.microsoft.com/office/drawing/2012/chart">
                  <c:ext xmlns:c16="http://schemas.microsoft.com/office/drawing/2014/chart" uri="{C3380CC4-5D6E-409C-BE32-E72D297353CC}">
                    <c16:uniqueId val="{0000001B-705D-4F0A-A385-AB4DC8980013}"/>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25-26'!$A$26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25-26'!$B$26:$DA$26</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1C-705D-4F0A-A385-AB4DC8980013}"/>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25-26'!$A$27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25-26'!$B$27:$DA$27</c15:sqref>
                        </c15:formulaRef>
                      </c:ext>
                    </c:extLst>
                    <c:numCache>
                      <c:formatCode>General</c:formatCode>
                      <c:ptCount val="104"/>
                      <c:pt idx="52" formatCode="0">
                        <c:v>1</c:v>
                      </c:pt>
                      <c:pt idx="53" formatCode="0">
                        <c:v>1</c:v>
                      </c:pt>
                      <c:pt idx="54" formatCode="0">
                        <c:v>1</c:v>
                      </c:pt>
                      <c:pt idx="55" formatCode="0">
                        <c:v>1</c:v>
                      </c:pt>
                      <c:pt idx="56" formatCode="0">
                        <c:v>1</c:v>
                      </c:pt>
                      <c:pt idx="57" formatCode="0">
                        <c:v>1</c:v>
                      </c:pt>
                      <c:pt idx="58" formatCode="0">
                        <c:v>1</c:v>
                      </c:pt>
                      <c:pt idx="59" formatCode="0">
                        <c:v>1</c:v>
                      </c:pt>
                      <c:pt idx="60" formatCode="0">
                        <c:v>1</c:v>
                      </c:pt>
                      <c:pt idx="61" formatCode="0">
                        <c:v>1</c:v>
                      </c:pt>
                      <c:pt idx="62" formatCode="0">
                        <c:v>1</c:v>
                      </c:pt>
                      <c:pt idx="63" formatCode="0">
                        <c:v>1</c:v>
                      </c:pt>
                      <c:pt idx="64" formatCode="0">
                        <c:v>1</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D-705D-4F0A-A385-AB4DC8980013}"/>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25-26'!$A$28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25-26'!$B$28:$DA$28</c15:sqref>
                        </c15:formulaRef>
                      </c:ext>
                    </c:extLst>
                    <c:numCache>
                      <c:formatCode>General</c:formatCode>
                      <c:ptCount val="104"/>
                      <c:pt idx="52" formatCode="0">
                        <c:v>10</c:v>
                      </c:pt>
                      <c:pt idx="53" formatCode="0">
                        <c:v>8</c:v>
                      </c:pt>
                      <c:pt idx="54" formatCode="0">
                        <c:v>7</c:v>
                      </c:pt>
                      <c:pt idx="55" formatCode="0">
                        <c:v>6</c:v>
                      </c:pt>
                      <c:pt idx="56" formatCode="0">
                        <c:v>5</c:v>
                      </c:pt>
                      <c:pt idx="57" formatCode="0">
                        <c:v>4</c:v>
                      </c:pt>
                      <c:pt idx="58" formatCode="0">
                        <c:v>4</c:v>
                      </c:pt>
                      <c:pt idx="59" formatCode="0">
                        <c:v>4</c:v>
                      </c:pt>
                      <c:pt idx="60" formatCode="0">
                        <c:v>3</c:v>
                      </c:pt>
                      <c:pt idx="61" formatCode="0">
                        <c:v>3</c:v>
                      </c:pt>
                      <c:pt idx="62" formatCode="0">
                        <c:v>3</c:v>
                      </c:pt>
                      <c:pt idx="63" formatCode="0">
                        <c:v>3</c:v>
                      </c:pt>
                      <c:pt idx="64" formatCode="0">
                        <c:v>3</c:v>
                      </c:pt>
                      <c:pt idx="65" formatCode="0">
                        <c:v>4</c:v>
                      </c:pt>
                      <c:pt idx="66" formatCode="0">
                        <c:v>4</c:v>
                      </c:pt>
                      <c:pt idx="67" formatCode="0">
                        <c:v>5</c:v>
                      </c:pt>
                      <c:pt idx="68" formatCode="0">
                        <c:v>8</c:v>
                      </c:pt>
                      <c:pt idx="69" formatCode="0">
                        <c:v>8</c:v>
                      </c:pt>
                      <c:pt idx="70" formatCode="0">
                        <c:v>9</c:v>
                      </c:pt>
                      <c:pt idx="71" formatCode="0">
                        <c:v>9</c:v>
                      </c:pt>
                      <c:pt idx="72" formatCode="0">
                        <c:v>10</c:v>
                      </c:pt>
                      <c:pt idx="73" formatCode="0">
                        <c:v>11</c:v>
                      </c:pt>
                      <c:pt idx="74" formatCode="0">
                        <c:v>13</c:v>
                      </c:pt>
                      <c:pt idx="75" formatCode="0">
                        <c:v>12</c:v>
                      </c:pt>
                      <c:pt idx="76" formatCode="0">
                        <c:v>10</c:v>
                      </c:pt>
                      <c:pt idx="77" formatCode="0">
                        <c:v>8</c:v>
                      </c:pt>
                      <c:pt idx="78" formatCode="0">
                        <c:v>7</c:v>
                      </c:pt>
                      <c:pt idx="79" formatCode="0">
                        <c:v>7</c:v>
                      </c:pt>
                      <c:pt idx="80" formatCode="0">
                        <c:v>7</c:v>
                      </c:pt>
                      <c:pt idx="81" formatCode="0">
                        <c:v>7</c:v>
                      </c:pt>
                      <c:pt idx="82" formatCode="0">
                        <c:v>6</c:v>
                      </c:pt>
                      <c:pt idx="83" formatCode="0">
                        <c:v>4</c:v>
                      </c:pt>
                      <c:pt idx="84" formatCode="0">
                        <c:v>4</c:v>
                      </c:pt>
                      <c:pt idx="85" formatCode="0">
                        <c:v>2</c:v>
                      </c:pt>
                      <c:pt idx="86" formatCode="0">
                        <c:v>2</c:v>
                      </c:pt>
                      <c:pt idx="87" formatCode="0">
                        <c:v>2</c:v>
                      </c:pt>
                      <c:pt idx="88" formatCode="0">
                        <c:v>2</c:v>
                      </c:pt>
                      <c:pt idx="89" formatCode="0">
                        <c:v>2</c:v>
                      </c:pt>
                      <c:pt idx="90" formatCode="0">
                        <c:v>3</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1E-705D-4F0A-A385-AB4DC8980013}"/>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25-26'!$A$29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25-26'!$B$29:$DA$29</c15:sqref>
                        </c15:formulaRef>
                      </c:ext>
                    </c:extLst>
                    <c:numCache>
                      <c:formatCode>General</c:formatCode>
                      <c:ptCount val="104"/>
                      <c:pt idx="52" formatCode="0">
                        <c:v>8</c:v>
                      </c:pt>
                      <c:pt idx="53" formatCode="0">
                        <c:v>8</c:v>
                      </c:pt>
                      <c:pt idx="54" formatCode="0">
                        <c:v>7</c:v>
                      </c:pt>
                      <c:pt idx="55" formatCode="0">
                        <c:v>6</c:v>
                      </c:pt>
                      <c:pt idx="56" formatCode="0">
                        <c:v>6</c:v>
                      </c:pt>
                      <c:pt idx="57" formatCode="0">
                        <c:v>6</c:v>
                      </c:pt>
                      <c:pt idx="58" formatCode="0">
                        <c:v>6</c:v>
                      </c:pt>
                      <c:pt idx="59" formatCode="0">
                        <c:v>6</c:v>
                      </c:pt>
                      <c:pt idx="60" formatCode="0">
                        <c:v>7</c:v>
                      </c:pt>
                      <c:pt idx="61" formatCode="0">
                        <c:v>7</c:v>
                      </c:pt>
                      <c:pt idx="62" formatCode="0">
                        <c:v>6</c:v>
                      </c:pt>
                      <c:pt idx="63" formatCode="0">
                        <c:v>5</c:v>
                      </c:pt>
                      <c:pt idx="64" formatCode="0">
                        <c:v>5</c:v>
                      </c:pt>
                      <c:pt idx="65" formatCode="0">
                        <c:v>5</c:v>
                      </c:pt>
                      <c:pt idx="66" formatCode="0">
                        <c:v>5</c:v>
                      </c:pt>
                      <c:pt idx="67" formatCode="0">
                        <c:v>5</c:v>
                      </c:pt>
                      <c:pt idx="68" formatCode="0">
                        <c:v>5</c:v>
                      </c:pt>
                      <c:pt idx="69" formatCode="0">
                        <c:v>5</c:v>
                      </c:pt>
                      <c:pt idx="70" formatCode="0">
                        <c:v>6</c:v>
                      </c:pt>
                      <c:pt idx="71" formatCode="0">
                        <c:v>5</c:v>
                      </c:pt>
                      <c:pt idx="72" formatCode="0">
                        <c:v>5</c:v>
                      </c:pt>
                      <c:pt idx="73" formatCode="0">
                        <c:v>5</c:v>
                      </c:pt>
                      <c:pt idx="74" formatCode="0">
                        <c:v>5</c:v>
                      </c:pt>
                      <c:pt idx="75" formatCode="0">
                        <c:v>5</c:v>
                      </c:pt>
                      <c:pt idx="76" formatCode="0">
                        <c:v>5</c:v>
                      </c:pt>
                      <c:pt idx="77" formatCode="0">
                        <c:v>5</c:v>
                      </c:pt>
                      <c:pt idx="78" formatCode="0">
                        <c:v>4</c:v>
                      </c:pt>
                      <c:pt idx="79" formatCode="0">
                        <c:v>4</c:v>
                      </c:pt>
                      <c:pt idx="80" formatCode="0">
                        <c:v>4</c:v>
                      </c:pt>
                      <c:pt idx="81" formatCode="0">
                        <c:v>5</c:v>
                      </c:pt>
                      <c:pt idx="82" formatCode="0">
                        <c:v>5</c:v>
                      </c:pt>
                      <c:pt idx="83" formatCode="0">
                        <c:v>6</c:v>
                      </c:pt>
                      <c:pt idx="84" formatCode="0">
                        <c:v>6</c:v>
                      </c:pt>
                      <c:pt idx="85" formatCode="0">
                        <c:v>6</c:v>
                      </c:pt>
                      <c:pt idx="86" formatCode="0">
                        <c:v>6</c:v>
                      </c:pt>
                      <c:pt idx="87" formatCode="0">
                        <c:v>5</c:v>
                      </c:pt>
                      <c:pt idx="88" formatCode="0">
                        <c:v>5</c:v>
                      </c:pt>
                      <c:pt idx="89" formatCode="0">
                        <c:v>5</c:v>
                      </c:pt>
                      <c:pt idx="90" formatCode="0">
                        <c:v>4</c:v>
                      </c:pt>
                      <c:pt idx="91" formatCode="0">
                        <c:v>4</c:v>
                      </c:pt>
                      <c:pt idx="92" formatCode="0">
                        <c:v>4</c:v>
                      </c:pt>
                      <c:pt idx="93" formatCode="0">
                        <c:v>4</c:v>
                      </c:pt>
                      <c:pt idx="94" formatCode="0">
                        <c:v>4</c:v>
                      </c:pt>
                      <c:pt idx="95" formatCode="0">
                        <c:v>3</c:v>
                      </c:pt>
                      <c:pt idx="96" formatCode="0">
                        <c:v>3</c:v>
                      </c:pt>
                      <c:pt idx="97" formatCode="0">
                        <c:v>4</c:v>
                      </c:pt>
                      <c:pt idx="98" formatCode="0">
                        <c:v>3</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1F-705D-4F0A-A385-AB4DC8980013}"/>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25-26'!$A$30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25-26'!$B$30:$DA$30</c15:sqref>
                        </c15:formulaRef>
                      </c:ext>
                    </c:extLst>
                    <c:numCache>
                      <c:formatCode>General</c:formatCode>
                      <c:ptCount val="104"/>
                      <c:pt idx="52" formatCode="0">
                        <c:v>11</c:v>
                      </c:pt>
                      <c:pt idx="53" formatCode="0">
                        <c:v>11</c:v>
                      </c:pt>
                      <c:pt idx="54" formatCode="0">
                        <c:v>11</c:v>
                      </c:pt>
                      <c:pt idx="55" formatCode="0">
                        <c:v>11</c:v>
                      </c:pt>
                      <c:pt idx="56" formatCode="0">
                        <c:v>11</c:v>
                      </c:pt>
                      <c:pt idx="57" formatCode="0">
                        <c:v>11</c:v>
                      </c:pt>
                      <c:pt idx="58" formatCode="0">
                        <c:v>11</c:v>
                      </c:pt>
                      <c:pt idx="59" formatCode="0">
                        <c:v>11</c:v>
                      </c:pt>
                      <c:pt idx="60" formatCode="0">
                        <c:v>11</c:v>
                      </c:pt>
                      <c:pt idx="61" formatCode="0">
                        <c:v>11</c:v>
                      </c:pt>
                      <c:pt idx="62" formatCode="0">
                        <c:v>11</c:v>
                      </c:pt>
                      <c:pt idx="63" formatCode="0">
                        <c:v>10</c:v>
                      </c:pt>
                      <c:pt idx="64" formatCode="0">
                        <c:v>10</c:v>
                      </c:pt>
                      <c:pt idx="65" formatCode="0">
                        <c:v>10</c:v>
                      </c:pt>
                      <c:pt idx="66" formatCode="0">
                        <c:v>9</c:v>
                      </c:pt>
                      <c:pt idx="67" formatCode="0">
                        <c:v>9</c:v>
                      </c:pt>
                      <c:pt idx="68" formatCode="0">
                        <c:v>9</c:v>
                      </c:pt>
                      <c:pt idx="69" formatCode="0">
                        <c:v>9</c:v>
                      </c:pt>
                      <c:pt idx="70" formatCode="0">
                        <c:v>9</c:v>
                      </c:pt>
                      <c:pt idx="71" formatCode="0">
                        <c:v>9</c:v>
                      </c:pt>
                      <c:pt idx="72" formatCode="0">
                        <c:v>10</c:v>
                      </c:pt>
                      <c:pt idx="73" formatCode="0">
                        <c:v>11</c:v>
                      </c:pt>
                      <c:pt idx="74" formatCode="0">
                        <c:v>9</c:v>
                      </c:pt>
                      <c:pt idx="75" formatCode="0">
                        <c:v>9</c:v>
                      </c:pt>
                      <c:pt idx="76" formatCode="0">
                        <c:v>9</c:v>
                      </c:pt>
                      <c:pt idx="77" formatCode="0">
                        <c:v>8</c:v>
                      </c:pt>
                      <c:pt idx="78" formatCode="0">
                        <c:v>8</c:v>
                      </c:pt>
                      <c:pt idx="79" formatCode="0">
                        <c:v>8</c:v>
                      </c:pt>
                      <c:pt idx="80" formatCode="0">
                        <c:v>8</c:v>
                      </c:pt>
                      <c:pt idx="81" formatCode="0">
                        <c:v>8</c:v>
                      </c:pt>
                      <c:pt idx="82" formatCode="0">
                        <c:v>8</c:v>
                      </c:pt>
                      <c:pt idx="83" formatCode="0">
                        <c:v>8</c:v>
                      </c:pt>
                      <c:pt idx="84" formatCode="0">
                        <c:v>8</c:v>
                      </c:pt>
                      <c:pt idx="85" formatCode="0">
                        <c:v>7</c:v>
                      </c:pt>
                      <c:pt idx="86" formatCode="0">
                        <c:v>7</c:v>
                      </c:pt>
                      <c:pt idx="87" formatCode="0">
                        <c:v>7</c:v>
                      </c:pt>
                      <c:pt idx="88" formatCode="0">
                        <c:v>7</c:v>
                      </c:pt>
                      <c:pt idx="89" formatCode="0">
                        <c:v>7</c:v>
                      </c:pt>
                      <c:pt idx="90" formatCode="0">
                        <c:v>7</c:v>
                      </c:pt>
                      <c:pt idx="91" formatCode="0">
                        <c:v>7</c:v>
                      </c:pt>
                      <c:pt idx="92" formatCode="0">
                        <c:v>7</c:v>
                      </c:pt>
                      <c:pt idx="93" formatCode="0">
                        <c:v>7</c:v>
                      </c:pt>
                      <c:pt idx="94" formatCode="0">
                        <c:v>6</c:v>
                      </c:pt>
                      <c:pt idx="95" formatCode="0">
                        <c:v>6</c:v>
                      </c:pt>
                      <c:pt idx="96" formatCode="0">
                        <c:v>6</c:v>
                      </c:pt>
                      <c:pt idx="97" formatCode="0">
                        <c:v>5</c:v>
                      </c:pt>
                      <c:pt idx="98" formatCode="0">
                        <c:v>6</c:v>
                      </c:pt>
                      <c:pt idx="99" formatCode="0">
                        <c:v>5</c:v>
                      </c:pt>
                      <c:pt idx="100" formatCode="0">
                        <c:v>5</c:v>
                      </c:pt>
                      <c:pt idx="101" formatCode="0">
                        <c:v>5</c:v>
                      </c:pt>
                      <c:pt idx="102" formatCode="0">
                        <c:v>5</c:v>
                      </c:pt>
                      <c:pt idx="103" formatCode="0">
                        <c:v>5</c:v>
                      </c:pt>
                    </c:numCache>
                  </c:numRef>
                </c:val>
                <c:smooth val="0"/>
                <c:extLst xmlns:c15="http://schemas.microsoft.com/office/drawing/2012/chart">
                  <c:ext xmlns:c16="http://schemas.microsoft.com/office/drawing/2014/chart" uri="{C3380CC4-5D6E-409C-BE32-E72D297353CC}">
                    <c16:uniqueId val="{00000020-705D-4F0A-A385-AB4DC898001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25-26'!$A$31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25-26'!$B$31:$DA$31</c15:sqref>
                        </c15:formulaRef>
                      </c:ext>
                    </c:extLst>
                    <c:numCache>
                      <c:formatCode>General</c:formatCode>
                      <c:ptCount val="104"/>
                      <c:pt idx="52" formatCode="0">
                        <c:v>65.033575000000013</c:v>
                      </c:pt>
                      <c:pt idx="53" formatCode="0">
                        <c:v>61.963228999999998</c:v>
                      </c:pt>
                      <c:pt idx="54" formatCode="0">
                        <c:v>60.813729000000002</c:v>
                      </c:pt>
                      <c:pt idx="55" formatCode="0">
                        <c:v>59.749279000000001</c:v>
                      </c:pt>
                      <c:pt idx="56" formatCode="0">
                        <c:v>59.230749850000002</c:v>
                      </c:pt>
                      <c:pt idx="57" formatCode="0">
                        <c:v>56.668249850000002</c:v>
                      </c:pt>
                      <c:pt idx="58" formatCode="0">
                        <c:v>58.414283912500004</c:v>
                      </c:pt>
                      <c:pt idx="59" formatCode="0">
                        <c:v>57.300533912500001</c:v>
                      </c:pt>
                      <c:pt idx="60" formatCode="0">
                        <c:v>59.927661272500004</c:v>
                      </c:pt>
                      <c:pt idx="61" formatCode="0">
                        <c:v>61.516977806875005</c:v>
                      </c:pt>
                      <c:pt idx="62" formatCode="0">
                        <c:v>60.516977806875005</c:v>
                      </c:pt>
                      <c:pt idx="63" formatCode="0">
                        <c:v>57.966028072187505</c:v>
                      </c:pt>
                      <c:pt idx="64" formatCode="0">
                        <c:v>52.611460383250005</c:v>
                      </c:pt>
                      <c:pt idx="65" formatCode="0">
                        <c:v>52.837585383250008</c:v>
                      </c:pt>
                      <c:pt idx="66" formatCode="0">
                        <c:v>51.597441128025011</c:v>
                      </c:pt>
                      <c:pt idx="67" formatCode="0">
                        <c:v>51.245196001311257</c:v>
                      </c:pt>
                      <c:pt idx="68" formatCode="0">
                        <c:v>55.757294147666883</c:v>
                      </c:pt>
                      <c:pt idx="69" formatCode="0">
                        <c:v>57.340202061169478</c:v>
                      </c:pt>
                      <c:pt idx="70" formatCode="0">
                        <c:v>60.04317946116948</c:v>
                      </c:pt>
                      <c:pt idx="71" formatCode="0">
                        <c:v>60.391134479524922</c:v>
                      </c:pt>
                      <c:pt idx="72" formatCode="0">
                        <c:v>65.248592688606422</c:v>
                      </c:pt>
                      <c:pt idx="73" formatCode="0">
                        <c:v>70.866320221157423</c:v>
                      </c:pt>
                      <c:pt idx="74" formatCode="0">
                        <c:v>64.084140355261084</c:v>
                      </c:pt>
                      <c:pt idx="75" formatCode="0">
                        <c:v>60.703972130758672</c:v>
                      </c:pt>
                      <c:pt idx="76" formatCode="0">
                        <c:v>57.617549711093673</c:v>
                      </c:pt>
                      <c:pt idx="77" formatCode="0">
                        <c:v>51.969595379218532</c:v>
                      </c:pt>
                      <c:pt idx="78" formatCode="0">
                        <c:v>49.969595379218532</c:v>
                      </c:pt>
                      <c:pt idx="79" formatCode="0">
                        <c:v>49.969595379218532</c:v>
                      </c:pt>
                      <c:pt idx="80" formatCode="0">
                        <c:v>47.882864268273558</c:v>
                      </c:pt>
                      <c:pt idx="81" formatCode="0">
                        <c:v>49.356720161837828</c:v>
                      </c:pt>
                      <c:pt idx="82" formatCode="0">
                        <c:v>47.506605078893884</c:v>
                      </c:pt>
                      <c:pt idx="83" formatCode="0">
                        <c:v>47.361507368616017</c:v>
                      </c:pt>
                      <c:pt idx="84" formatCode="0">
                        <c:v>44.335380145690692</c:v>
                      </c:pt>
                      <c:pt idx="85" formatCode="0">
                        <c:v>37.275701021206402</c:v>
                      </c:pt>
                      <c:pt idx="86" formatCode="0">
                        <c:v>36.516163398287986</c:v>
                      </c:pt>
                      <c:pt idx="87" formatCode="0">
                        <c:v>36.032192466379485</c:v>
                      </c:pt>
                      <c:pt idx="88" formatCode="0">
                        <c:v>36.299755067353559</c:v>
                      </c:pt>
                      <c:pt idx="89" formatCode="0">
                        <c:v>38.313728977801162</c:v>
                      </c:pt>
                      <c:pt idx="90" formatCode="0">
                        <c:v>39.510235383159966</c:v>
                      </c:pt>
                      <c:pt idx="91" formatCode="0">
                        <c:v>35.973913099340677</c:v>
                      </c:pt>
                      <c:pt idx="92" formatCode="0">
                        <c:v>33.785707653828581</c:v>
                      </c:pt>
                      <c:pt idx="93" formatCode="0">
                        <c:v>32.781170869686562</c:v>
                      </c:pt>
                      <c:pt idx="94" formatCode="0">
                        <c:v>29.329790278295881</c:v>
                      </c:pt>
                      <c:pt idx="95" formatCode="0">
                        <c:v>25.755212531486912</c:v>
                      </c:pt>
                      <c:pt idx="96" formatCode="0">
                        <c:v>24.596670982777912</c:v>
                      </c:pt>
                      <c:pt idx="97" formatCode="0">
                        <c:v>24.596670982777912</c:v>
                      </c:pt>
                      <c:pt idx="98" formatCode="0">
                        <c:v>27.02055867891551</c:v>
                      </c:pt>
                      <c:pt idx="99" formatCode="0">
                        <c:v>22.961128675296202</c:v>
                      </c:pt>
                      <c:pt idx="100" formatCode="0">
                        <c:v>22.506434079346405</c:v>
                      </c:pt>
                      <c:pt idx="101" formatCode="0">
                        <c:v>21.376903212491609</c:v>
                      </c:pt>
                      <c:pt idx="102" formatCode="0">
                        <c:v>21.376903212491609</c:v>
                      </c:pt>
                      <c:pt idx="103" formatCode="0">
                        <c:v>19.832674368721232</c:v>
                      </c:pt>
                    </c:numCache>
                  </c:numRef>
                </c:val>
                <c:smooth val="0"/>
                <c:extLst xmlns:c15="http://schemas.microsoft.com/office/drawing/2012/chart">
                  <c:ext xmlns:c16="http://schemas.microsoft.com/office/drawing/2014/chart" uri="{C3380CC4-5D6E-409C-BE32-E72D297353CC}">
                    <c16:uniqueId val="{00000021-705D-4F0A-A385-AB4DC898001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25-26'!$A$32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25-26'!$B$32:$DA$32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2-705D-4F0A-A385-AB4DC898001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25-26'!$A$33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25-26'!$B$33:$DA$33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3-705D-4F0A-A385-AB4DC8980013}"/>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25-26'!$A$34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25-26'!$B$34:$DA$34</c15:sqref>
                        </c15:formulaRef>
                      </c:ext>
                    </c:extLst>
                    <c:numCache>
                      <c:formatCode>General</c:formatCode>
                      <c:ptCount val="104"/>
                      <c:pt idx="52" formatCode="0">
                        <c:v>7</c:v>
                      </c:pt>
                      <c:pt idx="53" formatCode="0">
                        <c:v>7.25</c:v>
                      </c:pt>
                      <c:pt idx="54" formatCode="0">
                        <c:v>8.25</c:v>
                      </c:pt>
                      <c:pt idx="55" formatCode="0">
                        <c:v>9.4499999999999993</c:v>
                      </c:pt>
                      <c:pt idx="56" formatCode="0">
                        <c:v>9.4499999999999993</c:v>
                      </c:pt>
                      <c:pt idx="57" formatCode="0">
                        <c:v>9.4499999999999993</c:v>
                      </c:pt>
                      <c:pt idx="58" formatCode="0">
                        <c:v>11.295</c:v>
                      </c:pt>
                      <c:pt idx="59" formatCode="0">
                        <c:v>9.3892500000000005</c:v>
                      </c:pt>
                      <c:pt idx="60" formatCode="0">
                        <c:v>9.3892500000000005</c:v>
                      </c:pt>
                      <c:pt idx="61" formatCode="0">
                        <c:v>8.6764499999999991</c:v>
                      </c:pt>
                      <c:pt idx="62" formatCode="0">
                        <c:v>8.6764499999999991</c:v>
                      </c:pt>
                      <c:pt idx="63" formatCode="0">
                        <c:v>8.0349299999999992</c:v>
                      </c:pt>
                      <c:pt idx="64" formatCode="0">
                        <c:v>7.4575620000000002</c:v>
                      </c:pt>
                      <c:pt idx="65" formatCode="0">
                        <c:v>7.6836870000000008</c:v>
                      </c:pt>
                      <c:pt idx="66" formatCode="0">
                        <c:v>8.2033182000000018</c:v>
                      </c:pt>
                      <c:pt idx="67" formatCode="0">
                        <c:v>8.7749125200000027</c:v>
                      </c:pt>
                      <c:pt idx="68" formatCode="0">
                        <c:v>8.7749125200000027</c:v>
                      </c:pt>
                      <c:pt idx="69" formatCode="0">
                        <c:v>10.215518148000001</c:v>
                      </c:pt>
                      <c:pt idx="70" formatCode="0">
                        <c:v>9.4924513332000018</c:v>
                      </c:pt>
                      <c:pt idx="71" formatCode="0">
                        <c:v>10.089421333200001</c:v>
                      </c:pt>
                      <c:pt idx="72" formatCode="0">
                        <c:v>10.740181466520001</c:v>
                      </c:pt>
                      <c:pt idx="73" formatCode="0">
                        <c:v>11.814199613172002</c:v>
                      </c:pt>
                      <c:pt idx="74" formatCode="0">
                        <c:v>10.239069771196203</c:v>
                      </c:pt>
                      <c:pt idx="75" formatCode="0">
                        <c:v>9.2151627940765835</c:v>
                      </c:pt>
                      <c:pt idx="76" formatCode="0">
                        <c:v>8.8960226320765834</c:v>
                      </c:pt>
                      <c:pt idx="77" formatCode="0">
                        <c:v>8.3215703404765833</c:v>
                      </c:pt>
                      <c:pt idx="78" formatCode="0">
                        <c:v>8.3215703404765833</c:v>
                      </c:pt>
                      <c:pt idx="79" formatCode="0">
                        <c:v>8.3215703404765833</c:v>
                      </c:pt>
                      <c:pt idx="80" formatCode="0">
                        <c:v>7.719194223068925</c:v>
                      </c:pt>
                      <c:pt idx="81" formatCode="0">
                        <c:v>7.719194223068925</c:v>
                      </c:pt>
                      <c:pt idx="82" formatCode="0">
                        <c:v>8.2613327287358178</c:v>
                      </c:pt>
                      <c:pt idx="83" formatCode="0">
                        <c:v>8.2613327287358178</c:v>
                      </c:pt>
                      <c:pt idx="84" formatCode="0">
                        <c:v>7.1124281455358176</c:v>
                      </c:pt>
                      <c:pt idx="85" formatCode="0">
                        <c:v>6.0455639237054442</c:v>
                      </c:pt>
                      <c:pt idx="86" formatCode="0">
                        <c:v>6.0455639237054442</c:v>
                      </c:pt>
                      <c:pt idx="87" formatCode="0">
                        <c:v>6.0455639237054442</c:v>
                      </c:pt>
                      <c:pt idx="88" formatCode="0">
                        <c:v>5.0317649181083555</c:v>
                      </c:pt>
                      <c:pt idx="89" formatCode="0">
                        <c:v>6.3699796054965132</c:v>
                      </c:pt>
                      <c:pt idx="90" formatCode="0">
                        <c:v>7.9624745068706417</c:v>
                      </c:pt>
                      <c:pt idx="91" formatCode="0">
                        <c:v>6.3699796054965141</c:v>
                      </c:pt>
                      <c:pt idx="92" formatCode="0">
                        <c:v>5.6353247553748629</c:v>
                      </c:pt>
                      <c:pt idx="93" formatCode="0">
                        <c:v>5.6353247553748629</c:v>
                      </c:pt>
                      <c:pt idx="94" formatCode="0">
                        <c:v>4.9072143095550338</c:v>
                      </c:pt>
                      <c:pt idx="95" formatCode="0">
                        <c:v>4.4946183902571306</c:v>
                      </c:pt>
                      <c:pt idx="96" formatCode="0">
                        <c:v>4.4946183902571306</c:v>
                      </c:pt>
                      <c:pt idx="97" formatCode="0">
                        <c:v>4.4946183902571306</c:v>
                      </c:pt>
                      <c:pt idx="98" formatCode="0">
                        <c:v>4.865954717625244</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24-705D-4F0A-A385-AB4DC898001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25-26'!$A$35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25-26'!$B$35:$DA$35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5-705D-4F0A-A385-AB4DC898001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25-26'!$A$36</c15:sqref>
                        </c15:formulaRef>
                      </c:ext>
                    </c:extLst>
                    <c:strCache>
                      <c:ptCount val="1"/>
                      <c:pt idx="0">
                        <c:v>Gynaecological - Trajectory Total</c:v>
                      </c:pt>
                    </c:strCache>
                  </c:strRef>
                </c:tx>
                <c:spPr>
                  <a:ln w="28575" cap="rnd">
                    <a:solidFill>
                      <a:schemeClr val="accent5">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25-26'!$B$36:$DA$36</c15:sqref>
                        </c15:formulaRef>
                      </c:ext>
                    </c:extLst>
                    <c:numCache>
                      <c:formatCode>General</c:formatCode>
                      <c:ptCount val="104"/>
                      <c:pt idx="52" formatCode="0">
                        <c:v>14.6052</c:v>
                      </c:pt>
                      <c:pt idx="53" formatCode="0">
                        <c:v>15.140979000000002</c:v>
                      </c:pt>
                      <c:pt idx="54" formatCode="0">
                        <c:v>14.714547750000001</c:v>
                      </c:pt>
                      <c:pt idx="55" formatCode="0">
                        <c:v>14.3094380625</c:v>
                      </c:pt>
                      <c:pt idx="56" formatCode="0">
                        <c:v>13.648202662500001</c:v>
                      </c:pt>
                      <c:pt idx="57" formatCode="0">
                        <c:v>14.417911068750001</c:v>
                      </c:pt>
                      <c:pt idx="58" formatCode="0">
                        <c:v>15.264590315625002</c:v>
                      </c:pt>
                      <c:pt idx="59" formatCode="0">
                        <c:v>16.195937487187503</c:v>
                      </c:pt>
                      <c:pt idx="60" formatCode="0">
                        <c:v>17.815531235906256</c:v>
                      </c:pt>
                      <c:pt idx="61" formatCode="0">
                        <c:v>18.942461313496882</c:v>
                      </c:pt>
                      <c:pt idx="62" formatCode="0">
                        <c:v>20.182084398846573</c:v>
                      </c:pt>
                      <c:pt idx="63" formatCode="0">
                        <c:v>19.500291701904242</c:v>
                      </c:pt>
                      <c:pt idx="64" formatCode="0">
                        <c:v>18.845668655904241</c:v>
                      </c:pt>
                      <c:pt idx="65" formatCode="0">
                        <c:v>18.845668655904241</c:v>
                      </c:pt>
                      <c:pt idx="66" formatCode="0">
                        <c:v>17.60880485240903</c:v>
                      </c:pt>
                      <c:pt idx="67" formatCode="0">
                        <c:v>16.993486943418578</c:v>
                      </c:pt>
                      <c:pt idx="68" formatCode="0">
                        <c:v>17.874462818803138</c:v>
                      </c:pt>
                      <c:pt idx="69" formatCode="0">
                        <c:v>19.078639966697452</c:v>
                      </c:pt>
                      <c:pt idx="70" formatCode="0">
                        <c:v>19.740937398039325</c:v>
                      </c:pt>
                      <c:pt idx="71" formatCode="0">
                        <c:v>19.740937398039325</c:v>
                      </c:pt>
                      <c:pt idx="72" formatCode="0">
                        <c:v>21.019618834934292</c:v>
                      </c:pt>
                      <c:pt idx="73" formatCode="0">
                        <c:v>21.749801752988709</c:v>
                      </c:pt>
                      <c:pt idx="74" formatCode="0">
                        <c:v>20.341513641646973</c:v>
                      </c:pt>
                      <c:pt idx="75" formatCode="0">
                        <c:v>19.266694315300008</c:v>
                      </c:pt>
                      <c:pt idx="76" formatCode="0">
                        <c:v>19.266694315300008</c:v>
                      </c:pt>
                      <c:pt idx="77" formatCode="0">
                        <c:v>18.031964471491321</c:v>
                      </c:pt>
                      <c:pt idx="78" formatCode="0">
                        <c:v>17.374621863156072</c:v>
                      </c:pt>
                      <c:pt idx="79" formatCode="0">
                        <c:v>16.125670907319101</c:v>
                      </c:pt>
                      <c:pt idx="80" formatCode="0">
                        <c:v>14.855061677922235</c:v>
                      </c:pt>
                      <c:pt idx="81" formatCode="0">
                        <c:v>15.834742708600487</c:v>
                      </c:pt>
                      <c:pt idx="82" formatCode="0">
                        <c:v>16.896975496539831</c:v>
                      </c:pt>
                      <c:pt idx="83" formatCode="0">
                        <c:v>18.586673046193816</c:v>
                      </c:pt>
                      <c:pt idx="84" formatCode="0">
                        <c:v>17.944022209490512</c:v>
                      </c:pt>
                      <c:pt idx="85" formatCode="0">
                        <c:v>16.14961998854146</c:v>
                      </c:pt>
                      <c:pt idx="86" formatCode="0">
                        <c:v>16.14961998854146</c:v>
                      </c:pt>
                      <c:pt idx="87" formatCode="0">
                        <c:v>16.665649056632958</c:v>
                      </c:pt>
                      <c:pt idx="88" formatCode="0">
                        <c:v>17.764581987395609</c:v>
                      </c:pt>
                      <c:pt idx="89" formatCode="0">
                        <c:v>19.54104018613517</c:v>
                      </c:pt>
                      <c:pt idx="90" formatCode="0">
                        <c:v>20.20589460924657</c:v>
                      </c:pt>
                      <c:pt idx="91" formatCode="0">
                        <c:v>18.809700320712626</c:v>
                      </c:pt>
                      <c:pt idx="92" formatCode="0">
                        <c:v>17.560909975931203</c:v>
                      </c:pt>
                      <c:pt idx="93" formatCode="0">
                        <c:v>17.560909975931203</c:v>
                      </c:pt>
                      <c:pt idx="94" formatCode="0">
                        <c:v>16.932622546090926</c:v>
                      </c:pt>
                      <c:pt idx="95" formatCode="0">
                        <c:v>16.433106408178361</c:v>
                      </c:pt>
                      <c:pt idx="96" formatCode="0">
                        <c:v>15.309195097875079</c:v>
                      </c:pt>
                      <c:pt idx="97" formatCode="0">
                        <c:v>14.115448981178556</c:v>
                      </c:pt>
                      <c:pt idx="98" formatCode="0">
                        <c:v>15.189820486205431</c:v>
                      </c:pt>
                      <c:pt idx="99" formatCode="0">
                        <c:v>14.077148289005184</c:v>
                      </c:pt>
                      <c:pt idx="100" formatCode="0">
                        <c:v>14.077148289005184</c:v>
                      </c:pt>
                      <c:pt idx="101" formatCode="0">
                        <c:v>12.947617422150389</c:v>
                      </c:pt>
                      <c:pt idx="102" formatCode="0">
                        <c:v>11.765808766620829</c:v>
                      </c:pt>
                      <c:pt idx="103" formatCode="0">
                        <c:v>10.702180976644225</c:v>
                      </c:pt>
                    </c:numCache>
                  </c:numRef>
                </c:val>
                <c:smooth val="0"/>
                <c:extLst xmlns:c15="http://schemas.microsoft.com/office/drawing/2012/chart">
                  <c:ext xmlns:c16="http://schemas.microsoft.com/office/drawing/2014/chart" uri="{C3380CC4-5D6E-409C-BE32-E72D297353CC}">
                    <c16:uniqueId val="{00000026-705D-4F0A-A385-AB4DC8980013}"/>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25-26'!$A$37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25-26'!$B$37:$DA$37</c15:sqref>
                        </c15:formulaRef>
                      </c:ext>
                    </c:extLst>
                    <c:numCache>
                      <c:formatCode>General</c:formatCode>
                      <c:ptCount val="104"/>
                      <c:pt idx="52" formatCode="0">
                        <c:v>10</c:v>
                      </c:pt>
                      <c:pt idx="53" formatCode="0">
                        <c:v>10</c:v>
                      </c:pt>
                      <c:pt idx="54" formatCode="0">
                        <c:v>9.5</c:v>
                      </c:pt>
                      <c:pt idx="55" formatCode="0">
                        <c:v>9.0500000000000007</c:v>
                      </c:pt>
                      <c:pt idx="56" formatCode="0">
                        <c:v>9.2874999999999996</c:v>
                      </c:pt>
                      <c:pt idx="57" formatCode="0">
                        <c:v>7.7249999999999996</c:v>
                      </c:pt>
                      <c:pt idx="58" formatCode="0">
                        <c:v>6.7874999999999996</c:v>
                      </c:pt>
                      <c:pt idx="59" formatCode="0">
                        <c:v>6.7874999999999996</c:v>
                      </c:pt>
                      <c:pt idx="60" formatCode="0">
                        <c:v>7.7898749999999994</c:v>
                      </c:pt>
                      <c:pt idx="61" formatCode="0">
                        <c:v>7.7898749999999994</c:v>
                      </c:pt>
                      <c:pt idx="62" formatCode="0">
                        <c:v>7.7898749999999994</c:v>
                      </c:pt>
                      <c:pt idx="63" formatCode="0">
                        <c:v>8.6549062499999998</c:v>
                      </c:pt>
                      <c:pt idx="64" formatCode="0">
                        <c:v>7.97990625</c:v>
                      </c:pt>
                      <c:pt idx="65" formatCode="0">
                        <c:v>7.97990625</c:v>
                      </c:pt>
                      <c:pt idx="66" formatCode="0">
                        <c:v>7.97990625</c:v>
                      </c:pt>
                      <c:pt idx="67" formatCode="0">
                        <c:v>7.8613593749999993</c:v>
                      </c:pt>
                      <c:pt idx="68" formatCode="0">
                        <c:v>9.1019812499999997</c:v>
                      </c:pt>
                      <c:pt idx="69" formatCode="0">
                        <c:v>10.375154999999999</c:v>
                      </c:pt>
                      <c:pt idx="70" formatCode="0">
                        <c:v>10.375154999999999</c:v>
                      </c:pt>
                      <c:pt idx="71" formatCode="0">
                        <c:v>9.7206952499999986</c:v>
                      </c:pt>
                      <c:pt idx="72" formatCode="0">
                        <c:v>10.309709025</c:v>
                      </c:pt>
                      <c:pt idx="73" formatCode="0">
                        <c:v>10.884292649999999</c:v>
                      </c:pt>
                      <c:pt idx="74" formatCode="0">
                        <c:v>10.22352148125</c:v>
                      </c:pt>
                      <c:pt idx="75" formatCode="0">
                        <c:v>10.22352148125</c:v>
                      </c:pt>
                      <c:pt idx="76" formatCode="0">
                        <c:v>10.22352148125</c:v>
                      </c:pt>
                      <c:pt idx="77" formatCode="0">
                        <c:v>9.5756063287499984</c:v>
                      </c:pt>
                      <c:pt idx="78" formatCode="0">
                        <c:v>9.5756063287499984</c:v>
                      </c:pt>
                      <c:pt idx="79" formatCode="0">
                        <c:v>9.5756063287499984</c:v>
                      </c:pt>
                      <c:pt idx="80" formatCode="0">
                        <c:v>8.3399642431874987</c:v>
                      </c:pt>
                      <c:pt idx="81" formatCode="0">
                        <c:v>8.3399642431874987</c:v>
                      </c:pt>
                      <c:pt idx="82" formatCode="0">
                        <c:v>9.167844440514374</c:v>
                      </c:pt>
                      <c:pt idx="83" formatCode="0">
                        <c:v>10.084628884565813</c:v>
                      </c:pt>
                      <c:pt idx="84" formatCode="0">
                        <c:v>9.3968839965967312</c:v>
                      </c:pt>
                      <c:pt idx="85" formatCode="0">
                        <c:v>8.7618776974001822</c:v>
                      </c:pt>
                      <c:pt idx="86" formatCode="0">
                        <c:v>8.1751379231001327</c:v>
                      </c:pt>
                      <c:pt idx="87" formatCode="0">
                        <c:v>8.1751379231001327</c:v>
                      </c:pt>
                      <c:pt idx="88" formatCode="0">
                        <c:v>8.4427005240742066</c:v>
                      </c:pt>
                      <c:pt idx="89" formatCode="0">
                        <c:v>10.681191820224988</c:v>
                      </c:pt>
                      <c:pt idx="90" formatCode="0">
                        <c:v>9.6087869971199034</c:v>
                      </c:pt>
                      <c:pt idx="91" formatCode="0">
                        <c:v>7.8428738306910244</c:v>
                      </c:pt>
                      <c:pt idx="92" formatCode="0">
                        <c:v>7.8428738306910244</c:v>
                      </c:pt>
                      <c:pt idx="93" formatCode="0">
                        <c:v>7.8428738306910244</c:v>
                      </c:pt>
                      <c:pt idx="94" formatCode="0">
                        <c:v>6.6274816978385962</c:v>
                      </c:pt>
                      <c:pt idx="95" formatCode="0">
                        <c:v>6.6274816978385962</c:v>
                      </c:pt>
                      <c:pt idx="96" formatCode="0">
                        <c:v>6.6274816978385962</c:v>
                      </c:pt>
                      <c:pt idx="97" formatCode="0">
                        <c:v>6.6274816978385962</c:v>
                      </c:pt>
                      <c:pt idx="98" formatCode="0">
                        <c:v>9.365708570549419</c:v>
                      </c:pt>
                      <c:pt idx="99" formatCode="0">
                        <c:v>8.200205880706358</c:v>
                      </c:pt>
                      <c:pt idx="100" formatCode="0">
                        <c:v>8.200205880706358</c:v>
                      </c:pt>
                      <c:pt idx="101" formatCode="0">
                        <c:v>8.200205880706358</c:v>
                      </c:pt>
                      <c:pt idx="102" formatCode="0">
                        <c:v>9.6586764401292733</c:v>
                      </c:pt>
                      <c:pt idx="103" formatCode="0">
                        <c:v>8.7121469829233931</c:v>
                      </c:pt>
                    </c:numCache>
                  </c:numRef>
                </c:val>
                <c:smooth val="0"/>
                <c:extLst xmlns:c15="http://schemas.microsoft.com/office/drawing/2012/chart">
                  <c:ext xmlns:c16="http://schemas.microsoft.com/office/drawing/2014/chart" uri="{C3380CC4-5D6E-409C-BE32-E72D297353CC}">
                    <c16:uniqueId val="{00000027-705D-4F0A-A385-AB4DC898001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25-26'!$A$38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25-26'!$B$38:$DA$38</c15:sqref>
                        </c15:formulaRef>
                      </c:ext>
                    </c:extLst>
                    <c:numCache>
                      <c:formatCode>General</c:formatCode>
                      <c:ptCount val="104"/>
                      <c:pt idx="52" formatCode="0">
                        <c:v>3.78</c:v>
                      </c:pt>
                      <c:pt idx="53" formatCode="0">
                        <c:v>4.05</c:v>
                      </c:pt>
                      <c:pt idx="54" formatCode="0">
                        <c:v>3.33</c:v>
                      </c:pt>
                      <c:pt idx="55" formatCode="0">
                        <c:v>2.754</c:v>
                      </c:pt>
                      <c:pt idx="56" formatCode="0">
                        <c:v>3.2039999999999997</c:v>
                      </c:pt>
                      <c:pt idx="57" formatCode="0">
                        <c:v>3.2039999999999997</c:v>
                      </c:pt>
                      <c:pt idx="58" formatCode="0">
                        <c:v>3.2039999999999997</c:v>
                      </c:pt>
                      <c:pt idx="59" formatCode="0">
                        <c:v>3.2039999999999997</c:v>
                      </c:pt>
                      <c:pt idx="60" formatCode="0">
                        <c:v>5.2559999999999993</c:v>
                      </c:pt>
                      <c:pt idx="61" formatCode="0">
                        <c:v>5.4648000000000003</c:v>
                      </c:pt>
                      <c:pt idx="62" formatCode="0">
                        <c:v>5.4648000000000003</c:v>
                      </c:pt>
                      <c:pt idx="63" formatCode="0">
                        <c:v>5.18832</c:v>
                      </c:pt>
                      <c:pt idx="64" formatCode="0">
                        <c:v>4.29732</c:v>
                      </c:pt>
                      <c:pt idx="65" formatCode="0">
                        <c:v>4.29732</c:v>
                      </c:pt>
                      <c:pt idx="66" formatCode="0">
                        <c:v>4.5461520000000002</c:v>
                      </c:pt>
                      <c:pt idx="67" formatCode="0">
                        <c:v>3.949182</c:v>
                      </c:pt>
                      <c:pt idx="68" formatCode="0">
                        <c:v>3.949182</c:v>
                      </c:pt>
                      <c:pt idx="69" formatCode="0">
                        <c:v>4.7683107000000007</c:v>
                      </c:pt>
                      <c:pt idx="70" formatCode="0">
                        <c:v>6.0734615400000003</c:v>
                      </c:pt>
                      <c:pt idx="71" formatCode="0">
                        <c:v>6.0734615400000003</c:v>
                      </c:pt>
                      <c:pt idx="72" formatCode="0">
                        <c:v>6.9346088550000005</c:v>
                      </c:pt>
                      <c:pt idx="73" formatCode="0">
                        <c:v>7.4765649510000003</c:v>
                      </c:pt>
                      <c:pt idx="74" formatCode="0">
                        <c:v>5.6490951393</c:v>
                      </c:pt>
                      <c:pt idx="75" formatCode="0">
                        <c:v>5.1504955309800007</c:v>
                      </c:pt>
                      <c:pt idx="76" formatCode="0">
                        <c:v>4.6657530513630006</c:v>
                      </c:pt>
                      <c:pt idx="77" formatCode="0">
                        <c:v>3.6401336570487599</c:v>
                      </c:pt>
                      <c:pt idx="78" formatCode="0">
                        <c:v>3.6401336570487599</c:v>
                      </c:pt>
                      <c:pt idx="79" formatCode="0">
                        <c:v>3.6401336570487599</c:v>
                      </c:pt>
                      <c:pt idx="80" formatCode="0">
                        <c:v>3.9524813816808244</c:v>
                      </c:pt>
                      <c:pt idx="81" formatCode="0">
                        <c:v>4.7427211249999468</c:v>
                      </c:pt>
                      <c:pt idx="82" formatCode="0">
                        <c:v>6.0166833778659248</c:v>
                      </c:pt>
                      <c:pt idx="83" formatCode="0">
                        <c:v>6.0166833778659248</c:v>
                      </c:pt>
                      <c:pt idx="84" formatCode="0">
                        <c:v>6.0166833778659248</c:v>
                      </c:pt>
                      <c:pt idx="85" formatCode="0">
                        <c:v>5.2377756314484243</c:v>
                      </c:pt>
                      <c:pt idx="86" formatCode="0">
                        <c:v>5.2377756314484243</c:v>
                      </c:pt>
                      <c:pt idx="87" formatCode="0">
                        <c:v>5.2377756314484243</c:v>
                      </c:pt>
                      <c:pt idx="88" formatCode="0">
                        <c:v>3.7663492293882195</c:v>
                      </c:pt>
                      <c:pt idx="89" formatCode="0">
                        <c:v>4.7468819240561491</c:v>
                      </c:pt>
                      <c:pt idx="90" formatCode="0">
                        <c:v>5.291226280730279</c:v>
                      </c:pt>
                      <c:pt idx="91" formatCode="0">
                        <c:v>4.6190519470618669</c:v>
                      </c:pt>
                      <c:pt idx="92" formatCode="0">
                        <c:v>5.1904001306800165</c:v>
                      </c:pt>
                      <c:pt idx="93" formatCode="0">
                        <c:v>5.1904001306800165</c:v>
                      </c:pt>
                      <c:pt idx="94" formatCode="0">
                        <c:v>4.6713601176120143</c:v>
                      </c:pt>
                      <c:pt idx="95" formatCode="0">
                        <c:v>4.2406769883831519</c:v>
                      </c:pt>
                      <c:pt idx="96" formatCode="0">
                        <c:v>3.4964323059236881</c:v>
                      </c:pt>
                      <c:pt idx="97" formatCode="0">
                        <c:v>3.4964323059236881</c:v>
                      </c:pt>
                      <c:pt idx="98" formatCode="0">
                        <c:v>5.5736357237398915</c:v>
                      </c:pt>
                      <c:pt idx="99" formatCode="0">
                        <c:v>5.5736357237398915</c:v>
                      </c:pt>
                      <c:pt idx="100" formatCode="0">
                        <c:v>5.1478670573076464</c:v>
                      </c:pt>
                      <c:pt idx="101" formatCode="0">
                        <c:v>3.8833341180038774</c:v>
                      </c:pt>
                      <c:pt idx="102" formatCode="0">
                        <c:v>3.8833341180038774</c:v>
                      </c:pt>
                      <c:pt idx="103" formatCode="0">
                        <c:v>5.1670266472970967</c:v>
                      </c:pt>
                    </c:numCache>
                  </c:numRef>
                </c:val>
                <c:smooth val="0"/>
                <c:extLst xmlns:c15="http://schemas.microsoft.com/office/drawing/2012/chart">
                  <c:ext xmlns:c16="http://schemas.microsoft.com/office/drawing/2014/chart" uri="{C3380CC4-5D6E-409C-BE32-E72D297353CC}">
                    <c16:uniqueId val="{00000028-705D-4F0A-A385-AB4DC898001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25-26'!$A$39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25-26'!$B$39:$DA$39</c15:sqref>
                        </c15:formulaRef>
                      </c:ext>
                    </c:extLst>
                    <c:numCache>
                      <c:formatCode>General</c:formatCode>
                      <c:ptCount val="104"/>
                      <c:pt idx="52" formatCode="0">
                        <c:v>37.869374999999998</c:v>
                      </c:pt>
                      <c:pt idx="53" formatCode="0">
                        <c:v>36.533199999999994</c:v>
                      </c:pt>
                      <c:pt idx="54" formatCode="0">
                        <c:v>35.263833749999996</c:v>
                      </c:pt>
                      <c:pt idx="55" formatCode="0">
                        <c:v>34.057935812499991</c:v>
                      </c:pt>
                      <c:pt idx="56" formatCode="0">
                        <c:v>33.500642062499992</c:v>
                      </c:pt>
                      <c:pt idx="57" formatCode="0">
                        <c:v>33.500642062499992</c:v>
                      </c:pt>
                      <c:pt idx="58" formatCode="0">
                        <c:v>35.175674165624997</c:v>
                      </c:pt>
                      <c:pt idx="59" formatCode="0">
                        <c:v>35.175674165624997</c:v>
                      </c:pt>
                      <c:pt idx="60" formatCode="0">
                        <c:v>35.175674165624997</c:v>
                      </c:pt>
                      <c:pt idx="61" formatCode="0">
                        <c:v>34.619773649999999</c:v>
                      </c:pt>
                      <c:pt idx="62" formatCode="0">
                        <c:v>34.619773649999999</c:v>
                      </c:pt>
                      <c:pt idx="63" formatCode="0">
                        <c:v>32.360679477656248</c:v>
                      </c:pt>
                      <c:pt idx="64" formatCode="0">
                        <c:v>29.316760681195305</c:v>
                      </c:pt>
                      <c:pt idx="65" formatCode="0">
                        <c:v>29.316760681195305</c:v>
                      </c:pt>
                      <c:pt idx="66" formatCode="0">
                        <c:v>28.556288775820306</c:v>
                      </c:pt>
                      <c:pt idx="67" formatCode="0">
                        <c:v>28.214076418401554</c:v>
                      </c:pt>
                      <c:pt idx="68" formatCode="0">
                        <c:v>28.86427989749718</c:v>
                      </c:pt>
                      <c:pt idx="69" formatCode="0">
                        <c:v>31.393095973744309</c:v>
                      </c:pt>
                      <c:pt idx="70" formatCode="0">
                        <c:v>32.587258263253801</c:v>
                      </c:pt>
                      <c:pt idx="71" formatCode="0">
                        <c:v>33.338243281609252</c:v>
                      </c:pt>
                      <c:pt idx="72" formatCode="0">
                        <c:v>35.005155445689709</c:v>
                      </c:pt>
                      <c:pt idx="73" formatCode="0">
                        <c:v>37.638283294058141</c:v>
                      </c:pt>
                      <c:pt idx="74" formatCode="0">
                        <c:v>33.87445496465233</c:v>
                      </c:pt>
                      <c:pt idx="75" formatCode="0">
                        <c:v>32.180732216419713</c:v>
                      </c:pt>
                      <c:pt idx="76" formatCode="0">
                        <c:v>30.942503845724453</c:v>
                      </c:pt>
                      <c:pt idx="77" formatCode="0">
                        <c:v>28.219061701277742</c:v>
                      </c:pt>
                      <c:pt idx="78" formatCode="0">
                        <c:v>28.219061701277742</c:v>
                      </c:pt>
                      <c:pt idx="79" formatCode="0">
                        <c:v>28.219061701277742</c:v>
                      </c:pt>
                      <c:pt idx="80" formatCode="0">
                        <c:v>25.39715553114997</c:v>
                      </c:pt>
                      <c:pt idx="81" formatCode="0">
                        <c:v>26.349972262399966</c:v>
                      </c:pt>
                      <c:pt idx="82" formatCode="0">
                        <c:v>24.715432603972467</c:v>
                      </c:pt>
                      <c:pt idx="83" formatCode="0">
                        <c:v>24.715432603972467</c:v>
                      </c:pt>
                      <c:pt idx="84" formatCode="0">
                        <c:v>24.144758722418967</c:v>
                      </c:pt>
                      <c:pt idx="85" formatCode="0">
                        <c:v>20.779848160755197</c:v>
                      </c:pt>
                      <c:pt idx="86" formatCode="0">
                        <c:v>19.509732830688268</c:v>
                      </c:pt>
                      <c:pt idx="87" formatCode="0">
                        <c:v>19.509732830688268</c:v>
                      </c:pt>
                      <c:pt idx="88" formatCode="0">
                        <c:v>19.509732830688268</c:v>
                      </c:pt>
                      <c:pt idx="89" formatCode="0">
                        <c:v>21.668716743583346</c:v>
                      </c:pt>
                      <c:pt idx="90" formatCode="0">
                        <c:v>23.835588417941683</c:v>
                      </c:pt>
                      <c:pt idx="91" formatCode="0">
                        <c:v>23.309321524481266</c:v>
                      </c:pt>
                      <c:pt idx="92" formatCode="0">
                        <c:v>22.38067555031439</c:v>
                      </c:pt>
                      <c:pt idx="93" formatCode="0">
                        <c:v>20.616248199397326</c:v>
                      </c:pt>
                      <c:pt idx="94" formatCode="0">
                        <c:v>19.668967791168576</c:v>
                      </c:pt>
                      <c:pt idx="95" formatCode="0">
                        <c:v>18.1171511566729</c:v>
                      </c:pt>
                      <c:pt idx="96" formatCode="0">
                        <c:v>17.362858464155856</c:v>
                      </c:pt>
                      <c:pt idx="97" formatCode="0">
                        <c:v>16.359649183108182</c:v>
                      </c:pt>
                      <c:pt idx="98" formatCode="0">
                        <c:v>19.025319558463419</c:v>
                      </c:pt>
                      <c:pt idx="99" formatCode="0">
                        <c:v>16.626216220643705</c:v>
                      </c:pt>
                      <c:pt idx="100" formatCode="0">
                        <c:v>16.171521624693906</c:v>
                      </c:pt>
                      <c:pt idx="101" formatCode="0">
                        <c:v>14.812029733262735</c:v>
                      </c:pt>
                      <c:pt idx="102" formatCode="0">
                        <c:v>16.03557243555079</c:v>
                      </c:pt>
                      <c:pt idx="103" formatCode="0">
                        <c:v>14.689675463033931</c:v>
                      </c:pt>
                    </c:numCache>
                  </c:numRef>
                </c:val>
                <c:smooth val="0"/>
                <c:extLst xmlns:c15="http://schemas.microsoft.com/office/drawing/2012/chart">
                  <c:ext xmlns:c16="http://schemas.microsoft.com/office/drawing/2014/chart" uri="{C3380CC4-5D6E-409C-BE32-E72D297353CC}">
                    <c16:uniqueId val="{00000029-705D-4F0A-A385-AB4DC898001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25-26'!$A$40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25-26'!$B$40:$DA$40</c15:sqref>
                        </c15:formulaRef>
                      </c:ext>
                    </c:extLst>
                    <c:numCache>
                      <c:formatCode>General</c:formatCode>
                      <c:ptCount val="104"/>
                      <c:pt idx="52" formatCode="0">
                        <c:v>14.805</c:v>
                      </c:pt>
                      <c:pt idx="53" formatCode="0">
                        <c:v>15.435000000000002</c:v>
                      </c:pt>
                      <c:pt idx="54" formatCode="0">
                        <c:v>16.285500000000003</c:v>
                      </c:pt>
                      <c:pt idx="55" formatCode="0">
                        <c:v>17.221050000000002</c:v>
                      </c:pt>
                      <c:pt idx="56" formatCode="0">
                        <c:v>16.528050000000004</c:v>
                      </c:pt>
                      <c:pt idx="57" formatCode="0">
                        <c:v>16.528050000000004</c:v>
                      </c:pt>
                      <c:pt idx="58" formatCode="0">
                        <c:v>18.180855000000005</c:v>
                      </c:pt>
                      <c:pt idx="59" formatCode="0">
                        <c:v>18.180855000000005</c:v>
                      </c:pt>
                      <c:pt idx="60" formatCode="0">
                        <c:v>19.312870500000006</c:v>
                      </c:pt>
                      <c:pt idx="61" formatCode="0">
                        <c:v>19.872017550000006</c:v>
                      </c:pt>
                      <c:pt idx="62" formatCode="0">
                        <c:v>19.872017550000006</c:v>
                      </c:pt>
                      <c:pt idx="63" formatCode="0">
                        <c:v>17.884815795000009</c:v>
                      </c:pt>
                      <c:pt idx="64" formatCode="0">
                        <c:v>16.652050915500006</c:v>
                      </c:pt>
                      <c:pt idx="65" formatCode="0">
                        <c:v>16.652050915500006</c:v>
                      </c:pt>
                      <c:pt idx="66" formatCode="0">
                        <c:v>17.761539307050008</c:v>
                      </c:pt>
                      <c:pt idx="67" formatCode="0">
                        <c:v>18.98197653775501</c:v>
                      </c:pt>
                      <c:pt idx="68" formatCode="0">
                        <c:v>18.98197653775501</c:v>
                      </c:pt>
                      <c:pt idx="69" formatCode="0">
                        <c:v>19.537693237755011</c:v>
                      </c:pt>
                      <c:pt idx="70" formatCode="0">
                        <c:v>20.148981607755012</c:v>
                      </c:pt>
                      <c:pt idx="71" formatCode="0">
                        <c:v>20.148981607755012</c:v>
                      </c:pt>
                      <c:pt idx="72" formatCode="0">
                        <c:v>20.821398814755014</c:v>
                      </c:pt>
                      <c:pt idx="73" formatCode="0">
                        <c:v>23.506360722306017</c:v>
                      </c:pt>
                      <c:pt idx="74" formatCode="0">
                        <c:v>20.284406433244815</c:v>
                      </c:pt>
                      <c:pt idx="75" formatCode="0">
                        <c:v>18.255965789920332</c:v>
                      </c:pt>
                      <c:pt idx="76" formatCode="0">
                        <c:v>18.255965789920332</c:v>
                      </c:pt>
                      <c:pt idx="77" formatCode="0">
                        <c:v>16.430369210928301</c:v>
                      </c:pt>
                      <c:pt idx="78" formatCode="0">
                        <c:v>16.430369210928301</c:v>
                      </c:pt>
                      <c:pt idx="79" formatCode="0">
                        <c:v>17.029492942365302</c:v>
                      </c:pt>
                      <c:pt idx="80" formatCode="0">
                        <c:v>16.370456837784602</c:v>
                      </c:pt>
                      <c:pt idx="81" formatCode="0">
                        <c:v>17.556721826029861</c:v>
                      </c:pt>
                      <c:pt idx="82" formatCode="0">
                        <c:v>16.156929139900456</c:v>
                      </c:pt>
                      <c:pt idx="83" formatCode="0">
                        <c:v>16.833100183200251</c:v>
                      </c:pt>
                      <c:pt idx="84" formatCode="0">
                        <c:v>15.893578312510007</c:v>
                      </c:pt>
                      <c:pt idx="85" formatCode="0">
                        <c:v>13.458650797637784</c:v>
                      </c:pt>
                      <c:pt idx="86" formatCode="0">
                        <c:v>13.458650797637784</c:v>
                      </c:pt>
                      <c:pt idx="87" formatCode="0">
                        <c:v>14.797469463371385</c:v>
                      </c:pt>
                      <c:pt idx="88" formatCode="0">
                        <c:v>14.797469463371385</c:v>
                      </c:pt>
                      <c:pt idx="89" formatCode="0">
                        <c:v>15.600760662811547</c:v>
                      </c:pt>
                      <c:pt idx="90" formatCode="0">
                        <c:v>17.160836729092704</c:v>
                      </c:pt>
                      <c:pt idx="91" formatCode="0">
                        <c:v>16.674845553431407</c:v>
                      </c:pt>
                      <c:pt idx="92" formatCode="0">
                        <c:v>15.930744231844731</c:v>
                      </c:pt>
                      <c:pt idx="93" formatCode="0">
                        <c:v>14.926207447702719</c:v>
                      </c:pt>
                      <c:pt idx="94" formatCode="0">
                        <c:v>12.579730436411737</c:v>
                      </c:pt>
                      <c:pt idx="95" formatCode="0">
                        <c:v>10.467901126249853</c:v>
                      </c:pt>
                      <c:pt idx="96" formatCode="0">
                        <c:v>9.7199607069071163</c:v>
                      </c:pt>
                      <c:pt idx="97" formatCode="0">
                        <c:v>9.7199607069071163</c:v>
                      </c:pt>
                      <c:pt idx="98" formatCode="0">
                        <c:v>10.393107084315581</c:v>
                      </c:pt>
                      <c:pt idx="99" formatCode="0">
                        <c:v>8.541954546442307</c:v>
                      </c:pt>
                      <c:pt idx="100" formatCode="0">
                        <c:v>8.541954546442307</c:v>
                      </c:pt>
                      <c:pt idx="101" formatCode="0">
                        <c:v>8.541954546442307</c:v>
                      </c:pt>
                      <c:pt idx="102" formatCode="0">
                        <c:v>9.0973003078042893</c:v>
                      </c:pt>
                      <c:pt idx="103" formatCode="0">
                        <c:v>7.8887205837416117</c:v>
                      </c:pt>
                    </c:numCache>
                  </c:numRef>
                </c:val>
                <c:smooth val="0"/>
                <c:extLst xmlns:c15="http://schemas.microsoft.com/office/drawing/2012/chart">
                  <c:ext xmlns:c16="http://schemas.microsoft.com/office/drawing/2014/chart" uri="{C3380CC4-5D6E-409C-BE32-E72D297353CC}">
                    <c16:uniqueId val="{0000002A-705D-4F0A-A385-AB4DC898001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25-26'!$A$41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25-26'!$B$41:$DA$41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2</c:v>
                      </c:pt>
                      <c:pt idx="73" formatCode="0">
                        <c:v>2</c:v>
                      </c:pt>
                      <c:pt idx="74" formatCode="0">
                        <c:v>2</c:v>
                      </c:pt>
                      <c:pt idx="75" formatCode="0">
                        <c:v>2</c:v>
                      </c:pt>
                      <c:pt idx="76" formatCode="0">
                        <c:v>2</c:v>
                      </c:pt>
                      <c:pt idx="77" formatCode="0">
                        <c:v>2</c:v>
                      </c:pt>
                      <c:pt idx="78" formatCode="0">
                        <c:v>2</c:v>
                      </c:pt>
                      <c:pt idx="79" formatCode="0">
                        <c:v>2</c:v>
                      </c:pt>
                      <c:pt idx="80" formatCode="0">
                        <c:v>2</c:v>
                      </c:pt>
                      <c:pt idx="81" formatCode="0">
                        <c:v>2</c:v>
                      </c:pt>
                      <c:pt idx="82" formatCode="0">
                        <c:v>2</c:v>
                      </c:pt>
                      <c:pt idx="83" formatCode="0">
                        <c:v>2</c:v>
                      </c:pt>
                      <c:pt idx="84" formatCode="0">
                        <c:v>2</c:v>
                      </c:pt>
                      <c:pt idx="85" formatCode="0">
                        <c:v>2</c:v>
                      </c:pt>
                      <c:pt idx="86" formatCode="0">
                        <c:v>2</c:v>
                      </c:pt>
                      <c:pt idx="87" formatCode="0">
                        <c:v>2</c:v>
                      </c:pt>
                      <c:pt idx="88" formatCode="0">
                        <c:v>2</c:v>
                      </c:pt>
                      <c:pt idx="89" formatCode="0">
                        <c:v>2</c:v>
                      </c:pt>
                      <c:pt idx="90" formatCode="0">
                        <c:v>2</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2B-705D-4F0A-A385-AB4DC898001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25-26'!$A$42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25-26'!$B$42:$DA$42</c15:sqref>
                        </c15:formulaRef>
                      </c:ext>
                    </c:extLst>
                    <c:numCache>
                      <c:formatCode>General</c:formatCode>
                      <c:ptCount val="104"/>
                      <c:pt idx="52" formatCode="0">
                        <c:v>7</c:v>
                      </c:pt>
                      <c:pt idx="53" formatCode="0">
                        <c:v>7</c:v>
                      </c:pt>
                      <c:pt idx="54" formatCode="0">
                        <c:v>7</c:v>
                      </c:pt>
                      <c:pt idx="55" formatCode="0">
                        <c:v>7</c:v>
                      </c:pt>
                      <c:pt idx="56" formatCode="0">
                        <c:v>7</c:v>
                      </c:pt>
                      <c:pt idx="57" formatCode="0">
                        <c:v>7</c:v>
                      </c:pt>
                      <c:pt idx="58" formatCode="0">
                        <c:v>6</c:v>
                      </c:pt>
                      <c:pt idx="59" formatCode="0">
                        <c:v>6</c:v>
                      </c:pt>
                      <c:pt idx="60" formatCode="0">
                        <c:v>5</c:v>
                      </c:pt>
                      <c:pt idx="61" formatCode="0">
                        <c:v>6</c:v>
                      </c:pt>
                      <c:pt idx="62" formatCode="0">
                        <c:v>6</c:v>
                      </c:pt>
                      <c:pt idx="63" formatCode="0">
                        <c:v>6</c:v>
                      </c:pt>
                      <c:pt idx="64" formatCode="0">
                        <c:v>6</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2C-705D-4F0A-A385-AB4DC898001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25-26'!$A$43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25-26'!$B$43:$DA$43</c15:sqref>
                        </c15:formulaRef>
                      </c:ext>
                    </c:extLst>
                    <c:numCache>
                      <c:formatCode>General</c:formatCode>
                      <c:ptCount val="104"/>
                      <c:pt idx="52" formatCode="0">
                        <c:v>27</c:v>
                      </c:pt>
                      <c:pt idx="53" formatCode="0">
                        <c:v>25</c:v>
                      </c:pt>
                      <c:pt idx="54" formatCode="0">
                        <c:v>24</c:v>
                      </c:pt>
                      <c:pt idx="55" formatCode="0">
                        <c:v>22</c:v>
                      </c:pt>
                      <c:pt idx="56" formatCode="0">
                        <c:v>20</c:v>
                      </c:pt>
                      <c:pt idx="57" formatCode="0">
                        <c:v>19</c:v>
                      </c:pt>
                      <c:pt idx="58" formatCode="0">
                        <c:v>18</c:v>
                      </c:pt>
                      <c:pt idx="59" formatCode="0">
                        <c:v>17</c:v>
                      </c:pt>
                      <c:pt idx="60" formatCode="0">
                        <c:v>15</c:v>
                      </c:pt>
                      <c:pt idx="61" formatCode="0">
                        <c:v>14</c:v>
                      </c:pt>
                      <c:pt idx="62" formatCode="0">
                        <c:v>12</c:v>
                      </c:pt>
                      <c:pt idx="63" formatCode="0">
                        <c:v>13</c:v>
                      </c:pt>
                      <c:pt idx="64" formatCode="0">
                        <c:v>14</c:v>
                      </c:pt>
                      <c:pt idx="65" formatCode="0">
                        <c:v>16</c:v>
                      </c:pt>
                      <c:pt idx="66" formatCode="0">
                        <c:v>17</c:v>
                      </c:pt>
                      <c:pt idx="67" formatCode="0">
                        <c:v>19</c:v>
                      </c:pt>
                      <c:pt idx="68" formatCode="0">
                        <c:v>22</c:v>
                      </c:pt>
                      <c:pt idx="69" formatCode="0">
                        <c:v>24</c:v>
                      </c:pt>
                      <c:pt idx="70" formatCode="0">
                        <c:v>27</c:v>
                      </c:pt>
                      <c:pt idx="71" formatCode="0">
                        <c:v>29</c:v>
                      </c:pt>
                      <c:pt idx="72" formatCode="0">
                        <c:v>32</c:v>
                      </c:pt>
                      <c:pt idx="73" formatCode="0">
                        <c:v>36</c:v>
                      </c:pt>
                      <c:pt idx="74" formatCode="0">
                        <c:v>41</c:v>
                      </c:pt>
                      <c:pt idx="75" formatCode="0">
                        <c:v>40</c:v>
                      </c:pt>
                      <c:pt idx="76" formatCode="0">
                        <c:v>38</c:v>
                      </c:pt>
                      <c:pt idx="77" formatCode="0">
                        <c:v>34</c:v>
                      </c:pt>
                      <c:pt idx="78" formatCode="0">
                        <c:v>33</c:v>
                      </c:pt>
                      <c:pt idx="79" formatCode="0">
                        <c:v>31</c:v>
                      </c:pt>
                      <c:pt idx="80" formatCode="0">
                        <c:v>29</c:v>
                      </c:pt>
                      <c:pt idx="81" formatCode="0">
                        <c:v>27</c:v>
                      </c:pt>
                      <c:pt idx="82" formatCode="0">
                        <c:v>26</c:v>
                      </c:pt>
                      <c:pt idx="83" formatCode="0">
                        <c:v>24</c:v>
                      </c:pt>
                      <c:pt idx="84" formatCode="0">
                        <c:v>22</c:v>
                      </c:pt>
                      <c:pt idx="85" formatCode="0">
                        <c:v>20</c:v>
                      </c:pt>
                      <c:pt idx="86" formatCode="0">
                        <c:v>20</c:v>
                      </c:pt>
                      <c:pt idx="87" formatCode="0">
                        <c:v>22</c:v>
                      </c:pt>
                      <c:pt idx="88" formatCode="0">
                        <c:v>23</c:v>
                      </c:pt>
                      <c:pt idx="89" formatCode="0">
                        <c:v>25</c:v>
                      </c:pt>
                      <c:pt idx="90" formatCode="0">
                        <c:v>28</c:v>
                      </c:pt>
                      <c:pt idx="91" formatCode="0">
                        <c:v>22</c:v>
                      </c:pt>
                      <c:pt idx="92" formatCode="0">
                        <c:v>20</c:v>
                      </c:pt>
                      <c:pt idx="93" formatCode="0">
                        <c:v>19</c:v>
                      </c:pt>
                      <c:pt idx="94" formatCode="0">
                        <c:v>18</c:v>
                      </c:pt>
                      <c:pt idx="95" formatCode="0">
                        <c:v>17</c:v>
                      </c:pt>
                      <c:pt idx="96" formatCode="0">
                        <c:v>16</c:v>
                      </c:pt>
                      <c:pt idx="97" formatCode="0">
                        <c:v>15</c:v>
                      </c:pt>
                      <c:pt idx="98" formatCode="0">
                        <c:v>14</c:v>
                      </c:pt>
                      <c:pt idx="99" formatCode="0">
                        <c:v>13</c:v>
                      </c:pt>
                      <c:pt idx="100" formatCode="0">
                        <c:v>15</c:v>
                      </c:pt>
                      <c:pt idx="101" formatCode="0">
                        <c:v>15</c:v>
                      </c:pt>
                      <c:pt idx="102" formatCode="0">
                        <c:v>14</c:v>
                      </c:pt>
                      <c:pt idx="103" formatCode="0">
                        <c:v>13</c:v>
                      </c:pt>
                    </c:numCache>
                  </c:numRef>
                </c:val>
                <c:smooth val="0"/>
                <c:extLst xmlns:c15="http://schemas.microsoft.com/office/drawing/2012/chart">
                  <c:ext xmlns:c16="http://schemas.microsoft.com/office/drawing/2014/chart" uri="{C3380CC4-5D6E-409C-BE32-E72D297353CC}">
                    <c16:uniqueId val="{0000002D-705D-4F0A-A385-AB4DC8980013}"/>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25-26'!$A$44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25-26'!$B$44:$DA$44</c15:sqref>
                        </c15:formulaRef>
                      </c:ext>
                    </c:extLst>
                    <c:numCache>
                      <c:formatCode>General</c:formatCode>
                      <c:ptCount val="104"/>
                      <c:pt idx="52" formatCode="0">
                        <c:v>23</c:v>
                      </c:pt>
                      <c:pt idx="53" formatCode="0">
                        <c:v>23</c:v>
                      </c:pt>
                      <c:pt idx="54" formatCode="0">
                        <c:v>22</c:v>
                      </c:pt>
                      <c:pt idx="55" formatCode="0">
                        <c:v>21</c:v>
                      </c:pt>
                      <c:pt idx="56" formatCode="0">
                        <c:v>20</c:v>
                      </c:pt>
                      <c:pt idx="57" formatCode="0">
                        <c:v>20</c:v>
                      </c:pt>
                      <c:pt idx="58" formatCode="0">
                        <c:v>17</c:v>
                      </c:pt>
                      <c:pt idx="59" formatCode="0">
                        <c:v>17</c:v>
                      </c:pt>
                      <c:pt idx="60" formatCode="0">
                        <c:v>17</c:v>
                      </c:pt>
                      <c:pt idx="61" formatCode="0">
                        <c:v>18</c:v>
                      </c:pt>
                      <c:pt idx="62" formatCode="0">
                        <c:v>17</c:v>
                      </c:pt>
                      <c:pt idx="63" formatCode="0">
                        <c:v>16</c:v>
                      </c:pt>
                      <c:pt idx="64" formatCode="0">
                        <c:v>16</c:v>
                      </c:pt>
                      <c:pt idx="65" formatCode="0">
                        <c:v>18</c:v>
                      </c:pt>
                      <c:pt idx="66" formatCode="0">
                        <c:v>18</c:v>
                      </c:pt>
                      <c:pt idx="67" formatCode="0">
                        <c:v>18</c:v>
                      </c:pt>
                      <c:pt idx="68" formatCode="0">
                        <c:v>18</c:v>
                      </c:pt>
                      <c:pt idx="69" formatCode="0">
                        <c:v>19</c:v>
                      </c:pt>
                      <c:pt idx="70" formatCode="0">
                        <c:v>19</c:v>
                      </c:pt>
                      <c:pt idx="71" formatCode="0">
                        <c:v>18</c:v>
                      </c:pt>
                      <c:pt idx="72" formatCode="0">
                        <c:v>18</c:v>
                      </c:pt>
                      <c:pt idx="73" formatCode="0">
                        <c:v>17</c:v>
                      </c:pt>
                      <c:pt idx="74" formatCode="0">
                        <c:v>18</c:v>
                      </c:pt>
                      <c:pt idx="75" formatCode="0">
                        <c:v>19</c:v>
                      </c:pt>
                      <c:pt idx="76" formatCode="0">
                        <c:v>17</c:v>
                      </c:pt>
                      <c:pt idx="77" formatCode="0">
                        <c:v>16</c:v>
                      </c:pt>
                      <c:pt idx="78" formatCode="0">
                        <c:v>15</c:v>
                      </c:pt>
                      <c:pt idx="79" formatCode="0">
                        <c:v>14</c:v>
                      </c:pt>
                      <c:pt idx="80" formatCode="0">
                        <c:v>14</c:v>
                      </c:pt>
                      <c:pt idx="81" formatCode="0">
                        <c:v>14</c:v>
                      </c:pt>
                      <c:pt idx="82" formatCode="0">
                        <c:v>14</c:v>
                      </c:pt>
                      <c:pt idx="83" formatCode="0">
                        <c:v>16</c:v>
                      </c:pt>
                      <c:pt idx="84" formatCode="0">
                        <c:v>15</c:v>
                      </c:pt>
                      <c:pt idx="85" formatCode="0">
                        <c:v>15</c:v>
                      </c:pt>
                      <c:pt idx="86" formatCode="0">
                        <c:v>14</c:v>
                      </c:pt>
                      <c:pt idx="87" formatCode="0">
                        <c:v>13</c:v>
                      </c:pt>
                      <c:pt idx="88" formatCode="0">
                        <c:v>14</c:v>
                      </c:pt>
                      <c:pt idx="89" formatCode="0">
                        <c:v>15</c:v>
                      </c:pt>
                      <c:pt idx="90" formatCode="0">
                        <c:v>14</c:v>
                      </c:pt>
                      <c:pt idx="91" formatCode="0">
                        <c:v>13</c:v>
                      </c:pt>
                      <c:pt idx="92" formatCode="0">
                        <c:v>13</c:v>
                      </c:pt>
                      <c:pt idx="93" formatCode="0">
                        <c:v>12</c:v>
                      </c:pt>
                      <c:pt idx="94" formatCode="0">
                        <c:v>11</c:v>
                      </c:pt>
                      <c:pt idx="95" formatCode="0">
                        <c:v>10</c:v>
                      </c:pt>
                      <c:pt idx="96" formatCode="0">
                        <c:v>10</c:v>
                      </c:pt>
                      <c:pt idx="97" formatCode="0">
                        <c:v>10</c:v>
                      </c:pt>
                      <c:pt idx="98" formatCode="0">
                        <c:v>10</c:v>
                      </c:pt>
                      <c:pt idx="99" formatCode="0">
                        <c:v>10</c:v>
                      </c:pt>
                      <c:pt idx="100" formatCode="0">
                        <c:v>10</c:v>
                      </c:pt>
                      <c:pt idx="101" formatCode="0">
                        <c:v>10</c:v>
                      </c:pt>
                      <c:pt idx="102" formatCode="0">
                        <c:v>11</c:v>
                      </c:pt>
                      <c:pt idx="103" formatCode="0">
                        <c:v>11</c:v>
                      </c:pt>
                    </c:numCache>
                  </c:numRef>
                </c:val>
                <c:smooth val="0"/>
                <c:extLst xmlns:c15="http://schemas.microsoft.com/office/drawing/2012/chart">
                  <c:ext xmlns:c16="http://schemas.microsoft.com/office/drawing/2014/chart" uri="{C3380CC4-5D6E-409C-BE32-E72D297353CC}">
                    <c16:uniqueId val="{0000002E-705D-4F0A-A385-AB4DC8980013}"/>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25-26'!$A$45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25-26'!$B$45:$DA$45</c15:sqref>
                        </c15:formulaRef>
                      </c:ext>
                    </c:extLst>
                    <c:numCache>
                      <c:formatCode>General</c:formatCode>
                      <c:ptCount val="104"/>
                      <c:pt idx="52" formatCode="0">
                        <c:v>34</c:v>
                      </c:pt>
                      <c:pt idx="53" formatCode="0">
                        <c:v>34</c:v>
                      </c:pt>
                      <c:pt idx="54" formatCode="0">
                        <c:v>34</c:v>
                      </c:pt>
                      <c:pt idx="55" formatCode="0">
                        <c:v>34</c:v>
                      </c:pt>
                      <c:pt idx="56" formatCode="0">
                        <c:v>33</c:v>
                      </c:pt>
                      <c:pt idx="57" formatCode="0">
                        <c:v>32</c:v>
                      </c:pt>
                      <c:pt idx="58" formatCode="0">
                        <c:v>32</c:v>
                      </c:pt>
                      <c:pt idx="59" formatCode="0">
                        <c:v>32</c:v>
                      </c:pt>
                      <c:pt idx="60" formatCode="0">
                        <c:v>31</c:v>
                      </c:pt>
                      <c:pt idx="61" formatCode="0">
                        <c:v>33</c:v>
                      </c:pt>
                      <c:pt idx="62" formatCode="0">
                        <c:v>32</c:v>
                      </c:pt>
                      <c:pt idx="63" formatCode="0">
                        <c:v>31</c:v>
                      </c:pt>
                      <c:pt idx="64" formatCode="0">
                        <c:v>31</c:v>
                      </c:pt>
                      <c:pt idx="65" formatCode="0">
                        <c:v>31</c:v>
                      </c:pt>
                      <c:pt idx="66" formatCode="0">
                        <c:v>30</c:v>
                      </c:pt>
                      <c:pt idx="67" formatCode="0">
                        <c:v>29</c:v>
                      </c:pt>
                      <c:pt idx="68" formatCode="0">
                        <c:v>29</c:v>
                      </c:pt>
                      <c:pt idx="69" formatCode="0">
                        <c:v>30</c:v>
                      </c:pt>
                      <c:pt idx="70" formatCode="0">
                        <c:v>29</c:v>
                      </c:pt>
                      <c:pt idx="71" formatCode="0">
                        <c:v>28</c:v>
                      </c:pt>
                      <c:pt idx="72" formatCode="0">
                        <c:v>29</c:v>
                      </c:pt>
                      <c:pt idx="73" formatCode="0">
                        <c:v>31</c:v>
                      </c:pt>
                      <c:pt idx="74" formatCode="0">
                        <c:v>28</c:v>
                      </c:pt>
                      <c:pt idx="75" formatCode="0">
                        <c:v>28</c:v>
                      </c:pt>
                      <c:pt idx="76" formatCode="0">
                        <c:v>28</c:v>
                      </c:pt>
                      <c:pt idx="77" formatCode="0">
                        <c:v>27</c:v>
                      </c:pt>
                      <c:pt idx="78" formatCode="0">
                        <c:v>27</c:v>
                      </c:pt>
                      <c:pt idx="79" formatCode="0">
                        <c:v>26</c:v>
                      </c:pt>
                      <c:pt idx="80" formatCode="0">
                        <c:v>25</c:v>
                      </c:pt>
                      <c:pt idx="81" formatCode="0">
                        <c:v>25</c:v>
                      </c:pt>
                      <c:pt idx="82" formatCode="0">
                        <c:v>24</c:v>
                      </c:pt>
                      <c:pt idx="83" formatCode="0">
                        <c:v>23</c:v>
                      </c:pt>
                      <c:pt idx="84" formatCode="0">
                        <c:v>22</c:v>
                      </c:pt>
                      <c:pt idx="85" formatCode="0">
                        <c:v>21</c:v>
                      </c:pt>
                      <c:pt idx="86" formatCode="0">
                        <c:v>20</c:v>
                      </c:pt>
                      <c:pt idx="87" formatCode="0">
                        <c:v>20</c:v>
                      </c:pt>
                      <c:pt idx="88" formatCode="0">
                        <c:v>21</c:v>
                      </c:pt>
                      <c:pt idx="89" formatCode="0">
                        <c:v>20</c:v>
                      </c:pt>
                      <c:pt idx="90" formatCode="0">
                        <c:v>20</c:v>
                      </c:pt>
                      <c:pt idx="91" formatCode="0">
                        <c:v>22</c:v>
                      </c:pt>
                      <c:pt idx="92" formatCode="0">
                        <c:v>21</c:v>
                      </c:pt>
                      <c:pt idx="93" formatCode="0">
                        <c:v>21</c:v>
                      </c:pt>
                      <c:pt idx="94" formatCode="0">
                        <c:v>19</c:v>
                      </c:pt>
                      <c:pt idx="95" formatCode="0">
                        <c:v>18</c:v>
                      </c:pt>
                      <c:pt idx="96" formatCode="0">
                        <c:v>17</c:v>
                      </c:pt>
                      <c:pt idx="97" formatCode="0">
                        <c:v>16</c:v>
                      </c:pt>
                      <c:pt idx="98" formatCode="0">
                        <c:v>18</c:v>
                      </c:pt>
                      <c:pt idx="99" formatCode="0">
                        <c:v>15</c:v>
                      </c:pt>
                      <c:pt idx="100" formatCode="0">
                        <c:v>14</c:v>
                      </c:pt>
                      <c:pt idx="101" formatCode="0">
                        <c:v>14</c:v>
                      </c:pt>
                      <c:pt idx="102" formatCode="0">
                        <c:v>14</c:v>
                      </c:pt>
                      <c:pt idx="103" formatCode="0">
                        <c:v>14</c:v>
                      </c:pt>
                    </c:numCache>
                  </c:numRef>
                </c:val>
                <c:smooth val="0"/>
                <c:extLst xmlns:c15="http://schemas.microsoft.com/office/drawing/2012/chart">
                  <c:ext xmlns:c16="http://schemas.microsoft.com/office/drawing/2014/chart" uri="{C3380CC4-5D6E-409C-BE32-E72D297353CC}">
                    <c16:uniqueId val="{0000002F-705D-4F0A-A385-AB4DC8980013}"/>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785537677355E-2"/>
          <c:y val="0.95651202050500383"/>
          <c:w val="0.96211775868718619"/>
          <c:h val="4.09631731663753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b="1"/>
              <a:t>Graph 1 - NRIs/NE's Reported July-Dec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v>NRIs</c:v>
          </c:tx>
          <c:spPr>
            <a:ln w="28575" cap="rnd">
              <a:solidFill>
                <a:srgbClr val="FF0000"/>
              </a:solidFill>
              <a:round/>
            </a:ln>
            <a:effectLst/>
          </c:spPr>
          <c:marker>
            <c:symbol val="none"/>
          </c:marker>
          <c:cat>
            <c:numRef>
              <c:f>'NRI NE Rolling monthly summary'!$E$4:$E$9</c:f>
              <c:numCache>
                <c:formatCode>mmm\-yy</c:formatCode>
                <c:ptCount val="6"/>
                <c:pt idx="0">
                  <c:v>45839</c:v>
                </c:pt>
                <c:pt idx="1">
                  <c:v>45870</c:v>
                </c:pt>
                <c:pt idx="2">
                  <c:v>45901</c:v>
                </c:pt>
                <c:pt idx="3">
                  <c:v>45931</c:v>
                </c:pt>
                <c:pt idx="4">
                  <c:v>45962</c:v>
                </c:pt>
                <c:pt idx="5">
                  <c:v>45992</c:v>
                </c:pt>
              </c:numCache>
            </c:numRef>
          </c:cat>
          <c:val>
            <c:numRef>
              <c:f>'NRI NE Rolling monthly summary'!$F$4:$F$9</c:f>
              <c:numCache>
                <c:formatCode>0</c:formatCode>
                <c:ptCount val="6"/>
                <c:pt idx="0">
                  <c:v>5</c:v>
                </c:pt>
                <c:pt idx="1">
                  <c:v>6</c:v>
                </c:pt>
                <c:pt idx="2">
                  <c:v>4</c:v>
                </c:pt>
                <c:pt idx="3">
                  <c:v>9</c:v>
                </c:pt>
                <c:pt idx="4">
                  <c:v>7</c:v>
                </c:pt>
                <c:pt idx="5">
                  <c:v>13</c:v>
                </c:pt>
              </c:numCache>
            </c:numRef>
          </c:val>
          <c:smooth val="0"/>
          <c:extLst>
            <c:ext xmlns:c16="http://schemas.microsoft.com/office/drawing/2014/chart" uri="{C3380CC4-5D6E-409C-BE32-E72D297353CC}">
              <c16:uniqueId val="{00000000-4212-4D8C-92C0-6578DD6E706C}"/>
            </c:ext>
          </c:extLst>
        </c:ser>
        <c:ser>
          <c:idx val="1"/>
          <c:order val="1"/>
          <c:tx>
            <c:v>Never Events</c:v>
          </c:tx>
          <c:spPr>
            <a:ln w="28575" cap="rnd">
              <a:solidFill>
                <a:srgbClr val="92D050"/>
              </a:solidFill>
              <a:round/>
            </a:ln>
            <a:effectLst/>
          </c:spPr>
          <c:marker>
            <c:symbol val="none"/>
          </c:marker>
          <c:cat>
            <c:numRef>
              <c:f>'NRI NE Rolling monthly summary'!$E$4:$E$9</c:f>
              <c:numCache>
                <c:formatCode>mmm\-yy</c:formatCode>
                <c:ptCount val="6"/>
                <c:pt idx="0">
                  <c:v>45839</c:v>
                </c:pt>
                <c:pt idx="1">
                  <c:v>45870</c:v>
                </c:pt>
                <c:pt idx="2">
                  <c:v>45901</c:v>
                </c:pt>
                <c:pt idx="3">
                  <c:v>45931</c:v>
                </c:pt>
                <c:pt idx="4">
                  <c:v>45962</c:v>
                </c:pt>
                <c:pt idx="5">
                  <c:v>45992</c:v>
                </c:pt>
              </c:numCache>
            </c:numRef>
          </c:cat>
          <c:val>
            <c:numRef>
              <c:f>'NRI NE Rolling monthly summary'!$G$4:$G$9</c:f>
              <c:numCache>
                <c:formatCode>General</c:formatCode>
                <c:ptCount val="6"/>
                <c:pt idx="0">
                  <c:v>0</c:v>
                </c:pt>
                <c:pt idx="1">
                  <c:v>0</c:v>
                </c:pt>
                <c:pt idx="2">
                  <c:v>0</c:v>
                </c:pt>
                <c:pt idx="3">
                  <c:v>0</c:v>
                </c:pt>
                <c:pt idx="4">
                  <c:v>0</c:v>
                </c:pt>
                <c:pt idx="5">
                  <c:v>0</c:v>
                </c:pt>
              </c:numCache>
            </c:numRef>
          </c:val>
          <c:smooth val="0"/>
          <c:extLst>
            <c:ext xmlns:c16="http://schemas.microsoft.com/office/drawing/2014/chart" uri="{C3380CC4-5D6E-409C-BE32-E72D297353CC}">
              <c16:uniqueId val="{00000001-4212-4D8C-92C0-6578DD6E706C}"/>
            </c:ext>
          </c:extLst>
        </c:ser>
        <c:dLbls>
          <c:showLegendKey val="0"/>
          <c:showVal val="0"/>
          <c:showCatName val="0"/>
          <c:showSerName val="0"/>
          <c:showPercent val="0"/>
          <c:showBubbleSize val="0"/>
        </c:dLbls>
        <c:smooth val="0"/>
        <c:axId val="1081449167"/>
        <c:axId val="1081443887"/>
      </c:lineChart>
      <c:dateAx>
        <c:axId val="1081449167"/>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1443887"/>
        <c:crosses val="autoZero"/>
        <c:auto val="1"/>
        <c:lblOffset val="100"/>
        <c:baseTimeUnit val="months"/>
      </c:dateAx>
      <c:valAx>
        <c:axId val="108144388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14491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b="1"/>
              <a:t>Graph 3 - Outcome Forms submitted May-Dec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'NRIs hit or missed'!$B$1</c:f>
              <c:strCache>
                <c:ptCount val="1"/>
                <c:pt idx="0">
                  <c:v>Submitted within target date</c:v>
                </c:pt>
              </c:strCache>
            </c:strRef>
          </c:tx>
          <c:spPr>
            <a:solidFill>
              <a:srgbClr val="92D050"/>
            </a:solidFill>
            <a:ln>
              <a:solidFill>
                <a:srgbClr val="92D050"/>
              </a:solidFill>
            </a:ln>
            <a:effectLst/>
          </c:spPr>
          <c:invertIfNegative val="0"/>
          <c:cat>
            <c:numRef>
              <c:f>'NRIs hit or missed'!$A$2:$A$9</c:f>
              <c:numCache>
                <c:formatCode>mmm\-yy</c:formatCode>
                <c:ptCount val="8"/>
                <c:pt idx="0">
                  <c:v>45778</c:v>
                </c:pt>
                <c:pt idx="1">
                  <c:v>45809</c:v>
                </c:pt>
                <c:pt idx="2">
                  <c:v>45839</c:v>
                </c:pt>
                <c:pt idx="3">
                  <c:v>45870</c:v>
                </c:pt>
                <c:pt idx="4">
                  <c:v>45901</c:v>
                </c:pt>
                <c:pt idx="5">
                  <c:v>45931</c:v>
                </c:pt>
                <c:pt idx="6">
                  <c:v>45962</c:v>
                </c:pt>
                <c:pt idx="7">
                  <c:v>45992</c:v>
                </c:pt>
              </c:numCache>
            </c:numRef>
          </c:cat>
          <c:val>
            <c:numRef>
              <c:f>'NRIs hit or missed'!$B$2:$B$9</c:f>
              <c:numCache>
                <c:formatCode>General</c:formatCode>
                <c:ptCount val="8"/>
                <c:pt idx="0">
                  <c:v>4</c:v>
                </c:pt>
                <c:pt idx="1">
                  <c:v>2</c:v>
                </c:pt>
                <c:pt idx="2">
                  <c:v>4</c:v>
                </c:pt>
                <c:pt idx="3">
                  <c:v>1</c:v>
                </c:pt>
                <c:pt idx="4">
                  <c:v>2</c:v>
                </c:pt>
                <c:pt idx="5">
                  <c:v>4</c:v>
                </c:pt>
                <c:pt idx="6">
                  <c:v>1</c:v>
                </c:pt>
                <c:pt idx="7">
                  <c:v>6</c:v>
                </c:pt>
              </c:numCache>
            </c:numRef>
          </c:val>
          <c:extLst>
            <c:ext xmlns:c16="http://schemas.microsoft.com/office/drawing/2014/chart" uri="{C3380CC4-5D6E-409C-BE32-E72D297353CC}">
              <c16:uniqueId val="{00000000-2A21-4532-999E-83470A62160E}"/>
            </c:ext>
          </c:extLst>
        </c:ser>
        <c:ser>
          <c:idx val="1"/>
          <c:order val="1"/>
          <c:tx>
            <c:strRef>
              <c:f>'NRIs hit or missed'!$C$1</c:f>
              <c:strCache>
                <c:ptCount val="1"/>
                <c:pt idx="0">
                  <c:v>Submitted - Missed target</c:v>
                </c:pt>
              </c:strCache>
            </c:strRef>
          </c:tx>
          <c:spPr>
            <a:solidFill>
              <a:srgbClr val="FF0000"/>
            </a:solidFill>
            <a:ln>
              <a:solidFill>
                <a:srgbClr val="FF0000"/>
              </a:solidFill>
            </a:ln>
            <a:effectLst/>
          </c:spPr>
          <c:invertIfNegative val="0"/>
          <c:cat>
            <c:numRef>
              <c:f>'NRIs hit or missed'!$A$2:$A$9</c:f>
              <c:numCache>
                <c:formatCode>mmm\-yy</c:formatCode>
                <c:ptCount val="8"/>
                <c:pt idx="0">
                  <c:v>45778</c:v>
                </c:pt>
                <c:pt idx="1">
                  <c:v>45809</c:v>
                </c:pt>
                <c:pt idx="2">
                  <c:v>45839</c:v>
                </c:pt>
                <c:pt idx="3">
                  <c:v>45870</c:v>
                </c:pt>
                <c:pt idx="4">
                  <c:v>45901</c:v>
                </c:pt>
                <c:pt idx="5">
                  <c:v>45931</c:v>
                </c:pt>
                <c:pt idx="6">
                  <c:v>45962</c:v>
                </c:pt>
                <c:pt idx="7">
                  <c:v>45992</c:v>
                </c:pt>
              </c:numCache>
            </c:numRef>
          </c:cat>
          <c:val>
            <c:numRef>
              <c:f>'NRIs hit or missed'!$C$2:$C$9</c:f>
              <c:numCache>
                <c:formatCode>General</c:formatCode>
                <c:ptCount val="8"/>
                <c:pt idx="0">
                  <c:v>6</c:v>
                </c:pt>
                <c:pt idx="1">
                  <c:v>5</c:v>
                </c:pt>
                <c:pt idx="2">
                  <c:v>3</c:v>
                </c:pt>
                <c:pt idx="3">
                  <c:v>8</c:v>
                </c:pt>
                <c:pt idx="4">
                  <c:v>4</c:v>
                </c:pt>
                <c:pt idx="5">
                  <c:v>7</c:v>
                </c:pt>
                <c:pt idx="6">
                  <c:v>10</c:v>
                </c:pt>
                <c:pt idx="7">
                  <c:v>3</c:v>
                </c:pt>
              </c:numCache>
            </c:numRef>
          </c:val>
          <c:extLst>
            <c:ext xmlns:c16="http://schemas.microsoft.com/office/drawing/2014/chart" uri="{C3380CC4-5D6E-409C-BE32-E72D297353CC}">
              <c16:uniqueId val="{00000001-2A21-4532-999E-83470A62160E}"/>
            </c:ext>
          </c:extLst>
        </c:ser>
        <c:dLbls>
          <c:showLegendKey val="0"/>
          <c:showVal val="0"/>
          <c:showCatName val="0"/>
          <c:showSerName val="0"/>
          <c:showPercent val="0"/>
          <c:showBubbleSize val="0"/>
        </c:dLbls>
        <c:gapWidth val="150"/>
        <c:overlap val="100"/>
        <c:axId val="1408769232"/>
        <c:axId val="1408760112"/>
      </c:barChart>
      <c:dateAx>
        <c:axId val="140876923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8760112"/>
        <c:crosses val="autoZero"/>
        <c:auto val="1"/>
        <c:lblOffset val="100"/>
        <c:baseTimeUnit val="months"/>
      </c:dateAx>
      <c:valAx>
        <c:axId val="1408760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876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b="1"/>
              <a:t>Graph 2 - Open NRIs Dec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'Open NRIs'!$A$2</c:f>
              <c:strCache>
                <c:ptCount val="1"/>
                <c:pt idx="0">
                  <c:v>Total Open NRIs</c:v>
                </c:pt>
              </c:strCache>
            </c:strRef>
          </c:tx>
          <c:spPr>
            <a:solidFill>
              <a:srgbClr val="92D050"/>
            </a:solidFill>
            <a:ln>
              <a:solidFill>
                <a:srgbClr val="92D050"/>
              </a:solidFill>
            </a:ln>
            <a:effectLst/>
          </c:spPr>
          <c:invertIfNegative val="0"/>
          <c:cat>
            <c:numRef>
              <c:f>'Open NRIs'!$B$1:$C$1</c:f>
              <c:numCache>
                <c:formatCode>mmm\-yy</c:formatCode>
                <c:ptCount val="2"/>
                <c:pt idx="0">
                  <c:v>45962</c:v>
                </c:pt>
                <c:pt idx="1">
                  <c:v>45992</c:v>
                </c:pt>
              </c:numCache>
            </c:numRef>
          </c:cat>
          <c:val>
            <c:numRef>
              <c:f>'Open NRIs'!$B$2:$C$2</c:f>
              <c:numCache>
                <c:formatCode>General</c:formatCode>
                <c:ptCount val="2"/>
                <c:pt idx="0">
                  <c:v>21</c:v>
                </c:pt>
                <c:pt idx="1">
                  <c:v>23</c:v>
                </c:pt>
              </c:numCache>
            </c:numRef>
          </c:val>
          <c:extLst>
            <c:ext xmlns:c16="http://schemas.microsoft.com/office/drawing/2014/chart" uri="{C3380CC4-5D6E-409C-BE32-E72D297353CC}">
              <c16:uniqueId val="{00000000-0337-4435-87D0-E197FDE0AC5F}"/>
            </c:ext>
          </c:extLst>
        </c:ser>
        <c:ser>
          <c:idx val="1"/>
          <c:order val="1"/>
          <c:tx>
            <c:strRef>
              <c:f>'Open NRIs'!$A$3</c:f>
              <c:strCache>
                <c:ptCount val="1"/>
                <c:pt idx="0">
                  <c:v>Overdue Closure</c:v>
                </c:pt>
              </c:strCache>
            </c:strRef>
          </c:tx>
          <c:spPr>
            <a:solidFill>
              <a:srgbClr val="FF0000"/>
            </a:solidFill>
            <a:ln>
              <a:noFill/>
            </a:ln>
            <a:effectLst/>
          </c:spPr>
          <c:invertIfNegative val="0"/>
          <c:cat>
            <c:numRef>
              <c:f>'Open NRIs'!$B$1:$C$1</c:f>
              <c:numCache>
                <c:formatCode>mmm\-yy</c:formatCode>
                <c:ptCount val="2"/>
                <c:pt idx="0">
                  <c:v>45962</c:v>
                </c:pt>
                <c:pt idx="1">
                  <c:v>45992</c:v>
                </c:pt>
              </c:numCache>
            </c:numRef>
          </c:cat>
          <c:val>
            <c:numRef>
              <c:f>'Open NRIs'!$B$3:$C$3</c:f>
              <c:numCache>
                <c:formatCode>General</c:formatCode>
                <c:ptCount val="2"/>
                <c:pt idx="0">
                  <c:v>12</c:v>
                </c:pt>
                <c:pt idx="1">
                  <c:v>14</c:v>
                </c:pt>
              </c:numCache>
            </c:numRef>
          </c:val>
          <c:extLst>
            <c:ext xmlns:c16="http://schemas.microsoft.com/office/drawing/2014/chart" uri="{C3380CC4-5D6E-409C-BE32-E72D297353CC}">
              <c16:uniqueId val="{00000001-0337-4435-87D0-E197FDE0AC5F}"/>
            </c:ext>
          </c:extLst>
        </c:ser>
        <c:dLbls>
          <c:showLegendKey val="0"/>
          <c:showVal val="0"/>
          <c:showCatName val="0"/>
          <c:showSerName val="0"/>
          <c:showPercent val="0"/>
          <c:showBubbleSize val="0"/>
        </c:dLbls>
        <c:gapWidth val="150"/>
        <c:overlap val="100"/>
        <c:axId val="1408783152"/>
        <c:axId val="1408778352"/>
      </c:barChart>
      <c:dateAx>
        <c:axId val="140878315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8778352"/>
        <c:crosses val="autoZero"/>
        <c:auto val="1"/>
        <c:lblOffset val="100"/>
        <c:baseTimeUnit val="months"/>
      </c:dateAx>
      <c:valAx>
        <c:axId val="1408778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8783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050" b="1"/>
              <a:t>Formal</a:t>
            </a:r>
            <a:r>
              <a:rPr lang="en-GB" sz="1050" b="1" baseline="0"/>
              <a:t> c</a:t>
            </a:r>
            <a:r>
              <a:rPr lang="en-GB" sz="1050" b="1"/>
              <a:t>omplaints</a:t>
            </a:r>
            <a:r>
              <a:rPr lang="en-GB" sz="1050" b="1" baseline="0"/>
              <a:t> rec'd per month - closure against 30 working days</a:t>
            </a:r>
            <a:endParaRPr lang="en-GB" sz="105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'Closure against 30 days'!$B$1</c:f>
              <c:strCache>
                <c:ptCount val="1"/>
                <c:pt idx="0">
                  <c:v>Closed within 30 working days</c:v>
                </c:pt>
              </c:strCache>
            </c:strRef>
          </c:tx>
          <c:spPr>
            <a:solidFill>
              <a:schemeClr val="accent6"/>
            </a:solidFill>
            <a:ln>
              <a:noFill/>
            </a:ln>
            <a:effectLst/>
          </c:spPr>
          <c:invertIfNegative val="0"/>
          <c:cat>
            <c:strRef>
              <c:f>'Closure against 30 days'!$A$6:$A$11</c:f>
              <c:strCache>
                <c:ptCount val="6"/>
                <c:pt idx="0">
                  <c:v>May</c:v>
                </c:pt>
                <c:pt idx="1">
                  <c:v>Jun</c:v>
                </c:pt>
                <c:pt idx="2">
                  <c:v>Jul</c:v>
                </c:pt>
                <c:pt idx="3">
                  <c:v>Aug</c:v>
                </c:pt>
                <c:pt idx="4">
                  <c:v>Sep</c:v>
                </c:pt>
                <c:pt idx="5">
                  <c:v>Oct</c:v>
                </c:pt>
              </c:strCache>
            </c:strRef>
          </c:cat>
          <c:val>
            <c:numRef>
              <c:f>'Closure against 30 days'!$B$6:$B$11</c:f>
              <c:numCache>
                <c:formatCode>General</c:formatCode>
                <c:ptCount val="6"/>
                <c:pt idx="0">
                  <c:v>121</c:v>
                </c:pt>
                <c:pt idx="1">
                  <c:v>128</c:v>
                </c:pt>
                <c:pt idx="2">
                  <c:v>108</c:v>
                </c:pt>
                <c:pt idx="3">
                  <c:v>68</c:v>
                </c:pt>
                <c:pt idx="4">
                  <c:v>85</c:v>
                </c:pt>
                <c:pt idx="5">
                  <c:v>121</c:v>
                </c:pt>
              </c:numCache>
            </c:numRef>
          </c:val>
          <c:extLst>
            <c:ext xmlns:c16="http://schemas.microsoft.com/office/drawing/2014/chart" uri="{C3380CC4-5D6E-409C-BE32-E72D297353CC}">
              <c16:uniqueId val="{00000000-FF98-4627-AD8E-3E6075C6D062}"/>
            </c:ext>
          </c:extLst>
        </c:ser>
        <c:ser>
          <c:idx val="1"/>
          <c:order val="1"/>
          <c:tx>
            <c:strRef>
              <c:f>'Closure against 30 days'!$C$1</c:f>
              <c:strCache>
                <c:ptCount val="1"/>
                <c:pt idx="0">
                  <c:v>Closed over 30 working days or still open</c:v>
                </c:pt>
              </c:strCache>
            </c:strRef>
          </c:tx>
          <c:spPr>
            <a:solidFill>
              <a:srgbClr val="FF0000"/>
            </a:solidFill>
            <a:ln>
              <a:noFill/>
            </a:ln>
            <a:effectLst/>
          </c:spPr>
          <c:invertIfNegative val="0"/>
          <c:cat>
            <c:strRef>
              <c:f>'Closure against 30 days'!$A$6:$A$11</c:f>
              <c:strCache>
                <c:ptCount val="6"/>
                <c:pt idx="0">
                  <c:v>May</c:v>
                </c:pt>
                <c:pt idx="1">
                  <c:v>Jun</c:v>
                </c:pt>
                <c:pt idx="2">
                  <c:v>Jul</c:v>
                </c:pt>
                <c:pt idx="3">
                  <c:v>Aug</c:v>
                </c:pt>
                <c:pt idx="4">
                  <c:v>Sep</c:v>
                </c:pt>
                <c:pt idx="5">
                  <c:v>Oct</c:v>
                </c:pt>
              </c:strCache>
            </c:strRef>
          </c:cat>
          <c:val>
            <c:numRef>
              <c:f>'Closure against 30 days'!$C$6:$C$11</c:f>
              <c:numCache>
                <c:formatCode>General</c:formatCode>
                <c:ptCount val="6"/>
                <c:pt idx="0">
                  <c:v>56</c:v>
                </c:pt>
                <c:pt idx="1">
                  <c:v>79</c:v>
                </c:pt>
                <c:pt idx="2">
                  <c:v>84</c:v>
                </c:pt>
                <c:pt idx="3">
                  <c:v>90</c:v>
                </c:pt>
                <c:pt idx="4">
                  <c:v>105</c:v>
                </c:pt>
                <c:pt idx="5">
                  <c:v>103</c:v>
                </c:pt>
              </c:numCache>
            </c:numRef>
          </c:val>
          <c:extLst>
            <c:ext xmlns:c16="http://schemas.microsoft.com/office/drawing/2014/chart" uri="{C3380CC4-5D6E-409C-BE32-E72D297353CC}">
              <c16:uniqueId val="{00000001-FF98-4627-AD8E-3E6075C6D062}"/>
            </c:ext>
          </c:extLst>
        </c:ser>
        <c:dLbls>
          <c:showLegendKey val="0"/>
          <c:showVal val="0"/>
          <c:showCatName val="0"/>
          <c:showSerName val="0"/>
          <c:showPercent val="0"/>
          <c:showBubbleSize val="0"/>
        </c:dLbls>
        <c:gapWidth val="150"/>
        <c:overlap val="100"/>
        <c:axId val="298685408"/>
        <c:axId val="298702208"/>
      </c:barChart>
      <c:catAx>
        <c:axId val="298685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Algn val="ctr"/>
        <c:lblOffset val="100"/>
        <c:noMultiLvlLbl val="0"/>
      </c:cat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'Number of complaints rec''d'!$B$1</c:f>
              <c:strCache>
                <c:ptCount val="1"/>
                <c:pt idx="0">
                  <c:v>Number of formal complaints rec'd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'Number of complaints rec''d'!$A$5:$A$10</c:f>
              <c:numCache>
                <c:formatCode>mmm\-yy</c:formatCode>
                <c:ptCount val="6"/>
                <c:pt idx="0">
                  <c:v>45839</c:v>
                </c:pt>
                <c:pt idx="1">
                  <c:v>45870</c:v>
                </c:pt>
                <c:pt idx="2">
                  <c:v>45901</c:v>
                </c:pt>
                <c:pt idx="3">
                  <c:v>45931</c:v>
                </c:pt>
                <c:pt idx="4">
                  <c:v>45962</c:v>
                </c:pt>
                <c:pt idx="5">
                  <c:v>45992</c:v>
                </c:pt>
              </c:numCache>
            </c:numRef>
          </c:cat>
          <c:val>
            <c:numRef>
              <c:f>'Number of complaints rec''d'!$B$5:$B$10</c:f>
              <c:numCache>
                <c:formatCode>General</c:formatCode>
                <c:ptCount val="6"/>
                <c:pt idx="0">
                  <c:v>192</c:v>
                </c:pt>
                <c:pt idx="1">
                  <c:v>160</c:v>
                </c:pt>
                <c:pt idx="2">
                  <c:v>178</c:v>
                </c:pt>
                <c:pt idx="3">
                  <c:v>216</c:v>
                </c:pt>
                <c:pt idx="4">
                  <c:v>170</c:v>
                </c:pt>
                <c:pt idx="5">
                  <c:v>162</c:v>
                </c:pt>
              </c:numCache>
            </c:numRef>
          </c:val>
          <c:smooth val="0"/>
          <c:extLst>
            <c:ext xmlns:c16="http://schemas.microsoft.com/office/drawing/2014/chart" uri="{C3380CC4-5D6E-409C-BE32-E72D297353CC}">
              <c16:uniqueId val="{00000000-262E-4D2B-8DB0-DBA788C7A50F}"/>
            </c:ext>
          </c:extLst>
        </c:ser>
        <c:dLbls>
          <c:showLegendKey val="0"/>
          <c:showVal val="0"/>
          <c:showCatName val="0"/>
          <c:showSerName val="0"/>
          <c:showPercent val="0"/>
          <c:showBubbleSize val="0"/>
        </c:dLbls>
        <c:marker val="1"/>
        <c:smooth val="0"/>
        <c:axId val="11910048"/>
        <c:axId val="11910528"/>
      </c:lineChart>
      <c:dateAx>
        <c:axId val="1191004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528"/>
        <c:crosses val="autoZero"/>
        <c:auto val="1"/>
        <c:lblOffset val="100"/>
        <c:baseTimeUnit val="months"/>
      </c:dateAx>
      <c:valAx>
        <c:axId val="1191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0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'Overdue formals'!$B$3</c:f>
              <c:strCache>
                <c:ptCount val="1"/>
                <c:pt idx="0">
                  <c:v>Overdue formal complaints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'Overdue formals'!$A$12:$A$20</c:f>
              <c:strCache>
                <c:ptCount val="9"/>
                <c:pt idx="0">
                  <c:v>31st July 25</c:v>
                </c:pt>
                <c:pt idx="1">
                  <c:v>20th Aug 25</c:v>
                </c:pt>
                <c:pt idx="2">
                  <c:v>5th Sept 25</c:v>
                </c:pt>
                <c:pt idx="3">
                  <c:v>30th Sept 25</c:v>
                </c:pt>
                <c:pt idx="4">
                  <c:v>14th Oct 25</c:v>
                </c:pt>
                <c:pt idx="5">
                  <c:v>24th Oct 25</c:v>
                </c:pt>
                <c:pt idx="6">
                  <c:v>12th Nov 25</c:v>
                </c:pt>
                <c:pt idx="7">
                  <c:v>25th Nov 25</c:v>
                </c:pt>
                <c:pt idx="8">
                  <c:v>30th Dec</c:v>
                </c:pt>
              </c:strCache>
            </c:strRef>
          </c:cat>
          <c:val>
            <c:numRef>
              <c:f>'Overdue formals'!$B$12:$B$20</c:f>
              <c:numCache>
                <c:formatCode>General</c:formatCode>
                <c:ptCount val="9"/>
                <c:pt idx="0">
                  <c:v>222</c:v>
                </c:pt>
                <c:pt idx="1">
                  <c:v>227</c:v>
                </c:pt>
                <c:pt idx="2">
                  <c:v>236</c:v>
                </c:pt>
                <c:pt idx="3">
                  <c:v>277</c:v>
                </c:pt>
                <c:pt idx="4">
                  <c:v>289</c:v>
                </c:pt>
                <c:pt idx="5">
                  <c:v>287</c:v>
                </c:pt>
                <c:pt idx="6">
                  <c:v>305</c:v>
                </c:pt>
                <c:pt idx="7">
                  <c:v>300</c:v>
                </c:pt>
                <c:pt idx="8">
                  <c:v>330</c:v>
                </c:pt>
              </c:numCache>
            </c:numRef>
          </c:val>
          <c:smooth val="0"/>
          <c:extLst>
            <c:ext xmlns:c16="http://schemas.microsoft.com/office/drawing/2014/chart" uri="{C3380CC4-5D6E-409C-BE32-E72D297353CC}">
              <c16:uniqueId val="{00000000-F7F5-4129-87A0-882776C1C48A}"/>
            </c:ext>
          </c:extLst>
        </c:ser>
        <c:dLbls>
          <c:showLegendKey val="0"/>
          <c:showVal val="0"/>
          <c:showCatName val="0"/>
          <c:showSerName val="0"/>
          <c:showPercent val="0"/>
          <c:showBubbleSize val="0"/>
        </c:dLbls>
        <c:marker val="1"/>
        <c:smooth val="0"/>
        <c:axId val="11891808"/>
        <c:axId val="11896128"/>
      </c:lineChart>
      <c:catAx>
        <c:axId val="118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1896128"/>
        <c:crosses val="autoZero"/>
        <c:auto val="1"/>
        <c:lblAlgn val="ctr"/>
        <c:lblOffset val="100"/>
        <c:noMultiLvlLbl val="0"/>
      </c:catAx>
      <c:valAx>
        <c:axId val="1189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91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'Average days to close'!$B$1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'Average days to close'!$A$6:$A$11</c:f>
              <c:strCache>
                <c:ptCount val="6"/>
                <c:pt idx="0">
                  <c:v>May</c:v>
                </c:pt>
                <c:pt idx="1">
                  <c:v>Jun</c:v>
                </c:pt>
                <c:pt idx="2">
                  <c:v>Jul</c:v>
                </c:pt>
                <c:pt idx="3">
                  <c:v>Aug</c:v>
                </c:pt>
                <c:pt idx="4">
                  <c:v>Sep</c:v>
                </c:pt>
                <c:pt idx="5">
                  <c:v>Oct</c:v>
                </c:pt>
              </c:strCache>
            </c:strRef>
          </c:cat>
          <c:val>
            <c:numRef>
              <c:f>'Average days to close'!$B$6:$B$11</c:f>
              <c:numCache>
                <c:formatCode>General</c:formatCode>
                <c:ptCount val="6"/>
                <c:pt idx="0">
                  <c:v>31</c:v>
                </c:pt>
                <c:pt idx="1">
                  <c:v>29</c:v>
                </c:pt>
                <c:pt idx="2">
                  <c:v>30</c:v>
                </c:pt>
                <c:pt idx="3">
                  <c:v>34</c:v>
                </c:pt>
                <c:pt idx="4">
                  <c:v>33</c:v>
                </c:pt>
                <c:pt idx="5">
                  <c:v>29</c:v>
                </c:pt>
              </c:numCache>
            </c:numRef>
          </c:val>
          <c:smooth val="0"/>
          <c:extLst>
            <c:ext xmlns:c16="http://schemas.microsoft.com/office/drawing/2014/chart" uri="{C3380CC4-5D6E-409C-BE32-E72D297353CC}">
              <c16:uniqueId val="{00000000-7693-411E-9A9B-6F81EB7852B9}"/>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93">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tx1"/>
    </cs:fontRef>
    <cs:spPr>
      <a:gradFill>
        <a:gsLst>
          <a:gs pos="100000">
            <a:schemeClr val="phClr">
              <a:alpha val="0"/>
            </a:schemeClr>
          </a:gs>
          <a:gs pos="50000">
            <a:schemeClr val="phClr"/>
          </a:gs>
        </a:gsLst>
        <a:lin ang="5400000" scaled="0"/>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Service Specific Updates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a:p>
      </dgm:t>
    </dgm:pt>
    <dgm:pt modelId="{C99259A3-04A2-4E4C-ACCC-CB24B54DEF5E}" type="parTrans" cxnId="{0F7E7BA3-D435-4C08-AAEB-D423F7745409}">
      <dgm:prSet/>
      <dgm:spPr/>
      <dgm:t>
        <a:bodyPr/>
        <a:lstStyle/>
        <a:p>
          <a:endParaRPr lang="en-GB"/>
        </a:p>
      </dgm:t>
    </dgm:pt>
    <dgm:pt modelId="{53F8A35F-BF8C-4EDB-97AF-86195C8FB655}" type="sib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ctr" anchorCtr="0">
          <a:noAutofit/>
        </a:bodyPr>
        <a:lstStyle/>
        <a:p>
          <a:pPr marL="0" lvl="0" indent="0" algn="ctr" defTabSz="1377950">
            <a:lnSpc>
              <a:spcPct val="90000"/>
            </a:lnSpc>
            <a:spcBef>
              <a:spcPct val="0"/>
            </a:spcBef>
            <a:spcAft>
              <a:spcPct val="35000"/>
            </a:spcAft>
            <a:buNone/>
          </a:pPr>
          <a:r>
            <a:rPr lang="en-GB" sz="3100" b="1" kern="1200" dirty="0"/>
            <a:t>Section 1: </a:t>
          </a:r>
          <a:r>
            <a:rPr lang="en-GB" sz="31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2</a:t>
          </a:r>
          <a:r>
            <a:rPr lang="en-GB" sz="3100" kern="1200" dirty="0"/>
            <a:t>: Performance against the Health Board’s Strategic Objectives</a:t>
          </a:r>
        </a:p>
        <a:p>
          <a:pPr marL="228600" lvl="1" indent="-228600" algn="l" defTabSz="1066800">
            <a:lnSpc>
              <a:spcPct val="90000"/>
            </a:lnSpc>
            <a:spcBef>
              <a:spcPct val="0"/>
            </a:spcBef>
            <a:spcAft>
              <a:spcPct val="15000"/>
            </a:spcAft>
            <a:buChar char="•"/>
          </a:pPr>
          <a:endParaRPr lang="en-GB" sz="2400" kern="1200" dirty="0"/>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495829" y="5714828"/>
          <a:ext cx="11502771" cy="2249379"/>
        </a:xfrm>
        <a:prstGeom prst="homePlate">
          <a:avLst/>
        </a:prstGeom>
        <a:solidFill>
          <a:srgbClr val="4EB3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3</a:t>
          </a:r>
          <a:r>
            <a:rPr lang="en-GB" sz="3100" kern="1200" dirty="0"/>
            <a:t>: Service Specific Updates</a:t>
          </a:r>
        </a:p>
        <a:p>
          <a:pPr marL="228600" lvl="1" indent="-228600" algn="l" defTabSz="1066800">
            <a:lnSpc>
              <a:spcPct val="90000"/>
            </a:lnSpc>
            <a:spcBef>
              <a:spcPct val="0"/>
            </a:spcBef>
            <a:spcAft>
              <a:spcPct val="15000"/>
            </a:spcAft>
            <a:buChar char="•"/>
          </a:pPr>
          <a:endParaRPr lang="en-GB" sz="2400" kern="1200"/>
        </a:p>
      </dsp:txBody>
      <dsp:txXfrm rot="10800000">
        <a:off x="5058174" y="5714828"/>
        <a:ext cx="10940426" cy="2249379"/>
      </dsp:txXfrm>
    </dsp:sp>
    <dsp:sp modelId="{5BFA6665-1F33-4D4C-9527-789645D89B43}">
      <dsp:nvSpPr>
        <dsp:cNvPr id="0" name=""/>
        <dsp:cNvSpPr/>
      </dsp:nvSpPr>
      <dsp:spPr>
        <a:xfrm>
          <a:off x="2334969" y="5844977"/>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0.01833</cdr:x>
      <cdr:y>0.30972</cdr:y>
    </cdr:from>
    <cdr:to>
      <cdr:x>0.03</cdr:x>
      <cdr:y>0.73194</cdr:y>
    </cdr:to>
    <cdr:sp macro="" textlink="">
      <cdr:nvSpPr>
        <cdr:cNvPr id="2" name="TextBox 1">
          <a:extLst xmlns:a="http://schemas.openxmlformats.org/drawingml/2006/main">
            <a:ext uri="{FF2B5EF4-FFF2-40B4-BE49-F238E27FC236}">
              <a16:creationId xmlns:a16="http://schemas.microsoft.com/office/drawing/2014/main" id="{EC14052C-9C58-8DA6-0E2A-9C42E0C7C2DB}"/>
            </a:ext>
          </a:extLst>
        </cdr:cNvPr>
        <cdr:cNvSpPr txBox="1"/>
      </cdr:nvSpPr>
      <cdr:spPr>
        <a:xfrm xmlns:a="http://schemas.openxmlformats.org/drawingml/2006/main">
          <a:off x="83820" y="849630"/>
          <a:ext cx="53340" cy="11582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kern="12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21/01/2026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21/01/2026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A04D-F516-ED81-4F98-D17A76076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F9049-5B5F-E7EB-EC76-ACB7B37D258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CC17986-ECC9-9B5A-D8B3-356D02BB176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262DE8-A38A-DCC7-EA70-CC322A9CCC2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72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37</a:t>
            </a:fld>
            <a:endParaRPr lang="pt-BR"/>
          </a:p>
        </p:txBody>
      </p:sp>
    </p:spTree>
    <p:extLst>
      <p:ext uri="{BB962C8B-B14F-4D97-AF65-F5344CB8AC3E}">
        <p14:creationId xmlns:p14="http://schemas.microsoft.com/office/powerpoint/2010/main" val="3221241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6AEFB-0653-4324-91FD-C86045907DC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0765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40</a:t>
            </a:fld>
            <a:endParaRPr lang="pt-BR"/>
          </a:p>
        </p:txBody>
      </p:sp>
    </p:spTree>
    <p:extLst>
      <p:ext uri="{BB962C8B-B14F-4D97-AF65-F5344CB8AC3E}">
        <p14:creationId xmlns:p14="http://schemas.microsoft.com/office/powerpoint/2010/main" val="2618365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BAC2-554B-000F-1C13-380728FD4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491C5-DB70-527F-E41A-E5A0845399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EDC2E28-4EB8-F0E1-6845-5143DA23D80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92F457-101B-DFDB-45CF-D2A5E461421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54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18E61-EADB-7F9E-65B2-7F5FA144D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67B93-CA46-7E82-3A04-60D221F49B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188680-9EE3-BAFB-C501-9A239EEAFF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4621D9-61D0-68D6-20E5-F82B920C85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972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31B6-C296-6073-EE37-5D16E7D4A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1278E-4451-81F4-0098-0F1B49B62F8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9305BA-8624-E708-586A-ACF4EA556A4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F96C64C-0C58-6D49-3EE6-7FDC30AF3B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094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D86F-BA81-799F-7FB4-D2379CABF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96422-694D-A694-D6FC-9B8AB05CC9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4099234-216B-199F-7215-7352CB44ACD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448078D-51A7-F63D-637C-407291EA9D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381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8C49A-5A58-631D-B35D-E2B6D3915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3E272-C28D-562E-3F94-D2775F8CDC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7DC5A6B-216A-827A-C2B9-D5B5347070B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D18DC5-F941-9CB7-F90D-6766FA70B5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88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52</a:t>
            </a:fld>
            <a:endParaRPr lang="pt-BR"/>
          </a:p>
        </p:txBody>
      </p:sp>
    </p:spTree>
    <p:extLst>
      <p:ext uri="{BB962C8B-B14F-4D97-AF65-F5344CB8AC3E}">
        <p14:creationId xmlns:p14="http://schemas.microsoft.com/office/powerpoint/2010/main" val="1139713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53</a:t>
            </a:fld>
            <a:endParaRPr lang="pt-BR"/>
          </a:p>
        </p:txBody>
      </p:sp>
    </p:spTree>
    <p:extLst>
      <p:ext uri="{BB962C8B-B14F-4D97-AF65-F5344CB8AC3E}">
        <p14:creationId xmlns:p14="http://schemas.microsoft.com/office/powerpoint/2010/main" val="3055689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013E-1EC9-8FB3-B777-2EA3D30B1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2CD59-D645-F70D-F662-80CF5E1B56F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F7C9D97-5C3B-676A-5A29-D98D1F7867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9D41D2-2923-80AD-0C1D-58446F74B56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7944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123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27FAB-E63F-096C-FA83-AD9DD711F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37627-B672-79C6-1608-4B507A7E1AB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8C5E1A-3AD5-2713-9EB8-28EBFD4CDB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151C64-9541-3F79-3224-8480C419FC4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0467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9ED7-B01E-5D50-14BE-6A3506333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5C9D4-ABAE-DB20-2209-AFBEABC3D7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16D2952-0BB0-FD93-D9B3-B57C91639E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636A57-EE4F-7DB1-25DB-A291FACEE1E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976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19</a:t>
            </a:fld>
            <a:endParaRPr lang="pt-BR"/>
          </a:p>
        </p:txBody>
      </p:sp>
    </p:spTree>
    <p:extLst>
      <p:ext uri="{BB962C8B-B14F-4D97-AF65-F5344CB8AC3E}">
        <p14:creationId xmlns:p14="http://schemas.microsoft.com/office/powerpoint/2010/main" val="352954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27</a:t>
            </a:fld>
            <a:endParaRPr lang="pt-BR"/>
          </a:p>
        </p:txBody>
      </p:sp>
    </p:spTree>
    <p:extLst>
      <p:ext uri="{BB962C8B-B14F-4D97-AF65-F5344CB8AC3E}">
        <p14:creationId xmlns:p14="http://schemas.microsoft.com/office/powerpoint/2010/main" val="2831255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E11C-42BC-CE84-B4F2-9CAC74C96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57F94-7232-DC81-ED4A-B773F8E4B5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4991615-E595-BADD-3B45-4D442E6852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D49B8E-1107-EDDF-1965-898366A389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366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33</a:t>
            </a:fld>
            <a:endParaRPr lang="pt-BR"/>
          </a:p>
        </p:txBody>
      </p:sp>
    </p:spTree>
    <p:extLst>
      <p:ext uri="{BB962C8B-B14F-4D97-AF65-F5344CB8AC3E}">
        <p14:creationId xmlns:p14="http://schemas.microsoft.com/office/powerpoint/2010/main" val="41283924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1160987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96329151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9079847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5429497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21/01/2026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668715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21/01/2026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21/01/2026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21/01/2026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21/01/2026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21/01/2026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21/01/2026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21/01/2026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21/01/2026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21/01/2026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21/01/2026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21/01/2026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21/01/2026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21/01/2026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21/01/2026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845397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296134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441440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796727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3488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273583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21/01/2026</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5486408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21/01/2026</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338362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21/01/2026</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508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21/01/2026</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4238449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21/01/2026</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82051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21/01/2026</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076013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21/01/2026</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3484922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21/01/2026</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229801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21/01/2026</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974241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21/01/2026</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9264065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21/01/2026</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058274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8734463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6539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440162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68800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819874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857024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7730782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926" y="3505899"/>
            <a:ext cx="17089836"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853" y="6333237"/>
            <a:ext cx="140739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19050082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276888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84" y="2601151"/>
            <a:ext cx="87459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4429" y="2601151"/>
            <a:ext cx="8745975"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2584496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011740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59665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5931887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00339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3088985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0669017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7524289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465739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010385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08772453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5455898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93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63.xml"/><Relationship Id="rId7" Type="http://schemas.openxmlformats.org/officeDocument/2006/relationships/theme" Target="../theme/theme10.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9" Type="http://schemas.openxmlformats.org/officeDocument/2006/relationships/image" Target="../media/image5.emf"/></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11.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1.xml"/><Relationship Id="rId7" Type="http://schemas.openxmlformats.org/officeDocument/2006/relationships/theme" Target="../theme/theme12.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5" Type="http://schemas.openxmlformats.org/officeDocument/2006/relationships/slideLayout" Target="../slideLayouts/slideLayout83.xml"/><Relationship Id="rId4" Type="http://schemas.openxmlformats.org/officeDocument/2006/relationships/slideLayout" Target="../slideLayouts/slideLayout82.xml"/><Relationship Id="rId9" Type="http://schemas.openxmlformats.org/officeDocument/2006/relationships/image" Target="../media/image5.emf"/></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87.xml"/><Relationship Id="rId7" Type="http://schemas.openxmlformats.org/officeDocument/2006/relationships/theme" Target="../theme/theme13.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s>
</file>

<file path=ppt/slideMasters/_rels/slideMaster14.xml.rels><?xml version="1.0" encoding="UTF-8" standalone="yes"?>
<Relationships xmlns="http://schemas.openxmlformats.org/package/2006/relationships"><Relationship Id="rId8" Type="http://schemas.openxmlformats.org/officeDocument/2006/relationships/theme" Target="../theme/theme14.xml"/><Relationship Id="rId3" Type="http://schemas.openxmlformats.org/officeDocument/2006/relationships/slideLayout" Target="../slideLayouts/slideLayout93.xml"/><Relationship Id="rId7" Type="http://schemas.openxmlformats.org/officeDocument/2006/relationships/slideLayout" Target="../slideLayouts/slideLayout97.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5" Type="http://schemas.openxmlformats.org/officeDocument/2006/relationships/slideLayout" Target="../slideLayouts/slideLayout95.xml"/><Relationship Id="rId10" Type="http://schemas.openxmlformats.org/officeDocument/2006/relationships/image" Target="../media/image5.emf"/><Relationship Id="rId4" Type="http://schemas.openxmlformats.org/officeDocument/2006/relationships/slideLayout" Target="../slideLayouts/slideLayout94.xml"/><Relationship Id="rId9" Type="http://schemas.openxmlformats.org/officeDocument/2006/relationships/image" Target="../media/image4.png"/></Relationships>
</file>

<file path=ppt/slideMasters/_rels/slideMaster15.xml.rels><?xml version="1.0" encoding="UTF-8" standalone="yes"?>
<Relationships xmlns="http://schemas.openxmlformats.org/package/2006/relationships"><Relationship Id="rId8" Type="http://schemas.openxmlformats.org/officeDocument/2006/relationships/theme" Target="../theme/theme15.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5" Type="http://schemas.openxmlformats.org/officeDocument/2006/relationships/slideLayout" Target="../slideLayouts/slideLayout102.xml"/><Relationship Id="rId10" Type="http://schemas.openxmlformats.org/officeDocument/2006/relationships/image" Target="../media/image5.emf"/><Relationship Id="rId4" Type="http://schemas.openxmlformats.org/officeDocument/2006/relationships/slideLayout" Target="../slideLayouts/slideLayout101.xml"/><Relationship Id="rId9"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9.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82836510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21/01/2026</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23062145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1162016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85" y="452374"/>
            <a:ext cx="1809511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85" y="2601151"/>
            <a:ext cx="180951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1/21/2026</a:t>
            </a:fld>
            <a:endParaRPr lang="en-US" dirty="0"/>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539529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22101498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1" r:id="rId7"/>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98760878"/>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21/01/2026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20"/>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5"/>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21/01/2026</a:t>
            </a:fld>
            <a:endParaRPr lang="en-GB"/>
          </a:p>
        </p:txBody>
      </p:sp>
      <p:sp>
        <p:nvSpPr>
          <p:cNvPr id="5" name="Footer Placeholder 4"/>
          <p:cNvSpPr>
            <a:spLocks noGrp="1"/>
          </p:cNvSpPr>
          <p:nvPr>
            <p:ph type="ftr" sz="quarter" idx="3"/>
          </p:nvPr>
        </p:nvSpPr>
        <p:spPr>
          <a:xfrm>
            <a:off x="6660009" y="10482095"/>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5"/>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49962572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58"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9" indent="-376989" algn="l" defTabSz="1507958"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69" indent="-376989" algn="l" defTabSz="1507958"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48" indent="-376989" algn="l" defTabSz="1507958"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928"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90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8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86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84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823"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58" rtl="0" eaLnBrk="1" latinLnBrk="0" hangingPunct="1">
        <a:defRPr sz="2968" kern="1200">
          <a:solidFill>
            <a:schemeClr val="tx1"/>
          </a:solidFill>
          <a:latin typeface="+mn-lt"/>
          <a:ea typeface="+mn-ea"/>
          <a:cs typeface="+mn-cs"/>
        </a:defRPr>
      </a:lvl1pPr>
      <a:lvl2pPr marL="753980" algn="l" defTabSz="1507958" rtl="0" eaLnBrk="1" latinLnBrk="0" hangingPunct="1">
        <a:defRPr sz="2968" kern="1200">
          <a:solidFill>
            <a:schemeClr val="tx1"/>
          </a:solidFill>
          <a:latin typeface="+mn-lt"/>
          <a:ea typeface="+mn-ea"/>
          <a:cs typeface="+mn-cs"/>
        </a:defRPr>
      </a:lvl2pPr>
      <a:lvl3pPr marL="1507958" algn="l" defTabSz="1507958" rtl="0" eaLnBrk="1" latinLnBrk="0" hangingPunct="1">
        <a:defRPr sz="2968" kern="1200">
          <a:solidFill>
            <a:schemeClr val="tx1"/>
          </a:solidFill>
          <a:latin typeface="+mn-lt"/>
          <a:ea typeface="+mn-ea"/>
          <a:cs typeface="+mn-cs"/>
        </a:defRPr>
      </a:lvl3pPr>
      <a:lvl4pPr marL="2261939" algn="l" defTabSz="1507958" rtl="0" eaLnBrk="1" latinLnBrk="0" hangingPunct="1">
        <a:defRPr sz="2968" kern="1200">
          <a:solidFill>
            <a:schemeClr val="tx1"/>
          </a:solidFill>
          <a:latin typeface="+mn-lt"/>
          <a:ea typeface="+mn-ea"/>
          <a:cs typeface="+mn-cs"/>
        </a:defRPr>
      </a:lvl4pPr>
      <a:lvl5pPr marL="3015917" algn="l" defTabSz="1507958" rtl="0" eaLnBrk="1" latinLnBrk="0" hangingPunct="1">
        <a:defRPr sz="2968" kern="1200">
          <a:solidFill>
            <a:schemeClr val="tx1"/>
          </a:solidFill>
          <a:latin typeface="+mn-lt"/>
          <a:ea typeface="+mn-ea"/>
          <a:cs typeface="+mn-cs"/>
        </a:defRPr>
      </a:lvl5pPr>
      <a:lvl6pPr marL="3769897" algn="l" defTabSz="1507958" rtl="0" eaLnBrk="1" latinLnBrk="0" hangingPunct="1">
        <a:defRPr sz="2968" kern="1200">
          <a:solidFill>
            <a:schemeClr val="tx1"/>
          </a:solidFill>
          <a:latin typeface="+mn-lt"/>
          <a:ea typeface="+mn-ea"/>
          <a:cs typeface="+mn-cs"/>
        </a:defRPr>
      </a:lvl6pPr>
      <a:lvl7pPr marL="4523875" algn="l" defTabSz="1507958" rtl="0" eaLnBrk="1" latinLnBrk="0" hangingPunct="1">
        <a:defRPr sz="2968" kern="1200">
          <a:solidFill>
            <a:schemeClr val="tx1"/>
          </a:solidFill>
          <a:latin typeface="+mn-lt"/>
          <a:ea typeface="+mn-ea"/>
          <a:cs typeface="+mn-cs"/>
        </a:defRPr>
      </a:lvl7pPr>
      <a:lvl8pPr marL="5277855" algn="l" defTabSz="1507958" rtl="0" eaLnBrk="1" latinLnBrk="0" hangingPunct="1">
        <a:defRPr sz="2968" kern="1200">
          <a:solidFill>
            <a:schemeClr val="tx1"/>
          </a:solidFill>
          <a:latin typeface="+mn-lt"/>
          <a:ea typeface="+mn-ea"/>
          <a:cs typeface="+mn-cs"/>
        </a:defRPr>
      </a:lvl8pPr>
      <a:lvl9pPr marL="6031834" algn="l" defTabSz="1507958"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2.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0.xml"/></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7.png"/><Relationship Id="rId7" Type="http://schemas.openxmlformats.org/officeDocument/2006/relationships/image" Target="../media/image35.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8.svg"/></Relationships>
</file>

<file path=ppt/slides/_rels/slide15.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3.png"/><Relationship Id="rId5" Type="http://schemas.openxmlformats.org/officeDocument/2006/relationships/image" Target="../media/image38.svg"/><Relationship Id="rId10" Type="http://schemas.openxmlformats.org/officeDocument/2006/relationships/image" Target="../media/image42.svg"/><Relationship Id="rId4" Type="http://schemas.openxmlformats.org/officeDocument/2006/relationships/image" Target="../media/image37.png"/><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7.png"/><Relationship Id="rId7" Type="http://schemas.openxmlformats.org/officeDocument/2006/relationships/image" Target="../media/image48.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3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0.xml"/></Relationships>
</file>

<file path=ppt/slides/_rels/slide1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7"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image" Target="../media/image56.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chart" Target="../charts/chart1.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chart" Target="../charts/chart2.xml"/><Relationship Id="rId1" Type="http://schemas.openxmlformats.org/officeDocument/2006/relationships/slideLayout" Target="../slideLayouts/slideLayout34.xml"/><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4.xml"/><Relationship Id="rId5" Type="http://schemas.openxmlformats.org/officeDocument/2006/relationships/image" Target="../media/image71.png"/><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4.xml"/><Relationship Id="rId5" Type="http://schemas.openxmlformats.org/officeDocument/2006/relationships/image" Target="../media/image75.png"/><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34.xml"/><Relationship Id="rId5" Type="http://schemas.openxmlformats.org/officeDocument/2006/relationships/image" Target="../media/image83.png"/><Relationship Id="rId4" Type="http://schemas.openxmlformats.org/officeDocument/2006/relationships/image" Target="../media/image82.png"/></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png"/><Relationship Id="rId1" Type="http://schemas.openxmlformats.org/officeDocument/2006/relationships/slideLayout" Target="../slideLayouts/slideLayout34.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90.png"/><Relationship Id="rId1" Type="http://schemas.openxmlformats.org/officeDocument/2006/relationships/slideLayout" Target="../slideLayouts/slideLayout34.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0.xml"/></Relationships>
</file>

<file path=ppt/slides/_rels/slide32.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7.png"/><Relationship Id="rId7" Type="http://schemas.openxmlformats.org/officeDocument/2006/relationships/image" Target="../media/image98.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4.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18.svg"/></Relationships>
</file>

<file path=ppt/slides/_rels/slide3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3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png"/><Relationship Id="rId1" Type="http://schemas.openxmlformats.org/officeDocument/2006/relationships/slideLayout" Target="../slideLayouts/slideLayout73.xml"/><Relationship Id="rId5" Type="http://schemas.openxmlformats.org/officeDocument/2006/relationships/chart" Target="../charts/chart5.xml"/><Relationship Id="rId4" Type="http://schemas.openxmlformats.org/officeDocument/2006/relationships/chart" Target="../charts/chart4.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3.xml"/></Relationships>
</file>

<file path=ppt/slides/_rels/slide3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0.xml"/><Relationship Id="rId1" Type="http://schemas.openxmlformats.org/officeDocument/2006/relationships/slideLayout" Target="../slideLayouts/slideLayout78.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3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1.xml"/><Relationship Id="rId1" Type="http://schemas.openxmlformats.org/officeDocument/2006/relationships/slideLayout" Target="../slideLayouts/slideLayout34.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3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4.png"/><Relationship Id="rId1" Type="http://schemas.openxmlformats.org/officeDocument/2006/relationships/slideLayout" Target="../slideLayouts/slideLayout73.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13.xml"/><Relationship Id="rId2" Type="http://schemas.openxmlformats.org/officeDocument/2006/relationships/notesSlide" Target="../notesSlides/notesSlide12.xml"/><Relationship Id="rId1" Type="http://schemas.openxmlformats.org/officeDocument/2006/relationships/slideLayout" Target="../slideLayouts/slideLayout73.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18.svg"/></Relationships>
</file>

<file path=ppt/slides/_rels/slide4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3.xml"/><Relationship Id="rId1" Type="http://schemas.openxmlformats.org/officeDocument/2006/relationships/slideLayout" Target="../slideLayouts/slideLayout34.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4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4.xml"/><Relationship Id="rId1" Type="http://schemas.openxmlformats.org/officeDocument/2006/relationships/slideLayout" Target="../slideLayouts/slideLayout78.xml"/><Relationship Id="rId5" Type="http://schemas.openxmlformats.org/officeDocument/2006/relationships/image" Target="../media/image117.png"/><Relationship Id="rId4" Type="http://schemas.openxmlformats.org/officeDocument/2006/relationships/image" Target="../media/image116.png"/></Relationships>
</file>

<file path=ppt/slides/_rels/slide42.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9.png"/><Relationship Id="rId12" Type="http://schemas.openxmlformats.org/officeDocument/2006/relationships/image" Target="../media/image119.png"/><Relationship Id="rId2" Type="http://schemas.openxmlformats.org/officeDocument/2006/relationships/notesSlide" Target="../notesSlides/notesSlide15.xml"/><Relationship Id="rId1" Type="http://schemas.openxmlformats.org/officeDocument/2006/relationships/slideLayout" Target="../slideLayouts/slideLayout3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118.png"/><Relationship Id="rId5" Type="http://schemas.openxmlformats.org/officeDocument/2006/relationships/image" Target="../media/image38.svg"/><Relationship Id="rId10" Type="http://schemas.openxmlformats.org/officeDocument/2006/relationships/image" Target="../media/image42.svg"/><Relationship Id="rId4" Type="http://schemas.openxmlformats.org/officeDocument/2006/relationships/image" Target="../media/image37.png"/><Relationship Id="rId9" Type="http://schemas.openxmlformats.org/officeDocument/2006/relationships/image" Target="../media/image41.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0.xml"/></Relationships>
</file>

<file path=ppt/slides/_rels/slide4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7.xml"/><Relationship Id="rId1" Type="http://schemas.openxmlformats.org/officeDocument/2006/relationships/slideLayout" Target="../slideLayouts/slideLayout34.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4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8.xml"/><Relationship Id="rId1" Type="http://schemas.openxmlformats.org/officeDocument/2006/relationships/slideLayout" Target="../slideLayouts/slideLayout34.xml"/><Relationship Id="rId4" Type="http://schemas.openxmlformats.org/officeDocument/2006/relationships/image" Target="../media/image125.png"/></Relationships>
</file>

<file path=ppt/slides/_rels/slide4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9.xml"/><Relationship Id="rId1" Type="http://schemas.openxmlformats.org/officeDocument/2006/relationships/slideLayout" Target="../slideLayouts/slideLayout34.xml"/><Relationship Id="rId5" Type="http://schemas.openxmlformats.org/officeDocument/2006/relationships/image" Target="../media/image128.png"/><Relationship Id="rId4" Type="http://schemas.openxmlformats.org/officeDocument/2006/relationships/image" Target="../media/image127.png"/></Relationships>
</file>

<file path=ppt/slides/_rels/slide47.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34.xml"/><Relationship Id="rId4" Type="http://schemas.openxmlformats.org/officeDocument/2006/relationships/image" Target="../media/image131.png"/></Relationships>
</file>

<file path=ppt/slides/_rels/slide49.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32.png"/><Relationship Id="rId7" Type="http://schemas.openxmlformats.org/officeDocument/2006/relationships/image" Target="../media/image133.png"/><Relationship Id="rId2" Type="http://schemas.openxmlformats.org/officeDocument/2006/relationships/notesSlide" Target="../notesSlides/notesSlide20.xml"/><Relationship Id="rId1" Type="http://schemas.openxmlformats.org/officeDocument/2006/relationships/slideLayout" Target="../slideLayouts/slideLayout3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hyperlink" Target="https://app.powerbi.com/groups/me/reports/8df0bdaa-716f-4f38-ae5a-e355db1c9496/ReportSectionab0307511235a56572da?ctid=bb5628b8-e328-4082-a856-433c9edc8fae&amp;experience=power-bi"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3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3.xml"/><Relationship Id="rId1" Type="http://schemas.openxmlformats.org/officeDocument/2006/relationships/slideLayout" Target="../slideLayouts/slideLayout104.xml"/><Relationship Id="rId4" Type="http://schemas.openxmlformats.org/officeDocument/2006/relationships/image" Target="../media/image1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9.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3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6000" dirty="0">
                <a:latin typeface="Verdana" panose="020B0604030504040204" pitchFamily="34" charset="0"/>
                <a:ea typeface="Verdana" panose="020B0604030504040204" pitchFamily="34" charset="0"/>
                <a:cs typeface="Arial" panose="020B0604020202020204" pitchFamily="34" charset="0"/>
              </a:rPr>
              <a:t>January</a:t>
            </a:r>
            <a:r>
              <a:rPr lang="pt-BR" sz="5400" dirty="0">
                <a:latin typeface="Arial" panose="020B0604020202020204" pitchFamily="34" charset="0"/>
                <a:cs typeface="Arial" panose="020B0604020202020204" pitchFamily="34" charset="0"/>
              </a:rPr>
              <a:t> 2026</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2594246967"/>
              </p:ext>
            </p:extLst>
          </p:nvPr>
        </p:nvGraphicFramePr>
        <p:xfrm>
          <a:off x="375444" y="2295624"/>
          <a:ext cx="19050000" cy="6305274"/>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511448">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Dec-25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8759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71.96%</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611154">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1,053</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64110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Delayed Pathways of Care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B050"/>
                          </a:solidFill>
                          <a:effectLst/>
                          <a:latin typeface="Verdana" panose="020B0604030504040204" pitchFamily="34" charset="0"/>
                          <a:ea typeface="Verdana" panose="020B0604030504040204" pitchFamily="34" charset="0"/>
                        </a:rPr>
                        <a:t>169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53834">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53834">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84.87%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5383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6.41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3096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938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 Delays &gt; 45 minutes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975197"/>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25016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6" y="38564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09542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386609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1323156995"/>
              </p:ext>
            </p:extLst>
          </p:nvPr>
        </p:nvGraphicFramePr>
        <p:xfrm>
          <a:off x="527844" y="1006475"/>
          <a:ext cx="19050000" cy="765570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Nov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20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40%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11.5%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14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48.1%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Dec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78.44%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&lt;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Dec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6,042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1,760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127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1136728379"/>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Dec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77,580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46,418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162,627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Dec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Dec – 25</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5,489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54% (Oct-25)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AD3DB-12D1-66D0-7468-12ACECB5B9A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8D0EF5D-6E90-7D0A-8A92-C690D03BED64}"/>
              </a:ext>
            </a:extLst>
          </p:cNvPr>
          <p:cNvSpPr>
            <a:spLocks noGrp="1"/>
          </p:cNvSpPr>
          <p:nvPr>
            <p:ph type="body" sz="quarter" idx="10"/>
          </p:nvPr>
        </p:nvSpPr>
        <p:spPr>
          <a:xfrm>
            <a:off x="604044" y="3978275"/>
            <a:ext cx="17409186" cy="1231106"/>
          </a:xfrm>
        </p:spPr>
        <p:txBody>
          <a:bodyPr/>
          <a:lstStyle/>
          <a:p>
            <a:r>
              <a:rPr lang="en-GB" sz="8000" b="1" dirty="0">
                <a:effectLst/>
                <a:latin typeface="Calibri" panose="020F0502020204030204" pitchFamily="34" charset="0"/>
                <a:ea typeface="Calibri" panose="020F0502020204030204" pitchFamily="34" charset="0"/>
              </a:rPr>
              <a:t>Unscheduled Care</a:t>
            </a:r>
          </a:p>
        </p:txBody>
      </p:sp>
    </p:spTree>
    <p:extLst>
      <p:ext uri="{BB962C8B-B14F-4D97-AF65-F5344CB8AC3E}">
        <p14:creationId xmlns:p14="http://schemas.microsoft.com/office/powerpoint/2010/main" val="1872658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14</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199787"/>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199787"/>
            <a:ext cx="19958844" cy="3139321"/>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Full implementation of D2RA model </a:t>
            </a:r>
            <a:r>
              <a:rPr lang="en-GB" dirty="0">
                <a:latin typeface="Verdana" panose="020B0604030504040204" pitchFamily="34" charset="0"/>
                <a:ea typeface="Verdana" panose="020B0604030504040204" pitchFamily="34" charset="0"/>
              </a:rPr>
              <a:t>– Focus on D2RA has rapidly shifted into understanding the demand and capacity position for pathway 2 beds and utilisation of that bed pool. Therapy led audit undertaken in December of all patients occupying a pathway 2 bed. Data analysis in progress with Deloitte’s support. Early indication is that there is opportunity to work with Local Authority partners to potentially reduce the Pathway 2 bed pool and enhance the Pathway 1 offer. The reset fortnight in December demonstrated good opportunity for partnership working, with a focus on those patients who are clinically optimised. This process has continued and there has been some improvement in patient flow. Planning for the transfer of 30 clinically optimised patients from Morriston to Singleton took place during December 2025 and the plan was implemented w/c 5</a:t>
            </a:r>
            <a:r>
              <a:rPr lang="en-GB" baseline="30000" dirty="0">
                <a:latin typeface="Verdana" panose="020B0604030504040204" pitchFamily="34" charset="0"/>
                <a:ea typeface="Verdana" panose="020B0604030504040204" pitchFamily="34" charset="0"/>
              </a:rPr>
              <a:t>th</a:t>
            </a:r>
            <a:r>
              <a:rPr lang="en-GB" dirty="0">
                <a:latin typeface="Verdana" panose="020B0604030504040204" pitchFamily="34" charset="0"/>
                <a:ea typeface="Verdana" panose="020B0604030504040204" pitchFamily="34" charset="0"/>
              </a:rPr>
              <a:t> January 2026.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UEC Care co-ordination Hub – </a:t>
            </a:r>
            <a:r>
              <a:rPr lang="en-GB" dirty="0">
                <a:latin typeface="Verdana" panose="020B0604030504040204" pitchFamily="34" charset="0"/>
                <a:ea typeface="Verdana" panose="020B0604030504040204" pitchFamily="34" charset="0"/>
              </a:rPr>
              <a:t>The single point of access has been in place since the 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October 2025 and the first data submission took place on the 21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November. There is specific focus on the “clinical conversation before convey”, aimed at reducing conveyance of patients from care homes where clinically appropriate to do so. Work is also focussed on the management of patients who fall with the implementation of a level 2 Falls service made up of therapy technicians and a registered therapist, supported by St Johns ambulance provision.</a:t>
            </a: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363D1880-6098-4B42-6306-E61F44C6FE7D}"/>
              </a:ext>
            </a:extLst>
          </p:cNvPr>
          <p:cNvPicPr>
            <a:picLocks noChangeAspect="1"/>
          </p:cNvPicPr>
          <p:nvPr/>
        </p:nvPicPr>
        <p:blipFill>
          <a:blip r:embed="rId5"/>
          <a:stretch>
            <a:fillRect/>
          </a:stretch>
        </p:blipFill>
        <p:spPr>
          <a:xfrm>
            <a:off x="3182810" y="752730"/>
            <a:ext cx="6305074" cy="3434277"/>
          </a:xfrm>
          <a:prstGeom prst="rect">
            <a:avLst/>
          </a:prstGeom>
        </p:spPr>
      </p:pic>
      <p:pic>
        <p:nvPicPr>
          <p:cNvPr id="10" name="Picture 9">
            <a:extLst>
              <a:ext uri="{FF2B5EF4-FFF2-40B4-BE49-F238E27FC236}">
                <a16:creationId xmlns:a16="http://schemas.microsoft.com/office/drawing/2014/main" id="{CCFD92B3-955F-DC85-936F-4CE52C29B05C}"/>
              </a:ext>
            </a:extLst>
          </p:cNvPr>
          <p:cNvPicPr>
            <a:picLocks noChangeAspect="1"/>
          </p:cNvPicPr>
          <p:nvPr/>
        </p:nvPicPr>
        <p:blipFill>
          <a:blip r:embed="rId6"/>
          <a:stretch>
            <a:fillRect/>
          </a:stretch>
        </p:blipFill>
        <p:spPr>
          <a:xfrm>
            <a:off x="11068907" y="770783"/>
            <a:ext cx="5765737" cy="3434278"/>
          </a:xfrm>
          <a:prstGeom prst="rect">
            <a:avLst/>
          </a:prstGeom>
        </p:spPr>
      </p:pic>
      <p:pic>
        <p:nvPicPr>
          <p:cNvPr id="13" name="Picture 12">
            <a:extLst>
              <a:ext uri="{FF2B5EF4-FFF2-40B4-BE49-F238E27FC236}">
                <a16:creationId xmlns:a16="http://schemas.microsoft.com/office/drawing/2014/main" id="{471B6F21-1413-79FD-9ED6-E0C430674E0D}"/>
              </a:ext>
            </a:extLst>
          </p:cNvPr>
          <p:cNvPicPr>
            <a:picLocks noChangeAspect="1"/>
          </p:cNvPicPr>
          <p:nvPr/>
        </p:nvPicPr>
        <p:blipFill>
          <a:blip r:embed="rId7"/>
          <a:stretch>
            <a:fillRect/>
          </a:stretch>
        </p:blipFill>
        <p:spPr>
          <a:xfrm>
            <a:off x="3275294" y="4501942"/>
            <a:ext cx="6212590" cy="3483360"/>
          </a:xfrm>
          <a:prstGeom prst="rect">
            <a:avLst/>
          </a:prstGeom>
        </p:spPr>
      </p:pic>
      <p:pic>
        <p:nvPicPr>
          <p:cNvPr id="21" name="Picture 20">
            <a:extLst>
              <a:ext uri="{FF2B5EF4-FFF2-40B4-BE49-F238E27FC236}">
                <a16:creationId xmlns:a16="http://schemas.microsoft.com/office/drawing/2014/main" id="{33B53415-63AF-26F0-0539-902FBF09F02A}"/>
              </a:ext>
            </a:extLst>
          </p:cNvPr>
          <p:cNvPicPr>
            <a:picLocks noChangeAspect="1"/>
          </p:cNvPicPr>
          <p:nvPr/>
        </p:nvPicPr>
        <p:blipFill>
          <a:blip r:embed="rId8"/>
          <a:stretch>
            <a:fillRect/>
          </a:stretch>
        </p:blipFill>
        <p:spPr>
          <a:xfrm>
            <a:off x="11068907" y="4501942"/>
            <a:ext cx="5839373" cy="3483360"/>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15</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631739" y="6275328"/>
            <a:ext cx="9336274" cy="4655308"/>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731021" y="7612413"/>
            <a:ext cx="9266162" cy="3229285"/>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GB" b="1" dirty="0">
                <a:solidFill>
                  <a:srgbClr val="0070C0"/>
                </a:solidFill>
                <a:latin typeface="Verdana" panose="020B0604030504040204" pitchFamily="34" charset="0"/>
                <a:ea typeface="Verdana" panose="020B0604030504040204" pitchFamily="34" charset="0"/>
              </a:rPr>
              <a:t>What have we done to achieve the positive reduction</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Discharge Sprint utilized to focus on long delay cohort, of which 2/3 discharged – ongoing reviews on back of success</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Established assessment and recovery beds to support earlier decision-making and flow</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Adjusted IDH processes to better meet increased demand and acuity</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Increased use of alternative settings to reduce pressure on acute beds</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Maintained a multi-agency focus on longest delays, supported by POCD sprint approaches</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Used existing escalation and coordination arrangements to manage system pace and complexity</a:t>
            </a:r>
          </a:p>
          <a:p>
            <a:pPr marL="342900" lvl="0" indent="-342900">
              <a:buFont typeface="Symbol" panose="05050102010706020507" pitchFamily="18" charset="2"/>
              <a:buChar char=""/>
              <a:defRPr/>
            </a:pPr>
            <a:endParaRPr lang="en-GB" sz="2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818731" y="6431512"/>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0344" y="6488770"/>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50545" y="6488769"/>
            <a:ext cx="780027" cy="731177"/>
          </a:xfrm>
          <a:prstGeom prst="rect">
            <a:avLst/>
          </a:prstGeom>
        </p:spPr>
      </p:pic>
      <p:sp>
        <p:nvSpPr>
          <p:cNvPr id="17" name="Rectangle: Rounded Corners 16">
            <a:extLst>
              <a:ext uri="{FF2B5EF4-FFF2-40B4-BE49-F238E27FC236}">
                <a16:creationId xmlns:a16="http://schemas.microsoft.com/office/drawing/2014/main" id="{8122CC64-6D96-AA3E-CEB5-51DED32286AB}"/>
              </a:ext>
              <a:ext uri="{C183D7F6-B498-43B3-948B-1728B52AA6E4}">
                <adec:decorative xmlns:adec="http://schemas.microsoft.com/office/drawing/2017/decorative" val="1"/>
              </a:ext>
            </a:extLst>
          </p:cNvPr>
          <p:cNvSpPr/>
          <p:nvPr/>
        </p:nvSpPr>
        <p:spPr>
          <a:xfrm>
            <a:off x="10467202" y="6275328"/>
            <a:ext cx="9149557" cy="4566371"/>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9CD0F353-1D6D-DFD7-DBE7-D93FD083789F}"/>
              </a:ext>
            </a:extLst>
          </p:cNvPr>
          <p:cNvSpPr txBox="1"/>
          <p:nvPr/>
        </p:nvSpPr>
        <p:spPr>
          <a:xfrm>
            <a:off x="10766959" y="6363536"/>
            <a:ext cx="8607707" cy="421653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What specific improvements will be delivered?</a:t>
            </a: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28575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Further optimize assessment and recovery bed models</a:t>
            </a:r>
          </a:p>
          <a:p>
            <a:pPr marL="28575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Continue refining IDH processes to improve consistency and timeliness</a:t>
            </a:r>
          </a:p>
          <a:p>
            <a:pPr marL="28575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Expand and standardize alternative settings to support discharge and flow</a:t>
            </a:r>
          </a:p>
          <a:p>
            <a:pPr marL="28575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Progress joint work on NPT transfers to Singleton</a:t>
            </a:r>
          </a:p>
          <a:p>
            <a:pPr marL="28575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Maintain POCD sprint methodologies and system-wide coordination</a:t>
            </a:r>
          </a:p>
          <a:p>
            <a:pPr marL="285750" indent="-285750" eaLnBrk="0" fontAlgn="base" hangingPunct="0">
              <a:spcBef>
                <a:spcPct val="0"/>
              </a:spcBef>
              <a:spcAft>
                <a:spcPct val="0"/>
              </a:spcAft>
              <a:buFont typeface="Arial" panose="020B0604020202020204" pitchFamily="34" charset="0"/>
              <a:buChar char="•"/>
              <a:defRPr/>
            </a:pPr>
            <a:r>
              <a:rPr lang="en-GB" dirty="0">
                <a:latin typeface="Verdana" panose="020B0604030504040204" pitchFamily="34" charset="0"/>
                <a:ea typeface="Verdana" panose="020B0604030504040204" pitchFamily="34" charset="0"/>
              </a:rPr>
              <a:t>Deloitte Activity in conjunction with West Glamorgan:</a:t>
            </a:r>
          </a:p>
          <a:p>
            <a:pPr marL="742950" lvl="1" indent="-285750" eaLnBrk="0" fontAlgn="base" hangingPunct="0">
              <a:spcBef>
                <a:spcPct val="0"/>
              </a:spcBef>
              <a:spcAft>
                <a:spcPct val="0"/>
              </a:spcAft>
              <a:buFont typeface="Arial" panose="020B0604020202020204" pitchFamily="34" charset="0"/>
              <a:buChar char="•"/>
              <a:defRPr/>
            </a:pPr>
            <a:r>
              <a:rPr lang="en-GB" dirty="0">
                <a:latin typeface="Verdana" panose="020B0604030504040204" pitchFamily="34" charset="0"/>
                <a:ea typeface="Verdana" panose="020B0604030504040204" pitchFamily="34" charset="0"/>
              </a:rPr>
              <a:t>Map D2RA pathways</a:t>
            </a:r>
          </a:p>
          <a:p>
            <a:pPr marL="742950" lvl="1" indent="-285750" eaLnBrk="0" fontAlgn="base" hangingPunct="0">
              <a:spcBef>
                <a:spcPct val="0"/>
              </a:spcBef>
              <a:spcAft>
                <a:spcPct val="0"/>
              </a:spcAft>
              <a:buFont typeface="Arial" panose="020B0604020202020204" pitchFamily="34" charset="0"/>
              <a:buChar char="•"/>
              <a:defRPr/>
            </a:pPr>
            <a:r>
              <a:rPr lang="en-GB" dirty="0">
                <a:latin typeface="Verdana" panose="020B0604030504040204" pitchFamily="34" charset="0"/>
                <a:ea typeface="Verdana" panose="020B0604030504040204" pitchFamily="34" charset="0"/>
              </a:rPr>
              <a:t>Process mapping workshops</a:t>
            </a:r>
          </a:p>
          <a:p>
            <a:pPr marL="742950" lvl="1" indent="-285750" eaLnBrk="0" fontAlgn="base" hangingPunct="0">
              <a:spcBef>
                <a:spcPct val="0"/>
              </a:spcBef>
              <a:spcAft>
                <a:spcPct val="0"/>
              </a:spcAft>
              <a:buFont typeface="Arial" panose="020B0604020202020204" pitchFamily="34" charset="0"/>
              <a:buChar char="•"/>
              <a:defRPr/>
            </a:pPr>
            <a:r>
              <a:rPr lang="en-GB" dirty="0">
                <a:latin typeface="Verdana" panose="020B0604030504040204" pitchFamily="34" charset="0"/>
                <a:ea typeface="Verdana" panose="020B0604030504040204" pitchFamily="34" charset="0"/>
              </a:rPr>
              <a:t>Changes required escalated to appropriate board</a:t>
            </a:r>
          </a:p>
          <a:p>
            <a:pPr marL="285750" indent="-285750" eaLnBrk="0" fontAlgn="base" hangingPunct="0">
              <a:spcBef>
                <a:spcPct val="0"/>
              </a:spcBef>
              <a:spcAft>
                <a:spcPct val="0"/>
              </a:spcAft>
              <a:buFont typeface="Arial" panose="020B0604020202020204" pitchFamily="34" charset="0"/>
              <a:buChar char="•"/>
            </a:pPr>
            <a:r>
              <a:rPr lang="en-GB" dirty="0">
                <a:latin typeface="Verdana" panose="020B0604030504040204" pitchFamily="34" charset="0"/>
                <a:ea typeface="Verdana" panose="020B0604030504040204" pitchFamily="34" charset="0"/>
              </a:rPr>
              <a:t>Reduce LOS through improved Board Rounds and enhanced MDT approach</a:t>
            </a:r>
          </a:p>
        </p:txBody>
      </p:sp>
      <p:graphicFrame>
        <p:nvGraphicFramePr>
          <p:cNvPr id="5" name="Table 4">
            <a:extLst>
              <a:ext uri="{FF2B5EF4-FFF2-40B4-BE49-F238E27FC236}">
                <a16:creationId xmlns:a16="http://schemas.microsoft.com/office/drawing/2014/main" id="{9E3B6869-0521-6380-1524-91FCCFFB1FE5}"/>
              </a:ext>
            </a:extLst>
          </p:cNvPr>
          <p:cNvGraphicFramePr>
            <a:graphicFrameLocks noGrp="1"/>
          </p:cNvGraphicFramePr>
          <p:nvPr>
            <p:extLst>
              <p:ext uri="{D42A27DB-BD31-4B8C-83A1-F6EECF244321}">
                <p14:modId xmlns:p14="http://schemas.microsoft.com/office/powerpoint/2010/main" val="4247158204"/>
              </p:ext>
            </p:extLst>
          </p:nvPr>
        </p:nvGraphicFramePr>
        <p:xfrm>
          <a:off x="10766959" y="1959195"/>
          <a:ext cx="8477219" cy="3954223"/>
        </p:xfrm>
        <a:graphic>
          <a:graphicData uri="http://schemas.openxmlformats.org/drawingml/2006/table">
            <a:tbl>
              <a:tblPr/>
              <a:tblGrid>
                <a:gridCol w="1529907">
                  <a:extLst>
                    <a:ext uri="{9D8B030D-6E8A-4147-A177-3AD203B41FA5}">
                      <a16:colId xmlns:a16="http://schemas.microsoft.com/office/drawing/2014/main" val="1801267775"/>
                    </a:ext>
                  </a:extLst>
                </a:gridCol>
                <a:gridCol w="1711069">
                  <a:extLst>
                    <a:ext uri="{9D8B030D-6E8A-4147-A177-3AD203B41FA5}">
                      <a16:colId xmlns:a16="http://schemas.microsoft.com/office/drawing/2014/main" val="2316852373"/>
                    </a:ext>
                  </a:extLst>
                </a:gridCol>
                <a:gridCol w="1752600">
                  <a:extLst>
                    <a:ext uri="{9D8B030D-6E8A-4147-A177-3AD203B41FA5}">
                      <a16:colId xmlns:a16="http://schemas.microsoft.com/office/drawing/2014/main" val="4094950006"/>
                    </a:ext>
                  </a:extLst>
                </a:gridCol>
                <a:gridCol w="1752600">
                  <a:extLst>
                    <a:ext uri="{9D8B030D-6E8A-4147-A177-3AD203B41FA5}">
                      <a16:colId xmlns:a16="http://schemas.microsoft.com/office/drawing/2014/main" val="2139180870"/>
                    </a:ext>
                  </a:extLst>
                </a:gridCol>
                <a:gridCol w="1731043">
                  <a:extLst>
                    <a:ext uri="{9D8B030D-6E8A-4147-A177-3AD203B41FA5}">
                      <a16:colId xmlns:a16="http://schemas.microsoft.com/office/drawing/2014/main" val="1753244442"/>
                    </a:ext>
                  </a:extLst>
                </a:gridCol>
              </a:tblGrid>
              <a:tr h="912245">
                <a:tc>
                  <a:txBody>
                    <a:bodyPr/>
                    <a:lstStyle/>
                    <a:p>
                      <a:pPr algn="l" fontAlgn="b">
                        <a:buNone/>
                      </a:pPr>
                      <a:r>
                        <a:rPr lang="en-GB" sz="1800" b="1" i="0" u="none" strike="noStrike" dirty="0">
                          <a:solidFill>
                            <a:srgbClr val="104861"/>
                          </a:solidFill>
                          <a:effectLst/>
                          <a:latin typeface="Aptos Narrow" panose="020B0004020202020204" pitchFamily="34" charset="0"/>
                        </a:rPr>
                        <a:t>Site</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December 9th</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December 17th</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December 23rd</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December 30th</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268287668"/>
                  </a:ext>
                </a:extLst>
              </a:tr>
              <a:tr h="510528">
                <a:tc>
                  <a:txBody>
                    <a:bodyPr/>
                    <a:lstStyle/>
                    <a:p>
                      <a:pPr algn="l" fontAlgn="b">
                        <a:buNone/>
                      </a:pPr>
                      <a:r>
                        <a:rPr lang="en-GB" sz="1800" b="0" i="0" u="none" strike="noStrike" dirty="0">
                          <a:solidFill>
                            <a:srgbClr val="104861"/>
                          </a:solidFill>
                          <a:effectLst/>
                          <a:latin typeface="Aptos Narrow" panose="020B0004020202020204" pitchFamily="34" charset="0"/>
                        </a:rPr>
                        <a:t>Learning Disabilities</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extLst>
                  <a:ext uri="{0D108BD9-81ED-4DB2-BD59-A6C34878D82A}">
                    <a16:rowId xmlns:a16="http://schemas.microsoft.com/office/drawing/2014/main" val="695663171"/>
                  </a:ext>
                </a:extLst>
              </a:tr>
              <a:tr h="346210">
                <a:tc>
                  <a:txBody>
                    <a:bodyPr/>
                    <a:lstStyle/>
                    <a:p>
                      <a:pPr algn="l" fontAlgn="b">
                        <a:buNone/>
                      </a:pPr>
                      <a:r>
                        <a:rPr lang="en-GB" sz="1800" b="0" i="0" u="none" strike="noStrike">
                          <a:solidFill>
                            <a:srgbClr val="104861"/>
                          </a:solidFill>
                          <a:effectLst/>
                          <a:latin typeface="Aptos Narrow" panose="020B0004020202020204" pitchFamily="34" charset="0"/>
                        </a:rPr>
                        <a:t>Mental Health</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34</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36</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33</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33</a:t>
                      </a:r>
                    </a:p>
                  </a:txBody>
                  <a:tcPr marL="6350" marR="6350" marT="6350" marB="0" anchor="b">
                    <a:lnL>
                      <a:noFill/>
                    </a:lnL>
                    <a:lnR>
                      <a:noFill/>
                    </a:lnR>
                    <a:lnT>
                      <a:noFill/>
                    </a:lnT>
                    <a:lnB>
                      <a:noFill/>
                    </a:lnB>
                    <a:noFill/>
                  </a:tcPr>
                </a:tc>
                <a:extLst>
                  <a:ext uri="{0D108BD9-81ED-4DB2-BD59-A6C34878D82A}">
                    <a16:rowId xmlns:a16="http://schemas.microsoft.com/office/drawing/2014/main" val="115574637"/>
                  </a:ext>
                </a:extLst>
              </a:tr>
              <a:tr h="458747">
                <a:tc>
                  <a:txBody>
                    <a:bodyPr/>
                    <a:lstStyle/>
                    <a:p>
                      <a:pPr algn="l" fontAlgn="b">
                        <a:buNone/>
                      </a:pPr>
                      <a:r>
                        <a:rPr lang="en-GB" sz="1800" b="0" i="0" u="none" strike="noStrike" dirty="0">
                          <a:solidFill>
                            <a:srgbClr val="104861"/>
                          </a:solidFill>
                          <a:effectLst/>
                          <a:latin typeface="Aptos Narrow" panose="020B0004020202020204" pitchFamily="34" charset="0"/>
                        </a:rPr>
                        <a:t>Morriston Hospital</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95</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73</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65</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70</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3015176923"/>
                  </a:ext>
                </a:extLst>
              </a:tr>
              <a:tr h="684588">
                <a:tc>
                  <a:txBody>
                    <a:bodyPr/>
                    <a:lstStyle/>
                    <a:p>
                      <a:pPr algn="l" fontAlgn="b">
                        <a:buNone/>
                      </a:pPr>
                      <a:r>
                        <a:rPr lang="en-GB" sz="1800" b="0" i="0" u="none" strike="noStrike" dirty="0">
                          <a:solidFill>
                            <a:srgbClr val="104861"/>
                          </a:solidFill>
                          <a:effectLst/>
                          <a:latin typeface="Aptos Narrow" panose="020B0004020202020204" pitchFamily="34" charset="0"/>
                        </a:rPr>
                        <a:t>Neath Port Talbot Hospital</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38</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33</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27</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34</a:t>
                      </a:r>
                    </a:p>
                  </a:txBody>
                  <a:tcPr marL="6350" marR="6350" marT="6350" marB="0" anchor="b">
                    <a:lnL>
                      <a:noFill/>
                    </a:lnL>
                    <a:lnR>
                      <a:noFill/>
                    </a:lnR>
                    <a:lnT>
                      <a:noFill/>
                    </a:lnT>
                    <a:lnB>
                      <a:noFill/>
                    </a:lnB>
                    <a:noFill/>
                  </a:tcPr>
                </a:tc>
                <a:extLst>
                  <a:ext uri="{0D108BD9-81ED-4DB2-BD59-A6C34878D82A}">
                    <a16:rowId xmlns:a16="http://schemas.microsoft.com/office/drawing/2014/main" val="3751295141"/>
                  </a:ext>
                </a:extLst>
              </a:tr>
              <a:tr h="458747">
                <a:tc>
                  <a:txBody>
                    <a:bodyPr/>
                    <a:lstStyle/>
                    <a:p>
                      <a:pPr algn="l" fontAlgn="b">
                        <a:buNone/>
                      </a:pPr>
                      <a:r>
                        <a:rPr lang="en-GB" sz="1800" b="0" i="0" u="none" strike="noStrike">
                          <a:solidFill>
                            <a:srgbClr val="104861"/>
                          </a:solidFill>
                          <a:effectLst/>
                          <a:latin typeface="Aptos Narrow" panose="020B0004020202020204" pitchFamily="34" charset="0"/>
                        </a:rPr>
                        <a:t>Singleton Hospital</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21</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18</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15</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19</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928873691"/>
                  </a:ext>
                </a:extLst>
              </a:tr>
              <a:tr h="346210">
                <a:tc>
                  <a:txBody>
                    <a:bodyPr/>
                    <a:lstStyle/>
                    <a:p>
                      <a:pPr algn="l" fontAlgn="b">
                        <a:buNone/>
                      </a:pPr>
                      <a:r>
                        <a:rPr lang="en-GB" sz="1800" b="1" i="0" u="none" strike="noStrike">
                          <a:solidFill>
                            <a:srgbClr val="104861"/>
                          </a:solidFill>
                          <a:effectLst/>
                          <a:latin typeface="Aptos Narrow" panose="020B0004020202020204" pitchFamily="34" charset="0"/>
                        </a:rPr>
                        <a:t>Total</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197</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169</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149</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165</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355778579"/>
                  </a:ext>
                </a:extLst>
              </a:tr>
            </a:tbl>
          </a:graphicData>
        </a:graphic>
      </p:graphicFrame>
      <p:pic>
        <p:nvPicPr>
          <p:cNvPr id="8" name="Picture 7">
            <a:extLst>
              <a:ext uri="{FF2B5EF4-FFF2-40B4-BE49-F238E27FC236}">
                <a16:creationId xmlns:a16="http://schemas.microsoft.com/office/drawing/2014/main" id="{CE213D6B-62B8-791B-FB3D-5CCECB06A8FA}"/>
              </a:ext>
            </a:extLst>
          </p:cNvPr>
          <p:cNvPicPr>
            <a:picLocks noChangeAspect="1"/>
          </p:cNvPicPr>
          <p:nvPr/>
        </p:nvPicPr>
        <p:blipFill>
          <a:blip r:embed="rId13"/>
          <a:stretch>
            <a:fillRect/>
          </a:stretch>
        </p:blipFill>
        <p:spPr>
          <a:xfrm>
            <a:off x="1606322" y="1937250"/>
            <a:ext cx="7515559" cy="4128836"/>
          </a:xfrm>
          <a:prstGeom prst="rect">
            <a:avLst/>
          </a:prstGeom>
        </p:spPr>
      </p:pic>
    </p:spTree>
    <p:extLst>
      <p:ext uri="{BB962C8B-B14F-4D97-AF65-F5344CB8AC3E}">
        <p14:creationId xmlns:p14="http://schemas.microsoft.com/office/powerpoint/2010/main" val="3585225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672782"/>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748982"/>
            <a:ext cx="19583400" cy="2554545"/>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Revised flow operating model: </a:t>
            </a:r>
            <a:r>
              <a:rPr lang="en-GB" dirty="0">
                <a:latin typeface="Verdana" panose="020B0604030504040204" pitchFamily="34" charset="0"/>
                <a:ea typeface="Verdana" panose="020B0604030504040204" pitchFamily="34" charset="0"/>
              </a:rPr>
              <a:t>The revised operating models implemented as part of the test of change in Morriston remain in place. However, increase in demand for emergency care, high levels of patient occupancy driven by medical bed day utilisation has challenged the Health Board’s ability to maintain flow and thus the level of ambulance handover performance achieved following the tests of change. The emergency pressures have tipped the Health Board into two formal Business Continuity incidents, consistent with the pattern currently seen across NHS Wales. A complicated Infection Control picture further contributes to the interruption of patient flow with capacity reduced as a result of winter illnesses.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UEC capital redesign – </a:t>
            </a:r>
            <a:r>
              <a:rPr lang="en-GB" dirty="0">
                <a:latin typeface="Verdana" panose="020B0604030504040204" pitchFamily="34" charset="0"/>
                <a:ea typeface="Verdana" panose="020B0604030504040204" pitchFamily="34" charset="0"/>
              </a:rPr>
              <a:t>Recent communication from the Chief Executive to the Director General of NHS Wales sets out an urgency to progress to an Electronic Patient Record across the Urgent and Emergency care services. Whilst there remains ambition to co-locate front door assessment processes with the emergency department, this programme of work cannot be progressed in the absence of Capital investment. </a:t>
            </a:r>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04A86121-8CA7-410A-4720-B566E4479D92}"/>
              </a:ext>
            </a:extLst>
          </p:cNvPr>
          <p:cNvPicPr>
            <a:picLocks noChangeAspect="1"/>
          </p:cNvPicPr>
          <p:nvPr/>
        </p:nvPicPr>
        <p:blipFill>
          <a:blip r:embed="rId5"/>
          <a:stretch>
            <a:fillRect/>
          </a:stretch>
        </p:blipFill>
        <p:spPr>
          <a:xfrm>
            <a:off x="3389632" y="830160"/>
            <a:ext cx="6334488" cy="3529113"/>
          </a:xfrm>
          <a:prstGeom prst="rect">
            <a:avLst/>
          </a:prstGeom>
        </p:spPr>
      </p:pic>
      <p:pic>
        <p:nvPicPr>
          <p:cNvPr id="9" name="Picture 8">
            <a:extLst>
              <a:ext uri="{FF2B5EF4-FFF2-40B4-BE49-F238E27FC236}">
                <a16:creationId xmlns:a16="http://schemas.microsoft.com/office/drawing/2014/main" id="{04564BD2-7281-AAA1-09F9-0B3246950513}"/>
              </a:ext>
            </a:extLst>
          </p:cNvPr>
          <p:cNvPicPr>
            <a:picLocks noChangeAspect="1"/>
          </p:cNvPicPr>
          <p:nvPr/>
        </p:nvPicPr>
        <p:blipFill>
          <a:blip r:embed="rId6"/>
          <a:stretch>
            <a:fillRect/>
          </a:stretch>
        </p:blipFill>
        <p:spPr>
          <a:xfrm>
            <a:off x="11180115" y="830160"/>
            <a:ext cx="6267125" cy="3529113"/>
          </a:xfrm>
          <a:prstGeom prst="rect">
            <a:avLst/>
          </a:prstGeom>
        </p:spPr>
      </p:pic>
      <p:pic>
        <p:nvPicPr>
          <p:cNvPr id="12" name="Picture 11">
            <a:extLst>
              <a:ext uri="{FF2B5EF4-FFF2-40B4-BE49-F238E27FC236}">
                <a16:creationId xmlns:a16="http://schemas.microsoft.com/office/drawing/2014/main" id="{A7D4046D-6C56-CC6C-376D-8DD8BBFCF558}"/>
              </a:ext>
            </a:extLst>
          </p:cNvPr>
          <p:cNvPicPr>
            <a:picLocks noChangeAspect="1"/>
          </p:cNvPicPr>
          <p:nvPr/>
        </p:nvPicPr>
        <p:blipFill>
          <a:blip r:embed="rId7"/>
          <a:stretch>
            <a:fillRect/>
          </a:stretch>
        </p:blipFill>
        <p:spPr>
          <a:xfrm>
            <a:off x="3389632" y="4876979"/>
            <a:ext cx="6334488" cy="3529112"/>
          </a:xfrm>
          <a:prstGeom prst="rect">
            <a:avLst/>
          </a:prstGeom>
        </p:spPr>
      </p:pic>
      <p:pic>
        <p:nvPicPr>
          <p:cNvPr id="15" name="Picture 14">
            <a:extLst>
              <a:ext uri="{FF2B5EF4-FFF2-40B4-BE49-F238E27FC236}">
                <a16:creationId xmlns:a16="http://schemas.microsoft.com/office/drawing/2014/main" id="{9386A3BA-9532-8E32-B105-8103E277D244}"/>
              </a:ext>
            </a:extLst>
          </p:cNvPr>
          <p:cNvPicPr>
            <a:picLocks noChangeAspect="1"/>
          </p:cNvPicPr>
          <p:nvPr/>
        </p:nvPicPr>
        <p:blipFill>
          <a:blip r:embed="rId8"/>
          <a:stretch>
            <a:fillRect/>
          </a:stretch>
        </p:blipFill>
        <p:spPr>
          <a:xfrm>
            <a:off x="11180115" y="4862374"/>
            <a:ext cx="6313032" cy="3529111"/>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17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8496027"/>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2700BF0-5C30-1839-D234-D29E5C0EFD0B}"/>
              </a:ext>
            </a:extLst>
          </p:cNvPr>
          <p:cNvSpPr txBox="1"/>
          <p:nvPr/>
        </p:nvSpPr>
        <p:spPr>
          <a:xfrm>
            <a:off x="261144" y="8462567"/>
            <a:ext cx="19583400" cy="27266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The directorate management team have introduced several successful ‘Stroke Tests of Change’ in order to improve the flow of stroke patients between Morriston and Neath Port Talbot Hospital, and several actions are currently underway to support further improvement:</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Further increase the stroke Ring-Fenced capacity to enable timely admission </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Development of a dedicated stroke weekend plan </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Implementation and expansion of the CT Perfusion service which will improve access to Thrombolysis and increase compliance </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Introduction of the Tenecteplase to improve time to Thrombolysis </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Implementation of the stroke ACP/CNS Pre-Triage Assessment </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Expansion of the stroke specialised team - CNS/ACP cover 07:30am to midnight 7 days per week. </a:t>
            </a:r>
          </a:p>
        </p:txBody>
      </p:sp>
      <p:pic>
        <p:nvPicPr>
          <p:cNvPr id="8" name="Picture 7">
            <a:extLst>
              <a:ext uri="{FF2B5EF4-FFF2-40B4-BE49-F238E27FC236}">
                <a16:creationId xmlns:a16="http://schemas.microsoft.com/office/drawing/2014/main" id="{E0D8E900-5BD6-E424-DBE2-E61AF2EBA7A6}"/>
              </a:ext>
            </a:extLst>
          </p:cNvPr>
          <p:cNvPicPr>
            <a:picLocks noChangeAspect="1"/>
          </p:cNvPicPr>
          <p:nvPr/>
        </p:nvPicPr>
        <p:blipFill>
          <a:blip r:embed="rId2"/>
          <a:stretch>
            <a:fillRect/>
          </a:stretch>
        </p:blipFill>
        <p:spPr>
          <a:xfrm>
            <a:off x="756444" y="871871"/>
            <a:ext cx="5486400" cy="3330935"/>
          </a:xfrm>
          <a:prstGeom prst="rect">
            <a:avLst/>
          </a:prstGeom>
        </p:spPr>
      </p:pic>
      <p:pic>
        <p:nvPicPr>
          <p:cNvPr id="11" name="Picture 10">
            <a:extLst>
              <a:ext uri="{FF2B5EF4-FFF2-40B4-BE49-F238E27FC236}">
                <a16:creationId xmlns:a16="http://schemas.microsoft.com/office/drawing/2014/main" id="{1D6167CB-3378-50FA-7B97-DF6FC622E352}"/>
              </a:ext>
            </a:extLst>
          </p:cNvPr>
          <p:cNvPicPr>
            <a:picLocks noChangeAspect="1"/>
          </p:cNvPicPr>
          <p:nvPr/>
        </p:nvPicPr>
        <p:blipFill>
          <a:blip r:embed="rId3"/>
          <a:stretch>
            <a:fillRect/>
          </a:stretch>
        </p:blipFill>
        <p:spPr>
          <a:xfrm>
            <a:off x="7214394" y="4654324"/>
            <a:ext cx="5676900" cy="3373755"/>
          </a:xfrm>
          <a:prstGeom prst="rect">
            <a:avLst/>
          </a:prstGeom>
        </p:spPr>
      </p:pic>
      <p:pic>
        <p:nvPicPr>
          <p:cNvPr id="14" name="Picture 13">
            <a:extLst>
              <a:ext uri="{FF2B5EF4-FFF2-40B4-BE49-F238E27FC236}">
                <a16:creationId xmlns:a16="http://schemas.microsoft.com/office/drawing/2014/main" id="{FB3D6A53-2883-26C4-F61F-8E7B5AD6A305}"/>
              </a:ext>
            </a:extLst>
          </p:cNvPr>
          <p:cNvPicPr>
            <a:picLocks noChangeAspect="1"/>
          </p:cNvPicPr>
          <p:nvPr/>
        </p:nvPicPr>
        <p:blipFill>
          <a:blip r:embed="rId4"/>
          <a:stretch>
            <a:fillRect/>
          </a:stretch>
        </p:blipFill>
        <p:spPr>
          <a:xfrm>
            <a:off x="13862844" y="775613"/>
            <a:ext cx="5486400" cy="3592830"/>
          </a:xfrm>
          <a:prstGeom prst="rect">
            <a:avLst/>
          </a:prstGeom>
        </p:spPr>
      </p:pic>
      <p:pic>
        <p:nvPicPr>
          <p:cNvPr id="17" name="Picture 16">
            <a:extLst>
              <a:ext uri="{FF2B5EF4-FFF2-40B4-BE49-F238E27FC236}">
                <a16:creationId xmlns:a16="http://schemas.microsoft.com/office/drawing/2014/main" id="{E725285C-EF7D-6EB0-5804-A6469C3CC94D}"/>
              </a:ext>
            </a:extLst>
          </p:cNvPr>
          <p:cNvPicPr>
            <a:picLocks noChangeAspect="1"/>
          </p:cNvPicPr>
          <p:nvPr/>
        </p:nvPicPr>
        <p:blipFill>
          <a:blip r:embed="rId5"/>
          <a:stretch>
            <a:fillRect/>
          </a:stretch>
        </p:blipFill>
        <p:spPr>
          <a:xfrm>
            <a:off x="7214394" y="775613"/>
            <a:ext cx="5676900" cy="3373755"/>
          </a:xfrm>
          <a:prstGeom prst="rect">
            <a:avLst/>
          </a:prstGeom>
        </p:spPr>
      </p:pic>
      <p:pic>
        <p:nvPicPr>
          <p:cNvPr id="19" name="Picture 18">
            <a:extLst>
              <a:ext uri="{FF2B5EF4-FFF2-40B4-BE49-F238E27FC236}">
                <a16:creationId xmlns:a16="http://schemas.microsoft.com/office/drawing/2014/main" id="{F55D2EEB-0EF8-3559-F76C-9FE5B06865D8}"/>
              </a:ext>
            </a:extLst>
          </p:cNvPr>
          <p:cNvPicPr>
            <a:picLocks noChangeAspect="1"/>
          </p:cNvPicPr>
          <p:nvPr/>
        </p:nvPicPr>
        <p:blipFill>
          <a:blip r:embed="rId6"/>
          <a:stretch>
            <a:fillRect/>
          </a:stretch>
        </p:blipFill>
        <p:spPr>
          <a:xfrm>
            <a:off x="13862844" y="4654323"/>
            <a:ext cx="5486400" cy="3373755"/>
          </a:xfrm>
          <a:prstGeom prst="rect">
            <a:avLst/>
          </a:prstGeom>
        </p:spPr>
      </p:pic>
      <p:pic>
        <p:nvPicPr>
          <p:cNvPr id="23" name="Picture 22">
            <a:extLst>
              <a:ext uri="{FF2B5EF4-FFF2-40B4-BE49-F238E27FC236}">
                <a16:creationId xmlns:a16="http://schemas.microsoft.com/office/drawing/2014/main" id="{374720DD-287A-981A-AF98-C783CCD8B7C2}"/>
              </a:ext>
            </a:extLst>
          </p:cNvPr>
          <p:cNvPicPr>
            <a:picLocks noChangeAspect="1"/>
          </p:cNvPicPr>
          <p:nvPr/>
        </p:nvPicPr>
        <p:blipFill>
          <a:blip r:embed="rId7"/>
          <a:stretch>
            <a:fillRect/>
          </a:stretch>
        </p:blipFill>
        <p:spPr>
          <a:xfrm>
            <a:off x="756444" y="4654324"/>
            <a:ext cx="5486400" cy="3376840"/>
          </a:xfrm>
          <a:prstGeom prst="rect">
            <a:avLst/>
          </a:prstGeom>
        </p:spPr>
      </p:pic>
    </p:spTree>
    <p:extLst>
      <p:ext uri="{BB962C8B-B14F-4D97-AF65-F5344CB8AC3E}">
        <p14:creationId xmlns:p14="http://schemas.microsoft.com/office/powerpoint/2010/main" val="666216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CCFB2-A739-8304-F9DE-E70B8F21C80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072E0C6-B818-3F45-7AA1-7C8FDD5B5A07}"/>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Planned</a:t>
            </a:r>
            <a:r>
              <a:rPr lang="en-GB" sz="8000" b="1" dirty="0">
                <a:effectLst/>
                <a:latin typeface="Calibri" panose="020F0502020204030204" pitchFamily="34" charset="0"/>
                <a:ea typeface="Calibri" panose="020F0502020204030204" pitchFamily="34" charset="0"/>
              </a:rPr>
              <a:t> Care</a:t>
            </a:r>
          </a:p>
        </p:txBody>
      </p:sp>
    </p:spTree>
    <p:extLst>
      <p:ext uri="{BB962C8B-B14F-4D97-AF65-F5344CB8AC3E}">
        <p14:creationId xmlns:p14="http://schemas.microsoft.com/office/powerpoint/2010/main" val="2787463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083675"/>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December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December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Focus has now been placed on achieving a new Targeted Intervention Target for patients waiting &gt;36 weeks for treatment. Welsh Government have provided updated de-escalation criteria for all planned care metrics which reflect encouragement towards an improved position.</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p:txBody>
      </p:sp>
      <p:sp>
        <p:nvSpPr>
          <p:cNvPr id="17" name="Rectangle: Rounded Corners 16">
            <a:hlinkClick r:id="rId3"/>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298779" y="654124"/>
            <a:ext cx="914400" cy="914400"/>
          </a:xfrm>
          <a:prstGeom prst="rect">
            <a:avLst/>
          </a:prstGeom>
        </p:spPr>
      </p:pic>
      <p:pic>
        <p:nvPicPr>
          <p:cNvPr id="8" name="Picture 7">
            <a:extLst>
              <a:ext uri="{FF2B5EF4-FFF2-40B4-BE49-F238E27FC236}">
                <a16:creationId xmlns:a16="http://schemas.microsoft.com/office/drawing/2014/main" id="{C35EA877-7D54-E932-9505-3A16A6D2FF01}"/>
              </a:ext>
            </a:extLst>
          </p:cNvPr>
          <p:cNvPicPr>
            <a:picLocks noChangeAspect="1"/>
          </p:cNvPicPr>
          <p:nvPr/>
        </p:nvPicPr>
        <p:blipFill>
          <a:blip r:embed="rId6"/>
          <a:stretch>
            <a:fillRect/>
          </a:stretch>
        </p:blipFill>
        <p:spPr>
          <a:xfrm>
            <a:off x="2887583" y="911269"/>
            <a:ext cx="6380288" cy="3637630"/>
          </a:xfrm>
          <a:prstGeom prst="rect">
            <a:avLst/>
          </a:prstGeom>
        </p:spPr>
      </p:pic>
      <p:pic>
        <p:nvPicPr>
          <p:cNvPr id="11" name="Picture 10">
            <a:extLst>
              <a:ext uri="{FF2B5EF4-FFF2-40B4-BE49-F238E27FC236}">
                <a16:creationId xmlns:a16="http://schemas.microsoft.com/office/drawing/2014/main" id="{6F7E69C2-804C-F307-B2D3-F128884150A9}"/>
              </a:ext>
            </a:extLst>
          </p:cNvPr>
          <p:cNvPicPr>
            <a:picLocks noChangeAspect="1"/>
          </p:cNvPicPr>
          <p:nvPr/>
        </p:nvPicPr>
        <p:blipFill>
          <a:blip r:embed="rId7"/>
          <a:stretch>
            <a:fillRect/>
          </a:stretch>
        </p:blipFill>
        <p:spPr>
          <a:xfrm>
            <a:off x="2887583" y="4889461"/>
            <a:ext cx="6380288" cy="3951167"/>
          </a:xfrm>
          <a:prstGeom prst="rect">
            <a:avLst/>
          </a:prstGeom>
        </p:spPr>
      </p:pic>
      <p:pic>
        <p:nvPicPr>
          <p:cNvPr id="14" name="Picture 13">
            <a:extLst>
              <a:ext uri="{FF2B5EF4-FFF2-40B4-BE49-F238E27FC236}">
                <a16:creationId xmlns:a16="http://schemas.microsoft.com/office/drawing/2014/main" id="{690E7B61-DE73-888A-30D8-5490509CEAF0}"/>
              </a:ext>
            </a:extLst>
          </p:cNvPr>
          <p:cNvPicPr>
            <a:picLocks noChangeAspect="1"/>
          </p:cNvPicPr>
          <p:nvPr/>
        </p:nvPicPr>
        <p:blipFill>
          <a:blip r:embed="rId8"/>
          <a:stretch>
            <a:fillRect/>
          </a:stretch>
        </p:blipFill>
        <p:spPr>
          <a:xfrm>
            <a:off x="10503315" y="986384"/>
            <a:ext cx="6380288" cy="3637630"/>
          </a:xfrm>
          <a:prstGeom prst="rect">
            <a:avLst/>
          </a:prstGeom>
        </p:spPr>
      </p:pic>
      <p:pic>
        <p:nvPicPr>
          <p:cNvPr id="21" name="Picture 20">
            <a:extLst>
              <a:ext uri="{FF2B5EF4-FFF2-40B4-BE49-F238E27FC236}">
                <a16:creationId xmlns:a16="http://schemas.microsoft.com/office/drawing/2014/main" id="{8C6502CE-E2E6-8EF5-2796-F00C74FBDB68}"/>
              </a:ext>
            </a:extLst>
          </p:cNvPr>
          <p:cNvPicPr>
            <a:picLocks noChangeAspect="1"/>
          </p:cNvPicPr>
          <p:nvPr/>
        </p:nvPicPr>
        <p:blipFill>
          <a:blip r:embed="rId9"/>
          <a:stretch>
            <a:fillRect/>
          </a:stretch>
        </p:blipFill>
        <p:spPr>
          <a:xfrm>
            <a:off x="10503315" y="4889459"/>
            <a:ext cx="6380288" cy="3951167"/>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3141321290"/>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77659"/>
            <a:ext cx="19583400" cy="2246769"/>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increased in December to 6,042 compared to 4,434 in November 2025. The increase in the number of patients waiting &gt; 8 weeks for diagnostics is mainly a result of a significant increase in Radiology waits. </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As part of the recovery plan, the WG have funded a mobile Endoscopy unit which has been sited on Morriston Hospital to support additional capacity. The unit was unfortunately non-operational throughout the month of December 2025, due to a leak in the roof. The unit has however been running live activity again since the 30th December and is supporting the reduction of the number of patients waiting &gt; 8 weeks for an Endoscopy.</a:t>
            </a:r>
            <a:endParaRPr lang="en-GB" sz="2000" dirty="0">
              <a:latin typeface="Verdana" panose="020B0604030504040204" pitchFamily="34" charset="0"/>
              <a:ea typeface="Verdana" panose="020B0604030504040204" pitchFamily="34" charset="0"/>
              <a:cs typeface="Aptos" panose="020B0004020202020204" pitchFamily="34" charset="0"/>
            </a:endParaRP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December 2025</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8" name="Picture 7">
            <a:extLst>
              <a:ext uri="{FF2B5EF4-FFF2-40B4-BE49-F238E27FC236}">
                <a16:creationId xmlns:a16="http://schemas.microsoft.com/office/drawing/2014/main" id="{3F3E9FEE-0584-99F0-2816-C0C6D86AB2BB}"/>
              </a:ext>
            </a:extLst>
          </p:cNvPr>
          <p:cNvPicPr>
            <a:picLocks noChangeAspect="1"/>
          </p:cNvPicPr>
          <p:nvPr/>
        </p:nvPicPr>
        <p:blipFill>
          <a:blip r:embed="rId2"/>
          <a:stretch>
            <a:fillRect/>
          </a:stretch>
        </p:blipFill>
        <p:spPr>
          <a:xfrm>
            <a:off x="666680" y="1754952"/>
            <a:ext cx="9242868" cy="5738462"/>
          </a:xfrm>
          <a:prstGeom prst="rect">
            <a:avLst/>
          </a:prstGeom>
        </p:spPr>
      </p:pic>
      <p:pic>
        <p:nvPicPr>
          <p:cNvPr id="12" name="Picture 11">
            <a:extLst>
              <a:ext uri="{FF2B5EF4-FFF2-40B4-BE49-F238E27FC236}">
                <a16:creationId xmlns:a16="http://schemas.microsoft.com/office/drawing/2014/main" id="{AE475F00-45D3-259D-8792-BD6864CDBE7E}"/>
              </a:ext>
            </a:extLst>
          </p:cNvPr>
          <p:cNvPicPr>
            <a:picLocks noChangeAspect="1"/>
          </p:cNvPicPr>
          <p:nvPr/>
        </p:nvPicPr>
        <p:blipFill>
          <a:blip r:embed="rId3"/>
          <a:stretch>
            <a:fillRect/>
          </a:stretch>
        </p:blipFill>
        <p:spPr>
          <a:xfrm>
            <a:off x="10586244" y="1829621"/>
            <a:ext cx="9179680" cy="5425249"/>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3" name="TextBox 2">
            <a:extLst>
              <a:ext uri="{FF2B5EF4-FFF2-40B4-BE49-F238E27FC236}">
                <a16:creationId xmlns:a16="http://schemas.microsoft.com/office/drawing/2014/main" id="{10F66417-AD3E-D3EA-5BE9-CFE4827E2B7A}"/>
              </a:ext>
            </a:extLst>
          </p:cNvPr>
          <p:cNvSpPr txBox="1"/>
          <p:nvPr/>
        </p:nvSpPr>
        <p:spPr>
          <a:xfrm>
            <a:off x="89" y="-14016"/>
            <a:ext cx="20105511" cy="584647"/>
          </a:xfrm>
          <a:prstGeom prst="rect">
            <a:avLst/>
          </a:prstGeom>
          <a:solidFill>
            <a:srgbClr val="7EB0DE"/>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Cancer Performance &amp; Breaches</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89" y="8626448"/>
            <a:ext cx="2010551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Chart 3">
            <a:extLst>
              <a:ext uri="{FF2B5EF4-FFF2-40B4-BE49-F238E27FC236}">
                <a16:creationId xmlns:a16="http://schemas.microsoft.com/office/drawing/2014/main" id="{F415D220-A399-C17A-2F26-5C5DD18E1D44}"/>
              </a:ext>
            </a:extLst>
          </p:cNvPr>
          <p:cNvGraphicFramePr>
            <a:graphicFrameLocks/>
          </p:cNvGraphicFramePr>
          <p:nvPr/>
        </p:nvGraphicFramePr>
        <p:xfrm>
          <a:off x="261230" y="1290536"/>
          <a:ext cx="9530472" cy="680251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84B94274-0709-D0F3-9A45-5D6A4C1558CF}"/>
              </a:ext>
            </a:extLst>
          </p:cNvPr>
          <p:cNvPicPr>
            <a:picLocks noChangeAspect="1"/>
          </p:cNvPicPr>
          <p:nvPr/>
        </p:nvPicPr>
        <p:blipFill>
          <a:blip r:embed="rId3"/>
          <a:stretch>
            <a:fillRect/>
          </a:stretch>
        </p:blipFill>
        <p:spPr>
          <a:xfrm>
            <a:off x="10052845" y="1287328"/>
            <a:ext cx="9902705" cy="3910144"/>
          </a:xfrm>
          <a:prstGeom prst="rect">
            <a:avLst/>
          </a:prstGeom>
        </p:spPr>
      </p:pic>
      <p:sp>
        <p:nvSpPr>
          <p:cNvPr id="9" name="TextBox 8">
            <a:extLst>
              <a:ext uri="{FF2B5EF4-FFF2-40B4-BE49-F238E27FC236}">
                <a16:creationId xmlns:a16="http://schemas.microsoft.com/office/drawing/2014/main" id="{F36B7570-A728-05FF-5697-5059C361C021}"/>
              </a:ext>
            </a:extLst>
          </p:cNvPr>
          <p:cNvSpPr txBox="1"/>
          <p:nvPr/>
        </p:nvSpPr>
        <p:spPr>
          <a:xfrm>
            <a:off x="87" y="8644060"/>
            <a:ext cx="20105511" cy="2751010"/>
          </a:xfrm>
          <a:prstGeom prst="rect">
            <a:avLst/>
          </a:prstGeom>
          <a:noFill/>
        </p:spPr>
        <p:txBody>
          <a:bodyPr wrap="square">
            <a:spAutoFit/>
          </a:bodyPr>
          <a:lstStyle/>
          <a:p>
            <a:pPr algn="just" defTabSz="914413">
              <a:lnSpc>
                <a:spcPct val="107000"/>
              </a:lnSpc>
              <a:spcAft>
                <a:spcPts val="800"/>
              </a:spcAft>
            </a:pPr>
            <a:r>
              <a:rPr lang="en-GB" sz="1801" b="1" dirty="0">
                <a:solidFill>
                  <a:srgbClr val="5B9BD5"/>
                </a:solidFill>
                <a:latin typeface="Verdana" panose="020B0604030504040204" pitchFamily="34" charset="0"/>
                <a:ea typeface="Verdana" panose="020B0604030504040204" pitchFamily="34" charset="0"/>
              </a:rPr>
              <a:t>Actions/Updates</a:t>
            </a:r>
          </a:p>
          <a:p>
            <a:pPr marL="285754" indent="-285754" algn="just" defTabSz="914413">
              <a:lnSpc>
                <a:spcPct val="107000"/>
              </a:lnSpc>
              <a:spcAft>
                <a:spcPts val="800"/>
              </a:spcAft>
              <a:buFont typeface="Arial" panose="020B0604020202020204" pitchFamily="34" charset="0"/>
              <a:buChar char="•"/>
            </a:pPr>
            <a:r>
              <a:rPr lang="en-GB" sz="1801" dirty="0">
                <a:solidFill>
                  <a:prstClr val="black"/>
                </a:solidFill>
                <a:latin typeface="Arial" panose="020B0604020202020204" pitchFamily="34" charset="0"/>
                <a:ea typeface="Calibri" panose="020F0502020204030204" pitchFamily="34" charset="0"/>
                <a:cs typeface="Times New Roman" panose="02020603050405020304" pitchFamily="18" charset="0"/>
              </a:rPr>
              <a:t>Disappointingly, in October performance fell to 56% and then to 52% in November 2025.  It is worth noting that the volume treated in November was particularly low, the lowest since February 2022. There are approximately 60 pathways that are awaiting pathology results at the time of submission, this reduction is predominantly noted for the skin pathway, where volumes reported are 63% lower than November 2024.  This is due to delayed pathology reporting, as such we expect the number of confirmed and treated cancers, and consequently performance, will increase at resubmission. </a:t>
            </a:r>
            <a:endParaRPr lang="en-GB"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85754" indent="-285754" algn="just" defTabSz="914413">
              <a:lnSpc>
                <a:spcPct val="107000"/>
              </a:lnSpc>
              <a:spcAft>
                <a:spcPts val="800"/>
              </a:spcAft>
              <a:buFont typeface="Arial" panose="020B0604020202020204" pitchFamily="34" charset="0"/>
              <a:buChar char="•"/>
            </a:pPr>
            <a:r>
              <a:rPr lang="en-GB" sz="1801" dirty="0">
                <a:solidFill>
                  <a:prstClr val="black"/>
                </a:solidFill>
                <a:latin typeface="Arial" panose="020B0604020202020204" pitchFamily="34" charset="0"/>
                <a:ea typeface="Calibri" panose="020F0502020204030204" pitchFamily="34" charset="0"/>
                <a:cs typeface="Times New Roman" panose="02020603050405020304" pitchFamily="18" charset="0"/>
              </a:rPr>
              <a:t>Early indications are that performance between July and September will increase by 1-2%, October performance has already increased to 58% with results still outstanding.</a:t>
            </a:r>
          </a:p>
          <a:p>
            <a:pPr marL="285754" indent="-285754" algn="just" defTabSz="914413">
              <a:lnSpc>
                <a:spcPct val="107000"/>
              </a:lnSpc>
              <a:spcAft>
                <a:spcPts val="800"/>
              </a:spcAft>
              <a:buFont typeface="Arial" panose="020B0604020202020204" pitchFamily="34" charset="0"/>
              <a:buChar char="•"/>
            </a:pPr>
            <a:r>
              <a:rPr lang="en-GB" sz="1801" b="1" i="1" dirty="0">
                <a:solidFill>
                  <a:prstClr val="black"/>
                </a:solidFill>
                <a:latin typeface="Arial" panose="020B0604020202020204" pitchFamily="34" charset="0"/>
                <a:ea typeface="Calibri" panose="020F0502020204030204" pitchFamily="34" charset="0"/>
                <a:cs typeface="Times New Roman" panose="02020603050405020304" pitchFamily="18" charset="0"/>
              </a:rPr>
              <a:t>Proactive arrangements are being made with pathology to ensure 4-8 weeks notice for the authorisation of results to support our SCP position at first submission and reduce variation at resubmission</a:t>
            </a:r>
          </a:p>
        </p:txBody>
      </p:sp>
    </p:spTree>
    <p:extLst>
      <p:ext uri="{BB962C8B-B14F-4D97-AF65-F5344CB8AC3E}">
        <p14:creationId xmlns:p14="http://schemas.microsoft.com/office/powerpoint/2010/main" val="3187951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fld id="{1B571774-39BD-4D3C-8315-35C0B43D4F9A}" type="slidenum">
              <a:rPr lang="en-GB">
                <a:solidFill>
                  <a:prstClr val="black">
                    <a:tint val="82000"/>
                  </a:prstClr>
                </a:solidFill>
                <a:latin typeface="Calibri" panose="020F0502020204030204"/>
              </a:rPr>
              <a:pPr/>
              <a:t>22</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0F39C042-13F1-D706-9574-34E5D7F53B3A}"/>
              </a:ext>
            </a:extLst>
          </p:cNvPr>
          <p:cNvSpPr txBox="1"/>
          <p:nvPr/>
        </p:nvSpPr>
        <p:spPr>
          <a:xfrm>
            <a:off x="89" y="-14016"/>
            <a:ext cx="20105511" cy="584647"/>
          </a:xfrm>
          <a:prstGeom prst="rect">
            <a:avLst/>
          </a:prstGeom>
          <a:solidFill>
            <a:srgbClr val="7EB0DE"/>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Cancer Backlog</a:t>
            </a:r>
          </a:p>
        </p:txBody>
      </p:sp>
      <p:sp>
        <p:nvSpPr>
          <p:cNvPr id="9" name="TextBox 8">
            <a:extLst>
              <a:ext uri="{FF2B5EF4-FFF2-40B4-BE49-F238E27FC236}">
                <a16:creationId xmlns:a16="http://schemas.microsoft.com/office/drawing/2014/main" id="{9A92DECB-9B25-DB5B-C724-014C7DACEE58}"/>
              </a:ext>
            </a:extLst>
          </p:cNvPr>
          <p:cNvSpPr txBox="1"/>
          <p:nvPr/>
        </p:nvSpPr>
        <p:spPr>
          <a:xfrm>
            <a:off x="89" y="9031824"/>
            <a:ext cx="19730071" cy="1877694"/>
          </a:xfrm>
          <a:prstGeom prst="rect">
            <a:avLst/>
          </a:prstGeom>
          <a:noFill/>
        </p:spPr>
        <p:txBody>
          <a:bodyPr wrap="square" rtlCol="0">
            <a:spAutoFit/>
          </a:bodyPr>
          <a:lstStyle/>
          <a:p>
            <a:pPr defTabSz="914413"/>
            <a:endParaRPr lang="en-GB" sz="1801" b="1" dirty="0">
              <a:solidFill>
                <a:srgbClr val="5B9BD5"/>
              </a:solidFill>
              <a:latin typeface="Verdana" panose="020B0604030504040204" pitchFamily="34" charset="0"/>
              <a:ea typeface="Verdana" panose="020B0604030504040204" pitchFamily="34" charset="0"/>
            </a:endParaRPr>
          </a:p>
          <a:p>
            <a:pPr defTabSz="914413"/>
            <a:r>
              <a:rPr lang="en-GB" sz="1801" b="1" dirty="0">
                <a:solidFill>
                  <a:srgbClr val="5B9BD5"/>
                </a:solidFill>
                <a:latin typeface="Verdana" panose="020B0604030504040204" pitchFamily="34" charset="0"/>
                <a:ea typeface="Verdana" panose="020B0604030504040204" pitchFamily="34" charset="0"/>
              </a:rPr>
              <a:t>Actions/Updates</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All cancer tracking vacancies were filled in November 2025.</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An increase in the cancer backlog was anticipated at the end of December, moving into January as a consequence of the holiday period and patient led deferrals</a:t>
            </a:r>
            <a:r>
              <a:rPr lang="en-GB" sz="1801" dirty="0">
                <a:solidFill>
                  <a:prstClr val="black"/>
                </a:solidFill>
                <a:latin typeface="Verdana" panose="020B0604030504040204" pitchFamily="34" charset="0"/>
                <a:ea typeface="Verdana" panose="020B0604030504040204" pitchFamily="34" charset="0"/>
              </a:rPr>
              <a:t>.</a:t>
            </a:r>
          </a:p>
          <a:p>
            <a:pPr defTabSz="914413"/>
            <a:endParaRPr lang="en-GB" sz="2000" dirty="0">
              <a:solidFill>
                <a:prstClr val="black"/>
              </a:solidFill>
              <a:latin typeface="Verdana" panose="020B0604030504040204" pitchFamily="34" charset="0"/>
              <a:ea typeface="Verdana" panose="020B0604030504040204" pitchFamily="34" charset="0"/>
            </a:endParaRPr>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89" y="9007445"/>
            <a:ext cx="2010551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hart 4">
            <a:extLst>
              <a:ext uri="{FF2B5EF4-FFF2-40B4-BE49-F238E27FC236}">
                <a16:creationId xmlns:a16="http://schemas.microsoft.com/office/drawing/2014/main" id="{2BD62C3E-1F82-7ACE-8D59-68AB4B9BBE3B}"/>
              </a:ext>
            </a:extLst>
          </p:cNvPr>
          <p:cNvGraphicFramePr/>
          <p:nvPr/>
        </p:nvGraphicFramePr>
        <p:xfrm>
          <a:off x="146932" y="760958"/>
          <a:ext cx="12725288" cy="8099511"/>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a:extLst>
              <a:ext uri="{FF2B5EF4-FFF2-40B4-BE49-F238E27FC236}">
                <a16:creationId xmlns:a16="http://schemas.microsoft.com/office/drawing/2014/main" id="{D24C675E-2C63-0BBC-4E29-A35D5300CD09}"/>
              </a:ext>
            </a:extLst>
          </p:cNvPr>
          <p:cNvPicPr>
            <a:picLocks noChangeAspect="1"/>
          </p:cNvPicPr>
          <p:nvPr/>
        </p:nvPicPr>
        <p:blipFill>
          <a:blip r:embed="rId3"/>
          <a:stretch>
            <a:fillRect/>
          </a:stretch>
        </p:blipFill>
        <p:spPr>
          <a:xfrm>
            <a:off x="12134095" y="612896"/>
            <a:ext cx="7824664" cy="4003703"/>
          </a:xfrm>
          <a:prstGeom prst="rect">
            <a:avLst/>
          </a:prstGeom>
        </p:spPr>
      </p:pic>
      <p:pic>
        <p:nvPicPr>
          <p:cNvPr id="13" name="Picture 12">
            <a:extLst>
              <a:ext uri="{FF2B5EF4-FFF2-40B4-BE49-F238E27FC236}">
                <a16:creationId xmlns:a16="http://schemas.microsoft.com/office/drawing/2014/main" id="{11FF93BB-51A6-EAFB-EF17-D938931A7983}"/>
              </a:ext>
            </a:extLst>
          </p:cNvPr>
          <p:cNvPicPr>
            <a:picLocks noChangeAspect="1"/>
          </p:cNvPicPr>
          <p:nvPr/>
        </p:nvPicPr>
        <p:blipFill>
          <a:blip r:embed="rId4"/>
          <a:stretch>
            <a:fillRect/>
          </a:stretch>
        </p:blipFill>
        <p:spPr>
          <a:xfrm>
            <a:off x="13032327" y="4658741"/>
            <a:ext cx="6926431" cy="4773474"/>
          </a:xfrm>
          <a:prstGeom prst="rect">
            <a:avLst/>
          </a:prstGeom>
        </p:spPr>
      </p:pic>
    </p:spTree>
    <p:extLst>
      <p:ext uri="{BB962C8B-B14F-4D97-AF65-F5344CB8AC3E}">
        <p14:creationId xmlns:p14="http://schemas.microsoft.com/office/powerpoint/2010/main" val="2582533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30D2E-D41B-EF10-E007-37812F900D5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9AEB53B-F6B6-B0C4-94E4-B3CE0B9584A7}"/>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FAC092B-D5EF-FA4E-13CF-8BBF162306EB}"/>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fld id="{1B571774-39BD-4D3C-8315-35C0B43D4F9A}" type="slidenum">
              <a:rPr lang="en-GB">
                <a:solidFill>
                  <a:prstClr val="black">
                    <a:tint val="82000"/>
                  </a:prstClr>
                </a:solidFill>
                <a:latin typeface="Calibri" panose="020F0502020204030204"/>
              </a:rPr>
              <a:pPr/>
              <a:t>23</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79206B95-E170-D4E4-203D-A2745F24CE97}"/>
              </a:ext>
            </a:extLst>
          </p:cNvPr>
          <p:cNvSpPr txBox="1"/>
          <p:nvPr/>
        </p:nvSpPr>
        <p:spPr>
          <a:xfrm>
            <a:off x="89" y="-14016"/>
            <a:ext cx="20105511" cy="584647"/>
          </a:xfrm>
          <a:prstGeom prst="rect">
            <a:avLst/>
          </a:prstGeom>
          <a:solidFill>
            <a:srgbClr val="7EB0DE"/>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Pathology</a:t>
            </a:r>
          </a:p>
        </p:txBody>
      </p:sp>
      <p:sp>
        <p:nvSpPr>
          <p:cNvPr id="9" name="TextBox 8">
            <a:extLst>
              <a:ext uri="{FF2B5EF4-FFF2-40B4-BE49-F238E27FC236}">
                <a16:creationId xmlns:a16="http://schemas.microsoft.com/office/drawing/2014/main" id="{E51FBE11-8472-65F5-9747-67314AE12AA3}"/>
              </a:ext>
            </a:extLst>
          </p:cNvPr>
          <p:cNvSpPr txBox="1"/>
          <p:nvPr/>
        </p:nvSpPr>
        <p:spPr>
          <a:xfrm>
            <a:off x="89" y="7891590"/>
            <a:ext cx="19730071" cy="3724353"/>
          </a:xfrm>
          <a:prstGeom prst="rect">
            <a:avLst/>
          </a:prstGeom>
          <a:noFill/>
        </p:spPr>
        <p:txBody>
          <a:bodyPr wrap="square" rtlCol="0">
            <a:spAutoFit/>
          </a:bodyPr>
          <a:lstStyle/>
          <a:p>
            <a:pPr defTabSz="914413"/>
            <a:r>
              <a:rPr lang="en-GB" sz="1801" b="1" dirty="0">
                <a:solidFill>
                  <a:srgbClr val="5B9BD5"/>
                </a:solidFill>
                <a:latin typeface="Verdana" panose="020B0604030504040204" pitchFamily="34" charset="0"/>
                <a:ea typeface="Verdana" panose="020B0604030504040204" pitchFamily="34" charset="0"/>
              </a:rPr>
              <a:t>Actions/Updates</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Turnaround Time (TAT) overall have increased in the last year, reaching a peak in December 2025.</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Single Cancer Pathway TAT’s have followed the same pattern; however, the median is lower due to the samples being prioritised.</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Additional outsourcing was commissioned in October 2025 to address the accumulated backlog of skin and GI SCP samples following the cessation of planned care outsourcing during a three-month period prior to September 2025.</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An escalation process has been implemented internally so that SCP samples can be identified and expedited on request to ensure samples reach MDT as soon as possible, TAT’s still remain too high.</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Consultant staffing has reduced further in Q3 25/26 due to retirement and short-term notice of a resignation of a locum, vacant sessions are being used to supplement additional outsourcing whilst recruitment is attempted to increase the current staff in post.</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Additional BMS hours are still being relied upon to supplement the existing workforce whilst ongoing recruitment takes place.</a:t>
            </a:r>
          </a:p>
          <a:p>
            <a:pPr marL="285754" indent="-285754" defTabSz="914413">
              <a:buFont typeface="Arial" panose="020B0604020202020204" pitchFamily="34" charset="0"/>
              <a:buChar char="•"/>
            </a:pPr>
            <a:endParaRPr lang="en-GB" sz="1801" dirty="0">
              <a:solidFill>
                <a:prstClr val="black"/>
              </a:solidFill>
              <a:latin typeface="Verdana" panose="020B0604030504040204" pitchFamily="34" charset="0"/>
              <a:ea typeface="Verdana" panose="020B0604030504040204" pitchFamily="34" charset="0"/>
            </a:endParaRPr>
          </a:p>
          <a:p>
            <a:pPr defTabSz="914413"/>
            <a:endParaRPr lang="en-GB" sz="2000" dirty="0">
              <a:solidFill>
                <a:prstClr val="black"/>
              </a:solidFill>
              <a:latin typeface="Verdana" panose="020B0604030504040204" pitchFamily="34" charset="0"/>
              <a:ea typeface="Verdana" panose="020B0604030504040204" pitchFamily="34" charset="0"/>
            </a:endParaRPr>
          </a:p>
        </p:txBody>
      </p:sp>
      <p:cxnSp>
        <p:nvCxnSpPr>
          <p:cNvPr id="10" name="Straight Connector 9">
            <a:extLst>
              <a:ext uri="{FF2B5EF4-FFF2-40B4-BE49-F238E27FC236}">
                <a16:creationId xmlns:a16="http://schemas.microsoft.com/office/drawing/2014/main" id="{46608571-22B0-9E18-19BD-3D8E23DF4944}"/>
              </a:ext>
            </a:extLst>
          </p:cNvPr>
          <p:cNvCxnSpPr>
            <a:cxnSpLocks/>
          </p:cNvCxnSpPr>
          <p:nvPr/>
        </p:nvCxnSpPr>
        <p:spPr>
          <a:xfrm>
            <a:off x="88" y="7759471"/>
            <a:ext cx="2015752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93C14B9-CFBF-B9FE-B0FD-45AC7357B42D}"/>
              </a:ext>
            </a:extLst>
          </p:cNvPr>
          <p:cNvPicPr>
            <a:picLocks noChangeAspect="1"/>
          </p:cNvPicPr>
          <p:nvPr/>
        </p:nvPicPr>
        <p:blipFill>
          <a:blip r:embed="rId2"/>
          <a:stretch>
            <a:fillRect/>
          </a:stretch>
        </p:blipFill>
        <p:spPr>
          <a:xfrm>
            <a:off x="152278" y="1921322"/>
            <a:ext cx="9513536" cy="5481893"/>
          </a:xfrm>
          <a:prstGeom prst="rect">
            <a:avLst/>
          </a:prstGeom>
        </p:spPr>
      </p:pic>
      <p:pic>
        <p:nvPicPr>
          <p:cNvPr id="12" name="Picture 11">
            <a:extLst>
              <a:ext uri="{FF2B5EF4-FFF2-40B4-BE49-F238E27FC236}">
                <a16:creationId xmlns:a16="http://schemas.microsoft.com/office/drawing/2014/main" id="{11EE6A03-F562-F787-F0E1-FA663D9C713F}"/>
              </a:ext>
            </a:extLst>
          </p:cNvPr>
          <p:cNvPicPr>
            <a:picLocks noChangeAspect="1"/>
          </p:cNvPicPr>
          <p:nvPr/>
        </p:nvPicPr>
        <p:blipFill>
          <a:blip r:embed="rId3"/>
          <a:stretch>
            <a:fillRect/>
          </a:stretch>
        </p:blipFill>
        <p:spPr>
          <a:xfrm>
            <a:off x="10017314" y="1921323"/>
            <a:ext cx="9936098" cy="5648402"/>
          </a:xfrm>
          <a:prstGeom prst="rect">
            <a:avLst/>
          </a:prstGeom>
        </p:spPr>
      </p:pic>
      <p:sp>
        <p:nvSpPr>
          <p:cNvPr id="14" name="TextBox 13">
            <a:extLst>
              <a:ext uri="{FF2B5EF4-FFF2-40B4-BE49-F238E27FC236}">
                <a16:creationId xmlns:a16="http://schemas.microsoft.com/office/drawing/2014/main" id="{21B7BF8F-A94B-A158-3D6C-22E60FE42537}"/>
              </a:ext>
            </a:extLst>
          </p:cNvPr>
          <p:cNvSpPr txBox="1"/>
          <p:nvPr/>
        </p:nvSpPr>
        <p:spPr>
          <a:xfrm>
            <a:off x="1945297" y="1266251"/>
            <a:ext cx="5217380" cy="549061"/>
          </a:xfrm>
          <a:prstGeom prst="rect">
            <a:avLst/>
          </a:prstGeom>
          <a:noFill/>
          <a:ln>
            <a:solidFill>
              <a:schemeClr val="tx1"/>
            </a:solidFill>
          </a:ln>
        </p:spPr>
        <p:txBody>
          <a:bodyPr wrap="square" rtlCol="0">
            <a:spAutoFit/>
          </a:bodyPr>
          <a:lstStyle/>
          <a:p>
            <a:r>
              <a:rPr lang="en-GB" sz="2968" dirty="0"/>
              <a:t>  All Cellular Pathology Samples</a:t>
            </a:r>
          </a:p>
        </p:txBody>
      </p:sp>
      <p:sp>
        <p:nvSpPr>
          <p:cNvPr id="16" name="TextBox 15">
            <a:extLst>
              <a:ext uri="{FF2B5EF4-FFF2-40B4-BE49-F238E27FC236}">
                <a16:creationId xmlns:a16="http://schemas.microsoft.com/office/drawing/2014/main" id="{F5E86215-A646-DCCB-5FD2-69F046B4E383}"/>
              </a:ext>
            </a:extLst>
          </p:cNvPr>
          <p:cNvSpPr txBox="1"/>
          <p:nvPr/>
        </p:nvSpPr>
        <p:spPr>
          <a:xfrm>
            <a:off x="12224239" y="1266251"/>
            <a:ext cx="5217380" cy="549061"/>
          </a:xfrm>
          <a:prstGeom prst="rect">
            <a:avLst/>
          </a:prstGeom>
          <a:noFill/>
          <a:ln>
            <a:solidFill>
              <a:schemeClr val="tx1"/>
            </a:solidFill>
          </a:ln>
        </p:spPr>
        <p:txBody>
          <a:bodyPr wrap="square" rtlCol="0">
            <a:spAutoFit/>
          </a:bodyPr>
          <a:lstStyle/>
          <a:p>
            <a:r>
              <a:rPr lang="en-GB" sz="2968" dirty="0"/>
              <a:t>                  SCP Samples</a:t>
            </a:r>
          </a:p>
        </p:txBody>
      </p:sp>
    </p:spTree>
    <p:extLst>
      <p:ext uri="{BB962C8B-B14F-4D97-AF65-F5344CB8AC3E}">
        <p14:creationId xmlns:p14="http://schemas.microsoft.com/office/powerpoint/2010/main" val="72855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B40EB-88D2-32EF-1F4D-E8D272986F8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92E61AF-4B44-DB70-4614-81C5AFB3DDCD}"/>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A00932E-2696-ECB4-6561-5C5A255E7920}"/>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fld id="{1B571774-39BD-4D3C-8315-35C0B43D4F9A}" type="slidenum">
              <a:rPr lang="en-GB">
                <a:solidFill>
                  <a:prstClr val="black">
                    <a:tint val="82000"/>
                  </a:prstClr>
                </a:solidFill>
                <a:latin typeface="Calibri" panose="020F0502020204030204"/>
              </a:rPr>
              <a:pPr/>
              <a:t>24</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FD81040A-BFFA-DCE8-4753-E0702B337248}"/>
              </a:ext>
            </a:extLst>
          </p:cNvPr>
          <p:cNvSpPr txBox="1"/>
          <p:nvPr/>
        </p:nvSpPr>
        <p:spPr>
          <a:xfrm>
            <a:off x="89" y="-14016"/>
            <a:ext cx="20105511" cy="584647"/>
          </a:xfrm>
          <a:prstGeom prst="rect">
            <a:avLst/>
          </a:prstGeom>
          <a:solidFill>
            <a:srgbClr val="7EB0DE"/>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Pathology</a:t>
            </a:r>
          </a:p>
        </p:txBody>
      </p:sp>
      <p:sp>
        <p:nvSpPr>
          <p:cNvPr id="9" name="TextBox 8">
            <a:extLst>
              <a:ext uri="{FF2B5EF4-FFF2-40B4-BE49-F238E27FC236}">
                <a16:creationId xmlns:a16="http://schemas.microsoft.com/office/drawing/2014/main" id="{36875431-AC41-289D-6E80-5F62DB12D685}"/>
              </a:ext>
            </a:extLst>
          </p:cNvPr>
          <p:cNvSpPr txBox="1"/>
          <p:nvPr/>
        </p:nvSpPr>
        <p:spPr>
          <a:xfrm>
            <a:off x="187808" y="7636943"/>
            <a:ext cx="19730071" cy="3447226"/>
          </a:xfrm>
          <a:prstGeom prst="rect">
            <a:avLst/>
          </a:prstGeom>
          <a:noFill/>
        </p:spPr>
        <p:txBody>
          <a:bodyPr wrap="square" rtlCol="0">
            <a:spAutoFit/>
          </a:bodyPr>
          <a:lstStyle/>
          <a:p>
            <a:pPr defTabSz="914413"/>
            <a:r>
              <a:rPr lang="en-GB" sz="1801" b="1" dirty="0">
                <a:solidFill>
                  <a:srgbClr val="5B9BD5"/>
                </a:solidFill>
                <a:latin typeface="Verdana" panose="020B0604030504040204" pitchFamily="34" charset="0"/>
                <a:ea typeface="Verdana" panose="020B0604030504040204" pitchFamily="34" charset="0"/>
              </a:rPr>
              <a:t>Actions/Updates</a:t>
            </a:r>
          </a:p>
          <a:p>
            <a:pPr defTabSz="914413"/>
            <a:endParaRPr lang="en-GB" sz="2000" dirty="0">
              <a:solidFill>
                <a:prstClr val="black"/>
              </a:solidFill>
              <a:latin typeface="Verdana" panose="020B0604030504040204" pitchFamily="34" charset="0"/>
              <a:ea typeface="Verdana" panose="020B0604030504040204" pitchFamily="34" charset="0"/>
            </a:endParaRPr>
          </a:p>
          <a:p>
            <a:pPr marL="471230" indent="-471230"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The national Cellular Pathology Dashboard shows that SBUHB as an organisation has by far the highest volume of SCP requests processed via its laboratory.</a:t>
            </a:r>
          </a:p>
          <a:p>
            <a:pPr marL="471230" indent="-471230"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This does not fit with the population size of the organisation in comparison to our peers, this warrants further investigation by tumour site and specialty, this has been identified as an issue through the analysis work Deloitte are currently supporting.</a:t>
            </a:r>
          </a:p>
          <a:p>
            <a:pPr marL="471230" indent="-471230"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The viability of the CTM SLA has also been reviewed, there is scope to disaggregate this and provide an option to reduce demand into cellular pathology from outside of SBUHB in 2026/27, thus providing clinical capacity back into the system, full financial analysis will be available in February, a formal request will then be made to our executive team via Morriston SLT to serve notice on the current agreement.</a:t>
            </a:r>
          </a:p>
          <a:p>
            <a:pPr marL="471230" indent="-471230"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The service is considering options as to how the level of activity required to meet the current demand levels can be delivered from 1</a:t>
            </a:r>
            <a:r>
              <a:rPr lang="en-GB" sz="2000" baseline="30000" dirty="0">
                <a:solidFill>
                  <a:prstClr val="black"/>
                </a:solidFill>
                <a:latin typeface="Verdana" panose="020B0604030504040204" pitchFamily="34" charset="0"/>
                <a:ea typeface="Verdana" panose="020B0604030504040204" pitchFamily="34" charset="0"/>
              </a:rPr>
              <a:t>st</a:t>
            </a:r>
            <a:r>
              <a:rPr lang="en-GB" sz="2000" dirty="0">
                <a:solidFill>
                  <a:prstClr val="black"/>
                </a:solidFill>
                <a:latin typeface="Verdana" panose="020B0604030504040204" pitchFamily="34" charset="0"/>
                <a:ea typeface="Verdana" panose="020B0604030504040204" pitchFamily="34" charset="0"/>
              </a:rPr>
              <a:t> April, formal paper will come to execs via Morriston SLT in February.</a:t>
            </a:r>
          </a:p>
        </p:txBody>
      </p:sp>
      <p:cxnSp>
        <p:nvCxnSpPr>
          <p:cNvPr id="10" name="Straight Connector 9">
            <a:extLst>
              <a:ext uri="{FF2B5EF4-FFF2-40B4-BE49-F238E27FC236}">
                <a16:creationId xmlns:a16="http://schemas.microsoft.com/office/drawing/2014/main" id="{192A0612-2907-44DB-242C-D55683D28625}"/>
              </a:ext>
            </a:extLst>
          </p:cNvPr>
          <p:cNvCxnSpPr>
            <a:cxnSpLocks/>
          </p:cNvCxnSpPr>
          <p:nvPr/>
        </p:nvCxnSpPr>
        <p:spPr>
          <a:xfrm flipV="1">
            <a:off x="0" y="7329591"/>
            <a:ext cx="20293230" cy="106873"/>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649C6A9-2AEB-0ED2-E2E1-56E6C3D556A8}"/>
              </a:ext>
            </a:extLst>
          </p:cNvPr>
          <p:cNvPicPr>
            <a:picLocks noChangeAspect="1"/>
          </p:cNvPicPr>
          <p:nvPr/>
        </p:nvPicPr>
        <p:blipFill>
          <a:blip r:embed="rId2"/>
          <a:stretch>
            <a:fillRect/>
          </a:stretch>
        </p:blipFill>
        <p:spPr>
          <a:xfrm>
            <a:off x="4273625" y="1495552"/>
            <a:ext cx="11558438" cy="5699834"/>
          </a:xfrm>
          <a:prstGeom prst="rect">
            <a:avLst/>
          </a:prstGeom>
        </p:spPr>
      </p:pic>
      <p:sp>
        <p:nvSpPr>
          <p:cNvPr id="12" name="TextBox 11">
            <a:extLst>
              <a:ext uri="{FF2B5EF4-FFF2-40B4-BE49-F238E27FC236}">
                <a16:creationId xmlns:a16="http://schemas.microsoft.com/office/drawing/2014/main" id="{2E4539F1-54B2-51C8-279C-8E3291F7A844}"/>
              </a:ext>
            </a:extLst>
          </p:cNvPr>
          <p:cNvSpPr txBox="1"/>
          <p:nvPr/>
        </p:nvSpPr>
        <p:spPr>
          <a:xfrm>
            <a:off x="7256433" y="839617"/>
            <a:ext cx="5217380" cy="549061"/>
          </a:xfrm>
          <a:prstGeom prst="rect">
            <a:avLst/>
          </a:prstGeom>
          <a:noFill/>
          <a:ln>
            <a:solidFill>
              <a:schemeClr val="tx1"/>
            </a:solidFill>
          </a:ln>
        </p:spPr>
        <p:txBody>
          <a:bodyPr wrap="square" rtlCol="0">
            <a:spAutoFit/>
          </a:bodyPr>
          <a:lstStyle/>
          <a:p>
            <a:r>
              <a:rPr lang="en-GB" sz="2968" dirty="0"/>
              <a:t>                  SCP Samples</a:t>
            </a:r>
          </a:p>
        </p:txBody>
      </p:sp>
    </p:spTree>
    <p:extLst>
      <p:ext uri="{BB962C8B-B14F-4D97-AF65-F5344CB8AC3E}">
        <p14:creationId xmlns:p14="http://schemas.microsoft.com/office/powerpoint/2010/main" val="4245989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7" name="Picture 6">
            <a:extLst>
              <a:ext uri="{FF2B5EF4-FFF2-40B4-BE49-F238E27FC236}">
                <a16:creationId xmlns:a16="http://schemas.microsoft.com/office/drawing/2014/main" id="{19676C76-A965-97C7-C995-295A5FA2F117}"/>
              </a:ext>
            </a:extLst>
          </p:cNvPr>
          <p:cNvPicPr>
            <a:picLocks noChangeAspect="1"/>
          </p:cNvPicPr>
          <p:nvPr/>
        </p:nvPicPr>
        <p:blipFill>
          <a:blip r:embed="rId2"/>
          <a:stretch>
            <a:fillRect/>
          </a:stretch>
        </p:blipFill>
        <p:spPr>
          <a:xfrm>
            <a:off x="2617546" y="1047750"/>
            <a:ext cx="7130498" cy="4174117"/>
          </a:xfrm>
          <a:prstGeom prst="rect">
            <a:avLst/>
          </a:prstGeom>
        </p:spPr>
      </p:pic>
      <p:pic>
        <p:nvPicPr>
          <p:cNvPr id="10" name="Picture 9">
            <a:extLst>
              <a:ext uri="{FF2B5EF4-FFF2-40B4-BE49-F238E27FC236}">
                <a16:creationId xmlns:a16="http://schemas.microsoft.com/office/drawing/2014/main" id="{97BC2C37-C114-D18A-737C-A4D1F4BA3083}"/>
              </a:ext>
            </a:extLst>
          </p:cNvPr>
          <p:cNvPicPr>
            <a:picLocks noChangeAspect="1"/>
          </p:cNvPicPr>
          <p:nvPr/>
        </p:nvPicPr>
        <p:blipFill>
          <a:blip r:embed="rId3"/>
          <a:stretch>
            <a:fillRect/>
          </a:stretch>
        </p:blipFill>
        <p:spPr>
          <a:xfrm>
            <a:off x="11115063" y="1047750"/>
            <a:ext cx="6813832" cy="4174117"/>
          </a:xfrm>
          <a:prstGeom prst="rect">
            <a:avLst/>
          </a:prstGeom>
        </p:spPr>
      </p:pic>
      <p:pic>
        <p:nvPicPr>
          <p:cNvPr id="13" name="Picture 12">
            <a:extLst>
              <a:ext uri="{FF2B5EF4-FFF2-40B4-BE49-F238E27FC236}">
                <a16:creationId xmlns:a16="http://schemas.microsoft.com/office/drawing/2014/main" id="{025B7084-1F89-C5A8-AFEB-5F5067DDC636}"/>
              </a:ext>
            </a:extLst>
          </p:cNvPr>
          <p:cNvPicPr>
            <a:picLocks noChangeAspect="1"/>
          </p:cNvPicPr>
          <p:nvPr/>
        </p:nvPicPr>
        <p:blipFill>
          <a:blip r:embed="rId4"/>
          <a:stretch>
            <a:fillRect/>
          </a:stretch>
        </p:blipFill>
        <p:spPr>
          <a:xfrm>
            <a:off x="2664241" y="6087484"/>
            <a:ext cx="7083803" cy="4330476"/>
          </a:xfrm>
          <a:prstGeom prst="rect">
            <a:avLst/>
          </a:prstGeom>
        </p:spPr>
      </p:pic>
      <p:pic>
        <p:nvPicPr>
          <p:cNvPr id="16" name="Picture 15">
            <a:extLst>
              <a:ext uri="{FF2B5EF4-FFF2-40B4-BE49-F238E27FC236}">
                <a16:creationId xmlns:a16="http://schemas.microsoft.com/office/drawing/2014/main" id="{B61644D1-1BE4-0403-B332-425AA5BB1946}"/>
              </a:ext>
            </a:extLst>
          </p:cNvPr>
          <p:cNvPicPr>
            <a:picLocks noChangeAspect="1"/>
          </p:cNvPicPr>
          <p:nvPr/>
        </p:nvPicPr>
        <p:blipFill>
          <a:blip r:embed="rId5"/>
          <a:stretch>
            <a:fillRect/>
          </a:stretch>
        </p:blipFill>
        <p:spPr>
          <a:xfrm>
            <a:off x="11115063" y="6125130"/>
            <a:ext cx="6813832" cy="4136470"/>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26</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34511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service continues to meet all of the Welsh Government targets, apart from for patients waiting &lt; 26 weeks for Psychological therapies. Waits within this area continue to be a concern Nationally and th</a:t>
            </a:r>
            <a:r>
              <a:rPr lang="en-GB" dirty="0">
                <a:latin typeface="Verdana" panose="020B0604030504040204" pitchFamily="34" charset="0"/>
                <a:ea typeface="Calibri" panose="020F0502020204030204" pitchFamily="34" charset="0"/>
                <a:cs typeface="Arial" panose="020B0604020202020204" pitchFamily="34" charset="0"/>
              </a:rPr>
              <a:t>e service are working closely with Welsh Government colleagues for a solution. </a:t>
            </a:r>
            <a:endParaRPr lang="en-GB" sz="1800" dirty="0">
              <a:effectLst/>
              <a:latin typeface="Verdana" panose="020B060403050404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continues to report on the work being undertaken as part of the Transformation programme, routine updated are provided to Board.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C2EF9ACB-05AC-9DE7-47A7-18E807398FC1}"/>
              </a:ext>
            </a:extLst>
          </p:cNvPr>
          <p:cNvPicPr>
            <a:picLocks noChangeAspect="1"/>
          </p:cNvPicPr>
          <p:nvPr/>
        </p:nvPicPr>
        <p:blipFill>
          <a:blip r:embed="rId2"/>
          <a:stretch>
            <a:fillRect/>
          </a:stretch>
        </p:blipFill>
        <p:spPr>
          <a:xfrm>
            <a:off x="3659842" y="949252"/>
            <a:ext cx="6222520" cy="3735038"/>
          </a:xfrm>
          <a:prstGeom prst="rect">
            <a:avLst/>
          </a:prstGeom>
        </p:spPr>
      </p:pic>
      <p:pic>
        <p:nvPicPr>
          <p:cNvPr id="8" name="Picture 7">
            <a:extLst>
              <a:ext uri="{FF2B5EF4-FFF2-40B4-BE49-F238E27FC236}">
                <a16:creationId xmlns:a16="http://schemas.microsoft.com/office/drawing/2014/main" id="{41569CD8-EEC2-BC68-8A94-B0DFDE60E35C}"/>
              </a:ext>
            </a:extLst>
          </p:cNvPr>
          <p:cNvPicPr>
            <a:picLocks noChangeAspect="1"/>
          </p:cNvPicPr>
          <p:nvPr/>
        </p:nvPicPr>
        <p:blipFill>
          <a:blip r:embed="rId3"/>
          <a:stretch>
            <a:fillRect/>
          </a:stretch>
        </p:blipFill>
        <p:spPr>
          <a:xfrm>
            <a:off x="11537197" y="1065216"/>
            <a:ext cx="6144470" cy="3612090"/>
          </a:xfrm>
          <a:prstGeom prst="rect">
            <a:avLst/>
          </a:prstGeom>
        </p:spPr>
      </p:pic>
      <p:pic>
        <p:nvPicPr>
          <p:cNvPr id="11" name="Picture 10">
            <a:extLst>
              <a:ext uri="{FF2B5EF4-FFF2-40B4-BE49-F238E27FC236}">
                <a16:creationId xmlns:a16="http://schemas.microsoft.com/office/drawing/2014/main" id="{B28D710C-6BD3-14C7-46B7-55A1F37C0430}"/>
              </a:ext>
            </a:extLst>
          </p:cNvPr>
          <p:cNvPicPr>
            <a:picLocks noChangeAspect="1"/>
          </p:cNvPicPr>
          <p:nvPr/>
        </p:nvPicPr>
        <p:blipFill>
          <a:blip r:embed="rId4"/>
          <a:stretch>
            <a:fillRect/>
          </a:stretch>
        </p:blipFill>
        <p:spPr>
          <a:xfrm>
            <a:off x="3880643" y="5196487"/>
            <a:ext cx="6001719" cy="3735038"/>
          </a:xfrm>
          <a:prstGeom prst="rect">
            <a:avLst/>
          </a:prstGeom>
        </p:spPr>
      </p:pic>
      <p:pic>
        <p:nvPicPr>
          <p:cNvPr id="17" name="Picture 16">
            <a:extLst>
              <a:ext uri="{FF2B5EF4-FFF2-40B4-BE49-F238E27FC236}">
                <a16:creationId xmlns:a16="http://schemas.microsoft.com/office/drawing/2014/main" id="{90C3E901-ABE5-A677-74F3-862BF9870B9E}"/>
              </a:ext>
            </a:extLst>
          </p:cNvPr>
          <p:cNvPicPr>
            <a:picLocks noChangeAspect="1"/>
          </p:cNvPicPr>
          <p:nvPr/>
        </p:nvPicPr>
        <p:blipFill>
          <a:blip r:embed="rId5"/>
          <a:stretch>
            <a:fillRect/>
          </a:stretch>
        </p:blipFill>
        <p:spPr>
          <a:xfrm>
            <a:off x="11542363" y="5163741"/>
            <a:ext cx="6158735" cy="3684483"/>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096441"/>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CAMHS Part 1B:</a:t>
            </a:r>
            <a:endParaRPr lang="en-GB"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rPr>
              <a:t>Recruitment to vacancies has been successful (1.65wte recruited, due to start in February and March 2026), however sickness and maternity leave weakens the capacity pool to almost pre-recruitment levels presently. The CAMHS Directorate continues to utilise agency staff to offset staffing gap.</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This has resulted in 4 months of small, but consistent improvement in the Part 1B performance irrespective of staffing challenges, which is now at 70% (submitted for Dec 2025). Weekly meetings continue to oversee booking and clinic capacity utilisation, and to utilise our staffing resource as flexibly as possible.</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Part 1A has been maintained at 98% in December, with Part 2 also maintaining performance against the trajectory reporting 98% in December. </a:t>
            </a:r>
          </a:p>
        </p:txBody>
      </p:sp>
      <p:pic>
        <p:nvPicPr>
          <p:cNvPr id="7" name="Picture 6">
            <a:extLst>
              <a:ext uri="{FF2B5EF4-FFF2-40B4-BE49-F238E27FC236}">
                <a16:creationId xmlns:a16="http://schemas.microsoft.com/office/drawing/2014/main" id="{4C1ACDDD-CAC3-7BB8-820E-27E86A1EFB3C}"/>
              </a:ext>
            </a:extLst>
          </p:cNvPr>
          <p:cNvPicPr>
            <a:picLocks noChangeAspect="1"/>
          </p:cNvPicPr>
          <p:nvPr/>
        </p:nvPicPr>
        <p:blipFill>
          <a:blip r:embed="rId3"/>
          <a:stretch>
            <a:fillRect/>
          </a:stretch>
        </p:blipFill>
        <p:spPr>
          <a:xfrm>
            <a:off x="2890043" y="914248"/>
            <a:ext cx="6889017" cy="3440808"/>
          </a:xfrm>
          <a:prstGeom prst="rect">
            <a:avLst/>
          </a:prstGeom>
        </p:spPr>
      </p:pic>
      <p:pic>
        <p:nvPicPr>
          <p:cNvPr id="10" name="Picture 9">
            <a:extLst>
              <a:ext uri="{FF2B5EF4-FFF2-40B4-BE49-F238E27FC236}">
                <a16:creationId xmlns:a16="http://schemas.microsoft.com/office/drawing/2014/main" id="{298E4E1C-958D-4D6B-96BE-88D0D30E3E68}"/>
              </a:ext>
            </a:extLst>
          </p:cNvPr>
          <p:cNvPicPr>
            <a:picLocks noChangeAspect="1"/>
          </p:cNvPicPr>
          <p:nvPr/>
        </p:nvPicPr>
        <p:blipFill>
          <a:blip r:embed="rId4"/>
          <a:stretch>
            <a:fillRect/>
          </a:stretch>
        </p:blipFill>
        <p:spPr>
          <a:xfrm>
            <a:off x="11537197" y="914248"/>
            <a:ext cx="6813609" cy="3440808"/>
          </a:xfrm>
          <a:prstGeom prst="rect">
            <a:avLst/>
          </a:prstGeom>
        </p:spPr>
      </p:pic>
      <p:pic>
        <p:nvPicPr>
          <p:cNvPr id="15" name="Picture 14">
            <a:extLst>
              <a:ext uri="{FF2B5EF4-FFF2-40B4-BE49-F238E27FC236}">
                <a16:creationId xmlns:a16="http://schemas.microsoft.com/office/drawing/2014/main" id="{08BE727A-D7AF-1BE0-7318-A577C9A8E146}"/>
              </a:ext>
            </a:extLst>
          </p:cNvPr>
          <p:cNvPicPr>
            <a:picLocks noChangeAspect="1"/>
          </p:cNvPicPr>
          <p:nvPr/>
        </p:nvPicPr>
        <p:blipFill>
          <a:blip r:embed="rId5"/>
          <a:stretch>
            <a:fillRect/>
          </a:stretch>
        </p:blipFill>
        <p:spPr>
          <a:xfrm>
            <a:off x="3118643" y="4887849"/>
            <a:ext cx="6660417" cy="3794131"/>
          </a:xfrm>
          <a:prstGeom prst="rect">
            <a:avLst/>
          </a:prstGeom>
        </p:spPr>
      </p:pic>
      <p:pic>
        <p:nvPicPr>
          <p:cNvPr id="18" name="Picture 17">
            <a:extLst>
              <a:ext uri="{FF2B5EF4-FFF2-40B4-BE49-F238E27FC236}">
                <a16:creationId xmlns:a16="http://schemas.microsoft.com/office/drawing/2014/main" id="{BF13FB7B-D4B1-F582-756B-86D9059B5678}"/>
              </a:ext>
            </a:extLst>
          </p:cNvPr>
          <p:cNvPicPr>
            <a:picLocks noChangeAspect="1"/>
          </p:cNvPicPr>
          <p:nvPr/>
        </p:nvPicPr>
        <p:blipFill>
          <a:blip r:embed="rId6"/>
          <a:stretch>
            <a:fillRect/>
          </a:stretch>
        </p:blipFill>
        <p:spPr>
          <a:xfrm>
            <a:off x="11729245" y="4883469"/>
            <a:ext cx="6621562" cy="3794128"/>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28</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2030108"/>
          </a:xfrm>
          <a:prstGeom prst="rect">
            <a:avLst/>
          </a:prstGeom>
          <a:noFill/>
        </p:spPr>
        <p:txBody>
          <a:bodyPr wrap="square" rtlCol="0">
            <a:spAutoFit/>
          </a:bodyPr>
          <a:lstStyle/>
          <a:p>
            <a:r>
              <a:rPr lang="en-GB" b="1" dirty="0">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cs typeface="Times New Roman" panose="02020603050405020304" pitchFamily="18" charset="0"/>
              </a:rPr>
              <a:t>A specific update around Theatre performance has been included in Appendix 1.</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E2C282FA-D8BB-A07A-4D0C-67BF0DCF075E}"/>
              </a:ext>
            </a:extLst>
          </p:cNvPr>
          <p:cNvPicPr>
            <a:picLocks noChangeAspect="1"/>
          </p:cNvPicPr>
          <p:nvPr/>
        </p:nvPicPr>
        <p:blipFill>
          <a:blip r:embed="rId2"/>
          <a:stretch>
            <a:fillRect/>
          </a:stretch>
        </p:blipFill>
        <p:spPr>
          <a:xfrm>
            <a:off x="2336669" y="1087285"/>
            <a:ext cx="6967513" cy="3367008"/>
          </a:xfrm>
          <a:prstGeom prst="rect">
            <a:avLst/>
          </a:prstGeom>
        </p:spPr>
      </p:pic>
      <p:pic>
        <p:nvPicPr>
          <p:cNvPr id="10" name="Picture 9">
            <a:extLst>
              <a:ext uri="{FF2B5EF4-FFF2-40B4-BE49-F238E27FC236}">
                <a16:creationId xmlns:a16="http://schemas.microsoft.com/office/drawing/2014/main" id="{E2EF6038-2CBA-064B-C278-0A9BE1DC50C3}"/>
              </a:ext>
            </a:extLst>
          </p:cNvPr>
          <p:cNvPicPr>
            <a:picLocks noChangeAspect="1"/>
          </p:cNvPicPr>
          <p:nvPr/>
        </p:nvPicPr>
        <p:blipFill>
          <a:blip r:embed="rId3"/>
          <a:stretch>
            <a:fillRect/>
          </a:stretch>
        </p:blipFill>
        <p:spPr>
          <a:xfrm>
            <a:off x="10768063" y="1087285"/>
            <a:ext cx="7224686" cy="3367008"/>
          </a:xfrm>
          <a:prstGeom prst="rect">
            <a:avLst/>
          </a:prstGeom>
        </p:spPr>
      </p:pic>
      <p:pic>
        <p:nvPicPr>
          <p:cNvPr id="15" name="Picture 14">
            <a:extLst>
              <a:ext uri="{FF2B5EF4-FFF2-40B4-BE49-F238E27FC236}">
                <a16:creationId xmlns:a16="http://schemas.microsoft.com/office/drawing/2014/main" id="{76DC5EC3-FE5E-24E6-8F76-C20F354DD818}"/>
              </a:ext>
            </a:extLst>
          </p:cNvPr>
          <p:cNvPicPr>
            <a:picLocks noChangeAspect="1"/>
          </p:cNvPicPr>
          <p:nvPr/>
        </p:nvPicPr>
        <p:blipFill>
          <a:blip r:embed="rId4"/>
          <a:stretch>
            <a:fillRect/>
          </a:stretch>
        </p:blipFill>
        <p:spPr>
          <a:xfrm>
            <a:off x="2482484" y="5001466"/>
            <a:ext cx="6855142" cy="3367007"/>
          </a:xfrm>
          <a:prstGeom prst="rect">
            <a:avLst/>
          </a:prstGeom>
        </p:spPr>
      </p:pic>
      <p:pic>
        <p:nvPicPr>
          <p:cNvPr id="17" name="Picture 16">
            <a:extLst>
              <a:ext uri="{FF2B5EF4-FFF2-40B4-BE49-F238E27FC236}">
                <a16:creationId xmlns:a16="http://schemas.microsoft.com/office/drawing/2014/main" id="{08C85ED7-297E-D5A5-C292-CB2B9CC3C823}"/>
              </a:ext>
            </a:extLst>
          </p:cNvPr>
          <p:cNvPicPr>
            <a:picLocks noChangeAspect="1"/>
          </p:cNvPicPr>
          <p:nvPr/>
        </p:nvPicPr>
        <p:blipFill>
          <a:blip r:embed="rId5"/>
          <a:stretch>
            <a:fillRect/>
          </a:stretch>
        </p:blipFill>
        <p:spPr>
          <a:xfrm>
            <a:off x="10868730" y="5001466"/>
            <a:ext cx="7124019" cy="3367002"/>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6" name="Picture 5">
            <a:extLst>
              <a:ext uri="{FF2B5EF4-FFF2-40B4-BE49-F238E27FC236}">
                <a16:creationId xmlns:a16="http://schemas.microsoft.com/office/drawing/2014/main" id="{A00F6CF6-B7E7-9D69-61F5-147D68336FBE}"/>
              </a:ext>
            </a:extLst>
          </p:cNvPr>
          <p:cNvPicPr>
            <a:picLocks noChangeAspect="1"/>
          </p:cNvPicPr>
          <p:nvPr/>
        </p:nvPicPr>
        <p:blipFill>
          <a:blip r:embed="rId2"/>
          <a:stretch>
            <a:fillRect/>
          </a:stretch>
        </p:blipFill>
        <p:spPr>
          <a:xfrm>
            <a:off x="2813844" y="860703"/>
            <a:ext cx="6771246" cy="3002405"/>
          </a:xfrm>
          <a:prstGeom prst="rect">
            <a:avLst/>
          </a:prstGeom>
        </p:spPr>
      </p:pic>
      <p:pic>
        <p:nvPicPr>
          <p:cNvPr id="8" name="Picture 7">
            <a:extLst>
              <a:ext uri="{FF2B5EF4-FFF2-40B4-BE49-F238E27FC236}">
                <a16:creationId xmlns:a16="http://schemas.microsoft.com/office/drawing/2014/main" id="{D9C9C210-D473-6993-BF99-E919363A4D42}"/>
              </a:ext>
            </a:extLst>
          </p:cNvPr>
          <p:cNvPicPr>
            <a:picLocks noChangeAspect="1"/>
          </p:cNvPicPr>
          <p:nvPr/>
        </p:nvPicPr>
        <p:blipFill>
          <a:blip r:embed="rId3"/>
          <a:stretch>
            <a:fillRect/>
          </a:stretch>
        </p:blipFill>
        <p:spPr>
          <a:xfrm>
            <a:off x="10924697" y="909786"/>
            <a:ext cx="6742654" cy="2953321"/>
          </a:xfrm>
          <a:prstGeom prst="rect">
            <a:avLst/>
          </a:prstGeom>
        </p:spPr>
      </p:pic>
      <p:pic>
        <p:nvPicPr>
          <p:cNvPr id="11" name="Picture 10">
            <a:extLst>
              <a:ext uri="{FF2B5EF4-FFF2-40B4-BE49-F238E27FC236}">
                <a16:creationId xmlns:a16="http://schemas.microsoft.com/office/drawing/2014/main" id="{4BD11892-7B58-BFB4-C461-D15DB31B3EE3}"/>
              </a:ext>
            </a:extLst>
          </p:cNvPr>
          <p:cNvPicPr>
            <a:picLocks noChangeAspect="1"/>
          </p:cNvPicPr>
          <p:nvPr/>
        </p:nvPicPr>
        <p:blipFill>
          <a:blip r:embed="rId4"/>
          <a:stretch>
            <a:fillRect/>
          </a:stretch>
        </p:blipFill>
        <p:spPr>
          <a:xfrm>
            <a:off x="2813844" y="4244432"/>
            <a:ext cx="6743629" cy="3233392"/>
          </a:xfrm>
          <a:prstGeom prst="rect">
            <a:avLst/>
          </a:prstGeom>
        </p:spPr>
      </p:pic>
      <p:pic>
        <p:nvPicPr>
          <p:cNvPr id="13" name="Picture 12">
            <a:extLst>
              <a:ext uri="{FF2B5EF4-FFF2-40B4-BE49-F238E27FC236}">
                <a16:creationId xmlns:a16="http://schemas.microsoft.com/office/drawing/2014/main" id="{A177A96C-CE75-C2A2-C0B3-82CAAA7F4D09}"/>
              </a:ext>
            </a:extLst>
          </p:cNvPr>
          <p:cNvPicPr>
            <a:picLocks noChangeAspect="1"/>
          </p:cNvPicPr>
          <p:nvPr/>
        </p:nvPicPr>
        <p:blipFill>
          <a:blip r:embed="rId5"/>
          <a:stretch>
            <a:fillRect/>
          </a:stretch>
        </p:blipFill>
        <p:spPr>
          <a:xfrm>
            <a:off x="10924697" y="4203700"/>
            <a:ext cx="6742654" cy="3274123"/>
          </a:xfrm>
          <a:prstGeom prst="rect">
            <a:avLst/>
          </a:prstGeom>
        </p:spPr>
      </p:pic>
      <p:pic>
        <p:nvPicPr>
          <p:cNvPr id="17" name="Picture 16">
            <a:extLst>
              <a:ext uri="{FF2B5EF4-FFF2-40B4-BE49-F238E27FC236}">
                <a16:creationId xmlns:a16="http://schemas.microsoft.com/office/drawing/2014/main" id="{03102ECC-0B4D-DBCB-A2D3-8C718A1C9BEA}"/>
              </a:ext>
            </a:extLst>
          </p:cNvPr>
          <p:cNvPicPr>
            <a:picLocks noChangeAspect="1"/>
          </p:cNvPicPr>
          <p:nvPr/>
        </p:nvPicPr>
        <p:blipFill>
          <a:blip r:embed="rId6"/>
          <a:stretch>
            <a:fillRect/>
          </a:stretch>
        </p:blipFill>
        <p:spPr>
          <a:xfrm>
            <a:off x="2813844" y="7842751"/>
            <a:ext cx="6742654" cy="3233392"/>
          </a:xfrm>
          <a:prstGeom prst="rect">
            <a:avLst/>
          </a:prstGeom>
        </p:spPr>
      </p:pic>
      <p:pic>
        <p:nvPicPr>
          <p:cNvPr id="21" name="Picture 20">
            <a:extLst>
              <a:ext uri="{FF2B5EF4-FFF2-40B4-BE49-F238E27FC236}">
                <a16:creationId xmlns:a16="http://schemas.microsoft.com/office/drawing/2014/main" id="{A29C1859-D57F-C587-0F91-2835648ECB0B}"/>
              </a:ext>
            </a:extLst>
          </p:cNvPr>
          <p:cNvPicPr>
            <a:picLocks noChangeAspect="1"/>
          </p:cNvPicPr>
          <p:nvPr/>
        </p:nvPicPr>
        <p:blipFill>
          <a:blip r:embed="rId7"/>
          <a:stretch>
            <a:fillRect/>
          </a:stretch>
        </p:blipFill>
        <p:spPr>
          <a:xfrm>
            <a:off x="10924696" y="7842751"/>
            <a:ext cx="6742654" cy="3233392"/>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30</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cxnSp>
        <p:nvCxnSpPr>
          <p:cNvPr id="22" name="Straight Connector 21">
            <a:extLst>
              <a:ext uri="{FF2B5EF4-FFF2-40B4-BE49-F238E27FC236}">
                <a16:creationId xmlns:a16="http://schemas.microsoft.com/office/drawing/2014/main" id="{ABC535ED-74FC-FF58-7135-5E8DBB6FF5B8}"/>
              </a:ext>
            </a:extLst>
          </p:cNvPr>
          <p:cNvCxnSpPr/>
          <p:nvPr/>
        </p:nvCxnSpPr>
        <p:spPr>
          <a:xfrm>
            <a:off x="-17588" y="8550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ECF8EBC-2CE0-D522-A8FD-A3AAC522311C}"/>
              </a:ext>
            </a:extLst>
          </p:cNvPr>
          <p:cNvSpPr txBox="1"/>
          <p:nvPr/>
        </p:nvSpPr>
        <p:spPr>
          <a:xfrm>
            <a:off x="35176" y="8690869"/>
            <a:ext cx="20070512" cy="285546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GMS escalation levels are currently remaining steady as we head into the winter period.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ACORNS completed is showing a steady increase towards the target as the year goes on.</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Floride varnish remains over target for both children and adults.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patients for eye health care Wales (emergency eye care) has increased from an average of 2,245 per month last year to an average of 2,641 per month this year to date. There is a slight increase in the number of patients receiving low vision services with an increase in domiciliary visits in particular.</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Common ailments consultations continue to increase with an average of 900 more consultations per month in comparison to  24/25. If this trend continues this would be a further 17% increase on last year.</a:t>
            </a:r>
          </a:p>
          <a:p>
            <a:r>
              <a:rPr lang="en-GB" dirty="0"/>
              <a:t> </a:t>
            </a: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0B2714CA-9437-FA96-4D86-015DEB6BAD2A}"/>
              </a:ext>
            </a:extLst>
          </p:cNvPr>
          <p:cNvPicPr>
            <a:picLocks noChangeAspect="1"/>
          </p:cNvPicPr>
          <p:nvPr/>
        </p:nvPicPr>
        <p:blipFill>
          <a:blip r:embed="rId2"/>
          <a:stretch>
            <a:fillRect/>
          </a:stretch>
        </p:blipFill>
        <p:spPr>
          <a:xfrm>
            <a:off x="831293" y="885300"/>
            <a:ext cx="5807662" cy="3324699"/>
          </a:xfrm>
          <a:prstGeom prst="rect">
            <a:avLst/>
          </a:prstGeom>
        </p:spPr>
      </p:pic>
      <p:pic>
        <p:nvPicPr>
          <p:cNvPr id="9" name="Picture 8">
            <a:extLst>
              <a:ext uri="{FF2B5EF4-FFF2-40B4-BE49-F238E27FC236}">
                <a16:creationId xmlns:a16="http://schemas.microsoft.com/office/drawing/2014/main" id="{CF0187C7-FCB8-F5D2-D0AF-F6CB9402C388}"/>
              </a:ext>
            </a:extLst>
          </p:cNvPr>
          <p:cNvPicPr>
            <a:picLocks noChangeAspect="1"/>
          </p:cNvPicPr>
          <p:nvPr/>
        </p:nvPicPr>
        <p:blipFill>
          <a:blip r:embed="rId3"/>
          <a:stretch>
            <a:fillRect/>
          </a:stretch>
        </p:blipFill>
        <p:spPr>
          <a:xfrm>
            <a:off x="7485424" y="902718"/>
            <a:ext cx="5722156" cy="3241466"/>
          </a:xfrm>
          <a:prstGeom prst="rect">
            <a:avLst/>
          </a:prstGeom>
        </p:spPr>
      </p:pic>
      <p:pic>
        <p:nvPicPr>
          <p:cNvPr id="13" name="Picture 12">
            <a:extLst>
              <a:ext uri="{FF2B5EF4-FFF2-40B4-BE49-F238E27FC236}">
                <a16:creationId xmlns:a16="http://schemas.microsoft.com/office/drawing/2014/main" id="{3C42DC8E-B590-0B01-18BA-DE1D16F1C514}"/>
              </a:ext>
            </a:extLst>
          </p:cNvPr>
          <p:cNvPicPr>
            <a:picLocks noChangeAspect="1"/>
          </p:cNvPicPr>
          <p:nvPr/>
        </p:nvPicPr>
        <p:blipFill>
          <a:blip r:embed="rId4"/>
          <a:stretch>
            <a:fillRect/>
          </a:stretch>
        </p:blipFill>
        <p:spPr>
          <a:xfrm>
            <a:off x="14054049" y="902717"/>
            <a:ext cx="5517544" cy="3241466"/>
          </a:xfrm>
          <a:prstGeom prst="rect">
            <a:avLst/>
          </a:prstGeom>
        </p:spPr>
      </p:pic>
      <p:pic>
        <p:nvPicPr>
          <p:cNvPr id="15" name="Picture 14">
            <a:extLst>
              <a:ext uri="{FF2B5EF4-FFF2-40B4-BE49-F238E27FC236}">
                <a16:creationId xmlns:a16="http://schemas.microsoft.com/office/drawing/2014/main" id="{CC32D0B2-F62B-4E98-A627-2F4F6D7FF32A}"/>
              </a:ext>
            </a:extLst>
          </p:cNvPr>
          <p:cNvPicPr>
            <a:picLocks noChangeAspect="1"/>
          </p:cNvPicPr>
          <p:nvPr/>
        </p:nvPicPr>
        <p:blipFill>
          <a:blip r:embed="rId5"/>
          <a:stretch>
            <a:fillRect/>
          </a:stretch>
        </p:blipFill>
        <p:spPr>
          <a:xfrm>
            <a:off x="831293" y="4699420"/>
            <a:ext cx="5807662" cy="3409458"/>
          </a:xfrm>
          <a:prstGeom prst="rect">
            <a:avLst/>
          </a:prstGeom>
        </p:spPr>
      </p:pic>
      <p:pic>
        <p:nvPicPr>
          <p:cNvPr id="18" name="Picture 17">
            <a:extLst>
              <a:ext uri="{FF2B5EF4-FFF2-40B4-BE49-F238E27FC236}">
                <a16:creationId xmlns:a16="http://schemas.microsoft.com/office/drawing/2014/main" id="{398B7F22-115F-A95A-25D9-B8F74A211107}"/>
              </a:ext>
            </a:extLst>
          </p:cNvPr>
          <p:cNvPicPr>
            <a:picLocks noChangeAspect="1"/>
          </p:cNvPicPr>
          <p:nvPr/>
        </p:nvPicPr>
        <p:blipFill>
          <a:blip r:embed="rId6"/>
          <a:stretch>
            <a:fillRect/>
          </a:stretch>
        </p:blipFill>
        <p:spPr>
          <a:xfrm>
            <a:off x="7551239" y="4699418"/>
            <a:ext cx="5656342" cy="3409460"/>
          </a:xfrm>
          <a:prstGeom prst="rect">
            <a:avLst/>
          </a:prstGeom>
        </p:spPr>
      </p:pic>
      <p:pic>
        <p:nvPicPr>
          <p:cNvPr id="21" name="Picture 20">
            <a:extLst>
              <a:ext uri="{FF2B5EF4-FFF2-40B4-BE49-F238E27FC236}">
                <a16:creationId xmlns:a16="http://schemas.microsoft.com/office/drawing/2014/main" id="{9162F504-2CEE-B713-1565-937CFC71844D}"/>
              </a:ext>
            </a:extLst>
          </p:cNvPr>
          <p:cNvPicPr>
            <a:picLocks noChangeAspect="1"/>
          </p:cNvPicPr>
          <p:nvPr/>
        </p:nvPicPr>
        <p:blipFill>
          <a:blip r:embed="rId7"/>
          <a:stretch>
            <a:fillRect/>
          </a:stretch>
        </p:blipFill>
        <p:spPr>
          <a:xfrm>
            <a:off x="14054048" y="4699417"/>
            <a:ext cx="5656343" cy="3409457"/>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BAC9-87C0-CC68-3908-D8F6D8F48D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47D0D51-471D-4616-E474-94DE4E7500A6}"/>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Quality &amp; Safety</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113660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9027055"/>
            <a:ext cx="19563435"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solidFill>
                <a:schemeClr val="accent1"/>
              </a:solidFill>
              <a:highlight>
                <a:srgbClr val="FFFF00"/>
              </a:highlight>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dirty="0"/>
              <a:t>Gold </a:t>
            </a:r>
            <a:r>
              <a:rPr lang="en-GB" i="1" dirty="0"/>
              <a:t>C. difficile </a:t>
            </a:r>
            <a:r>
              <a:rPr lang="en-GB" dirty="0"/>
              <a:t>High Incidence Management Group.</a:t>
            </a:r>
          </a:p>
          <a:p>
            <a:pPr marL="285750" lvl="0" indent="-285750">
              <a:buFont typeface="Arial" panose="020B0604020202020204" pitchFamily="34" charset="0"/>
              <a:buChar char="•"/>
            </a:pPr>
            <a:r>
              <a:rPr lang="en-GB" dirty="0"/>
              <a:t>Monitoring of </a:t>
            </a:r>
            <a:r>
              <a:rPr lang="en-GB" i="1" dirty="0"/>
              <a:t>C. difficile </a:t>
            </a:r>
            <a:r>
              <a:rPr lang="en-GB" dirty="0"/>
              <a:t>Standards: Risk Assessment &amp; Governance Framework. Continuation of QI Project in Acute Medical Unit focusing on AMS and 72-hour review and improving switch to oral route for administration.</a:t>
            </a:r>
          </a:p>
          <a:p>
            <a:pPr marL="285750" lvl="0" indent="-285750">
              <a:buFont typeface="Arial" panose="020B0604020202020204" pitchFamily="34" charset="0"/>
              <a:buChar char="•"/>
            </a:pPr>
            <a:r>
              <a:rPr lang="en-GB" dirty="0"/>
              <a:t>Scoping exercise to explore the feasibility of extending role of ward based enhanced cleaner. Trial of new Microfibre cleaning systems</a:t>
            </a:r>
          </a:p>
          <a:p>
            <a:pPr marL="285750" lvl="0" indent="-285750">
              <a:buFont typeface="Arial" panose="020B0604020202020204" pitchFamily="34" charset="0"/>
              <a:buChar char="•"/>
            </a:pPr>
            <a:r>
              <a:rPr lang="en-GB" dirty="0"/>
              <a:t>Primary care QI projects to reduce urinary tract infections in care home residents.</a:t>
            </a:r>
          </a:p>
          <a:p>
            <a:pPr marL="285750" lvl="0" indent="-285750">
              <a:buFont typeface="Arial" panose="020B0604020202020204" pitchFamily="34" charset="0"/>
              <a:buChar char="•"/>
            </a:pPr>
            <a:r>
              <a:rPr lang="en-GB" dirty="0"/>
              <a:t>Scoping the development of an equipment decontamination facility.</a:t>
            </a:r>
          </a:p>
          <a:p>
            <a:pPr marL="285750" lvl="0" indent="-285750">
              <a:buFont typeface="Arial" panose="020B0604020202020204" pitchFamily="34" charset="0"/>
              <a:buChar char="•"/>
            </a:pPr>
            <a:r>
              <a:rPr lang="en-GB" dirty="0"/>
              <a:t>Review of prescribing guidelines for antibiotic prophylaxis during prolonged surgical interventions.</a:t>
            </a: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8" name="Picture 7">
            <a:extLst>
              <a:ext uri="{FF2B5EF4-FFF2-40B4-BE49-F238E27FC236}">
                <a16:creationId xmlns:a16="http://schemas.microsoft.com/office/drawing/2014/main" id="{4FC45754-4069-6E4B-93B7-F1F6C6613FBF}"/>
              </a:ext>
            </a:extLst>
          </p:cNvPr>
          <p:cNvPicPr>
            <a:picLocks noChangeAspect="1"/>
          </p:cNvPicPr>
          <p:nvPr/>
        </p:nvPicPr>
        <p:blipFill>
          <a:blip r:embed="rId5"/>
          <a:stretch>
            <a:fillRect/>
          </a:stretch>
        </p:blipFill>
        <p:spPr>
          <a:xfrm>
            <a:off x="2735403" y="725449"/>
            <a:ext cx="6589412" cy="3884203"/>
          </a:xfrm>
          <a:prstGeom prst="rect">
            <a:avLst/>
          </a:prstGeom>
        </p:spPr>
      </p:pic>
      <p:pic>
        <p:nvPicPr>
          <p:cNvPr id="11" name="Picture 10">
            <a:extLst>
              <a:ext uri="{FF2B5EF4-FFF2-40B4-BE49-F238E27FC236}">
                <a16:creationId xmlns:a16="http://schemas.microsoft.com/office/drawing/2014/main" id="{30E89490-94B7-1717-022F-005A6C44FD30}"/>
              </a:ext>
            </a:extLst>
          </p:cNvPr>
          <p:cNvPicPr>
            <a:picLocks noChangeAspect="1"/>
          </p:cNvPicPr>
          <p:nvPr/>
        </p:nvPicPr>
        <p:blipFill>
          <a:blip r:embed="rId6"/>
          <a:stretch>
            <a:fillRect/>
          </a:stretch>
        </p:blipFill>
        <p:spPr>
          <a:xfrm>
            <a:off x="10775316" y="4819630"/>
            <a:ext cx="6206172" cy="3760137"/>
          </a:xfrm>
          <a:prstGeom prst="rect">
            <a:avLst/>
          </a:prstGeom>
        </p:spPr>
      </p:pic>
      <p:pic>
        <p:nvPicPr>
          <p:cNvPr id="17" name="Picture 16">
            <a:extLst>
              <a:ext uri="{FF2B5EF4-FFF2-40B4-BE49-F238E27FC236}">
                <a16:creationId xmlns:a16="http://schemas.microsoft.com/office/drawing/2014/main" id="{B558A1A4-5EC3-7CC6-EFD6-49053B36BFAD}"/>
              </a:ext>
            </a:extLst>
          </p:cNvPr>
          <p:cNvPicPr>
            <a:picLocks noChangeAspect="1"/>
          </p:cNvPicPr>
          <p:nvPr/>
        </p:nvPicPr>
        <p:blipFill>
          <a:blip r:embed="rId7"/>
          <a:stretch>
            <a:fillRect/>
          </a:stretch>
        </p:blipFill>
        <p:spPr>
          <a:xfrm>
            <a:off x="2735403" y="4868409"/>
            <a:ext cx="6589412" cy="3760138"/>
          </a:xfrm>
          <a:prstGeom prst="rect">
            <a:avLst/>
          </a:prstGeom>
        </p:spPr>
      </p:pic>
      <p:pic>
        <p:nvPicPr>
          <p:cNvPr id="23" name="Picture 22">
            <a:extLst>
              <a:ext uri="{FF2B5EF4-FFF2-40B4-BE49-F238E27FC236}">
                <a16:creationId xmlns:a16="http://schemas.microsoft.com/office/drawing/2014/main" id="{ADEA2C1A-716F-0B8A-72CB-767261EC81D5}"/>
              </a:ext>
            </a:extLst>
          </p:cNvPr>
          <p:cNvPicPr>
            <a:picLocks noChangeAspect="1"/>
          </p:cNvPicPr>
          <p:nvPr/>
        </p:nvPicPr>
        <p:blipFill>
          <a:blip r:embed="rId8"/>
          <a:stretch>
            <a:fillRect/>
          </a:stretch>
        </p:blipFill>
        <p:spPr>
          <a:xfrm>
            <a:off x="10775316" y="747675"/>
            <a:ext cx="6206172" cy="3861977"/>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13</a:t>
            </a:r>
            <a:r>
              <a:rPr lang="en-GB" sz="1800" dirty="0">
                <a:effectLst/>
                <a:latin typeface="Verdana" panose="020B0604030504040204" pitchFamily="34" charset="0"/>
                <a:ea typeface="Calibri" panose="020F0502020204030204" pitchFamily="34" charset="0"/>
                <a:cs typeface="Arial" panose="020B0604020202020204" pitchFamily="34" charset="0"/>
              </a:rPr>
              <a:t> Nationally Reported Incidents reported in December 2025 and there were no new never events reported. The detail surrounding the nature of the reported NRI’s can be found on the subsequent pages.</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December 2025, there were 105 open risks with a score &gt;20 recorded for the Health Bord which is slightly higher than the figure reported in November. There were 246 open risks with a score &gt;16, which again is a slight increase compared to 243 in November 2025.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140 hospital falls recorded in December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D90CAA9F-BC0E-F8D7-70AF-80CEF2941AA1}"/>
              </a:ext>
            </a:extLst>
          </p:cNvPr>
          <p:cNvPicPr>
            <a:picLocks noChangeAspect="1"/>
          </p:cNvPicPr>
          <p:nvPr/>
        </p:nvPicPr>
        <p:blipFill>
          <a:blip r:embed="rId3"/>
          <a:stretch>
            <a:fillRect/>
          </a:stretch>
        </p:blipFill>
        <p:spPr>
          <a:xfrm>
            <a:off x="3328625" y="977885"/>
            <a:ext cx="6724218" cy="3748589"/>
          </a:xfrm>
          <a:prstGeom prst="rect">
            <a:avLst/>
          </a:prstGeom>
        </p:spPr>
      </p:pic>
      <p:pic>
        <p:nvPicPr>
          <p:cNvPr id="10" name="Picture 9">
            <a:extLst>
              <a:ext uri="{FF2B5EF4-FFF2-40B4-BE49-F238E27FC236}">
                <a16:creationId xmlns:a16="http://schemas.microsoft.com/office/drawing/2014/main" id="{7C80CADD-AFCF-D4D1-538D-04FA16E645EC}"/>
              </a:ext>
            </a:extLst>
          </p:cNvPr>
          <p:cNvPicPr>
            <a:picLocks noChangeAspect="1"/>
          </p:cNvPicPr>
          <p:nvPr/>
        </p:nvPicPr>
        <p:blipFill>
          <a:blip r:embed="rId4"/>
          <a:stretch>
            <a:fillRect/>
          </a:stretch>
        </p:blipFill>
        <p:spPr>
          <a:xfrm>
            <a:off x="10588709" y="976344"/>
            <a:ext cx="6724218" cy="3823130"/>
          </a:xfrm>
          <a:prstGeom prst="rect">
            <a:avLst/>
          </a:prstGeom>
        </p:spPr>
      </p:pic>
      <p:pic>
        <p:nvPicPr>
          <p:cNvPr id="15" name="Picture 14">
            <a:extLst>
              <a:ext uri="{FF2B5EF4-FFF2-40B4-BE49-F238E27FC236}">
                <a16:creationId xmlns:a16="http://schemas.microsoft.com/office/drawing/2014/main" id="{E8549827-C7CF-E16A-D21F-2F9050A15B09}"/>
              </a:ext>
            </a:extLst>
          </p:cNvPr>
          <p:cNvPicPr>
            <a:picLocks noChangeAspect="1"/>
          </p:cNvPicPr>
          <p:nvPr/>
        </p:nvPicPr>
        <p:blipFill>
          <a:blip r:embed="rId5"/>
          <a:stretch>
            <a:fillRect/>
          </a:stretch>
        </p:blipFill>
        <p:spPr>
          <a:xfrm>
            <a:off x="3652044" y="5171582"/>
            <a:ext cx="6400799" cy="3616182"/>
          </a:xfrm>
          <a:prstGeom prst="rect">
            <a:avLst/>
          </a:prstGeom>
        </p:spPr>
      </p:pic>
      <p:pic>
        <p:nvPicPr>
          <p:cNvPr id="18" name="Picture 17">
            <a:extLst>
              <a:ext uri="{FF2B5EF4-FFF2-40B4-BE49-F238E27FC236}">
                <a16:creationId xmlns:a16="http://schemas.microsoft.com/office/drawing/2014/main" id="{E19C25F6-F7C0-583E-F0EF-4F78225C315A}"/>
              </a:ext>
            </a:extLst>
          </p:cNvPr>
          <p:cNvPicPr>
            <a:picLocks noChangeAspect="1"/>
          </p:cNvPicPr>
          <p:nvPr/>
        </p:nvPicPr>
        <p:blipFill>
          <a:blip r:embed="rId6"/>
          <a:stretch>
            <a:fillRect/>
          </a:stretch>
        </p:blipFill>
        <p:spPr>
          <a:xfrm>
            <a:off x="10588709" y="5206541"/>
            <a:ext cx="6724218" cy="3581222"/>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p:cNvSpPr/>
          <p:nvPr/>
        </p:nvSpPr>
        <p:spPr>
          <a:xfrm>
            <a:off x="195072" y="359739"/>
            <a:ext cx="9561913" cy="701410"/>
          </a:xfrm>
          <a:prstGeom prst="rect">
            <a:avLst/>
          </a:prstGeom>
        </p:spPr>
        <p:txBody>
          <a:bodyPr wrap="none">
            <a:spAutoFit/>
          </a:bodyPr>
          <a:lstStyle/>
          <a:p>
            <a:pPr defTabSz="914413">
              <a:defRPr/>
            </a:pPr>
            <a:r>
              <a:rPr lang="en-GB" sz="3958" b="1">
                <a:solidFill>
                  <a:srgbClr val="7030A0"/>
                </a:solidFill>
                <a:latin typeface="Arial Black" panose="020B0A04020102020204" pitchFamily="34" charset="0"/>
              </a:rPr>
              <a:t>NRIs/NE’s/EWNs – December 2025</a:t>
            </a:r>
            <a:endParaRPr lang="en-GB" sz="3958">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276313" y="1018848"/>
            <a:ext cx="5512513" cy="9967216"/>
          </a:xfrm>
          <a:prstGeom prst="rect">
            <a:avLst/>
          </a:prstGeom>
          <a:noFill/>
        </p:spPr>
        <p:txBody>
          <a:bodyPr wrap="square">
            <a:spAutoFit/>
          </a:bodyPr>
          <a:lstStyle/>
          <a:p>
            <a:pPr defTabSz="1075350">
              <a:defRPr/>
            </a:pPr>
            <a:r>
              <a:rPr lang="en-GB" sz="1814" b="1" dirty="0">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732" b="1" dirty="0">
                <a:solidFill>
                  <a:prstClr val="black"/>
                </a:solidFill>
                <a:latin typeface="Arial" panose="020B0604020202020204" pitchFamily="34" charset="0"/>
                <a:cs typeface="Arial" panose="020B0604020202020204" pitchFamily="34" charset="0"/>
              </a:rPr>
              <a:t>Graph 1</a:t>
            </a:r>
            <a:r>
              <a:rPr lang="en-GB" sz="1732" dirty="0">
                <a:solidFill>
                  <a:prstClr val="black"/>
                </a:solidFill>
                <a:latin typeface="Arial" panose="020B0604020202020204" pitchFamily="34" charset="0"/>
                <a:cs typeface="Arial" panose="020B0604020202020204" pitchFamily="34" charset="0"/>
              </a:rPr>
              <a:t> – Number of NRIs/NE’s reported to P&amp;I (</a:t>
            </a:r>
            <a:r>
              <a:rPr lang="en-GB" sz="1732" i="1" dirty="0">
                <a:solidFill>
                  <a:prstClr val="black"/>
                </a:solidFill>
                <a:latin typeface="Arial" panose="020B0604020202020204" pitchFamily="34" charset="0"/>
                <a:cs typeface="Arial" panose="020B0604020202020204" pitchFamily="34" charset="0"/>
              </a:rPr>
              <a:t>includes retrospective reporting of: 3 avoidable in-patient falls; 1 avoidable pressure damage; 1 prison death; 2 Must Reports</a:t>
            </a:r>
          </a:p>
          <a:p>
            <a:pPr marL="282738" indent="-282738" algn="just" defTabSz="1075350">
              <a:buFont typeface="Arial" panose="020B0604020202020204" pitchFamily="34" charset="0"/>
              <a:buChar char="•"/>
              <a:defRPr/>
            </a:pPr>
            <a:r>
              <a:rPr lang="en-GB" sz="1732" b="1" dirty="0">
                <a:solidFill>
                  <a:prstClr val="black"/>
                </a:solidFill>
                <a:latin typeface="Arial" panose="020B0604020202020204" pitchFamily="34" charset="0"/>
                <a:cs typeface="Arial" panose="020B0604020202020204" pitchFamily="34" charset="0"/>
              </a:rPr>
              <a:t>Graph 2</a:t>
            </a:r>
            <a:r>
              <a:rPr lang="en-GB" sz="1732" dirty="0">
                <a:solidFill>
                  <a:prstClr val="black"/>
                </a:solidFill>
                <a:latin typeface="Arial" panose="020B0604020202020204" pitchFamily="34" charset="0"/>
                <a:cs typeface="Arial" panose="020B0604020202020204" pitchFamily="34" charset="0"/>
              </a:rPr>
              <a:t> – 37 NRIs open with NHSWP&amp;I – 14 open past closure date </a:t>
            </a:r>
            <a:r>
              <a:rPr lang="en-GB" sz="1732" i="1" dirty="0">
                <a:solidFill>
                  <a:prstClr val="black"/>
                </a:solidFill>
                <a:latin typeface="Arial" panose="020B0604020202020204" pitchFamily="34" charset="0"/>
                <a:cs typeface="Arial" panose="020B0604020202020204" pitchFamily="34" charset="0"/>
              </a:rPr>
              <a:t>of which 6 are awaiting outcome of external reviews; 2 infant deaths require receipt of external review before closure can occur; 6 remain under investigation</a:t>
            </a:r>
          </a:p>
          <a:p>
            <a:pPr marL="282738" indent="-282738" algn="just" defTabSz="1075350">
              <a:buFont typeface="Arial" panose="020B0604020202020204" pitchFamily="34" charset="0"/>
              <a:buChar char="•"/>
              <a:defRPr/>
            </a:pPr>
            <a:r>
              <a:rPr lang="en-GB" sz="1732" b="1" dirty="0">
                <a:solidFill>
                  <a:prstClr val="black"/>
                </a:solidFill>
                <a:latin typeface="Arial" panose="020B0604020202020204" pitchFamily="34" charset="0"/>
                <a:cs typeface="Arial" panose="020B0604020202020204" pitchFamily="34" charset="0"/>
              </a:rPr>
              <a:t>Graph 3</a:t>
            </a:r>
            <a:r>
              <a:rPr lang="en-GB" sz="1732" dirty="0">
                <a:solidFill>
                  <a:prstClr val="black"/>
                </a:solidFill>
                <a:latin typeface="Arial" panose="020B0604020202020204" pitchFamily="34" charset="0"/>
                <a:cs typeface="Arial" panose="020B0604020202020204" pitchFamily="34" charset="0"/>
              </a:rPr>
              <a:t> – Outcome forms submitted in month (67% performance)</a:t>
            </a:r>
          </a:p>
          <a:p>
            <a:pPr algn="just" defTabSz="1075350">
              <a:defRPr/>
            </a:pPr>
            <a:r>
              <a:rPr lang="en-GB" sz="1732" b="1" dirty="0">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Weekly review with PSI investigator to: </a:t>
            </a:r>
          </a:p>
          <a:p>
            <a:pPr marL="1036707" lvl="1" indent="-282738"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monitor  progress of corporate investigations; identify barriers </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escalate outstanding actions required</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Fortnightly service group meetings: </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service group investigations - progress towards closure date discussed</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updates on PSI investigation given</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escalate to service group barriers identified with corporate PSI investigations </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Service Group Directors contacted separately for outstanding actions</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Data presented and discussed at health board Patient Safety and Compliance Group; Quality and Safety Group; Patient Stakeholder and Experience Group - Service Group assurance sought against outstanding actions for completion of investigation / outcome form</a:t>
            </a:r>
          </a:p>
          <a:p>
            <a:pPr algn="just" defTabSz="1075350">
              <a:defRPr/>
            </a:pPr>
            <a:r>
              <a:rPr lang="en-GB" sz="1649" b="1" dirty="0">
                <a:solidFill>
                  <a:prstClr val="black"/>
                </a:solidFill>
                <a:latin typeface="Arial" panose="020B0604020202020204" pitchFamily="34" charset="0"/>
                <a:cs typeface="Arial" panose="020B0604020202020204" pitchFamily="34" charset="0"/>
              </a:rPr>
              <a:t>What do we expect to see change and when</a:t>
            </a:r>
            <a:r>
              <a:rPr lang="en-GB" sz="1732" b="1" dirty="0">
                <a:solidFill>
                  <a:prstClr val="black"/>
                </a:solidFill>
                <a:latin typeface="Arial" panose="020B0604020202020204" pitchFamily="34" charset="0"/>
                <a:cs typeface="Arial" panose="020B0604020202020204" pitchFamily="34" charset="0"/>
              </a:rPr>
              <a:t>?</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Reduction in number of overdue investigation outcomes forms </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Reduction in number of NRIs/NEs reported through recommendations/learning monthly. </a:t>
            </a:r>
            <a:endParaRPr lang="en-GB" sz="1649" b="1" dirty="0">
              <a:solidFill>
                <a:prstClr val="black"/>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ED965DB-DD58-4A81-A3DF-6015162EF38A}"/>
              </a:ext>
            </a:extLst>
          </p:cNvPr>
          <p:cNvSpPr txBox="1"/>
          <p:nvPr/>
        </p:nvSpPr>
        <p:spPr>
          <a:xfrm>
            <a:off x="13786644" y="6002456"/>
            <a:ext cx="5266163" cy="5423280"/>
          </a:xfrm>
          <a:prstGeom prst="rect">
            <a:avLst/>
          </a:prstGeom>
          <a:noFill/>
        </p:spPr>
        <p:txBody>
          <a:bodyPr wrap="square">
            <a:spAutoFit/>
          </a:bodyPr>
          <a:lstStyle/>
          <a:p>
            <a:pPr defTabSz="1507937"/>
            <a:r>
              <a:rPr lang="en-GB" sz="1732" b="1" dirty="0">
                <a:solidFill>
                  <a:prstClr val="black"/>
                </a:solidFill>
                <a:latin typeface="Arial" panose="020B0604020202020204" pitchFamily="34" charset="0"/>
                <a:cs typeface="Arial" panose="020B0604020202020204" pitchFamily="34" charset="0"/>
              </a:rPr>
              <a:t>EWNs – December 2025 </a:t>
            </a:r>
          </a:p>
          <a:p>
            <a:pPr defTabSz="1507937"/>
            <a:endParaRPr lang="en-GB" sz="1732" b="1" dirty="0">
              <a:solidFill>
                <a:prstClr val="black"/>
              </a:solidFill>
              <a:latin typeface="Arial" panose="020B0604020202020204" pitchFamily="34" charset="0"/>
              <a:cs typeface="Arial" panose="020B0604020202020204" pitchFamily="34" charset="0"/>
            </a:endParaRP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Ombudsman Public Interest report re Orthopaedic waiting times</a:t>
            </a: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Patient known previously to SBU MH Services charged with murder in Birmingham area</a:t>
            </a: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Abscondment of patient detained under Section 3 MHA (has since returned)</a:t>
            </a: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NMC hearing – gross misconduct </a:t>
            </a: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GMS – data breach involving patient email addresses </a:t>
            </a: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Risk or adverse publicity - Parents approached ‘Wales On-line’ following care episode </a:t>
            </a:r>
          </a:p>
          <a:p>
            <a:pPr defTabSz="1507937"/>
            <a:r>
              <a:rPr lang="en-GB" sz="1732" dirty="0">
                <a:solidFill>
                  <a:prstClr val="black"/>
                </a:solidFill>
                <a:latin typeface="Arial" panose="020B0604020202020204" pitchFamily="34" charset="0"/>
                <a:cs typeface="Arial" panose="020B0604020202020204" pitchFamily="34" charset="0"/>
              </a:rPr>
              <a:t> </a:t>
            </a:r>
          </a:p>
          <a:p>
            <a:pPr marL="282738" indent="-282738" defTabSz="1507937">
              <a:buFont typeface="Arial" panose="020B0604020202020204" pitchFamily="34" charset="0"/>
              <a:buChar char="•"/>
            </a:pPr>
            <a:endParaRPr lang="en-GB" sz="1732" dirty="0">
              <a:solidFill>
                <a:prstClr val="black"/>
              </a:solidFill>
              <a:latin typeface="Arial" panose="020B0604020202020204" pitchFamily="34" charset="0"/>
              <a:cs typeface="Arial" panose="020B0604020202020204" pitchFamily="34" charset="0"/>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p:txBody>
      </p:sp>
      <p:graphicFrame>
        <p:nvGraphicFramePr>
          <p:cNvPr id="7" name="Chart 6">
            <a:extLst>
              <a:ext uri="{FF2B5EF4-FFF2-40B4-BE49-F238E27FC236}">
                <a16:creationId xmlns:a16="http://schemas.microsoft.com/office/drawing/2014/main" id="{630B0A60-BF02-291D-83C2-F4E2BA7E5149}"/>
              </a:ext>
            </a:extLst>
          </p:cNvPr>
          <p:cNvGraphicFramePr>
            <a:graphicFrameLocks/>
          </p:cNvGraphicFramePr>
          <p:nvPr>
            <p:extLst>
              <p:ext uri="{D42A27DB-BD31-4B8C-83A1-F6EECF244321}">
                <p14:modId xmlns:p14="http://schemas.microsoft.com/office/powerpoint/2010/main" val="3090738641"/>
              </p:ext>
            </p:extLst>
          </p:nvPr>
        </p:nvGraphicFramePr>
        <p:xfrm>
          <a:off x="5901959" y="1306183"/>
          <a:ext cx="6970285" cy="38150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296439D5-252E-CEE2-6933-BFC6B56F0022}"/>
              </a:ext>
            </a:extLst>
          </p:cNvPr>
          <p:cNvGraphicFramePr>
            <a:graphicFrameLocks/>
          </p:cNvGraphicFramePr>
          <p:nvPr>
            <p:extLst>
              <p:ext uri="{D42A27DB-BD31-4B8C-83A1-F6EECF244321}">
                <p14:modId xmlns:p14="http://schemas.microsoft.com/office/powerpoint/2010/main" val="2946283566"/>
              </p:ext>
            </p:extLst>
          </p:nvPr>
        </p:nvGraphicFramePr>
        <p:xfrm>
          <a:off x="6033567" y="6002456"/>
          <a:ext cx="6724264" cy="410963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C19D01CA-9EE7-A720-DF0E-0B501A14E995}"/>
              </a:ext>
            </a:extLst>
          </p:cNvPr>
          <p:cNvGraphicFramePr>
            <a:graphicFrameLocks/>
          </p:cNvGraphicFramePr>
          <p:nvPr>
            <p:extLst>
              <p:ext uri="{D42A27DB-BD31-4B8C-83A1-F6EECF244321}">
                <p14:modId xmlns:p14="http://schemas.microsoft.com/office/powerpoint/2010/main" val="4188791817"/>
              </p:ext>
            </p:extLst>
          </p:nvPr>
        </p:nvGraphicFramePr>
        <p:xfrm>
          <a:off x="12872244" y="1218642"/>
          <a:ext cx="6922413" cy="407029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05598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FE480-89DC-3A87-3A4D-1B1F6C1ABF62}"/>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A813C034-3E1E-907B-37EB-8C8B515BC46A}"/>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a:extLst>
              <a:ext uri="{FF2B5EF4-FFF2-40B4-BE49-F238E27FC236}">
                <a16:creationId xmlns:a16="http://schemas.microsoft.com/office/drawing/2014/main" id="{A47E6AD0-D5F1-885C-E7E5-ED837370DE60}"/>
              </a:ext>
            </a:extLst>
          </p:cNvPr>
          <p:cNvSpPr/>
          <p:nvPr/>
        </p:nvSpPr>
        <p:spPr>
          <a:xfrm>
            <a:off x="146844" y="106241"/>
            <a:ext cx="11062259" cy="701410"/>
          </a:xfrm>
          <a:prstGeom prst="rect">
            <a:avLst/>
          </a:prstGeom>
        </p:spPr>
        <p:txBody>
          <a:bodyPr wrap="none">
            <a:spAutoFit/>
          </a:bodyPr>
          <a:lstStyle/>
          <a:p>
            <a:pPr defTabSz="914413">
              <a:defRPr/>
            </a:pPr>
            <a:r>
              <a:rPr lang="en-GB" sz="3958" b="1" dirty="0">
                <a:solidFill>
                  <a:srgbClr val="7030A0"/>
                </a:solidFill>
                <a:latin typeface="Arial Black" panose="020B0A04020102020204" pitchFamily="34" charset="0"/>
              </a:rPr>
              <a:t>NRI Learning (YCFFs) – December 2025</a:t>
            </a:r>
            <a:endParaRPr lang="en-GB" sz="3958" dirty="0">
              <a:solidFill>
                <a:srgbClr val="9E4ECA"/>
              </a:solidFill>
              <a:latin typeface="Calibri"/>
            </a:endParaRPr>
          </a:p>
        </p:txBody>
      </p:sp>
      <p:sp>
        <p:nvSpPr>
          <p:cNvPr id="5" name="Content Placeholder 2">
            <a:extLst>
              <a:ext uri="{FF2B5EF4-FFF2-40B4-BE49-F238E27FC236}">
                <a16:creationId xmlns:a16="http://schemas.microsoft.com/office/drawing/2014/main" id="{F32E5ABA-4310-4B2F-8D3C-28403A10A60E}"/>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EB3EDD49-1675-93B3-19E3-4DE154CB1E0D}"/>
              </a:ext>
            </a:extLst>
          </p:cNvPr>
          <p:cNvGraphicFramePr>
            <a:graphicFrameLocks noGrp="1"/>
          </p:cNvGraphicFramePr>
          <p:nvPr>
            <p:extLst>
              <p:ext uri="{D42A27DB-BD31-4B8C-83A1-F6EECF244321}">
                <p14:modId xmlns:p14="http://schemas.microsoft.com/office/powerpoint/2010/main" val="2658991243"/>
              </p:ext>
            </p:extLst>
          </p:nvPr>
        </p:nvGraphicFramePr>
        <p:xfrm>
          <a:off x="299244" y="823526"/>
          <a:ext cx="19170648" cy="10165149"/>
        </p:xfrm>
        <a:graphic>
          <a:graphicData uri="http://schemas.openxmlformats.org/drawingml/2006/table">
            <a:tbl>
              <a:tblPr firstRow="1" firstCol="1" bandRow="1">
                <a:tableStyleId>{5C22544A-7EE6-4342-B048-85BDC9FD1C3A}</a:tableStyleId>
              </a:tblPr>
              <a:tblGrid>
                <a:gridCol w="1243417">
                  <a:extLst>
                    <a:ext uri="{9D8B030D-6E8A-4147-A177-3AD203B41FA5}">
                      <a16:colId xmlns:a16="http://schemas.microsoft.com/office/drawing/2014/main" val="1590569480"/>
                    </a:ext>
                  </a:extLst>
                </a:gridCol>
                <a:gridCol w="8341908">
                  <a:extLst>
                    <a:ext uri="{9D8B030D-6E8A-4147-A177-3AD203B41FA5}">
                      <a16:colId xmlns:a16="http://schemas.microsoft.com/office/drawing/2014/main" val="4165011073"/>
                    </a:ext>
                  </a:extLst>
                </a:gridCol>
                <a:gridCol w="9585323">
                  <a:extLst>
                    <a:ext uri="{9D8B030D-6E8A-4147-A177-3AD203B41FA5}">
                      <a16:colId xmlns:a16="http://schemas.microsoft.com/office/drawing/2014/main" val="3061590278"/>
                    </a:ext>
                  </a:extLst>
                </a:gridCol>
              </a:tblGrid>
              <a:tr h="2536135">
                <a:tc>
                  <a:txBody>
                    <a:bodyPr/>
                    <a:lstStyle/>
                    <a:p>
                      <a:pPr>
                        <a:buNone/>
                      </a:pPr>
                      <a:r>
                        <a:rPr lang="en-GB" sz="1600" kern="0">
                          <a:effectLst/>
                        </a:rPr>
                        <a:t>Domain 1 – Situational Factors</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kern="0">
                          <a:effectLst/>
                        </a:rPr>
                        <a:t>Team Factors: </a:t>
                      </a:r>
                      <a:endParaRPr lang="en-GB" sz="1600" kern="150">
                        <a:effectLst/>
                      </a:endParaRPr>
                    </a:p>
                    <a:p>
                      <a:pPr marL="342900" lvl="0" indent="-342900">
                        <a:buFont typeface="Arial" panose="020B0604020202020204" pitchFamily="34" charset="0"/>
                        <a:buChar char="•"/>
                        <a:tabLst>
                          <a:tab pos="457200" algn="l"/>
                        </a:tabLst>
                      </a:pPr>
                      <a:r>
                        <a:rPr lang="en-GB" sz="1600" b="0" kern="0">
                          <a:effectLst/>
                        </a:rPr>
                        <a:t>Absence of feedback</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Known to mobilise with Zimmer frame without assistance – patient on 15-min checks</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Low staff morale due to ward move </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Staff from other areas have joined to support team but needed to settle</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Although evidence of turning patient 4-hrly, gaps seen on skin bundle </a:t>
                      </a:r>
                      <a:endParaRPr lang="en-GB" sz="1600" b="0" kern="150">
                        <a:effectLst/>
                      </a:endParaRPr>
                    </a:p>
                    <a:p>
                      <a:pPr>
                        <a:buNone/>
                      </a:pPr>
                      <a:r>
                        <a:rPr lang="en-GB" sz="1600" kern="0">
                          <a:effectLst/>
                        </a:rPr>
                        <a:t>Individual Staff Factors: </a:t>
                      </a:r>
                      <a:endParaRPr lang="en-GB" sz="1600" kern="150">
                        <a:effectLst/>
                      </a:endParaRPr>
                    </a:p>
                    <a:p>
                      <a:pPr marL="342900" lvl="0" indent="-342900">
                        <a:buFont typeface="Arial" panose="020B0604020202020204" pitchFamily="34" charset="0"/>
                        <a:buChar char="•"/>
                        <a:tabLst>
                          <a:tab pos="457200" algn="l"/>
                        </a:tabLst>
                      </a:pPr>
                      <a:r>
                        <a:rPr lang="en-GB" sz="1600" b="0" kern="0">
                          <a:effectLst/>
                        </a:rPr>
                        <a:t>Ward recently relocated from neighbouring hospital </a:t>
                      </a:r>
                      <a:endParaRPr lang="en-GB" sz="1600" b="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kern="0">
                          <a:effectLst/>
                        </a:rPr>
                        <a:t> Patient factors: </a:t>
                      </a:r>
                      <a:endParaRPr lang="en-GB" sz="1600" kern="150">
                        <a:effectLst/>
                      </a:endParaRPr>
                    </a:p>
                    <a:p>
                      <a:pPr marL="342900" lvl="0" indent="-342900">
                        <a:buFont typeface="Arial" panose="020B0604020202020204" pitchFamily="34" charset="0"/>
                        <a:buChar char="•"/>
                        <a:tabLst>
                          <a:tab pos="457200" algn="l"/>
                        </a:tabLst>
                      </a:pPr>
                      <a:r>
                        <a:rPr lang="en-GB" sz="1600" b="0" kern="0">
                          <a:effectLst/>
                        </a:rPr>
                        <a:t>Birth outside midwifery led guidance a home. Counselling of risks documented in detail</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Uncooperative at times / did not always accept help when offered</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Complex medical history with LD/MH diagnoses </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Extreme pre-term infant born at 22+2 weeks – expected mortality due to risks BAPM framework</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History of previous falls suffering fractured NOF and ongoing cognitive impairment </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Declining mobility (COPD/AF/frailty) – identified placement in nursing home prior to admission to hospital</a:t>
                      </a:r>
                      <a:endParaRPr lang="en-GB" sz="1600" b="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120354157"/>
                  </a:ext>
                </a:extLst>
              </a:tr>
              <a:tr h="2374276">
                <a:tc>
                  <a:txBody>
                    <a:bodyPr/>
                    <a:lstStyle/>
                    <a:p>
                      <a:pPr>
                        <a:buNone/>
                      </a:pPr>
                      <a:r>
                        <a:rPr lang="en-GB" sz="1600" kern="0">
                          <a:effectLst/>
                        </a:rPr>
                        <a:t>Domain 2 – Local Working Conditions</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dirty="0">
                          <a:effectLst/>
                        </a:rPr>
                        <a:t>Workload and staffing issues</a:t>
                      </a:r>
                      <a:r>
                        <a:rPr lang="en-GB" sz="1600" kern="0" dirty="0">
                          <a:effectLst/>
                        </a:rPr>
                        <a:t>:  </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Staff sickness within team – maintained with support from other areas</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Due to vacancies in RNs/sickness – reliant on bank staff each shift</a:t>
                      </a:r>
                      <a:endParaRPr lang="en-GB" sz="1600" kern="150" dirty="0">
                        <a:effectLst/>
                      </a:endParaRPr>
                    </a:p>
                    <a:p>
                      <a:pPr>
                        <a:buNone/>
                      </a:pPr>
                      <a:r>
                        <a:rPr lang="en-GB" sz="1600" b="1" kern="0" dirty="0">
                          <a:effectLst/>
                        </a:rPr>
                        <a:t>Leadership, supervision and roles: </a:t>
                      </a:r>
                      <a:endParaRPr lang="en-GB" sz="1600" b="1" kern="150" dirty="0">
                        <a:effectLst/>
                      </a:endParaRPr>
                    </a:p>
                    <a:p>
                      <a:pPr marL="457200" lvl="0" indent="-228600">
                        <a:buFont typeface="Arial" panose="020B0604020202020204" pitchFamily="34" charset="0"/>
                        <a:buChar char="•"/>
                        <a:tabLst>
                          <a:tab pos="457200" algn="l"/>
                        </a:tabLst>
                      </a:pPr>
                      <a:r>
                        <a:rPr lang="en-GB" sz="1600" kern="0" dirty="0">
                          <a:effectLst/>
                        </a:rPr>
                        <a:t>Unclear responsibilities – CTP did not accurately reflect services open to the patient at the time of the incident </a:t>
                      </a:r>
                      <a:endParaRPr lang="en-GB" sz="1600" kern="150" dirty="0">
                        <a:effectLst/>
                      </a:endParaRPr>
                    </a:p>
                    <a:p>
                      <a:pPr marL="457200" lvl="0" indent="-228600">
                        <a:buFont typeface="Arial" panose="020B0604020202020204" pitchFamily="34" charset="0"/>
                        <a:buChar char="•"/>
                        <a:tabLst>
                          <a:tab pos="457200" algn="l"/>
                        </a:tabLst>
                      </a:pPr>
                      <a:r>
                        <a:rPr lang="en-GB" sz="1600" kern="0" dirty="0">
                          <a:effectLst/>
                        </a:rPr>
                        <a:t>MHS assessment not undertaken as required following assessment by LD Psych – lack of understanding of process for initiating MHA assessment</a:t>
                      </a:r>
                      <a:endParaRPr lang="en-GB" sz="1600" kern="150" dirty="0">
                        <a:effectLst/>
                      </a:endParaRPr>
                    </a:p>
                    <a:p>
                      <a:pPr marL="457200" lvl="0" indent="-228600">
                        <a:buFont typeface="Arial" panose="020B0604020202020204" pitchFamily="34" charset="0"/>
                        <a:buChar char="•"/>
                        <a:tabLst>
                          <a:tab pos="457200" algn="l"/>
                        </a:tabLst>
                      </a:pPr>
                      <a:r>
                        <a:rPr lang="en-GB" sz="1600" kern="0" dirty="0">
                          <a:effectLst/>
                        </a:rPr>
                        <a:t>Failure to undertake 15-min checks in place</a:t>
                      </a:r>
                      <a:endParaRPr lang="en-GB" sz="1600" kern="150" dirty="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Drugs, equipment and supplies: </a:t>
                      </a:r>
                      <a:endParaRPr lang="en-GB" sz="1600" b="1" kern="150">
                        <a:effectLst/>
                      </a:endParaRPr>
                    </a:p>
                    <a:p>
                      <a:pPr marL="457200" indent="-228600">
                        <a:buFont typeface="Arial" panose="020B0604020202020204" pitchFamily="34" charset="0"/>
                        <a:buChar char="•"/>
                        <a:tabLst>
                          <a:tab pos="457200" algn="l"/>
                        </a:tabLst>
                      </a:pPr>
                      <a:r>
                        <a:rPr lang="en-GB" sz="1600" kern="0">
                          <a:effectLst/>
                        </a:rPr>
                        <a:t>Recommendation from external review for community midwives to carry pulse oximetry, oxygen and portable suction</a:t>
                      </a:r>
                      <a:endParaRPr lang="en-GB" sz="1600" kern="150">
                        <a:effectLst/>
                      </a:endParaRPr>
                    </a:p>
                    <a:p>
                      <a:pPr marL="457200" indent="-228600">
                        <a:buFont typeface="Arial" panose="020B0604020202020204" pitchFamily="34" charset="0"/>
                        <a:buChar char="•"/>
                        <a:tabLst>
                          <a:tab pos="457200" algn="l"/>
                        </a:tabLst>
                      </a:pPr>
                      <a:r>
                        <a:rPr lang="en-GB" sz="1600" kern="0">
                          <a:effectLst/>
                        </a:rPr>
                        <a:t>Recommendation in relation to PPH management in Community</a:t>
                      </a:r>
                      <a:endParaRPr lang="en-GB" sz="1600" kern="150">
                        <a:effectLst/>
                      </a:endParaRPr>
                    </a:p>
                    <a:p>
                      <a:pPr marL="457200" indent="-228600">
                        <a:buFont typeface="Arial" panose="020B0604020202020204" pitchFamily="34" charset="0"/>
                        <a:buChar char="•"/>
                        <a:tabLst>
                          <a:tab pos="457200" algn="l"/>
                        </a:tabLst>
                      </a:pPr>
                      <a:r>
                        <a:rPr lang="en-GB" sz="1600" kern="0">
                          <a:effectLst/>
                        </a:rPr>
                        <a:t>Multiple mattress failures have occurred on ward.  On initial transfer to ward, approx. 1/3 of the mattresses delivered failed</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245423639"/>
                  </a:ext>
                </a:extLst>
              </a:tr>
              <a:tr h="2111753">
                <a:tc>
                  <a:txBody>
                    <a:bodyPr/>
                    <a:lstStyle/>
                    <a:p>
                      <a:pPr>
                        <a:buNone/>
                      </a:pPr>
                      <a:r>
                        <a:rPr lang="en-GB" sz="1600" kern="0">
                          <a:effectLst/>
                        </a:rPr>
                        <a:t>Domain 3 – Organisational Factors</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kern="0">
                          <a:effectLst/>
                        </a:rPr>
                        <a:t>Physical environment:</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No mobile phone signal at property </a:t>
                      </a:r>
                      <a:endParaRPr lang="en-GB" sz="1600" kern="150">
                        <a:effectLst/>
                      </a:endParaRPr>
                    </a:p>
                    <a:p>
                      <a:pPr>
                        <a:buNone/>
                      </a:pPr>
                      <a:r>
                        <a:rPr lang="en-GB" sz="1600" b="1" kern="0">
                          <a:effectLst/>
                        </a:rPr>
                        <a:t>Support from other departments: </a:t>
                      </a:r>
                      <a:endParaRPr lang="en-GB" sz="1600" b="1" kern="150">
                        <a:effectLst/>
                      </a:endParaRPr>
                    </a:p>
                    <a:p>
                      <a:pPr marL="342900" lvl="0" indent="-342900">
                        <a:buFont typeface="Arial" panose="020B0604020202020204" pitchFamily="34" charset="0"/>
                        <a:buChar char="•"/>
                        <a:tabLst>
                          <a:tab pos="457200" algn="l"/>
                        </a:tabLst>
                      </a:pPr>
                      <a:r>
                        <a:rPr lang="en-GB" sz="1600" kern="0">
                          <a:effectLst/>
                        </a:rPr>
                        <a:t>Delay in provision of care due to lack of organisational clarity between MH &amp; LD services</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Transfer to an appropriate ward/hospital</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Difficulties in findings a bed</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Lack of out of hours support </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Staff training and education: </a:t>
                      </a:r>
                      <a:endParaRPr lang="en-GB" sz="1600" b="1" kern="150">
                        <a:effectLst/>
                      </a:endParaRPr>
                    </a:p>
                    <a:p>
                      <a:pPr marL="342900" lvl="0" indent="-342900">
                        <a:buFont typeface="Arial" panose="020B0604020202020204" pitchFamily="34" charset="0"/>
                        <a:buChar char="•"/>
                        <a:tabLst>
                          <a:tab pos="457200" algn="l"/>
                        </a:tabLst>
                      </a:pPr>
                      <a:r>
                        <a:rPr lang="en-GB" sz="1600" kern="0">
                          <a:effectLst/>
                        </a:rPr>
                        <a:t>TVNs and PDNs providing updated training to staff due to knowledge gaps identified </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1955322315"/>
                  </a:ext>
                </a:extLst>
              </a:tr>
              <a:tr h="799142">
                <a:tc>
                  <a:txBody>
                    <a:bodyPr/>
                    <a:lstStyle/>
                    <a:p>
                      <a:pPr>
                        <a:buNone/>
                      </a:pPr>
                      <a:r>
                        <a:rPr lang="en-GB" sz="1600" kern="0">
                          <a:effectLst/>
                        </a:rPr>
                        <a:t>Domain 4 –</a:t>
                      </a:r>
                    </a:p>
                    <a:p>
                      <a:pPr>
                        <a:buNone/>
                      </a:pPr>
                      <a:r>
                        <a:rPr lang="en-GB" sz="1600" kern="0">
                          <a:effectLst/>
                        </a:rPr>
                        <a:t>External factors  </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National Policies: </a:t>
                      </a:r>
                      <a:endParaRPr lang="en-GB" sz="1600" b="1" kern="150">
                        <a:effectLst/>
                      </a:endParaRPr>
                    </a:p>
                    <a:p>
                      <a:pPr marL="171450" lvl="0" indent="-171450">
                        <a:buFont typeface="Arial" panose="020B0604020202020204" pitchFamily="34" charset="0"/>
                        <a:buChar char="•"/>
                      </a:pPr>
                      <a:r>
                        <a:rPr lang="en-GB" sz="1600" kern="0">
                          <a:effectLst/>
                        </a:rPr>
                        <a:t>Infection prevention management</a:t>
                      </a:r>
                      <a:endParaRPr lang="en-GB" sz="1600" kern="150">
                        <a:effectLst/>
                        <a:latin typeface="Symbol" panose="05050102010706020507" pitchFamily="18" charset="2"/>
                        <a:ea typeface="Times New Roman" panose="02020603050405020304" pitchFamily="18" charset="0"/>
                        <a:cs typeface="Arial" panose="020B0604020202020204" pitchFamily="34" charset="0"/>
                      </a:endParaRPr>
                    </a:p>
                  </a:txBody>
                  <a:tcPr marL="45803" marR="45803" marT="11082" marB="0"/>
                </a:tc>
                <a:tc>
                  <a:txBody>
                    <a:bodyPr/>
                    <a:lstStyle/>
                    <a:p>
                      <a:pPr>
                        <a:buNone/>
                      </a:pPr>
                      <a:r>
                        <a:rPr lang="en-GB" sz="1600" kern="0">
                          <a:effectLst/>
                        </a:rPr>
                        <a:t> </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308013571"/>
                  </a:ext>
                </a:extLst>
              </a:tr>
              <a:tr h="2343843">
                <a:tc>
                  <a:txBody>
                    <a:bodyPr/>
                    <a:lstStyle/>
                    <a:p>
                      <a:pPr>
                        <a:buNone/>
                      </a:pPr>
                      <a:r>
                        <a:rPr lang="en-GB" sz="1600" kern="0">
                          <a:effectLst/>
                        </a:rPr>
                        <a:t>Domain 5 – Communication and Culture</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Safety culture: </a:t>
                      </a:r>
                      <a:endParaRPr lang="en-GB" sz="1600" b="1" kern="150">
                        <a:effectLst/>
                      </a:endParaRPr>
                    </a:p>
                    <a:p>
                      <a:pPr marL="342900" lvl="0" indent="-342900">
                        <a:buFont typeface="Arial" panose="020B0604020202020204" pitchFamily="34" charset="0"/>
                        <a:buChar char="•"/>
                        <a:tabLst>
                          <a:tab pos="457200" algn="l"/>
                        </a:tabLst>
                      </a:pPr>
                      <a:r>
                        <a:rPr lang="en-GB" sz="1600" kern="0">
                          <a:effectLst/>
                        </a:rPr>
                        <a:t>Patient Safety awareness</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Lack of awareness of harm</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Attitude to risk management</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The presence of spilled water on floor likely contributed to fall due to loss of balance/slipping</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Previous pressure damage reported on the ward not identified to the wider team</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dirty="0">
                          <a:effectLst/>
                        </a:rPr>
                        <a:t>Verbal and Written communication: </a:t>
                      </a:r>
                      <a:endParaRPr lang="en-GB" sz="1600" b="1" kern="150" dirty="0">
                        <a:effectLst/>
                      </a:endParaRPr>
                    </a:p>
                    <a:p>
                      <a:pPr marL="342900" lvl="0" indent="-342900">
                        <a:buFont typeface="Arial" panose="020B0604020202020204" pitchFamily="34" charset="0"/>
                        <a:buChar char="•"/>
                        <a:tabLst>
                          <a:tab pos="457200" algn="l"/>
                        </a:tabLst>
                      </a:pPr>
                      <a:r>
                        <a:rPr lang="en-GB" sz="1600" kern="0" dirty="0">
                          <a:effectLst/>
                        </a:rPr>
                        <a:t>Poor communication between staff.</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Poor communication/handover between teams</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Documentation did not clearly record the rationale for not using flat lifting equipment following the fall despite the patient’s known injury history and difficulties weight-bearing.</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Inconsistencies in the Purpose T and skin inspection assessments.</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Not clearly documented on SIGNAL when PU identified</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Poor written communication</a:t>
                      </a:r>
                      <a:endParaRPr lang="en-GB" sz="1600" kern="150" dirty="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445530223"/>
                  </a:ext>
                </a:extLst>
              </a:tr>
            </a:tbl>
          </a:graphicData>
        </a:graphic>
      </p:graphicFrame>
    </p:spTree>
    <p:extLst>
      <p:ext uri="{BB962C8B-B14F-4D97-AF65-F5344CB8AC3E}">
        <p14:creationId xmlns:p14="http://schemas.microsoft.com/office/powerpoint/2010/main" val="15844286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5D11A-6A0E-E2CB-DCA1-EACC82C3095F}"/>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4672C891-A641-5505-F880-ABC34A3A96FD}"/>
              </a:ext>
            </a:extLst>
          </p:cNvPr>
          <p:cNvSpPr txBox="1"/>
          <p:nvPr/>
        </p:nvSpPr>
        <p:spPr>
          <a:xfrm>
            <a:off x="-19264" y="3167532"/>
            <a:ext cx="13338801" cy="8141817"/>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Arial"/>
              </a:rPr>
              <a:t>Safe Care partnership work on deconditioning progressing </a:t>
            </a:r>
            <a:endParaRPr lang="en-GB" sz="1649" b="1" dirty="0">
              <a:solidFill>
                <a:prstClr val="black"/>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7A0B523-1718-292B-57E2-614BB1BB18FB}"/>
              </a:ext>
            </a:extLst>
          </p:cNvPr>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63"/>
            <a:r>
              <a:rPr lang="en-GB" sz="2968">
                <a:solidFill>
                  <a:prstClr val="white"/>
                </a:solidFill>
                <a:latin typeface="Aptos" panose="02110004020202020204"/>
              </a:rPr>
              <a:t>Page 1</a:t>
            </a:r>
          </a:p>
        </p:txBody>
      </p:sp>
      <p:sp>
        <p:nvSpPr>
          <p:cNvPr id="19" name="Title 1">
            <a:extLst>
              <a:ext uri="{FF2B5EF4-FFF2-40B4-BE49-F238E27FC236}">
                <a16:creationId xmlns:a16="http://schemas.microsoft.com/office/drawing/2014/main" id="{F70210D3-F831-444E-88FA-B430284B5471}"/>
              </a:ext>
            </a:extLst>
          </p:cNvPr>
          <p:cNvSpPr txBox="1">
            <a:spLocks/>
          </p:cNvSpPr>
          <p:nvPr/>
        </p:nvSpPr>
        <p:spPr>
          <a:xfrm>
            <a:off x="178" y="-238"/>
            <a:ext cx="20105335" cy="463908"/>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0" tIns="75396" rIns="150790" bIns="75396" rtlCol="0" anchor="ctr">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2391" b="1">
                <a:solidFill>
                  <a:prstClr val="white"/>
                </a:solidFill>
                <a:latin typeface="Arial"/>
                <a:cs typeface="Arial"/>
              </a:rPr>
              <a:t>Falls Prevention</a:t>
            </a:r>
            <a:endParaRPr lang="en-GB" sz="2451" b="1">
              <a:solidFill>
                <a:prstClr val="white"/>
              </a:solidFill>
              <a:latin typeface="Arial"/>
              <a:cs typeface="Arial"/>
            </a:endParaRPr>
          </a:p>
        </p:txBody>
      </p:sp>
      <p:sp>
        <p:nvSpPr>
          <p:cNvPr id="24" name="TextBox 23">
            <a:extLst>
              <a:ext uri="{FF2B5EF4-FFF2-40B4-BE49-F238E27FC236}">
                <a16:creationId xmlns:a16="http://schemas.microsoft.com/office/drawing/2014/main" id="{16495F44-E355-2E84-E9F6-0E2F75757DEA}"/>
              </a:ext>
            </a:extLst>
          </p:cNvPr>
          <p:cNvSpPr txBox="1">
            <a:spLocks noChangeAspect="1"/>
          </p:cNvSpPr>
          <p:nvPr/>
        </p:nvSpPr>
        <p:spPr>
          <a:xfrm>
            <a:off x="3674" y="408666"/>
            <a:ext cx="13336184" cy="2748872"/>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700" b="1" dirty="0">
                <a:solidFill>
                  <a:prstClr val="black"/>
                </a:solidFill>
                <a:latin typeface="Arial"/>
                <a:cs typeface="Arial"/>
              </a:rPr>
              <a:t>What is the Data telling us?: </a:t>
            </a:r>
            <a:endParaRPr lang="en-GB" sz="1700" b="1" dirty="0">
              <a:solidFill>
                <a:srgbClr val="FF0000"/>
              </a:solidFill>
              <a:latin typeface="Arial"/>
              <a:cs typeface="Arial"/>
            </a:endParaRPr>
          </a:p>
          <a:p>
            <a:pPr defTabSz="914263"/>
            <a:r>
              <a:rPr lang="en-GB" sz="1700" dirty="0">
                <a:solidFill>
                  <a:prstClr val="black"/>
                </a:solidFill>
                <a:latin typeface="Arial"/>
                <a:cs typeface="Arial"/>
              </a:rPr>
              <a:t>In-patient falls rate remains below National average </a:t>
            </a:r>
          </a:p>
          <a:p>
            <a:pPr defTabSz="914263"/>
            <a:r>
              <a:rPr lang="en-GB" sz="1700" i="1" dirty="0">
                <a:solidFill>
                  <a:prstClr val="black"/>
                </a:solidFill>
                <a:latin typeface="Arial"/>
                <a:cs typeface="Arial"/>
              </a:rPr>
              <a:t>December 2025 saw the lowest reported incidents for falls in for 18 months (15% lower than same time previous year)</a:t>
            </a:r>
          </a:p>
          <a:p>
            <a:pPr defTabSz="914263"/>
            <a:r>
              <a:rPr lang="en-GB" sz="1700" dirty="0">
                <a:solidFill>
                  <a:prstClr val="black"/>
                </a:solidFill>
                <a:latin typeface="Arial"/>
                <a:cs typeface="Arial"/>
              </a:rPr>
              <a:t>Falls rate by ward has seen biggest reduction at Cefn Coed site across all older persons wards</a:t>
            </a:r>
          </a:p>
          <a:p>
            <a:pPr defTabSz="914263"/>
            <a:r>
              <a:rPr lang="en-GB" sz="1700" dirty="0">
                <a:solidFill>
                  <a:prstClr val="black"/>
                </a:solidFill>
                <a:latin typeface="Arial"/>
                <a:cs typeface="Arial"/>
              </a:rPr>
              <a:t>Falls related attendance to MIU down 14%  compared to same time last year. ED MGH up 4% when comparing the same period. </a:t>
            </a:r>
          </a:p>
          <a:p>
            <a:pPr defTabSz="914263"/>
            <a:r>
              <a:rPr lang="en-GB" sz="1700" dirty="0">
                <a:solidFill>
                  <a:prstClr val="black"/>
                </a:solidFill>
                <a:latin typeface="Arial"/>
                <a:cs typeface="Arial"/>
              </a:rPr>
              <a:t>There have been 5 NRI falls related incidents in the last 12 months (Sept'24-Aug'25) compared to 10 in the previous 12 months = 50% decrease</a:t>
            </a:r>
          </a:p>
          <a:p>
            <a:pPr defTabSz="914263"/>
            <a:r>
              <a:rPr lang="en-GB" sz="1700" dirty="0">
                <a:solidFill>
                  <a:prstClr val="black"/>
                </a:solidFill>
                <a:latin typeface="Arial"/>
                <a:cs typeface="Arial"/>
              </a:rPr>
              <a:t>Care Home falls project continuing roll out – now live across 8 homes and preparatory work across other sites complete – current ambulance call out rate at under 17% (compared to previous 94%)</a:t>
            </a:r>
          </a:p>
          <a:p>
            <a:pPr defTabSz="914263"/>
            <a:endParaRPr lang="en-GB" sz="1567" dirty="0">
              <a:solidFill>
                <a:prstClr val="black"/>
              </a:solidFill>
              <a:latin typeface="Arial"/>
              <a:cs typeface="Arial"/>
            </a:endParaRPr>
          </a:p>
          <a:p>
            <a:pPr defTabSz="914263"/>
            <a:endParaRPr lang="en-GB" sz="1402" dirty="0">
              <a:solidFill>
                <a:prstClr val="black"/>
              </a:solidFill>
              <a:latin typeface="Arial"/>
              <a:cs typeface="Arial"/>
            </a:endParaRPr>
          </a:p>
        </p:txBody>
      </p:sp>
      <p:sp>
        <p:nvSpPr>
          <p:cNvPr id="26" name="TextBox 25">
            <a:extLst>
              <a:ext uri="{FF2B5EF4-FFF2-40B4-BE49-F238E27FC236}">
                <a16:creationId xmlns:a16="http://schemas.microsoft.com/office/drawing/2014/main" id="{C94F4918-364D-4AC6-EE86-7D93B9C8C7F0}"/>
              </a:ext>
            </a:extLst>
          </p:cNvPr>
          <p:cNvSpPr txBox="1"/>
          <p:nvPr/>
        </p:nvSpPr>
        <p:spPr>
          <a:xfrm>
            <a:off x="13354317" y="3716118"/>
            <a:ext cx="6747255" cy="3326403"/>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63"/>
            <a:r>
              <a:rPr lang="en-GB" sz="1567" b="1">
                <a:solidFill>
                  <a:prstClr val="black"/>
                </a:solidFill>
                <a:latin typeface="Arial"/>
                <a:cs typeface="Arial"/>
              </a:rPr>
              <a:t>What are we doing about it:</a:t>
            </a:r>
            <a:endParaRPr lang="en-US" sz="1799">
              <a:solidFill>
                <a:prstClr val="black"/>
              </a:solidFill>
              <a:latin typeface="Aptos" panose="02110004020202020204"/>
            </a:endParaRPr>
          </a:p>
          <a:p>
            <a:pPr marL="284833" indent="-284833" defTabSz="914263">
              <a:buFont typeface="Arial"/>
              <a:buChar char="•"/>
            </a:pPr>
            <a:r>
              <a:rPr lang="en-GB" sz="1567">
                <a:solidFill>
                  <a:prstClr val="black"/>
                </a:solidFill>
                <a:latin typeface="Arial"/>
                <a:cs typeface="Arial"/>
              </a:rPr>
              <a:t>Regional Falls Prevention taskforce enabling collaboration</a:t>
            </a:r>
          </a:p>
          <a:p>
            <a:pPr marL="284833" indent="-284833" defTabSz="914263">
              <a:buFont typeface="Arial"/>
              <a:buChar char="•"/>
            </a:pPr>
            <a:r>
              <a:rPr lang="en-GB" sz="1567">
                <a:solidFill>
                  <a:prstClr val="black"/>
                </a:solidFill>
                <a:latin typeface="Arial"/>
                <a:cs typeface="Arial"/>
              </a:rPr>
              <a:t>Primary Care action plan agreed </a:t>
            </a: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a:solidFill>
                  <a:prstClr val="black"/>
                </a:solidFill>
                <a:latin typeface="Arial"/>
                <a:cs typeface="Arial"/>
              </a:rPr>
              <a:t>Roll out of level 1 falls response across care homes and Dom care</a:t>
            </a:r>
          </a:p>
          <a:p>
            <a:pPr marL="284833" indent="-284833" defTabSz="914263">
              <a:buFont typeface="Arial"/>
              <a:buChar char="•"/>
            </a:pPr>
            <a:r>
              <a:rPr lang="en-GB" sz="1567">
                <a:solidFill>
                  <a:prstClr val="black"/>
                </a:solidFill>
                <a:latin typeface="Arial"/>
                <a:cs typeface="Arial"/>
              </a:rPr>
              <a:t>Enhanced falls response service launched (initial data suggests 50% stay home rate from otherwise inevitable conveyence)</a:t>
            </a: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a:solidFill>
                  <a:prstClr val="black"/>
                </a:solidFill>
                <a:latin typeface="Arial"/>
                <a:cs typeface="Arial"/>
              </a:rPr>
              <a:t>Falls page on Waiting Well internet pages</a:t>
            </a: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a:solidFill>
                  <a:prstClr val="black"/>
                </a:solidFill>
                <a:latin typeface="Arial"/>
                <a:cs typeface="Arial"/>
              </a:rPr>
              <a:t>Falls response project won NHS Wales award and shortlisted for HSJ award</a:t>
            </a: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a:solidFill>
                  <a:prstClr val="black"/>
                </a:solidFill>
                <a:latin typeface="Arial"/>
                <a:cs typeface="Arial"/>
              </a:rPr>
              <a:t>Safe Care partnership work on deconditioning concluded </a:t>
            </a:r>
          </a:p>
          <a:p>
            <a:pPr marL="284833" indent="-284833" defTabSz="914263">
              <a:buFont typeface="Arial"/>
              <a:buChar char="•"/>
            </a:pPr>
            <a:r>
              <a:rPr lang="en-GB" sz="1567">
                <a:solidFill>
                  <a:prstClr val="black"/>
                </a:solidFill>
                <a:latin typeface="Arial"/>
                <a:cs typeface="Arial"/>
              </a:rPr>
              <a:t>3 patient engagement events attended with over 40 meaningful interactions with members of public re falls prevention and active ageing   </a:t>
            </a:r>
          </a:p>
          <a:p>
            <a:pPr marL="284833" indent="-284833" defTabSz="914263">
              <a:buFont typeface="Arial"/>
              <a:buChar char="•"/>
            </a:pPr>
            <a:endParaRPr lang="en-GB" sz="1484">
              <a:solidFill>
                <a:prstClr val="black"/>
              </a:solidFill>
              <a:latin typeface="Arial"/>
              <a:cs typeface="Arial"/>
            </a:endParaRPr>
          </a:p>
          <a:p>
            <a:pPr marL="284833" indent="-284833" defTabSz="914263">
              <a:buFont typeface="Arial"/>
              <a:buChar char="•"/>
            </a:pP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600">
              <a:solidFill>
                <a:prstClr val="black"/>
              </a:solidFill>
              <a:latin typeface="Arial" panose="020B0604020202020204" pitchFamily="34" charset="0"/>
              <a:cs typeface="Arial" panose="020B0604020202020204" pitchFamily="34" charset="0"/>
            </a:endParaRPr>
          </a:p>
          <a:p>
            <a:pPr marL="281691" indent="-281691" algn="just" defTabSz="914263">
              <a:buFont typeface="Arial" panose="020B0604020202020204" pitchFamily="34" charset="0"/>
              <a:buChar char="•"/>
            </a:pPr>
            <a:endParaRPr lang="en-GB" sz="1649" b="1" u="sng">
              <a:solidFill>
                <a:prstClr val="black"/>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F2A526-0DE0-0057-4207-63BF166DD0B6}"/>
              </a:ext>
            </a:extLst>
          </p:cNvPr>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625B19CE-FBA3-C91D-5321-294F7E72D9F5}"/>
              </a:ext>
            </a:extLst>
          </p:cNvPr>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7" name="TextBox 6">
            <a:extLst>
              <a:ext uri="{FF2B5EF4-FFF2-40B4-BE49-F238E27FC236}">
                <a16:creationId xmlns:a16="http://schemas.microsoft.com/office/drawing/2014/main" id="{58953730-E91C-32C0-B73B-E09EA329D929}"/>
              </a:ext>
            </a:extLst>
          </p:cNvPr>
          <p:cNvSpPr txBox="1">
            <a:spLocks noChangeAspect="1"/>
          </p:cNvSpPr>
          <p:nvPr/>
        </p:nvSpPr>
        <p:spPr>
          <a:xfrm>
            <a:off x="13342475" y="464329"/>
            <a:ext cx="6759097" cy="3239974"/>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a:solidFill>
                  <a:prstClr val="black"/>
                </a:solidFill>
                <a:latin typeface="Arial"/>
                <a:cs typeface="Arial"/>
              </a:rPr>
              <a:t>Underlying causes:</a:t>
            </a:r>
            <a:endParaRPr lang="en-US" sz="1799">
              <a:solidFill>
                <a:prstClr val="black"/>
              </a:solidFill>
              <a:latin typeface="Aptos" panose="02110004020202020204"/>
            </a:endParaRPr>
          </a:p>
          <a:p>
            <a:pPr marL="281691" indent="-281691" defTabSz="914263">
              <a:buFont typeface="Arial" panose="020B0604020202020204" pitchFamily="34" charset="0"/>
              <a:buChar char="•"/>
            </a:pPr>
            <a:r>
              <a:rPr lang="en-GB" sz="1567">
                <a:solidFill>
                  <a:prstClr val="black"/>
                </a:solidFill>
                <a:latin typeface="Arial"/>
                <a:cs typeface="Arial"/>
              </a:rPr>
              <a:t>Ageing population with increasing frailty picture</a:t>
            </a:r>
            <a:endParaRPr lang="en-GB" sz="1600">
              <a:solidFill>
                <a:prstClr val="black"/>
              </a:solidFill>
              <a:latin typeface="Arial" panose="020B0604020202020204" pitchFamily="34" charset="0"/>
              <a:cs typeface="Arial" panose="020B0604020202020204" pitchFamily="34" charset="0"/>
            </a:endParaRPr>
          </a:p>
          <a:p>
            <a:pPr marL="281691" indent="-281691" defTabSz="914263">
              <a:buFont typeface="Arial" panose="020B0604020202020204" pitchFamily="34" charset="0"/>
              <a:buChar char="•"/>
            </a:pPr>
            <a:r>
              <a:rPr lang="en-GB" sz="1567">
                <a:solidFill>
                  <a:prstClr val="black"/>
                </a:solidFill>
                <a:latin typeface="Arial"/>
                <a:cs typeface="Arial"/>
              </a:rPr>
              <a:t>Increased demand on WAST and front door services</a:t>
            </a:r>
          </a:p>
          <a:p>
            <a:pPr marL="281691" indent="-281691" defTabSz="914263">
              <a:buFont typeface="Arial" panose="020B0604020202020204" pitchFamily="34" charset="0"/>
              <a:buChar char="•"/>
            </a:pPr>
            <a:r>
              <a:rPr lang="en-GB" sz="1567">
                <a:solidFill>
                  <a:prstClr val="black"/>
                </a:solidFill>
                <a:latin typeface="Arial"/>
                <a:cs typeface="Arial"/>
              </a:rPr>
              <a:t>Limited alternative WAST response to level 1 and level 2 falls regionally </a:t>
            </a:r>
          </a:p>
          <a:p>
            <a:pPr marL="281691" indent="-281691" defTabSz="914263">
              <a:buFont typeface="Arial" panose="020B0604020202020204" pitchFamily="34" charset="0"/>
              <a:buChar char="•"/>
            </a:pPr>
            <a:r>
              <a:rPr lang="en-GB" sz="1567">
                <a:solidFill>
                  <a:prstClr val="black"/>
                </a:solidFill>
                <a:latin typeface="Arial"/>
                <a:cs typeface="Arial"/>
              </a:rPr>
              <a:t>Inconsistent approach to falls advice in community/primary care</a:t>
            </a:r>
          </a:p>
          <a:p>
            <a:pPr marL="281691" indent="-281691" defTabSz="914263">
              <a:buFont typeface="Arial" panose="020B0604020202020204" pitchFamily="34" charset="0"/>
              <a:buChar char="•"/>
            </a:pPr>
            <a:r>
              <a:rPr lang="en-GB" sz="1567">
                <a:solidFill>
                  <a:prstClr val="black"/>
                </a:solidFill>
                <a:latin typeface="Arial"/>
                <a:cs typeface="Arial"/>
              </a:rPr>
              <a:t>Reduced access and provision of falls clinics across region</a:t>
            </a:r>
          </a:p>
          <a:p>
            <a:pPr marL="281691" indent="-281691" defTabSz="914263">
              <a:buFont typeface="Arial" panose="020B0604020202020204" pitchFamily="34" charset="0"/>
              <a:buChar char="•"/>
            </a:pPr>
            <a:r>
              <a:rPr lang="en-GB" sz="1567">
                <a:solidFill>
                  <a:prstClr val="black"/>
                </a:solidFill>
                <a:latin typeface="Arial"/>
                <a:cs typeface="Arial"/>
              </a:rPr>
              <a:t>Insufficient access to appropriate strength and balance exercise provision</a:t>
            </a:r>
          </a:p>
          <a:p>
            <a:pPr marL="281691" indent="-281691" defTabSz="914263">
              <a:buFont typeface="Arial" panose="020B0604020202020204" pitchFamily="34" charset="0"/>
              <a:buChar char="•"/>
            </a:pPr>
            <a:r>
              <a:rPr lang="en-GB" sz="1567">
                <a:solidFill>
                  <a:prstClr val="black"/>
                </a:solidFill>
                <a:latin typeface="Arial"/>
                <a:cs typeface="Arial"/>
              </a:rPr>
              <a:t>Some ward areas including AMU do not have an environment which enables safe monitoring of patients at risk of falls</a:t>
            </a:r>
          </a:p>
          <a:p>
            <a:pPr marL="281691" indent="-281691" defTabSz="914263">
              <a:buFont typeface="Arial" panose="020B0604020202020204" pitchFamily="34" charset="0"/>
              <a:buChar char="•"/>
            </a:pPr>
            <a:r>
              <a:rPr lang="en-GB" sz="1567">
                <a:solidFill>
                  <a:prstClr val="black"/>
                </a:solidFill>
                <a:latin typeface="Arial"/>
                <a:cs typeface="Arial"/>
              </a:rPr>
              <a:t>Risk assessment and care planning inconsistent and inaccurate in some areas of HB</a:t>
            </a:r>
          </a:p>
          <a:p>
            <a:pPr defTabSz="914263"/>
            <a:endParaRPr lang="en-GB" sz="1567">
              <a:solidFill>
                <a:prstClr val="black"/>
              </a:solidFill>
              <a:latin typeface="Arial"/>
              <a:cs typeface="Arial"/>
            </a:endParaRPr>
          </a:p>
          <a:p>
            <a:pPr marL="284833" indent="-284833" defTabSz="914263">
              <a:buFont typeface="Arial,Sans-Serif" panose="020B0604020202020204" pitchFamily="34" charset="0"/>
              <a:buChar char="•"/>
            </a:pPr>
            <a:endParaRPr lang="en-GB" sz="1567">
              <a:solidFill>
                <a:prstClr val="black"/>
              </a:solidFill>
              <a:latin typeface="Arial"/>
              <a:cs typeface="Arial"/>
            </a:endParaRPr>
          </a:p>
        </p:txBody>
      </p:sp>
      <p:sp>
        <p:nvSpPr>
          <p:cNvPr id="8" name="TextBox 7">
            <a:extLst>
              <a:ext uri="{FF2B5EF4-FFF2-40B4-BE49-F238E27FC236}">
                <a16:creationId xmlns:a16="http://schemas.microsoft.com/office/drawing/2014/main" id="{82E1485D-1CC9-3A76-D212-7CF68055290C}"/>
              </a:ext>
            </a:extLst>
          </p:cNvPr>
          <p:cNvSpPr txBox="1"/>
          <p:nvPr/>
        </p:nvSpPr>
        <p:spPr>
          <a:xfrm>
            <a:off x="16912785" y="3490"/>
            <a:ext cx="3198480" cy="464651"/>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marL="456570" lvl="1" defTabSz="914263"/>
            <a:r>
              <a:rPr lang="en-GB" sz="2309" b="1">
                <a:solidFill>
                  <a:prstClr val="white"/>
                </a:solidFill>
                <a:latin typeface="Arial"/>
                <a:cs typeface="Arial"/>
              </a:rPr>
              <a:t>December 2025</a:t>
            </a:r>
            <a:endParaRPr lang="en-GB" sz="2309">
              <a:solidFill>
                <a:prstClr val="white"/>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6529BA95-B8FE-ABD7-327C-B91D36D43814}"/>
              </a:ext>
            </a:extLst>
          </p:cNvPr>
          <p:cNvPicPr>
            <a:picLocks noChangeAspect="1"/>
          </p:cNvPicPr>
          <p:nvPr/>
        </p:nvPicPr>
        <p:blipFill>
          <a:blip r:embed="rId3"/>
          <a:stretch>
            <a:fillRect/>
          </a:stretch>
        </p:blipFill>
        <p:spPr>
          <a:xfrm>
            <a:off x="15826968" y="9935863"/>
            <a:ext cx="4115347" cy="1256594"/>
          </a:xfrm>
          <a:prstGeom prst="rect">
            <a:avLst/>
          </a:prstGeom>
        </p:spPr>
      </p:pic>
      <p:sp>
        <p:nvSpPr>
          <p:cNvPr id="9" name="TextBox 8">
            <a:extLst>
              <a:ext uri="{FF2B5EF4-FFF2-40B4-BE49-F238E27FC236}">
                <a16:creationId xmlns:a16="http://schemas.microsoft.com/office/drawing/2014/main" id="{8B0482D5-25F6-3A67-293A-AD043D4C8452}"/>
              </a:ext>
            </a:extLst>
          </p:cNvPr>
          <p:cNvSpPr txBox="1"/>
          <p:nvPr/>
        </p:nvSpPr>
        <p:spPr>
          <a:xfrm>
            <a:off x="13354316" y="7042521"/>
            <a:ext cx="6747255" cy="2792218"/>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567" b="1" dirty="0">
                <a:solidFill>
                  <a:prstClr val="black"/>
                </a:solidFill>
                <a:latin typeface="Arial"/>
                <a:cs typeface="Arial"/>
              </a:rPr>
              <a:t>What do we expect to see change?</a:t>
            </a:r>
          </a:p>
          <a:p>
            <a:pPr marL="282738" indent="-282738" defTabSz="1507937">
              <a:buFont typeface="Arial"/>
              <a:buChar char="•"/>
            </a:pPr>
            <a:r>
              <a:rPr lang="en-GB" sz="1567" dirty="0">
                <a:solidFill>
                  <a:prstClr val="black"/>
                </a:solidFill>
                <a:latin typeface="Arial"/>
                <a:cs typeface="Arial"/>
              </a:rPr>
              <a:t>Reduction in WAST call out from care homes following falls incident (goal – 30% reduction per site by March '26) - ON TRACKI</a:t>
            </a:r>
          </a:p>
          <a:p>
            <a:pPr marL="282738" indent="-282738" defTabSz="1507937">
              <a:buFont typeface="Arial"/>
              <a:buChar char="•"/>
            </a:pPr>
            <a:r>
              <a:rPr lang="en-GB" sz="1567" dirty="0">
                <a:solidFill>
                  <a:prstClr val="black"/>
                </a:solidFill>
                <a:latin typeface="Arial"/>
                <a:cs typeface="Arial"/>
              </a:rPr>
              <a:t>Falls rate not exceeding 5.0 (falls/1000beddays) over proceeding 12 months – ON TRACK</a:t>
            </a:r>
          </a:p>
          <a:p>
            <a:pPr marL="282738" indent="-282738" defTabSz="1507937">
              <a:buFont typeface="Arial"/>
              <a:buChar char="•"/>
            </a:pPr>
            <a:r>
              <a:rPr lang="en-GB" sz="1567" dirty="0">
                <a:solidFill>
                  <a:prstClr val="black"/>
                </a:solidFill>
                <a:latin typeface="Arial"/>
                <a:cs typeface="Arial"/>
              </a:rPr>
              <a:t>Reduction in conveyance to hospital via WAST for level 2 falls (WG target of 25% reduction) - OFF TRACK - initial data suggests minimal impact currently on level 2 falls however service evolving to offer enhanced response to patients in ED and OPAU to improve admission rates</a:t>
            </a:r>
          </a:p>
          <a:p>
            <a:pPr marL="282738" indent="-282738" defTabSz="1507937">
              <a:buFont typeface="Arial"/>
              <a:buChar char="•"/>
            </a:pPr>
            <a:endParaRPr lang="en-GB" sz="1484" dirty="0">
              <a:solidFill>
                <a:prstClr val="black"/>
              </a:solidFill>
              <a:latin typeface="Arial"/>
              <a:cs typeface="Arial"/>
            </a:endParaRPr>
          </a:p>
        </p:txBody>
      </p:sp>
      <p:pic>
        <p:nvPicPr>
          <p:cNvPr id="15" name="Picture 14" descr="All calls">
            <a:extLst>
              <a:ext uri="{FF2B5EF4-FFF2-40B4-BE49-F238E27FC236}">
                <a16:creationId xmlns:a16="http://schemas.microsoft.com/office/drawing/2014/main" id="{49B30683-A0FE-48F3-ACA7-B919C3E167F6}"/>
              </a:ext>
            </a:extLst>
          </p:cNvPr>
          <p:cNvPicPr>
            <a:picLocks noChangeAspect="1"/>
          </p:cNvPicPr>
          <p:nvPr/>
        </p:nvPicPr>
        <p:blipFill>
          <a:blip r:embed="rId4"/>
          <a:stretch>
            <a:fillRect/>
          </a:stretch>
        </p:blipFill>
        <p:spPr>
          <a:xfrm>
            <a:off x="115649" y="7451104"/>
            <a:ext cx="13169110" cy="3486002"/>
          </a:xfrm>
          <a:prstGeom prst="rect">
            <a:avLst/>
          </a:prstGeom>
        </p:spPr>
      </p:pic>
      <p:pic>
        <p:nvPicPr>
          <p:cNvPr id="10" name="Picture 9" descr="A graph with numbers and a line&#10;&#10;AI-generated content may be incorrect.">
            <a:extLst>
              <a:ext uri="{FF2B5EF4-FFF2-40B4-BE49-F238E27FC236}">
                <a16:creationId xmlns:a16="http://schemas.microsoft.com/office/drawing/2014/main" id="{2ED76AD6-C9F0-95C9-660B-0867CA11DC58}"/>
              </a:ext>
            </a:extLst>
          </p:cNvPr>
          <p:cNvPicPr>
            <a:picLocks noChangeAspect="1"/>
          </p:cNvPicPr>
          <p:nvPr/>
        </p:nvPicPr>
        <p:blipFill>
          <a:blip r:embed="rId5"/>
          <a:stretch>
            <a:fillRect/>
          </a:stretch>
        </p:blipFill>
        <p:spPr>
          <a:xfrm>
            <a:off x="-3938" y="3707558"/>
            <a:ext cx="6597122" cy="3475369"/>
          </a:xfrm>
          <a:prstGeom prst="rect">
            <a:avLst/>
          </a:prstGeom>
        </p:spPr>
      </p:pic>
      <p:pic>
        <p:nvPicPr>
          <p:cNvPr id="12" name="Picture 11" descr="A graph with numbers and lines&#10;&#10;AI-generated content may be incorrect.">
            <a:extLst>
              <a:ext uri="{FF2B5EF4-FFF2-40B4-BE49-F238E27FC236}">
                <a16:creationId xmlns:a16="http://schemas.microsoft.com/office/drawing/2014/main" id="{B506CB77-F83A-73D9-465A-C6CE0E2B40F5}"/>
              </a:ext>
            </a:extLst>
          </p:cNvPr>
          <p:cNvPicPr>
            <a:picLocks noChangeAspect="1"/>
          </p:cNvPicPr>
          <p:nvPr/>
        </p:nvPicPr>
        <p:blipFill>
          <a:blip r:embed="rId6"/>
          <a:stretch>
            <a:fillRect/>
          </a:stretch>
        </p:blipFill>
        <p:spPr>
          <a:xfrm>
            <a:off x="6803454" y="3709593"/>
            <a:ext cx="6291722" cy="3473334"/>
          </a:xfrm>
          <a:prstGeom prst="rect">
            <a:avLst/>
          </a:prstGeom>
        </p:spPr>
      </p:pic>
      <p:sp>
        <p:nvSpPr>
          <p:cNvPr id="5" name="TextBox 4">
            <a:extLst>
              <a:ext uri="{FF2B5EF4-FFF2-40B4-BE49-F238E27FC236}">
                <a16:creationId xmlns:a16="http://schemas.microsoft.com/office/drawing/2014/main" id="{2CB69C91-A16F-A9AA-1E30-8649781D0DDB}"/>
              </a:ext>
            </a:extLst>
          </p:cNvPr>
          <p:cNvSpPr txBox="1"/>
          <p:nvPr/>
        </p:nvSpPr>
        <p:spPr>
          <a:xfrm>
            <a:off x="10264804" y="3707083"/>
            <a:ext cx="2481375" cy="659839"/>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649" dirty="0">
                <a:solidFill>
                  <a:prstClr val="black"/>
                </a:solidFill>
                <a:latin typeface="Aptos" panose="02110004020202020204"/>
              </a:rPr>
              <a:t>Cefn Coed Falls rates/1000 bed days</a:t>
            </a:r>
          </a:p>
        </p:txBody>
      </p:sp>
      <p:sp>
        <p:nvSpPr>
          <p:cNvPr id="13" name="TextBox 12">
            <a:extLst>
              <a:ext uri="{FF2B5EF4-FFF2-40B4-BE49-F238E27FC236}">
                <a16:creationId xmlns:a16="http://schemas.microsoft.com/office/drawing/2014/main" id="{82D9FADA-D1B4-CB9F-42C0-4E2D32B922F2}"/>
              </a:ext>
            </a:extLst>
          </p:cNvPr>
          <p:cNvSpPr txBox="1"/>
          <p:nvPr/>
        </p:nvSpPr>
        <p:spPr>
          <a:xfrm>
            <a:off x="4186175" y="3726859"/>
            <a:ext cx="2408318" cy="406052"/>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649" dirty="0">
                <a:solidFill>
                  <a:prstClr val="black"/>
                </a:solidFill>
                <a:latin typeface="Aptos" panose="02110004020202020204"/>
              </a:rPr>
              <a:t>HB wide falls incident</a:t>
            </a:r>
          </a:p>
        </p:txBody>
      </p:sp>
    </p:spTree>
    <p:extLst>
      <p:ext uri="{BB962C8B-B14F-4D97-AF65-F5344CB8AC3E}">
        <p14:creationId xmlns:p14="http://schemas.microsoft.com/office/powerpoint/2010/main" val="22043628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latin typeface="Verdana" panose="020B0604030504040204" pitchFamily="34" charset="0"/>
              <a:ea typeface="Verdana" panose="020B060403050404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5,070</a:t>
            </a:r>
            <a:r>
              <a:rPr lang="en-GB" sz="1800" dirty="0">
                <a:effectLst/>
                <a:latin typeface="Verdana" panose="020B0604030504040204" pitchFamily="34" charset="0"/>
                <a:ea typeface="Calibri" panose="020F0502020204030204" pitchFamily="34" charset="0"/>
                <a:cs typeface="Arial" panose="020B0604020202020204" pitchFamily="34" charset="0"/>
              </a:rPr>
              <a:t> friends and family surveys completed in December 2025 which is a reduction on the previous month where 5,565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92%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224 concerns received in October 2025, and 54% of those concerns had responses sent within 30 days in October.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8D8DFBC4-3278-BBA0-7805-4843258E19DB}"/>
              </a:ext>
            </a:extLst>
          </p:cNvPr>
          <p:cNvPicPr>
            <a:picLocks noChangeAspect="1"/>
          </p:cNvPicPr>
          <p:nvPr/>
        </p:nvPicPr>
        <p:blipFill>
          <a:blip r:embed="rId3"/>
          <a:stretch>
            <a:fillRect/>
          </a:stretch>
        </p:blipFill>
        <p:spPr>
          <a:xfrm>
            <a:off x="2473700" y="908675"/>
            <a:ext cx="7577716" cy="3872813"/>
          </a:xfrm>
          <a:prstGeom prst="rect">
            <a:avLst/>
          </a:prstGeom>
        </p:spPr>
      </p:pic>
      <p:pic>
        <p:nvPicPr>
          <p:cNvPr id="10" name="Picture 9">
            <a:extLst>
              <a:ext uri="{FF2B5EF4-FFF2-40B4-BE49-F238E27FC236}">
                <a16:creationId xmlns:a16="http://schemas.microsoft.com/office/drawing/2014/main" id="{4EDAD8DC-D3B7-A979-5235-4F6604DCA2B4}"/>
              </a:ext>
            </a:extLst>
          </p:cNvPr>
          <p:cNvPicPr>
            <a:picLocks noChangeAspect="1"/>
          </p:cNvPicPr>
          <p:nvPr/>
        </p:nvPicPr>
        <p:blipFill>
          <a:blip r:embed="rId4"/>
          <a:stretch>
            <a:fillRect/>
          </a:stretch>
        </p:blipFill>
        <p:spPr>
          <a:xfrm>
            <a:off x="10976575" y="908675"/>
            <a:ext cx="6614512" cy="3872813"/>
          </a:xfrm>
          <a:prstGeom prst="rect">
            <a:avLst/>
          </a:prstGeom>
        </p:spPr>
      </p:pic>
      <p:pic>
        <p:nvPicPr>
          <p:cNvPr id="15" name="Picture 14">
            <a:extLst>
              <a:ext uri="{FF2B5EF4-FFF2-40B4-BE49-F238E27FC236}">
                <a16:creationId xmlns:a16="http://schemas.microsoft.com/office/drawing/2014/main" id="{B88A81FB-E08E-1A9C-286C-F1E1978ABC50}"/>
              </a:ext>
            </a:extLst>
          </p:cNvPr>
          <p:cNvPicPr>
            <a:picLocks noChangeAspect="1"/>
          </p:cNvPicPr>
          <p:nvPr/>
        </p:nvPicPr>
        <p:blipFill>
          <a:blip r:embed="rId5"/>
          <a:stretch>
            <a:fillRect/>
          </a:stretch>
        </p:blipFill>
        <p:spPr>
          <a:xfrm>
            <a:off x="2737644" y="5426075"/>
            <a:ext cx="7313772" cy="3604187"/>
          </a:xfrm>
          <a:prstGeom prst="rect">
            <a:avLst/>
          </a:prstGeom>
        </p:spPr>
      </p:pic>
      <p:pic>
        <p:nvPicPr>
          <p:cNvPr id="18" name="Picture 17">
            <a:extLst>
              <a:ext uri="{FF2B5EF4-FFF2-40B4-BE49-F238E27FC236}">
                <a16:creationId xmlns:a16="http://schemas.microsoft.com/office/drawing/2014/main" id="{55F37EDA-C72B-5271-B782-7BEF4C1224C0}"/>
              </a:ext>
            </a:extLst>
          </p:cNvPr>
          <p:cNvPicPr>
            <a:picLocks noChangeAspect="1"/>
          </p:cNvPicPr>
          <p:nvPr/>
        </p:nvPicPr>
        <p:blipFill>
          <a:blip r:embed="rId6"/>
          <a:stretch>
            <a:fillRect/>
          </a:stretch>
        </p:blipFill>
        <p:spPr>
          <a:xfrm>
            <a:off x="10978195" y="5363810"/>
            <a:ext cx="6612892" cy="3604185"/>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p:cNvSpPr/>
          <p:nvPr/>
        </p:nvSpPr>
        <p:spPr>
          <a:xfrm>
            <a:off x="195073" y="359739"/>
            <a:ext cx="8247771" cy="701410"/>
          </a:xfrm>
          <a:prstGeom prst="rect">
            <a:avLst/>
          </a:prstGeom>
        </p:spPr>
        <p:txBody>
          <a:bodyPr wrap="none">
            <a:spAutoFit/>
          </a:bodyPr>
          <a:lstStyle/>
          <a:p>
            <a:pPr defTabSz="914413">
              <a:defRPr/>
            </a:pPr>
            <a:r>
              <a:rPr lang="en-GB" sz="3958" b="1">
                <a:solidFill>
                  <a:srgbClr val="7030A0"/>
                </a:solidFill>
                <a:latin typeface="Arial Black" panose="020B0A04020102020204" pitchFamily="34" charset="0"/>
              </a:rPr>
              <a:t>Complaints – December 2025</a:t>
            </a:r>
            <a:endParaRPr lang="en-GB" sz="3958">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2" y="1147085"/>
            <a:ext cx="5266163" cy="8471422"/>
          </a:xfrm>
          <a:prstGeom prst="rect">
            <a:avLst/>
          </a:prstGeom>
          <a:noFill/>
        </p:spPr>
        <p:txBody>
          <a:bodyPr wrap="square">
            <a:spAutoFit/>
          </a:bodyPr>
          <a:lstStyle/>
          <a:p>
            <a:pPr defTabSz="1075350">
              <a:defRPr/>
            </a:pPr>
            <a:r>
              <a:rPr lang="en-GB" sz="1600" b="1" dirty="0">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Graph 2 – 162 new formal complaints in December which is a decrease compared to 170  in November.</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Graph 3 - The average number of days taken to close a formal complaint has decreased by 4 working days compared to the previous month. Average days for October being 29 days which is within the Welsh Government target of 30 working days.</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Graph 4 - The number of overdue formal complaints is increasing bi-weekly. As of the 30</a:t>
            </a:r>
            <a:r>
              <a:rPr lang="en-GB" sz="1600" baseline="30000" dirty="0">
                <a:solidFill>
                  <a:prstClr val="black"/>
                </a:solidFill>
                <a:latin typeface="Arial" panose="020B0604020202020204" pitchFamily="34" charset="0"/>
                <a:cs typeface="Arial" panose="020B0604020202020204" pitchFamily="34" charset="0"/>
              </a:rPr>
              <a:t>th</a:t>
            </a:r>
            <a:r>
              <a:rPr lang="en-GB" sz="1600" dirty="0">
                <a:solidFill>
                  <a:prstClr val="black"/>
                </a:solidFill>
                <a:latin typeface="Arial" panose="020B0604020202020204" pitchFamily="34" charset="0"/>
                <a:cs typeface="Arial" panose="020B0604020202020204" pitchFamily="34" charset="0"/>
              </a:rPr>
              <a:t> December, 330 formal complaints were overdue</a:t>
            </a:r>
            <a:endParaRPr lang="en-GB" sz="1600" b="1" dirty="0">
              <a:solidFill>
                <a:prstClr val="black"/>
              </a:solidFill>
              <a:latin typeface="Arial" panose="020B0604020202020204" pitchFamily="34" charset="0"/>
              <a:cs typeface="Arial" panose="020B0604020202020204" pitchFamily="34" charset="0"/>
            </a:endParaRPr>
          </a:p>
          <a:p>
            <a:pPr algn="just" defTabSz="1075350">
              <a:defRPr/>
            </a:pPr>
            <a:r>
              <a:rPr lang="en-GB" sz="1600" b="1" dirty="0">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Bi-weekly report run on all overdue complaints which is sent to each Service Groups requesting updates.</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Bi-weekly drop-in sessions where complaint handlers can join to discuss any issues.</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Bi-weekly meetings with Service Groups to discuss open complaints and Ombudsman cases.</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Test to Change in SNPT to trial new way of managing complaints and trying to resolve early on.</a:t>
            </a:r>
          </a:p>
          <a:p>
            <a:pPr algn="just" defTabSz="1075350">
              <a:defRPr/>
            </a:pPr>
            <a:endParaRPr lang="en-GB" sz="1600" b="1" dirty="0">
              <a:solidFill>
                <a:prstClr val="black"/>
              </a:solidFill>
              <a:latin typeface="Arial" panose="020B0604020202020204" pitchFamily="34" charset="0"/>
              <a:cs typeface="Arial" panose="020B0604020202020204" pitchFamily="34" charset="0"/>
            </a:endParaRPr>
          </a:p>
          <a:p>
            <a:pPr algn="just" defTabSz="1075350">
              <a:defRPr/>
            </a:pPr>
            <a:r>
              <a:rPr lang="en-GB" sz="1600" b="1" dirty="0">
                <a:solidFill>
                  <a:prstClr val="black"/>
                </a:solidFill>
                <a:latin typeface="Arial" panose="020B060402020202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Reduction in the overdue complaints by January 2026, in readiness for the new Putting Things Right Guidance being introduced in April 2026.</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AAE5C29-7FB9-2613-140B-5E8C76186011}"/>
              </a:ext>
            </a:extLst>
          </p:cNvPr>
          <p:cNvSpPr txBox="1"/>
          <p:nvPr/>
        </p:nvSpPr>
        <p:spPr>
          <a:xfrm>
            <a:off x="375444" y="10117084"/>
            <a:ext cx="16656048" cy="396904"/>
          </a:xfrm>
          <a:prstGeom prst="rect">
            <a:avLst/>
          </a:prstGeom>
          <a:noFill/>
        </p:spPr>
        <p:txBody>
          <a:bodyPr wrap="square" rtlCol="0">
            <a:spAutoFit/>
          </a:bodyPr>
          <a:lstStyle/>
          <a:p>
            <a:pPr algn="just" defTabSz="1507937"/>
            <a:r>
              <a:rPr lang="en-GB" sz="1979" b="1" dirty="0">
                <a:solidFill>
                  <a:prstClr val="black"/>
                </a:solidFill>
                <a:latin typeface="Aptos" panose="02110004020202020204"/>
              </a:rPr>
              <a:t>**Please note two graphs only go up as far as October, this is due to the 30 working days for complaints received in Nov/Dec not being up yet</a:t>
            </a:r>
          </a:p>
        </p:txBody>
      </p:sp>
      <p:graphicFrame>
        <p:nvGraphicFramePr>
          <p:cNvPr id="10" name="Chart 9">
            <a:extLst>
              <a:ext uri="{FF2B5EF4-FFF2-40B4-BE49-F238E27FC236}">
                <a16:creationId xmlns:a16="http://schemas.microsoft.com/office/drawing/2014/main" id="{9E327431-7F93-2815-DC76-8A1E05153323}"/>
              </a:ext>
            </a:extLst>
          </p:cNvPr>
          <p:cNvGraphicFramePr>
            <a:graphicFrameLocks/>
          </p:cNvGraphicFramePr>
          <p:nvPr>
            <p:extLst>
              <p:ext uri="{D42A27DB-BD31-4B8C-83A1-F6EECF244321}">
                <p14:modId xmlns:p14="http://schemas.microsoft.com/office/powerpoint/2010/main" val="1813370740"/>
              </p:ext>
            </p:extLst>
          </p:nvPr>
        </p:nvGraphicFramePr>
        <p:xfrm>
          <a:off x="5672786" y="1175488"/>
          <a:ext cx="6995905" cy="39326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67BE243A-4806-13D7-6CE9-90E709DD6179}"/>
              </a:ext>
            </a:extLst>
          </p:cNvPr>
          <p:cNvGraphicFramePr>
            <a:graphicFrameLocks/>
          </p:cNvGraphicFramePr>
          <p:nvPr>
            <p:extLst>
              <p:ext uri="{D42A27DB-BD31-4B8C-83A1-F6EECF244321}">
                <p14:modId xmlns:p14="http://schemas.microsoft.com/office/powerpoint/2010/main" val="1428140820"/>
              </p:ext>
            </p:extLst>
          </p:nvPr>
        </p:nvGraphicFramePr>
        <p:xfrm>
          <a:off x="12970794" y="1175488"/>
          <a:ext cx="6794777" cy="36265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02B341D2-2FC7-0416-B3F3-8C876150248A}"/>
              </a:ext>
            </a:extLst>
          </p:cNvPr>
          <p:cNvGraphicFramePr>
            <a:graphicFrameLocks/>
          </p:cNvGraphicFramePr>
          <p:nvPr>
            <p:extLst>
              <p:ext uri="{D42A27DB-BD31-4B8C-83A1-F6EECF244321}">
                <p14:modId xmlns:p14="http://schemas.microsoft.com/office/powerpoint/2010/main" val="3052547541"/>
              </p:ext>
            </p:extLst>
          </p:nvPr>
        </p:nvGraphicFramePr>
        <p:xfrm>
          <a:off x="12954579" y="5324611"/>
          <a:ext cx="7005686" cy="404626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A088AB4D-D584-88A6-0E5A-1868E5C57FF1}"/>
              </a:ext>
            </a:extLst>
          </p:cNvPr>
          <p:cNvGraphicFramePr>
            <a:graphicFrameLocks/>
          </p:cNvGraphicFramePr>
          <p:nvPr>
            <p:extLst>
              <p:ext uri="{D42A27DB-BD31-4B8C-83A1-F6EECF244321}">
                <p14:modId xmlns:p14="http://schemas.microsoft.com/office/powerpoint/2010/main" val="3338012392"/>
              </p:ext>
            </p:extLst>
          </p:nvPr>
        </p:nvGraphicFramePr>
        <p:xfrm>
          <a:off x="5672786" y="5211060"/>
          <a:ext cx="7281793" cy="416616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3294340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470801"/>
            <a:ext cx="3690672" cy="783046"/>
          </a:xfrm>
          <a:prstGeom prst="rect">
            <a:avLst/>
          </a:prstGeom>
        </p:spPr>
      </p:pic>
      <p:sp>
        <p:nvSpPr>
          <p:cNvPr id="2" name="Rectangle 1"/>
          <p:cNvSpPr/>
          <p:nvPr/>
        </p:nvSpPr>
        <p:spPr>
          <a:xfrm>
            <a:off x="195072" y="359739"/>
            <a:ext cx="10404130" cy="701410"/>
          </a:xfrm>
          <a:prstGeom prst="rect">
            <a:avLst/>
          </a:prstGeom>
        </p:spPr>
        <p:txBody>
          <a:bodyPr wrap="none">
            <a:spAutoFit/>
          </a:bodyPr>
          <a:lstStyle/>
          <a:p>
            <a:pPr defTabSz="914413">
              <a:defRPr/>
            </a:pPr>
            <a:r>
              <a:rPr lang="en-GB" sz="3958" b="1">
                <a:solidFill>
                  <a:srgbClr val="7030A0"/>
                </a:solidFill>
                <a:latin typeface="Arial Black" panose="020B0A04020102020204" pitchFamily="34" charset="0"/>
              </a:rPr>
              <a:t>Patient Experience – December 2025</a:t>
            </a:r>
            <a:endParaRPr lang="en-GB" sz="3958">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848409"/>
            <a:ext cx="18561049" cy="792106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3" y="1147085"/>
            <a:ext cx="4990585" cy="8733866"/>
          </a:xfrm>
          <a:prstGeom prst="rect">
            <a:avLst/>
          </a:prstGeom>
          <a:noFill/>
        </p:spPr>
        <p:txBody>
          <a:bodyPr wrap="square">
            <a:spAutoFit/>
          </a:bodyPr>
          <a:lstStyle/>
          <a:p>
            <a:pPr defTabSz="1075350">
              <a:defRPr/>
            </a:pPr>
            <a:r>
              <a:rPr lang="en-GB" sz="1649" b="1">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1 – Illustrates that Swansea Bay UHB’s overall score consistently exceeds the benchmark of 85%, maintaining a performance of 90% or higher.</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2 – Displays the overall satisfaction scores across the different Service Groups.</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3 – Highlights wards/clinics achieving scores above 100%, based on more than 25 responses.. </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4 – Identifies the wards/clinics with the lowest satisfaction percentages.</a:t>
            </a:r>
          </a:p>
          <a:p>
            <a:pPr algn="just" defTabSz="1075350">
              <a:defRPr/>
            </a:pPr>
            <a:endParaRPr lang="en-GB" sz="1649" b="1">
              <a:solidFill>
                <a:prstClr val="black"/>
              </a:solidFill>
              <a:latin typeface="Arial" panose="020B0604020202020204" pitchFamily="34" charset="0"/>
              <a:cs typeface="Arial" panose="020B0604020202020204" pitchFamily="34" charset="0"/>
            </a:endParaRPr>
          </a:p>
          <a:p>
            <a:pPr algn="just" defTabSz="1075350">
              <a:defRPr/>
            </a:pPr>
            <a:r>
              <a:rPr lang="en-GB" sz="1649" b="1">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The system generates weekly feedback summaries for Service Group Leads, enabling timely action on low scores and recognition of positive feedback and comments. </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Ongoing drop-in feedback sessions are held to support teams in using Civica effectively and managing their feedback constructively.</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For alerts flagged as very poor or poor, the Action Manager is triggered. This tool tracks the progress and resolution of issues within Civica, managed by the PALS and Quality &amp; Safety departments.</a:t>
            </a:r>
          </a:p>
          <a:p>
            <a:pPr marL="282738" indent="-282738" algn="just" defTabSz="1075350">
              <a:buFont typeface="Arial" panose="020B0604020202020204" pitchFamily="34" charset="0"/>
              <a:buChar char="•"/>
              <a:defRPr/>
            </a:pPr>
            <a:endParaRPr lang="en-GB" sz="1732">
              <a:solidFill>
                <a:prstClr val="black"/>
              </a:solidFill>
              <a:latin typeface="Arial" panose="020B0604020202020204" pitchFamily="34" charset="0"/>
              <a:cs typeface="Arial" panose="020B0604020202020204" pitchFamily="34" charset="0"/>
            </a:endParaRPr>
          </a:p>
          <a:p>
            <a:pPr algn="just" defTabSz="1075350">
              <a:defRPr/>
            </a:pPr>
            <a:r>
              <a:rPr lang="en-GB" sz="1649" b="1">
                <a:solidFill>
                  <a:prstClr val="black"/>
                </a:solidFill>
                <a:latin typeface="Arial" panose="020B060402020202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We expect departments to take ownership of their low scores and implement improvements based on the feedback provided. Our role is to ensure timely alerts and supply weekly comment reports to support this process. </a:t>
            </a:r>
          </a:p>
          <a:p>
            <a:pPr algn="just" defTabSz="1075350">
              <a:defRPr/>
            </a:pPr>
            <a:endParaRPr lang="en-GB" sz="1649">
              <a:solidFill>
                <a:prstClr val="black"/>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0DCFA83-9B42-CA52-B710-26F5CC3A4BEC}"/>
              </a:ext>
            </a:extLst>
          </p:cNvPr>
          <p:cNvSpPr txBox="1"/>
          <p:nvPr/>
        </p:nvSpPr>
        <p:spPr>
          <a:xfrm>
            <a:off x="5322357" y="1063913"/>
            <a:ext cx="1947222" cy="346120"/>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 1</a:t>
            </a:r>
          </a:p>
        </p:txBody>
      </p:sp>
      <p:sp>
        <p:nvSpPr>
          <p:cNvPr id="10" name="TextBox 9">
            <a:extLst>
              <a:ext uri="{FF2B5EF4-FFF2-40B4-BE49-F238E27FC236}">
                <a16:creationId xmlns:a16="http://schemas.microsoft.com/office/drawing/2014/main" id="{9BA0544A-A581-0E98-D2F5-6ED62AAC0C1A}"/>
              </a:ext>
            </a:extLst>
          </p:cNvPr>
          <p:cNvSpPr txBox="1"/>
          <p:nvPr/>
        </p:nvSpPr>
        <p:spPr>
          <a:xfrm>
            <a:off x="5322357" y="5654676"/>
            <a:ext cx="1936780" cy="549061"/>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2</a:t>
            </a:r>
          </a:p>
        </p:txBody>
      </p:sp>
      <p:sp>
        <p:nvSpPr>
          <p:cNvPr id="12" name="TextBox 11">
            <a:extLst>
              <a:ext uri="{FF2B5EF4-FFF2-40B4-BE49-F238E27FC236}">
                <a16:creationId xmlns:a16="http://schemas.microsoft.com/office/drawing/2014/main" id="{A66BB3FA-F64F-A5A8-DFC7-D0C56487C144}"/>
              </a:ext>
            </a:extLst>
          </p:cNvPr>
          <p:cNvSpPr txBox="1"/>
          <p:nvPr/>
        </p:nvSpPr>
        <p:spPr>
          <a:xfrm>
            <a:off x="12722613" y="966152"/>
            <a:ext cx="2178254" cy="549061"/>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3</a:t>
            </a:r>
          </a:p>
        </p:txBody>
      </p:sp>
      <p:sp>
        <p:nvSpPr>
          <p:cNvPr id="15" name="TextBox 11">
            <a:extLst>
              <a:ext uri="{FF2B5EF4-FFF2-40B4-BE49-F238E27FC236}">
                <a16:creationId xmlns:a16="http://schemas.microsoft.com/office/drawing/2014/main" id="{EB797DB9-A9CE-EA38-4624-69FB55409269}"/>
              </a:ext>
            </a:extLst>
          </p:cNvPr>
          <p:cNvSpPr txBox="1"/>
          <p:nvPr/>
        </p:nvSpPr>
        <p:spPr>
          <a:xfrm>
            <a:off x="12614680" y="5654676"/>
            <a:ext cx="2178254" cy="549061"/>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4</a:t>
            </a:r>
          </a:p>
        </p:txBody>
      </p:sp>
      <p:graphicFrame>
        <p:nvGraphicFramePr>
          <p:cNvPr id="3" name="Chart 2">
            <a:extLst>
              <a:ext uri="{FF2B5EF4-FFF2-40B4-BE49-F238E27FC236}">
                <a16:creationId xmlns:a16="http://schemas.microsoft.com/office/drawing/2014/main" id="{A4EAD13D-5161-A10A-A53B-730CF581FB29}"/>
              </a:ext>
            </a:extLst>
          </p:cNvPr>
          <p:cNvGraphicFramePr>
            <a:graphicFrameLocks/>
          </p:cNvGraphicFramePr>
          <p:nvPr>
            <p:extLst>
              <p:ext uri="{D42A27DB-BD31-4B8C-83A1-F6EECF244321}">
                <p14:modId xmlns:p14="http://schemas.microsoft.com/office/powerpoint/2010/main" val="1643573139"/>
              </p:ext>
            </p:extLst>
          </p:nvPr>
        </p:nvGraphicFramePr>
        <p:xfrm>
          <a:off x="5238154" y="6259778"/>
          <a:ext cx="7245129" cy="39856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E87A4524-1F67-474F-B40E-14D94B5F1A49}"/>
              </a:ext>
            </a:extLst>
          </p:cNvPr>
          <p:cNvGraphicFramePr>
            <a:graphicFrameLocks/>
          </p:cNvGraphicFramePr>
          <p:nvPr/>
        </p:nvGraphicFramePr>
        <p:xfrm>
          <a:off x="5291673" y="1499518"/>
          <a:ext cx="7191609" cy="422433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343150BB-9ECF-B522-1FE4-5295A2753EFD}"/>
              </a:ext>
            </a:extLst>
          </p:cNvPr>
          <p:cNvGraphicFramePr>
            <a:graphicFrameLocks/>
          </p:cNvGraphicFramePr>
          <p:nvPr/>
        </p:nvGraphicFramePr>
        <p:xfrm>
          <a:off x="12353762" y="1539874"/>
          <a:ext cx="7678031" cy="452374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Chart 17">
            <a:extLst>
              <a:ext uri="{FF2B5EF4-FFF2-40B4-BE49-F238E27FC236}">
                <a16:creationId xmlns:a16="http://schemas.microsoft.com/office/drawing/2014/main" id="{8993FF6F-4557-A614-E848-CDFDF2986F92}"/>
              </a:ext>
            </a:extLst>
          </p:cNvPr>
          <p:cNvGraphicFramePr>
            <a:graphicFrameLocks/>
          </p:cNvGraphicFramePr>
          <p:nvPr/>
        </p:nvGraphicFramePr>
        <p:xfrm>
          <a:off x="12466496" y="6103970"/>
          <a:ext cx="7708714" cy="423922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467259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3993428566"/>
              </p:ext>
            </p:extLst>
          </p:nvPr>
        </p:nvGraphicFramePr>
        <p:xfrm>
          <a:off x="185800" y="727557"/>
          <a:ext cx="19755060" cy="10581793"/>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(Dec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a:t>
                      </a:r>
                      <a:endParaRPr lang="en-GB" sz="1800" b="1"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52% </a:t>
                      </a:r>
                    </a:p>
                    <a:p>
                      <a:pPr algn="ctr"/>
                      <a:r>
                        <a:rPr lang="en-GB" sz="1800" b="1" dirty="0">
                          <a:solidFill>
                            <a:schemeClr val="tx1"/>
                          </a:solidFill>
                          <a:latin typeface="Verdana" panose="020B0604030504040204" pitchFamily="34" charset="0"/>
                          <a:ea typeface="Verdana" panose="020B0604030504040204" pitchFamily="34" charset="0"/>
                        </a:rPr>
                        <a:t>(Nov- 25)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329 (104%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84.87%</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169 (5.6%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31054538"/>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Perinatal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808744"/>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970580"/>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727558"/>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567439"/>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was 71% in </a:t>
            </a:r>
            <a:r>
              <a:rPr lang="en-GB" sz="2000" dirty="0">
                <a:latin typeface="Verdana" panose="020B0604030504040204" pitchFamily="34" charset="0"/>
                <a:ea typeface="Calibri" panose="020F0502020204030204" pitchFamily="34" charset="0"/>
                <a:cs typeface="Arial" panose="020B0604020202020204" pitchFamily="34" charset="0"/>
              </a:rPr>
              <a:t>December </a:t>
            </a:r>
            <a:r>
              <a:rPr lang="en-GB" sz="2000" dirty="0">
                <a:effectLst/>
                <a:latin typeface="Verdana" panose="020B0604030504040204" pitchFamily="34" charset="0"/>
                <a:ea typeface="Calibri" panose="020F0502020204030204" pitchFamily="34" charset="0"/>
                <a:cs typeface="Arial" panose="020B0604020202020204" pitchFamily="34" charset="0"/>
              </a:rPr>
              <a:t>2025, which is </a:t>
            </a:r>
            <a:r>
              <a:rPr lang="en-GB" sz="2000" dirty="0">
                <a:latin typeface="Verdana" panose="020B0604030504040204" pitchFamily="34" charset="0"/>
                <a:ea typeface="Calibri" panose="020F0502020204030204" pitchFamily="34" charset="0"/>
                <a:cs typeface="Arial" panose="020B0604020202020204" pitchFamily="34" charset="0"/>
              </a:rPr>
              <a:t>higher than the figure which was </a:t>
            </a:r>
            <a:r>
              <a:rPr lang="en-GB" sz="2000" dirty="0">
                <a:effectLst/>
                <a:latin typeface="Verdana" panose="020B0604030504040204" pitchFamily="34" charset="0"/>
                <a:ea typeface="Calibri" panose="020F0502020204030204" pitchFamily="34" charset="0"/>
                <a:cs typeface="Arial" panose="020B0604020202020204" pitchFamily="34" charset="0"/>
              </a:rPr>
              <a:t>reported in November.</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a:t>
            </a:r>
            <a:r>
              <a:rPr lang="en-GB" sz="2000" dirty="0">
                <a:latin typeface="Verdana" panose="020B0604030504040204" pitchFamily="34" charset="0"/>
                <a:ea typeface="Calibri" panose="020F0502020204030204" pitchFamily="34" charset="0"/>
                <a:cs typeface="Arial" panose="020B0604020202020204" pitchFamily="34" charset="0"/>
              </a:rPr>
              <a:t>134</a:t>
            </a:r>
            <a:r>
              <a:rPr lang="en-GB" sz="2000" dirty="0">
                <a:effectLst/>
                <a:latin typeface="Verdana" panose="020B0604030504040204" pitchFamily="34" charset="0"/>
                <a:ea typeface="Calibri" panose="020F0502020204030204" pitchFamily="34" charset="0"/>
                <a:cs typeface="Arial" panose="020B0604020202020204" pitchFamily="34" charset="0"/>
              </a:rPr>
              <a:t> Pressure Ulcers reported in November 2025, of which 32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a:t>
            </a:r>
            <a:r>
              <a:rPr lang="en-GB" sz="2000" dirty="0">
                <a:latin typeface="Verdana" panose="020B0604030504040204" pitchFamily="34" charset="0"/>
                <a:ea typeface="Calibri" panose="020F0502020204030204" pitchFamily="34" charset="0"/>
                <a:cs typeface="Arial" panose="020B0604020202020204" pitchFamily="34" charset="0"/>
              </a:rPr>
              <a:t>percentage of episodes clinically coded within 1 month of discharge remained the same in November, reporting 63%.</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id="{7CC445A1-3A98-5E89-59BA-81D2ACE3D8D0}"/>
              </a:ext>
            </a:extLst>
          </p:cNvPr>
          <p:cNvPicPr>
            <a:picLocks noChangeAspect="1"/>
          </p:cNvPicPr>
          <p:nvPr/>
        </p:nvPicPr>
        <p:blipFill>
          <a:blip r:embed="rId3"/>
          <a:stretch>
            <a:fillRect/>
          </a:stretch>
        </p:blipFill>
        <p:spPr>
          <a:xfrm>
            <a:off x="2366555" y="953951"/>
            <a:ext cx="7083078" cy="3768215"/>
          </a:xfrm>
          <a:prstGeom prst="rect">
            <a:avLst/>
          </a:prstGeom>
        </p:spPr>
      </p:pic>
      <p:pic>
        <p:nvPicPr>
          <p:cNvPr id="10" name="Picture 9">
            <a:extLst>
              <a:ext uri="{FF2B5EF4-FFF2-40B4-BE49-F238E27FC236}">
                <a16:creationId xmlns:a16="http://schemas.microsoft.com/office/drawing/2014/main" id="{AD86412B-0634-19A0-5541-BAA3EAFF7AA3}"/>
              </a:ext>
            </a:extLst>
          </p:cNvPr>
          <p:cNvPicPr>
            <a:picLocks noChangeAspect="1"/>
          </p:cNvPicPr>
          <p:nvPr/>
        </p:nvPicPr>
        <p:blipFill>
          <a:blip r:embed="rId4"/>
          <a:stretch>
            <a:fillRect/>
          </a:stretch>
        </p:blipFill>
        <p:spPr>
          <a:xfrm>
            <a:off x="10652769" y="5110182"/>
            <a:ext cx="6366393" cy="3768214"/>
          </a:xfrm>
          <a:prstGeom prst="rect">
            <a:avLst/>
          </a:prstGeom>
        </p:spPr>
      </p:pic>
      <p:pic>
        <p:nvPicPr>
          <p:cNvPr id="15" name="Picture 14">
            <a:extLst>
              <a:ext uri="{FF2B5EF4-FFF2-40B4-BE49-F238E27FC236}">
                <a16:creationId xmlns:a16="http://schemas.microsoft.com/office/drawing/2014/main" id="{76C920F5-CE48-F624-D6F2-ABE226C7F22A}"/>
              </a:ext>
            </a:extLst>
          </p:cNvPr>
          <p:cNvPicPr>
            <a:picLocks noChangeAspect="1"/>
          </p:cNvPicPr>
          <p:nvPr/>
        </p:nvPicPr>
        <p:blipFill>
          <a:blip r:embed="rId5"/>
          <a:stretch>
            <a:fillRect/>
          </a:stretch>
        </p:blipFill>
        <p:spPr>
          <a:xfrm>
            <a:off x="2366555" y="5137086"/>
            <a:ext cx="7083078" cy="3741310"/>
          </a:xfrm>
          <a:prstGeom prst="rect">
            <a:avLst/>
          </a:prstGeom>
        </p:spPr>
      </p:pic>
      <p:pic>
        <p:nvPicPr>
          <p:cNvPr id="18" name="Picture 17">
            <a:extLst>
              <a:ext uri="{FF2B5EF4-FFF2-40B4-BE49-F238E27FC236}">
                <a16:creationId xmlns:a16="http://schemas.microsoft.com/office/drawing/2014/main" id="{40F939FC-E323-53C0-5B03-1B20146D19CF}"/>
              </a:ext>
            </a:extLst>
          </p:cNvPr>
          <p:cNvPicPr>
            <a:picLocks noChangeAspect="1"/>
          </p:cNvPicPr>
          <p:nvPr/>
        </p:nvPicPr>
        <p:blipFill>
          <a:blip r:embed="rId6"/>
          <a:stretch>
            <a:fillRect/>
          </a:stretch>
        </p:blipFill>
        <p:spPr>
          <a:xfrm>
            <a:off x="10697256" y="1041052"/>
            <a:ext cx="6321906" cy="3681111"/>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925E-78F6-7769-044D-9F9E1A5DAF82}"/>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44AC7071-AC27-B052-629B-3344AFBB7BDA}"/>
              </a:ext>
            </a:extLst>
          </p:cNvPr>
          <p:cNvSpPr txBox="1">
            <a:spLocks noChangeAspect="1"/>
          </p:cNvSpPr>
          <p:nvPr/>
        </p:nvSpPr>
        <p:spPr>
          <a:xfrm>
            <a:off x="8176521" y="639290"/>
            <a:ext cx="11960210" cy="10670060"/>
          </a:xfrm>
          <a:prstGeom prst="rect">
            <a:avLst/>
          </a:prstGeom>
          <a:noFill/>
          <a:ln>
            <a:solidFill>
              <a:srgbClr val="1F355E"/>
            </a:solidFill>
          </a:ln>
        </p:spPr>
        <p:txBody>
          <a:bodyPr wrap="square" lIns="150786" tIns="75396" rIns="150786"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89"/>
            <a:r>
              <a:rPr lang="en-GB" sz="1649" b="1" dirty="0">
                <a:solidFill>
                  <a:prstClr val="black"/>
                </a:solidFill>
                <a:latin typeface="Verdana" panose="020B0604030504040204" pitchFamily="34" charset="0"/>
                <a:ea typeface="Verdana" panose="020B0604030504040204" pitchFamily="34" charset="0"/>
                <a:cs typeface="Arial"/>
              </a:rPr>
              <a:t>Quarter 3 2025 </a:t>
            </a:r>
            <a:r>
              <a:rPr lang="en-GB" sz="1649" dirty="0">
                <a:solidFill>
                  <a:prstClr val="black"/>
                </a:solidFill>
                <a:latin typeface="Verdana" panose="020B0604030504040204" pitchFamily="34" charset="0"/>
                <a:ea typeface="Verdana" panose="020B0604030504040204" pitchFamily="34" charset="0"/>
                <a:cs typeface="Arial"/>
              </a:rPr>
              <a:t>: </a:t>
            </a:r>
            <a:r>
              <a:rPr lang="en-GB" sz="1649" dirty="0">
                <a:solidFill>
                  <a:srgbClr val="92D050"/>
                </a:solidFill>
                <a:latin typeface="Verdana" panose="020B0604030504040204" pitchFamily="34" charset="0"/>
                <a:ea typeface="Verdana" panose="020B0604030504040204" pitchFamily="34" charset="0"/>
                <a:cs typeface="Arial"/>
              </a:rPr>
              <a:t> 9 % reduction</a:t>
            </a:r>
            <a:r>
              <a:rPr lang="en-GB" sz="1649" dirty="0">
                <a:solidFill>
                  <a:prstClr val="black"/>
                </a:solidFill>
                <a:latin typeface="Verdana" panose="020B0604030504040204" pitchFamily="34" charset="0"/>
                <a:ea typeface="Verdana" panose="020B0604030504040204" pitchFamily="34" charset="0"/>
                <a:cs typeface="Arial"/>
              </a:rPr>
              <a:t> in total numbers of  HB acquired incidents reported  and  </a:t>
            </a:r>
            <a:r>
              <a:rPr lang="en-GB" sz="1649" b="1" dirty="0">
                <a:solidFill>
                  <a:prstClr val="black"/>
                </a:solidFill>
                <a:latin typeface="Verdana" panose="020B0604030504040204" pitchFamily="34" charset="0"/>
                <a:ea typeface="Verdana" panose="020B0604030504040204" pitchFamily="34" charset="0"/>
                <a:cs typeface="Arial"/>
              </a:rPr>
              <a:t>15 %</a:t>
            </a:r>
            <a:r>
              <a:rPr lang="en-GB" sz="1649" dirty="0">
                <a:solidFill>
                  <a:prstClr val="black"/>
                </a:solidFill>
                <a:latin typeface="Verdana" panose="020B0604030504040204" pitchFamily="34" charset="0"/>
                <a:ea typeface="Verdana" panose="020B0604030504040204" pitchFamily="34" charset="0"/>
                <a:cs typeface="Arial"/>
              </a:rPr>
              <a:t> reduction comparing April  - Nov 2024 to April to Nov 2025. </a:t>
            </a:r>
            <a:endParaRPr lang="en-GB" sz="1649" b="1" u="sng" dirty="0">
              <a:solidFill>
                <a:prstClr val="black"/>
              </a:solidFill>
              <a:latin typeface="Verdana" panose="020B0604030504040204" pitchFamily="34" charset="0"/>
              <a:ea typeface="Verdana" panose="020B0604030504040204" pitchFamily="34" charset="0"/>
              <a:cs typeface="Arial"/>
            </a:endParaRPr>
          </a:p>
          <a:p>
            <a:pPr defTabSz="914263"/>
            <a:r>
              <a:rPr lang="en-GB" sz="1649" b="1" dirty="0">
                <a:solidFill>
                  <a:prstClr val="black"/>
                </a:solidFill>
                <a:latin typeface="Verdana" panose="020B0604030504040204" pitchFamily="34" charset="0"/>
                <a:ea typeface="Verdana" panose="020B0604030504040204" pitchFamily="34" charset="0"/>
                <a:cs typeface="+mn-lt"/>
              </a:rPr>
              <a:t>Primary and community services have seen</a:t>
            </a:r>
            <a:r>
              <a:rPr lang="en-GB" sz="1649" b="1" dirty="0">
                <a:solidFill>
                  <a:srgbClr val="92D050"/>
                </a:solidFill>
                <a:latin typeface="Verdana" panose="020B0604030504040204" pitchFamily="34" charset="0"/>
                <a:ea typeface="Verdana" panose="020B0604030504040204" pitchFamily="34" charset="0"/>
                <a:cs typeface="+mn-lt"/>
              </a:rPr>
              <a:t> 27% decrease compared</a:t>
            </a:r>
            <a:r>
              <a:rPr lang="en-GB" sz="1649" b="1" dirty="0">
                <a:solidFill>
                  <a:prstClr val="black"/>
                </a:solidFill>
                <a:latin typeface="Verdana" panose="020B0604030504040204" pitchFamily="34" charset="0"/>
                <a:ea typeface="Verdana" panose="020B0604030504040204" pitchFamily="34" charset="0"/>
                <a:cs typeface="+mn-lt"/>
              </a:rPr>
              <a:t> to the previous 2 quarters.</a:t>
            </a:r>
            <a:r>
              <a:rPr lang="en-GB" sz="1649" dirty="0">
                <a:solidFill>
                  <a:prstClr val="black"/>
                </a:solidFill>
                <a:latin typeface="Verdana" panose="020B0604030504040204" pitchFamily="34" charset="0"/>
                <a:ea typeface="Verdana" panose="020B0604030504040204" pitchFamily="34" charset="0"/>
                <a:cs typeface="+mn-lt"/>
              </a:rPr>
              <a:t> (PCS shows quarter-to-quarter fluctuations: both increases and decreases. A sustained decrease is atypical and should be examined carefully).</a:t>
            </a:r>
          </a:p>
          <a:p>
            <a:pPr defTabSz="914263"/>
            <a:r>
              <a:rPr lang="en-GB" sz="1649" b="1" dirty="0">
                <a:solidFill>
                  <a:prstClr val="black"/>
                </a:solidFill>
                <a:latin typeface="Verdana" panose="020B0604030504040204" pitchFamily="34" charset="0"/>
                <a:ea typeface="Verdana" panose="020B0604030504040204" pitchFamily="34" charset="0"/>
                <a:cs typeface="+mn-lt"/>
              </a:rPr>
              <a:t>The inpatient incident rate is 1.8 per 1,000 bed days, 0.1 % increase to  previous quarter</a:t>
            </a:r>
            <a:r>
              <a:rPr lang="en-GB" sz="1649" dirty="0">
                <a:solidFill>
                  <a:prstClr val="black"/>
                </a:solidFill>
                <a:latin typeface="Verdana" panose="020B0604030504040204" pitchFamily="34" charset="0"/>
                <a:ea typeface="Verdana" panose="020B0604030504040204" pitchFamily="34" charset="0"/>
                <a:cs typeface="+mn-lt"/>
              </a:rPr>
              <a:t>.  </a:t>
            </a:r>
          </a:p>
          <a:p>
            <a:pPr defTabSz="914263"/>
            <a:r>
              <a:rPr lang="en-GB" sz="1649" dirty="0">
                <a:solidFill>
                  <a:prstClr val="black"/>
                </a:solidFill>
                <a:latin typeface="Verdana" panose="020B0604030504040204" pitchFamily="34" charset="0"/>
                <a:ea typeface="Verdana" panose="020B0604030504040204" pitchFamily="34" charset="0"/>
                <a:cs typeface="+mn-lt"/>
              </a:rPr>
              <a:t>Morriston has seen a total rate reduction from </a:t>
            </a:r>
            <a:r>
              <a:rPr lang="en-GB" sz="1649" b="1" dirty="0">
                <a:solidFill>
                  <a:prstClr val="black"/>
                </a:solidFill>
                <a:latin typeface="Verdana" panose="020B0604030504040204" pitchFamily="34" charset="0"/>
                <a:ea typeface="Verdana" panose="020B0604030504040204" pitchFamily="34" charset="0"/>
                <a:cs typeface="+mn-lt"/>
              </a:rPr>
              <a:t>(</a:t>
            </a:r>
            <a:r>
              <a:rPr lang="en-GB" sz="1649" b="1" i="1" dirty="0">
                <a:solidFill>
                  <a:prstClr val="black"/>
                </a:solidFill>
                <a:latin typeface="Verdana" panose="020B0604030504040204" pitchFamily="34" charset="0"/>
                <a:ea typeface="Verdana" panose="020B0604030504040204" pitchFamily="34" charset="0"/>
                <a:cs typeface="+mn-lt"/>
              </a:rPr>
              <a:t>R</a:t>
            </a:r>
            <a:r>
              <a:rPr lang="en-GB" sz="1649" b="1" dirty="0">
                <a:solidFill>
                  <a:prstClr val="black"/>
                </a:solidFill>
                <a:latin typeface="Verdana" panose="020B0604030504040204" pitchFamily="34" charset="0"/>
                <a:ea typeface="Verdana" panose="020B0604030504040204" pitchFamily="34" charset="0"/>
                <a:cs typeface="+mn-lt"/>
              </a:rPr>
              <a:t>2.4)</a:t>
            </a:r>
            <a:r>
              <a:rPr lang="en-GB" sz="1649" dirty="0">
                <a:solidFill>
                  <a:prstClr val="black"/>
                </a:solidFill>
                <a:latin typeface="Verdana" panose="020B0604030504040204" pitchFamily="34" charset="0"/>
                <a:ea typeface="Verdana" panose="020B0604030504040204" pitchFamily="34" charset="0"/>
                <a:cs typeface="+mn-lt"/>
              </a:rPr>
              <a:t> to  </a:t>
            </a:r>
            <a:r>
              <a:rPr lang="en-GB" sz="1649" b="1" dirty="0">
                <a:solidFill>
                  <a:prstClr val="black"/>
                </a:solidFill>
                <a:latin typeface="Verdana" panose="020B0604030504040204" pitchFamily="34" charset="0"/>
                <a:ea typeface="Verdana" panose="020B0604030504040204" pitchFamily="34" charset="0"/>
                <a:cs typeface="+mn-lt"/>
              </a:rPr>
              <a:t>(</a:t>
            </a:r>
            <a:r>
              <a:rPr lang="en-GB" sz="1649" b="1" i="1" dirty="0">
                <a:solidFill>
                  <a:prstClr val="black"/>
                </a:solidFill>
                <a:latin typeface="Verdana" panose="020B0604030504040204" pitchFamily="34" charset="0"/>
                <a:ea typeface="Verdana" panose="020B0604030504040204" pitchFamily="34" charset="0"/>
                <a:cs typeface="+mn-lt"/>
              </a:rPr>
              <a:t>R</a:t>
            </a:r>
            <a:r>
              <a:rPr lang="en-GB" sz="1649" b="1" dirty="0">
                <a:solidFill>
                  <a:prstClr val="black"/>
                </a:solidFill>
                <a:latin typeface="Verdana" panose="020B0604030504040204" pitchFamily="34" charset="0"/>
                <a:ea typeface="Verdana" panose="020B0604030504040204" pitchFamily="34" charset="0"/>
                <a:cs typeface="+mn-lt"/>
              </a:rPr>
              <a:t> 2.1 </a:t>
            </a:r>
            <a:r>
              <a:rPr lang="en-GB" sz="1649" dirty="0">
                <a:solidFill>
                  <a:prstClr val="black"/>
                </a:solidFill>
                <a:latin typeface="Verdana" panose="020B0604030504040204" pitchFamily="34" charset="0"/>
                <a:ea typeface="Verdana" panose="020B0604030504040204" pitchFamily="34" charset="0"/>
                <a:cs typeface="+mn-lt"/>
              </a:rPr>
              <a:t>) NPSSG has seen a total rate of (</a:t>
            </a:r>
            <a:r>
              <a:rPr lang="en-GB" sz="1649" i="1" dirty="0">
                <a:solidFill>
                  <a:prstClr val="black"/>
                </a:solidFill>
                <a:latin typeface="Verdana" panose="020B0604030504040204" pitchFamily="34" charset="0"/>
                <a:ea typeface="Verdana" panose="020B0604030504040204" pitchFamily="34" charset="0"/>
                <a:cs typeface="+mn-lt"/>
              </a:rPr>
              <a:t>R 1</a:t>
            </a:r>
            <a:r>
              <a:rPr lang="en-GB" sz="1649" dirty="0">
                <a:solidFill>
                  <a:prstClr val="black"/>
                </a:solidFill>
                <a:latin typeface="Verdana" panose="020B0604030504040204" pitchFamily="34" charset="0"/>
                <a:ea typeface="Verdana" panose="020B0604030504040204" pitchFamily="34" charset="0"/>
                <a:cs typeface="+mn-lt"/>
              </a:rPr>
              <a:t>.5).</a:t>
            </a:r>
          </a:p>
          <a:p>
            <a:pPr defTabSz="914263"/>
            <a:r>
              <a:rPr lang="en-GB" sz="1649" dirty="0">
                <a:solidFill>
                  <a:prstClr val="black"/>
                </a:solidFill>
                <a:latin typeface="Verdana" panose="020B0604030504040204" pitchFamily="34" charset="0"/>
                <a:ea typeface="Verdana" panose="020B0604030504040204" pitchFamily="34" charset="0"/>
                <a:cs typeface="+mn-lt"/>
              </a:rPr>
              <a:t> The highest inpatient rates were observed in Morriston </a:t>
            </a:r>
            <a:r>
              <a:rPr lang="en-GB" sz="1649" b="1" i="1" dirty="0">
                <a:solidFill>
                  <a:prstClr val="black"/>
                </a:solidFill>
                <a:latin typeface="Verdana" panose="020B0604030504040204" pitchFamily="34" charset="0"/>
                <a:ea typeface="Verdana" panose="020B0604030504040204" pitchFamily="34" charset="0"/>
                <a:cs typeface="+mn-lt"/>
              </a:rPr>
              <a:t>(R </a:t>
            </a:r>
            <a:r>
              <a:rPr lang="en-GB" sz="1649" b="1" dirty="0">
                <a:solidFill>
                  <a:prstClr val="black"/>
                </a:solidFill>
                <a:latin typeface="Verdana" panose="020B0604030504040204" pitchFamily="34" charset="0"/>
                <a:ea typeface="Verdana" panose="020B0604030504040204" pitchFamily="34" charset="0"/>
                <a:cs typeface="+mn-lt"/>
              </a:rPr>
              <a:t>2.6)</a:t>
            </a:r>
            <a:r>
              <a:rPr lang="en-GB" sz="1649" dirty="0">
                <a:solidFill>
                  <a:prstClr val="black"/>
                </a:solidFill>
                <a:latin typeface="Verdana" panose="020B0604030504040204" pitchFamily="34" charset="0"/>
                <a:ea typeface="Verdana" panose="020B0604030504040204" pitchFamily="34" charset="0"/>
                <a:cs typeface="+mn-lt"/>
              </a:rPr>
              <a:t> early 2025, and the lowest NPSSG </a:t>
            </a:r>
            <a:r>
              <a:rPr lang="en-GB" sz="1649" b="1" dirty="0">
                <a:solidFill>
                  <a:prstClr val="black"/>
                </a:solidFill>
                <a:latin typeface="Verdana" panose="020B0604030504040204" pitchFamily="34" charset="0"/>
                <a:ea typeface="Verdana" panose="020B0604030504040204" pitchFamily="34" charset="0"/>
                <a:cs typeface="+mn-lt"/>
              </a:rPr>
              <a:t>(</a:t>
            </a:r>
            <a:r>
              <a:rPr lang="en-GB" sz="1649" b="1" i="1" dirty="0">
                <a:solidFill>
                  <a:prstClr val="black"/>
                </a:solidFill>
                <a:latin typeface="Verdana" panose="020B0604030504040204" pitchFamily="34" charset="0"/>
                <a:ea typeface="Verdana" panose="020B0604030504040204" pitchFamily="34" charset="0"/>
                <a:cs typeface="+mn-lt"/>
              </a:rPr>
              <a:t>R </a:t>
            </a:r>
            <a:r>
              <a:rPr lang="en-GB" sz="1649" b="1" dirty="0">
                <a:solidFill>
                  <a:prstClr val="black"/>
                </a:solidFill>
                <a:latin typeface="Verdana" panose="020B0604030504040204" pitchFamily="34" charset="0"/>
                <a:ea typeface="Verdana" panose="020B0604030504040204" pitchFamily="34" charset="0"/>
                <a:cs typeface="+mn-lt"/>
              </a:rPr>
              <a:t>1.1)</a:t>
            </a:r>
            <a:r>
              <a:rPr lang="en-GB" sz="1649" dirty="0">
                <a:solidFill>
                  <a:prstClr val="black"/>
                </a:solidFill>
                <a:latin typeface="Verdana" panose="020B0604030504040204" pitchFamily="34" charset="0"/>
                <a:ea typeface="Verdana" panose="020B0604030504040204" pitchFamily="34" charset="0"/>
                <a:cs typeface="+mn-lt"/>
              </a:rPr>
              <a:t>.</a:t>
            </a:r>
            <a:r>
              <a:rPr lang="en-GB" sz="1649" dirty="0">
                <a:solidFill>
                  <a:prstClr val="black"/>
                </a:solidFill>
                <a:latin typeface="Verdana" panose="020B0604030504040204" pitchFamily="34" charset="0"/>
                <a:ea typeface="Verdana" panose="020B0604030504040204" pitchFamily="34" charset="0"/>
                <a:cs typeface="Calibri"/>
              </a:rPr>
              <a:t> PCS rates prove challenging due to inaccuracy on caseload dashboards. These figures are reflecting increased numbers but do not reflect </a:t>
            </a:r>
            <a:r>
              <a:rPr lang="en-GB" sz="1649" dirty="0" err="1">
                <a:solidFill>
                  <a:prstClr val="black"/>
                </a:solidFill>
                <a:latin typeface="Verdana" panose="020B0604030504040204" pitchFamily="34" charset="0"/>
                <a:ea typeface="Verdana" panose="020B0604030504040204" pitchFamily="34" charset="0"/>
                <a:cs typeface="Calibri"/>
              </a:rPr>
              <a:t>avoidability</a:t>
            </a:r>
            <a:r>
              <a:rPr lang="en-GB" sz="1649" dirty="0">
                <a:solidFill>
                  <a:prstClr val="black"/>
                </a:solidFill>
                <a:latin typeface="Verdana" panose="020B0604030504040204" pitchFamily="34" charset="0"/>
                <a:ea typeface="Verdana" panose="020B0604030504040204" pitchFamily="34" charset="0"/>
                <a:cs typeface="Calibri"/>
              </a:rPr>
              <a:t> status.</a:t>
            </a:r>
            <a:endParaRPr lang="en-GB" sz="1649" dirty="0">
              <a:solidFill>
                <a:prstClr val="black"/>
              </a:solidFill>
              <a:latin typeface="Verdana" panose="020B0604030504040204" pitchFamily="34" charset="0"/>
              <a:ea typeface="Verdana" panose="020B0604030504040204" pitchFamily="34" charset="0"/>
              <a:cs typeface="Arial"/>
            </a:endParaRPr>
          </a:p>
          <a:p>
            <a:pPr defTabSz="914263"/>
            <a:r>
              <a:rPr lang="en-GB" sz="1649" b="1" dirty="0">
                <a:solidFill>
                  <a:prstClr val="black"/>
                </a:solidFill>
                <a:latin typeface="Verdana" panose="020B0604030504040204" pitchFamily="34" charset="0"/>
                <a:ea typeface="Verdana" panose="020B0604030504040204" pitchFamily="34" charset="0"/>
                <a:cs typeface="Arial"/>
              </a:rPr>
              <a:t>Severity</a:t>
            </a:r>
            <a:r>
              <a:rPr lang="en-GB" sz="1649" dirty="0">
                <a:solidFill>
                  <a:prstClr val="black"/>
                </a:solidFill>
                <a:latin typeface="Verdana" panose="020B0604030504040204" pitchFamily="34" charset="0"/>
                <a:ea typeface="Verdana" panose="020B0604030504040204" pitchFamily="34" charset="0"/>
                <a:cs typeface="Arial"/>
              </a:rPr>
              <a:t>: </a:t>
            </a:r>
            <a:r>
              <a:rPr lang="en-GB" sz="1649" b="1" dirty="0">
                <a:solidFill>
                  <a:prstClr val="black"/>
                </a:solidFill>
                <a:latin typeface="Verdana" panose="020B0604030504040204" pitchFamily="34" charset="0"/>
                <a:ea typeface="Verdana" panose="020B0604030504040204" pitchFamily="34" charset="0"/>
                <a:cs typeface="Arial"/>
              </a:rPr>
              <a:t>90 % </a:t>
            </a:r>
            <a:r>
              <a:rPr lang="en-GB" sz="1649" dirty="0">
                <a:solidFill>
                  <a:prstClr val="black"/>
                </a:solidFill>
                <a:latin typeface="Verdana" panose="020B0604030504040204" pitchFamily="34" charset="0"/>
                <a:ea typeface="Verdana" panose="020B0604030504040204" pitchFamily="34" charset="0"/>
                <a:cs typeface="Arial"/>
              </a:rPr>
              <a:t>of all HBA  incidents remain superficial in nature . </a:t>
            </a:r>
          </a:p>
          <a:p>
            <a:pPr defTabSz="914263"/>
            <a:r>
              <a:rPr lang="en-GB" sz="1649" b="1" dirty="0">
                <a:solidFill>
                  <a:prstClr val="black"/>
                </a:solidFill>
                <a:latin typeface="Verdana" panose="020B0604030504040204" pitchFamily="34" charset="0"/>
                <a:ea typeface="Verdana" panose="020B0604030504040204" pitchFamily="34" charset="0"/>
                <a:cs typeface="Arial"/>
              </a:rPr>
              <a:t>10%</a:t>
            </a:r>
            <a:r>
              <a:rPr lang="en-GB" sz="1649" dirty="0">
                <a:solidFill>
                  <a:prstClr val="black"/>
                </a:solidFill>
                <a:latin typeface="Verdana" panose="020B0604030504040204" pitchFamily="34" charset="0"/>
                <a:ea typeface="Verdana" panose="020B0604030504040204" pitchFamily="34" charset="0"/>
                <a:cs typeface="Arial"/>
              </a:rPr>
              <a:t> are deep in nature. </a:t>
            </a:r>
            <a:endParaRPr lang="en-GB" sz="1649" dirty="0">
              <a:solidFill>
                <a:prstClr val="black"/>
              </a:solidFill>
              <a:latin typeface="Verdana" panose="020B0604030504040204" pitchFamily="34" charset="0"/>
              <a:ea typeface="Verdana" panose="020B0604030504040204" pitchFamily="34" charset="0"/>
              <a:cs typeface="Calibri"/>
            </a:endParaRPr>
          </a:p>
          <a:p>
            <a:pPr defTabSz="914263"/>
            <a:r>
              <a:rPr lang="en-GB" sz="1649" b="1" dirty="0">
                <a:solidFill>
                  <a:prstClr val="black"/>
                </a:solidFill>
                <a:latin typeface="Verdana" panose="020B0604030504040204" pitchFamily="34" charset="0"/>
                <a:ea typeface="Verdana" panose="020B0604030504040204" pitchFamily="34" charset="0"/>
                <a:cs typeface="Calibri"/>
              </a:rPr>
              <a:t>76%  </a:t>
            </a:r>
            <a:r>
              <a:rPr lang="en-GB" sz="1649" dirty="0">
                <a:solidFill>
                  <a:prstClr val="black"/>
                </a:solidFill>
                <a:latin typeface="Verdana" panose="020B0604030504040204" pitchFamily="34" charset="0"/>
                <a:ea typeface="Verdana" panose="020B0604030504040204" pitchFamily="34" charset="0"/>
                <a:cs typeface="Calibri"/>
              </a:rPr>
              <a:t>of deep damage ulcers developed under </a:t>
            </a:r>
            <a:r>
              <a:rPr lang="en-GB" sz="1649" b="1" dirty="0">
                <a:solidFill>
                  <a:prstClr val="black"/>
                </a:solidFill>
                <a:latin typeface="Verdana" panose="020B0604030504040204" pitchFamily="34" charset="0"/>
                <a:ea typeface="Verdana" panose="020B0604030504040204" pitchFamily="34" charset="0"/>
                <a:cs typeface="Calibri"/>
              </a:rPr>
              <a:t>PCS</a:t>
            </a:r>
            <a:r>
              <a:rPr lang="en-GB" sz="1649" dirty="0">
                <a:solidFill>
                  <a:prstClr val="black"/>
                </a:solidFill>
                <a:latin typeface="Verdana" panose="020B0604030504040204" pitchFamily="34" charset="0"/>
                <a:ea typeface="Verdana" panose="020B0604030504040204" pitchFamily="34" charset="0"/>
                <a:cs typeface="Calibri"/>
              </a:rPr>
              <a:t> in patients’ own homes, </a:t>
            </a:r>
            <a:r>
              <a:rPr lang="en-GB" sz="1649" b="1" dirty="0">
                <a:solidFill>
                  <a:prstClr val="black"/>
                </a:solidFill>
                <a:latin typeface="Verdana" panose="020B0604030504040204" pitchFamily="34" charset="0"/>
                <a:ea typeface="Verdana" panose="020B0604030504040204" pitchFamily="34" charset="0"/>
                <a:cs typeface="Calibri"/>
              </a:rPr>
              <a:t>24 %</a:t>
            </a:r>
            <a:r>
              <a:rPr lang="en-GB" sz="1649" dirty="0">
                <a:solidFill>
                  <a:prstClr val="black"/>
                </a:solidFill>
                <a:latin typeface="Verdana" panose="020B0604030504040204" pitchFamily="34" charset="0"/>
                <a:ea typeface="Verdana" panose="020B0604030504040204" pitchFamily="34" charset="0"/>
                <a:cs typeface="Calibri"/>
              </a:rPr>
              <a:t> In our hospital settings. </a:t>
            </a:r>
          </a:p>
          <a:p>
            <a:pPr defTabSz="914263"/>
            <a:r>
              <a:rPr lang="en-GB" sz="1649" b="1" dirty="0">
                <a:solidFill>
                  <a:srgbClr val="000000"/>
                </a:solidFill>
                <a:latin typeface="Verdana" panose="020B0604030504040204" pitchFamily="34" charset="0"/>
                <a:ea typeface="Verdana" panose="020B0604030504040204" pitchFamily="34" charset="0"/>
                <a:cs typeface="Calibri"/>
              </a:rPr>
              <a:t>The HB have seen an </a:t>
            </a:r>
            <a:r>
              <a:rPr lang="en-GB" sz="1649" b="1" dirty="0">
                <a:solidFill>
                  <a:srgbClr val="4EA72E"/>
                </a:solidFill>
                <a:latin typeface="Verdana" panose="020B0604030504040204" pitchFamily="34" charset="0"/>
                <a:ea typeface="Verdana" panose="020B0604030504040204" pitchFamily="34" charset="0"/>
                <a:cs typeface="Calibri"/>
              </a:rPr>
              <a:t>8% reduction </a:t>
            </a:r>
            <a:r>
              <a:rPr lang="en-GB" sz="1649" b="1" dirty="0">
                <a:solidFill>
                  <a:prstClr val="black"/>
                </a:solidFill>
                <a:latin typeface="Verdana" panose="020B0604030504040204" pitchFamily="34" charset="0"/>
                <a:ea typeface="Verdana" panose="020B0604030504040204" pitchFamily="34" charset="0"/>
                <a:cs typeface="Calibri"/>
              </a:rPr>
              <a:t>in deep tissue damage reflecting the last cleansed data. </a:t>
            </a:r>
            <a:endParaRPr lang="en-GB" sz="1649" dirty="0">
              <a:solidFill>
                <a:prstClr val="black"/>
              </a:solidFill>
              <a:latin typeface="Verdana" panose="020B0604030504040204" pitchFamily="34" charset="0"/>
              <a:ea typeface="Verdana" panose="020B0604030504040204" pitchFamily="34" charset="0"/>
              <a:cs typeface="Calibri"/>
            </a:endParaRPr>
          </a:p>
          <a:p>
            <a:pPr defTabSz="914263"/>
            <a:r>
              <a:rPr lang="en-GB" sz="1649" dirty="0">
                <a:solidFill>
                  <a:prstClr val="black"/>
                </a:solidFill>
                <a:latin typeface="Verdana" panose="020B0604030504040204" pitchFamily="34" charset="0"/>
                <a:ea typeface="Verdana" panose="020B0604030504040204" pitchFamily="34" charset="0"/>
                <a:cs typeface="Calibri"/>
              </a:rPr>
              <a:t>70% all HBA investigated deemed </a:t>
            </a:r>
            <a:r>
              <a:rPr lang="en-GB" sz="1649" b="1" dirty="0">
                <a:solidFill>
                  <a:prstClr val="black"/>
                </a:solidFill>
                <a:latin typeface="Verdana" panose="020B0604030504040204" pitchFamily="34" charset="0"/>
                <a:ea typeface="Verdana" panose="020B0604030504040204" pitchFamily="34" charset="0"/>
                <a:cs typeface="Calibri"/>
              </a:rPr>
              <a:t>unavoidable</a:t>
            </a:r>
            <a:r>
              <a:rPr lang="en-GB" sz="1649" dirty="0">
                <a:solidFill>
                  <a:prstClr val="black"/>
                </a:solidFill>
                <a:latin typeface="Verdana" panose="020B0604030504040204" pitchFamily="34" charset="0"/>
                <a:ea typeface="Verdana" panose="020B0604030504040204" pitchFamily="34" charset="0"/>
                <a:cs typeface="Calibri"/>
              </a:rPr>
              <a:t> </a:t>
            </a:r>
            <a:r>
              <a:rPr lang="en-GB" sz="1649" dirty="0">
                <a:solidFill>
                  <a:srgbClr val="4EA72E"/>
                </a:solidFill>
                <a:latin typeface="Verdana" panose="020B0604030504040204" pitchFamily="34" charset="0"/>
                <a:ea typeface="Verdana" panose="020B0604030504040204" pitchFamily="34" charset="0"/>
                <a:cs typeface="Calibri"/>
              </a:rPr>
              <a:t>(</a:t>
            </a:r>
            <a:r>
              <a:rPr lang="en-GB" sz="1649" b="1" dirty="0">
                <a:solidFill>
                  <a:srgbClr val="4EA72E"/>
                </a:solidFill>
                <a:latin typeface="Verdana" panose="020B0604030504040204" pitchFamily="34" charset="0"/>
                <a:ea typeface="Verdana" panose="020B0604030504040204" pitchFamily="34" charset="0"/>
                <a:cs typeface="Calibri"/>
              </a:rPr>
              <a:t>15% improvement</a:t>
            </a:r>
            <a:r>
              <a:rPr lang="en-GB" sz="1649" dirty="0">
                <a:solidFill>
                  <a:srgbClr val="4EA72E"/>
                </a:solidFill>
                <a:latin typeface="Verdana" panose="020B0604030504040204" pitchFamily="34" charset="0"/>
                <a:ea typeface="Verdana" panose="020B0604030504040204" pitchFamily="34" charset="0"/>
                <a:cs typeface="Calibri"/>
              </a:rPr>
              <a:t>)- </a:t>
            </a:r>
            <a:r>
              <a:rPr lang="en-GB" sz="1649" dirty="0">
                <a:solidFill>
                  <a:prstClr val="black"/>
                </a:solidFill>
                <a:latin typeface="Verdana" panose="020B0604030504040204" pitchFamily="34" charset="0"/>
                <a:ea typeface="Verdana" panose="020B0604030504040204" pitchFamily="34" charset="0"/>
                <a:cs typeface="Calibri"/>
              </a:rPr>
              <a:t>since Quarter 1</a:t>
            </a:r>
          </a:p>
          <a:p>
            <a:pPr defTabSz="914263"/>
            <a:r>
              <a:rPr lang="en-GB" sz="1649" dirty="0">
                <a:solidFill>
                  <a:prstClr val="black"/>
                </a:solidFill>
                <a:latin typeface="Verdana" panose="020B0604030504040204" pitchFamily="34" charset="0"/>
                <a:ea typeface="Verdana" panose="020B0604030504040204" pitchFamily="34" charset="0"/>
                <a:cs typeface="Calibri"/>
              </a:rPr>
              <a:t>Over 90% of all community damage incidents investigated were deemed unavoidable. </a:t>
            </a:r>
          </a:p>
          <a:p>
            <a:pPr defTabSz="914263"/>
            <a:r>
              <a:rPr lang="en-GB" sz="1649" b="1" dirty="0">
                <a:solidFill>
                  <a:prstClr val="black"/>
                </a:solidFill>
                <a:latin typeface="Verdana" panose="020B0604030504040204" pitchFamily="34" charset="0"/>
                <a:ea typeface="Verdana" panose="020B0604030504040204" pitchFamily="34" charset="0"/>
                <a:cs typeface="Arial"/>
              </a:rPr>
              <a:t>Governance &amp; Learning </a:t>
            </a:r>
            <a:r>
              <a:rPr lang="en-GB" sz="1649" dirty="0">
                <a:solidFill>
                  <a:prstClr val="black"/>
                </a:solidFill>
                <a:latin typeface="Verdana" panose="020B0604030504040204" pitchFamily="34" charset="0"/>
                <a:ea typeface="Verdana" panose="020B0604030504040204" pitchFamily="34" charset="0"/>
                <a:cs typeface="Arial"/>
              </a:rPr>
              <a:t>Of incidents closed in the last quarter: we now see an Improving picture that 65% of all incidents have been investigated and closed. This still requires work and the efficiency of investigating and scrutiny is key to this.</a:t>
            </a:r>
            <a:endParaRPr lang="en-GB" sz="1649" dirty="0">
              <a:solidFill>
                <a:prstClr val="black"/>
              </a:solidFill>
              <a:latin typeface="Verdana" panose="020B0604030504040204" pitchFamily="34" charset="0"/>
              <a:ea typeface="Verdana" panose="020B0604030504040204" pitchFamily="34" charset="0"/>
              <a:cs typeface="Calibri"/>
            </a:endParaRPr>
          </a:p>
          <a:p>
            <a:pPr defTabSz="914263"/>
            <a:r>
              <a:rPr lang="en-GB" sz="1649" b="1" dirty="0">
                <a:solidFill>
                  <a:prstClr val="black"/>
                </a:solidFill>
                <a:latin typeface="Verdana" panose="020B0604030504040204" pitchFamily="34" charset="0"/>
                <a:ea typeface="Verdana" panose="020B0604030504040204" pitchFamily="34" charset="0"/>
                <a:cs typeface="Arial"/>
              </a:rPr>
              <a:t>70%</a:t>
            </a:r>
            <a:r>
              <a:rPr lang="en-GB" sz="1649" dirty="0">
                <a:solidFill>
                  <a:prstClr val="black"/>
                </a:solidFill>
                <a:latin typeface="Verdana" panose="020B0604030504040204" pitchFamily="34" charset="0"/>
                <a:ea typeface="Verdana" panose="020B0604030504040204" pitchFamily="34" charset="0"/>
                <a:cs typeface="Arial"/>
              </a:rPr>
              <a:t> deemed </a:t>
            </a:r>
            <a:r>
              <a:rPr lang="en-GB" sz="1649" b="1" dirty="0">
                <a:solidFill>
                  <a:prstClr val="black"/>
                </a:solidFill>
                <a:latin typeface="Verdana" panose="020B0604030504040204" pitchFamily="34" charset="0"/>
                <a:ea typeface="Verdana" panose="020B0604030504040204" pitchFamily="34" charset="0"/>
                <a:cs typeface="Arial"/>
              </a:rPr>
              <a:t>unavoidable</a:t>
            </a:r>
            <a:r>
              <a:rPr lang="en-GB" sz="1649" dirty="0">
                <a:solidFill>
                  <a:prstClr val="black"/>
                </a:solidFill>
                <a:latin typeface="Verdana" panose="020B0604030504040204" pitchFamily="34" charset="0"/>
                <a:ea typeface="Verdana" panose="020B0604030504040204" pitchFamily="34" charset="0"/>
                <a:cs typeface="Arial"/>
              </a:rPr>
              <a:t> 30% deemed avoidable, which is a significant improvement however with </a:t>
            </a:r>
            <a:r>
              <a:rPr lang="en-GB" sz="1649" b="1" dirty="0">
                <a:solidFill>
                  <a:prstClr val="black"/>
                </a:solidFill>
                <a:latin typeface="Verdana" panose="020B0604030504040204" pitchFamily="34" charset="0"/>
                <a:ea typeface="Verdana" panose="020B0604030504040204" pitchFamily="34" charset="0"/>
                <a:cs typeface="Arial"/>
              </a:rPr>
              <a:t>35%</a:t>
            </a:r>
            <a:r>
              <a:rPr lang="en-GB" sz="1649" dirty="0">
                <a:solidFill>
                  <a:prstClr val="black"/>
                </a:solidFill>
                <a:latin typeface="Verdana" panose="020B0604030504040204" pitchFamily="34" charset="0"/>
                <a:ea typeface="Verdana" panose="020B0604030504040204" pitchFamily="34" charset="0"/>
                <a:cs typeface="Arial"/>
              </a:rPr>
              <a:t> not investigated or closed, this does not reflect total status until end of next quarter.  </a:t>
            </a:r>
            <a:endParaRPr lang="en-GB" sz="1649" dirty="0">
              <a:solidFill>
                <a:prstClr val="black"/>
              </a:solidFill>
              <a:latin typeface="Verdana" panose="020B0604030504040204" pitchFamily="34" charset="0"/>
              <a:ea typeface="Verdana" panose="020B0604030504040204" pitchFamily="34" charset="0"/>
              <a:cs typeface="Calibri"/>
            </a:endParaRPr>
          </a:p>
          <a:p>
            <a:pPr defTabSz="914263"/>
            <a:endParaRPr lang="en-GB" sz="1484" dirty="0">
              <a:solidFill>
                <a:prstClr val="black"/>
              </a:solidFill>
              <a:latin typeface="Arial"/>
              <a:ea typeface="Calibri"/>
              <a:cs typeface="Arial"/>
            </a:endParaRPr>
          </a:p>
          <a:p>
            <a:pPr defTabSz="914263"/>
            <a:endParaRPr lang="en-GB" sz="1319" b="1" dirty="0">
              <a:solidFill>
                <a:prstClr val="black"/>
              </a:solidFill>
              <a:latin typeface="Arial"/>
              <a:ea typeface="Calibri"/>
              <a:cs typeface="Calibri"/>
            </a:endParaRPr>
          </a:p>
        </p:txBody>
      </p:sp>
      <p:sp>
        <p:nvSpPr>
          <p:cNvPr id="26" name="TextBox 25">
            <a:extLst>
              <a:ext uri="{FF2B5EF4-FFF2-40B4-BE49-F238E27FC236}">
                <a16:creationId xmlns:a16="http://schemas.microsoft.com/office/drawing/2014/main" id="{5463F53A-3B8B-6713-1626-8E72F21C9D31}"/>
              </a:ext>
            </a:extLst>
          </p:cNvPr>
          <p:cNvSpPr txBox="1"/>
          <p:nvPr/>
        </p:nvSpPr>
        <p:spPr>
          <a:xfrm>
            <a:off x="8185704" y="6237884"/>
            <a:ext cx="6403273" cy="4432176"/>
          </a:xfrm>
          <a:prstGeom prst="rect">
            <a:avLst/>
          </a:prstGeom>
          <a:noFill/>
          <a:ln>
            <a:solidFill>
              <a:schemeClr val="accent5">
                <a:lumMod val="50000"/>
              </a:schemeClr>
            </a:solidFill>
          </a:ln>
        </p:spPr>
        <p:txBody>
          <a:bodyPr wrap="square" lIns="150786" tIns="75396" rIns="150786"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Verdana" panose="020B0604030504040204" pitchFamily="34" charset="0"/>
                <a:ea typeface="Verdana" panose="020B0604030504040204" pitchFamily="34" charset="0"/>
                <a:cs typeface="Arial"/>
              </a:rPr>
              <a:t>Actions to Address Pressure Ulcers:</a:t>
            </a:r>
            <a:endParaRPr lang="en-GB" sz="1567" dirty="0">
              <a:solidFill>
                <a:prstClr val="black"/>
              </a:solidFill>
              <a:latin typeface="Verdana" panose="020B0604030504040204" pitchFamily="34" charset="0"/>
              <a:ea typeface="Verdana" panose="020B0604030504040204" pitchFamily="34" charset="0"/>
              <a:cs typeface="Arial"/>
            </a:endParaRPr>
          </a:p>
          <a:p>
            <a:pPr defTabSz="914263"/>
            <a:r>
              <a:rPr lang="en-GB" sz="1567" b="1" dirty="0">
                <a:solidFill>
                  <a:prstClr val="black"/>
                </a:solidFill>
                <a:latin typeface="Verdana" panose="020B0604030504040204" pitchFamily="34" charset="0"/>
                <a:ea typeface="Verdana" panose="020B0604030504040204" pitchFamily="34" charset="0"/>
                <a:cs typeface="Arial"/>
              </a:rPr>
              <a:t>Governance &amp; Oversight:</a:t>
            </a:r>
            <a:r>
              <a:rPr lang="en-GB" sz="1567" dirty="0">
                <a:solidFill>
                  <a:prstClr val="black"/>
                </a:solidFill>
                <a:latin typeface="Verdana" panose="020B0604030504040204" pitchFamily="34" charset="0"/>
                <a:ea typeface="Verdana" panose="020B0604030504040204" pitchFamily="34" charset="0"/>
                <a:cs typeface="Arial"/>
              </a:rPr>
              <a:t> Pressure Ulcer Strategic  Group, scrutiny panels, peer reviews.</a:t>
            </a:r>
          </a:p>
          <a:p>
            <a:pPr defTabSz="914263"/>
            <a:r>
              <a:rPr lang="en-GB" sz="1567" b="1" dirty="0">
                <a:solidFill>
                  <a:prstClr val="black"/>
                </a:solidFill>
                <a:latin typeface="Verdana" panose="020B0604030504040204" pitchFamily="34" charset="0"/>
                <a:ea typeface="Verdana" panose="020B0604030504040204" pitchFamily="34" charset="0"/>
                <a:cs typeface="Arial"/>
              </a:rPr>
              <a:t>Audits &amp; Data:</a:t>
            </a:r>
            <a:r>
              <a:rPr lang="en-GB" sz="1567" dirty="0">
                <a:solidFill>
                  <a:prstClr val="black"/>
                </a:solidFill>
                <a:latin typeface="Verdana" panose="020B0604030504040204" pitchFamily="34" charset="0"/>
                <a:ea typeface="Verdana" panose="020B0604030504040204" pitchFamily="34" charset="0"/>
                <a:cs typeface="Arial"/>
              </a:rPr>
              <a:t> audits and review</a:t>
            </a:r>
          </a:p>
          <a:p>
            <a:pPr defTabSz="914263"/>
            <a:r>
              <a:rPr lang="en-GB" sz="1567" b="1" dirty="0">
                <a:solidFill>
                  <a:prstClr val="black"/>
                </a:solidFill>
                <a:latin typeface="Verdana" panose="020B0604030504040204" pitchFamily="34" charset="0"/>
                <a:ea typeface="Verdana" panose="020B0604030504040204" pitchFamily="34" charset="0"/>
                <a:cs typeface="Arial"/>
              </a:rPr>
              <a:t>Education &amp; Training:</a:t>
            </a:r>
            <a:r>
              <a:rPr lang="en-GB" sz="1567" dirty="0">
                <a:solidFill>
                  <a:prstClr val="black"/>
                </a:solidFill>
                <a:latin typeface="Verdana" panose="020B0604030504040204" pitchFamily="34" charset="0"/>
                <a:ea typeface="Verdana" panose="020B0604030504040204" pitchFamily="34" charset="0"/>
                <a:cs typeface="Arial"/>
              </a:rPr>
              <a:t> Multilayered education across staff groups</a:t>
            </a:r>
          </a:p>
          <a:p>
            <a:pPr defTabSz="914263"/>
            <a:r>
              <a:rPr lang="en-GB" sz="1567" b="1" dirty="0">
                <a:solidFill>
                  <a:prstClr val="black"/>
                </a:solidFill>
                <a:latin typeface="Verdana" panose="020B0604030504040204" pitchFamily="34" charset="0"/>
                <a:ea typeface="Verdana" panose="020B0604030504040204" pitchFamily="34" charset="0"/>
                <a:cs typeface="Arial"/>
              </a:rPr>
              <a:t>Pathways &amp; Policies:</a:t>
            </a:r>
            <a:r>
              <a:rPr lang="en-GB" sz="1567" dirty="0">
                <a:solidFill>
                  <a:prstClr val="black"/>
                </a:solidFill>
                <a:latin typeface="Verdana" panose="020B0604030504040204" pitchFamily="34" charset="0"/>
                <a:ea typeface="Verdana" panose="020B0604030504040204" pitchFamily="34" charset="0"/>
                <a:cs typeface="Arial"/>
              </a:rPr>
              <a:t> Development of PU pathways, policies, and improvement plans </a:t>
            </a:r>
          </a:p>
          <a:p>
            <a:pPr defTabSz="914263"/>
            <a:r>
              <a:rPr lang="en-GB" sz="1567" b="1" dirty="0">
                <a:solidFill>
                  <a:prstClr val="black"/>
                </a:solidFill>
                <a:latin typeface="Verdana" panose="020B0604030504040204" pitchFamily="34" charset="0"/>
                <a:ea typeface="Verdana" panose="020B0604030504040204" pitchFamily="34" charset="0"/>
                <a:cs typeface="Arial"/>
              </a:rPr>
              <a:t>Resources &amp; Technology:</a:t>
            </a:r>
            <a:r>
              <a:rPr lang="en-GB" sz="1567" dirty="0">
                <a:solidFill>
                  <a:prstClr val="black"/>
                </a:solidFill>
                <a:latin typeface="Verdana" panose="020B0604030504040204" pitchFamily="34" charset="0"/>
                <a:ea typeface="Verdana" panose="020B0604030504040204" pitchFamily="34" charset="0"/>
                <a:cs typeface="Arial"/>
              </a:rPr>
              <a:t> Centralised Tissue Viability service, digital wound imaging, bed contract finalisation. Shared education, champions and skills programme</a:t>
            </a:r>
          </a:p>
          <a:p>
            <a:pPr defTabSz="914263"/>
            <a:r>
              <a:rPr lang="en-GB" sz="1567" b="1" dirty="0">
                <a:solidFill>
                  <a:prstClr val="black"/>
                </a:solidFill>
                <a:latin typeface="Verdana" panose="020B0604030504040204" pitchFamily="34" charset="0"/>
                <a:ea typeface="Verdana" panose="020B0604030504040204" pitchFamily="34" charset="0"/>
                <a:cs typeface="Arial"/>
              </a:rPr>
              <a:t>Collaboration:</a:t>
            </a:r>
            <a:r>
              <a:rPr lang="en-GB" sz="1567" dirty="0">
                <a:solidFill>
                  <a:prstClr val="black"/>
                </a:solidFill>
                <a:latin typeface="Verdana" panose="020B0604030504040204" pitchFamily="34" charset="0"/>
                <a:ea typeface="Verdana" panose="020B0604030504040204" pitchFamily="34" charset="0"/>
                <a:cs typeface="Arial"/>
              </a:rPr>
              <a:t> Shared responsibility and learning</a:t>
            </a:r>
          </a:p>
          <a:p>
            <a:pPr defTabSz="914263"/>
            <a:r>
              <a:rPr lang="en-GB" sz="1567" b="1" dirty="0">
                <a:solidFill>
                  <a:prstClr val="black"/>
                </a:solidFill>
                <a:latin typeface="Verdana" panose="020B0604030504040204" pitchFamily="34" charset="0"/>
                <a:ea typeface="Verdana" panose="020B0604030504040204" pitchFamily="34" charset="0"/>
                <a:cs typeface="Calibri"/>
              </a:rPr>
              <a:t>Leadership-</a:t>
            </a:r>
            <a:r>
              <a:rPr lang="en-GB" sz="1567" dirty="0">
                <a:solidFill>
                  <a:prstClr val="black"/>
                </a:solidFill>
                <a:latin typeface="Verdana" panose="020B0604030504040204" pitchFamily="34" charset="0"/>
                <a:ea typeface="Verdana" panose="020B0604030504040204" pitchFamily="34" charset="0"/>
                <a:cs typeface="Calibri"/>
              </a:rPr>
              <a:t> Strengthen leadership and accountability</a:t>
            </a: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86AB89-80F9-96A2-A9D8-33F55D2F6370}"/>
              </a:ext>
            </a:extLst>
          </p:cNvPr>
          <p:cNvSpPr>
            <a:spLocks noChangeAspect="1" noChangeArrowheads="1"/>
          </p:cNvSpPr>
          <p:nvPr/>
        </p:nvSpPr>
        <p:spPr bwMode="auto">
          <a:xfrm>
            <a:off x="256903" y="-238071"/>
            <a:ext cx="502623" cy="5026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89"/>
            <a:endParaRPr lang="en-GB" sz="2968">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B324C9F8-9974-E0C2-9403-B09FD0113DE6}"/>
              </a:ext>
            </a:extLst>
          </p:cNvPr>
          <p:cNvSpPr>
            <a:spLocks noChangeAspect="1" noChangeArrowheads="1"/>
          </p:cNvSpPr>
          <p:nvPr/>
        </p:nvSpPr>
        <p:spPr bwMode="auto">
          <a:xfrm>
            <a:off x="204548" y="-224984"/>
            <a:ext cx="502623" cy="5026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89"/>
            <a:endParaRPr lang="en-GB" sz="2968">
              <a:solidFill>
                <a:prstClr val="black"/>
              </a:solidFill>
              <a:latin typeface="Aptos" panose="020B0004020202020204"/>
            </a:endParaRPr>
          </a:p>
        </p:txBody>
      </p:sp>
      <p:pic>
        <p:nvPicPr>
          <p:cNvPr id="4" name="Picture 3" descr="A close-up of a logo&#10;&#10;AI-generated content may be incorrect.">
            <a:extLst>
              <a:ext uri="{FF2B5EF4-FFF2-40B4-BE49-F238E27FC236}">
                <a16:creationId xmlns:a16="http://schemas.microsoft.com/office/drawing/2014/main" id="{37002DE1-26C1-707B-C24F-F211229D6590}"/>
              </a:ext>
            </a:extLst>
          </p:cNvPr>
          <p:cNvPicPr>
            <a:picLocks noChangeAspect="1"/>
          </p:cNvPicPr>
          <p:nvPr/>
        </p:nvPicPr>
        <p:blipFill>
          <a:blip r:embed="rId3"/>
          <a:stretch>
            <a:fillRect/>
          </a:stretch>
        </p:blipFill>
        <p:spPr>
          <a:xfrm>
            <a:off x="15826868" y="9935789"/>
            <a:ext cx="4115274" cy="1256571"/>
          </a:xfrm>
          <a:prstGeom prst="rect">
            <a:avLst/>
          </a:prstGeom>
        </p:spPr>
      </p:pic>
      <p:sp>
        <p:nvSpPr>
          <p:cNvPr id="9" name="TextBox 8">
            <a:extLst>
              <a:ext uri="{FF2B5EF4-FFF2-40B4-BE49-F238E27FC236}">
                <a16:creationId xmlns:a16="http://schemas.microsoft.com/office/drawing/2014/main" id="{48C86175-D620-9216-9290-ABEDB5140811}"/>
              </a:ext>
            </a:extLst>
          </p:cNvPr>
          <p:cNvSpPr txBox="1"/>
          <p:nvPr/>
        </p:nvSpPr>
        <p:spPr>
          <a:xfrm>
            <a:off x="14588977" y="6219892"/>
            <a:ext cx="5478825" cy="3287290"/>
          </a:xfrm>
          <a:prstGeom prst="rect">
            <a:avLst/>
          </a:prstGeom>
          <a:solidFill>
            <a:schemeClr val="bg1"/>
          </a:solidFill>
          <a:ln>
            <a:solidFill>
              <a:schemeClr val="tx1"/>
            </a:solidFill>
          </a:ln>
        </p:spPr>
        <p:txBody>
          <a:bodyPr rot="0" spcFirstLastPara="0" vertOverflow="overflow" horzOverflow="overflow" vert="horz" wrap="square" lIns="150788" tIns="75396" rIns="150788" bIns="75396" numCol="1" spcCol="0" rtlCol="0" fromWordArt="0" anchor="t" anchorCtr="0" forceAA="0" compatLnSpc="1">
            <a:prstTxWarp prst="textNoShape">
              <a:avLst/>
            </a:prstTxWarp>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Verdana" panose="020B0604030504040204" pitchFamily="34" charset="0"/>
                <a:ea typeface="Verdana" panose="020B0604030504040204" pitchFamily="34" charset="0"/>
                <a:cs typeface="Arial"/>
              </a:rPr>
              <a:t>Improvement Goals</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 20% PU rates in acute sites; ≤1.6/1000 bed days.</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 20 % avoidable PU in HB.</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 ↓ Reduce total number of HBA incidents by 10% </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 ↓ Reduce HB acquired Deep damage by 10% </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Improved staff skills, governance, and learning culture.</a:t>
            </a:r>
          </a:p>
          <a:p>
            <a:pPr defTabSz="914263">
              <a:buFont typeface="Arial" panose="020B0604020202020204" pitchFamily="34" charset="0"/>
              <a:buChar char="•"/>
            </a:pPr>
            <a:r>
              <a:rPr lang="en-GB" sz="1567" b="1" dirty="0">
                <a:solidFill>
                  <a:prstClr val="black"/>
                </a:solidFill>
                <a:latin typeface="Verdana" panose="020B0604030504040204" pitchFamily="34" charset="0"/>
                <a:ea typeface="Verdana" panose="020B0604030504040204" pitchFamily="34" charset="0"/>
                <a:cs typeface="Arial"/>
              </a:rPr>
              <a:t>Equitable access to tissue viability services &amp; medical photography across sites.</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Better supported care homes.</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Patients consistently receive “right care, right time.”</a:t>
            </a:r>
          </a:p>
        </p:txBody>
      </p:sp>
      <p:cxnSp>
        <p:nvCxnSpPr>
          <p:cNvPr id="18" name="Straight Connector 17">
            <a:extLst>
              <a:ext uri="{FF2B5EF4-FFF2-40B4-BE49-F238E27FC236}">
                <a16:creationId xmlns:a16="http://schemas.microsoft.com/office/drawing/2014/main" id="{D9CBAA5C-38FA-669C-C7A8-5DB730DD02A5}"/>
              </a:ext>
              <a:ext uri="{C183D7F6-B498-43B3-948B-1728B52AA6E4}">
                <adec:decorative xmlns:adec="http://schemas.microsoft.com/office/drawing/2017/decorative" val="1"/>
              </a:ext>
            </a:extLst>
          </p:cNvPr>
          <p:cNvCxnSpPr>
            <a:cxnSpLocks/>
          </p:cNvCxnSpPr>
          <p:nvPr/>
        </p:nvCxnSpPr>
        <p:spPr>
          <a:xfrm>
            <a:off x="-180770" y="301912"/>
            <a:ext cx="2981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
            <a:extLst>
              <a:ext uri="{FF2B5EF4-FFF2-40B4-BE49-F238E27FC236}">
                <a16:creationId xmlns:a16="http://schemas.microsoft.com/office/drawing/2014/main" id="{34FE63C1-DAF3-20DE-5ACB-8760386DB172}"/>
              </a:ext>
            </a:extLst>
          </p:cNvPr>
          <p:cNvSpPr>
            <a:spLocks noChangeArrowheads="1"/>
          </p:cNvSpPr>
          <p:nvPr/>
        </p:nvSpPr>
        <p:spPr bwMode="auto">
          <a:xfrm>
            <a:off x="7385225" y="7356838"/>
            <a:ext cx="20105335" cy="905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0790" tIns="75396" rIns="150790" bIns="75396" numCol="1" anchor="ctr" anchorCtr="0" compatLnSpc="1">
            <a:prstTxWarp prst="textNoShape">
              <a:avLst/>
            </a:prstTxWarp>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4895">
              <a:solidFill>
                <a:prstClr val="black"/>
              </a:solidFill>
              <a:latin typeface="Aptos" panose="02110004020202020204"/>
            </a:endParaRPr>
          </a:p>
        </p:txBody>
      </p:sp>
      <p:sp>
        <p:nvSpPr>
          <p:cNvPr id="30" name="Title 1">
            <a:extLst>
              <a:ext uri="{FF2B5EF4-FFF2-40B4-BE49-F238E27FC236}">
                <a16:creationId xmlns:a16="http://schemas.microsoft.com/office/drawing/2014/main" id="{DB77669E-DEB2-8469-1784-A4BE86B0F9C1}"/>
              </a:ext>
            </a:extLst>
          </p:cNvPr>
          <p:cNvSpPr txBox="1">
            <a:spLocks/>
          </p:cNvSpPr>
          <p:nvPr/>
        </p:nvSpPr>
        <p:spPr>
          <a:xfrm>
            <a:off x="3190" y="1"/>
            <a:ext cx="20141251" cy="534642"/>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88" tIns="75396" rIns="150788" bIns="75396" rtlCol="0" anchor="ctr">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2000" b="1" dirty="0">
                <a:solidFill>
                  <a:prstClr val="white"/>
                </a:solidFill>
                <a:latin typeface="Verdana" panose="020B0604030504040204" pitchFamily="34" charset="0"/>
                <a:ea typeface="Verdana" panose="020B0604030504040204" pitchFamily="34" charset="0"/>
                <a:cs typeface="Arial"/>
              </a:rPr>
              <a:t>Pressure Damage</a:t>
            </a:r>
            <a:endParaRPr lang="en-GB" sz="2000" b="1" dirty="0">
              <a:solidFill>
                <a:prstClr val="white"/>
              </a:solidFill>
              <a:latin typeface="Verdana" panose="020B0604030504040204" pitchFamily="34" charset="0"/>
              <a:ea typeface="Verdana" panose="020B0604030504040204" pitchFamily="34" charset="0"/>
              <a:cs typeface="Arial" panose="020B0604020202020204" pitchFamily="34" charset="0"/>
            </a:endParaRPr>
          </a:p>
          <a:p>
            <a:pPr defTabSz="914263"/>
            <a:r>
              <a:rPr lang="en-GB" sz="1567" b="1" dirty="0">
                <a:solidFill>
                  <a:prstClr val="white"/>
                </a:solidFill>
                <a:latin typeface="Arial"/>
                <a:cs typeface="Arial"/>
              </a:rPr>
              <a:t>                            </a:t>
            </a:r>
            <a:endParaRPr lang="en-GB" sz="1567" dirty="0">
              <a:solidFill>
                <a:prstClr val="white"/>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B9E101FF-2DFC-3A75-110B-CDA1F5E263FB}"/>
              </a:ext>
            </a:extLst>
          </p:cNvPr>
          <p:cNvSpPr txBox="1"/>
          <p:nvPr/>
        </p:nvSpPr>
        <p:spPr>
          <a:xfrm>
            <a:off x="198992" y="5365534"/>
            <a:ext cx="7079914" cy="473076"/>
          </a:xfrm>
          <a:prstGeom prst="rect">
            <a:avLst/>
          </a:prstGeom>
          <a:noFill/>
        </p:spPr>
        <p:txBody>
          <a:bodyPr wrap="square" lIns="91440" tIns="45719" rIns="91440" bIns="45719" rtlCol="0" anchor="t">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237">
                <a:solidFill>
                  <a:prstClr val="black"/>
                </a:solidFill>
                <a:latin typeface="Arial"/>
                <a:cs typeface="Arial"/>
              </a:rPr>
              <a:t>Graph 1 Total numbers of Incidents HB acquired. November and December  require cleansing and scrutinising, not a reflective number</a:t>
            </a:r>
            <a:r>
              <a:rPr lang="en-GB" sz="1237">
                <a:solidFill>
                  <a:prstClr val="black"/>
                </a:solidFill>
                <a:latin typeface="Aptos" panose="02110004020202020204"/>
              </a:rPr>
              <a:t>. </a:t>
            </a:r>
          </a:p>
        </p:txBody>
      </p:sp>
      <p:pic>
        <p:nvPicPr>
          <p:cNvPr id="8" name="Picture 7">
            <a:extLst>
              <a:ext uri="{FF2B5EF4-FFF2-40B4-BE49-F238E27FC236}">
                <a16:creationId xmlns:a16="http://schemas.microsoft.com/office/drawing/2014/main" id="{CB4727B6-F023-D20D-20FD-CB211F6AF909}"/>
              </a:ext>
            </a:extLst>
          </p:cNvPr>
          <p:cNvPicPr>
            <a:picLocks noChangeAspect="1"/>
          </p:cNvPicPr>
          <p:nvPr/>
        </p:nvPicPr>
        <p:blipFill>
          <a:blip r:embed="rId4"/>
          <a:stretch>
            <a:fillRect/>
          </a:stretch>
        </p:blipFill>
        <p:spPr>
          <a:xfrm>
            <a:off x="129205" y="644385"/>
            <a:ext cx="7784019" cy="4708376"/>
          </a:xfrm>
          <a:prstGeom prst="rect">
            <a:avLst/>
          </a:prstGeom>
        </p:spPr>
      </p:pic>
      <p:sp>
        <p:nvSpPr>
          <p:cNvPr id="16" name="Oval 15">
            <a:extLst>
              <a:ext uri="{FF2B5EF4-FFF2-40B4-BE49-F238E27FC236}">
                <a16:creationId xmlns:a16="http://schemas.microsoft.com/office/drawing/2014/main" id="{12BB2908-F96A-F717-CF05-14BC9AE998E0}"/>
              </a:ext>
            </a:extLst>
          </p:cNvPr>
          <p:cNvSpPr/>
          <p:nvPr/>
        </p:nvSpPr>
        <p:spPr>
          <a:xfrm>
            <a:off x="4936927" y="6982537"/>
            <a:ext cx="272752" cy="24547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ctr" defTabSz="914263"/>
            <a:endParaRPr lang="en-GB" sz="1092">
              <a:solidFill>
                <a:prstClr val="black"/>
              </a:solidFill>
              <a:latin typeface="Aptos" panose="02110004020202020204"/>
            </a:endParaRPr>
          </a:p>
        </p:txBody>
      </p:sp>
      <p:pic>
        <p:nvPicPr>
          <p:cNvPr id="22" name="Picture 21">
            <a:extLst>
              <a:ext uri="{FF2B5EF4-FFF2-40B4-BE49-F238E27FC236}">
                <a16:creationId xmlns:a16="http://schemas.microsoft.com/office/drawing/2014/main" id="{FDA6CB68-5063-A7F0-3062-768CB881D513}"/>
              </a:ext>
            </a:extLst>
          </p:cNvPr>
          <p:cNvPicPr>
            <a:picLocks noChangeAspect="1"/>
          </p:cNvPicPr>
          <p:nvPr/>
        </p:nvPicPr>
        <p:blipFill>
          <a:blip r:embed="rId5"/>
          <a:stretch>
            <a:fillRect/>
          </a:stretch>
        </p:blipFill>
        <p:spPr>
          <a:xfrm>
            <a:off x="129205" y="6340475"/>
            <a:ext cx="7784019" cy="4264875"/>
          </a:xfrm>
          <a:prstGeom prst="rect">
            <a:avLst/>
          </a:prstGeom>
        </p:spPr>
      </p:pic>
      <p:sp>
        <p:nvSpPr>
          <p:cNvPr id="25" name="TextBox 24">
            <a:extLst>
              <a:ext uri="{FF2B5EF4-FFF2-40B4-BE49-F238E27FC236}">
                <a16:creationId xmlns:a16="http://schemas.microsoft.com/office/drawing/2014/main" id="{2C958C39-8F95-F9D8-3F29-8B3717076C2F}"/>
              </a:ext>
            </a:extLst>
          </p:cNvPr>
          <p:cNvSpPr txBox="1"/>
          <p:nvPr/>
        </p:nvSpPr>
        <p:spPr>
          <a:xfrm>
            <a:off x="5912510" y="9050608"/>
            <a:ext cx="1026120" cy="215442"/>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800">
                <a:solidFill>
                  <a:prstClr val="black"/>
                </a:solidFill>
                <a:latin typeface="Aptos" panose="02110004020202020204"/>
                <a:ea typeface="Calibri"/>
                <a:cs typeface="Calibri"/>
              </a:rPr>
              <a:t>Graph 3</a:t>
            </a:r>
            <a:endParaRPr lang="en-GB" sz="800">
              <a:solidFill>
                <a:prstClr val="black"/>
              </a:solidFill>
              <a:latin typeface="Aptos" panose="02110004020202020204"/>
            </a:endParaRPr>
          </a:p>
        </p:txBody>
      </p:sp>
    </p:spTree>
    <p:extLst>
      <p:ext uri="{BB962C8B-B14F-4D97-AF65-F5344CB8AC3E}">
        <p14:creationId xmlns:p14="http://schemas.microsoft.com/office/powerpoint/2010/main" val="3053136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42</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97955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6770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an increase in December 2025, reporting 1.53% compared to the previous figure of 1.32% in November 2025.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has remained relatively stable in recent months</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12105" y="6441916"/>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5" name="Picture 4">
            <a:extLst>
              <a:ext uri="{FF2B5EF4-FFF2-40B4-BE49-F238E27FC236}">
                <a16:creationId xmlns:a16="http://schemas.microsoft.com/office/drawing/2014/main" id="{8AF8CF4E-83EA-5365-125D-1A7E00AC452D}"/>
              </a:ext>
            </a:extLst>
          </p:cNvPr>
          <p:cNvPicPr>
            <a:picLocks noChangeAspect="1"/>
          </p:cNvPicPr>
          <p:nvPr/>
        </p:nvPicPr>
        <p:blipFill>
          <a:blip r:embed="rId11"/>
          <a:stretch>
            <a:fillRect/>
          </a:stretch>
        </p:blipFill>
        <p:spPr>
          <a:xfrm>
            <a:off x="488620" y="2104472"/>
            <a:ext cx="19253643" cy="4106476"/>
          </a:xfrm>
          <a:prstGeom prst="rect">
            <a:avLst/>
          </a:prstGeom>
        </p:spPr>
      </p:pic>
      <p:pic>
        <p:nvPicPr>
          <p:cNvPr id="12" name="Picture 11">
            <a:extLst>
              <a:ext uri="{FF2B5EF4-FFF2-40B4-BE49-F238E27FC236}">
                <a16:creationId xmlns:a16="http://schemas.microsoft.com/office/drawing/2014/main" id="{F7277520-CAB5-486E-CC49-EF426E0152F7}"/>
              </a:ext>
            </a:extLst>
          </p:cNvPr>
          <p:cNvPicPr>
            <a:picLocks noChangeAspect="1"/>
          </p:cNvPicPr>
          <p:nvPr/>
        </p:nvPicPr>
        <p:blipFill>
          <a:blip r:embed="rId12"/>
          <a:stretch>
            <a:fillRect/>
          </a:stretch>
        </p:blipFill>
        <p:spPr>
          <a:xfrm>
            <a:off x="811454" y="6811376"/>
            <a:ext cx="8727926" cy="4228396"/>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A106A-9315-7405-4822-75824373432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1A2C860-7FFD-1041-89F3-221FC4E18B5A}"/>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Maternity &amp; Neonates</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5715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2448B-36CA-94FC-AB93-5E42CA83CB2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8C68DE-6918-4177-828C-FAE1E1F417F6}"/>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65F9C58-1298-1881-3B35-88865ED6679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44</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65DDD61-398E-DAE5-F4F0-71A74194DFE3}"/>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Maternity &amp; Neonates</a:t>
            </a:r>
          </a:p>
        </p:txBody>
      </p:sp>
      <p:graphicFrame>
        <p:nvGraphicFramePr>
          <p:cNvPr id="8" name="Table 7">
            <a:extLst>
              <a:ext uri="{FF2B5EF4-FFF2-40B4-BE49-F238E27FC236}">
                <a16:creationId xmlns:a16="http://schemas.microsoft.com/office/drawing/2014/main" id="{E6777DA4-13C3-D7C5-CC96-C7D756595820}"/>
              </a:ext>
            </a:extLst>
          </p:cNvPr>
          <p:cNvGraphicFramePr>
            <a:graphicFrameLocks noGrp="1"/>
          </p:cNvGraphicFramePr>
          <p:nvPr/>
        </p:nvGraphicFramePr>
        <p:xfrm>
          <a:off x="206728" y="604869"/>
          <a:ext cx="19626052" cy="10378329"/>
        </p:xfrm>
        <a:graphic>
          <a:graphicData uri="http://schemas.openxmlformats.org/drawingml/2006/table">
            <a:tbl>
              <a:tblPr firstRow="1" bandRow="1">
                <a:tableStyleId>{5C22544A-7EE6-4342-B048-85BDC9FD1C3A}</a:tableStyleId>
              </a:tblPr>
              <a:tblGrid>
                <a:gridCol w="9813026">
                  <a:extLst>
                    <a:ext uri="{9D8B030D-6E8A-4147-A177-3AD203B41FA5}">
                      <a16:colId xmlns:a16="http://schemas.microsoft.com/office/drawing/2014/main" val="1790976562"/>
                    </a:ext>
                  </a:extLst>
                </a:gridCol>
                <a:gridCol w="9813026">
                  <a:extLst>
                    <a:ext uri="{9D8B030D-6E8A-4147-A177-3AD203B41FA5}">
                      <a16:colId xmlns:a16="http://schemas.microsoft.com/office/drawing/2014/main" val="3715746704"/>
                    </a:ext>
                  </a:extLst>
                </a:gridCol>
              </a:tblGrid>
              <a:tr h="679813">
                <a:tc>
                  <a:txBody>
                    <a:bodyPr/>
                    <a:lstStyle/>
                    <a:p>
                      <a:r>
                        <a:rPr lang="en-GB" dirty="0"/>
                        <a:t>Perinatal Mortality - Stillbirths</a:t>
                      </a:r>
                    </a:p>
                  </a:txBody>
                  <a:tcPr/>
                </a:tc>
                <a:tc>
                  <a:txBody>
                    <a:bodyPr/>
                    <a:lstStyle/>
                    <a:p>
                      <a:r>
                        <a:rPr lang="en-GB" dirty="0"/>
                        <a:t>Perinatal Mortality - Neonatal Deaths</a:t>
                      </a:r>
                    </a:p>
                  </a:txBody>
                  <a:tcPr/>
                </a:tc>
                <a:extLst>
                  <a:ext uri="{0D108BD9-81ED-4DB2-BD59-A6C34878D82A}">
                    <a16:rowId xmlns:a16="http://schemas.microsoft.com/office/drawing/2014/main" val="1696863262"/>
                  </a:ext>
                </a:extLst>
              </a:tr>
              <a:tr h="4294825">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33310865"/>
                  </a:ext>
                </a:extLst>
              </a:tr>
              <a:tr h="5403691">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69449202"/>
                  </a:ext>
                </a:extLst>
              </a:tr>
            </a:tbl>
          </a:graphicData>
        </a:graphic>
      </p:graphicFrame>
      <p:pic>
        <p:nvPicPr>
          <p:cNvPr id="10" name="Picture 9">
            <a:extLst>
              <a:ext uri="{FF2B5EF4-FFF2-40B4-BE49-F238E27FC236}">
                <a16:creationId xmlns:a16="http://schemas.microsoft.com/office/drawing/2014/main" id="{5390A2A5-AAB3-E19B-5A5B-07527E7B13E7}"/>
              </a:ext>
            </a:extLst>
          </p:cNvPr>
          <p:cNvPicPr>
            <a:picLocks noChangeAspect="1"/>
          </p:cNvPicPr>
          <p:nvPr/>
        </p:nvPicPr>
        <p:blipFill>
          <a:blip r:embed="rId3"/>
          <a:stretch>
            <a:fillRect/>
          </a:stretch>
        </p:blipFill>
        <p:spPr>
          <a:xfrm>
            <a:off x="272908" y="1264116"/>
            <a:ext cx="5791702" cy="2536156"/>
          </a:xfrm>
          <a:prstGeom prst="rect">
            <a:avLst/>
          </a:prstGeom>
        </p:spPr>
      </p:pic>
      <p:pic>
        <p:nvPicPr>
          <p:cNvPr id="14" name="Picture 13">
            <a:extLst>
              <a:ext uri="{FF2B5EF4-FFF2-40B4-BE49-F238E27FC236}">
                <a16:creationId xmlns:a16="http://schemas.microsoft.com/office/drawing/2014/main" id="{A98E3091-2660-AC8A-87D6-C09D16144A5F}"/>
              </a:ext>
            </a:extLst>
          </p:cNvPr>
          <p:cNvPicPr>
            <a:picLocks noChangeAspect="1"/>
          </p:cNvPicPr>
          <p:nvPr/>
        </p:nvPicPr>
        <p:blipFill>
          <a:blip r:embed="rId4"/>
          <a:stretch>
            <a:fillRect/>
          </a:stretch>
        </p:blipFill>
        <p:spPr>
          <a:xfrm>
            <a:off x="10084801" y="1193731"/>
            <a:ext cx="5782482" cy="2543530"/>
          </a:xfrm>
          <a:prstGeom prst="rect">
            <a:avLst/>
          </a:prstGeom>
        </p:spPr>
      </p:pic>
      <p:sp>
        <p:nvSpPr>
          <p:cNvPr id="15" name="TextBox 14">
            <a:extLst>
              <a:ext uri="{FF2B5EF4-FFF2-40B4-BE49-F238E27FC236}">
                <a16:creationId xmlns:a16="http://schemas.microsoft.com/office/drawing/2014/main" id="{23731466-1207-C4E0-945E-776432C8A5FC}"/>
              </a:ext>
            </a:extLst>
          </p:cNvPr>
          <p:cNvSpPr txBox="1"/>
          <p:nvPr/>
        </p:nvSpPr>
        <p:spPr>
          <a:xfrm>
            <a:off x="6074513" y="1446209"/>
            <a:ext cx="3810084"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11 stillbirths during this period, all are included in the MBRRACE reporting data. One case did not receive any antenatal care within Swansea Bay; one was an unknown pregnancy that delivered pre-hospital with maternity services involved postnatally to provide care and support.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58866E5-A767-35B5-9CAB-32BF42F85C5E}"/>
              </a:ext>
            </a:extLst>
          </p:cNvPr>
          <p:cNvSpPr txBox="1"/>
          <p:nvPr/>
        </p:nvSpPr>
        <p:spPr>
          <a:xfrm>
            <a:off x="15858693" y="1441445"/>
            <a:ext cx="3810084"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seven neonatal deaths between January 2025 and November 2025 and of these cases only five are reportable to MBRRACE as two were over 28 days of life. Of these five, only two will be represented in the MBRRACE report as deaths &lt;24 weeks gestation are not included in the final report for analysis. The three deaths not included in MBRRACE analysis were extremely pre-term (less than 24 weeks) at the limit of viability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82CB56A-0A22-3C77-EA80-5F2F9001269E}"/>
              </a:ext>
            </a:extLst>
          </p:cNvPr>
          <p:cNvSpPr txBox="1"/>
          <p:nvPr/>
        </p:nvSpPr>
        <p:spPr>
          <a:xfrm>
            <a:off x="10117932" y="3840024"/>
            <a:ext cx="579170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no deaths reported since August 2025. This is lower than what has been seen in recent years for SBUHB. December data required to make a final assessment.</a:t>
            </a:r>
          </a:p>
        </p:txBody>
      </p:sp>
      <p:graphicFrame>
        <p:nvGraphicFramePr>
          <p:cNvPr id="18" name="Table 17">
            <a:extLst>
              <a:ext uri="{FF2B5EF4-FFF2-40B4-BE49-F238E27FC236}">
                <a16:creationId xmlns:a16="http://schemas.microsoft.com/office/drawing/2014/main" id="{875F6A83-0C21-4AA3-088E-82B04A7CEB38}"/>
              </a:ext>
            </a:extLst>
          </p:cNvPr>
          <p:cNvGraphicFramePr>
            <a:graphicFrameLocks noGrp="1"/>
          </p:cNvGraphicFramePr>
          <p:nvPr/>
        </p:nvGraphicFramePr>
        <p:xfrm>
          <a:off x="230257" y="5068011"/>
          <a:ext cx="19626052" cy="605134"/>
        </p:xfrm>
        <a:graphic>
          <a:graphicData uri="http://schemas.openxmlformats.org/drawingml/2006/table">
            <a:tbl>
              <a:tblPr firstRow="1" bandRow="1">
                <a:tableStyleId>{5C22544A-7EE6-4342-B048-85BDC9FD1C3A}</a:tableStyleId>
              </a:tblPr>
              <a:tblGrid>
                <a:gridCol w="9813026">
                  <a:extLst>
                    <a:ext uri="{9D8B030D-6E8A-4147-A177-3AD203B41FA5}">
                      <a16:colId xmlns:a16="http://schemas.microsoft.com/office/drawing/2014/main" val="2608378766"/>
                    </a:ext>
                  </a:extLst>
                </a:gridCol>
                <a:gridCol w="9813026">
                  <a:extLst>
                    <a:ext uri="{9D8B030D-6E8A-4147-A177-3AD203B41FA5}">
                      <a16:colId xmlns:a16="http://schemas.microsoft.com/office/drawing/2014/main" val="2343288635"/>
                    </a:ext>
                  </a:extLst>
                </a:gridCol>
              </a:tblGrid>
              <a:tr h="605134">
                <a:tc>
                  <a:txBody>
                    <a:bodyPr/>
                    <a:lstStyle/>
                    <a:p>
                      <a:r>
                        <a:rPr lang="en-GB" dirty="0"/>
                        <a:t>Perinatal Morbidity – HIE Grade 2 and 3</a:t>
                      </a:r>
                    </a:p>
                  </a:txBody>
                  <a:tcPr/>
                </a:tc>
                <a:tc>
                  <a:txBody>
                    <a:bodyPr/>
                    <a:lstStyle/>
                    <a:p>
                      <a:r>
                        <a:rPr lang="en-GB" dirty="0"/>
                        <a:t>Maternal Morbidity – PPH &lt;1.5litres</a:t>
                      </a:r>
                    </a:p>
                  </a:txBody>
                  <a:tcPr/>
                </a:tc>
                <a:extLst>
                  <a:ext uri="{0D108BD9-81ED-4DB2-BD59-A6C34878D82A}">
                    <a16:rowId xmlns:a16="http://schemas.microsoft.com/office/drawing/2014/main" val="4098797734"/>
                  </a:ext>
                </a:extLst>
              </a:tr>
            </a:tbl>
          </a:graphicData>
        </a:graphic>
      </p:graphicFrame>
      <p:pic>
        <p:nvPicPr>
          <p:cNvPr id="20" name="Picture 19">
            <a:extLst>
              <a:ext uri="{FF2B5EF4-FFF2-40B4-BE49-F238E27FC236}">
                <a16:creationId xmlns:a16="http://schemas.microsoft.com/office/drawing/2014/main" id="{E7B242AF-B4EC-CC2C-6784-9C4AA3AD628A}"/>
              </a:ext>
            </a:extLst>
          </p:cNvPr>
          <p:cNvPicPr>
            <a:picLocks noChangeAspect="1"/>
          </p:cNvPicPr>
          <p:nvPr/>
        </p:nvPicPr>
        <p:blipFill>
          <a:blip r:embed="rId5"/>
          <a:stretch>
            <a:fillRect/>
          </a:stretch>
        </p:blipFill>
        <p:spPr>
          <a:xfrm>
            <a:off x="339903" y="5700803"/>
            <a:ext cx="5772956" cy="2543530"/>
          </a:xfrm>
          <a:prstGeom prst="rect">
            <a:avLst/>
          </a:prstGeom>
        </p:spPr>
      </p:pic>
      <p:sp>
        <p:nvSpPr>
          <p:cNvPr id="21" name="TextBox 20">
            <a:extLst>
              <a:ext uri="{FF2B5EF4-FFF2-40B4-BE49-F238E27FC236}">
                <a16:creationId xmlns:a16="http://schemas.microsoft.com/office/drawing/2014/main" id="{7538EE5D-5BF6-4D80-BFD1-C87B9DF1E300}"/>
              </a:ext>
            </a:extLst>
          </p:cNvPr>
          <p:cNvSpPr txBox="1"/>
          <p:nvPr/>
        </p:nvSpPr>
        <p:spPr>
          <a:xfrm>
            <a:off x="6136288" y="5715654"/>
            <a:ext cx="3772570"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five cases of HIE reported in this period. All babies survived to discharge with good outcomes. There is limited data published to allow National benchmarking. Latest published data from National Neonatal Research Database (NNRD) is 4 years out of date (Department of Health, 2021 data). This reports a UK average incidence for Moderate and Severe HIE cases of 1.59/1000 births (1.49-1.70).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9736177-CFDD-A827-9F64-2DDC269A78AF}"/>
              </a:ext>
            </a:extLst>
          </p:cNvPr>
          <p:cNvSpPr txBox="1"/>
          <p:nvPr/>
        </p:nvSpPr>
        <p:spPr>
          <a:xfrm>
            <a:off x="339070" y="8397875"/>
            <a:ext cx="5725540"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Due to the low number of HIE and births in SBUHB a rolling 12-month HIE incidence reporting is more appropriate. This shows that in November our moderate to severe rolling 12-month HIE rate was 1.84/1000 births. This represents a 45% decrease since its peak in April 2024 of 3.32/1000 births. The 2025 HIE rate up until November was 1.68/1000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4" name="Picture 23">
            <a:extLst>
              <a:ext uri="{FF2B5EF4-FFF2-40B4-BE49-F238E27FC236}">
                <a16:creationId xmlns:a16="http://schemas.microsoft.com/office/drawing/2014/main" id="{32019C9F-7647-C772-F357-DE4BF14C0404}"/>
              </a:ext>
            </a:extLst>
          </p:cNvPr>
          <p:cNvPicPr>
            <a:picLocks noChangeAspect="1"/>
          </p:cNvPicPr>
          <p:nvPr/>
        </p:nvPicPr>
        <p:blipFill>
          <a:blip r:embed="rId6"/>
          <a:stretch>
            <a:fillRect/>
          </a:stretch>
        </p:blipFill>
        <p:spPr>
          <a:xfrm>
            <a:off x="10107055" y="5734550"/>
            <a:ext cx="5782482" cy="2543530"/>
          </a:xfrm>
          <a:prstGeom prst="rect">
            <a:avLst/>
          </a:prstGeom>
        </p:spPr>
      </p:pic>
      <p:sp>
        <p:nvSpPr>
          <p:cNvPr id="25" name="TextBox 24">
            <a:extLst>
              <a:ext uri="{FF2B5EF4-FFF2-40B4-BE49-F238E27FC236}">
                <a16:creationId xmlns:a16="http://schemas.microsoft.com/office/drawing/2014/main" id="{BD7E6416-AE25-2BAD-866D-4A76C67CAA84}"/>
              </a:ext>
            </a:extLst>
          </p:cNvPr>
          <p:cNvSpPr txBox="1"/>
          <p:nvPr/>
        </p:nvSpPr>
        <p:spPr>
          <a:xfrm>
            <a:off x="10281444" y="8397875"/>
            <a:ext cx="938733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NMPA published 2023 data for National benchmarking and reported postpartum haemorrhage incidence as 3.41/1000 births (2.98-3.79). SBUHB rate for postpartum haemorrhage in 2025 was reported as 2.49/1000 births, lower than the National benchmark. This showed a steady reduction from 2024 data, of 3.51/1000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9174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FA5B3-178C-C9D8-DFB6-F8CBF00AEA4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2632F24-95CC-DA9E-A66D-C6E6006E38C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A85D2EE-FC4C-0D52-6D5F-324D85DBED33}"/>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5FD783A-FD6A-02AE-0CCF-AE9D6333E162}"/>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endPar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0C1FCCB6-7DDF-CE95-CF3B-EB7CAAFC053A}"/>
              </a:ext>
            </a:extLst>
          </p:cNvPr>
          <p:cNvGraphicFramePr>
            <a:graphicFrameLocks noGrp="1"/>
          </p:cNvGraphicFramePr>
          <p:nvPr/>
        </p:nvGraphicFramePr>
        <p:xfrm>
          <a:off x="223044" y="701674"/>
          <a:ext cx="19659600" cy="10054321"/>
        </p:xfrm>
        <a:graphic>
          <a:graphicData uri="http://schemas.openxmlformats.org/drawingml/2006/table">
            <a:tbl>
              <a:tblPr firstRow="1" bandRow="1">
                <a:tableStyleId>{5C22544A-7EE6-4342-B048-85BDC9FD1C3A}</a:tableStyleId>
              </a:tblPr>
              <a:tblGrid>
                <a:gridCol w="9829800">
                  <a:extLst>
                    <a:ext uri="{9D8B030D-6E8A-4147-A177-3AD203B41FA5}">
                      <a16:colId xmlns:a16="http://schemas.microsoft.com/office/drawing/2014/main" val="48947419"/>
                    </a:ext>
                  </a:extLst>
                </a:gridCol>
                <a:gridCol w="9829800">
                  <a:extLst>
                    <a:ext uri="{9D8B030D-6E8A-4147-A177-3AD203B41FA5}">
                      <a16:colId xmlns:a16="http://schemas.microsoft.com/office/drawing/2014/main" val="3778020355"/>
                    </a:ext>
                  </a:extLst>
                </a:gridCol>
              </a:tblGrid>
              <a:tr h="673590">
                <a:tc gridSpan="2">
                  <a:txBody>
                    <a:bodyPr/>
                    <a:lstStyle/>
                    <a:p>
                      <a:r>
                        <a:rPr lang="en-GB" dirty="0"/>
                        <a:t>Maternity Triage - BSOTS</a:t>
                      </a:r>
                    </a:p>
                  </a:txBody>
                  <a:tcPr/>
                </a:tc>
                <a:tc hMerge="1">
                  <a:txBody>
                    <a:bodyPr/>
                    <a:lstStyle/>
                    <a:p>
                      <a:endParaRPr lang="en-GB" dirty="0"/>
                    </a:p>
                  </a:txBody>
                  <a:tcPr/>
                </a:tc>
                <a:extLst>
                  <a:ext uri="{0D108BD9-81ED-4DB2-BD59-A6C34878D82A}">
                    <a16:rowId xmlns:a16="http://schemas.microsoft.com/office/drawing/2014/main" val="1061403091"/>
                  </a:ext>
                </a:extLst>
              </a:tr>
              <a:tr h="3170343">
                <a:tc gridSpan="2">
                  <a:txBody>
                    <a:bodyPr/>
                    <a:lstStyle/>
                    <a:p>
                      <a:pPr algn="just"/>
                      <a:r>
                        <a:rPr lang="en-GB" sz="2000" kern="1200" dirty="0">
                          <a:solidFill>
                            <a:schemeClr val="dk1"/>
                          </a:solidFill>
                          <a:effectLst/>
                          <a:latin typeface="+mn-lt"/>
                          <a:ea typeface="+mn-ea"/>
                          <a:cs typeface="+mn-cs"/>
                        </a:rPr>
                        <a:t>Birmingham Symptom Specific Obstetric Triage System (BSOTS) is the Maternity services emergency department to support women experiencing concerns or urgent complications with their pregnancy or postnatal period. The following metrics help the system understand how effective, efficient, timely and safe our triage system is in responding to these.</a:t>
                      </a:r>
                    </a:p>
                    <a:p>
                      <a:pPr algn="just"/>
                      <a:r>
                        <a:rPr lang="en-GB" sz="2000" kern="1200" dirty="0">
                          <a:solidFill>
                            <a:schemeClr val="dk1"/>
                          </a:solidFill>
                          <a:effectLst/>
                          <a:latin typeface="+mn-lt"/>
                          <a:ea typeface="+mn-ea"/>
                          <a:cs typeface="+mn-cs"/>
                        </a:rPr>
                        <a:t> </a:t>
                      </a:r>
                    </a:p>
                    <a:p>
                      <a:pPr algn="just"/>
                      <a:r>
                        <a:rPr lang="en-GB" sz="2000" kern="1200" dirty="0">
                          <a:solidFill>
                            <a:schemeClr val="dk1"/>
                          </a:solidFill>
                          <a:effectLst/>
                          <a:latin typeface="+mn-lt"/>
                          <a:ea typeface="+mn-ea"/>
                          <a:cs typeface="+mn-cs"/>
                        </a:rPr>
                        <a:t>In October 466 women were reviewed in triage and assessed for ongoing care requirements.    </a:t>
                      </a:r>
                    </a:p>
                    <a:p>
                      <a:pPr algn="just"/>
                      <a:r>
                        <a:rPr lang="en-GB" sz="2000" kern="1200" dirty="0">
                          <a:solidFill>
                            <a:schemeClr val="dk1"/>
                          </a:solidFill>
                          <a:effectLst/>
                          <a:latin typeface="+mn-lt"/>
                          <a:ea typeface="+mn-ea"/>
                          <a:cs typeface="+mn-cs"/>
                        </a:rPr>
                        <a:t>Initial trigae within 15 minutes, standard is 90% - rate in October 90.80%.</a:t>
                      </a:r>
                    </a:p>
                    <a:p>
                      <a:pPr algn="just"/>
                      <a:r>
                        <a:rPr lang="en-GB" sz="2000" kern="1200" dirty="0">
                          <a:solidFill>
                            <a:schemeClr val="dk1"/>
                          </a:solidFill>
                          <a:effectLst/>
                          <a:latin typeface="+mn-lt"/>
                          <a:ea typeface="+mn-ea"/>
                          <a:cs typeface="+mn-cs"/>
                        </a:rPr>
                        <a:t> </a:t>
                      </a:r>
                    </a:p>
                    <a:p>
                      <a:pPr algn="just"/>
                      <a:r>
                        <a:rPr lang="en-GB" sz="2000" kern="1200" dirty="0">
                          <a:solidFill>
                            <a:schemeClr val="dk1"/>
                          </a:solidFill>
                          <a:effectLst/>
                          <a:latin typeface="+mn-lt"/>
                          <a:ea typeface="+mn-ea"/>
                          <a:cs typeface="+mn-cs"/>
                        </a:rPr>
                        <a:t>There were 4 incidents reported due to delay in obtaining medical review following initial assessment and risk stratification for yellow, amber and red pathways, which amounts to a breach of time for review of 6.9%. There were no incidents relating to harm reported as a result.  Where breach in time to review is identified, an additional  measure which looks at what time review was achieved will be introduced.</a:t>
                      </a:r>
                    </a:p>
                    <a:p>
                      <a:pPr algn="just"/>
                      <a:r>
                        <a:rPr lang="en-GB" sz="2000" dirty="0"/>
                        <a:t>Singleton Maternity Triage Team celebrated 1 year since roll out of BSOTS in November 2024. During this period 5955 women attended for review - 4426 women self-referred, 526 were referred by Antenatal Clinic, 588 were referred by other allied health professionals. </a:t>
                      </a:r>
                    </a:p>
                  </a:txBody>
                  <a:tcPr/>
                </a:tc>
                <a:tc hMerge="1">
                  <a:txBody>
                    <a:bodyPr/>
                    <a:lstStyle/>
                    <a:p>
                      <a:endParaRPr lang="en-GB" dirty="0"/>
                    </a:p>
                  </a:txBody>
                  <a:tcPr/>
                </a:tc>
                <a:extLst>
                  <a:ext uri="{0D108BD9-81ED-4DB2-BD59-A6C34878D82A}">
                    <a16:rowId xmlns:a16="http://schemas.microsoft.com/office/drawing/2014/main" val="2564628124"/>
                  </a:ext>
                </a:extLst>
              </a:tr>
              <a:tr h="673590">
                <a:tc>
                  <a:txBody>
                    <a:bodyPr/>
                    <a:lstStyle/>
                    <a:p>
                      <a:r>
                        <a:rPr lang="en-GB" b="1" dirty="0">
                          <a:solidFill>
                            <a:schemeClr val="bg1"/>
                          </a:solidFill>
                        </a:rPr>
                        <a:t>Workforce – Maternity Staffing Establishment</a:t>
                      </a:r>
                    </a:p>
                  </a:txBody>
                  <a:tcPr>
                    <a:solidFill>
                      <a:schemeClr val="accent1"/>
                    </a:solidFill>
                  </a:tcPr>
                </a:tc>
                <a:tc>
                  <a:txBody>
                    <a:bodyPr/>
                    <a:lstStyle/>
                    <a:p>
                      <a:r>
                        <a:rPr lang="en-GB" b="1" dirty="0">
                          <a:solidFill>
                            <a:schemeClr val="bg1"/>
                          </a:solidFill>
                        </a:rPr>
                        <a:t>Workforce – Neonatal Staffing Establishment</a:t>
                      </a:r>
                      <a:endParaRPr lang="en-GB" dirty="0">
                        <a:solidFill>
                          <a:schemeClr val="bg1"/>
                        </a:solidFill>
                      </a:endParaRPr>
                    </a:p>
                  </a:txBody>
                  <a:tcPr>
                    <a:solidFill>
                      <a:schemeClr val="accent1"/>
                    </a:solidFill>
                  </a:tcPr>
                </a:tc>
                <a:extLst>
                  <a:ext uri="{0D108BD9-81ED-4DB2-BD59-A6C34878D82A}">
                    <a16:rowId xmlns:a16="http://schemas.microsoft.com/office/drawing/2014/main" val="2915054611"/>
                  </a:ext>
                </a:extLst>
              </a:tr>
              <a:tr h="5262901">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884505210"/>
                  </a:ext>
                </a:extLst>
              </a:tr>
            </a:tbl>
          </a:graphicData>
        </a:graphic>
      </p:graphicFrame>
      <p:pic>
        <p:nvPicPr>
          <p:cNvPr id="9" name="Picture 8">
            <a:extLst>
              <a:ext uri="{FF2B5EF4-FFF2-40B4-BE49-F238E27FC236}">
                <a16:creationId xmlns:a16="http://schemas.microsoft.com/office/drawing/2014/main" id="{1C524A48-482F-62B3-8CC8-8E6CD63189B4}"/>
              </a:ext>
            </a:extLst>
          </p:cNvPr>
          <p:cNvPicPr>
            <a:picLocks noChangeAspect="1"/>
          </p:cNvPicPr>
          <p:nvPr/>
        </p:nvPicPr>
        <p:blipFill>
          <a:blip r:embed="rId3"/>
          <a:stretch>
            <a:fillRect/>
          </a:stretch>
        </p:blipFill>
        <p:spPr>
          <a:xfrm>
            <a:off x="335122" y="5520001"/>
            <a:ext cx="8229600" cy="5319132"/>
          </a:xfrm>
          <a:prstGeom prst="rect">
            <a:avLst/>
          </a:prstGeom>
        </p:spPr>
      </p:pic>
      <p:pic>
        <p:nvPicPr>
          <p:cNvPr id="11" name="Picture 10">
            <a:extLst>
              <a:ext uri="{FF2B5EF4-FFF2-40B4-BE49-F238E27FC236}">
                <a16:creationId xmlns:a16="http://schemas.microsoft.com/office/drawing/2014/main" id="{1F279706-3523-F02B-AA33-72344A795524}"/>
              </a:ext>
            </a:extLst>
          </p:cNvPr>
          <p:cNvPicPr>
            <a:picLocks noChangeAspect="1"/>
          </p:cNvPicPr>
          <p:nvPr/>
        </p:nvPicPr>
        <p:blipFill>
          <a:blip r:embed="rId4"/>
          <a:stretch>
            <a:fillRect/>
          </a:stretch>
        </p:blipFill>
        <p:spPr>
          <a:xfrm>
            <a:off x="10035256" y="5520001"/>
            <a:ext cx="9740076" cy="5235994"/>
          </a:xfrm>
          <a:prstGeom prst="rect">
            <a:avLst/>
          </a:prstGeom>
        </p:spPr>
      </p:pic>
    </p:spTree>
    <p:extLst>
      <p:ext uri="{BB962C8B-B14F-4D97-AF65-F5344CB8AC3E}">
        <p14:creationId xmlns:p14="http://schemas.microsoft.com/office/powerpoint/2010/main" val="17040183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79E90-B5DB-3460-A5F5-4D3AA9D084C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B2A1411-BCD7-75C7-3843-3AE2819CB75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EE41753-A0CF-FF3D-F203-842E47F8A24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B4070A6-9318-0A28-2D89-4E1FE68D29D0}"/>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endPar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8003187B-6F65-5043-84E4-90327FED23BC}"/>
              </a:ext>
            </a:extLst>
          </p:cNvPr>
          <p:cNvGraphicFramePr>
            <a:graphicFrameLocks noGrp="1"/>
          </p:cNvGraphicFramePr>
          <p:nvPr/>
        </p:nvGraphicFramePr>
        <p:xfrm>
          <a:off x="123653" y="744316"/>
          <a:ext cx="19659600" cy="10300868"/>
        </p:xfrm>
        <a:graphic>
          <a:graphicData uri="http://schemas.openxmlformats.org/drawingml/2006/table">
            <a:tbl>
              <a:tblPr firstRow="1" bandRow="1">
                <a:tableStyleId>{5C22544A-7EE6-4342-B048-85BDC9FD1C3A}</a:tableStyleId>
              </a:tblPr>
              <a:tblGrid>
                <a:gridCol w="8024191">
                  <a:extLst>
                    <a:ext uri="{9D8B030D-6E8A-4147-A177-3AD203B41FA5}">
                      <a16:colId xmlns:a16="http://schemas.microsoft.com/office/drawing/2014/main" val="48947419"/>
                    </a:ext>
                  </a:extLst>
                </a:gridCol>
                <a:gridCol w="11635409">
                  <a:extLst>
                    <a:ext uri="{9D8B030D-6E8A-4147-A177-3AD203B41FA5}">
                      <a16:colId xmlns:a16="http://schemas.microsoft.com/office/drawing/2014/main" val="3778020355"/>
                    </a:ext>
                  </a:extLst>
                </a:gridCol>
              </a:tblGrid>
              <a:tr h="533401">
                <a:tc gridSpan="2">
                  <a:txBody>
                    <a:bodyPr/>
                    <a:lstStyle/>
                    <a:p>
                      <a:r>
                        <a:rPr lang="en-GB" dirty="0"/>
                        <a:t>Perinatal Training Compliance</a:t>
                      </a:r>
                    </a:p>
                  </a:txBody>
                  <a:tcPr/>
                </a:tc>
                <a:tc hMerge="1">
                  <a:txBody>
                    <a:bodyPr/>
                    <a:lstStyle/>
                    <a:p>
                      <a:endParaRPr dirty="0"/>
                    </a:p>
                  </a:txBody>
                  <a:tcPr/>
                </a:tc>
                <a:extLst>
                  <a:ext uri="{0D108BD9-81ED-4DB2-BD59-A6C34878D82A}">
                    <a16:rowId xmlns:a16="http://schemas.microsoft.com/office/drawing/2014/main" val="1061403091"/>
                  </a:ext>
                </a:extLst>
              </a:tr>
              <a:tr h="4622041">
                <a:tc>
                  <a:txBody>
                    <a:bodyPr/>
                    <a:lstStyle/>
                    <a:p>
                      <a:pPr algn="just"/>
                      <a:endParaRPr lang="en-GB" sz="1800" dirty="0"/>
                    </a:p>
                  </a:txBody>
                  <a:tcPr/>
                </a:tc>
                <a:tc>
                  <a:txBody>
                    <a:bodyPr/>
                    <a:lstStyle/>
                    <a:p>
                      <a:endParaRPr lang="en-GB" dirty="0"/>
                    </a:p>
                  </a:txBody>
                  <a:tcPr/>
                </a:tc>
                <a:extLst>
                  <a:ext uri="{0D108BD9-81ED-4DB2-BD59-A6C34878D82A}">
                    <a16:rowId xmlns:a16="http://schemas.microsoft.com/office/drawing/2014/main" val="2564628124"/>
                  </a:ext>
                </a:extLst>
              </a:tr>
              <a:tr h="567965">
                <a:tc>
                  <a:txBody>
                    <a:bodyPr/>
                    <a:lstStyle/>
                    <a:p>
                      <a:endParaRPr lang="en-GB" b="1" dirty="0">
                        <a:solidFill>
                          <a:schemeClr val="bg1"/>
                        </a:solidFill>
                      </a:endParaRPr>
                    </a:p>
                  </a:txBody>
                  <a:tcPr>
                    <a:solidFill>
                      <a:schemeClr val="accent1"/>
                    </a:solidFill>
                  </a:tcPr>
                </a:tc>
                <a:tc>
                  <a:txBody>
                    <a:bodyPr/>
                    <a:lstStyle/>
                    <a:p>
                      <a:endParaRPr lang="en-GB" dirty="0">
                        <a:solidFill>
                          <a:schemeClr val="bg1"/>
                        </a:solidFill>
                      </a:endParaRPr>
                    </a:p>
                  </a:txBody>
                  <a:tcPr>
                    <a:solidFill>
                      <a:schemeClr val="accent1"/>
                    </a:solidFill>
                  </a:tcPr>
                </a:tc>
                <a:extLst>
                  <a:ext uri="{0D108BD9-81ED-4DB2-BD59-A6C34878D82A}">
                    <a16:rowId xmlns:a16="http://schemas.microsoft.com/office/drawing/2014/main" val="2915054611"/>
                  </a:ext>
                </a:extLst>
              </a:tr>
              <a:tr h="4248444">
                <a:tc>
                  <a:txBody>
                    <a:bodyPr/>
                    <a:lstStyle/>
                    <a:p>
                      <a:endParaRPr lang="en-GB" dirty="0"/>
                    </a:p>
                  </a:txBody>
                  <a:tcPr/>
                </a:tc>
                <a:tc>
                  <a:txBody>
                    <a:bodyPr/>
                    <a:lstStyle/>
                    <a:p>
                      <a:r>
                        <a:rPr lang="en-GB" sz="2400" kern="1200" dirty="0">
                          <a:solidFill>
                            <a:schemeClr val="dk1"/>
                          </a:solidFill>
                          <a:effectLst/>
                          <a:latin typeface="+mn-lt"/>
                          <a:ea typeface="+mn-ea"/>
                          <a:cs typeface="+mn-cs"/>
                        </a:rPr>
                        <a:t>There have been some challenges within the Neonatal medical workforce due to unavailability, this has been mitigated with flexible working arrangements which has meant there has been no gap in service.  A Neonatal Consultant was successfully recruited on the 9</a:t>
                      </a:r>
                      <a:r>
                        <a:rPr lang="en-GB" sz="2400" kern="1200" baseline="30000" dirty="0">
                          <a:solidFill>
                            <a:schemeClr val="dk1"/>
                          </a:solidFill>
                          <a:effectLst/>
                          <a:latin typeface="+mn-lt"/>
                          <a:ea typeface="+mn-ea"/>
                          <a:cs typeface="+mn-cs"/>
                        </a:rPr>
                        <a:t>th</a:t>
                      </a:r>
                      <a:r>
                        <a:rPr lang="en-GB" sz="2400" kern="1200" dirty="0">
                          <a:solidFill>
                            <a:schemeClr val="dk1"/>
                          </a:solidFill>
                          <a:effectLst/>
                          <a:latin typeface="+mn-lt"/>
                          <a:ea typeface="+mn-ea"/>
                          <a:cs typeface="+mn-cs"/>
                        </a:rPr>
                        <a:t> December, with 1 expected return following maternity leave in January.</a:t>
                      </a:r>
                    </a:p>
                    <a:p>
                      <a:r>
                        <a:rPr lang="en-GB" sz="2400" kern="1200" dirty="0">
                          <a:solidFill>
                            <a:schemeClr val="dk1"/>
                          </a:solidFill>
                          <a:effectLst/>
                          <a:latin typeface="+mn-lt"/>
                          <a:ea typeface="+mn-ea"/>
                          <a:cs typeface="+mn-cs"/>
                        </a:rPr>
                        <a:t> </a:t>
                      </a:r>
                    </a:p>
                    <a:p>
                      <a:r>
                        <a:rPr lang="en-GB" sz="2400" kern="1200" dirty="0">
                          <a:solidFill>
                            <a:schemeClr val="dk1"/>
                          </a:solidFill>
                          <a:effectLst/>
                          <a:latin typeface="+mn-lt"/>
                          <a:ea typeface="+mn-ea"/>
                          <a:cs typeface="+mn-cs"/>
                        </a:rPr>
                        <a:t>Obstetric workforce – 2 fixed term gaps for career break and other leave have been covered with no vacancies impacting on services.</a:t>
                      </a:r>
                    </a:p>
                    <a:p>
                      <a:endParaRPr lang="en-GB" sz="2400" kern="1200" dirty="0">
                        <a:solidFill>
                          <a:schemeClr val="dk1"/>
                        </a:solidFill>
                        <a:effectLst/>
                        <a:latin typeface="+mn-lt"/>
                        <a:ea typeface="+mn-ea"/>
                        <a:cs typeface="+mn-cs"/>
                      </a:endParaRPr>
                    </a:p>
                    <a:p>
                      <a:pPr marL="0" marR="0" lvl="0" indent="0" algn="l" defTabSz="1507937" rtl="0" eaLnBrk="1" fontAlgn="auto" latinLnBrk="0" hangingPunct="1">
                        <a:lnSpc>
                          <a:spcPct val="100000"/>
                        </a:lnSpc>
                        <a:spcBef>
                          <a:spcPts val="0"/>
                        </a:spcBef>
                        <a:spcAft>
                          <a:spcPts val="0"/>
                        </a:spcAft>
                        <a:buClrTx/>
                        <a:buSzTx/>
                        <a:buFontTx/>
                        <a:buNone/>
                        <a:tabLst/>
                        <a:defRPr/>
                      </a:pPr>
                      <a:r>
                        <a:rPr lang="en-GB" sz="2400" kern="1200" dirty="0">
                          <a:solidFill>
                            <a:schemeClr val="dk1"/>
                          </a:solidFill>
                          <a:effectLst/>
                          <a:latin typeface="+mn-lt"/>
                          <a:ea typeface="+mn-ea"/>
                          <a:cs typeface="+mn-cs"/>
                        </a:rPr>
                        <a:t>Training compliance is improving across the board and individual staff out of compliance have been emailed to complete their mandatory training. Respective line managers follow up is in place. </a:t>
                      </a:r>
                    </a:p>
                    <a:p>
                      <a:endParaRPr lang="en-GB" dirty="0"/>
                    </a:p>
                  </a:txBody>
                  <a:tcPr/>
                </a:tc>
                <a:extLst>
                  <a:ext uri="{0D108BD9-81ED-4DB2-BD59-A6C34878D82A}">
                    <a16:rowId xmlns:a16="http://schemas.microsoft.com/office/drawing/2014/main" val="3884505210"/>
                  </a:ext>
                </a:extLst>
              </a:tr>
            </a:tbl>
          </a:graphicData>
        </a:graphic>
      </p:graphicFrame>
      <p:pic>
        <p:nvPicPr>
          <p:cNvPr id="8" name="Picture 7">
            <a:extLst>
              <a:ext uri="{FF2B5EF4-FFF2-40B4-BE49-F238E27FC236}">
                <a16:creationId xmlns:a16="http://schemas.microsoft.com/office/drawing/2014/main" id="{327C1960-1B40-3198-2D7F-B9F4016D3954}"/>
              </a:ext>
            </a:extLst>
          </p:cNvPr>
          <p:cNvPicPr>
            <a:picLocks noChangeAspect="1"/>
          </p:cNvPicPr>
          <p:nvPr/>
        </p:nvPicPr>
        <p:blipFill>
          <a:blip r:embed="rId3"/>
          <a:stretch>
            <a:fillRect/>
          </a:stretch>
        </p:blipFill>
        <p:spPr>
          <a:xfrm>
            <a:off x="356636" y="1359142"/>
            <a:ext cx="7605840" cy="4569553"/>
          </a:xfrm>
          <a:prstGeom prst="rect">
            <a:avLst/>
          </a:prstGeom>
        </p:spPr>
      </p:pic>
      <p:pic>
        <p:nvPicPr>
          <p:cNvPr id="9" name="Picture 8">
            <a:extLst>
              <a:ext uri="{FF2B5EF4-FFF2-40B4-BE49-F238E27FC236}">
                <a16:creationId xmlns:a16="http://schemas.microsoft.com/office/drawing/2014/main" id="{F198ED8D-0ADF-3F90-4F7B-36E5D97CA735}"/>
              </a:ext>
            </a:extLst>
          </p:cNvPr>
          <p:cNvPicPr>
            <a:picLocks noChangeAspect="1"/>
          </p:cNvPicPr>
          <p:nvPr/>
        </p:nvPicPr>
        <p:blipFill>
          <a:blip r:embed="rId4"/>
          <a:stretch>
            <a:fillRect/>
          </a:stretch>
        </p:blipFill>
        <p:spPr>
          <a:xfrm>
            <a:off x="8495072" y="1365685"/>
            <a:ext cx="7882372" cy="4454684"/>
          </a:xfrm>
          <a:prstGeom prst="rect">
            <a:avLst/>
          </a:prstGeom>
        </p:spPr>
      </p:pic>
      <p:pic>
        <p:nvPicPr>
          <p:cNvPr id="10" name="Picture 9">
            <a:extLst>
              <a:ext uri="{FF2B5EF4-FFF2-40B4-BE49-F238E27FC236}">
                <a16:creationId xmlns:a16="http://schemas.microsoft.com/office/drawing/2014/main" id="{FCBB4E91-AC43-0AEB-42D2-80BD1D368D63}"/>
              </a:ext>
            </a:extLst>
          </p:cNvPr>
          <p:cNvPicPr>
            <a:picLocks noChangeAspect="1"/>
          </p:cNvPicPr>
          <p:nvPr/>
        </p:nvPicPr>
        <p:blipFill>
          <a:blip r:embed="rId5"/>
          <a:stretch>
            <a:fillRect/>
          </a:stretch>
        </p:blipFill>
        <p:spPr>
          <a:xfrm>
            <a:off x="356636" y="6569074"/>
            <a:ext cx="7605840" cy="4476109"/>
          </a:xfrm>
          <a:prstGeom prst="rect">
            <a:avLst/>
          </a:prstGeom>
        </p:spPr>
      </p:pic>
    </p:spTree>
    <p:extLst>
      <p:ext uri="{BB962C8B-B14F-4D97-AF65-F5344CB8AC3E}">
        <p14:creationId xmlns:p14="http://schemas.microsoft.com/office/powerpoint/2010/main" val="34734547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47</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a:solidFill>
                  <a:prstClr val="white"/>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graphicFrame>
        <p:nvGraphicFramePr>
          <p:cNvPr id="7" name="Table 6">
            <a:extLst>
              <a:ext uri="{FF2B5EF4-FFF2-40B4-BE49-F238E27FC236}">
                <a16:creationId xmlns:a16="http://schemas.microsoft.com/office/drawing/2014/main" id="{01CD0062-D5EB-D125-C8E4-E7A92AC44C41}"/>
              </a:ext>
            </a:extLst>
          </p:cNvPr>
          <p:cNvGraphicFramePr>
            <a:graphicFrameLocks noGrp="1"/>
          </p:cNvGraphicFramePr>
          <p:nvPr/>
        </p:nvGraphicFramePr>
        <p:xfrm>
          <a:off x="442536" y="2497423"/>
          <a:ext cx="19306352" cy="8092010"/>
        </p:xfrm>
        <a:graphic>
          <a:graphicData uri="http://schemas.openxmlformats.org/drawingml/2006/table">
            <a:tbl>
              <a:tblPr/>
              <a:tblGrid>
                <a:gridCol w="8515311">
                  <a:extLst>
                    <a:ext uri="{9D8B030D-6E8A-4147-A177-3AD203B41FA5}">
                      <a16:colId xmlns:a16="http://schemas.microsoft.com/office/drawing/2014/main" val="1352849746"/>
                    </a:ext>
                  </a:extLst>
                </a:gridCol>
                <a:gridCol w="1901504">
                  <a:extLst>
                    <a:ext uri="{9D8B030D-6E8A-4147-A177-3AD203B41FA5}">
                      <a16:colId xmlns:a16="http://schemas.microsoft.com/office/drawing/2014/main" val="2078059697"/>
                    </a:ext>
                  </a:extLst>
                </a:gridCol>
                <a:gridCol w="2825458">
                  <a:extLst>
                    <a:ext uri="{9D8B030D-6E8A-4147-A177-3AD203B41FA5}">
                      <a16:colId xmlns:a16="http://schemas.microsoft.com/office/drawing/2014/main" val="982040654"/>
                    </a:ext>
                  </a:extLst>
                </a:gridCol>
                <a:gridCol w="2902327">
                  <a:extLst>
                    <a:ext uri="{9D8B030D-6E8A-4147-A177-3AD203B41FA5}">
                      <a16:colId xmlns:a16="http://schemas.microsoft.com/office/drawing/2014/main" val="26766385"/>
                    </a:ext>
                  </a:extLst>
                </a:gridCol>
                <a:gridCol w="3161752">
                  <a:extLst>
                    <a:ext uri="{9D8B030D-6E8A-4147-A177-3AD203B41FA5}">
                      <a16:colId xmlns:a16="http://schemas.microsoft.com/office/drawing/2014/main" val="2202677127"/>
                    </a:ext>
                  </a:extLst>
                </a:gridCol>
              </a:tblGrid>
              <a:tr h="816424">
                <a:tc>
                  <a:txBody>
                    <a:bodyPr/>
                    <a:lstStyle/>
                    <a:p>
                      <a:pPr algn="l" fontAlgn="base">
                        <a:lnSpc>
                          <a:spcPts val="2400"/>
                        </a:lnSpc>
                        <a:buNone/>
                      </a:pPr>
                      <a:r>
                        <a:rPr lang="en-GB" sz="1800" b="1" i="0" u="none" strike="noStrike" dirty="0">
                          <a:solidFill>
                            <a:srgbClr val="FFFFFF"/>
                          </a:solidFill>
                          <a:effectLst/>
                          <a:latin typeface="Verdana"/>
                        </a:rPr>
                        <a:t>Communication with primary care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Oct 25</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580123821"/>
                  </a:ext>
                </a:extLst>
              </a:tr>
              <a:tr h="510316">
                <a:tc>
                  <a:txBody>
                    <a:bodyPr/>
                    <a:lstStyle/>
                    <a:p>
                      <a:pPr algn="l" fontAlgn="base">
                        <a:lnSpc>
                          <a:spcPts val="2400"/>
                        </a:lnSpc>
                        <a:buNone/>
                      </a:pPr>
                      <a:r>
                        <a:rPr lang="en-GB" sz="1800" b="0" i="0" u="none" strike="noStrike" dirty="0">
                          <a:solidFill>
                            <a:srgbClr val="000000"/>
                          </a:solidFill>
                          <a:effectLst/>
                          <a:latin typeface="Verdana"/>
                        </a:rPr>
                        <a:t>% of discharge letters sent to GP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​69%</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73%​</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71%​</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94052166"/>
                  </a:ext>
                </a:extLst>
              </a:tr>
              <a:tr h="510316">
                <a:tc>
                  <a:txBody>
                    <a:bodyPr/>
                    <a:lstStyle/>
                    <a:p>
                      <a:pPr algn="l" fontAlgn="base">
                        <a:lnSpc>
                          <a:spcPts val="2400"/>
                        </a:lnSpc>
                        <a:buNone/>
                      </a:pPr>
                      <a:r>
                        <a:rPr lang="en-GB" sz="1800" b="1" i="0" u="none" strike="noStrike" dirty="0">
                          <a:solidFill>
                            <a:srgbClr val="FFFFFF"/>
                          </a:solidFill>
                          <a:effectLst/>
                          <a:latin typeface="Verdana"/>
                        </a:rPr>
                        <a:t>Digital Inclusion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191084555"/>
                  </a:ext>
                </a:extLst>
              </a:tr>
              <a:tr h="1009078">
                <a:tc>
                  <a:txBody>
                    <a:bodyPr/>
                    <a:lstStyle/>
                    <a:p>
                      <a:pPr algn="l" fontAlgn="base">
                        <a:lnSpc>
                          <a:spcPts val="2400"/>
                        </a:lnSpc>
                        <a:buNone/>
                      </a:pPr>
                      <a:r>
                        <a:rPr lang="en-GB" sz="1800" b="0" i="0" u="none" strike="noStrike" kern="1200">
                          <a:solidFill>
                            <a:srgbClr val="000000"/>
                          </a:solidFill>
                          <a:effectLst/>
                          <a:latin typeface="Verdana"/>
                          <a:ea typeface="+mn-ea"/>
                          <a:cs typeface="+mn-cs"/>
                        </a:rPr>
                        <a:t>Total number of citizens that have downloaded the NHS Wales App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​TBC</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72,651</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75,406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defTabSz="1507937" rtl="0" eaLnBrk="1" fontAlgn="auto" latinLnBrk="0" hangingPunct="1">
                        <a:lnSpc>
                          <a:spcPts val="2400"/>
                        </a:lnSpc>
                        <a:buNone/>
                      </a:pPr>
                      <a:r>
                        <a:rPr lang="en-US" sz="1800" b="0" i="0" u="none" strike="noStrike" kern="1200" dirty="0">
                          <a:solidFill>
                            <a:srgbClr val="000000"/>
                          </a:solidFill>
                          <a:effectLst/>
                          <a:latin typeface="Verdana"/>
                          <a:ea typeface="+mn-ea"/>
                          <a:cs typeface="+mn-cs"/>
                        </a:rPr>
                        <a:t>77,829 (16% of population)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066766147"/>
                  </a:ext>
                </a:extLst>
              </a:tr>
              <a:tr h="1009078">
                <a:tc>
                  <a:txBody>
                    <a:bodyPr/>
                    <a:lstStyle/>
                    <a:p>
                      <a:pPr algn="l" fontAlgn="base">
                        <a:lnSpc>
                          <a:spcPts val="2400"/>
                        </a:lnSpc>
                        <a:buNone/>
                      </a:pPr>
                      <a:r>
                        <a:rPr lang="en-GB" sz="1800" b="0" i="0" u="none" strike="noStrike">
                          <a:solidFill>
                            <a:srgbClr val="000000"/>
                          </a:solidFill>
                          <a:effectLst/>
                          <a:latin typeface="Verdana"/>
                        </a:rPr>
                        <a:t>Total number of outpatients that have downloaded the Swansea Bay Patient Portal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50%​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33,949</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37,388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ea typeface="Verdana"/>
                        </a:rPr>
                        <a:t>40,699 (​</a:t>
                      </a:r>
                      <a:r>
                        <a:rPr lang="en-GB" sz="1800" b="0" i="0" u="none" strike="noStrike" noProof="0" dirty="0">
                          <a:solidFill>
                            <a:srgbClr val="000000"/>
                          </a:solidFill>
                          <a:effectLst/>
                          <a:latin typeface="Verdana"/>
                          <a:ea typeface="Verdana"/>
                        </a:rPr>
                        <a:t>14% of outpatients)</a:t>
                      </a:r>
                      <a:endParaRPr lang="en-GB" sz="1800" b="0" i="0" u="none" strike="noStrike" dirty="0">
                        <a:solidFill>
                          <a:srgbClr val="000000"/>
                        </a:solidFill>
                        <a:effectLst/>
                        <a:latin typeface="Verdana"/>
                        <a:ea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42305373"/>
                  </a:ext>
                </a:extLst>
              </a:tr>
              <a:tr h="1009078">
                <a:tc>
                  <a:txBody>
                    <a:bodyPr/>
                    <a:lstStyle/>
                    <a:p>
                      <a:pPr algn="l" fontAlgn="base">
                        <a:lnSpc>
                          <a:spcPts val="2400"/>
                        </a:lnSpc>
                        <a:buNone/>
                      </a:pPr>
                      <a:r>
                        <a:rPr lang="en-GB" sz="1800" b="0" i="0" u="none" strike="noStrike" dirty="0">
                          <a:solidFill>
                            <a:srgbClr val="000000"/>
                          </a:solidFill>
                          <a:effectLst/>
                          <a:latin typeface="Verdana"/>
                        </a:rPr>
                        <a:t>% of Digital Health Assessment forms Completion Rate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60%​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34.32%​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27.22%​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800" b="0" i="0" u="none" strike="noStrike" dirty="0">
                          <a:solidFill>
                            <a:srgbClr val="000000"/>
                          </a:solidFill>
                          <a:effectLst/>
                          <a:latin typeface="Verdana"/>
                        </a:rPr>
                        <a:t>56.15%</a:t>
                      </a:r>
                    </a:p>
                    <a:p>
                      <a:pPr lvl="0" algn="ctr">
                        <a:lnSpc>
                          <a:spcPts val="2400"/>
                        </a:lnSpc>
                        <a:buNone/>
                      </a:pPr>
                      <a:r>
                        <a:rPr lang="en-GB" sz="1800" b="0" i="0" u="none" strike="noStrike" dirty="0">
                          <a:solidFill>
                            <a:srgbClr val="000000"/>
                          </a:solidFill>
                          <a:effectLst/>
                          <a:latin typeface="Verdana"/>
                        </a:rPr>
                        <a:t>(</a:t>
                      </a:r>
                      <a:r>
                        <a:rPr lang="en-GB" sz="1800" b="0" i="0" u="none" strike="noStrike">
                          <a:solidFill>
                            <a:srgbClr val="000000"/>
                          </a:solidFill>
                          <a:effectLst/>
                          <a:latin typeface="Verdana"/>
                        </a:rPr>
                        <a:t>2652 completed forms)</a:t>
                      </a:r>
                      <a:endParaRPr lang="en-GB" sz="1600" b="0" i="0" u="none" strike="noStrike"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537347152"/>
                  </a:ext>
                </a:extLst>
              </a:tr>
              <a:tr h="531624">
                <a:tc>
                  <a:txBody>
                    <a:bodyPr/>
                    <a:lstStyle/>
                    <a:p>
                      <a:pPr algn="l" fontAlgn="base">
                        <a:lnSpc>
                          <a:spcPts val="2400"/>
                        </a:lnSpc>
                        <a:buNone/>
                      </a:pPr>
                      <a:r>
                        <a:rPr lang="en-GB" sz="1800" b="1" i="0" u="none" strike="noStrike">
                          <a:solidFill>
                            <a:srgbClr val="FFFFFF"/>
                          </a:solidFill>
                          <a:effectLst/>
                          <a:latin typeface="Verdana"/>
                        </a:rPr>
                        <a:t>Diagnostic requesting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282709682"/>
                  </a:ext>
                </a:extLst>
              </a:tr>
              <a:tr h="816424">
                <a:tc>
                  <a:txBody>
                    <a:bodyPr/>
                    <a:lstStyle/>
                    <a:p>
                      <a:pPr algn="l" fontAlgn="base">
                        <a:lnSpc>
                          <a:spcPts val="2400"/>
                        </a:lnSpc>
                        <a:buNone/>
                      </a:pPr>
                      <a:r>
                        <a:rPr lang="en-GB" sz="1800" b="0" i="0" u="none" strike="noStrike">
                          <a:solidFill>
                            <a:srgbClr val="000000"/>
                          </a:solidFill>
                          <a:effectLst/>
                          <a:latin typeface="Verdana"/>
                        </a:rPr>
                        <a:t>% of secondary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​90%</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​83%</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​83.2%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248675754"/>
                  </a:ext>
                </a:extLst>
              </a:tr>
              <a:tr h="531624">
                <a:tc>
                  <a:txBody>
                    <a:bodyPr/>
                    <a:lstStyle/>
                    <a:p>
                      <a:pPr algn="l" fontAlgn="base">
                        <a:lnSpc>
                          <a:spcPts val="2400"/>
                        </a:lnSpc>
                        <a:buNone/>
                      </a:pPr>
                      <a:r>
                        <a:rPr lang="en-GB" sz="1800" b="0" i="0" u="none" strike="noStrike">
                          <a:solidFill>
                            <a:srgbClr val="000000"/>
                          </a:solidFill>
                          <a:effectLst/>
                          <a:latin typeface="Verdana"/>
                        </a:rPr>
                        <a:t>% of primary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54707773"/>
                  </a:ext>
                </a:extLst>
              </a:tr>
              <a:tr h="531624">
                <a:tc>
                  <a:txBody>
                    <a:bodyPr/>
                    <a:lstStyle/>
                    <a:p>
                      <a:pPr algn="l" fontAlgn="base">
                        <a:lnSpc>
                          <a:spcPts val="2400"/>
                        </a:lnSpc>
                        <a:buNone/>
                      </a:pPr>
                      <a:r>
                        <a:rPr lang="en-GB" sz="1800" b="1" i="0" u="none" strike="noStrike">
                          <a:solidFill>
                            <a:srgbClr val="FFFFFF"/>
                          </a:solidFill>
                          <a:effectLst/>
                          <a:latin typeface="Verdana"/>
                        </a:rPr>
                        <a:t>Supporting safe discharge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664553538"/>
                  </a:ext>
                </a:extLst>
              </a:tr>
              <a:tr h="816424">
                <a:tc>
                  <a:txBody>
                    <a:bodyPr/>
                    <a:lstStyle/>
                    <a:p>
                      <a:pPr algn="l" fontAlgn="base">
                        <a:lnSpc>
                          <a:spcPts val="2400"/>
                        </a:lnSpc>
                        <a:buNone/>
                      </a:pPr>
                      <a:r>
                        <a:rPr lang="en-GB" sz="1800" b="0" i="0" u="none" strike="noStrike" dirty="0">
                          <a:solidFill>
                            <a:srgbClr val="000000"/>
                          </a:solidFill>
                          <a:effectLst/>
                          <a:latin typeface="Verdana"/>
                        </a:rPr>
                        <a:t>% of patients with a recorded estimated date of discharge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38%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35%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37%</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134318211"/>
                  </a:ext>
                </a:extLst>
              </a:tr>
            </a:tbl>
          </a:graphicData>
        </a:graphic>
      </p:graphicFrame>
      <p:sp>
        <p:nvSpPr>
          <p:cNvPr id="8" name="Rectangle 1">
            <a:extLst>
              <a:ext uri="{FF2B5EF4-FFF2-40B4-BE49-F238E27FC236}">
                <a16:creationId xmlns:a16="http://schemas.microsoft.com/office/drawing/2014/main" id="{FB4B8FF7-698F-F58D-2E88-D27E57BFC3FE}"/>
              </a:ext>
            </a:extLst>
          </p:cNvPr>
          <p:cNvSpPr>
            <a:spLocks noChangeArrowheads="1"/>
          </p:cNvSpPr>
          <p:nvPr/>
        </p:nvSpPr>
        <p:spPr bwMode="auto">
          <a:xfrm>
            <a:off x="1412951" y="2429459"/>
            <a:ext cx="20105511" cy="64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19" rIns="91440" bIns="45719"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13">
              <a:defRPr/>
            </a:pPr>
            <a:r>
              <a:rPr lang="en-US" altLang="en-US" sz="1801">
                <a:solidFill>
                  <a:srgbClr val="000000"/>
                </a:solidFill>
                <a:latin typeface="Times New Roman" panose="02020603050405020304" pitchFamily="18" charset="0"/>
                <a:cs typeface="Times New Roman" panose="02020603050405020304" pitchFamily="18" charset="0"/>
              </a:rPr>
              <a:t> </a:t>
            </a:r>
            <a:endParaRPr lang="en-US" altLang="en-US" sz="1801">
              <a:solidFill>
                <a:prstClr val="black"/>
              </a:solidFill>
            </a:endParaRPr>
          </a:p>
          <a:p>
            <a:pPr defTabSz="914413">
              <a:defRPr/>
            </a:pPr>
            <a:endParaRPr lang="en-US" altLang="en-US" sz="1801">
              <a:solidFill>
                <a:prstClr val="black"/>
              </a:solidFill>
            </a:endParaRPr>
          </a:p>
        </p:txBody>
      </p:sp>
    </p:spTree>
    <p:extLst>
      <p:ext uri="{BB962C8B-B14F-4D97-AF65-F5344CB8AC3E}">
        <p14:creationId xmlns:p14="http://schemas.microsoft.com/office/powerpoint/2010/main" val="10081548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48</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a:solidFill>
                  <a:prstClr val="white"/>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877" y="573673"/>
            <a:ext cx="19989934" cy="1753503"/>
          </a:xfrm>
          <a:prstGeom prst="rect">
            <a:avLst/>
          </a:prstGeom>
        </p:spPr>
      </p:pic>
      <p:pic>
        <p:nvPicPr>
          <p:cNvPr id="7" name="Picture 6">
            <a:extLst>
              <a:ext uri="{FF2B5EF4-FFF2-40B4-BE49-F238E27FC236}">
                <a16:creationId xmlns:a16="http://schemas.microsoft.com/office/drawing/2014/main" id="{583FBC6D-F766-9AB2-7E2F-C8C458669DF4}"/>
              </a:ext>
            </a:extLst>
          </p:cNvPr>
          <p:cNvPicPr>
            <a:picLocks noChangeAspect="1"/>
          </p:cNvPicPr>
          <p:nvPr/>
        </p:nvPicPr>
        <p:blipFill>
          <a:blip r:embed="rId3"/>
          <a:stretch>
            <a:fillRect/>
          </a:stretch>
        </p:blipFill>
        <p:spPr>
          <a:xfrm>
            <a:off x="2982809" y="7352497"/>
            <a:ext cx="5902618" cy="3569187"/>
          </a:xfrm>
          <a:prstGeom prst="rect">
            <a:avLst/>
          </a:prstGeom>
        </p:spPr>
      </p:pic>
      <p:grpSp>
        <p:nvGrpSpPr>
          <p:cNvPr id="9" name="Group 8">
            <a:extLst>
              <a:ext uri="{FF2B5EF4-FFF2-40B4-BE49-F238E27FC236}">
                <a16:creationId xmlns:a16="http://schemas.microsoft.com/office/drawing/2014/main" id="{8CFF5617-2370-34B0-2B7E-29F774563C65}"/>
              </a:ext>
            </a:extLst>
          </p:cNvPr>
          <p:cNvGrpSpPr/>
          <p:nvPr/>
        </p:nvGrpSpPr>
        <p:grpSpPr>
          <a:xfrm>
            <a:off x="10325272" y="7298681"/>
            <a:ext cx="6099330" cy="3676820"/>
            <a:chOff x="11300048" y="3671278"/>
            <a:chExt cx="4581566" cy="5590867"/>
          </a:xfrm>
        </p:grpSpPr>
        <p:pic>
          <p:nvPicPr>
            <p:cNvPr id="5" name="Picture 4" descr="A graph on a screen&#10;&#10;AI-generated content may be incorrect.">
              <a:extLst>
                <a:ext uri="{FF2B5EF4-FFF2-40B4-BE49-F238E27FC236}">
                  <a16:creationId xmlns:a16="http://schemas.microsoft.com/office/drawing/2014/main" id="{97C5A3FD-3746-7DBE-8A18-4FAEF575285D}"/>
                </a:ext>
              </a:extLst>
            </p:cNvPr>
            <p:cNvPicPr>
              <a:picLocks noChangeAspect="1"/>
            </p:cNvPicPr>
            <p:nvPr/>
          </p:nvPicPr>
          <p:blipFill>
            <a:blip r:embed="rId4"/>
            <a:stretch>
              <a:fillRect/>
            </a:stretch>
          </p:blipFill>
          <p:spPr>
            <a:xfrm>
              <a:off x="11300049" y="4604420"/>
              <a:ext cx="4581565" cy="4657725"/>
            </a:xfrm>
            <a:prstGeom prst="rect">
              <a:avLst/>
            </a:prstGeom>
            <a:ln>
              <a:solidFill>
                <a:schemeClr val="tx1"/>
              </a:solidFill>
            </a:ln>
          </p:spPr>
        </p:pic>
        <p:sp>
          <p:nvSpPr>
            <p:cNvPr id="8" name="TextBox 7">
              <a:extLst>
                <a:ext uri="{FF2B5EF4-FFF2-40B4-BE49-F238E27FC236}">
                  <a16:creationId xmlns:a16="http://schemas.microsoft.com/office/drawing/2014/main" id="{998A613D-8A67-AB53-2ECC-47AB445F381A}"/>
                </a:ext>
              </a:extLst>
            </p:cNvPr>
            <p:cNvSpPr txBox="1">
              <a:spLocks/>
            </p:cNvSpPr>
            <p:nvPr/>
          </p:nvSpPr>
          <p:spPr>
            <a:xfrm>
              <a:off x="11300048" y="3671278"/>
              <a:ext cx="4581564" cy="983182"/>
            </a:xfrm>
            <a:prstGeom prst="rect">
              <a:avLst/>
            </a:prstGeom>
            <a:noFill/>
          </p:spPr>
          <p:txBody>
            <a:bodyPr wrap="square" rtlCol="0">
              <a:spAutoFit/>
            </a:bodyPr>
            <a:lstStyle/>
            <a:p>
              <a:pPr defTabSz="914413">
                <a:defRPr/>
              </a:pPr>
              <a:r>
                <a:rPr lang="en-GB" sz="1801">
                  <a:solidFill>
                    <a:prstClr val="black"/>
                  </a:solidFill>
                  <a:latin typeface="Calibri" panose="020F0502020204030204"/>
                </a:rPr>
                <a:t>M365 Digital Champions engagement over the previous 12 months</a:t>
              </a:r>
            </a:p>
          </p:txBody>
        </p:sp>
      </p:grpSp>
      <p:graphicFrame>
        <p:nvGraphicFramePr>
          <p:cNvPr id="10" name="Table 9">
            <a:extLst>
              <a:ext uri="{FF2B5EF4-FFF2-40B4-BE49-F238E27FC236}">
                <a16:creationId xmlns:a16="http://schemas.microsoft.com/office/drawing/2014/main" id="{0D82BDF3-2D47-DCBD-FC55-8C1211785577}"/>
              </a:ext>
            </a:extLst>
          </p:cNvPr>
          <p:cNvGraphicFramePr>
            <a:graphicFrameLocks noGrp="1"/>
          </p:cNvGraphicFramePr>
          <p:nvPr/>
        </p:nvGraphicFramePr>
        <p:xfrm>
          <a:off x="895029" y="2694581"/>
          <a:ext cx="18413400" cy="4183293"/>
        </p:xfrm>
        <a:graphic>
          <a:graphicData uri="http://schemas.openxmlformats.org/drawingml/2006/table">
            <a:tbl>
              <a:tblPr/>
              <a:tblGrid>
                <a:gridCol w="8063557">
                  <a:extLst>
                    <a:ext uri="{9D8B030D-6E8A-4147-A177-3AD203B41FA5}">
                      <a16:colId xmlns:a16="http://schemas.microsoft.com/office/drawing/2014/main" val="3482179417"/>
                    </a:ext>
                  </a:extLst>
                </a:gridCol>
                <a:gridCol w="1823760">
                  <a:extLst>
                    <a:ext uri="{9D8B030D-6E8A-4147-A177-3AD203B41FA5}">
                      <a16:colId xmlns:a16="http://schemas.microsoft.com/office/drawing/2014/main" val="3594056476"/>
                    </a:ext>
                  </a:extLst>
                </a:gridCol>
                <a:gridCol w="3136869">
                  <a:extLst>
                    <a:ext uri="{9D8B030D-6E8A-4147-A177-3AD203B41FA5}">
                      <a16:colId xmlns:a16="http://schemas.microsoft.com/office/drawing/2014/main" val="2397113472"/>
                    </a:ext>
                  </a:extLst>
                </a:gridCol>
                <a:gridCol w="3063919">
                  <a:extLst>
                    <a:ext uri="{9D8B030D-6E8A-4147-A177-3AD203B41FA5}">
                      <a16:colId xmlns:a16="http://schemas.microsoft.com/office/drawing/2014/main" val="1834362378"/>
                    </a:ext>
                  </a:extLst>
                </a:gridCol>
                <a:gridCol w="2325295">
                  <a:extLst>
                    <a:ext uri="{9D8B030D-6E8A-4147-A177-3AD203B41FA5}">
                      <a16:colId xmlns:a16="http://schemas.microsoft.com/office/drawing/2014/main" val="3783675376"/>
                    </a:ext>
                  </a:extLst>
                </a:gridCol>
              </a:tblGrid>
              <a:tr h="971085">
                <a:tc>
                  <a:txBody>
                    <a:bodyPr/>
                    <a:lstStyle/>
                    <a:p>
                      <a:pPr algn="l" fontAlgn="base">
                        <a:lnSpc>
                          <a:spcPts val="2400"/>
                        </a:lnSpc>
                        <a:buNone/>
                      </a:pPr>
                      <a:r>
                        <a:rPr lang="en-GB" sz="1800" b="1" i="0" u="none" strike="noStrike" dirty="0">
                          <a:solidFill>
                            <a:srgbClr val="FFFFFF"/>
                          </a:solidFill>
                          <a:effectLst/>
                          <a:latin typeface="Verdana"/>
                        </a:rPr>
                        <a:t>National and Local Digital </a:t>
                      </a:r>
                      <a:r>
                        <a:rPr lang="en-GB" sz="1800" b="1" i="0" u="none" strike="noStrike" kern="1200" dirty="0">
                          <a:solidFill>
                            <a:srgbClr val="FFFFFF"/>
                          </a:solidFill>
                          <a:effectLst/>
                          <a:latin typeface="Verdana"/>
                          <a:ea typeface="+mn-ea"/>
                          <a:cs typeface="+mn-cs"/>
                        </a:rPr>
                        <a:t>System</a:t>
                      </a:r>
                      <a:r>
                        <a:rPr lang="en-GB" sz="1800" b="1" i="0" u="none" strike="noStrike" dirty="0">
                          <a:solidFill>
                            <a:srgbClr val="FFFFFF"/>
                          </a:solidFill>
                          <a:effectLst/>
                          <a:latin typeface="Verdana"/>
                        </a:rPr>
                        <a:t> availability</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Oct 25</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037045765"/>
                  </a:ext>
                </a:extLst>
              </a:tr>
              <a:tr h="510316">
                <a:tc>
                  <a:txBody>
                    <a:bodyPr/>
                    <a:lstStyle/>
                    <a:p>
                      <a:pPr algn="l" fontAlgn="base">
                        <a:lnSpc>
                          <a:spcPts val="2400"/>
                        </a:lnSpc>
                        <a:buNone/>
                      </a:pPr>
                      <a:r>
                        <a:rPr lang="en-GB" sz="1800" b="0" i="0" u="none" strike="noStrike" kern="1200">
                          <a:solidFill>
                            <a:srgbClr val="000000"/>
                          </a:solidFill>
                          <a:effectLst/>
                          <a:latin typeface="Verdana"/>
                          <a:ea typeface="+mn-ea"/>
                          <a:cs typeface="+mn-cs"/>
                        </a:rPr>
                        <a:t>National</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kern="1200" noProof="0">
                          <a:solidFill>
                            <a:srgbClr val="000000"/>
                          </a:solidFill>
                          <a:effectLst/>
                          <a:latin typeface="Verdana"/>
                          <a:ea typeface="+mn-ea"/>
                          <a:cs typeface="+mn-cs"/>
                        </a:rPr>
                        <a:t>99.96%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49213913"/>
                  </a:ext>
                </a:extLst>
              </a:tr>
              <a:tr h="510316">
                <a:tc>
                  <a:txBody>
                    <a:bodyPr/>
                    <a:lstStyle/>
                    <a:p>
                      <a:pPr algn="l" fontAlgn="base">
                        <a:lnSpc>
                          <a:spcPts val="2400"/>
                        </a:lnSpc>
                        <a:buNone/>
                      </a:pPr>
                      <a:r>
                        <a:rPr lang="en-GB" sz="1800" b="0" i="0" u="none" strike="noStrike" dirty="0">
                          <a:solidFill>
                            <a:srgbClr val="000000"/>
                          </a:solidFill>
                          <a:effectLst/>
                          <a:latin typeface="Verdana"/>
                        </a:rPr>
                        <a:t>Local</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522458544"/>
                  </a:ext>
                </a:extLst>
              </a:tr>
              <a:tr h="993823">
                <a:tc>
                  <a:txBody>
                    <a:bodyPr/>
                    <a:lstStyle/>
                    <a:p>
                      <a:pPr lvl="0" algn="l">
                        <a:lnSpc>
                          <a:spcPts val="2400"/>
                        </a:lnSpc>
                        <a:buNone/>
                      </a:pPr>
                      <a:r>
                        <a:rPr lang="en-GB" sz="1800" b="1" i="0" u="none" strike="noStrike" dirty="0">
                          <a:solidFill>
                            <a:srgbClr val="FFFFFF"/>
                          </a:solidFill>
                          <a:effectLst/>
                          <a:latin typeface="Verdana"/>
                        </a:rPr>
                        <a:t>Data Driven Organisation</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Oct 25</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1123153745"/>
                  </a:ext>
                </a:extLst>
              </a:tr>
              <a:tr h="506441">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Staff attended Digital Intelligence Data Literacy Course</a:t>
                      </a:r>
                      <a:endParaRPr lang="en-US" sz="1800"/>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dirty="0">
                          <a:solidFill>
                            <a:srgbClr val="000000"/>
                          </a:solidFill>
                          <a:effectLst/>
                          <a:latin typeface="Verdana"/>
                        </a:rPr>
                        <a:t>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26028063"/>
                  </a:ext>
                </a:extLst>
              </a:tr>
              <a:tr h="684877">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Unique Users Accessed Digital Intelligence Analytical Tools</a:t>
                      </a:r>
                      <a:endParaRPr lang="en-US" sz="1800"/>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356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493</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480</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456</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extLst>
                  <a:ext uri="{0D108BD9-81ED-4DB2-BD59-A6C34878D82A}">
                    <a16:rowId xmlns:a16="http://schemas.microsoft.com/office/drawing/2014/main" val="174251730"/>
                  </a:ext>
                </a:extLst>
              </a:tr>
            </a:tbl>
          </a:graphicData>
        </a:graphic>
      </p:graphicFrame>
    </p:spTree>
    <p:extLst>
      <p:ext uri="{BB962C8B-B14F-4D97-AF65-F5344CB8AC3E}">
        <p14:creationId xmlns:p14="http://schemas.microsoft.com/office/powerpoint/2010/main" val="10872238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49</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graphicFrame>
        <p:nvGraphicFramePr>
          <p:cNvPr id="8" name="Table 7">
            <a:extLst>
              <a:ext uri="{FF2B5EF4-FFF2-40B4-BE49-F238E27FC236}">
                <a16:creationId xmlns:a16="http://schemas.microsoft.com/office/drawing/2014/main" id="{626DAE38-6B49-FD61-1904-AADF877622AB}"/>
              </a:ext>
            </a:extLst>
          </p:cNvPr>
          <p:cNvGraphicFramePr>
            <a:graphicFrameLocks noGrp="1"/>
          </p:cNvGraphicFramePr>
          <p:nvPr/>
        </p:nvGraphicFramePr>
        <p:xfrm>
          <a:off x="257538" y="3278371"/>
          <a:ext cx="19320227" cy="7132803"/>
        </p:xfrm>
        <a:graphic>
          <a:graphicData uri="http://schemas.openxmlformats.org/drawingml/2006/table">
            <a:tbl>
              <a:tblPr firstRow="1" firstCol="1" bandRow="1"/>
              <a:tblGrid>
                <a:gridCol w="3893123">
                  <a:extLst>
                    <a:ext uri="{9D8B030D-6E8A-4147-A177-3AD203B41FA5}">
                      <a16:colId xmlns:a16="http://schemas.microsoft.com/office/drawing/2014/main" val="826797498"/>
                    </a:ext>
                  </a:extLst>
                </a:gridCol>
                <a:gridCol w="2170648">
                  <a:extLst>
                    <a:ext uri="{9D8B030D-6E8A-4147-A177-3AD203B41FA5}">
                      <a16:colId xmlns:a16="http://schemas.microsoft.com/office/drawing/2014/main" val="3872260172"/>
                    </a:ext>
                  </a:extLst>
                </a:gridCol>
                <a:gridCol w="13256456">
                  <a:extLst>
                    <a:ext uri="{9D8B030D-6E8A-4147-A177-3AD203B41FA5}">
                      <a16:colId xmlns:a16="http://schemas.microsoft.com/office/drawing/2014/main" val="2680523508"/>
                    </a:ext>
                  </a:extLst>
                </a:gridCol>
              </a:tblGrid>
              <a:tr h="343631">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Title</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RAG Status</a:t>
                      </a:r>
                      <a:endParaRPr lang="en-GB" sz="16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Rationale for RAG Status</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795493690"/>
                  </a:ext>
                </a:extLst>
              </a:tr>
              <a:tr h="1872850">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D01 &amp; D04 - Unscheduled and Emergency Care Solution encompassing delivery of the WECDS dataset </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1" ker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Amber</a:t>
                      </a:r>
                      <a:endParaRPr lang="en-GB" sz="1600" b="1" kern="10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rPr>
                        <a:t>There is a requirement to provide a digital system to span UEC, rationalising the 7 different systems currently deployed across the UEC footprint. The solution must deliver against the WECDS dataset whilst also serving as replacement solution for the national WEDS solution in the MIU. The contract for WEDS in the MIU expires in May 2026.  The digital team along with operational colleagues are developing a document to set out the proposed way forward for consideration by Execs at the end of Jan. </a:t>
                      </a:r>
                    </a:p>
                    <a:p>
                      <a:pPr algn="l">
                        <a:lnSpc>
                          <a:spcPct val="115000"/>
                        </a:lnSpc>
                        <a:spcAft>
                          <a:spcPts val="800"/>
                        </a:spcAft>
                        <a:buNone/>
                      </a:pPr>
                      <a:endParaRPr lang="en-GB" sz="1600"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9386045"/>
                  </a:ext>
                </a:extLst>
              </a:tr>
              <a:tr h="2465438">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D02 - Pathology digital system replacement (LIMS 2.0)</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Red</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SBUHB Cellular Pathology’s go-live was delayed from November due to defect resolution and bulk data upload issues. A revised date of 12 January 2026 is confirmed. Blood Sciences aims for an ambitious Wales-wide go-live by end of Q1, but 217 critical defects pose significant risk. Microbiology is planned for a “big bang” implementation by April 2026, with confidence in meeting this deadline. Blood Bank faces risks as its current LIMS module becomes unsupported from August 2026, and the national migration plan is only now being worked up. To mitigate delays, a backup plan with estimated SBUHB costs of £0.4m per quarter is under review. These delays are recorded on the Health Board risk register (Datix ID 3114, score 16).</a:t>
                      </a:r>
                    </a:p>
                    <a:p>
                      <a:pPr algn="l">
                        <a:lnSpc>
                          <a:spcPct val="115000"/>
                        </a:lnSpc>
                        <a:spcAft>
                          <a:spcPts val="800"/>
                        </a:spcAft>
                        <a:buNone/>
                      </a:pPr>
                      <a:endParaRPr lang="en-GB" sz="1600"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291377"/>
                  </a:ext>
                </a:extLst>
              </a:tr>
              <a:tr h="2450884">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D03 - Radiology digital systems replacement (RISP)</a:t>
                      </a:r>
                      <a:endParaRPr lang="en-GB" sz="1600" b="1"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Red</a:t>
                      </a:r>
                      <a:endParaRPr lang="en-GB" sz="1600" b="1"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algn="l"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SBUHB is scheduled to go live with the Radiology system on 23 February 2026, with strong resource commitment across digital and operational teams. Quarter 3 saw good progress in system configuration and PACS data migration. Risks remain around testing (starting 5 January) and checks of scanner connectivity (21 January–11 February) potentially surfacing critical defects. The project team is closely monitoring the critical path and dependencies with DHCW, Soliton, and Philips. Concerns persist about Philips’ capacity to meet milestones; escalations continue, including a request to meet with their Managing Director in early January. Financial risk exists if Philips misses deadlines, with a potential impact of £150k. The Fuji PACS contract has been extended to March 2027 as mitigation to any further delays. </a:t>
                      </a:r>
                    </a:p>
                    <a:p>
                      <a:pPr marL="0" algn="l" defTabSz="1507937" rtl="0" eaLnBrk="1" latinLnBrk="0" hangingPunct="1">
                        <a:lnSpc>
                          <a:spcPct val="115000"/>
                        </a:lnSpc>
                        <a:spcAft>
                          <a:spcPts val="800"/>
                        </a:spcAft>
                        <a:buNone/>
                      </a:pPr>
                      <a:endParaRPr lang="en-GB" sz="1600" b="0"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0282375"/>
                  </a:ext>
                </a:extLst>
              </a:tr>
            </a:tbl>
          </a:graphicData>
        </a:graphic>
      </p:graphicFrame>
      <p:sp>
        <p:nvSpPr>
          <p:cNvPr id="9" name="TextBox 8">
            <a:extLst>
              <a:ext uri="{FF2B5EF4-FFF2-40B4-BE49-F238E27FC236}">
                <a16:creationId xmlns:a16="http://schemas.microsoft.com/office/drawing/2014/main" id="{948F140F-B9A2-AF19-18F4-29D98CECF3DB}"/>
              </a:ext>
            </a:extLst>
          </p:cNvPr>
          <p:cNvSpPr txBox="1"/>
          <p:nvPr/>
        </p:nvSpPr>
        <p:spPr>
          <a:xfrm>
            <a:off x="421052" y="2567887"/>
            <a:ext cx="19126032" cy="461537"/>
          </a:xfrm>
          <a:prstGeom prst="rect">
            <a:avLst/>
          </a:prstGeom>
          <a:solidFill>
            <a:schemeClr val="accent1"/>
          </a:solidFill>
          <a:ln>
            <a:solidFill>
              <a:schemeClr val="accent1"/>
            </a:solidFill>
          </a:ln>
        </p:spPr>
        <p:txBody>
          <a:bodyPr wrap="square" rtlCol="0">
            <a:spAutoFit/>
          </a:bodyPr>
          <a:lstStyle/>
          <a:p>
            <a:pPr defTabSz="914413"/>
            <a:r>
              <a:rPr lang="en-GB" sz="2399" b="1" dirty="0">
                <a:solidFill>
                  <a:prstClr val="white"/>
                </a:solidFill>
                <a:latin typeface="Calibri" panose="020F0502020204030204"/>
              </a:rPr>
              <a:t>A summary of the digital projects and their delivery status has been outlined below for Quarter 3</a:t>
            </a:r>
            <a:r>
              <a:rPr lang="en-GB" sz="1801" dirty="0">
                <a:solidFill>
                  <a:prstClr val="black"/>
                </a:solidFill>
                <a:latin typeface="Calibri" panose="020F0502020204030204"/>
              </a:rPr>
              <a:t>:</a:t>
            </a:r>
          </a:p>
        </p:txBody>
      </p:sp>
    </p:spTree>
    <p:extLst>
      <p:ext uri="{BB962C8B-B14F-4D97-AF65-F5344CB8AC3E}">
        <p14:creationId xmlns:p14="http://schemas.microsoft.com/office/powerpoint/2010/main" val="1609715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1985093888"/>
              </p:ext>
            </p:extLst>
          </p:nvPr>
        </p:nvGraphicFramePr>
        <p:xfrm>
          <a:off x="146844" y="774890"/>
          <a:ext cx="19583400" cy="10250356"/>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(Dec-25)</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78.44%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75.11%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20.76%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1181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71.94%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66.84%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43.95%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67.65%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50</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Care is delivered in safe and appropriate settings supported by innovative digital solutions</a:t>
            </a:r>
          </a:p>
        </p:txBody>
      </p:sp>
      <p:graphicFrame>
        <p:nvGraphicFramePr>
          <p:cNvPr id="7" name="Table 6">
            <a:extLst>
              <a:ext uri="{FF2B5EF4-FFF2-40B4-BE49-F238E27FC236}">
                <a16:creationId xmlns:a16="http://schemas.microsoft.com/office/drawing/2014/main" id="{A94E22BD-EBEB-55DF-A4EC-0B5A9C61E5B4}"/>
              </a:ext>
            </a:extLst>
          </p:cNvPr>
          <p:cNvGraphicFramePr>
            <a:graphicFrameLocks noGrp="1"/>
          </p:cNvGraphicFramePr>
          <p:nvPr/>
        </p:nvGraphicFramePr>
        <p:xfrm>
          <a:off x="110103" y="550086"/>
          <a:ext cx="19615773" cy="10886295"/>
        </p:xfrm>
        <a:graphic>
          <a:graphicData uri="http://schemas.openxmlformats.org/drawingml/2006/table">
            <a:tbl>
              <a:tblPr firstRow="1" firstCol="1" bandRow="1"/>
              <a:tblGrid>
                <a:gridCol w="4830547">
                  <a:extLst>
                    <a:ext uri="{9D8B030D-6E8A-4147-A177-3AD203B41FA5}">
                      <a16:colId xmlns:a16="http://schemas.microsoft.com/office/drawing/2014/main" val="826797498"/>
                    </a:ext>
                  </a:extLst>
                </a:gridCol>
                <a:gridCol w="1421492">
                  <a:extLst>
                    <a:ext uri="{9D8B030D-6E8A-4147-A177-3AD203B41FA5}">
                      <a16:colId xmlns:a16="http://schemas.microsoft.com/office/drawing/2014/main" val="3872260172"/>
                    </a:ext>
                  </a:extLst>
                </a:gridCol>
                <a:gridCol w="13363734">
                  <a:extLst>
                    <a:ext uri="{9D8B030D-6E8A-4147-A177-3AD203B41FA5}">
                      <a16:colId xmlns:a16="http://schemas.microsoft.com/office/drawing/2014/main" val="2680523508"/>
                    </a:ext>
                  </a:extLst>
                </a:gridCol>
              </a:tblGrid>
              <a:tr h="271634">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Title</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RAG Status</a:t>
                      </a:r>
                      <a:endParaRPr lang="en-GB" sz="16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Rationale for RAG Status</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795493690"/>
                  </a:ext>
                </a:extLst>
              </a:tr>
              <a:tr h="533881">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D05 - Patient Portal/NHS App</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9386045"/>
                  </a:ext>
                </a:extLst>
              </a:tr>
              <a:tr h="838254">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D06 - Connecting Care (Rio Implementation across Integrated Teams)</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291377"/>
                  </a:ext>
                </a:extLst>
              </a:tr>
              <a:tr h="441299">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D07 - Hybrid Mail</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0282375"/>
                  </a:ext>
                </a:extLst>
              </a:tr>
              <a:tr h="439703">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D08 - Signal</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5499574"/>
                  </a:ext>
                </a:extLst>
              </a:tr>
              <a:tr h="609595">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D09 - Welsh Clinical Portal - Hospital Initiated Referrals</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48207608"/>
                  </a:ext>
                </a:extLst>
              </a:tr>
              <a:tr h="533395">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D10 - Digital Health Assessments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0306563"/>
                  </a:ext>
                </a:extLst>
              </a:tr>
              <a:tr h="549237">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D11 - Welsh Nursing Care Record - Paediatrics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100" dirty="0">
                          <a:effectLst/>
                          <a:latin typeface="Verdana" panose="020B0604030504040204" pitchFamily="34" charset="0"/>
                          <a:ea typeface="Verdana" panose="020B0604030504040204" pitchFamily="34" charset="0"/>
                          <a:cs typeface="Arial" panose="020B0604020202020204" pitchFamily="34"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0098331"/>
                  </a:ext>
                </a:extLst>
              </a:tr>
              <a:tr h="1127271">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D12 - Digital Maternity Cymru</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lang="en-GB" sz="1600" b="0" kern="0"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RAG status remains as Amber due to ongoing concerns regarding the limited integrations scheduled for delivery in readiness for go live in March 2026. A clinical risk assessment has been undertaken, which is being escalated nationally. There is also slippage within the configuration workstream, however the team remain committed to working to meet the challenging timescales which were agreed nationally.</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6596666"/>
                  </a:ext>
                </a:extLst>
              </a:tr>
              <a:tr h="838254">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D13 - e-Prescribing &amp; Meds Management (shared medicines record) </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lang="en-GB" sz="1600" b="0" kern="0"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There is still a dependency on System C to provide us with development timescales and costs. We are working with System C to review what is required to develop the integration to the SMR, with a view this capability will be on their roadmap for 26/27.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0858710"/>
                  </a:ext>
                </a:extLst>
              </a:tr>
              <a:tr h="549237">
                <a:tc>
                  <a:txBody>
                    <a:bodyPr/>
                    <a:lstStyle/>
                    <a:p>
                      <a:pPr algn="l">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D14 - WPAS and associated services disaggregation</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8181389"/>
                  </a:ext>
                </a:extLst>
              </a:tr>
              <a:tr h="1127271">
                <a:tc>
                  <a:txBody>
                    <a:bodyPr/>
                    <a:lstStyle/>
                    <a:p>
                      <a:pPr algn="l">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D15 - Implement Open Eyes (Open ERS/Open EPR)</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1200" dirty="0">
                          <a:solidFill>
                            <a:schemeClr val="tx1"/>
                          </a:solidFill>
                          <a:effectLst/>
                          <a:latin typeface="Verdana" panose="020B0604030504040204" pitchFamily="34" charset="0"/>
                          <a:ea typeface="Verdana" panose="020B0604030504040204" pitchFamily="34" charset="0"/>
                          <a:cs typeface="+mn-cs"/>
                        </a:rPr>
                        <a:t>Open Eyes continues to well received by the Ophthalmology Service.  Welsh Government have written to all organisations to mandate the implementation of the Electronic Referral System solution to support WGOS pathways which is currently being configured nationally by DHCW. Timescales for completion are unavailable. In addition, DHCW are yet to engage with Health Boards to agree a rollout schedule.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4458235"/>
                  </a:ext>
                </a:extLst>
              </a:tr>
              <a:tr h="549237">
                <a:tc>
                  <a:txBody>
                    <a:bodyPr/>
                    <a:lstStyle/>
                    <a:p>
                      <a:pPr marL="0" algn="l" defTabSz="1507937" rtl="0" eaLnBrk="1" latinLnBrk="0" hangingPunct="1">
                        <a:lnSpc>
                          <a:spcPct val="115000"/>
                        </a:lnSpc>
                        <a:spcAft>
                          <a:spcPts val="800"/>
                        </a:spcAft>
                        <a:buNone/>
                      </a:pPr>
                      <a:r>
                        <a:rPr lang="en-GB" sz="1600" b="1" kern="1200">
                          <a:solidFill>
                            <a:schemeClr val="tx1"/>
                          </a:solidFill>
                          <a:effectLst/>
                          <a:latin typeface="Verdana" panose="020B0604030504040204" pitchFamily="34" charset="0"/>
                          <a:ea typeface="Verdana" panose="020B0604030504040204" pitchFamily="34" charset="0"/>
                          <a:cs typeface="+mn-cs"/>
                        </a:rPr>
                        <a:t>D16 - Welsh Intensive Care Information System - Implementation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1926660"/>
                  </a:ext>
                </a:extLst>
              </a:tr>
              <a:tr h="1379553">
                <a:tc>
                  <a:txBody>
                    <a:bodyPr/>
                    <a:lstStyle/>
                    <a:p>
                      <a:pPr marL="0" algn="l" defTabSz="1507937" rtl="0" eaLnBrk="1" latinLnBrk="0" hangingPunct="1">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D17 - Expand Electronic Test Requesting to cardiology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algn="l" defTabSz="1507937" rtl="0" eaLnBrk="1" latinLnBrk="0" hangingPunct="1">
                        <a:lnSpc>
                          <a:spcPct val="115000"/>
                        </a:lnSpc>
                        <a:spcAft>
                          <a:spcPts val="800"/>
                        </a:spcAft>
                        <a:buNone/>
                      </a:pPr>
                      <a:r>
                        <a:rPr lang="en-GB" sz="1600" kern="1200" dirty="0">
                          <a:solidFill>
                            <a:schemeClr val="tx1"/>
                          </a:solidFill>
                          <a:effectLst/>
                          <a:latin typeface="Verdana" panose="020B0604030504040204" pitchFamily="34" charset="0"/>
                          <a:ea typeface="Verdana" panose="020B0604030504040204" pitchFamily="34" charset="0"/>
                          <a:cs typeface="+mn-cs"/>
                        </a:rPr>
                        <a:t>Timescales elongated for a number of integrations due to:</a:t>
                      </a:r>
                      <a:br>
                        <a:rPr lang="en-GB" sz="1600" kern="1200" dirty="0">
                          <a:solidFill>
                            <a:schemeClr val="tx1"/>
                          </a:solidFill>
                          <a:effectLst/>
                          <a:latin typeface="Verdana" panose="020B0604030504040204" pitchFamily="34" charset="0"/>
                          <a:ea typeface="Verdana" panose="020B0604030504040204" pitchFamily="34" charset="0"/>
                          <a:cs typeface="+mn-cs"/>
                        </a:rPr>
                      </a:br>
                      <a:r>
                        <a:rPr lang="en-GB" sz="1600" kern="1200" dirty="0">
                          <a:solidFill>
                            <a:schemeClr val="tx1"/>
                          </a:solidFill>
                          <a:effectLst/>
                          <a:latin typeface="Verdana" panose="020B0604030504040204" pitchFamily="34" charset="0"/>
                          <a:ea typeface="Verdana" panose="020B0604030504040204" pitchFamily="34" charset="0"/>
                          <a:cs typeface="+mn-cs"/>
                        </a:rPr>
                        <a:t>- Awaiting supplier quote for Development (</a:t>
                      </a:r>
                      <a:r>
                        <a:rPr lang="en-GB" sz="1600" kern="1200" dirty="0" err="1">
                          <a:solidFill>
                            <a:schemeClr val="tx1"/>
                          </a:solidFill>
                          <a:effectLst/>
                          <a:latin typeface="Verdana" panose="020B0604030504040204" pitchFamily="34" charset="0"/>
                          <a:ea typeface="Verdana" panose="020B0604030504040204" pitchFamily="34" charset="0"/>
                          <a:cs typeface="+mn-cs"/>
                        </a:rPr>
                        <a:t>SpaceLabs</a:t>
                      </a:r>
                      <a:r>
                        <a:rPr lang="en-GB" sz="1600" kern="1200" dirty="0">
                          <a:solidFill>
                            <a:schemeClr val="tx1"/>
                          </a:solidFill>
                          <a:effectLst/>
                          <a:latin typeface="Verdana" panose="020B0604030504040204" pitchFamily="34" charset="0"/>
                          <a:ea typeface="Verdana" panose="020B0604030504040204" pitchFamily="34" charset="0"/>
                          <a:cs typeface="+mn-cs"/>
                        </a:rPr>
                        <a:t>) </a:t>
                      </a:r>
                      <a:br>
                        <a:rPr lang="en-GB" sz="1600" kern="1200" dirty="0">
                          <a:solidFill>
                            <a:schemeClr val="tx1"/>
                          </a:solidFill>
                          <a:effectLst/>
                          <a:latin typeface="Verdana" panose="020B0604030504040204" pitchFamily="34" charset="0"/>
                          <a:ea typeface="Verdana" panose="020B0604030504040204" pitchFamily="34" charset="0"/>
                          <a:cs typeface="+mn-cs"/>
                        </a:rPr>
                      </a:br>
                      <a:r>
                        <a:rPr lang="en-GB" sz="1600" kern="1200" dirty="0">
                          <a:solidFill>
                            <a:schemeClr val="tx1"/>
                          </a:solidFill>
                          <a:effectLst/>
                          <a:latin typeface="Verdana" panose="020B0604030504040204" pitchFamily="34" charset="0"/>
                          <a:ea typeface="Verdana" panose="020B0604030504040204" pitchFamily="34" charset="0"/>
                          <a:cs typeface="+mn-cs"/>
                        </a:rPr>
                        <a:t>- Timelines extended for all cardiology integrations</a:t>
                      </a:r>
                      <a:br>
                        <a:rPr lang="en-GB" sz="1600" kern="1200" dirty="0">
                          <a:solidFill>
                            <a:schemeClr val="tx1"/>
                          </a:solidFill>
                          <a:effectLst/>
                          <a:latin typeface="Verdana" panose="020B0604030504040204" pitchFamily="34" charset="0"/>
                          <a:ea typeface="Verdana" panose="020B0604030504040204" pitchFamily="34" charset="0"/>
                          <a:cs typeface="+mn-cs"/>
                        </a:rPr>
                      </a:br>
                      <a:r>
                        <a:rPr lang="en-GB" sz="1600" kern="1200" dirty="0">
                          <a:solidFill>
                            <a:schemeClr val="tx1"/>
                          </a:solidFill>
                          <a:effectLst/>
                          <a:latin typeface="Verdana" panose="020B0604030504040204" pitchFamily="34" charset="0"/>
                          <a:ea typeface="Verdana" panose="020B0604030504040204" pitchFamily="34" charset="0"/>
                          <a:cs typeface="+mn-cs"/>
                        </a:rPr>
                        <a:t>- New API DHCW Process to undertake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4315601"/>
                  </a:ext>
                </a:extLst>
              </a:tr>
              <a:tr h="549237">
                <a:tc>
                  <a:txBody>
                    <a:bodyPr/>
                    <a:lstStyle/>
                    <a:p>
                      <a:pPr algn="l">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D18 - Systemic Anti-Cancer Therapy (SACT)</a:t>
                      </a:r>
                      <a:endParaRPr lang="en-GB" sz="1600" b="1" kern="100" dirty="0">
                        <a:solidFill>
                          <a:schemeClr val="bg1"/>
                        </a:solidFill>
                        <a:effectLst/>
                        <a:latin typeface="Verdana" panose="020B0604030504040204" pitchFamily="34" charset="0"/>
                        <a:ea typeface="Verdana" panose="020B060403050404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kern="100" dirty="0">
                          <a:solidFill>
                            <a:schemeClr val="tx1"/>
                          </a:solidFill>
                          <a:effectLst/>
                          <a:latin typeface="Verdana" panose="020B0604030504040204" pitchFamily="34" charset="0"/>
                          <a:ea typeface="Verdana" panose="020B0604030504040204" pitchFamily="34" charset="0"/>
                          <a:cs typeface="Arial" panose="020B0604020202020204" pitchFamily="34" charset="0"/>
                        </a:rPr>
                        <a:t>Green </a:t>
                      </a: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1200" dirty="0">
                          <a:solidFill>
                            <a:schemeClr val="tx1"/>
                          </a:solidFill>
                          <a:effectLst/>
                          <a:latin typeface="Verdana" panose="020B0604030504040204" pitchFamily="34" charset="0"/>
                          <a:ea typeface="Verdana" panose="020B0604030504040204" pitchFamily="34" charset="0"/>
                          <a:cs typeface="+mn-cs"/>
                        </a:rPr>
                        <a:t>Contract extended for 3 years. New procurement process for replacement system being planned </a:t>
                      </a:r>
                      <a:endParaRPr lang="en-GB" sz="1600" kern="100" dirty="0">
                        <a:solidFill>
                          <a:schemeClr val="bg1"/>
                        </a:solidFill>
                        <a:effectLst/>
                        <a:latin typeface="Verdana" panose="020B0604030504040204" pitchFamily="34" charset="0"/>
                        <a:ea typeface="Verdana" panose="020B060403050404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0532229"/>
                  </a:ext>
                </a:extLst>
              </a:tr>
              <a:tr h="549237">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D19 - In-Touch - Go Live with 'In Touch' in Singleton Hospital</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5438817"/>
                  </a:ext>
                </a:extLst>
              </a:tr>
            </a:tbl>
          </a:graphicData>
        </a:graphic>
      </p:graphicFrame>
    </p:spTree>
    <p:extLst>
      <p:ext uri="{BB962C8B-B14F-4D97-AF65-F5344CB8AC3E}">
        <p14:creationId xmlns:p14="http://schemas.microsoft.com/office/powerpoint/2010/main" val="40066874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2B60918-48CB-9CB3-B719-7C5DB5FC5F80}"/>
              </a:ext>
            </a:extLst>
          </p:cNvPr>
          <p:cNvGraphicFramePr>
            <a:graphicFrameLocks noGrp="1"/>
          </p:cNvGraphicFramePr>
          <p:nvPr/>
        </p:nvGraphicFramePr>
        <p:xfrm>
          <a:off x="375528" y="613388"/>
          <a:ext cx="19507029" cy="10542736"/>
        </p:xfrm>
        <a:graphic>
          <a:graphicData uri="http://schemas.openxmlformats.org/drawingml/2006/table">
            <a:tbl>
              <a:tblPr firstRow="1" firstCol="1" bandRow="1"/>
              <a:tblGrid>
                <a:gridCol w="4857328">
                  <a:extLst>
                    <a:ext uri="{9D8B030D-6E8A-4147-A177-3AD203B41FA5}">
                      <a16:colId xmlns:a16="http://schemas.microsoft.com/office/drawing/2014/main" val="826797498"/>
                    </a:ext>
                  </a:extLst>
                </a:gridCol>
                <a:gridCol w="1709780">
                  <a:extLst>
                    <a:ext uri="{9D8B030D-6E8A-4147-A177-3AD203B41FA5}">
                      <a16:colId xmlns:a16="http://schemas.microsoft.com/office/drawing/2014/main" val="3872260172"/>
                    </a:ext>
                  </a:extLst>
                </a:gridCol>
                <a:gridCol w="12939921">
                  <a:extLst>
                    <a:ext uri="{9D8B030D-6E8A-4147-A177-3AD203B41FA5}">
                      <a16:colId xmlns:a16="http://schemas.microsoft.com/office/drawing/2014/main" val="2680523508"/>
                    </a:ext>
                  </a:extLst>
                </a:gridCol>
              </a:tblGrid>
              <a:tr h="271634">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Title</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RAG Status</a:t>
                      </a:r>
                      <a:endParaRPr lang="en-GB" sz="16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Rationale for RAG Status</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795493690"/>
                  </a:ext>
                </a:extLst>
              </a:tr>
              <a:tr h="575685">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D20 - </a:t>
                      </a:r>
                      <a:r>
                        <a:rPr lang="en-GB" sz="1600" b="1" kern="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Millcare</a:t>
                      </a: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System in Sexual Health</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5552461"/>
                  </a:ext>
                </a:extLst>
              </a:tr>
              <a:tr h="838254">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D21 - WPAS Roll out across Mental Health, Learning Disabilities and Primary Care and Therapies</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48396330"/>
                  </a:ext>
                </a:extLst>
              </a:tr>
              <a:tr h="515489">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D22- Cyber Secure Back Ups</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18780346"/>
                  </a:ext>
                </a:extLst>
              </a:tr>
              <a:tr h="549237">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D23 - NPT wireless equipment replacement</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Prioritisation of another Delivery Action with support ending soon (D29 - Call Manager Upgrade to Cloud Voice)</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17639277"/>
                  </a:ext>
                </a:extLst>
              </a:tr>
              <a:tr h="606955">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D24 - Laptop, PC, iPad and Printer Replacement</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26724024"/>
                  </a:ext>
                </a:extLst>
              </a:tr>
              <a:tr h="549237">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D25 - Additional Server Equipment including Storage</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56533499"/>
                  </a:ext>
                </a:extLst>
              </a:tr>
              <a:tr h="611119">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D26 - Imprivata Rollout</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21797759"/>
                  </a:ext>
                </a:extLst>
              </a:tr>
              <a:tr h="596868">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D27 - Implement New Core Network at Morriston &amp; Singleton</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06333933"/>
                  </a:ext>
                </a:extLst>
              </a:tr>
              <a:tr h="604923">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D28 - Windows 10 Removal</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56131470"/>
                  </a:ext>
                </a:extLst>
              </a:tr>
              <a:tr h="625570">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D29 - Call Manager Upgrade to Cloud Voice</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The implementation had stalled in Q3 due to the lack response from a third-party supplier (Call Recording Supplier). Work now continues with the migration partner and the migration is now due to commence in January 2026.</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88393849"/>
                  </a:ext>
                </a:extLst>
              </a:tr>
              <a:tr h="838254">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D31 - Creation of a measures to be visualised in Dashboard pulling data from various systems</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11728786"/>
                  </a:ext>
                </a:extLst>
              </a:tr>
              <a:tr h="593456">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D32- Re-banding of Coding Staff and Development of Auto-coding Software</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36199464"/>
                  </a:ext>
                </a:extLst>
              </a:tr>
              <a:tr h="536449">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D33 - Data Literacy and Value</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96878488"/>
                  </a:ext>
                </a:extLst>
              </a:tr>
              <a:tr h="473398">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D34 - National Data Resource (NDR)</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24939406"/>
                  </a:ext>
                </a:extLst>
              </a:tr>
              <a:tr h="460758">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D35- Health Records Centralisation</a:t>
                      </a:r>
                      <a:endParaRPr lang="en-GB" sz="1600" b="1"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7699751"/>
                  </a:ext>
                </a:extLst>
              </a:tr>
              <a:tr h="457196">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D36 - Digital Cellular Pathology</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Publication of national Invitation to Tender delayed as not all Health Boards have yet agreed a Business Case.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29622147"/>
                  </a:ext>
                </a:extLst>
              </a:tr>
              <a:tr h="838254">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mn-ea"/>
                          <a:cs typeface="Times New Roman" panose="02020603050405020304" pitchFamily="18" charset="0"/>
                        </a:rPr>
                        <a:t>D37 - </a:t>
                      </a:r>
                      <a:r>
                        <a:rPr lang="en-GB" sz="1600" b="1" kern="0" dirty="0" err="1">
                          <a:solidFill>
                            <a:srgbClr val="000000"/>
                          </a:solidFill>
                          <a:effectLst/>
                          <a:latin typeface="Verdana" panose="020B0604030504040204" pitchFamily="34" charset="0"/>
                          <a:ea typeface="+mn-ea"/>
                          <a:cs typeface="Times New Roman" panose="02020603050405020304" pitchFamily="18" charset="0"/>
                        </a:rPr>
                        <a:t>eTriage</a:t>
                      </a:r>
                      <a:endParaRPr lang="en-GB" sz="1600" b="1"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lvl="0" indent="0" algn="l" defTabSz="1507937" rtl="0" eaLnBrk="1" fontAlgn="auto" latinLnBrk="0" hangingPunct="1">
                        <a:lnSpc>
                          <a:spcPct val="115000"/>
                        </a:lnSpc>
                        <a:spcBef>
                          <a:spcPts val="0"/>
                        </a:spcBef>
                        <a:spcAft>
                          <a:spcPts val="800"/>
                        </a:spcAft>
                        <a:buClrTx/>
                        <a:buSzTx/>
                        <a:buFontTx/>
                        <a:buNone/>
                        <a:tabLst/>
                        <a:defRPr/>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This is on hold as the requirements to integrate with WEDS (Symphony) did not make the investment worthwhile, due to the Symphony contract expiring August 2026. SBUHB will continue to engage with DHCW to inform the integration requirements for the UEC App.</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28458150"/>
                  </a:ext>
                </a:extLst>
              </a:tr>
            </a:tbl>
          </a:graphicData>
        </a:graphic>
      </p:graphicFrame>
      <p:sp>
        <p:nvSpPr>
          <p:cNvPr id="3" name="TextBox 2">
            <a:extLst>
              <a:ext uri="{FF2B5EF4-FFF2-40B4-BE49-F238E27FC236}">
                <a16:creationId xmlns:a16="http://schemas.microsoft.com/office/drawing/2014/main" id="{781EA73B-55B8-6DFA-FDF0-DECB27A56B8C}"/>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Care is delivered in safe and appropriate settings supported by innovative digital solutions</a:t>
            </a:r>
          </a:p>
        </p:txBody>
      </p:sp>
    </p:spTree>
    <p:extLst>
      <p:ext uri="{BB962C8B-B14F-4D97-AF65-F5344CB8AC3E}">
        <p14:creationId xmlns:p14="http://schemas.microsoft.com/office/powerpoint/2010/main" val="37085497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52</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3"/>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87788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8855075"/>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performance and development review compliance has improved slightly in December 2025 to 73.73% from 72.79% in November 2025. Performance is currently below the Welsh Government target of 85%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slightly to 88.79% in December 2025 from 88.10% in November 2025. </a:t>
            </a:r>
          </a:p>
        </p:txBody>
      </p:sp>
      <p:sp>
        <p:nvSpPr>
          <p:cNvPr id="5" name="Rectangle: Rounded Corners 4">
            <a:hlinkClick r:id="rId4"/>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8" name="Picture 7">
            <a:extLst>
              <a:ext uri="{FF2B5EF4-FFF2-40B4-BE49-F238E27FC236}">
                <a16:creationId xmlns:a16="http://schemas.microsoft.com/office/drawing/2014/main" id="{05D60322-81DB-11DF-1BD5-AD43D1F87A38}"/>
              </a:ext>
            </a:extLst>
          </p:cNvPr>
          <p:cNvPicPr>
            <a:picLocks noChangeAspect="1"/>
          </p:cNvPicPr>
          <p:nvPr/>
        </p:nvPicPr>
        <p:blipFill>
          <a:blip r:embed="rId7"/>
          <a:stretch>
            <a:fillRect/>
          </a:stretch>
        </p:blipFill>
        <p:spPr>
          <a:xfrm>
            <a:off x="1366044" y="2704579"/>
            <a:ext cx="8458200" cy="5505052"/>
          </a:xfrm>
          <a:prstGeom prst="rect">
            <a:avLst/>
          </a:prstGeom>
        </p:spPr>
      </p:pic>
      <p:pic>
        <p:nvPicPr>
          <p:cNvPr id="15" name="Picture 14">
            <a:extLst>
              <a:ext uri="{FF2B5EF4-FFF2-40B4-BE49-F238E27FC236}">
                <a16:creationId xmlns:a16="http://schemas.microsoft.com/office/drawing/2014/main" id="{69D4A43F-C6C9-C7E8-4AF1-91733E29AB6B}"/>
              </a:ext>
            </a:extLst>
          </p:cNvPr>
          <p:cNvPicPr>
            <a:picLocks noChangeAspect="1"/>
          </p:cNvPicPr>
          <p:nvPr/>
        </p:nvPicPr>
        <p:blipFill>
          <a:blip r:embed="rId8"/>
          <a:stretch>
            <a:fillRect/>
          </a:stretch>
        </p:blipFill>
        <p:spPr>
          <a:xfrm>
            <a:off x="10286776" y="2830583"/>
            <a:ext cx="8833868" cy="5379045"/>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53</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2409751748"/>
              </p:ext>
            </p:extLst>
          </p:nvPr>
        </p:nvGraphicFramePr>
        <p:xfrm>
          <a:off x="11381874" y="1379157"/>
          <a:ext cx="8189953" cy="6125710"/>
        </p:xfrm>
        <a:graphic>
          <a:graphicData uri="http://schemas.openxmlformats.org/drawingml/2006/table">
            <a:tbl>
              <a:tblPr>
                <a:tableStyleId>{5C22544A-7EE6-4342-B048-85BDC9FD1C3A}</a:tableStyleId>
              </a:tblPr>
              <a:tblGrid>
                <a:gridCol w="3743979">
                  <a:extLst>
                    <a:ext uri="{9D8B030D-6E8A-4147-A177-3AD203B41FA5}">
                      <a16:colId xmlns:a16="http://schemas.microsoft.com/office/drawing/2014/main" val="3451840703"/>
                    </a:ext>
                  </a:extLst>
                </a:gridCol>
                <a:gridCol w="2417986">
                  <a:extLst>
                    <a:ext uri="{9D8B030D-6E8A-4147-A177-3AD203B41FA5}">
                      <a16:colId xmlns:a16="http://schemas.microsoft.com/office/drawing/2014/main" val="1259278205"/>
                    </a:ext>
                  </a:extLst>
                </a:gridCol>
                <a:gridCol w="2027988">
                  <a:extLst>
                    <a:ext uri="{9D8B030D-6E8A-4147-A177-3AD203B41FA5}">
                      <a16:colId xmlns:a16="http://schemas.microsoft.com/office/drawing/2014/main" val="3959696456"/>
                    </a:ext>
                  </a:extLst>
                </a:gridCol>
              </a:tblGrid>
              <a:tr h="406872">
                <a:tc gridSpan="3">
                  <a:txBody>
                    <a:bodyPr/>
                    <a:lstStyle/>
                    <a:p>
                      <a:pPr algn="ctr" fontAlgn="b"/>
                      <a:r>
                        <a:rPr lang="en-GB" sz="2400" b="1" u="none" strike="noStrike" dirty="0">
                          <a:effectLst/>
                          <a:latin typeface="Verrdana"/>
                        </a:rPr>
                        <a:t>November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406872">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97168">
                <a:tc>
                  <a:txBody>
                    <a:bodyPr/>
                    <a:lstStyle/>
                    <a:p>
                      <a:pPr algn="l" fontAlgn="ctr">
                        <a:buNone/>
                      </a:pPr>
                      <a:r>
                        <a:rPr lang="en-GB" sz="2000" b="0" i="0" u="none" strike="noStrike">
                          <a:solidFill>
                            <a:srgbClr val="000000"/>
                          </a:solidFill>
                          <a:effectLst/>
                          <a:latin typeface="Arial" panose="020B060402020202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12,168.16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37.7%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923294">
                <a:tc>
                  <a:txBody>
                    <a:bodyPr/>
                    <a:lstStyle/>
                    <a:p>
                      <a:pPr algn="l" fontAlgn="ctr">
                        <a:buNone/>
                      </a:pPr>
                      <a:r>
                        <a:rPr lang="en-GB" sz="2000" b="0" i="0" u="none" strike="noStrike" dirty="0">
                          <a:solidFill>
                            <a:srgbClr val="000000"/>
                          </a:solidFill>
                          <a:effectLst/>
                          <a:latin typeface="Arial" panose="020B060402020202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4,105.96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3,031.99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9.4%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2,078.51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1,649.89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3216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503004"/>
            <a:ext cx="19583400" cy="2677656"/>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increased slightly in December 2025 to 8.04% from 7.60% in November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also increased slightly in December 2025, reporting 7.17% compared to 7.13% in November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8" name="Picture 7">
            <a:extLst>
              <a:ext uri="{FF2B5EF4-FFF2-40B4-BE49-F238E27FC236}">
                <a16:creationId xmlns:a16="http://schemas.microsoft.com/office/drawing/2014/main" id="{67A5FFCC-BDEC-D37A-9C7F-8C2238FCBD66}"/>
              </a:ext>
            </a:extLst>
          </p:cNvPr>
          <p:cNvPicPr>
            <a:picLocks noChangeAspect="1"/>
          </p:cNvPicPr>
          <p:nvPr/>
        </p:nvPicPr>
        <p:blipFill>
          <a:blip r:embed="rId3"/>
          <a:stretch>
            <a:fillRect/>
          </a:stretch>
        </p:blipFill>
        <p:spPr>
          <a:xfrm>
            <a:off x="513065" y="1312808"/>
            <a:ext cx="9753600" cy="6258408"/>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54</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205245" y="2586565"/>
            <a:ext cx="9617591" cy="5758499"/>
          </a:xfrm>
          <a:prstGeom prst="rect">
            <a:avLst/>
          </a:prstGeom>
          <a:noFill/>
        </p:spPr>
        <p:txBody>
          <a:bodyPr wrap="square">
            <a:spAutoFit/>
          </a:bodyPr>
          <a:lstStyle/>
          <a:p>
            <a:pPr lvl="0">
              <a:lnSpc>
                <a:spcPct val="115000"/>
              </a:lnSpc>
            </a:pPr>
            <a:r>
              <a:rPr lang="en-GB" sz="2800" b="1" dirty="0">
                <a:effectLst/>
                <a:latin typeface="Verdana" panose="020B0604030504040204" pitchFamily="34" charset="0"/>
                <a:ea typeface="Verdana" panose="020B0604030504040204" pitchFamily="34" charset="0"/>
                <a:cs typeface="Times New Roman" panose="02020603050405020304" pitchFamily="18" charset="0"/>
              </a:rPr>
              <a:t>Revenue Financial Position</a:t>
            </a:r>
          </a:p>
          <a:p>
            <a:pPr lvl="0"/>
            <a:r>
              <a:rPr lang="en-GB" sz="2800" dirty="0">
                <a:latin typeface="Verdana" panose="020B0604030504040204" pitchFamily="34" charset="0"/>
                <a:ea typeface="Verdana" panose="020B0604030504040204" pitchFamily="34" charset="0"/>
              </a:rPr>
              <a:t>The Plan submitted at the end of March, which has not been approved reported a £58.7m deficit with a requirement to deliver £55.4m of savings. The Control Total for the Health Board set by Welsh Government remains £17.1m. </a:t>
            </a:r>
          </a:p>
          <a:p>
            <a:r>
              <a:rPr lang="en-GB" sz="2800" dirty="0">
                <a:latin typeface="Verdana" panose="020B0604030504040204" pitchFamily="34" charset="0"/>
                <a:ea typeface="Verdana" panose="020B0604030504040204" pitchFamily="34" charset="0"/>
              </a:rPr>
              <a:t> </a:t>
            </a:r>
          </a:p>
          <a:p>
            <a:pPr lvl="0"/>
            <a:r>
              <a:rPr lang="en-GB" sz="2800" dirty="0">
                <a:latin typeface="Verdana" panose="020B0604030504040204" pitchFamily="34" charset="0"/>
                <a:ea typeface="Verdana" panose="020B0604030504040204" pitchFamily="34" charset="0"/>
              </a:rPr>
              <a:t>In Month 09 there is an in-month overspend of £3.8m which is £1.1m below the planned deficit of £4.9m for the month.</a:t>
            </a:r>
          </a:p>
          <a:p>
            <a:r>
              <a:rPr lang="en-GB" sz="2800" dirty="0">
                <a:latin typeface="Verdana" panose="020B0604030504040204" pitchFamily="34" charset="0"/>
                <a:ea typeface="Verdana" panose="020B0604030504040204" pitchFamily="34" charset="0"/>
              </a:rPr>
              <a:t> </a:t>
            </a:r>
          </a:p>
          <a:p>
            <a:pPr lvl="0"/>
            <a:r>
              <a:rPr lang="en-GB" sz="2800" dirty="0">
                <a:latin typeface="Verdana" panose="020B0604030504040204" pitchFamily="34" charset="0"/>
                <a:ea typeface="Verdana" panose="020B0604030504040204" pitchFamily="34" charset="0"/>
              </a:rPr>
              <a:t>The YTD overspend is £55.2m. This is £11.2m above the planned deficit of £44m.</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5" name="Picture 4">
            <a:extLst>
              <a:ext uri="{FF2B5EF4-FFF2-40B4-BE49-F238E27FC236}">
                <a16:creationId xmlns:a16="http://schemas.microsoft.com/office/drawing/2014/main" id="{26050806-BFC4-7597-9CB0-EBAC67B6214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068" y="2623575"/>
            <a:ext cx="9837686" cy="7858523"/>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55</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527119"/>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PSPP was achieved in month at 97.74% vs a target of 95%. (Cumulatively we remain above the target at 96.38%).</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There still remains issues with delays in receipting of invoices which is affecting the achievement of PSPP.</a:t>
            </a:r>
          </a:p>
          <a:p>
            <a:pPr marL="342900" lvl="0" indent="-34290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876446"/>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pay budgets are underspent by £1.1m in Month</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Variable pay is £0.904m lower in December 2025 (£4.161m vs £5.065m) when compared to the same period last year. </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biggest spends are attributable to ADH, Bank and Agency which make up 84% of the total variable pay spend. </a:t>
            </a:r>
          </a:p>
          <a:p>
            <a:pPr lvl="0"/>
            <a:endParaRPr lang="en-GB" sz="2400" dirty="0">
              <a:latin typeface="Verdana" panose="020B0604030504040204" pitchFamily="34" charset="0"/>
              <a:ea typeface="Verdana" panose="020B0604030504040204" pitchFamily="34" charset="0"/>
            </a:endParaRP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49F7518A-928C-9F0D-7B0F-834F0C60E6F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870" y="864826"/>
            <a:ext cx="9305224" cy="4834561"/>
          </a:xfrm>
          <a:prstGeom prst="rect">
            <a:avLst/>
          </a:prstGeom>
          <a:noFill/>
        </p:spPr>
      </p:pic>
      <p:pic>
        <p:nvPicPr>
          <p:cNvPr id="13" name="Picture 12">
            <a:extLst>
              <a:ext uri="{FF2B5EF4-FFF2-40B4-BE49-F238E27FC236}">
                <a16:creationId xmlns:a16="http://schemas.microsoft.com/office/drawing/2014/main" id="{8C36C893-CFAF-2E33-271B-58DB2B3FB813}"/>
              </a:ext>
            </a:extLst>
          </p:cNvPr>
          <p:cNvPicPr>
            <a:picLocks noChangeAspect="1"/>
          </p:cNvPicPr>
          <p:nvPr/>
        </p:nvPicPr>
        <p:blipFill>
          <a:blip r:embed="rId3"/>
          <a:stretch>
            <a:fillRect/>
          </a:stretch>
        </p:blipFill>
        <p:spPr>
          <a:xfrm>
            <a:off x="527844" y="6219562"/>
            <a:ext cx="9139250" cy="4925378"/>
          </a:xfrm>
          <a:prstGeom prst="rect">
            <a:avLst/>
          </a:prstGeom>
        </p:spPr>
      </p:pic>
    </p:spTree>
    <p:extLst>
      <p:ext uri="{BB962C8B-B14F-4D97-AF65-F5344CB8AC3E}">
        <p14:creationId xmlns:p14="http://schemas.microsoft.com/office/powerpoint/2010/main" val="29313441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56</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3713324"/>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r>
              <a:rPr lang="en-GB" dirty="0"/>
              <a:t>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for 2025/26 is an overspend of £0.140m. Allocations are anticipated from Welsh Government which will balance this position.</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p>
          <a:p>
            <a:pPr lvl="0"/>
            <a:endParaRPr lang="en-GB" sz="2400" dirty="0">
              <a:latin typeface="Verdana" panose="020B0604030504040204" pitchFamily="34" charset="0"/>
              <a:ea typeface="Verdana" panose="020B0604030504040204" pitchFamily="34" charset="0"/>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decreased in November 2025 to 1.24% from 1.25% in October 2025</a:t>
            </a:r>
            <a:r>
              <a:rPr lang="en-GB" sz="2200" dirty="0">
                <a:effectLst/>
                <a:latin typeface="Verdana" panose="020B0604030504040204" pitchFamily="34" charset="0"/>
                <a:ea typeface="Verdana" panose="020B0604030504040204" pitchFamily="34" charset="0"/>
              </a:rPr>
              <a:t>.</a:t>
            </a:r>
          </a:p>
        </p:txBody>
      </p:sp>
      <p:pic>
        <p:nvPicPr>
          <p:cNvPr id="12" name="Picture 11">
            <a:extLst>
              <a:ext uri="{FF2B5EF4-FFF2-40B4-BE49-F238E27FC236}">
                <a16:creationId xmlns:a16="http://schemas.microsoft.com/office/drawing/2014/main" id="{5CA2CA13-D4A4-8D65-A122-1567A721B079}"/>
              </a:ext>
            </a:extLst>
          </p:cNvPr>
          <p:cNvPicPr>
            <a:picLocks noChangeAspect="1"/>
          </p:cNvPicPr>
          <p:nvPr/>
        </p:nvPicPr>
        <p:blipFill>
          <a:blip r:embed="rId2"/>
          <a:stretch>
            <a:fillRect/>
          </a:stretch>
        </p:blipFill>
        <p:spPr>
          <a:xfrm>
            <a:off x="1581049" y="6178567"/>
            <a:ext cx="7430266" cy="4723949"/>
          </a:xfrm>
          <a:prstGeom prst="rect">
            <a:avLst/>
          </a:prstGeom>
        </p:spPr>
      </p:pic>
      <p:pic>
        <p:nvPicPr>
          <p:cNvPr id="5" name="Picture 4">
            <a:extLst>
              <a:ext uri="{FF2B5EF4-FFF2-40B4-BE49-F238E27FC236}">
                <a16:creationId xmlns:a16="http://schemas.microsoft.com/office/drawing/2014/main" id="{8C44CA78-6013-38F5-7744-5CBF5D5E4B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2244" y="599645"/>
            <a:ext cx="7707876" cy="4901465"/>
          </a:xfrm>
          <a:prstGeom prst="rect">
            <a:avLst/>
          </a:prstGeom>
          <a:noFill/>
        </p:spPr>
      </p:pic>
    </p:spTree>
    <p:extLst>
      <p:ext uri="{BB962C8B-B14F-4D97-AF65-F5344CB8AC3E}">
        <p14:creationId xmlns:p14="http://schemas.microsoft.com/office/powerpoint/2010/main" val="41531148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583E-F589-DD7F-F02F-F784BBD841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3976-C79A-8F1C-1690-FE8737E31732}"/>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Service Specific Updates</a:t>
            </a:r>
          </a:p>
          <a:p>
            <a:endParaRPr lang="en-GB" dirty="0"/>
          </a:p>
        </p:txBody>
      </p:sp>
    </p:spTree>
    <p:extLst>
      <p:ext uri="{BB962C8B-B14F-4D97-AF65-F5344CB8AC3E}">
        <p14:creationId xmlns:p14="http://schemas.microsoft.com/office/powerpoint/2010/main" val="22596831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14921-E166-EA8C-6B6E-509BDF45B78E}"/>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D7029C1-2E51-81BF-340E-B99484EE359F}"/>
              </a:ext>
            </a:extLst>
          </p:cNvPr>
          <p:cNvSpPr>
            <a:spLocks noGrp="1"/>
          </p:cNvSpPr>
          <p:nvPr>
            <p:ph type="body" sz="quarter" idx="10"/>
          </p:nvPr>
        </p:nvSpPr>
        <p:spPr/>
        <p:txBody>
          <a:bodyPr/>
          <a:lstStyle/>
          <a:p>
            <a:r>
              <a:rPr lang="en-GB" sz="7200" b="1" dirty="0">
                <a:effectLst/>
                <a:ea typeface="Calibri" panose="020F0502020204030204" pitchFamily="34" charset="0"/>
              </a:rPr>
              <a:t>Neurodevelopmental Disorders Service </a:t>
            </a:r>
            <a:endParaRPr lang="en-GB" sz="6600" dirty="0">
              <a:effectLst/>
              <a:ea typeface="Calibri" panose="020F0502020204030204" pitchFamily="34" charset="0"/>
            </a:endParaRPr>
          </a:p>
        </p:txBody>
      </p:sp>
    </p:spTree>
    <p:extLst>
      <p:ext uri="{BB962C8B-B14F-4D97-AF65-F5344CB8AC3E}">
        <p14:creationId xmlns:p14="http://schemas.microsoft.com/office/powerpoint/2010/main" val="37159378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0E31F-8DDF-82E8-0D96-2D685045515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7E66CE3-4EC1-2EFE-42D5-4DE18BA12A0A}"/>
              </a:ext>
            </a:extLst>
          </p:cNvPr>
          <p:cNvSpPr txBox="1"/>
          <p:nvPr/>
        </p:nvSpPr>
        <p:spPr>
          <a:xfrm>
            <a:off x="530600" y="320675"/>
            <a:ext cx="13865643"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Improvement actions</a:t>
            </a:r>
          </a:p>
        </p:txBody>
      </p:sp>
      <p:sp>
        <p:nvSpPr>
          <p:cNvPr id="5" name="TextBox 4">
            <a:extLst>
              <a:ext uri="{FF2B5EF4-FFF2-40B4-BE49-F238E27FC236}">
                <a16:creationId xmlns:a16="http://schemas.microsoft.com/office/drawing/2014/main" id="{311D50A1-1BE0-6E0E-F46C-AFFD6D92AC2A}"/>
              </a:ext>
            </a:extLst>
          </p:cNvPr>
          <p:cNvSpPr txBox="1"/>
          <p:nvPr/>
        </p:nvSpPr>
        <p:spPr>
          <a:xfrm>
            <a:off x="789806" y="6122055"/>
            <a:ext cx="1005008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Performance</a:t>
            </a:r>
          </a:p>
        </p:txBody>
      </p:sp>
      <p:sp>
        <p:nvSpPr>
          <p:cNvPr id="6" name="TextBox 5">
            <a:extLst>
              <a:ext uri="{FF2B5EF4-FFF2-40B4-BE49-F238E27FC236}">
                <a16:creationId xmlns:a16="http://schemas.microsoft.com/office/drawing/2014/main" id="{8F3B1F1C-186C-CD4D-3B86-81866BD7E9A1}"/>
              </a:ext>
            </a:extLst>
          </p:cNvPr>
          <p:cNvSpPr txBox="1"/>
          <p:nvPr/>
        </p:nvSpPr>
        <p:spPr>
          <a:xfrm>
            <a:off x="530600" y="973465"/>
            <a:ext cx="13760240" cy="4879413"/>
          </a:xfrm>
          <a:prstGeom prst="rect">
            <a:avLst/>
          </a:prstGeom>
          <a:noFill/>
        </p:spPr>
        <p:txBody>
          <a:bodyPr wrap="square" rtlCol="0">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1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Increased sessional commitment of Specialist Grade, General Paediatrics from 4 sessions to 6 sessions </a:t>
            </a:r>
          </a:p>
          <a:p>
            <a:pPr marL="457200" marR="0" lvl="1" indent="0" algn="just" defTabSz="914400" rtl="0" eaLnBrk="1" fontAlgn="auto" latinLnBrk="0" hangingPunct="1">
              <a:lnSpc>
                <a:spcPct val="150000"/>
              </a:lnSpc>
              <a:spcBef>
                <a:spcPts val="0"/>
              </a:spcBef>
              <a:spcAft>
                <a:spcPts val="0"/>
              </a:spcAft>
              <a:buClrTx/>
              <a:buSzTx/>
              <a:buFontTx/>
              <a:buNone/>
              <a:tabLst/>
              <a:defRPr/>
            </a:pPr>
            <a:r>
              <a:rPr kumimoji="0" lang="en-GB" sz="21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into the ND Service WEF beginning of December 2025.  Clinician has completed the CPD accredited ADHD course for Professionals facilitated by Sheffield Children’s NHS Foundation Trust, in partnership with the British Academy of Childhood Disability (BACD); they are now continuing with their in-house training with our SB UHB ND team.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1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Audit of ADHD pathway underway to identify further efficiencies; time allocated for Specialist Grade to liaise with ADHD Clinicians in neighbouring UHBs to share best practice and prudent working practices.</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1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Insourcing process - tender exercise concluded.  Regrettably no contract was able to be awarded following tender evaluation.  Permission granted to pursue opportunities to reduce the overall numbers of CYP waiting &gt;104 weeks with procurement, further update awaited</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endParaRPr kumimoji="0" lang="en-GB" sz="20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endParaRPr>
          </a:p>
        </p:txBody>
      </p:sp>
      <p:sp>
        <p:nvSpPr>
          <p:cNvPr id="9" name="TextBox 8">
            <a:extLst>
              <a:ext uri="{FF2B5EF4-FFF2-40B4-BE49-F238E27FC236}">
                <a16:creationId xmlns:a16="http://schemas.microsoft.com/office/drawing/2014/main" id="{A06CA953-75F6-FF62-2EF7-7B2FFF262739}"/>
              </a:ext>
            </a:extLst>
          </p:cNvPr>
          <p:cNvSpPr txBox="1"/>
          <p:nvPr/>
        </p:nvSpPr>
        <p:spPr>
          <a:xfrm>
            <a:off x="508978" y="6878608"/>
            <a:ext cx="13900102" cy="2662267"/>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1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EOM December 2025 Waiting List Overview bottom right.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1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1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Final three months of 2025 saw an increased number of referrals. The number of referrals received by the Service during 2025, when compared with 2024, (top right) were slightly higher overall.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1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1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Clinical capacity impacted by absence (1.5 wte) for the period reported.  One member of the team has recently returned to work, currently on phased return.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endParaRPr>
          </a:p>
        </p:txBody>
      </p:sp>
      <p:pic>
        <p:nvPicPr>
          <p:cNvPr id="7" name="Picture 6">
            <a:extLst>
              <a:ext uri="{FF2B5EF4-FFF2-40B4-BE49-F238E27FC236}">
                <a16:creationId xmlns:a16="http://schemas.microsoft.com/office/drawing/2014/main" id="{0190218F-FFB9-13A7-D14D-7A7FE6B08306}"/>
              </a:ext>
            </a:extLst>
          </p:cNvPr>
          <p:cNvPicPr>
            <a:picLocks noChangeAspect="1"/>
          </p:cNvPicPr>
          <p:nvPr/>
        </p:nvPicPr>
        <p:blipFill>
          <a:blip r:embed="rId3"/>
          <a:stretch>
            <a:fillRect/>
          </a:stretch>
        </p:blipFill>
        <p:spPr>
          <a:xfrm>
            <a:off x="14396243" y="6601341"/>
            <a:ext cx="5208049" cy="3701534"/>
          </a:xfrm>
          <a:prstGeom prst="rect">
            <a:avLst/>
          </a:prstGeom>
        </p:spPr>
      </p:pic>
      <p:sp>
        <p:nvSpPr>
          <p:cNvPr id="11" name="TextBox 10">
            <a:extLst>
              <a:ext uri="{FF2B5EF4-FFF2-40B4-BE49-F238E27FC236}">
                <a16:creationId xmlns:a16="http://schemas.microsoft.com/office/drawing/2014/main" id="{787A5747-210E-80DC-0FD4-CC5736B93DDB}"/>
              </a:ext>
            </a:extLst>
          </p:cNvPr>
          <p:cNvSpPr txBox="1"/>
          <p:nvPr/>
        </p:nvSpPr>
        <p:spPr>
          <a:xfrm>
            <a:off x="14409080" y="1920875"/>
            <a:ext cx="5178845"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Number of referrals received </a:t>
            </a:r>
          </a:p>
        </p:txBody>
      </p:sp>
      <p:pic>
        <p:nvPicPr>
          <p:cNvPr id="13" name="Picture 12">
            <a:extLst>
              <a:ext uri="{FF2B5EF4-FFF2-40B4-BE49-F238E27FC236}">
                <a16:creationId xmlns:a16="http://schemas.microsoft.com/office/drawing/2014/main" id="{2A2202DE-9B82-94E1-7F0D-D93D2929C5DA}"/>
              </a:ext>
            </a:extLst>
          </p:cNvPr>
          <p:cNvPicPr>
            <a:picLocks noChangeAspect="1"/>
          </p:cNvPicPr>
          <p:nvPr/>
        </p:nvPicPr>
        <p:blipFill>
          <a:blip r:embed="rId4"/>
          <a:stretch>
            <a:fillRect/>
          </a:stretch>
        </p:blipFill>
        <p:spPr>
          <a:xfrm>
            <a:off x="14290840" y="2321848"/>
            <a:ext cx="5284248" cy="3579652"/>
          </a:xfrm>
          <a:prstGeom prst="rect">
            <a:avLst/>
          </a:prstGeom>
        </p:spPr>
      </p:pic>
      <p:sp>
        <p:nvSpPr>
          <p:cNvPr id="14" name="TextBox 13">
            <a:extLst>
              <a:ext uri="{FF2B5EF4-FFF2-40B4-BE49-F238E27FC236}">
                <a16:creationId xmlns:a16="http://schemas.microsoft.com/office/drawing/2014/main" id="{23C4C8AD-630E-188F-6545-ABF55AA12F42}"/>
              </a:ext>
            </a:extLst>
          </p:cNvPr>
          <p:cNvSpPr txBox="1"/>
          <p:nvPr/>
        </p:nvSpPr>
        <p:spPr>
          <a:xfrm>
            <a:off x="14409681" y="6111875"/>
            <a:ext cx="5178845"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December 2025 EOM Waiting List </a:t>
            </a:r>
          </a:p>
        </p:txBody>
      </p:sp>
    </p:spTree>
    <p:extLst>
      <p:ext uri="{BB962C8B-B14F-4D97-AF65-F5344CB8AC3E}">
        <p14:creationId xmlns:p14="http://schemas.microsoft.com/office/powerpoint/2010/main" val="339893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569678799"/>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Sep-25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90.2%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84.2%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67.6% (25/26)</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51.9% (Nov-25)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rowSpan="3">
                  <a:txBody>
                    <a:bodyPr/>
                    <a:lstStyle/>
                    <a:p>
                      <a:pPr algn="ctr" fontAlgn="b"/>
                      <a:r>
                        <a:rPr lang="en-GB" sz="1400" i="1" u="none" strike="noStrike" dirty="0">
                          <a:effectLst/>
                          <a:latin typeface="Verdana" panose="020B0604030504040204" pitchFamily="34" charset="0"/>
                          <a:ea typeface="Verdana" panose="020B0604030504040204" pitchFamily="34" charset="0"/>
                        </a:rPr>
                        <a:t>Please note: PHW data is currently not available for the measures outlined in the Performance Framework </a:t>
                      </a:r>
                      <a:endParaRPr lang="en-GB" sz="1400" b="0" i="1" u="none" strike="noStrike" dirty="0">
                        <a:solidFill>
                          <a:srgbClr val="000000"/>
                        </a:solidFill>
                        <a:effectLst/>
                        <a:latin typeface="Verdana" panose="020B0604030504040204" pitchFamily="34" charset="0"/>
                        <a:ea typeface="Verdana" panose="020B0604030504040204" pitchFamily="34" charset="0"/>
                      </a:endParaRPr>
                    </a:p>
                    <a:p>
                      <a:pPr algn="ctr" fontAlgn="b"/>
                      <a:r>
                        <a:rPr lang="en-GB" sz="1400" u="none" strike="noStrike" dirty="0">
                          <a:effectLst/>
                          <a:latin typeface="Verdana" panose="020B0604030504040204" pitchFamily="34" charset="0"/>
                          <a:ea typeface="Verdana" panose="020B0604030504040204" pitchFamily="34" charset="0"/>
                        </a:rPr>
                        <a:t> </a:t>
                      </a:r>
                      <a:endParaRPr lang="en-GB" sz="1400" b="0" i="0" u="none" strike="noStrike" dirty="0">
                        <a:solidFill>
                          <a:srgbClr val="000000"/>
                        </a:solidFill>
                        <a:effectLst/>
                        <a:latin typeface="Verdana" panose="020B0604030504040204" pitchFamily="34" charset="0"/>
                        <a:ea typeface="Verdana" panose="020B0604030504040204" pitchFamily="34" charset="0"/>
                      </a:endParaRPr>
                    </a:p>
                    <a:p>
                      <a:pPr algn="ctr" fontAlgn="b"/>
                      <a:r>
                        <a:rPr lang="en-GB" sz="1400" u="none" strike="noStrike" dirty="0">
                          <a:effectLst/>
                          <a:latin typeface="Verdana" panose="020B0604030504040204" pitchFamily="34" charset="0"/>
                          <a:ea typeface="Verdana" panose="020B0604030504040204" pitchFamily="34" charset="0"/>
                        </a:rPr>
                        <a:t> </a:t>
                      </a:r>
                      <a:endParaRPr lang="en-GB" sz="14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vMerge="1">
                  <a:txBody>
                    <a:bodyPr/>
                    <a:lstStyle/>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vMerge="1">
                  <a:txBody>
                    <a:bodyPr/>
                    <a:lstStyle/>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21658" y="9617076"/>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BC9CBB8D-3383-A11E-BAFA-25EE4993296E}"/>
              </a:ext>
            </a:extLst>
          </p:cNvPr>
          <p:cNvPicPr>
            <a:picLocks noChangeAspect="1"/>
          </p:cNvPicPr>
          <p:nvPr/>
        </p:nvPicPr>
        <p:blipFill>
          <a:blip r:embed="rId2"/>
          <a:stretch>
            <a:fillRect/>
          </a:stretch>
        </p:blipFill>
        <p:spPr>
          <a:xfrm>
            <a:off x="844836" y="932751"/>
            <a:ext cx="5510929" cy="3808559"/>
          </a:xfrm>
          <a:prstGeom prst="rect">
            <a:avLst/>
          </a:prstGeom>
        </p:spPr>
      </p:pic>
      <p:pic>
        <p:nvPicPr>
          <p:cNvPr id="19" name="Picture 18">
            <a:extLst>
              <a:ext uri="{FF2B5EF4-FFF2-40B4-BE49-F238E27FC236}">
                <a16:creationId xmlns:a16="http://schemas.microsoft.com/office/drawing/2014/main" id="{00559F47-6996-9907-133D-D002B449722D}"/>
              </a:ext>
            </a:extLst>
          </p:cNvPr>
          <p:cNvPicPr>
            <a:picLocks noChangeAspect="1"/>
          </p:cNvPicPr>
          <p:nvPr/>
        </p:nvPicPr>
        <p:blipFill>
          <a:blip r:embed="rId3"/>
          <a:stretch>
            <a:fillRect/>
          </a:stretch>
        </p:blipFill>
        <p:spPr>
          <a:xfrm>
            <a:off x="7192764" y="932750"/>
            <a:ext cx="5880369" cy="3808559"/>
          </a:xfrm>
          <a:prstGeom prst="rect">
            <a:avLst/>
          </a:prstGeom>
        </p:spPr>
      </p:pic>
      <p:pic>
        <p:nvPicPr>
          <p:cNvPr id="22" name="Picture 21">
            <a:extLst>
              <a:ext uri="{FF2B5EF4-FFF2-40B4-BE49-F238E27FC236}">
                <a16:creationId xmlns:a16="http://schemas.microsoft.com/office/drawing/2014/main" id="{6E846071-D607-983E-D963-C1C5776AF67E}"/>
              </a:ext>
            </a:extLst>
          </p:cNvPr>
          <p:cNvPicPr>
            <a:picLocks noChangeAspect="1"/>
          </p:cNvPicPr>
          <p:nvPr/>
        </p:nvPicPr>
        <p:blipFill>
          <a:blip r:embed="rId4"/>
          <a:stretch>
            <a:fillRect/>
          </a:stretch>
        </p:blipFill>
        <p:spPr>
          <a:xfrm>
            <a:off x="14091444" y="932750"/>
            <a:ext cx="5779007" cy="3734596"/>
          </a:xfrm>
          <a:prstGeom prst="rect">
            <a:avLst/>
          </a:prstGeom>
        </p:spPr>
      </p:pic>
      <p:pic>
        <p:nvPicPr>
          <p:cNvPr id="6" name="Picture 5">
            <a:extLst>
              <a:ext uri="{FF2B5EF4-FFF2-40B4-BE49-F238E27FC236}">
                <a16:creationId xmlns:a16="http://schemas.microsoft.com/office/drawing/2014/main" id="{4785CD1B-466D-7C4A-694E-5FD97C040BF5}"/>
              </a:ext>
            </a:extLst>
          </p:cNvPr>
          <p:cNvPicPr>
            <a:picLocks noChangeAspect="1"/>
          </p:cNvPicPr>
          <p:nvPr/>
        </p:nvPicPr>
        <p:blipFill>
          <a:blip r:embed="rId5"/>
          <a:stretch>
            <a:fillRect/>
          </a:stretch>
        </p:blipFill>
        <p:spPr>
          <a:xfrm>
            <a:off x="844836" y="5276950"/>
            <a:ext cx="5510929" cy="3609614"/>
          </a:xfrm>
          <a:prstGeom prst="rect">
            <a:avLst/>
          </a:prstGeom>
        </p:spPr>
      </p:pic>
      <p:pic>
        <p:nvPicPr>
          <p:cNvPr id="9" name="Picture 8">
            <a:extLst>
              <a:ext uri="{FF2B5EF4-FFF2-40B4-BE49-F238E27FC236}">
                <a16:creationId xmlns:a16="http://schemas.microsoft.com/office/drawing/2014/main" id="{2C9862E7-7732-4123-5FCC-81F6F2A0AA43}"/>
              </a:ext>
            </a:extLst>
          </p:cNvPr>
          <p:cNvPicPr>
            <a:picLocks noChangeAspect="1"/>
          </p:cNvPicPr>
          <p:nvPr/>
        </p:nvPicPr>
        <p:blipFill>
          <a:blip r:embed="rId6"/>
          <a:stretch>
            <a:fillRect/>
          </a:stretch>
        </p:blipFill>
        <p:spPr>
          <a:xfrm>
            <a:off x="7299635" y="5227004"/>
            <a:ext cx="5880369" cy="3659559"/>
          </a:xfrm>
          <a:prstGeom prst="rect">
            <a:avLst/>
          </a:prstGeom>
        </p:spPr>
      </p:pic>
      <p:pic>
        <p:nvPicPr>
          <p:cNvPr id="13" name="Picture 12">
            <a:extLst>
              <a:ext uri="{FF2B5EF4-FFF2-40B4-BE49-F238E27FC236}">
                <a16:creationId xmlns:a16="http://schemas.microsoft.com/office/drawing/2014/main" id="{28F783FC-1C2A-E81B-6F48-C02BB58ED1E4}"/>
              </a:ext>
            </a:extLst>
          </p:cNvPr>
          <p:cNvPicPr>
            <a:picLocks noChangeAspect="1"/>
          </p:cNvPicPr>
          <p:nvPr/>
        </p:nvPicPr>
        <p:blipFill>
          <a:blip r:embed="rId7"/>
          <a:stretch>
            <a:fillRect/>
          </a:stretch>
        </p:blipFill>
        <p:spPr>
          <a:xfrm>
            <a:off x="14320044" y="5227004"/>
            <a:ext cx="5550407" cy="3609613"/>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2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3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4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9D210678-4576-4D59-9226-8E923A34AC22}"/>
</file>

<file path=customXml/itemProps3.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43501</TotalTime>
  <Words>10233</Words>
  <Application>Microsoft Office PowerPoint</Application>
  <PresentationFormat>Custom</PresentationFormat>
  <Paragraphs>1093</Paragraphs>
  <Slides>59</Slides>
  <Notes>23</Notes>
  <HiddenSlides>0</HiddenSlides>
  <MMClips>0</MMClips>
  <ScaleCrop>false</ScaleCrop>
  <HeadingPairs>
    <vt:vector size="6" baseType="variant">
      <vt:variant>
        <vt:lpstr>Fonts Used</vt:lpstr>
      </vt:variant>
      <vt:variant>
        <vt:i4>18</vt:i4>
      </vt:variant>
      <vt:variant>
        <vt:lpstr>Theme</vt:lpstr>
      </vt:variant>
      <vt:variant>
        <vt:i4>15</vt:i4>
      </vt:variant>
      <vt:variant>
        <vt:lpstr>Slide Titles</vt:lpstr>
      </vt:variant>
      <vt:variant>
        <vt:i4>59</vt:i4>
      </vt:variant>
    </vt:vector>
  </HeadingPairs>
  <TitlesOfParts>
    <vt:vector size="92" baseType="lpstr">
      <vt:lpstr>Aptos</vt:lpstr>
      <vt:lpstr>Aptos Black</vt:lpstr>
      <vt:lpstr>Aptos Display</vt:lpstr>
      <vt:lpstr>Aptos Narrow</vt:lpstr>
      <vt:lpstr>Arial</vt:lpstr>
      <vt:lpstr>Arial Black</vt:lpstr>
      <vt:lpstr>Arial Nova</vt:lpstr>
      <vt:lpstr>Arial,Sans-Serif</vt:lpstr>
      <vt:lpstr>Calibri</vt:lpstr>
      <vt:lpstr>Calibri Light</vt:lpstr>
      <vt:lpstr>Symbol</vt:lpstr>
      <vt:lpstr>Times New Roman</vt:lpstr>
      <vt:lpstr>Ubuntu Light</vt:lpstr>
      <vt:lpstr>Ubuntu Medium</vt:lpstr>
      <vt:lpstr>Verdana</vt:lpstr>
      <vt:lpstr>Verdana Pro SemiBold</vt:lpstr>
      <vt:lpstr>Verrdana</vt:lpstr>
      <vt:lpstr>Wingdings</vt:lpstr>
      <vt:lpstr>DARK TITLE BG</vt:lpstr>
      <vt:lpstr>WHITE TITLE BG</vt:lpstr>
      <vt:lpstr>DARK BG (PHOTO) TITLE</vt:lpstr>
      <vt:lpstr>WHITE BG (PHOTO) TITLE</vt:lpstr>
      <vt:lpstr>WHITE BG SLIDE</vt:lpstr>
      <vt:lpstr>ENDING SLIDE</vt:lpstr>
      <vt:lpstr>Office Theme</vt:lpstr>
      <vt:lpstr>1_Office Theme</vt:lpstr>
      <vt:lpstr>Custom Design</vt:lpstr>
      <vt:lpstr>1_WHITE TITLE BG</vt:lpstr>
      <vt:lpstr>3_Office Theme</vt:lpstr>
      <vt:lpstr>2_WHITE TITLE BG</vt:lpstr>
      <vt:lpstr>4_Office Theme</vt:lpstr>
      <vt:lpstr>3_WHITE TITLE BG</vt:lpstr>
      <vt:lpstr>4_WHITE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185</cp:revision>
  <dcterms:created xsi:type="dcterms:W3CDTF">2023-11-15T10:54:55Z</dcterms:created>
  <dcterms:modified xsi:type="dcterms:W3CDTF">2026-01-21T23:11:10Z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