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7.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 id="2147483743" r:id="rId11"/>
  </p:sldMasterIdLst>
  <p:notesMasterIdLst>
    <p:notesMasterId r:id="rId67"/>
  </p:notesMasterIdLst>
  <p:handoutMasterIdLst>
    <p:handoutMasterId r:id="rId68"/>
  </p:handoutMasterIdLst>
  <p:sldIdLst>
    <p:sldId id="309" r:id="rId12"/>
    <p:sldId id="312" r:id="rId13"/>
    <p:sldId id="737" r:id="rId14"/>
    <p:sldId id="721" r:id="rId15"/>
    <p:sldId id="735" r:id="rId16"/>
    <p:sldId id="746" r:id="rId17"/>
    <p:sldId id="297" r:id="rId18"/>
    <p:sldId id="736" r:id="rId19"/>
    <p:sldId id="740" r:id="rId20"/>
    <p:sldId id="742" r:id="rId21"/>
    <p:sldId id="743" r:id="rId22"/>
    <p:sldId id="780" r:id="rId23"/>
    <p:sldId id="761" r:id="rId24"/>
    <p:sldId id="786" r:id="rId25"/>
    <p:sldId id="762" r:id="rId26"/>
    <p:sldId id="763" r:id="rId27"/>
    <p:sldId id="765" r:id="rId28"/>
    <p:sldId id="767" r:id="rId29"/>
    <p:sldId id="764" r:id="rId30"/>
    <p:sldId id="774" r:id="rId31"/>
    <p:sldId id="769" r:id="rId32"/>
    <p:sldId id="768" r:id="rId33"/>
    <p:sldId id="770" r:id="rId34"/>
    <p:sldId id="771" r:id="rId35"/>
    <p:sldId id="778" r:id="rId36"/>
    <p:sldId id="779" r:id="rId37"/>
    <p:sldId id="794" r:id="rId38"/>
    <p:sldId id="793" r:id="rId39"/>
    <p:sldId id="782" r:id="rId40"/>
    <p:sldId id="783" r:id="rId41"/>
    <p:sldId id="784" r:id="rId42"/>
    <p:sldId id="775" r:id="rId43"/>
    <p:sldId id="777" r:id="rId44"/>
    <p:sldId id="757" r:id="rId45"/>
    <p:sldId id="758" r:id="rId46"/>
    <p:sldId id="759" r:id="rId47"/>
    <p:sldId id="760" r:id="rId48"/>
    <p:sldId id="788" r:id="rId49"/>
    <p:sldId id="749" r:id="rId50"/>
    <p:sldId id="751" r:id="rId51"/>
    <p:sldId id="795" r:id="rId52"/>
    <p:sldId id="445" r:id="rId53"/>
    <p:sldId id="452" r:id="rId54"/>
    <p:sldId id="295" r:id="rId55"/>
    <p:sldId id="438" r:id="rId56"/>
    <p:sldId id="448" r:id="rId57"/>
    <p:sldId id="439" r:id="rId58"/>
    <p:sldId id="446" r:id="rId59"/>
    <p:sldId id="451" r:id="rId60"/>
    <p:sldId id="447" r:id="rId61"/>
    <p:sldId id="441" r:id="rId62"/>
    <p:sldId id="440" r:id="rId63"/>
    <p:sldId id="442" r:id="rId64"/>
    <p:sldId id="443" r:id="rId65"/>
    <p:sldId id="444" r:id="rId66"/>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1DCC3-CE5A-5A7A-7427-8CE93FFAAA31}" name="Meghann Protheroe (Swansea Bay UHB - Performance)" initials="MP" userId="S::Meghann.Reynolds@wales.nhs.uk::e81fe544-e0cb-483b-8d62-fe58b709c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C62"/>
    <a:srgbClr val="7EB0DE"/>
    <a:srgbClr val="F8CD47"/>
    <a:srgbClr val="9E4ECA"/>
    <a:srgbClr val="79C5CD"/>
    <a:srgbClr val="1F355E"/>
    <a:srgbClr val="CE3636"/>
    <a:srgbClr val="181924"/>
    <a:srgbClr val="FFD550"/>
    <a:srgbClr val="325A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539" autoAdjust="0"/>
  </p:normalViewPr>
  <p:slideViewPr>
    <p:cSldViewPr>
      <p:cViewPr varScale="1">
        <p:scale>
          <a:sx n="88" d="100"/>
          <a:sy n="88" d="100"/>
        </p:scale>
        <p:origin x="66" y="66"/>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5" Type="http://schemas.openxmlformats.org/officeDocument/2006/relationships/slideMaster" Target="slideMasters/slideMaster2.xml"/><Relationship Id="rId61" Type="http://schemas.openxmlformats.org/officeDocument/2006/relationships/slide" Target="slides/slide50.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notesMaster" Target="notesMasters/notesMaster1.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 Type="http://schemas.openxmlformats.org/officeDocument/2006/relationships/slideMaster" Target="slideMasters/slideMaster4.xml"/><Relationship Id="rId71"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1_2" csCatId="accent1" phldr="1"/>
      <dgm:spPr/>
    </dgm:pt>
    <dgm:pt modelId="{A234D1E4-870D-4C0F-95CE-D75C5CD14EC0}">
      <dgm:prSet phldrT="[Text]"/>
      <dgm:spPr>
        <a:solidFill>
          <a:srgbClr val="9E4ECA"/>
        </a:solidFill>
      </dgm:spPr>
      <dgm:t>
        <a:bodyPr/>
        <a:lstStyle/>
        <a:p>
          <a:r>
            <a:rPr lang="en-GB" b="1" dirty="0"/>
            <a:t>Section 1: </a:t>
          </a:r>
          <a:r>
            <a:rPr lang="en-GB" dirty="0"/>
            <a:t>Updates against all Escalation areas with Welsh Government</a:t>
          </a:r>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a:solidFill>
          <a:srgbClr val="7EB0DE"/>
        </a:solidFill>
      </dgm:spPr>
      <dgm:t>
        <a:bodyPr/>
        <a:lstStyle/>
        <a:p>
          <a:r>
            <a:rPr lang="en-GB" b="1" dirty="0"/>
            <a:t>Section 2</a:t>
          </a:r>
          <a:r>
            <a:rPr lang="en-GB" dirty="0"/>
            <a:t>: Performance against the Health Board’s Strategic Objectives</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325D5468-5A39-49E0-AC6D-DE69E8658A1B}">
      <dgm:prSet phldrT="[Text]"/>
      <dgm:spPr>
        <a:solidFill>
          <a:srgbClr val="00B050"/>
        </a:solidFill>
      </dgm:spPr>
      <dgm:t>
        <a:bodyPr/>
        <a:lstStyle/>
        <a:p>
          <a:r>
            <a:rPr lang="en-GB" dirty="0"/>
            <a:t>Section 3: Updates on Ministerial Enabling Actions</a:t>
          </a:r>
        </a:p>
      </dgm:t>
    </dgm:pt>
    <dgm:pt modelId="{C3CC3D0E-E601-4CEC-A4EA-7040238D7147}" type="parTrans" cxnId="{191211A0-2AD1-4935-A0F1-03D57724C714}">
      <dgm:prSet/>
      <dgm:spPr/>
      <dgm:t>
        <a:bodyPr/>
        <a:lstStyle/>
        <a:p>
          <a:endParaRPr lang="en-GB"/>
        </a:p>
      </dgm:t>
    </dgm:pt>
    <dgm:pt modelId="{77562E8B-2486-4DB2-A986-C3E6FF2E06A2}" type="sibTrans" cxnId="{191211A0-2AD1-4935-A0F1-03D57724C714}">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3"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3"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82E65E3F-32F9-4606-8767-4277B08337D8}" type="pres">
      <dgm:prSet presAssocID="{325D5468-5A39-49E0-AC6D-DE69E8658A1B}" presName="composite" presStyleCnt="0"/>
      <dgm:spPr/>
    </dgm:pt>
    <dgm:pt modelId="{4296A84E-6113-4C1F-9DB6-B4931C946519}" type="pres">
      <dgm:prSet presAssocID="{325D5468-5A39-49E0-AC6D-DE69E8658A1B}" presName="imgShp" presStyleLbl="fgImgPlace1" presStyleIdx="2" presStyleCnt="3" custLinFactNeighborX="4598" custLinFactNeighborY="-6907"/>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log with solid fill"/>
        </a:ext>
      </dgm:extLst>
    </dgm:pt>
    <dgm:pt modelId="{3594E73D-CEFD-40FB-B959-50ED248AB200}" type="pres">
      <dgm:prSet presAssocID="{325D5468-5A39-49E0-AC6D-DE69E8658A1B}" presName="txShp" presStyleLbl="node1" presStyleIdx="2" presStyleCnt="3" custLinFactNeighborX="9008" custLinFactNeighborY="-10295">
        <dgm:presLayoutVars>
          <dgm:bulletEnabled val="1"/>
        </dgm:presLayoutVars>
      </dgm:prSet>
      <dgm:spPr/>
    </dgm:pt>
  </dgm:ptLst>
  <dgm:cxnLst>
    <dgm:cxn modelId="{855C2917-CE23-4928-A738-F0B5A56B7EE1}" type="presOf" srcId="{325D5468-5A39-49E0-AC6D-DE69E8658A1B}" destId="{3594E73D-CEFD-40FB-B959-50ED248AB200}" srcOrd="0" destOrd="0" presId="urn:microsoft.com/office/officeart/2005/8/layout/vList3"/>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191211A0-2AD1-4935-A0F1-03D57724C714}" srcId="{6CCB81A5-91B0-40F2-BAEE-DFAF8BCFE0C7}" destId="{325D5468-5A39-49E0-AC6D-DE69E8658A1B}" srcOrd="2" destOrd="0" parTransId="{C3CC3D0E-E601-4CEC-A4EA-7040238D7147}" sibTransId="{77562E8B-2486-4DB2-A986-C3E6FF2E06A2}"/>
    <dgm:cxn modelId="{149C4ADC-DD30-48BD-8E18-57A2B525BED9}" type="presOf" srcId="{A234D1E4-870D-4C0F-95CE-D75C5CD14EC0}" destId="{2094783E-7C65-48B5-8ADA-5899B25B8974}" srcOrd="0" destOrd="0" presId="urn:microsoft.com/office/officeart/2005/8/layout/vList3"/>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4B26EECB-93B8-41C1-8A36-C87ACB643832}" type="presParOf" srcId="{FEFE71CE-EB5C-4199-8D48-4A7544A10A1A}" destId="{82E65E3F-32F9-4606-8767-4277B08337D8}" srcOrd="4" destOrd="0" presId="urn:microsoft.com/office/officeart/2005/8/layout/vList3"/>
    <dgm:cxn modelId="{F3591DF2-3DB6-4EC3-BDD1-A93329D6FA75}" type="presParOf" srcId="{82E65E3F-32F9-4606-8767-4277B08337D8}" destId="{4296A84E-6113-4C1F-9DB6-B4931C946519}" srcOrd="0" destOrd="0" presId="urn:microsoft.com/office/officeart/2005/8/layout/vList3"/>
    <dgm:cxn modelId="{595EC52F-61F3-44D7-8F50-9A44D8ECD261}" type="presParOf" srcId="{82E65E3F-32F9-4606-8767-4277B08337D8}" destId="{3594E73D-CEFD-40FB-B959-50ED248AB20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419565" y="17677"/>
          <a:ext cx="11502771" cy="2249379"/>
        </a:xfrm>
        <a:prstGeom prst="homePlate">
          <a:avLst/>
        </a:prstGeom>
        <a:solidFill>
          <a:srgbClr val="9E4EC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75260" rIns="327152" bIns="175260" numCol="1" spcCol="1270" anchor="ctr" anchorCtr="0">
          <a:noAutofit/>
        </a:bodyPr>
        <a:lstStyle/>
        <a:p>
          <a:pPr marL="0" lvl="0" indent="0" algn="ctr" defTabSz="2044700">
            <a:lnSpc>
              <a:spcPct val="90000"/>
            </a:lnSpc>
            <a:spcBef>
              <a:spcPct val="0"/>
            </a:spcBef>
            <a:spcAft>
              <a:spcPct val="35000"/>
            </a:spcAft>
            <a:buNone/>
          </a:pPr>
          <a:r>
            <a:rPr lang="en-GB" sz="4600" b="1" kern="1200" dirty="0"/>
            <a:t>Section 1: </a:t>
          </a:r>
          <a:r>
            <a:rPr lang="en-GB" sz="4600" kern="1200" dirty="0"/>
            <a:t>Updates against all Escalation areas with Welsh Government</a:t>
          </a:r>
        </a:p>
      </dsp:txBody>
      <dsp:txXfrm rot="10800000">
        <a:off x="4981910" y="17677"/>
        <a:ext cx="10940426" cy="2249379"/>
      </dsp:txXfrm>
    </dsp:sp>
    <dsp:sp modelId="{F9E476B7-A246-4EEE-9E1A-6E631012DA9E}">
      <dsp:nvSpPr>
        <dsp:cNvPr id="0" name=""/>
        <dsp:cNvSpPr/>
      </dsp:nvSpPr>
      <dsp:spPr>
        <a:xfrm>
          <a:off x="2334969" y="3303"/>
          <a:ext cx="2249379" cy="2249379"/>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495829" y="2793991"/>
          <a:ext cx="11502771" cy="2249379"/>
        </a:xfrm>
        <a:prstGeom prst="homePlate">
          <a:avLst/>
        </a:prstGeom>
        <a:solidFill>
          <a:srgbClr val="7EB0D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75260" rIns="327152" bIns="175260" numCol="1" spcCol="1270" anchor="ctr" anchorCtr="0">
          <a:noAutofit/>
        </a:bodyPr>
        <a:lstStyle/>
        <a:p>
          <a:pPr marL="0" lvl="0" indent="0" algn="ctr" defTabSz="2044700">
            <a:lnSpc>
              <a:spcPct val="90000"/>
            </a:lnSpc>
            <a:spcBef>
              <a:spcPct val="0"/>
            </a:spcBef>
            <a:spcAft>
              <a:spcPct val="35000"/>
            </a:spcAft>
            <a:buNone/>
          </a:pPr>
          <a:r>
            <a:rPr lang="en-GB" sz="4600" b="1" kern="1200" dirty="0"/>
            <a:t>Section 2</a:t>
          </a:r>
          <a:r>
            <a:rPr lang="en-GB" sz="4600" kern="1200" dirty="0"/>
            <a:t>: Performance against the Health Board’s Strategic Objectives</a:t>
          </a:r>
        </a:p>
      </dsp:txBody>
      <dsp:txXfrm rot="10800000">
        <a:off x="5058174" y="2793991"/>
        <a:ext cx="10940426" cy="2249379"/>
      </dsp:txXfrm>
    </dsp:sp>
    <dsp:sp modelId="{C0FBD90D-9B30-43B9-97E9-94BEF7DC7598}">
      <dsp:nvSpPr>
        <dsp:cNvPr id="0" name=""/>
        <dsp:cNvSpPr/>
      </dsp:nvSpPr>
      <dsp:spPr>
        <a:xfrm>
          <a:off x="2334969" y="2924140"/>
          <a:ext cx="2249379" cy="2249379"/>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594E73D-CEFD-40FB-B959-50ED248AB200}">
      <dsp:nvSpPr>
        <dsp:cNvPr id="0" name=""/>
        <dsp:cNvSpPr/>
      </dsp:nvSpPr>
      <dsp:spPr>
        <a:xfrm rot="10800000">
          <a:off x="4495829" y="5613403"/>
          <a:ext cx="11502771" cy="2249379"/>
        </a:xfrm>
        <a:prstGeom prst="homePlat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75260" rIns="327152" bIns="175260" numCol="1" spcCol="1270" anchor="ctr" anchorCtr="0">
          <a:noAutofit/>
        </a:bodyPr>
        <a:lstStyle/>
        <a:p>
          <a:pPr marL="0" lvl="0" indent="0" algn="ctr" defTabSz="2044700">
            <a:lnSpc>
              <a:spcPct val="90000"/>
            </a:lnSpc>
            <a:spcBef>
              <a:spcPct val="0"/>
            </a:spcBef>
            <a:spcAft>
              <a:spcPct val="35000"/>
            </a:spcAft>
            <a:buNone/>
          </a:pPr>
          <a:r>
            <a:rPr lang="en-GB" sz="4600" kern="1200" dirty="0"/>
            <a:t>Section 3: Updates on Ministerial Enabling Actions</a:t>
          </a:r>
        </a:p>
      </dsp:txBody>
      <dsp:txXfrm rot="10800000">
        <a:off x="5058174" y="5613403"/>
        <a:ext cx="10940426" cy="2249379"/>
      </dsp:txXfrm>
    </dsp:sp>
    <dsp:sp modelId="{4296A84E-6113-4C1F-9DB6-B4931C946519}">
      <dsp:nvSpPr>
        <dsp:cNvPr id="0" name=""/>
        <dsp:cNvSpPr/>
      </dsp:nvSpPr>
      <dsp:spPr>
        <a:xfrm>
          <a:off x="2438396" y="5689612"/>
          <a:ext cx="2249379" cy="2249379"/>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25/07/2025</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25/07/2025</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251575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EB9C5-9D3E-BD76-DB1C-B5642EC73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EEE0C-C022-913F-55A5-8D6C2DF327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E3CB4A-41F1-3D15-3401-8CA4F0272C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7445D7-5E96-F7F9-50A8-CBA6E0385B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722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E5665-D7E2-4142-E65D-EDEA30068F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CE3D84-3B6B-2B42-0FF2-182A2F1C09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7B740C-5550-D21D-5902-DB7B6CD23FD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725352B-EC2F-0FFE-2573-22FCB487293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3995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25/07/2025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106369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25/07/2025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22207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25/07/2025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5604199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25/07/2025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793878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25/07/2025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479765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25/07/2025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568712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25/07/2025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209097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25/07/2025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422156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25/07/2025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2037356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25/07/2025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296662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25/07/2025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648730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6CFE9-C41D-A445-4F55-128CA8DC916D}"/>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6EE74575-6FD2-2BC4-7FEB-16BCF870AFE2}"/>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4E7E365-0114-0F47-C537-C3BF1828E037}"/>
              </a:ext>
            </a:extLst>
          </p:cNvPr>
          <p:cNvSpPr>
            <a:spLocks noGrp="1"/>
          </p:cNvSpPr>
          <p:nvPr>
            <p:ph type="dt" sz="half" idx="10"/>
          </p:nvPr>
        </p:nvSpPr>
        <p:spPr/>
        <p:txBody>
          <a:bodyPr/>
          <a:lstStyle/>
          <a:p>
            <a:fld id="{18E64F27-5ABD-4DDF-BA43-CD7444833908}" type="datetimeFigureOut">
              <a:rPr lang="en-GB" smtClean="0"/>
              <a:t>25/07/2025</a:t>
            </a:fld>
            <a:endParaRPr lang="en-GB"/>
          </a:p>
        </p:txBody>
      </p:sp>
      <p:sp>
        <p:nvSpPr>
          <p:cNvPr id="5" name="Footer Placeholder 4">
            <a:extLst>
              <a:ext uri="{FF2B5EF4-FFF2-40B4-BE49-F238E27FC236}">
                <a16:creationId xmlns:a16="http://schemas.microsoft.com/office/drawing/2014/main" id="{DA85798B-DA4C-B22F-BB7C-D23523BBCB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7D07650-BEC2-0AB4-B7BD-364596AA4CC8}"/>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2457446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FB274-8381-B6F0-AE86-877B53AE4B4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E8BFDBD-F8D4-7F03-FA32-6A4D007A9A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72B7C7-390D-ABA9-1AEF-F0E64A65880C}"/>
              </a:ext>
            </a:extLst>
          </p:cNvPr>
          <p:cNvSpPr>
            <a:spLocks noGrp="1"/>
          </p:cNvSpPr>
          <p:nvPr>
            <p:ph type="dt" sz="half" idx="10"/>
          </p:nvPr>
        </p:nvSpPr>
        <p:spPr/>
        <p:txBody>
          <a:bodyPr/>
          <a:lstStyle/>
          <a:p>
            <a:fld id="{18E64F27-5ABD-4DDF-BA43-CD7444833908}" type="datetimeFigureOut">
              <a:rPr lang="en-GB" smtClean="0"/>
              <a:t>25/07/2025</a:t>
            </a:fld>
            <a:endParaRPr lang="en-GB"/>
          </a:p>
        </p:txBody>
      </p:sp>
      <p:sp>
        <p:nvSpPr>
          <p:cNvPr id="5" name="Footer Placeholder 4">
            <a:extLst>
              <a:ext uri="{FF2B5EF4-FFF2-40B4-BE49-F238E27FC236}">
                <a16:creationId xmlns:a16="http://schemas.microsoft.com/office/drawing/2014/main" id="{0991F440-0562-0225-167A-9708344276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2754A47-4DBC-CF58-945A-6F1FAF65220B}"/>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34375543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F94DB-AD74-3A19-5A8D-4F16DC1C2515}"/>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5524A5D-5E49-B6D6-1A7C-37DDFF80AA54}"/>
              </a:ext>
            </a:extLst>
          </p:cNvPr>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02DC32-0A91-7065-DA8F-AE1A44C42CA6}"/>
              </a:ext>
            </a:extLst>
          </p:cNvPr>
          <p:cNvSpPr>
            <a:spLocks noGrp="1"/>
          </p:cNvSpPr>
          <p:nvPr>
            <p:ph type="dt" sz="half" idx="10"/>
          </p:nvPr>
        </p:nvSpPr>
        <p:spPr/>
        <p:txBody>
          <a:bodyPr/>
          <a:lstStyle/>
          <a:p>
            <a:fld id="{18E64F27-5ABD-4DDF-BA43-CD7444833908}" type="datetimeFigureOut">
              <a:rPr lang="en-GB" smtClean="0"/>
              <a:t>25/07/2025</a:t>
            </a:fld>
            <a:endParaRPr lang="en-GB"/>
          </a:p>
        </p:txBody>
      </p:sp>
      <p:sp>
        <p:nvSpPr>
          <p:cNvPr id="5" name="Footer Placeholder 4">
            <a:extLst>
              <a:ext uri="{FF2B5EF4-FFF2-40B4-BE49-F238E27FC236}">
                <a16:creationId xmlns:a16="http://schemas.microsoft.com/office/drawing/2014/main" id="{3B9C688B-9656-44BF-F7DB-0041929B0D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D0171D-B240-A3E9-50D8-EE949E992428}"/>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26606074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7CAF9-2657-7ECD-72E3-312087CCC1B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67AD55E-4EE8-9D5E-5A65-5F87699F30F4}"/>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0F8F15A-D6C7-A1C2-2B14-19CA6B4507E6}"/>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45AC92A-E774-86F9-DB46-14BB1680E9B2}"/>
              </a:ext>
            </a:extLst>
          </p:cNvPr>
          <p:cNvSpPr>
            <a:spLocks noGrp="1"/>
          </p:cNvSpPr>
          <p:nvPr>
            <p:ph type="dt" sz="half" idx="10"/>
          </p:nvPr>
        </p:nvSpPr>
        <p:spPr/>
        <p:txBody>
          <a:bodyPr/>
          <a:lstStyle/>
          <a:p>
            <a:fld id="{18E64F27-5ABD-4DDF-BA43-CD7444833908}" type="datetimeFigureOut">
              <a:rPr lang="en-GB" smtClean="0"/>
              <a:t>25/07/2025</a:t>
            </a:fld>
            <a:endParaRPr lang="en-GB"/>
          </a:p>
        </p:txBody>
      </p:sp>
      <p:sp>
        <p:nvSpPr>
          <p:cNvPr id="6" name="Footer Placeholder 5">
            <a:extLst>
              <a:ext uri="{FF2B5EF4-FFF2-40B4-BE49-F238E27FC236}">
                <a16:creationId xmlns:a16="http://schemas.microsoft.com/office/drawing/2014/main" id="{FDF5E6D4-6E45-B009-E965-0EB0C03276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E0625EB-3DB9-CDAD-B908-C27FAB2CFA79}"/>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18430505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517C3-E2D3-48F3-5E0A-6D0279EE6B02}"/>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C216931-E831-BCD6-CC80-EA85BA6DB777}"/>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CBECF731-A738-6099-429C-9E2B2BC5FE7E}"/>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297102D-E7AB-EF68-C894-3189595AC69C}"/>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768A6DCD-3933-6F76-051C-9979AC4C3175}"/>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5E7BCED-CA06-8579-25F3-21B2E3752BD1}"/>
              </a:ext>
            </a:extLst>
          </p:cNvPr>
          <p:cNvSpPr>
            <a:spLocks noGrp="1"/>
          </p:cNvSpPr>
          <p:nvPr>
            <p:ph type="dt" sz="half" idx="10"/>
          </p:nvPr>
        </p:nvSpPr>
        <p:spPr/>
        <p:txBody>
          <a:bodyPr/>
          <a:lstStyle/>
          <a:p>
            <a:fld id="{18E64F27-5ABD-4DDF-BA43-CD7444833908}" type="datetimeFigureOut">
              <a:rPr lang="en-GB" smtClean="0"/>
              <a:t>25/07/2025</a:t>
            </a:fld>
            <a:endParaRPr lang="en-GB"/>
          </a:p>
        </p:txBody>
      </p:sp>
      <p:sp>
        <p:nvSpPr>
          <p:cNvPr id="8" name="Footer Placeholder 7">
            <a:extLst>
              <a:ext uri="{FF2B5EF4-FFF2-40B4-BE49-F238E27FC236}">
                <a16:creationId xmlns:a16="http://schemas.microsoft.com/office/drawing/2014/main" id="{646C7AF6-4FF9-40A0-B3D0-4247AB4297B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89DBE73-E538-CABF-D762-ACBF1E3B2565}"/>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11823644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11215-DB3C-168C-AFA7-6D0CFE40B28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EBC8132-130B-D94D-DDD2-177A74428A0A}"/>
              </a:ext>
            </a:extLst>
          </p:cNvPr>
          <p:cNvSpPr>
            <a:spLocks noGrp="1"/>
          </p:cNvSpPr>
          <p:nvPr>
            <p:ph type="dt" sz="half" idx="10"/>
          </p:nvPr>
        </p:nvSpPr>
        <p:spPr/>
        <p:txBody>
          <a:bodyPr/>
          <a:lstStyle/>
          <a:p>
            <a:fld id="{18E64F27-5ABD-4DDF-BA43-CD7444833908}" type="datetimeFigureOut">
              <a:rPr lang="en-GB" smtClean="0"/>
              <a:t>25/07/2025</a:t>
            </a:fld>
            <a:endParaRPr lang="en-GB"/>
          </a:p>
        </p:txBody>
      </p:sp>
      <p:sp>
        <p:nvSpPr>
          <p:cNvPr id="4" name="Footer Placeholder 3">
            <a:extLst>
              <a:ext uri="{FF2B5EF4-FFF2-40B4-BE49-F238E27FC236}">
                <a16:creationId xmlns:a16="http://schemas.microsoft.com/office/drawing/2014/main" id="{FF529B11-70CF-3372-89B6-9B1C0957BA6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DB6BAD-A160-52AA-8506-64158A2421FB}"/>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16061353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F5A6F8-86E3-4AB2-F4D5-2DB07313A098}"/>
              </a:ext>
            </a:extLst>
          </p:cNvPr>
          <p:cNvSpPr>
            <a:spLocks noGrp="1"/>
          </p:cNvSpPr>
          <p:nvPr>
            <p:ph type="dt" sz="half" idx="10"/>
          </p:nvPr>
        </p:nvSpPr>
        <p:spPr/>
        <p:txBody>
          <a:bodyPr/>
          <a:lstStyle/>
          <a:p>
            <a:fld id="{18E64F27-5ABD-4DDF-BA43-CD7444833908}" type="datetimeFigureOut">
              <a:rPr lang="en-GB" smtClean="0"/>
              <a:t>25/07/2025</a:t>
            </a:fld>
            <a:endParaRPr lang="en-GB"/>
          </a:p>
        </p:txBody>
      </p:sp>
      <p:sp>
        <p:nvSpPr>
          <p:cNvPr id="3" name="Footer Placeholder 2">
            <a:extLst>
              <a:ext uri="{FF2B5EF4-FFF2-40B4-BE49-F238E27FC236}">
                <a16:creationId xmlns:a16="http://schemas.microsoft.com/office/drawing/2014/main" id="{6C0715E7-7F2E-D8D1-4E0D-34C32EC5295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B2DF406-D54D-C1F0-1534-E995D6A905D5}"/>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22656242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11FD0-D420-F42B-349C-2C63348FF4A7}"/>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B4B07D7-1EE9-26E7-523D-49F36B8A06E6}"/>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DBAE921-2CDC-4BFB-C358-0B3997614F1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472C8F73-6B6B-7BF8-60AE-95BD48C2F89F}"/>
              </a:ext>
            </a:extLst>
          </p:cNvPr>
          <p:cNvSpPr>
            <a:spLocks noGrp="1"/>
          </p:cNvSpPr>
          <p:nvPr>
            <p:ph type="dt" sz="half" idx="10"/>
          </p:nvPr>
        </p:nvSpPr>
        <p:spPr/>
        <p:txBody>
          <a:bodyPr/>
          <a:lstStyle/>
          <a:p>
            <a:fld id="{18E64F27-5ABD-4DDF-BA43-CD7444833908}" type="datetimeFigureOut">
              <a:rPr lang="en-GB" smtClean="0"/>
              <a:t>25/07/2025</a:t>
            </a:fld>
            <a:endParaRPr lang="en-GB"/>
          </a:p>
        </p:txBody>
      </p:sp>
      <p:sp>
        <p:nvSpPr>
          <p:cNvPr id="6" name="Footer Placeholder 5">
            <a:extLst>
              <a:ext uri="{FF2B5EF4-FFF2-40B4-BE49-F238E27FC236}">
                <a16:creationId xmlns:a16="http://schemas.microsoft.com/office/drawing/2014/main" id="{2FBEF826-E4FE-FBE5-3F52-B1DC3CA7016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6A494E-62A3-2CFF-9288-084AF9C12245}"/>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25973840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78ACA-63C0-3388-EACE-EF9A4197053A}"/>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88F7A2E-CD6A-C7FA-411D-306D7A27E1CE}"/>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53166B47-3E90-4AA8-770D-F09415B63131}"/>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DF7CBFBD-E363-6E37-4E0B-BA794E7F9BDF}"/>
              </a:ext>
            </a:extLst>
          </p:cNvPr>
          <p:cNvSpPr>
            <a:spLocks noGrp="1"/>
          </p:cNvSpPr>
          <p:nvPr>
            <p:ph type="dt" sz="half" idx="10"/>
          </p:nvPr>
        </p:nvSpPr>
        <p:spPr/>
        <p:txBody>
          <a:bodyPr/>
          <a:lstStyle/>
          <a:p>
            <a:fld id="{18E64F27-5ABD-4DDF-BA43-CD7444833908}" type="datetimeFigureOut">
              <a:rPr lang="en-GB" smtClean="0"/>
              <a:t>25/07/2025</a:t>
            </a:fld>
            <a:endParaRPr lang="en-GB"/>
          </a:p>
        </p:txBody>
      </p:sp>
      <p:sp>
        <p:nvSpPr>
          <p:cNvPr id="6" name="Footer Placeholder 5">
            <a:extLst>
              <a:ext uri="{FF2B5EF4-FFF2-40B4-BE49-F238E27FC236}">
                <a16:creationId xmlns:a16="http://schemas.microsoft.com/office/drawing/2014/main" id="{7E4FDEBD-13D0-8161-A9EA-8CF39FE2E4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7B867D5-36E3-13ED-96C4-1E06827E06B0}"/>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11429905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81050-22A2-60B8-57DF-B88C7C1F17A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F8EA6B1-89B7-7727-9F9E-373A74D13F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A96293-9F9B-83E4-6BB4-95E175F648D1}"/>
              </a:ext>
            </a:extLst>
          </p:cNvPr>
          <p:cNvSpPr>
            <a:spLocks noGrp="1"/>
          </p:cNvSpPr>
          <p:nvPr>
            <p:ph type="dt" sz="half" idx="10"/>
          </p:nvPr>
        </p:nvSpPr>
        <p:spPr/>
        <p:txBody>
          <a:bodyPr/>
          <a:lstStyle/>
          <a:p>
            <a:fld id="{18E64F27-5ABD-4DDF-BA43-CD7444833908}" type="datetimeFigureOut">
              <a:rPr lang="en-GB" smtClean="0"/>
              <a:t>25/07/2025</a:t>
            </a:fld>
            <a:endParaRPr lang="en-GB"/>
          </a:p>
        </p:txBody>
      </p:sp>
      <p:sp>
        <p:nvSpPr>
          <p:cNvPr id="5" name="Footer Placeholder 4">
            <a:extLst>
              <a:ext uri="{FF2B5EF4-FFF2-40B4-BE49-F238E27FC236}">
                <a16:creationId xmlns:a16="http://schemas.microsoft.com/office/drawing/2014/main" id="{0CB960B9-993C-A11B-E172-6F82472ABA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7E69B0-77C7-F279-9000-002677A76500}"/>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37203919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305E04-3475-0C42-5F1B-2545A7085DBB}"/>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FEBBE19-36ED-635E-B82D-1C8815710917}"/>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D4ABCD-7872-9A8A-595F-15E6E8A19755}"/>
              </a:ext>
            </a:extLst>
          </p:cNvPr>
          <p:cNvSpPr>
            <a:spLocks noGrp="1"/>
          </p:cNvSpPr>
          <p:nvPr>
            <p:ph type="dt" sz="half" idx="10"/>
          </p:nvPr>
        </p:nvSpPr>
        <p:spPr/>
        <p:txBody>
          <a:bodyPr/>
          <a:lstStyle/>
          <a:p>
            <a:fld id="{18E64F27-5ABD-4DDF-BA43-CD7444833908}" type="datetimeFigureOut">
              <a:rPr lang="en-GB" smtClean="0"/>
              <a:t>25/07/2025</a:t>
            </a:fld>
            <a:endParaRPr lang="en-GB"/>
          </a:p>
        </p:txBody>
      </p:sp>
      <p:sp>
        <p:nvSpPr>
          <p:cNvPr id="5" name="Footer Placeholder 4">
            <a:extLst>
              <a:ext uri="{FF2B5EF4-FFF2-40B4-BE49-F238E27FC236}">
                <a16:creationId xmlns:a16="http://schemas.microsoft.com/office/drawing/2014/main" id="{5A0D119F-0164-C19D-C565-D8BEAEB61F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94626E-395A-4F59-BC9C-79ADE7CD3350}"/>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4158224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7.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8.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25/07/2025</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70749842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92ABE1-B22A-48B8-0F2F-1C9E200ABDFA}"/>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3352919-0872-BD1D-8D02-91DDF9A0C1F6}"/>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63E742E-7141-29FE-C0E4-10BB4FB9334E}"/>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18E64F27-5ABD-4DDF-BA43-CD7444833908}" type="datetimeFigureOut">
              <a:rPr lang="en-GB" smtClean="0"/>
              <a:t>25/07/2025</a:t>
            </a:fld>
            <a:endParaRPr lang="en-GB"/>
          </a:p>
        </p:txBody>
      </p:sp>
      <p:sp>
        <p:nvSpPr>
          <p:cNvPr id="5" name="Footer Placeholder 4">
            <a:extLst>
              <a:ext uri="{FF2B5EF4-FFF2-40B4-BE49-F238E27FC236}">
                <a16:creationId xmlns:a16="http://schemas.microsoft.com/office/drawing/2014/main" id="{D698A4B5-F0FF-32E1-59C8-4E5F358CF62D}"/>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F704855-6184-E15D-070D-A4C13365C47C}"/>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59B56050-B67B-4207-AD1D-97ECB8139EBB}" type="slidenum">
              <a:rPr lang="en-GB" smtClean="0"/>
              <a:t>‹#›</a:t>
            </a:fld>
            <a:endParaRPr lang="en-GB"/>
          </a:p>
        </p:txBody>
      </p:sp>
    </p:spTree>
    <p:extLst>
      <p:ext uri="{BB962C8B-B14F-4D97-AF65-F5344CB8AC3E}">
        <p14:creationId xmlns:p14="http://schemas.microsoft.com/office/powerpoint/2010/main" val="1152664440"/>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0.pn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5.png"/><Relationship Id="rId7" Type="http://schemas.openxmlformats.org/officeDocument/2006/relationships/image" Target="../media/image33.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16.svg"/></Relationships>
</file>

<file path=ppt/slides/_rels/slide14.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43.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7.png"/><Relationship Id="rId12" Type="http://schemas.openxmlformats.org/officeDocument/2006/relationships/image" Target="../media/image42.svg"/><Relationship Id="rId2" Type="http://schemas.openxmlformats.org/officeDocument/2006/relationships/notesSlide" Target="../notesSlides/notesSlide3.xml"/><Relationship Id="rId1" Type="http://schemas.openxmlformats.org/officeDocument/2006/relationships/slideLayout" Target="../slideLayouts/slideLayout28.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1.png"/><Relationship Id="rId5" Type="http://schemas.openxmlformats.org/officeDocument/2006/relationships/image" Target="../media/image36.svg"/><Relationship Id="rId10" Type="http://schemas.openxmlformats.org/officeDocument/2006/relationships/image" Target="../media/image40.svg"/><Relationship Id="rId4" Type="http://schemas.openxmlformats.org/officeDocument/2006/relationships/image" Target="../media/image35.png"/><Relationship Id="rId9" Type="http://schemas.openxmlformats.org/officeDocument/2006/relationships/image" Target="../media/image39.png"/><Relationship Id="rId14" Type="http://schemas.openxmlformats.org/officeDocument/2006/relationships/image" Target="../media/image44.png"/></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5.png"/><Relationship Id="rId7" Type="http://schemas.openxmlformats.org/officeDocument/2006/relationships/image" Target="../media/image47.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16.svg"/></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4.xml"/><Relationship Id="rId5" Type="http://schemas.openxmlformats.org/officeDocument/2006/relationships/image" Target="../media/image52.png"/><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5.png"/><Relationship Id="rId7" Type="http://schemas.openxmlformats.org/officeDocument/2006/relationships/image" Target="../media/image55.png"/><Relationship Id="rId2" Type="http://schemas.openxmlformats.org/officeDocument/2006/relationships/hyperlink" Target="https://app.powerbi.com/groups/me/apps/91f92297-8f0c-4d0e-9794-74bc601cc644/reports/e37586d0-c6f1-423f-9bc9-f80a86000651/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16.svg"/></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15.png"/><Relationship Id="rId7" Type="http://schemas.openxmlformats.org/officeDocument/2006/relationships/image" Target="../media/image61.png"/><Relationship Id="rId2" Type="http://schemas.openxmlformats.org/officeDocument/2006/relationships/hyperlink" Target="https://app.powerbi.com/groups/me/reports/a676d2c5-f997-44a4-8c95-1d527e5c0f3b/ReportSection457f3cc2c520a4bee1e1?experience=power-bi" TargetMode="External"/><Relationship Id="rId1" Type="http://schemas.openxmlformats.org/officeDocument/2006/relationships/slideLayout" Target="../slideLayouts/slideLayout34.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16.sv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34.xml"/><Relationship Id="rId5" Type="http://schemas.openxmlformats.org/officeDocument/2006/relationships/image" Target="../media/image69.png"/><Relationship Id="rId4" Type="http://schemas.openxmlformats.org/officeDocument/2006/relationships/image" Target="../media/image68.png"/></Relationships>
</file>

<file path=ppt/slides/_rels/slide2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34.xml"/><Relationship Id="rId5" Type="http://schemas.openxmlformats.org/officeDocument/2006/relationships/image" Target="../media/image73.png"/><Relationship Id="rId4" Type="http://schemas.openxmlformats.org/officeDocument/2006/relationships/image" Target="../media/image72.png"/></Relationships>
</file>

<file path=ppt/slides/_rels/slide2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34.xml"/><Relationship Id="rId5" Type="http://schemas.openxmlformats.org/officeDocument/2006/relationships/image" Target="../media/image77.png"/><Relationship Id="rId4" Type="http://schemas.openxmlformats.org/officeDocument/2006/relationships/image" Target="../media/image76.png"/></Relationships>
</file>

<file path=ppt/slides/_rels/slide2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34.xml"/><Relationship Id="rId5" Type="http://schemas.openxmlformats.org/officeDocument/2006/relationships/image" Target="../media/image81.png"/><Relationship Id="rId4" Type="http://schemas.openxmlformats.org/officeDocument/2006/relationships/image" Target="../media/image80.png"/></Relationships>
</file>

<file path=ppt/slides/_rels/slide2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34.xml"/><Relationship Id="rId5" Type="http://schemas.openxmlformats.org/officeDocument/2006/relationships/image" Target="../media/image85.png"/><Relationship Id="rId4" Type="http://schemas.openxmlformats.org/officeDocument/2006/relationships/image" Target="../media/image84.png"/></Relationships>
</file>

<file path=ppt/slides/_rels/slide2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34.xml"/><Relationship Id="rId5" Type="http://schemas.openxmlformats.org/officeDocument/2006/relationships/image" Target="../media/image89.png"/><Relationship Id="rId4" Type="http://schemas.openxmlformats.org/officeDocument/2006/relationships/image" Target="../media/image88.png"/></Relationships>
</file>

<file path=ppt/slides/_rels/slide28.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90.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7.png"/><Relationship Id="rId12" Type="http://schemas.openxmlformats.org/officeDocument/2006/relationships/image" Target="../media/image42.svg"/><Relationship Id="rId2" Type="http://schemas.openxmlformats.org/officeDocument/2006/relationships/notesSlide" Target="../notesSlides/notesSlide4.xml"/><Relationship Id="rId1" Type="http://schemas.openxmlformats.org/officeDocument/2006/relationships/slideLayout" Target="../slideLayouts/slideLayout39.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1.png"/><Relationship Id="rId5" Type="http://schemas.openxmlformats.org/officeDocument/2006/relationships/image" Target="../media/image36.svg"/><Relationship Id="rId10" Type="http://schemas.openxmlformats.org/officeDocument/2006/relationships/image" Target="../media/image40.svg"/><Relationship Id="rId4" Type="http://schemas.openxmlformats.org/officeDocument/2006/relationships/image" Target="../media/image35.png"/><Relationship Id="rId9" Type="http://schemas.openxmlformats.org/officeDocument/2006/relationships/image" Target="../media/image3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image" Target="../media/image91.png"/><Relationship Id="rId1" Type="http://schemas.openxmlformats.org/officeDocument/2006/relationships/slideLayout" Target="../slideLayouts/slideLayout34.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31.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image" Target="../media/image97.png"/><Relationship Id="rId1" Type="http://schemas.openxmlformats.org/officeDocument/2006/relationships/slideLayout" Target="../slideLayouts/slideLayout34.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32.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3" Type="http://schemas.openxmlformats.org/officeDocument/2006/relationships/hyperlink" Target="https://app.powerbi.com/groups/me/reports/8df0bdaa-716f-4f38-ae5a-e355db1c9496/ReportSectionab0307511235a56572da?ctid=bb5628b8-e328-4082-a856-433c9edc8fae&amp;experience=power-bi" TargetMode="External"/><Relationship Id="rId7" Type="http://schemas.openxmlformats.org/officeDocument/2006/relationships/image" Target="../media/image106.png"/><Relationship Id="rId2" Type="http://schemas.openxmlformats.org/officeDocument/2006/relationships/image" Target="../media/image104.png"/><Relationship Id="rId1" Type="http://schemas.openxmlformats.org/officeDocument/2006/relationships/slideLayout" Target="../slideLayouts/slideLayout34.xml"/><Relationship Id="rId6" Type="http://schemas.openxmlformats.org/officeDocument/2006/relationships/image" Target="../media/image105.png"/><Relationship Id="rId5" Type="http://schemas.openxmlformats.org/officeDocument/2006/relationships/image" Target="../media/image16.svg"/><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app.powerbi.com/groups/me/reports/c95606a2-0de4-4e5b-ad29-cdce3dcd9431/ReportSection0340fdbd0019b01d0e40?ctid=bb5628b8-e328-4082-a856-433c9edc8fae&amp;experience=power-bi" TargetMode="External"/><Relationship Id="rId1" Type="http://schemas.openxmlformats.org/officeDocument/2006/relationships/slideLayout" Target="../slideLayouts/slideLayout34.xml"/><Relationship Id="rId4" Type="http://schemas.openxmlformats.org/officeDocument/2006/relationships/image" Target="../media/image16.sv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9.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3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75444" y="3597275"/>
            <a:ext cx="17409186" cy="2810464"/>
          </a:xfrm>
        </p:spPr>
        <p:txBody>
          <a:bodyPr/>
          <a:lstStyle/>
          <a:p>
            <a:r>
              <a:rPr lang="pt-BR" sz="6000" b="1" dirty="0">
                <a:latin typeface="Verdana" panose="020B0604030504040204" pitchFamily="34" charset="0"/>
                <a:ea typeface="Verdana" panose="020B0604030504040204" pitchFamily="34" charset="0"/>
              </a:rPr>
              <a:t>Swansea Bay University Health Board </a:t>
            </a:r>
          </a:p>
          <a:p>
            <a:r>
              <a:rPr lang="pt-BR" sz="6000" b="1" dirty="0">
                <a:latin typeface="Verdana" panose="020B0604030504040204" pitchFamily="34" charset="0"/>
                <a:ea typeface="Verdana" panose="020B0604030504040204" pitchFamily="34" charset="0"/>
              </a:rPr>
              <a:t>Integrated Performance Report</a:t>
            </a:r>
          </a:p>
          <a:p>
            <a:r>
              <a:rPr lang="pt-BR" sz="5400" dirty="0">
                <a:latin typeface="Arial" panose="020B0604020202020204" pitchFamily="34" charset="0"/>
                <a:cs typeface="Arial" panose="020B0604020202020204" pitchFamily="34" charset="0"/>
              </a:rPr>
              <a:t>July 2025</a:t>
            </a:r>
          </a:p>
          <a:p>
            <a:endParaRPr lang="pt-BR" dirty="0"/>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14773-1B32-2492-9FA1-BDD87E632F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2C7A49E-9D75-D6F8-8411-83BE3DAE35A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1C52184-A2F4-813B-D324-384B7A33D38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10</a:t>
            </a:fld>
            <a:endParaRPr lang="en-GB"/>
          </a:p>
        </p:txBody>
      </p:sp>
      <p:sp>
        <p:nvSpPr>
          <p:cNvPr id="3" name="TextBox 2">
            <a:extLst>
              <a:ext uri="{FF2B5EF4-FFF2-40B4-BE49-F238E27FC236}">
                <a16:creationId xmlns:a16="http://schemas.microsoft.com/office/drawing/2014/main" id="{A36E6676-9E65-9F08-3068-269FDAC56082}"/>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pic>
        <p:nvPicPr>
          <p:cNvPr id="6" name="Picture 5">
            <a:extLst>
              <a:ext uri="{FF2B5EF4-FFF2-40B4-BE49-F238E27FC236}">
                <a16:creationId xmlns:a16="http://schemas.microsoft.com/office/drawing/2014/main" id="{0BB56E47-FF93-D2FE-5277-697837CA7DBF}"/>
              </a:ext>
            </a:extLst>
          </p:cNvPr>
          <p:cNvPicPr>
            <a:picLocks noChangeAspect="1"/>
          </p:cNvPicPr>
          <p:nvPr/>
        </p:nvPicPr>
        <p:blipFill>
          <a:blip r:embed="rId2"/>
          <a:stretch>
            <a:fillRect/>
          </a:stretch>
        </p:blipFill>
        <p:spPr>
          <a:xfrm>
            <a:off x="3423444" y="751857"/>
            <a:ext cx="13764390" cy="1362618"/>
          </a:xfrm>
          <a:prstGeom prst="rect">
            <a:avLst/>
          </a:prstGeom>
        </p:spPr>
      </p:pic>
      <p:graphicFrame>
        <p:nvGraphicFramePr>
          <p:cNvPr id="7" name="Table 6">
            <a:extLst>
              <a:ext uri="{FF2B5EF4-FFF2-40B4-BE49-F238E27FC236}">
                <a16:creationId xmlns:a16="http://schemas.microsoft.com/office/drawing/2014/main" id="{4D7012D6-D405-B408-3F09-4F0A58F21D56}"/>
              </a:ext>
            </a:extLst>
          </p:cNvPr>
          <p:cNvGraphicFramePr>
            <a:graphicFrameLocks noGrp="1"/>
          </p:cNvGraphicFramePr>
          <p:nvPr>
            <p:extLst>
              <p:ext uri="{D42A27DB-BD31-4B8C-83A1-F6EECF244321}">
                <p14:modId xmlns:p14="http://schemas.microsoft.com/office/powerpoint/2010/main" val="1939339172"/>
              </p:ext>
            </p:extLst>
          </p:nvPr>
        </p:nvGraphicFramePr>
        <p:xfrm>
          <a:off x="375444" y="2295625"/>
          <a:ext cx="19050000" cy="6574745"/>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376">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Accident &amp; Emergency</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June-25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468456">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4 -hour performance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68.76%</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87169">
                <a:tc>
                  <a:txBody>
                    <a:bodyPr/>
                    <a:lstStyle/>
                    <a:p>
                      <a:pPr algn="l" fontAlgn="b"/>
                      <a:r>
                        <a:rPr lang="en-GB" sz="2000" u="none" strike="noStrike" dirty="0">
                          <a:effectLst/>
                          <a:latin typeface="Verdana" panose="020B0604030504040204" pitchFamily="34" charset="0"/>
                          <a:ea typeface="Verdana" panose="020B0604030504040204" pitchFamily="34" charset="0"/>
                        </a:rPr>
                        <a:t>12-hour performance</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1,314</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9137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A&amp;E Attendances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N/A</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12,067 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9342944"/>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Clinically Optimised Patients (HB wide)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Continuous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C000"/>
                          </a:solidFill>
                          <a:effectLst/>
                          <a:latin typeface="Verdana" panose="020B0604030504040204" pitchFamily="34" charset="0"/>
                          <a:ea typeface="Verdana" panose="020B0604030504040204" pitchFamily="34" charset="0"/>
                        </a:rPr>
                        <a:t>192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cancelled Electives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0000"/>
                          </a:solidFill>
                          <a:effectLst/>
                          <a:latin typeface="Verdana" panose="020B0604030504040204" pitchFamily="34" charset="0"/>
                          <a:ea typeface="Verdana" panose="020B0604030504040204" pitchFamily="34" charset="0"/>
                        </a:rPr>
                        <a:t>22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32099">
                <a:tc>
                  <a:txBody>
                    <a:bodyPr/>
                    <a:lstStyle/>
                    <a:p>
                      <a:pPr marL="0" algn="l"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Median time of arrival to assessment within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88.17%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532099">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Ambulance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5954677"/>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emergency response to red calls arriving within (and including) 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53.4%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response time to amber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12-month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125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643979">
                <a:tc>
                  <a:txBody>
                    <a:bodyPr/>
                    <a:lstStyle/>
                    <a:p>
                      <a:pPr marL="0" algn="l"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Median time from arrival at an emergency department to assessment by a clinical decision maker should        not exceed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97%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88.1%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Handovers lost over 15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690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1121370"/>
                  </a:ext>
                </a:extLst>
              </a:tr>
            </a:tbl>
          </a:graphicData>
        </a:graphic>
      </p:graphicFrame>
      <p:pic>
        <p:nvPicPr>
          <p:cNvPr id="8" name="Picture 7">
            <a:extLst>
              <a:ext uri="{FF2B5EF4-FFF2-40B4-BE49-F238E27FC236}">
                <a16:creationId xmlns:a16="http://schemas.microsoft.com/office/drawing/2014/main" id="{E610DC13-2698-16EB-D893-688F4CDF484F}"/>
              </a:ext>
            </a:extLst>
          </p:cNvPr>
          <p:cNvPicPr>
            <a:picLocks noChangeAspect="1"/>
          </p:cNvPicPr>
          <p:nvPr/>
        </p:nvPicPr>
        <p:blipFill>
          <a:blip r:embed="rId3"/>
          <a:stretch>
            <a:fillRect/>
          </a:stretch>
        </p:blipFill>
        <p:spPr>
          <a:xfrm>
            <a:off x="3422518" y="9013725"/>
            <a:ext cx="13260651" cy="1066949"/>
          </a:xfrm>
          <a:prstGeom prst="rect">
            <a:avLst/>
          </a:prstGeom>
        </p:spPr>
      </p:pic>
      <p:sp>
        <p:nvSpPr>
          <p:cNvPr id="9" name="Oval 8">
            <a:extLst>
              <a:ext uri="{FF2B5EF4-FFF2-40B4-BE49-F238E27FC236}">
                <a16:creationId xmlns:a16="http://schemas.microsoft.com/office/drawing/2014/main" id="{00FB6F97-91DE-01C5-0B27-F228AD3D3D9C}"/>
              </a:ext>
            </a:extLst>
          </p:cNvPr>
          <p:cNvSpPr/>
          <p:nvPr/>
        </p:nvSpPr>
        <p:spPr>
          <a:xfrm>
            <a:off x="14015244" y="330801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B109CA38-644B-332A-03BF-38602CE233FA}"/>
              </a:ext>
            </a:extLst>
          </p:cNvPr>
          <p:cNvSpPr/>
          <p:nvPr/>
        </p:nvSpPr>
        <p:spPr>
          <a:xfrm>
            <a:off x="14030847" y="4340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3" name="Oval 12">
            <a:extLst>
              <a:ext uri="{FF2B5EF4-FFF2-40B4-BE49-F238E27FC236}">
                <a16:creationId xmlns:a16="http://schemas.microsoft.com/office/drawing/2014/main" id="{AE796AF8-A170-A1E1-35B4-4F7B4E565788}"/>
              </a:ext>
            </a:extLst>
          </p:cNvPr>
          <p:cNvSpPr/>
          <p:nvPr/>
        </p:nvSpPr>
        <p:spPr>
          <a:xfrm>
            <a:off x="14030846" y="5485457"/>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4" name="Oval 13">
            <a:extLst>
              <a:ext uri="{FF2B5EF4-FFF2-40B4-BE49-F238E27FC236}">
                <a16:creationId xmlns:a16="http://schemas.microsoft.com/office/drawing/2014/main" id="{39963355-E163-7F9A-1BFE-CDA494532B5B}"/>
              </a:ext>
            </a:extLst>
          </p:cNvPr>
          <p:cNvSpPr/>
          <p:nvPr/>
        </p:nvSpPr>
        <p:spPr>
          <a:xfrm>
            <a:off x="14030846" y="7741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5" name="Oval 14">
            <a:extLst>
              <a:ext uri="{FF2B5EF4-FFF2-40B4-BE49-F238E27FC236}">
                <a16:creationId xmlns:a16="http://schemas.microsoft.com/office/drawing/2014/main" id="{1F2BF9A0-7546-FF3A-C4F5-EDB24F29872E}"/>
              </a:ext>
            </a:extLst>
          </p:cNvPr>
          <p:cNvSpPr/>
          <p:nvPr/>
        </p:nvSpPr>
        <p:spPr>
          <a:xfrm>
            <a:off x="13355970" y="328131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6" name="Oval 15">
            <a:extLst>
              <a:ext uri="{FF2B5EF4-FFF2-40B4-BE49-F238E27FC236}">
                <a16:creationId xmlns:a16="http://schemas.microsoft.com/office/drawing/2014/main" id="{A6672B9E-3411-4AA2-3047-AEBEE3642AC9}"/>
              </a:ext>
            </a:extLst>
          </p:cNvPr>
          <p:cNvSpPr/>
          <p:nvPr/>
        </p:nvSpPr>
        <p:spPr>
          <a:xfrm>
            <a:off x="13355970" y="433757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103752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D2AA-94EF-4B8D-4A7C-D328418811F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F680BB-8B5F-01E8-9310-A58F92B252B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8D463E9-5169-48AA-589E-2B87455CD44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11</a:t>
            </a:fld>
            <a:endParaRPr lang="en-GB"/>
          </a:p>
        </p:txBody>
      </p:sp>
      <p:sp>
        <p:nvSpPr>
          <p:cNvPr id="3" name="TextBox 2">
            <a:extLst>
              <a:ext uri="{FF2B5EF4-FFF2-40B4-BE49-F238E27FC236}">
                <a16:creationId xmlns:a16="http://schemas.microsoft.com/office/drawing/2014/main" id="{609E6AEC-BE1F-C757-7166-C0A5183EEA0E}"/>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FF8515F6-F4E1-EBC4-0A4C-EAF60365B4C2}"/>
              </a:ext>
            </a:extLst>
          </p:cNvPr>
          <p:cNvGraphicFramePr>
            <a:graphicFrameLocks noGrp="1"/>
          </p:cNvGraphicFramePr>
          <p:nvPr>
            <p:extLst>
              <p:ext uri="{D42A27DB-BD31-4B8C-83A1-F6EECF244321}">
                <p14:modId xmlns:p14="http://schemas.microsoft.com/office/powerpoint/2010/main" val="423915571"/>
              </p:ext>
            </p:extLst>
          </p:nvPr>
        </p:nvGraphicFramePr>
        <p:xfrm>
          <a:off x="527844" y="1006475"/>
          <a:ext cx="19050000" cy="776271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69986">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Stroke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March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admission within 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15.4%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stroke patients receiving a CT scan within 1 hour</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69540">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assessed by a stroke consultant within 24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to receive a mechanical Thrombectomy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56666740"/>
                  </a:ext>
                </a:extLst>
              </a:tr>
              <a:tr h="508937">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Planned Care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2000" b="1" u="none" strike="noStrike" kern="1200" dirty="0">
                        <a:solidFill>
                          <a:schemeClr val="bg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June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&lt; 26 weeks for an outpatient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71.18%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36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73.66%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at Stage 1 &gt; 52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104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93117388"/>
                  </a:ext>
                </a:extLst>
              </a:tr>
              <a:tr h="508937">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Diagnostics &amp;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June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diagnostics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2,246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08937">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an Endoscopy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2,089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14 weeks for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children waiting &gt; 6 weeks for Audiology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284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F72CC20C-E4AB-B721-140A-3104DA3F0B60}"/>
              </a:ext>
            </a:extLst>
          </p:cNvPr>
          <p:cNvPicPr>
            <a:picLocks noChangeAspect="1"/>
          </p:cNvPicPr>
          <p:nvPr/>
        </p:nvPicPr>
        <p:blipFill>
          <a:blip r:embed="rId2"/>
          <a:stretch>
            <a:fillRect/>
          </a:stretch>
        </p:blipFill>
        <p:spPr>
          <a:xfrm>
            <a:off x="3422518" y="9092170"/>
            <a:ext cx="13260651" cy="1066949"/>
          </a:xfrm>
          <a:prstGeom prst="rect">
            <a:avLst/>
          </a:prstGeom>
        </p:spPr>
      </p:pic>
      <p:sp>
        <p:nvSpPr>
          <p:cNvPr id="8" name="Oval 7">
            <a:extLst>
              <a:ext uri="{FF2B5EF4-FFF2-40B4-BE49-F238E27FC236}">
                <a16:creationId xmlns:a16="http://schemas.microsoft.com/office/drawing/2014/main" id="{6011E090-F240-AFC2-5FF2-D1543FC984DB}"/>
              </a:ext>
            </a:extLst>
          </p:cNvPr>
          <p:cNvSpPr/>
          <p:nvPr/>
        </p:nvSpPr>
        <p:spPr>
          <a:xfrm>
            <a:off x="14091444" y="413067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205281EF-11BF-87DB-D87B-598309CB473D}"/>
              </a:ext>
            </a:extLst>
          </p:cNvPr>
          <p:cNvSpPr/>
          <p:nvPr/>
        </p:nvSpPr>
        <p:spPr>
          <a:xfrm>
            <a:off x="14091444" y="465603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0" name="Oval 9">
            <a:extLst>
              <a:ext uri="{FF2B5EF4-FFF2-40B4-BE49-F238E27FC236}">
                <a16:creationId xmlns:a16="http://schemas.microsoft.com/office/drawing/2014/main" id="{22769D44-209A-DAE2-0EA3-D303D2A27491}"/>
              </a:ext>
            </a:extLst>
          </p:cNvPr>
          <p:cNvSpPr/>
          <p:nvPr/>
        </p:nvSpPr>
        <p:spPr>
          <a:xfrm>
            <a:off x="14091444" y="570334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59325FCC-A82D-5F35-0038-39F23B6B1B36}"/>
              </a:ext>
            </a:extLst>
          </p:cNvPr>
          <p:cNvSpPr/>
          <p:nvPr/>
        </p:nvSpPr>
        <p:spPr>
          <a:xfrm>
            <a:off x="14091444" y="517798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2" name="Oval 11">
            <a:extLst>
              <a:ext uri="{FF2B5EF4-FFF2-40B4-BE49-F238E27FC236}">
                <a16:creationId xmlns:a16="http://schemas.microsoft.com/office/drawing/2014/main" id="{EF444F15-1E44-2559-25FC-97EDF9333905}"/>
              </a:ext>
            </a:extLst>
          </p:cNvPr>
          <p:cNvSpPr/>
          <p:nvPr/>
        </p:nvSpPr>
        <p:spPr>
          <a:xfrm>
            <a:off x="13253244" y="569714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3" name="Oval 12">
            <a:extLst>
              <a:ext uri="{FF2B5EF4-FFF2-40B4-BE49-F238E27FC236}">
                <a16:creationId xmlns:a16="http://schemas.microsoft.com/office/drawing/2014/main" id="{5E922ACC-4842-D86F-C80B-DE8D89B17FDC}"/>
              </a:ext>
            </a:extLst>
          </p:cNvPr>
          <p:cNvSpPr/>
          <p:nvPr/>
        </p:nvSpPr>
        <p:spPr>
          <a:xfrm>
            <a:off x="14077959" y="6720117"/>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1337389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B823-D648-8955-20AD-13E65BC1190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8B42185-C29D-6709-E79F-06E2BE1F440A}"/>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298F0BF2-119C-9842-EA83-CB2ADFB6DE2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12</a:t>
            </a:fld>
            <a:endParaRPr lang="en-GB"/>
          </a:p>
        </p:txBody>
      </p:sp>
      <p:sp>
        <p:nvSpPr>
          <p:cNvPr id="3" name="TextBox 2">
            <a:extLst>
              <a:ext uri="{FF2B5EF4-FFF2-40B4-BE49-F238E27FC236}">
                <a16:creationId xmlns:a16="http://schemas.microsoft.com/office/drawing/2014/main" id="{94055147-F550-8C5A-91DB-0D5CD19F3B1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5EC27E07-BA6E-2195-FCD9-0555DF51BE44}"/>
              </a:ext>
            </a:extLst>
          </p:cNvPr>
          <p:cNvGraphicFramePr>
            <a:graphicFrameLocks noGrp="1"/>
          </p:cNvGraphicFramePr>
          <p:nvPr>
            <p:extLst>
              <p:ext uri="{D42A27DB-BD31-4B8C-83A1-F6EECF244321}">
                <p14:modId xmlns:p14="http://schemas.microsoft.com/office/powerpoint/2010/main" val="1210583500"/>
              </p:ext>
            </p:extLst>
          </p:nvPr>
        </p:nvGraphicFramePr>
        <p:xfrm>
          <a:off x="527844" y="1006475"/>
          <a:ext cx="19050000" cy="7619999"/>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943">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FUNB</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June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for an outpatient follow-up (booked and not booked) who are delayed past their agreed target date (All Specialties)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69,701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100% over their target date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41,276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96148">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for a follow-up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154,821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644723">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Mental Health &amp; Learning Disabilities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2000" b="1" u="none" strike="noStrike" kern="1200" dirty="0">
                        <a:solidFill>
                          <a:schemeClr val="bg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May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mental health assessments undertaken within (up to and including) 28 days from the date of receipt of referral</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LPMHSS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88%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46.8%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3271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Quality &amp; Safety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June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service user feedback experience responses on CIVICA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Monthly improvement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6,862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32714">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Percentage of complaint responses sent within 30 working days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63% (April-25)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Nationally Reported Incidents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New Never Events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A9B093F0-7EE2-A4ED-5679-FBCE7BF5189A}"/>
              </a:ext>
            </a:extLst>
          </p:cNvPr>
          <p:cNvPicPr>
            <a:picLocks noChangeAspect="1"/>
          </p:cNvPicPr>
          <p:nvPr/>
        </p:nvPicPr>
        <p:blipFill>
          <a:blip r:embed="rId2"/>
          <a:stretch>
            <a:fillRect/>
          </a:stretch>
        </p:blipFill>
        <p:spPr>
          <a:xfrm>
            <a:off x="3422518" y="9062242"/>
            <a:ext cx="13260651" cy="1066949"/>
          </a:xfrm>
          <a:prstGeom prst="rect">
            <a:avLst/>
          </a:prstGeom>
        </p:spPr>
      </p:pic>
      <p:sp>
        <p:nvSpPr>
          <p:cNvPr id="8" name="Oval 7">
            <a:extLst>
              <a:ext uri="{FF2B5EF4-FFF2-40B4-BE49-F238E27FC236}">
                <a16:creationId xmlns:a16="http://schemas.microsoft.com/office/drawing/2014/main" id="{417FF749-25E0-A960-FCB6-04BC1AAC989D}"/>
              </a:ext>
            </a:extLst>
          </p:cNvPr>
          <p:cNvSpPr/>
          <p:nvPr/>
        </p:nvSpPr>
        <p:spPr>
          <a:xfrm>
            <a:off x="14320044" y="2151498"/>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3CB7BBDF-7B2E-E18E-A878-3378C9804049}"/>
              </a:ext>
            </a:extLst>
          </p:cNvPr>
          <p:cNvSpPr/>
          <p:nvPr/>
        </p:nvSpPr>
        <p:spPr>
          <a:xfrm>
            <a:off x="14320044" y="397445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0" name="Oval 9">
            <a:extLst>
              <a:ext uri="{FF2B5EF4-FFF2-40B4-BE49-F238E27FC236}">
                <a16:creationId xmlns:a16="http://schemas.microsoft.com/office/drawing/2014/main" id="{CBD6AC5B-BA9E-C1F2-B358-4703824ACA79}"/>
              </a:ext>
            </a:extLst>
          </p:cNvPr>
          <p:cNvSpPr/>
          <p:nvPr/>
        </p:nvSpPr>
        <p:spPr>
          <a:xfrm>
            <a:off x="14320044" y="4623569"/>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1" name="Oval 10">
            <a:extLst>
              <a:ext uri="{FF2B5EF4-FFF2-40B4-BE49-F238E27FC236}">
                <a16:creationId xmlns:a16="http://schemas.microsoft.com/office/drawing/2014/main" id="{5ACFC8E6-7D10-BC9D-7B89-F3FDC67C3CAD}"/>
              </a:ext>
            </a:extLst>
          </p:cNvPr>
          <p:cNvSpPr/>
          <p:nvPr/>
        </p:nvSpPr>
        <p:spPr>
          <a:xfrm>
            <a:off x="14315593" y="5266040"/>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793061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A7CE-8BE2-9AD2-AEE8-54FE0375DB7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A12A14F-276A-2CA0-A54F-CED70B9C009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0917471-56BA-6302-FBFB-ACFA8895BFF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13</a:t>
            </a:fld>
            <a:endParaRPr lang="en-GB"/>
          </a:p>
        </p:txBody>
      </p:sp>
      <p:sp>
        <p:nvSpPr>
          <p:cNvPr id="3" name="TextBox 2">
            <a:extLst>
              <a:ext uri="{FF2B5EF4-FFF2-40B4-BE49-F238E27FC236}">
                <a16:creationId xmlns:a16="http://schemas.microsoft.com/office/drawing/2014/main" id="{3784DCAD-A9CE-959F-EEA9-D14F00D220C6}"/>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Unscheduled Care</a:t>
            </a:r>
          </a:p>
        </p:txBody>
      </p:sp>
      <p:cxnSp>
        <p:nvCxnSpPr>
          <p:cNvPr id="14" name="Straight Connector 13">
            <a:extLst>
              <a:ext uri="{FF2B5EF4-FFF2-40B4-BE49-F238E27FC236}">
                <a16:creationId xmlns:a16="http://schemas.microsoft.com/office/drawing/2014/main" id="{E8D81A45-5236-0C25-ECD5-2C5C58EB4445}"/>
              </a:ext>
            </a:extLst>
          </p:cNvPr>
          <p:cNvCxnSpPr/>
          <p:nvPr/>
        </p:nvCxnSpPr>
        <p:spPr>
          <a:xfrm>
            <a:off x="0" y="8795058"/>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365AC1-0352-01BD-6AD3-6DB9B857ED03}"/>
              </a:ext>
            </a:extLst>
          </p:cNvPr>
          <p:cNvSpPr txBox="1"/>
          <p:nvPr/>
        </p:nvSpPr>
        <p:spPr>
          <a:xfrm>
            <a:off x="146844" y="8795058"/>
            <a:ext cx="19812000" cy="253056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Revised flow operating model/Anglesey Ward</a:t>
            </a:r>
            <a:r>
              <a:rPr lang="en-GB" sz="1800" dirty="0">
                <a:effectLst/>
                <a:latin typeface="Verdana" panose="020B0604030504040204" pitchFamily="34" charset="0"/>
                <a:ea typeface="Calibri" panose="020F0502020204030204" pitchFamily="34" charset="0"/>
                <a:cs typeface="Arial" panose="020B0604020202020204" pitchFamily="34" charset="0"/>
              </a:rPr>
              <a:t>: Anglesey ward test of change commenced 2</a:t>
            </a:r>
            <a:r>
              <a:rPr lang="en-GB" sz="1800" baseline="30000" dirty="0">
                <a:effectLst/>
                <a:latin typeface="Verdana" panose="020B0604030504040204" pitchFamily="34" charset="0"/>
                <a:ea typeface="Calibri" panose="020F0502020204030204" pitchFamily="34" charset="0"/>
                <a:cs typeface="Arial" panose="020B0604020202020204" pitchFamily="34" charset="0"/>
              </a:rPr>
              <a:t>nd</a:t>
            </a:r>
            <a:r>
              <a:rPr lang="en-GB" sz="1800" dirty="0">
                <a:effectLst/>
                <a:latin typeface="Verdana" panose="020B0604030504040204" pitchFamily="34" charset="0"/>
                <a:ea typeface="Calibri" panose="020F0502020204030204" pitchFamily="34" charset="0"/>
                <a:cs typeface="Arial" panose="020B0604020202020204" pitchFamily="34" charset="0"/>
              </a:rPr>
              <a:t> June. 25 bedded general medical ward has been opened as a key enabler to test changes in the operating model across the UEC pathway. Significant improvements already realised, particularly in respect of ambulance handover, lost hours, ED patient turnaround time. 8 PDSA’s in total scheduled during the next 6-week period. Executive approval to sustain the test of change model at Morriston Hospital has been provided. Agreed to extend to end of October 2025 to identify and maximise benefits.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UEC capital redesign</a:t>
            </a:r>
            <a:r>
              <a:rPr lang="en-GB" sz="1800" dirty="0">
                <a:effectLst/>
                <a:latin typeface="Verdana" panose="020B0604030504040204" pitchFamily="34" charset="0"/>
                <a:ea typeface="Calibri" panose="020F0502020204030204" pitchFamily="34" charset="0"/>
                <a:cs typeface="Arial" panose="020B0604020202020204" pitchFamily="34" charset="0"/>
              </a:rPr>
              <a:t> – Following executive discussion, letters sent from CEO to Judith Paget (NHS Wales CEO) to outline the current tests of change in progress that will influence the capital request. There is also an expression of interest to pursue a digital platform to underpin the UEC pathway and has been supported by a demonstration to clinical operational staff. Capital and Estates Task Force updated on current position </a:t>
            </a:r>
            <a:r>
              <a:rPr lang="en-GB" dirty="0">
                <a:latin typeface="Verdana" panose="020B0604030504040204" pitchFamily="34" charset="0"/>
                <a:ea typeface="Calibri" panose="020F0502020204030204" pitchFamily="34" charset="0"/>
                <a:cs typeface="Arial" panose="020B0604020202020204" pitchFamily="34" charset="0"/>
              </a:rPr>
              <a:t>in terms of capital optimisation.</a:t>
            </a:r>
            <a:endParaRPr lang="en-GB" dirty="0"/>
          </a:p>
        </p:txBody>
      </p:sp>
      <p:sp>
        <p:nvSpPr>
          <p:cNvPr id="16" name="Rectangle: Rounded Corners 15">
            <a:hlinkClick r:id="rId2"/>
            <a:extLst>
              <a:ext uri="{FF2B5EF4-FFF2-40B4-BE49-F238E27FC236}">
                <a16:creationId xmlns:a16="http://schemas.microsoft.com/office/drawing/2014/main" id="{0BD497C0-0353-9B1B-9471-F58F438D2E15}"/>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B2660089-4651-AC0D-5A76-C5DA79A77AC8}"/>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8" name="Graphic 17" descr="Cursor with solid fill">
            <a:extLst>
              <a:ext uri="{FF2B5EF4-FFF2-40B4-BE49-F238E27FC236}">
                <a16:creationId xmlns:a16="http://schemas.microsoft.com/office/drawing/2014/main" id="{F2954D28-8C96-E048-AD4F-F5F5918803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6" name="Picture 5">
            <a:extLst>
              <a:ext uri="{FF2B5EF4-FFF2-40B4-BE49-F238E27FC236}">
                <a16:creationId xmlns:a16="http://schemas.microsoft.com/office/drawing/2014/main" id="{D0A140B9-A0FF-153F-902B-43488A2B68EF}"/>
              </a:ext>
            </a:extLst>
          </p:cNvPr>
          <p:cNvPicPr>
            <a:picLocks noChangeAspect="1"/>
          </p:cNvPicPr>
          <p:nvPr/>
        </p:nvPicPr>
        <p:blipFill>
          <a:blip r:embed="rId5"/>
          <a:stretch>
            <a:fillRect/>
          </a:stretch>
        </p:blipFill>
        <p:spPr>
          <a:xfrm>
            <a:off x="2661444" y="766418"/>
            <a:ext cx="6609794" cy="3619107"/>
          </a:xfrm>
          <a:prstGeom prst="rect">
            <a:avLst/>
          </a:prstGeom>
        </p:spPr>
      </p:pic>
      <p:pic>
        <p:nvPicPr>
          <p:cNvPr id="8" name="Picture 7">
            <a:extLst>
              <a:ext uri="{FF2B5EF4-FFF2-40B4-BE49-F238E27FC236}">
                <a16:creationId xmlns:a16="http://schemas.microsoft.com/office/drawing/2014/main" id="{29DD96E7-1FE8-0874-371B-5BCFBB01CC62}"/>
              </a:ext>
            </a:extLst>
          </p:cNvPr>
          <p:cNvPicPr>
            <a:picLocks noChangeAspect="1"/>
          </p:cNvPicPr>
          <p:nvPr/>
        </p:nvPicPr>
        <p:blipFill>
          <a:blip r:embed="rId6"/>
          <a:stretch>
            <a:fillRect/>
          </a:stretch>
        </p:blipFill>
        <p:spPr>
          <a:xfrm>
            <a:off x="10586244" y="882388"/>
            <a:ext cx="6442348" cy="3619102"/>
          </a:xfrm>
          <a:prstGeom prst="rect">
            <a:avLst/>
          </a:prstGeom>
        </p:spPr>
      </p:pic>
      <p:pic>
        <p:nvPicPr>
          <p:cNvPr id="10" name="Picture 9">
            <a:extLst>
              <a:ext uri="{FF2B5EF4-FFF2-40B4-BE49-F238E27FC236}">
                <a16:creationId xmlns:a16="http://schemas.microsoft.com/office/drawing/2014/main" id="{91ACDF76-BC45-0FB5-9F8B-F815D049DFE8}"/>
              </a:ext>
            </a:extLst>
          </p:cNvPr>
          <p:cNvPicPr>
            <a:picLocks noChangeAspect="1"/>
          </p:cNvPicPr>
          <p:nvPr/>
        </p:nvPicPr>
        <p:blipFill>
          <a:blip r:embed="rId7"/>
          <a:stretch>
            <a:fillRect/>
          </a:stretch>
        </p:blipFill>
        <p:spPr>
          <a:xfrm>
            <a:off x="2790610" y="4900537"/>
            <a:ext cx="6507155" cy="3668125"/>
          </a:xfrm>
          <a:prstGeom prst="rect">
            <a:avLst/>
          </a:prstGeom>
        </p:spPr>
      </p:pic>
      <p:pic>
        <p:nvPicPr>
          <p:cNvPr id="12" name="Picture 11">
            <a:extLst>
              <a:ext uri="{FF2B5EF4-FFF2-40B4-BE49-F238E27FC236}">
                <a16:creationId xmlns:a16="http://schemas.microsoft.com/office/drawing/2014/main" id="{397B7001-F693-2BE8-A43F-49D1CB9352C3}"/>
              </a:ext>
            </a:extLst>
          </p:cNvPr>
          <p:cNvPicPr>
            <a:picLocks noChangeAspect="1"/>
          </p:cNvPicPr>
          <p:nvPr/>
        </p:nvPicPr>
        <p:blipFill>
          <a:blip r:embed="rId8"/>
          <a:stretch>
            <a:fillRect/>
          </a:stretch>
        </p:blipFill>
        <p:spPr>
          <a:xfrm>
            <a:off x="10834452" y="4900537"/>
            <a:ext cx="6194140" cy="3619103"/>
          </a:xfrm>
          <a:prstGeom prst="rect">
            <a:avLst/>
          </a:prstGeom>
        </p:spPr>
      </p:pic>
    </p:spTree>
    <p:extLst>
      <p:ext uri="{BB962C8B-B14F-4D97-AF65-F5344CB8AC3E}">
        <p14:creationId xmlns:p14="http://schemas.microsoft.com/office/powerpoint/2010/main" val="2759207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7F4D0-39BA-189D-DA0C-6BBAB5A90037}"/>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2146DC6E-DC9B-E47D-999B-C7B879C005C5}"/>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98D9B9FF-65A5-E86F-B6AF-5F936D174AC0}"/>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E526EEAC-139B-2C11-8A83-A8D46E3EDDD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C9FB6FAF-D4CA-AD15-E7C6-90085D6BC512}"/>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ABD75469-D6A1-1283-B788-B44D94887BF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38E31EFF-2644-AB9C-B3D3-C272C286E23D}"/>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0D6232FA-9F1E-3A23-AD44-920CD28F92A7}"/>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703C230B-3B52-54F1-384F-1A007361B618}"/>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Pathways of Care Delay: Action &amp; Intervention</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64E0BB65-0716-BF8A-35F6-F669109F43DE}"/>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14</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A9914C8D-1D2D-8EC2-D5B2-EB58A1B6A63A}"/>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C1C3F765-8455-9007-FCA4-19A41D30B57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sp>
        <p:nvSpPr>
          <p:cNvPr id="4" name="Rectangle: Rounded Corners 3">
            <a:extLst>
              <a:ext uri="{FF2B5EF4-FFF2-40B4-BE49-F238E27FC236}">
                <a16:creationId xmlns:a16="http://schemas.microsoft.com/office/drawing/2014/main" id="{ED700ADA-CC51-9B6D-FEE0-E1CF390D0E8C}"/>
              </a:ext>
              <a:ext uri="{C183D7F6-B498-43B3-948B-1728B52AA6E4}">
                <adec:decorative xmlns:adec="http://schemas.microsoft.com/office/drawing/2017/decorative" val="1"/>
              </a:ext>
            </a:extLst>
          </p:cNvPr>
          <p:cNvSpPr/>
          <p:nvPr/>
        </p:nvSpPr>
        <p:spPr>
          <a:xfrm>
            <a:off x="10302042" y="7101712"/>
            <a:ext cx="9336274" cy="3783571"/>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7" name="Heading 2">
            <a:extLst>
              <a:ext uri="{FF2B5EF4-FFF2-40B4-BE49-F238E27FC236}">
                <a16:creationId xmlns:a16="http://schemas.microsoft.com/office/drawing/2014/main" id="{9517F709-AA00-292F-A02B-BED644538B4C}"/>
              </a:ext>
            </a:extLst>
          </p:cNvPr>
          <p:cNvSpPr txBox="1">
            <a:spLocks noChangeArrowheads="1"/>
          </p:cNvSpPr>
          <p:nvPr/>
        </p:nvSpPr>
        <p:spPr bwMode="auto">
          <a:xfrm>
            <a:off x="10669619" y="8237232"/>
            <a:ext cx="8968697" cy="1933713"/>
          </a:xfrm>
          <a:prstGeom prst="rect">
            <a:avLst/>
          </a:prstGeom>
          <a:noFill/>
          <a:ln w="9525">
            <a:noFill/>
            <a:miter lim="800000"/>
            <a:headEnd/>
            <a:tailEnd/>
          </a:ln>
        </p:spPr>
        <p:txBody>
          <a:bodyPr rot="0" vert="horz" wrap="square" lIns="91440" tIns="45720" rIns="91440" bIns="4572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1" dirty="0">
                <a:solidFill>
                  <a:srgbClr val="0070C0"/>
                </a:solidFill>
                <a:latin typeface="Verdana" panose="020B0604030504040204" pitchFamily="34" charset="0"/>
                <a:ea typeface="Verdana" panose="020B0604030504040204" pitchFamily="34" charset="0"/>
              </a:rPr>
              <a:t>What is currently supporting the reduction:</a:t>
            </a:r>
            <a:endParaRPr kumimoji="0" lang="en-GB" sz="17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endParaRPr>
          </a:p>
          <a:p>
            <a:pPr marL="342900" lvl="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Review of Action Plan June/July 2025</a:t>
            </a:r>
          </a:p>
          <a:p>
            <a:pPr marL="342900" lvl="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Completed weekly deep dive to identify and mitigate issues </a:t>
            </a:r>
          </a:p>
          <a:p>
            <a:pPr marL="342900" lvl="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Reduced P3 allocation from an acute bed</a:t>
            </a:r>
          </a:p>
          <a:p>
            <a:pPr marL="342900" lvl="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Agreed 3 week period of recovery for P2 patients </a:t>
            </a:r>
          </a:p>
          <a:p>
            <a:pPr marL="342900" lvl="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Held a workshop to identify improvements to reporting and performance management</a:t>
            </a:r>
          </a:p>
          <a:p>
            <a:pPr marL="342900" lvl="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Developed Daily SITREP</a:t>
            </a:r>
          </a:p>
          <a:p>
            <a:pPr marL="342900" lvl="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Developed weekly performance scorecard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85087"/>
              </a:solidFill>
              <a:effectLst/>
              <a:uLnTx/>
              <a:uFillTx/>
              <a:latin typeface="Calibri" panose="020F0502020204030204" pitchFamily="34" charset="0"/>
              <a:ea typeface="Calibri" panose="020F0502020204030204" pitchFamily="34" charset="0"/>
              <a:cs typeface="+mn-cs"/>
            </a:endParaRPr>
          </a:p>
        </p:txBody>
      </p:sp>
      <p:sp>
        <p:nvSpPr>
          <p:cNvPr id="18" name="Rectangle: Rounded Corners 17">
            <a:extLst>
              <a:ext uri="{FF2B5EF4-FFF2-40B4-BE49-F238E27FC236}">
                <a16:creationId xmlns:a16="http://schemas.microsoft.com/office/drawing/2014/main" id="{20F33491-176E-4E71-E541-30466ECDA2A6}"/>
              </a:ext>
            </a:extLst>
          </p:cNvPr>
          <p:cNvSpPr/>
          <p:nvPr/>
        </p:nvSpPr>
        <p:spPr>
          <a:xfrm>
            <a:off x="10560141" y="7173894"/>
            <a:ext cx="8874670" cy="978015"/>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WG target</a:t>
            </a: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-15% reduction in total delays,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assessment delays,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total days delayed from March 2024 baseline </a:t>
            </a:r>
          </a:p>
        </p:txBody>
      </p:sp>
      <p:pic>
        <p:nvPicPr>
          <p:cNvPr id="20" name="Graphic 19" descr="Bullseye with solid fill">
            <a:extLst>
              <a:ext uri="{FF2B5EF4-FFF2-40B4-BE49-F238E27FC236}">
                <a16:creationId xmlns:a16="http://schemas.microsoft.com/office/drawing/2014/main" id="{9E0EC0AB-0D6C-C72F-B04C-9D5DCAF54E2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750242" y="7173894"/>
            <a:ext cx="731177" cy="731177"/>
          </a:xfrm>
          <a:prstGeom prst="rect">
            <a:avLst/>
          </a:prstGeom>
        </p:spPr>
      </p:pic>
      <p:pic>
        <p:nvPicPr>
          <p:cNvPr id="22" name="Graphic 21" descr="Bullseye with solid fill">
            <a:extLst>
              <a:ext uri="{FF2B5EF4-FFF2-40B4-BE49-F238E27FC236}">
                <a16:creationId xmlns:a16="http://schemas.microsoft.com/office/drawing/2014/main" id="{C88A1684-F131-5EE2-3127-3760F5D5684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570028" y="7205239"/>
            <a:ext cx="780027" cy="731177"/>
          </a:xfrm>
          <a:prstGeom prst="rect">
            <a:avLst/>
          </a:prstGeom>
        </p:spPr>
      </p:pic>
      <p:pic>
        <p:nvPicPr>
          <p:cNvPr id="3" name="Picture 2">
            <a:extLst>
              <a:ext uri="{FF2B5EF4-FFF2-40B4-BE49-F238E27FC236}">
                <a16:creationId xmlns:a16="http://schemas.microsoft.com/office/drawing/2014/main" id="{C80B2F7A-AEA3-868C-60D0-DD0BA1E7B423}"/>
              </a:ext>
            </a:extLst>
          </p:cNvPr>
          <p:cNvPicPr>
            <a:picLocks noChangeAspect="1"/>
          </p:cNvPicPr>
          <p:nvPr/>
        </p:nvPicPr>
        <p:blipFill>
          <a:blip r:embed="rId13"/>
          <a:stretch>
            <a:fillRect/>
          </a:stretch>
        </p:blipFill>
        <p:spPr>
          <a:xfrm>
            <a:off x="1258406" y="2047266"/>
            <a:ext cx="7886928" cy="4606095"/>
          </a:xfrm>
          <a:prstGeom prst="rect">
            <a:avLst/>
          </a:prstGeom>
        </p:spPr>
      </p:pic>
      <p:graphicFrame>
        <p:nvGraphicFramePr>
          <p:cNvPr id="5" name="Table 4">
            <a:extLst>
              <a:ext uri="{FF2B5EF4-FFF2-40B4-BE49-F238E27FC236}">
                <a16:creationId xmlns:a16="http://schemas.microsoft.com/office/drawing/2014/main" id="{5D91FF68-5025-6A57-1E19-474C89F2FD95}"/>
              </a:ext>
            </a:extLst>
          </p:cNvPr>
          <p:cNvGraphicFramePr>
            <a:graphicFrameLocks noGrp="1"/>
          </p:cNvGraphicFramePr>
          <p:nvPr>
            <p:extLst>
              <p:ext uri="{D42A27DB-BD31-4B8C-83A1-F6EECF244321}">
                <p14:modId xmlns:p14="http://schemas.microsoft.com/office/powerpoint/2010/main" val="2454036548"/>
              </p:ext>
            </p:extLst>
          </p:nvPr>
        </p:nvGraphicFramePr>
        <p:xfrm>
          <a:off x="10302042" y="2239853"/>
          <a:ext cx="9390869" cy="4413508"/>
        </p:xfrm>
        <a:graphic>
          <a:graphicData uri="http://schemas.openxmlformats.org/drawingml/2006/table">
            <a:tbl>
              <a:tblPr>
                <a:tableStyleId>{5C22544A-7EE6-4342-B048-85BDC9FD1C3A}</a:tableStyleId>
              </a:tblPr>
              <a:tblGrid>
                <a:gridCol w="3663329">
                  <a:extLst>
                    <a:ext uri="{9D8B030D-6E8A-4147-A177-3AD203B41FA5}">
                      <a16:colId xmlns:a16="http://schemas.microsoft.com/office/drawing/2014/main" val="3247674933"/>
                    </a:ext>
                  </a:extLst>
                </a:gridCol>
                <a:gridCol w="1173129">
                  <a:extLst>
                    <a:ext uri="{9D8B030D-6E8A-4147-A177-3AD203B41FA5}">
                      <a16:colId xmlns:a16="http://schemas.microsoft.com/office/drawing/2014/main" val="140265843"/>
                    </a:ext>
                  </a:extLst>
                </a:gridCol>
                <a:gridCol w="1119937">
                  <a:extLst>
                    <a:ext uri="{9D8B030D-6E8A-4147-A177-3AD203B41FA5}">
                      <a16:colId xmlns:a16="http://schemas.microsoft.com/office/drawing/2014/main" val="2719411723"/>
                    </a:ext>
                  </a:extLst>
                </a:gridCol>
                <a:gridCol w="1119937">
                  <a:extLst>
                    <a:ext uri="{9D8B030D-6E8A-4147-A177-3AD203B41FA5}">
                      <a16:colId xmlns:a16="http://schemas.microsoft.com/office/drawing/2014/main" val="2084420212"/>
                    </a:ext>
                  </a:extLst>
                </a:gridCol>
                <a:gridCol w="1194599">
                  <a:extLst>
                    <a:ext uri="{9D8B030D-6E8A-4147-A177-3AD203B41FA5}">
                      <a16:colId xmlns:a16="http://schemas.microsoft.com/office/drawing/2014/main" val="4208053448"/>
                    </a:ext>
                  </a:extLst>
                </a:gridCol>
                <a:gridCol w="1119938">
                  <a:extLst>
                    <a:ext uri="{9D8B030D-6E8A-4147-A177-3AD203B41FA5}">
                      <a16:colId xmlns:a16="http://schemas.microsoft.com/office/drawing/2014/main" val="868613879"/>
                    </a:ext>
                  </a:extLst>
                </a:gridCol>
              </a:tblGrid>
              <a:tr h="703274">
                <a:tc>
                  <a:txBody>
                    <a:bodyPr/>
                    <a:lstStyle/>
                    <a:p>
                      <a:pPr marL="0" algn="ctr" defTabSz="1507937" rtl="0" eaLnBrk="1" fontAlgn="t" latinLnBrk="0" hangingPunct="1"/>
                      <a:r>
                        <a:rPr lang="en-GB" sz="1400" b="1" u="none" strike="noStrike" kern="1200" dirty="0">
                          <a:solidFill>
                            <a:schemeClr val="dk1"/>
                          </a:solidFill>
                          <a:effectLst/>
                          <a:latin typeface="Verdana" panose="020B0604030504040204" pitchFamily="34" charset="0"/>
                          <a:ea typeface="Verdana" panose="020B0604030504040204" pitchFamily="34" charset="0"/>
                          <a:cs typeface="+mn-cs"/>
                        </a:rPr>
                        <a:t>June: Top 5 Delays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1" u="none" strike="noStrike" kern="1200" dirty="0">
                          <a:solidFill>
                            <a:schemeClr val="dk1"/>
                          </a:solidFill>
                          <a:effectLst/>
                          <a:latin typeface="Verdana" panose="020B0604030504040204" pitchFamily="34" charset="0"/>
                          <a:ea typeface="Verdana" panose="020B0604030504040204" pitchFamily="34" charset="0"/>
                          <a:cs typeface="+mn-cs"/>
                        </a:rPr>
                        <a:t>June 3rd</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1" u="none" strike="noStrike" kern="1200" dirty="0">
                          <a:solidFill>
                            <a:schemeClr val="dk1"/>
                          </a:solidFill>
                          <a:effectLst/>
                          <a:latin typeface="Verdana" panose="020B0604030504040204" pitchFamily="34" charset="0"/>
                          <a:ea typeface="Verdana" panose="020B0604030504040204" pitchFamily="34" charset="0"/>
                          <a:cs typeface="+mn-cs"/>
                        </a:rPr>
                        <a:t>June 9th</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1" u="none" strike="noStrike" kern="1200" dirty="0">
                          <a:solidFill>
                            <a:schemeClr val="dk1"/>
                          </a:solidFill>
                          <a:effectLst/>
                          <a:latin typeface="Verdana" panose="020B0604030504040204" pitchFamily="34" charset="0"/>
                          <a:ea typeface="Verdana" panose="020B0604030504040204" pitchFamily="34" charset="0"/>
                          <a:cs typeface="+mn-cs"/>
                        </a:rPr>
                        <a:t>June 16th</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1" u="none" strike="noStrike" kern="1200" dirty="0">
                          <a:solidFill>
                            <a:schemeClr val="dk1"/>
                          </a:solidFill>
                          <a:effectLst/>
                          <a:latin typeface="Verdana" panose="020B0604030504040204" pitchFamily="34" charset="0"/>
                          <a:ea typeface="Verdana" panose="020B0604030504040204" pitchFamily="34" charset="0"/>
                          <a:cs typeface="+mn-cs"/>
                        </a:rPr>
                        <a:t>June 23rd</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1" u="none" strike="noStrike" kern="1200" dirty="0">
                          <a:solidFill>
                            <a:schemeClr val="dk1"/>
                          </a:solidFill>
                          <a:effectLst/>
                          <a:latin typeface="Verdana" panose="020B0604030504040204" pitchFamily="34" charset="0"/>
                          <a:ea typeface="Verdana" panose="020B0604030504040204" pitchFamily="34" charset="0"/>
                          <a:cs typeface="+mn-cs"/>
                        </a:rPr>
                        <a:t>June 30th</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59252464"/>
                  </a:ext>
                </a:extLst>
              </a:tr>
              <a:tr h="703274">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Awaiting Reablement community care package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24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33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5538458"/>
                  </a:ext>
                </a:extLst>
              </a:tr>
              <a:tr h="703274">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Awaiting completion of assessment by social care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28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22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25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2045838"/>
                  </a:ext>
                </a:extLst>
              </a:tr>
              <a:tr h="703274">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Awaiting Completion of AHP Allied Health Professional Assessment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20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06363609"/>
                  </a:ext>
                </a:extLst>
              </a:tr>
              <a:tr h="703274">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Awaiting start of new community care package funded by social care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0925608"/>
                  </a:ext>
                </a:extLst>
              </a:tr>
              <a:tr h="897138">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Awaiting joint assessment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8178559"/>
                  </a:ext>
                </a:extLst>
              </a:tr>
            </a:tbl>
          </a:graphicData>
        </a:graphic>
      </p:graphicFrame>
      <p:sp>
        <p:nvSpPr>
          <p:cNvPr id="11" name="TextBox 10">
            <a:extLst>
              <a:ext uri="{FF2B5EF4-FFF2-40B4-BE49-F238E27FC236}">
                <a16:creationId xmlns:a16="http://schemas.microsoft.com/office/drawing/2014/main" id="{F947B763-2CBD-A9D6-C588-4EE13CCD86BA}"/>
              </a:ext>
            </a:extLst>
          </p:cNvPr>
          <p:cNvSpPr txBox="1"/>
          <p:nvPr/>
        </p:nvSpPr>
        <p:spPr>
          <a:xfrm>
            <a:off x="1312027" y="7205239"/>
            <a:ext cx="5892703" cy="369332"/>
          </a:xfrm>
          <a:prstGeom prst="rect">
            <a:avLst/>
          </a:prstGeom>
          <a:noFill/>
        </p:spPr>
        <p:txBody>
          <a:bodyPr wrap="none" rtlCol="0">
            <a:spAutoFit/>
          </a:bodyPr>
          <a:lstStyle/>
          <a:p>
            <a:r>
              <a:rPr lang="en-GB" dirty="0"/>
              <a:t>Trends for sites reporting on Signal, June highlighted in </a:t>
            </a:r>
            <a:r>
              <a:rPr lang="en-GB" b="1" dirty="0">
                <a:solidFill>
                  <a:schemeClr val="accent1">
                    <a:lumMod val="60000"/>
                    <a:lumOff val="40000"/>
                  </a:schemeClr>
                </a:solidFill>
              </a:rPr>
              <a:t>blue:</a:t>
            </a:r>
            <a:r>
              <a:rPr lang="en-GB" b="1" dirty="0"/>
              <a:t> </a:t>
            </a:r>
          </a:p>
        </p:txBody>
      </p:sp>
      <p:pic>
        <p:nvPicPr>
          <p:cNvPr id="14" name="Picture 13">
            <a:extLst>
              <a:ext uri="{FF2B5EF4-FFF2-40B4-BE49-F238E27FC236}">
                <a16:creationId xmlns:a16="http://schemas.microsoft.com/office/drawing/2014/main" id="{AC0A9243-913D-E550-4390-D3ED7D4B7607}"/>
              </a:ext>
            </a:extLst>
          </p:cNvPr>
          <p:cNvPicPr>
            <a:picLocks noChangeAspect="1"/>
          </p:cNvPicPr>
          <p:nvPr/>
        </p:nvPicPr>
        <p:blipFill>
          <a:blip r:embed="rId14"/>
          <a:stretch>
            <a:fillRect/>
          </a:stretch>
        </p:blipFill>
        <p:spPr>
          <a:xfrm>
            <a:off x="1615420" y="7725570"/>
            <a:ext cx="7575238" cy="3159713"/>
          </a:xfrm>
          <a:prstGeom prst="rect">
            <a:avLst/>
          </a:prstGeom>
        </p:spPr>
      </p:pic>
    </p:spTree>
    <p:extLst>
      <p:ext uri="{BB962C8B-B14F-4D97-AF65-F5344CB8AC3E}">
        <p14:creationId xmlns:p14="http://schemas.microsoft.com/office/powerpoint/2010/main" val="3585225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159C5-64F3-9AB7-661C-D4DCF34238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2CEE10F-F2E7-83B9-F03A-833DCEE07392}"/>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4AABD70-F1B5-28F7-C853-C32D30661B98}"/>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15</a:t>
            </a:fld>
            <a:endParaRPr lang="en-GB"/>
          </a:p>
        </p:txBody>
      </p:sp>
      <p:sp>
        <p:nvSpPr>
          <p:cNvPr id="3" name="TextBox 2">
            <a:extLst>
              <a:ext uri="{FF2B5EF4-FFF2-40B4-BE49-F238E27FC236}">
                <a16:creationId xmlns:a16="http://schemas.microsoft.com/office/drawing/2014/main" id="{0C2C36AB-464F-39A6-5D0E-E8DBB733BBC8}"/>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Ambulance</a:t>
            </a:r>
          </a:p>
        </p:txBody>
      </p:sp>
      <p:cxnSp>
        <p:nvCxnSpPr>
          <p:cNvPr id="5" name="Straight Connector 4">
            <a:extLst>
              <a:ext uri="{FF2B5EF4-FFF2-40B4-BE49-F238E27FC236}">
                <a16:creationId xmlns:a16="http://schemas.microsoft.com/office/drawing/2014/main" id="{364DFC4C-5AF1-3F43-015C-B31EF58A6CD5}"/>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7F4BC56-3A12-B424-C8EF-FA425F5CD1CF}"/>
              </a:ext>
            </a:extLst>
          </p:cNvPr>
          <p:cNvSpPr txBox="1"/>
          <p:nvPr/>
        </p:nvSpPr>
        <p:spPr>
          <a:xfrm>
            <a:off x="261144" y="9353057"/>
            <a:ext cx="19583400" cy="2610330"/>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Grip &amp; control operational management</a:t>
            </a:r>
            <a:r>
              <a:rPr lang="en-GB" sz="1800" dirty="0">
                <a:effectLst/>
                <a:latin typeface="Verdana" panose="020B0604030504040204" pitchFamily="34" charset="0"/>
                <a:ea typeface="Calibri" panose="020F0502020204030204" pitchFamily="34" charset="0"/>
                <a:cs typeface="Arial" panose="020B0604020202020204" pitchFamily="34" charset="0"/>
              </a:rPr>
              <a:t> – Full Capacity protocol and zero tolerance on chair and trolley waits in full operation with additional 3:30 huddle now in situ at Morriston Hospital but with reduced measures in place. Health Board launch of ‘your next patient’ commenced on Monday 16</a:t>
            </a:r>
            <a:r>
              <a:rPr lang="en-GB" sz="1800" baseline="30000" dirty="0">
                <a:effectLst/>
                <a:latin typeface="Verdana" panose="020B0604030504040204" pitchFamily="34" charset="0"/>
                <a:ea typeface="Calibri" panose="020F0502020204030204" pitchFamily="34" charset="0"/>
                <a:cs typeface="Arial" panose="020B0604020202020204" pitchFamily="34" charset="0"/>
              </a:rPr>
              <a:t>th</a:t>
            </a:r>
            <a:r>
              <a:rPr lang="en-GB" sz="1800" dirty="0">
                <a:effectLst/>
                <a:latin typeface="Verdana" panose="020B0604030504040204" pitchFamily="34" charset="0"/>
                <a:ea typeface="Calibri" panose="020F0502020204030204" pitchFamily="34" charset="0"/>
                <a:cs typeface="Arial" panose="020B0604020202020204" pitchFamily="34" charset="0"/>
              </a:rPr>
              <a:t> June 2025 and it has shown significant improvements across patient flow.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UEC Care co-ordination Hub</a:t>
            </a:r>
            <a:r>
              <a:rPr lang="en-GB" sz="1800" dirty="0">
                <a:effectLst/>
                <a:latin typeface="Verdana" panose="020B0604030504040204" pitchFamily="34" charset="0"/>
                <a:ea typeface="Calibri" panose="020F0502020204030204" pitchFamily="34" charset="0"/>
                <a:cs typeface="Arial" panose="020B0604020202020204" pitchFamily="34" charset="0"/>
              </a:rPr>
              <a:t> – Funding application submitted to Six Goals to extend the role and function of the UEC care coordination hub over the seven-day period. Initial priority to deliver five day single point of access and to implement the national ticket to ride framework.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GB" dirty="0"/>
          </a:p>
        </p:txBody>
      </p:sp>
      <p:sp>
        <p:nvSpPr>
          <p:cNvPr id="18" name="Rectangle: Rounded Corners 17">
            <a:hlinkClick r:id="rId2"/>
            <a:extLst>
              <a:ext uri="{FF2B5EF4-FFF2-40B4-BE49-F238E27FC236}">
                <a16:creationId xmlns:a16="http://schemas.microsoft.com/office/drawing/2014/main" id="{A826C4A3-A975-8E8F-D1D7-40EF74F50959}"/>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6A48E941-CF44-C2AF-78E4-9FEF598BF763}"/>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0" name="Graphic 19" descr="Cursor with solid fill">
            <a:extLst>
              <a:ext uri="{FF2B5EF4-FFF2-40B4-BE49-F238E27FC236}">
                <a16:creationId xmlns:a16="http://schemas.microsoft.com/office/drawing/2014/main" id="{9B29EBCD-C341-4327-8CB7-C6B66EDCDA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8" name="Picture 7">
            <a:extLst>
              <a:ext uri="{FF2B5EF4-FFF2-40B4-BE49-F238E27FC236}">
                <a16:creationId xmlns:a16="http://schemas.microsoft.com/office/drawing/2014/main" id="{1DFA62E2-0EAC-AA02-387F-620B7EEBEFE0}"/>
              </a:ext>
            </a:extLst>
          </p:cNvPr>
          <p:cNvPicPr>
            <a:picLocks noChangeAspect="1"/>
          </p:cNvPicPr>
          <p:nvPr/>
        </p:nvPicPr>
        <p:blipFill>
          <a:blip r:embed="rId5"/>
          <a:stretch>
            <a:fillRect/>
          </a:stretch>
        </p:blipFill>
        <p:spPr>
          <a:xfrm>
            <a:off x="2813844" y="813018"/>
            <a:ext cx="6854681" cy="3924436"/>
          </a:xfrm>
          <a:prstGeom prst="rect">
            <a:avLst/>
          </a:prstGeom>
        </p:spPr>
      </p:pic>
      <p:pic>
        <p:nvPicPr>
          <p:cNvPr id="11" name="Picture 10">
            <a:extLst>
              <a:ext uri="{FF2B5EF4-FFF2-40B4-BE49-F238E27FC236}">
                <a16:creationId xmlns:a16="http://schemas.microsoft.com/office/drawing/2014/main" id="{700A9D27-F3F5-631F-0A9E-155F9C628075}"/>
              </a:ext>
            </a:extLst>
          </p:cNvPr>
          <p:cNvPicPr>
            <a:picLocks noChangeAspect="1"/>
          </p:cNvPicPr>
          <p:nvPr/>
        </p:nvPicPr>
        <p:blipFill>
          <a:blip r:embed="rId6"/>
          <a:stretch>
            <a:fillRect/>
          </a:stretch>
        </p:blipFill>
        <p:spPr>
          <a:xfrm>
            <a:off x="10621662" y="911269"/>
            <a:ext cx="6517782" cy="3826185"/>
          </a:xfrm>
          <a:prstGeom prst="rect">
            <a:avLst/>
          </a:prstGeom>
        </p:spPr>
      </p:pic>
      <p:pic>
        <p:nvPicPr>
          <p:cNvPr id="13" name="Picture 12">
            <a:extLst>
              <a:ext uri="{FF2B5EF4-FFF2-40B4-BE49-F238E27FC236}">
                <a16:creationId xmlns:a16="http://schemas.microsoft.com/office/drawing/2014/main" id="{068927D3-B3F4-980B-CDD9-17B9A9FA53CB}"/>
              </a:ext>
            </a:extLst>
          </p:cNvPr>
          <p:cNvPicPr>
            <a:picLocks noChangeAspect="1"/>
          </p:cNvPicPr>
          <p:nvPr/>
        </p:nvPicPr>
        <p:blipFill>
          <a:blip r:embed="rId7"/>
          <a:stretch>
            <a:fillRect/>
          </a:stretch>
        </p:blipFill>
        <p:spPr>
          <a:xfrm>
            <a:off x="2966244" y="5172701"/>
            <a:ext cx="6702281" cy="3678696"/>
          </a:xfrm>
          <a:prstGeom prst="rect">
            <a:avLst/>
          </a:prstGeom>
        </p:spPr>
      </p:pic>
      <p:pic>
        <p:nvPicPr>
          <p:cNvPr id="6" name="Picture 5">
            <a:extLst>
              <a:ext uri="{FF2B5EF4-FFF2-40B4-BE49-F238E27FC236}">
                <a16:creationId xmlns:a16="http://schemas.microsoft.com/office/drawing/2014/main" id="{90447387-84EF-B9B0-DE71-6B2F5D2C67FA}"/>
              </a:ext>
            </a:extLst>
          </p:cNvPr>
          <p:cNvPicPr>
            <a:picLocks noChangeAspect="1"/>
          </p:cNvPicPr>
          <p:nvPr/>
        </p:nvPicPr>
        <p:blipFill>
          <a:blip r:embed="rId8"/>
          <a:stretch>
            <a:fillRect/>
          </a:stretch>
        </p:blipFill>
        <p:spPr>
          <a:xfrm>
            <a:off x="10529413" y="5045932"/>
            <a:ext cx="6702279" cy="3860513"/>
          </a:xfrm>
          <a:prstGeom prst="rect">
            <a:avLst/>
          </a:prstGeom>
        </p:spPr>
      </p:pic>
    </p:spTree>
    <p:extLst>
      <p:ext uri="{BB962C8B-B14F-4D97-AF65-F5344CB8AC3E}">
        <p14:creationId xmlns:p14="http://schemas.microsoft.com/office/powerpoint/2010/main" val="4082904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8D1F5-1417-B0AE-E2AD-919C784D787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F766ADA-D52F-0258-1037-F1AC33CDDF9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2C7FB4C-983A-79DE-F81C-A4EA554D0F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16</a:t>
            </a:fld>
            <a:endParaRPr lang="en-GB"/>
          </a:p>
        </p:txBody>
      </p:sp>
      <p:sp>
        <p:nvSpPr>
          <p:cNvPr id="3" name="TextBox 2">
            <a:extLst>
              <a:ext uri="{FF2B5EF4-FFF2-40B4-BE49-F238E27FC236}">
                <a16:creationId xmlns:a16="http://schemas.microsoft.com/office/drawing/2014/main" id="{6C00F995-A417-33C0-69C8-C25350027ABC}"/>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Stroke</a:t>
            </a:r>
          </a:p>
        </p:txBody>
      </p:sp>
      <p:cxnSp>
        <p:nvCxnSpPr>
          <p:cNvPr id="5" name="Straight Connector 4">
            <a:extLst>
              <a:ext uri="{FF2B5EF4-FFF2-40B4-BE49-F238E27FC236}">
                <a16:creationId xmlns:a16="http://schemas.microsoft.com/office/drawing/2014/main" id="{419CFD79-7274-C13D-997C-222B693C7996}"/>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ADB86902-CDD8-EDC4-D16F-F4802A52703A}"/>
              </a:ext>
            </a:extLst>
          </p:cNvPr>
          <p:cNvPicPr>
            <a:picLocks noChangeAspect="1"/>
          </p:cNvPicPr>
          <p:nvPr/>
        </p:nvPicPr>
        <p:blipFill>
          <a:blip r:embed="rId2"/>
          <a:stretch>
            <a:fillRect/>
          </a:stretch>
        </p:blipFill>
        <p:spPr>
          <a:xfrm>
            <a:off x="2992772" y="784995"/>
            <a:ext cx="6248400" cy="3792141"/>
          </a:xfrm>
          <a:prstGeom prst="rect">
            <a:avLst/>
          </a:prstGeom>
        </p:spPr>
      </p:pic>
      <p:pic>
        <p:nvPicPr>
          <p:cNvPr id="9" name="Picture 8">
            <a:extLst>
              <a:ext uri="{FF2B5EF4-FFF2-40B4-BE49-F238E27FC236}">
                <a16:creationId xmlns:a16="http://schemas.microsoft.com/office/drawing/2014/main" id="{B57D5BF9-8A7A-920A-825C-D0EFF15FB5C8}"/>
              </a:ext>
            </a:extLst>
          </p:cNvPr>
          <p:cNvPicPr>
            <a:picLocks noChangeAspect="1"/>
          </p:cNvPicPr>
          <p:nvPr/>
        </p:nvPicPr>
        <p:blipFill>
          <a:blip r:embed="rId3"/>
          <a:stretch>
            <a:fillRect/>
          </a:stretch>
        </p:blipFill>
        <p:spPr>
          <a:xfrm>
            <a:off x="2992772" y="5053016"/>
            <a:ext cx="6248400" cy="3835150"/>
          </a:xfrm>
          <a:prstGeom prst="rect">
            <a:avLst/>
          </a:prstGeom>
        </p:spPr>
      </p:pic>
      <p:pic>
        <p:nvPicPr>
          <p:cNvPr id="11" name="Picture 10">
            <a:extLst>
              <a:ext uri="{FF2B5EF4-FFF2-40B4-BE49-F238E27FC236}">
                <a16:creationId xmlns:a16="http://schemas.microsoft.com/office/drawing/2014/main" id="{8DF59EF9-432D-16A4-E2FF-53A3798DA03B}"/>
              </a:ext>
            </a:extLst>
          </p:cNvPr>
          <p:cNvPicPr>
            <a:picLocks noChangeAspect="1"/>
          </p:cNvPicPr>
          <p:nvPr/>
        </p:nvPicPr>
        <p:blipFill>
          <a:blip r:embed="rId4"/>
          <a:stretch>
            <a:fillRect/>
          </a:stretch>
        </p:blipFill>
        <p:spPr>
          <a:xfrm>
            <a:off x="10433844" y="784995"/>
            <a:ext cx="6182581" cy="3849703"/>
          </a:xfrm>
          <a:prstGeom prst="rect">
            <a:avLst/>
          </a:prstGeom>
        </p:spPr>
      </p:pic>
      <p:pic>
        <p:nvPicPr>
          <p:cNvPr id="13" name="Picture 12">
            <a:extLst>
              <a:ext uri="{FF2B5EF4-FFF2-40B4-BE49-F238E27FC236}">
                <a16:creationId xmlns:a16="http://schemas.microsoft.com/office/drawing/2014/main" id="{A7083105-D6ED-373D-1307-C2862EC370AE}"/>
              </a:ext>
            </a:extLst>
          </p:cNvPr>
          <p:cNvPicPr>
            <a:picLocks noChangeAspect="1"/>
          </p:cNvPicPr>
          <p:nvPr/>
        </p:nvPicPr>
        <p:blipFill>
          <a:blip r:embed="rId5"/>
          <a:stretch>
            <a:fillRect/>
          </a:stretch>
        </p:blipFill>
        <p:spPr>
          <a:xfrm>
            <a:off x="10433844" y="5053016"/>
            <a:ext cx="6248400" cy="3835148"/>
          </a:xfrm>
          <a:prstGeom prst="rect">
            <a:avLst/>
          </a:prstGeom>
        </p:spPr>
      </p:pic>
      <p:sp>
        <p:nvSpPr>
          <p:cNvPr id="15" name="TextBox 14">
            <a:extLst>
              <a:ext uri="{FF2B5EF4-FFF2-40B4-BE49-F238E27FC236}">
                <a16:creationId xmlns:a16="http://schemas.microsoft.com/office/drawing/2014/main" id="{72700BF0-5C30-1839-D234-D29E5C0EFD0B}"/>
              </a:ext>
            </a:extLst>
          </p:cNvPr>
          <p:cNvSpPr txBox="1"/>
          <p:nvPr/>
        </p:nvSpPr>
        <p:spPr>
          <a:xfrm>
            <a:off x="146844" y="9117007"/>
            <a:ext cx="19583400" cy="3203056"/>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gn="just">
              <a:lnSpc>
                <a:spcPct val="107000"/>
              </a:lnSpc>
              <a:spcAft>
                <a:spcPts val="800"/>
              </a:spcAft>
              <a:buFont typeface="Arial" panose="020B060402020202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Due to changes to the Sentinel Stroke National Audit Programme (SSNAP) data repository in October 2024, there have been significant challenges in extracting data from the national system. However, access has now been restored with updated indicators and reporting options.  Despite this progress, the NHS Executives’ Quality Improvement Measures (QIM) portal will not be operational until June 2025 therefore this data will not be included in this report. In the interim, the service has implemented local arrangements to extract and report relevant data which is included within this report. Additionally, the digital team is actively developing a BI dashboard to provide comprehensive reporting on both national indicators and local performance metrics. This initiative aims to identify constraints and bottlenecks, ensuring targeted improvements in patient care and service delivery.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666216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0058-52BB-CA06-B956-AC72FDA7B8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8978B6A-4527-0415-2AFB-5537790182C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9E9CBAE-7DF2-C22F-A760-59735006085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17</a:t>
            </a:fld>
            <a:endParaRPr lang="en-GB"/>
          </a:p>
        </p:txBody>
      </p:sp>
      <p:sp>
        <p:nvSpPr>
          <p:cNvPr id="3" name="TextBox 2">
            <a:extLst>
              <a:ext uri="{FF2B5EF4-FFF2-40B4-BE49-F238E27FC236}">
                <a16:creationId xmlns:a16="http://schemas.microsoft.com/office/drawing/2014/main" id="{49DBA734-2FBF-38B4-B1FB-4AB1B5EED6C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Planned Care</a:t>
            </a:r>
          </a:p>
        </p:txBody>
      </p:sp>
      <p:cxnSp>
        <p:nvCxnSpPr>
          <p:cNvPr id="5" name="Straight Connector 4">
            <a:extLst>
              <a:ext uri="{FF2B5EF4-FFF2-40B4-BE49-F238E27FC236}">
                <a16:creationId xmlns:a16="http://schemas.microsoft.com/office/drawing/2014/main" id="{B4AA34D0-472A-74E2-CF6E-7F5208511763}"/>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6BFBAC9-D0FD-B853-B79D-77B12FC22AED}"/>
              </a:ext>
            </a:extLst>
          </p:cNvPr>
          <p:cNvSpPr txBox="1"/>
          <p:nvPr/>
        </p:nvSpPr>
        <p:spPr>
          <a:xfrm>
            <a:off x="261144" y="9176106"/>
            <a:ext cx="19583400" cy="23083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Stage 1 &gt; 52 weeks target of 0 for June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number of patients waiting &gt; 104 weeks for treatment target of 0 for June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Welsh Government have provided updated de-escalation criteria for all planned care metrics which reflect encouragement towards an improved position. Focus has now been placed on achieving a new Targeted Intervention Target for patients waiting &lt;36 weeks for treatment.</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Key Risks to delivery include the current physical infrastructure to hold additional clinics, workforce availability, funding and willingness of patients to attend out of hours</a:t>
            </a:r>
          </a:p>
          <a:p>
            <a:pPr marL="285750" indent="-285750">
              <a:buFont typeface="Arial" panose="020B0604020202020204" pitchFamily="34" charset="0"/>
              <a:buChar char="•"/>
            </a:pPr>
            <a:endParaRPr lang="en-GB" dirty="0"/>
          </a:p>
        </p:txBody>
      </p:sp>
      <p:sp>
        <p:nvSpPr>
          <p:cNvPr id="17" name="Rectangle: Rounded Corners 16">
            <a:hlinkClick r:id="rId2"/>
            <a:extLst>
              <a:ext uri="{FF2B5EF4-FFF2-40B4-BE49-F238E27FC236}">
                <a16:creationId xmlns:a16="http://schemas.microsoft.com/office/drawing/2014/main" id="{2B728D65-C516-CFD7-1E73-88645399C1CF}"/>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3341C0B3-C222-4F23-B90C-7AC6A58B1E2A}"/>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9" name="Graphic 18" descr="Cursor with solid fill">
            <a:extLst>
              <a:ext uri="{FF2B5EF4-FFF2-40B4-BE49-F238E27FC236}">
                <a16:creationId xmlns:a16="http://schemas.microsoft.com/office/drawing/2014/main" id="{9C636EA1-F172-CCDC-54F6-2876B2C5ED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11" name="Picture 10">
            <a:extLst>
              <a:ext uri="{FF2B5EF4-FFF2-40B4-BE49-F238E27FC236}">
                <a16:creationId xmlns:a16="http://schemas.microsoft.com/office/drawing/2014/main" id="{8FDAEDBF-CE3A-AE2E-CE41-CA230B047C7C}"/>
              </a:ext>
            </a:extLst>
          </p:cNvPr>
          <p:cNvPicPr>
            <a:picLocks noChangeAspect="1"/>
          </p:cNvPicPr>
          <p:nvPr/>
        </p:nvPicPr>
        <p:blipFill>
          <a:blip r:embed="rId5"/>
          <a:stretch>
            <a:fillRect/>
          </a:stretch>
        </p:blipFill>
        <p:spPr>
          <a:xfrm>
            <a:off x="3158204" y="790993"/>
            <a:ext cx="6437440" cy="3763886"/>
          </a:xfrm>
          <a:prstGeom prst="rect">
            <a:avLst/>
          </a:prstGeom>
        </p:spPr>
      </p:pic>
      <p:pic>
        <p:nvPicPr>
          <p:cNvPr id="13" name="Picture 12">
            <a:extLst>
              <a:ext uri="{FF2B5EF4-FFF2-40B4-BE49-F238E27FC236}">
                <a16:creationId xmlns:a16="http://schemas.microsoft.com/office/drawing/2014/main" id="{E2B6274B-9FA2-6CE9-D4AD-93046A0D6CAB}"/>
              </a:ext>
            </a:extLst>
          </p:cNvPr>
          <p:cNvPicPr>
            <a:picLocks noChangeAspect="1"/>
          </p:cNvPicPr>
          <p:nvPr/>
        </p:nvPicPr>
        <p:blipFill>
          <a:blip r:embed="rId6"/>
          <a:stretch>
            <a:fillRect/>
          </a:stretch>
        </p:blipFill>
        <p:spPr>
          <a:xfrm>
            <a:off x="10510046" y="787817"/>
            <a:ext cx="6437438" cy="3763885"/>
          </a:xfrm>
          <a:prstGeom prst="rect">
            <a:avLst/>
          </a:prstGeom>
        </p:spPr>
      </p:pic>
      <p:pic>
        <p:nvPicPr>
          <p:cNvPr id="20" name="Picture 19">
            <a:extLst>
              <a:ext uri="{FF2B5EF4-FFF2-40B4-BE49-F238E27FC236}">
                <a16:creationId xmlns:a16="http://schemas.microsoft.com/office/drawing/2014/main" id="{FBA0B9ED-C9D7-5AB7-9533-4730F494C90C}"/>
              </a:ext>
            </a:extLst>
          </p:cNvPr>
          <p:cNvPicPr>
            <a:picLocks noChangeAspect="1"/>
          </p:cNvPicPr>
          <p:nvPr/>
        </p:nvPicPr>
        <p:blipFill>
          <a:blip r:embed="rId7"/>
          <a:stretch>
            <a:fillRect/>
          </a:stretch>
        </p:blipFill>
        <p:spPr>
          <a:xfrm>
            <a:off x="3215354" y="4916381"/>
            <a:ext cx="6380290" cy="3947008"/>
          </a:xfrm>
          <a:prstGeom prst="rect">
            <a:avLst/>
          </a:prstGeom>
        </p:spPr>
      </p:pic>
      <p:pic>
        <p:nvPicPr>
          <p:cNvPr id="23" name="Picture 22">
            <a:extLst>
              <a:ext uri="{FF2B5EF4-FFF2-40B4-BE49-F238E27FC236}">
                <a16:creationId xmlns:a16="http://schemas.microsoft.com/office/drawing/2014/main" id="{2A8E84DF-F29B-D406-671F-023371C8F733}"/>
              </a:ext>
            </a:extLst>
          </p:cNvPr>
          <p:cNvPicPr>
            <a:picLocks noChangeAspect="1"/>
          </p:cNvPicPr>
          <p:nvPr/>
        </p:nvPicPr>
        <p:blipFill>
          <a:blip r:embed="rId8"/>
          <a:stretch>
            <a:fillRect/>
          </a:stretch>
        </p:blipFill>
        <p:spPr>
          <a:xfrm>
            <a:off x="10510046" y="4916381"/>
            <a:ext cx="6437438" cy="3767080"/>
          </a:xfrm>
          <a:prstGeom prst="rect">
            <a:avLst/>
          </a:prstGeom>
        </p:spPr>
      </p:pic>
    </p:spTree>
    <p:extLst>
      <p:ext uri="{BB962C8B-B14F-4D97-AF65-F5344CB8AC3E}">
        <p14:creationId xmlns:p14="http://schemas.microsoft.com/office/powerpoint/2010/main" val="1113541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AADB0-B179-EDAF-62F7-EE22CE24ACE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3BF7F5F-8C1F-C82F-363A-EC4EABCC2E0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83693AD-C805-CA80-2B22-80149A9E87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18</a:t>
            </a:fld>
            <a:endParaRPr lang="en-GB"/>
          </a:p>
        </p:txBody>
      </p:sp>
      <p:sp>
        <p:nvSpPr>
          <p:cNvPr id="3" name="TextBox 2">
            <a:extLst>
              <a:ext uri="{FF2B5EF4-FFF2-40B4-BE49-F238E27FC236}">
                <a16:creationId xmlns:a16="http://schemas.microsoft.com/office/drawing/2014/main" id="{C510F0A0-8CC0-E9DF-F7C3-EF99AD92C7E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Diagnostics and Therapies</a:t>
            </a:r>
          </a:p>
        </p:txBody>
      </p:sp>
      <p:cxnSp>
        <p:nvCxnSpPr>
          <p:cNvPr id="5" name="Straight Connector 4">
            <a:extLst>
              <a:ext uri="{FF2B5EF4-FFF2-40B4-BE49-F238E27FC236}">
                <a16:creationId xmlns:a16="http://schemas.microsoft.com/office/drawing/2014/main" id="{AF0C17A2-8249-1611-EEC0-D65525162FCC}"/>
              </a:ext>
            </a:extLst>
          </p:cNvPr>
          <p:cNvCxnSpPr/>
          <p:nvPr/>
        </p:nvCxnSpPr>
        <p:spPr>
          <a:xfrm>
            <a:off x="0" y="8702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E1059D0-93CA-DB46-9F23-6E0177D3D277}"/>
              </a:ext>
            </a:extLst>
          </p:cNvPr>
          <p:cNvSpPr txBox="1"/>
          <p:nvPr/>
        </p:nvSpPr>
        <p:spPr>
          <a:xfrm>
            <a:off x="261144" y="8821940"/>
            <a:ext cx="19583400" cy="2246769"/>
          </a:xfrm>
          <a:prstGeom prst="rect">
            <a:avLst/>
          </a:prstGeom>
          <a:noFill/>
        </p:spPr>
        <p:txBody>
          <a:bodyPr wrap="square" rtlCol="0">
            <a:spAutoFit/>
          </a:bodyPr>
          <a:lstStyle/>
          <a:p>
            <a:r>
              <a:rPr lang="en-GB" sz="2000"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The total number of patients waiting &gt; 8 weeks fo</a:t>
            </a:r>
            <a:r>
              <a:rPr lang="en-GB" sz="2000" dirty="0">
                <a:latin typeface="Verdana" panose="020B0604030504040204" pitchFamily="34" charset="0"/>
                <a:ea typeface="Verdana" panose="020B0604030504040204" pitchFamily="34" charset="0"/>
                <a:cs typeface="Aptos" panose="020B0004020202020204" pitchFamily="34" charset="0"/>
              </a:rPr>
              <a:t>r diagnostics has decreased in June 2025 to 2,246, compared to 2,462 in May 2025.</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Updated targets have</a:t>
            </a:r>
            <a:r>
              <a:rPr lang="en-GB" sz="2000" dirty="0">
                <a:latin typeface="Verdana" panose="020B0604030504040204" pitchFamily="34" charset="0"/>
                <a:ea typeface="Verdana" panose="020B0604030504040204" pitchFamily="34" charset="0"/>
                <a:cs typeface="Aptos" panose="020B0004020202020204" pitchFamily="34" charset="0"/>
              </a:rPr>
              <a:t> been set for diagnostic de-escalation criteria which encourage further improvement, with the target for patients waiting &lt; 8 weeks for diagnostics increasing to 85% from 80%.</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A noticeable reduction in patients waiting over 8 weeks for diagnostics has been recorded. Focussed </a:t>
            </a:r>
            <a:r>
              <a:rPr lang="en-GB" sz="2000" dirty="0">
                <a:latin typeface="Verdana" panose="020B0604030504040204" pitchFamily="34" charset="0"/>
                <a:ea typeface="Verdana" panose="020B0604030504040204" pitchFamily="34" charset="0"/>
                <a:cs typeface="Aptos" panose="020B0004020202020204" pitchFamily="34" charset="0"/>
              </a:rPr>
              <a:t>actions continue to be undertaken to improve the Endoscopy position.</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cs typeface="Aptos" panose="020B0004020202020204" pitchFamily="34" charset="0"/>
              </a:rPr>
              <a:t>The number of patients waiting &gt; 14 weeks for therapies has remained low in June 2025, with 3 patients waiting in Speech and Language Therapy</a:t>
            </a:r>
            <a:endParaRPr lang="en-GB" sz="2000" dirty="0">
              <a:effectLst/>
              <a:latin typeface="Verdana" panose="020B0604030504040204" pitchFamily="34" charset="0"/>
              <a:ea typeface="Verdana" panose="020B0604030504040204" pitchFamily="34" charset="0"/>
              <a:cs typeface="Aptos" panose="020B0004020202020204" pitchFamily="34" charset="0"/>
            </a:endParaRPr>
          </a:p>
        </p:txBody>
      </p:sp>
      <p:pic>
        <p:nvPicPr>
          <p:cNvPr id="7" name="Picture 6">
            <a:extLst>
              <a:ext uri="{FF2B5EF4-FFF2-40B4-BE49-F238E27FC236}">
                <a16:creationId xmlns:a16="http://schemas.microsoft.com/office/drawing/2014/main" id="{F0255A84-D3FA-A29B-B842-D676A6031B1A}"/>
              </a:ext>
            </a:extLst>
          </p:cNvPr>
          <p:cNvPicPr>
            <a:picLocks noChangeAspect="1"/>
          </p:cNvPicPr>
          <p:nvPr/>
        </p:nvPicPr>
        <p:blipFill>
          <a:blip r:embed="rId2"/>
          <a:stretch>
            <a:fillRect/>
          </a:stretch>
        </p:blipFill>
        <p:spPr>
          <a:xfrm>
            <a:off x="840582" y="2125030"/>
            <a:ext cx="8915400" cy="5367377"/>
          </a:xfrm>
          <a:prstGeom prst="rect">
            <a:avLst/>
          </a:prstGeom>
        </p:spPr>
      </p:pic>
      <p:pic>
        <p:nvPicPr>
          <p:cNvPr id="12" name="Picture 11">
            <a:extLst>
              <a:ext uri="{FF2B5EF4-FFF2-40B4-BE49-F238E27FC236}">
                <a16:creationId xmlns:a16="http://schemas.microsoft.com/office/drawing/2014/main" id="{8D7CE58C-56EF-0C30-D64F-38EE701797E9}"/>
              </a:ext>
            </a:extLst>
          </p:cNvPr>
          <p:cNvPicPr>
            <a:picLocks noChangeAspect="1"/>
          </p:cNvPicPr>
          <p:nvPr/>
        </p:nvPicPr>
        <p:blipFill>
          <a:blip r:embed="rId3"/>
          <a:stretch>
            <a:fillRect/>
          </a:stretch>
        </p:blipFill>
        <p:spPr>
          <a:xfrm>
            <a:off x="10349708" y="2078122"/>
            <a:ext cx="8915398" cy="5414285"/>
          </a:xfrm>
          <a:prstGeom prst="rect">
            <a:avLst/>
          </a:prstGeom>
        </p:spPr>
      </p:pic>
    </p:spTree>
    <p:extLst>
      <p:ext uri="{BB962C8B-B14F-4D97-AF65-F5344CB8AC3E}">
        <p14:creationId xmlns:p14="http://schemas.microsoft.com/office/powerpoint/2010/main" val="186753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788C-9414-3036-8FA4-03BB77787A8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7E659C7-0F73-390E-5D31-8974AC00DAD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E0281F76-75C7-7948-EED5-CEB9F82B93E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19</a:t>
            </a:fld>
            <a:endParaRPr lang="en-GB"/>
          </a:p>
        </p:txBody>
      </p:sp>
      <p:sp>
        <p:nvSpPr>
          <p:cNvPr id="3" name="TextBox 2">
            <a:extLst>
              <a:ext uri="{FF2B5EF4-FFF2-40B4-BE49-F238E27FC236}">
                <a16:creationId xmlns:a16="http://schemas.microsoft.com/office/drawing/2014/main" id="{FC3E45FE-D6FC-B713-6A85-98477A3C699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Infection, Prevention &amp; Control</a:t>
            </a:r>
          </a:p>
        </p:txBody>
      </p:sp>
      <p:cxnSp>
        <p:nvCxnSpPr>
          <p:cNvPr id="5" name="Straight Connector 4">
            <a:extLst>
              <a:ext uri="{FF2B5EF4-FFF2-40B4-BE49-F238E27FC236}">
                <a16:creationId xmlns:a16="http://schemas.microsoft.com/office/drawing/2014/main" id="{2B6A4112-B72E-03F5-2729-3206839B3F81}"/>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7FE908A-8117-DBDA-C012-3F5522EAEBF5}"/>
              </a:ext>
            </a:extLst>
          </p:cNvPr>
          <p:cNvSpPr txBox="1"/>
          <p:nvPr/>
        </p:nvSpPr>
        <p:spPr>
          <a:xfrm>
            <a:off x="271126" y="8933002"/>
            <a:ext cx="19563435" cy="2243756"/>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Arial" panose="020B0604020202020204" pitchFamily="34" charset="0"/>
              <a:buChar char="•"/>
              <a:tabLst>
                <a:tab pos="457200" algn="l"/>
                <a:tab pos="685800" algn="l"/>
              </a:tabLst>
            </a:pP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Gold </a:t>
            </a:r>
            <a:r>
              <a:rPr lang="en-GB" sz="1600" i="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 difficile </a:t>
            </a: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High Incidence Management Group continues, with Silver Groups reporting into Gold.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tabLst>
                <a:tab pos="457200" algn="l"/>
                <a:tab pos="685800" algn="l"/>
              </a:tabLst>
            </a:pP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The Digital App for HCAI incident case reviews user acceptability testing continues.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tabLst>
                <a:tab pos="457200" algn="l"/>
                <a:tab pos="685800" algn="l"/>
              </a:tabLst>
            </a:pP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New </a:t>
            </a:r>
            <a:r>
              <a:rPr lang="en-GB" sz="1600" i="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 difficile </a:t>
            </a: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Standards: Risk Assessment &amp; Governance Framework agreed by Management Board. Multi-channel approach for dissemination and promotion at local level to support adoption.</a:t>
            </a:r>
            <a:r>
              <a:rPr lang="en-GB" sz="1600" dirty="0">
                <a:latin typeface="Calibri" panose="020F0502020204030204" pitchFamily="34" charset="0"/>
                <a:ea typeface="Calibri" panose="020F0502020204030204" pitchFamily="34" charset="0"/>
                <a:cs typeface="Times New Roman" panose="02020603050405020304" pitchFamily="18" charset="0"/>
              </a:rPr>
              <a:t> </a:t>
            </a: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Continued focus on improving antimicrobial stewardship, reducing Primary Care and Secondary Care total antibiotics by documented daily doses, and reducing high risk 4C antibiotic use.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tabLst>
                <a:tab pos="457200" algn="l"/>
                <a:tab pos="685800" algn="l"/>
              </a:tabLst>
            </a:pP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Review and undertake financial impact assessment of new National Cleaning Standards 2025.</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Rectangle: Rounded Corners 19">
            <a:hlinkClick r:id="rId2"/>
            <a:extLst>
              <a:ext uri="{FF2B5EF4-FFF2-40B4-BE49-F238E27FC236}">
                <a16:creationId xmlns:a16="http://schemas.microsoft.com/office/drawing/2014/main" id="{2DCC67AF-F4BA-6A90-30D1-64DE45B02053}"/>
              </a:ext>
            </a:extLst>
          </p:cNvPr>
          <p:cNvSpPr/>
          <p:nvPr/>
        </p:nvSpPr>
        <p:spPr>
          <a:xfrm>
            <a:off x="17399852" y="918423"/>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CA684AF5-66AC-35D8-7C23-A3DB977F502B}"/>
              </a:ext>
            </a:extLst>
          </p:cNvPr>
          <p:cNvSpPr txBox="1"/>
          <p:nvPr/>
        </p:nvSpPr>
        <p:spPr>
          <a:xfrm>
            <a:off x="18229584" y="1099368"/>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2" name="Graphic 21" descr="Cursor with solid fill">
            <a:extLst>
              <a:ext uri="{FF2B5EF4-FFF2-40B4-BE49-F238E27FC236}">
                <a16:creationId xmlns:a16="http://schemas.microsoft.com/office/drawing/2014/main" id="{73CC4752-8F62-C9AD-E67D-BC4883A182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408441" y="843950"/>
            <a:ext cx="914400" cy="914400"/>
          </a:xfrm>
          <a:prstGeom prst="rect">
            <a:avLst/>
          </a:prstGeom>
        </p:spPr>
      </p:pic>
      <p:pic>
        <p:nvPicPr>
          <p:cNvPr id="7" name="Picture 6">
            <a:extLst>
              <a:ext uri="{FF2B5EF4-FFF2-40B4-BE49-F238E27FC236}">
                <a16:creationId xmlns:a16="http://schemas.microsoft.com/office/drawing/2014/main" id="{ECF3CBAA-ACCA-F32D-F6A7-F08B37B656B5}"/>
              </a:ext>
            </a:extLst>
          </p:cNvPr>
          <p:cNvPicPr>
            <a:picLocks noChangeAspect="1"/>
          </p:cNvPicPr>
          <p:nvPr/>
        </p:nvPicPr>
        <p:blipFill>
          <a:blip r:embed="rId5"/>
          <a:stretch>
            <a:fillRect/>
          </a:stretch>
        </p:blipFill>
        <p:spPr>
          <a:xfrm>
            <a:off x="2331116" y="777668"/>
            <a:ext cx="6748291" cy="3724536"/>
          </a:xfrm>
          <a:prstGeom prst="rect">
            <a:avLst/>
          </a:prstGeom>
        </p:spPr>
      </p:pic>
      <p:pic>
        <p:nvPicPr>
          <p:cNvPr id="10" name="Picture 9">
            <a:extLst>
              <a:ext uri="{FF2B5EF4-FFF2-40B4-BE49-F238E27FC236}">
                <a16:creationId xmlns:a16="http://schemas.microsoft.com/office/drawing/2014/main" id="{20706B61-DF5C-7298-CCF1-9FF231E6B545}"/>
              </a:ext>
            </a:extLst>
          </p:cNvPr>
          <p:cNvPicPr>
            <a:picLocks noChangeAspect="1"/>
          </p:cNvPicPr>
          <p:nvPr/>
        </p:nvPicPr>
        <p:blipFill>
          <a:blip r:embed="rId6"/>
          <a:stretch>
            <a:fillRect/>
          </a:stretch>
        </p:blipFill>
        <p:spPr>
          <a:xfrm>
            <a:off x="10295853" y="777668"/>
            <a:ext cx="6538792" cy="3724536"/>
          </a:xfrm>
          <a:prstGeom prst="rect">
            <a:avLst/>
          </a:prstGeom>
        </p:spPr>
      </p:pic>
      <p:pic>
        <p:nvPicPr>
          <p:cNvPr id="13" name="Picture 12">
            <a:extLst>
              <a:ext uri="{FF2B5EF4-FFF2-40B4-BE49-F238E27FC236}">
                <a16:creationId xmlns:a16="http://schemas.microsoft.com/office/drawing/2014/main" id="{9E9BA890-2087-8311-C30B-5D1AD8F83A72}"/>
              </a:ext>
            </a:extLst>
          </p:cNvPr>
          <p:cNvPicPr>
            <a:picLocks noChangeAspect="1"/>
          </p:cNvPicPr>
          <p:nvPr/>
        </p:nvPicPr>
        <p:blipFill>
          <a:blip r:embed="rId7"/>
          <a:stretch>
            <a:fillRect/>
          </a:stretch>
        </p:blipFill>
        <p:spPr>
          <a:xfrm>
            <a:off x="2363661" y="4835238"/>
            <a:ext cx="6748292" cy="3749365"/>
          </a:xfrm>
          <a:prstGeom prst="rect">
            <a:avLst/>
          </a:prstGeom>
        </p:spPr>
      </p:pic>
      <p:pic>
        <p:nvPicPr>
          <p:cNvPr id="16" name="Picture 15">
            <a:extLst>
              <a:ext uri="{FF2B5EF4-FFF2-40B4-BE49-F238E27FC236}">
                <a16:creationId xmlns:a16="http://schemas.microsoft.com/office/drawing/2014/main" id="{7FC2BEE6-315D-C292-3CF4-904EF566C476}"/>
              </a:ext>
            </a:extLst>
          </p:cNvPr>
          <p:cNvPicPr>
            <a:picLocks noChangeAspect="1"/>
          </p:cNvPicPr>
          <p:nvPr/>
        </p:nvPicPr>
        <p:blipFill>
          <a:blip r:embed="rId8"/>
          <a:stretch>
            <a:fillRect/>
          </a:stretch>
        </p:blipFill>
        <p:spPr>
          <a:xfrm>
            <a:off x="10351071" y="4775448"/>
            <a:ext cx="6635973" cy="3724536"/>
          </a:xfrm>
          <a:prstGeom prst="rect">
            <a:avLst/>
          </a:prstGeom>
        </p:spPr>
      </p:pic>
    </p:spTree>
    <p:extLst>
      <p:ext uri="{BB962C8B-B14F-4D97-AF65-F5344CB8AC3E}">
        <p14:creationId xmlns:p14="http://schemas.microsoft.com/office/powerpoint/2010/main" val="2863567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type="body" sz="quarter" idx="10"/>
          </p:nvPr>
        </p:nvSpPr>
        <p:spPr>
          <a:xfrm>
            <a:off x="299244" y="250156"/>
            <a:ext cx="12293600" cy="558800"/>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688962152"/>
              </p:ext>
            </p:extLst>
          </p:nvPr>
        </p:nvGraphicFramePr>
        <p:xfrm>
          <a:off x="832644" y="2174874"/>
          <a:ext cx="17297400" cy="809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1036815"/>
            <a:ext cx="18973800"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The Health Board Integrated Performance Report will provide updates against all areas under escalation with Welsh Government, all performance metrics outlined within the NHS Wales Performance Framework 202-26, along with updates against the Delivery Expectations and the Ministerial Enabling actions as outlined in the NHS Wales Planning Framework 2025-2028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AF322-EB65-E77C-2CBA-C31BB2004F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78A32C-9F4F-E60D-12EF-DABAEAFD923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E948042-479A-A470-883F-37E7E7F3566C}"/>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20</a:t>
            </a:fld>
            <a:endParaRPr lang="en-GB"/>
          </a:p>
        </p:txBody>
      </p:sp>
      <p:sp>
        <p:nvSpPr>
          <p:cNvPr id="3" name="TextBox 2">
            <a:extLst>
              <a:ext uri="{FF2B5EF4-FFF2-40B4-BE49-F238E27FC236}">
                <a16:creationId xmlns:a16="http://schemas.microsoft.com/office/drawing/2014/main" id="{10F66417-AD3E-D3EA-5BE9-CFE4827E2B7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cxnSp>
        <p:nvCxnSpPr>
          <p:cNvPr id="10" name="Straight Connector 9">
            <a:extLst>
              <a:ext uri="{FF2B5EF4-FFF2-40B4-BE49-F238E27FC236}">
                <a16:creationId xmlns:a16="http://schemas.microsoft.com/office/drawing/2014/main" id="{55AE1257-6094-B07D-6CC2-8884BB900DB0}"/>
              </a:ext>
            </a:extLst>
          </p:cNvPr>
          <p:cNvCxnSpPr/>
          <p:nvPr/>
        </p:nvCxnSpPr>
        <p:spPr>
          <a:xfrm>
            <a:off x="0" y="8778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7C53EF6-A0C7-087D-3863-F1E0DD9B6ED3}"/>
              </a:ext>
            </a:extLst>
          </p:cNvPr>
          <p:cNvSpPr txBox="1"/>
          <p:nvPr/>
        </p:nvSpPr>
        <p:spPr>
          <a:xfrm>
            <a:off x="146844" y="8955852"/>
            <a:ext cx="19583400" cy="2040430"/>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tabLst>
                <a:tab pos="457200" algn="l"/>
              </a:tabLst>
            </a:pPr>
            <a:r>
              <a:rPr lang="en-GB" sz="1800" dirty="0">
                <a:effectLst/>
                <a:latin typeface="Verdana" panose="020B0604030504040204" pitchFamily="34" charset="0"/>
                <a:ea typeface="Calibri" panose="020F0502020204030204" pitchFamily="34" charset="0"/>
                <a:cs typeface="Arial" panose="020B0604020202020204" pitchFamily="34" charset="0"/>
              </a:rPr>
              <a:t>In </a:t>
            </a:r>
            <a:r>
              <a:rPr lang="en-GB" dirty="0">
                <a:latin typeface="Verdana" panose="020B0604030504040204" pitchFamily="34" charset="0"/>
                <a:ea typeface="Calibri" panose="020F0502020204030204" pitchFamily="34" charset="0"/>
                <a:cs typeface="Arial" panose="020B0604020202020204" pitchFamily="34" charset="0"/>
              </a:rPr>
              <a:t>May</a:t>
            </a:r>
            <a:r>
              <a:rPr lang="en-GB" sz="1800" dirty="0">
                <a:effectLst/>
                <a:latin typeface="Verdana" panose="020B0604030504040204" pitchFamily="34" charset="0"/>
                <a:ea typeface="Calibri" panose="020F0502020204030204" pitchFamily="34" charset="0"/>
                <a:cs typeface="Arial" panose="020B0604020202020204" pitchFamily="34" charset="0"/>
              </a:rPr>
              <a:t> 2025, the service reported 57% of patients had started treatment within 62 days which is below the Welsh Government TI target of 60%. Additional actions are being undertaken to improve performance; </a:t>
            </a:r>
          </a:p>
          <a:p>
            <a:pPr marL="800100" lvl="1" indent="-342900" algn="just">
              <a:lnSpc>
                <a:spcPct val="107000"/>
              </a:lnSpc>
              <a:spcAft>
                <a:spcPts val="800"/>
              </a:spcAft>
              <a:buFont typeface="Symbol" panose="05050102010706020507" pitchFamily="18" charset="2"/>
              <a:buChar char=""/>
              <a:tabLst>
                <a:tab pos="457200" algn="l"/>
              </a:tabLst>
            </a:pPr>
            <a:r>
              <a:rPr lang="en-GB" dirty="0">
                <a:effectLst/>
                <a:latin typeface="Verdana" panose="020B0604030504040204" pitchFamily="34" charset="0"/>
                <a:ea typeface="Calibri" panose="020F0502020204030204" pitchFamily="34" charset="0"/>
                <a:cs typeface="Arial" panose="020B0604020202020204" pitchFamily="34" charset="0"/>
              </a:rPr>
              <a:t>Continued focus on front end of pathway for all specialties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gn="just">
              <a:lnSpc>
                <a:spcPct val="107000"/>
              </a:lnSpc>
              <a:spcAft>
                <a:spcPts val="800"/>
              </a:spcAft>
              <a:buFont typeface="Symbol" panose="05050102010706020507" pitchFamily="18" charset="2"/>
              <a:buChar char=""/>
              <a:tabLst>
                <a:tab pos="457200" algn="l"/>
              </a:tabLst>
            </a:pPr>
            <a:r>
              <a:rPr lang="en-GB" dirty="0">
                <a:effectLst/>
                <a:latin typeface="Verdana" panose="020B0604030504040204" pitchFamily="34" charset="0"/>
                <a:ea typeface="Calibri" panose="020F0502020204030204" pitchFamily="34" charset="0"/>
                <a:cs typeface="Arial" panose="020B0604020202020204" pitchFamily="34" charset="0"/>
              </a:rPr>
              <a:t>Continued focus on cellular pathology, further discussions to address backlogs that impact performance.  Exploring use of planned care funding more proactively to improve performance, e.g. targeting in the most pressured areas such as urology.</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2E660A8D-2D4F-CA07-112D-BE611582C12B}"/>
              </a:ext>
            </a:extLst>
          </p:cNvPr>
          <p:cNvPicPr>
            <a:picLocks noChangeAspect="1"/>
          </p:cNvPicPr>
          <p:nvPr/>
        </p:nvPicPr>
        <p:blipFill>
          <a:blip r:embed="rId2"/>
          <a:srcRect r="24964"/>
          <a:stretch>
            <a:fillRect/>
          </a:stretch>
        </p:blipFill>
        <p:spPr>
          <a:xfrm>
            <a:off x="11531641" y="1380659"/>
            <a:ext cx="7062012" cy="6080991"/>
          </a:xfrm>
          <a:prstGeom prst="rect">
            <a:avLst/>
          </a:prstGeom>
        </p:spPr>
      </p:pic>
      <p:pic>
        <p:nvPicPr>
          <p:cNvPr id="8" name="Picture 7">
            <a:extLst>
              <a:ext uri="{FF2B5EF4-FFF2-40B4-BE49-F238E27FC236}">
                <a16:creationId xmlns:a16="http://schemas.microsoft.com/office/drawing/2014/main" id="{945021CA-B6FF-D148-835F-87855958E068}"/>
              </a:ext>
            </a:extLst>
          </p:cNvPr>
          <p:cNvPicPr>
            <a:picLocks noChangeAspect="1"/>
          </p:cNvPicPr>
          <p:nvPr/>
        </p:nvPicPr>
        <p:blipFill>
          <a:blip r:embed="rId3"/>
          <a:stretch>
            <a:fillRect/>
          </a:stretch>
        </p:blipFill>
        <p:spPr>
          <a:xfrm>
            <a:off x="922545" y="1565800"/>
            <a:ext cx="9130299" cy="5710711"/>
          </a:xfrm>
          <a:prstGeom prst="rect">
            <a:avLst/>
          </a:prstGeom>
        </p:spPr>
      </p:pic>
    </p:spTree>
    <p:extLst>
      <p:ext uri="{BB962C8B-B14F-4D97-AF65-F5344CB8AC3E}">
        <p14:creationId xmlns:p14="http://schemas.microsoft.com/office/powerpoint/2010/main" val="1402447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A41F-7894-9DCD-7C90-68D884C9ABE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5B93DC1-46C1-605B-BC2A-6B3E1263401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13A589D-CD4D-A934-CD08-05FF0452D979}"/>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21</a:t>
            </a:fld>
            <a:endParaRPr lang="en-GB"/>
          </a:p>
        </p:txBody>
      </p:sp>
      <p:sp>
        <p:nvSpPr>
          <p:cNvPr id="3" name="TextBox 2">
            <a:extLst>
              <a:ext uri="{FF2B5EF4-FFF2-40B4-BE49-F238E27FC236}">
                <a16:creationId xmlns:a16="http://schemas.microsoft.com/office/drawing/2014/main" id="{0F39C042-13F1-D706-9574-34E5D7F53B3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sp>
        <p:nvSpPr>
          <p:cNvPr id="9" name="TextBox 8">
            <a:extLst>
              <a:ext uri="{FF2B5EF4-FFF2-40B4-BE49-F238E27FC236}">
                <a16:creationId xmlns:a16="http://schemas.microsoft.com/office/drawing/2014/main" id="{9A92DECB-9B25-DB5B-C724-014C7DACEE58}"/>
              </a:ext>
            </a:extLst>
          </p:cNvPr>
          <p:cNvSpPr txBox="1"/>
          <p:nvPr/>
        </p:nvSpPr>
        <p:spPr>
          <a:xfrm>
            <a:off x="261144" y="9438045"/>
            <a:ext cx="19583400" cy="1846659"/>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backlog has seen a recent increase, but the service continues to undertake additional actions to improve performance:</a:t>
            </a:r>
          </a:p>
          <a:p>
            <a:pPr marL="800100" lvl="1" indent="-342900" algn="just">
              <a:lnSpc>
                <a:spcPct val="107000"/>
              </a:lnSpc>
              <a:spcAft>
                <a:spcPts val="800"/>
              </a:spcAft>
              <a:buFont typeface="Symbol" panose="05050102010706020507" pitchFamily="18" charset="2"/>
              <a:buChar char=""/>
              <a:tabLst>
                <a:tab pos="457200" algn="l"/>
              </a:tabLst>
            </a:pPr>
            <a:r>
              <a:rPr lang="en-GB" dirty="0">
                <a:effectLst/>
                <a:latin typeface="Verdana" panose="020B0604030504040204" pitchFamily="34" charset="0"/>
                <a:ea typeface="Calibri" panose="020F0502020204030204" pitchFamily="34" charset="0"/>
                <a:cs typeface="Arial" panose="020B0604020202020204" pitchFamily="34" charset="0"/>
              </a:rPr>
              <a:t>Identify additional surgical capacity, increase preassessment capacity to support theatres scheduling.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gn="just">
              <a:lnSpc>
                <a:spcPct val="107000"/>
              </a:lnSpc>
              <a:spcAft>
                <a:spcPts val="800"/>
              </a:spcAft>
              <a:buFont typeface="Symbol" panose="05050102010706020507" pitchFamily="18" charset="2"/>
              <a:buChar char=""/>
              <a:tabLst>
                <a:tab pos="457200" algn="l"/>
              </a:tabLst>
            </a:pPr>
            <a:r>
              <a:rPr lang="en-GB" dirty="0">
                <a:effectLst/>
                <a:latin typeface="Verdana" panose="020B0604030504040204" pitchFamily="34" charset="0"/>
                <a:ea typeface="Calibri" panose="020F0502020204030204" pitchFamily="34" charset="0"/>
                <a:cs typeface="Arial" panose="020B0604020202020204" pitchFamily="34" charset="0"/>
              </a:rPr>
              <a:t>Additional chemotherapy capacity – now in recruitment and training phase, improvements in performance expected towards the end of the year.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gn="just">
              <a:lnSpc>
                <a:spcPct val="107000"/>
              </a:lnSpc>
              <a:spcAft>
                <a:spcPts val="800"/>
              </a:spcAft>
              <a:buFont typeface="Symbol" panose="05050102010706020507" pitchFamily="18" charset="2"/>
              <a:buChar char=""/>
              <a:tabLst>
                <a:tab pos="457200" algn="l"/>
              </a:tabLst>
            </a:pPr>
            <a:r>
              <a:rPr lang="en-GB" dirty="0">
                <a:effectLst/>
                <a:latin typeface="Verdana" panose="020B0604030504040204" pitchFamily="34" charset="0"/>
                <a:ea typeface="Calibri" panose="020F0502020204030204" pitchFamily="34" charset="0"/>
                <a:cs typeface="Arial" panose="020B0604020202020204" pitchFamily="34" charset="0"/>
              </a:rPr>
              <a:t>Further actions/improvement in Skin as seasonal demand increases, LGI, Urology – meetings with services arranged for July 2025</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0" name="Straight Connector 9">
            <a:extLst>
              <a:ext uri="{FF2B5EF4-FFF2-40B4-BE49-F238E27FC236}">
                <a16:creationId xmlns:a16="http://schemas.microsoft.com/office/drawing/2014/main" id="{A9F36734-D320-F4EB-CDA9-7D65994B104C}"/>
              </a:ext>
            </a:extLst>
          </p:cNvPr>
          <p:cNvCxnSpPr/>
          <p:nvPr/>
        </p:nvCxnSpPr>
        <p:spPr>
          <a:xfrm>
            <a:off x="0" y="9236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2C8A0C5C-06B3-DE9B-D0D3-2582C4F043D5}"/>
              </a:ext>
            </a:extLst>
          </p:cNvPr>
          <p:cNvPicPr>
            <a:picLocks noChangeAspect="1"/>
          </p:cNvPicPr>
          <p:nvPr/>
        </p:nvPicPr>
        <p:blipFill>
          <a:blip r:embed="rId2"/>
          <a:stretch>
            <a:fillRect/>
          </a:stretch>
        </p:blipFill>
        <p:spPr>
          <a:xfrm>
            <a:off x="154737" y="1818100"/>
            <a:ext cx="19796214" cy="6732169"/>
          </a:xfrm>
          <a:prstGeom prst="rect">
            <a:avLst/>
          </a:prstGeom>
        </p:spPr>
      </p:pic>
    </p:spTree>
    <p:extLst>
      <p:ext uri="{BB962C8B-B14F-4D97-AF65-F5344CB8AC3E}">
        <p14:creationId xmlns:p14="http://schemas.microsoft.com/office/powerpoint/2010/main" val="2447850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C696-DD81-1F19-7B84-FD2423FAAF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76319CE-6E14-261E-2ACB-EEDADF7F51AE}"/>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B7C6C82-F207-7834-1C1D-A72CA4F0E00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22</a:t>
            </a:fld>
            <a:endParaRPr lang="en-GB"/>
          </a:p>
        </p:txBody>
      </p:sp>
      <p:sp>
        <p:nvSpPr>
          <p:cNvPr id="3" name="TextBox 2">
            <a:extLst>
              <a:ext uri="{FF2B5EF4-FFF2-40B4-BE49-F238E27FC236}">
                <a16:creationId xmlns:a16="http://schemas.microsoft.com/office/drawing/2014/main" id="{7D6361AC-38AD-A182-DBCA-61E786F05684}"/>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Follow-Ups &amp; Activity</a:t>
            </a:r>
          </a:p>
        </p:txBody>
      </p:sp>
      <p:pic>
        <p:nvPicPr>
          <p:cNvPr id="6" name="Picture 5">
            <a:extLst>
              <a:ext uri="{FF2B5EF4-FFF2-40B4-BE49-F238E27FC236}">
                <a16:creationId xmlns:a16="http://schemas.microsoft.com/office/drawing/2014/main" id="{98D6B3DC-5DD4-D6B4-906B-BA439BCDB229}"/>
              </a:ext>
            </a:extLst>
          </p:cNvPr>
          <p:cNvPicPr>
            <a:picLocks noChangeAspect="1"/>
          </p:cNvPicPr>
          <p:nvPr/>
        </p:nvPicPr>
        <p:blipFill>
          <a:blip r:embed="rId2"/>
          <a:stretch>
            <a:fillRect/>
          </a:stretch>
        </p:blipFill>
        <p:spPr>
          <a:xfrm>
            <a:off x="2212925" y="991350"/>
            <a:ext cx="7609103" cy="4236332"/>
          </a:xfrm>
          <a:prstGeom prst="rect">
            <a:avLst/>
          </a:prstGeom>
        </p:spPr>
      </p:pic>
      <p:pic>
        <p:nvPicPr>
          <p:cNvPr id="9" name="Picture 8">
            <a:extLst>
              <a:ext uri="{FF2B5EF4-FFF2-40B4-BE49-F238E27FC236}">
                <a16:creationId xmlns:a16="http://schemas.microsoft.com/office/drawing/2014/main" id="{5E7601CB-B8E4-BD6C-60E4-C3B705B5849E}"/>
              </a:ext>
            </a:extLst>
          </p:cNvPr>
          <p:cNvPicPr>
            <a:picLocks noChangeAspect="1"/>
          </p:cNvPicPr>
          <p:nvPr/>
        </p:nvPicPr>
        <p:blipFill>
          <a:blip r:embed="rId3"/>
          <a:stretch>
            <a:fillRect/>
          </a:stretch>
        </p:blipFill>
        <p:spPr>
          <a:xfrm>
            <a:off x="10586244" y="991350"/>
            <a:ext cx="7430266" cy="4129929"/>
          </a:xfrm>
          <a:prstGeom prst="rect">
            <a:avLst/>
          </a:prstGeom>
        </p:spPr>
      </p:pic>
      <p:pic>
        <p:nvPicPr>
          <p:cNvPr id="12" name="Picture 11">
            <a:extLst>
              <a:ext uri="{FF2B5EF4-FFF2-40B4-BE49-F238E27FC236}">
                <a16:creationId xmlns:a16="http://schemas.microsoft.com/office/drawing/2014/main" id="{DB767252-CF85-EBE4-255E-8B0425BC7F44}"/>
              </a:ext>
            </a:extLst>
          </p:cNvPr>
          <p:cNvPicPr>
            <a:picLocks noChangeAspect="1"/>
          </p:cNvPicPr>
          <p:nvPr/>
        </p:nvPicPr>
        <p:blipFill>
          <a:blip r:embed="rId4"/>
          <a:stretch>
            <a:fillRect/>
          </a:stretch>
        </p:blipFill>
        <p:spPr>
          <a:xfrm>
            <a:off x="2274798" y="6078493"/>
            <a:ext cx="7485356" cy="4236332"/>
          </a:xfrm>
          <a:prstGeom prst="rect">
            <a:avLst/>
          </a:prstGeom>
        </p:spPr>
      </p:pic>
      <p:pic>
        <p:nvPicPr>
          <p:cNvPr id="14" name="Picture 13">
            <a:extLst>
              <a:ext uri="{FF2B5EF4-FFF2-40B4-BE49-F238E27FC236}">
                <a16:creationId xmlns:a16="http://schemas.microsoft.com/office/drawing/2014/main" id="{7B363D66-9DC9-1953-DD4F-5B53D9E16DB0}"/>
              </a:ext>
            </a:extLst>
          </p:cNvPr>
          <p:cNvPicPr>
            <a:picLocks noChangeAspect="1"/>
          </p:cNvPicPr>
          <p:nvPr/>
        </p:nvPicPr>
        <p:blipFill>
          <a:blip r:embed="rId5"/>
          <a:stretch>
            <a:fillRect/>
          </a:stretch>
        </p:blipFill>
        <p:spPr>
          <a:xfrm>
            <a:off x="10586244" y="6078494"/>
            <a:ext cx="7430266" cy="4129930"/>
          </a:xfrm>
          <a:prstGeom prst="rect">
            <a:avLst/>
          </a:prstGeom>
        </p:spPr>
      </p:pic>
    </p:spTree>
    <p:extLst>
      <p:ext uri="{BB962C8B-B14F-4D97-AF65-F5344CB8AC3E}">
        <p14:creationId xmlns:p14="http://schemas.microsoft.com/office/powerpoint/2010/main" val="3202067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81158-C118-728D-6E97-786060E497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9D8C50A-E1B3-90C3-EAC4-B43DCF63811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B9151C16-12EA-9039-F23B-A1B910CE044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23</a:t>
            </a:fld>
            <a:endParaRPr lang="en-GB"/>
          </a:p>
        </p:txBody>
      </p:sp>
      <p:sp>
        <p:nvSpPr>
          <p:cNvPr id="3" name="TextBox 2">
            <a:extLst>
              <a:ext uri="{FF2B5EF4-FFF2-40B4-BE49-F238E27FC236}">
                <a16:creationId xmlns:a16="http://schemas.microsoft.com/office/drawing/2014/main" id="{FBB640D1-1564-330D-2391-A8DD67043A0B}"/>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Mental Health &amp; Learning Disabilities</a:t>
            </a:r>
          </a:p>
        </p:txBody>
      </p:sp>
      <p:cxnSp>
        <p:nvCxnSpPr>
          <p:cNvPr id="15" name="Straight Connector 14">
            <a:extLst>
              <a:ext uri="{FF2B5EF4-FFF2-40B4-BE49-F238E27FC236}">
                <a16:creationId xmlns:a16="http://schemas.microsoft.com/office/drawing/2014/main" id="{19EDA504-FF05-85F9-129F-EA73CE40DF0C}"/>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6F8F5C-7505-11C3-B85C-580F904D5887}"/>
              </a:ext>
            </a:extLst>
          </p:cNvPr>
          <p:cNvSpPr txBox="1"/>
          <p:nvPr/>
        </p:nvSpPr>
        <p:spPr>
          <a:xfrm>
            <a:off x="261144" y="9438045"/>
            <a:ext cx="19583400" cy="164147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Welsh Government has identified Mental Health and Learning Disabilities (MH&amp;LD) as an area of concern, with regards to oversight and escalation. Assurance has been sought with regards to the key areas of concern within the Service Group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Health Board has commenced work in advance of the receipt of the report and is setting up a Transformation Programme. This has been informed by a review of the service by an external advisor.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2">
            <a:extLst>
              <a:ext uri="{FF2B5EF4-FFF2-40B4-BE49-F238E27FC236}">
                <a16:creationId xmlns:a16="http://schemas.microsoft.com/office/drawing/2014/main" id="{BF79D7EF-653B-CC2D-5159-92F5BEFE2755}"/>
              </a:ext>
            </a:extLst>
          </p:cNvPr>
          <p:cNvPicPr>
            <a:picLocks noChangeAspect="1"/>
          </p:cNvPicPr>
          <p:nvPr/>
        </p:nvPicPr>
        <p:blipFill>
          <a:blip r:embed="rId2"/>
          <a:stretch>
            <a:fillRect/>
          </a:stretch>
        </p:blipFill>
        <p:spPr>
          <a:xfrm>
            <a:off x="3118645" y="5052928"/>
            <a:ext cx="6934198" cy="3917972"/>
          </a:xfrm>
          <a:prstGeom prst="rect">
            <a:avLst/>
          </a:prstGeom>
        </p:spPr>
      </p:pic>
      <p:pic>
        <p:nvPicPr>
          <p:cNvPr id="7" name="Picture 6">
            <a:extLst>
              <a:ext uri="{FF2B5EF4-FFF2-40B4-BE49-F238E27FC236}">
                <a16:creationId xmlns:a16="http://schemas.microsoft.com/office/drawing/2014/main" id="{7FD93E6F-3130-0246-75AF-2E9A8629158D}"/>
              </a:ext>
            </a:extLst>
          </p:cNvPr>
          <p:cNvPicPr>
            <a:picLocks noChangeAspect="1"/>
          </p:cNvPicPr>
          <p:nvPr/>
        </p:nvPicPr>
        <p:blipFill>
          <a:blip r:embed="rId3"/>
          <a:stretch>
            <a:fillRect/>
          </a:stretch>
        </p:blipFill>
        <p:spPr>
          <a:xfrm>
            <a:off x="3118645" y="941706"/>
            <a:ext cx="6934198" cy="3621246"/>
          </a:xfrm>
          <a:prstGeom prst="rect">
            <a:avLst/>
          </a:prstGeom>
        </p:spPr>
      </p:pic>
      <p:pic>
        <p:nvPicPr>
          <p:cNvPr id="10" name="Picture 9">
            <a:extLst>
              <a:ext uri="{FF2B5EF4-FFF2-40B4-BE49-F238E27FC236}">
                <a16:creationId xmlns:a16="http://schemas.microsoft.com/office/drawing/2014/main" id="{D8A69B9A-27E0-05B7-5D10-69DFF942315C}"/>
              </a:ext>
            </a:extLst>
          </p:cNvPr>
          <p:cNvPicPr>
            <a:picLocks noChangeAspect="1"/>
          </p:cNvPicPr>
          <p:nvPr/>
        </p:nvPicPr>
        <p:blipFill>
          <a:blip r:embed="rId4"/>
          <a:stretch>
            <a:fillRect/>
          </a:stretch>
        </p:blipFill>
        <p:spPr>
          <a:xfrm>
            <a:off x="10834815" y="941707"/>
            <a:ext cx="6759432" cy="3621246"/>
          </a:xfrm>
          <a:prstGeom prst="rect">
            <a:avLst/>
          </a:prstGeom>
        </p:spPr>
      </p:pic>
      <p:pic>
        <p:nvPicPr>
          <p:cNvPr id="17" name="Picture 16">
            <a:extLst>
              <a:ext uri="{FF2B5EF4-FFF2-40B4-BE49-F238E27FC236}">
                <a16:creationId xmlns:a16="http://schemas.microsoft.com/office/drawing/2014/main" id="{6E0C8528-C5AD-31C7-CF62-41EE3D806418}"/>
              </a:ext>
            </a:extLst>
          </p:cNvPr>
          <p:cNvPicPr>
            <a:picLocks noChangeAspect="1"/>
          </p:cNvPicPr>
          <p:nvPr/>
        </p:nvPicPr>
        <p:blipFill>
          <a:blip r:embed="rId5"/>
          <a:stretch>
            <a:fillRect/>
          </a:stretch>
        </p:blipFill>
        <p:spPr>
          <a:xfrm>
            <a:off x="10834815" y="5099504"/>
            <a:ext cx="6759432" cy="3917972"/>
          </a:xfrm>
          <a:prstGeom prst="rect">
            <a:avLst/>
          </a:prstGeom>
        </p:spPr>
      </p:pic>
    </p:spTree>
    <p:extLst>
      <p:ext uri="{BB962C8B-B14F-4D97-AF65-F5344CB8AC3E}">
        <p14:creationId xmlns:p14="http://schemas.microsoft.com/office/powerpoint/2010/main" val="37509954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E0F5-92AE-7867-F7AA-1AA502BA619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D458F0C-9812-44F6-A332-F832FAD5680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977EABB2-A5DB-F2DC-142C-5FB62CE7AF1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24</a:t>
            </a:fld>
            <a:endParaRPr lang="en-GB"/>
          </a:p>
        </p:txBody>
      </p:sp>
      <p:sp>
        <p:nvSpPr>
          <p:cNvPr id="3" name="TextBox 2">
            <a:extLst>
              <a:ext uri="{FF2B5EF4-FFF2-40B4-BE49-F238E27FC236}">
                <a16:creationId xmlns:a16="http://schemas.microsoft.com/office/drawing/2014/main" id="{86FC3EF8-4FEA-BA23-F42E-7D47B6DFA77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Child and Adolescent Mental Health Service (CAMHS)</a:t>
            </a:r>
          </a:p>
        </p:txBody>
      </p:sp>
      <p:pic>
        <p:nvPicPr>
          <p:cNvPr id="5" name="Picture 4">
            <a:extLst>
              <a:ext uri="{FF2B5EF4-FFF2-40B4-BE49-F238E27FC236}">
                <a16:creationId xmlns:a16="http://schemas.microsoft.com/office/drawing/2014/main" id="{93709AB6-2EF4-119F-FF9D-10738688A49B}"/>
              </a:ext>
            </a:extLst>
          </p:cNvPr>
          <p:cNvPicPr>
            <a:picLocks noChangeAspect="1"/>
          </p:cNvPicPr>
          <p:nvPr/>
        </p:nvPicPr>
        <p:blipFill>
          <a:blip r:embed="rId2"/>
          <a:stretch>
            <a:fillRect/>
          </a:stretch>
        </p:blipFill>
        <p:spPr>
          <a:xfrm>
            <a:off x="2089178" y="854075"/>
            <a:ext cx="7239000" cy="3651081"/>
          </a:xfrm>
          <a:prstGeom prst="rect">
            <a:avLst/>
          </a:prstGeom>
        </p:spPr>
      </p:pic>
      <p:cxnSp>
        <p:nvCxnSpPr>
          <p:cNvPr id="12" name="Straight Connector 11">
            <a:extLst>
              <a:ext uri="{FF2B5EF4-FFF2-40B4-BE49-F238E27FC236}">
                <a16:creationId xmlns:a16="http://schemas.microsoft.com/office/drawing/2014/main" id="{FE2E330C-A9AE-72DE-9F6E-56F0B4129880}"/>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47CE397-25D0-5A7B-53F6-C1E9E09C508E}"/>
              </a:ext>
            </a:extLst>
          </p:cNvPr>
          <p:cNvSpPr txBox="1"/>
          <p:nvPr/>
        </p:nvSpPr>
        <p:spPr>
          <a:xfrm>
            <a:off x="261144" y="9652280"/>
            <a:ext cx="19583400" cy="1477328"/>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b="1" dirty="0">
                <a:latin typeface="Verdana" panose="020B0604030504040204" pitchFamily="34" charset="0"/>
                <a:ea typeface="Calibri" panose="020F0502020204030204" pitchFamily="34" charset="0"/>
                <a:cs typeface="Arial" panose="020B0604020202020204" pitchFamily="34" charset="0"/>
              </a:rPr>
              <a:t>CAMHS Part 1B – Data Recording Error </a:t>
            </a:r>
            <a:r>
              <a:rPr lang="en-GB" dirty="0">
                <a:latin typeface="Verdana" panose="020B0604030504040204" pitchFamily="34" charset="0"/>
                <a:ea typeface="Calibri" panose="020F0502020204030204" pitchFamily="34" charset="0"/>
                <a:cs typeface="Arial" panose="020B0604020202020204" pitchFamily="34" charset="0"/>
              </a:rPr>
              <a:t>-The coding and logic applied to data being pulled was erroneous and this was rectified from 1 April 2025.  It was only including assessment and treatments booked together in the same month, not those that were assessed in a previous month with treatment in month so that was pulling through in reported figures.  </a:t>
            </a:r>
          </a:p>
          <a:p>
            <a:pPr marL="285750" lvl="0" indent="-285750">
              <a:buFont typeface="Arial" panose="020B0604020202020204" pitchFamily="34" charset="0"/>
              <a:buChar char="•"/>
            </a:pPr>
            <a:r>
              <a:rPr lang="en-GB" dirty="0">
                <a:latin typeface="Verdana" panose="020B0604030504040204" pitchFamily="34" charset="0"/>
                <a:ea typeface="Calibri" panose="020F0502020204030204" pitchFamily="34" charset="0"/>
                <a:cs typeface="Arial" panose="020B0604020202020204" pitchFamily="34" charset="0"/>
              </a:rPr>
              <a:t>Further work is underway to manage capacity issues within the Part 1B team, utilising agency staff where required, this will be reviewed on a rolling monthly basis.</a:t>
            </a:r>
          </a:p>
        </p:txBody>
      </p:sp>
      <p:pic>
        <p:nvPicPr>
          <p:cNvPr id="7" name="Picture 6">
            <a:extLst>
              <a:ext uri="{FF2B5EF4-FFF2-40B4-BE49-F238E27FC236}">
                <a16:creationId xmlns:a16="http://schemas.microsoft.com/office/drawing/2014/main" id="{8284C3EE-2137-51C0-5176-A7394D1C9E8C}"/>
              </a:ext>
            </a:extLst>
          </p:cNvPr>
          <p:cNvPicPr>
            <a:picLocks noChangeAspect="1"/>
          </p:cNvPicPr>
          <p:nvPr/>
        </p:nvPicPr>
        <p:blipFill>
          <a:blip r:embed="rId3"/>
          <a:stretch>
            <a:fillRect/>
          </a:stretch>
        </p:blipFill>
        <p:spPr>
          <a:xfrm>
            <a:off x="11337073" y="1006476"/>
            <a:ext cx="6756389" cy="3498676"/>
          </a:xfrm>
          <a:prstGeom prst="rect">
            <a:avLst/>
          </a:prstGeom>
        </p:spPr>
      </p:pic>
      <p:pic>
        <p:nvPicPr>
          <p:cNvPr id="10" name="Picture 9">
            <a:extLst>
              <a:ext uri="{FF2B5EF4-FFF2-40B4-BE49-F238E27FC236}">
                <a16:creationId xmlns:a16="http://schemas.microsoft.com/office/drawing/2014/main" id="{D5A880F1-9FE2-FC18-DA9D-AEF903056CCF}"/>
              </a:ext>
            </a:extLst>
          </p:cNvPr>
          <p:cNvPicPr>
            <a:picLocks noChangeAspect="1"/>
          </p:cNvPicPr>
          <p:nvPr/>
        </p:nvPicPr>
        <p:blipFill>
          <a:blip r:embed="rId4"/>
          <a:stretch>
            <a:fillRect/>
          </a:stretch>
        </p:blipFill>
        <p:spPr>
          <a:xfrm>
            <a:off x="2336672" y="5176980"/>
            <a:ext cx="6991506" cy="3688892"/>
          </a:xfrm>
          <a:prstGeom prst="rect">
            <a:avLst/>
          </a:prstGeom>
        </p:spPr>
      </p:pic>
      <p:pic>
        <p:nvPicPr>
          <p:cNvPr id="15" name="Picture 14">
            <a:extLst>
              <a:ext uri="{FF2B5EF4-FFF2-40B4-BE49-F238E27FC236}">
                <a16:creationId xmlns:a16="http://schemas.microsoft.com/office/drawing/2014/main" id="{FFF77169-A5D2-6817-D2FE-754C507EABF2}"/>
              </a:ext>
            </a:extLst>
          </p:cNvPr>
          <p:cNvPicPr>
            <a:picLocks noChangeAspect="1"/>
          </p:cNvPicPr>
          <p:nvPr/>
        </p:nvPicPr>
        <p:blipFill>
          <a:blip r:embed="rId5"/>
          <a:stretch>
            <a:fillRect/>
          </a:stretch>
        </p:blipFill>
        <p:spPr>
          <a:xfrm>
            <a:off x="11369617" y="5176980"/>
            <a:ext cx="6723845" cy="3688891"/>
          </a:xfrm>
          <a:prstGeom prst="rect">
            <a:avLst/>
          </a:prstGeom>
        </p:spPr>
      </p:pic>
    </p:spTree>
    <p:extLst>
      <p:ext uri="{BB962C8B-B14F-4D97-AF65-F5344CB8AC3E}">
        <p14:creationId xmlns:p14="http://schemas.microsoft.com/office/powerpoint/2010/main" val="25255519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135A8-C6F3-184F-3121-EBE3C24F444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84E1B93-AA72-B54B-0FD2-E75CD1F2EE4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677A5C9-9374-9D6C-176C-43381AF956EF}"/>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25</a:t>
            </a:fld>
            <a:endParaRPr lang="en-GB"/>
          </a:p>
        </p:txBody>
      </p:sp>
      <p:sp>
        <p:nvSpPr>
          <p:cNvPr id="3" name="TextBox 2">
            <a:extLst>
              <a:ext uri="{FF2B5EF4-FFF2-40B4-BE49-F238E27FC236}">
                <a16:creationId xmlns:a16="http://schemas.microsoft.com/office/drawing/2014/main" id="{584B39D5-BEBA-3A00-C491-795C2C3F0E6C}"/>
              </a:ext>
            </a:extLst>
          </p:cNvPr>
          <p:cNvSpPr txBox="1"/>
          <p:nvPr/>
        </p:nvSpPr>
        <p:spPr>
          <a:xfrm>
            <a:off x="0" y="0"/>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Patient Experience &amp; Concerns</a:t>
            </a:r>
          </a:p>
        </p:txBody>
      </p:sp>
      <p:cxnSp>
        <p:nvCxnSpPr>
          <p:cNvPr id="12" name="Straight Connector 11">
            <a:extLst>
              <a:ext uri="{FF2B5EF4-FFF2-40B4-BE49-F238E27FC236}">
                <a16:creationId xmlns:a16="http://schemas.microsoft.com/office/drawing/2014/main" id="{C89215BB-38AB-63EF-B33D-9643A160852E}"/>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A1974E4-BBE3-03D9-E5E6-1C1AF8EAF797}"/>
              </a:ext>
            </a:extLst>
          </p:cNvPr>
          <p:cNvSpPr txBox="1"/>
          <p:nvPr/>
        </p:nvSpPr>
        <p:spPr>
          <a:xfrm>
            <a:off x="261144" y="9652280"/>
            <a:ext cx="19583400" cy="184941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5,792 friends and family surveys completed in </a:t>
            </a:r>
            <a:r>
              <a:rPr lang="en-GB" dirty="0">
                <a:latin typeface="Verdana" panose="020B0604030504040204" pitchFamily="34" charset="0"/>
                <a:ea typeface="Calibri" panose="020F0502020204030204" pitchFamily="34" charset="0"/>
                <a:cs typeface="Arial" panose="020B0604020202020204" pitchFamily="34" charset="0"/>
              </a:rPr>
              <a:t>June</a:t>
            </a:r>
            <a:r>
              <a:rPr lang="en-GB" sz="1800" dirty="0">
                <a:effectLst/>
                <a:latin typeface="Verdana" panose="020B0604030504040204" pitchFamily="34" charset="0"/>
                <a:ea typeface="Calibri" panose="020F0502020204030204" pitchFamily="34" charset="0"/>
                <a:cs typeface="Arial" panose="020B0604020202020204" pitchFamily="34" charset="0"/>
              </a:rPr>
              <a:t> 2025 which is a slight increase on the previous month where </a:t>
            </a:r>
            <a:r>
              <a:rPr lang="en-GB" dirty="0">
                <a:latin typeface="Verdana" panose="020B0604030504040204" pitchFamily="34" charset="0"/>
                <a:ea typeface="Calibri" panose="020F0502020204030204" pitchFamily="34" charset="0"/>
                <a:cs typeface="Arial" panose="020B0604020202020204" pitchFamily="34" charset="0"/>
              </a:rPr>
              <a:t>5,707</a:t>
            </a:r>
            <a:r>
              <a:rPr lang="en-GB" sz="1800" dirty="0">
                <a:effectLst/>
                <a:latin typeface="Verdana" panose="020B0604030504040204" pitchFamily="34" charset="0"/>
                <a:ea typeface="Calibri" panose="020F0502020204030204" pitchFamily="34" charset="0"/>
                <a:cs typeface="Arial" panose="020B0604020202020204" pitchFamily="34" charset="0"/>
              </a:rPr>
              <a:t> surveys were completed.</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Of those surveys completed, the 92% of patients would highly recommend the services they received.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 There were 202 concerns receive in May 2025, and 63% of those concerns had responses sent within 30 days in April (May data is not </a:t>
            </a:r>
            <a:r>
              <a:rPr lang="en-GB" dirty="0">
                <a:latin typeface="Verdana" panose="020B0604030504040204" pitchFamily="34" charset="0"/>
                <a:ea typeface="Calibri" panose="020F0502020204030204" pitchFamily="34" charset="0"/>
                <a:cs typeface="Arial" panose="020B0604020202020204" pitchFamily="34" charset="0"/>
              </a:rPr>
              <a:t>y</a:t>
            </a:r>
            <a:r>
              <a:rPr lang="en-GB" sz="1800" dirty="0">
                <a:effectLst/>
                <a:latin typeface="Verdana" panose="020B0604030504040204" pitchFamily="34" charset="0"/>
                <a:ea typeface="Calibri" panose="020F0502020204030204" pitchFamily="34" charset="0"/>
                <a:cs typeface="Arial" panose="020B0604020202020204" pitchFamily="34" charset="0"/>
              </a:rPr>
              <a:t>et available). </a:t>
            </a:r>
          </a:p>
          <a:p>
            <a:pPr marL="342900" lvl="0" indent="-342900" algn="just">
              <a:lnSpc>
                <a:spcPct val="107000"/>
              </a:lnSpc>
              <a:spcAft>
                <a:spcPts val="8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B1B23620-3204-E3B8-897D-F7F05AE4A364}"/>
              </a:ext>
            </a:extLst>
          </p:cNvPr>
          <p:cNvPicPr>
            <a:picLocks noChangeAspect="1"/>
          </p:cNvPicPr>
          <p:nvPr/>
        </p:nvPicPr>
        <p:blipFill>
          <a:blip r:embed="rId2"/>
          <a:stretch>
            <a:fillRect/>
          </a:stretch>
        </p:blipFill>
        <p:spPr>
          <a:xfrm>
            <a:off x="2890044" y="5254772"/>
            <a:ext cx="7162800" cy="3829462"/>
          </a:xfrm>
          <a:prstGeom prst="rect">
            <a:avLst/>
          </a:prstGeom>
        </p:spPr>
      </p:pic>
      <p:pic>
        <p:nvPicPr>
          <p:cNvPr id="7" name="Picture 6">
            <a:extLst>
              <a:ext uri="{FF2B5EF4-FFF2-40B4-BE49-F238E27FC236}">
                <a16:creationId xmlns:a16="http://schemas.microsoft.com/office/drawing/2014/main" id="{7A907F0D-D0C1-13C2-3521-D108829CFDB3}"/>
              </a:ext>
            </a:extLst>
          </p:cNvPr>
          <p:cNvPicPr>
            <a:picLocks noChangeAspect="1"/>
          </p:cNvPicPr>
          <p:nvPr/>
        </p:nvPicPr>
        <p:blipFill>
          <a:blip r:embed="rId3"/>
          <a:stretch>
            <a:fillRect/>
          </a:stretch>
        </p:blipFill>
        <p:spPr>
          <a:xfrm>
            <a:off x="2890044" y="800987"/>
            <a:ext cx="7162800" cy="3908507"/>
          </a:xfrm>
          <a:prstGeom prst="rect">
            <a:avLst/>
          </a:prstGeom>
        </p:spPr>
      </p:pic>
      <p:pic>
        <p:nvPicPr>
          <p:cNvPr id="10" name="Picture 9">
            <a:extLst>
              <a:ext uri="{FF2B5EF4-FFF2-40B4-BE49-F238E27FC236}">
                <a16:creationId xmlns:a16="http://schemas.microsoft.com/office/drawing/2014/main" id="{17F646A7-7AD7-9C0A-F1A3-37E124E08900}"/>
              </a:ext>
            </a:extLst>
          </p:cNvPr>
          <p:cNvPicPr>
            <a:picLocks noChangeAspect="1"/>
          </p:cNvPicPr>
          <p:nvPr/>
        </p:nvPicPr>
        <p:blipFill>
          <a:blip r:embed="rId4"/>
          <a:stretch>
            <a:fillRect/>
          </a:stretch>
        </p:blipFill>
        <p:spPr>
          <a:xfrm>
            <a:off x="10982680" y="975256"/>
            <a:ext cx="6461564" cy="3789893"/>
          </a:xfrm>
          <a:prstGeom prst="rect">
            <a:avLst/>
          </a:prstGeom>
        </p:spPr>
      </p:pic>
      <p:pic>
        <p:nvPicPr>
          <p:cNvPr id="15" name="Picture 14">
            <a:extLst>
              <a:ext uri="{FF2B5EF4-FFF2-40B4-BE49-F238E27FC236}">
                <a16:creationId xmlns:a16="http://schemas.microsoft.com/office/drawing/2014/main" id="{17926815-3F2B-535A-376D-88BE31CFDAC3}"/>
              </a:ext>
            </a:extLst>
          </p:cNvPr>
          <p:cNvPicPr>
            <a:picLocks noChangeAspect="1"/>
          </p:cNvPicPr>
          <p:nvPr/>
        </p:nvPicPr>
        <p:blipFill>
          <a:blip r:embed="rId5"/>
          <a:stretch>
            <a:fillRect/>
          </a:stretch>
        </p:blipFill>
        <p:spPr>
          <a:xfrm>
            <a:off x="10985144" y="5186959"/>
            <a:ext cx="6459099" cy="3829463"/>
          </a:xfrm>
          <a:prstGeom prst="rect">
            <a:avLst/>
          </a:prstGeom>
        </p:spPr>
      </p:pic>
    </p:spTree>
    <p:extLst>
      <p:ext uri="{BB962C8B-B14F-4D97-AF65-F5344CB8AC3E}">
        <p14:creationId xmlns:p14="http://schemas.microsoft.com/office/powerpoint/2010/main" val="3393453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6924D-6E68-BB0E-956E-2760BB2BBB5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9F13C04-5CB0-FDA8-6865-A6B724E2324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5D9894C-ED5E-D903-F94C-F0D87C947A0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26</a:t>
            </a:fld>
            <a:endParaRPr lang="en-GB"/>
          </a:p>
        </p:txBody>
      </p:sp>
      <p:sp>
        <p:nvSpPr>
          <p:cNvPr id="3" name="TextBox 2">
            <a:extLst>
              <a:ext uri="{FF2B5EF4-FFF2-40B4-BE49-F238E27FC236}">
                <a16:creationId xmlns:a16="http://schemas.microsoft.com/office/drawing/2014/main" id="{2CCEBF9A-9975-6228-4506-A9ABF2FC8F6D}"/>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Serious Incidents and Risks</a:t>
            </a:r>
          </a:p>
        </p:txBody>
      </p:sp>
      <p:cxnSp>
        <p:nvCxnSpPr>
          <p:cNvPr id="12" name="Straight Connector 11">
            <a:extLst>
              <a:ext uri="{FF2B5EF4-FFF2-40B4-BE49-F238E27FC236}">
                <a16:creationId xmlns:a16="http://schemas.microsoft.com/office/drawing/2014/main" id="{BAE0E20C-120D-6127-D8FB-62EA69658E68}"/>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C639AF-8C86-E9D7-26F8-90B33E67BF0F}"/>
              </a:ext>
            </a:extLst>
          </p:cNvPr>
          <p:cNvSpPr txBox="1"/>
          <p:nvPr/>
        </p:nvSpPr>
        <p:spPr>
          <a:xfrm>
            <a:off x="261144" y="9652280"/>
            <a:ext cx="19583400" cy="145046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nine</a:t>
            </a:r>
            <a:r>
              <a:rPr lang="en-GB" sz="1800" dirty="0">
                <a:effectLst/>
                <a:latin typeface="Verdana" panose="020B0604030504040204" pitchFamily="34" charset="0"/>
                <a:ea typeface="Calibri" panose="020F0502020204030204" pitchFamily="34" charset="0"/>
                <a:cs typeface="Arial" panose="020B0604020202020204" pitchFamily="34" charset="0"/>
              </a:rPr>
              <a:t> Nationally Reported Incidents reported in June 2025 and there were two new never events reported</a:t>
            </a:r>
            <a:r>
              <a:rPr lang="en-GB" sz="1800" dirty="0">
                <a:solidFill>
                  <a:srgbClr val="FF0000"/>
                </a:solidFill>
                <a:effectLst/>
                <a:latin typeface="Verdana" panose="020B0604030504040204" pitchFamily="34" charset="0"/>
                <a:ea typeface="Calibri" panose="020F0502020204030204" pitchFamily="34" charset="0"/>
                <a:cs typeface="Arial" panose="020B0604020202020204" pitchFamily="34" charset="0"/>
              </a:rPr>
              <a:t>. </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In June 2025, there were 133 open risks with a score &gt;20 recorded for the Health Bord and there were 289 open risks with a score &gt;16.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157 hospital falls recorded in June 2025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53B39DEE-DFE5-60C4-AA37-553EDBC29426}"/>
              </a:ext>
            </a:extLst>
          </p:cNvPr>
          <p:cNvPicPr>
            <a:picLocks noChangeAspect="1"/>
          </p:cNvPicPr>
          <p:nvPr/>
        </p:nvPicPr>
        <p:blipFill>
          <a:blip r:embed="rId2"/>
          <a:stretch>
            <a:fillRect/>
          </a:stretch>
        </p:blipFill>
        <p:spPr>
          <a:xfrm>
            <a:off x="3182960" y="794255"/>
            <a:ext cx="6458106" cy="3717420"/>
          </a:xfrm>
          <a:prstGeom prst="rect">
            <a:avLst/>
          </a:prstGeom>
        </p:spPr>
      </p:pic>
      <p:pic>
        <p:nvPicPr>
          <p:cNvPr id="11" name="Picture 10">
            <a:extLst>
              <a:ext uri="{FF2B5EF4-FFF2-40B4-BE49-F238E27FC236}">
                <a16:creationId xmlns:a16="http://schemas.microsoft.com/office/drawing/2014/main" id="{99156D84-060A-FE80-57F3-5DB9612CA132}"/>
              </a:ext>
            </a:extLst>
          </p:cNvPr>
          <p:cNvPicPr>
            <a:picLocks noChangeAspect="1"/>
          </p:cNvPicPr>
          <p:nvPr/>
        </p:nvPicPr>
        <p:blipFill>
          <a:blip r:embed="rId3"/>
          <a:stretch>
            <a:fillRect/>
          </a:stretch>
        </p:blipFill>
        <p:spPr>
          <a:xfrm>
            <a:off x="10844224" y="938466"/>
            <a:ext cx="6477000" cy="3573209"/>
          </a:xfrm>
          <a:prstGeom prst="rect">
            <a:avLst/>
          </a:prstGeom>
        </p:spPr>
      </p:pic>
      <p:pic>
        <p:nvPicPr>
          <p:cNvPr id="16" name="Picture 15">
            <a:extLst>
              <a:ext uri="{FF2B5EF4-FFF2-40B4-BE49-F238E27FC236}">
                <a16:creationId xmlns:a16="http://schemas.microsoft.com/office/drawing/2014/main" id="{76D68D23-6916-6C7F-66E7-D1522965F2AA}"/>
              </a:ext>
            </a:extLst>
          </p:cNvPr>
          <p:cNvPicPr>
            <a:picLocks noChangeAspect="1"/>
          </p:cNvPicPr>
          <p:nvPr/>
        </p:nvPicPr>
        <p:blipFill>
          <a:blip r:embed="rId4"/>
          <a:stretch>
            <a:fillRect/>
          </a:stretch>
        </p:blipFill>
        <p:spPr>
          <a:xfrm>
            <a:off x="3182960" y="4995610"/>
            <a:ext cx="6573663" cy="3851059"/>
          </a:xfrm>
          <a:prstGeom prst="rect">
            <a:avLst/>
          </a:prstGeom>
        </p:spPr>
      </p:pic>
      <p:pic>
        <p:nvPicPr>
          <p:cNvPr id="19" name="Picture 18">
            <a:extLst>
              <a:ext uri="{FF2B5EF4-FFF2-40B4-BE49-F238E27FC236}">
                <a16:creationId xmlns:a16="http://schemas.microsoft.com/office/drawing/2014/main" id="{AC205319-8037-A3C6-9B00-68808910BD2C}"/>
              </a:ext>
            </a:extLst>
          </p:cNvPr>
          <p:cNvPicPr>
            <a:picLocks noChangeAspect="1"/>
          </p:cNvPicPr>
          <p:nvPr/>
        </p:nvPicPr>
        <p:blipFill>
          <a:blip r:embed="rId5"/>
          <a:stretch>
            <a:fillRect/>
          </a:stretch>
        </p:blipFill>
        <p:spPr>
          <a:xfrm>
            <a:off x="10844223" y="5109434"/>
            <a:ext cx="6476999" cy="3737242"/>
          </a:xfrm>
          <a:prstGeom prst="rect">
            <a:avLst/>
          </a:prstGeom>
        </p:spPr>
      </p:pic>
    </p:spTree>
    <p:extLst>
      <p:ext uri="{BB962C8B-B14F-4D97-AF65-F5344CB8AC3E}">
        <p14:creationId xmlns:p14="http://schemas.microsoft.com/office/powerpoint/2010/main" val="120847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BEF32-11BE-CF25-5CD0-F0C6892DC94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A427D1C-3F2F-62F0-0B73-5E85C6E3517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1D518B6-48E1-5E4B-4C52-99522BACCCF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27</a:t>
            </a:fld>
            <a:endParaRPr lang="en-GB"/>
          </a:p>
        </p:txBody>
      </p:sp>
      <p:sp>
        <p:nvSpPr>
          <p:cNvPr id="3" name="TextBox 2">
            <a:extLst>
              <a:ext uri="{FF2B5EF4-FFF2-40B4-BE49-F238E27FC236}">
                <a16:creationId xmlns:a16="http://schemas.microsoft.com/office/drawing/2014/main" id="{F8EAD5AC-8562-4C28-8254-31FCD2D28923}"/>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Quality &amp; Safety</a:t>
            </a:r>
          </a:p>
        </p:txBody>
      </p:sp>
      <p:cxnSp>
        <p:nvCxnSpPr>
          <p:cNvPr id="12" name="Straight Connector 11">
            <a:extLst>
              <a:ext uri="{FF2B5EF4-FFF2-40B4-BE49-F238E27FC236}">
                <a16:creationId xmlns:a16="http://schemas.microsoft.com/office/drawing/2014/main" id="{CCC29121-94FA-633B-6CD9-A4D55F60C91F}"/>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077099-17E3-8ABD-C055-C04565CDB7B2}"/>
              </a:ext>
            </a:extLst>
          </p:cNvPr>
          <p:cNvSpPr txBox="1"/>
          <p:nvPr/>
        </p:nvSpPr>
        <p:spPr>
          <a:xfrm>
            <a:off x="261144" y="9652281"/>
            <a:ext cx="19583400" cy="203132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percentage of completed discharge summaries saw a reduction in </a:t>
            </a:r>
            <a:r>
              <a:rPr lang="en-GB" dirty="0">
                <a:latin typeface="Verdana" panose="020B0604030504040204" pitchFamily="34" charset="0"/>
                <a:ea typeface="Calibri" panose="020F0502020204030204" pitchFamily="34" charset="0"/>
                <a:cs typeface="Arial" panose="020B0604020202020204" pitchFamily="34" charset="0"/>
              </a:rPr>
              <a:t>June</a:t>
            </a:r>
            <a:r>
              <a:rPr lang="en-GB" sz="1800" dirty="0">
                <a:effectLst/>
                <a:latin typeface="Verdana" panose="020B0604030504040204" pitchFamily="34" charset="0"/>
                <a:ea typeface="Calibri" panose="020F0502020204030204" pitchFamily="34" charset="0"/>
                <a:cs typeface="Arial" panose="020B0604020202020204" pitchFamily="34" charset="0"/>
              </a:rPr>
              <a:t> 2025, decreasing to 63% from 66% in May 2025</a:t>
            </a:r>
          </a:p>
          <a:p>
            <a:pPr marL="285750" indent="-285750">
              <a:buFont typeface="Arial" panose="020B060402020202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124 Pressure Ulcers reported in May 2025, of which 53 were recorded in the Community. </a:t>
            </a:r>
          </a:p>
          <a:p>
            <a:pPr marL="285750" indent="-285750">
              <a:buFont typeface="Arial" panose="020B0604020202020204" pitchFamily="34" charset="0"/>
              <a:buChar char="•"/>
            </a:pPr>
            <a:r>
              <a:rPr lang="en-GB" dirty="0">
                <a:latin typeface="Verdana" panose="020B0604030504040204" pitchFamily="34" charset="0"/>
                <a:ea typeface="Calibri" panose="020F0502020204030204" pitchFamily="34" charset="0"/>
                <a:cs typeface="Arial" panose="020B0604020202020204" pitchFamily="34" charset="0"/>
              </a:rPr>
              <a:t>Crude mortality rates increased in April 2025 to 0.72% from 0.68% in March 2025 – May data was not available at the date of the report being published</a:t>
            </a:r>
          </a:p>
          <a:p>
            <a:pPr marL="285750" indent="-285750">
              <a:buFont typeface="Arial" panose="020B0604020202020204" pitchFamily="34" charset="0"/>
              <a:buChar char="•"/>
            </a:pPr>
            <a:endParaRPr lang="en-GB" dirty="0">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chemeClr val="accent1"/>
              </a:solidFill>
              <a:latin typeface="Verdana" panose="020B0604030504040204" pitchFamily="34" charset="0"/>
              <a:ea typeface="Verdana" panose="020B0604030504040204" pitchFamily="34" charset="0"/>
            </a:endParaRPr>
          </a:p>
        </p:txBody>
      </p:sp>
      <p:pic>
        <p:nvPicPr>
          <p:cNvPr id="14" name="Picture 13">
            <a:extLst>
              <a:ext uri="{FF2B5EF4-FFF2-40B4-BE49-F238E27FC236}">
                <a16:creationId xmlns:a16="http://schemas.microsoft.com/office/drawing/2014/main" id="{A39CECE0-25D9-6B9C-1DE1-A18B304D03CB}"/>
              </a:ext>
            </a:extLst>
          </p:cNvPr>
          <p:cNvPicPr>
            <a:picLocks noChangeAspect="1"/>
          </p:cNvPicPr>
          <p:nvPr/>
        </p:nvPicPr>
        <p:blipFill>
          <a:blip r:embed="rId2"/>
          <a:stretch>
            <a:fillRect/>
          </a:stretch>
        </p:blipFill>
        <p:spPr>
          <a:xfrm>
            <a:off x="10136466" y="5173631"/>
            <a:ext cx="6774378" cy="3882345"/>
          </a:xfrm>
          <a:prstGeom prst="rect">
            <a:avLst/>
          </a:prstGeom>
        </p:spPr>
      </p:pic>
      <p:pic>
        <p:nvPicPr>
          <p:cNvPr id="8" name="Picture 7">
            <a:extLst>
              <a:ext uri="{FF2B5EF4-FFF2-40B4-BE49-F238E27FC236}">
                <a16:creationId xmlns:a16="http://schemas.microsoft.com/office/drawing/2014/main" id="{B56EBFC4-1461-33B1-0A59-400F02F8960B}"/>
              </a:ext>
            </a:extLst>
          </p:cNvPr>
          <p:cNvPicPr>
            <a:picLocks noChangeAspect="1"/>
          </p:cNvPicPr>
          <p:nvPr/>
        </p:nvPicPr>
        <p:blipFill>
          <a:blip r:embed="rId3"/>
          <a:stretch>
            <a:fillRect/>
          </a:stretch>
        </p:blipFill>
        <p:spPr>
          <a:xfrm>
            <a:off x="2585244" y="977975"/>
            <a:ext cx="6568028" cy="3802833"/>
          </a:xfrm>
          <a:prstGeom prst="rect">
            <a:avLst/>
          </a:prstGeom>
        </p:spPr>
      </p:pic>
      <p:pic>
        <p:nvPicPr>
          <p:cNvPr id="11" name="Picture 10">
            <a:extLst>
              <a:ext uri="{FF2B5EF4-FFF2-40B4-BE49-F238E27FC236}">
                <a16:creationId xmlns:a16="http://schemas.microsoft.com/office/drawing/2014/main" id="{EAA04F96-AE45-3D0F-A2E5-93074909496B}"/>
              </a:ext>
            </a:extLst>
          </p:cNvPr>
          <p:cNvPicPr>
            <a:picLocks noChangeAspect="1"/>
          </p:cNvPicPr>
          <p:nvPr/>
        </p:nvPicPr>
        <p:blipFill>
          <a:blip r:embed="rId4"/>
          <a:stretch>
            <a:fillRect/>
          </a:stretch>
        </p:blipFill>
        <p:spPr>
          <a:xfrm>
            <a:off x="10136466" y="977975"/>
            <a:ext cx="6774378" cy="3929751"/>
          </a:xfrm>
          <a:prstGeom prst="rect">
            <a:avLst/>
          </a:prstGeom>
        </p:spPr>
      </p:pic>
      <p:pic>
        <p:nvPicPr>
          <p:cNvPr id="16" name="Picture 15">
            <a:extLst>
              <a:ext uri="{FF2B5EF4-FFF2-40B4-BE49-F238E27FC236}">
                <a16:creationId xmlns:a16="http://schemas.microsoft.com/office/drawing/2014/main" id="{D5C6DEF1-3F95-8287-865B-60F9439E6986}"/>
              </a:ext>
            </a:extLst>
          </p:cNvPr>
          <p:cNvPicPr>
            <a:picLocks noChangeAspect="1"/>
          </p:cNvPicPr>
          <p:nvPr/>
        </p:nvPicPr>
        <p:blipFill>
          <a:blip r:embed="rId5"/>
          <a:stretch>
            <a:fillRect/>
          </a:stretch>
        </p:blipFill>
        <p:spPr>
          <a:xfrm>
            <a:off x="2585244" y="5346941"/>
            <a:ext cx="6568028" cy="3709033"/>
          </a:xfrm>
          <a:prstGeom prst="rect">
            <a:avLst/>
          </a:prstGeom>
        </p:spPr>
      </p:pic>
    </p:spTree>
    <p:extLst>
      <p:ext uri="{BB962C8B-B14F-4D97-AF65-F5344CB8AC3E}">
        <p14:creationId xmlns:p14="http://schemas.microsoft.com/office/powerpoint/2010/main" val="2427883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88B9A-99A1-6CBA-4730-2C22C7E6D8B1}"/>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5CE26B01-0C75-6679-74F8-DD226746F9EA}"/>
              </a:ext>
              <a:ext uri="{C183D7F6-B498-43B3-948B-1728B52AA6E4}">
                <adec:decorative xmlns:adec="http://schemas.microsoft.com/office/drawing/2017/decorative" val="1"/>
              </a:ext>
            </a:extLst>
          </p:cNvPr>
          <p:cNvSpPr/>
          <p:nvPr/>
        </p:nvSpPr>
        <p:spPr>
          <a:xfrm>
            <a:off x="329533" y="403095"/>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a:solidFill>
                <a:prstClr val="white"/>
              </a:solidFill>
              <a:latin typeface="Calibri" panose="020F0502020204030204"/>
            </a:endParaRPr>
          </a:p>
        </p:txBody>
      </p:sp>
      <p:cxnSp>
        <p:nvCxnSpPr>
          <p:cNvPr id="41" name="Straight Connector 40">
            <a:extLst>
              <a:ext uri="{FF2B5EF4-FFF2-40B4-BE49-F238E27FC236}">
                <a16:creationId xmlns:a16="http://schemas.microsoft.com/office/drawing/2014/main" id="{920645A7-42D2-9BF5-4D15-C14A9DA282FC}"/>
              </a:ext>
              <a:ext uri="{C183D7F6-B498-43B3-948B-1728B52AA6E4}">
                <adec:decorative xmlns:adec="http://schemas.microsoft.com/office/drawing/2017/decorative" val="1"/>
              </a:ext>
            </a:extLst>
          </p:cNvPr>
          <p:cNvCxnSpPr/>
          <p:nvPr/>
        </p:nvCxnSpPr>
        <p:spPr>
          <a:xfrm>
            <a:off x="1812962" y="503654"/>
            <a:ext cx="0" cy="118732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3575FEB0-3EE8-942C-9DD6-BB5A91E22EF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751" y="3077708"/>
            <a:ext cx="672354" cy="672354"/>
          </a:xfrm>
          <a:prstGeom prst="rect">
            <a:avLst/>
          </a:prstGeom>
        </p:spPr>
      </p:pic>
      <p:sp>
        <p:nvSpPr>
          <p:cNvPr id="21" name="Text Box">
            <a:hlinkClick r:id="rId6"/>
            <a:extLst>
              <a:ext uri="{FF2B5EF4-FFF2-40B4-BE49-F238E27FC236}">
                <a16:creationId xmlns:a16="http://schemas.microsoft.com/office/drawing/2014/main" id="{5AB11549-967D-A767-43D6-A2F5EC57CA5A}"/>
              </a:ext>
            </a:extLst>
          </p:cNvPr>
          <p:cNvSpPr txBox="1">
            <a:spLocks noChangeArrowheads="1"/>
          </p:cNvSpPr>
          <p:nvPr/>
        </p:nvSpPr>
        <p:spPr bwMode="auto">
          <a:xfrm>
            <a:off x="1267126" y="5533131"/>
            <a:ext cx="1091675"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271F09F3-B82A-96BD-E682-0688107B9940}"/>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652" y="5450986"/>
            <a:ext cx="672354" cy="672354"/>
          </a:xfrm>
          <a:prstGeom prst="rect">
            <a:avLst/>
          </a:prstGeom>
        </p:spPr>
      </p:pic>
      <p:sp>
        <p:nvSpPr>
          <p:cNvPr id="82" name="Text Box">
            <a:hlinkClick r:id="rId3"/>
            <a:extLst>
              <a:ext uri="{FF2B5EF4-FFF2-40B4-BE49-F238E27FC236}">
                <a16:creationId xmlns:a16="http://schemas.microsoft.com/office/drawing/2014/main" id="{FF04D362-C422-0160-E31B-B4C40C00408F}"/>
              </a:ext>
            </a:extLst>
          </p:cNvPr>
          <p:cNvSpPr txBox="1">
            <a:spLocks noChangeArrowheads="1"/>
          </p:cNvSpPr>
          <p:nvPr/>
        </p:nvSpPr>
        <p:spPr bwMode="auto">
          <a:xfrm>
            <a:off x="1273685" y="8624872"/>
            <a:ext cx="1268338"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DEEFB3A4-3FC1-182A-7FAB-F090B54D2F8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212" y="8542730"/>
            <a:ext cx="672354" cy="672354"/>
          </a:xfrm>
          <a:prstGeom prst="rect">
            <a:avLst/>
          </a:prstGeom>
        </p:spPr>
      </p:pic>
      <p:sp>
        <p:nvSpPr>
          <p:cNvPr id="9" name="Text Box 980076608">
            <a:extLst>
              <a:ext uri="{FF2B5EF4-FFF2-40B4-BE49-F238E27FC236}">
                <a16:creationId xmlns:a16="http://schemas.microsoft.com/office/drawing/2014/main" id="{A6804094-0A40-7527-B038-391057B895F1}"/>
              </a:ext>
            </a:extLst>
          </p:cNvPr>
          <p:cNvSpPr txBox="1">
            <a:spLocks noChangeArrowheads="1"/>
          </p:cNvSpPr>
          <p:nvPr/>
        </p:nvSpPr>
        <p:spPr bwMode="auto">
          <a:xfrm>
            <a:off x="1988493" y="606962"/>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Clinical Coding: Action &amp; Intervention</a:t>
            </a:r>
            <a:endParaRPr lang="en-GB" sz="3628" b="1" dirty="0">
              <a:solidFill>
                <a:prstClr val="black"/>
              </a:solidFill>
              <a:latin typeface="Verdana" panose="020B0604030504040204" pitchFamily="34" charset="0"/>
              <a:ea typeface="Verdana" panose="020B0604030504040204" pitchFamily="34" charset="0"/>
            </a:endParaRPr>
          </a:p>
        </p:txBody>
      </p:sp>
      <p:sp>
        <p:nvSpPr>
          <p:cNvPr id="15" name="Oval 14" descr="Checklist with solid fill">
            <a:extLst>
              <a:ext uri="{FF2B5EF4-FFF2-40B4-BE49-F238E27FC236}">
                <a16:creationId xmlns:a16="http://schemas.microsoft.com/office/drawing/2014/main" id="{903EA2FC-088E-67B3-1D8E-7539B40314DC}"/>
              </a:ext>
            </a:extLst>
          </p:cNvPr>
          <p:cNvSpPr/>
          <p:nvPr/>
        </p:nvSpPr>
        <p:spPr>
          <a:xfrm>
            <a:off x="505063" y="502822"/>
            <a:ext cx="1132370" cy="118815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914413">
              <a:defRPr/>
            </a:pPr>
            <a:endParaRPr lang="en-GB" sz="1801">
              <a:solidFill>
                <a:prstClr val="white">
                  <a:hueOff val="0"/>
                  <a:satOff val="0"/>
                  <a:lumOff val="0"/>
                  <a:alphaOff val="0"/>
                </a:prstClr>
              </a:solidFill>
              <a:latin typeface="Calibri" panose="020F0502020204030204"/>
            </a:endParaRPr>
          </a:p>
        </p:txBody>
      </p:sp>
      <p:pic>
        <p:nvPicPr>
          <p:cNvPr id="105" name="Graphic" descr="Target">
            <a:hlinkClick r:id="rId3"/>
            <a:extLst>
              <a:ext uri="{FF2B5EF4-FFF2-40B4-BE49-F238E27FC236}">
                <a16:creationId xmlns:a16="http://schemas.microsoft.com/office/drawing/2014/main" id="{1918B4DE-D95D-8445-C214-2768A04602CE}"/>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27" y="7612397"/>
            <a:ext cx="716740" cy="624813"/>
          </a:xfrm>
          <a:prstGeom prst="rect">
            <a:avLst/>
          </a:prstGeom>
        </p:spPr>
      </p:pic>
      <p:sp>
        <p:nvSpPr>
          <p:cNvPr id="4" name="Rectangle: Rounded Corners 3">
            <a:extLst>
              <a:ext uri="{FF2B5EF4-FFF2-40B4-BE49-F238E27FC236}">
                <a16:creationId xmlns:a16="http://schemas.microsoft.com/office/drawing/2014/main" id="{0CE5F9B8-FC0D-D8D7-69F4-0AC1A162A08E}"/>
              </a:ext>
              <a:ext uri="{C183D7F6-B498-43B3-948B-1728B52AA6E4}">
                <adec:decorative xmlns:adec="http://schemas.microsoft.com/office/drawing/2017/decorative" val="1"/>
              </a:ext>
            </a:extLst>
          </p:cNvPr>
          <p:cNvSpPr/>
          <p:nvPr/>
        </p:nvSpPr>
        <p:spPr>
          <a:xfrm>
            <a:off x="10538606" y="2000215"/>
            <a:ext cx="9237551" cy="4467193"/>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1507937"/>
            <a:r>
              <a:rPr lang="en-GB" sz="2000" b="1" dirty="0">
                <a:solidFill>
                  <a:srgbClr val="4472C4">
                    <a:lumMod val="75000"/>
                  </a:srgbClr>
                </a:solidFill>
                <a:latin typeface="Verdana" panose="020B0604030504040204" pitchFamily="34" charset="0"/>
                <a:ea typeface="Verdana" panose="020B0604030504040204" pitchFamily="34" charset="0"/>
              </a:rPr>
              <a:t>What are the main risks impacting reaching 95% Tier One Target?</a:t>
            </a:r>
          </a:p>
          <a:p>
            <a:pPr defTabSz="1507937"/>
            <a:endParaRPr lang="en-GB" sz="2000" b="1" dirty="0">
              <a:solidFill>
                <a:prstClr val="black"/>
              </a:solidFill>
              <a:latin typeface="Verdana" panose="020B0604030504040204" pitchFamily="34" charset="0"/>
              <a:ea typeface="Verdana" panose="020B0604030504040204" pitchFamily="34" charset="0"/>
            </a:endParaRPr>
          </a:p>
          <a:p>
            <a:pPr marL="285754" indent="-285754" defTabSz="1507937">
              <a:buFontTx/>
              <a:buChar char="-"/>
            </a:pPr>
            <a:r>
              <a:rPr lang="en-GB" sz="2000" dirty="0">
                <a:solidFill>
                  <a:prstClr val="black"/>
                </a:solidFill>
                <a:latin typeface="Verdana" panose="020B0604030504040204" pitchFamily="34" charset="0"/>
                <a:ea typeface="Verdana" panose="020B0604030504040204" pitchFamily="34" charset="0"/>
              </a:rPr>
              <a:t>Qualified Coders are a higher band in NHS England resulting in challenges around staff retention with approximately 8WTE qualified coders being lost to other Health Organisations in recent years.</a:t>
            </a:r>
          </a:p>
          <a:p>
            <a:pPr marL="285754" indent="-285754" defTabSz="1507937">
              <a:buFontTx/>
              <a:buChar char="-"/>
            </a:pPr>
            <a:r>
              <a:rPr lang="en-GB" sz="2000" dirty="0">
                <a:solidFill>
                  <a:prstClr val="black"/>
                </a:solidFill>
                <a:latin typeface="Verdana" panose="020B0604030504040204" pitchFamily="34" charset="0"/>
                <a:ea typeface="Verdana" panose="020B0604030504040204" pitchFamily="34" charset="0"/>
              </a:rPr>
              <a:t>Qualified Coders are typically replaced by trainees who can take over two years to become qualified and until then code at a reduced hourly rate (1.5 per hour compared to 4 per hour). </a:t>
            </a:r>
          </a:p>
          <a:p>
            <a:pPr marL="285754" indent="-285754" defTabSz="1507937">
              <a:buFontTx/>
              <a:buChar char="-"/>
            </a:pPr>
            <a:r>
              <a:rPr lang="en-GB" sz="2000" dirty="0">
                <a:solidFill>
                  <a:prstClr val="black"/>
                </a:solidFill>
                <a:latin typeface="Verdana" panose="020B0604030504040204" pitchFamily="34" charset="0"/>
                <a:ea typeface="Verdana" panose="020B0604030504040204" pitchFamily="34" charset="0"/>
              </a:rPr>
              <a:t>Still a reliance on the paper record to code many specialties due to lack of electronic data (EPR system) and inadequate completion of discharge advice letters.  </a:t>
            </a:r>
          </a:p>
        </p:txBody>
      </p:sp>
      <p:pic>
        <p:nvPicPr>
          <p:cNvPr id="20" name="Graphic 19" descr="Bullseye with solid fill">
            <a:extLst>
              <a:ext uri="{FF2B5EF4-FFF2-40B4-BE49-F238E27FC236}">
                <a16:creationId xmlns:a16="http://schemas.microsoft.com/office/drawing/2014/main" id="{2DEE410E-16DE-7437-4EA1-D7F9783B814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45389" y="7633633"/>
            <a:ext cx="731170" cy="731170"/>
          </a:xfrm>
          <a:prstGeom prst="rect">
            <a:avLst/>
          </a:prstGeom>
        </p:spPr>
      </p:pic>
      <p:pic>
        <p:nvPicPr>
          <p:cNvPr id="22" name="Graphic 21" descr="Bullseye with solid fill">
            <a:extLst>
              <a:ext uri="{FF2B5EF4-FFF2-40B4-BE49-F238E27FC236}">
                <a16:creationId xmlns:a16="http://schemas.microsoft.com/office/drawing/2014/main" id="{2BF26989-47CF-A235-AC08-5261C50EDD3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590870" y="7612398"/>
            <a:ext cx="780020" cy="731170"/>
          </a:xfrm>
          <a:prstGeom prst="rect">
            <a:avLst/>
          </a:prstGeom>
        </p:spPr>
      </p:pic>
      <p:sp>
        <p:nvSpPr>
          <p:cNvPr id="23" name="Rectangle: Rounded Corners 22">
            <a:extLst>
              <a:ext uri="{FF2B5EF4-FFF2-40B4-BE49-F238E27FC236}">
                <a16:creationId xmlns:a16="http://schemas.microsoft.com/office/drawing/2014/main" id="{4772C8BB-820B-5336-6A68-C84481A31DF4}"/>
              </a:ext>
              <a:ext uri="{C183D7F6-B498-43B3-948B-1728B52AA6E4}">
                <adec:decorative xmlns:adec="http://schemas.microsoft.com/office/drawing/2017/decorative" val="1"/>
              </a:ext>
            </a:extLst>
          </p:cNvPr>
          <p:cNvSpPr/>
          <p:nvPr/>
        </p:nvSpPr>
        <p:spPr>
          <a:xfrm>
            <a:off x="10528651" y="6799608"/>
            <a:ext cx="9237552" cy="4296994"/>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13">
              <a:defRPr/>
            </a:pPr>
            <a:endParaRPr lang="en-GB" sz="1801">
              <a:solidFill>
                <a:srgbClr val="285087"/>
              </a:solidFill>
              <a:latin typeface="Calibri" panose="020F0502020204030204"/>
            </a:endParaRPr>
          </a:p>
        </p:txBody>
      </p:sp>
      <p:sp>
        <p:nvSpPr>
          <p:cNvPr id="25" name="TextBox 24">
            <a:extLst>
              <a:ext uri="{FF2B5EF4-FFF2-40B4-BE49-F238E27FC236}">
                <a16:creationId xmlns:a16="http://schemas.microsoft.com/office/drawing/2014/main" id="{4524917D-0182-2543-0858-41A2B313A9AC}"/>
              </a:ext>
            </a:extLst>
          </p:cNvPr>
          <p:cNvSpPr txBox="1">
            <a:spLocks/>
          </p:cNvSpPr>
          <p:nvPr/>
        </p:nvSpPr>
        <p:spPr>
          <a:xfrm>
            <a:off x="10645100" y="6901391"/>
            <a:ext cx="9121103" cy="4093428"/>
          </a:xfrm>
          <a:prstGeom prst="rect">
            <a:avLst/>
          </a:prstGeom>
          <a:noFill/>
        </p:spPr>
        <p:txBody>
          <a:bodyPr wrap="square">
            <a:spAutoFit/>
          </a:bodyPr>
          <a:lstStyle/>
          <a:p>
            <a:pPr defTabSz="1507937"/>
            <a:r>
              <a:rPr lang="en-GB" sz="2000" b="1" dirty="0">
                <a:solidFill>
                  <a:srgbClr val="4472C4">
                    <a:lumMod val="75000"/>
                  </a:srgbClr>
                </a:solidFill>
                <a:latin typeface="Verdana" panose="020B0604030504040204" pitchFamily="34" charset="0"/>
                <a:ea typeface="Verdana" panose="020B0604030504040204" pitchFamily="34" charset="0"/>
              </a:rPr>
              <a:t>What actions are being taken to improve Completeness?</a:t>
            </a:r>
          </a:p>
          <a:p>
            <a:pPr defTabSz="1507937"/>
            <a:endParaRPr lang="en-GB" sz="2000" b="1" dirty="0">
              <a:solidFill>
                <a:prstClr val="black"/>
              </a:solidFill>
              <a:latin typeface="Verdana" panose="020B0604030504040204" pitchFamily="34" charset="0"/>
              <a:ea typeface="Verdana" panose="020B0604030504040204" pitchFamily="34" charset="0"/>
            </a:endParaRPr>
          </a:p>
          <a:p>
            <a:pPr marL="285754" indent="-285754" defTabSz="1507937">
              <a:buFontTx/>
              <a:buChar char="-"/>
            </a:pPr>
            <a:r>
              <a:rPr lang="en-GB" sz="2000" dirty="0">
                <a:solidFill>
                  <a:prstClr val="black"/>
                </a:solidFill>
                <a:latin typeface="Verdana" panose="020B0604030504040204" pitchFamily="34" charset="0"/>
                <a:ea typeface="Verdana" panose="020B0604030504040204" pitchFamily="34" charset="0"/>
              </a:rPr>
              <a:t>Coding Modernisation Plan approved by Executive Committee in February 2025 to implement an auto-coding software solution and re-band qualified coders to NHS England equivalent grades. </a:t>
            </a:r>
          </a:p>
          <a:p>
            <a:pPr marL="285754" indent="-285754" defTabSz="1507937">
              <a:buFontTx/>
              <a:buChar char="-"/>
            </a:pPr>
            <a:r>
              <a:rPr lang="en-GB" sz="2000" dirty="0">
                <a:solidFill>
                  <a:prstClr val="black"/>
                </a:solidFill>
                <a:latin typeface="Verdana" panose="020B0604030504040204" pitchFamily="34" charset="0"/>
                <a:ea typeface="Verdana" panose="020B0604030504040204" pitchFamily="34" charset="0"/>
              </a:rPr>
              <a:t>OCP currently taking place for re-banding and is expected to be completed in September 2025.</a:t>
            </a:r>
          </a:p>
          <a:p>
            <a:pPr marL="285754" indent="-285754" defTabSz="1507937">
              <a:buFontTx/>
              <a:buChar char="-"/>
            </a:pPr>
            <a:r>
              <a:rPr lang="en-GB" sz="2000" dirty="0">
                <a:solidFill>
                  <a:prstClr val="black"/>
                </a:solidFill>
                <a:latin typeface="Verdana" panose="020B0604030504040204" pitchFamily="34" charset="0"/>
                <a:ea typeface="Verdana" panose="020B0604030504040204" pitchFamily="34" charset="0"/>
              </a:rPr>
              <a:t>Proposal to only code Primary Condition and Procedure to be taken to Information Governance and Cyber Assurance Group in August 2025 which will increase coding rates from 4 per hour to 6 per hour.</a:t>
            </a:r>
          </a:p>
          <a:p>
            <a:pPr marL="285754" indent="-285754" defTabSz="1507937">
              <a:buFontTx/>
              <a:buChar char="-"/>
            </a:pPr>
            <a:r>
              <a:rPr lang="en-GB" sz="2000" dirty="0">
                <a:solidFill>
                  <a:prstClr val="black"/>
                </a:solidFill>
                <a:latin typeface="Verdana" panose="020B0604030504040204" pitchFamily="34" charset="0"/>
                <a:ea typeface="Verdana" panose="020B0604030504040204" pitchFamily="34" charset="0"/>
              </a:rPr>
              <a:t>Two specialties anticipated to be live with auto-coding solution by the end of the year.</a:t>
            </a:r>
            <a:endParaRPr lang="en-GB" sz="1801" b="1" dirty="0">
              <a:solidFill>
                <a:srgbClr val="FF0000"/>
              </a:solidFill>
              <a:highlight>
                <a:srgbClr val="FFFF00"/>
              </a:highlight>
              <a:latin typeface="Calibri" panose="020F0502020204030204"/>
            </a:endParaRPr>
          </a:p>
        </p:txBody>
      </p:sp>
      <p:pic>
        <p:nvPicPr>
          <p:cNvPr id="26" name="Picture 25">
            <a:extLst>
              <a:ext uri="{FF2B5EF4-FFF2-40B4-BE49-F238E27FC236}">
                <a16:creationId xmlns:a16="http://schemas.microsoft.com/office/drawing/2014/main" id="{08523017-F54F-A35D-252A-A93BCFC060E8}"/>
              </a:ext>
            </a:extLst>
          </p:cNvPr>
          <p:cNvPicPr>
            <a:picLocks noChangeAspect="1"/>
          </p:cNvPicPr>
          <p:nvPr/>
        </p:nvPicPr>
        <p:blipFill>
          <a:blip r:embed="rId13"/>
          <a:stretch>
            <a:fillRect/>
          </a:stretch>
        </p:blipFill>
        <p:spPr>
          <a:xfrm>
            <a:off x="84318" y="2541217"/>
            <a:ext cx="10329208" cy="4997140"/>
          </a:xfrm>
          <a:prstGeom prst="rect">
            <a:avLst/>
          </a:prstGeom>
        </p:spPr>
      </p:pic>
      <p:sp>
        <p:nvSpPr>
          <p:cNvPr id="29" name="TextBox 28">
            <a:extLst>
              <a:ext uri="{FF2B5EF4-FFF2-40B4-BE49-F238E27FC236}">
                <a16:creationId xmlns:a16="http://schemas.microsoft.com/office/drawing/2014/main" id="{900847AE-CD54-006E-0E88-3C50EC2F0AF5}"/>
              </a:ext>
            </a:extLst>
          </p:cNvPr>
          <p:cNvSpPr txBox="1"/>
          <p:nvPr/>
        </p:nvSpPr>
        <p:spPr>
          <a:xfrm>
            <a:off x="414749" y="7787815"/>
            <a:ext cx="10055678" cy="1569660"/>
          </a:xfrm>
          <a:prstGeom prst="rect">
            <a:avLst/>
          </a:prstGeom>
          <a:noFill/>
        </p:spPr>
        <p:txBody>
          <a:bodyPr wrap="square">
            <a:spAutoFit/>
          </a:bodyPr>
          <a:lstStyle/>
          <a:p>
            <a:pPr defTabSz="1507937"/>
            <a:r>
              <a:rPr lang="en-GB" sz="2400" i="1" dirty="0">
                <a:solidFill>
                  <a:prstClr val="black"/>
                </a:solidFill>
                <a:latin typeface="Verdana" panose="020B0604030504040204" pitchFamily="34" charset="0"/>
                <a:ea typeface="Verdana" panose="020B0604030504040204" pitchFamily="34" charset="0"/>
              </a:rPr>
              <a:t>Please note Apr-Jun 2025 coding completeness rates are reduced due to coding backlog from the previous financial year until the end of June 2025 and they will increase throughout the year.</a:t>
            </a:r>
          </a:p>
        </p:txBody>
      </p:sp>
    </p:spTree>
    <p:extLst>
      <p:ext uri="{BB962C8B-B14F-4D97-AF65-F5344CB8AC3E}">
        <p14:creationId xmlns:p14="http://schemas.microsoft.com/office/powerpoint/2010/main" val="3463424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5AC5-4285-A93F-31F7-3573F7C48A6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59E26C4-7274-0804-FFC2-A0BA53E70AC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2D5B22D-EEDE-5D50-5A34-BD71CB784A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29</a:t>
            </a:fld>
            <a:endParaRPr lang="en-GB"/>
          </a:p>
        </p:txBody>
      </p:sp>
      <p:sp>
        <p:nvSpPr>
          <p:cNvPr id="3" name="TextBox 2">
            <a:extLst>
              <a:ext uri="{FF2B5EF4-FFF2-40B4-BE49-F238E27FC236}">
                <a16:creationId xmlns:a16="http://schemas.microsoft.com/office/drawing/2014/main" id="{CE7CB1C4-987F-7177-7DFD-B79F7737DE8E}"/>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Theatre Efficiency</a:t>
            </a:r>
          </a:p>
        </p:txBody>
      </p:sp>
      <p:cxnSp>
        <p:nvCxnSpPr>
          <p:cNvPr id="12" name="Straight Connector 11">
            <a:extLst>
              <a:ext uri="{FF2B5EF4-FFF2-40B4-BE49-F238E27FC236}">
                <a16:creationId xmlns:a16="http://schemas.microsoft.com/office/drawing/2014/main" id="{A5E86D77-49BD-934E-912C-BB10771DC2C4}"/>
              </a:ext>
            </a:extLst>
          </p:cNvPr>
          <p:cNvCxnSpPr/>
          <p:nvPr/>
        </p:nvCxnSpPr>
        <p:spPr>
          <a:xfrm>
            <a:off x="0" y="9236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A19C20-84EA-EEC6-532E-24F58A09A425}"/>
              </a:ext>
            </a:extLst>
          </p:cNvPr>
          <p:cNvSpPr txBox="1"/>
          <p:nvPr/>
        </p:nvSpPr>
        <p:spPr>
          <a:xfrm>
            <a:off x="243556" y="9377884"/>
            <a:ext cx="19583400" cy="164147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rPr>
              <a:t>The Planning Framework sets out enabling actions that must underpin the delivery priorities to successfully achieve the core service and changes required. These include value </a:t>
            </a:r>
            <a:r>
              <a:rPr lang="en-GB" sz="1800" dirty="0">
                <a:effectLst/>
                <a:latin typeface="Verdana" panose="020B0604030504040204" pitchFamily="34" charset="0"/>
                <a:ea typeface="Verdana" panose="020B0604030504040204" pitchFamily="34" charset="0"/>
                <a:cs typeface="Calibri" panose="020F0502020204030204" pitchFamily="34" charset="0"/>
              </a:rPr>
              <a:t>projects, digital innovations, workforce developments, financial sustainability and ways of working.  </a:t>
            </a:r>
            <a:r>
              <a:rPr lang="en-GB" sz="1800" dirty="0">
                <a:effectLst/>
                <a:latin typeface="Verdana" panose="020B0604030504040204" pitchFamily="34" charset="0"/>
                <a:ea typeface="Verdana" panose="020B0604030504040204" pitchFamily="34" charset="0"/>
                <a:cs typeface="Times New Roman" panose="02020603050405020304" pitchFamily="18" charset="0"/>
              </a:rPr>
              <a:t>The enabling actions and planning framework have been incorporated into SBUHB’s Theatre performance framework and work is currently underway to report against these measures.</a:t>
            </a:r>
            <a:endParaRPr lang="en-GB" dirty="0">
              <a:latin typeface="Verdana" panose="020B0604030504040204" pitchFamily="34" charset="0"/>
              <a:ea typeface="Verdana" panose="020B060403050404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GB" sz="1800" dirty="0">
                <a:effectLst/>
                <a:latin typeface="Verdana" panose="020B0604030504040204" pitchFamily="34" charset="0"/>
                <a:ea typeface="Verdana" panose="020B0604030504040204" pitchFamily="34" charset="0"/>
              </a:rPr>
              <a:t>During June 2025 there were 3,444 total cases completed across all sites, of which 499 were recorded as ‘trauma’ cases.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0E1DEFA6-82DB-9048-79A1-878E3030F804}"/>
              </a:ext>
            </a:extLst>
          </p:cNvPr>
          <p:cNvSpPr txBox="1"/>
          <p:nvPr/>
        </p:nvSpPr>
        <p:spPr>
          <a:xfrm>
            <a:off x="2336672" y="2987675"/>
            <a:ext cx="14878972" cy="2308324"/>
          </a:xfrm>
          <a:prstGeom prst="rect">
            <a:avLst/>
          </a:prstGeom>
          <a:noFill/>
        </p:spPr>
        <p:txBody>
          <a:bodyPr wrap="square" rtlCol="0">
            <a:spAutoFit/>
          </a:bodyPr>
          <a:lstStyle/>
          <a:p>
            <a:pPr algn="ctr"/>
            <a:r>
              <a:rPr lang="en-GB" sz="7200" dirty="0">
                <a:solidFill>
                  <a:srgbClr val="0070C0"/>
                </a:solidFill>
              </a:rPr>
              <a:t>Data being reviewed and will be updated for next report</a:t>
            </a:r>
          </a:p>
        </p:txBody>
      </p:sp>
    </p:spTree>
    <p:extLst>
      <p:ext uri="{BB962C8B-B14F-4D97-AF65-F5344CB8AC3E}">
        <p14:creationId xmlns:p14="http://schemas.microsoft.com/office/powerpoint/2010/main" val="1261138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D3B54-0E1C-02F9-2F8F-669A7F3D7F2C}"/>
              </a:ext>
            </a:extLst>
          </p:cNvPr>
          <p:cNvSpPr>
            <a:spLocks noGrp="1"/>
          </p:cNvSpPr>
          <p:nvPr>
            <p:ph type="body" sz="quarter" idx="10"/>
          </p:nvPr>
        </p:nvSpPr>
        <p:spPr>
          <a:xfrm>
            <a:off x="1348251" y="3749675"/>
            <a:ext cx="17409186" cy="2810464"/>
          </a:xfrm>
        </p:spPr>
        <p:txBody>
          <a:bodyPr/>
          <a:lstStyle/>
          <a:p>
            <a:pPr algn="ctr"/>
            <a:r>
              <a:rPr lang="en-GB" sz="4800" b="1" dirty="0">
                <a:latin typeface="Verdana" panose="020B0604030504040204" pitchFamily="34" charset="0"/>
                <a:ea typeface="Verdana" panose="020B0604030504040204" pitchFamily="34" charset="0"/>
              </a:rPr>
              <a:t>Section 1: </a:t>
            </a:r>
          </a:p>
          <a:p>
            <a:pPr algn="ctr"/>
            <a:r>
              <a:rPr lang="en-GB" sz="4800" dirty="0">
                <a:latin typeface="Verdana" panose="020B0604030504040204" pitchFamily="34" charset="0"/>
                <a:ea typeface="Verdana" panose="020B0604030504040204" pitchFamily="34" charset="0"/>
              </a:rPr>
              <a:t>Updates against all Escalation areas </a:t>
            </a:r>
          </a:p>
          <a:p>
            <a:pPr algn="ctr"/>
            <a:r>
              <a:rPr lang="en-GB" sz="4800" dirty="0">
                <a:latin typeface="Verdana" panose="020B0604030504040204" pitchFamily="34" charset="0"/>
                <a:ea typeface="Verdana" panose="020B0604030504040204" pitchFamily="34" charset="0"/>
              </a:rPr>
              <a:t>with Welsh Government</a:t>
            </a:r>
          </a:p>
          <a:p>
            <a:endParaRPr lang="en-GB" dirty="0"/>
          </a:p>
        </p:txBody>
      </p:sp>
    </p:spTree>
    <p:extLst>
      <p:ext uri="{BB962C8B-B14F-4D97-AF65-F5344CB8AC3E}">
        <p14:creationId xmlns:p14="http://schemas.microsoft.com/office/powerpoint/2010/main" val="3818592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08A56-7B4C-5655-CEEB-294DF9A99C3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8370D2A-0B15-C387-6E34-0DACEA01FEB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F06FF55-14A0-E6C0-36E6-61EDF82862C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30</a:t>
            </a:fld>
            <a:endParaRPr lang="en-GB"/>
          </a:p>
        </p:txBody>
      </p:sp>
      <p:sp>
        <p:nvSpPr>
          <p:cNvPr id="3" name="TextBox 2">
            <a:extLst>
              <a:ext uri="{FF2B5EF4-FFF2-40B4-BE49-F238E27FC236}">
                <a16:creationId xmlns:a16="http://schemas.microsoft.com/office/drawing/2014/main" id="{3878B593-B899-C8D7-07A5-820148ED758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Fractured Neck of Femur (NOF)</a:t>
            </a:r>
          </a:p>
        </p:txBody>
      </p:sp>
      <p:pic>
        <p:nvPicPr>
          <p:cNvPr id="6" name="Picture 5">
            <a:extLst>
              <a:ext uri="{FF2B5EF4-FFF2-40B4-BE49-F238E27FC236}">
                <a16:creationId xmlns:a16="http://schemas.microsoft.com/office/drawing/2014/main" id="{55EA8438-D0C3-9B97-CE22-CBFE130048EE}"/>
              </a:ext>
            </a:extLst>
          </p:cNvPr>
          <p:cNvPicPr>
            <a:picLocks noChangeAspect="1"/>
          </p:cNvPicPr>
          <p:nvPr/>
        </p:nvPicPr>
        <p:blipFill>
          <a:blip r:embed="rId2"/>
          <a:stretch>
            <a:fillRect/>
          </a:stretch>
        </p:blipFill>
        <p:spPr>
          <a:xfrm>
            <a:off x="2454621" y="757670"/>
            <a:ext cx="7143525" cy="2992006"/>
          </a:xfrm>
          <a:prstGeom prst="rect">
            <a:avLst/>
          </a:prstGeom>
        </p:spPr>
      </p:pic>
      <p:pic>
        <p:nvPicPr>
          <p:cNvPr id="9" name="Picture 8">
            <a:extLst>
              <a:ext uri="{FF2B5EF4-FFF2-40B4-BE49-F238E27FC236}">
                <a16:creationId xmlns:a16="http://schemas.microsoft.com/office/drawing/2014/main" id="{C8EB3453-1F7C-76F2-A437-7E47A1B6CBA7}"/>
              </a:ext>
            </a:extLst>
          </p:cNvPr>
          <p:cNvPicPr>
            <a:picLocks noChangeAspect="1"/>
          </p:cNvPicPr>
          <p:nvPr/>
        </p:nvPicPr>
        <p:blipFill>
          <a:blip r:embed="rId3"/>
          <a:stretch>
            <a:fillRect/>
          </a:stretch>
        </p:blipFill>
        <p:spPr>
          <a:xfrm>
            <a:off x="10901473" y="757670"/>
            <a:ext cx="6818743" cy="2992006"/>
          </a:xfrm>
          <a:prstGeom prst="rect">
            <a:avLst/>
          </a:prstGeom>
        </p:spPr>
      </p:pic>
      <p:pic>
        <p:nvPicPr>
          <p:cNvPr id="13" name="Picture 12">
            <a:extLst>
              <a:ext uri="{FF2B5EF4-FFF2-40B4-BE49-F238E27FC236}">
                <a16:creationId xmlns:a16="http://schemas.microsoft.com/office/drawing/2014/main" id="{1AF2E739-9EE2-BC11-3DEC-36E7E2734FDC}"/>
              </a:ext>
            </a:extLst>
          </p:cNvPr>
          <p:cNvPicPr>
            <a:picLocks noChangeAspect="1"/>
          </p:cNvPicPr>
          <p:nvPr/>
        </p:nvPicPr>
        <p:blipFill>
          <a:blip r:embed="rId4"/>
          <a:stretch>
            <a:fillRect/>
          </a:stretch>
        </p:blipFill>
        <p:spPr>
          <a:xfrm>
            <a:off x="2661444" y="7826272"/>
            <a:ext cx="6936702" cy="3229703"/>
          </a:xfrm>
          <a:prstGeom prst="rect">
            <a:avLst/>
          </a:prstGeom>
        </p:spPr>
      </p:pic>
      <p:pic>
        <p:nvPicPr>
          <p:cNvPr id="16" name="Picture 15">
            <a:extLst>
              <a:ext uri="{FF2B5EF4-FFF2-40B4-BE49-F238E27FC236}">
                <a16:creationId xmlns:a16="http://schemas.microsoft.com/office/drawing/2014/main" id="{125330A5-DE1A-6244-8778-B2A52BB3E55C}"/>
              </a:ext>
            </a:extLst>
          </p:cNvPr>
          <p:cNvPicPr>
            <a:picLocks noChangeAspect="1"/>
          </p:cNvPicPr>
          <p:nvPr/>
        </p:nvPicPr>
        <p:blipFill>
          <a:blip r:embed="rId5"/>
          <a:stretch>
            <a:fillRect/>
          </a:stretch>
        </p:blipFill>
        <p:spPr>
          <a:xfrm>
            <a:off x="2661444" y="4239400"/>
            <a:ext cx="7143525" cy="2992007"/>
          </a:xfrm>
          <a:prstGeom prst="rect">
            <a:avLst/>
          </a:prstGeom>
        </p:spPr>
      </p:pic>
      <p:pic>
        <p:nvPicPr>
          <p:cNvPr id="19" name="Picture 18">
            <a:extLst>
              <a:ext uri="{FF2B5EF4-FFF2-40B4-BE49-F238E27FC236}">
                <a16:creationId xmlns:a16="http://schemas.microsoft.com/office/drawing/2014/main" id="{48E0F949-9D10-9663-6DF5-E89053BF707E}"/>
              </a:ext>
            </a:extLst>
          </p:cNvPr>
          <p:cNvPicPr>
            <a:picLocks noChangeAspect="1"/>
          </p:cNvPicPr>
          <p:nvPr/>
        </p:nvPicPr>
        <p:blipFill>
          <a:blip r:embed="rId6"/>
          <a:stretch>
            <a:fillRect/>
          </a:stretch>
        </p:blipFill>
        <p:spPr>
          <a:xfrm>
            <a:off x="10901472" y="4234086"/>
            <a:ext cx="6818743" cy="2992007"/>
          </a:xfrm>
          <a:prstGeom prst="rect">
            <a:avLst/>
          </a:prstGeom>
        </p:spPr>
      </p:pic>
      <p:pic>
        <p:nvPicPr>
          <p:cNvPr id="22" name="Picture 21">
            <a:extLst>
              <a:ext uri="{FF2B5EF4-FFF2-40B4-BE49-F238E27FC236}">
                <a16:creationId xmlns:a16="http://schemas.microsoft.com/office/drawing/2014/main" id="{8C54E504-FD6F-EE38-FE40-27EEA2D46FBA}"/>
              </a:ext>
            </a:extLst>
          </p:cNvPr>
          <p:cNvPicPr>
            <a:picLocks noChangeAspect="1"/>
          </p:cNvPicPr>
          <p:nvPr/>
        </p:nvPicPr>
        <p:blipFill>
          <a:blip r:embed="rId7"/>
          <a:stretch>
            <a:fillRect/>
          </a:stretch>
        </p:blipFill>
        <p:spPr>
          <a:xfrm>
            <a:off x="10901471" y="7826271"/>
            <a:ext cx="6818743" cy="3229703"/>
          </a:xfrm>
          <a:prstGeom prst="rect">
            <a:avLst/>
          </a:prstGeom>
        </p:spPr>
      </p:pic>
    </p:spTree>
    <p:extLst>
      <p:ext uri="{BB962C8B-B14F-4D97-AF65-F5344CB8AC3E}">
        <p14:creationId xmlns:p14="http://schemas.microsoft.com/office/powerpoint/2010/main" val="42111985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A3B-7F58-6B64-65D0-7A2C434496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34A25-8F45-6A08-0EDD-197E1AF0ACF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31</a:t>
            </a:fld>
            <a:endParaRPr lang="en-GB"/>
          </a:p>
        </p:txBody>
      </p:sp>
      <p:sp>
        <p:nvSpPr>
          <p:cNvPr id="3" name="TextBox 2">
            <a:extLst>
              <a:ext uri="{FF2B5EF4-FFF2-40B4-BE49-F238E27FC236}">
                <a16:creationId xmlns:a16="http://schemas.microsoft.com/office/drawing/2014/main" id="{80880F59-8F38-A71C-71F3-400D23269B60}"/>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Primary Care</a:t>
            </a:r>
          </a:p>
        </p:txBody>
      </p:sp>
      <p:pic>
        <p:nvPicPr>
          <p:cNvPr id="5" name="Picture 4">
            <a:extLst>
              <a:ext uri="{FF2B5EF4-FFF2-40B4-BE49-F238E27FC236}">
                <a16:creationId xmlns:a16="http://schemas.microsoft.com/office/drawing/2014/main" id="{206F11F4-7C42-BB9E-33E5-1CCB0EAB7CF0}"/>
              </a:ext>
            </a:extLst>
          </p:cNvPr>
          <p:cNvPicPr>
            <a:picLocks noChangeAspect="1"/>
          </p:cNvPicPr>
          <p:nvPr/>
        </p:nvPicPr>
        <p:blipFill>
          <a:blip r:embed="rId2"/>
          <a:stretch>
            <a:fillRect/>
          </a:stretch>
        </p:blipFill>
        <p:spPr>
          <a:xfrm>
            <a:off x="453850" y="1487437"/>
            <a:ext cx="5824905" cy="3510475"/>
          </a:xfrm>
          <a:prstGeom prst="rect">
            <a:avLst/>
          </a:prstGeom>
        </p:spPr>
      </p:pic>
      <p:pic>
        <p:nvPicPr>
          <p:cNvPr id="7" name="Picture 6">
            <a:extLst>
              <a:ext uri="{FF2B5EF4-FFF2-40B4-BE49-F238E27FC236}">
                <a16:creationId xmlns:a16="http://schemas.microsoft.com/office/drawing/2014/main" id="{3370BAB6-7695-DD60-68A5-428CAAFEC996}"/>
              </a:ext>
            </a:extLst>
          </p:cNvPr>
          <p:cNvPicPr>
            <a:picLocks noChangeAspect="1"/>
          </p:cNvPicPr>
          <p:nvPr/>
        </p:nvPicPr>
        <p:blipFill>
          <a:blip r:embed="rId3"/>
          <a:stretch>
            <a:fillRect/>
          </a:stretch>
        </p:blipFill>
        <p:spPr>
          <a:xfrm>
            <a:off x="6916538" y="1523365"/>
            <a:ext cx="6184305" cy="3474547"/>
          </a:xfrm>
          <a:prstGeom prst="rect">
            <a:avLst/>
          </a:prstGeom>
        </p:spPr>
      </p:pic>
      <p:pic>
        <p:nvPicPr>
          <p:cNvPr id="9" name="Picture 8">
            <a:extLst>
              <a:ext uri="{FF2B5EF4-FFF2-40B4-BE49-F238E27FC236}">
                <a16:creationId xmlns:a16="http://schemas.microsoft.com/office/drawing/2014/main" id="{7B7C21AA-C5FA-C618-624C-066A35193347}"/>
              </a:ext>
            </a:extLst>
          </p:cNvPr>
          <p:cNvPicPr>
            <a:picLocks noChangeAspect="1"/>
          </p:cNvPicPr>
          <p:nvPr/>
        </p:nvPicPr>
        <p:blipFill>
          <a:blip r:embed="rId4"/>
          <a:stretch>
            <a:fillRect/>
          </a:stretch>
        </p:blipFill>
        <p:spPr>
          <a:xfrm>
            <a:off x="13738626" y="1487436"/>
            <a:ext cx="5663333" cy="3510475"/>
          </a:xfrm>
          <a:prstGeom prst="rect">
            <a:avLst/>
          </a:prstGeom>
        </p:spPr>
      </p:pic>
      <p:pic>
        <p:nvPicPr>
          <p:cNvPr id="12" name="Picture 11">
            <a:extLst>
              <a:ext uri="{FF2B5EF4-FFF2-40B4-BE49-F238E27FC236}">
                <a16:creationId xmlns:a16="http://schemas.microsoft.com/office/drawing/2014/main" id="{A4D39E5B-45B3-0DC5-2A32-AF367B9E2943}"/>
              </a:ext>
            </a:extLst>
          </p:cNvPr>
          <p:cNvPicPr>
            <a:picLocks noChangeAspect="1"/>
          </p:cNvPicPr>
          <p:nvPr/>
        </p:nvPicPr>
        <p:blipFill>
          <a:blip r:embed="rId5"/>
          <a:stretch>
            <a:fillRect/>
          </a:stretch>
        </p:blipFill>
        <p:spPr>
          <a:xfrm>
            <a:off x="432252" y="6435206"/>
            <a:ext cx="5846503" cy="3551087"/>
          </a:xfrm>
          <a:prstGeom prst="rect">
            <a:avLst/>
          </a:prstGeom>
        </p:spPr>
      </p:pic>
      <p:pic>
        <p:nvPicPr>
          <p:cNvPr id="14" name="Picture 13">
            <a:extLst>
              <a:ext uri="{FF2B5EF4-FFF2-40B4-BE49-F238E27FC236}">
                <a16:creationId xmlns:a16="http://schemas.microsoft.com/office/drawing/2014/main" id="{3AAC43B3-4EA3-5039-B783-E2F813833D1E}"/>
              </a:ext>
            </a:extLst>
          </p:cNvPr>
          <p:cNvPicPr>
            <a:picLocks noChangeAspect="1"/>
          </p:cNvPicPr>
          <p:nvPr/>
        </p:nvPicPr>
        <p:blipFill>
          <a:blip r:embed="rId6"/>
          <a:stretch>
            <a:fillRect/>
          </a:stretch>
        </p:blipFill>
        <p:spPr>
          <a:xfrm>
            <a:off x="7079424" y="6378123"/>
            <a:ext cx="6021419" cy="3608170"/>
          </a:xfrm>
          <a:prstGeom prst="rect">
            <a:avLst/>
          </a:prstGeom>
        </p:spPr>
      </p:pic>
      <p:pic>
        <p:nvPicPr>
          <p:cNvPr id="16" name="Picture 15">
            <a:extLst>
              <a:ext uri="{FF2B5EF4-FFF2-40B4-BE49-F238E27FC236}">
                <a16:creationId xmlns:a16="http://schemas.microsoft.com/office/drawing/2014/main" id="{A7829A2E-0DE6-E8E7-08B0-D36E64DE88F8}"/>
              </a:ext>
            </a:extLst>
          </p:cNvPr>
          <p:cNvPicPr>
            <a:picLocks noChangeAspect="1"/>
          </p:cNvPicPr>
          <p:nvPr/>
        </p:nvPicPr>
        <p:blipFill>
          <a:blip r:embed="rId7"/>
          <a:stretch>
            <a:fillRect/>
          </a:stretch>
        </p:blipFill>
        <p:spPr>
          <a:xfrm>
            <a:off x="13907987" y="6440418"/>
            <a:ext cx="5493971" cy="3333104"/>
          </a:xfrm>
          <a:prstGeom prst="rect">
            <a:avLst/>
          </a:prstGeom>
        </p:spPr>
      </p:pic>
    </p:spTree>
    <p:extLst>
      <p:ext uri="{BB962C8B-B14F-4D97-AF65-F5344CB8AC3E}">
        <p14:creationId xmlns:p14="http://schemas.microsoft.com/office/powerpoint/2010/main" val="4874894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32</a:t>
            </a:fld>
            <a:endParaRPr lang="en-GB"/>
          </a:p>
        </p:txBody>
      </p:sp>
      <p:sp>
        <p:nvSpPr>
          <p:cNvPr id="3" name="TextBox 2">
            <a:extLst>
              <a:ext uri="{FF2B5EF4-FFF2-40B4-BE49-F238E27FC236}">
                <a16:creationId xmlns:a16="http://schemas.microsoft.com/office/drawing/2014/main" id="{FB737A90-69E1-09A9-C1FD-C00E2838A09D}"/>
              </a:ext>
            </a:extLst>
          </p:cNvPr>
          <p:cNvSpPr txBox="1"/>
          <p:nvPr/>
        </p:nvSpPr>
        <p:spPr>
          <a:xfrm>
            <a:off x="0" y="-14068"/>
            <a:ext cx="20105688" cy="584775"/>
          </a:xfrm>
          <a:prstGeom prst="rect">
            <a:avLst/>
          </a:prstGeom>
          <a:solidFill>
            <a:srgbClr val="9E4ECA"/>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0D8B76C3-F1B8-5607-E0EB-B2E983A85D98}"/>
              </a:ext>
            </a:extLst>
          </p:cNvPr>
          <p:cNvGraphicFramePr>
            <a:graphicFrameLocks noGrp="1"/>
          </p:cNvGraphicFramePr>
          <p:nvPr>
            <p:extLst>
              <p:ext uri="{D42A27DB-BD31-4B8C-83A1-F6EECF244321}">
                <p14:modId xmlns:p14="http://schemas.microsoft.com/office/powerpoint/2010/main" val="4214341815"/>
              </p:ext>
            </p:extLst>
          </p:nvPr>
        </p:nvGraphicFramePr>
        <p:xfrm>
          <a:off x="57789" y="2339011"/>
          <a:ext cx="19882644" cy="8275320"/>
        </p:xfrm>
        <a:graphic>
          <a:graphicData uri="http://schemas.openxmlformats.org/drawingml/2006/table">
            <a:tbl>
              <a:tblPr firstRow="1" bandRow="1">
                <a:tableStyleId>{5C22544A-7EE6-4342-B048-85BDC9FD1C3A}</a:tableStyleId>
              </a:tblPr>
              <a:tblGrid>
                <a:gridCol w="6870855">
                  <a:extLst>
                    <a:ext uri="{9D8B030D-6E8A-4147-A177-3AD203B41FA5}">
                      <a16:colId xmlns:a16="http://schemas.microsoft.com/office/drawing/2014/main" val="1003702167"/>
                    </a:ext>
                  </a:extLst>
                </a:gridCol>
                <a:gridCol w="7825012">
                  <a:extLst>
                    <a:ext uri="{9D8B030D-6E8A-4147-A177-3AD203B41FA5}">
                      <a16:colId xmlns:a16="http://schemas.microsoft.com/office/drawing/2014/main" val="4087940648"/>
                    </a:ext>
                  </a:extLst>
                </a:gridCol>
                <a:gridCol w="5186777">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1188807">
                <a:tc>
                  <a:txBody>
                    <a:bodyPr/>
                    <a:lstStyle/>
                    <a:p>
                      <a:r>
                        <a:rPr lang="en-GB" sz="2000" kern="1200" dirty="0">
                          <a:solidFill>
                            <a:schemeClr val="dk1"/>
                          </a:solidFill>
                          <a:latin typeface="Verdana" panose="020B0604030504040204" pitchFamily="34" charset="0"/>
                          <a:ea typeface="Verdana" panose="020B0604030504040204" pitchFamily="34" charset="0"/>
                          <a:cs typeface="+mn-cs"/>
                        </a:rPr>
                        <a:t>Care is delivered around the patient in the most appropriate setting as close to home as possible supported by digital and data solutions </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Rio to support integrated teams in Mental Health, Learning Disabilities and Community Services.</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Increase patient adoption of the Swansea Bay Patient Portal (SBPO). </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Increased access to services through the development of electronic self-referral forms for the population of Swansea Bay.</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Digital Maternity to support a single pregnancy record with real time recording of information in community and hospital settings.</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750 users in integrated teams will be  supported by a digital solution in the community.</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latin typeface="Verdana" panose="020B0604030504040204" pitchFamily="34" charset="0"/>
                          <a:ea typeface="Verdana" panose="020B0604030504040204" pitchFamily="34" charset="0"/>
                          <a:cs typeface="+mn-cs"/>
                        </a:rPr>
                        <a:t>Empowering patients to make informed and meaningful choices about their health.</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Shared Care record for maternity with a patient facing app.</a:t>
                      </a:r>
                    </a:p>
                  </a:txBody>
                  <a:tcPr/>
                </a:tc>
                <a:extLst>
                  <a:ext uri="{0D108BD9-81ED-4DB2-BD59-A6C34878D82A}">
                    <a16:rowId xmlns:a16="http://schemas.microsoft.com/office/drawing/2014/main" val="3866069235"/>
                  </a:ext>
                </a:extLst>
              </a:tr>
              <a:tr h="2656471">
                <a:tc>
                  <a:txBody>
                    <a:bodyPr/>
                    <a:lstStyle/>
                    <a:p>
                      <a:r>
                        <a:rPr lang="en-GB" sz="2000" dirty="0">
                          <a:latin typeface="Verdana" panose="020B0604030504040204" pitchFamily="34" charset="0"/>
                          <a:ea typeface="Verdana" panose="020B0604030504040204" pitchFamily="34" charset="0"/>
                        </a:rPr>
                        <a:t>We have a digitally inclusive culture where patients, clinicians and non-clinical colleagues work collaboratively to create effective and efficient services and patients are empowered to make informed and meaningful choices about their health.</a:t>
                      </a:r>
                    </a:p>
                  </a:txBody>
                  <a:tcPr/>
                </a:tc>
                <a:tc>
                  <a:txBody>
                    <a:bodyPr/>
                    <a:lstStyle/>
                    <a:p>
                      <a:pPr marL="0" indent="0" algn="l">
                        <a:buFont typeface="Arial" panose="020B0604020202020204" pitchFamily="34" charset="0"/>
                        <a:buNone/>
                      </a:pPr>
                      <a:r>
                        <a:rPr lang="en-GB" sz="2000" dirty="0">
                          <a:latin typeface="Verdana" panose="020B0604030504040204" pitchFamily="34" charset="0"/>
                          <a:ea typeface="Verdana" panose="020B0604030504040204" pitchFamily="34" charset="0"/>
                        </a:rPr>
                        <a:t>The digital platforms listed above will support clinicians to work collaboratively and effectively. Additionally, patients will be empowered to manage their own health through the increased adoption of:</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Swansea Bay Patient Portal (SBPO) in conjunction with the roll out of Hybrid Mail to improve patient communication by delivering outpatient letters digitally via the SBPP. </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Implementation of </a:t>
                      </a:r>
                      <a:r>
                        <a:rPr lang="en-GB" sz="2000" kern="1200" dirty="0">
                          <a:solidFill>
                            <a:schemeClr val="dk1"/>
                          </a:solidFill>
                          <a:latin typeface="Verdana" panose="020B0604030504040204" pitchFamily="34" charset="0"/>
                          <a:ea typeface="Verdana" panose="020B0604030504040204" pitchFamily="34" charset="0"/>
                          <a:cs typeface="+mn-cs"/>
                        </a:rPr>
                        <a:t>Digital Health Assessments (DHA’s) to include the Waiting Well holistic assessment question set.</a:t>
                      </a:r>
                    </a:p>
                    <a:p>
                      <a:pPr marL="0" indent="0">
                        <a:buFont typeface="Arial" panose="020B0604020202020204" pitchFamily="34" charset="0"/>
                        <a:buNone/>
                      </a:pPr>
                      <a:endParaRPr lang="en-GB" sz="2000" kern="1200" dirty="0">
                        <a:solidFill>
                          <a:schemeClr val="dk1"/>
                        </a:solidFill>
                        <a:latin typeface="Verdana" panose="020B0604030504040204" pitchFamily="34" charset="0"/>
                        <a:ea typeface="Verdana" panose="020B0604030504040204" pitchFamily="34" charset="0"/>
                        <a:cs typeface="+mn-cs"/>
                      </a:endParaRPr>
                    </a:p>
                    <a:p>
                      <a:pPr marL="0" indent="0">
                        <a:buFont typeface="Arial" panose="020B0604020202020204" pitchFamily="34" charset="0"/>
                        <a:buNone/>
                      </a:pPr>
                      <a:r>
                        <a:rPr lang="en-GB" sz="2000" kern="1200" dirty="0">
                          <a:solidFill>
                            <a:schemeClr val="dk1"/>
                          </a:solidFill>
                          <a:latin typeface="Verdana" panose="020B0604030504040204" pitchFamily="34" charset="0"/>
                          <a:ea typeface="Verdana" panose="020B0604030504040204" pitchFamily="34" charset="0"/>
                          <a:cs typeface="+mn-cs"/>
                        </a:rPr>
                        <a:t>Pilot the use of artificial intelligence to increase the efficiency and timeliness of clinical coding. </a:t>
                      </a:r>
                    </a:p>
                  </a:txBody>
                  <a:tcPr/>
                </a:tc>
                <a:tc>
                  <a:txBody>
                    <a:bodyPr/>
                    <a:lstStyle/>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Effective and efficient services enabled by digital technology.</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Empowering patients to make informed and meaningful choices about their health.</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noProof="0" dirty="0">
                          <a:solidFill>
                            <a:schemeClr val="dk1"/>
                          </a:solidFill>
                          <a:latin typeface="Verdana" panose="020B0604030504040204" pitchFamily="34" charset="0"/>
                          <a:ea typeface="Verdana" panose="020B0604030504040204" pitchFamily="34" charset="0"/>
                          <a:cs typeface="+mn-cs"/>
                          <a:sym typeface="Helvetica Neue"/>
                        </a:rPr>
                        <a:t>Data </a:t>
                      </a:r>
                      <a:r>
                        <a:rPr lang="en-GB" sz="2000" kern="1200" dirty="0">
                          <a:solidFill>
                            <a:schemeClr val="dk1"/>
                          </a:solidFill>
                          <a:latin typeface="Verdana" panose="020B0604030504040204" pitchFamily="34" charset="0"/>
                          <a:ea typeface="Verdana" panose="020B0604030504040204" pitchFamily="34" charset="0"/>
                          <a:cs typeface="+mn-cs"/>
                        </a:rPr>
                        <a:t>insights will inform clinical and operational decisions to improve patient outcomes</a:t>
                      </a:r>
                      <a:endParaRPr lang="en-GB" sz="2000" kern="1200" noProof="0" dirty="0">
                        <a:solidFill>
                          <a:schemeClr val="dk1"/>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4203264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33</a:t>
            </a:fld>
            <a:endParaRPr lang="en-GB"/>
          </a:p>
        </p:txBody>
      </p:sp>
      <p:sp>
        <p:nvSpPr>
          <p:cNvPr id="3" name="TextBox 2">
            <a:extLst>
              <a:ext uri="{FF2B5EF4-FFF2-40B4-BE49-F238E27FC236}">
                <a16:creationId xmlns:a16="http://schemas.microsoft.com/office/drawing/2014/main" id="{17E1F453-693A-765D-CB54-1651DB85BD81}"/>
              </a:ext>
            </a:extLst>
          </p:cNvPr>
          <p:cNvSpPr txBox="1"/>
          <p:nvPr/>
        </p:nvSpPr>
        <p:spPr>
          <a:xfrm>
            <a:off x="0" y="-14068"/>
            <a:ext cx="20105688" cy="584775"/>
          </a:xfrm>
          <a:prstGeom prst="rect">
            <a:avLst/>
          </a:prstGeom>
          <a:solidFill>
            <a:srgbClr val="9E4ECA"/>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5ACE6825-6DF2-96C5-DE9C-24E3687A003F}"/>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F6E5836F-0671-BB93-B124-CD9DBBFA3171}"/>
              </a:ext>
            </a:extLst>
          </p:cNvPr>
          <p:cNvGraphicFramePr>
            <a:graphicFrameLocks noGrp="1"/>
          </p:cNvGraphicFramePr>
          <p:nvPr>
            <p:extLst>
              <p:ext uri="{D42A27DB-BD31-4B8C-83A1-F6EECF244321}">
                <p14:modId xmlns:p14="http://schemas.microsoft.com/office/powerpoint/2010/main" val="3633418649"/>
              </p:ext>
            </p:extLst>
          </p:nvPr>
        </p:nvGraphicFramePr>
        <p:xfrm>
          <a:off x="57789" y="2347413"/>
          <a:ext cx="19882644" cy="9098280"/>
        </p:xfrm>
        <a:graphic>
          <a:graphicData uri="http://schemas.openxmlformats.org/drawingml/2006/table">
            <a:tbl>
              <a:tblPr firstRow="1" bandRow="1">
                <a:tableStyleId>{5C22544A-7EE6-4342-B048-85BDC9FD1C3A}</a:tableStyleId>
              </a:tblPr>
              <a:tblGrid>
                <a:gridCol w="5499255">
                  <a:extLst>
                    <a:ext uri="{9D8B030D-6E8A-4147-A177-3AD203B41FA5}">
                      <a16:colId xmlns:a16="http://schemas.microsoft.com/office/drawing/2014/main" val="1003702167"/>
                    </a:ext>
                  </a:extLst>
                </a:gridCol>
                <a:gridCol w="9601200">
                  <a:extLst>
                    <a:ext uri="{9D8B030D-6E8A-4147-A177-3AD203B41FA5}">
                      <a16:colId xmlns:a16="http://schemas.microsoft.com/office/drawing/2014/main" val="4087940648"/>
                    </a:ext>
                  </a:extLst>
                </a:gridCol>
                <a:gridCol w="4782189">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2656471">
                <a:tc>
                  <a:txBody>
                    <a:bodyPr/>
                    <a:lstStyle/>
                    <a:p>
                      <a:r>
                        <a:rPr lang="en-GB" sz="2000" dirty="0">
                          <a:latin typeface="Verdana" panose="020B0604030504040204" pitchFamily="34" charset="0"/>
                          <a:ea typeface="Verdana" panose="020B0604030504040204" pitchFamily="34" charset="0"/>
                        </a:rPr>
                        <a:t>Secure, trusted and insightful data and digital platforms empower staff to deliver more and higher quality care and improved patient outcomes and population health </a:t>
                      </a:r>
                    </a:p>
                  </a:txBody>
                  <a:tcPr/>
                </a:tc>
                <a:tc>
                  <a:txBody>
                    <a:bodyPr/>
                    <a:lstStyle/>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pathology digital system (LIMS2.0)</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Radiology Information System and Picture Archiving and Communication System (PACS).</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Enhancements to Signal functionality to support patient flow.</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Open Eyes to provide a digital eye care Electronic Patient Record (EPR).</a:t>
                      </a:r>
                    </a:p>
                    <a:p>
                      <a:pPr marL="342900" lvl="0" indent="-342900" algn="l" defTabSz="1507937" rtl="0" eaLnBrk="1" latinLnBrk="0" hangingPunct="1">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Go live of the WNCR paediatric module, in line with the National Programme.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e-Prescribing and Medicines Management - Deliver successful integration with National Shared Medicines Record and Pharmacy Stock Control.</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latin typeface="Verdana" panose="020B0604030504040204" pitchFamily="34" charset="0"/>
                          <a:ea typeface="Verdana" panose="020B0604030504040204" pitchFamily="34" charset="0"/>
                        </a:rPr>
                        <a:t>Implementation of Hospital Initiated Referral (HIR), </a:t>
                      </a:r>
                      <a:r>
                        <a:rPr lang="en-GB" sz="2000" kern="1200" dirty="0">
                          <a:solidFill>
                            <a:schemeClr val="dk1"/>
                          </a:solidFill>
                          <a:latin typeface="Verdana" panose="020B0604030504040204" pitchFamily="34" charset="0"/>
                          <a:ea typeface="Verdana" panose="020B0604030504040204" pitchFamily="34" charset="0"/>
                          <a:cs typeface="+mn-cs"/>
                        </a:rPr>
                        <a:t>enabling a consistent approach to dealing with referrals and a mechanism to monitor and analyse to inform service change</a:t>
                      </a:r>
                      <a:endParaRPr lang="en-GB" sz="2000" kern="1200" dirty="0">
                        <a:solidFill>
                          <a:schemeClr val="dk1"/>
                        </a:solidFill>
                        <a:effectLst/>
                        <a:latin typeface="Verdana" panose="020B0604030504040204" pitchFamily="34" charset="0"/>
                        <a:ea typeface="Verdana" panose="020B0604030504040204" pitchFamily="34" charset="0"/>
                        <a:cs typeface="+mn-cs"/>
                      </a:endParaRP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 the ED app to facilitate data capture of the WECDS and explore options for the procurement of a solution to support unscheduled care.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core networks at Morriston and Singleton.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Singleton Hospital network by replacing the hospital network switches which provide access to computers, video surveillance systems, and medical equipment.</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wireless network at Neath Port Talbot Hospital.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The replacement of the computer backup system providing additional protection against cyber-attacks.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A suite of Quality and Safety dashboards to visualise key measures reporting from multiple systems.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Data literacy and Value training programme to support staff in the use of data and digital technology.</a:t>
                      </a:r>
                    </a:p>
                  </a:txBody>
                  <a:tcPr/>
                </a:tc>
                <a:tc>
                  <a:txBody>
                    <a:bodyPr/>
                    <a:lstStyle/>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key digital platforms to enable staff to deliver higher quality of care.</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The refresh of infrastructure technology to strengthen the Health Board’s cyber resilience.</a:t>
                      </a:r>
                    </a:p>
                    <a:p>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17547984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B155-E65C-DFC9-8F03-3D4ABD7B2B5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87F935-2C81-72A2-B306-EA798C05C71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2CAA767-E337-37D7-2864-3DAA54D6B1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34</a:t>
            </a:fld>
            <a:endParaRPr lang="en-GB"/>
          </a:p>
        </p:txBody>
      </p:sp>
      <p:sp>
        <p:nvSpPr>
          <p:cNvPr id="3" name="TextBox 2">
            <a:extLst>
              <a:ext uri="{FF2B5EF4-FFF2-40B4-BE49-F238E27FC236}">
                <a16:creationId xmlns:a16="http://schemas.microsoft.com/office/drawing/2014/main" id="{B2DC56F2-C28C-4C58-2956-9DA0D50F3A1C}"/>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great place to work where staff feel valued and work together towards a common goal</a:t>
            </a:r>
          </a:p>
        </p:txBody>
      </p:sp>
      <p:pic>
        <p:nvPicPr>
          <p:cNvPr id="6" name="Picture 5">
            <a:extLst>
              <a:ext uri="{FF2B5EF4-FFF2-40B4-BE49-F238E27FC236}">
                <a16:creationId xmlns:a16="http://schemas.microsoft.com/office/drawing/2014/main" id="{66ED6163-F7F2-D01B-8861-EC89E39085A3}"/>
              </a:ext>
            </a:extLst>
          </p:cNvPr>
          <p:cNvPicPr>
            <a:picLocks noChangeAspect="1"/>
          </p:cNvPicPr>
          <p:nvPr/>
        </p:nvPicPr>
        <p:blipFill>
          <a:blip r:embed="rId2"/>
          <a:stretch>
            <a:fillRect/>
          </a:stretch>
        </p:blipFill>
        <p:spPr>
          <a:xfrm>
            <a:off x="1137445" y="880149"/>
            <a:ext cx="16154400" cy="1381190"/>
          </a:xfrm>
          <a:prstGeom prst="rect">
            <a:avLst/>
          </a:prstGeom>
        </p:spPr>
      </p:pic>
      <p:cxnSp>
        <p:nvCxnSpPr>
          <p:cNvPr id="11" name="Straight Connector 10">
            <a:extLst>
              <a:ext uri="{FF2B5EF4-FFF2-40B4-BE49-F238E27FC236}">
                <a16:creationId xmlns:a16="http://schemas.microsoft.com/office/drawing/2014/main" id="{11E4805E-EAA8-818F-7FD7-CEE1C6E1FCEA}"/>
              </a:ext>
            </a:extLst>
          </p:cNvPr>
          <p:cNvCxnSpPr/>
          <p:nvPr/>
        </p:nvCxnSpPr>
        <p:spPr>
          <a:xfrm>
            <a:off x="0" y="9007475"/>
            <a:ext cx="20105688" cy="0"/>
          </a:xfrm>
          <a:prstGeom prst="line">
            <a:avLst/>
          </a:prstGeom>
          <a:ln w="57150">
            <a:solidFill>
              <a:srgbClr val="F8CD47"/>
            </a:solidFill>
          </a:ln>
        </p:spPr>
        <p:style>
          <a:lnRef idx="1">
            <a:schemeClr val="accent4"/>
          </a:lnRef>
          <a:fillRef idx="0">
            <a:schemeClr val="accent4"/>
          </a:fillRef>
          <a:effectRef idx="0">
            <a:schemeClr val="accent4"/>
          </a:effectRef>
          <a:fontRef idx="minor">
            <a:schemeClr val="tx1"/>
          </a:fontRef>
        </p:style>
      </p:cxnSp>
      <p:sp>
        <p:nvSpPr>
          <p:cNvPr id="12" name="TextBox 11">
            <a:extLst>
              <a:ext uri="{FF2B5EF4-FFF2-40B4-BE49-F238E27FC236}">
                <a16:creationId xmlns:a16="http://schemas.microsoft.com/office/drawing/2014/main" id="{A639BF5E-6109-0542-4F41-22631CE87FDB}"/>
              </a:ext>
            </a:extLst>
          </p:cNvPr>
          <p:cNvSpPr txBox="1"/>
          <p:nvPr/>
        </p:nvSpPr>
        <p:spPr>
          <a:xfrm>
            <a:off x="261144" y="9171085"/>
            <a:ext cx="19583400" cy="1631216"/>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Performance against the performance and development review compliance has improved slightly in June 2025 to 72.82% from 71.12% in May 2025. Performance is currently below the Welsh Government target of 85%</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Compliance with the 85% Welsh Government target has been maintained over the last year with regards to staff completing mandatory training. Performance has improved to 89.07% in June 2025 from 88.71 in May 2025. </a:t>
            </a:r>
          </a:p>
        </p:txBody>
      </p:sp>
      <p:sp>
        <p:nvSpPr>
          <p:cNvPr id="5" name="Rectangle: Rounded Corners 4">
            <a:hlinkClick r:id="rId3"/>
            <a:extLst>
              <a:ext uri="{FF2B5EF4-FFF2-40B4-BE49-F238E27FC236}">
                <a16:creationId xmlns:a16="http://schemas.microsoft.com/office/drawing/2014/main" id="{2FCF4757-E18C-BFC4-62D2-4C7732C4B51E}"/>
              </a:ext>
            </a:extLst>
          </p:cNvPr>
          <p:cNvSpPr/>
          <p:nvPr/>
        </p:nvSpPr>
        <p:spPr>
          <a:xfrm>
            <a:off x="17313184" y="1662949"/>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descr="Cursor with solid fill">
            <a:extLst>
              <a:ext uri="{FF2B5EF4-FFF2-40B4-BE49-F238E27FC236}">
                <a16:creationId xmlns:a16="http://schemas.microsoft.com/office/drawing/2014/main" id="{4426D6E0-D32B-871E-C511-D067712C2DD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350517" y="1586749"/>
            <a:ext cx="914400" cy="914400"/>
          </a:xfrm>
          <a:prstGeom prst="rect">
            <a:avLst/>
          </a:prstGeom>
        </p:spPr>
      </p:pic>
      <p:sp>
        <p:nvSpPr>
          <p:cNvPr id="13" name="TextBox 12">
            <a:extLst>
              <a:ext uri="{FF2B5EF4-FFF2-40B4-BE49-F238E27FC236}">
                <a16:creationId xmlns:a16="http://schemas.microsoft.com/office/drawing/2014/main" id="{E5F210F4-C107-4281-4553-A61BD67015C4}"/>
              </a:ext>
            </a:extLst>
          </p:cNvPr>
          <p:cNvSpPr txBox="1"/>
          <p:nvPr/>
        </p:nvSpPr>
        <p:spPr>
          <a:xfrm>
            <a:off x="18136828" y="1836624"/>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8" name="Picture 7">
            <a:extLst>
              <a:ext uri="{FF2B5EF4-FFF2-40B4-BE49-F238E27FC236}">
                <a16:creationId xmlns:a16="http://schemas.microsoft.com/office/drawing/2014/main" id="{71894F07-27D0-3A99-07E0-77C0F92ADF73}"/>
              </a:ext>
            </a:extLst>
          </p:cNvPr>
          <p:cNvPicPr>
            <a:picLocks noChangeAspect="1"/>
          </p:cNvPicPr>
          <p:nvPr/>
        </p:nvPicPr>
        <p:blipFill>
          <a:blip r:embed="rId6"/>
          <a:stretch>
            <a:fillRect/>
          </a:stretch>
        </p:blipFill>
        <p:spPr>
          <a:xfrm>
            <a:off x="604044" y="2703599"/>
            <a:ext cx="9067798" cy="5781216"/>
          </a:xfrm>
          <a:prstGeom prst="rect">
            <a:avLst/>
          </a:prstGeom>
        </p:spPr>
      </p:pic>
      <p:pic>
        <p:nvPicPr>
          <p:cNvPr id="15" name="Picture 14">
            <a:extLst>
              <a:ext uri="{FF2B5EF4-FFF2-40B4-BE49-F238E27FC236}">
                <a16:creationId xmlns:a16="http://schemas.microsoft.com/office/drawing/2014/main" id="{92F5425B-5EE4-F6D4-49D9-A5275CFD0A2B}"/>
              </a:ext>
            </a:extLst>
          </p:cNvPr>
          <p:cNvPicPr>
            <a:picLocks noChangeAspect="1"/>
          </p:cNvPicPr>
          <p:nvPr/>
        </p:nvPicPr>
        <p:blipFill>
          <a:blip r:embed="rId7"/>
          <a:stretch>
            <a:fillRect/>
          </a:stretch>
        </p:blipFill>
        <p:spPr>
          <a:xfrm>
            <a:off x="10052844" y="2703600"/>
            <a:ext cx="9448800" cy="5781216"/>
          </a:xfrm>
          <a:prstGeom prst="rect">
            <a:avLst/>
          </a:prstGeom>
        </p:spPr>
      </p:pic>
    </p:spTree>
    <p:extLst>
      <p:ext uri="{BB962C8B-B14F-4D97-AF65-F5344CB8AC3E}">
        <p14:creationId xmlns:p14="http://schemas.microsoft.com/office/powerpoint/2010/main" val="14313200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98FD-3C51-2018-155C-C0C614F4004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F740F9C-3DDF-B6A0-2EC2-2774C4BB18C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F07F319-85E0-A158-C75C-A475FC62F05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35</a:t>
            </a:fld>
            <a:endParaRPr lang="en-GB"/>
          </a:p>
        </p:txBody>
      </p:sp>
      <p:sp>
        <p:nvSpPr>
          <p:cNvPr id="3" name="TextBox 2">
            <a:extLst>
              <a:ext uri="{FF2B5EF4-FFF2-40B4-BE49-F238E27FC236}">
                <a16:creationId xmlns:a16="http://schemas.microsoft.com/office/drawing/2014/main" id="{252AEF5F-A6CA-6CEB-BB19-B79E6E1CCFB3}"/>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Workforce Sickness</a:t>
            </a:r>
          </a:p>
        </p:txBody>
      </p:sp>
      <p:graphicFrame>
        <p:nvGraphicFramePr>
          <p:cNvPr id="7" name="Table 6">
            <a:extLst>
              <a:ext uri="{FF2B5EF4-FFF2-40B4-BE49-F238E27FC236}">
                <a16:creationId xmlns:a16="http://schemas.microsoft.com/office/drawing/2014/main" id="{4A9E5104-4E0E-F52D-7E83-EFB3BAB2B07C}"/>
              </a:ext>
            </a:extLst>
          </p:cNvPr>
          <p:cNvGraphicFramePr>
            <a:graphicFrameLocks noGrp="1"/>
          </p:cNvGraphicFramePr>
          <p:nvPr>
            <p:extLst>
              <p:ext uri="{D42A27DB-BD31-4B8C-83A1-F6EECF244321}">
                <p14:modId xmlns:p14="http://schemas.microsoft.com/office/powerpoint/2010/main" val="1695504890"/>
              </p:ext>
            </p:extLst>
          </p:nvPr>
        </p:nvGraphicFramePr>
        <p:xfrm>
          <a:off x="11537197" y="1821301"/>
          <a:ext cx="8001000" cy="5650144"/>
        </p:xfrm>
        <a:graphic>
          <a:graphicData uri="http://schemas.openxmlformats.org/drawingml/2006/table">
            <a:tbl>
              <a:tblPr>
                <a:tableStyleId>{5C22544A-7EE6-4342-B048-85BDC9FD1C3A}</a:tableStyleId>
              </a:tblPr>
              <a:tblGrid>
                <a:gridCol w="3657600">
                  <a:extLst>
                    <a:ext uri="{9D8B030D-6E8A-4147-A177-3AD203B41FA5}">
                      <a16:colId xmlns:a16="http://schemas.microsoft.com/office/drawing/2014/main" val="3451840703"/>
                    </a:ext>
                  </a:extLst>
                </a:gridCol>
                <a:gridCol w="2362200">
                  <a:extLst>
                    <a:ext uri="{9D8B030D-6E8A-4147-A177-3AD203B41FA5}">
                      <a16:colId xmlns:a16="http://schemas.microsoft.com/office/drawing/2014/main" val="1259278205"/>
                    </a:ext>
                  </a:extLst>
                </a:gridCol>
                <a:gridCol w="1981200">
                  <a:extLst>
                    <a:ext uri="{9D8B030D-6E8A-4147-A177-3AD203B41FA5}">
                      <a16:colId xmlns:a16="http://schemas.microsoft.com/office/drawing/2014/main" val="3959696456"/>
                    </a:ext>
                  </a:extLst>
                </a:gridCol>
              </a:tblGrid>
              <a:tr h="338445">
                <a:tc gridSpan="3">
                  <a:txBody>
                    <a:bodyPr/>
                    <a:lstStyle/>
                    <a:p>
                      <a:pPr algn="ctr" fontAlgn="b"/>
                      <a:r>
                        <a:rPr lang="en-GB" sz="2400" b="1" u="none" strike="noStrike" dirty="0">
                          <a:effectLst/>
                          <a:latin typeface="Verrdana"/>
                        </a:rPr>
                        <a:t>May 2025</a:t>
                      </a:r>
                      <a:endParaRPr lang="en-GB" sz="2400" b="1" i="0" u="none" strike="noStrike" dirty="0">
                        <a:solidFill>
                          <a:srgbClr val="000000"/>
                        </a:solidFill>
                        <a:effectLst/>
                        <a:latin typeface="Verrdana"/>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D4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73799814"/>
                  </a:ext>
                </a:extLst>
              </a:tr>
              <a:tr h="338445">
                <a:tc>
                  <a:txBody>
                    <a:bodyPr/>
                    <a:lstStyle/>
                    <a:p>
                      <a:pPr algn="ctr" fontAlgn="ctr"/>
                      <a:r>
                        <a:rPr lang="en-GB" sz="2400" b="1" u="none" strike="noStrike">
                          <a:effectLst/>
                          <a:latin typeface="Verrdana"/>
                        </a:rPr>
                        <a:t>Reason</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a:effectLst/>
                          <a:latin typeface="Verrdana"/>
                        </a:rPr>
                        <a:t>FTE Days Lost</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dirty="0">
                          <a:effectLst/>
                          <a:latin typeface="Verrdana"/>
                        </a:rPr>
                        <a:t>%</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538334"/>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Anxiety/Stress/Depression/Other psychiatric illnesses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11,494.00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36.7%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652721"/>
                  </a:ext>
                </a:extLst>
              </a:tr>
              <a:tr h="851614">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Other musculoskeletal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3,508.00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11.2%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0659805"/>
                  </a:ext>
                </a:extLst>
              </a:tr>
              <a:tr h="1011990">
                <a:tc>
                  <a:txBody>
                    <a:bodyPr/>
                    <a:lstStyle/>
                    <a:p>
                      <a:pPr algn="l" fontAlgn="ctr"/>
                      <a:r>
                        <a:rPr lang="en-GB" sz="1800" b="0" i="0" u="none" strike="noStrike">
                          <a:solidFill>
                            <a:srgbClr val="000000"/>
                          </a:solidFill>
                          <a:effectLst/>
                          <a:latin typeface="Verdana" panose="020B0604030504040204" pitchFamily="34" charset="0"/>
                          <a:ea typeface="Verdana" panose="020B0604030504040204" pitchFamily="34" charset="0"/>
                        </a:rPr>
                        <a:t>Gastrointestinal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2,395.00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7.6%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7282197"/>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Other known causes - not elsewhere classified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1,811.00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5.8%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33533"/>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Cold, Cough, Flu – Influenza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1,607.00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841088"/>
                  </a:ext>
                </a:extLst>
              </a:tr>
            </a:tbl>
          </a:graphicData>
        </a:graphic>
      </p:graphicFrame>
      <p:cxnSp>
        <p:nvCxnSpPr>
          <p:cNvPr id="9" name="Straight Connector 8">
            <a:extLst>
              <a:ext uri="{FF2B5EF4-FFF2-40B4-BE49-F238E27FC236}">
                <a16:creationId xmlns:a16="http://schemas.microsoft.com/office/drawing/2014/main" id="{5645F95F-CD60-A125-5079-44F77B49F172}"/>
              </a:ext>
            </a:extLst>
          </p:cNvPr>
          <p:cNvCxnSpPr/>
          <p:nvPr/>
        </p:nvCxnSpPr>
        <p:spPr>
          <a:xfrm>
            <a:off x="0" y="8474075"/>
            <a:ext cx="20105688" cy="0"/>
          </a:xfrm>
          <a:prstGeom prst="line">
            <a:avLst/>
          </a:prstGeom>
          <a:ln w="38100">
            <a:solidFill>
              <a:srgbClr val="F8CD47"/>
            </a:soli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9303F272-3A96-B1A5-F7DB-CD3DE6DDD98E}"/>
              </a:ext>
            </a:extLst>
          </p:cNvPr>
          <p:cNvSpPr txBox="1"/>
          <p:nvPr/>
        </p:nvSpPr>
        <p:spPr>
          <a:xfrm>
            <a:off x="261144" y="8708796"/>
            <a:ext cx="19583400" cy="2246769"/>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in-month workforce sickness rates have deteriorated slightly in June 2025 to 6.82% from 6.41% in May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12-month rolling rate increased marginally to 7.01% in June 2025 from 7.04% in May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Anxiety/Stress/Depression/Other psychiatric illnesses has remained the top reason for sickness absence over the last year</a:t>
            </a:r>
          </a:p>
          <a:p>
            <a:pPr marL="285750" indent="-285750">
              <a:buFont typeface="Arial" panose="020B0604020202020204" pitchFamily="34" charset="0"/>
              <a:buChar char="•"/>
            </a:pPr>
            <a:r>
              <a:rPr lang="en-GB" sz="2400" b="0" i="0" u="none" strike="noStrike" dirty="0">
                <a:effectLst/>
                <a:latin typeface="Verdana" panose="020B0604030504040204" pitchFamily="34" charset="0"/>
                <a:ea typeface="Verdana" panose="020B0604030504040204" pitchFamily="34" charset="0"/>
              </a:rPr>
              <a:t>Detailed pieces of work are being undertaken within the service groups to address large areas of sickness with workforce colleagues</a:t>
            </a:r>
            <a:endParaRPr lang="en-GB" sz="2400" b="0" i="0" u="none" strike="noStrike" dirty="0">
              <a:effectLst/>
              <a:latin typeface="Arial" panose="020B0604020202020204" pitchFamily="34" charset="0"/>
            </a:endParaRPr>
          </a:p>
        </p:txBody>
      </p:sp>
      <p:pic>
        <p:nvPicPr>
          <p:cNvPr id="6" name="Picture 5">
            <a:extLst>
              <a:ext uri="{FF2B5EF4-FFF2-40B4-BE49-F238E27FC236}">
                <a16:creationId xmlns:a16="http://schemas.microsoft.com/office/drawing/2014/main" id="{2790C0E3-6CDC-F831-41D6-FBEE7B7B7BCE}"/>
              </a:ext>
            </a:extLst>
          </p:cNvPr>
          <p:cNvPicPr>
            <a:picLocks noChangeAspect="1"/>
          </p:cNvPicPr>
          <p:nvPr/>
        </p:nvPicPr>
        <p:blipFill>
          <a:blip r:embed="rId2"/>
          <a:stretch>
            <a:fillRect/>
          </a:stretch>
        </p:blipFill>
        <p:spPr>
          <a:xfrm>
            <a:off x="569956" y="1315826"/>
            <a:ext cx="10168688" cy="6752316"/>
          </a:xfrm>
          <a:prstGeom prst="rect">
            <a:avLst/>
          </a:prstGeom>
        </p:spPr>
      </p:pic>
    </p:spTree>
    <p:extLst>
      <p:ext uri="{BB962C8B-B14F-4D97-AF65-F5344CB8AC3E}">
        <p14:creationId xmlns:p14="http://schemas.microsoft.com/office/powerpoint/2010/main" val="40267809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2E4D5-1D48-9C67-5942-E8A46DE473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0910AF3-F559-4045-37FF-AD1802F81C9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CD92407-7FD0-3EB4-93D8-37BC118AE0F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36</a:t>
            </a:fld>
            <a:endParaRPr lang="en-GB"/>
          </a:p>
        </p:txBody>
      </p:sp>
      <p:sp>
        <p:nvSpPr>
          <p:cNvPr id="3" name="TextBox 2">
            <a:extLst>
              <a:ext uri="{FF2B5EF4-FFF2-40B4-BE49-F238E27FC236}">
                <a16:creationId xmlns:a16="http://schemas.microsoft.com/office/drawing/2014/main" id="{0DC92CB8-5693-1231-2DEC-28AF3FD52DBF}"/>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C9EAC37-1526-8FE5-120E-5A28491E07AE}"/>
              </a:ext>
            </a:extLst>
          </p:cNvPr>
          <p:cNvSpPr txBox="1"/>
          <p:nvPr/>
        </p:nvSpPr>
        <p:spPr>
          <a:xfrm>
            <a:off x="10825857" y="2618587"/>
            <a:ext cx="9279831" cy="7534370"/>
          </a:xfrm>
          <a:prstGeom prst="rect">
            <a:avLst/>
          </a:prstGeom>
          <a:noFill/>
        </p:spPr>
        <p:txBody>
          <a:bodyPr wrap="square">
            <a:spAutoFit/>
          </a:bodyPr>
          <a:lstStyle/>
          <a:p>
            <a:pPr lvl="0">
              <a:lnSpc>
                <a:spcPct val="115000"/>
              </a:lnSpc>
            </a:pPr>
            <a:r>
              <a:rPr lang="en-GB" sz="2400" b="1" dirty="0">
                <a:effectLst/>
                <a:latin typeface="Arial" panose="020B0604020202020204" pitchFamily="34" charset="0"/>
                <a:ea typeface="Calibri" panose="020F0502020204030204" pitchFamily="34" charset="0"/>
                <a:cs typeface="Times New Roman" panose="02020603050405020304" pitchFamily="18" charset="0"/>
              </a:rPr>
              <a:t>Revenue Financial Position</a:t>
            </a:r>
          </a:p>
          <a:p>
            <a:pPr lvl="0"/>
            <a:r>
              <a:rPr lang="en-GB" sz="2400" dirty="0"/>
              <a:t>The Plan submitted at the end of March, which has not been approved reported a £58.7m deficit with a requirement to deliver £55.4m of savings. </a:t>
            </a:r>
          </a:p>
          <a:p>
            <a:r>
              <a:rPr lang="en-GB" sz="2400" dirty="0"/>
              <a:t> </a:t>
            </a:r>
          </a:p>
          <a:p>
            <a:pPr lvl="0"/>
            <a:r>
              <a:rPr lang="en-GB" sz="2400" dirty="0"/>
              <a:t>The control total for 2025/26 set by Welsh Government (WG) remains £17.1m, however on 6th June 2025 WG wrote to confirm the expectation for 2025/26 only, which as a minimum must equal the outturn from 2024/25 (£42.5m deficit). This requires an additional £16.2m of savings to be delivered, taking the total savings requirement for 2025/26 to £71.6m. </a:t>
            </a:r>
          </a:p>
          <a:p>
            <a:r>
              <a:rPr lang="en-GB" sz="2400" dirty="0"/>
              <a:t> </a:t>
            </a:r>
          </a:p>
          <a:p>
            <a:pPr lvl="0"/>
            <a:r>
              <a:rPr lang="en-GB" sz="2400" dirty="0"/>
              <a:t>In Month 03 there is an in-month overspend of £7.13m which is £2.2m above the planned deficit for the month.</a:t>
            </a:r>
          </a:p>
          <a:p>
            <a:r>
              <a:rPr lang="en-GB" sz="2400" dirty="0"/>
              <a:t> </a:t>
            </a:r>
          </a:p>
          <a:p>
            <a:pPr lvl="0"/>
            <a:r>
              <a:rPr lang="en-GB" sz="2400" dirty="0"/>
              <a:t>The YTD overspend is £24.2m. This is £9.5m above the planned deficit of £14.7m. </a:t>
            </a:r>
          </a:p>
          <a:p>
            <a:r>
              <a:rPr lang="en-GB" sz="2400" dirty="0"/>
              <a:t> </a:t>
            </a:r>
          </a:p>
          <a:p>
            <a:pPr lvl="0"/>
            <a:r>
              <a:rPr lang="en-GB" sz="2400" dirty="0"/>
              <a:t>In order to deliver the £58.7m planned deficit, the Health Board needs to recover the year to date overspend of £9.5m in future months.</a:t>
            </a:r>
          </a:p>
        </p:txBody>
      </p:sp>
      <p:pic>
        <p:nvPicPr>
          <p:cNvPr id="12" name="Picture 11">
            <a:extLst>
              <a:ext uri="{FF2B5EF4-FFF2-40B4-BE49-F238E27FC236}">
                <a16:creationId xmlns:a16="http://schemas.microsoft.com/office/drawing/2014/main" id="{0950BABD-277F-5FC4-AC69-9252667144C3}"/>
              </a:ext>
            </a:extLst>
          </p:cNvPr>
          <p:cNvPicPr>
            <a:picLocks noChangeAspect="1"/>
          </p:cNvPicPr>
          <p:nvPr/>
        </p:nvPicPr>
        <p:blipFill>
          <a:blip r:embed="rId2"/>
          <a:stretch>
            <a:fillRect/>
          </a:stretch>
        </p:blipFill>
        <p:spPr>
          <a:xfrm>
            <a:off x="1975644" y="772162"/>
            <a:ext cx="16677951" cy="1644970"/>
          </a:xfrm>
          <a:prstGeom prst="rect">
            <a:avLst/>
          </a:prstGeom>
        </p:spPr>
      </p:pic>
      <p:pic>
        <p:nvPicPr>
          <p:cNvPr id="5" name="Picture 4">
            <a:extLst>
              <a:ext uri="{FF2B5EF4-FFF2-40B4-BE49-F238E27FC236}">
                <a16:creationId xmlns:a16="http://schemas.microsoft.com/office/drawing/2014/main" id="{D98DEC6C-18AD-8D10-760B-C908ACC43EB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644" y="2955492"/>
            <a:ext cx="10052494" cy="7030469"/>
          </a:xfrm>
          <a:prstGeom prst="rect">
            <a:avLst/>
          </a:prstGeom>
          <a:noFill/>
        </p:spPr>
      </p:pic>
    </p:spTree>
    <p:extLst>
      <p:ext uri="{BB962C8B-B14F-4D97-AF65-F5344CB8AC3E}">
        <p14:creationId xmlns:p14="http://schemas.microsoft.com/office/powerpoint/2010/main" val="24836505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B667B-E5E9-3B9C-68CF-776C739AA31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A4F374-36BE-3BFA-79DB-C91B328908B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4A8BFC9-17C1-C406-AC83-AF5B5FF3D07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37</a:t>
            </a:fld>
            <a:endParaRPr lang="en-GB"/>
          </a:p>
        </p:txBody>
      </p:sp>
      <p:sp>
        <p:nvSpPr>
          <p:cNvPr id="3" name="TextBox 2">
            <a:extLst>
              <a:ext uri="{FF2B5EF4-FFF2-40B4-BE49-F238E27FC236}">
                <a16:creationId xmlns:a16="http://schemas.microsoft.com/office/drawing/2014/main" id="{2B7DDD48-F67B-7A8B-3D30-2C9CCE12563E}"/>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5DE0C3A3-F33F-B383-5E39-CAA48534DEE4}"/>
              </a:ext>
            </a:extLst>
          </p:cNvPr>
          <p:cNvSpPr txBox="1"/>
          <p:nvPr/>
        </p:nvSpPr>
        <p:spPr>
          <a:xfrm>
            <a:off x="10107414" y="6219562"/>
            <a:ext cx="9650442" cy="3742563"/>
          </a:xfrm>
          <a:prstGeom prst="rect">
            <a:avLst/>
          </a:prstGeom>
          <a:noFill/>
        </p:spPr>
        <p:txBody>
          <a:bodyPr wrap="square">
            <a:spAutoFit/>
          </a:bodyPr>
          <a:lstStyle/>
          <a:p>
            <a:pPr>
              <a:lnSpc>
                <a:spcPct val="115000"/>
              </a:lnSpc>
            </a:pPr>
            <a:r>
              <a:rPr lang="en-GB" sz="2400" b="1" dirty="0">
                <a:effectLst/>
                <a:latin typeface="Verdana" panose="020B0604030504040204" pitchFamily="34" charset="0"/>
                <a:ea typeface="Verdana" panose="020B0604030504040204" pitchFamily="34" charset="0"/>
                <a:cs typeface="Times New Roman" panose="02020603050405020304" pitchFamily="18" charset="0"/>
              </a:rPr>
              <a:t>Percentage of non-NHS invoices paid within 30 days of receipt of goods or valid invoice</a:t>
            </a:r>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buFont typeface="Arial" panose="020B0604020202020204" pitchFamily="34" charset="0"/>
              <a:buChar char="•"/>
            </a:pPr>
            <a:r>
              <a:rPr lang="en-GB" sz="2600" dirty="0">
                <a:latin typeface="Verdana" panose="020B0604030504040204" pitchFamily="34" charset="0"/>
                <a:ea typeface="Verdana" panose="020B0604030504040204" pitchFamily="34" charset="0"/>
              </a:rPr>
              <a:t>PSPP was not achieved in month at 94.33% vs a target of 95%. (However, cumulatively we are just above the target at 95.68%).</a:t>
            </a:r>
          </a:p>
          <a:p>
            <a:endParaRPr lang="en-GB" sz="2600" dirty="0">
              <a:latin typeface="Verdana" panose="020B0604030504040204" pitchFamily="34" charset="0"/>
              <a:ea typeface="Verdana" panose="020B0604030504040204" pitchFamily="34" charset="0"/>
            </a:endParaRPr>
          </a:p>
          <a:p>
            <a:pPr marL="342900" lvl="0" indent="-342900">
              <a:buFont typeface="Arial" panose="020B0604020202020204" pitchFamily="34" charset="0"/>
              <a:buChar char="•"/>
            </a:pPr>
            <a:r>
              <a:rPr lang="en-GB" sz="2600" dirty="0">
                <a:latin typeface="Verdana" panose="020B0604030504040204" pitchFamily="34" charset="0"/>
                <a:ea typeface="Verdana" panose="020B0604030504040204" pitchFamily="34" charset="0"/>
              </a:rPr>
              <a:t>There still remains issues with delays in receipting and processing of invoices which is affecting the achievement of PSPP.</a:t>
            </a:r>
          </a:p>
        </p:txBody>
      </p:sp>
      <p:sp>
        <p:nvSpPr>
          <p:cNvPr id="9" name="TextBox 8">
            <a:extLst>
              <a:ext uri="{FF2B5EF4-FFF2-40B4-BE49-F238E27FC236}">
                <a16:creationId xmlns:a16="http://schemas.microsoft.com/office/drawing/2014/main" id="{14E40996-51C6-1641-5AEA-CC7923FE3F74}"/>
              </a:ext>
            </a:extLst>
          </p:cNvPr>
          <p:cNvSpPr txBox="1"/>
          <p:nvPr/>
        </p:nvSpPr>
        <p:spPr>
          <a:xfrm>
            <a:off x="10107414" y="967732"/>
            <a:ext cx="9705012" cy="4153445"/>
          </a:xfrm>
          <a:prstGeom prst="rect">
            <a:avLst/>
          </a:prstGeom>
          <a:noFill/>
        </p:spPr>
        <p:txBody>
          <a:bodyPr wrap="square">
            <a:spAutoFit/>
          </a:bodyPr>
          <a:lstStyle/>
          <a:p>
            <a:pPr lvl="0">
              <a:lnSpc>
                <a:spcPct val="115000"/>
              </a:lnSpc>
            </a:pPr>
            <a:r>
              <a:rPr lang="en-GB" sz="2600" b="1" dirty="0">
                <a:effectLst/>
                <a:latin typeface="Verdana" panose="020B0604030504040204" pitchFamily="34" charset="0"/>
                <a:ea typeface="Verdana" panose="020B0604030504040204" pitchFamily="34" charset="0"/>
                <a:cs typeface="Times New Roman" panose="02020603050405020304" pitchFamily="18" charset="0"/>
              </a:rPr>
              <a:t>Workforce Spend </a:t>
            </a:r>
          </a:p>
          <a:p>
            <a:pPr marL="342900" lvl="0" indent="-342900">
              <a:buFont typeface="Arial" panose="020B0604020202020204" pitchFamily="34" charset="0"/>
              <a:buChar char="•"/>
            </a:pPr>
            <a:r>
              <a:rPr lang="en-GB" sz="2600" dirty="0">
                <a:latin typeface="Verdana" panose="020B0604030504040204" pitchFamily="34" charset="0"/>
                <a:ea typeface="Verdana" panose="020B0604030504040204" pitchFamily="34" charset="0"/>
              </a:rPr>
              <a:t>The pay budgets are underspent by £2.6m in Month</a:t>
            </a:r>
          </a:p>
          <a:p>
            <a:endParaRPr lang="en-GB" sz="2600" dirty="0">
              <a:latin typeface="Verdana" panose="020B0604030504040204" pitchFamily="34" charset="0"/>
              <a:ea typeface="Verdana" panose="020B0604030504040204" pitchFamily="34" charset="0"/>
            </a:endParaRPr>
          </a:p>
          <a:p>
            <a:pPr marL="342900" lvl="0" indent="-342900">
              <a:buFont typeface="Arial" panose="020B0604020202020204" pitchFamily="34" charset="0"/>
              <a:buChar char="•"/>
            </a:pPr>
            <a:r>
              <a:rPr lang="en-GB" sz="2600" dirty="0">
                <a:latin typeface="Verdana" panose="020B0604030504040204" pitchFamily="34" charset="0"/>
                <a:ea typeface="Verdana" panose="020B0604030504040204" pitchFamily="34" charset="0"/>
              </a:rPr>
              <a:t>Variable pay is £259k lower in June 2025 (£5.088m vs £5.347m) when compared to the same period last year. </a:t>
            </a:r>
          </a:p>
          <a:p>
            <a:pPr marL="342900" indent="-342900">
              <a:buFont typeface="Arial" panose="020B0604020202020204" pitchFamily="34" charset="0"/>
              <a:buChar char="•"/>
            </a:pPr>
            <a:endParaRPr lang="en-GB" sz="2600" dirty="0">
              <a:latin typeface="Verdana" panose="020B0604030504040204" pitchFamily="34" charset="0"/>
              <a:ea typeface="Verdana" panose="020B0604030504040204" pitchFamily="34" charset="0"/>
            </a:endParaRPr>
          </a:p>
          <a:p>
            <a:pPr marL="342900" lvl="0" indent="-342900">
              <a:buFont typeface="Arial" panose="020B0604020202020204" pitchFamily="34" charset="0"/>
              <a:buChar char="•"/>
            </a:pPr>
            <a:r>
              <a:rPr lang="en-GB" sz="2600" dirty="0">
                <a:latin typeface="Verdana" panose="020B0604030504040204" pitchFamily="34" charset="0"/>
                <a:ea typeface="Verdana" panose="020B0604030504040204" pitchFamily="34" charset="0"/>
              </a:rPr>
              <a:t>The biggest spends are attributable to ADH, Bank and Agency which make up 79% of the total variable pay spend. </a:t>
            </a:r>
          </a:p>
        </p:txBody>
      </p:sp>
      <p:cxnSp>
        <p:nvCxnSpPr>
          <p:cNvPr id="11" name="Straight Connector 10">
            <a:extLst>
              <a:ext uri="{FF2B5EF4-FFF2-40B4-BE49-F238E27FC236}">
                <a16:creationId xmlns:a16="http://schemas.microsoft.com/office/drawing/2014/main" id="{C5BEE361-55ED-0D5E-F01C-ABAAB4BF3FD3}"/>
              </a:ext>
            </a:extLst>
          </p:cNvPr>
          <p:cNvCxnSpPr/>
          <p:nvPr/>
        </p:nvCxnSpPr>
        <p:spPr>
          <a:xfrm>
            <a:off x="0" y="59594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7A2FDC08-8DE7-434E-68A2-EF7D6911AF5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2060" y="967732"/>
            <a:ext cx="9375034" cy="4545429"/>
          </a:xfrm>
          <a:prstGeom prst="rect">
            <a:avLst/>
          </a:prstGeom>
          <a:noFill/>
        </p:spPr>
      </p:pic>
      <p:pic>
        <p:nvPicPr>
          <p:cNvPr id="10" name="Picture 9">
            <a:extLst>
              <a:ext uri="{FF2B5EF4-FFF2-40B4-BE49-F238E27FC236}">
                <a16:creationId xmlns:a16="http://schemas.microsoft.com/office/drawing/2014/main" id="{0044E337-D557-7124-6EF3-3C12D0B22FB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060" y="6272448"/>
            <a:ext cx="9375034" cy="4759475"/>
          </a:xfrm>
          <a:prstGeom prst="rect">
            <a:avLst/>
          </a:prstGeom>
          <a:noFill/>
        </p:spPr>
      </p:pic>
    </p:spTree>
    <p:extLst>
      <p:ext uri="{BB962C8B-B14F-4D97-AF65-F5344CB8AC3E}">
        <p14:creationId xmlns:p14="http://schemas.microsoft.com/office/powerpoint/2010/main" val="29313441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1400C-69A9-532A-30D4-6495A218D91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2AEC31B-737A-7632-CFE9-141A9E2BCCD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F7E259E-32B6-4B99-03C7-A2F97630E5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38</a:t>
            </a:fld>
            <a:endParaRPr lang="en-GB"/>
          </a:p>
        </p:txBody>
      </p:sp>
      <p:sp>
        <p:nvSpPr>
          <p:cNvPr id="3" name="TextBox 2">
            <a:extLst>
              <a:ext uri="{FF2B5EF4-FFF2-40B4-BE49-F238E27FC236}">
                <a16:creationId xmlns:a16="http://schemas.microsoft.com/office/drawing/2014/main" id="{72306FBF-8A0C-C6F1-AA0C-B171315AB502}"/>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8DEFBE6-AFDD-2289-FA82-7B5FA57F88B7}"/>
              </a:ext>
            </a:extLst>
          </p:cNvPr>
          <p:cNvSpPr txBox="1"/>
          <p:nvPr/>
        </p:nvSpPr>
        <p:spPr>
          <a:xfrm>
            <a:off x="10040757" y="953918"/>
            <a:ext cx="9579492" cy="4174989"/>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Capital Financial Position</a:t>
            </a:r>
          </a:p>
          <a:p>
            <a:pPr marL="342900" lvl="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The forecast outturn capital position for 2025/26 is an overspend of £1.083m. Allocations are anticipated from Welsh Government which will balance this position. The forecast outturn capital position assumes income from disposals of £0.800m.</a:t>
            </a:r>
          </a:p>
          <a:p>
            <a:r>
              <a:rPr lang="en-GB" sz="2400" dirty="0">
                <a:latin typeface="Verdana" panose="020B0604030504040204" pitchFamily="34" charset="0"/>
                <a:ea typeface="Verdana" panose="020B0604030504040204" pitchFamily="34" charset="0"/>
              </a:rPr>
              <a:t> </a:t>
            </a:r>
          </a:p>
          <a:p>
            <a:pPr marL="342900" lvl="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Any All Wales Capital schemes where a high/medium risk is reported are closely monitored and discussed at the Capital Review progress meetings with Welsh Government.</a:t>
            </a:r>
          </a:p>
        </p:txBody>
      </p:sp>
      <p:cxnSp>
        <p:nvCxnSpPr>
          <p:cNvPr id="8" name="Straight Connector 7">
            <a:extLst>
              <a:ext uri="{FF2B5EF4-FFF2-40B4-BE49-F238E27FC236}">
                <a16:creationId xmlns:a16="http://schemas.microsoft.com/office/drawing/2014/main" id="{7D1E2443-58B8-246D-ED28-FC11D5117F9C}"/>
              </a:ext>
            </a:extLst>
          </p:cNvPr>
          <p:cNvCxnSpPr/>
          <p:nvPr/>
        </p:nvCxnSpPr>
        <p:spPr>
          <a:xfrm>
            <a:off x="0" y="58832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C016C49-927A-F403-873F-86BD7E1CAF25}"/>
              </a:ext>
            </a:extLst>
          </p:cNvPr>
          <p:cNvSpPr txBox="1"/>
          <p:nvPr/>
        </p:nvSpPr>
        <p:spPr>
          <a:xfrm>
            <a:off x="10343928" y="6500101"/>
            <a:ext cx="8997323" cy="1610826"/>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Agency spend as a % of the total pay bill</a:t>
            </a:r>
          </a:p>
          <a:p>
            <a:pPr lvl="0">
              <a:lnSpc>
                <a:spcPct val="115000"/>
              </a:lnSpc>
            </a:pPr>
            <a:endParaRPr lang="en-GB" sz="2200" b="1" dirty="0">
              <a:latin typeface="Verdana" panose="020B0604030504040204" pitchFamily="34" charset="0"/>
              <a:ea typeface="Verdana" panose="020B0604030504040204" pitchFamily="34" charset="0"/>
            </a:endParaRPr>
          </a:p>
          <a:p>
            <a:pPr marL="342900" lvl="0" indent="-342900">
              <a:lnSpc>
                <a:spcPct val="115000"/>
              </a:lnSpc>
              <a:buFont typeface="Arial" panose="020B0604020202020204" pitchFamily="34" charset="0"/>
              <a:buChar char="•"/>
            </a:pPr>
            <a:r>
              <a:rPr lang="en-GB" sz="2200" dirty="0">
                <a:effectLst/>
                <a:latin typeface="Verdana" panose="020B0604030504040204" pitchFamily="34" charset="0"/>
                <a:ea typeface="Verdana" panose="020B0604030504040204" pitchFamily="34" charset="0"/>
              </a:rPr>
              <a:t>Agency spend as a total percentage of the total play bill has decreased in June 2025 to 1.44% from 1.77% in May 2025.</a:t>
            </a:r>
          </a:p>
        </p:txBody>
      </p:sp>
      <p:pic>
        <p:nvPicPr>
          <p:cNvPr id="6" name="Picture 5">
            <a:extLst>
              <a:ext uri="{FF2B5EF4-FFF2-40B4-BE49-F238E27FC236}">
                <a16:creationId xmlns:a16="http://schemas.microsoft.com/office/drawing/2014/main" id="{865A182F-69AE-4C96-FE60-4423E3EEC91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3352" y="791736"/>
            <a:ext cx="9046092" cy="4634339"/>
          </a:xfrm>
          <a:prstGeom prst="rect">
            <a:avLst/>
          </a:prstGeom>
          <a:noFill/>
        </p:spPr>
      </p:pic>
      <p:pic>
        <p:nvPicPr>
          <p:cNvPr id="12" name="Picture 11">
            <a:extLst>
              <a:ext uri="{FF2B5EF4-FFF2-40B4-BE49-F238E27FC236}">
                <a16:creationId xmlns:a16="http://schemas.microsoft.com/office/drawing/2014/main" id="{58AFE80D-B1B7-A3DE-C0B2-0148DE9C302F}"/>
              </a:ext>
            </a:extLst>
          </p:cNvPr>
          <p:cNvPicPr>
            <a:picLocks noChangeAspect="1"/>
          </p:cNvPicPr>
          <p:nvPr/>
        </p:nvPicPr>
        <p:blipFill>
          <a:blip r:embed="rId3"/>
          <a:stretch>
            <a:fillRect/>
          </a:stretch>
        </p:blipFill>
        <p:spPr>
          <a:xfrm>
            <a:off x="1137444" y="6439776"/>
            <a:ext cx="8382000" cy="4541197"/>
          </a:xfrm>
          <a:prstGeom prst="rect">
            <a:avLst/>
          </a:prstGeom>
        </p:spPr>
      </p:pic>
    </p:spTree>
    <p:extLst>
      <p:ext uri="{BB962C8B-B14F-4D97-AF65-F5344CB8AC3E}">
        <p14:creationId xmlns:p14="http://schemas.microsoft.com/office/powerpoint/2010/main" val="41531148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674AD-3AE6-9FEC-E6D8-12A8FFB6E4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E67A671-4516-2FBC-641D-50CEC98EB9F8}"/>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Updates on Ministerial Enabling Actions</a:t>
            </a:r>
          </a:p>
          <a:p>
            <a:endParaRPr lang="en-GB" dirty="0"/>
          </a:p>
        </p:txBody>
      </p:sp>
    </p:spTree>
    <p:extLst>
      <p:ext uri="{BB962C8B-B14F-4D97-AF65-F5344CB8AC3E}">
        <p14:creationId xmlns:p14="http://schemas.microsoft.com/office/powerpoint/2010/main" val="971619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extLst>
              <p:ext uri="{D42A27DB-BD31-4B8C-83A1-F6EECF244321}">
                <p14:modId xmlns:p14="http://schemas.microsoft.com/office/powerpoint/2010/main" val="1476924937"/>
              </p:ext>
            </p:extLst>
          </p:nvPr>
        </p:nvGraphicFramePr>
        <p:xfrm>
          <a:off x="185800" y="727557"/>
          <a:ext cx="19755060" cy="10581793"/>
        </p:xfrm>
        <a:graphic>
          <a:graphicData uri="http://schemas.openxmlformats.org/drawingml/2006/table">
            <a:tbl>
              <a:tblPr firstRow="1" bandRow="1">
                <a:tableStyleId>{5C22544A-7EE6-4342-B048-85BDC9FD1C3A}</a:tableStyleId>
              </a:tblPr>
              <a:tblGrid>
                <a:gridCol w="1952730">
                  <a:extLst>
                    <a:ext uri="{9D8B030D-6E8A-4147-A177-3AD203B41FA5}">
                      <a16:colId xmlns:a16="http://schemas.microsoft.com/office/drawing/2014/main" val="2762623597"/>
                    </a:ext>
                  </a:extLst>
                </a:gridCol>
                <a:gridCol w="15544800">
                  <a:extLst>
                    <a:ext uri="{9D8B030D-6E8A-4147-A177-3AD203B41FA5}">
                      <a16:colId xmlns:a16="http://schemas.microsoft.com/office/drawing/2014/main" val="1765998844"/>
                    </a:ext>
                  </a:extLst>
                </a:gridCol>
                <a:gridCol w="2257530">
                  <a:extLst>
                    <a:ext uri="{9D8B030D-6E8A-4147-A177-3AD203B41FA5}">
                      <a16:colId xmlns:a16="http://schemas.microsoft.com/office/drawing/2014/main" val="2201901794"/>
                    </a:ext>
                  </a:extLst>
                </a:gridCol>
              </a:tblGrid>
              <a:tr h="934292">
                <a:tc>
                  <a:txBody>
                    <a:bodyPr/>
                    <a:lstStyle/>
                    <a:p>
                      <a:pPr algn="ctr">
                        <a:lnSpc>
                          <a:spcPts val="800"/>
                        </a:lnSpc>
                      </a:pPr>
                      <a:r>
                        <a:rPr lang="en-GB" sz="1800" dirty="0">
                          <a:latin typeface="Verdana" panose="020B0604030504040204" pitchFamily="34" charset="0"/>
                          <a:ea typeface="Verdana" panose="020B0604030504040204" pitchFamily="34" charset="0"/>
                        </a:rPr>
                        <a:t>TI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(Level 4)</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dirty="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a:t>
                      </a:r>
                    </a:p>
                    <a:p>
                      <a:pPr algn="ctr">
                        <a:lnSpc>
                          <a:spcPts val="800"/>
                        </a:lnSpc>
                      </a:pPr>
                      <a:r>
                        <a:rPr lang="en-GB" sz="1800" dirty="0">
                          <a:latin typeface="Verdana" panose="020B0604030504040204" pitchFamily="34" charset="0"/>
                          <a:ea typeface="Verdana" panose="020B0604030504040204" pitchFamily="34" charset="0"/>
                        </a:rPr>
                        <a:t>(June -25)  </a:t>
                      </a:r>
                      <a:endParaRPr lang="en-GB" sz="1800" dirty="0">
                        <a:solidFill>
                          <a:srgbClr val="FF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719077">
                <a:tc>
                  <a:txBody>
                    <a:bodyPr/>
                    <a:lstStyle/>
                    <a:p>
                      <a:pPr algn="ctr"/>
                      <a:r>
                        <a:rPr lang="en-GB" sz="1800" b="1">
                          <a:latin typeface="Verdana" panose="020B0604030504040204" pitchFamily="34" charset="0"/>
                          <a:ea typeface="Verdana" panose="020B0604030504040204" pitchFamily="34" charset="0"/>
                        </a:rPr>
                        <a:t>Cancer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60% performance maintained for 3 months against the SCP target.</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57% </a:t>
                      </a:r>
                    </a:p>
                    <a:p>
                      <a:pPr algn="ctr"/>
                      <a:r>
                        <a:rPr lang="en-GB" sz="1800" b="1" dirty="0">
                          <a:solidFill>
                            <a:schemeClr val="tx1"/>
                          </a:solidFill>
                          <a:latin typeface="Verdana" panose="020B0604030504040204" pitchFamily="34" charset="0"/>
                          <a:ea typeface="Verdana" panose="020B0604030504040204" pitchFamily="34" charset="0"/>
                        </a:rPr>
                        <a:t>(May - 25)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779615">
                <a:tc rowSpan="4">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UEC</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249 (58.4% reduction)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134687308"/>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10.88%</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24009423"/>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88.1%</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061903587"/>
                  </a:ext>
                </a:extLst>
              </a:tr>
              <a:tr h="779615">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192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326051478"/>
                  </a:ext>
                </a:extLst>
              </a:tr>
              <a:tr h="538328">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800" b="1" kern="1200">
                          <a:solidFill>
                            <a:schemeClr val="dk1"/>
                          </a:solidFill>
                          <a:latin typeface="Verdana" panose="020B0604030504040204" pitchFamily="34" charset="0"/>
                          <a:ea typeface="Verdana" panose="020B0604030504040204" pitchFamily="34" charset="0"/>
                          <a:cs typeface="+mn-cs"/>
                        </a:rPr>
                        <a:t>HCAIs</a:t>
                      </a:r>
                    </a:p>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i="0" dirty="0">
                          <a:solidFill>
                            <a:schemeClr val="tx1"/>
                          </a:solidFill>
                          <a:effectLst/>
                          <a:latin typeface="Verdana" panose="020B0604030504040204" pitchFamily="34" charset="0"/>
                          <a:ea typeface="Verdana" panose="020B0604030504040204" pitchFamily="34" charset="0"/>
                          <a:cs typeface="+mn-cs"/>
                        </a:rPr>
                        <a:t>In place</a:t>
                      </a:r>
                      <a:endParaRPr lang="en-GB" sz="1800" b="1" dirty="0">
                        <a:solidFill>
                          <a:schemeClr val="tx1"/>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796160">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11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51478333"/>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 cases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735097210"/>
                  </a:ext>
                </a:extLst>
              </a:tr>
              <a:tr h="9730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31054538"/>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03809067"/>
                  </a:ext>
                </a:extLst>
              </a:tr>
              <a:tr h="476221">
                <a:tc rowSpan="2">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Finance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37052">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18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813589">
                <a:tc>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Strategy &amp; Planning</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20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20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58768491"/>
                  </a:ext>
                </a:extLst>
              </a:tr>
              <a:tr h="813589">
                <a:tc>
                  <a:txBody>
                    <a:bodyPr/>
                    <a:lstStyle/>
                    <a:p>
                      <a:pPr algn="ctr"/>
                      <a:r>
                        <a:rPr lang="en-GB" sz="1800" b="1" dirty="0">
                          <a:latin typeface="Verdana" panose="020B0604030504040204" pitchFamily="34" charset="0"/>
                          <a:ea typeface="Verdana" panose="020B0604030504040204" pitchFamily="34" charset="0"/>
                        </a:rPr>
                        <a:t>Maternity &amp; Neonates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Perinatal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tc>
                <a:extLst>
                  <a:ext uri="{0D108BD9-81ED-4DB2-BD59-A6C34878D82A}">
                    <a16:rowId xmlns:a16="http://schemas.microsoft.com/office/drawing/2014/main" val="2185667078"/>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10486" y="0"/>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a:t>
            </a:r>
          </a:p>
        </p:txBody>
      </p:sp>
      <p:sp>
        <p:nvSpPr>
          <p:cNvPr id="8" name="Rectangle: Rounded Corners 7">
            <a:hlinkClick r:id="rId2"/>
            <a:extLst>
              <a:ext uri="{FF2B5EF4-FFF2-40B4-BE49-F238E27FC236}">
                <a16:creationId xmlns:a16="http://schemas.microsoft.com/office/drawing/2014/main" id="{0BDF91EC-917B-301F-4A5C-146E9A59C77B}"/>
              </a:ext>
            </a:extLst>
          </p:cNvPr>
          <p:cNvSpPr/>
          <p:nvPr/>
        </p:nvSpPr>
        <p:spPr>
          <a:xfrm>
            <a:off x="14701044" y="808744"/>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F715645-2DFD-6BC1-BFBA-C5DE9C58001C}"/>
              </a:ext>
            </a:extLst>
          </p:cNvPr>
          <p:cNvSpPr txBox="1"/>
          <p:nvPr/>
        </p:nvSpPr>
        <p:spPr>
          <a:xfrm>
            <a:off x="15577344" y="970580"/>
            <a:ext cx="1905000"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7" name="Graphic 6" descr="Cursor with solid fill">
            <a:extLst>
              <a:ext uri="{FF2B5EF4-FFF2-40B4-BE49-F238E27FC236}">
                <a16:creationId xmlns:a16="http://schemas.microsoft.com/office/drawing/2014/main" id="{DA529F22-5FE1-B199-F83E-BCAEB083EA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01044" y="727558"/>
            <a:ext cx="914400" cy="914400"/>
          </a:xfrm>
          <a:prstGeom prst="rect">
            <a:avLst/>
          </a:prstGeom>
        </p:spPr>
      </p:pic>
    </p:spTree>
    <p:extLst>
      <p:ext uri="{BB962C8B-B14F-4D97-AF65-F5344CB8AC3E}">
        <p14:creationId xmlns:p14="http://schemas.microsoft.com/office/powerpoint/2010/main" val="3649263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77B04-A52F-EF92-E013-BE4E13679D8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45D03B2-7F91-8C82-72FE-00998402B47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B09090B-1E99-AA30-A20D-796186991D3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40</a:t>
            </a:fld>
            <a:endParaRPr lang="en-GB"/>
          </a:p>
        </p:txBody>
      </p:sp>
      <p:sp>
        <p:nvSpPr>
          <p:cNvPr id="5" name="TextBox 4">
            <a:extLst>
              <a:ext uri="{FF2B5EF4-FFF2-40B4-BE49-F238E27FC236}">
                <a16:creationId xmlns:a16="http://schemas.microsoft.com/office/drawing/2014/main" id="{343B5AF6-8755-C08A-7200-18835F0A866E}"/>
              </a:ext>
            </a:extLst>
          </p:cNvPr>
          <p:cNvSpPr txBox="1"/>
          <p:nvPr/>
        </p:nvSpPr>
        <p:spPr>
          <a:xfrm>
            <a:off x="338089" y="110681"/>
            <a:ext cx="6518366" cy="461665"/>
          </a:xfrm>
          <a:prstGeom prst="rect">
            <a:avLst/>
          </a:prstGeom>
          <a:noFill/>
        </p:spPr>
        <p:txBody>
          <a:bodyPr wrap="square" rtlCol="0">
            <a:spAutoFit/>
          </a:bodyPr>
          <a:lstStyle/>
          <a:p>
            <a:pPr defTabSz="457181">
              <a:spcAft>
                <a:spcPts val="599"/>
              </a:spcAft>
              <a:defRPr/>
            </a:pPr>
            <a:r>
              <a:rPr lang="en-GB" sz="2400" b="1" dirty="0">
                <a:solidFill>
                  <a:prstClr val="black"/>
                </a:solidFill>
                <a:latin typeface="Verdana" panose="020B0604030504040204" pitchFamily="34" charset="0"/>
                <a:ea typeface="Verdana" panose="020B0604030504040204" pitchFamily="34" charset="0"/>
              </a:rPr>
              <a:t>Enabling Actions</a:t>
            </a:r>
          </a:p>
        </p:txBody>
      </p:sp>
      <p:graphicFrame>
        <p:nvGraphicFramePr>
          <p:cNvPr id="8" name="Table 7">
            <a:extLst>
              <a:ext uri="{FF2B5EF4-FFF2-40B4-BE49-F238E27FC236}">
                <a16:creationId xmlns:a16="http://schemas.microsoft.com/office/drawing/2014/main" id="{89BC3455-8144-A472-B580-AC51FA03E8FC}"/>
              </a:ext>
            </a:extLst>
          </p:cNvPr>
          <p:cNvGraphicFramePr>
            <a:graphicFrameLocks noGrp="1"/>
          </p:cNvGraphicFramePr>
          <p:nvPr>
            <p:extLst>
              <p:ext uri="{D42A27DB-BD31-4B8C-83A1-F6EECF244321}">
                <p14:modId xmlns:p14="http://schemas.microsoft.com/office/powerpoint/2010/main" val="2694435432"/>
              </p:ext>
            </p:extLst>
          </p:nvPr>
        </p:nvGraphicFramePr>
        <p:xfrm>
          <a:off x="338088" y="704930"/>
          <a:ext cx="19392155" cy="10013927"/>
        </p:xfrm>
        <a:graphic>
          <a:graphicData uri="http://schemas.openxmlformats.org/drawingml/2006/table">
            <a:tbl>
              <a:tblPr firstRow="1" bandRow="1">
                <a:tableStyleId>{5C22544A-7EE6-4342-B048-85BDC9FD1C3A}</a:tableStyleId>
              </a:tblPr>
              <a:tblGrid>
                <a:gridCol w="918573">
                  <a:extLst>
                    <a:ext uri="{9D8B030D-6E8A-4147-A177-3AD203B41FA5}">
                      <a16:colId xmlns:a16="http://schemas.microsoft.com/office/drawing/2014/main" val="660515521"/>
                    </a:ext>
                  </a:extLst>
                </a:gridCol>
                <a:gridCol w="5181744">
                  <a:extLst>
                    <a:ext uri="{9D8B030D-6E8A-4147-A177-3AD203B41FA5}">
                      <a16:colId xmlns:a16="http://schemas.microsoft.com/office/drawing/2014/main" val="751423695"/>
                    </a:ext>
                  </a:extLst>
                </a:gridCol>
                <a:gridCol w="13291838">
                  <a:extLst>
                    <a:ext uri="{9D8B030D-6E8A-4147-A177-3AD203B41FA5}">
                      <a16:colId xmlns:a16="http://schemas.microsoft.com/office/drawing/2014/main" val="1469752202"/>
                    </a:ext>
                  </a:extLst>
                </a:gridCol>
              </a:tblGrid>
              <a:tr h="368207">
                <a:tc gridSpan="3">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600" dirty="0">
                          <a:latin typeface="Verdana" panose="020B0604030504040204" pitchFamily="34" charset="0"/>
                          <a:ea typeface="Verdana" panose="020B0604030504040204" pitchFamily="34" charset="0"/>
                        </a:rPr>
                        <a:t>Operational  Productivity and Efficiency – Urgent and Emergency Care</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02520">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r>
                        <a:rPr lang="en-US" sz="1600" b="1" dirty="0">
                          <a:latin typeface="Verdana" panose="020B0604030504040204" pitchFamily="34" charset="0"/>
                          <a:ea typeface="Verdana" panose="020B0604030504040204" pitchFamily="34" charset="0"/>
                        </a:rPr>
                        <a:t>Improve timely access to care, reducing the length of wait in key areas of the UEC stream through addressing variation </a:t>
                      </a:r>
                      <a:endParaRPr lang="en-GB" sz="1600" b="1" dirty="0">
                        <a:latin typeface="Verdana" panose="020B0604030504040204" pitchFamily="34" charset="0"/>
                        <a:ea typeface="Verdana" panose="020B0604030504040204" pitchFamily="34" charset="0"/>
                      </a:endParaRPr>
                    </a:p>
                  </a:txBody>
                  <a:tcPr marL="91441" marR="9144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077709">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0" dirty="0">
                          <a:solidFill>
                            <a:srgbClr val="333333"/>
                          </a:solidFill>
                          <a:effectLst/>
                          <a:latin typeface="Verdana" panose="020B0604030504040204" pitchFamily="34" charset="0"/>
                          <a:ea typeface="Verdana" panose="020B0604030504040204" pitchFamily="34" charset="0"/>
                        </a:rPr>
                        <a:t>Delivery of the Urgent Emergency Care (UEC) Enabling Actions are firmly embedded in the Health Board UEC 6 Goals Programme. We will implement key initiatives aimed at enhancing patient care and operational efficiency. The focus on falls and breathing problems will drive the reworking of pre-hospital pathways, ensuring timely access to respiratory services. Additionally, management of frailty will be expanded to prevent unnecessary pre-hospital admissions, thereby optimising resource allocation. Improvements to front door services will streamline patient flow, enhancing operational management across the board. A comprehensive review of the beds will be undertaken as part of a Health Board-wide assessment of bed provision. Furthermore, working with our partners in the Local Authorities through the RPB, the ‘Discharge to Recover &amp; Assess’ model will ensure patients receive appropriate care and support during recovery, reinforcing the commitment to patient experience improvement.</a:t>
                      </a:r>
                      <a:endParaRPr lang="en-GB" sz="18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368207">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SBUHB Baseline Information</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38835358"/>
                  </a:ext>
                </a:extLst>
              </a:tr>
              <a:tr h="379364">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Enabling Action</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Current position (July 2025)</a:t>
                      </a:r>
                    </a:p>
                  </a:txBody>
                  <a:tcPr marL="91441" marR="91441" anchor="ctr"/>
                </a:tc>
                <a:extLst>
                  <a:ext uri="{0D108BD9-81ED-4DB2-BD59-A6C34878D82A}">
                    <a16:rowId xmlns:a16="http://schemas.microsoft.com/office/drawing/2014/main" val="1241476534"/>
                  </a:ext>
                </a:extLst>
              </a:tr>
              <a:tr h="62402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1</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dirty="0">
                          <a:effectLst/>
                          <a:latin typeface="Verdana" panose="020B0604030504040204" pitchFamily="34" charset="0"/>
                          <a:ea typeface="Verdana" panose="020B0604030504040204" pitchFamily="34" charset="0"/>
                        </a:rPr>
                        <a:t>Implementation of community falls response- 6 goals </a:t>
                      </a: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Initial trial of national St Johns service within SBUHB boundaries – conveyance home and or pick up completed – trial to be continued with July with alignment to UEC Navigation Hub (SPOA)</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SBUHB in attendance/ contributing to National Falls Framework Implementation meetings(s) </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Initial scoping what is possible within resource envelope undertaken -  resource required in relation L2 falls service coverage </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Work underway regarding development of dashboard to monitor falls incidents and outcomes at care homes/ dom. care provider site(s)  (so as to direct resource and monitor impact of initiatives implemented)</a:t>
                      </a:r>
                    </a:p>
                  </a:txBody>
                  <a:tcPr marL="91441" marR="91441"/>
                </a:tc>
                <a:extLst>
                  <a:ext uri="{0D108BD9-81ED-4DB2-BD59-A6C34878D82A}">
                    <a16:rowId xmlns:a16="http://schemas.microsoft.com/office/drawing/2014/main" val="4224043831"/>
                  </a:ext>
                </a:extLst>
              </a:tr>
              <a:tr h="6858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2</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the remote clinical assessment services framework - 6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Completed piloting of Single Point Of Access at front door by utilising existing workforce. Baseline review underway regarding key components of SPOA (as requested by NHS Executive/ 6 Goals Team). Understand ambition for SPOA (SBUHB UEC Navigation Hub) to be operational from Sept. 25. </a:t>
                      </a:r>
                    </a:p>
                  </a:txBody>
                  <a:tcPr marL="91441" marR="91441"/>
                </a:tc>
                <a:extLst>
                  <a:ext uri="{0D108BD9-81ED-4DB2-BD59-A6C34878D82A}">
                    <a16:rowId xmlns:a16="http://schemas.microsoft.com/office/drawing/2014/main" val="3569832334"/>
                  </a:ext>
                </a:extLst>
              </a:tr>
              <a:tr h="7620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3</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acute frailty model at the front door- 6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latin typeface="Verdana" panose="020B0604030504040204" pitchFamily="34" charset="0"/>
                          <a:ea typeface="Verdana" panose="020B0604030504040204" pitchFamily="34" charset="0"/>
                        </a:rPr>
                        <a:t>Baseline assessment  (as requested by NHS Executive/ 6 Goals team) underway</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latin typeface="Verdana" panose="020B0604030504040204" pitchFamily="34" charset="0"/>
                          <a:ea typeface="Verdana" panose="020B0604030504040204" pitchFamily="34" charset="0"/>
                        </a:rPr>
                        <a:t>Older Persons Assessment Unit (OPAU) launched in July 2024 and operational since then with short stay unit and assessment/ quick turnaround space. Aim to identify, treat and turnaround from acute hospital as soon as safely possible. OPAU has seen 572 Assessment Attendances in April, May &amp; June 25. 12.2% of Medical take is an Older Persons Assessment (OPAU) Attendances. This figure skewed due to challenging patient flow and bedding in assessment space (expectation of higher throughput). Front door improvements during June 25 have shown an increase to 14.4% of Medical take through OPAU</a:t>
                      </a:r>
                    </a:p>
                  </a:txBody>
                  <a:tcPr marL="91441" marR="91441"/>
                </a:tc>
                <a:extLst>
                  <a:ext uri="{0D108BD9-81ED-4DB2-BD59-A6C34878D82A}">
                    <a16:rowId xmlns:a16="http://schemas.microsoft.com/office/drawing/2014/main" val="3679085612"/>
                  </a:ext>
                </a:extLst>
              </a:tr>
              <a:tr h="61388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4</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the Welsh Health Circular - Ambulance Handover Guidance - 6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Work underway complete ED Quality Statement priority actions/ positively impact GIRFT SEDIT metrics. 6 Week targeted intervention to reduce overcrowding in ED and improve patient flow. Anglesey Ward temporarily operating as a General Medical ward to  decompress ED and support PDSA cycles namely:  (1) Streamlining ED assessment &amp; direct referrals to medicine; (2) Redesigning the medical assessment model in the AMU (3) Enhancing speciality assessment &amp; patient allocation; (4) Implementing a 7-day SDEC model (5) Applying a consistent criteria to reside</a:t>
                      </a:r>
                    </a:p>
                    <a:p>
                      <a:pPr marL="0" marR="0" lvl="0" indent="0" algn="just" defTabSz="685800" rtl="0" eaLnBrk="1" fontAlgn="auto" latinLnBrk="0" hangingPunct="1">
                        <a:lnSpc>
                          <a:spcPct val="100000"/>
                        </a:lnSpc>
                        <a:spcBef>
                          <a:spcPts val="0"/>
                        </a:spcBef>
                        <a:spcAft>
                          <a:spcPts val="0"/>
                        </a:spcAft>
                        <a:buClrTx/>
                        <a:buSzTx/>
                        <a:buFontTx/>
                        <a:buNone/>
                        <a:tabLst/>
                        <a:defRPr/>
                      </a:pPr>
                      <a:endParaRPr lang="en-GB" sz="1600" dirty="0">
                        <a:solidFill>
                          <a:schemeClr val="tx1"/>
                        </a:solidFill>
                        <a:latin typeface="Verdana" panose="020B0604030504040204" pitchFamily="34" charset="0"/>
                        <a:ea typeface="Verdana" panose="020B0604030504040204" pitchFamily="34" charset="0"/>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A step change improvement in performance has been seen in June since the implementation of PDSA cycles/ decompression of ED activity</a:t>
                      </a:r>
                    </a:p>
                  </a:txBody>
                  <a:tcPr marL="91441" marR="91441"/>
                </a:tc>
                <a:extLst>
                  <a:ext uri="{0D108BD9-81ED-4DB2-BD59-A6C34878D82A}">
                    <a16:rowId xmlns:a16="http://schemas.microsoft.com/office/drawing/2014/main" val="368366072"/>
                  </a:ext>
                </a:extLst>
              </a:tr>
            </a:tbl>
          </a:graphicData>
        </a:graphic>
      </p:graphicFrame>
    </p:spTree>
    <p:extLst>
      <p:ext uri="{BB962C8B-B14F-4D97-AF65-F5344CB8AC3E}">
        <p14:creationId xmlns:p14="http://schemas.microsoft.com/office/powerpoint/2010/main" val="10387951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8B489-BF06-A970-1B08-5F7D12746FDE}"/>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4282C52-6BC0-7744-EDBB-9A8B6F8264D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416611F-3D72-DDC1-4D04-3AACDFDD1C9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41</a:t>
            </a:fld>
            <a:endParaRPr lang="en-GB"/>
          </a:p>
        </p:txBody>
      </p:sp>
      <p:sp>
        <p:nvSpPr>
          <p:cNvPr id="5" name="TextBox 4">
            <a:extLst>
              <a:ext uri="{FF2B5EF4-FFF2-40B4-BE49-F238E27FC236}">
                <a16:creationId xmlns:a16="http://schemas.microsoft.com/office/drawing/2014/main" id="{883F4B01-95F0-7951-B077-F1833F7BEA4E}"/>
              </a:ext>
            </a:extLst>
          </p:cNvPr>
          <p:cNvSpPr txBox="1"/>
          <p:nvPr/>
        </p:nvSpPr>
        <p:spPr>
          <a:xfrm>
            <a:off x="338089" y="110681"/>
            <a:ext cx="6518366" cy="461665"/>
          </a:xfrm>
          <a:prstGeom prst="rect">
            <a:avLst/>
          </a:prstGeom>
          <a:noFill/>
        </p:spPr>
        <p:txBody>
          <a:bodyPr wrap="square" rtlCol="0">
            <a:spAutoFit/>
          </a:bodyPr>
          <a:lstStyle/>
          <a:p>
            <a:pPr defTabSz="457181">
              <a:spcAft>
                <a:spcPts val="599"/>
              </a:spcAft>
              <a:defRPr/>
            </a:pPr>
            <a:r>
              <a:rPr lang="en-GB" sz="2400" b="1" dirty="0">
                <a:solidFill>
                  <a:prstClr val="black"/>
                </a:solidFill>
                <a:latin typeface="Verdana" panose="020B0604030504040204" pitchFamily="34" charset="0"/>
                <a:ea typeface="Verdana" panose="020B0604030504040204" pitchFamily="34" charset="0"/>
              </a:rPr>
              <a:t>Enabling Actions</a:t>
            </a:r>
          </a:p>
        </p:txBody>
      </p:sp>
      <p:graphicFrame>
        <p:nvGraphicFramePr>
          <p:cNvPr id="8" name="Table 7">
            <a:extLst>
              <a:ext uri="{FF2B5EF4-FFF2-40B4-BE49-F238E27FC236}">
                <a16:creationId xmlns:a16="http://schemas.microsoft.com/office/drawing/2014/main" id="{B51E484E-F38E-FE5B-DE5B-15E61C9B52E2}"/>
              </a:ext>
            </a:extLst>
          </p:cNvPr>
          <p:cNvGraphicFramePr>
            <a:graphicFrameLocks noGrp="1"/>
          </p:cNvGraphicFramePr>
          <p:nvPr>
            <p:extLst>
              <p:ext uri="{D42A27DB-BD31-4B8C-83A1-F6EECF244321}">
                <p14:modId xmlns:p14="http://schemas.microsoft.com/office/powerpoint/2010/main" val="1710151351"/>
              </p:ext>
            </p:extLst>
          </p:nvPr>
        </p:nvGraphicFramePr>
        <p:xfrm>
          <a:off x="338088" y="704929"/>
          <a:ext cx="19392155" cy="9064545"/>
        </p:xfrm>
        <a:graphic>
          <a:graphicData uri="http://schemas.openxmlformats.org/drawingml/2006/table">
            <a:tbl>
              <a:tblPr firstRow="1" bandRow="1">
                <a:tableStyleId>{5C22544A-7EE6-4342-B048-85BDC9FD1C3A}</a:tableStyleId>
              </a:tblPr>
              <a:tblGrid>
                <a:gridCol w="918573">
                  <a:extLst>
                    <a:ext uri="{9D8B030D-6E8A-4147-A177-3AD203B41FA5}">
                      <a16:colId xmlns:a16="http://schemas.microsoft.com/office/drawing/2014/main" val="660515521"/>
                    </a:ext>
                  </a:extLst>
                </a:gridCol>
                <a:gridCol w="5181744">
                  <a:extLst>
                    <a:ext uri="{9D8B030D-6E8A-4147-A177-3AD203B41FA5}">
                      <a16:colId xmlns:a16="http://schemas.microsoft.com/office/drawing/2014/main" val="751423695"/>
                    </a:ext>
                  </a:extLst>
                </a:gridCol>
                <a:gridCol w="13291838">
                  <a:extLst>
                    <a:ext uri="{9D8B030D-6E8A-4147-A177-3AD203B41FA5}">
                      <a16:colId xmlns:a16="http://schemas.microsoft.com/office/drawing/2014/main" val="1469752202"/>
                    </a:ext>
                  </a:extLst>
                </a:gridCol>
              </a:tblGrid>
              <a:tr h="405858">
                <a:tc gridSpan="3">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800" dirty="0">
                          <a:latin typeface="Verdana" panose="020B0604030504040204" pitchFamily="34" charset="0"/>
                          <a:ea typeface="Verdana" panose="020B0604030504040204" pitchFamily="34" charset="0"/>
                        </a:rPr>
                        <a:t>Operational  Productivity and Efficiency – Urgent and Emergency Care</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64130">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r>
                        <a:rPr lang="en-US" sz="1800" b="1" dirty="0">
                          <a:latin typeface="Verdana" panose="020B0604030504040204" pitchFamily="34" charset="0"/>
                          <a:ea typeface="Verdana" panose="020B0604030504040204" pitchFamily="34" charset="0"/>
                        </a:rPr>
                        <a:t>Improve timely access to care, reducing the length of wait in key areas of the UEC stream through addressing variation </a:t>
                      </a:r>
                      <a:endParaRPr lang="en-GB" sz="1800" b="1" dirty="0">
                        <a:latin typeface="Verdana" panose="020B0604030504040204" pitchFamily="34" charset="0"/>
                        <a:ea typeface="Verdana" panose="020B0604030504040204" pitchFamily="34" charset="0"/>
                      </a:endParaRPr>
                    </a:p>
                  </a:txBody>
                  <a:tcPr marL="91441" marR="9144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341219">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0" dirty="0">
                          <a:solidFill>
                            <a:srgbClr val="333333"/>
                          </a:solidFill>
                          <a:effectLst/>
                          <a:latin typeface="Verdana" panose="020B0604030504040204" pitchFamily="34" charset="0"/>
                          <a:ea typeface="Verdana" panose="020B0604030504040204" pitchFamily="34" charset="0"/>
                        </a:rPr>
                        <a:t>Delivery of the Urgent Emergency Care (UEC) Enabling Actions are firmly embedded in the Health Board UEC 6 Goals Programme. We will implement key initiatives aimed at enhancing patient care and operational efficiency. The focus on falls and breathing problems will drive the reworking of pre-hospital pathways, ensuring timely access to respiratory services. Additionally, management of frailty will be expanded to prevent unnecessary pre-hospital admissions, thereby optimising resource allocation. Improvements to front door services will streamline patient flow, enhancing operational management across the board. A comprehensive review of the beds will be undertaken as part of a Health Board-wide assessment of bed provision. Furthermore, working with our partners in the Local Authorities through the RPB, the ‘Discharge to Recover &amp; Assess’ model will ensure patients receive appropriate care and support during recovery, reinforcing the commitment to patient experience improvement.</a:t>
                      </a:r>
                      <a:endParaRPr lang="en-GB" sz="20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405858">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SBUHB Baseline Information</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38835358"/>
                  </a:ext>
                </a:extLst>
              </a:tr>
              <a:tr h="436757">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1" dirty="0">
                          <a:latin typeface="Verdana" panose="020B0604030504040204" pitchFamily="34" charset="0"/>
                          <a:ea typeface="Verdana" panose="020B0604030504040204" pitchFamily="34" charset="0"/>
                        </a:rPr>
                        <a:t>#</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Enabling Action</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Current position (July 2025)</a:t>
                      </a:r>
                    </a:p>
                  </a:txBody>
                  <a:tcPr marL="91441" marR="91441" anchor="ctr"/>
                </a:tc>
                <a:extLst>
                  <a:ext uri="{0D108BD9-81ED-4DB2-BD59-A6C34878D82A}">
                    <a16:rowId xmlns:a16="http://schemas.microsoft.com/office/drawing/2014/main" val="1241476534"/>
                  </a:ext>
                </a:extLst>
              </a:tr>
              <a:tr h="2116718">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latin typeface="Verdana" panose="020B0604030504040204" pitchFamily="34" charset="0"/>
                          <a:ea typeface="Verdana" panose="020B0604030504040204" pitchFamily="34" charset="0"/>
                        </a:rPr>
                        <a:t>5</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u="none" strike="noStrike" noProof="0" dirty="0">
                          <a:effectLst/>
                          <a:latin typeface="Verdana" panose="020B0604030504040204" pitchFamily="34" charset="0"/>
                          <a:ea typeface="Verdana" panose="020B0604030504040204" pitchFamily="34" charset="0"/>
                        </a:rPr>
                        <a:t>Implement the Optimum Hospital Flow Framework</a:t>
                      </a:r>
                      <a:endParaRPr lang="en-US" sz="18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SAFER Board Rounds in place – refresh of Optimal Hospital Flow activity planned within 25/ 26 (test and review SAFER compliance etc)</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Red2Green in place/ recorded as part of SAFER. Wards recording daily at Board Rounds (further work being undertaken re; recording of pre-COP reason codes to highlight internal delays – plan to add to digital system once resource is available)</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Weekly in-depth review of all COPs undertaken by COO’s Office to ensure correct escalations are being undertaken .</a:t>
                      </a:r>
                    </a:p>
                  </a:txBody>
                  <a:tcPr marL="91441" marR="91441"/>
                </a:tc>
                <a:extLst>
                  <a:ext uri="{0D108BD9-81ED-4DB2-BD59-A6C34878D82A}">
                    <a16:rowId xmlns:a16="http://schemas.microsoft.com/office/drawing/2014/main" val="3993576702"/>
                  </a:ext>
                </a:extLst>
              </a:tr>
              <a:tr h="2694005">
                <a:tc>
                  <a:txBody>
                    <a:bodyPr/>
                    <a:lstStyle/>
                    <a:p>
                      <a:pPr marL="0" algn="just" defTabSz="1507937" rtl="0" eaLnBrk="1" latinLnBrk="0" hangingPunct="1"/>
                      <a:r>
                        <a:rPr lang="en-GB" sz="1800" kern="1200" dirty="0">
                          <a:solidFill>
                            <a:schemeClr val="dk1"/>
                          </a:solidFill>
                          <a:latin typeface="Verdana" panose="020B0604030504040204" pitchFamily="34" charset="0"/>
                          <a:ea typeface="Verdana" panose="020B0604030504040204" pitchFamily="34" charset="0"/>
                        </a:rPr>
                        <a:t>6</a:t>
                      </a:r>
                      <a:endParaRPr lang="en-GB"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tc>
                  <a:txBody>
                    <a:bodyPr/>
                    <a:lstStyle/>
                    <a:p>
                      <a:pPr marL="0" lvl="0" indent="0" algn="just" defTabSz="1507937" rtl="0" eaLnBrk="1" latinLnBrk="0" hangingPunct="1">
                        <a:lnSpc>
                          <a:spcPct val="100000"/>
                        </a:lnSpc>
                        <a:buNone/>
                      </a:pPr>
                      <a:r>
                        <a:rPr lang="en-US" sz="1800" kern="1200" noProof="0" dirty="0">
                          <a:solidFill>
                            <a:schemeClr val="dk1"/>
                          </a:solidFill>
                          <a:latin typeface="Verdana" panose="020B0604030504040204" pitchFamily="34" charset="0"/>
                          <a:ea typeface="Verdana" panose="020B0604030504040204" pitchFamily="34" charset="0"/>
                        </a:rPr>
                        <a:t>Maintaining the actions within the 50 Day challenge that can be delivered consistently with minimal additional resource, within organisation and as a priority within regional partnership arrangements. Ensure consistent delivery of effective integrated discharge planning, utilising the National Discharge Guidance issued by the 6 Goals Programme.</a:t>
                      </a:r>
                      <a:endParaRPr lang="en-US"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tc>
                  <a:txBody>
                    <a:bodyPr/>
                    <a:lstStyle/>
                    <a:p>
                      <a:pPr marL="0" marR="0" lvl="0" indent="0" algn="just"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Verdana" panose="020B0604030504040204" pitchFamily="34" charset="0"/>
                          <a:ea typeface="Verdana" panose="020B0604030504040204" pitchFamily="34" charset="0"/>
                        </a:rPr>
                        <a:t>Current position is outlined within the weekly reporting templates submitted to WG. There will be a continued Regional focus during 2025/26 on maintaining the actions within the 50-day challenge and delivering the POCD/ CAC targets (taking into account any previously noted funding constraints). Aligning with the 6 Goals for Emergency Care,  D2RA / flow will continue to be a regional priority during 2025/26. A regional dashboard is in place to monitor compliance against CAC/ POCD National targets. Regional targets will be set early in the financial year. Regional and internal Governance arrangements are in place to monitor compliance and delivery.</a:t>
                      </a:r>
                    </a:p>
                    <a:p>
                      <a:pPr marL="0" marR="0" lvl="0" indent="0" algn="just" defTabSz="1507937" rtl="0" eaLnBrk="1" fontAlgn="auto" latinLnBrk="0" hangingPunct="1">
                        <a:lnSpc>
                          <a:spcPct val="100000"/>
                        </a:lnSpc>
                        <a:spcBef>
                          <a:spcPts val="0"/>
                        </a:spcBef>
                        <a:spcAft>
                          <a:spcPts val="0"/>
                        </a:spcAft>
                        <a:buClrTx/>
                        <a:buSzTx/>
                        <a:buFontTx/>
                        <a:buNone/>
                        <a:tabLst/>
                        <a:defRPr/>
                      </a:pPr>
                      <a:endParaRPr lang="en-GB" sz="1800" kern="1200" dirty="0">
                        <a:solidFill>
                          <a:schemeClr val="dk1"/>
                        </a:solidFill>
                        <a:latin typeface="Verdana" panose="020B0604030504040204" pitchFamily="34" charset="0"/>
                        <a:ea typeface="Verdana" panose="020B0604030504040204" pitchFamily="34" charset="0"/>
                      </a:endParaRPr>
                    </a:p>
                    <a:p>
                      <a:pPr marL="0" marR="0" lvl="0" indent="0" algn="just"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Verdana" panose="020B0604030504040204" pitchFamily="34" charset="0"/>
                          <a:ea typeface="Verdana" panose="020B0604030504040204" pitchFamily="34" charset="0"/>
                        </a:rPr>
                        <a:t>50 day challenge actions aligned with 6 Goals actions - focus continues to be on Ministerial Priorities. </a:t>
                      </a:r>
                      <a:endParaRPr lang="en-GB"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extLst>
                  <a:ext uri="{0D108BD9-81ED-4DB2-BD59-A6C34878D82A}">
                    <a16:rowId xmlns:a16="http://schemas.microsoft.com/office/drawing/2014/main" val="1463523142"/>
                  </a:ext>
                </a:extLst>
              </a:tr>
            </a:tbl>
          </a:graphicData>
        </a:graphic>
      </p:graphicFrame>
    </p:spTree>
    <p:extLst>
      <p:ext uri="{BB962C8B-B14F-4D97-AF65-F5344CB8AC3E}">
        <p14:creationId xmlns:p14="http://schemas.microsoft.com/office/powerpoint/2010/main" val="7054869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1E547-0C83-6EB0-DA6E-573C42FBBFF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5A4CC1-D4EA-71F0-93B2-A581FDF19D8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42</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676042C4-F57A-CEDC-B29E-836A10D76876}"/>
              </a:ext>
            </a:extLst>
          </p:cNvPr>
          <p:cNvGraphicFramePr>
            <a:graphicFrameLocks noGrp="1"/>
          </p:cNvGraphicFramePr>
          <p:nvPr>
            <p:extLst>
              <p:ext uri="{D42A27DB-BD31-4B8C-83A1-F6EECF244321}">
                <p14:modId xmlns:p14="http://schemas.microsoft.com/office/powerpoint/2010/main" val="2397191104"/>
              </p:ext>
            </p:extLst>
          </p:nvPr>
        </p:nvGraphicFramePr>
        <p:xfrm>
          <a:off x="680244" y="360526"/>
          <a:ext cx="18973800" cy="10357922"/>
        </p:xfrm>
        <a:graphic>
          <a:graphicData uri="http://schemas.openxmlformats.org/drawingml/2006/table">
            <a:tbl>
              <a:tblPr firstRow="1" bandRow="1">
                <a:tableStyleId>{5C22544A-7EE6-4342-B048-85BDC9FD1C3A}</a:tableStyleId>
              </a:tblPr>
              <a:tblGrid>
                <a:gridCol w="762000">
                  <a:extLst>
                    <a:ext uri="{9D8B030D-6E8A-4147-A177-3AD203B41FA5}">
                      <a16:colId xmlns:a16="http://schemas.microsoft.com/office/drawing/2014/main" val="660515521"/>
                    </a:ext>
                  </a:extLst>
                </a:gridCol>
                <a:gridCol w="6248400">
                  <a:extLst>
                    <a:ext uri="{9D8B030D-6E8A-4147-A177-3AD203B41FA5}">
                      <a16:colId xmlns:a16="http://schemas.microsoft.com/office/drawing/2014/main" val="2140326874"/>
                    </a:ext>
                  </a:extLst>
                </a:gridCol>
                <a:gridCol w="11963400">
                  <a:extLst>
                    <a:ext uri="{9D8B030D-6E8A-4147-A177-3AD203B41FA5}">
                      <a16:colId xmlns:a16="http://schemas.microsoft.com/office/drawing/2014/main" val="648896705"/>
                    </a:ext>
                  </a:extLst>
                </a:gridCol>
              </a:tblGrid>
              <a:tr h="294717">
                <a:tc gridSpan="3">
                  <a:txBody>
                    <a:bodyPr/>
                    <a:lstStyle/>
                    <a:p>
                      <a:r>
                        <a:rPr lang="en-GB" sz="1800" dirty="0">
                          <a:latin typeface="Verdana" panose="020B0604030504040204" pitchFamily="34" charset="0"/>
                          <a:ea typeface="Verdana" panose="020B0604030504040204" pitchFamily="34" charset="0"/>
                        </a:rPr>
                        <a:t>Operational  Productivity – </a:t>
                      </a:r>
                      <a:r>
                        <a:rPr lang="en-GB" sz="1800" b="1" kern="1200" dirty="0">
                          <a:solidFill>
                            <a:schemeClr val="lt1"/>
                          </a:solidFill>
                          <a:latin typeface="Verdana" panose="020B0604030504040204" pitchFamily="34" charset="0"/>
                          <a:ea typeface="Verdana" panose="020B0604030504040204" pitchFamily="34" charset="0"/>
                          <a:cs typeface="+mn-cs"/>
                        </a:rPr>
                        <a:t>Planned</a:t>
                      </a:r>
                      <a:r>
                        <a:rPr lang="en-GB" sz="1800" dirty="0">
                          <a:latin typeface="Verdana" panose="020B0604030504040204" pitchFamily="34" charset="0"/>
                          <a:ea typeface="Verdana" panose="020B0604030504040204" pitchFamily="34" charset="0"/>
                        </a:rPr>
                        <a:t>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801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88054">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We are committed to enhancing timely access to planned care by implementing our Outpatients Transformation Programme focused on modernising outpatient services. This includes introducing patient-initiated follow-ups and virtual reviews, enabling active discharge processes to streamline patient flow. Furthermore,  we are committed to delivering improvements in Surgical and Theatres. We aim to right-size theatre and anaesthetic capacities, while also improving efficiencies within all surgical specialities. Taking forward the major capital prioritised case to operationalise the OR1 Theatres at Neath Port Talbot Hospital, will also support our planned care ambitions.</a:t>
                      </a:r>
                    </a:p>
                    <a:p>
                      <a:pPr algn="just"/>
                      <a:r>
                        <a:rPr lang="en-GB" sz="1800" b="0" i="0" dirty="0">
                          <a:solidFill>
                            <a:srgbClr val="333333"/>
                          </a:solidFill>
                          <a:effectLst/>
                          <a:latin typeface="Verdana" panose="020B0604030504040204" pitchFamily="34" charset="0"/>
                          <a:ea typeface="Verdana" panose="020B0604030504040204" pitchFamily="34" charset="0"/>
                        </a:rPr>
                        <a:t>The Planned Care Board will monitor all of the key planned care  performance measures and delivery of related Enabling Actions set out below, which have been incorporated into respective SBUHB Outpatients and Theatres Board’s Performance Frameworks. While many measures will be available for reporting as of April 2025, further developments will be required once national data definitions and standards have been clarified. </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294717">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035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5855708">
                <a:tc>
                  <a:txBody>
                    <a:bodyPr/>
                    <a:lstStyle/>
                    <a:p>
                      <a:pPr algn="just"/>
                      <a:r>
                        <a:rPr lang="en-GB" sz="1800" dirty="0">
                          <a:latin typeface="Verdana" panose="020B0604030504040204" pitchFamily="34" charset="0"/>
                          <a:ea typeface="Verdana" panose="020B0604030504040204" pitchFamily="34" charset="0"/>
                        </a:rPr>
                        <a:t>7</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 national guidelines with thresholds by Clinical Implementation Network (CIN) and procedure. This includes delivery of effective outpatients through See on Symptom (SOS) and Patient Initiated Follow-up (PIFU) by default. Individual CINs will establish PIFU / SOS targets by specialty &amp; sub-specialty on an ongoing basis by March 2025</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In March 2025 Planned Care Board agreed to mandate all CIN approved SOS &amp; PIFU pathways. </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At present there are x15 SOS pathways in development within T&amp;O and x1 PIFU and x5 SOS pathways that have been implemented within the organisation in T&amp;O and ENT.                                                                                                                       Another x73 PIFU and x39 SOS pathways are yet to start being developed.                                                            The average SOS rate (New and Follow up) for all CIN specialities for 1st May to 30th June was 2.55% and the Average PIFU  rate (New and Follow up) was 2.33%.</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Due to emerging priorities and reduction in the Transformation Team size it was agreed in June 2025 to pause the Follow-Up project and reallocate the Senior Project Manager.</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A Clinical Committee has been established to provide expert clinical leadership, oversight, and guidance to ensure the safe, effective, and locally appropriate implementation of national healthcare programmes. This includes overseeing implementation of the CIN Optimisation Frameworks and associated programmes. The CIN specialities have been asked to develop a prioritised plan for the remainder of 2025/26 and present in July's committee meeting. It is unknown at this stage if Follow-Ups and PIFU / SoS will be included in the services prioritised plans. </a:t>
                      </a: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6881811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38699-732F-731A-59A1-9E09C54748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8432478-9E68-F34E-8919-9F13326CE41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43</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76A2950-48FD-6D06-2DD8-DED23482F0D1}"/>
              </a:ext>
            </a:extLst>
          </p:cNvPr>
          <p:cNvGraphicFramePr>
            <a:graphicFrameLocks noGrp="1"/>
          </p:cNvGraphicFramePr>
          <p:nvPr>
            <p:extLst>
              <p:ext uri="{D42A27DB-BD31-4B8C-83A1-F6EECF244321}">
                <p14:modId xmlns:p14="http://schemas.microsoft.com/office/powerpoint/2010/main" val="3179539881"/>
              </p:ext>
            </p:extLst>
          </p:nvPr>
        </p:nvGraphicFramePr>
        <p:xfrm>
          <a:off x="223044" y="142950"/>
          <a:ext cx="19659600" cy="11108131"/>
        </p:xfrm>
        <a:graphic>
          <a:graphicData uri="http://schemas.openxmlformats.org/drawingml/2006/table">
            <a:tbl>
              <a:tblPr firstRow="1" bandRow="1">
                <a:tableStyleId>{5C22544A-7EE6-4342-B048-85BDC9FD1C3A}</a:tableStyleId>
              </a:tblPr>
              <a:tblGrid>
                <a:gridCol w="1450373">
                  <a:extLst>
                    <a:ext uri="{9D8B030D-6E8A-4147-A177-3AD203B41FA5}">
                      <a16:colId xmlns:a16="http://schemas.microsoft.com/office/drawing/2014/main" val="660515521"/>
                    </a:ext>
                  </a:extLst>
                </a:gridCol>
                <a:gridCol w="7457895">
                  <a:extLst>
                    <a:ext uri="{9D8B030D-6E8A-4147-A177-3AD203B41FA5}">
                      <a16:colId xmlns:a16="http://schemas.microsoft.com/office/drawing/2014/main" val="2140326874"/>
                    </a:ext>
                  </a:extLst>
                </a:gridCol>
                <a:gridCol w="10751332">
                  <a:extLst>
                    <a:ext uri="{9D8B030D-6E8A-4147-A177-3AD203B41FA5}">
                      <a16:colId xmlns:a16="http://schemas.microsoft.com/office/drawing/2014/main" val="648896705"/>
                    </a:ext>
                  </a:extLst>
                </a:gridCol>
              </a:tblGrid>
              <a:tr h="285975">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199">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5975">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0114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1088984">
                <a:tc>
                  <a:txBody>
                    <a:bodyPr/>
                    <a:lstStyle/>
                    <a:p>
                      <a:pPr algn="just"/>
                      <a:r>
                        <a:rPr lang="en-GB" sz="1800" dirty="0">
                          <a:latin typeface="Verdana" panose="020B0604030504040204" pitchFamily="34" charset="0"/>
                          <a:ea typeface="Verdana" panose="020B0604030504040204" pitchFamily="34" charset="0"/>
                        </a:rPr>
                        <a:t>8</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All new Cataract referrals should be direct listed to treatment stage of the pathway following an admin triage by the end of Q2</a:t>
                      </a: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SBUHB is due to commence with the new cataract pathway and direct booking in Q2. We currently are not recording numbers of directly booked patients.</a:t>
                      </a:r>
                    </a:p>
                  </a:txBody>
                  <a:tcPr marL="104395" marR="104395" marT="52197" marB="52197"/>
                </a:tc>
                <a:extLst>
                  <a:ext uri="{0D108BD9-81ED-4DB2-BD59-A6C34878D82A}">
                    <a16:rowId xmlns:a16="http://schemas.microsoft.com/office/drawing/2014/main" val="2631949792"/>
                  </a:ext>
                </a:extLst>
              </a:tr>
              <a:tr h="3011427">
                <a:tc>
                  <a:txBody>
                    <a:bodyPr/>
                    <a:lstStyle/>
                    <a:p>
                      <a:pPr algn="just"/>
                      <a:r>
                        <a:rPr lang="en-GB" sz="1800" dirty="0">
                          <a:latin typeface="Verdana" panose="020B0604030504040204" pitchFamily="34" charset="0"/>
                          <a:ea typeface="Verdana" panose="020B0604030504040204" pitchFamily="34" charset="0"/>
                        </a:rPr>
                        <a:t>9</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monitoring of DNA/CNA rates is in place for every Outpatient clinic. When DNA/CNA as a combined rate is greater than 5%, overbooking additional patients should be implemented and monitored.</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Currently CNA and DNA rates are available for all CIN specialities via the FUP Vitals Dashboard. A new view will be created to show the combined view as required by the metric. Clinical decisions required as to the appropriateness of further overbooking clinic slots as many clinics overrun and are dependent on DNAs to run to time. Assessment also required on capability of the system, i.e. how long is needed to see a new patient vs FUP patient vs New USC vs follow up USC and also determining how long we currently allocate in standard template. </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to enable tracking of DNA rates across all specialities via the Planned Care App.</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Average DNA rate (New &amp; Follow up) for all CIN specialities 1st May to 30th June was 3.73%, Average CNA rate was 8.71 % for the same time period.</a:t>
                      </a:r>
                    </a:p>
                  </a:txBody>
                  <a:tcPr marL="104395" marR="104395" marT="52197" marB="52197"/>
                </a:tc>
                <a:extLst>
                  <a:ext uri="{0D108BD9-81ED-4DB2-BD59-A6C34878D82A}">
                    <a16:rowId xmlns:a16="http://schemas.microsoft.com/office/drawing/2014/main" val="584384461"/>
                  </a:ext>
                </a:extLst>
              </a:tr>
              <a:tr h="1012391">
                <a:tc>
                  <a:txBody>
                    <a:bodyPr/>
                    <a:lstStyle/>
                    <a:p>
                      <a:pPr algn="just"/>
                      <a:r>
                        <a:rPr lang="en-GB" sz="1800" dirty="0">
                          <a:latin typeface="Verdana" panose="020B0604030504040204" pitchFamily="34" charset="0"/>
                          <a:ea typeface="Verdana" panose="020B0604030504040204" pitchFamily="34" charset="0"/>
                        </a:rPr>
                        <a:t>10</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Implementation of CIN follow up criteria both prospectively and retrospectively to established Follow-up waiting lists.</a:t>
                      </a: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by Healthcare System Engineering (HCSE) team to allow tracking of effect that implementation of follow up CIN criteria will have on follow up waiting lists and appointment outcomes.</a:t>
                      </a:r>
                    </a:p>
                  </a:txBody>
                  <a:tcPr marL="104395" marR="104395" marT="52197" marB="52197"/>
                </a:tc>
                <a:extLst>
                  <a:ext uri="{0D108BD9-81ED-4DB2-BD59-A6C34878D82A}">
                    <a16:rowId xmlns:a16="http://schemas.microsoft.com/office/drawing/2014/main" val="4171849007"/>
                  </a:ext>
                </a:extLst>
              </a:tr>
              <a:tr h="1163862">
                <a:tc>
                  <a:txBody>
                    <a:bodyPr/>
                    <a:lstStyle/>
                    <a:p>
                      <a:pPr algn="just"/>
                      <a:r>
                        <a:rPr lang="en-GB" sz="1800" dirty="0">
                          <a:latin typeface="Verdana" panose="020B0604030504040204" pitchFamily="34" charset="0"/>
                          <a:ea typeface="Verdana" panose="020B0604030504040204" pitchFamily="34" charset="0"/>
                        </a:rPr>
                        <a:t>11</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On 90% of days planned care inpatient/day case/theatre recovery capacity should be protected from unscheduled care pressures and outlying of patients by the end of Q1.</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Requires  further consideration internally as to monitor in practice as currently unable to track this. </a:t>
                      </a:r>
                    </a:p>
                  </a:txBody>
                  <a:tcPr marL="104395" marR="104395" marT="52197" marB="52197"/>
                </a:tc>
                <a:extLst>
                  <a:ext uri="{0D108BD9-81ED-4DB2-BD59-A6C34878D82A}">
                    <a16:rowId xmlns:a16="http://schemas.microsoft.com/office/drawing/2014/main" val="3607510191"/>
                  </a:ext>
                </a:extLst>
              </a:tr>
              <a:tr h="3117639">
                <a:tc>
                  <a:txBody>
                    <a:bodyPr/>
                    <a:lstStyle/>
                    <a:p>
                      <a:pPr algn="just"/>
                      <a:r>
                        <a:rPr lang="en-GB" sz="1800" dirty="0">
                          <a:latin typeface="Verdana" panose="020B0604030504040204" pitchFamily="34" charset="0"/>
                          <a:ea typeface="Verdana" panose="020B0604030504040204" pitchFamily="34" charset="0"/>
                        </a:rPr>
                        <a:t>12</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effective utilisation of theatre capacity through: - Reducing late starts to less than 20%; - Reducing early finishes to less than 10%; and - Increasing session utilisation to the GiRFT standard of 85% by March 2026.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created views within surgical pathway dashboard that allows tracking of late starts (locally defined as; any list which starts 15 or more mins later than its intended start time) and early finishes (locally defined as; any list which ends 15 mins earlier than its intended finish time)  list utilisation vs GIRFT 85% target and cancellation rates. See Figures 11-12 overleaf. However, clarification is required on the definition of late starts and early finishes for HBs to use, also if targets stipulated are based on number of lists or the total funded list time available. Locally we have included a Gannt chart view of individual cases and used utilisation vs effectiveness calculated from what was planned vs what was delivered. </a:t>
                      </a:r>
                    </a:p>
                  </a:txBody>
                  <a:tcPr marL="104395" marR="104395" marT="52197" marB="52197"/>
                </a:tc>
                <a:extLst>
                  <a:ext uri="{0D108BD9-81ED-4DB2-BD59-A6C34878D82A}">
                    <a16:rowId xmlns:a16="http://schemas.microsoft.com/office/drawing/2014/main" val="113214057"/>
                  </a:ext>
                </a:extLst>
              </a:tr>
            </a:tbl>
          </a:graphicData>
        </a:graphic>
      </p:graphicFrame>
    </p:spTree>
    <p:extLst>
      <p:ext uri="{BB962C8B-B14F-4D97-AF65-F5344CB8AC3E}">
        <p14:creationId xmlns:p14="http://schemas.microsoft.com/office/powerpoint/2010/main" val="35783356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2A50C-C2A5-A2A2-59E8-16621F9E7CF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B15065-DF2D-AB0F-2546-BA6F8F70762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44</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1A9F131-71AF-87AC-2D23-810BA8A3BA20}"/>
              </a:ext>
            </a:extLst>
          </p:cNvPr>
          <p:cNvGraphicFramePr>
            <a:graphicFrameLocks noGrp="1"/>
          </p:cNvGraphicFramePr>
          <p:nvPr>
            <p:extLst>
              <p:ext uri="{D42A27DB-BD31-4B8C-83A1-F6EECF244321}">
                <p14:modId xmlns:p14="http://schemas.microsoft.com/office/powerpoint/2010/main" val="2518625631"/>
              </p:ext>
            </p:extLst>
          </p:nvPr>
        </p:nvGraphicFramePr>
        <p:xfrm>
          <a:off x="223044" y="218948"/>
          <a:ext cx="19659601" cy="10433517"/>
        </p:xfrm>
        <a:graphic>
          <a:graphicData uri="http://schemas.openxmlformats.org/drawingml/2006/table">
            <a:tbl>
              <a:tblPr firstRow="1" bandRow="1">
                <a:tableStyleId>{5C22544A-7EE6-4342-B048-85BDC9FD1C3A}</a:tableStyleId>
              </a:tblPr>
              <a:tblGrid>
                <a:gridCol w="1066800">
                  <a:extLst>
                    <a:ext uri="{9D8B030D-6E8A-4147-A177-3AD203B41FA5}">
                      <a16:colId xmlns:a16="http://schemas.microsoft.com/office/drawing/2014/main" val="660515521"/>
                    </a:ext>
                  </a:extLst>
                </a:gridCol>
                <a:gridCol w="6599034">
                  <a:extLst>
                    <a:ext uri="{9D8B030D-6E8A-4147-A177-3AD203B41FA5}">
                      <a16:colId xmlns:a16="http://schemas.microsoft.com/office/drawing/2014/main" val="2140326874"/>
                    </a:ext>
                  </a:extLst>
                </a:gridCol>
                <a:gridCol w="11993767">
                  <a:extLst>
                    <a:ext uri="{9D8B030D-6E8A-4147-A177-3AD203B41FA5}">
                      <a16:colId xmlns:a16="http://schemas.microsoft.com/office/drawing/2014/main" val="648896705"/>
                    </a:ext>
                  </a:extLst>
                </a:gridCol>
              </a:tblGrid>
              <a:tr h="341329">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387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2738">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773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3911907">
                <a:tc>
                  <a:txBody>
                    <a:bodyPr/>
                    <a:lstStyle/>
                    <a:p>
                      <a:pPr algn="just"/>
                      <a:r>
                        <a:rPr lang="en-GB" sz="1800" dirty="0">
                          <a:latin typeface="Verdana" panose="020B0604030504040204" pitchFamily="34" charset="0"/>
                          <a:ea typeface="Verdana" panose="020B0604030504040204" pitchFamily="34" charset="0"/>
                        </a:rPr>
                        <a:t>13</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Improvement in the implementation and delivery of High Volume Low Complexity (HVLC) Theatre lists, with an initial focus on:</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Arthroplasty 90% compliance with GiRFT standard of 4 primary joints/day, 2 by end of quarter 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Cataract 90% of lists to have 7 Cataracts per list by end of Q2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- 90% of the time achieve at least 6 HVLC general surgery procedures on an all day list made up of hernia or gallbladders by end of Q2.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Through mapping and measuring the behaviour of our system and subsequently calculating what it can deliver, we are able to show that not all surgeons are able to deliver 4 joints a day; some completing 3 whilst starting on time/finishing on time/ 85% + utilisation rate; others completing 4 joints comfortably but having utilisation figures below 85% and having enough spare time to do 5 joints.</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As such, we are able to manually calculate compliance against these standards, however we feel that we will get more out of our system if we schedule to what is capable of being delivered – tracking increased activity and scheduling to the speed that the individual consultant is capable of working at.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developed a dashboard (Figure 13 overleaf) that shows how each consultant benchmarks against their colleagues who do the same procedure, based on start of anaesthetic to time patient leaves theatre. This is being used to inform that can reliably fit into the available space capacity.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An additional view allows us to track what was planned, how long we predicted the work would take and how long it actually took.</a:t>
                      </a:r>
                    </a:p>
                  </a:txBody>
                  <a:tcPr marL="104395" marR="104395" marT="52197" marB="52197"/>
                </a:tc>
                <a:extLst>
                  <a:ext uri="{0D108BD9-81ED-4DB2-BD59-A6C34878D82A}">
                    <a16:rowId xmlns:a16="http://schemas.microsoft.com/office/drawing/2014/main" val="1849551308"/>
                  </a:ext>
                </a:extLst>
              </a:tr>
              <a:tr h="1722675">
                <a:tc>
                  <a:txBody>
                    <a:bodyPr/>
                    <a:lstStyle/>
                    <a:p>
                      <a:pPr algn="just"/>
                      <a:r>
                        <a:rPr lang="en-GB" sz="1800" dirty="0">
                          <a:latin typeface="Verdana" panose="020B0604030504040204" pitchFamily="34" charset="0"/>
                          <a:ea typeface="Verdana" panose="020B0604030504040204" pitchFamily="34" charset="0"/>
                        </a:rPr>
                        <a:t>14</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Deliver improvements in day surgery rates, with an expectation to achieving a BACDS day case rate of 70% from April 2025, moving to 80% by the end of June 2025</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Further clarification required regarding the definition of a day case. This metric can be calculated manually at present. To be accurate we will need to include all surgical procedures completed in outpatient settings, such as the Plastic Surgery Treatment Centre. Once we have clarity on the definition, we can put together a view to track % compliance over time, to be available within the Surgical Vitals dashboard.</a:t>
                      </a:r>
                    </a:p>
                    <a:p>
                      <a:pPr algn="just"/>
                      <a:r>
                        <a:rPr lang="en-GB" sz="1800" dirty="0">
                          <a:latin typeface="Verdana" panose="020B0604030504040204" pitchFamily="34" charset="0"/>
                          <a:ea typeface="Verdana" panose="020B0604030504040204" pitchFamily="34" charset="0"/>
                        </a:rPr>
                        <a:t>To do this accurately we would need to include all of the day case procedures currently completed in outpatient environments. Currently these are recorded as outpatient attendances. As a result any metrics reported wouldn’t be accurate</a:t>
                      </a:r>
                    </a:p>
                  </a:txBody>
                  <a:tcPr marL="104395" marR="104395" marT="52197" marB="52197"/>
                </a:tc>
                <a:extLst>
                  <a:ext uri="{0D108BD9-81ED-4DB2-BD59-A6C34878D82A}">
                    <a16:rowId xmlns:a16="http://schemas.microsoft.com/office/drawing/2014/main" val="1150662330"/>
                  </a:ext>
                </a:extLst>
              </a:tr>
              <a:tr h="2622636">
                <a:tc>
                  <a:txBody>
                    <a:bodyPr/>
                    <a:lstStyle/>
                    <a:p>
                      <a:pPr algn="just"/>
                      <a:r>
                        <a:rPr lang="en-GB" sz="1800" dirty="0">
                          <a:latin typeface="Verdana" panose="020B0604030504040204" pitchFamily="34" charset="0"/>
                          <a:ea typeface="Verdana" panose="020B0604030504040204" pitchFamily="34" charset="0"/>
                        </a:rPr>
                        <a:t>15</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Consistent clerical and clinical validation should be in place on an ongoing basis and reported quarterly for impact. </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We have developed several digital solutions that provide clinicians with direct access to their waiting lists. Access has been made available to all service managers and clinicians as part of the roll out, and they have been encouraged to undertake admin and clerical validation of waiting lists, starting with patients who are most overdue. Individual performance by main speciality and consultants is available. In addition, training programme established to support the accuracy of the information being inputted into digital systems, as admin and clerical error patterns were identified as an issue.</a:t>
                      </a:r>
                    </a:p>
                  </a:txBody>
                  <a:tcPr marL="104395" marR="104395" marT="52197" marB="52197"/>
                </a:tc>
                <a:extLst>
                  <a:ext uri="{0D108BD9-81ED-4DB2-BD59-A6C34878D82A}">
                    <a16:rowId xmlns:a16="http://schemas.microsoft.com/office/drawing/2014/main" val="2151107321"/>
                  </a:ext>
                </a:extLst>
              </a:tr>
            </a:tbl>
          </a:graphicData>
        </a:graphic>
      </p:graphicFrame>
    </p:spTree>
    <p:extLst>
      <p:ext uri="{BB962C8B-B14F-4D97-AF65-F5344CB8AC3E}">
        <p14:creationId xmlns:p14="http://schemas.microsoft.com/office/powerpoint/2010/main" val="29150020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6A20F-063E-5A36-9857-C01563C840C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1F65BC7-6A4B-DA4B-CBE8-1C44626A970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45</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A7CE779-20E1-FF22-C976-A8BDC41552F4}"/>
              </a:ext>
            </a:extLst>
          </p:cNvPr>
          <p:cNvGraphicFramePr>
            <a:graphicFrameLocks noGrp="1"/>
          </p:cNvGraphicFramePr>
          <p:nvPr>
            <p:extLst>
              <p:ext uri="{D42A27DB-BD31-4B8C-83A1-F6EECF244321}">
                <p14:modId xmlns:p14="http://schemas.microsoft.com/office/powerpoint/2010/main" val="3953967432"/>
              </p:ext>
            </p:extLst>
          </p:nvPr>
        </p:nvGraphicFramePr>
        <p:xfrm>
          <a:off x="375444" y="288661"/>
          <a:ext cx="19354800" cy="10688941"/>
        </p:xfrm>
        <a:graphic>
          <a:graphicData uri="http://schemas.openxmlformats.org/drawingml/2006/table">
            <a:tbl>
              <a:tblPr firstRow="1" bandRow="1">
                <a:tableStyleId>{5C22544A-7EE6-4342-B048-85BDC9FD1C3A}</a:tableStyleId>
              </a:tblPr>
              <a:tblGrid>
                <a:gridCol w="1215153">
                  <a:extLst>
                    <a:ext uri="{9D8B030D-6E8A-4147-A177-3AD203B41FA5}">
                      <a16:colId xmlns:a16="http://schemas.microsoft.com/office/drawing/2014/main" val="660515521"/>
                    </a:ext>
                  </a:extLst>
                </a:gridCol>
                <a:gridCol w="7677712">
                  <a:extLst>
                    <a:ext uri="{9D8B030D-6E8A-4147-A177-3AD203B41FA5}">
                      <a16:colId xmlns:a16="http://schemas.microsoft.com/office/drawing/2014/main" val="2140326874"/>
                    </a:ext>
                  </a:extLst>
                </a:gridCol>
                <a:gridCol w="10461935">
                  <a:extLst>
                    <a:ext uri="{9D8B030D-6E8A-4147-A177-3AD203B41FA5}">
                      <a16:colId xmlns:a16="http://schemas.microsoft.com/office/drawing/2014/main" val="648896705"/>
                    </a:ext>
                  </a:extLst>
                </a:gridCol>
              </a:tblGrid>
              <a:tr h="52104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22763">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1960005">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Our People Plan approved by the Board in 2024 confirms we are committed to maximising workforce productivity and efficiency through strategic initiatives that strengthen the value and deployment of its workforce. By implementing workforce-related programmes aligned with ministerial priorities, we aim to significantly reduce agency expenditure. A key focus will be the effective execution of job planning policy, ensuring that 100% of Consultants possess an agreed job plan. This will be supported by speciality level reviews in update of existing job plans aligned to robust demand and capacity planning. To further enhance health at work, line managers will receive timely Occupational Health advice to facilitate employees' swift return post-sickness absence, fostering improved attendance and workplace morale. The Recovery &amp; Sustainability Board, established in 2024 and chaired by the CEO, will monitor delivery of the following Enabling Actions.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1841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28065">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89252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16</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Fully implement the actions outlined in the Variable Pay &amp; Agency Control Framework Welsh Health Circular</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rowSpan="3">
                  <a:txBody>
                    <a:bodyPr/>
                    <a:lstStyle/>
                    <a:p>
                      <a:pPr marL="0" indent="0" algn="just">
                        <a:buNone/>
                      </a:pPr>
                      <a:r>
                        <a:rPr lang="en-GB" sz="1800" dirty="0">
                          <a:solidFill>
                            <a:schemeClr val="tx1"/>
                          </a:solidFill>
                          <a:latin typeface="Verdana" panose="020B0604030504040204" pitchFamily="34" charset="0"/>
                          <a:ea typeface="Verdana" panose="020B0604030504040204" pitchFamily="34" charset="0"/>
                        </a:rPr>
                        <a:t>Spend on variable pay in 23/24 was £35m and forecast to be £20m in 24/25, a predicated saving of £15m from last year which is predominantly down to Registered Nursing.</a:t>
                      </a:r>
                    </a:p>
                    <a:p>
                      <a:pPr marL="0" indent="0" algn="just">
                        <a:buNone/>
                      </a:pPr>
                      <a:endParaRPr lang="en-GB" sz="1800" dirty="0">
                        <a:solidFill>
                          <a:schemeClr val="tx1"/>
                        </a:solidFill>
                        <a:latin typeface="Verdana" panose="020B0604030504040204" pitchFamily="34" charset="0"/>
                        <a:ea typeface="Verdana" panose="020B0604030504040204" pitchFamily="34" charset="0"/>
                      </a:endParaRPr>
                    </a:p>
                    <a:p>
                      <a:pPr marL="0" indent="0" algn="just">
                        <a:buNone/>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Enhanced controls on Agency and recruitment also implemented.</a:t>
                      </a:r>
                    </a:p>
                    <a:p>
                      <a:pPr marL="0" indent="0" algn="just">
                        <a:buNone/>
                      </a:pPr>
                      <a:endPar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endParaRPr>
                    </a:p>
                    <a:p>
                      <a:pPr marL="285750" indent="-285750" algn="jus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As at month 3 total agency expenditure is £3.398m an average of £1.13m per month</a:t>
                      </a:r>
                    </a:p>
                    <a:p>
                      <a:pPr marL="285750" indent="-285750" algn="jus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As at month 3 total agency spend for Healthcare Support Worker, Admin &amp; Clerical, and Estates &amp; Ancillary staff is £524,980 - month 3 expenditure reduced to £103k</a:t>
                      </a: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r h="129778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17</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Deliver a further continued and sustained reduction in agency expenditure, with a target 30% reduction in 2025/26 from 2024/25 outturn, and ensuring no off-contract expenditure.</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2631949792"/>
                  </a:ext>
                </a:extLst>
              </a:tr>
              <a:tr h="3804160">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18</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a reduction in agency spend on Healthcare Support Worker, Admin &amp; Clerical, and Estates &amp; Ancillary staff to zero by 30th September 2025</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584384461"/>
                  </a:ext>
                </a:extLst>
              </a:tr>
            </a:tbl>
          </a:graphicData>
        </a:graphic>
      </p:graphicFrame>
    </p:spTree>
    <p:extLst>
      <p:ext uri="{BB962C8B-B14F-4D97-AF65-F5344CB8AC3E}">
        <p14:creationId xmlns:p14="http://schemas.microsoft.com/office/powerpoint/2010/main" val="41540320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E405-92A9-A2E0-36B1-6062197FD5B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20C2AA-DE6B-6918-E1C4-0744A02A57A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46</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E4AE38C-3841-54E8-1551-CF5E02D4E33F}"/>
              </a:ext>
            </a:extLst>
          </p:cNvPr>
          <p:cNvGraphicFramePr>
            <a:graphicFrameLocks noGrp="1"/>
          </p:cNvGraphicFramePr>
          <p:nvPr>
            <p:extLst>
              <p:ext uri="{D42A27DB-BD31-4B8C-83A1-F6EECF244321}">
                <p14:modId xmlns:p14="http://schemas.microsoft.com/office/powerpoint/2010/main" val="142166677"/>
              </p:ext>
            </p:extLst>
          </p:nvPr>
        </p:nvGraphicFramePr>
        <p:xfrm>
          <a:off x="337343" y="225140"/>
          <a:ext cx="19431001" cy="7697784"/>
        </p:xfrm>
        <a:graphic>
          <a:graphicData uri="http://schemas.openxmlformats.org/drawingml/2006/table">
            <a:tbl>
              <a:tblPr firstRow="1" bandRow="1">
                <a:tableStyleId>{5C22544A-7EE6-4342-B048-85BDC9FD1C3A}</a:tableStyleId>
              </a:tblPr>
              <a:tblGrid>
                <a:gridCol w="1219937">
                  <a:extLst>
                    <a:ext uri="{9D8B030D-6E8A-4147-A177-3AD203B41FA5}">
                      <a16:colId xmlns:a16="http://schemas.microsoft.com/office/drawing/2014/main" val="660515521"/>
                    </a:ext>
                  </a:extLst>
                </a:gridCol>
                <a:gridCol w="7707940">
                  <a:extLst>
                    <a:ext uri="{9D8B030D-6E8A-4147-A177-3AD203B41FA5}">
                      <a16:colId xmlns:a16="http://schemas.microsoft.com/office/drawing/2014/main" val="2140326874"/>
                    </a:ext>
                  </a:extLst>
                </a:gridCol>
                <a:gridCol w="10503124">
                  <a:extLst>
                    <a:ext uri="{9D8B030D-6E8A-4147-A177-3AD203B41FA5}">
                      <a16:colId xmlns:a16="http://schemas.microsoft.com/office/drawing/2014/main" val="648896705"/>
                    </a:ext>
                  </a:extLst>
                </a:gridCol>
              </a:tblGrid>
              <a:tr h="31290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p>
                      <a:endParaRPr lang="en-GB" sz="1800" dirty="0">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22852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181464">
                <a:tc gridSpan="3">
                  <a:txBody>
                    <a:bodyPr/>
                    <a:lstStyle/>
                    <a:p>
                      <a:pPr algn="just"/>
                      <a:r>
                        <a:rPr lang="en-GB" sz="1800" b="1" dirty="0">
                          <a:latin typeface="Verdana" panose="020B0604030504040204" pitchFamily="34" charset="0"/>
                          <a:ea typeface="Verdana" panose="020B0604030504040204" pitchFamily="34" charset="0"/>
                        </a:rPr>
                        <a:t>Baseline Information   [CONTINUED]</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18146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610650">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19</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effective implementation of job planning policy, to include ensuring that &gt; 90% of all Consultants have an agreed job plan in place at all times by 30 September 2025.</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SBUHB Maintain a compliance rate of 95%</a:t>
                      </a:r>
                    </a:p>
                  </a:txBody>
                  <a:tcPr marL="104395" marR="104395" marT="52197" marB="52197"/>
                </a:tc>
                <a:extLst>
                  <a:ext uri="{0D108BD9-81ED-4DB2-BD59-A6C34878D82A}">
                    <a16:rowId xmlns:a16="http://schemas.microsoft.com/office/drawing/2014/main" val="4171849007"/>
                  </a:ext>
                </a:extLst>
              </a:tr>
              <a:tr h="368592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20</a:t>
                      </a:r>
                    </a:p>
                  </a:txBody>
                  <a:tcPr marL="73946" marR="73946" marT="36972" marB="36972" anchor="ctr"/>
                </a:tc>
                <a:tc>
                  <a:txBody>
                    <a:bodyPr/>
                    <a:lstStyle/>
                    <a:p>
                      <a:pPr marL="0" lvl="0" indent="0">
                        <a:lnSpc>
                          <a:spcPct val="100000"/>
                        </a:lnSpc>
                        <a:buNone/>
                      </a:pPr>
                      <a:r>
                        <a:rPr lang="en-US" sz="1800" b="0" i="0" u="none" strike="noStrike" noProof="0" dirty="0">
                          <a:latin typeface="Verdana" panose="020B0604030504040204" pitchFamily="34" charset="0"/>
                          <a:ea typeface="Verdana" panose="020B0604030504040204" pitchFamily="34" charset="0"/>
                          <a:cs typeface="Arial" panose="020B0604020202020204" pitchFamily="34" charset="0"/>
                        </a:rPr>
                        <a:t>Ensure a reduction in sickness absence in 2025/26 in comparison to 2024/25, through maximising adherence to the requirements of agreed attendance at work policies and adhering to the all-Wales Occupational Health minimum service levels</a:t>
                      </a: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‘Month 3 sickness absence figure  is 6.82% (there has been an increase in short term absence). We have implemented a corporate action plan which include compliance audits against the policy.  </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Action plans are monitored through the Workforce &amp; OD Committee</a:t>
                      </a:r>
                    </a:p>
                    <a:p>
                      <a:pPr marL="0" indent="0">
                        <a:buFont typeface="Arial" panose="020B0604020202020204" pitchFamily="34" charset="0"/>
                        <a:buNone/>
                      </a:pPr>
                      <a:endParaRPr lang="en-GB" sz="1800" dirty="0">
                        <a:solidFill>
                          <a:srgbClr val="FF0000"/>
                        </a:solidFill>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353758776"/>
                  </a:ext>
                </a:extLst>
              </a:tr>
            </a:tbl>
          </a:graphicData>
        </a:graphic>
      </p:graphicFrame>
      <p:pic>
        <p:nvPicPr>
          <p:cNvPr id="2" name="Picture 1">
            <a:extLst>
              <a:ext uri="{FF2B5EF4-FFF2-40B4-BE49-F238E27FC236}">
                <a16:creationId xmlns:a16="http://schemas.microsoft.com/office/drawing/2014/main" id="{F75C1576-B6DA-AF1F-D78F-2B1677667F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78909" y="4496253"/>
            <a:ext cx="8441465" cy="2316843"/>
          </a:xfrm>
          <a:prstGeom prst="rect">
            <a:avLst/>
          </a:prstGeom>
          <a:noFill/>
        </p:spPr>
      </p:pic>
    </p:spTree>
    <p:extLst>
      <p:ext uri="{BB962C8B-B14F-4D97-AF65-F5344CB8AC3E}">
        <p14:creationId xmlns:p14="http://schemas.microsoft.com/office/powerpoint/2010/main" val="31473606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66D7D-C9E3-2533-0D3A-BFED6C3A8F9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CADCB7F-D35C-4A22-CBB6-55138255903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47</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B8A27973-FC9F-A1D9-AEC5-F58EF6A88C01}"/>
              </a:ext>
            </a:extLst>
          </p:cNvPr>
          <p:cNvGraphicFramePr>
            <a:graphicFrameLocks noGrp="1"/>
          </p:cNvGraphicFramePr>
          <p:nvPr>
            <p:extLst>
              <p:ext uri="{D42A27DB-BD31-4B8C-83A1-F6EECF244321}">
                <p14:modId xmlns:p14="http://schemas.microsoft.com/office/powerpoint/2010/main" val="99294366"/>
              </p:ext>
            </p:extLst>
          </p:nvPr>
        </p:nvGraphicFramePr>
        <p:xfrm>
          <a:off x="223044" y="237479"/>
          <a:ext cx="19583400" cy="10690183"/>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6711005">
                  <a:extLst>
                    <a:ext uri="{9D8B030D-6E8A-4147-A177-3AD203B41FA5}">
                      <a16:colId xmlns:a16="http://schemas.microsoft.com/office/drawing/2014/main" val="2140326874"/>
                    </a:ext>
                  </a:extLst>
                </a:gridCol>
                <a:gridCol w="11715070">
                  <a:extLst>
                    <a:ext uri="{9D8B030D-6E8A-4147-A177-3AD203B41FA5}">
                      <a16:colId xmlns:a16="http://schemas.microsoft.com/office/drawing/2014/main" val="648896705"/>
                    </a:ext>
                  </a:extLst>
                </a:gridCol>
              </a:tblGrid>
              <a:tr h="3617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3576">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2040306">
                <a:tc gridSpan="3">
                  <a:txBody>
                    <a:bodyPr/>
                    <a:lstStyle/>
                    <a:p>
                      <a:pPr algn="just"/>
                      <a:r>
                        <a:rPr lang="en-GB" sz="1800" dirty="0">
                          <a:latin typeface="Verdana" panose="020B0604030504040204" pitchFamily="34" charset="0"/>
                          <a:ea typeface="Verdana" panose="020B0604030504040204" pitchFamily="34" charset="0"/>
                        </a:rPr>
                        <a:t>We are committed to taking action on the recommendations from the Value &amp; Sustainability Board, with local implementation being driven through the Recovery &amp; Sustainability Board. In 2025, a series of key programmes will be delivered aligned to the Enabling Actions, such as;</a:t>
                      </a:r>
                    </a:p>
                    <a:p>
                      <a:pPr marL="171450" indent="-171450" algn="just">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Accelerating non pay opportunities</a:t>
                      </a:r>
                      <a:r>
                        <a:rPr lang="en-GB" sz="1800" dirty="0">
                          <a:solidFill>
                            <a:schemeClr val="tx1"/>
                          </a:solidFill>
                          <a:latin typeface="Verdana" panose="020B0604030504040204" pitchFamily="34" charset="0"/>
                          <a:ea typeface="Verdana" panose="020B0604030504040204" pitchFamily="34" charset="0"/>
                        </a:rPr>
                        <a:t>, examples including </a:t>
                      </a:r>
                      <a:r>
                        <a:rPr lang="en-GB" sz="1800" b="0" i="0" dirty="0">
                          <a:solidFill>
                            <a:schemeClr val="tx1"/>
                          </a:solidFill>
                          <a:effectLst/>
                          <a:latin typeface="Verdana" panose="020B0604030504040204" pitchFamily="34" charset="0"/>
                          <a:ea typeface="Verdana" panose="020B0604030504040204" pitchFamily="34" charset="0"/>
                        </a:rPr>
                        <a:t>review of skin products substitutes used in Burns &amp; Plastics and Dermatology , seeking to achieve cost efficiencies without compromising quality. National </a:t>
                      </a:r>
                      <a:r>
                        <a:rPr lang="en-GB" sz="1800" b="0" i="0" kern="1200" dirty="0">
                          <a:solidFill>
                            <a:schemeClr val="dk1"/>
                          </a:solidFill>
                          <a:effectLst/>
                          <a:latin typeface="Verdana" panose="020B0604030504040204" pitchFamily="34" charset="0"/>
                          <a:ea typeface="Verdana" panose="020B0604030504040204" pitchFamily="34" charset="0"/>
                          <a:cs typeface="+mn-cs"/>
                        </a:rPr>
                        <a:t>o</a:t>
                      </a:r>
                      <a:r>
                        <a:rPr lang="en-GB" sz="1800" kern="1200" dirty="0">
                          <a:solidFill>
                            <a:schemeClr val="dk1"/>
                          </a:solidFill>
                          <a:effectLst/>
                          <a:latin typeface="Verdana" panose="020B0604030504040204" pitchFamily="34" charset="0"/>
                          <a:ea typeface="Verdana" panose="020B0604030504040204" pitchFamily="34" charset="0"/>
                          <a:cs typeface="+mn-cs"/>
                        </a:rPr>
                        <a:t>pportunities via V&amp;S Board been identified for 2025/26, and work is progressing with organisations on these. A model for the progression and adoption of savings schemes is being developed, and common principles to encourage All Wales or regional approaches are being considered. Clinical engagement will be key to progressing standardisation and product rationalisation which will be a focus area for 2025/26.</a:t>
                      </a:r>
                      <a:endParaRPr lang="en-GB" sz="180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475">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150">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703015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21</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Non-Pay - ensure implementation of Value &amp; Sustainability Board recommendations, which includes local implementation of clinically endorsed and mandated product choice to maximise market share and deliver best value. </a:t>
                      </a:r>
                    </a:p>
                  </a:txBody>
                  <a:tcPr marL="73946" marR="73946" marT="36972" marB="36972" anchor="ctr"/>
                </a:tc>
                <a:tc>
                  <a:txBody>
                    <a:bodyPr/>
                    <a:lstStyle/>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For SBUHB, the work on procurement and non-pay, the Focus is placed on the following priorities; Price and Volume, Contract Negotiations and Management, Management of Service Contracts.  In response to this, the National Welsh Shared Services Partnership (NWSSP) has set an annual targets of cash releasing savings for health boards across Wales for 2024-25.  The SBUHB savings plan target has been updated to £3.464m.  Currently SBUHB are reporting a cash releasing saving of £3.6m to February 2024, against a profile target of £3.175m.</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The All Wales V&amp;S procurement workstream recently gave an update on the progress made to date, with savings of £34.8m reported in year exceeding the original target of £20.4m. In addition to the cash releasing savings, there has been significant avoidance of inflationary pressures which exceeded the level of recognised cost pressures reported. The workstream reported that actions such as competitive tendering and benchmarking have contributed to achievement this year.  </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GB" sz="1800" b="0" i="0" u="none" strike="noStrike" noProof="0" dirty="0">
                          <a:solidFill>
                            <a:srgbClr val="000000"/>
                          </a:solidFill>
                          <a:latin typeface="Verdana" panose="020B0604030504040204" pitchFamily="34" charset="0"/>
                          <a:ea typeface="Verdana" panose="020B0604030504040204" pitchFamily="34" charset="0"/>
                        </a:rPr>
                        <a:t>Procurement are working towards identifying further opportunities in both the Med &amp; Non Med categories from a National and Integrated Care Systems (ICS) perspective. Subsequent reporting will be designed to identify variation and highlight potential areas of focus. In addition, Procurement are developing a 3 Year pipeline of initiatives to determine the art of the possible using managed Services etc. A Theatre Procurement Group has been introduced to review saving opportunities in Theatres &amp; Critical Care Areas</a:t>
                      </a:r>
                      <a:endParaRPr lang="en-US" sz="1800" dirty="0">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9595102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1BA37-8647-9C06-8DD1-0A49D2FF5EC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A3E77B-BF1F-FEBE-79DA-F8445FD93AF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48</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DC00EBE-CA66-EE9E-1833-356F09DF772B}"/>
              </a:ext>
            </a:extLst>
          </p:cNvPr>
          <p:cNvGraphicFramePr>
            <a:graphicFrameLocks noGrp="1"/>
          </p:cNvGraphicFramePr>
          <p:nvPr>
            <p:extLst>
              <p:ext uri="{D42A27DB-BD31-4B8C-83A1-F6EECF244321}">
                <p14:modId xmlns:p14="http://schemas.microsoft.com/office/powerpoint/2010/main" val="7561770"/>
              </p:ext>
            </p:extLst>
          </p:nvPr>
        </p:nvGraphicFramePr>
        <p:xfrm>
          <a:off x="299244" y="244475"/>
          <a:ext cx="19583400" cy="10665014"/>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5867238">
                  <a:extLst>
                    <a:ext uri="{9D8B030D-6E8A-4147-A177-3AD203B41FA5}">
                      <a16:colId xmlns:a16="http://schemas.microsoft.com/office/drawing/2014/main" val="2140326874"/>
                    </a:ext>
                  </a:extLst>
                </a:gridCol>
                <a:gridCol w="12558837">
                  <a:extLst>
                    <a:ext uri="{9D8B030D-6E8A-4147-A177-3AD203B41FA5}">
                      <a16:colId xmlns:a16="http://schemas.microsoft.com/office/drawing/2014/main" val="648896705"/>
                    </a:ext>
                  </a:extLst>
                </a:gridCol>
              </a:tblGrid>
              <a:tr h="3974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50433">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219280">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indent="-171450">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Medicines</a:t>
                      </a:r>
                      <a:r>
                        <a:rPr lang="en-GB" sz="1800" dirty="0">
                          <a:solidFill>
                            <a:schemeClr val="tx1"/>
                          </a:solidFill>
                          <a:latin typeface="Verdana" panose="020B0604030504040204" pitchFamily="34" charset="0"/>
                          <a:ea typeface="Verdana" panose="020B0604030504040204" pitchFamily="34" charset="0"/>
                        </a:rPr>
                        <a:t> –  Acting on national recommendations balanced with </a:t>
                      </a:r>
                      <a:r>
                        <a:rPr lang="en-GB" sz="1800" kern="1200" dirty="0">
                          <a:solidFill>
                            <a:schemeClr val="dk1"/>
                          </a:solidFill>
                          <a:effectLst/>
                          <a:latin typeface="Verdana" panose="020B0604030504040204" pitchFamily="34" charset="0"/>
                          <a:ea typeface="Verdana" panose="020B0604030504040204" pitchFamily="34" charset="0"/>
                          <a:cs typeface="+mn-cs"/>
                        </a:rPr>
                        <a:t>consideration to resource requirements, </a:t>
                      </a:r>
                      <a:r>
                        <a:rPr lang="en-GB" sz="1800" kern="1200" dirty="0">
                          <a:solidFill>
                            <a:schemeClr val="tx1"/>
                          </a:solidFill>
                          <a:effectLst/>
                          <a:latin typeface="Verdana" panose="020B0604030504040204" pitchFamily="34" charset="0"/>
                          <a:ea typeface="Verdana" panose="020B0604030504040204" pitchFamily="34" charset="0"/>
                          <a:cs typeface="+mn-cs"/>
                        </a:rPr>
                        <a:t>these have </a:t>
                      </a:r>
                      <a:r>
                        <a:rPr lang="en-GB" sz="1800" kern="1200" dirty="0">
                          <a:solidFill>
                            <a:schemeClr val="dk1"/>
                          </a:solidFill>
                          <a:effectLst/>
                          <a:latin typeface="Verdana" panose="020B0604030504040204" pitchFamily="34" charset="0"/>
                          <a:ea typeface="Verdana" panose="020B0604030504040204" pitchFamily="34" charset="0"/>
                          <a:cs typeface="+mn-cs"/>
                        </a:rPr>
                        <a:t>identified national medicines financial savings opportunities, in supporting health boards to:</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Choose the best value product; </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Minimise losses from local procurement;</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Eliminate no or low value prescribing</a:t>
                      </a:r>
                    </a:p>
                    <a:p>
                      <a:pPr marL="171450" lvl="0" indent="-171450">
                        <a:buFont typeface="Courier New" panose="02070309020205020404" pitchFamily="49" charset="0"/>
                        <a:buChar char="o"/>
                      </a:pPr>
                      <a:endParaRPr lang="en-GB" sz="1800" kern="1200" dirty="0">
                        <a:solidFill>
                          <a:schemeClr val="dk1"/>
                        </a:solidFill>
                        <a:effectLst/>
                        <a:latin typeface="Verdana" panose="020B0604030504040204" pitchFamily="34" charset="0"/>
                        <a:ea typeface="Verdana" panose="020B0604030504040204" pitchFamily="34" charset="0"/>
                        <a:cs typeface="+mn-cs"/>
                      </a:endParaRPr>
                    </a:p>
                    <a:p>
                      <a:pPr marL="0" lvl="0" indent="0">
                        <a:buFont typeface="Courier New" panose="02070309020205020404" pitchFamily="49" charset="0"/>
                        <a:buNone/>
                      </a:pPr>
                      <a:r>
                        <a:rPr lang="en-GB" sz="1800" kern="1200" dirty="0">
                          <a:solidFill>
                            <a:schemeClr val="dk1"/>
                          </a:solidFill>
                          <a:effectLst/>
                          <a:latin typeface="Verdana" panose="020B0604030504040204" pitchFamily="34" charset="0"/>
                          <a:ea typeface="Verdana" panose="020B0604030504040204" pitchFamily="34" charset="0"/>
                          <a:cs typeface="+mn-cs"/>
                        </a:rPr>
                        <a:t>We will </a:t>
                      </a:r>
                      <a:r>
                        <a:rPr lang="en-GB" sz="1800" kern="1200" dirty="0">
                          <a:solidFill>
                            <a:schemeClr val="tx1"/>
                          </a:solidFill>
                          <a:effectLst/>
                          <a:latin typeface="Verdana" panose="020B0604030504040204" pitchFamily="34" charset="0"/>
                          <a:ea typeface="Verdana" panose="020B0604030504040204" pitchFamily="34" charset="0"/>
                          <a:cs typeface="+mn-cs"/>
                        </a:rPr>
                        <a:t>also d</a:t>
                      </a:r>
                      <a:r>
                        <a:rPr lang="en-GB" sz="1800" dirty="0">
                          <a:solidFill>
                            <a:schemeClr val="tx1"/>
                          </a:solidFill>
                          <a:latin typeface="Verdana" panose="020B0604030504040204" pitchFamily="34" charset="0"/>
                          <a:ea typeface="Verdana" panose="020B0604030504040204" pitchFamily="34" charset="0"/>
                        </a:rPr>
                        <a:t>evelop a comprehensive Medicines Management Strategy which will build on and consolidate the existing work in train to optimise the use of medicines, support patient outcomes, and manage resources effectively.</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9748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9533">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520346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22</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Medicines Management - ensure full implementation of the high value medicines Value &amp; Sustainability Board programme, which includes delivering opportunities against each of the four programme areas (maximise use of biosimilars, switch to generics, preferential use of medicines in primary care, restrict low value prescriptions)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kern="1200" dirty="0">
                          <a:solidFill>
                            <a:schemeClr val="tx1"/>
                          </a:solidFill>
                          <a:effectLst/>
                          <a:latin typeface="Verdana" panose="020B0604030504040204" pitchFamily="34" charset="0"/>
                          <a:ea typeface="Verdana" panose="020B0604030504040204" pitchFamily="34" charset="0"/>
                          <a:cs typeface="+mn-cs"/>
                        </a:rPr>
                        <a:t>1). Maximise use of biosimilars: All new SBUHB patients are started on biosimilars when available. Some rheumatology patients remain on reference products, mostly due to intolerance or treatment failure after switching. Recent efforts in the etanercept group of patients to identify unswitched patients have increased biosimilar use We are actively undertaking infliximab biosimilar to biosimilar switches to the least costly product (</a:t>
                      </a:r>
                      <a:r>
                        <a:rPr lang="en-GB" sz="1800" kern="1200" dirty="0" err="1">
                          <a:solidFill>
                            <a:schemeClr val="tx1"/>
                          </a:solidFill>
                          <a:effectLst/>
                          <a:latin typeface="Verdana" panose="020B0604030504040204" pitchFamily="34" charset="0"/>
                          <a:ea typeface="Verdana" panose="020B0604030504040204" pitchFamily="34" charset="0"/>
                          <a:cs typeface="+mn-cs"/>
                        </a:rPr>
                        <a:t>Flixabi</a:t>
                      </a:r>
                      <a:r>
                        <a:rPr lang="en-GB" sz="1800" kern="1200" dirty="0">
                          <a:solidFill>
                            <a:schemeClr val="tx1"/>
                          </a:solidFill>
                          <a:effectLst/>
                          <a:latin typeface="Verdana" panose="020B0604030504040204" pitchFamily="34" charset="0"/>
                          <a:ea typeface="Verdana" panose="020B0604030504040204" pitchFamily="34" charset="0"/>
                          <a:cs typeface="+mn-cs"/>
                        </a:rPr>
                        <a:t>) in Paediatrics and Rheumatology, with </a:t>
                      </a:r>
                      <a:r>
                        <a:rPr lang="en-GB" sz="1800" kern="1200" dirty="0" err="1">
                          <a:solidFill>
                            <a:schemeClr val="tx1"/>
                          </a:solidFill>
                          <a:effectLst/>
                          <a:latin typeface="Verdana" panose="020B0604030504040204" pitchFamily="34" charset="0"/>
                          <a:ea typeface="Verdana" panose="020B0604030504040204" pitchFamily="34" charset="0"/>
                          <a:cs typeface="+mn-cs"/>
                        </a:rPr>
                        <a:t>Flixabi</a:t>
                      </a:r>
                      <a:r>
                        <a:rPr lang="en-GB" sz="1800" kern="1200" dirty="0">
                          <a:solidFill>
                            <a:schemeClr val="tx1"/>
                          </a:solidFill>
                          <a:effectLst/>
                          <a:latin typeface="Verdana" panose="020B0604030504040204" pitchFamily="34" charset="0"/>
                          <a:ea typeface="Verdana" panose="020B0604030504040204" pitchFamily="34" charset="0"/>
                          <a:cs typeface="+mn-cs"/>
                        </a:rPr>
                        <a:t> now the highest prescribed infliximab preparation in these specialities.</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2). Implementing the use of six priority generic products within secondary care: performance with regard the generic use of the six priority products in secondary care  are shown in the embedded document.  Many of these switches were implemented prior to the Value and Sustainability Board recommendations being circulated.  Apixaban and </a:t>
                      </a:r>
                      <a:r>
                        <a:rPr lang="en-GB" sz="1800" kern="1200" dirty="0" err="1">
                          <a:solidFill>
                            <a:schemeClr val="tx1"/>
                          </a:solidFill>
                          <a:effectLst/>
                          <a:latin typeface="Verdana" panose="020B0604030504040204" pitchFamily="34" charset="0"/>
                          <a:ea typeface="Verdana" panose="020B0604030504040204" pitchFamily="34" charset="0"/>
                          <a:cs typeface="+mn-cs"/>
                        </a:rPr>
                        <a:t>sugammadex</a:t>
                      </a:r>
                      <a:r>
                        <a:rPr lang="en-GB" sz="1800" kern="1200" dirty="0">
                          <a:solidFill>
                            <a:schemeClr val="tx1"/>
                          </a:solidFill>
                          <a:effectLst/>
                          <a:latin typeface="Verdana" panose="020B0604030504040204" pitchFamily="34" charset="0"/>
                          <a:ea typeface="Verdana" panose="020B0604030504040204" pitchFamily="34" charset="0"/>
                          <a:cs typeface="+mn-cs"/>
                        </a:rPr>
                        <a:t> switches were implemented as soon as the generic product became available to purchase. </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3). Preferential use of medicines in Primary Care: AWTTC has produced a Brand to Generic efficiencies dashboard, updated monthly. Primary care pharmacy teams review and identify opportunities on a monthly basis. Details are also flagged to GPs at the point of prescribing via a </a:t>
                      </a:r>
                      <a:r>
                        <a:rPr lang="en-GB" sz="1800" kern="1200" dirty="0" err="1">
                          <a:solidFill>
                            <a:schemeClr val="tx1"/>
                          </a:solidFill>
                          <a:effectLst/>
                          <a:latin typeface="Verdana" panose="020B0604030504040204" pitchFamily="34" charset="0"/>
                          <a:ea typeface="Verdana" panose="020B0604030504040204" pitchFamily="34" charset="0"/>
                          <a:cs typeface="+mn-cs"/>
                        </a:rPr>
                        <a:t>ScriptSwitch</a:t>
                      </a:r>
                      <a:r>
                        <a:rPr lang="en-GB" sz="1800" kern="1200" dirty="0">
                          <a:solidFill>
                            <a:schemeClr val="tx1"/>
                          </a:solidFill>
                          <a:effectLst/>
                          <a:latin typeface="Verdana" panose="020B0604030504040204" pitchFamily="34" charset="0"/>
                          <a:ea typeface="Verdana" panose="020B0604030504040204" pitchFamily="34" charset="0"/>
                          <a:cs typeface="+mn-cs"/>
                        </a:rPr>
                        <a:t>. Data available in embedded document. </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4). Restricting the prescribing of low-value medicines: AWTTC has produced three dashboards based on three, ‘Low Value for Prescribing Papers,’ updated monthly. Primary care pharmacy teams review and identify opportunities on a monthly basis within this dashboard.  Details are also flagged to GPs at the point of prescribing via a </a:t>
                      </a:r>
                      <a:r>
                        <a:rPr lang="en-GB" sz="1800" kern="1200" dirty="0" err="1">
                          <a:solidFill>
                            <a:schemeClr val="tx1"/>
                          </a:solidFill>
                          <a:effectLst/>
                          <a:latin typeface="Verdana" panose="020B0604030504040204" pitchFamily="34" charset="0"/>
                          <a:ea typeface="Verdana" panose="020B0604030504040204" pitchFamily="34" charset="0"/>
                          <a:cs typeface="+mn-cs"/>
                        </a:rPr>
                        <a:t>ScriptSwitch</a:t>
                      </a:r>
                      <a:r>
                        <a:rPr lang="en-GB" sz="1800" kern="1200" dirty="0">
                          <a:solidFill>
                            <a:schemeClr val="tx1"/>
                          </a:solidFill>
                          <a:effectLst/>
                          <a:latin typeface="Verdana" panose="020B0604030504040204" pitchFamily="34" charset="0"/>
                          <a:ea typeface="Verdana" panose="020B0604030504040204" pitchFamily="34" charset="0"/>
                          <a:cs typeface="+mn-cs"/>
                        </a:rPr>
                        <a:t> software program.</a:t>
                      </a: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2631949792"/>
                  </a:ext>
                </a:extLst>
              </a:tr>
            </a:tbl>
          </a:graphicData>
        </a:graphic>
      </p:graphicFrame>
    </p:spTree>
    <p:extLst>
      <p:ext uri="{BB962C8B-B14F-4D97-AF65-F5344CB8AC3E}">
        <p14:creationId xmlns:p14="http://schemas.microsoft.com/office/powerpoint/2010/main" val="20954029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7D51E-6A22-C0E4-C6B4-6740EA7383C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FB5A56-E41E-5704-32E0-C26DC5ECF14D}"/>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49</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54068D50-A012-4E3F-9A7A-5397CF3BC283}"/>
              </a:ext>
            </a:extLst>
          </p:cNvPr>
          <p:cNvGraphicFramePr>
            <a:graphicFrameLocks noGrp="1"/>
          </p:cNvGraphicFramePr>
          <p:nvPr>
            <p:extLst>
              <p:ext uri="{D42A27DB-BD31-4B8C-83A1-F6EECF244321}">
                <p14:modId xmlns:p14="http://schemas.microsoft.com/office/powerpoint/2010/main" val="1597833169"/>
              </p:ext>
            </p:extLst>
          </p:nvPr>
        </p:nvGraphicFramePr>
        <p:xfrm>
          <a:off x="223044" y="244475"/>
          <a:ext cx="19659601" cy="10744199"/>
        </p:xfrm>
        <a:graphic>
          <a:graphicData uri="http://schemas.openxmlformats.org/drawingml/2006/table">
            <a:tbl>
              <a:tblPr firstRow="1" bandRow="1">
                <a:tableStyleId>{5C22544A-7EE6-4342-B048-85BDC9FD1C3A}</a:tableStyleId>
              </a:tblPr>
              <a:tblGrid>
                <a:gridCol w="1161829">
                  <a:extLst>
                    <a:ext uri="{9D8B030D-6E8A-4147-A177-3AD203B41FA5}">
                      <a16:colId xmlns:a16="http://schemas.microsoft.com/office/drawing/2014/main" val="660515521"/>
                    </a:ext>
                  </a:extLst>
                </a:gridCol>
                <a:gridCol w="6839171">
                  <a:extLst>
                    <a:ext uri="{9D8B030D-6E8A-4147-A177-3AD203B41FA5}">
                      <a16:colId xmlns:a16="http://schemas.microsoft.com/office/drawing/2014/main" val="2140326874"/>
                    </a:ext>
                  </a:extLst>
                </a:gridCol>
                <a:gridCol w="11658601">
                  <a:extLst>
                    <a:ext uri="{9D8B030D-6E8A-4147-A177-3AD203B41FA5}">
                      <a16:colId xmlns:a16="http://schemas.microsoft.com/office/drawing/2014/main" val="648896705"/>
                    </a:ext>
                  </a:extLst>
                </a:gridCol>
              </a:tblGrid>
              <a:tr h="380568">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22840">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795289">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dirty="0">
                          <a:latin typeface="Verdana" panose="020B0604030504040204" pitchFamily="34" charset="0"/>
                          <a:ea typeface="Verdana" panose="020B0604030504040204" pitchFamily="34" charset="0"/>
                        </a:rPr>
                        <a:t>CHC Programme: </a:t>
                      </a:r>
                      <a:r>
                        <a:rPr lang="en-GB" sz="1800" kern="1200" dirty="0">
                          <a:solidFill>
                            <a:schemeClr val="dk1"/>
                          </a:solidFill>
                          <a:effectLst/>
                          <a:latin typeface="Verdana" panose="020B0604030504040204" pitchFamily="34" charset="0"/>
                          <a:ea typeface="Verdana" panose="020B0604030504040204" pitchFamily="34" charset="0"/>
                          <a:cs typeface="+mn-cs"/>
                        </a:rPr>
                        <a:t>Strengthened commissioning approach to be implemented in 2025/2026</a:t>
                      </a:r>
                      <a:r>
                        <a:rPr lang="en-GB" sz="1800" b="0" dirty="0">
                          <a:latin typeface="Verdana" panose="020B0604030504040204" pitchFamily="34" charset="0"/>
                          <a:ea typeface="Verdana" panose="020B0604030504040204" pitchFamily="34" charset="0"/>
                        </a:rPr>
                        <a:t>.</a:t>
                      </a:r>
                      <a:endParaRPr lang="en-GB" sz="1800" b="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80568">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0758">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716417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23</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CHC - ensure implementation of Value &amp; Sustainability Board recommendations which include continued actions to improve clinical and financial effectiveness associated with packages of care. This includes implemented a standard digital solution to support effective intelligence capture on a national basis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lvl="0" indent="0" algn="just">
                        <a:lnSpc>
                          <a:spcPct val="100000"/>
                        </a:lnSpc>
                        <a:buNone/>
                      </a:pPr>
                      <a:r>
                        <a:rPr lang="en-US" sz="1800" b="0" i="0" u="none" strike="noStrike" baseline="0" noProof="0" dirty="0">
                          <a:solidFill>
                            <a:srgbClr val="000000"/>
                          </a:solidFill>
                          <a:latin typeface="Verdana" panose="020B0604030504040204" pitchFamily="34" charset="0"/>
                          <a:ea typeface="Verdana" panose="020B0604030504040204" pitchFamily="34" charset="0"/>
                        </a:rPr>
                        <a:t>A review by the former National Collaborative Commissioning Unit (NCCU) identified a number of opportunities for the Health Board to strengthen its commissioning approach through the establishment of a central commissioning function.  CHC Programme Board established to design an optimum model for SBUHB which will aid in streamlining processes, negotiating contracts, ensuring consistent pricing as well as working with Local Authority partners on a joint fee setting process. A proposal to implement a pooled budget for continuing care with both LAs is being jointly developed through the RPB.</a:t>
                      </a:r>
                    </a:p>
                    <a:p>
                      <a:pPr marL="0" lvl="0" indent="0" algn="just">
                        <a:lnSpc>
                          <a:spcPct val="100000"/>
                        </a:lnSpc>
                        <a:buNone/>
                      </a:pPr>
                      <a:endParaRPr lang="en-US" sz="1800" dirty="0">
                        <a:latin typeface="Verdana" panose="020B0604030504040204" pitchFamily="34" charset="0"/>
                        <a:ea typeface="Verdana" panose="020B0604030504040204" pitchFamily="34" charset="0"/>
                      </a:endParaRPr>
                    </a:p>
                    <a:p>
                      <a:pPr marL="0" lvl="0" indent="0" algn="just">
                        <a:lnSpc>
                          <a:spcPct val="100000"/>
                        </a:lnSpc>
                        <a:buNone/>
                      </a:pPr>
                      <a:r>
                        <a:rPr lang="en-GB" sz="1800" b="0" i="0" u="none" strike="noStrike" baseline="0" noProof="0" dirty="0">
                          <a:solidFill>
                            <a:srgbClr val="000000"/>
                          </a:solidFill>
                          <a:latin typeface="Verdana" panose="020B0604030504040204" pitchFamily="34" charset="0"/>
                          <a:ea typeface="Verdana" panose="020B0604030504040204" pitchFamily="34" charset="0"/>
                        </a:rPr>
                        <a:t>Changes in senior leadership within NWJCC and lack of resources available to support a dedicated CHC programme has resulted in work being paused.  The only areas being progressed are the all-Wales IT system and nurse assessor training.  WG are funding the IT system but not the revenue costs associated with implementation, and funding source is yet to be identified for the nurse assessor training.  Market engagement sessions have just concluded for the IT system, next step is the formal tender process.</a:t>
                      </a:r>
                    </a:p>
                    <a:p>
                      <a:pPr marL="0" lvl="0" indent="0" algn="just">
                        <a:lnSpc>
                          <a:spcPct val="100000"/>
                        </a:lnSpc>
                        <a:buNone/>
                      </a:pPr>
                      <a:r>
                        <a:rPr lang="en-GB" sz="1800" b="0" i="0" u="none" strike="noStrike" baseline="0" noProof="0" dirty="0">
                          <a:solidFill>
                            <a:srgbClr val="000000"/>
                          </a:solidFill>
                          <a:latin typeface="Verdana" panose="020B0604030504040204" pitchFamily="34" charset="0"/>
                          <a:ea typeface="Verdana" panose="020B0604030504040204" pitchFamily="34" charset="0"/>
                        </a:rPr>
                        <a:t>In the absence of a national programme, the HB will look at implementing as many of the recommendations as possible at al local level:</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Work being driven through the RPB on repatriation of high cost placements</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Regional Commissioning Board being established via the RPB with supporting workstreams focusing on implementation of an integrated approach to CHC/ complex care commissioning including pooled budgets for health and social care.</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The HB is working with LAs on alignment of fee setting processes and exploring joint utilisation of benchmarking tool to aid pricing.</a:t>
                      </a: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914558238"/>
                  </a:ext>
                </a:extLst>
              </a:tr>
            </a:tbl>
          </a:graphicData>
        </a:graphic>
      </p:graphicFrame>
    </p:spTree>
    <p:extLst>
      <p:ext uri="{BB962C8B-B14F-4D97-AF65-F5344CB8AC3E}">
        <p14:creationId xmlns:p14="http://schemas.microsoft.com/office/powerpoint/2010/main" val="2470234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extLst>
              <p:ext uri="{D42A27DB-BD31-4B8C-83A1-F6EECF244321}">
                <p14:modId xmlns:p14="http://schemas.microsoft.com/office/powerpoint/2010/main" val="1938344219"/>
              </p:ext>
            </p:extLst>
          </p:nvPr>
        </p:nvGraphicFramePr>
        <p:xfrm>
          <a:off x="146844" y="774890"/>
          <a:ext cx="19583400" cy="10309323"/>
        </p:xfrm>
        <a:graphic>
          <a:graphicData uri="http://schemas.openxmlformats.org/drawingml/2006/table">
            <a:tbl>
              <a:tblPr firstRow="1" bandRow="1">
                <a:tableStyleId>{5C22544A-7EE6-4342-B048-85BDC9FD1C3A}</a:tableStyleId>
              </a:tblPr>
              <a:tblGrid>
                <a:gridCol w="2752687">
                  <a:extLst>
                    <a:ext uri="{9D8B030D-6E8A-4147-A177-3AD203B41FA5}">
                      <a16:colId xmlns:a16="http://schemas.microsoft.com/office/drawing/2014/main" val="2762623597"/>
                    </a:ext>
                  </a:extLst>
                </a:gridCol>
                <a:gridCol w="13900914">
                  <a:extLst>
                    <a:ext uri="{9D8B030D-6E8A-4147-A177-3AD203B41FA5}">
                      <a16:colId xmlns:a16="http://schemas.microsoft.com/office/drawing/2014/main" val="1765998844"/>
                    </a:ext>
                  </a:extLst>
                </a:gridCol>
                <a:gridCol w="2929799">
                  <a:extLst>
                    <a:ext uri="{9D8B030D-6E8A-4147-A177-3AD203B41FA5}">
                      <a16:colId xmlns:a16="http://schemas.microsoft.com/office/drawing/2014/main" val="2201901794"/>
                    </a:ext>
                  </a:extLst>
                </a:gridCol>
              </a:tblGrid>
              <a:tr h="763248">
                <a:tc>
                  <a:txBody>
                    <a:bodyPr/>
                    <a:lstStyle/>
                    <a:p>
                      <a:pPr algn="ctr">
                        <a:lnSpc>
                          <a:spcPts val="800"/>
                        </a:lnSpc>
                      </a:pPr>
                      <a:r>
                        <a:rPr lang="en-GB" sz="1800" dirty="0">
                          <a:latin typeface="Verdana" panose="020B0604030504040204" pitchFamily="34" charset="0"/>
                          <a:ea typeface="Verdana" panose="020B0604030504040204" pitchFamily="34" charset="0"/>
                        </a:rPr>
                        <a:t>Escalation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(Level 3)</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solidFill>
                            <a:schemeClr val="bg1"/>
                          </a:solidFill>
                          <a:latin typeface="Verdana" panose="020B0604030504040204" pitchFamily="34" charset="0"/>
                          <a:ea typeface="Verdana" panose="020B0604030504040204" pitchFamily="34" charset="0"/>
                        </a:rPr>
                        <a:t>Performance  </a:t>
                      </a:r>
                    </a:p>
                    <a:p>
                      <a:pPr algn="ctr">
                        <a:lnSpc>
                          <a:spcPts val="800"/>
                        </a:lnSpc>
                      </a:pPr>
                      <a:endParaRPr lang="en-GB" sz="1800" dirty="0">
                        <a:solidFill>
                          <a:schemeClr val="bg1"/>
                        </a:solidFill>
                        <a:latin typeface="Verdana" panose="020B0604030504040204" pitchFamily="34" charset="0"/>
                        <a:ea typeface="Verdana" panose="020B0604030504040204" pitchFamily="34" charset="0"/>
                      </a:endParaRPr>
                    </a:p>
                    <a:p>
                      <a:pPr algn="ctr">
                        <a:lnSpc>
                          <a:spcPts val="800"/>
                        </a:lnSpc>
                      </a:pPr>
                      <a:r>
                        <a:rPr lang="en-GB" sz="1800" dirty="0">
                          <a:solidFill>
                            <a:schemeClr val="bg1"/>
                          </a:solidFill>
                          <a:latin typeface="Verdana" panose="020B0604030504040204" pitchFamily="34" charset="0"/>
                          <a:ea typeface="Verdana" panose="020B0604030504040204" pitchFamily="34" charset="0"/>
                        </a:rPr>
                        <a:t>(June-25)</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89401">
                <a:tc rowSpan="3">
                  <a:txBody>
                    <a:bodyPr/>
                    <a:lstStyle/>
                    <a:p>
                      <a:pPr algn="ctr"/>
                      <a:r>
                        <a:rPr lang="en-GB" sz="1800" b="1">
                          <a:latin typeface="Verdana" panose="020B0604030504040204" pitchFamily="34" charset="0"/>
                          <a:ea typeface="Verdana" panose="020B0604030504040204" pitchFamily="34" charset="0"/>
                        </a:rPr>
                        <a:t>CAMHS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70.5% (May)</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25% (May)</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953620698"/>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99% - (May)</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589401">
                <a:tc rowSpan="10">
                  <a:txBody>
                    <a:bodyPr/>
                    <a:lstStyle/>
                    <a:p>
                      <a:pPr algn="ctr"/>
                      <a:r>
                        <a:rPr lang="en-GB" sz="1800" b="1" dirty="0">
                          <a:latin typeface="Verdana" panose="020B0604030504040204" pitchFamily="34" charset="0"/>
                          <a:ea typeface="Verdana" panose="020B0604030504040204" pitchFamily="34" charset="0"/>
                        </a:rPr>
                        <a:t>Planned Care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589401">
                <a:tc vMerge="1">
                  <a:txBody>
                    <a:bodyPr/>
                    <a:lstStyle/>
                    <a:p>
                      <a:endParaRPr lang="en-GB"/>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71.18%</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923686920"/>
                  </a:ext>
                </a:extLst>
              </a:tr>
              <a:tr h="648039">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50068624"/>
                  </a:ext>
                </a:extLst>
              </a:tr>
              <a:tr h="619350">
                <a:tc vMerge="1">
                  <a:txBody>
                    <a:bodyPr/>
                    <a:lstStyle/>
                    <a:p>
                      <a:endParaRPr lang="en-GB" sz="1200"/>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73.65%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09395472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7.39%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4317345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76.53%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1887949922"/>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82.58%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902253331"/>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32.70%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0112813"/>
                  </a:ext>
                </a:extLst>
              </a:tr>
              <a:tr h="85916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274276403"/>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99.94%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a:t>
            </a:fld>
            <a:endParaRPr lang="en-GB"/>
          </a:p>
        </p:txBody>
      </p:sp>
      <p:sp>
        <p:nvSpPr>
          <p:cNvPr id="6" name="TextBox 5">
            <a:extLst>
              <a:ext uri="{FF2B5EF4-FFF2-40B4-BE49-F238E27FC236}">
                <a16:creationId xmlns:a16="http://schemas.microsoft.com/office/drawing/2014/main" id="{E6CAB669-2E27-E10F-4A7E-A779E5AA1B61}"/>
              </a:ext>
            </a:extLst>
          </p:cNvPr>
          <p:cNvSpPr txBox="1"/>
          <p:nvPr/>
        </p:nvSpPr>
        <p:spPr>
          <a:xfrm>
            <a:off x="0" y="32629"/>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  </a:t>
            </a:r>
          </a:p>
        </p:txBody>
      </p:sp>
    </p:spTree>
    <p:extLst>
      <p:ext uri="{BB962C8B-B14F-4D97-AF65-F5344CB8AC3E}">
        <p14:creationId xmlns:p14="http://schemas.microsoft.com/office/powerpoint/2010/main" val="25959906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48947-24DB-8A38-03EF-F7FC7974B0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896B8C-F91B-80DC-36DB-927B6DB7366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50</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79613B4-11FC-70FA-C35A-B7314D414F62}"/>
              </a:ext>
            </a:extLst>
          </p:cNvPr>
          <p:cNvGraphicFramePr>
            <a:graphicFrameLocks noGrp="1"/>
          </p:cNvGraphicFramePr>
          <p:nvPr>
            <p:extLst>
              <p:ext uri="{D42A27DB-BD31-4B8C-83A1-F6EECF244321}">
                <p14:modId xmlns:p14="http://schemas.microsoft.com/office/powerpoint/2010/main" val="1353643418"/>
              </p:ext>
            </p:extLst>
          </p:nvPr>
        </p:nvGraphicFramePr>
        <p:xfrm>
          <a:off x="146844" y="94687"/>
          <a:ext cx="19958844" cy="11012684"/>
        </p:xfrm>
        <a:graphic>
          <a:graphicData uri="http://schemas.openxmlformats.org/drawingml/2006/table">
            <a:tbl>
              <a:tblPr firstRow="1" bandRow="1">
                <a:tableStyleId>{5C22544A-7EE6-4342-B048-85BDC9FD1C3A}</a:tableStyleId>
              </a:tblPr>
              <a:tblGrid>
                <a:gridCol w="1179513">
                  <a:extLst>
                    <a:ext uri="{9D8B030D-6E8A-4147-A177-3AD203B41FA5}">
                      <a16:colId xmlns:a16="http://schemas.microsoft.com/office/drawing/2014/main" val="660515521"/>
                    </a:ext>
                  </a:extLst>
                </a:gridCol>
                <a:gridCol w="3367096">
                  <a:extLst>
                    <a:ext uri="{9D8B030D-6E8A-4147-A177-3AD203B41FA5}">
                      <a16:colId xmlns:a16="http://schemas.microsoft.com/office/drawing/2014/main" val="2140326874"/>
                    </a:ext>
                  </a:extLst>
                </a:gridCol>
                <a:gridCol w="15412235">
                  <a:extLst>
                    <a:ext uri="{9D8B030D-6E8A-4147-A177-3AD203B41FA5}">
                      <a16:colId xmlns:a16="http://schemas.microsoft.com/office/drawing/2014/main" val="648896705"/>
                    </a:ext>
                  </a:extLst>
                </a:gridCol>
              </a:tblGrid>
              <a:tr h="370994">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3837">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72663">
                <a:tc gridSpan="3">
                  <a:txBody>
                    <a:bodyPr/>
                    <a:lstStyle/>
                    <a:p>
                      <a:pPr marL="0" indent="0" algn="just">
                        <a:buFont typeface="Arial" panose="020B0604020202020204" pitchFamily="34" charset="0"/>
                        <a:buNone/>
                      </a:pPr>
                      <a:r>
                        <a:rPr lang="en-GB" sz="1800" dirty="0">
                          <a:solidFill>
                            <a:schemeClr val="tx1"/>
                          </a:solidFill>
                          <a:latin typeface="Verdana" panose="020B0604030504040204" pitchFamily="34" charset="0"/>
                          <a:ea typeface="Verdana" panose="020B0604030504040204" pitchFamily="34" charset="0"/>
                        </a:rPr>
                        <a:t>Ongoing refresh of the Health Board Estates Strategy which will include primary care estate.</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70994">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7099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893004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24</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Estate - ensure ongoing actions to strengthen estate utilisation including the appropriate repurposing and disposal of under-utilised estate.</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lvl="0" algn="l">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C</a:t>
                      </a:r>
                      <a:r>
                        <a:rPr lang="en-US" sz="1800" dirty="0" err="1">
                          <a:latin typeface="Verdana" panose="020B0604030504040204" pitchFamily="34" charset="0"/>
                          <a:ea typeface="Verdana" panose="020B0604030504040204" pitchFamily="34" charset="0"/>
                        </a:rPr>
                        <a:t>ompleted</a:t>
                      </a:r>
                      <a:r>
                        <a:rPr lang="en-US" sz="1800" dirty="0">
                          <a:latin typeface="Verdana" panose="020B0604030504040204" pitchFamily="34" charset="0"/>
                          <a:ea typeface="Verdana" panose="020B0604030504040204" pitchFamily="34" charset="0"/>
                        </a:rPr>
                        <a:t> Estates Strategy May 2022 which included space and utilisation reviews and concluded that due to the age of much of our estate, many of our clinical environments were not designed for the service function they are now providing. As services have grown and developed, they have expanded on an ad hoc basis into environments that are less than optimal for modern patient care in many instances The strategic objectives cannot be achieved with the existing infrastructure (estates and IT) due to restricted envelope footprint.</a:t>
                      </a: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Estate utilisation is ongoing process informed by the 6 Facet Survey. Given the age of the buildings and with over 50% of the estate in Condition C or worse the cost of repurposing would be prohibitive for the benefits realised as a consequence. That said there is a proactive approach, which includes a number of initiatives. In addition, the Health Board is actively pursuing options for rationalising </a:t>
                      </a:r>
                      <a:r>
                        <a:rPr lang="en-US" sz="1800" dirty="0" err="1">
                          <a:latin typeface="Verdana" panose="020B0604030504040204" pitchFamily="34" charset="0"/>
                          <a:ea typeface="Verdana" panose="020B0604030504040204" pitchFamily="34" charset="0"/>
                        </a:rPr>
                        <a:t>Cefn</a:t>
                      </a:r>
                      <a:r>
                        <a:rPr lang="en-US" sz="1800" dirty="0">
                          <a:latin typeface="Verdana" panose="020B0604030504040204" pitchFamily="34" charset="0"/>
                          <a:ea typeface="Verdana" panose="020B0604030504040204" pitchFamily="34" charset="0"/>
                        </a:rPr>
                        <a:t> Coed Hospital, although site disposal is dependent upon more suitable adult mental health facilities; and the Health Board will be reviewing its Primary Care estate as part of a restructuring of the Operational Estates department, which will focus on ensuring that space needs to be fit for purpose. </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Land &amp; Property Disposals:</a:t>
                      </a:r>
                    </a:p>
                    <a:p>
                      <a:pPr marL="285750" lvl="0" indent="-285750" algn="l">
                        <a:lnSpc>
                          <a:spcPct val="100000"/>
                        </a:lnSpc>
                        <a:spcBef>
                          <a:spcPts val="0"/>
                        </a:spcBef>
                        <a:spcAft>
                          <a:spcPts val="0"/>
                        </a:spcAft>
                        <a:buFont typeface="Arial" panose="020B0604020202020204" pitchFamily="34" charset="0"/>
                        <a:buChar char="•"/>
                      </a:pPr>
                      <a:r>
                        <a:rPr lang="en-GB" sz="1800" kern="1200" dirty="0">
                          <a:solidFill>
                            <a:schemeClr val="dk1"/>
                          </a:solidFill>
                          <a:latin typeface="Verdana" panose="020B0604030504040204" pitchFamily="34" charset="0"/>
                          <a:ea typeface="Verdana" panose="020B0604030504040204" pitchFamily="34" charset="0"/>
                          <a:cs typeface="+mn-cs"/>
                        </a:rPr>
                        <a:t>Phillips Parade disposal completed.</a:t>
                      </a:r>
                    </a:p>
                    <a:p>
                      <a:pPr marL="285750" lvl="0" indent="-285750" algn="l">
                        <a:lnSpc>
                          <a:spcPct val="100000"/>
                        </a:lnSpc>
                        <a:spcBef>
                          <a:spcPts val="0"/>
                        </a:spcBef>
                        <a:spcAft>
                          <a:spcPts val="0"/>
                        </a:spcAft>
                        <a:buFont typeface="Arial" panose="020B0604020202020204" pitchFamily="34" charset="0"/>
                        <a:buChar char="•"/>
                      </a:pPr>
                      <a:r>
                        <a:rPr lang="en-GB" sz="1800" kern="1200" dirty="0">
                          <a:solidFill>
                            <a:schemeClr val="dk1"/>
                          </a:solidFill>
                          <a:latin typeface="Verdana" panose="020B0604030504040204" pitchFamily="34" charset="0"/>
                          <a:ea typeface="Verdana" panose="020B0604030504040204" pitchFamily="34" charset="0"/>
                          <a:cs typeface="+mn-cs"/>
                        </a:rPr>
                        <a:t>Morriston Land disposal expected to complete Q1 2025/26 Still in progressive discussions with the land owner and agents.▪ Reviewing options to support WG request for suitable sites to support the Affordable Housing Task &amp; Finish Group for immediate development, with 2 options being proposed to undertake further feasibility on the HQ land and </a:t>
                      </a:r>
                      <a:r>
                        <a:rPr lang="en-GB" sz="1800" kern="1200" dirty="0" err="1">
                          <a:solidFill>
                            <a:schemeClr val="dk1"/>
                          </a:solidFill>
                          <a:latin typeface="Verdana" panose="020B0604030504040204" pitchFamily="34" charset="0"/>
                          <a:ea typeface="Verdana" panose="020B0604030504040204" pitchFamily="34" charset="0"/>
                          <a:cs typeface="+mn-cs"/>
                        </a:rPr>
                        <a:t>Cefn</a:t>
                      </a:r>
                      <a:r>
                        <a:rPr lang="en-GB" sz="1800" kern="1200" dirty="0">
                          <a:solidFill>
                            <a:schemeClr val="dk1"/>
                          </a:solidFill>
                          <a:latin typeface="Verdana" panose="020B0604030504040204" pitchFamily="34" charset="0"/>
                          <a:ea typeface="Verdana" panose="020B0604030504040204" pitchFamily="34" charset="0"/>
                          <a:cs typeface="+mn-cs"/>
                        </a:rPr>
                        <a:t> </a:t>
                      </a:r>
                      <a:r>
                        <a:rPr lang="en-GB" sz="1800" kern="1200" dirty="0" err="1">
                          <a:solidFill>
                            <a:schemeClr val="dk1"/>
                          </a:solidFill>
                          <a:latin typeface="Verdana" panose="020B0604030504040204" pitchFamily="34" charset="0"/>
                          <a:ea typeface="Verdana" panose="020B0604030504040204" pitchFamily="34" charset="0"/>
                          <a:cs typeface="+mn-cs"/>
                        </a:rPr>
                        <a:t>Coed</a:t>
                      </a:r>
                      <a:r>
                        <a:rPr lang="en-GB" sz="1800" kern="1200" dirty="0">
                          <a:solidFill>
                            <a:schemeClr val="dk1"/>
                          </a:solidFill>
                          <a:latin typeface="Verdana" panose="020B0604030504040204" pitchFamily="34" charset="0"/>
                          <a:ea typeface="Verdana" panose="020B0604030504040204" pitchFamily="34" charset="0"/>
                          <a:cs typeface="+mn-cs"/>
                        </a:rPr>
                        <a:t> Hospital. There is also the opportunity of redeveloping Clos George Morgan and part of the 55 acres, say 10 acres, acquired for hospital expansion (ED and possibly an Adult Acute Mental Health facility), which would strengthen the case for the access road, and provide accommodation for clinicians and researchers as the University becomes more engaged in potential catapult research initiatives. Ty Samlet, the new centralised Medical Records facility in </a:t>
                      </a:r>
                      <a:r>
                        <a:rPr lang="en-GB" sz="1800" kern="1200" dirty="0" err="1">
                          <a:solidFill>
                            <a:schemeClr val="dk1"/>
                          </a:solidFill>
                          <a:latin typeface="Verdana" panose="020B0604030504040204" pitchFamily="34" charset="0"/>
                          <a:ea typeface="Verdana" panose="020B0604030504040204" pitchFamily="34" charset="0"/>
                          <a:cs typeface="+mn-cs"/>
                        </a:rPr>
                        <a:t>Llansamlet</a:t>
                      </a:r>
                      <a:r>
                        <a:rPr lang="en-GB" sz="1800" kern="1200" dirty="0">
                          <a:solidFill>
                            <a:schemeClr val="dk1"/>
                          </a:solidFill>
                          <a:latin typeface="Verdana" panose="020B0604030504040204" pitchFamily="34" charset="0"/>
                          <a:ea typeface="Verdana" panose="020B0604030504040204" pitchFamily="34" charset="0"/>
                          <a:cs typeface="+mn-cs"/>
                        </a:rPr>
                        <a:t> that will deliver massive benefits to the service, is now online, although estates support is still being worked through, and is an additional pressure on existing resources.</a:t>
                      </a:r>
                    </a:p>
                    <a:p>
                      <a:pPr marL="285750" lvl="0" indent="-285750" algn="l">
                        <a:lnSpc>
                          <a:spcPct val="100000"/>
                        </a:lnSpc>
                        <a:spcBef>
                          <a:spcPts val="0"/>
                        </a:spcBef>
                        <a:spcAft>
                          <a:spcPts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The Hybrid Planning application for the Morriston land 55 acres was submitted on the 11th July and is now awaiting approval from Swansea Local Authority by November for the full planning of the access route and outline planning for development of the 55 acres of land.  Capacity and capability. </a:t>
                      </a:r>
                    </a:p>
                    <a:p>
                      <a:pPr marL="285750" lvl="0" indent="-285750" algn="l">
                        <a:lnSpc>
                          <a:spcPct val="100000"/>
                        </a:lnSpc>
                        <a:spcBef>
                          <a:spcPts val="0"/>
                        </a:spcBef>
                        <a:spcAft>
                          <a:spcPts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The Estates team has undertaken a review of current challenges facing the team and has recommended a 3-year recovery plan, which was supported by IMs (Finance &amp; Performance Committee, 27th May 2025). Restructuring proposals have been prepared for further approval. These are fully funded and it has been estimated that once new roles are in place there would be a net contribution to the Health Board of around £200k per annum. The Health Board was also successful in securing for the largest WG TEF allocation across NHS Wales. This is helping to mitigate serious risk issues, such as the viability of the steam line serving Morriston Hospital, but this has placed considerable pressure on existing Estates resources who are now fully engaged in the capital project delivery process (which is another positive)</a:t>
                      </a:r>
                      <a:endParaRPr lang="en-US" sz="1800" dirty="0">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4171849007"/>
                  </a:ext>
                </a:extLst>
              </a:tr>
            </a:tbl>
          </a:graphicData>
        </a:graphic>
      </p:graphicFrame>
    </p:spTree>
    <p:extLst>
      <p:ext uri="{BB962C8B-B14F-4D97-AF65-F5344CB8AC3E}">
        <p14:creationId xmlns:p14="http://schemas.microsoft.com/office/powerpoint/2010/main" val="20078453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2BAC4-5C91-F0B8-737B-C74CA107F2E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9595F8-3702-B8AD-02C2-31F20007F657}"/>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51</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3FB6FE92-3FEA-7023-57D5-323F1DBBE83A}"/>
              </a:ext>
            </a:extLst>
          </p:cNvPr>
          <p:cNvGraphicFramePr>
            <a:graphicFrameLocks noGrp="1"/>
          </p:cNvGraphicFramePr>
          <p:nvPr>
            <p:extLst>
              <p:ext uri="{D42A27DB-BD31-4B8C-83A1-F6EECF244321}">
                <p14:modId xmlns:p14="http://schemas.microsoft.com/office/powerpoint/2010/main" val="2077891618"/>
              </p:ext>
            </p:extLst>
          </p:nvPr>
        </p:nvGraphicFramePr>
        <p:xfrm>
          <a:off x="146844" y="168275"/>
          <a:ext cx="19735801" cy="11012369"/>
        </p:xfrm>
        <a:graphic>
          <a:graphicData uri="http://schemas.openxmlformats.org/drawingml/2006/table">
            <a:tbl>
              <a:tblPr firstRow="1" bandRow="1">
                <a:tableStyleId>{5C22544A-7EE6-4342-B048-85BDC9FD1C3A}</a:tableStyleId>
              </a:tblPr>
              <a:tblGrid>
                <a:gridCol w="1166332">
                  <a:extLst>
                    <a:ext uri="{9D8B030D-6E8A-4147-A177-3AD203B41FA5}">
                      <a16:colId xmlns:a16="http://schemas.microsoft.com/office/drawing/2014/main" val="660515521"/>
                    </a:ext>
                  </a:extLst>
                </a:gridCol>
                <a:gridCol w="4853468">
                  <a:extLst>
                    <a:ext uri="{9D8B030D-6E8A-4147-A177-3AD203B41FA5}">
                      <a16:colId xmlns:a16="http://schemas.microsoft.com/office/drawing/2014/main" val="2140326874"/>
                    </a:ext>
                  </a:extLst>
                </a:gridCol>
                <a:gridCol w="13716001">
                  <a:extLst>
                    <a:ext uri="{9D8B030D-6E8A-4147-A177-3AD203B41FA5}">
                      <a16:colId xmlns:a16="http://schemas.microsoft.com/office/drawing/2014/main" val="648896705"/>
                    </a:ext>
                  </a:extLst>
                </a:gridCol>
              </a:tblGrid>
              <a:tr h="36247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9323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390254">
                <a:tc gridSpan="3">
                  <a:txBody>
                    <a:bodyPr/>
                    <a:lstStyle/>
                    <a:p>
                      <a:pPr algn="just"/>
                      <a:r>
                        <a:rPr lang="en-GB" sz="1800" b="1" dirty="0">
                          <a:solidFill>
                            <a:schemeClr val="tx1"/>
                          </a:solidFill>
                          <a:latin typeface="Verdana" panose="020B0604030504040204" pitchFamily="34" charset="0"/>
                          <a:ea typeface="Verdana" panose="020B0604030504040204" pitchFamily="34" charset="0"/>
                        </a:rPr>
                        <a:t>Cancer focus - </a:t>
                      </a:r>
                      <a:r>
                        <a:rPr lang="en-GB" sz="1800" dirty="0">
                          <a:solidFill>
                            <a:schemeClr val="tx1"/>
                          </a:solidFill>
                          <a:latin typeface="Verdana" panose="020B0604030504040204" pitchFamily="34" charset="0"/>
                          <a:ea typeface="Verdana" panose="020B0604030504040204" pitchFamily="34" charset="0"/>
                        </a:rPr>
                        <a:t>Improving cancer care remains a key priority for the Health Board; this includes the delivery of cancer pathways that are wider than the Single Cancer Pathway key performance metric, for example, time to diagnostics (straight to test), SACT and radiotherapy pathway waiting times are essential for excellent patient outcomes and these are monitored through the Cancer Programme and Information Group. Delivery of the National Optimal Pathways for Cancer remains the ambition for all tumour sites, and we are committed to working towards these optimal standards.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6247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8170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4793466">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implementation of the nationally </a:t>
                      </a:r>
                      <a:r>
                        <a:rPr lang="en-US" sz="1800" b="0" i="0" u="none" strike="noStrike" noProof="0" dirty="0" err="1">
                          <a:effectLst/>
                          <a:latin typeface="Verdana" panose="020B0604030504040204" pitchFamily="34" charset="0"/>
                          <a:ea typeface="Verdana" panose="020B0604030504040204" pitchFamily="34" charset="0"/>
                        </a:rPr>
                        <a:t>optimised</a:t>
                      </a:r>
                      <a:r>
                        <a:rPr lang="en-US" sz="1800" b="0" i="0" u="none" strike="noStrike" noProof="0" dirty="0">
                          <a:effectLst/>
                          <a:latin typeface="Verdana" panose="020B0604030504040204" pitchFamily="34" charset="0"/>
                          <a:ea typeface="Verdana" panose="020B0604030504040204" pitchFamily="34" charset="0"/>
                        </a:rPr>
                        <a:t> pathways in the cancer recovery programme</a:t>
                      </a:r>
                      <a:endParaRPr lang="en-US" sz="1800" dirty="0">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tc>
                <a:tc>
                  <a:txBody>
                    <a:bodyPr/>
                    <a:lstStyle/>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Agreement that NOPs are widely followed by each tumour site MDT in SBU -however local issues with timeliness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•Wales Cancer Operational Managers Group exploring how NOPs can be measured as the Cancer Tracker cannot collect the data required as the useful information is collected in free text and is unreportable in this format</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There is no consistency between NOPs and no allowance for variation on sequencing of processes for each stage from initial referral through to DC</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Due to the above issues we are unsure of where we truly are with delivery of all NOPs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•We are able to report data in a number of pathways, per tumour sites, included in the NOPs, e.g. time to diagnostics, time to treatment, time to pathology. However unable to do all of the bespoke reporting as stated in the NOPs. The HB has set its own local targets for some reporting areas, e.g. pathology turnaround time, as it is felt the NOP targets are unachievable  </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•Links to NHS Cancer Recovery funded Colorectal Pilot -data gathering from this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•Suggest to include monitoring of NOP in new JD and SOP for MDT Leads</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•BCUHB digital team leading on exercise scoping suggested changes and upgrades to WPAS Cancer Tracker to submit to DHCW for consideration.  Scoping exercise commenced in June 2025.  A meeting with DHCW planned for mid July 2025,all HB's to be updated thereafter.</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•We continue to report on available data in relation to USC diagnostics, USC first appointments, time to DTT and DTT to Treatment</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•Digital Team are continuing to progress with work for the colorectal project, currently linking in radiology data and visualisation of data in the form of a dashboard.</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•SOP for MDT's based on the national MDT Charter and JD for MDT Leads with Associate Medical Director for Cancer for review with aim to present to CPIG in September 2025. </a:t>
                      </a:r>
                    </a:p>
                  </a:txBody>
                  <a:tcPr marL="104395" marR="104395" marT="52197" marB="52197"/>
                </a:tc>
                <a:extLst>
                  <a:ext uri="{0D108BD9-81ED-4DB2-BD59-A6C34878D82A}">
                    <a16:rowId xmlns:a16="http://schemas.microsoft.com/office/drawing/2014/main" val="941816535"/>
                  </a:ext>
                </a:extLst>
              </a:tr>
              <a:tr h="1516252">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26</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compliance with straight to test guidance</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Data as per NHS Exec Cancer Resources, SCP compliance assessment dashboard:</a:t>
                      </a:r>
                    </a:p>
                    <a:p>
                      <a:pPr algn="just"/>
                      <a:r>
                        <a:rPr lang="en-GB" sz="1800" dirty="0">
                          <a:solidFill>
                            <a:schemeClr val="tx1"/>
                          </a:solidFill>
                          <a:latin typeface="Verdana" panose="020B0604030504040204" pitchFamily="34" charset="0"/>
                          <a:ea typeface="Verdana" panose="020B0604030504040204" pitchFamily="34" charset="0"/>
                        </a:rPr>
                        <a:t>% compliance STT:</a:t>
                      </a:r>
                    </a:p>
                    <a:p>
                      <a:pPr algn="just"/>
                      <a:r>
                        <a:rPr lang="en-GB" sz="1800" dirty="0">
                          <a:solidFill>
                            <a:schemeClr val="tx1"/>
                          </a:solidFill>
                          <a:latin typeface="Verdana" panose="020B0604030504040204" pitchFamily="34" charset="0"/>
                          <a:ea typeface="Verdana" panose="020B0604030504040204" pitchFamily="34" charset="0"/>
                        </a:rPr>
                        <a:t>Jan 25 = 79%    Feb 25 = 78%   Mar 25= 79%</a:t>
                      </a:r>
                    </a:p>
                    <a:p>
                      <a:pPr algn="just"/>
                      <a:r>
                        <a:rPr lang="en-GB" sz="1800" dirty="0">
                          <a:solidFill>
                            <a:schemeClr val="tx1"/>
                          </a:solidFill>
                          <a:latin typeface="Verdana" panose="020B0604030504040204" pitchFamily="34" charset="0"/>
                          <a:ea typeface="Verdana" panose="020B0604030504040204" pitchFamily="34" charset="0"/>
                        </a:rPr>
                        <a:t>Apr 25= 79%      *Data for May 2025 is not yet available nationally. </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Percentage of patients following a STT pathway is consistently above the all Wales percentage.  There is no recommended attainment measure.</a:t>
                      </a:r>
                    </a:p>
                  </a:txBody>
                  <a:tcPr marL="104395" marR="104395" marT="52197" marB="52197"/>
                </a:tc>
                <a:extLst>
                  <a:ext uri="{0D108BD9-81ED-4DB2-BD59-A6C34878D82A}">
                    <a16:rowId xmlns:a16="http://schemas.microsoft.com/office/drawing/2014/main" val="2631949792"/>
                  </a:ext>
                </a:extLst>
              </a:tr>
            </a:tbl>
          </a:graphicData>
        </a:graphic>
      </p:graphicFrame>
    </p:spTree>
    <p:extLst>
      <p:ext uri="{BB962C8B-B14F-4D97-AF65-F5344CB8AC3E}">
        <p14:creationId xmlns:p14="http://schemas.microsoft.com/office/powerpoint/2010/main" val="42531846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2D574-F234-BA6D-DF66-B420686F1B3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F9DD4A-92C6-A0CA-7954-A08A65C7D691}"/>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52</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A4C7224-7B42-4C77-5A64-DA19E89CD8C2}"/>
              </a:ext>
            </a:extLst>
          </p:cNvPr>
          <p:cNvGraphicFramePr>
            <a:graphicFrameLocks noGrp="1"/>
          </p:cNvGraphicFramePr>
          <p:nvPr>
            <p:extLst>
              <p:ext uri="{D42A27DB-BD31-4B8C-83A1-F6EECF244321}">
                <p14:modId xmlns:p14="http://schemas.microsoft.com/office/powerpoint/2010/main" val="3436319813"/>
              </p:ext>
            </p:extLst>
          </p:nvPr>
        </p:nvGraphicFramePr>
        <p:xfrm>
          <a:off x="223044" y="165288"/>
          <a:ext cx="19583400" cy="10115261"/>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7583088">
                  <a:extLst>
                    <a:ext uri="{9D8B030D-6E8A-4147-A177-3AD203B41FA5}">
                      <a16:colId xmlns:a16="http://schemas.microsoft.com/office/drawing/2014/main" val="2140326874"/>
                    </a:ext>
                  </a:extLst>
                </a:gridCol>
                <a:gridCol w="10842988">
                  <a:extLst>
                    <a:ext uri="{9D8B030D-6E8A-4147-A177-3AD203B41FA5}">
                      <a16:colId xmlns:a16="http://schemas.microsoft.com/office/drawing/2014/main" val="648896705"/>
                    </a:ext>
                  </a:extLst>
                </a:gridCol>
              </a:tblGrid>
              <a:tr h="421739">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524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802013">
                <a:tc gridSpan="3">
                  <a:txBody>
                    <a:bodyPr/>
                    <a:lstStyle/>
                    <a:p>
                      <a:r>
                        <a:rPr lang="en-GB" sz="1800" b="1" i="0" kern="1200" dirty="0">
                          <a:solidFill>
                            <a:schemeClr val="dk1"/>
                          </a:solidFill>
                          <a:effectLst/>
                          <a:latin typeface="Verdana" panose="020B0604030504040204" pitchFamily="34" charset="0"/>
                          <a:ea typeface="Verdana" panose="020B0604030504040204" pitchFamily="34" charset="0"/>
                          <a:cs typeface="+mn-cs"/>
                        </a:rPr>
                        <a:t>Diabetes focus</a:t>
                      </a:r>
                    </a:p>
                    <a:p>
                      <a:r>
                        <a:rPr lang="en-GB" sz="1800" b="0" i="0" kern="1200" dirty="0">
                          <a:solidFill>
                            <a:schemeClr val="dk1"/>
                          </a:solidFill>
                          <a:effectLst/>
                          <a:latin typeface="Verdana" panose="020B0604030504040204" pitchFamily="34" charset="0"/>
                          <a:ea typeface="Verdana" panose="020B0604030504040204" pitchFamily="34" charset="0"/>
                          <a:cs typeface="+mn-cs"/>
                        </a:rPr>
                        <a:t>We have taken a number of strategic and operational actions to improve performance against the diabetes eight Care Standards and has signed up to the Tackling Diabetes Together programme. The Diabetes Development &amp; Planning Group has been re-established to focus on the key goals of:</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Keeping patients with diabetes well and prevent complications</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Reducing the prevalence/onset of diabetes</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The aim is also to build on work already undertaken, to establish a community multi-disciplinary diabetes service to deliver specialist care for more complex patients.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759">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449">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461376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27</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Diabetes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To deliver this agenda, performance against the Care Standards is key, with particular focus on improving the reporting against the Care Standards elements, particularly in relation Type 1 diabetes. Performance against the eight Care Standards is measured via the National Diabetes Audit tool, which is fed by the Audit+ digital system; only data held in GP records is uploaded and so secondary care data is not included. A robust digital solution will be explored so that a more accurate performance position can be demonstrated, as the Health Board’s performance position (as per Ministerial Delivery Expectations Trajectories) is much higher than nationally reported.</a:t>
                      </a:r>
                    </a:p>
                    <a:p>
                      <a:r>
                        <a:rPr lang="en-GB" sz="1800" b="0" i="0" kern="1200" dirty="0">
                          <a:solidFill>
                            <a:schemeClr val="dk1"/>
                          </a:solidFill>
                          <a:effectLst/>
                          <a:latin typeface="Verdana" panose="020B0604030504040204" pitchFamily="34" charset="0"/>
                          <a:ea typeface="Verdana" panose="020B0604030504040204" pitchFamily="34" charset="0"/>
                          <a:cs typeface="+mn-cs"/>
                        </a:rPr>
                        <a:t>In terms of cluster development, the Health Board’s largest GP practice has enrolled in a pilot for patients to have urine home testing pilot (Urine albumin), with the initial engagement and compliance rates being extremely positive. Each cluster now has a dedicated secondary care consultant from whom advice and expertise can be sought for more complex patients.</a:t>
                      </a:r>
                    </a:p>
                    <a:p>
                      <a:r>
                        <a:rPr lang="en-GB" sz="1800" b="0" i="0" kern="1200" dirty="0">
                          <a:solidFill>
                            <a:schemeClr val="dk1"/>
                          </a:solidFill>
                          <a:effectLst/>
                          <a:latin typeface="Verdana" panose="020B0604030504040204" pitchFamily="34" charset="0"/>
                          <a:ea typeface="Verdana" panose="020B0604030504040204" pitchFamily="34" charset="0"/>
                          <a:cs typeface="+mn-cs"/>
                        </a:rPr>
                        <a:t>Through the Primary Care Academy, a Diabetes Training Programme is offered to general practice with scoping/planning training for HCSWs.</a:t>
                      </a:r>
                    </a:p>
                  </a:txBody>
                  <a:tcPr marL="104395" marR="104395" marT="52197" marB="52197"/>
                </a:tc>
                <a:extLst>
                  <a:ext uri="{0D108BD9-81ED-4DB2-BD59-A6C34878D82A}">
                    <a16:rowId xmlns:a16="http://schemas.microsoft.com/office/drawing/2014/main" val="584384461"/>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28</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Bone Health</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rgbClr val="FF0000"/>
                          </a:solidFill>
                          <a:latin typeface="Verdana" panose="020B0604030504040204" pitchFamily="34" charset="0"/>
                          <a:ea typeface="Verdana" panose="020B0604030504040204" pitchFamily="34" charset="0"/>
                        </a:rPr>
                        <a:t>Duplicate of EA.13</a:t>
                      </a:r>
                    </a:p>
                  </a:txBody>
                  <a:tcPr marL="104395" marR="104395" marT="52197" marB="52197"/>
                </a:tc>
                <a:extLst>
                  <a:ext uri="{0D108BD9-81ED-4DB2-BD59-A6C34878D82A}">
                    <a16:rowId xmlns:a16="http://schemas.microsoft.com/office/drawing/2014/main" val="4171849007"/>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29</a:t>
                      </a:r>
                    </a:p>
                  </a:txBody>
                  <a:tcPr marL="73946" marR="73946" marT="36972" marB="36972"/>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progress with the implementation of Value &amp; Sustainability Board High Value High Impact pathway - Arthroplasty (Hip &amp; Knee)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rgbClr val="FF0000"/>
                          </a:solidFill>
                          <a:latin typeface="Verdana" panose="020B0604030504040204" pitchFamily="34" charset="0"/>
                          <a:ea typeface="Verdana" panose="020B0604030504040204" pitchFamily="34" charset="0"/>
                        </a:rPr>
                        <a:t>Duplicate of EA.13</a:t>
                      </a:r>
                    </a:p>
                    <a:p>
                      <a:pPr algn="just"/>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10824288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96E55-4F41-8BE2-50CB-62958E2C7CE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ADE3B7-F4C2-1688-B8C3-FA39E3765BB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53</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DD2C140-EB5F-B62F-5C3A-415CA3BAA139}"/>
              </a:ext>
            </a:extLst>
          </p:cNvPr>
          <p:cNvGraphicFramePr>
            <a:graphicFrameLocks noGrp="1"/>
          </p:cNvGraphicFramePr>
          <p:nvPr>
            <p:extLst>
              <p:ext uri="{D42A27DB-BD31-4B8C-83A1-F6EECF244321}">
                <p14:modId xmlns:p14="http://schemas.microsoft.com/office/powerpoint/2010/main" val="1777684523"/>
              </p:ext>
            </p:extLst>
          </p:nvPr>
        </p:nvGraphicFramePr>
        <p:xfrm>
          <a:off x="146844" y="168276"/>
          <a:ext cx="19812000" cy="9680221"/>
        </p:xfrm>
        <a:graphic>
          <a:graphicData uri="http://schemas.openxmlformats.org/drawingml/2006/table">
            <a:tbl>
              <a:tblPr firstRow="1" bandRow="1">
                <a:tableStyleId>{5C22544A-7EE6-4342-B048-85BDC9FD1C3A}</a:tableStyleId>
              </a:tblPr>
              <a:tblGrid>
                <a:gridCol w="1170834">
                  <a:extLst>
                    <a:ext uri="{9D8B030D-6E8A-4147-A177-3AD203B41FA5}">
                      <a16:colId xmlns:a16="http://schemas.microsoft.com/office/drawing/2014/main" val="660515521"/>
                    </a:ext>
                  </a:extLst>
                </a:gridCol>
                <a:gridCol w="7671606">
                  <a:extLst>
                    <a:ext uri="{9D8B030D-6E8A-4147-A177-3AD203B41FA5}">
                      <a16:colId xmlns:a16="http://schemas.microsoft.com/office/drawing/2014/main" val="2140326874"/>
                    </a:ext>
                  </a:extLst>
                </a:gridCol>
                <a:gridCol w="10969560">
                  <a:extLst>
                    <a:ext uri="{9D8B030D-6E8A-4147-A177-3AD203B41FA5}">
                      <a16:colId xmlns:a16="http://schemas.microsoft.com/office/drawing/2014/main" val="648896705"/>
                    </a:ext>
                  </a:extLst>
                </a:gridCol>
              </a:tblGrid>
              <a:tr h="38559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4365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131145">
                <a:tc gridSpan="3">
                  <a:txBody>
                    <a:bodyPr/>
                    <a:lstStyle/>
                    <a:p>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Health Board Digital Strategy  (approved 2025) sets out how we will deliver service driven transformation by cultivating a collaborative and inclusive digital culture. This will underpin the organisational ambitions and deliver tangible benefits to every citizen and colleague, whilst supporting and sustaining our high-quality organisation. The aspiration is for the Health board to become a UK exemplar for digital, technology and data innovation in health and care.</a:t>
                      </a:r>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59354">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935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tc>
                <a:extLst>
                  <a:ext uri="{0D108BD9-81ED-4DB2-BD59-A6C34878D82A}">
                    <a16:rowId xmlns:a16="http://schemas.microsoft.com/office/drawing/2014/main" val="271302750"/>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30</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implementation of national digital priorities, specifically the implementation of the digital maternity system, and NHS Wales app.</a:t>
                      </a:r>
                      <a:endParaRPr lang="en-US" sz="1800" dirty="0">
                        <a:latin typeface="Verdana" panose="020B0604030504040204" pitchFamily="34" charset="0"/>
                        <a:ea typeface="Verdana" panose="020B0604030504040204" pitchFamily="34" charset="0"/>
                      </a:endParaRPr>
                    </a:p>
                  </a:txBody>
                  <a:tcPr marL="73946" marR="73946" marT="36972" marB="36972"/>
                </a:tc>
                <a:tc row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 national digital priorities have been included in the Annual Plan 25/26 – see Digital Delivery Actions.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Digital Maternity - The local business case has been approved by Welsh Government, recruitment and planning is underway. The inaugural local project board took place on 2nd June.</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Open Eyes - The South West Wales Regional Project Board and a Clinical Reference Group have been established to ensure alignment with clinical priorities and governance, both met in June 2025. The technical configuration is in progress, including process mapping and establishment of minimum data sets. A go-live for September 2025 is being proposed.</a:t>
                      </a:r>
                    </a:p>
                    <a:p>
                      <a:pPr marL="0" indent="0">
                        <a:buFont typeface="Arial" panose="020B0604020202020204" pitchFamily="34" charset="0"/>
                        <a:buNone/>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NHS Wales app -  Integration of the NHS Wales with the Swansea Bay Patient Portal has completed. Adoption of the Swansea Bay Patient Portal (SBPP) has reached 14,500. The digital team carried out promotion of the SBPP at the Urdd Eisteddfod in May and engagement across all Hospital sites continues</a:t>
                      </a:r>
                    </a:p>
                    <a:p>
                      <a:pPr marL="0" indent="0">
                        <a:buFont typeface="Arial" panose="020B0604020202020204" pitchFamily="34" charset="0"/>
                        <a:buNone/>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Immutable backups system has been implemented.</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Testing of Welsh Clinical Portal and the Welsh Patient Admin system has concluded in readiness to migrate Colposcopy and Screening Teams off </a:t>
                      </a:r>
                      <a:r>
                        <a:rPr lang="en-GB" sz="1800" b="0" i="0" kern="1200" dirty="0" err="1">
                          <a:solidFill>
                            <a:schemeClr val="dk1"/>
                          </a:solidFill>
                          <a:effectLst/>
                          <a:latin typeface="Verdana" panose="020B0604030504040204" pitchFamily="34" charset="0"/>
                          <a:ea typeface="Verdana" panose="020B0604030504040204" pitchFamily="34" charset="0"/>
                          <a:cs typeface="+mn-cs"/>
                        </a:rPr>
                        <a:t>CaNISC</a:t>
                      </a:r>
                      <a:r>
                        <a:rPr lang="en-GB" sz="1800" b="0" i="0" kern="1200" dirty="0">
                          <a:solidFill>
                            <a:schemeClr val="dk1"/>
                          </a:solidFill>
                          <a:effectLst/>
                          <a:latin typeface="Verdana" panose="020B0604030504040204" pitchFamily="34" charset="0"/>
                          <a:ea typeface="Verdana" panose="020B0604030504040204" pitchFamily="34" charset="0"/>
                          <a:cs typeface="+mn-cs"/>
                        </a:rPr>
                        <a:t> from early July. </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Increase in proportion of devices migrated from Windows 10 to Windows 11 from 78% to 84% in Q1.</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104395" marR="104395" marT="52197" marB="52197"/>
                </a:tc>
                <a:extLst>
                  <a:ext uri="{0D108BD9-81ED-4DB2-BD59-A6C34878D82A}">
                    <a16:rowId xmlns:a16="http://schemas.microsoft.com/office/drawing/2014/main" val="584384461"/>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31</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Support the implementation and roll-out of the NHS Wales app for maximum impact and benefit to include the uptake of its use for repeat prescriptions.</a:t>
                      </a:r>
                      <a:endParaRPr lang="en-US" sz="1800" dirty="0">
                        <a:latin typeface="Verdana" panose="020B0604030504040204" pitchFamily="34" charset="0"/>
                        <a:ea typeface="Verdana" panose="020B060403050404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4171849007"/>
                  </a:ext>
                </a:extLst>
              </a:tr>
              <a:tr h="391842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32</a:t>
                      </a:r>
                    </a:p>
                  </a:txBody>
                  <a:tcPr marL="73946" marR="73946" marT="36972" marB="36972"/>
                </a:tc>
                <a:tc>
                  <a:txBody>
                    <a:bodyPr/>
                    <a:lstStyle/>
                    <a:p>
                      <a:r>
                        <a:rPr lang="en-GB" sz="1800" dirty="0">
                          <a:latin typeface="Verdana" panose="020B0604030504040204" pitchFamily="34" charset="0"/>
                          <a:ea typeface="Verdana" panose="020B0604030504040204" pitchFamily="34" charset="0"/>
                        </a:rPr>
                        <a:t>Eradicate unsupported systems and devices and ensure a clear cyber response plan for the organisation.</a:t>
                      </a: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38971615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58B63-0C1B-E287-5ED6-2F47CD80774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4082FE5-9CB3-5F7E-787D-5FDB061F7D3C}"/>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54</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E95BDAC6-FA82-1A50-5A60-C8C6ECAC020A}"/>
              </a:ext>
            </a:extLst>
          </p:cNvPr>
          <p:cNvGraphicFramePr>
            <a:graphicFrameLocks noGrp="1"/>
          </p:cNvGraphicFramePr>
          <p:nvPr>
            <p:extLst>
              <p:ext uri="{D42A27DB-BD31-4B8C-83A1-F6EECF244321}">
                <p14:modId xmlns:p14="http://schemas.microsoft.com/office/powerpoint/2010/main" val="2052229670"/>
              </p:ext>
            </p:extLst>
          </p:nvPr>
        </p:nvGraphicFramePr>
        <p:xfrm>
          <a:off x="223044" y="129720"/>
          <a:ext cx="19583400" cy="10780469"/>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6272343">
                  <a:extLst>
                    <a:ext uri="{9D8B030D-6E8A-4147-A177-3AD203B41FA5}">
                      <a16:colId xmlns:a16="http://schemas.microsoft.com/office/drawing/2014/main" val="2140326874"/>
                    </a:ext>
                  </a:extLst>
                </a:gridCol>
                <a:gridCol w="12153733">
                  <a:extLst>
                    <a:ext uri="{9D8B030D-6E8A-4147-A177-3AD203B41FA5}">
                      <a16:colId xmlns:a16="http://schemas.microsoft.com/office/drawing/2014/main" val="648896705"/>
                    </a:ext>
                  </a:extLst>
                </a:gridCol>
              </a:tblGrid>
              <a:tr h="406103">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251">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454711">
                <a:tc grid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All-Wales INNU Implementation Group established  to review a number of INNU Guidelines on an All-Wales basis. One representative from each Health Board invited to contribute to the review. Phase 1 of the review has commenced, relating to the following 8 interventions:</a:t>
                      </a:r>
                    </a:p>
                    <a:p>
                      <a:r>
                        <a:rPr lang="en-GB" sz="1800" b="0" i="0" kern="1200" dirty="0">
                          <a:solidFill>
                            <a:schemeClr val="dk1"/>
                          </a:solidFill>
                          <a:effectLst/>
                          <a:latin typeface="Verdana" panose="020B0604030504040204" pitchFamily="34" charset="0"/>
                          <a:ea typeface="Verdana" panose="020B0604030504040204" pitchFamily="34" charset="0"/>
                          <a:cs typeface="+mn-cs"/>
                        </a:rPr>
                        <a:t>1. Inguinal Hernia</a:t>
                      </a:r>
                    </a:p>
                    <a:p>
                      <a:r>
                        <a:rPr lang="en-GB" sz="1800" b="0" i="0" kern="1200" dirty="0">
                          <a:solidFill>
                            <a:schemeClr val="dk1"/>
                          </a:solidFill>
                          <a:effectLst/>
                          <a:latin typeface="Verdana" panose="020B0604030504040204" pitchFamily="34" charset="0"/>
                          <a:ea typeface="Verdana" panose="020B0604030504040204" pitchFamily="34" charset="0"/>
                          <a:cs typeface="+mn-cs"/>
                        </a:rPr>
                        <a:t>2. Haemorrhoidectomy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3. Tonsillectomy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4. Removal of adenoids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5. Grommets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6. Carpal tunnel decompression</a:t>
                      </a:r>
                    </a:p>
                    <a:p>
                      <a:r>
                        <a:rPr lang="en-GB" sz="1800" b="0" i="0" kern="1200" dirty="0">
                          <a:solidFill>
                            <a:schemeClr val="dk1"/>
                          </a:solidFill>
                          <a:effectLst/>
                          <a:latin typeface="Verdana" panose="020B0604030504040204" pitchFamily="34" charset="0"/>
                          <a:ea typeface="Verdana" panose="020B0604030504040204" pitchFamily="34" charset="0"/>
                          <a:cs typeface="+mn-cs"/>
                        </a:rPr>
                        <a:t>7. Excision of ganglion in the hand and wrist</a:t>
                      </a:r>
                    </a:p>
                    <a:p>
                      <a:r>
                        <a:rPr lang="en-GB" sz="1800" b="0" i="0" kern="1200" dirty="0">
                          <a:solidFill>
                            <a:schemeClr val="dk1"/>
                          </a:solidFill>
                          <a:effectLst/>
                          <a:latin typeface="Verdana" panose="020B0604030504040204" pitchFamily="34" charset="0"/>
                          <a:ea typeface="Verdana" panose="020B0604030504040204" pitchFamily="34" charset="0"/>
                          <a:cs typeface="+mn-cs"/>
                        </a:rPr>
                        <a:t>8. USS guided shoulder injections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dk1"/>
                          </a:solidFill>
                          <a:effectLst/>
                          <a:latin typeface="Verdana" panose="020B0604030504040204" pitchFamily="34" charset="0"/>
                          <a:ea typeface="Verdana" panose="020B0604030504040204" pitchFamily="34" charset="0"/>
                          <a:cs typeface="+mn-cs"/>
                        </a:rPr>
                        <a:t>Following this initial pilot phase, a rolling programme to review every intervention on the INNU will be implemented if the pilot phase is successful.</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tx1"/>
                          </a:solidFill>
                          <a:effectLst/>
                          <a:latin typeface="Verdana" panose="020B0604030504040204" pitchFamily="34" charset="0"/>
                          <a:ea typeface="Verdana" panose="020B0604030504040204" pitchFamily="34" charset="0"/>
                          <a:cs typeface="+mn-cs"/>
                        </a:rPr>
                        <a:t>Local work is planned to developing an amendment to the current INNU dashboard in order to ensure that we can specifically track INNU activity within the 8 priority areas in line with phase 1. The Dashboard developed to date by Informatics shows activity undertaken in relation to SBU’s local INNU policy, there are a number of exclusions that have been applied to the data e.g. malignant pathways, in an attempt to cleanse the information. Further work to be done to ensure that the tracked activity remains accurate, this is heavily reliant on validation from secondary care clinicians, and we will be progressing with this in 25/26.</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84793">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990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2631539">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33</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Progress implementation of the national approach to Interventions not normally undertaken (INNU) - Deliver the 8 priority procedures determined for implementation as part of Phase 1.</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nchor="ctr"/>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SBUHB has undertaken a task of reviewing the numbers of requests made from the core 8 procedure areas utilising the local Dashboard to collate this information.</a:t>
                      </a:r>
                    </a:p>
                    <a:p>
                      <a:r>
                        <a:rPr lang="en-GB" sz="1800" b="0" i="0" kern="1200" dirty="0">
                          <a:solidFill>
                            <a:schemeClr val="dk1"/>
                          </a:solidFill>
                          <a:effectLst/>
                          <a:latin typeface="Verdana" panose="020B0604030504040204" pitchFamily="34" charset="0"/>
                          <a:ea typeface="Verdana" panose="020B0604030504040204" pitchFamily="34" charset="0"/>
                          <a:cs typeface="+mn-cs"/>
                        </a:rPr>
                        <a:t>This highlighted some issues with the data collection and filtering. A meeting was held with the Information Team that manages the Dashboard and some updates were made to the Dashboard to make it more user friendly, such as adding options to filter to determine activity levels for the 8 procedures.</a:t>
                      </a:r>
                    </a:p>
                    <a:p>
                      <a:r>
                        <a:rPr lang="en-GB" sz="1800" b="0" i="0" kern="1200" dirty="0">
                          <a:solidFill>
                            <a:schemeClr val="dk1"/>
                          </a:solidFill>
                          <a:effectLst/>
                          <a:latin typeface="Verdana" panose="020B0604030504040204" pitchFamily="34" charset="0"/>
                          <a:ea typeface="Verdana" panose="020B0604030504040204" pitchFamily="34" charset="0"/>
                          <a:cs typeface="+mn-cs"/>
                        </a:rPr>
                        <a:t>This has been actioned and the dashboard is now able to provide a better accuracy of data due to the updates made.</a:t>
                      </a:r>
                    </a:p>
                  </a:txBody>
                  <a:tcPr marL="104395" marR="104395" marT="52197" marB="52197"/>
                </a:tc>
                <a:extLst>
                  <a:ext uri="{0D108BD9-81ED-4DB2-BD59-A6C34878D82A}">
                    <a16:rowId xmlns:a16="http://schemas.microsoft.com/office/drawing/2014/main" val="584384461"/>
                  </a:ext>
                </a:extLst>
              </a:tr>
              <a:tr h="1342411">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34</a:t>
                      </a:r>
                    </a:p>
                  </a:txBody>
                  <a:tcPr marL="73946" marR="73946" marT="36972" marB="36972" anchor="ctr"/>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Progress implementation of the national approach to Interventions not normally undertaken (INNU) - continue to implement ongoing recommendations throughout 2025/26</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b="0" i="0" u="none" strike="noStrike" kern="1200" dirty="0">
                          <a:solidFill>
                            <a:schemeClr val="tx1"/>
                          </a:solidFill>
                          <a:effectLst/>
                          <a:latin typeface="Verdana" panose="020B0604030504040204" pitchFamily="34" charset="0"/>
                          <a:ea typeface="Verdana" panose="020B0604030504040204" pitchFamily="34" charset="0"/>
                          <a:cs typeface="+mn-cs"/>
                        </a:rPr>
                        <a:t>The AWCEG are considering the EBI list as part of the evidence review, however some of the evidence used in the EBI list has since been updated/out of date or not agreed by the Clinical Implementation Networks (CINs).</a:t>
                      </a:r>
                    </a:p>
                    <a:p>
                      <a:pPr marL="0" marR="0" lvl="0" indent="0" algn="just" defTabSz="685800" rtl="0" eaLnBrk="1" fontAlgn="auto" latinLnBrk="0" hangingPunct="1">
                        <a:lnSpc>
                          <a:spcPct val="100000"/>
                        </a:lnSpc>
                        <a:spcBef>
                          <a:spcPts val="0"/>
                        </a:spcBef>
                        <a:spcAft>
                          <a:spcPts val="0"/>
                        </a:spcAft>
                        <a:buClrTx/>
                        <a:buSzTx/>
                        <a:buFontTx/>
                        <a:buNone/>
                        <a:tabLst/>
                        <a:defRPr/>
                      </a:pPr>
                      <a:endParaRPr lang="en-GB" sz="1800" b="0" i="0" u="none" strike="noStrike" kern="1200" dirty="0">
                        <a:solidFill>
                          <a:schemeClr val="tx1"/>
                        </a:solidFill>
                        <a:effectLst/>
                        <a:latin typeface="Verdana" panose="020B0604030504040204" pitchFamily="34" charset="0"/>
                        <a:ea typeface="Verdana" panose="020B0604030504040204" pitchFamily="34" charset="0"/>
                        <a:cs typeface="+mn-cs"/>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b="0" i="0" u="none" strike="noStrike" kern="1200" dirty="0">
                          <a:solidFill>
                            <a:schemeClr val="tx1"/>
                          </a:solidFill>
                          <a:effectLst/>
                          <a:latin typeface="Verdana" panose="020B0604030504040204" pitchFamily="34" charset="0"/>
                          <a:ea typeface="Verdana" panose="020B0604030504040204" pitchFamily="34" charset="0"/>
                          <a:cs typeface="+mn-cs"/>
                        </a:rPr>
                        <a:t>The All-Wales list will therefore be more up to date and supported by the clinical networks in place across Wales.</a:t>
                      </a:r>
                      <a:endParaRPr lang="en-US" sz="1800" b="0" i="0" u="none" strike="noStrike" kern="1200" dirty="0">
                        <a:solidFill>
                          <a:schemeClr val="tx1"/>
                        </a:solidFill>
                        <a:effectLst/>
                        <a:latin typeface="Verdana" panose="020B0604030504040204" pitchFamily="34" charset="0"/>
                        <a:ea typeface="Verdana" panose="020B0604030504040204" pitchFamily="34" charset="0"/>
                        <a:cs typeface="+mn-cs"/>
                      </a:endParaRPr>
                    </a:p>
                  </a:txBody>
                  <a:tcPr marL="104395" marR="104395" marT="52197" marB="52197"/>
                </a:tc>
                <a:extLst>
                  <a:ext uri="{0D108BD9-81ED-4DB2-BD59-A6C34878D82A}">
                    <a16:rowId xmlns:a16="http://schemas.microsoft.com/office/drawing/2014/main" val="4171849007"/>
                  </a:ext>
                </a:extLst>
              </a:tr>
            </a:tbl>
          </a:graphicData>
        </a:graphic>
      </p:graphicFrame>
    </p:spTree>
    <p:extLst>
      <p:ext uri="{BB962C8B-B14F-4D97-AF65-F5344CB8AC3E}">
        <p14:creationId xmlns:p14="http://schemas.microsoft.com/office/powerpoint/2010/main" val="19005882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B19F5-769E-97E2-56A7-3634FC1F66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0A55E2-C3F0-564B-A64E-1C4808000C7F}"/>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55</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F9024C05-F1B1-256A-AD19-A6971D859394}"/>
              </a:ext>
            </a:extLst>
          </p:cNvPr>
          <p:cNvGraphicFramePr>
            <a:graphicFrameLocks noGrp="1"/>
          </p:cNvGraphicFramePr>
          <p:nvPr>
            <p:extLst>
              <p:ext uri="{D42A27DB-BD31-4B8C-83A1-F6EECF244321}">
                <p14:modId xmlns:p14="http://schemas.microsoft.com/office/powerpoint/2010/main" val="1737450392"/>
              </p:ext>
            </p:extLst>
          </p:nvPr>
        </p:nvGraphicFramePr>
        <p:xfrm>
          <a:off x="223044" y="244475"/>
          <a:ext cx="19659600" cy="9443066"/>
        </p:xfrm>
        <a:graphic>
          <a:graphicData uri="http://schemas.openxmlformats.org/drawingml/2006/table">
            <a:tbl>
              <a:tblPr firstRow="1" bandRow="1">
                <a:tableStyleId>{5C22544A-7EE6-4342-B048-85BDC9FD1C3A}</a:tableStyleId>
              </a:tblPr>
              <a:tblGrid>
                <a:gridCol w="1161828">
                  <a:extLst>
                    <a:ext uri="{9D8B030D-6E8A-4147-A177-3AD203B41FA5}">
                      <a16:colId xmlns:a16="http://schemas.microsoft.com/office/drawing/2014/main" val="660515521"/>
                    </a:ext>
                  </a:extLst>
                </a:gridCol>
                <a:gridCol w="7612593">
                  <a:extLst>
                    <a:ext uri="{9D8B030D-6E8A-4147-A177-3AD203B41FA5}">
                      <a16:colId xmlns:a16="http://schemas.microsoft.com/office/drawing/2014/main" val="2140326874"/>
                    </a:ext>
                  </a:extLst>
                </a:gridCol>
                <a:gridCol w="10885179">
                  <a:extLst>
                    <a:ext uri="{9D8B030D-6E8A-4147-A177-3AD203B41FA5}">
                      <a16:colId xmlns:a16="http://schemas.microsoft.com/office/drawing/2014/main" val="648896705"/>
                    </a:ext>
                  </a:extLst>
                </a:gridCol>
              </a:tblGrid>
              <a:tr h="391111">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4897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34606">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235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tc>
                <a:extLst>
                  <a:ext uri="{0D108BD9-81ED-4DB2-BD59-A6C34878D82A}">
                    <a16:rowId xmlns:a16="http://schemas.microsoft.com/office/drawing/2014/main" val="271302750"/>
                  </a:ext>
                </a:extLst>
              </a:tr>
              <a:tr h="7745550">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delivery of effective referral management processes. This includes consistent implementation of Health Pathways (Pathway Alliance Programme) across all Health Boards with the rapid adoption of the 282 pathways within the </a:t>
                      </a:r>
                      <a:r>
                        <a:rPr lang="en-US" sz="1800" b="0" i="0" u="none" strike="noStrike" kern="1200" noProof="0" dirty="0" err="1">
                          <a:solidFill>
                            <a:schemeClr val="dk1"/>
                          </a:solidFill>
                          <a:effectLst/>
                          <a:latin typeface="Verdana" panose="020B0604030504040204" pitchFamily="34" charset="0"/>
                          <a:ea typeface="Verdana" panose="020B0604030504040204" pitchFamily="34" charset="0"/>
                          <a:cs typeface="+mn-cs"/>
                        </a:rPr>
                        <a:t>programme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sng"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Project Governance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The SRO for the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project is now Deb Lewis, Chief Operating Officer. The SRO changed in Q1 of 25/26 following Dr Anjula Mehta's departure from SBUHB.</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A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Steering Group was established in Q1 of 25/26. The Group is chaired by Deb Lewis, project SRO and COO. An evaluation of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has commenced and next steps will be agreed at the Steering Group on 29th July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sng"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Pathway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National Lead Region Pathways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46 National Lead Region Pathways live on Wales Collaboration which includes: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2023/24 - 19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2024/25 - 22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2025/26 - 5 published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Local "Lift &amp; Shift" Pathways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150 Local "Lift &amp; Shift" Pathways live on Swansea Bay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which includes: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2023/24 - 57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2024/25 - 61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2025/26 - 32 published (inc. 12 in July)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Utilisation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The total accumulative views as of 15/07/2025 is 22,490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L="104395" marR="104395" marT="52197" marB="52197"/>
                </a:tc>
                <a:extLst>
                  <a:ext uri="{0D108BD9-81ED-4DB2-BD59-A6C34878D82A}">
                    <a16:rowId xmlns:a16="http://schemas.microsoft.com/office/drawing/2014/main" val="584384461"/>
                  </a:ext>
                </a:extLst>
              </a:tr>
            </a:tbl>
          </a:graphicData>
        </a:graphic>
      </p:graphicFrame>
    </p:spTree>
    <p:extLst>
      <p:ext uri="{BB962C8B-B14F-4D97-AF65-F5344CB8AC3E}">
        <p14:creationId xmlns:p14="http://schemas.microsoft.com/office/powerpoint/2010/main" val="2383059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522F-50B8-F2E7-7CF6-A58B9992B0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6B0BCC-38E4-5DA8-93D8-0A653077D201}"/>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2: </a:t>
            </a:r>
          </a:p>
          <a:p>
            <a:pPr algn="ctr"/>
            <a:r>
              <a:rPr lang="en-GB" sz="4400" dirty="0">
                <a:latin typeface="Verdana" panose="020B0604030504040204" pitchFamily="34" charset="0"/>
                <a:ea typeface="Verdana" panose="020B0604030504040204" pitchFamily="34" charset="0"/>
              </a:rPr>
              <a:t>Summary of the performance against the Health Boards Strategic Objectives</a:t>
            </a:r>
          </a:p>
          <a:p>
            <a:endParaRPr lang="en-GB" dirty="0"/>
          </a:p>
        </p:txBody>
      </p:sp>
    </p:spTree>
    <p:extLst>
      <p:ext uri="{BB962C8B-B14F-4D97-AF65-F5344CB8AC3E}">
        <p14:creationId xmlns:p14="http://schemas.microsoft.com/office/powerpoint/2010/main" val="290443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6736" y="9542011"/>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5" name="Rounded Rectangle 4"/>
          <p:cNvSpPr/>
          <p:nvPr/>
        </p:nvSpPr>
        <p:spPr>
          <a:xfrm>
            <a:off x="1426736" y="7628284"/>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6" name="Rounded Rectangle 5"/>
          <p:cNvSpPr/>
          <p:nvPr/>
        </p:nvSpPr>
        <p:spPr>
          <a:xfrm>
            <a:off x="1426736" y="5619556"/>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7" name="Rounded Rectangle 6"/>
          <p:cNvSpPr/>
          <p:nvPr/>
        </p:nvSpPr>
        <p:spPr>
          <a:xfrm>
            <a:off x="1426736" y="3817222"/>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8" name="Rounded Rectangle 7"/>
          <p:cNvSpPr/>
          <p:nvPr/>
        </p:nvSpPr>
        <p:spPr>
          <a:xfrm>
            <a:off x="1426736" y="1874768"/>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9" name="TextBox 8">
            <a:extLst>
              <a:ext uri="{FF2B5EF4-FFF2-40B4-BE49-F238E27FC236}">
                <a16:creationId xmlns:a16="http://schemas.microsoft.com/office/drawing/2014/main" id="{0CD4469E-17F7-5EF4-56FA-2873D9D13250}"/>
              </a:ext>
            </a:extLst>
          </p:cNvPr>
          <p:cNvSpPr txBox="1"/>
          <p:nvPr/>
        </p:nvSpPr>
        <p:spPr>
          <a:xfrm>
            <a:off x="409719" y="148418"/>
            <a:ext cx="16276594" cy="549061"/>
          </a:xfrm>
          <a:prstGeom prst="rect">
            <a:avLst/>
          </a:prstGeom>
          <a:noFill/>
        </p:spPr>
        <p:txBody>
          <a:bodyPr wrap="square" rtlCol="0">
            <a:spAutoFit/>
          </a:bodyPr>
          <a:lstStyle/>
          <a:p>
            <a:pPr defTabSz="1507937">
              <a:defRPr/>
            </a:pPr>
            <a:r>
              <a:rPr lang="en-GB" sz="2968" b="1" spc="25" dirty="0">
                <a:solidFill>
                  <a:srgbClr val="1F355E"/>
                </a:solidFill>
                <a:latin typeface="Arial Black" panose="020B0604020202020204" pitchFamily="34" charset="0"/>
                <a:cs typeface="Arial Black" panose="020B0604020202020204" pitchFamily="34" charset="0"/>
              </a:rPr>
              <a:t>SBUHB Strategic Objectives and Quality Aspects </a:t>
            </a:r>
            <a:endParaRPr lang="en-GB" sz="2968" b="1" dirty="0">
              <a:solidFill>
                <a:srgbClr val="1F355E"/>
              </a:solidFill>
              <a:latin typeface="Arial Black" panose="020B0604020202020204" pitchFamily="34" charset="0"/>
              <a:cs typeface="Arial Black" panose="020B0604020202020204" pitchFamily="34" charset="0"/>
            </a:endParaRPr>
          </a:p>
        </p:txBody>
      </p:sp>
      <p:sp>
        <p:nvSpPr>
          <p:cNvPr id="10" name="Rectangle 9">
            <a:extLst>
              <a:ext uri="{FF2B5EF4-FFF2-40B4-BE49-F238E27FC236}">
                <a16:creationId xmlns:a16="http://schemas.microsoft.com/office/drawing/2014/main" id="{6052608B-D93C-9455-4781-449309ADFD6D}"/>
              </a:ext>
            </a:extLst>
          </p:cNvPr>
          <p:cNvSpPr/>
          <p:nvPr/>
        </p:nvSpPr>
        <p:spPr>
          <a:xfrm>
            <a:off x="411995" y="698166"/>
            <a:ext cx="17814177" cy="701474"/>
          </a:xfrm>
          <a:prstGeom prst="rect">
            <a:avLst/>
          </a:prstGeom>
        </p:spPr>
        <p:txBody>
          <a:bodyPr wrap="square">
            <a:spAutoFit/>
          </a:bodyPr>
          <a:lstStyle/>
          <a:p>
            <a:pPr algn="just" defTabSz="1507937">
              <a:spcAft>
                <a:spcPts val="1979"/>
              </a:spcAft>
              <a:defRPr/>
            </a:pPr>
            <a:r>
              <a:rPr lang="en-GB" sz="1979" dirty="0">
                <a:solidFill>
                  <a:prstClr val="black"/>
                </a:solidFill>
                <a:latin typeface="Calibri" panose="020F0502020204030204"/>
                <a:cs typeface="Arial" panose="020B0604020202020204" pitchFamily="34" charset="0"/>
              </a:rPr>
              <a:t>Our refreshed Strategic Objectives –aligned to ‘a Healthier Wales’ articulate the future state of Swansea Bay UHB as a high-quality organisation. We have set out what this looks like for our  population, communities, staff , partners and services and are developing strategic indicators that will tell us if our efforts are delivering </a:t>
            </a:r>
            <a:r>
              <a:rPr lang="en-GB" sz="1979">
                <a:solidFill>
                  <a:prstClr val="black"/>
                </a:solidFill>
                <a:latin typeface="Calibri" panose="020F0502020204030204"/>
                <a:cs typeface="Arial" panose="020B0604020202020204" pitchFamily="34" charset="0"/>
              </a:rPr>
              <a:t>our objectives</a:t>
            </a:r>
            <a:endParaRPr lang="en-GB" sz="1979" dirty="0">
              <a:solidFill>
                <a:prstClr val="black"/>
              </a:solidFill>
              <a:latin typeface="Calibri" panose="020F0502020204030204"/>
              <a:cs typeface="Arial" panose="020B0604020202020204" pitchFamily="34" charset="0"/>
            </a:endParaRPr>
          </a:p>
        </p:txBody>
      </p:sp>
      <p:sp>
        <p:nvSpPr>
          <p:cNvPr id="11" name="Rectangle 10"/>
          <p:cNvSpPr/>
          <p:nvPr/>
        </p:nvSpPr>
        <p:spPr>
          <a:xfrm>
            <a:off x="1474361" y="1346353"/>
            <a:ext cx="17156967" cy="498470"/>
          </a:xfrm>
          <a:prstGeom prst="rect">
            <a:avLst/>
          </a:prstGeom>
        </p:spPr>
        <p:txBody>
          <a:bodyPr wrap="square">
            <a:spAutoFit/>
          </a:bodyPr>
          <a:lstStyle/>
          <a:p>
            <a:pPr algn="ctr" defTabSz="1507937">
              <a:spcAft>
                <a:spcPts val="1979"/>
              </a:spcAft>
              <a:defRPr/>
            </a:pPr>
            <a:r>
              <a:rPr lang="en-GB" sz="2639" b="1" dirty="0">
                <a:solidFill>
                  <a:srgbClr val="C00000"/>
                </a:solidFill>
                <a:latin typeface="Calibri" panose="020F0502020204030204"/>
              </a:rPr>
              <a:t>People of Swansea Bay live healthier, equitable and more equal and prosperous lives    </a:t>
            </a:r>
          </a:p>
        </p:txBody>
      </p:sp>
      <p:sp>
        <p:nvSpPr>
          <p:cNvPr id="12" name="TextBox 11"/>
          <p:cNvSpPr txBox="1"/>
          <p:nvPr/>
        </p:nvSpPr>
        <p:spPr>
          <a:xfrm>
            <a:off x="2208837" y="1764333"/>
            <a:ext cx="8010107"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Every child has the best start in life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All children, young people and adults are enabled to maximise their capabilities and have control over their lives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Good work and fair employment is created for all</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 healthy standard of living is ensured for all</a:t>
            </a:r>
          </a:p>
        </p:txBody>
      </p:sp>
      <p:sp>
        <p:nvSpPr>
          <p:cNvPr id="13" name="Rectangle 12"/>
          <p:cNvSpPr/>
          <p:nvPr/>
        </p:nvSpPr>
        <p:spPr>
          <a:xfrm>
            <a:off x="10606933" y="1869252"/>
            <a:ext cx="9498667" cy="1209049"/>
          </a:xfrm>
          <a:prstGeom prst="rect">
            <a:avLst/>
          </a:prstGeom>
        </p:spPr>
        <p:txBody>
          <a:bodyPr>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Healthy and sustainable places are created through placemaking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role and impact of ill-health prevention is strengthened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Racism, discrimination and their outcomes are tackled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Environmental sustainability and health equity are pursued together</a:t>
            </a:r>
          </a:p>
        </p:txBody>
      </p:sp>
      <p:sp>
        <p:nvSpPr>
          <p:cNvPr id="14" name="Rectangle 13"/>
          <p:cNvSpPr/>
          <p:nvPr/>
        </p:nvSpPr>
        <p:spPr>
          <a:xfrm>
            <a:off x="1525462" y="5136769"/>
            <a:ext cx="17156967" cy="498470"/>
          </a:xfrm>
          <a:prstGeom prst="rect">
            <a:avLst/>
          </a:prstGeom>
        </p:spPr>
        <p:txBody>
          <a:bodyPr wrap="square">
            <a:spAutoFit/>
          </a:bodyPr>
          <a:lstStyle/>
          <a:p>
            <a:pPr algn="ctr" defTabSz="1507937">
              <a:spcAft>
                <a:spcPts val="1979"/>
              </a:spcAft>
              <a:defRPr/>
            </a:pPr>
            <a:r>
              <a:rPr lang="en-GB" sz="2639" b="1" dirty="0">
                <a:solidFill>
                  <a:srgbClr val="9E4ECA"/>
                </a:solidFill>
                <a:latin typeface="Calibri" panose="020F0502020204030204"/>
              </a:rPr>
              <a:t>Care is delivered in safe and appropriate settings supported by innovative digital solutions</a:t>
            </a:r>
          </a:p>
        </p:txBody>
      </p:sp>
      <p:sp>
        <p:nvSpPr>
          <p:cNvPr id="15" name="TextBox 14"/>
          <p:cNvSpPr txBox="1"/>
          <p:nvPr/>
        </p:nvSpPr>
        <p:spPr>
          <a:xfrm>
            <a:off x="2208839" y="5554129"/>
            <a:ext cx="8472276"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delivered around the patient in the most appropriate setting as close to home as possible supported by digital and data solutions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settings are fit for purpose, appropriately designed and equipped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Secure, trusted and insightful data and digital platforms empower staff to deliver more and higher quality care and improved patient outcomes and population health</a:t>
            </a:r>
          </a:p>
        </p:txBody>
      </p:sp>
      <p:sp>
        <p:nvSpPr>
          <p:cNvPr id="16" name="Rectangle 15"/>
          <p:cNvSpPr/>
          <p:nvPr/>
        </p:nvSpPr>
        <p:spPr>
          <a:xfrm>
            <a:off x="10571863" y="5579628"/>
            <a:ext cx="8713838"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digitally inclusive culture, where patients, clinicians and non-clinical colleagues work collaboratively to create effective and efficient services and patients are empowered to make informed and meaningful choices about their health and care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Through where and how they are delivered, services contribute to the environmental, economic, social and cultural well-being of Swansea Bay</a:t>
            </a:r>
          </a:p>
        </p:txBody>
      </p:sp>
      <p:sp>
        <p:nvSpPr>
          <p:cNvPr id="17" name="Rectangle 16"/>
          <p:cNvSpPr/>
          <p:nvPr/>
        </p:nvSpPr>
        <p:spPr>
          <a:xfrm>
            <a:off x="1474361" y="3189063"/>
            <a:ext cx="17156967" cy="498470"/>
          </a:xfrm>
          <a:prstGeom prst="rect">
            <a:avLst/>
          </a:prstGeom>
        </p:spPr>
        <p:txBody>
          <a:bodyPr wrap="square">
            <a:spAutoFit/>
          </a:bodyPr>
          <a:lstStyle/>
          <a:p>
            <a:pPr algn="ctr" defTabSz="1507937">
              <a:spcAft>
                <a:spcPts val="1979"/>
              </a:spcAft>
              <a:defRPr/>
            </a:pPr>
            <a:r>
              <a:rPr lang="en-GB" sz="2639" b="1" dirty="0">
                <a:solidFill>
                  <a:srgbClr val="7EB0DE"/>
                </a:solidFill>
                <a:latin typeface="Calibri" panose="020F0502020204030204"/>
              </a:rPr>
              <a:t>Care is high quality, safe, efficient and delivers the best possible outcomes for people</a:t>
            </a:r>
          </a:p>
        </p:txBody>
      </p:sp>
      <p:sp>
        <p:nvSpPr>
          <p:cNvPr id="18" name="TextBox 17"/>
          <p:cNvSpPr txBox="1"/>
          <p:nvPr/>
        </p:nvSpPr>
        <p:spPr>
          <a:xfrm>
            <a:off x="2208837" y="3877896"/>
            <a:ext cx="8472280" cy="1209049"/>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safe, it helps people and avoids harm</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evidence based, effective and improves outcomes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timely and delivered by the right person in the right place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efficient</a:t>
            </a:r>
          </a:p>
        </p:txBody>
      </p:sp>
      <p:sp>
        <p:nvSpPr>
          <p:cNvPr id="19" name="Rectangle 18"/>
          <p:cNvSpPr/>
          <p:nvPr/>
        </p:nvSpPr>
        <p:spPr>
          <a:xfrm>
            <a:off x="10571865" y="3869513"/>
            <a:ext cx="8507611" cy="929870"/>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delivers equitable outcomes regardless of demographic, socioeconomic or geographic factors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person centred and delivered with compassion, dignity and mutual respect</a:t>
            </a:r>
          </a:p>
        </p:txBody>
      </p:sp>
      <p:sp>
        <p:nvSpPr>
          <p:cNvPr id="20" name="Rectangle 19"/>
          <p:cNvSpPr/>
          <p:nvPr/>
        </p:nvSpPr>
        <p:spPr>
          <a:xfrm>
            <a:off x="1746782" y="7088132"/>
            <a:ext cx="17156967" cy="498470"/>
          </a:xfrm>
          <a:prstGeom prst="rect">
            <a:avLst/>
          </a:prstGeom>
        </p:spPr>
        <p:txBody>
          <a:bodyPr wrap="square">
            <a:spAutoFit/>
          </a:bodyPr>
          <a:lstStyle/>
          <a:p>
            <a:pPr algn="ctr" defTabSz="1507937">
              <a:spcAft>
                <a:spcPts val="1979"/>
              </a:spcAft>
              <a:defRPr/>
            </a:pPr>
            <a:r>
              <a:rPr lang="en-GB" sz="2639" b="1" dirty="0">
                <a:solidFill>
                  <a:srgbClr val="FFD550"/>
                </a:solidFill>
                <a:latin typeface="Calibri" panose="020F0502020204030204"/>
              </a:rPr>
              <a:t>The health board is a great place to work where staff feel valued and work together towards a common goal</a:t>
            </a:r>
          </a:p>
        </p:txBody>
      </p:sp>
      <p:sp>
        <p:nvSpPr>
          <p:cNvPr id="21" name="TextBox 20"/>
          <p:cNvSpPr txBox="1"/>
          <p:nvPr/>
        </p:nvSpPr>
        <p:spPr>
          <a:xfrm>
            <a:off x="2295054" y="7562424"/>
            <a:ext cx="8446165"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Our Workforce is engaged, motivated and healthy; they feel valued, fairly-rewarded and supported </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recognised as an employer of choice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well-planned workforce with the right number of skilled people working on the right things</a:t>
            </a:r>
          </a:p>
        </p:txBody>
      </p:sp>
      <p:sp>
        <p:nvSpPr>
          <p:cNvPr id="22" name="Rectangle 21"/>
          <p:cNvSpPr/>
          <p:nvPr/>
        </p:nvSpPr>
        <p:spPr>
          <a:xfrm>
            <a:off x="10826222" y="7674059"/>
            <a:ext cx="8083738" cy="1209049"/>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feel ready for our digital future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are supported to develop the skills and capabilities they need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role model collective and compassionate leadership and live our values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are diverse and inclusive, ensuring all voices are heard</a:t>
            </a:r>
          </a:p>
        </p:txBody>
      </p:sp>
      <p:sp>
        <p:nvSpPr>
          <p:cNvPr id="23" name="Rectangle 22"/>
          <p:cNvSpPr/>
          <p:nvPr/>
        </p:nvSpPr>
        <p:spPr>
          <a:xfrm>
            <a:off x="1474360" y="9025491"/>
            <a:ext cx="17156967" cy="498470"/>
          </a:xfrm>
          <a:prstGeom prst="rect">
            <a:avLst/>
          </a:prstGeom>
        </p:spPr>
        <p:txBody>
          <a:bodyPr wrap="square">
            <a:spAutoFit/>
          </a:bodyPr>
          <a:lstStyle/>
          <a:p>
            <a:pPr algn="ctr" defTabSz="1507937">
              <a:spcAft>
                <a:spcPts val="1979"/>
              </a:spcAft>
              <a:defRPr/>
            </a:pPr>
            <a:r>
              <a:rPr lang="en-GB" sz="2639" b="1" dirty="0">
                <a:solidFill>
                  <a:srgbClr val="00BC62"/>
                </a:solidFill>
                <a:latin typeface="Calibri" panose="020F0502020204030204"/>
              </a:rPr>
              <a:t>The health board is a resilient, financially sustainable and responsible organisation</a:t>
            </a:r>
          </a:p>
        </p:txBody>
      </p:sp>
      <p:sp>
        <p:nvSpPr>
          <p:cNvPr id="24" name="TextBox 23"/>
          <p:cNvSpPr txBox="1"/>
          <p:nvPr/>
        </p:nvSpPr>
        <p:spPr>
          <a:xfrm>
            <a:off x="2208838" y="9485691"/>
            <a:ext cx="8472278"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financially balanced and able to invest in service transformation and change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Decisions are made balancing short-term improvements and long-term impacts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Resources are used efficiently and proportionately, reducing waste and variation</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environmental impact of health care delivery in Swansea Bay is minimised</a:t>
            </a:r>
          </a:p>
        </p:txBody>
      </p:sp>
      <p:sp>
        <p:nvSpPr>
          <p:cNvPr id="25" name="Rectangle 24"/>
          <p:cNvSpPr/>
          <p:nvPr/>
        </p:nvSpPr>
        <p:spPr>
          <a:xfrm>
            <a:off x="10571865" y="9470375"/>
            <a:ext cx="8542680"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invests in and works with others locally and responsibly, using our assets to positively contribute to the community</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Citizen stakeholders are meaningfully involved and engaged in decision 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has the capacity to effectively plan for and respond to incident and emergencies</a:t>
            </a:r>
          </a:p>
        </p:txBody>
      </p:sp>
      <p:sp>
        <p:nvSpPr>
          <p:cNvPr id="26" name="Slide Number Placeholder 2"/>
          <p:cNvSpPr>
            <a:spLocks noGrp="1"/>
          </p:cNvSpPr>
          <p:nvPr>
            <p:ph type="sldNum" sz="quarter" idx="12"/>
          </p:nvPr>
        </p:nvSpPr>
        <p:spPr>
          <a:xfrm>
            <a:off x="15254881" y="10530377"/>
            <a:ext cx="4523740" cy="602118"/>
          </a:xfrm>
        </p:spPr>
        <p:txBody>
          <a:bodyPr/>
          <a:lstStyle/>
          <a:p>
            <a:pPr defTabSz="1507937">
              <a:defRPr/>
            </a:pPr>
            <a:fld id="{2FC4BBEA-D2AF-4620-ADEB-12EADF4A9185}" type="slidenum">
              <a:rPr lang="en-GB">
                <a:solidFill>
                  <a:prstClr val="white">
                    <a:lumMod val="75000"/>
                  </a:prstClr>
                </a:solidFill>
                <a:latin typeface="Calibri" panose="020F0502020204030204"/>
              </a:rPr>
              <a:pPr defTabSz="1507937">
                <a:defRPr/>
              </a:pPr>
              <a:t>7</a:t>
            </a:fld>
            <a:endParaRPr lang="en-GB" dirty="0">
              <a:solidFill>
                <a:prstClr val="white">
                  <a:lumMod val="75000"/>
                </a:prstClr>
              </a:solidFill>
              <a:latin typeface="Calibri" panose="020F0502020204030204"/>
            </a:endParaRPr>
          </a:p>
        </p:txBody>
      </p:sp>
      <p:pic>
        <p:nvPicPr>
          <p:cNvPr id="27" name="Picture 2" descr="Portrait of family having fun in the living room. Happy family spending time at home together."/>
          <p:cNvPicPr>
            <a:picLocks noChangeArrowheads="1"/>
          </p:cNvPicPr>
          <p:nvPr/>
        </p:nvPicPr>
        <p:blipFill rotWithShape="1">
          <a:blip r:embed="rId2" cstate="print">
            <a:extLst>
              <a:ext uri="{28A0092B-C50C-407E-A947-70E740481C1C}">
                <a14:useLocalDpi xmlns:a14="http://schemas.microsoft.com/office/drawing/2010/main" val="0"/>
              </a:ext>
            </a:extLst>
          </a:blip>
          <a:srcRect l="14193" t="9745" r="7861" b="6535"/>
          <a:stretch/>
        </p:blipFill>
        <p:spPr bwMode="auto">
          <a:xfrm>
            <a:off x="842746" y="1874768"/>
            <a:ext cx="1365433" cy="1365433"/>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28" name="Picture 27"/>
          <p:cNvPicPr>
            <a:picLocks/>
          </p:cNvPicPr>
          <p:nvPr/>
        </p:nvPicPr>
        <p:blipFill rotWithShape="1">
          <a:blip r:embed="rId3"/>
          <a:srcRect l="19516"/>
          <a:stretch/>
        </p:blipFill>
        <p:spPr>
          <a:xfrm>
            <a:off x="842746" y="5619556"/>
            <a:ext cx="1365433" cy="1365433"/>
          </a:xfrm>
          <a:prstGeom prst="ellipse">
            <a:avLst/>
          </a:prstGeom>
          <a:ln w="38100">
            <a:solidFill>
              <a:srgbClr val="9E4ECA"/>
            </a:solidFill>
          </a:ln>
        </p:spPr>
      </p:pic>
      <p:sp>
        <p:nvSpPr>
          <p:cNvPr id="29" name="AutoShape 5" descr="Surgery"/>
          <p:cNvSpPr>
            <a:spLocks noChangeArrowheads="1"/>
          </p:cNvSpPr>
          <p:nvPr/>
        </p:nvSpPr>
        <p:spPr bwMode="auto">
          <a:xfrm>
            <a:off x="792284" y="3766760"/>
            <a:ext cx="1466357" cy="1466357"/>
          </a:xfrm>
          <a:prstGeom prst="ellipse">
            <a:avLst/>
          </a:prstGeom>
          <a:blipFill dpi="0" rotWithShape="0">
            <a:blip r:embed="rId4"/>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pic>
        <p:nvPicPr>
          <p:cNvPr id="30" name="Picture 9" descr="person using MacBook Pro"/>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746" y="9542011"/>
            <a:ext cx="1365433" cy="1365433"/>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1" name="AutoShape 3" descr="Community Nurse"/>
          <p:cNvSpPr>
            <a:spLocks noChangeArrowheads="1"/>
          </p:cNvSpPr>
          <p:nvPr/>
        </p:nvSpPr>
        <p:spPr bwMode="auto">
          <a:xfrm>
            <a:off x="792284" y="7577822"/>
            <a:ext cx="1466357" cy="1466357"/>
          </a:xfrm>
          <a:prstGeom prst="ellipse">
            <a:avLst/>
          </a:prstGeom>
          <a:blipFill dpi="0" rotWithShape="0">
            <a:blip r:embed="rId6"/>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spTree>
    <p:extLst>
      <p:ext uri="{BB962C8B-B14F-4D97-AF65-F5344CB8AC3E}">
        <p14:creationId xmlns:p14="http://schemas.microsoft.com/office/powerpoint/2010/main" val="813535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CB3C8-16F8-E2E9-1B78-F4E6E6EF7E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4DAD07E-62F8-33EE-523D-C152AAF91F2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7B97C78-E07C-7F7D-5440-9808E97C558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8</a:t>
            </a:fld>
            <a:endParaRPr lang="en-GB"/>
          </a:p>
        </p:txBody>
      </p:sp>
      <p:sp>
        <p:nvSpPr>
          <p:cNvPr id="3" name="TextBox 2">
            <a:extLst>
              <a:ext uri="{FF2B5EF4-FFF2-40B4-BE49-F238E27FC236}">
                <a16:creationId xmlns:a16="http://schemas.microsoft.com/office/drawing/2014/main" id="{748658C9-A574-ABB2-5129-A89CCE76CDED}"/>
              </a:ext>
            </a:extLst>
          </p:cNvPr>
          <p:cNvSpPr txBox="1"/>
          <p:nvPr/>
        </p:nvSpPr>
        <p:spPr>
          <a:xfrm>
            <a:off x="0" y="-14068"/>
            <a:ext cx="20105688" cy="584775"/>
          </a:xfrm>
          <a:prstGeom prst="rect">
            <a:avLst/>
          </a:prstGeom>
          <a:solidFill>
            <a:srgbClr val="C00000"/>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People of Swansea Bay live healthier, equitable and more equal and prosperous lives    </a:t>
            </a:r>
          </a:p>
        </p:txBody>
      </p:sp>
      <p:graphicFrame>
        <p:nvGraphicFramePr>
          <p:cNvPr id="5" name="Table 4">
            <a:extLst>
              <a:ext uri="{FF2B5EF4-FFF2-40B4-BE49-F238E27FC236}">
                <a16:creationId xmlns:a16="http://schemas.microsoft.com/office/drawing/2014/main" id="{A0A1A59E-3D10-53A1-FEC3-D90C4853C3D5}"/>
              </a:ext>
            </a:extLst>
          </p:cNvPr>
          <p:cNvGraphicFramePr>
            <a:graphicFrameLocks noGrp="1"/>
          </p:cNvGraphicFramePr>
          <p:nvPr>
            <p:extLst>
              <p:ext uri="{D42A27DB-BD31-4B8C-83A1-F6EECF244321}">
                <p14:modId xmlns:p14="http://schemas.microsoft.com/office/powerpoint/2010/main" val="2229474032"/>
              </p:ext>
            </p:extLst>
          </p:nvPr>
        </p:nvGraphicFramePr>
        <p:xfrm>
          <a:off x="604044" y="2347870"/>
          <a:ext cx="18897600" cy="7351752"/>
        </p:xfrm>
        <a:graphic>
          <a:graphicData uri="http://schemas.openxmlformats.org/drawingml/2006/table">
            <a:tbl>
              <a:tblPr>
                <a:tableStyleId>{5C22544A-7EE6-4342-B048-85BDC9FD1C3A}</a:tableStyleId>
              </a:tblPr>
              <a:tblGrid>
                <a:gridCol w="14017938">
                  <a:extLst>
                    <a:ext uri="{9D8B030D-6E8A-4147-A177-3AD203B41FA5}">
                      <a16:colId xmlns:a16="http://schemas.microsoft.com/office/drawing/2014/main" val="498750781"/>
                    </a:ext>
                  </a:extLst>
                </a:gridCol>
                <a:gridCol w="2572913">
                  <a:extLst>
                    <a:ext uri="{9D8B030D-6E8A-4147-A177-3AD203B41FA5}">
                      <a16:colId xmlns:a16="http://schemas.microsoft.com/office/drawing/2014/main" val="445886187"/>
                    </a:ext>
                  </a:extLst>
                </a:gridCol>
                <a:gridCol w="2306749">
                  <a:extLst>
                    <a:ext uri="{9D8B030D-6E8A-4147-A177-3AD203B41FA5}">
                      <a16:colId xmlns:a16="http://schemas.microsoft.com/office/drawing/2014/main" val="1408094447"/>
                    </a:ext>
                  </a:extLst>
                </a:gridCol>
              </a:tblGrid>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Childhood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June-25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21596945"/>
                  </a:ext>
                </a:extLst>
              </a:tr>
              <a:tr h="625070">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who are up to date with the scheduled vaccinations by age 5 (‘4 in 1’ preschool booster, the Hib/</a:t>
                      </a:r>
                      <a:r>
                        <a:rPr lang="en-GB" sz="2000" u="none" strike="noStrike" dirty="0" err="1">
                          <a:solidFill>
                            <a:schemeClr val="tx1"/>
                          </a:solidFill>
                          <a:effectLst/>
                          <a:latin typeface="Verdana" panose="020B0604030504040204" pitchFamily="34" charset="0"/>
                          <a:ea typeface="Verdana" panose="020B0604030504040204" pitchFamily="34" charset="0"/>
                        </a:rPr>
                        <a:t>MenC</a:t>
                      </a:r>
                      <a:r>
                        <a:rPr lang="en-GB" sz="2000" u="none" strike="noStrike" dirty="0">
                          <a:solidFill>
                            <a:schemeClr val="tx1"/>
                          </a:solidFill>
                          <a:effectLst/>
                          <a:latin typeface="Verdana" panose="020B0604030504040204" pitchFamily="34" charset="0"/>
                          <a:ea typeface="Verdana" panose="020B0604030504040204" pitchFamily="34" charset="0"/>
                        </a:rPr>
                        <a:t> booster and the second MMR dose)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90.3% (Mar-25)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receiving the Human Papillomavirus (HPV) vaccination by the age of 15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85.7% (Mar-25)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Influenza &amp; Covid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9342944"/>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influenza vaccine in adults 65 years and over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r>
                        <a:rPr lang="en-GB" sz="2000" u="none" strike="noStrike" dirty="0">
                          <a:solidFill>
                            <a:schemeClr val="accent2"/>
                          </a:solidFill>
                          <a:effectLst/>
                          <a:latin typeface="Verdana" panose="020B0604030504040204" pitchFamily="34" charset="0"/>
                          <a:ea typeface="Verdana" panose="020B0604030504040204" pitchFamily="34" charset="0"/>
                        </a:rPr>
                        <a:t>68.5% (24/25)</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COVID-19 vaccination for all those eligible – Spring Booster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50.8% (May-25) </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Smoking Cessation</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1336488"/>
                  </a:ext>
                </a:extLst>
              </a:tr>
              <a:tr h="516475">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5% Annual target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81834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 who are CO-validated as quit at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40% annual 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N/A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950311696"/>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Screening</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5954677"/>
                  </a:ext>
                </a:extLst>
              </a:tr>
              <a:tr h="636010">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patients offered an index colonoscopy procedure within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60363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well babies entering the new-born hearing screening programme within 4 weeks</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050" u="none" strike="noStrike" dirty="0">
                          <a:effectLst/>
                          <a:latin typeface="Verdana" panose="020B0604030504040204" pitchFamily="34" charset="0"/>
                          <a:ea typeface="Verdana" panose="020B0604030504040204" pitchFamily="34" charset="0"/>
                        </a:rPr>
                        <a:t> </a:t>
                      </a:r>
                      <a:r>
                        <a:rPr lang="en-GB" sz="1050" u="none" strike="noStrike" kern="1200" dirty="0">
                          <a:solidFill>
                            <a:schemeClr val="dk1"/>
                          </a:solidFill>
                          <a:effectLst/>
                          <a:latin typeface="Verdana" panose="020B0604030504040204" pitchFamily="34" charset="0"/>
                          <a:ea typeface="Verdana" panose="020B0604030504040204" pitchFamily="34" charset="0"/>
                          <a:cs typeface="+mn-cs"/>
                        </a:rPr>
                        <a:t> </a:t>
                      </a: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90%</a:t>
                      </a:r>
                    </a:p>
                    <a:p>
                      <a:pPr algn="l"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315756">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eligible new-born babies who have a conclusive bloodspot screening result by day 17 of life</a:t>
                      </a:r>
                    </a:p>
                    <a:p>
                      <a:pPr marL="0" algn="l" defTabSz="1507937" rtl="0" eaLnBrk="1" fontAlgn="b" latinLnBrk="0" hangingPunct="1"/>
                      <a:endParaRPr lang="en-GB" sz="200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bl>
          </a:graphicData>
        </a:graphic>
      </p:graphicFrame>
      <p:pic>
        <p:nvPicPr>
          <p:cNvPr id="22" name="Picture 21">
            <a:extLst>
              <a:ext uri="{FF2B5EF4-FFF2-40B4-BE49-F238E27FC236}">
                <a16:creationId xmlns:a16="http://schemas.microsoft.com/office/drawing/2014/main" id="{A67C91B9-1BD4-8E65-E57A-C190BE0B024C}"/>
              </a:ext>
            </a:extLst>
          </p:cNvPr>
          <p:cNvPicPr>
            <a:picLocks noChangeAspect="1"/>
          </p:cNvPicPr>
          <p:nvPr/>
        </p:nvPicPr>
        <p:blipFill>
          <a:blip r:embed="rId2"/>
          <a:stretch>
            <a:fillRect/>
          </a:stretch>
        </p:blipFill>
        <p:spPr>
          <a:xfrm>
            <a:off x="3630284" y="777875"/>
            <a:ext cx="12845120" cy="1371599"/>
          </a:xfrm>
          <a:prstGeom prst="rect">
            <a:avLst/>
          </a:prstGeom>
        </p:spPr>
      </p:pic>
      <p:sp>
        <p:nvSpPr>
          <p:cNvPr id="6" name="Oval 5">
            <a:extLst>
              <a:ext uri="{FF2B5EF4-FFF2-40B4-BE49-F238E27FC236}">
                <a16:creationId xmlns:a16="http://schemas.microsoft.com/office/drawing/2014/main" id="{E1FEEBA6-765C-A502-7AAA-C33D5593B8EF}"/>
              </a:ext>
            </a:extLst>
          </p:cNvPr>
          <p:cNvSpPr/>
          <p:nvPr/>
        </p:nvSpPr>
        <p:spPr>
          <a:xfrm>
            <a:off x="13862844" y="2835275"/>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7" name="Oval 6">
            <a:extLst>
              <a:ext uri="{FF2B5EF4-FFF2-40B4-BE49-F238E27FC236}">
                <a16:creationId xmlns:a16="http://schemas.microsoft.com/office/drawing/2014/main" id="{94093089-01A2-0FCD-9C77-708DFE5AFD44}"/>
              </a:ext>
            </a:extLst>
          </p:cNvPr>
          <p:cNvSpPr/>
          <p:nvPr/>
        </p:nvSpPr>
        <p:spPr>
          <a:xfrm>
            <a:off x="13862844" y="4947583"/>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8" name="Oval 7">
            <a:extLst>
              <a:ext uri="{FF2B5EF4-FFF2-40B4-BE49-F238E27FC236}">
                <a16:creationId xmlns:a16="http://schemas.microsoft.com/office/drawing/2014/main" id="{EE7B342C-5DE0-5079-DE66-86C016F80ACA}"/>
              </a:ext>
            </a:extLst>
          </p:cNvPr>
          <p:cNvSpPr/>
          <p:nvPr/>
        </p:nvSpPr>
        <p:spPr>
          <a:xfrm>
            <a:off x="13862844" y="343146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9" name="Oval 8">
            <a:extLst>
              <a:ext uri="{FF2B5EF4-FFF2-40B4-BE49-F238E27FC236}">
                <a16:creationId xmlns:a16="http://schemas.microsoft.com/office/drawing/2014/main" id="{F71D16E9-54C3-3EC8-C7CC-449AE3F94707}"/>
              </a:ext>
            </a:extLst>
          </p:cNvPr>
          <p:cNvSpPr/>
          <p:nvPr/>
        </p:nvSpPr>
        <p:spPr>
          <a:xfrm>
            <a:off x="13862844" y="436280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pic>
        <p:nvPicPr>
          <p:cNvPr id="10" name="Picture 9">
            <a:extLst>
              <a:ext uri="{FF2B5EF4-FFF2-40B4-BE49-F238E27FC236}">
                <a16:creationId xmlns:a16="http://schemas.microsoft.com/office/drawing/2014/main" id="{D779DF55-C9FC-B2D3-0072-9703502E03EE}"/>
              </a:ext>
            </a:extLst>
          </p:cNvPr>
          <p:cNvPicPr>
            <a:picLocks noChangeAspect="1"/>
          </p:cNvPicPr>
          <p:nvPr/>
        </p:nvPicPr>
        <p:blipFill>
          <a:blip r:embed="rId3"/>
          <a:stretch>
            <a:fillRect/>
          </a:stretch>
        </p:blipFill>
        <p:spPr>
          <a:xfrm>
            <a:off x="3422518" y="9810858"/>
            <a:ext cx="13260651" cy="1066949"/>
          </a:xfrm>
          <a:prstGeom prst="rect">
            <a:avLst/>
          </a:prstGeom>
        </p:spPr>
      </p:pic>
    </p:spTree>
    <p:extLst>
      <p:ext uri="{BB962C8B-B14F-4D97-AF65-F5344CB8AC3E}">
        <p14:creationId xmlns:p14="http://schemas.microsoft.com/office/powerpoint/2010/main" val="2862944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2E8AC-C86B-B969-3BC1-CDA6794B9DA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AB82678-138B-A5EF-2982-F3B226F72B8D}"/>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439FA30B-E1FB-92A9-FFC0-8EA3D96A0D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9</a:t>
            </a:fld>
            <a:endParaRPr lang="en-GB"/>
          </a:p>
        </p:txBody>
      </p:sp>
      <p:sp>
        <p:nvSpPr>
          <p:cNvPr id="3" name="TextBox 2">
            <a:extLst>
              <a:ext uri="{FF2B5EF4-FFF2-40B4-BE49-F238E27FC236}">
                <a16:creationId xmlns:a16="http://schemas.microsoft.com/office/drawing/2014/main" id="{B918053E-9D1C-8ED0-E706-2381DAA48824}"/>
              </a:ext>
            </a:extLst>
          </p:cNvPr>
          <p:cNvSpPr txBox="1"/>
          <p:nvPr/>
        </p:nvSpPr>
        <p:spPr>
          <a:xfrm>
            <a:off x="0" y="-14068"/>
            <a:ext cx="20105688" cy="646331"/>
          </a:xfrm>
          <a:prstGeom prst="rect">
            <a:avLst/>
          </a:prstGeom>
          <a:solidFill>
            <a:srgbClr val="C00000"/>
          </a:solidFill>
        </p:spPr>
        <p:txBody>
          <a:bodyPr wrap="square" rtlCol="0">
            <a:spAutoFit/>
          </a:bodyPr>
          <a:lstStyle/>
          <a:p>
            <a:pPr algn="ctr" defTabSz="1507937">
              <a:spcAft>
                <a:spcPts val="1979"/>
              </a:spcAft>
              <a:defRPr/>
            </a:pPr>
            <a:r>
              <a:rPr lang="en-GB" sz="3600" b="1" dirty="0">
                <a:solidFill>
                  <a:schemeClr val="bg1"/>
                </a:solidFill>
                <a:latin typeface="Calibri" panose="020F0502020204030204"/>
              </a:rPr>
              <a:t>Immunisations</a:t>
            </a:r>
            <a:r>
              <a:rPr lang="en-GB" sz="3200" b="1" dirty="0">
                <a:solidFill>
                  <a:schemeClr val="bg1"/>
                </a:solidFill>
                <a:latin typeface="Calibri" panose="020F0502020204030204"/>
              </a:rPr>
              <a:t> </a:t>
            </a:r>
          </a:p>
        </p:txBody>
      </p:sp>
      <p:sp>
        <p:nvSpPr>
          <p:cNvPr id="11" name="TextBox 10">
            <a:extLst>
              <a:ext uri="{FF2B5EF4-FFF2-40B4-BE49-F238E27FC236}">
                <a16:creationId xmlns:a16="http://schemas.microsoft.com/office/drawing/2014/main" id="{AFDE3509-4A4A-DA72-3A34-B39CF530C13B}"/>
              </a:ext>
            </a:extLst>
          </p:cNvPr>
          <p:cNvSpPr txBox="1"/>
          <p:nvPr/>
        </p:nvSpPr>
        <p:spPr>
          <a:xfrm>
            <a:off x="0" y="9617075"/>
            <a:ext cx="20105688" cy="1200329"/>
          </a:xfrm>
          <a:prstGeom prst="rect">
            <a:avLst/>
          </a:prstGeom>
          <a:noFill/>
        </p:spPr>
        <p:txBody>
          <a:bodyPr wrap="square" rtlCol="0">
            <a:spAutoFit/>
          </a:bodyPr>
          <a:lstStyle/>
          <a:p>
            <a:r>
              <a:rPr lang="en-GB" sz="2400" b="1" dirty="0">
                <a:solidFill>
                  <a:srgbClr val="C00000"/>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immunisation targets is reported in arrears on a quarterly basis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Updated targets have been set for the new financial year which can be seen on the graphs above</a:t>
            </a:r>
          </a:p>
        </p:txBody>
      </p:sp>
      <p:cxnSp>
        <p:nvCxnSpPr>
          <p:cNvPr id="23" name="Straight Connector 22">
            <a:extLst>
              <a:ext uri="{FF2B5EF4-FFF2-40B4-BE49-F238E27FC236}">
                <a16:creationId xmlns:a16="http://schemas.microsoft.com/office/drawing/2014/main" id="{F88CEB1D-CE94-9B2D-7BBD-BC3B7925D9E2}"/>
              </a:ext>
            </a:extLst>
          </p:cNvPr>
          <p:cNvCxnSpPr/>
          <p:nvPr/>
        </p:nvCxnSpPr>
        <p:spPr>
          <a:xfrm>
            <a:off x="0" y="9464675"/>
            <a:ext cx="2010568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8106A18E-E929-DE07-15BE-3C70E5641316}"/>
              </a:ext>
            </a:extLst>
          </p:cNvPr>
          <p:cNvPicPr>
            <a:picLocks noChangeAspect="1"/>
          </p:cNvPicPr>
          <p:nvPr/>
        </p:nvPicPr>
        <p:blipFill>
          <a:blip r:embed="rId2"/>
          <a:stretch>
            <a:fillRect/>
          </a:stretch>
        </p:blipFill>
        <p:spPr>
          <a:xfrm>
            <a:off x="13749923" y="5276950"/>
            <a:ext cx="6075028" cy="3730526"/>
          </a:xfrm>
          <a:prstGeom prst="rect">
            <a:avLst/>
          </a:prstGeom>
        </p:spPr>
      </p:pic>
      <p:pic>
        <p:nvPicPr>
          <p:cNvPr id="7" name="Picture 6">
            <a:extLst>
              <a:ext uri="{FF2B5EF4-FFF2-40B4-BE49-F238E27FC236}">
                <a16:creationId xmlns:a16="http://schemas.microsoft.com/office/drawing/2014/main" id="{BF62E1B0-E50B-F1F0-2C81-B4E6DE0E5CE3}"/>
              </a:ext>
            </a:extLst>
          </p:cNvPr>
          <p:cNvPicPr>
            <a:picLocks noChangeAspect="1"/>
          </p:cNvPicPr>
          <p:nvPr/>
        </p:nvPicPr>
        <p:blipFill>
          <a:blip r:embed="rId3"/>
          <a:stretch>
            <a:fillRect/>
          </a:stretch>
        </p:blipFill>
        <p:spPr>
          <a:xfrm>
            <a:off x="680244" y="866571"/>
            <a:ext cx="5943600" cy="3850910"/>
          </a:xfrm>
          <a:prstGeom prst="rect">
            <a:avLst/>
          </a:prstGeom>
        </p:spPr>
      </p:pic>
      <p:pic>
        <p:nvPicPr>
          <p:cNvPr id="10" name="Picture 9">
            <a:extLst>
              <a:ext uri="{FF2B5EF4-FFF2-40B4-BE49-F238E27FC236}">
                <a16:creationId xmlns:a16="http://schemas.microsoft.com/office/drawing/2014/main" id="{C68C74E4-DB46-BE28-4F35-B66C47350BDA}"/>
              </a:ext>
            </a:extLst>
          </p:cNvPr>
          <p:cNvPicPr>
            <a:picLocks noChangeAspect="1"/>
          </p:cNvPicPr>
          <p:nvPr/>
        </p:nvPicPr>
        <p:blipFill>
          <a:blip r:embed="rId4"/>
          <a:stretch>
            <a:fillRect/>
          </a:stretch>
        </p:blipFill>
        <p:spPr>
          <a:xfrm>
            <a:off x="7205830" y="873277"/>
            <a:ext cx="5943600" cy="3837498"/>
          </a:xfrm>
          <a:prstGeom prst="rect">
            <a:avLst/>
          </a:prstGeom>
        </p:spPr>
      </p:pic>
      <p:pic>
        <p:nvPicPr>
          <p:cNvPr id="14" name="Picture 13">
            <a:extLst>
              <a:ext uri="{FF2B5EF4-FFF2-40B4-BE49-F238E27FC236}">
                <a16:creationId xmlns:a16="http://schemas.microsoft.com/office/drawing/2014/main" id="{D9763D0D-AC52-85E3-E9D3-9BCE6718E1FE}"/>
              </a:ext>
            </a:extLst>
          </p:cNvPr>
          <p:cNvPicPr>
            <a:picLocks noChangeAspect="1"/>
          </p:cNvPicPr>
          <p:nvPr/>
        </p:nvPicPr>
        <p:blipFill>
          <a:blip r:embed="rId5"/>
          <a:stretch>
            <a:fillRect/>
          </a:stretch>
        </p:blipFill>
        <p:spPr>
          <a:xfrm>
            <a:off x="13731416" y="887939"/>
            <a:ext cx="5943600" cy="3837498"/>
          </a:xfrm>
          <a:prstGeom prst="rect">
            <a:avLst/>
          </a:prstGeom>
        </p:spPr>
      </p:pic>
      <p:pic>
        <p:nvPicPr>
          <p:cNvPr id="17" name="Picture 16">
            <a:extLst>
              <a:ext uri="{FF2B5EF4-FFF2-40B4-BE49-F238E27FC236}">
                <a16:creationId xmlns:a16="http://schemas.microsoft.com/office/drawing/2014/main" id="{A68C0696-8721-2B46-E40A-7B8BEA60194D}"/>
              </a:ext>
            </a:extLst>
          </p:cNvPr>
          <p:cNvPicPr>
            <a:picLocks noChangeAspect="1"/>
          </p:cNvPicPr>
          <p:nvPr/>
        </p:nvPicPr>
        <p:blipFill>
          <a:blip r:embed="rId6"/>
          <a:stretch>
            <a:fillRect/>
          </a:stretch>
        </p:blipFill>
        <p:spPr>
          <a:xfrm>
            <a:off x="680244" y="5276949"/>
            <a:ext cx="5943600" cy="3578126"/>
          </a:xfrm>
          <a:prstGeom prst="rect">
            <a:avLst/>
          </a:prstGeom>
        </p:spPr>
      </p:pic>
      <p:pic>
        <p:nvPicPr>
          <p:cNvPr id="20" name="Picture 19">
            <a:extLst>
              <a:ext uri="{FF2B5EF4-FFF2-40B4-BE49-F238E27FC236}">
                <a16:creationId xmlns:a16="http://schemas.microsoft.com/office/drawing/2014/main" id="{933F6B1F-71D6-A447-AB3F-54C69ACEBE3D}"/>
              </a:ext>
            </a:extLst>
          </p:cNvPr>
          <p:cNvPicPr>
            <a:picLocks noChangeAspect="1"/>
          </p:cNvPicPr>
          <p:nvPr/>
        </p:nvPicPr>
        <p:blipFill>
          <a:blip r:embed="rId7"/>
          <a:stretch>
            <a:fillRect/>
          </a:stretch>
        </p:blipFill>
        <p:spPr>
          <a:xfrm>
            <a:off x="7340642" y="5344552"/>
            <a:ext cx="5791200" cy="3595322"/>
          </a:xfrm>
          <a:prstGeom prst="rect">
            <a:avLst/>
          </a:prstGeom>
        </p:spPr>
      </p:pic>
    </p:spTree>
    <p:extLst>
      <p:ext uri="{BB962C8B-B14F-4D97-AF65-F5344CB8AC3E}">
        <p14:creationId xmlns:p14="http://schemas.microsoft.com/office/powerpoint/2010/main" val="7400974"/>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0b0568e-e574-4342-a9c0-c22c6fec6509">
      <Terms xmlns="http://schemas.microsoft.com/office/infopath/2007/PartnerControls"/>
    </lcf76f155ced4ddcb4097134ff3c332f>
    <TaxCatchAll xmlns="fdfaf355-f7ae-47f3-8f93-739a60756710" xsi:nil="true"/>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4" ma:contentTypeDescription="Create a new document." ma:contentTypeScope="" ma:versionID="188ece224c26576a60e2f56fb3fcd16f">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5e40defdafd741692f75719b5bdf3553"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53AC40-0A0E-4F46-A609-E30D51CC4C15}">
  <ds:schemaRefs>
    <ds:schemaRef ds:uri="http://www.w3.org/XML/1998/namespace"/>
    <ds:schemaRef ds:uri="http://purl.org/dc/terms/"/>
    <ds:schemaRef ds:uri="81d0f8ba-7dd4-497d-b53e-2ae497223135"/>
    <ds:schemaRef ds:uri="6652e9e4-105f-4208-b9a1-5776dfccd132"/>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infopath/2007/PartnerControls"/>
    <ds:schemaRef ds:uri="http://schemas.microsoft.com/office/2006/metadata/properties"/>
    <ds:schemaRef ds:uri="60b0568e-e574-4342-a9c0-c22c6fec6509"/>
    <ds:schemaRef ds:uri="fdfaf355-f7ae-47f3-8f93-739a60756710"/>
    <ds:schemaRef ds:uri="http://schemas.microsoft.com/sharepoint/v3"/>
  </ds:schemaRefs>
</ds:datastoreItem>
</file>

<file path=customXml/itemProps2.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3.xml><?xml version="1.0" encoding="utf-8"?>
<ds:datastoreItem xmlns:ds="http://schemas.openxmlformats.org/officeDocument/2006/customXml" ds:itemID="{CE81AEC7-2FAD-4D9D-BEAA-2807DA67B4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0b0568e-e574-4342-a9c0-c22c6fec6509"/>
    <ds:schemaRef ds:uri="fdfaf355-f7ae-47f3-8f93-739a607567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22926</TotalTime>
  <Words>12883</Words>
  <Application>Microsoft Office PowerPoint</Application>
  <PresentationFormat>Custom</PresentationFormat>
  <Paragraphs>989</Paragraphs>
  <Slides>55</Slides>
  <Notes>4</Notes>
  <HiddenSlides>0</HiddenSlides>
  <MMClips>0</MMClips>
  <ScaleCrop>false</ScaleCrop>
  <HeadingPairs>
    <vt:vector size="4" baseType="variant">
      <vt:variant>
        <vt:lpstr>Theme</vt:lpstr>
      </vt:variant>
      <vt:variant>
        <vt:i4>8</vt:i4>
      </vt:variant>
      <vt:variant>
        <vt:lpstr>Slide Titles</vt:lpstr>
      </vt:variant>
      <vt:variant>
        <vt:i4>55</vt:i4>
      </vt:variant>
    </vt:vector>
  </HeadingPairs>
  <TitlesOfParts>
    <vt:vector size="63" baseType="lpstr">
      <vt:lpstr>DARK TITLE BG</vt:lpstr>
      <vt:lpstr>WHITE TITLE BG</vt:lpstr>
      <vt:lpstr>DARK BG (PHOTO) TITLE</vt:lpstr>
      <vt:lpstr>WHITE BG (PHOTO) TITLE</vt:lpstr>
      <vt:lpstr>WHITE BG SLIDE</vt:lpstr>
      <vt:lpstr>ENDING SLIDE</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Darren Griffiths (Swansea Bay UHB - Finance)</cp:lastModifiedBy>
  <cp:revision>62</cp:revision>
  <dcterms:created xsi:type="dcterms:W3CDTF">2023-11-15T10:54:55Z</dcterms:created>
  <dcterms:modified xsi:type="dcterms:W3CDTF">2025-07-25T14:40:10Z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