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diagrams/data4.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colors4.xml" ContentType="application/vnd.openxmlformats-officedocument.drawingml.diagramColors+xml"/>
  <Override PartName="/ppt/diagrams/drawing4.xml" ContentType="application/vnd.ms-office.drawingml.diagramDrawing+xml"/>
  <Override PartName="/ppt/diagrams/quickStyle4.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57" r:id="rId4"/>
    <p:sldId id="270" r:id="rId5"/>
    <p:sldId id="267" r:id="rId6"/>
    <p:sldId id="274" r:id="rId7"/>
    <p:sldId id="262" r:id="rId8"/>
    <p:sldId id="269" r:id="rId9"/>
    <p:sldId id="285" r:id="rId10"/>
    <p:sldId id="258" r:id="rId11"/>
    <p:sldId id="293" r:id="rId12"/>
    <p:sldId id="260" r:id="rId13"/>
    <p:sldId id="295" r:id="rId14"/>
    <p:sldId id="296" r:id="rId15"/>
    <p:sldId id="264" r:id="rId16"/>
    <p:sldId id="298" r:id="rId17"/>
    <p:sldId id="292" r:id="rId18"/>
    <p:sldId id="271" r:id="rId19"/>
    <p:sldId id="286" r:id="rId20"/>
    <p:sldId id="287" r:id="rId21"/>
    <p:sldId id="275" r:id="rId22"/>
    <p:sldId id="29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8" autoAdjust="0"/>
    <p:restoredTop sz="94660"/>
  </p:normalViewPr>
  <p:slideViewPr>
    <p:cSldViewPr snapToGrid="0">
      <p:cViewPr varScale="1">
        <p:scale>
          <a:sx n="113" d="100"/>
          <a:sy n="113" d="100"/>
        </p:scale>
        <p:origin x="54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openxmlformats.org/officeDocument/2006/relationships/customXml" Target="../customXml/item2.xml"/></Relationships>
</file>

<file path=ppt/diagrams/_rels/data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6.svg"/><Relationship Id="rId9"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6.svg"/><Relationship Id="rId9"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64A5240A-735B-463F-8403-DCC4C9D069E0}" type="doc">
      <dgm:prSet loTypeId="urn:microsoft.com/office/officeart/2005/8/layout/bProcess2" loCatId="process" qsTypeId="urn:microsoft.com/office/officeart/2005/8/quickstyle/simple1" qsCatId="simple" csTypeId="urn:microsoft.com/office/officeart/2005/8/colors/colorful1" csCatId="colorful"/>
      <dgm:spPr/>
      <dgm:t>
        <a:bodyPr/>
        <a:lstStyle/>
        <a:p>
          <a:endParaRPr lang="en-US"/>
        </a:p>
      </dgm:t>
    </dgm:pt>
    <dgm:pt modelId="{E0F9A21C-EA6D-4A6A-B224-376C52CD02EA}">
      <dgm:prSet/>
      <dgm:spPr/>
      <dgm:t>
        <a:bodyPr/>
        <a:lstStyle/>
        <a:p>
          <a:r>
            <a:rPr lang="en-US"/>
            <a:t>Patient care and environments of care compromised</a:t>
          </a:r>
        </a:p>
      </dgm:t>
    </dgm:pt>
    <dgm:pt modelId="{9A7A05AC-87C8-4D01-A1BD-BD6C67D95262}" type="parTrans" cxnId="{EA60C1A8-03E3-4119-9622-22C6833E9696}">
      <dgm:prSet/>
      <dgm:spPr/>
      <dgm:t>
        <a:bodyPr/>
        <a:lstStyle/>
        <a:p>
          <a:endParaRPr lang="en-US"/>
        </a:p>
      </dgm:t>
    </dgm:pt>
    <dgm:pt modelId="{4D010BE8-C88E-4C47-AFDE-29B3F7BBE51D}" type="sibTrans" cxnId="{EA60C1A8-03E3-4119-9622-22C6833E9696}">
      <dgm:prSet/>
      <dgm:spPr/>
      <dgm:t>
        <a:bodyPr/>
        <a:lstStyle/>
        <a:p>
          <a:endParaRPr lang="en-US"/>
        </a:p>
      </dgm:t>
    </dgm:pt>
    <dgm:pt modelId="{A014817D-0D23-4A08-880E-C53A730B5932}">
      <dgm:prSet/>
      <dgm:spPr/>
      <dgm:t>
        <a:bodyPr/>
        <a:lstStyle/>
        <a:p>
          <a:r>
            <a:rPr lang="en-US"/>
            <a:t>Poor staff experience – perception-no action taken</a:t>
          </a:r>
        </a:p>
      </dgm:t>
    </dgm:pt>
    <dgm:pt modelId="{E29E0B0F-DC12-4CF5-9ACF-4D38402FA3BC}" type="parTrans" cxnId="{0DB82EF8-E634-4210-AEF1-D1AF6832A112}">
      <dgm:prSet/>
      <dgm:spPr/>
      <dgm:t>
        <a:bodyPr/>
        <a:lstStyle/>
        <a:p>
          <a:endParaRPr lang="en-US"/>
        </a:p>
      </dgm:t>
    </dgm:pt>
    <dgm:pt modelId="{773B1935-34B2-48D2-8BD9-562377FBB393}" type="sibTrans" cxnId="{0DB82EF8-E634-4210-AEF1-D1AF6832A112}">
      <dgm:prSet/>
      <dgm:spPr/>
      <dgm:t>
        <a:bodyPr/>
        <a:lstStyle/>
        <a:p>
          <a:endParaRPr lang="en-US"/>
        </a:p>
      </dgm:t>
    </dgm:pt>
    <dgm:pt modelId="{C00A1B65-343B-4115-98B5-D81D943A1F31}">
      <dgm:prSet/>
      <dgm:spPr/>
      <dgm:t>
        <a:bodyPr/>
        <a:lstStyle/>
        <a:p>
          <a:r>
            <a:rPr lang="en-US"/>
            <a:t>Urgent and Emergency Care pressures sustained</a:t>
          </a:r>
        </a:p>
      </dgm:t>
    </dgm:pt>
    <dgm:pt modelId="{A0DF5F6E-04D0-4C59-863C-A19F7EDF897C}" type="parTrans" cxnId="{AEE34121-AAC6-482E-9B4B-6917D9EC05E9}">
      <dgm:prSet/>
      <dgm:spPr/>
      <dgm:t>
        <a:bodyPr/>
        <a:lstStyle/>
        <a:p>
          <a:endParaRPr lang="en-US"/>
        </a:p>
      </dgm:t>
    </dgm:pt>
    <dgm:pt modelId="{314A3DD9-52FB-4B14-82CD-551C4547FC30}" type="sibTrans" cxnId="{AEE34121-AAC6-482E-9B4B-6917D9EC05E9}">
      <dgm:prSet/>
      <dgm:spPr/>
      <dgm:t>
        <a:bodyPr/>
        <a:lstStyle/>
        <a:p>
          <a:endParaRPr lang="en-US"/>
        </a:p>
      </dgm:t>
    </dgm:pt>
    <dgm:pt modelId="{FC6D104D-C115-4564-9C37-70718F345E95}">
      <dgm:prSet/>
      <dgm:spPr/>
      <dgm:t>
        <a:bodyPr/>
        <a:lstStyle/>
        <a:p>
          <a:r>
            <a:rPr lang="en-US"/>
            <a:t>Multiple reviews including external bodies: GIRFT/HIW/MAG – ED overcrowding, patient harm, increased mortality</a:t>
          </a:r>
        </a:p>
      </dgm:t>
    </dgm:pt>
    <dgm:pt modelId="{29ED3078-6348-4540-A5CC-EAEF8376F355}" type="parTrans" cxnId="{23587F6B-3A4D-4B03-A69F-9F4E7DCBE41C}">
      <dgm:prSet/>
      <dgm:spPr/>
      <dgm:t>
        <a:bodyPr/>
        <a:lstStyle/>
        <a:p>
          <a:endParaRPr lang="en-US"/>
        </a:p>
      </dgm:t>
    </dgm:pt>
    <dgm:pt modelId="{9C1F9CEA-A143-4809-B015-4027A2E80005}" type="sibTrans" cxnId="{23587F6B-3A4D-4B03-A69F-9F4E7DCBE41C}">
      <dgm:prSet/>
      <dgm:spPr/>
      <dgm:t>
        <a:bodyPr/>
        <a:lstStyle/>
        <a:p>
          <a:endParaRPr lang="en-US"/>
        </a:p>
      </dgm:t>
    </dgm:pt>
    <dgm:pt modelId="{A377E2A6-DF92-4C89-8767-ED8C0DD22FE2}">
      <dgm:prSet/>
      <dgm:spPr/>
      <dgm:t>
        <a:bodyPr/>
        <a:lstStyle/>
        <a:p>
          <a:r>
            <a:rPr lang="en-US"/>
            <a:t>Clinically optimised patient flow problem – high volumes of patients waiting for onward care or placement</a:t>
          </a:r>
        </a:p>
      </dgm:t>
    </dgm:pt>
    <dgm:pt modelId="{B340DD57-4299-4B73-98C5-EC74A5F0D74F}" type="parTrans" cxnId="{2EC504F8-DD4E-4682-8C3B-A5B7623B2328}">
      <dgm:prSet/>
      <dgm:spPr/>
      <dgm:t>
        <a:bodyPr/>
        <a:lstStyle/>
        <a:p>
          <a:endParaRPr lang="en-US"/>
        </a:p>
      </dgm:t>
    </dgm:pt>
    <dgm:pt modelId="{3A979C70-62B0-48E5-9DE4-1BACC0BDDEC0}" type="sibTrans" cxnId="{2EC504F8-DD4E-4682-8C3B-A5B7623B2328}">
      <dgm:prSet/>
      <dgm:spPr/>
      <dgm:t>
        <a:bodyPr/>
        <a:lstStyle/>
        <a:p>
          <a:endParaRPr lang="en-US"/>
        </a:p>
      </dgm:t>
    </dgm:pt>
    <dgm:pt modelId="{D26BAE80-9548-4E1A-8D7E-16144899AB26}">
      <dgm:prSet/>
      <dgm:spPr/>
      <dgm:t>
        <a:bodyPr/>
        <a:lstStyle/>
        <a:p>
          <a:r>
            <a:rPr lang="en-US"/>
            <a:t>Overcrowding of all ‘front door’ services – OPAU/AMU/ED</a:t>
          </a:r>
        </a:p>
      </dgm:t>
    </dgm:pt>
    <dgm:pt modelId="{B4440799-041D-45D3-BA12-7EFFF5E273C1}" type="parTrans" cxnId="{C78CADA9-6E5F-4388-8CB5-81D6AF28E836}">
      <dgm:prSet/>
      <dgm:spPr/>
      <dgm:t>
        <a:bodyPr/>
        <a:lstStyle/>
        <a:p>
          <a:endParaRPr lang="en-US"/>
        </a:p>
      </dgm:t>
    </dgm:pt>
    <dgm:pt modelId="{E8FEC541-3C80-4AEA-8EDD-9BC5E5B5E150}" type="sibTrans" cxnId="{C78CADA9-6E5F-4388-8CB5-81D6AF28E836}">
      <dgm:prSet/>
      <dgm:spPr/>
      <dgm:t>
        <a:bodyPr/>
        <a:lstStyle/>
        <a:p>
          <a:endParaRPr lang="en-US"/>
        </a:p>
      </dgm:t>
    </dgm:pt>
    <dgm:pt modelId="{21E7C386-E68C-4434-8C1B-46AB1717E55E}">
      <dgm:prSet/>
      <dgm:spPr/>
      <dgm:t>
        <a:bodyPr/>
        <a:lstStyle/>
        <a:p>
          <a:r>
            <a:rPr lang="en-US"/>
            <a:t>Significant patient flow challenges – long waits for beds in ED &amp; AMU</a:t>
          </a:r>
        </a:p>
      </dgm:t>
    </dgm:pt>
    <dgm:pt modelId="{177BCFE2-606D-4A10-B626-1B7D8852CBCD}" type="parTrans" cxnId="{EA69CACF-D243-4DCD-B484-7F991D7792FB}">
      <dgm:prSet/>
      <dgm:spPr/>
      <dgm:t>
        <a:bodyPr/>
        <a:lstStyle/>
        <a:p>
          <a:endParaRPr lang="en-US"/>
        </a:p>
      </dgm:t>
    </dgm:pt>
    <dgm:pt modelId="{453FA5DE-A8B7-472A-A139-F79033F02611}" type="sibTrans" cxnId="{EA69CACF-D243-4DCD-B484-7F991D7792FB}">
      <dgm:prSet/>
      <dgm:spPr/>
      <dgm:t>
        <a:bodyPr/>
        <a:lstStyle/>
        <a:p>
          <a:endParaRPr lang="en-US"/>
        </a:p>
      </dgm:t>
    </dgm:pt>
    <dgm:pt modelId="{E3A9A4EB-6C4A-44BD-8C75-6F6F4359BE82}">
      <dgm:prSet/>
      <dgm:spPr/>
      <dgm:t>
        <a:bodyPr/>
        <a:lstStyle/>
        <a:p>
          <a:r>
            <a:rPr lang="en-US"/>
            <a:t>Ambulance handover challenges – long delays for patients to get to hospital in an emergency</a:t>
          </a:r>
        </a:p>
      </dgm:t>
    </dgm:pt>
    <dgm:pt modelId="{F48251B1-BE36-405A-A973-67340AA0770F}" type="parTrans" cxnId="{D6A9CED7-7281-41AF-8281-C8A3EAFB8865}">
      <dgm:prSet/>
      <dgm:spPr/>
      <dgm:t>
        <a:bodyPr/>
        <a:lstStyle/>
        <a:p>
          <a:endParaRPr lang="en-US"/>
        </a:p>
      </dgm:t>
    </dgm:pt>
    <dgm:pt modelId="{7905C94E-6A2A-483C-8EDE-947EEBBD9DEE}" type="sibTrans" cxnId="{D6A9CED7-7281-41AF-8281-C8A3EAFB8865}">
      <dgm:prSet/>
      <dgm:spPr/>
      <dgm:t>
        <a:bodyPr/>
        <a:lstStyle/>
        <a:p>
          <a:endParaRPr lang="en-US"/>
        </a:p>
      </dgm:t>
    </dgm:pt>
    <dgm:pt modelId="{8FD0DBBF-BFE5-4A91-8B5B-7B212F8C09AE}" type="pres">
      <dgm:prSet presAssocID="{64A5240A-735B-463F-8403-DCC4C9D069E0}" presName="diagram" presStyleCnt="0">
        <dgm:presLayoutVars>
          <dgm:dir/>
          <dgm:resizeHandles/>
        </dgm:presLayoutVars>
      </dgm:prSet>
      <dgm:spPr/>
    </dgm:pt>
    <dgm:pt modelId="{82648F9E-95FB-46D8-833F-23819257BE3B}" type="pres">
      <dgm:prSet presAssocID="{E0F9A21C-EA6D-4A6A-B224-376C52CD02EA}" presName="firstNode" presStyleLbl="node1" presStyleIdx="0" presStyleCnt="8">
        <dgm:presLayoutVars>
          <dgm:bulletEnabled val="1"/>
        </dgm:presLayoutVars>
      </dgm:prSet>
      <dgm:spPr/>
    </dgm:pt>
    <dgm:pt modelId="{A72BEA19-7450-444B-BF6A-C0F35DABC0BE}" type="pres">
      <dgm:prSet presAssocID="{4D010BE8-C88E-4C47-AFDE-29B3F7BBE51D}" presName="sibTrans" presStyleLbl="sibTrans2D1" presStyleIdx="0" presStyleCnt="7"/>
      <dgm:spPr/>
    </dgm:pt>
    <dgm:pt modelId="{95D94816-C1BB-4D1B-AF80-9E19F65BC317}" type="pres">
      <dgm:prSet presAssocID="{A014817D-0D23-4A08-880E-C53A730B5932}" presName="middleNode" presStyleCnt="0"/>
      <dgm:spPr/>
    </dgm:pt>
    <dgm:pt modelId="{FC798A45-4C8B-40DB-AB8E-C6E885AD10B2}" type="pres">
      <dgm:prSet presAssocID="{A014817D-0D23-4A08-880E-C53A730B5932}" presName="padding" presStyleLbl="node1" presStyleIdx="0" presStyleCnt="8"/>
      <dgm:spPr/>
    </dgm:pt>
    <dgm:pt modelId="{9DD6EC50-116B-46BB-8FFD-798653EFD5AE}" type="pres">
      <dgm:prSet presAssocID="{A014817D-0D23-4A08-880E-C53A730B5932}" presName="shape" presStyleLbl="node1" presStyleIdx="1" presStyleCnt="8">
        <dgm:presLayoutVars>
          <dgm:bulletEnabled val="1"/>
        </dgm:presLayoutVars>
      </dgm:prSet>
      <dgm:spPr/>
    </dgm:pt>
    <dgm:pt modelId="{167C4CCC-24C0-4367-B70F-FA39F0359363}" type="pres">
      <dgm:prSet presAssocID="{773B1935-34B2-48D2-8BD9-562377FBB393}" presName="sibTrans" presStyleLbl="sibTrans2D1" presStyleIdx="1" presStyleCnt="7"/>
      <dgm:spPr/>
    </dgm:pt>
    <dgm:pt modelId="{F73A864F-A908-4DAE-9C00-D643C8A5F132}" type="pres">
      <dgm:prSet presAssocID="{C00A1B65-343B-4115-98B5-D81D943A1F31}" presName="middleNode" presStyleCnt="0"/>
      <dgm:spPr/>
    </dgm:pt>
    <dgm:pt modelId="{4DAFE175-89BD-45A9-9316-4317482DA608}" type="pres">
      <dgm:prSet presAssocID="{C00A1B65-343B-4115-98B5-D81D943A1F31}" presName="padding" presStyleLbl="node1" presStyleIdx="1" presStyleCnt="8"/>
      <dgm:spPr/>
    </dgm:pt>
    <dgm:pt modelId="{6EF07A78-A47F-4B09-9A7B-8A5A3D7F8F2E}" type="pres">
      <dgm:prSet presAssocID="{C00A1B65-343B-4115-98B5-D81D943A1F31}" presName="shape" presStyleLbl="node1" presStyleIdx="2" presStyleCnt="8">
        <dgm:presLayoutVars>
          <dgm:bulletEnabled val="1"/>
        </dgm:presLayoutVars>
      </dgm:prSet>
      <dgm:spPr/>
    </dgm:pt>
    <dgm:pt modelId="{8FF8E1A8-D5B0-4CB6-96D5-2A6A053D56F9}" type="pres">
      <dgm:prSet presAssocID="{314A3DD9-52FB-4B14-82CD-551C4547FC30}" presName="sibTrans" presStyleLbl="sibTrans2D1" presStyleIdx="2" presStyleCnt="7"/>
      <dgm:spPr/>
    </dgm:pt>
    <dgm:pt modelId="{B9302C27-A3DF-47EB-93EE-B257511EE8FD}" type="pres">
      <dgm:prSet presAssocID="{FC6D104D-C115-4564-9C37-70718F345E95}" presName="middleNode" presStyleCnt="0"/>
      <dgm:spPr/>
    </dgm:pt>
    <dgm:pt modelId="{D85EAEBD-EDE1-420E-8E5D-F9FDCA7ADCA2}" type="pres">
      <dgm:prSet presAssocID="{FC6D104D-C115-4564-9C37-70718F345E95}" presName="padding" presStyleLbl="node1" presStyleIdx="2" presStyleCnt="8"/>
      <dgm:spPr/>
    </dgm:pt>
    <dgm:pt modelId="{A04EC4B9-B043-4110-BB13-29DE689A5D4F}" type="pres">
      <dgm:prSet presAssocID="{FC6D104D-C115-4564-9C37-70718F345E95}" presName="shape" presStyleLbl="node1" presStyleIdx="3" presStyleCnt="8">
        <dgm:presLayoutVars>
          <dgm:bulletEnabled val="1"/>
        </dgm:presLayoutVars>
      </dgm:prSet>
      <dgm:spPr/>
    </dgm:pt>
    <dgm:pt modelId="{81555CF1-6AE6-452C-B32B-F1D535E61268}" type="pres">
      <dgm:prSet presAssocID="{9C1F9CEA-A143-4809-B015-4027A2E80005}" presName="sibTrans" presStyleLbl="sibTrans2D1" presStyleIdx="3" presStyleCnt="7"/>
      <dgm:spPr/>
    </dgm:pt>
    <dgm:pt modelId="{E292E8A2-728C-4BA6-9CEC-1B98D286A16B}" type="pres">
      <dgm:prSet presAssocID="{A377E2A6-DF92-4C89-8767-ED8C0DD22FE2}" presName="middleNode" presStyleCnt="0"/>
      <dgm:spPr/>
    </dgm:pt>
    <dgm:pt modelId="{1795D64A-DF8B-4032-9F52-066330E759C5}" type="pres">
      <dgm:prSet presAssocID="{A377E2A6-DF92-4C89-8767-ED8C0DD22FE2}" presName="padding" presStyleLbl="node1" presStyleIdx="3" presStyleCnt="8"/>
      <dgm:spPr/>
    </dgm:pt>
    <dgm:pt modelId="{CEC294AD-BEF4-40BA-A7F7-59D7898BD7EA}" type="pres">
      <dgm:prSet presAssocID="{A377E2A6-DF92-4C89-8767-ED8C0DD22FE2}" presName="shape" presStyleLbl="node1" presStyleIdx="4" presStyleCnt="8">
        <dgm:presLayoutVars>
          <dgm:bulletEnabled val="1"/>
        </dgm:presLayoutVars>
      </dgm:prSet>
      <dgm:spPr/>
    </dgm:pt>
    <dgm:pt modelId="{2F9C964A-7C39-4966-9D95-52903782AFD8}" type="pres">
      <dgm:prSet presAssocID="{3A979C70-62B0-48E5-9DE4-1BACC0BDDEC0}" presName="sibTrans" presStyleLbl="sibTrans2D1" presStyleIdx="4" presStyleCnt="7"/>
      <dgm:spPr/>
    </dgm:pt>
    <dgm:pt modelId="{D6933DE9-6183-4DB8-AA96-38755C6314A9}" type="pres">
      <dgm:prSet presAssocID="{D26BAE80-9548-4E1A-8D7E-16144899AB26}" presName="middleNode" presStyleCnt="0"/>
      <dgm:spPr/>
    </dgm:pt>
    <dgm:pt modelId="{E6FD19BC-1F93-49FA-8823-451063AF083E}" type="pres">
      <dgm:prSet presAssocID="{D26BAE80-9548-4E1A-8D7E-16144899AB26}" presName="padding" presStyleLbl="node1" presStyleIdx="4" presStyleCnt="8"/>
      <dgm:spPr/>
    </dgm:pt>
    <dgm:pt modelId="{AF4BD322-03F5-4044-9F62-8BB8E2AC525E}" type="pres">
      <dgm:prSet presAssocID="{D26BAE80-9548-4E1A-8D7E-16144899AB26}" presName="shape" presStyleLbl="node1" presStyleIdx="5" presStyleCnt="8">
        <dgm:presLayoutVars>
          <dgm:bulletEnabled val="1"/>
        </dgm:presLayoutVars>
      </dgm:prSet>
      <dgm:spPr/>
    </dgm:pt>
    <dgm:pt modelId="{6C203A7C-95DE-4840-8B7B-C39973670832}" type="pres">
      <dgm:prSet presAssocID="{E8FEC541-3C80-4AEA-8EDD-9BC5E5B5E150}" presName="sibTrans" presStyleLbl="sibTrans2D1" presStyleIdx="5" presStyleCnt="7"/>
      <dgm:spPr/>
    </dgm:pt>
    <dgm:pt modelId="{9AD2FC4D-EEB2-431D-B021-0B2A3BCE77CB}" type="pres">
      <dgm:prSet presAssocID="{21E7C386-E68C-4434-8C1B-46AB1717E55E}" presName="middleNode" presStyleCnt="0"/>
      <dgm:spPr/>
    </dgm:pt>
    <dgm:pt modelId="{652799C6-11C5-41A2-82BE-97BEB566224C}" type="pres">
      <dgm:prSet presAssocID="{21E7C386-E68C-4434-8C1B-46AB1717E55E}" presName="padding" presStyleLbl="node1" presStyleIdx="5" presStyleCnt="8"/>
      <dgm:spPr/>
    </dgm:pt>
    <dgm:pt modelId="{D226181C-70F6-4101-B72F-4BE5CC3929C8}" type="pres">
      <dgm:prSet presAssocID="{21E7C386-E68C-4434-8C1B-46AB1717E55E}" presName="shape" presStyleLbl="node1" presStyleIdx="6" presStyleCnt="8">
        <dgm:presLayoutVars>
          <dgm:bulletEnabled val="1"/>
        </dgm:presLayoutVars>
      </dgm:prSet>
      <dgm:spPr/>
    </dgm:pt>
    <dgm:pt modelId="{C102DB9C-C2A5-4F03-88F6-7354E14A83B3}" type="pres">
      <dgm:prSet presAssocID="{453FA5DE-A8B7-472A-A139-F79033F02611}" presName="sibTrans" presStyleLbl="sibTrans2D1" presStyleIdx="6" presStyleCnt="7"/>
      <dgm:spPr/>
    </dgm:pt>
    <dgm:pt modelId="{6392117C-F400-4410-9C27-91A6332958C1}" type="pres">
      <dgm:prSet presAssocID="{E3A9A4EB-6C4A-44BD-8C75-6F6F4359BE82}" presName="lastNode" presStyleLbl="node1" presStyleIdx="7" presStyleCnt="8">
        <dgm:presLayoutVars>
          <dgm:bulletEnabled val="1"/>
        </dgm:presLayoutVars>
      </dgm:prSet>
      <dgm:spPr/>
    </dgm:pt>
  </dgm:ptLst>
  <dgm:cxnLst>
    <dgm:cxn modelId="{02442111-7566-4740-BF9D-2E53CD55D91D}" type="presOf" srcId="{64A5240A-735B-463F-8403-DCC4C9D069E0}" destId="{8FD0DBBF-BFE5-4A91-8B5B-7B212F8C09AE}" srcOrd="0" destOrd="0" presId="urn:microsoft.com/office/officeart/2005/8/layout/bProcess2"/>
    <dgm:cxn modelId="{47B75719-8666-4DC8-8D66-9DA62611A174}" type="presOf" srcId="{453FA5DE-A8B7-472A-A139-F79033F02611}" destId="{C102DB9C-C2A5-4F03-88F6-7354E14A83B3}" srcOrd="0" destOrd="0" presId="urn:microsoft.com/office/officeart/2005/8/layout/bProcess2"/>
    <dgm:cxn modelId="{AEE34121-AAC6-482E-9B4B-6917D9EC05E9}" srcId="{64A5240A-735B-463F-8403-DCC4C9D069E0}" destId="{C00A1B65-343B-4115-98B5-D81D943A1F31}" srcOrd="2" destOrd="0" parTransId="{A0DF5F6E-04D0-4C59-863C-A19F7EDF897C}" sibTransId="{314A3DD9-52FB-4B14-82CD-551C4547FC30}"/>
    <dgm:cxn modelId="{15A22539-FFB7-4E2F-A005-62EBF4164FE4}" type="presOf" srcId="{3A979C70-62B0-48E5-9DE4-1BACC0BDDEC0}" destId="{2F9C964A-7C39-4966-9D95-52903782AFD8}" srcOrd="0" destOrd="0" presId="urn:microsoft.com/office/officeart/2005/8/layout/bProcess2"/>
    <dgm:cxn modelId="{CFA2BB5D-B818-4C59-B3A2-6F57947BE979}" type="presOf" srcId="{C00A1B65-343B-4115-98B5-D81D943A1F31}" destId="{6EF07A78-A47F-4B09-9A7B-8A5A3D7F8F2E}" srcOrd="0" destOrd="0" presId="urn:microsoft.com/office/officeart/2005/8/layout/bProcess2"/>
    <dgm:cxn modelId="{909B8C5E-92BE-4F7D-AEB6-6A36C37D0557}" type="presOf" srcId="{4D010BE8-C88E-4C47-AFDE-29B3F7BBE51D}" destId="{A72BEA19-7450-444B-BF6A-C0F35DABC0BE}" srcOrd="0" destOrd="0" presId="urn:microsoft.com/office/officeart/2005/8/layout/bProcess2"/>
    <dgm:cxn modelId="{DE510A60-2C46-41F3-B50E-2585F7354B33}" type="presOf" srcId="{773B1935-34B2-48D2-8BD9-562377FBB393}" destId="{167C4CCC-24C0-4367-B70F-FA39F0359363}" srcOrd="0" destOrd="0" presId="urn:microsoft.com/office/officeart/2005/8/layout/bProcess2"/>
    <dgm:cxn modelId="{AB807765-1222-4FC6-90BD-11B97EBC1441}" type="presOf" srcId="{E0F9A21C-EA6D-4A6A-B224-376C52CD02EA}" destId="{82648F9E-95FB-46D8-833F-23819257BE3B}" srcOrd="0" destOrd="0" presId="urn:microsoft.com/office/officeart/2005/8/layout/bProcess2"/>
    <dgm:cxn modelId="{4BAB4F46-1DDF-4C66-AE47-A0DBC89470B8}" type="presOf" srcId="{E3A9A4EB-6C4A-44BD-8C75-6F6F4359BE82}" destId="{6392117C-F400-4410-9C27-91A6332958C1}" srcOrd="0" destOrd="0" presId="urn:microsoft.com/office/officeart/2005/8/layout/bProcess2"/>
    <dgm:cxn modelId="{23587F6B-3A4D-4B03-A69F-9F4E7DCBE41C}" srcId="{64A5240A-735B-463F-8403-DCC4C9D069E0}" destId="{FC6D104D-C115-4564-9C37-70718F345E95}" srcOrd="3" destOrd="0" parTransId="{29ED3078-6348-4540-A5CC-EAEF8376F355}" sibTransId="{9C1F9CEA-A143-4809-B015-4027A2E80005}"/>
    <dgm:cxn modelId="{BE36E871-C6DB-4196-9DCB-4CEC6B6F0707}" type="presOf" srcId="{E8FEC541-3C80-4AEA-8EDD-9BC5E5B5E150}" destId="{6C203A7C-95DE-4840-8B7B-C39973670832}" srcOrd="0" destOrd="0" presId="urn:microsoft.com/office/officeart/2005/8/layout/bProcess2"/>
    <dgm:cxn modelId="{EA60C1A8-03E3-4119-9622-22C6833E9696}" srcId="{64A5240A-735B-463F-8403-DCC4C9D069E0}" destId="{E0F9A21C-EA6D-4A6A-B224-376C52CD02EA}" srcOrd="0" destOrd="0" parTransId="{9A7A05AC-87C8-4D01-A1BD-BD6C67D95262}" sibTransId="{4D010BE8-C88E-4C47-AFDE-29B3F7BBE51D}"/>
    <dgm:cxn modelId="{42C8E1A8-DC4A-43ED-A04B-BF4E467282AB}" type="presOf" srcId="{21E7C386-E68C-4434-8C1B-46AB1717E55E}" destId="{D226181C-70F6-4101-B72F-4BE5CC3929C8}" srcOrd="0" destOrd="0" presId="urn:microsoft.com/office/officeart/2005/8/layout/bProcess2"/>
    <dgm:cxn modelId="{C78CADA9-6E5F-4388-8CB5-81D6AF28E836}" srcId="{64A5240A-735B-463F-8403-DCC4C9D069E0}" destId="{D26BAE80-9548-4E1A-8D7E-16144899AB26}" srcOrd="5" destOrd="0" parTransId="{B4440799-041D-45D3-BA12-7EFFF5E273C1}" sibTransId="{E8FEC541-3C80-4AEA-8EDD-9BC5E5B5E150}"/>
    <dgm:cxn modelId="{1E0C30AE-88D3-4B4B-8C31-C61F12166E8D}" type="presOf" srcId="{314A3DD9-52FB-4B14-82CD-551C4547FC30}" destId="{8FF8E1A8-D5B0-4CB6-96D5-2A6A053D56F9}" srcOrd="0" destOrd="0" presId="urn:microsoft.com/office/officeart/2005/8/layout/bProcess2"/>
    <dgm:cxn modelId="{8EC338AF-6071-4B4C-9CAE-692F9258FAF6}" type="presOf" srcId="{9C1F9CEA-A143-4809-B015-4027A2E80005}" destId="{81555CF1-6AE6-452C-B32B-F1D535E61268}" srcOrd="0" destOrd="0" presId="urn:microsoft.com/office/officeart/2005/8/layout/bProcess2"/>
    <dgm:cxn modelId="{EA69CACF-D243-4DCD-B484-7F991D7792FB}" srcId="{64A5240A-735B-463F-8403-DCC4C9D069E0}" destId="{21E7C386-E68C-4434-8C1B-46AB1717E55E}" srcOrd="6" destOrd="0" parTransId="{177BCFE2-606D-4A10-B626-1B7D8852CBCD}" sibTransId="{453FA5DE-A8B7-472A-A139-F79033F02611}"/>
    <dgm:cxn modelId="{57911AD4-208B-4F17-8364-7DDE3562B94B}" type="presOf" srcId="{FC6D104D-C115-4564-9C37-70718F345E95}" destId="{A04EC4B9-B043-4110-BB13-29DE689A5D4F}" srcOrd="0" destOrd="0" presId="urn:microsoft.com/office/officeart/2005/8/layout/bProcess2"/>
    <dgm:cxn modelId="{4B6164D5-DE96-43EA-B857-3F45A6FBB840}" type="presOf" srcId="{A377E2A6-DF92-4C89-8767-ED8C0DD22FE2}" destId="{CEC294AD-BEF4-40BA-A7F7-59D7898BD7EA}" srcOrd="0" destOrd="0" presId="urn:microsoft.com/office/officeart/2005/8/layout/bProcess2"/>
    <dgm:cxn modelId="{D6A9CED7-7281-41AF-8281-C8A3EAFB8865}" srcId="{64A5240A-735B-463F-8403-DCC4C9D069E0}" destId="{E3A9A4EB-6C4A-44BD-8C75-6F6F4359BE82}" srcOrd="7" destOrd="0" parTransId="{F48251B1-BE36-405A-A973-67340AA0770F}" sibTransId="{7905C94E-6A2A-483C-8EDE-947EEBBD9DEE}"/>
    <dgm:cxn modelId="{CF29CFD7-F8BD-434B-88EF-485E70309624}" type="presOf" srcId="{D26BAE80-9548-4E1A-8D7E-16144899AB26}" destId="{AF4BD322-03F5-4044-9F62-8BB8E2AC525E}" srcOrd="0" destOrd="0" presId="urn:microsoft.com/office/officeart/2005/8/layout/bProcess2"/>
    <dgm:cxn modelId="{861696F6-356B-414B-ADA5-9BCABED10F02}" type="presOf" srcId="{A014817D-0D23-4A08-880E-C53A730B5932}" destId="{9DD6EC50-116B-46BB-8FFD-798653EFD5AE}" srcOrd="0" destOrd="0" presId="urn:microsoft.com/office/officeart/2005/8/layout/bProcess2"/>
    <dgm:cxn modelId="{2EC504F8-DD4E-4682-8C3B-A5B7623B2328}" srcId="{64A5240A-735B-463F-8403-DCC4C9D069E0}" destId="{A377E2A6-DF92-4C89-8767-ED8C0DD22FE2}" srcOrd="4" destOrd="0" parTransId="{B340DD57-4299-4B73-98C5-EC74A5F0D74F}" sibTransId="{3A979C70-62B0-48E5-9DE4-1BACC0BDDEC0}"/>
    <dgm:cxn modelId="{0DB82EF8-E634-4210-AEF1-D1AF6832A112}" srcId="{64A5240A-735B-463F-8403-DCC4C9D069E0}" destId="{A014817D-0D23-4A08-880E-C53A730B5932}" srcOrd="1" destOrd="0" parTransId="{E29E0B0F-DC12-4CF5-9ACF-4D38402FA3BC}" sibTransId="{773B1935-34B2-48D2-8BD9-562377FBB393}"/>
    <dgm:cxn modelId="{62FB1774-1994-4F1C-94C9-68A3EA659663}" type="presParOf" srcId="{8FD0DBBF-BFE5-4A91-8B5B-7B212F8C09AE}" destId="{82648F9E-95FB-46D8-833F-23819257BE3B}" srcOrd="0" destOrd="0" presId="urn:microsoft.com/office/officeart/2005/8/layout/bProcess2"/>
    <dgm:cxn modelId="{332D4E11-9EE4-44B4-AFB4-C6866849D1C0}" type="presParOf" srcId="{8FD0DBBF-BFE5-4A91-8B5B-7B212F8C09AE}" destId="{A72BEA19-7450-444B-BF6A-C0F35DABC0BE}" srcOrd="1" destOrd="0" presId="urn:microsoft.com/office/officeart/2005/8/layout/bProcess2"/>
    <dgm:cxn modelId="{2B180290-513A-4379-9E1B-C6BD9A990325}" type="presParOf" srcId="{8FD0DBBF-BFE5-4A91-8B5B-7B212F8C09AE}" destId="{95D94816-C1BB-4D1B-AF80-9E19F65BC317}" srcOrd="2" destOrd="0" presId="urn:microsoft.com/office/officeart/2005/8/layout/bProcess2"/>
    <dgm:cxn modelId="{81361099-D0D2-4B8A-8CDB-E3AA8729E931}" type="presParOf" srcId="{95D94816-C1BB-4D1B-AF80-9E19F65BC317}" destId="{FC798A45-4C8B-40DB-AB8E-C6E885AD10B2}" srcOrd="0" destOrd="0" presId="urn:microsoft.com/office/officeart/2005/8/layout/bProcess2"/>
    <dgm:cxn modelId="{B14544D2-48F7-4A5B-B847-0657AE653417}" type="presParOf" srcId="{95D94816-C1BB-4D1B-AF80-9E19F65BC317}" destId="{9DD6EC50-116B-46BB-8FFD-798653EFD5AE}" srcOrd="1" destOrd="0" presId="urn:microsoft.com/office/officeart/2005/8/layout/bProcess2"/>
    <dgm:cxn modelId="{25B6EB9B-CAC3-48EB-BA89-58469D7CDEB8}" type="presParOf" srcId="{8FD0DBBF-BFE5-4A91-8B5B-7B212F8C09AE}" destId="{167C4CCC-24C0-4367-B70F-FA39F0359363}" srcOrd="3" destOrd="0" presId="urn:microsoft.com/office/officeart/2005/8/layout/bProcess2"/>
    <dgm:cxn modelId="{FB079980-6148-4BF7-AA8E-0F50634C1ECD}" type="presParOf" srcId="{8FD0DBBF-BFE5-4A91-8B5B-7B212F8C09AE}" destId="{F73A864F-A908-4DAE-9C00-D643C8A5F132}" srcOrd="4" destOrd="0" presId="urn:microsoft.com/office/officeart/2005/8/layout/bProcess2"/>
    <dgm:cxn modelId="{0841F4F0-D42E-46AD-99E3-14C017C66174}" type="presParOf" srcId="{F73A864F-A908-4DAE-9C00-D643C8A5F132}" destId="{4DAFE175-89BD-45A9-9316-4317482DA608}" srcOrd="0" destOrd="0" presId="urn:microsoft.com/office/officeart/2005/8/layout/bProcess2"/>
    <dgm:cxn modelId="{4F52EAD4-AA38-4393-98FB-A014D3772B86}" type="presParOf" srcId="{F73A864F-A908-4DAE-9C00-D643C8A5F132}" destId="{6EF07A78-A47F-4B09-9A7B-8A5A3D7F8F2E}" srcOrd="1" destOrd="0" presId="urn:microsoft.com/office/officeart/2005/8/layout/bProcess2"/>
    <dgm:cxn modelId="{0048ADC7-DF46-43CB-9212-95CE4C4B6972}" type="presParOf" srcId="{8FD0DBBF-BFE5-4A91-8B5B-7B212F8C09AE}" destId="{8FF8E1A8-D5B0-4CB6-96D5-2A6A053D56F9}" srcOrd="5" destOrd="0" presId="urn:microsoft.com/office/officeart/2005/8/layout/bProcess2"/>
    <dgm:cxn modelId="{3B4E9855-5E57-4539-BA49-AE55B4942DDE}" type="presParOf" srcId="{8FD0DBBF-BFE5-4A91-8B5B-7B212F8C09AE}" destId="{B9302C27-A3DF-47EB-93EE-B257511EE8FD}" srcOrd="6" destOrd="0" presId="urn:microsoft.com/office/officeart/2005/8/layout/bProcess2"/>
    <dgm:cxn modelId="{25A5E316-49CF-4809-A7EB-59E9973FD3F6}" type="presParOf" srcId="{B9302C27-A3DF-47EB-93EE-B257511EE8FD}" destId="{D85EAEBD-EDE1-420E-8E5D-F9FDCA7ADCA2}" srcOrd="0" destOrd="0" presId="urn:microsoft.com/office/officeart/2005/8/layout/bProcess2"/>
    <dgm:cxn modelId="{73EE0515-83AF-4D3A-A079-457CBDC40AD0}" type="presParOf" srcId="{B9302C27-A3DF-47EB-93EE-B257511EE8FD}" destId="{A04EC4B9-B043-4110-BB13-29DE689A5D4F}" srcOrd="1" destOrd="0" presId="urn:microsoft.com/office/officeart/2005/8/layout/bProcess2"/>
    <dgm:cxn modelId="{E238434D-12B9-4C94-8935-68F7BFFEDA47}" type="presParOf" srcId="{8FD0DBBF-BFE5-4A91-8B5B-7B212F8C09AE}" destId="{81555CF1-6AE6-452C-B32B-F1D535E61268}" srcOrd="7" destOrd="0" presId="urn:microsoft.com/office/officeart/2005/8/layout/bProcess2"/>
    <dgm:cxn modelId="{3014FBEE-5810-4561-9565-85680C988284}" type="presParOf" srcId="{8FD0DBBF-BFE5-4A91-8B5B-7B212F8C09AE}" destId="{E292E8A2-728C-4BA6-9CEC-1B98D286A16B}" srcOrd="8" destOrd="0" presId="urn:microsoft.com/office/officeart/2005/8/layout/bProcess2"/>
    <dgm:cxn modelId="{14302404-3A35-48FD-B964-B997276B951D}" type="presParOf" srcId="{E292E8A2-728C-4BA6-9CEC-1B98D286A16B}" destId="{1795D64A-DF8B-4032-9F52-066330E759C5}" srcOrd="0" destOrd="0" presId="urn:microsoft.com/office/officeart/2005/8/layout/bProcess2"/>
    <dgm:cxn modelId="{86F34706-8F04-4389-918E-0E18C30EAD37}" type="presParOf" srcId="{E292E8A2-728C-4BA6-9CEC-1B98D286A16B}" destId="{CEC294AD-BEF4-40BA-A7F7-59D7898BD7EA}" srcOrd="1" destOrd="0" presId="urn:microsoft.com/office/officeart/2005/8/layout/bProcess2"/>
    <dgm:cxn modelId="{8F2B4E98-ABE9-42A0-806A-853F7DB7C52B}" type="presParOf" srcId="{8FD0DBBF-BFE5-4A91-8B5B-7B212F8C09AE}" destId="{2F9C964A-7C39-4966-9D95-52903782AFD8}" srcOrd="9" destOrd="0" presId="urn:microsoft.com/office/officeart/2005/8/layout/bProcess2"/>
    <dgm:cxn modelId="{56A3D37E-B353-4F6C-A10B-A9679D51CE2C}" type="presParOf" srcId="{8FD0DBBF-BFE5-4A91-8B5B-7B212F8C09AE}" destId="{D6933DE9-6183-4DB8-AA96-38755C6314A9}" srcOrd="10" destOrd="0" presId="urn:microsoft.com/office/officeart/2005/8/layout/bProcess2"/>
    <dgm:cxn modelId="{41293C75-1B0A-45DD-B9AA-59FF893FBF41}" type="presParOf" srcId="{D6933DE9-6183-4DB8-AA96-38755C6314A9}" destId="{E6FD19BC-1F93-49FA-8823-451063AF083E}" srcOrd="0" destOrd="0" presId="urn:microsoft.com/office/officeart/2005/8/layout/bProcess2"/>
    <dgm:cxn modelId="{801F7E04-E4EA-4949-A06E-A0B5EFDFC5CB}" type="presParOf" srcId="{D6933DE9-6183-4DB8-AA96-38755C6314A9}" destId="{AF4BD322-03F5-4044-9F62-8BB8E2AC525E}" srcOrd="1" destOrd="0" presId="urn:microsoft.com/office/officeart/2005/8/layout/bProcess2"/>
    <dgm:cxn modelId="{36A7B29F-1DCD-4E08-BC53-A95BE19C3E2D}" type="presParOf" srcId="{8FD0DBBF-BFE5-4A91-8B5B-7B212F8C09AE}" destId="{6C203A7C-95DE-4840-8B7B-C39973670832}" srcOrd="11" destOrd="0" presId="urn:microsoft.com/office/officeart/2005/8/layout/bProcess2"/>
    <dgm:cxn modelId="{7A0F5909-01E6-480B-AFE3-F70EE1A60114}" type="presParOf" srcId="{8FD0DBBF-BFE5-4A91-8B5B-7B212F8C09AE}" destId="{9AD2FC4D-EEB2-431D-B021-0B2A3BCE77CB}" srcOrd="12" destOrd="0" presId="urn:microsoft.com/office/officeart/2005/8/layout/bProcess2"/>
    <dgm:cxn modelId="{4C6DB60D-276D-4A0C-A2D8-FE2E09DCB3C5}" type="presParOf" srcId="{9AD2FC4D-EEB2-431D-B021-0B2A3BCE77CB}" destId="{652799C6-11C5-41A2-82BE-97BEB566224C}" srcOrd="0" destOrd="0" presId="urn:microsoft.com/office/officeart/2005/8/layout/bProcess2"/>
    <dgm:cxn modelId="{067768A9-4E5F-478E-93F7-BA4D6A1A4339}" type="presParOf" srcId="{9AD2FC4D-EEB2-431D-B021-0B2A3BCE77CB}" destId="{D226181C-70F6-4101-B72F-4BE5CC3929C8}" srcOrd="1" destOrd="0" presId="urn:microsoft.com/office/officeart/2005/8/layout/bProcess2"/>
    <dgm:cxn modelId="{94AD55A8-347C-4602-B871-CA9F4A77AD67}" type="presParOf" srcId="{8FD0DBBF-BFE5-4A91-8B5B-7B212F8C09AE}" destId="{C102DB9C-C2A5-4F03-88F6-7354E14A83B3}" srcOrd="13" destOrd="0" presId="urn:microsoft.com/office/officeart/2005/8/layout/bProcess2"/>
    <dgm:cxn modelId="{D8826432-6C13-4469-8ECB-06586C422BA6}" type="presParOf" srcId="{8FD0DBBF-BFE5-4A91-8B5B-7B212F8C09AE}" destId="{6392117C-F400-4410-9C27-91A6332958C1}" srcOrd="14"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384AF3-0AB9-4224-9C20-AA79B573EC34}" type="doc">
      <dgm:prSet loTypeId="urn:microsoft.com/office/officeart/2005/8/layout/hProcess9" loCatId="process" qsTypeId="urn:microsoft.com/office/officeart/2005/8/quickstyle/3d5" qsCatId="3D" csTypeId="urn:microsoft.com/office/officeart/2005/8/colors/accent1_2" csCatId="accent1" phldr="1"/>
      <dgm:spPr/>
      <dgm:t>
        <a:bodyPr/>
        <a:lstStyle/>
        <a:p>
          <a:endParaRPr lang="en-GB"/>
        </a:p>
      </dgm:t>
    </dgm:pt>
    <dgm:pt modelId="{33B848F7-21D5-4DE2-AFA8-FA89E3F978BF}">
      <dgm:prSet phldrT="[Text]"/>
      <dgm:spPr/>
      <dgm:t>
        <a:bodyPr/>
        <a:lstStyle/>
        <a:p>
          <a:r>
            <a:rPr lang="en-GB" b="1" dirty="0"/>
            <a:t>PDSA: </a:t>
          </a:r>
          <a:r>
            <a:rPr lang="en-GB" dirty="0"/>
            <a:t>ED assessment &amp; referral to medicine </a:t>
          </a:r>
        </a:p>
      </dgm:t>
    </dgm:pt>
    <dgm:pt modelId="{109E004D-E6A7-4820-B97D-D69E73C55FF6}" type="parTrans" cxnId="{5FE57B76-F4C6-437D-8AD8-4E0BDC5405FC}">
      <dgm:prSet/>
      <dgm:spPr/>
      <dgm:t>
        <a:bodyPr/>
        <a:lstStyle/>
        <a:p>
          <a:endParaRPr lang="en-GB"/>
        </a:p>
      </dgm:t>
    </dgm:pt>
    <dgm:pt modelId="{92BF2B5F-80AC-43A6-BDED-234D534DFC12}" type="sibTrans" cxnId="{5FE57B76-F4C6-437D-8AD8-4E0BDC5405FC}">
      <dgm:prSet/>
      <dgm:spPr/>
      <dgm:t>
        <a:bodyPr/>
        <a:lstStyle/>
        <a:p>
          <a:endParaRPr lang="en-GB"/>
        </a:p>
      </dgm:t>
    </dgm:pt>
    <dgm:pt modelId="{757F7BED-3E7E-4F41-8692-CF561014C9C3}">
      <dgm:prSet phldrT="[Text]"/>
      <dgm:spPr/>
      <dgm:t>
        <a:bodyPr/>
        <a:lstStyle/>
        <a:p>
          <a:r>
            <a:rPr lang="en-GB" b="1" dirty="0"/>
            <a:t>PDSA: </a:t>
          </a:r>
          <a:r>
            <a:rPr lang="en-GB" dirty="0"/>
            <a:t>7-day SDEC service model</a:t>
          </a:r>
        </a:p>
      </dgm:t>
    </dgm:pt>
    <dgm:pt modelId="{2A41D9B9-A89D-464C-924B-6066940493F3}" type="parTrans" cxnId="{A09743A3-F540-4569-95E4-8D75E09C7DD3}">
      <dgm:prSet/>
      <dgm:spPr/>
      <dgm:t>
        <a:bodyPr/>
        <a:lstStyle/>
        <a:p>
          <a:endParaRPr lang="en-GB"/>
        </a:p>
      </dgm:t>
    </dgm:pt>
    <dgm:pt modelId="{807F9AF4-5017-4001-9CD8-A184625DC899}" type="sibTrans" cxnId="{A09743A3-F540-4569-95E4-8D75E09C7DD3}">
      <dgm:prSet/>
      <dgm:spPr/>
      <dgm:t>
        <a:bodyPr/>
        <a:lstStyle/>
        <a:p>
          <a:endParaRPr lang="en-GB"/>
        </a:p>
      </dgm:t>
    </dgm:pt>
    <dgm:pt modelId="{818DB9F8-67F3-4B72-93C9-7164CE63DEEB}">
      <dgm:prSet phldrT="[Text]"/>
      <dgm:spPr/>
      <dgm:t>
        <a:bodyPr/>
        <a:lstStyle/>
        <a:p>
          <a:r>
            <a:rPr lang="en-GB" b="1" dirty="0"/>
            <a:t>PDSA: </a:t>
          </a:r>
          <a:r>
            <a:rPr lang="en-GB" dirty="0"/>
            <a:t>Criteria to reside</a:t>
          </a:r>
        </a:p>
      </dgm:t>
    </dgm:pt>
    <dgm:pt modelId="{21F74CAD-719C-4422-97E8-C3E47340943F}" type="parTrans" cxnId="{50EF4FDA-C940-437E-A01E-DC4FCFAC2CB0}">
      <dgm:prSet/>
      <dgm:spPr/>
      <dgm:t>
        <a:bodyPr/>
        <a:lstStyle/>
        <a:p>
          <a:endParaRPr lang="en-GB"/>
        </a:p>
      </dgm:t>
    </dgm:pt>
    <dgm:pt modelId="{CDD6ACE8-A153-48FE-B1A5-85639BCB9250}" type="sibTrans" cxnId="{50EF4FDA-C940-437E-A01E-DC4FCFAC2CB0}">
      <dgm:prSet/>
      <dgm:spPr/>
      <dgm:t>
        <a:bodyPr/>
        <a:lstStyle/>
        <a:p>
          <a:endParaRPr lang="en-GB"/>
        </a:p>
      </dgm:t>
    </dgm:pt>
    <dgm:pt modelId="{E0D90F7E-642F-42BC-9FED-64FBEDCE98BF}">
      <dgm:prSet phldrT="[Text]"/>
      <dgm:spPr/>
      <dgm:t>
        <a:bodyPr/>
        <a:lstStyle/>
        <a:p>
          <a:r>
            <a:rPr lang="en-GB" b="1" dirty="0"/>
            <a:t>PDSA: </a:t>
          </a:r>
          <a:r>
            <a:rPr lang="en-GB" dirty="0"/>
            <a:t>Change in medical assessment model in AMU (yellow zone) </a:t>
          </a:r>
        </a:p>
      </dgm:t>
    </dgm:pt>
    <dgm:pt modelId="{EC447E11-3E23-4CC0-898A-B91D57EF7BC7}" type="parTrans" cxnId="{6D5DBDFB-CA82-4141-A280-9C6C61BEE409}">
      <dgm:prSet/>
      <dgm:spPr/>
      <dgm:t>
        <a:bodyPr/>
        <a:lstStyle/>
        <a:p>
          <a:endParaRPr lang="en-GB"/>
        </a:p>
      </dgm:t>
    </dgm:pt>
    <dgm:pt modelId="{6BD40313-76FD-482A-8BB9-CA6CD328F1F9}" type="sibTrans" cxnId="{6D5DBDFB-CA82-4141-A280-9C6C61BEE409}">
      <dgm:prSet/>
      <dgm:spPr/>
      <dgm:t>
        <a:bodyPr/>
        <a:lstStyle/>
        <a:p>
          <a:endParaRPr lang="en-GB"/>
        </a:p>
      </dgm:t>
    </dgm:pt>
    <dgm:pt modelId="{D3291EC4-1AF6-4C56-9023-13C03A272E16}">
      <dgm:prSet phldrT="[Text]"/>
      <dgm:spPr/>
      <dgm:t>
        <a:bodyPr/>
        <a:lstStyle/>
        <a:p>
          <a:r>
            <a:rPr lang="en-GB" b="1" dirty="0"/>
            <a:t>PDSA:</a:t>
          </a:r>
          <a:r>
            <a:rPr lang="en-GB" dirty="0"/>
            <a:t> Speciality assessment and patient assignment to specialty or GIM Bed pool</a:t>
          </a:r>
        </a:p>
      </dgm:t>
    </dgm:pt>
    <dgm:pt modelId="{45941842-697D-4FAF-B3E0-78FA86F2966A}" type="parTrans" cxnId="{91931AC5-954D-4A2D-ACDA-73FB956C7088}">
      <dgm:prSet/>
      <dgm:spPr/>
      <dgm:t>
        <a:bodyPr/>
        <a:lstStyle/>
        <a:p>
          <a:endParaRPr lang="en-GB"/>
        </a:p>
      </dgm:t>
    </dgm:pt>
    <dgm:pt modelId="{1E5D5A00-DDC3-43DE-BC45-920222BBEBD2}" type="sibTrans" cxnId="{91931AC5-954D-4A2D-ACDA-73FB956C7088}">
      <dgm:prSet/>
      <dgm:spPr/>
      <dgm:t>
        <a:bodyPr/>
        <a:lstStyle/>
        <a:p>
          <a:endParaRPr lang="en-GB"/>
        </a:p>
      </dgm:t>
    </dgm:pt>
    <dgm:pt modelId="{5B9B03F6-A18F-497A-A3B1-CE18629D3E11}" type="pres">
      <dgm:prSet presAssocID="{FF384AF3-0AB9-4224-9C20-AA79B573EC34}" presName="CompostProcess" presStyleCnt="0">
        <dgm:presLayoutVars>
          <dgm:dir/>
          <dgm:resizeHandles val="exact"/>
        </dgm:presLayoutVars>
      </dgm:prSet>
      <dgm:spPr/>
    </dgm:pt>
    <dgm:pt modelId="{8DF24C1F-C27B-4475-BBD7-1A4B77BFDEC4}" type="pres">
      <dgm:prSet presAssocID="{FF384AF3-0AB9-4224-9C20-AA79B573EC34}" presName="arrow" presStyleLbl="bgShp" presStyleIdx="0" presStyleCnt="1" custScaleX="117647"/>
      <dgm:spPr/>
    </dgm:pt>
    <dgm:pt modelId="{B2ED0FBB-6566-4C45-8C2D-FA4BF9CC7E17}" type="pres">
      <dgm:prSet presAssocID="{FF384AF3-0AB9-4224-9C20-AA79B573EC34}" presName="linearProcess" presStyleCnt="0"/>
      <dgm:spPr/>
    </dgm:pt>
    <dgm:pt modelId="{3BF180B7-DFDE-41FA-986C-D4A00F53E712}" type="pres">
      <dgm:prSet presAssocID="{33B848F7-21D5-4DE2-AFA8-FA89E3F978BF}" presName="textNode" presStyleLbl="node1" presStyleIdx="0" presStyleCnt="5" custScaleX="44603" custScaleY="77582" custLinFactX="-2171" custLinFactNeighborX="-100000" custLinFactNeighborY="-25159">
        <dgm:presLayoutVars>
          <dgm:bulletEnabled val="1"/>
        </dgm:presLayoutVars>
      </dgm:prSet>
      <dgm:spPr/>
    </dgm:pt>
    <dgm:pt modelId="{63C528B8-8610-493A-8C5D-CD0652071471}" type="pres">
      <dgm:prSet presAssocID="{92BF2B5F-80AC-43A6-BDED-234D534DFC12}" presName="sibTrans" presStyleCnt="0"/>
      <dgm:spPr/>
    </dgm:pt>
    <dgm:pt modelId="{FA23ACA7-4350-46F9-A77E-458BB2524C36}" type="pres">
      <dgm:prSet presAssocID="{E0D90F7E-642F-42BC-9FED-64FBEDCE98BF}" presName="textNode" presStyleLbl="node1" presStyleIdx="1" presStyleCnt="5" custScaleX="44445" custScaleY="76776" custLinFactNeighborX="-60250" custLinFactNeighborY="-26754">
        <dgm:presLayoutVars>
          <dgm:bulletEnabled val="1"/>
        </dgm:presLayoutVars>
      </dgm:prSet>
      <dgm:spPr/>
    </dgm:pt>
    <dgm:pt modelId="{76E54BBD-9BD9-4ABC-B774-F19EF77F91B9}" type="pres">
      <dgm:prSet presAssocID="{6BD40313-76FD-482A-8BB9-CA6CD328F1F9}" presName="sibTrans" presStyleCnt="0"/>
      <dgm:spPr/>
    </dgm:pt>
    <dgm:pt modelId="{E5445B18-0D42-40FE-843A-6758D6C0EB25}" type="pres">
      <dgm:prSet presAssocID="{D3291EC4-1AF6-4C56-9023-13C03A272E16}" presName="textNode" presStyleLbl="node1" presStyleIdx="2" presStyleCnt="5" custScaleX="44445" custScaleY="76776" custLinFactNeighborX="48515" custLinFactNeighborY="-27951">
        <dgm:presLayoutVars>
          <dgm:bulletEnabled val="1"/>
        </dgm:presLayoutVars>
      </dgm:prSet>
      <dgm:spPr/>
    </dgm:pt>
    <dgm:pt modelId="{1F5BE5EC-A8F0-4078-8C68-95F632C9D861}" type="pres">
      <dgm:prSet presAssocID="{1E5D5A00-DDC3-43DE-BC45-920222BBEBD2}" presName="sibTrans" presStyleCnt="0"/>
      <dgm:spPr/>
    </dgm:pt>
    <dgm:pt modelId="{7150396A-9B30-45D4-BD31-ADD6055BAC84}" type="pres">
      <dgm:prSet presAssocID="{757F7BED-3E7E-4F41-8692-CF561014C9C3}" presName="textNode" presStyleLbl="node1" presStyleIdx="3" presStyleCnt="5" custScaleX="44445" custScaleY="76776" custLinFactX="1060" custLinFactNeighborX="100000" custLinFactNeighborY="-27552">
        <dgm:presLayoutVars>
          <dgm:bulletEnabled val="1"/>
        </dgm:presLayoutVars>
      </dgm:prSet>
      <dgm:spPr/>
    </dgm:pt>
    <dgm:pt modelId="{368163AD-CADB-4718-8187-16C69434E4A3}" type="pres">
      <dgm:prSet presAssocID="{807F9AF4-5017-4001-9CD8-A184625DC899}" presName="sibTrans" presStyleCnt="0"/>
      <dgm:spPr/>
    </dgm:pt>
    <dgm:pt modelId="{E730ED47-41B0-4EA6-B9DF-9107EF4E29E4}" type="pres">
      <dgm:prSet presAssocID="{818DB9F8-67F3-4B72-93C9-7164CE63DEEB}" presName="textNode" presStyleLbl="node1" presStyleIdx="4" presStyleCnt="5" custScaleX="44445" custScaleY="76776" custLinFactX="7597" custLinFactNeighborX="100000" custLinFactNeighborY="-26355">
        <dgm:presLayoutVars>
          <dgm:bulletEnabled val="1"/>
        </dgm:presLayoutVars>
      </dgm:prSet>
      <dgm:spPr/>
    </dgm:pt>
  </dgm:ptLst>
  <dgm:cxnLst>
    <dgm:cxn modelId="{DFF03112-F665-45F2-A298-2FA2D570D161}" type="presOf" srcId="{FF384AF3-0AB9-4224-9C20-AA79B573EC34}" destId="{5B9B03F6-A18F-497A-A3B1-CE18629D3E11}" srcOrd="0" destOrd="0" presId="urn:microsoft.com/office/officeart/2005/8/layout/hProcess9"/>
    <dgm:cxn modelId="{A4822313-BA9A-495E-A25F-C67134380DA2}" type="presOf" srcId="{818DB9F8-67F3-4B72-93C9-7164CE63DEEB}" destId="{E730ED47-41B0-4EA6-B9DF-9107EF4E29E4}" srcOrd="0" destOrd="0" presId="urn:microsoft.com/office/officeart/2005/8/layout/hProcess9"/>
    <dgm:cxn modelId="{5FE57B76-F4C6-437D-8AD8-4E0BDC5405FC}" srcId="{FF384AF3-0AB9-4224-9C20-AA79B573EC34}" destId="{33B848F7-21D5-4DE2-AFA8-FA89E3F978BF}" srcOrd="0" destOrd="0" parTransId="{109E004D-E6A7-4820-B97D-D69E73C55FF6}" sibTransId="{92BF2B5F-80AC-43A6-BDED-234D534DFC12}"/>
    <dgm:cxn modelId="{6128C28A-ACF2-41E0-B7A9-074AC24E4BF7}" type="presOf" srcId="{D3291EC4-1AF6-4C56-9023-13C03A272E16}" destId="{E5445B18-0D42-40FE-843A-6758D6C0EB25}" srcOrd="0" destOrd="0" presId="urn:microsoft.com/office/officeart/2005/8/layout/hProcess9"/>
    <dgm:cxn modelId="{A09743A3-F540-4569-95E4-8D75E09C7DD3}" srcId="{FF384AF3-0AB9-4224-9C20-AA79B573EC34}" destId="{757F7BED-3E7E-4F41-8692-CF561014C9C3}" srcOrd="3" destOrd="0" parTransId="{2A41D9B9-A89D-464C-924B-6066940493F3}" sibTransId="{807F9AF4-5017-4001-9CD8-A184625DC899}"/>
    <dgm:cxn modelId="{D2EC5CC3-6EB2-4297-8A92-57BCFCB739EA}" type="presOf" srcId="{E0D90F7E-642F-42BC-9FED-64FBEDCE98BF}" destId="{FA23ACA7-4350-46F9-A77E-458BB2524C36}" srcOrd="0" destOrd="0" presId="urn:microsoft.com/office/officeart/2005/8/layout/hProcess9"/>
    <dgm:cxn modelId="{91931AC5-954D-4A2D-ACDA-73FB956C7088}" srcId="{FF384AF3-0AB9-4224-9C20-AA79B573EC34}" destId="{D3291EC4-1AF6-4C56-9023-13C03A272E16}" srcOrd="2" destOrd="0" parTransId="{45941842-697D-4FAF-B3E0-78FA86F2966A}" sibTransId="{1E5D5A00-DDC3-43DE-BC45-920222BBEBD2}"/>
    <dgm:cxn modelId="{3EF8FACC-C506-4A4F-B3B2-A1B032E5069F}" type="presOf" srcId="{33B848F7-21D5-4DE2-AFA8-FA89E3F978BF}" destId="{3BF180B7-DFDE-41FA-986C-D4A00F53E712}" srcOrd="0" destOrd="0" presId="urn:microsoft.com/office/officeart/2005/8/layout/hProcess9"/>
    <dgm:cxn modelId="{50EF4FDA-C940-437E-A01E-DC4FCFAC2CB0}" srcId="{FF384AF3-0AB9-4224-9C20-AA79B573EC34}" destId="{818DB9F8-67F3-4B72-93C9-7164CE63DEEB}" srcOrd="4" destOrd="0" parTransId="{21F74CAD-719C-4422-97E8-C3E47340943F}" sibTransId="{CDD6ACE8-A153-48FE-B1A5-85639BCB9250}"/>
    <dgm:cxn modelId="{21D5E8ED-5AEC-48EB-BDC4-F3644A1620C2}" type="presOf" srcId="{757F7BED-3E7E-4F41-8692-CF561014C9C3}" destId="{7150396A-9B30-45D4-BD31-ADD6055BAC84}" srcOrd="0" destOrd="0" presId="urn:microsoft.com/office/officeart/2005/8/layout/hProcess9"/>
    <dgm:cxn modelId="{6D5DBDFB-CA82-4141-A280-9C6C61BEE409}" srcId="{FF384AF3-0AB9-4224-9C20-AA79B573EC34}" destId="{E0D90F7E-642F-42BC-9FED-64FBEDCE98BF}" srcOrd="1" destOrd="0" parTransId="{EC447E11-3E23-4CC0-898A-B91D57EF7BC7}" sibTransId="{6BD40313-76FD-482A-8BB9-CA6CD328F1F9}"/>
    <dgm:cxn modelId="{BBA43920-84DA-496C-B872-7CE3ED213C4F}" type="presParOf" srcId="{5B9B03F6-A18F-497A-A3B1-CE18629D3E11}" destId="{8DF24C1F-C27B-4475-BBD7-1A4B77BFDEC4}" srcOrd="0" destOrd="0" presId="urn:microsoft.com/office/officeart/2005/8/layout/hProcess9"/>
    <dgm:cxn modelId="{0BF1516D-7A0E-43FC-B422-815D50E13A68}" type="presParOf" srcId="{5B9B03F6-A18F-497A-A3B1-CE18629D3E11}" destId="{B2ED0FBB-6566-4C45-8C2D-FA4BF9CC7E17}" srcOrd="1" destOrd="0" presId="urn:microsoft.com/office/officeart/2005/8/layout/hProcess9"/>
    <dgm:cxn modelId="{2E48B135-3126-4D61-B010-BD0A8F3585EC}" type="presParOf" srcId="{B2ED0FBB-6566-4C45-8C2D-FA4BF9CC7E17}" destId="{3BF180B7-DFDE-41FA-986C-D4A00F53E712}" srcOrd="0" destOrd="0" presId="urn:microsoft.com/office/officeart/2005/8/layout/hProcess9"/>
    <dgm:cxn modelId="{2087E516-53DF-4E66-B107-A1E5D914AA05}" type="presParOf" srcId="{B2ED0FBB-6566-4C45-8C2D-FA4BF9CC7E17}" destId="{63C528B8-8610-493A-8C5D-CD0652071471}" srcOrd="1" destOrd="0" presId="urn:microsoft.com/office/officeart/2005/8/layout/hProcess9"/>
    <dgm:cxn modelId="{9F724F44-1775-4E0B-B647-E3F7DED5DC23}" type="presParOf" srcId="{B2ED0FBB-6566-4C45-8C2D-FA4BF9CC7E17}" destId="{FA23ACA7-4350-46F9-A77E-458BB2524C36}" srcOrd="2" destOrd="0" presId="urn:microsoft.com/office/officeart/2005/8/layout/hProcess9"/>
    <dgm:cxn modelId="{65DC7B18-448C-4BAC-86CC-C3E5911EEB0A}" type="presParOf" srcId="{B2ED0FBB-6566-4C45-8C2D-FA4BF9CC7E17}" destId="{76E54BBD-9BD9-4ABC-B774-F19EF77F91B9}" srcOrd="3" destOrd="0" presId="urn:microsoft.com/office/officeart/2005/8/layout/hProcess9"/>
    <dgm:cxn modelId="{C09B41EB-A988-49FE-9B0A-BB12EDEB953E}" type="presParOf" srcId="{B2ED0FBB-6566-4C45-8C2D-FA4BF9CC7E17}" destId="{E5445B18-0D42-40FE-843A-6758D6C0EB25}" srcOrd="4" destOrd="0" presId="urn:microsoft.com/office/officeart/2005/8/layout/hProcess9"/>
    <dgm:cxn modelId="{3EBF86B7-0F70-433E-AEFF-1595B5B9292D}" type="presParOf" srcId="{B2ED0FBB-6566-4C45-8C2D-FA4BF9CC7E17}" destId="{1F5BE5EC-A8F0-4078-8C68-95F632C9D861}" srcOrd="5" destOrd="0" presId="urn:microsoft.com/office/officeart/2005/8/layout/hProcess9"/>
    <dgm:cxn modelId="{FF02DD08-2A5C-40F0-A14A-3F307EF3AD8A}" type="presParOf" srcId="{B2ED0FBB-6566-4C45-8C2D-FA4BF9CC7E17}" destId="{7150396A-9B30-45D4-BD31-ADD6055BAC84}" srcOrd="6" destOrd="0" presId="urn:microsoft.com/office/officeart/2005/8/layout/hProcess9"/>
    <dgm:cxn modelId="{ABA38DE8-1E27-4965-9DAC-1253AEFF857D}" type="presParOf" srcId="{B2ED0FBB-6566-4C45-8C2D-FA4BF9CC7E17}" destId="{368163AD-CADB-4718-8187-16C69434E4A3}" srcOrd="7" destOrd="0" presId="urn:microsoft.com/office/officeart/2005/8/layout/hProcess9"/>
    <dgm:cxn modelId="{368FF94C-5BFE-4326-91AC-35D7A1A003F1}" type="presParOf" srcId="{B2ED0FBB-6566-4C45-8C2D-FA4BF9CC7E17}" destId="{E730ED47-41B0-4EA6-B9DF-9107EF4E29E4}"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F573AA-5E3A-46A5-A989-1FF1D2EA46E1}"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D050F39-F641-449B-B815-47401E7ABBD8}">
      <dgm:prSet/>
      <dgm:spPr/>
      <dgm:t>
        <a:bodyPr/>
        <a:lstStyle/>
        <a:p>
          <a:r>
            <a:rPr lang="en-GB"/>
            <a:t>Anglesey Ward opened with support and commitment from staff being flexible and estates team rescuing the day at the eleventh hour following an electrical issue</a:t>
          </a:r>
          <a:endParaRPr lang="en-US"/>
        </a:p>
      </dgm:t>
    </dgm:pt>
    <dgm:pt modelId="{DC90EACD-3DCE-4B3B-8171-016944FC225C}" type="parTrans" cxnId="{54905993-A10B-4C68-BE56-A8EBC2DBF2C1}">
      <dgm:prSet/>
      <dgm:spPr/>
      <dgm:t>
        <a:bodyPr/>
        <a:lstStyle/>
        <a:p>
          <a:endParaRPr lang="en-US"/>
        </a:p>
      </dgm:t>
    </dgm:pt>
    <dgm:pt modelId="{E2B6C976-BC4C-4A01-B51A-1E9BE163A489}" type="sibTrans" cxnId="{54905993-A10B-4C68-BE56-A8EBC2DBF2C1}">
      <dgm:prSet/>
      <dgm:spPr/>
      <dgm:t>
        <a:bodyPr/>
        <a:lstStyle/>
        <a:p>
          <a:endParaRPr lang="en-US"/>
        </a:p>
      </dgm:t>
    </dgm:pt>
    <dgm:pt modelId="{4847D178-EEC5-4788-AE46-95ED5B22BD22}">
      <dgm:prSet/>
      <dgm:spPr/>
      <dgm:t>
        <a:bodyPr/>
        <a:lstStyle/>
        <a:p>
          <a:r>
            <a:rPr lang="en-GB"/>
            <a:t>Huge positivity and ‘can do’ attitude demonstrated by our staff providing quality services to patients</a:t>
          </a:r>
          <a:endParaRPr lang="en-US"/>
        </a:p>
      </dgm:t>
    </dgm:pt>
    <dgm:pt modelId="{C28AA704-9DD2-42DF-A9A1-7040B52670B4}" type="parTrans" cxnId="{72BDFDA2-7344-451C-99D5-EE9DF2302B53}">
      <dgm:prSet/>
      <dgm:spPr/>
      <dgm:t>
        <a:bodyPr/>
        <a:lstStyle/>
        <a:p>
          <a:endParaRPr lang="en-US"/>
        </a:p>
      </dgm:t>
    </dgm:pt>
    <dgm:pt modelId="{CFE017DE-B021-4DDE-B963-1C6A79C67E3F}" type="sibTrans" cxnId="{72BDFDA2-7344-451C-99D5-EE9DF2302B53}">
      <dgm:prSet/>
      <dgm:spPr/>
      <dgm:t>
        <a:bodyPr/>
        <a:lstStyle/>
        <a:p>
          <a:endParaRPr lang="en-US"/>
        </a:p>
      </dgm:t>
    </dgm:pt>
    <dgm:pt modelId="{454C6E09-810F-4551-B38C-41F41067082C}">
      <dgm:prSet/>
      <dgm:spPr/>
      <dgm:t>
        <a:bodyPr/>
        <a:lstStyle/>
        <a:p>
          <a:r>
            <a:rPr lang="en-GB"/>
            <a:t>Emergency Department being de-escalated to a level whereby it can function as an ED to provide more timely care for patients</a:t>
          </a:r>
          <a:endParaRPr lang="en-US"/>
        </a:p>
      </dgm:t>
    </dgm:pt>
    <dgm:pt modelId="{E98B6F72-9952-4E7B-88EE-AD220B26F44A}" type="parTrans" cxnId="{94A3812E-1EC3-4782-AF14-2EA5F685D22B}">
      <dgm:prSet/>
      <dgm:spPr/>
      <dgm:t>
        <a:bodyPr/>
        <a:lstStyle/>
        <a:p>
          <a:endParaRPr lang="en-US"/>
        </a:p>
      </dgm:t>
    </dgm:pt>
    <dgm:pt modelId="{2E87BFA3-EADE-43CC-902B-8062A1903531}" type="sibTrans" cxnId="{94A3812E-1EC3-4782-AF14-2EA5F685D22B}">
      <dgm:prSet/>
      <dgm:spPr/>
      <dgm:t>
        <a:bodyPr/>
        <a:lstStyle/>
        <a:p>
          <a:endParaRPr lang="en-US"/>
        </a:p>
      </dgm:t>
    </dgm:pt>
    <dgm:pt modelId="{911A19DF-D675-4709-B78A-CD5848870994}">
      <dgm:prSet/>
      <dgm:spPr/>
      <dgm:t>
        <a:bodyPr/>
        <a:lstStyle/>
        <a:p>
          <a:r>
            <a:rPr lang="en-GB"/>
            <a:t>Early recognition from outside organisations around ambulance handover performance providing a safer service to sick patients waiting in the community</a:t>
          </a:r>
          <a:endParaRPr lang="en-US"/>
        </a:p>
      </dgm:t>
    </dgm:pt>
    <dgm:pt modelId="{2C69B6FB-C965-4514-8620-40AA7BAF3A5B}" type="parTrans" cxnId="{55B2F1EB-A2EB-4E80-9B50-82B1B19FEBCE}">
      <dgm:prSet/>
      <dgm:spPr/>
      <dgm:t>
        <a:bodyPr/>
        <a:lstStyle/>
        <a:p>
          <a:endParaRPr lang="en-US"/>
        </a:p>
      </dgm:t>
    </dgm:pt>
    <dgm:pt modelId="{D56D40CA-620D-43D6-8096-5CCD91A0ED73}" type="sibTrans" cxnId="{55B2F1EB-A2EB-4E80-9B50-82B1B19FEBCE}">
      <dgm:prSet/>
      <dgm:spPr/>
      <dgm:t>
        <a:bodyPr/>
        <a:lstStyle/>
        <a:p>
          <a:endParaRPr lang="en-US"/>
        </a:p>
      </dgm:t>
    </dgm:pt>
    <dgm:pt modelId="{0B3ECEF7-05AE-4145-A1BF-B7A48C674492}">
      <dgm:prSet/>
      <dgm:spPr/>
      <dgm:t>
        <a:bodyPr/>
        <a:lstStyle/>
        <a:p>
          <a:r>
            <a:rPr lang="en-GB"/>
            <a:t>No un-necessary deaths in the emergency department as a result of no bed being available</a:t>
          </a:r>
          <a:endParaRPr lang="en-US"/>
        </a:p>
      </dgm:t>
    </dgm:pt>
    <dgm:pt modelId="{7C5A528B-0838-457F-8612-EADB776D913B}" type="parTrans" cxnId="{BE1D50BC-1122-45BF-A5A9-28C7417DEDBB}">
      <dgm:prSet/>
      <dgm:spPr/>
      <dgm:t>
        <a:bodyPr/>
        <a:lstStyle/>
        <a:p>
          <a:endParaRPr lang="en-US"/>
        </a:p>
      </dgm:t>
    </dgm:pt>
    <dgm:pt modelId="{72C2DCA6-2486-4A7B-B93C-6AE25190D400}" type="sibTrans" cxnId="{BE1D50BC-1122-45BF-A5A9-28C7417DEDBB}">
      <dgm:prSet/>
      <dgm:spPr/>
      <dgm:t>
        <a:bodyPr/>
        <a:lstStyle/>
        <a:p>
          <a:endParaRPr lang="en-US"/>
        </a:p>
      </dgm:t>
    </dgm:pt>
    <dgm:pt modelId="{0A24F4B7-FB0B-4EA3-80DF-011AF8DAF2EE}" type="pres">
      <dgm:prSet presAssocID="{5FF573AA-5E3A-46A5-A989-1FF1D2EA46E1}" presName="root" presStyleCnt="0">
        <dgm:presLayoutVars>
          <dgm:dir/>
          <dgm:resizeHandles val="exact"/>
        </dgm:presLayoutVars>
      </dgm:prSet>
      <dgm:spPr/>
    </dgm:pt>
    <dgm:pt modelId="{9D1A8063-9E4A-44DE-913A-AECD3EF7B63C}" type="pres">
      <dgm:prSet presAssocID="{5FF573AA-5E3A-46A5-A989-1FF1D2EA46E1}" presName="container" presStyleCnt="0">
        <dgm:presLayoutVars>
          <dgm:dir/>
          <dgm:resizeHandles val="exact"/>
        </dgm:presLayoutVars>
      </dgm:prSet>
      <dgm:spPr/>
    </dgm:pt>
    <dgm:pt modelId="{5EA391C9-766C-44F8-9C1D-3E534D0766E6}" type="pres">
      <dgm:prSet presAssocID="{CD050F39-F641-449B-B815-47401E7ABBD8}" presName="compNode" presStyleCnt="0"/>
      <dgm:spPr/>
    </dgm:pt>
    <dgm:pt modelId="{E3C94D61-88C4-487C-89B0-BB1F76E2A760}" type="pres">
      <dgm:prSet presAssocID="{CD050F39-F641-449B-B815-47401E7ABBD8}" presName="iconBgRect" presStyleLbl="bgShp" presStyleIdx="0" presStyleCnt="5"/>
      <dgm:spPr/>
    </dgm:pt>
    <dgm:pt modelId="{C2C86FFB-2B3D-461F-A867-0E757096BAF2}" type="pres">
      <dgm:prSet presAssocID="{CD050F39-F641-449B-B815-47401E7ABBD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EAFC3AF4-0250-42A9-B85A-200DD8D03980}" type="pres">
      <dgm:prSet presAssocID="{CD050F39-F641-449B-B815-47401E7ABBD8}" presName="spaceRect" presStyleCnt="0"/>
      <dgm:spPr/>
    </dgm:pt>
    <dgm:pt modelId="{0816352A-3A90-458A-934D-872E79391FF6}" type="pres">
      <dgm:prSet presAssocID="{CD050F39-F641-449B-B815-47401E7ABBD8}" presName="textRect" presStyleLbl="revTx" presStyleIdx="0" presStyleCnt="5">
        <dgm:presLayoutVars>
          <dgm:chMax val="1"/>
          <dgm:chPref val="1"/>
        </dgm:presLayoutVars>
      </dgm:prSet>
      <dgm:spPr/>
    </dgm:pt>
    <dgm:pt modelId="{CD926C24-E65D-41F4-9601-68841258C21F}" type="pres">
      <dgm:prSet presAssocID="{E2B6C976-BC4C-4A01-B51A-1E9BE163A489}" presName="sibTrans" presStyleLbl="sibTrans2D1" presStyleIdx="0" presStyleCnt="0"/>
      <dgm:spPr/>
    </dgm:pt>
    <dgm:pt modelId="{A02335FE-A9D5-4D04-ACA8-DCC8140C8AFF}" type="pres">
      <dgm:prSet presAssocID="{4847D178-EEC5-4788-AE46-95ED5B22BD22}" presName="compNode" presStyleCnt="0"/>
      <dgm:spPr/>
    </dgm:pt>
    <dgm:pt modelId="{5F3D5C76-FE18-41E5-A7BE-789A22050840}" type="pres">
      <dgm:prSet presAssocID="{4847D178-EEC5-4788-AE46-95ED5B22BD22}" presName="iconBgRect" presStyleLbl="bgShp" presStyleIdx="1" presStyleCnt="5"/>
      <dgm:spPr/>
    </dgm:pt>
    <dgm:pt modelId="{433A6F86-DC48-4D41-AF92-6123BE34D894}" type="pres">
      <dgm:prSet presAssocID="{4847D178-EEC5-4788-AE46-95ED5B22BD2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spital"/>
        </a:ext>
      </dgm:extLst>
    </dgm:pt>
    <dgm:pt modelId="{2A069132-A326-4844-AF30-A40DFA90026D}" type="pres">
      <dgm:prSet presAssocID="{4847D178-EEC5-4788-AE46-95ED5B22BD22}" presName="spaceRect" presStyleCnt="0"/>
      <dgm:spPr/>
    </dgm:pt>
    <dgm:pt modelId="{DB11A2BC-6B85-4A05-B728-B35ECB76FC2C}" type="pres">
      <dgm:prSet presAssocID="{4847D178-EEC5-4788-AE46-95ED5B22BD22}" presName="textRect" presStyleLbl="revTx" presStyleIdx="1" presStyleCnt="5">
        <dgm:presLayoutVars>
          <dgm:chMax val="1"/>
          <dgm:chPref val="1"/>
        </dgm:presLayoutVars>
      </dgm:prSet>
      <dgm:spPr/>
    </dgm:pt>
    <dgm:pt modelId="{DB9B0D7C-C43A-4A4B-95AC-3F3CD0100A94}" type="pres">
      <dgm:prSet presAssocID="{CFE017DE-B021-4DDE-B963-1C6A79C67E3F}" presName="sibTrans" presStyleLbl="sibTrans2D1" presStyleIdx="0" presStyleCnt="0"/>
      <dgm:spPr/>
    </dgm:pt>
    <dgm:pt modelId="{F750CE75-A607-4C81-BD75-70643EC9E018}" type="pres">
      <dgm:prSet presAssocID="{454C6E09-810F-4551-B38C-41F41067082C}" presName="compNode" presStyleCnt="0"/>
      <dgm:spPr/>
    </dgm:pt>
    <dgm:pt modelId="{EDCBAEFB-8B94-4374-9F2F-D69ED46EA360}" type="pres">
      <dgm:prSet presAssocID="{454C6E09-810F-4551-B38C-41F41067082C}" presName="iconBgRect" presStyleLbl="bgShp" presStyleIdx="2" presStyleCnt="5"/>
      <dgm:spPr/>
    </dgm:pt>
    <dgm:pt modelId="{6F925DB1-24F7-403A-A649-0FAB3F0EBBDD}" type="pres">
      <dgm:prSet presAssocID="{454C6E09-810F-4551-B38C-41F41067082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mbulance"/>
        </a:ext>
      </dgm:extLst>
    </dgm:pt>
    <dgm:pt modelId="{696623D0-451D-489B-ACEB-F7A155B19DCE}" type="pres">
      <dgm:prSet presAssocID="{454C6E09-810F-4551-B38C-41F41067082C}" presName="spaceRect" presStyleCnt="0"/>
      <dgm:spPr/>
    </dgm:pt>
    <dgm:pt modelId="{75A77203-E464-43B9-AF28-2BEC52BF6ED9}" type="pres">
      <dgm:prSet presAssocID="{454C6E09-810F-4551-B38C-41F41067082C}" presName="textRect" presStyleLbl="revTx" presStyleIdx="2" presStyleCnt="5">
        <dgm:presLayoutVars>
          <dgm:chMax val="1"/>
          <dgm:chPref val="1"/>
        </dgm:presLayoutVars>
      </dgm:prSet>
      <dgm:spPr/>
    </dgm:pt>
    <dgm:pt modelId="{7E04B959-6CF6-4AB1-92C6-8F42C20E7B3C}" type="pres">
      <dgm:prSet presAssocID="{2E87BFA3-EADE-43CC-902B-8062A1903531}" presName="sibTrans" presStyleLbl="sibTrans2D1" presStyleIdx="0" presStyleCnt="0"/>
      <dgm:spPr/>
    </dgm:pt>
    <dgm:pt modelId="{D1A229FD-CC3B-44D9-9A8E-10F0847CD47A}" type="pres">
      <dgm:prSet presAssocID="{911A19DF-D675-4709-B78A-CD5848870994}" presName="compNode" presStyleCnt="0"/>
      <dgm:spPr/>
    </dgm:pt>
    <dgm:pt modelId="{71506BB3-1895-40FB-9660-1B7D2254C4CB}" type="pres">
      <dgm:prSet presAssocID="{911A19DF-D675-4709-B78A-CD5848870994}" presName="iconBgRect" presStyleLbl="bgShp" presStyleIdx="3" presStyleCnt="5"/>
      <dgm:spPr/>
    </dgm:pt>
    <dgm:pt modelId="{C51B8B82-1BAC-487E-B81C-AF8B96508B52}" type="pres">
      <dgm:prSet presAssocID="{911A19DF-D675-4709-B78A-CD584887099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88159318-8D6C-45C7-BF6B-6AB2B45D2143}" type="pres">
      <dgm:prSet presAssocID="{911A19DF-D675-4709-B78A-CD5848870994}" presName="spaceRect" presStyleCnt="0"/>
      <dgm:spPr/>
    </dgm:pt>
    <dgm:pt modelId="{7CA46E68-9CB1-4EC7-BB71-615559010295}" type="pres">
      <dgm:prSet presAssocID="{911A19DF-D675-4709-B78A-CD5848870994}" presName="textRect" presStyleLbl="revTx" presStyleIdx="3" presStyleCnt="5">
        <dgm:presLayoutVars>
          <dgm:chMax val="1"/>
          <dgm:chPref val="1"/>
        </dgm:presLayoutVars>
      </dgm:prSet>
      <dgm:spPr/>
    </dgm:pt>
    <dgm:pt modelId="{B8A55C02-90BA-43C6-B778-B164346E9735}" type="pres">
      <dgm:prSet presAssocID="{D56D40CA-620D-43D6-8096-5CCD91A0ED73}" presName="sibTrans" presStyleLbl="sibTrans2D1" presStyleIdx="0" presStyleCnt="0"/>
      <dgm:spPr/>
    </dgm:pt>
    <dgm:pt modelId="{A6F53EF7-4250-4F68-A213-B727D41ACDAB}" type="pres">
      <dgm:prSet presAssocID="{0B3ECEF7-05AE-4145-A1BF-B7A48C674492}" presName="compNode" presStyleCnt="0"/>
      <dgm:spPr/>
    </dgm:pt>
    <dgm:pt modelId="{34198C6A-21C2-4E8D-9C21-34FFA5598705}" type="pres">
      <dgm:prSet presAssocID="{0B3ECEF7-05AE-4145-A1BF-B7A48C674492}" presName="iconBgRect" presStyleLbl="bgShp" presStyleIdx="4" presStyleCnt="5"/>
      <dgm:spPr/>
    </dgm:pt>
    <dgm:pt modelId="{E9FB29A0-D05C-4C29-8C1F-CABD4E7F51AF}" type="pres">
      <dgm:prSet presAssocID="{0B3ECEF7-05AE-4145-A1BF-B7A48C67449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leep"/>
        </a:ext>
      </dgm:extLst>
    </dgm:pt>
    <dgm:pt modelId="{8FB2B156-6828-4660-BDC2-B04F0D1FD38F}" type="pres">
      <dgm:prSet presAssocID="{0B3ECEF7-05AE-4145-A1BF-B7A48C674492}" presName="spaceRect" presStyleCnt="0"/>
      <dgm:spPr/>
    </dgm:pt>
    <dgm:pt modelId="{B1BD5D0B-B4ED-4B92-8119-0B8FB1B341CC}" type="pres">
      <dgm:prSet presAssocID="{0B3ECEF7-05AE-4145-A1BF-B7A48C674492}" presName="textRect" presStyleLbl="revTx" presStyleIdx="4" presStyleCnt="5">
        <dgm:presLayoutVars>
          <dgm:chMax val="1"/>
          <dgm:chPref val="1"/>
        </dgm:presLayoutVars>
      </dgm:prSet>
      <dgm:spPr/>
    </dgm:pt>
  </dgm:ptLst>
  <dgm:cxnLst>
    <dgm:cxn modelId="{CC479F21-E69A-4745-AD9C-F7B6D739A142}" type="presOf" srcId="{0B3ECEF7-05AE-4145-A1BF-B7A48C674492}" destId="{B1BD5D0B-B4ED-4B92-8119-0B8FB1B341CC}" srcOrd="0" destOrd="0" presId="urn:microsoft.com/office/officeart/2018/2/layout/IconCircleList"/>
    <dgm:cxn modelId="{94A3812E-1EC3-4782-AF14-2EA5F685D22B}" srcId="{5FF573AA-5E3A-46A5-A989-1FF1D2EA46E1}" destId="{454C6E09-810F-4551-B38C-41F41067082C}" srcOrd="2" destOrd="0" parTransId="{E98B6F72-9952-4E7B-88EE-AD220B26F44A}" sibTransId="{2E87BFA3-EADE-43CC-902B-8062A1903531}"/>
    <dgm:cxn modelId="{84A4752F-16FF-4CC5-8536-FD082724B55C}" type="presOf" srcId="{911A19DF-D675-4709-B78A-CD5848870994}" destId="{7CA46E68-9CB1-4EC7-BB71-615559010295}" srcOrd="0" destOrd="0" presId="urn:microsoft.com/office/officeart/2018/2/layout/IconCircleList"/>
    <dgm:cxn modelId="{BD3A0235-D3A3-4EC3-A88D-1C84511648FE}" type="presOf" srcId="{CD050F39-F641-449B-B815-47401E7ABBD8}" destId="{0816352A-3A90-458A-934D-872E79391FF6}" srcOrd="0" destOrd="0" presId="urn:microsoft.com/office/officeart/2018/2/layout/IconCircleList"/>
    <dgm:cxn modelId="{BD77425F-769C-4E56-A52E-3BD360AA110A}" type="presOf" srcId="{2E87BFA3-EADE-43CC-902B-8062A1903531}" destId="{7E04B959-6CF6-4AB1-92C6-8F42C20E7B3C}" srcOrd="0" destOrd="0" presId="urn:microsoft.com/office/officeart/2018/2/layout/IconCircleList"/>
    <dgm:cxn modelId="{5654DF66-6091-49DA-8269-F91E6C30F33E}" type="presOf" srcId="{CFE017DE-B021-4DDE-B963-1C6A79C67E3F}" destId="{DB9B0D7C-C43A-4A4B-95AC-3F3CD0100A94}" srcOrd="0" destOrd="0" presId="urn:microsoft.com/office/officeart/2018/2/layout/IconCircleList"/>
    <dgm:cxn modelId="{6769F747-485B-41F1-8DC3-03A62D83C112}" type="presOf" srcId="{D56D40CA-620D-43D6-8096-5CCD91A0ED73}" destId="{B8A55C02-90BA-43C6-B778-B164346E9735}" srcOrd="0" destOrd="0" presId="urn:microsoft.com/office/officeart/2018/2/layout/IconCircleList"/>
    <dgm:cxn modelId="{4DB89771-0734-49E9-BF21-D5F6A18DE927}" type="presOf" srcId="{5FF573AA-5E3A-46A5-A989-1FF1D2EA46E1}" destId="{0A24F4B7-FB0B-4EA3-80DF-011AF8DAF2EE}" srcOrd="0" destOrd="0" presId="urn:microsoft.com/office/officeart/2018/2/layout/IconCircleList"/>
    <dgm:cxn modelId="{54905993-A10B-4C68-BE56-A8EBC2DBF2C1}" srcId="{5FF573AA-5E3A-46A5-A989-1FF1D2EA46E1}" destId="{CD050F39-F641-449B-B815-47401E7ABBD8}" srcOrd="0" destOrd="0" parTransId="{DC90EACD-3DCE-4B3B-8171-016944FC225C}" sibTransId="{E2B6C976-BC4C-4A01-B51A-1E9BE163A489}"/>
    <dgm:cxn modelId="{72BDFDA2-7344-451C-99D5-EE9DF2302B53}" srcId="{5FF573AA-5E3A-46A5-A989-1FF1D2EA46E1}" destId="{4847D178-EEC5-4788-AE46-95ED5B22BD22}" srcOrd="1" destOrd="0" parTransId="{C28AA704-9DD2-42DF-A9A1-7040B52670B4}" sibTransId="{CFE017DE-B021-4DDE-B963-1C6A79C67E3F}"/>
    <dgm:cxn modelId="{E5EEEDB2-DB85-4AE7-8B98-DB9D5D4B2D19}" type="presOf" srcId="{4847D178-EEC5-4788-AE46-95ED5B22BD22}" destId="{DB11A2BC-6B85-4A05-B728-B35ECB76FC2C}" srcOrd="0" destOrd="0" presId="urn:microsoft.com/office/officeart/2018/2/layout/IconCircleList"/>
    <dgm:cxn modelId="{5466AEBB-50B6-486D-A1BD-93EA43118811}" type="presOf" srcId="{454C6E09-810F-4551-B38C-41F41067082C}" destId="{75A77203-E464-43B9-AF28-2BEC52BF6ED9}" srcOrd="0" destOrd="0" presId="urn:microsoft.com/office/officeart/2018/2/layout/IconCircleList"/>
    <dgm:cxn modelId="{BE1D50BC-1122-45BF-A5A9-28C7417DEDBB}" srcId="{5FF573AA-5E3A-46A5-A989-1FF1D2EA46E1}" destId="{0B3ECEF7-05AE-4145-A1BF-B7A48C674492}" srcOrd="4" destOrd="0" parTransId="{7C5A528B-0838-457F-8612-EADB776D913B}" sibTransId="{72C2DCA6-2486-4A7B-B93C-6AE25190D400}"/>
    <dgm:cxn modelId="{55B2F1EB-A2EB-4E80-9B50-82B1B19FEBCE}" srcId="{5FF573AA-5E3A-46A5-A989-1FF1D2EA46E1}" destId="{911A19DF-D675-4709-B78A-CD5848870994}" srcOrd="3" destOrd="0" parTransId="{2C69B6FB-C965-4514-8620-40AA7BAF3A5B}" sibTransId="{D56D40CA-620D-43D6-8096-5CCD91A0ED73}"/>
    <dgm:cxn modelId="{2A35AFFE-0AA2-4BDD-93DD-059F9C2F9167}" type="presOf" srcId="{E2B6C976-BC4C-4A01-B51A-1E9BE163A489}" destId="{CD926C24-E65D-41F4-9601-68841258C21F}" srcOrd="0" destOrd="0" presId="urn:microsoft.com/office/officeart/2018/2/layout/IconCircleList"/>
    <dgm:cxn modelId="{00B2F92F-A9D7-45B7-8FA6-D7E642EF8D60}" type="presParOf" srcId="{0A24F4B7-FB0B-4EA3-80DF-011AF8DAF2EE}" destId="{9D1A8063-9E4A-44DE-913A-AECD3EF7B63C}" srcOrd="0" destOrd="0" presId="urn:microsoft.com/office/officeart/2018/2/layout/IconCircleList"/>
    <dgm:cxn modelId="{F55C5448-0F49-4552-972A-D954B672B1E0}" type="presParOf" srcId="{9D1A8063-9E4A-44DE-913A-AECD3EF7B63C}" destId="{5EA391C9-766C-44F8-9C1D-3E534D0766E6}" srcOrd="0" destOrd="0" presId="urn:microsoft.com/office/officeart/2018/2/layout/IconCircleList"/>
    <dgm:cxn modelId="{DF5905F7-D4B2-4055-AC74-30FA99A780E9}" type="presParOf" srcId="{5EA391C9-766C-44F8-9C1D-3E534D0766E6}" destId="{E3C94D61-88C4-487C-89B0-BB1F76E2A760}" srcOrd="0" destOrd="0" presId="urn:microsoft.com/office/officeart/2018/2/layout/IconCircleList"/>
    <dgm:cxn modelId="{DEDF58CD-8A9A-4E59-8576-DBFE8FF7DC76}" type="presParOf" srcId="{5EA391C9-766C-44F8-9C1D-3E534D0766E6}" destId="{C2C86FFB-2B3D-461F-A867-0E757096BAF2}" srcOrd="1" destOrd="0" presId="urn:microsoft.com/office/officeart/2018/2/layout/IconCircleList"/>
    <dgm:cxn modelId="{A9D53354-765E-498D-871F-2724D542E3DF}" type="presParOf" srcId="{5EA391C9-766C-44F8-9C1D-3E534D0766E6}" destId="{EAFC3AF4-0250-42A9-B85A-200DD8D03980}" srcOrd="2" destOrd="0" presId="urn:microsoft.com/office/officeart/2018/2/layout/IconCircleList"/>
    <dgm:cxn modelId="{4AB8340B-D7D2-43F3-A5A7-090F0299F033}" type="presParOf" srcId="{5EA391C9-766C-44F8-9C1D-3E534D0766E6}" destId="{0816352A-3A90-458A-934D-872E79391FF6}" srcOrd="3" destOrd="0" presId="urn:microsoft.com/office/officeart/2018/2/layout/IconCircleList"/>
    <dgm:cxn modelId="{67E93C1A-E478-494D-82DA-3BC889ED9C3C}" type="presParOf" srcId="{9D1A8063-9E4A-44DE-913A-AECD3EF7B63C}" destId="{CD926C24-E65D-41F4-9601-68841258C21F}" srcOrd="1" destOrd="0" presId="urn:microsoft.com/office/officeart/2018/2/layout/IconCircleList"/>
    <dgm:cxn modelId="{4D95144C-0A00-44D4-A364-39FBE989BFC0}" type="presParOf" srcId="{9D1A8063-9E4A-44DE-913A-AECD3EF7B63C}" destId="{A02335FE-A9D5-4D04-ACA8-DCC8140C8AFF}" srcOrd="2" destOrd="0" presId="urn:microsoft.com/office/officeart/2018/2/layout/IconCircleList"/>
    <dgm:cxn modelId="{CBC108D0-BBE4-42CA-AA23-1319C637AEF4}" type="presParOf" srcId="{A02335FE-A9D5-4D04-ACA8-DCC8140C8AFF}" destId="{5F3D5C76-FE18-41E5-A7BE-789A22050840}" srcOrd="0" destOrd="0" presId="urn:microsoft.com/office/officeart/2018/2/layout/IconCircleList"/>
    <dgm:cxn modelId="{22DF5115-704D-4A98-8144-3AC07B2914E3}" type="presParOf" srcId="{A02335FE-A9D5-4D04-ACA8-DCC8140C8AFF}" destId="{433A6F86-DC48-4D41-AF92-6123BE34D894}" srcOrd="1" destOrd="0" presId="urn:microsoft.com/office/officeart/2018/2/layout/IconCircleList"/>
    <dgm:cxn modelId="{6F5518CC-3B5C-49D2-BFC4-779C8702E85D}" type="presParOf" srcId="{A02335FE-A9D5-4D04-ACA8-DCC8140C8AFF}" destId="{2A069132-A326-4844-AF30-A40DFA90026D}" srcOrd="2" destOrd="0" presId="urn:microsoft.com/office/officeart/2018/2/layout/IconCircleList"/>
    <dgm:cxn modelId="{030C4E49-E22E-49E7-AEEF-D3D5802B9EAD}" type="presParOf" srcId="{A02335FE-A9D5-4D04-ACA8-DCC8140C8AFF}" destId="{DB11A2BC-6B85-4A05-B728-B35ECB76FC2C}" srcOrd="3" destOrd="0" presId="urn:microsoft.com/office/officeart/2018/2/layout/IconCircleList"/>
    <dgm:cxn modelId="{516D2DD0-2AA6-4EBA-AA7F-A5DA333EF2D3}" type="presParOf" srcId="{9D1A8063-9E4A-44DE-913A-AECD3EF7B63C}" destId="{DB9B0D7C-C43A-4A4B-95AC-3F3CD0100A94}" srcOrd="3" destOrd="0" presId="urn:microsoft.com/office/officeart/2018/2/layout/IconCircleList"/>
    <dgm:cxn modelId="{E13964B8-C7E5-452E-AF99-3C4C4AC53F4F}" type="presParOf" srcId="{9D1A8063-9E4A-44DE-913A-AECD3EF7B63C}" destId="{F750CE75-A607-4C81-BD75-70643EC9E018}" srcOrd="4" destOrd="0" presId="urn:microsoft.com/office/officeart/2018/2/layout/IconCircleList"/>
    <dgm:cxn modelId="{58BEE84A-2B7E-4C83-BB51-8C5375B2FBD7}" type="presParOf" srcId="{F750CE75-A607-4C81-BD75-70643EC9E018}" destId="{EDCBAEFB-8B94-4374-9F2F-D69ED46EA360}" srcOrd="0" destOrd="0" presId="urn:microsoft.com/office/officeart/2018/2/layout/IconCircleList"/>
    <dgm:cxn modelId="{74A674E8-0D80-4181-9C02-46E407774A43}" type="presParOf" srcId="{F750CE75-A607-4C81-BD75-70643EC9E018}" destId="{6F925DB1-24F7-403A-A649-0FAB3F0EBBDD}" srcOrd="1" destOrd="0" presId="urn:microsoft.com/office/officeart/2018/2/layout/IconCircleList"/>
    <dgm:cxn modelId="{4DCDD9D6-A23B-47F7-B2C4-723E19098431}" type="presParOf" srcId="{F750CE75-A607-4C81-BD75-70643EC9E018}" destId="{696623D0-451D-489B-ACEB-F7A155B19DCE}" srcOrd="2" destOrd="0" presId="urn:microsoft.com/office/officeart/2018/2/layout/IconCircleList"/>
    <dgm:cxn modelId="{11C55B2E-7059-441A-8EF4-AEF59BB0B205}" type="presParOf" srcId="{F750CE75-A607-4C81-BD75-70643EC9E018}" destId="{75A77203-E464-43B9-AF28-2BEC52BF6ED9}" srcOrd="3" destOrd="0" presId="urn:microsoft.com/office/officeart/2018/2/layout/IconCircleList"/>
    <dgm:cxn modelId="{CE2A12C6-03BB-4930-AC9D-29366349D4CA}" type="presParOf" srcId="{9D1A8063-9E4A-44DE-913A-AECD3EF7B63C}" destId="{7E04B959-6CF6-4AB1-92C6-8F42C20E7B3C}" srcOrd="5" destOrd="0" presId="urn:microsoft.com/office/officeart/2018/2/layout/IconCircleList"/>
    <dgm:cxn modelId="{49161140-498E-43AC-83E4-3FE5B7B17AEC}" type="presParOf" srcId="{9D1A8063-9E4A-44DE-913A-AECD3EF7B63C}" destId="{D1A229FD-CC3B-44D9-9A8E-10F0847CD47A}" srcOrd="6" destOrd="0" presId="urn:microsoft.com/office/officeart/2018/2/layout/IconCircleList"/>
    <dgm:cxn modelId="{7D0C4BCE-6F9F-4A7D-8DC1-0AA903D710A0}" type="presParOf" srcId="{D1A229FD-CC3B-44D9-9A8E-10F0847CD47A}" destId="{71506BB3-1895-40FB-9660-1B7D2254C4CB}" srcOrd="0" destOrd="0" presId="urn:microsoft.com/office/officeart/2018/2/layout/IconCircleList"/>
    <dgm:cxn modelId="{849F4B73-8439-49E8-8149-BC56E5E37C67}" type="presParOf" srcId="{D1A229FD-CC3B-44D9-9A8E-10F0847CD47A}" destId="{C51B8B82-1BAC-487E-B81C-AF8B96508B52}" srcOrd="1" destOrd="0" presId="urn:microsoft.com/office/officeart/2018/2/layout/IconCircleList"/>
    <dgm:cxn modelId="{1AF2F3F6-C6E9-48D1-AF07-0889272DC6F3}" type="presParOf" srcId="{D1A229FD-CC3B-44D9-9A8E-10F0847CD47A}" destId="{88159318-8D6C-45C7-BF6B-6AB2B45D2143}" srcOrd="2" destOrd="0" presId="urn:microsoft.com/office/officeart/2018/2/layout/IconCircleList"/>
    <dgm:cxn modelId="{B79510CB-FBBE-409F-9498-2DF3F4F3E2F8}" type="presParOf" srcId="{D1A229FD-CC3B-44D9-9A8E-10F0847CD47A}" destId="{7CA46E68-9CB1-4EC7-BB71-615559010295}" srcOrd="3" destOrd="0" presId="urn:microsoft.com/office/officeart/2018/2/layout/IconCircleList"/>
    <dgm:cxn modelId="{E32E9916-9E57-435E-97F2-347C8E1E0EAE}" type="presParOf" srcId="{9D1A8063-9E4A-44DE-913A-AECD3EF7B63C}" destId="{B8A55C02-90BA-43C6-B778-B164346E9735}" srcOrd="7" destOrd="0" presId="urn:microsoft.com/office/officeart/2018/2/layout/IconCircleList"/>
    <dgm:cxn modelId="{75A5AF96-FC33-40AA-8010-C6AA6CE0760B}" type="presParOf" srcId="{9D1A8063-9E4A-44DE-913A-AECD3EF7B63C}" destId="{A6F53EF7-4250-4F68-A213-B727D41ACDAB}" srcOrd="8" destOrd="0" presId="urn:microsoft.com/office/officeart/2018/2/layout/IconCircleList"/>
    <dgm:cxn modelId="{14125810-328D-402E-9B6E-8D8507B4BFCC}" type="presParOf" srcId="{A6F53EF7-4250-4F68-A213-B727D41ACDAB}" destId="{34198C6A-21C2-4E8D-9C21-34FFA5598705}" srcOrd="0" destOrd="0" presId="urn:microsoft.com/office/officeart/2018/2/layout/IconCircleList"/>
    <dgm:cxn modelId="{104BC1D7-D9C6-4AAD-96EB-70E972B5D492}" type="presParOf" srcId="{A6F53EF7-4250-4F68-A213-B727D41ACDAB}" destId="{E9FB29A0-D05C-4C29-8C1F-CABD4E7F51AF}" srcOrd="1" destOrd="0" presId="urn:microsoft.com/office/officeart/2018/2/layout/IconCircleList"/>
    <dgm:cxn modelId="{0D2A107C-7F16-4085-AA8E-77E2BD194E33}" type="presParOf" srcId="{A6F53EF7-4250-4F68-A213-B727D41ACDAB}" destId="{8FB2B156-6828-4660-BDC2-B04F0D1FD38F}" srcOrd="2" destOrd="0" presId="urn:microsoft.com/office/officeart/2018/2/layout/IconCircleList"/>
    <dgm:cxn modelId="{AFF2AB65-719C-442D-B079-ACE61B53999C}" type="presParOf" srcId="{A6F53EF7-4250-4F68-A213-B727D41ACDAB}" destId="{B1BD5D0B-B4ED-4B92-8119-0B8FB1B341C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8AF05B-3994-45DB-AA0C-8FEF60BE9708}"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322564E-44A3-4684-A24C-5016E09A9398}">
      <dgm:prSet/>
      <dgm:spPr/>
      <dgm:t>
        <a:bodyPr/>
        <a:lstStyle/>
        <a:p>
          <a:pPr>
            <a:defRPr cap="all"/>
          </a:pPr>
          <a:r>
            <a:rPr lang="en-GB"/>
            <a:t>The admission of appropriate General Medical patients to Anglesey</a:t>
          </a:r>
          <a:endParaRPr lang="en-US"/>
        </a:p>
      </dgm:t>
    </dgm:pt>
    <dgm:pt modelId="{AB7CA45C-B2D8-4BA3-9267-96EAB5530F91}" type="parTrans" cxnId="{636666C0-03D4-42B6-8C35-3E9E99AC3983}">
      <dgm:prSet/>
      <dgm:spPr/>
      <dgm:t>
        <a:bodyPr/>
        <a:lstStyle/>
        <a:p>
          <a:endParaRPr lang="en-US"/>
        </a:p>
      </dgm:t>
    </dgm:pt>
    <dgm:pt modelId="{7B2CB7D7-0609-42D3-9B7B-542F221646F3}" type="sibTrans" cxnId="{636666C0-03D4-42B6-8C35-3E9E99AC3983}">
      <dgm:prSet/>
      <dgm:spPr/>
      <dgm:t>
        <a:bodyPr/>
        <a:lstStyle/>
        <a:p>
          <a:endParaRPr lang="en-US"/>
        </a:p>
      </dgm:t>
    </dgm:pt>
    <dgm:pt modelId="{4B88FEFB-3CE2-4D3A-9060-983FB13A0591}">
      <dgm:prSet/>
      <dgm:spPr/>
      <dgm:t>
        <a:bodyPr/>
        <a:lstStyle/>
        <a:p>
          <a:pPr>
            <a:defRPr cap="all"/>
          </a:pPr>
          <a:r>
            <a:rPr lang="en-GB"/>
            <a:t>Rollout of ‘Your Next Patient’</a:t>
          </a:r>
          <a:endParaRPr lang="en-US"/>
        </a:p>
      </dgm:t>
    </dgm:pt>
    <dgm:pt modelId="{8D67F9B1-AA34-4D98-862A-21DC523F4C0D}" type="parTrans" cxnId="{BDF96319-8817-47D0-982C-D1CCCD95B304}">
      <dgm:prSet/>
      <dgm:spPr/>
      <dgm:t>
        <a:bodyPr/>
        <a:lstStyle/>
        <a:p>
          <a:endParaRPr lang="en-US"/>
        </a:p>
      </dgm:t>
    </dgm:pt>
    <dgm:pt modelId="{B3577797-A4DE-40FB-AB53-31732137DEDF}" type="sibTrans" cxnId="{BDF96319-8817-47D0-982C-D1CCCD95B304}">
      <dgm:prSet/>
      <dgm:spPr/>
      <dgm:t>
        <a:bodyPr/>
        <a:lstStyle/>
        <a:p>
          <a:endParaRPr lang="en-US"/>
        </a:p>
      </dgm:t>
    </dgm:pt>
    <dgm:pt modelId="{F7A1EC46-4A2D-48C3-A0D4-FC6EAD3D8DFA}">
      <dgm:prSet/>
      <dgm:spPr/>
      <dgm:t>
        <a:bodyPr/>
        <a:lstStyle/>
        <a:p>
          <a:pPr>
            <a:defRPr cap="all"/>
          </a:pPr>
          <a:r>
            <a:rPr lang="en-GB"/>
            <a:t>Development of speciality lists – ‘Right patient, right bed’</a:t>
          </a:r>
          <a:endParaRPr lang="en-US"/>
        </a:p>
      </dgm:t>
    </dgm:pt>
    <dgm:pt modelId="{6EE6258F-3D44-4F97-BDEC-6065574BCF37}" type="parTrans" cxnId="{D3E910AF-BAFA-4A5D-84FC-F2B73D0E1CB0}">
      <dgm:prSet/>
      <dgm:spPr/>
      <dgm:t>
        <a:bodyPr/>
        <a:lstStyle/>
        <a:p>
          <a:endParaRPr lang="en-US"/>
        </a:p>
      </dgm:t>
    </dgm:pt>
    <dgm:pt modelId="{236B6CD4-8AFA-493A-B9C7-9017B41D9961}" type="sibTrans" cxnId="{D3E910AF-BAFA-4A5D-84FC-F2B73D0E1CB0}">
      <dgm:prSet/>
      <dgm:spPr/>
      <dgm:t>
        <a:bodyPr/>
        <a:lstStyle/>
        <a:p>
          <a:endParaRPr lang="en-US"/>
        </a:p>
      </dgm:t>
    </dgm:pt>
    <dgm:pt modelId="{ADCFC6CB-020C-4D16-AC8A-4EB354F36E2D}">
      <dgm:prSet/>
      <dgm:spPr/>
      <dgm:t>
        <a:bodyPr/>
        <a:lstStyle/>
        <a:p>
          <a:pPr>
            <a:defRPr cap="all"/>
          </a:pPr>
          <a:r>
            <a:rPr lang="en-GB"/>
            <a:t>Improved processes e.g. Medical Handover</a:t>
          </a:r>
          <a:endParaRPr lang="en-US"/>
        </a:p>
      </dgm:t>
    </dgm:pt>
    <dgm:pt modelId="{4B7680BA-03A8-47C7-BFA3-8DBF1979EA9B}" type="parTrans" cxnId="{22EE5498-388F-4440-8AB4-3BE9F64030B8}">
      <dgm:prSet/>
      <dgm:spPr/>
      <dgm:t>
        <a:bodyPr/>
        <a:lstStyle/>
        <a:p>
          <a:endParaRPr lang="en-US"/>
        </a:p>
      </dgm:t>
    </dgm:pt>
    <dgm:pt modelId="{692C020F-FA7C-4FBC-A5E4-76EA59E48823}" type="sibTrans" cxnId="{22EE5498-388F-4440-8AB4-3BE9F64030B8}">
      <dgm:prSet/>
      <dgm:spPr/>
      <dgm:t>
        <a:bodyPr/>
        <a:lstStyle/>
        <a:p>
          <a:endParaRPr lang="en-US"/>
        </a:p>
      </dgm:t>
    </dgm:pt>
    <dgm:pt modelId="{78867E4B-CD23-43FD-B4C9-46CEC02741E6}">
      <dgm:prSet/>
      <dgm:spPr/>
      <dgm:t>
        <a:bodyPr/>
        <a:lstStyle/>
        <a:p>
          <a:pPr>
            <a:defRPr cap="all"/>
          </a:pPr>
          <a:r>
            <a:rPr lang="en-GB"/>
            <a:t>Headspace to focus on bottlenecks in patient pathways</a:t>
          </a:r>
          <a:endParaRPr lang="en-US"/>
        </a:p>
      </dgm:t>
    </dgm:pt>
    <dgm:pt modelId="{DD395F50-FC27-40BF-93E5-215A62676839}" type="parTrans" cxnId="{ED15243F-B4F7-4937-AE32-A95768D54BE8}">
      <dgm:prSet/>
      <dgm:spPr/>
      <dgm:t>
        <a:bodyPr/>
        <a:lstStyle/>
        <a:p>
          <a:endParaRPr lang="en-US"/>
        </a:p>
      </dgm:t>
    </dgm:pt>
    <dgm:pt modelId="{9C8CD8AD-FA25-4680-A2BC-116C15FD7F7F}" type="sibTrans" cxnId="{ED15243F-B4F7-4937-AE32-A95768D54BE8}">
      <dgm:prSet/>
      <dgm:spPr/>
      <dgm:t>
        <a:bodyPr/>
        <a:lstStyle/>
        <a:p>
          <a:endParaRPr lang="en-US"/>
        </a:p>
      </dgm:t>
    </dgm:pt>
    <dgm:pt modelId="{091B2FAE-2A60-419F-8098-927CEF3C3788}" type="pres">
      <dgm:prSet presAssocID="{168AF05B-3994-45DB-AA0C-8FEF60BE9708}" presName="root" presStyleCnt="0">
        <dgm:presLayoutVars>
          <dgm:dir/>
          <dgm:resizeHandles val="exact"/>
        </dgm:presLayoutVars>
      </dgm:prSet>
      <dgm:spPr/>
    </dgm:pt>
    <dgm:pt modelId="{5E0FEC5B-3AB7-4018-90DD-73CFC7F6CA12}" type="pres">
      <dgm:prSet presAssocID="{B322564E-44A3-4684-A24C-5016E09A9398}" presName="compNode" presStyleCnt="0"/>
      <dgm:spPr/>
    </dgm:pt>
    <dgm:pt modelId="{30B09D58-213A-43B9-B2EE-A31B393B7428}" type="pres">
      <dgm:prSet presAssocID="{B322564E-44A3-4684-A24C-5016E09A9398}" presName="iconBgRect" presStyleLbl="bgShp" presStyleIdx="0" presStyleCnt="5"/>
      <dgm:spPr/>
    </dgm:pt>
    <dgm:pt modelId="{D46AB1DC-4E87-4C54-A6FF-57A098DA88A3}" type="pres">
      <dgm:prSet presAssocID="{B322564E-44A3-4684-A24C-5016E09A939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3C018FAA-82CD-4581-8ED3-930225810610}" type="pres">
      <dgm:prSet presAssocID="{B322564E-44A3-4684-A24C-5016E09A9398}" presName="spaceRect" presStyleCnt="0"/>
      <dgm:spPr/>
    </dgm:pt>
    <dgm:pt modelId="{36370B93-A7AC-4896-9C4E-F34A695BD438}" type="pres">
      <dgm:prSet presAssocID="{B322564E-44A3-4684-A24C-5016E09A9398}" presName="textRect" presStyleLbl="revTx" presStyleIdx="0" presStyleCnt="5">
        <dgm:presLayoutVars>
          <dgm:chMax val="1"/>
          <dgm:chPref val="1"/>
        </dgm:presLayoutVars>
      </dgm:prSet>
      <dgm:spPr/>
    </dgm:pt>
    <dgm:pt modelId="{7BA6C269-3B98-4F64-A356-C8D488273481}" type="pres">
      <dgm:prSet presAssocID="{7B2CB7D7-0609-42D3-9B7B-542F221646F3}" presName="sibTrans" presStyleCnt="0"/>
      <dgm:spPr/>
    </dgm:pt>
    <dgm:pt modelId="{895660ED-2035-4375-A8C4-ECED4545F9D3}" type="pres">
      <dgm:prSet presAssocID="{4B88FEFB-3CE2-4D3A-9060-983FB13A0591}" presName="compNode" presStyleCnt="0"/>
      <dgm:spPr/>
    </dgm:pt>
    <dgm:pt modelId="{45051AE2-2357-492C-8A55-6B7184104BDB}" type="pres">
      <dgm:prSet presAssocID="{4B88FEFB-3CE2-4D3A-9060-983FB13A0591}" presName="iconBgRect" presStyleLbl="bgShp" presStyleIdx="1" presStyleCnt="5"/>
      <dgm:spPr/>
    </dgm:pt>
    <dgm:pt modelId="{D865A0E9-ED1B-42FB-9714-8FDBE7872D2B}" type="pres">
      <dgm:prSet presAssocID="{4B88FEFB-3CE2-4D3A-9060-983FB13A059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spital"/>
        </a:ext>
      </dgm:extLst>
    </dgm:pt>
    <dgm:pt modelId="{7288C0D0-E421-4352-899F-FBC9E0A37455}" type="pres">
      <dgm:prSet presAssocID="{4B88FEFB-3CE2-4D3A-9060-983FB13A0591}" presName="spaceRect" presStyleCnt="0"/>
      <dgm:spPr/>
    </dgm:pt>
    <dgm:pt modelId="{ECDAA1AF-8394-47F4-BAED-4A4D0BD427F8}" type="pres">
      <dgm:prSet presAssocID="{4B88FEFB-3CE2-4D3A-9060-983FB13A0591}" presName="textRect" presStyleLbl="revTx" presStyleIdx="1" presStyleCnt="5">
        <dgm:presLayoutVars>
          <dgm:chMax val="1"/>
          <dgm:chPref val="1"/>
        </dgm:presLayoutVars>
      </dgm:prSet>
      <dgm:spPr/>
    </dgm:pt>
    <dgm:pt modelId="{55794B3C-D79A-4B94-9985-769D8815C50D}" type="pres">
      <dgm:prSet presAssocID="{B3577797-A4DE-40FB-AB53-31732137DEDF}" presName="sibTrans" presStyleCnt="0"/>
      <dgm:spPr/>
    </dgm:pt>
    <dgm:pt modelId="{3F363505-28AC-4225-A78C-E6029CFF5362}" type="pres">
      <dgm:prSet presAssocID="{F7A1EC46-4A2D-48C3-A0D4-FC6EAD3D8DFA}" presName="compNode" presStyleCnt="0"/>
      <dgm:spPr/>
    </dgm:pt>
    <dgm:pt modelId="{AD12B830-339C-49E9-B8F4-964FDAFF1DE9}" type="pres">
      <dgm:prSet presAssocID="{F7A1EC46-4A2D-48C3-A0D4-FC6EAD3D8DFA}" presName="iconBgRect" presStyleLbl="bgShp" presStyleIdx="2" presStyleCnt="5"/>
      <dgm:spPr/>
    </dgm:pt>
    <dgm:pt modelId="{A526E8CE-3BFC-4807-A613-EFD379CABBBA}" type="pres">
      <dgm:prSet presAssocID="{F7A1EC46-4A2D-48C3-A0D4-FC6EAD3D8DF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ed"/>
        </a:ext>
      </dgm:extLst>
    </dgm:pt>
    <dgm:pt modelId="{63F58673-7EEF-4858-94D8-D2E2D82D8C1C}" type="pres">
      <dgm:prSet presAssocID="{F7A1EC46-4A2D-48C3-A0D4-FC6EAD3D8DFA}" presName="spaceRect" presStyleCnt="0"/>
      <dgm:spPr/>
    </dgm:pt>
    <dgm:pt modelId="{7276A7DA-9371-4769-A332-DC804AB1E121}" type="pres">
      <dgm:prSet presAssocID="{F7A1EC46-4A2D-48C3-A0D4-FC6EAD3D8DFA}" presName="textRect" presStyleLbl="revTx" presStyleIdx="2" presStyleCnt="5">
        <dgm:presLayoutVars>
          <dgm:chMax val="1"/>
          <dgm:chPref val="1"/>
        </dgm:presLayoutVars>
      </dgm:prSet>
      <dgm:spPr/>
    </dgm:pt>
    <dgm:pt modelId="{679F9C39-9755-4EB7-AF82-555A1063F749}" type="pres">
      <dgm:prSet presAssocID="{236B6CD4-8AFA-493A-B9C7-9017B41D9961}" presName="sibTrans" presStyleCnt="0"/>
      <dgm:spPr/>
    </dgm:pt>
    <dgm:pt modelId="{639815CC-250F-43A4-9DDA-D4D9E08117C4}" type="pres">
      <dgm:prSet presAssocID="{ADCFC6CB-020C-4D16-AC8A-4EB354F36E2D}" presName="compNode" presStyleCnt="0"/>
      <dgm:spPr/>
    </dgm:pt>
    <dgm:pt modelId="{8EE1707A-0471-4DB4-84DC-00F69C1E7580}" type="pres">
      <dgm:prSet presAssocID="{ADCFC6CB-020C-4D16-AC8A-4EB354F36E2D}" presName="iconBgRect" presStyleLbl="bgShp" presStyleIdx="3" presStyleCnt="5"/>
      <dgm:spPr/>
    </dgm:pt>
    <dgm:pt modelId="{43521C77-81E2-42EE-82F8-D2F6CCC32E83}" type="pres">
      <dgm:prSet presAssocID="{ADCFC6CB-020C-4D16-AC8A-4EB354F36E2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9E8C4808-3D73-4496-B58B-DB0AE56724DF}" type="pres">
      <dgm:prSet presAssocID="{ADCFC6CB-020C-4D16-AC8A-4EB354F36E2D}" presName="spaceRect" presStyleCnt="0"/>
      <dgm:spPr/>
    </dgm:pt>
    <dgm:pt modelId="{2FA988C3-6785-4437-94A0-447405FAEABF}" type="pres">
      <dgm:prSet presAssocID="{ADCFC6CB-020C-4D16-AC8A-4EB354F36E2D}" presName="textRect" presStyleLbl="revTx" presStyleIdx="3" presStyleCnt="5">
        <dgm:presLayoutVars>
          <dgm:chMax val="1"/>
          <dgm:chPref val="1"/>
        </dgm:presLayoutVars>
      </dgm:prSet>
      <dgm:spPr/>
    </dgm:pt>
    <dgm:pt modelId="{E54ED216-33DD-4409-A2EF-7F84F83A8DFF}" type="pres">
      <dgm:prSet presAssocID="{692C020F-FA7C-4FBC-A5E4-76EA59E48823}" presName="sibTrans" presStyleCnt="0"/>
      <dgm:spPr/>
    </dgm:pt>
    <dgm:pt modelId="{1B630489-A2F4-40FD-98EB-B865625B71D7}" type="pres">
      <dgm:prSet presAssocID="{78867E4B-CD23-43FD-B4C9-46CEC02741E6}" presName="compNode" presStyleCnt="0"/>
      <dgm:spPr/>
    </dgm:pt>
    <dgm:pt modelId="{6451322D-6C71-46A9-8D17-40108BDEA0D0}" type="pres">
      <dgm:prSet presAssocID="{78867E4B-CD23-43FD-B4C9-46CEC02741E6}" presName="iconBgRect" presStyleLbl="bgShp" presStyleIdx="4" presStyleCnt="5"/>
      <dgm:spPr/>
    </dgm:pt>
    <dgm:pt modelId="{502B6A9C-6CBD-4225-BC35-09EC2F2975AF}" type="pres">
      <dgm:prSet presAssocID="{78867E4B-CD23-43FD-B4C9-46CEC02741E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llseye"/>
        </a:ext>
      </dgm:extLst>
    </dgm:pt>
    <dgm:pt modelId="{DFB46BCA-39EF-41F9-9A1F-66F99CD0AD26}" type="pres">
      <dgm:prSet presAssocID="{78867E4B-CD23-43FD-B4C9-46CEC02741E6}" presName="spaceRect" presStyleCnt="0"/>
      <dgm:spPr/>
    </dgm:pt>
    <dgm:pt modelId="{3494D234-AD87-497B-A7CF-189E94DCB57D}" type="pres">
      <dgm:prSet presAssocID="{78867E4B-CD23-43FD-B4C9-46CEC02741E6}" presName="textRect" presStyleLbl="revTx" presStyleIdx="4" presStyleCnt="5">
        <dgm:presLayoutVars>
          <dgm:chMax val="1"/>
          <dgm:chPref val="1"/>
        </dgm:presLayoutVars>
      </dgm:prSet>
      <dgm:spPr/>
    </dgm:pt>
  </dgm:ptLst>
  <dgm:cxnLst>
    <dgm:cxn modelId="{CCC8F10A-0C2E-4F65-BAEB-C78319442678}" type="presOf" srcId="{F7A1EC46-4A2D-48C3-A0D4-FC6EAD3D8DFA}" destId="{7276A7DA-9371-4769-A332-DC804AB1E121}" srcOrd="0" destOrd="0" presId="urn:microsoft.com/office/officeart/2018/5/layout/IconCircleLabelList"/>
    <dgm:cxn modelId="{BDF96319-8817-47D0-982C-D1CCCD95B304}" srcId="{168AF05B-3994-45DB-AA0C-8FEF60BE9708}" destId="{4B88FEFB-3CE2-4D3A-9060-983FB13A0591}" srcOrd="1" destOrd="0" parTransId="{8D67F9B1-AA34-4D98-862A-21DC523F4C0D}" sibTransId="{B3577797-A4DE-40FB-AB53-31732137DEDF}"/>
    <dgm:cxn modelId="{ED15243F-B4F7-4937-AE32-A95768D54BE8}" srcId="{168AF05B-3994-45DB-AA0C-8FEF60BE9708}" destId="{78867E4B-CD23-43FD-B4C9-46CEC02741E6}" srcOrd="4" destOrd="0" parTransId="{DD395F50-FC27-40BF-93E5-215A62676839}" sibTransId="{9C8CD8AD-FA25-4680-A2BC-116C15FD7F7F}"/>
    <dgm:cxn modelId="{A6725E60-2591-4E84-89CD-9FFF7775690E}" type="presOf" srcId="{4B88FEFB-3CE2-4D3A-9060-983FB13A0591}" destId="{ECDAA1AF-8394-47F4-BAED-4A4D0BD427F8}" srcOrd="0" destOrd="0" presId="urn:microsoft.com/office/officeart/2018/5/layout/IconCircleLabelList"/>
    <dgm:cxn modelId="{22A00B85-C9E4-47F0-BC21-A68DDD9FFFF6}" type="presOf" srcId="{168AF05B-3994-45DB-AA0C-8FEF60BE9708}" destId="{091B2FAE-2A60-419F-8098-927CEF3C3788}" srcOrd="0" destOrd="0" presId="urn:microsoft.com/office/officeart/2018/5/layout/IconCircleLabelList"/>
    <dgm:cxn modelId="{22EE5498-388F-4440-8AB4-3BE9F64030B8}" srcId="{168AF05B-3994-45DB-AA0C-8FEF60BE9708}" destId="{ADCFC6CB-020C-4D16-AC8A-4EB354F36E2D}" srcOrd="3" destOrd="0" parTransId="{4B7680BA-03A8-47C7-BFA3-8DBF1979EA9B}" sibTransId="{692C020F-FA7C-4FBC-A5E4-76EA59E48823}"/>
    <dgm:cxn modelId="{3A766E9C-009B-4D6D-B546-C7D5811358BF}" type="presOf" srcId="{ADCFC6CB-020C-4D16-AC8A-4EB354F36E2D}" destId="{2FA988C3-6785-4437-94A0-447405FAEABF}" srcOrd="0" destOrd="0" presId="urn:microsoft.com/office/officeart/2018/5/layout/IconCircleLabelList"/>
    <dgm:cxn modelId="{F8590F9F-4939-49D0-A4CE-A5B56FE8C12F}" type="presOf" srcId="{78867E4B-CD23-43FD-B4C9-46CEC02741E6}" destId="{3494D234-AD87-497B-A7CF-189E94DCB57D}" srcOrd="0" destOrd="0" presId="urn:microsoft.com/office/officeart/2018/5/layout/IconCircleLabelList"/>
    <dgm:cxn modelId="{D3E910AF-BAFA-4A5D-84FC-F2B73D0E1CB0}" srcId="{168AF05B-3994-45DB-AA0C-8FEF60BE9708}" destId="{F7A1EC46-4A2D-48C3-A0D4-FC6EAD3D8DFA}" srcOrd="2" destOrd="0" parTransId="{6EE6258F-3D44-4F97-BDEC-6065574BCF37}" sibTransId="{236B6CD4-8AFA-493A-B9C7-9017B41D9961}"/>
    <dgm:cxn modelId="{636666C0-03D4-42B6-8C35-3E9E99AC3983}" srcId="{168AF05B-3994-45DB-AA0C-8FEF60BE9708}" destId="{B322564E-44A3-4684-A24C-5016E09A9398}" srcOrd="0" destOrd="0" parTransId="{AB7CA45C-B2D8-4BA3-9267-96EAB5530F91}" sibTransId="{7B2CB7D7-0609-42D3-9B7B-542F221646F3}"/>
    <dgm:cxn modelId="{55EAB0E9-7AA2-4BFA-BD59-4AC24F36E079}" type="presOf" srcId="{B322564E-44A3-4684-A24C-5016E09A9398}" destId="{36370B93-A7AC-4896-9C4E-F34A695BD438}" srcOrd="0" destOrd="0" presId="urn:microsoft.com/office/officeart/2018/5/layout/IconCircleLabelList"/>
    <dgm:cxn modelId="{2B7DDC9E-C45C-4F79-B6D7-F2F99B48809B}" type="presParOf" srcId="{091B2FAE-2A60-419F-8098-927CEF3C3788}" destId="{5E0FEC5B-3AB7-4018-90DD-73CFC7F6CA12}" srcOrd="0" destOrd="0" presId="urn:microsoft.com/office/officeart/2018/5/layout/IconCircleLabelList"/>
    <dgm:cxn modelId="{83F86D27-D718-4C84-A403-3793A8BABA0C}" type="presParOf" srcId="{5E0FEC5B-3AB7-4018-90DD-73CFC7F6CA12}" destId="{30B09D58-213A-43B9-B2EE-A31B393B7428}" srcOrd="0" destOrd="0" presId="urn:microsoft.com/office/officeart/2018/5/layout/IconCircleLabelList"/>
    <dgm:cxn modelId="{D1ED6F69-6E35-41F4-B99C-BE8FE7FA8795}" type="presParOf" srcId="{5E0FEC5B-3AB7-4018-90DD-73CFC7F6CA12}" destId="{D46AB1DC-4E87-4C54-A6FF-57A098DA88A3}" srcOrd="1" destOrd="0" presId="urn:microsoft.com/office/officeart/2018/5/layout/IconCircleLabelList"/>
    <dgm:cxn modelId="{523EC091-FE75-4030-8EB1-6DA63B5CF9CA}" type="presParOf" srcId="{5E0FEC5B-3AB7-4018-90DD-73CFC7F6CA12}" destId="{3C018FAA-82CD-4581-8ED3-930225810610}" srcOrd="2" destOrd="0" presId="urn:microsoft.com/office/officeart/2018/5/layout/IconCircleLabelList"/>
    <dgm:cxn modelId="{04E86BCC-5FCF-41EE-8C16-AA9680F4A796}" type="presParOf" srcId="{5E0FEC5B-3AB7-4018-90DD-73CFC7F6CA12}" destId="{36370B93-A7AC-4896-9C4E-F34A695BD438}" srcOrd="3" destOrd="0" presId="urn:microsoft.com/office/officeart/2018/5/layout/IconCircleLabelList"/>
    <dgm:cxn modelId="{B4AD0BF9-FC95-49E3-9A42-195A1B02C606}" type="presParOf" srcId="{091B2FAE-2A60-419F-8098-927CEF3C3788}" destId="{7BA6C269-3B98-4F64-A356-C8D488273481}" srcOrd="1" destOrd="0" presId="urn:microsoft.com/office/officeart/2018/5/layout/IconCircleLabelList"/>
    <dgm:cxn modelId="{A26E214B-E929-4A8F-A57B-0530721214FC}" type="presParOf" srcId="{091B2FAE-2A60-419F-8098-927CEF3C3788}" destId="{895660ED-2035-4375-A8C4-ECED4545F9D3}" srcOrd="2" destOrd="0" presId="urn:microsoft.com/office/officeart/2018/5/layout/IconCircleLabelList"/>
    <dgm:cxn modelId="{886B40D3-1525-43D4-B993-4CFB3D9126CE}" type="presParOf" srcId="{895660ED-2035-4375-A8C4-ECED4545F9D3}" destId="{45051AE2-2357-492C-8A55-6B7184104BDB}" srcOrd="0" destOrd="0" presId="urn:microsoft.com/office/officeart/2018/5/layout/IconCircleLabelList"/>
    <dgm:cxn modelId="{E0682F7B-9D71-43B2-A4C4-5435D5BD0CAB}" type="presParOf" srcId="{895660ED-2035-4375-A8C4-ECED4545F9D3}" destId="{D865A0E9-ED1B-42FB-9714-8FDBE7872D2B}" srcOrd="1" destOrd="0" presId="urn:microsoft.com/office/officeart/2018/5/layout/IconCircleLabelList"/>
    <dgm:cxn modelId="{C72C6091-3168-4F82-87E3-A53CC673DDBA}" type="presParOf" srcId="{895660ED-2035-4375-A8C4-ECED4545F9D3}" destId="{7288C0D0-E421-4352-899F-FBC9E0A37455}" srcOrd="2" destOrd="0" presId="urn:microsoft.com/office/officeart/2018/5/layout/IconCircleLabelList"/>
    <dgm:cxn modelId="{9996004C-CCB5-4287-B002-A0C7CE010C8D}" type="presParOf" srcId="{895660ED-2035-4375-A8C4-ECED4545F9D3}" destId="{ECDAA1AF-8394-47F4-BAED-4A4D0BD427F8}" srcOrd="3" destOrd="0" presId="urn:microsoft.com/office/officeart/2018/5/layout/IconCircleLabelList"/>
    <dgm:cxn modelId="{E1D8B585-B014-45D4-9361-0D9F75D262E3}" type="presParOf" srcId="{091B2FAE-2A60-419F-8098-927CEF3C3788}" destId="{55794B3C-D79A-4B94-9985-769D8815C50D}" srcOrd="3" destOrd="0" presId="urn:microsoft.com/office/officeart/2018/5/layout/IconCircleLabelList"/>
    <dgm:cxn modelId="{25FE2581-906B-4354-8C56-6D77913014FC}" type="presParOf" srcId="{091B2FAE-2A60-419F-8098-927CEF3C3788}" destId="{3F363505-28AC-4225-A78C-E6029CFF5362}" srcOrd="4" destOrd="0" presId="urn:microsoft.com/office/officeart/2018/5/layout/IconCircleLabelList"/>
    <dgm:cxn modelId="{4AF27664-5F21-4BAA-BF2E-BC09494FC52A}" type="presParOf" srcId="{3F363505-28AC-4225-A78C-E6029CFF5362}" destId="{AD12B830-339C-49E9-B8F4-964FDAFF1DE9}" srcOrd="0" destOrd="0" presId="urn:microsoft.com/office/officeart/2018/5/layout/IconCircleLabelList"/>
    <dgm:cxn modelId="{1A3AB354-D031-447C-B048-96FF06063B93}" type="presParOf" srcId="{3F363505-28AC-4225-A78C-E6029CFF5362}" destId="{A526E8CE-3BFC-4807-A613-EFD379CABBBA}" srcOrd="1" destOrd="0" presId="urn:microsoft.com/office/officeart/2018/5/layout/IconCircleLabelList"/>
    <dgm:cxn modelId="{31BA906A-F4C6-4F0A-87F2-471E60EBD9C5}" type="presParOf" srcId="{3F363505-28AC-4225-A78C-E6029CFF5362}" destId="{63F58673-7EEF-4858-94D8-D2E2D82D8C1C}" srcOrd="2" destOrd="0" presId="urn:microsoft.com/office/officeart/2018/5/layout/IconCircleLabelList"/>
    <dgm:cxn modelId="{54DC76C5-244A-4794-8A7F-6BD27938356E}" type="presParOf" srcId="{3F363505-28AC-4225-A78C-E6029CFF5362}" destId="{7276A7DA-9371-4769-A332-DC804AB1E121}" srcOrd="3" destOrd="0" presId="urn:microsoft.com/office/officeart/2018/5/layout/IconCircleLabelList"/>
    <dgm:cxn modelId="{52DF663C-D896-42AB-BAF7-2E505575B87F}" type="presParOf" srcId="{091B2FAE-2A60-419F-8098-927CEF3C3788}" destId="{679F9C39-9755-4EB7-AF82-555A1063F749}" srcOrd="5" destOrd="0" presId="urn:microsoft.com/office/officeart/2018/5/layout/IconCircleLabelList"/>
    <dgm:cxn modelId="{2A8DD4F2-A6C4-43BE-9E41-F168455AA148}" type="presParOf" srcId="{091B2FAE-2A60-419F-8098-927CEF3C3788}" destId="{639815CC-250F-43A4-9DDA-D4D9E08117C4}" srcOrd="6" destOrd="0" presId="urn:microsoft.com/office/officeart/2018/5/layout/IconCircleLabelList"/>
    <dgm:cxn modelId="{D64A7F86-CD3D-4390-A50F-8E97CBF92E1F}" type="presParOf" srcId="{639815CC-250F-43A4-9DDA-D4D9E08117C4}" destId="{8EE1707A-0471-4DB4-84DC-00F69C1E7580}" srcOrd="0" destOrd="0" presId="urn:microsoft.com/office/officeart/2018/5/layout/IconCircleLabelList"/>
    <dgm:cxn modelId="{3F42C21C-2CE3-4143-85D9-94F305005C4E}" type="presParOf" srcId="{639815CC-250F-43A4-9DDA-D4D9E08117C4}" destId="{43521C77-81E2-42EE-82F8-D2F6CCC32E83}" srcOrd="1" destOrd="0" presId="urn:microsoft.com/office/officeart/2018/5/layout/IconCircleLabelList"/>
    <dgm:cxn modelId="{F8B62D2F-F667-44A2-8574-FBED6346B1D0}" type="presParOf" srcId="{639815CC-250F-43A4-9DDA-D4D9E08117C4}" destId="{9E8C4808-3D73-4496-B58B-DB0AE56724DF}" srcOrd="2" destOrd="0" presId="urn:microsoft.com/office/officeart/2018/5/layout/IconCircleLabelList"/>
    <dgm:cxn modelId="{3B78881F-78D2-4D13-B46D-C587A953CCE3}" type="presParOf" srcId="{639815CC-250F-43A4-9DDA-D4D9E08117C4}" destId="{2FA988C3-6785-4437-94A0-447405FAEABF}" srcOrd="3" destOrd="0" presId="urn:microsoft.com/office/officeart/2018/5/layout/IconCircleLabelList"/>
    <dgm:cxn modelId="{9C07902F-4EEE-4691-89C2-BDD35338AC60}" type="presParOf" srcId="{091B2FAE-2A60-419F-8098-927CEF3C3788}" destId="{E54ED216-33DD-4409-A2EF-7F84F83A8DFF}" srcOrd="7" destOrd="0" presId="urn:microsoft.com/office/officeart/2018/5/layout/IconCircleLabelList"/>
    <dgm:cxn modelId="{23FAB612-F8BA-45A3-A458-0756B158596E}" type="presParOf" srcId="{091B2FAE-2A60-419F-8098-927CEF3C3788}" destId="{1B630489-A2F4-40FD-98EB-B865625B71D7}" srcOrd="8" destOrd="0" presId="urn:microsoft.com/office/officeart/2018/5/layout/IconCircleLabelList"/>
    <dgm:cxn modelId="{19887B51-7F2B-4F9E-AC80-361DC5DAE2D0}" type="presParOf" srcId="{1B630489-A2F4-40FD-98EB-B865625B71D7}" destId="{6451322D-6C71-46A9-8D17-40108BDEA0D0}" srcOrd="0" destOrd="0" presId="urn:microsoft.com/office/officeart/2018/5/layout/IconCircleLabelList"/>
    <dgm:cxn modelId="{FCC2C7C0-76A1-4AC8-B36B-C1B44DA8CAEC}" type="presParOf" srcId="{1B630489-A2F4-40FD-98EB-B865625B71D7}" destId="{502B6A9C-6CBD-4225-BC35-09EC2F2975AF}" srcOrd="1" destOrd="0" presId="urn:microsoft.com/office/officeart/2018/5/layout/IconCircleLabelList"/>
    <dgm:cxn modelId="{5679E42C-98CC-4B70-A3F0-8DA11FD9D1F6}" type="presParOf" srcId="{1B630489-A2F4-40FD-98EB-B865625B71D7}" destId="{DFB46BCA-39EF-41F9-9A1F-66F99CD0AD26}" srcOrd="2" destOrd="0" presId="urn:microsoft.com/office/officeart/2018/5/layout/IconCircleLabelList"/>
    <dgm:cxn modelId="{BC592FED-5F36-42DC-96D7-15F7D20F80F2}" type="presParOf" srcId="{1B630489-A2F4-40FD-98EB-B865625B71D7}" destId="{3494D234-AD87-497B-A7CF-189E94DCB57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48F9E-95FB-46D8-833F-23819257BE3B}">
      <dsp:nvSpPr>
        <dsp:cNvPr id="0" name=""/>
        <dsp:cNvSpPr/>
      </dsp:nvSpPr>
      <dsp:spPr>
        <a:xfrm>
          <a:off x="1149876" y="1431"/>
          <a:ext cx="1568741" cy="156874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Patient care and environments of care compromised</a:t>
          </a:r>
        </a:p>
      </dsp:txBody>
      <dsp:txXfrm>
        <a:off x="1379613" y="231168"/>
        <a:ext cx="1109267" cy="1109267"/>
      </dsp:txXfrm>
    </dsp:sp>
    <dsp:sp modelId="{A72BEA19-7450-444B-BF6A-C0F35DABC0BE}">
      <dsp:nvSpPr>
        <dsp:cNvPr id="0" name=""/>
        <dsp:cNvSpPr/>
      </dsp:nvSpPr>
      <dsp:spPr>
        <a:xfrm rot="10800000">
          <a:off x="1659717" y="1772736"/>
          <a:ext cx="549059" cy="429435"/>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D6EC50-116B-46BB-8FFD-798653EFD5AE}">
      <dsp:nvSpPr>
        <dsp:cNvPr id="0" name=""/>
        <dsp:cNvSpPr/>
      </dsp:nvSpPr>
      <dsp:spPr>
        <a:xfrm>
          <a:off x="1411071" y="2380427"/>
          <a:ext cx="1046350" cy="104635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Poor staff experience – perception-no action taken</a:t>
          </a:r>
        </a:p>
      </dsp:txBody>
      <dsp:txXfrm>
        <a:off x="1564305" y="2533661"/>
        <a:ext cx="739882" cy="739882"/>
      </dsp:txXfrm>
    </dsp:sp>
    <dsp:sp modelId="{167C4CCC-24C0-4367-B70F-FA39F0359363}">
      <dsp:nvSpPr>
        <dsp:cNvPr id="0" name=""/>
        <dsp:cNvSpPr/>
      </dsp:nvSpPr>
      <dsp:spPr>
        <a:xfrm rot="5400000">
          <a:off x="2848427" y="2688885"/>
          <a:ext cx="549059" cy="429435"/>
        </a:xfrm>
        <a:prstGeom prst="triangl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F07A78-A47F-4B09-9A7B-8A5A3D7F8F2E}">
      <dsp:nvSpPr>
        <dsp:cNvPr id="0" name=""/>
        <dsp:cNvSpPr/>
      </dsp:nvSpPr>
      <dsp:spPr>
        <a:xfrm>
          <a:off x="3764183" y="2380427"/>
          <a:ext cx="1046350" cy="104635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Urgent and Emergency Care pressures sustained</a:t>
          </a:r>
        </a:p>
      </dsp:txBody>
      <dsp:txXfrm>
        <a:off x="3917417" y="2533661"/>
        <a:ext cx="739882" cy="739882"/>
      </dsp:txXfrm>
    </dsp:sp>
    <dsp:sp modelId="{8FF8E1A8-D5B0-4CB6-96D5-2A6A053D56F9}">
      <dsp:nvSpPr>
        <dsp:cNvPr id="0" name=""/>
        <dsp:cNvSpPr/>
      </dsp:nvSpPr>
      <dsp:spPr>
        <a:xfrm>
          <a:off x="4012829" y="1617831"/>
          <a:ext cx="549059" cy="429435"/>
        </a:xfrm>
        <a:prstGeom prst="triangl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4EC4B9-B043-4110-BB13-29DE689A5D4F}">
      <dsp:nvSpPr>
        <dsp:cNvPr id="0" name=""/>
        <dsp:cNvSpPr/>
      </dsp:nvSpPr>
      <dsp:spPr>
        <a:xfrm>
          <a:off x="3764183" y="262627"/>
          <a:ext cx="1046350" cy="104635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Multiple reviews including external bodies: GIRFT/HIW/MAG – ED overcrowding, patient harm, increased mortality</a:t>
          </a:r>
        </a:p>
      </dsp:txBody>
      <dsp:txXfrm>
        <a:off x="3917417" y="415861"/>
        <a:ext cx="739882" cy="739882"/>
      </dsp:txXfrm>
    </dsp:sp>
    <dsp:sp modelId="{81555CF1-6AE6-452C-B32B-F1D535E61268}">
      <dsp:nvSpPr>
        <dsp:cNvPr id="0" name=""/>
        <dsp:cNvSpPr/>
      </dsp:nvSpPr>
      <dsp:spPr>
        <a:xfrm rot="5400000">
          <a:off x="5201538" y="571084"/>
          <a:ext cx="549059" cy="429435"/>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C294AD-BEF4-40BA-A7F7-59D7898BD7EA}">
      <dsp:nvSpPr>
        <dsp:cNvPr id="0" name=""/>
        <dsp:cNvSpPr/>
      </dsp:nvSpPr>
      <dsp:spPr>
        <a:xfrm>
          <a:off x="6117295" y="262627"/>
          <a:ext cx="1046350" cy="104635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Clinically optimised patient flow problem – high volumes of patients waiting for onward care or placement</a:t>
          </a:r>
        </a:p>
      </dsp:txBody>
      <dsp:txXfrm>
        <a:off x="6270529" y="415861"/>
        <a:ext cx="739882" cy="739882"/>
      </dsp:txXfrm>
    </dsp:sp>
    <dsp:sp modelId="{2F9C964A-7C39-4966-9D95-52903782AFD8}">
      <dsp:nvSpPr>
        <dsp:cNvPr id="0" name=""/>
        <dsp:cNvSpPr/>
      </dsp:nvSpPr>
      <dsp:spPr>
        <a:xfrm rot="10800000">
          <a:off x="6365940" y="1642138"/>
          <a:ext cx="549059" cy="429435"/>
        </a:xfrm>
        <a:prstGeom prst="triangl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4BD322-03F5-4044-9F62-8BB8E2AC525E}">
      <dsp:nvSpPr>
        <dsp:cNvPr id="0" name=""/>
        <dsp:cNvSpPr/>
      </dsp:nvSpPr>
      <dsp:spPr>
        <a:xfrm>
          <a:off x="6117295" y="2380427"/>
          <a:ext cx="1046350" cy="104635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Overcrowding of all ‘front door’ services – OPAU/AMU/ED</a:t>
          </a:r>
        </a:p>
      </dsp:txBody>
      <dsp:txXfrm>
        <a:off x="6270529" y="2533661"/>
        <a:ext cx="739882" cy="739882"/>
      </dsp:txXfrm>
    </dsp:sp>
    <dsp:sp modelId="{6C203A7C-95DE-4840-8B7B-C39973670832}">
      <dsp:nvSpPr>
        <dsp:cNvPr id="0" name=""/>
        <dsp:cNvSpPr/>
      </dsp:nvSpPr>
      <dsp:spPr>
        <a:xfrm rot="5400000">
          <a:off x="7554650" y="2688885"/>
          <a:ext cx="549059" cy="429435"/>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26181C-70F6-4101-B72F-4BE5CC3929C8}">
      <dsp:nvSpPr>
        <dsp:cNvPr id="0" name=""/>
        <dsp:cNvSpPr/>
      </dsp:nvSpPr>
      <dsp:spPr>
        <a:xfrm>
          <a:off x="8470406" y="2380427"/>
          <a:ext cx="1046350" cy="104635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a:t>Significant patient flow challenges – long waits for beds in ED &amp; AMU</a:t>
          </a:r>
        </a:p>
      </dsp:txBody>
      <dsp:txXfrm>
        <a:off x="8623640" y="2533661"/>
        <a:ext cx="739882" cy="739882"/>
      </dsp:txXfrm>
    </dsp:sp>
    <dsp:sp modelId="{C102DB9C-C2A5-4F03-88F6-7354E14A83B3}">
      <dsp:nvSpPr>
        <dsp:cNvPr id="0" name=""/>
        <dsp:cNvSpPr/>
      </dsp:nvSpPr>
      <dsp:spPr>
        <a:xfrm>
          <a:off x="8719052" y="1748428"/>
          <a:ext cx="549059" cy="429435"/>
        </a:xfrm>
        <a:prstGeom prst="triangl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92117C-F400-4410-9C27-91A6332958C1}">
      <dsp:nvSpPr>
        <dsp:cNvPr id="0" name=""/>
        <dsp:cNvSpPr/>
      </dsp:nvSpPr>
      <dsp:spPr>
        <a:xfrm>
          <a:off x="8209211" y="1431"/>
          <a:ext cx="1568741" cy="156874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Ambulance handover challenges – long delays for patients to get to hospital in an emergency</a:t>
          </a:r>
        </a:p>
      </dsp:txBody>
      <dsp:txXfrm>
        <a:off x="8438948" y="231168"/>
        <a:ext cx="1109267" cy="11092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24C1F-C27B-4475-BBD7-1A4B77BFDEC4}">
      <dsp:nvSpPr>
        <dsp:cNvPr id="0" name=""/>
        <dsp:cNvSpPr/>
      </dsp:nvSpPr>
      <dsp:spPr>
        <a:xfrm>
          <a:off x="2" y="0"/>
          <a:ext cx="9926778" cy="5731933"/>
        </a:xfrm>
        <a:prstGeom prst="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3BF180B7-DFDE-41FA-986C-D4A00F53E712}">
      <dsp:nvSpPr>
        <dsp:cNvPr id="0" name=""/>
        <dsp:cNvSpPr/>
      </dsp:nvSpPr>
      <dsp:spPr>
        <a:xfrm>
          <a:off x="727613" y="1399738"/>
          <a:ext cx="1425147" cy="17787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PDSA: </a:t>
          </a:r>
          <a:r>
            <a:rPr lang="en-GB" sz="1500" kern="1200" dirty="0"/>
            <a:t>ED assessment &amp; referral to medicine </a:t>
          </a:r>
        </a:p>
      </dsp:txBody>
      <dsp:txXfrm>
        <a:off x="797183" y="1469308"/>
        <a:ext cx="1286007" cy="1639639"/>
      </dsp:txXfrm>
    </dsp:sp>
    <dsp:sp modelId="{FA23ACA7-4350-46F9-A77E-458BB2524C36}">
      <dsp:nvSpPr>
        <dsp:cNvPr id="0" name=""/>
        <dsp:cNvSpPr/>
      </dsp:nvSpPr>
      <dsp:spPr>
        <a:xfrm>
          <a:off x="2507981" y="1372408"/>
          <a:ext cx="1420099" cy="176029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PDSA: </a:t>
          </a:r>
          <a:r>
            <a:rPr lang="en-GB" sz="1500" kern="1200" dirty="0"/>
            <a:t>Change in medical assessment model in AMU (yellow zone) </a:t>
          </a:r>
        </a:p>
      </dsp:txBody>
      <dsp:txXfrm>
        <a:off x="2577305" y="1441732"/>
        <a:ext cx="1281451" cy="1621651"/>
      </dsp:txXfrm>
    </dsp:sp>
    <dsp:sp modelId="{E5445B18-0D42-40FE-843A-6758D6C0EB25}">
      <dsp:nvSpPr>
        <dsp:cNvPr id="0" name=""/>
        <dsp:cNvSpPr/>
      </dsp:nvSpPr>
      <dsp:spPr>
        <a:xfrm>
          <a:off x="4355101" y="1344963"/>
          <a:ext cx="1420099" cy="176029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PDSA:</a:t>
          </a:r>
          <a:r>
            <a:rPr lang="en-GB" sz="1500" kern="1200" dirty="0"/>
            <a:t> Speciality assessment and patient assignment to specialty or GIM Bed pool</a:t>
          </a:r>
        </a:p>
      </dsp:txBody>
      <dsp:txXfrm>
        <a:off x="4424425" y="1414287"/>
        <a:ext cx="1281451" cy="1621651"/>
      </dsp:txXfrm>
    </dsp:sp>
    <dsp:sp modelId="{7150396A-9B30-45D4-BD31-ADD6055BAC84}">
      <dsp:nvSpPr>
        <dsp:cNvPr id="0" name=""/>
        <dsp:cNvSpPr/>
      </dsp:nvSpPr>
      <dsp:spPr>
        <a:xfrm>
          <a:off x="6118926" y="1354111"/>
          <a:ext cx="1420099" cy="176029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PDSA: </a:t>
          </a:r>
          <a:r>
            <a:rPr lang="en-GB" sz="1500" kern="1200" dirty="0"/>
            <a:t>7-day SDEC service model</a:t>
          </a:r>
        </a:p>
      </dsp:txBody>
      <dsp:txXfrm>
        <a:off x="6188250" y="1423435"/>
        <a:ext cx="1281451" cy="1621651"/>
      </dsp:txXfrm>
    </dsp:sp>
    <dsp:sp modelId="{E730ED47-41B0-4EA6-B9DF-9107EF4E29E4}">
      <dsp:nvSpPr>
        <dsp:cNvPr id="0" name=""/>
        <dsp:cNvSpPr/>
      </dsp:nvSpPr>
      <dsp:spPr>
        <a:xfrm>
          <a:off x="7952440" y="1381556"/>
          <a:ext cx="1420099" cy="176029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PDSA: </a:t>
          </a:r>
          <a:r>
            <a:rPr lang="en-GB" sz="1500" kern="1200" dirty="0"/>
            <a:t>Criteria to reside</a:t>
          </a:r>
        </a:p>
      </dsp:txBody>
      <dsp:txXfrm>
        <a:off x="8021764" y="1450880"/>
        <a:ext cx="1281451" cy="16216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94D61-88C4-487C-89B0-BB1F76E2A760}">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86FFB-2B3D-461F-A867-0E757096BAF2}">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16352A-3A90-458A-934D-872E79391FF6}">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Anglesey Ward opened with support and commitment from staff being flexible and estates team rescuing the day at the eleventh hour following an electrical issue</a:t>
          </a:r>
          <a:endParaRPr lang="en-US" sz="1100" kern="1200"/>
        </a:p>
      </dsp:txBody>
      <dsp:txXfrm>
        <a:off x="1312541" y="828340"/>
        <a:ext cx="2148945" cy="911674"/>
      </dsp:txXfrm>
    </dsp:sp>
    <dsp:sp modelId="{5F3D5C76-FE18-41E5-A7BE-789A22050840}">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3A6F86-DC48-4D41-AF92-6123BE34D894}">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11A2BC-6B85-4A05-B728-B35ECB76FC2C}">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Huge positivity and ‘can do’ attitude demonstrated by our staff providing quality services to patients</a:t>
          </a:r>
          <a:endParaRPr lang="en-US" sz="1100" kern="1200"/>
        </a:p>
      </dsp:txBody>
      <dsp:txXfrm>
        <a:off x="4942957" y="828340"/>
        <a:ext cx="2148945" cy="911674"/>
      </dsp:txXfrm>
    </dsp:sp>
    <dsp:sp modelId="{EDCBAEFB-8B94-4374-9F2F-D69ED46EA360}">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925DB1-24F7-403A-A649-0FAB3F0EBBDD}">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A77203-E464-43B9-AF28-2BEC52BF6ED9}">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Emergency Department being de-escalated to a level whereby it can function as an ED to provide more timely care for patients</a:t>
          </a:r>
          <a:endParaRPr lang="en-US" sz="1100" kern="1200"/>
        </a:p>
      </dsp:txBody>
      <dsp:txXfrm>
        <a:off x="8573374" y="828340"/>
        <a:ext cx="2148945" cy="911674"/>
      </dsp:txXfrm>
    </dsp:sp>
    <dsp:sp modelId="{71506BB3-1895-40FB-9660-1B7D2254C4CB}">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1B8B82-1BAC-487E-B81C-AF8B96508B52}">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A46E68-9CB1-4EC7-BB71-615559010295}">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Early recognition from outside organisations around ambulance handover performance providing a safer service to sick patients waiting in the community</a:t>
          </a:r>
          <a:endParaRPr lang="en-US" sz="1100" kern="1200"/>
        </a:p>
      </dsp:txBody>
      <dsp:txXfrm>
        <a:off x="1312541" y="2452790"/>
        <a:ext cx="2148945" cy="911674"/>
      </dsp:txXfrm>
    </dsp:sp>
    <dsp:sp modelId="{34198C6A-21C2-4E8D-9C21-34FFA5598705}">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FB29A0-D05C-4C29-8C1F-CABD4E7F51AF}">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BD5D0B-B4ED-4B92-8119-0B8FB1B341CC}">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No un-necessary deaths in the emergency department as a result of no bed being available</a:t>
          </a:r>
          <a:endParaRPr lang="en-US" sz="1100" kern="1200"/>
        </a:p>
      </dsp:txBody>
      <dsp:txXfrm>
        <a:off x="4942957" y="2452790"/>
        <a:ext cx="2148945"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09D58-213A-43B9-B2EE-A31B393B7428}">
      <dsp:nvSpPr>
        <dsp:cNvPr id="0" name=""/>
        <dsp:cNvSpPr/>
      </dsp:nvSpPr>
      <dsp:spPr>
        <a:xfrm>
          <a:off x="684914" y="101640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6AB1DC-4E87-4C54-A6FF-57A098DA88A3}">
      <dsp:nvSpPr>
        <dsp:cNvPr id="0" name=""/>
        <dsp:cNvSpPr/>
      </dsp:nvSpPr>
      <dsp:spPr>
        <a:xfrm>
          <a:off x="918914" y="125040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370B93-A7AC-4896-9C4E-F34A695BD438}">
      <dsp:nvSpPr>
        <dsp:cNvPr id="0" name=""/>
        <dsp:cNvSpPr/>
      </dsp:nvSpPr>
      <dsp:spPr>
        <a:xfrm>
          <a:off x="33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The admission of appropriate General Medical patients to Anglesey</a:t>
          </a:r>
          <a:endParaRPr lang="en-US" sz="1200" kern="1200"/>
        </a:p>
      </dsp:txBody>
      <dsp:txXfrm>
        <a:off x="333914" y="2456402"/>
        <a:ext cx="1800000" cy="720000"/>
      </dsp:txXfrm>
    </dsp:sp>
    <dsp:sp modelId="{45051AE2-2357-492C-8A55-6B7184104BDB}">
      <dsp:nvSpPr>
        <dsp:cNvPr id="0" name=""/>
        <dsp:cNvSpPr/>
      </dsp:nvSpPr>
      <dsp:spPr>
        <a:xfrm>
          <a:off x="2799914" y="101640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65A0E9-ED1B-42FB-9714-8FDBE7872D2B}">
      <dsp:nvSpPr>
        <dsp:cNvPr id="0" name=""/>
        <dsp:cNvSpPr/>
      </dsp:nvSpPr>
      <dsp:spPr>
        <a:xfrm>
          <a:off x="3033914" y="125040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DAA1AF-8394-47F4-BAED-4A4D0BD427F8}">
      <dsp:nvSpPr>
        <dsp:cNvPr id="0" name=""/>
        <dsp:cNvSpPr/>
      </dsp:nvSpPr>
      <dsp:spPr>
        <a:xfrm>
          <a:off x="2448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Rollout of ‘Your Next Patient’</a:t>
          </a:r>
          <a:endParaRPr lang="en-US" sz="1200" kern="1200"/>
        </a:p>
      </dsp:txBody>
      <dsp:txXfrm>
        <a:off x="2448914" y="2456402"/>
        <a:ext cx="1800000" cy="720000"/>
      </dsp:txXfrm>
    </dsp:sp>
    <dsp:sp modelId="{AD12B830-339C-49E9-B8F4-964FDAFF1DE9}">
      <dsp:nvSpPr>
        <dsp:cNvPr id="0" name=""/>
        <dsp:cNvSpPr/>
      </dsp:nvSpPr>
      <dsp:spPr>
        <a:xfrm>
          <a:off x="4914914" y="101640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6E8CE-3BFC-4807-A613-EFD379CABBBA}">
      <dsp:nvSpPr>
        <dsp:cNvPr id="0" name=""/>
        <dsp:cNvSpPr/>
      </dsp:nvSpPr>
      <dsp:spPr>
        <a:xfrm>
          <a:off x="5148914" y="125040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76A7DA-9371-4769-A332-DC804AB1E121}">
      <dsp:nvSpPr>
        <dsp:cNvPr id="0" name=""/>
        <dsp:cNvSpPr/>
      </dsp:nvSpPr>
      <dsp:spPr>
        <a:xfrm>
          <a:off x="456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Development of speciality lists – ‘Right patient, right bed’</a:t>
          </a:r>
          <a:endParaRPr lang="en-US" sz="1200" kern="1200"/>
        </a:p>
      </dsp:txBody>
      <dsp:txXfrm>
        <a:off x="4563914" y="2456402"/>
        <a:ext cx="1800000" cy="720000"/>
      </dsp:txXfrm>
    </dsp:sp>
    <dsp:sp modelId="{8EE1707A-0471-4DB4-84DC-00F69C1E7580}">
      <dsp:nvSpPr>
        <dsp:cNvPr id="0" name=""/>
        <dsp:cNvSpPr/>
      </dsp:nvSpPr>
      <dsp:spPr>
        <a:xfrm>
          <a:off x="7029914" y="101640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521C77-81E2-42EE-82F8-D2F6CCC32E83}">
      <dsp:nvSpPr>
        <dsp:cNvPr id="0" name=""/>
        <dsp:cNvSpPr/>
      </dsp:nvSpPr>
      <dsp:spPr>
        <a:xfrm>
          <a:off x="7263914" y="125040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A988C3-6785-4437-94A0-447405FAEABF}">
      <dsp:nvSpPr>
        <dsp:cNvPr id="0" name=""/>
        <dsp:cNvSpPr/>
      </dsp:nvSpPr>
      <dsp:spPr>
        <a:xfrm>
          <a:off x="6678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Improved processes e.g. Medical Handover</a:t>
          </a:r>
          <a:endParaRPr lang="en-US" sz="1200" kern="1200"/>
        </a:p>
      </dsp:txBody>
      <dsp:txXfrm>
        <a:off x="6678914" y="2456402"/>
        <a:ext cx="1800000" cy="720000"/>
      </dsp:txXfrm>
    </dsp:sp>
    <dsp:sp modelId="{6451322D-6C71-46A9-8D17-40108BDEA0D0}">
      <dsp:nvSpPr>
        <dsp:cNvPr id="0" name=""/>
        <dsp:cNvSpPr/>
      </dsp:nvSpPr>
      <dsp:spPr>
        <a:xfrm>
          <a:off x="9144914" y="101640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2B6A9C-6CBD-4225-BC35-09EC2F2975AF}">
      <dsp:nvSpPr>
        <dsp:cNvPr id="0" name=""/>
        <dsp:cNvSpPr/>
      </dsp:nvSpPr>
      <dsp:spPr>
        <a:xfrm>
          <a:off x="9378914" y="125040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94D234-AD87-497B-A7CF-189E94DCB57D}">
      <dsp:nvSpPr>
        <dsp:cNvPr id="0" name=""/>
        <dsp:cNvSpPr/>
      </dsp:nvSpPr>
      <dsp:spPr>
        <a:xfrm>
          <a:off x="879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kern="1200"/>
            <a:t>Headspace to focus on bottlenecks in patient pathways</a:t>
          </a:r>
          <a:endParaRPr lang="en-US" sz="1200" kern="1200"/>
        </a:p>
      </dsp:txBody>
      <dsp:txXfrm>
        <a:off x="8793914" y="2456402"/>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AD08F7-FF88-48DC-89E9-EF71C01C2550}" type="datetimeFigureOut">
              <a:rPr lang="en-GB" smtClean="0"/>
              <a:t>30/07/2025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E8BE0-99FD-4766-9003-A4C576766AB3}" type="slidenum">
              <a:rPr lang="en-GB" smtClean="0"/>
              <a:t>‹#›</a:t>
            </a:fld>
            <a:endParaRPr lang="en-GB"/>
          </a:p>
        </p:txBody>
      </p:sp>
    </p:spTree>
    <p:extLst>
      <p:ext uri="{BB962C8B-B14F-4D97-AF65-F5344CB8AC3E}">
        <p14:creationId xmlns:p14="http://schemas.microsoft.com/office/powerpoint/2010/main" val="77503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55C39B-0386-4C56-AF1E-A3524FFB53E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26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201613"/>
            <a:ext cx="5487988" cy="3086100"/>
          </a:xfrm>
        </p:spPr>
      </p:sp>
      <p:sp>
        <p:nvSpPr>
          <p:cNvPr id="3" name="Notes Placeholder 2"/>
          <p:cNvSpPr>
            <a:spLocks noGrp="1"/>
          </p:cNvSpPr>
          <p:nvPr>
            <p:ph type="body" idx="1"/>
          </p:nvPr>
        </p:nvSpPr>
        <p:spPr>
          <a:xfrm>
            <a:off x="508381" y="3425154"/>
            <a:ext cx="5951796" cy="5433837"/>
          </a:xfrm>
        </p:spPr>
        <p:txBody>
          <a:bodyPr/>
          <a:lstStyle/>
          <a:p>
            <a:r>
              <a:rPr lang="en-GB" b="1" dirty="0"/>
              <a:t>The above update is from 2</a:t>
            </a:r>
            <a:r>
              <a:rPr lang="en-GB" b="1" baseline="30000" dirty="0"/>
              <a:t>nd</a:t>
            </a:r>
            <a:r>
              <a:rPr lang="en-GB" b="1" dirty="0"/>
              <a:t> June 2025 to 29/07/2025 inclusive</a:t>
            </a:r>
          </a:p>
          <a:p>
            <a:r>
              <a:rPr lang="en-GB" b="1" dirty="0"/>
              <a:t>1</a:t>
            </a:r>
            <a:r>
              <a:rPr lang="en-GB" b="1" baseline="30000" dirty="0"/>
              <a:t>st</a:t>
            </a:r>
            <a:r>
              <a:rPr lang="en-GB" b="1" dirty="0"/>
              <a:t> June to 29</a:t>
            </a:r>
            <a:r>
              <a:rPr lang="en-GB" b="1" baseline="30000" dirty="0"/>
              <a:t>th</a:t>
            </a:r>
            <a:r>
              <a:rPr lang="en-GB" b="1" dirty="0"/>
              <a:t> July 2024 and 2025</a:t>
            </a:r>
          </a:p>
          <a:p>
            <a:r>
              <a:rPr lang="en-GB" dirty="0"/>
              <a:t>Straight comparison between the two time periods. The output data (both years) has been adjusted to excluded non-healthcare acquired pressure injuries. </a:t>
            </a:r>
          </a:p>
          <a:p>
            <a:r>
              <a:rPr lang="en-GB" dirty="0"/>
              <a:t>The adjustment was required because it was skewing the data in June 2025, as the process of transfer of potential community acquired pressure/moisture injury from the Emergency Department to PC&amp;T as not been happening (has been escalated to Louise).</a:t>
            </a:r>
          </a:p>
          <a:p>
            <a:endParaRPr lang="en-GB" dirty="0"/>
          </a:p>
          <a:p>
            <a:r>
              <a:rPr lang="en-GB" b="1" dirty="0"/>
              <a:t>Observation</a:t>
            </a:r>
          </a:p>
          <a:p>
            <a:pPr marL="171450" indent="-171450">
              <a:buFont typeface="Arial" panose="020B0604020202020204" pitchFamily="34" charset="0"/>
              <a:buChar char="•"/>
            </a:pPr>
            <a:r>
              <a:rPr lang="en-GB" dirty="0"/>
              <a:t>Reduction of deaths in the ED which was observed in June 2025 has been sustained in July 2025. At the point of reporting (29/07/2025), 18 deaths compared to 32 in the month immediately prior to ToC. For noting; the volume of deaths in ED has been historically low (22 in 2024) so annual comparison may be misleading in isolation.</a:t>
            </a:r>
          </a:p>
          <a:p>
            <a:pPr marL="171450" indent="-171450">
              <a:buFont typeface="Arial" panose="020B0604020202020204" pitchFamily="34" charset="0"/>
              <a:buChar char="•"/>
            </a:pPr>
            <a:r>
              <a:rPr lang="en-GB" dirty="0"/>
              <a:t>in general, there have been more safety incidents reported in 2025 than in same period 2024 (1313 vs. 1077). This is due primarily to ACT/Virtual Ward and Dermatology coming on stream in July 2024 . As evaluation progresses this will become less relevant</a:t>
            </a:r>
          </a:p>
          <a:p>
            <a:pPr marL="171450" indent="-171450">
              <a:buFont typeface="Arial" panose="020B0604020202020204" pitchFamily="34" charset="0"/>
              <a:buChar char="•"/>
            </a:pPr>
            <a:r>
              <a:rPr lang="en-GB" dirty="0"/>
              <a:t>There were two significant incidents reported in ED and Anglesey during ToC, both of which have progressed to Significant Case Review. The ED event occurred outside following a patient leaving against medical advice and the Anglesey case whilst reported during ToC it occurred when Cardigan Ward was temporarily relocated to Anglesey pre-ToC (this has progressed to SI).</a:t>
            </a:r>
          </a:p>
          <a:p>
            <a:pPr marL="171450" indent="-171450">
              <a:buFont typeface="Arial" panose="020B0604020202020204" pitchFamily="34" charset="0"/>
              <a:buChar char="•"/>
            </a:pPr>
            <a:r>
              <a:rPr lang="en-GB" dirty="0"/>
              <a:t>Increase in reporting on Ward F – related to Your Next Patient and staffing issues</a:t>
            </a:r>
          </a:p>
          <a:p>
            <a:pPr marL="171450" indent="-171450">
              <a:buFont typeface="Arial" panose="020B0604020202020204" pitchFamily="34" charset="0"/>
              <a:buChar char="•"/>
            </a:pPr>
            <a:r>
              <a:rPr lang="en-GB" dirty="0"/>
              <a:t>Increase in Radiology reflective of more throughput</a:t>
            </a:r>
          </a:p>
          <a:p>
            <a:pPr marL="171450" indent="-171450">
              <a:buFont typeface="Arial" panose="020B0604020202020204" pitchFamily="34" charset="0"/>
              <a:buChar char="•"/>
            </a:pPr>
            <a:r>
              <a:rPr lang="en-GB" dirty="0"/>
              <a:t>Increase in Ward K – higher than expected number of in-hospital falls (Low or No harm)</a:t>
            </a:r>
          </a:p>
          <a:p>
            <a:pPr marL="171450" indent="-171450">
              <a:buFont typeface="Arial" panose="020B0604020202020204" pitchFamily="34" charset="0"/>
              <a:buChar char="•"/>
            </a:pPr>
            <a:r>
              <a:rPr lang="en-GB" dirty="0"/>
              <a:t>Increase in ITU – cluster of IPC reports</a:t>
            </a:r>
          </a:p>
          <a:p>
            <a:pPr marL="171450" indent="-171450">
              <a:buFont typeface="Arial" panose="020B0604020202020204" pitchFamily="34" charset="0"/>
              <a:buChar char="•"/>
            </a:pPr>
            <a:r>
              <a:rPr lang="en-GB" dirty="0"/>
              <a:t>Increase in OPAS  - reflects the increase in template and flow between 2024 and 2025</a:t>
            </a:r>
          </a:p>
          <a:p>
            <a:pPr marL="171450" indent="-171450">
              <a:buFont typeface="Arial" panose="020B0604020202020204" pitchFamily="34" charset="0"/>
              <a:buChar char="•"/>
            </a:pPr>
            <a:endParaRPr lang="en-GB" dirty="0"/>
          </a:p>
          <a:p>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AD11602A-E67C-4478-85E6-18A6718694DC}" type="slidenum">
              <a:rPr lang="en-GB" smtClean="0"/>
              <a:t>15</a:t>
            </a:fld>
            <a:endParaRPr lang="en-GB" dirty="0"/>
          </a:p>
        </p:txBody>
      </p:sp>
    </p:spTree>
    <p:extLst>
      <p:ext uri="{BB962C8B-B14F-4D97-AF65-F5344CB8AC3E}">
        <p14:creationId xmlns:p14="http://schemas.microsoft.com/office/powerpoint/2010/main" val="519282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82D0C-7D25-4A81-BC62-BACE804335F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D17D61C-0689-4142-AE4B-C127E9A56A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D2D343D-98F6-4E96-B4B1-DDE3A209644D}"/>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CBDF257F-1F1B-4443-BB85-B1B173F548B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EEDC3D3-F50E-4565-8186-8AF2519CE496}"/>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943246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88F4-04BE-40E8-831A-6C7EE8DED72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F6184F4-2F56-4AF2-9E5A-186BFBADBB0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17C306-946D-4260-91DA-838B2138447E}"/>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25F10DCA-B3FC-4E66-8FD4-1E3E6AFEFCB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02D7A2A-169A-4A4B-9BE3-109B4B165A77}"/>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3821550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CED32-7B67-4058-A922-975999975F9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C4C55BF-D750-47DE-8417-760CD756EFF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067A5CF-4D83-4F3C-A66A-7879EC444F6E}"/>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C1A3A07F-97E8-478B-9C9D-F9F904AB7FB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BCA62C2-B9B8-4630-95B4-C6D1E9CB09B1}"/>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2296841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88146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64488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30/07/2025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89463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30/07/2025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58754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30/07/2025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49770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30/07/2025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2182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30/07/2025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00912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673638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5E621-007F-45D1-9B7B-EE923E2698B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1C94C4E-17BB-4490-B5E7-9FD67F0F0F4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DC780FB-84FE-4542-8E36-831C6D1C28E6}"/>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CDCEE436-456D-4C1F-A947-D40FDCAD7AF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CBAF7CC-4FE8-456A-8A93-3FA988B1B993}"/>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3841263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23060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984424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9060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D7052-EE4F-4AA7-8409-D8775D04214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4255E71-E4F7-4175-A57B-1748BC5240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D997341-F39E-4C93-B40A-E07764187ECE}"/>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30B968B3-383C-445E-8D9A-41FF079447A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405E33D-1792-4DE1-B983-8DF9BE22986D}"/>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4200643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DD003-14A6-45AF-9D4F-EB75617B537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AAC73E3-A400-419F-AD30-EB40EE1BFE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883C839-8861-429B-9506-EDCF36022E4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78FB120-B172-40B8-BBEB-E20E84B2E9A6}"/>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6" name="Footer Placeholder 5">
            <a:extLst>
              <a:ext uri="{FF2B5EF4-FFF2-40B4-BE49-F238E27FC236}">
                <a16:creationId xmlns:a16="http://schemas.microsoft.com/office/drawing/2014/main" id="{1E5E063F-06C3-4201-9D1C-1A999B8F443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3EA9553-9135-4482-B607-CEA471DEA24C}"/>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451428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F5095-82E1-43E1-8313-7AF8BD583FB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DEF4009-85C0-48AA-9FBA-A8F7CD75C9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D5015C9-1A10-43B0-8615-615F0E0904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A10CFE2-897C-4217-B78A-3A7119056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5E40B2A-1ED2-4858-B6E6-5D407688FCF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A8CAAD7-B00F-4618-B717-8167729F97AD}"/>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8" name="Footer Placeholder 7">
            <a:extLst>
              <a:ext uri="{FF2B5EF4-FFF2-40B4-BE49-F238E27FC236}">
                <a16:creationId xmlns:a16="http://schemas.microsoft.com/office/drawing/2014/main" id="{85C74D0D-F6AE-4F87-BC15-1CC2883308B8}"/>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1BB5B5D-4EC2-4951-B2AE-2512CC6CA392}"/>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841632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FEF57-C967-4908-AAEF-E467C8828F8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83C9471-FB7A-4B59-8648-55AEBFA2445E}"/>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4" name="Footer Placeholder 3">
            <a:extLst>
              <a:ext uri="{FF2B5EF4-FFF2-40B4-BE49-F238E27FC236}">
                <a16:creationId xmlns:a16="http://schemas.microsoft.com/office/drawing/2014/main" id="{3CDAC11E-FD00-4A71-8CB3-C687F2265DA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A00B803-C036-4D4B-A1FE-1E4370C7C5B4}"/>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3109057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483E9C-5ED2-40AB-8F6B-E47BA87177DF}"/>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3" name="Footer Placeholder 2">
            <a:extLst>
              <a:ext uri="{FF2B5EF4-FFF2-40B4-BE49-F238E27FC236}">
                <a16:creationId xmlns:a16="http://schemas.microsoft.com/office/drawing/2014/main" id="{53DC4963-4B9F-416B-8611-EAC89861A0D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1EB5D77-3097-493D-BB06-0A1D8839C624}"/>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139892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71FD0-57A7-499C-B4BF-63175640F7F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E415835-C2E9-49E7-8F1D-D441CB3239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6C124F7-75C8-49B7-983E-C8C9245B1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0E7BD8F-522B-4918-96A7-6B63418D6963}"/>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6" name="Footer Placeholder 5">
            <a:extLst>
              <a:ext uri="{FF2B5EF4-FFF2-40B4-BE49-F238E27FC236}">
                <a16:creationId xmlns:a16="http://schemas.microsoft.com/office/drawing/2014/main" id="{2F88D224-2045-4EAE-BDDD-4F0901620D5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7BAD4B4-7D25-437D-8D3D-7D753FE93E07}"/>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3416261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F164D-8E94-4E93-B41F-5229880380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682F1C0-EE87-420A-97BF-42699DD57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FFAF5D74-16AD-464A-B51F-B16DD5EE11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669E68-AD09-4F01-AFFA-509E7B2EC043}"/>
              </a:ext>
            </a:extLst>
          </p:cNvPr>
          <p:cNvSpPr>
            <a:spLocks noGrp="1"/>
          </p:cNvSpPr>
          <p:nvPr>
            <p:ph type="dt" sz="half" idx="10"/>
          </p:nvPr>
        </p:nvSpPr>
        <p:spPr/>
        <p:txBody>
          <a:bodyPr/>
          <a:lstStyle/>
          <a:p>
            <a:fld id="{480714D9-5146-4C2D-A9DE-2538E11C6EAE}" type="datetimeFigureOut">
              <a:rPr lang="en-GB" smtClean="0"/>
              <a:t>30/07/2025</a:t>
            </a:fld>
            <a:endParaRPr lang="en-GB" dirty="0"/>
          </a:p>
        </p:txBody>
      </p:sp>
      <p:sp>
        <p:nvSpPr>
          <p:cNvPr id="6" name="Footer Placeholder 5">
            <a:extLst>
              <a:ext uri="{FF2B5EF4-FFF2-40B4-BE49-F238E27FC236}">
                <a16:creationId xmlns:a16="http://schemas.microsoft.com/office/drawing/2014/main" id="{2019ECA8-B3A5-44EE-8699-81D67712B6A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24658B-EA20-4CB4-9B3D-28C2F1AC2752}"/>
              </a:ext>
            </a:extLst>
          </p:cNvPr>
          <p:cNvSpPr>
            <a:spLocks noGrp="1"/>
          </p:cNvSpPr>
          <p:nvPr>
            <p:ph type="sldNum" sz="quarter" idx="12"/>
          </p:nvPr>
        </p:nvSpPr>
        <p:spPr/>
        <p:txBody>
          <a:bodyPr/>
          <a:lstStyle/>
          <a:p>
            <a:fld id="{6D0A6A12-6C13-43FF-95E7-DF6921AC9F14}" type="slidenum">
              <a:rPr lang="en-GB" smtClean="0"/>
              <a:t>‹#›</a:t>
            </a:fld>
            <a:endParaRPr lang="en-GB" dirty="0"/>
          </a:p>
        </p:txBody>
      </p:sp>
    </p:spTree>
    <p:extLst>
      <p:ext uri="{BB962C8B-B14F-4D97-AF65-F5344CB8AC3E}">
        <p14:creationId xmlns:p14="http://schemas.microsoft.com/office/powerpoint/2010/main" val="1590620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AF780A-3904-4F1B-A572-B39352B851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1A25E28-DD08-49B7-94F1-806F2C882F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59E6964-4E2B-4E0A-BE63-A1A733B2DA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714D9-5146-4C2D-A9DE-2538E11C6EAE}" type="datetimeFigureOut">
              <a:rPr lang="en-GB" smtClean="0"/>
              <a:t>30/07/2025</a:t>
            </a:fld>
            <a:endParaRPr lang="en-GB" dirty="0"/>
          </a:p>
        </p:txBody>
      </p:sp>
      <p:sp>
        <p:nvSpPr>
          <p:cNvPr id="5" name="Footer Placeholder 4">
            <a:extLst>
              <a:ext uri="{FF2B5EF4-FFF2-40B4-BE49-F238E27FC236}">
                <a16:creationId xmlns:a16="http://schemas.microsoft.com/office/drawing/2014/main" id="{68930DF1-C340-4992-A404-3102C695FE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FED35D3-648C-4D91-BC9D-07C81B0558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A6A12-6C13-43FF-95E7-DF6921AC9F14}" type="slidenum">
              <a:rPr lang="en-GB" smtClean="0"/>
              <a:t>‹#›</a:t>
            </a:fld>
            <a:endParaRPr lang="en-GB" dirty="0"/>
          </a:p>
        </p:txBody>
      </p:sp>
    </p:spTree>
    <p:extLst>
      <p:ext uri="{BB962C8B-B14F-4D97-AF65-F5344CB8AC3E}">
        <p14:creationId xmlns:p14="http://schemas.microsoft.com/office/powerpoint/2010/main" val="3099569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30/07/2025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5651259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cid:image001.png@01DBFD4E.D8F653E0" TargetMode="External"/><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6.emf"/><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7" name="Freeform: Shape 1036">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9" name="Freeform: Shape 1038">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DCA92B-54A5-4A75-B5FB-DE8CF8A3AB01}"/>
              </a:ext>
            </a:extLst>
          </p:cNvPr>
          <p:cNvSpPr>
            <a:spLocks noGrp="1"/>
          </p:cNvSpPr>
          <p:nvPr>
            <p:ph type="ctrTitle"/>
          </p:nvPr>
        </p:nvSpPr>
        <p:spPr>
          <a:xfrm>
            <a:off x="489098" y="1106034"/>
            <a:ext cx="5019074" cy="3204134"/>
          </a:xfrm>
        </p:spPr>
        <p:txBody>
          <a:bodyPr anchor="b">
            <a:normAutofit/>
          </a:bodyPr>
          <a:lstStyle/>
          <a:p>
            <a:pPr algn="l"/>
            <a:r>
              <a:rPr lang="en-GB" sz="5400" b="1" dirty="0"/>
              <a:t>UEC Redesign –Morriston SBHUB </a:t>
            </a:r>
            <a:br>
              <a:rPr lang="en-GB" sz="5400" b="1" dirty="0"/>
            </a:br>
            <a:r>
              <a:rPr lang="en-GB" sz="5400" b="1" dirty="0"/>
              <a:t>Patient Flow Tests of Change</a:t>
            </a:r>
          </a:p>
        </p:txBody>
      </p:sp>
      <p:sp>
        <p:nvSpPr>
          <p:cNvPr id="3" name="Subtitle 2">
            <a:extLst>
              <a:ext uri="{FF2B5EF4-FFF2-40B4-BE49-F238E27FC236}">
                <a16:creationId xmlns:a16="http://schemas.microsoft.com/office/drawing/2014/main" id="{62DBD64E-9931-4873-908D-1FD0096D8097}"/>
              </a:ext>
            </a:extLst>
          </p:cNvPr>
          <p:cNvSpPr>
            <a:spLocks noGrp="1"/>
          </p:cNvSpPr>
          <p:nvPr>
            <p:ph type="subTitle" idx="1"/>
          </p:nvPr>
        </p:nvSpPr>
        <p:spPr>
          <a:xfrm>
            <a:off x="483782" y="4543825"/>
            <a:ext cx="5013698" cy="1208141"/>
          </a:xfrm>
        </p:spPr>
        <p:txBody>
          <a:bodyPr>
            <a:normAutofit fontScale="85000" lnSpcReduction="20000"/>
          </a:bodyPr>
          <a:lstStyle/>
          <a:p>
            <a:pPr algn="l"/>
            <a:endParaRPr lang="en-GB" sz="2800" dirty="0"/>
          </a:p>
          <a:p>
            <a:pPr algn="l"/>
            <a:r>
              <a:rPr lang="en-GB" sz="2800" b="1" dirty="0"/>
              <a:t>Swansea Bay </a:t>
            </a:r>
            <a:r>
              <a:rPr lang="en-GB" sz="2800" b="1"/>
              <a:t>University Health Board</a:t>
            </a:r>
            <a:endParaRPr lang="en-GB" sz="2800" b="1" dirty="0"/>
          </a:p>
          <a:p>
            <a:pPr algn="l"/>
            <a:r>
              <a:rPr lang="en-GB" sz="2800" b="1" dirty="0"/>
              <a:t>31</a:t>
            </a:r>
            <a:r>
              <a:rPr lang="en-GB" sz="2800" b="1" baseline="30000" dirty="0"/>
              <a:t>st</a:t>
            </a:r>
            <a:r>
              <a:rPr lang="en-GB" sz="2800" b="1" dirty="0"/>
              <a:t> July 2025.</a:t>
            </a:r>
          </a:p>
        </p:txBody>
      </p:sp>
      <p:sp>
        <p:nvSpPr>
          <p:cNvPr id="1041" name="Rectangle 10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028" name="Picture 4" descr="Image result for morriston hospital images">
            <a:extLst>
              <a:ext uri="{FF2B5EF4-FFF2-40B4-BE49-F238E27FC236}">
                <a16:creationId xmlns:a16="http://schemas.microsoft.com/office/drawing/2014/main" id="{9DD271DF-73C7-4146-BDFA-06A8B77AFEB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72086" y="625683"/>
            <a:ext cx="33528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043" name="Rectangle 10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Morriston hospital hi-res stock photography and images - Alamy">
            <a:extLst>
              <a:ext uri="{FF2B5EF4-FFF2-40B4-BE49-F238E27FC236}">
                <a16:creationId xmlns:a16="http://schemas.microsoft.com/office/drawing/2014/main" id="{E34CDE9B-7434-433C-9EF6-34CBA2AD1CE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67189" y="3550309"/>
            <a:ext cx="3562597"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36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EC5F8D-7A09-3C41-F7C3-7A41DCA6D9EB}"/>
              </a:ext>
            </a:extLst>
          </p:cNvPr>
          <p:cNvPicPr>
            <a:picLocks noChangeAspect="1"/>
          </p:cNvPicPr>
          <p:nvPr/>
        </p:nvPicPr>
        <p:blipFill>
          <a:blip r:embed="rId2"/>
          <a:stretch>
            <a:fillRect/>
          </a:stretch>
        </p:blipFill>
        <p:spPr>
          <a:xfrm>
            <a:off x="0" y="750372"/>
            <a:ext cx="6566447" cy="5673343"/>
          </a:xfrm>
          <a:prstGeom prst="rect">
            <a:avLst/>
          </a:prstGeom>
        </p:spPr>
      </p:pic>
      <p:sp>
        <p:nvSpPr>
          <p:cNvPr id="2" name="Title 1">
            <a:extLst>
              <a:ext uri="{FF2B5EF4-FFF2-40B4-BE49-F238E27FC236}">
                <a16:creationId xmlns:a16="http://schemas.microsoft.com/office/drawing/2014/main" id="{4E8435A2-12B4-BB4B-17BE-053098ED7FEC}"/>
              </a:ext>
            </a:extLst>
          </p:cNvPr>
          <p:cNvSpPr>
            <a:spLocks noGrp="1"/>
          </p:cNvSpPr>
          <p:nvPr>
            <p:ph type="title"/>
          </p:nvPr>
        </p:nvSpPr>
        <p:spPr>
          <a:xfrm>
            <a:off x="337140" y="104770"/>
            <a:ext cx="10242468" cy="645602"/>
          </a:xfrm>
        </p:spPr>
        <p:txBody>
          <a:bodyPr>
            <a:normAutofit fontScale="90000"/>
          </a:bodyPr>
          <a:lstStyle/>
          <a:p>
            <a:r>
              <a:rPr lang="en-GB" dirty="0"/>
              <a:t>Patient Waits in the Emergency Department</a:t>
            </a:r>
          </a:p>
        </p:txBody>
      </p:sp>
      <p:cxnSp>
        <p:nvCxnSpPr>
          <p:cNvPr id="10" name="Straight Arrow Connector 9">
            <a:extLst>
              <a:ext uri="{FF2B5EF4-FFF2-40B4-BE49-F238E27FC236}">
                <a16:creationId xmlns:a16="http://schemas.microsoft.com/office/drawing/2014/main" id="{07EF636B-624E-D6E2-1C43-1B8CC0A971B8}"/>
              </a:ext>
            </a:extLst>
          </p:cNvPr>
          <p:cNvCxnSpPr>
            <a:cxnSpLocks/>
            <a:stCxn id="11" idx="2"/>
          </p:cNvCxnSpPr>
          <p:nvPr/>
        </p:nvCxnSpPr>
        <p:spPr>
          <a:xfrm flipH="1">
            <a:off x="5550408" y="2671197"/>
            <a:ext cx="3404848" cy="139760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9C56B55-19BC-1A74-7BB9-A1A2185F94C6}"/>
              </a:ext>
            </a:extLst>
          </p:cNvPr>
          <p:cNvSpPr txBox="1"/>
          <p:nvPr/>
        </p:nvSpPr>
        <p:spPr>
          <a:xfrm>
            <a:off x="6566447" y="2147977"/>
            <a:ext cx="4777617" cy="523220"/>
          </a:xfrm>
          <a:prstGeom prst="rect">
            <a:avLst/>
          </a:prstGeom>
          <a:noFill/>
          <a:ln>
            <a:solidFill>
              <a:schemeClr val="tx1"/>
            </a:solidFill>
          </a:ln>
        </p:spPr>
        <p:txBody>
          <a:bodyPr wrap="square" rtlCol="0">
            <a:spAutoFit/>
          </a:bodyPr>
          <a:lstStyle/>
          <a:p>
            <a:r>
              <a:rPr lang="en-GB" sz="1400" dirty="0">
                <a:solidFill>
                  <a:schemeClr val="tx2"/>
                </a:solidFill>
              </a:rPr>
              <a:t>Both the total number of patients in ED &amp; the total time (hours) spent in ED has reduced significantly. </a:t>
            </a:r>
          </a:p>
        </p:txBody>
      </p:sp>
      <p:grpSp>
        <p:nvGrpSpPr>
          <p:cNvPr id="9" name="Group 8">
            <a:extLst>
              <a:ext uri="{FF2B5EF4-FFF2-40B4-BE49-F238E27FC236}">
                <a16:creationId xmlns:a16="http://schemas.microsoft.com/office/drawing/2014/main" id="{5503057E-3B9F-898B-B004-AF03886BC753}"/>
              </a:ext>
            </a:extLst>
          </p:cNvPr>
          <p:cNvGrpSpPr/>
          <p:nvPr/>
        </p:nvGrpSpPr>
        <p:grpSpPr>
          <a:xfrm>
            <a:off x="4230221" y="1395975"/>
            <a:ext cx="481699" cy="4607390"/>
            <a:chOff x="4641701" y="1787881"/>
            <a:chExt cx="481699" cy="1828899"/>
          </a:xfrm>
        </p:grpSpPr>
        <p:sp>
          <p:nvSpPr>
            <p:cNvPr id="12" name="Arrow: Up-Down 11">
              <a:extLst>
                <a:ext uri="{FF2B5EF4-FFF2-40B4-BE49-F238E27FC236}">
                  <a16:creationId xmlns:a16="http://schemas.microsoft.com/office/drawing/2014/main" id="{346C8F82-0ED7-F0F4-9967-0F380A92F437}"/>
                </a:ext>
              </a:extLst>
            </p:cNvPr>
            <p:cNvSpPr/>
            <p:nvPr/>
          </p:nvSpPr>
          <p:spPr>
            <a:xfrm>
              <a:off x="4839419" y="2070339"/>
              <a:ext cx="86264" cy="1546441"/>
            </a:xfrm>
            <a:prstGeom prst="upDownArrow">
              <a:avLst/>
            </a:prstGeom>
            <a:no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EB518179-10CD-65B8-F2B1-35D7C51B7F5B}"/>
                </a:ext>
              </a:extLst>
            </p:cNvPr>
            <p:cNvSpPr txBox="1"/>
            <p:nvPr/>
          </p:nvSpPr>
          <p:spPr>
            <a:xfrm>
              <a:off x="4641701" y="1787881"/>
              <a:ext cx="481699"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prstClr val="black"/>
                  </a:solidFill>
                  <a:effectLst/>
                  <a:uLnTx/>
                  <a:uFillTx/>
                  <a:latin typeface="Aptos" panose="02110004020202020204"/>
                </a:rPr>
                <a:t>PDSA</a:t>
              </a:r>
              <a:r>
                <a:rPr kumimoji="0" lang="en-GB" sz="1800" b="0" i="0" u="none" strike="noStrike" kern="0" cap="none" spc="0" normalizeH="0" baseline="0" noProof="0" dirty="0">
                  <a:ln>
                    <a:noFill/>
                  </a:ln>
                  <a:solidFill>
                    <a:prstClr val="black"/>
                  </a:solidFill>
                  <a:effectLst/>
                  <a:uLnTx/>
                  <a:uFillTx/>
                  <a:latin typeface="Aptos" panose="02110004020202020204"/>
                </a:rPr>
                <a:t> </a:t>
              </a:r>
            </a:p>
          </p:txBody>
        </p:sp>
      </p:grpSp>
    </p:spTree>
    <p:extLst>
      <p:ext uri="{BB962C8B-B14F-4D97-AF65-F5344CB8AC3E}">
        <p14:creationId xmlns:p14="http://schemas.microsoft.com/office/powerpoint/2010/main" val="2077318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A7C2-901A-8C35-F5ED-0B1BE9774C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DF72E2-DD7A-0B3E-EF3D-4A2AE74A6ADC}"/>
              </a:ext>
            </a:extLst>
          </p:cNvPr>
          <p:cNvPicPr>
            <a:picLocks noChangeAspect="1"/>
          </p:cNvPicPr>
          <p:nvPr/>
        </p:nvPicPr>
        <p:blipFill>
          <a:blip r:embed="rId3"/>
          <a:stretch>
            <a:fillRect/>
          </a:stretch>
        </p:blipFill>
        <p:spPr>
          <a:xfrm>
            <a:off x="194690" y="224269"/>
            <a:ext cx="8409814" cy="6409461"/>
          </a:xfrm>
          <a:prstGeom prst="rect">
            <a:avLst/>
          </a:prstGeom>
        </p:spPr>
      </p:pic>
      <p:grpSp>
        <p:nvGrpSpPr>
          <p:cNvPr id="20" name="Group 19">
            <a:extLst>
              <a:ext uri="{FF2B5EF4-FFF2-40B4-BE49-F238E27FC236}">
                <a16:creationId xmlns:a16="http://schemas.microsoft.com/office/drawing/2014/main" id="{7AFE9083-AEED-CBC3-FE32-2BCDE3B89308}"/>
              </a:ext>
            </a:extLst>
          </p:cNvPr>
          <p:cNvGrpSpPr>
            <a:grpSpLocks noGrp="1" noUngrp="1" noRot="1" noMove="1" noResize="1"/>
          </p:cNvGrpSpPr>
          <p:nvPr/>
        </p:nvGrpSpPr>
        <p:grpSpPr>
          <a:xfrm>
            <a:off x="8787385" y="292851"/>
            <a:ext cx="3209925" cy="4105226"/>
            <a:chOff x="8828725" y="292851"/>
            <a:chExt cx="3209925" cy="4105226"/>
          </a:xfrm>
        </p:grpSpPr>
        <p:sp>
          <p:nvSpPr>
            <p:cNvPr id="2" name="TextBox 1">
              <a:extLst>
                <a:ext uri="{FF2B5EF4-FFF2-40B4-BE49-F238E27FC236}">
                  <a16:creationId xmlns:a16="http://schemas.microsoft.com/office/drawing/2014/main" id="{8523B035-C1C4-77E5-6AEB-66121D88B99D}"/>
                </a:ext>
              </a:extLst>
            </p:cNvPr>
            <p:cNvSpPr txBox="1">
              <a:spLocks noGrp="1" noRot="1" noMove="1" noResize="1" noEditPoints="1" noAdjustHandles="1" noChangeArrowheads="1" noChangeShapeType="1"/>
            </p:cNvSpPr>
            <p:nvPr/>
          </p:nvSpPr>
          <p:spPr>
            <a:xfrm>
              <a:off x="8828725" y="292851"/>
              <a:ext cx="3209925" cy="4105226"/>
            </a:xfrm>
            <a:prstGeom prst="rect">
              <a:avLst/>
            </a:prstGeom>
            <a:noFill/>
          </p:spPr>
          <p:txBody>
            <a:bodyPr wrap="square" rtlCol="0">
              <a:spAutoFit/>
            </a:bodyPr>
            <a:lstStyle/>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Length of Stay: (tracking)</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ED Turnaround Time           : </a:t>
              </a:r>
            </a:p>
            <a:p>
              <a:pPr marL="6286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Marked reduction since pilot commenced (includes every patient disposal) . *GIRFT indicates the potential for significant harm associated with delays in ED.</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Pts awaiting admission in ED : 80</a:t>
              </a:r>
              <a:r>
                <a:rPr kumimoji="0" lang="en-GB" sz="1200" b="1"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Percentile reduced to 31 (total) from 49 (total)</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3" name="Picture 12">
              <a:extLst>
                <a:ext uri="{FF2B5EF4-FFF2-40B4-BE49-F238E27FC236}">
                  <a16:creationId xmlns:a16="http://schemas.microsoft.com/office/drawing/2014/main" id="{3DE6762A-81FD-BF75-0233-751C283D22FD}"/>
                </a:ext>
              </a:extLst>
            </p:cNvPr>
            <p:cNvPicPr>
              <a:picLocks noGrp="1" noRot="1" noChangeAspect="1" noMove="1" noResize="1" noEditPoints="1" noAdjustHandles="1" noChangeArrowheads="1" noChangeShapeType="1" noCrop="1"/>
            </p:cNvPicPr>
            <p:nvPr/>
          </p:nvPicPr>
          <p:blipFill>
            <a:blip r:embed="rId4"/>
            <a:stretch>
              <a:fillRect/>
            </a:stretch>
          </p:blipFill>
          <p:spPr>
            <a:xfrm>
              <a:off x="10498342" y="755074"/>
              <a:ext cx="229667" cy="379286"/>
            </a:xfrm>
            <a:prstGeom prst="rect">
              <a:avLst/>
            </a:prstGeom>
          </p:spPr>
        </p:pic>
      </p:grpSp>
      <p:sp>
        <p:nvSpPr>
          <p:cNvPr id="14" name="TextBox 13">
            <a:extLst>
              <a:ext uri="{FF2B5EF4-FFF2-40B4-BE49-F238E27FC236}">
                <a16:creationId xmlns:a16="http://schemas.microsoft.com/office/drawing/2014/main" id="{68229ACD-258C-5A0F-A78F-97D40C8332BF}"/>
              </a:ext>
            </a:extLst>
          </p:cNvPr>
          <p:cNvSpPr txBox="1">
            <a:spLocks noGrp="1" noRot="1" noMove="1" noResize="1" noEditPoints="1" noAdjustHandles="1" noChangeArrowheads="1" noChangeShapeType="1"/>
          </p:cNvSpPr>
          <p:nvPr/>
        </p:nvSpPr>
        <p:spPr>
          <a:xfrm>
            <a:off x="8787385" y="77407"/>
            <a:ext cx="320992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Aptos" panose="02110004020202020204"/>
                <a:ea typeface="+mn-ea"/>
                <a:cs typeface="+mn-cs"/>
              </a:rPr>
              <a:t>*note the differing time range on the chart axis</a:t>
            </a:r>
          </a:p>
        </p:txBody>
      </p:sp>
      <p:sp>
        <p:nvSpPr>
          <p:cNvPr id="18" name="Oval 17">
            <a:extLst>
              <a:ext uri="{FF2B5EF4-FFF2-40B4-BE49-F238E27FC236}">
                <a16:creationId xmlns:a16="http://schemas.microsoft.com/office/drawing/2014/main" id="{316B3525-E086-BC65-5343-3C4F6817BD5E}"/>
              </a:ext>
            </a:extLst>
          </p:cNvPr>
          <p:cNvSpPr>
            <a:spLocks/>
          </p:cNvSpPr>
          <p:nvPr/>
        </p:nvSpPr>
        <p:spPr>
          <a:xfrm>
            <a:off x="7351776" y="4416552"/>
            <a:ext cx="1252728" cy="1036036"/>
          </a:xfrm>
          <a:prstGeom prst="ellipse">
            <a:avLst/>
          </a:prstGeom>
          <a:noFill/>
          <a:ln w="254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Oval 11">
            <a:extLst>
              <a:ext uri="{FF2B5EF4-FFF2-40B4-BE49-F238E27FC236}">
                <a16:creationId xmlns:a16="http://schemas.microsoft.com/office/drawing/2014/main" id="{41EE0215-EE49-4713-0579-DC19245049C4}"/>
              </a:ext>
            </a:extLst>
          </p:cNvPr>
          <p:cNvSpPr>
            <a:spLocks/>
          </p:cNvSpPr>
          <p:nvPr/>
        </p:nvSpPr>
        <p:spPr>
          <a:xfrm>
            <a:off x="4590288" y="3955739"/>
            <a:ext cx="1152144" cy="1496850"/>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74D1DFB9-DE97-BDD4-3DA6-90A6474DF473}"/>
              </a:ext>
            </a:extLst>
          </p:cNvPr>
          <p:cNvPicPr>
            <a:picLocks noChangeAspect="1"/>
          </p:cNvPicPr>
          <p:nvPr/>
        </p:nvPicPr>
        <p:blipFill>
          <a:blip r:embed="rId5"/>
          <a:stretch>
            <a:fillRect/>
          </a:stretch>
        </p:blipFill>
        <p:spPr>
          <a:xfrm>
            <a:off x="9517500" y="3593592"/>
            <a:ext cx="518039" cy="426765"/>
          </a:xfrm>
          <a:prstGeom prst="rect">
            <a:avLst/>
          </a:prstGeom>
        </p:spPr>
      </p:pic>
      <p:pic>
        <p:nvPicPr>
          <p:cNvPr id="11" name="Picture 10">
            <a:extLst>
              <a:ext uri="{FF2B5EF4-FFF2-40B4-BE49-F238E27FC236}">
                <a16:creationId xmlns:a16="http://schemas.microsoft.com/office/drawing/2014/main" id="{2FAFABBE-870A-77D3-C8A4-14CAF5E5E238}"/>
              </a:ext>
            </a:extLst>
          </p:cNvPr>
          <p:cNvPicPr>
            <a:picLocks noChangeAspect="1"/>
          </p:cNvPicPr>
          <p:nvPr/>
        </p:nvPicPr>
        <p:blipFill>
          <a:blip r:embed="rId6"/>
          <a:stretch>
            <a:fillRect/>
          </a:stretch>
        </p:blipFill>
        <p:spPr>
          <a:xfrm>
            <a:off x="194691" y="1473023"/>
            <a:ext cx="2786254" cy="5160707"/>
          </a:xfrm>
          <a:prstGeom prst="rect">
            <a:avLst/>
          </a:prstGeom>
        </p:spPr>
      </p:pic>
    </p:spTree>
    <p:extLst>
      <p:ext uri="{BB962C8B-B14F-4D97-AF65-F5344CB8AC3E}">
        <p14:creationId xmlns:p14="http://schemas.microsoft.com/office/powerpoint/2010/main" val="2407224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32B10-680F-4439-A461-63DD36473E27}"/>
              </a:ext>
            </a:extLst>
          </p:cNvPr>
          <p:cNvSpPr>
            <a:spLocks noGrp="1"/>
          </p:cNvSpPr>
          <p:nvPr>
            <p:ph type="title"/>
          </p:nvPr>
        </p:nvSpPr>
        <p:spPr>
          <a:xfrm>
            <a:off x="0" y="18256"/>
            <a:ext cx="9626600" cy="828412"/>
          </a:xfrm>
        </p:spPr>
        <p:txBody>
          <a:bodyPr>
            <a:normAutofit/>
          </a:bodyPr>
          <a:lstStyle/>
          <a:p>
            <a:r>
              <a:rPr lang="en-GB" sz="3600" b="1" dirty="0"/>
              <a:t>Clinically optimised patient numbers and occupancy</a:t>
            </a:r>
          </a:p>
        </p:txBody>
      </p:sp>
      <p:pic>
        <p:nvPicPr>
          <p:cNvPr id="4" name="Picture 3">
            <a:extLst>
              <a:ext uri="{FF2B5EF4-FFF2-40B4-BE49-F238E27FC236}">
                <a16:creationId xmlns:a16="http://schemas.microsoft.com/office/drawing/2014/main" id="{264A6FC5-943C-ED87-5FC2-A73A1030F5CB}"/>
              </a:ext>
            </a:extLst>
          </p:cNvPr>
          <p:cNvPicPr/>
          <p:nvPr/>
        </p:nvPicPr>
        <p:blipFill>
          <a:blip r:embed="rId2"/>
          <a:stretch>
            <a:fillRect/>
          </a:stretch>
        </p:blipFill>
        <p:spPr>
          <a:xfrm>
            <a:off x="867833" y="668813"/>
            <a:ext cx="10456333" cy="6077798"/>
          </a:xfrm>
          <a:prstGeom prst="rect">
            <a:avLst/>
          </a:prstGeom>
        </p:spPr>
      </p:pic>
      <p:sp>
        <p:nvSpPr>
          <p:cNvPr id="5" name="Oval 4">
            <a:extLst>
              <a:ext uri="{FF2B5EF4-FFF2-40B4-BE49-F238E27FC236}">
                <a16:creationId xmlns:a16="http://schemas.microsoft.com/office/drawing/2014/main" id="{64A23FC6-FD19-43FE-949B-37F664D50818}"/>
              </a:ext>
            </a:extLst>
          </p:cNvPr>
          <p:cNvSpPr/>
          <p:nvPr/>
        </p:nvSpPr>
        <p:spPr>
          <a:xfrm>
            <a:off x="4944533" y="5267642"/>
            <a:ext cx="1151467" cy="8284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6D34E89-1D79-4311-9186-8FE158D516C8}"/>
              </a:ext>
            </a:extLst>
          </p:cNvPr>
          <p:cNvSpPr/>
          <p:nvPr/>
        </p:nvSpPr>
        <p:spPr>
          <a:xfrm>
            <a:off x="9931401" y="2514600"/>
            <a:ext cx="1303866"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BDB903-6EA7-4A45-BABC-FE46E3FDC760}"/>
              </a:ext>
            </a:extLst>
          </p:cNvPr>
          <p:cNvSpPr/>
          <p:nvPr/>
        </p:nvSpPr>
        <p:spPr>
          <a:xfrm>
            <a:off x="9931401" y="5181654"/>
            <a:ext cx="1303866"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17119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86AD-E17C-424E-8B4E-A73EF6EB2930}"/>
              </a:ext>
            </a:extLst>
          </p:cNvPr>
          <p:cNvSpPr>
            <a:spLocks noGrp="1"/>
          </p:cNvSpPr>
          <p:nvPr>
            <p:ph type="title"/>
          </p:nvPr>
        </p:nvSpPr>
        <p:spPr>
          <a:xfrm>
            <a:off x="0" y="0"/>
            <a:ext cx="7958667" cy="1007533"/>
          </a:xfrm>
        </p:spPr>
        <p:txBody>
          <a:bodyPr>
            <a:normAutofit fontScale="90000"/>
          </a:bodyPr>
          <a:lstStyle/>
          <a:p>
            <a:r>
              <a:rPr lang="en-GB" dirty="0"/>
              <a:t>Clinically Optimised - D2RA Pathway 3</a:t>
            </a:r>
          </a:p>
        </p:txBody>
      </p:sp>
      <p:pic>
        <p:nvPicPr>
          <p:cNvPr id="3" name="Picture 2">
            <a:extLst>
              <a:ext uri="{FF2B5EF4-FFF2-40B4-BE49-F238E27FC236}">
                <a16:creationId xmlns:a16="http://schemas.microsoft.com/office/drawing/2014/main" id="{D2BEDF13-C2D7-4F7E-B4BB-F21EA2AA96DD}"/>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003088" y="844062"/>
            <a:ext cx="10418120" cy="5565530"/>
          </a:xfrm>
          <a:prstGeom prst="rect">
            <a:avLst/>
          </a:prstGeom>
          <a:noFill/>
          <a:ln>
            <a:noFill/>
          </a:ln>
        </p:spPr>
      </p:pic>
    </p:spTree>
    <p:extLst>
      <p:ext uri="{BB962C8B-B14F-4D97-AF65-F5344CB8AC3E}">
        <p14:creationId xmlns:p14="http://schemas.microsoft.com/office/powerpoint/2010/main" val="2913927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5BB71-5EC1-A11A-F3C2-187F44CA4F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90E3405-8958-2F89-4208-1CC59E3B0860}"/>
              </a:ext>
            </a:extLst>
          </p:cNvPr>
          <p:cNvSpPr txBox="1"/>
          <p:nvPr/>
        </p:nvSpPr>
        <p:spPr>
          <a:xfrm>
            <a:off x="9024414" y="0"/>
            <a:ext cx="2917724" cy="3600986"/>
          </a:xfrm>
          <a:prstGeom prst="rect">
            <a:avLst/>
          </a:prstGeom>
          <a:noFill/>
        </p:spPr>
        <p:txBody>
          <a:bodyPr wrap="square" rtlCol="0">
            <a:spAutoFit/>
          </a:bodyPr>
          <a:lstStyle/>
          <a:p>
            <a:pPr marL="171450" indent="-171450">
              <a:lnSpc>
                <a:spcPct val="200000"/>
              </a:lnSpc>
              <a:buFont typeface="Arial" panose="020B0604020202020204" pitchFamily="34" charset="0"/>
              <a:buChar char="•"/>
            </a:pPr>
            <a:r>
              <a:rPr lang="en-GB" sz="1200" b="1" dirty="0"/>
              <a:t>Average Notify to Handover for Morriston: </a:t>
            </a:r>
            <a:r>
              <a:rPr lang="en-GB" sz="1200" dirty="0"/>
              <a:t>Significant improvement</a:t>
            </a:r>
          </a:p>
          <a:p>
            <a:pPr marL="171450" indent="-171450">
              <a:lnSpc>
                <a:spcPct val="200000"/>
              </a:lnSpc>
              <a:buFont typeface="Arial" panose="020B0604020202020204" pitchFamily="34" charset="0"/>
              <a:buChar char="•"/>
            </a:pPr>
            <a:r>
              <a:rPr lang="en-GB" sz="1200" b="1" dirty="0"/>
              <a:t>RED performance:</a:t>
            </a:r>
            <a:r>
              <a:rPr lang="en-GB" sz="1200" dirty="0"/>
              <a:t> static</a:t>
            </a:r>
          </a:p>
          <a:p>
            <a:pPr marL="171450" indent="-171450">
              <a:lnSpc>
                <a:spcPct val="200000"/>
              </a:lnSpc>
              <a:buFont typeface="Arial" panose="020B0604020202020204" pitchFamily="34" charset="0"/>
              <a:buChar char="•"/>
            </a:pPr>
            <a:r>
              <a:rPr lang="en-GB" sz="1200" b="1" dirty="0"/>
              <a:t>Amber Wait Times: </a:t>
            </a:r>
            <a:r>
              <a:rPr lang="en-GB" sz="1200" dirty="0"/>
              <a:t>reduction may be due to increased telephony closure</a:t>
            </a:r>
          </a:p>
          <a:p>
            <a:pPr marL="171450" indent="-171450">
              <a:lnSpc>
                <a:spcPct val="200000"/>
              </a:lnSpc>
              <a:buFont typeface="Arial" panose="020B0604020202020204" pitchFamily="34" charset="0"/>
              <a:buChar char="•"/>
            </a:pPr>
            <a:r>
              <a:rPr lang="en-GB" sz="1200" b="1" dirty="0"/>
              <a:t>Attendances at scene and Arrivals at Morriston: </a:t>
            </a:r>
            <a:r>
              <a:rPr lang="en-GB" sz="1200" dirty="0"/>
              <a:t>static</a:t>
            </a:r>
          </a:p>
          <a:p>
            <a:pPr marL="171450" indent="-171450">
              <a:lnSpc>
                <a:spcPct val="200000"/>
              </a:lnSpc>
              <a:buFont typeface="Arial" panose="020B0604020202020204" pitchFamily="34" charset="0"/>
              <a:buChar char="•"/>
            </a:pPr>
            <a:r>
              <a:rPr lang="en-GB" sz="1200" b="1" dirty="0"/>
              <a:t>N2H%: </a:t>
            </a:r>
            <a:r>
              <a:rPr lang="en-GB" sz="1200" dirty="0"/>
              <a:t>Huge increase noted on most recent 2 days within period</a:t>
            </a:r>
            <a:endParaRPr lang="en-GB" sz="1200" b="1" dirty="0"/>
          </a:p>
          <a:p>
            <a:endParaRPr lang="en-GB" sz="1200" dirty="0"/>
          </a:p>
        </p:txBody>
      </p:sp>
      <p:pic>
        <p:nvPicPr>
          <p:cNvPr id="4" name="Picture 3">
            <a:extLst>
              <a:ext uri="{FF2B5EF4-FFF2-40B4-BE49-F238E27FC236}">
                <a16:creationId xmlns:a16="http://schemas.microsoft.com/office/drawing/2014/main" id="{16840C33-64E6-0385-CB42-B7CC1D40673D}"/>
              </a:ext>
            </a:extLst>
          </p:cNvPr>
          <p:cNvPicPr>
            <a:picLocks noChangeAspect="1"/>
          </p:cNvPicPr>
          <p:nvPr/>
        </p:nvPicPr>
        <p:blipFill>
          <a:blip r:embed="rId2"/>
          <a:stretch>
            <a:fillRect/>
          </a:stretch>
        </p:blipFill>
        <p:spPr>
          <a:xfrm>
            <a:off x="15501" y="2357667"/>
            <a:ext cx="4552284" cy="2142666"/>
          </a:xfrm>
          <a:prstGeom prst="rect">
            <a:avLst/>
          </a:prstGeom>
        </p:spPr>
      </p:pic>
      <p:pic>
        <p:nvPicPr>
          <p:cNvPr id="7" name="Picture 6">
            <a:extLst>
              <a:ext uri="{FF2B5EF4-FFF2-40B4-BE49-F238E27FC236}">
                <a16:creationId xmlns:a16="http://schemas.microsoft.com/office/drawing/2014/main" id="{B4F7695A-79ED-34EE-49EE-7F2F10AA8494}"/>
              </a:ext>
            </a:extLst>
          </p:cNvPr>
          <p:cNvPicPr>
            <a:picLocks noChangeAspect="1"/>
          </p:cNvPicPr>
          <p:nvPr/>
        </p:nvPicPr>
        <p:blipFill>
          <a:blip r:embed="rId3"/>
          <a:stretch>
            <a:fillRect/>
          </a:stretch>
        </p:blipFill>
        <p:spPr>
          <a:xfrm>
            <a:off x="4567785" y="34068"/>
            <a:ext cx="4552284" cy="2195591"/>
          </a:xfrm>
          <a:prstGeom prst="rect">
            <a:avLst/>
          </a:prstGeom>
        </p:spPr>
      </p:pic>
      <p:pic>
        <p:nvPicPr>
          <p:cNvPr id="9" name="Picture 8">
            <a:extLst>
              <a:ext uri="{FF2B5EF4-FFF2-40B4-BE49-F238E27FC236}">
                <a16:creationId xmlns:a16="http://schemas.microsoft.com/office/drawing/2014/main" id="{E06E2950-5AD6-48D8-8653-76450A33AE18}"/>
              </a:ext>
            </a:extLst>
          </p:cNvPr>
          <p:cNvPicPr>
            <a:picLocks noChangeAspect="1"/>
          </p:cNvPicPr>
          <p:nvPr/>
        </p:nvPicPr>
        <p:blipFill>
          <a:blip r:embed="rId4"/>
          <a:stretch>
            <a:fillRect/>
          </a:stretch>
        </p:blipFill>
        <p:spPr>
          <a:xfrm>
            <a:off x="164176" y="4605543"/>
            <a:ext cx="4360974" cy="2298364"/>
          </a:xfrm>
          <a:prstGeom prst="rect">
            <a:avLst/>
          </a:prstGeom>
        </p:spPr>
      </p:pic>
      <p:pic>
        <p:nvPicPr>
          <p:cNvPr id="11" name="Picture 10">
            <a:extLst>
              <a:ext uri="{FF2B5EF4-FFF2-40B4-BE49-F238E27FC236}">
                <a16:creationId xmlns:a16="http://schemas.microsoft.com/office/drawing/2014/main" id="{BD1A71AD-5397-9A14-25C5-61DB75252B53}"/>
              </a:ext>
            </a:extLst>
          </p:cNvPr>
          <p:cNvPicPr>
            <a:picLocks noChangeAspect="1"/>
          </p:cNvPicPr>
          <p:nvPr/>
        </p:nvPicPr>
        <p:blipFill>
          <a:blip r:embed="rId5"/>
          <a:stretch>
            <a:fillRect/>
          </a:stretch>
        </p:blipFill>
        <p:spPr>
          <a:xfrm>
            <a:off x="4567785" y="2205049"/>
            <a:ext cx="4552284" cy="2268885"/>
          </a:xfrm>
          <a:prstGeom prst="rect">
            <a:avLst/>
          </a:prstGeom>
        </p:spPr>
      </p:pic>
      <p:pic>
        <p:nvPicPr>
          <p:cNvPr id="13" name="Picture 12">
            <a:extLst>
              <a:ext uri="{FF2B5EF4-FFF2-40B4-BE49-F238E27FC236}">
                <a16:creationId xmlns:a16="http://schemas.microsoft.com/office/drawing/2014/main" id="{0562AD5B-C666-3F82-DA8E-61395AD4E256}"/>
              </a:ext>
            </a:extLst>
          </p:cNvPr>
          <p:cNvPicPr>
            <a:picLocks noChangeAspect="1"/>
          </p:cNvPicPr>
          <p:nvPr/>
        </p:nvPicPr>
        <p:blipFill>
          <a:blip r:embed="rId6"/>
          <a:stretch>
            <a:fillRect/>
          </a:stretch>
        </p:blipFill>
        <p:spPr>
          <a:xfrm>
            <a:off x="4567785" y="4637524"/>
            <a:ext cx="4584747" cy="2268886"/>
          </a:xfrm>
          <a:prstGeom prst="rect">
            <a:avLst/>
          </a:prstGeom>
        </p:spPr>
      </p:pic>
      <p:sp>
        <p:nvSpPr>
          <p:cNvPr id="2" name="TextBox 1">
            <a:extLst>
              <a:ext uri="{FF2B5EF4-FFF2-40B4-BE49-F238E27FC236}">
                <a16:creationId xmlns:a16="http://schemas.microsoft.com/office/drawing/2014/main" id="{F0D876D9-97FE-4F7A-82BE-ABDDAF78EEBE}"/>
              </a:ext>
            </a:extLst>
          </p:cNvPr>
          <p:cNvSpPr txBox="1"/>
          <p:nvPr/>
        </p:nvSpPr>
        <p:spPr>
          <a:xfrm>
            <a:off x="15501" y="-8467"/>
            <a:ext cx="4552284" cy="1323439"/>
          </a:xfrm>
          <a:prstGeom prst="rect">
            <a:avLst/>
          </a:prstGeom>
          <a:noFill/>
        </p:spPr>
        <p:txBody>
          <a:bodyPr wrap="square" rtlCol="0">
            <a:spAutoFit/>
          </a:bodyPr>
          <a:lstStyle/>
          <a:p>
            <a:r>
              <a:rPr lang="en-GB" sz="4000" dirty="0"/>
              <a:t>WAST performance metrics</a:t>
            </a:r>
          </a:p>
        </p:txBody>
      </p:sp>
    </p:spTree>
    <p:extLst>
      <p:ext uri="{BB962C8B-B14F-4D97-AF65-F5344CB8AC3E}">
        <p14:creationId xmlns:p14="http://schemas.microsoft.com/office/powerpoint/2010/main" val="193083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9CD49B-6013-699A-5728-72AC5F2506F6}"/>
              </a:ext>
            </a:extLst>
          </p:cNvPr>
          <p:cNvSpPr>
            <a:spLocks noGrp="1"/>
          </p:cNvSpPr>
          <p:nvPr>
            <p:ph type="title"/>
          </p:nvPr>
        </p:nvSpPr>
        <p:spPr>
          <a:xfrm>
            <a:off x="1002586" y="162209"/>
            <a:ext cx="10515600" cy="949967"/>
          </a:xfrm>
        </p:spPr>
        <p:txBody>
          <a:bodyPr>
            <a:normAutofit fontScale="90000"/>
          </a:bodyPr>
          <a:lstStyle/>
          <a:p>
            <a:pPr algn="r"/>
            <a:r>
              <a:rPr lang="en-GB" dirty="0"/>
              <a:t>Test of Change: Safety Reporting</a:t>
            </a:r>
            <a:br>
              <a:rPr lang="en-GB" dirty="0"/>
            </a:br>
            <a:r>
              <a:rPr lang="en-GB" sz="1800" b="1" dirty="0"/>
              <a:t>Data Extract: </a:t>
            </a:r>
            <a:r>
              <a:rPr lang="en-GB" sz="1800" dirty="0"/>
              <a:t>01/06/2025 to 27/07/2025 (</a:t>
            </a:r>
            <a:r>
              <a:rPr lang="en-GB" sz="1800" i="1" dirty="0"/>
              <a:t>based on Date Reported</a:t>
            </a:r>
            <a:r>
              <a:rPr lang="en-GB" sz="1800" dirty="0"/>
              <a:t>)</a:t>
            </a:r>
            <a:br>
              <a:rPr lang="en-GB" sz="1800" dirty="0"/>
            </a:br>
            <a:r>
              <a:rPr lang="en-GB" sz="1800" b="1" dirty="0"/>
              <a:t>Data items: 1313*</a:t>
            </a:r>
            <a:endParaRPr lang="en-GB" dirty="0"/>
          </a:p>
        </p:txBody>
      </p:sp>
      <p:sp>
        <p:nvSpPr>
          <p:cNvPr id="8" name="TextBox 7">
            <a:extLst>
              <a:ext uri="{FF2B5EF4-FFF2-40B4-BE49-F238E27FC236}">
                <a16:creationId xmlns:a16="http://schemas.microsoft.com/office/drawing/2014/main" id="{A2C88B6D-4CFB-A528-4DC0-76B6003D9F6D}"/>
              </a:ext>
            </a:extLst>
          </p:cNvPr>
          <p:cNvSpPr txBox="1"/>
          <p:nvPr/>
        </p:nvSpPr>
        <p:spPr>
          <a:xfrm>
            <a:off x="340383" y="3429000"/>
            <a:ext cx="4755598" cy="369332"/>
          </a:xfrm>
          <a:prstGeom prst="rect">
            <a:avLst/>
          </a:prstGeom>
          <a:noFill/>
        </p:spPr>
        <p:txBody>
          <a:bodyPr wrap="square" rtlCol="0">
            <a:spAutoFit/>
          </a:bodyPr>
          <a:lstStyle/>
          <a:p>
            <a:r>
              <a:rPr lang="en-GB" b="1" dirty="0">
                <a:solidFill>
                  <a:schemeClr val="tx2">
                    <a:lumMod val="75000"/>
                    <a:lumOff val="25000"/>
                  </a:schemeClr>
                </a:solidFill>
              </a:rPr>
              <a:t>Test of Change 2025 vs. 2024 Outcomes</a:t>
            </a:r>
          </a:p>
        </p:txBody>
      </p:sp>
      <p:graphicFrame>
        <p:nvGraphicFramePr>
          <p:cNvPr id="9" name="Table 8">
            <a:extLst>
              <a:ext uri="{FF2B5EF4-FFF2-40B4-BE49-F238E27FC236}">
                <a16:creationId xmlns:a16="http://schemas.microsoft.com/office/drawing/2014/main" id="{547584CF-8001-9A74-E41A-8CAB88D6BC69}"/>
              </a:ext>
            </a:extLst>
          </p:cNvPr>
          <p:cNvGraphicFramePr>
            <a:graphicFrameLocks noGrp="1"/>
          </p:cNvGraphicFramePr>
          <p:nvPr/>
        </p:nvGraphicFramePr>
        <p:xfrm>
          <a:off x="5456059" y="5236740"/>
          <a:ext cx="5874550" cy="1152525"/>
        </p:xfrm>
        <a:graphic>
          <a:graphicData uri="http://schemas.openxmlformats.org/drawingml/2006/table">
            <a:tbl>
              <a:tblPr>
                <a:tableStyleId>{5C22544A-7EE6-4342-B048-85BDC9FD1C3A}</a:tableStyleId>
              </a:tblPr>
              <a:tblGrid>
                <a:gridCol w="4443315">
                  <a:extLst>
                    <a:ext uri="{9D8B030D-6E8A-4147-A177-3AD203B41FA5}">
                      <a16:colId xmlns:a16="http://schemas.microsoft.com/office/drawing/2014/main" val="3657969266"/>
                    </a:ext>
                  </a:extLst>
                </a:gridCol>
                <a:gridCol w="685800">
                  <a:extLst>
                    <a:ext uri="{9D8B030D-6E8A-4147-A177-3AD203B41FA5}">
                      <a16:colId xmlns:a16="http://schemas.microsoft.com/office/drawing/2014/main" val="4010760199"/>
                    </a:ext>
                  </a:extLst>
                </a:gridCol>
                <a:gridCol w="745435">
                  <a:extLst>
                    <a:ext uri="{9D8B030D-6E8A-4147-A177-3AD203B41FA5}">
                      <a16:colId xmlns:a16="http://schemas.microsoft.com/office/drawing/2014/main" val="449360347"/>
                    </a:ext>
                  </a:extLst>
                </a:gridCol>
              </a:tblGrid>
              <a:tr h="190500">
                <a:tc>
                  <a:txBody>
                    <a:bodyPr/>
                    <a:lstStyle/>
                    <a:p>
                      <a:pPr algn="l" fontAlgn="b"/>
                      <a:r>
                        <a:rPr lang="en-GB" sz="1100" b="1" u="none" strike="noStrike" dirty="0">
                          <a:effectLst/>
                          <a:latin typeface="Arial" panose="020B0604020202020204" pitchFamily="34" charset="0"/>
                          <a:cs typeface="Arial" panose="020B0604020202020204" pitchFamily="34" charset="0"/>
                        </a:rPr>
                        <a:t>Anglesey</a:t>
                      </a:r>
                      <a:endParaRPr lang="en-GB" sz="11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cs typeface="Arial" panose="020B0604020202020204" pitchFamily="34" charset="0"/>
                        </a:rPr>
                        <a:t>2024</a:t>
                      </a:r>
                    </a:p>
                  </a:txBody>
                  <a:tcPr marL="9525" marR="9525" marT="9525" marB="0" anchor="b"/>
                </a:tc>
                <a:extLst>
                  <a:ext uri="{0D108BD9-81ED-4DB2-BD59-A6C34878D82A}">
                    <a16:rowId xmlns:a16="http://schemas.microsoft.com/office/drawing/2014/main" val="2274789885"/>
                  </a:ext>
                </a:extLst>
              </a:tr>
              <a:tr h="127686">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Accident, Injury</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17</a:t>
                      </a:r>
                    </a:p>
                  </a:txBody>
                  <a:tcPr marL="9525" marR="9525" marT="9525" marB="0" anchor="b"/>
                </a:tc>
                <a:extLst>
                  <a:ext uri="{0D108BD9-81ED-4DB2-BD59-A6C34878D82A}">
                    <a16:rowId xmlns:a16="http://schemas.microsoft.com/office/drawing/2014/main" val="1874421461"/>
                  </a:ext>
                </a:extLst>
              </a:tr>
              <a:tr h="190500">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Pressure Damage, Moisture Damage</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tc>
                <a:extLst>
                  <a:ext uri="{0D108BD9-81ED-4DB2-BD59-A6C34878D82A}">
                    <a16:rowId xmlns:a16="http://schemas.microsoft.com/office/drawing/2014/main" val="223100291"/>
                  </a:ext>
                </a:extLst>
              </a:tr>
              <a:tr h="190500">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Records, Information</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tc>
                <a:extLst>
                  <a:ext uri="{0D108BD9-81ED-4DB2-BD59-A6C34878D82A}">
                    <a16:rowId xmlns:a16="http://schemas.microsoft.com/office/drawing/2014/main" val="315528617"/>
                  </a:ext>
                </a:extLst>
              </a:tr>
              <a:tr h="190500">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Infection Prevention and Control</a:t>
                      </a:r>
                    </a:p>
                  </a:txBody>
                  <a:tcPr marL="9525" marR="9525" marT="9525" marB="0" anchor="b"/>
                </a:tc>
                <a:tc>
                  <a:txBody>
                    <a:bodyPr/>
                    <a:lstStyle/>
                    <a:p>
                      <a:pPr algn="r" fontAlgn="b"/>
                      <a:r>
                        <a:rPr lang="en-GB" sz="1200" u="none" strike="noStrike" dirty="0">
                          <a:effectLst/>
                          <a:latin typeface="Arial" panose="020B0604020202020204" pitchFamily="34" charset="0"/>
                          <a:cs typeface="Arial" panose="020B0604020202020204" pitchFamily="34" charset="0"/>
                        </a:rPr>
                        <a:t>1</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tc>
                <a:extLst>
                  <a:ext uri="{0D108BD9-81ED-4DB2-BD59-A6C34878D82A}">
                    <a16:rowId xmlns:a16="http://schemas.microsoft.com/office/drawing/2014/main" val="31376074"/>
                  </a:ext>
                </a:extLst>
              </a:tr>
              <a:tr h="190500">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Infrastructure (including staffing, facilities, environment, security)</a:t>
                      </a:r>
                    </a:p>
                  </a:txBody>
                  <a:tcPr marL="9525" marR="9525" marT="9525" marB="0" anchor="b"/>
                </a:tc>
                <a:tc>
                  <a:txBody>
                    <a:bodyPr/>
                    <a:lstStyle/>
                    <a:p>
                      <a:pPr algn="r" fontAlgn="b"/>
                      <a:r>
                        <a:rPr lang="en-GB" sz="1200" u="none" strike="noStrike" dirty="0">
                          <a:effectLst/>
                          <a:latin typeface="Arial" panose="020B0604020202020204" pitchFamily="34" charset="0"/>
                          <a:cs typeface="Arial" panose="020B0604020202020204" pitchFamily="34" charset="0"/>
                        </a:rPr>
                        <a:t>1</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0</a:t>
                      </a:r>
                    </a:p>
                  </a:txBody>
                  <a:tcPr marL="9525" marR="9525" marT="9525" marB="0" anchor="b"/>
                </a:tc>
                <a:extLst>
                  <a:ext uri="{0D108BD9-81ED-4DB2-BD59-A6C34878D82A}">
                    <a16:rowId xmlns:a16="http://schemas.microsoft.com/office/drawing/2014/main" val="1357799049"/>
                  </a:ext>
                </a:extLst>
              </a:tr>
            </a:tbl>
          </a:graphicData>
        </a:graphic>
      </p:graphicFrame>
      <p:graphicFrame>
        <p:nvGraphicFramePr>
          <p:cNvPr id="10" name="Table 9">
            <a:extLst>
              <a:ext uri="{FF2B5EF4-FFF2-40B4-BE49-F238E27FC236}">
                <a16:creationId xmlns:a16="http://schemas.microsoft.com/office/drawing/2014/main" id="{6D252475-A8EB-76B0-F226-D72B1E176EC2}"/>
              </a:ext>
            </a:extLst>
          </p:cNvPr>
          <p:cNvGraphicFramePr>
            <a:graphicFrameLocks noGrp="1"/>
          </p:cNvGraphicFramePr>
          <p:nvPr/>
        </p:nvGraphicFramePr>
        <p:xfrm>
          <a:off x="5441878" y="3967121"/>
          <a:ext cx="5888731" cy="1152525"/>
        </p:xfrm>
        <a:graphic>
          <a:graphicData uri="http://schemas.openxmlformats.org/drawingml/2006/table">
            <a:tbl>
              <a:tblPr>
                <a:tableStyleId>{5C22544A-7EE6-4342-B048-85BDC9FD1C3A}</a:tableStyleId>
              </a:tblPr>
              <a:tblGrid>
                <a:gridCol w="4457496">
                  <a:extLst>
                    <a:ext uri="{9D8B030D-6E8A-4147-A177-3AD203B41FA5}">
                      <a16:colId xmlns:a16="http://schemas.microsoft.com/office/drawing/2014/main" val="2238400207"/>
                    </a:ext>
                  </a:extLst>
                </a:gridCol>
                <a:gridCol w="665922">
                  <a:extLst>
                    <a:ext uri="{9D8B030D-6E8A-4147-A177-3AD203B41FA5}">
                      <a16:colId xmlns:a16="http://schemas.microsoft.com/office/drawing/2014/main" val="2898151634"/>
                    </a:ext>
                  </a:extLst>
                </a:gridCol>
                <a:gridCol w="765313">
                  <a:extLst>
                    <a:ext uri="{9D8B030D-6E8A-4147-A177-3AD203B41FA5}">
                      <a16:colId xmlns:a16="http://schemas.microsoft.com/office/drawing/2014/main" val="506660687"/>
                    </a:ext>
                  </a:extLst>
                </a:gridCol>
              </a:tblGrid>
              <a:tr h="190500">
                <a:tc>
                  <a:txBody>
                    <a:bodyPr/>
                    <a:lstStyle/>
                    <a:p>
                      <a:pPr algn="l" fontAlgn="b"/>
                      <a:r>
                        <a:rPr lang="en-GB" sz="1100" b="1" u="none" strike="noStrike" dirty="0">
                          <a:effectLst/>
                        </a:rPr>
                        <a:t>AMU</a:t>
                      </a:r>
                      <a:endParaRPr lang="en-GB" sz="11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rPr>
                        <a:t>2025</a:t>
                      </a: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rPr>
                        <a:t>2024</a:t>
                      </a:r>
                    </a:p>
                  </a:txBody>
                  <a:tcPr marL="9525" marR="9525" marT="9525" marB="0" anchor="b"/>
                </a:tc>
                <a:extLst>
                  <a:ext uri="{0D108BD9-81ED-4DB2-BD59-A6C34878D82A}">
                    <a16:rowId xmlns:a16="http://schemas.microsoft.com/office/drawing/2014/main" val="1671424311"/>
                  </a:ext>
                </a:extLst>
              </a:tr>
              <a:tr h="190500">
                <a:tc>
                  <a:txBody>
                    <a:bodyPr/>
                    <a:lstStyle/>
                    <a:p>
                      <a:pPr algn="l" fontAlgn="b"/>
                      <a:r>
                        <a:rPr lang="en-GB" sz="1200" u="none" strike="noStrike" dirty="0">
                          <a:effectLst/>
                          <a:latin typeface="Arial" panose="020B0604020202020204" pitchFamily="34" charset="0"/>
                          <a:cs typeface="Arial" panose="020B0604020202020204" pitchFamily="34" charset="0"/>
                        </a:rPr>
                        <a:t>Pressure Damage, Moisture Damage</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38</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b"/>
                </a:tc>
                <a:extLst>
                  <a:ext uri="{0D108BD9-81ED-4DB2-BD59-A6C34878D82A}">
                    <a16:rowId xmlns:a16="http://schemas.microsoft.com/office/drawing/2014/main" val="81994834"/>
                  </a:ext>
                </a:extLst>
              </a:tr>
              <a:tr h="190500">
                <a:tc>
                  <a:txBody>
                    <a:bodyPr/>
                    <a:lstStyle/>
                    <a:p>
                      <a:pPr algn="l" fontAlgn="b"/>
                      <a:r>
                        <a:rPr lang="en-GB" sz="1200" u="none" strike="noStrike" dirty="0">
                          <a:effectLst/>
                          <a:latin typeface="Arial" panose="020B0604020202020204" pitchFamily="34" charset="0"/>
                          <a:cs typeface="Arial" panose="020B0604020202020204" pitchFamily="34" charset="0"/>
                        </a:rPr>
                        <a:t>Accident, Injury</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37</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26</a:t>
                      </a:r>
                    </a:p>
                  </a:txBody>
                  <a:tcPr marL="9525" marR="9525" marT="9525" marB="0" anchor="b"/>
                </a:tc>
                <a:extLst>
                  <a:ext uri="{0D108BD9-81ED-4DB2-BD59-A6C34878D82A}">
                    <a16:rowId xmlns:a16="http://schemas.microsoft.com/office/drawing/2014/main" val="1509383266"/>
                  </a:ext>
                </a:extLst>
              </a:tr>
              <a:tr h="190500">
                <a:tc>
                  <a:txBody>
                    <a:bodyPr/>
                    <a:lstStyle/>
                    <a:p>
                      <a:pPr algn="l" fontAlgn="b"/>
                      <a:r>
                        <a:rPr lang="en-GB" sz="1200" u="none" strike="noStrike" dirty="0">
                          <a:effectLst/>
                          <a:latin typeface="Arial" panose="020B0604020202020204" pitchFamily="34" charset="0"/>
                          <a:cs typeface="Arial" panose="020B0604020202020204" pitchFamily="34" charset="0"/>
                        </a:rPr>
                        <a:t>Behaviour (including violence and aggression)</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tc>
                <a:extLst>
                  <a:ext uri="{0D108BD9-81ED-4DB2-BD59-A6C34878D82A}">
                    <a16:rowId xmlns:a16="http://schemas.microsoft.com/office/drawing/2014/main" val="432338003"/>
                  </a:ext>
                </a:extLst>
              </a:tr>
              <a:tr h="190500">
                <a:tc>
                  <a:txBody>
                    <a:bodyPr/>
                    <a:lstStyle/>
                    <a:p>
                      <a:pPr algn="l" fontAlgn="b"/>
                      <a:r>
                        <a:rPr lang="en-GB" sz="1200" u="none" strike="noStrike" dirty="0">
                          <a:effectLst/>
                          <a:latin typeface="Arial" panose="020B0604020202020204" pitchFamily="34" charset="0"/>
                          <a:cs typeface="Arial" panose="020B0604020202020204" pitchFamily="34" charset="0"/>
                        </a:rPr>
                        <a:t>Access, Admission</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tc>
                <a:extLst>
                  <a:ext uri="{0D108BD9-81ED-4DB2-BD59-A6C34878D82A}">
                    <a16:rowId xmlns:a16="http://schemas.microsoft.com/office/drawing/2014/main" val="581901523"/>
                  </a:ext>
                </a:extLst>
              </a:tr>
              <a:tr h="190500">
                <a:tc>
                  <a:txBody>
                    <a:bodyPr/>
                    <a:lstStyle/>
                    <a:p>
                      <a:pPr algn="l" fontAlgn="b"/>
                      <a:r>
                        <a:rPr lang="en-GB" sz="1200" u="none" strike="noStrike" dirty="0">
                          <a:effectLst/>
                          <a:latin typeface="Arial" panose="020B0604020202020204" pitchFamily="34" charset="0"/>
                          <a:cs typeface="Arial" panose="020B0604020202020204" pitchFamily="34" charset="0"/>
                        </a:rPr>
                        <a:t>Infrastructure (including staffing, facilities, environment, security)</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b"/>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tc>
                <a:extLst>
                  <a:ext uri="{0D108BD9-81ED-4DB2-BD59-A6C34878D82A}">
                    <a16:rowId xmlns:a16="http://schemas.microsoft.com/office/drawing/2014/main" val="4109750538"/>
                  </a:ext>
                </a:extLst>
              </a:tr>
            </a:tbl>
          </a:graphicData>
        </a:graphic>
      </p:graphicFrame>
      <p:sp>
        <p:nvSpPr>
          <p:cNvPr id="19" name="TextBox 18">
            <a:extLst>
              <a:ext uri="{FF2B5EF4-FFF2-40B4-BE49-F238E27FC236}">
                <a16:creationId xmlns:a16="http://schemas.microsoft.com/office/drawing/2014/main" id="{0B960864-8CFC-8909-10F9-5A0119EFA660}"/>
              </a:ext>
            </a:extLst>
          </p:cNvPr>
          <p:cNvSpPr txBox="1"/>
          <p:nvPr/>
        </p:nvSpPr>
        <p:spPr>
          <a:xfrm>
            <a:off x="5352837" y="963104"/>
            <a:ext cx="4356241" cy="369332"/>
          </a:xfrm>
          <a:prstGeom prst="rect">
            <a:avLst/>
          </a:prstGeom>
          <a:noFill/>
        </p:spPr>
        <p:txBody>
          <a:bodyPr wrap="square" rtlCol="0">
            <a:spAutoFit/>
          </a:bodyPr>
          <a:lstStyle/>
          <a:p>
            <a:r>
              <a:rPr lang="en-GB" b="1" dirty="0">
                <a:solidFill>
                  <a:schemeClr val="tx2">
                    <a:lumMod val="75000"/>
                    <a:lumOff val="25000"/>
                  </a:schemeClr>
                </a:solidFill>
              </a:rPr>
              <a:t>Severity of Safety Incidents at Reporting</a:t>
            </a:r>
          </a:p>
        </p:txBody>
      </p:sp>
      <p:sp>
        <p:nvSpPr>
          <p:cNvPr id="21" name="TextBox 20">
            <a:extLst>
              <a:ext uri="{FF2B5EF4-FFF2-40B4-BE49-F238E27FC236}">
                <a16:creationId xmlns:a16="http://schemas.microsoft.com/office/drawing/2014/main" id="{A9DDE587-33FF-4A45-748D-22CC741B66D1}"/>
              </a:ext>
            </a:extLst>
          </p:cNvPr>
          <p:cNvSpPr txBox="1"/>
          <p:nvPr/>
        </p:nvSpPr>
        <p:spPr>
          <a:xfrm>
            <a:off x="9358589" y="1362550"/>
            <a:ext cx="2727389" cy="1015663"/>
          </a:xfrm>
          <a:prstGeom prst="rect">
            <a:avLst/>
          </a:prstGeom>
          <a:noFill/>
        </p:spPr>
        <p:txBody>
          <a:bodyPr wrap="square" rtlCol="0">
            <a:spAutoFit/>
          </a:bodyPr>
          <a:lstStyle/>
          <a:p>
            <a:r>
              <a:rPr lang="en-GB" sz="1200" dirty="0"/>
              <a:t>38 of the 43 RED incidents reported have been downgraded to Low/No Harm events.</a:t>
            </a:r>
          </a:p>
          <a:p>
            <a:r>
              <a:rPr lang="en-GB" sz="1200" dirty="0"/>
              <a:t>Significant case review (SCR) process  commenced for remaining 5 incidents.</a:t>
            </a:r>
          </a:p>
        </p:txBody>
      </p:sp>
      <p:graphicFrame>
        <p:nvGraphicFramePr>
          <p:cNvPr id="22" name="Table 21">
            <a:extLst>
              <a:ext uri="{FF2B5EF4-FFF2-40B4-BE49-F238E27FC236}">
                <a16:creationId xmlns:a16="http://schemas.microsoft.com/office/drawing/2014/main" id="{8E6C0C64-47EF-BD22-5F9D-630730CC6678}"/>
              </a:ext>
            </a:extLst>
          </p:cNvPr>
          <p:cNvGraphicFramePr>
            <a:graphicFrameLocks noGrp="1"/>
          </p:cNvGraphicFramePr>
          <p:nvPr/>
        </p:nvGraphicFramePr>
        <p:xfrm>
          <a:off x="5455478" y="2648055"/>
          <a:ext cx="6222958" cy="1143000"/>
        </p:xfrm>
        <a:graphic>
          <a:graphicData uri="http://schemas.openxmlformats.org/drawingml/2006/table">
            <a:tbl>
              <a:tblPr>
                <a:tableStyleId>{5C22544A-7EE6-4342-B048-85BDC9FD1C3A}</a:tableStyleId>
              </a:tblPr>
              <a:tblGrid>
                <a:gridCol w="4112592">
                  <a:extLst>
                    <a:ext uri="{9D8B030D-6E8A-4147-A177-3AD203B41FA5}">
                      <a16:colId xmlns:a16="http://schemas.microsoft.com/office/drawing/2014/main" val="2182011685"/>
                    </a:ext>
                  </a:extLst>
                </a:gridCol>
                <a:gridCol w="510878">
                  <a:extLst>
                    <a:ext uri="{9D8B030D-6E8A-4147-A177-3AD203B41FA5}">
                      <a16:colId xmlns:a16="http://schemas.microsoft.com/office/drawing/2014/main" val="3544110249"/>
                    </a:ext>
                  </a:extLst>
                </a:gridCol>
                <a:gridCol w="482886">
                  <a:extLst>
                    <a:ext uri="{9D8B030D-6E8A-4147-A177-3AD203B41FA5}">
                      <a16:colId xmlns:a16="http://schemas.microsoft.com/office/drawing/2014/main" val="2408676372"/>
                    </a:ext>
                  </a:extLst>
                </a:gridCol>
                <a:gridCol w="626723">
                  <a:extLst>
                    <a:ext uri="{9D8B030D-6E8A-4147-A177-3AD203B41FA5}">
                      <a16:colId xmlns:a16="http://schemas.microsoft.com/office/drawing/2014/main" val="2944295935"/>
                    </a:ext>
                  </a:extLst>
                </a:gridCol>
                <a:gridCol w="489879">
                  <a:extLst>
                    <a:ext uri="{9D8B030D-6E8A-4147-A177-3AD203B41FA5}">
                      <a16:colId xmlns:a16="http://schemas.microsoft.com/office/drawing/2014/main" val="4192481828"/>
                    </a:ext>
                  </a:extLst>
                </a:gridCol>
              </a:tblGrid>
              <a:tr h="190500">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Top 5: Safety Reporting Classification</a:t>
                      </a: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cs typeface="Arial" panose="020B0604020202020204" pitchFamily="34" charset="0"/>
                        </a:rPr>
                        <a:t>2025</a:t>
                      </a:r>
                    </a:p>
                  </a:txBody>
                  <a:tcPr marL="9525" marR="9525" marT="9525" marB="0" anchor="b"/>
                </a:tc>
                <a:tc>
                  <a:txBody>
                    <a:bodyPr/>
                    <a:lstStyle/>
                    <a:p>
                      <a:pPr algn="ctr" fontAlgn="b"/>
                      <a:endParaRPr lang="en-GB" sz="11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GB" sz="1100" b="1" i="0" u="none" strike="noStrike" dirty="0">
                          <a:solidFill>
                            <a:srgbClr val="000000"/>
                          </a:solidFill>
                          <a:effectLst/>
                          <a:latin typeface="Arial" panose="020B0604020202020204" pitchFamily="34" charset="0"/>
                          <a:cs typeface="Arial" panose="020B0604020202020204" pitchFamily="34" charset="0"/>
                        </a:rPr>
                        <a:t>2024</a:t>
                      </a:r>
                    </a:p>
                  </a:txBody>
                  <a:tcPr marL="9525" marR="9525" marT="9525" marB="0" anchor="b"/>
                </a:tc>
                <a:tc>
                  <a:txBody>
                    <a:bodyPr/>
                    <a:lstStyle/>
                    <a:p>
                      <a:pPr algn="ctr" fontAlgn="b"/>
                      <a:endParaRPr lang="en-GB" sz="11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670618845"/>
                  </a:ext>
                </a:extLst>
              </a:tr>
              <a:tr h="190500">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Accident Injury</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249</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236</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22%</a:t>
                      </a:r>
                    </a:p>
                  </a:txBody>
                  <a:tcPr marL="9525" marR="9525" marT="9525" marB="0" anchor="b"/>
                </a:tc>
                <a:extLst>
                  <a:ext uri="{0D108BD9-81ED-4DB2-BD59-A6C34878D82A}">
                    <a16:rowId xmlns:a16="http://schemas.microsoft.com/office/drawing/2014/main" val="729262213"/>
                  </a:ext>
                </a:extLst>
              </a:tr>
              <a:tr h="190500">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Pressure Damage, Moisture Damage</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206</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154</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tc>
                <a:extLst>
                  <a:ext uri="{0D108BD9-81ED-4DB2-BD59-A6C34878D82A}">
                    <a16:rowId xmlns:a16="http://schemas.microsoft.com/office/drawing/2014/main" val="774399321"/>
                  </a:ext>
                </a:extLst>
              </a:tr>
              <a:tr h="190500">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Treatment, Procedure</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127</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83</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tc>
                <a:extLst>
                  <a:ext uri="{0D108BD9-81ED-4DB2-BD59-A6C34878D82A}">
                    <a16:rowId xmlns:a16="http://schemas.microsoft.com/office/drawing/2014/main" val="3371814151"/>
                  </a:ext>
                </a:extLst>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Arial" panose="020B0604020202020204" pitchFamily="34" charset="0"/>
                          <a:cs typeface="Arial" panose="020B0604020202020204" pitchFamily="34" charset="0"/>
                        </a:rPr>
                        <a:t>Infection Prevention and Control</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122</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87</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tc>
                <a:extLst>
                  <a:ext uri="{0D108BD9-81ED-4DB2-BD59-A6C34878D82A}">
                    <a16:rowId xmlns:a16="http://schemas.microsoft.com/office/drawing/2014/main" val="446467283"/>
                  </a:ext>
                </a:extLst>
              </a:tr>
              <a:tr h="190500">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Infrastructure (including staffing, facilities, environment, security)</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63</a:t>
                      </a:r>
                    </a:p>
                  </a:txBody>
                  <a:tcPr marL="9525" marR="9525" marT="9525" marB="0" anchor="b"/>
                </a:tc>
                <a:tc>
                  <a:txBody>
                    <a:bodyPr/>
                    <a:lstStyle/>
                    <a:p>
                      <a:pPr algn="r" fontAlgn="b"/>
                      <a:r>
                        <a:rPr lang="en-GB" sz="11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b"/>
                </a:tc>
                <a:extLst>
                  <a:ext uri="{0D108BD9-81ED-4DB2-BD59-A6C34878D82A}">
                    <a16:rowId xmlns:a16="http://schemas.microsoft.com/office/drawing/2014/main" val="2025518242"/>
                  </a:ext>
                </a:extLst>
              </a:tr>
            </a:tbl>
          </a:graphicData>
        </a:graphic>
      </p:graphicFrame>
      <p:sp>
        <p:nvSpPr>
          <p:cNvPr id="13" name="TextBox 12">
            <a:extLst>
              <a:ext uri="{FF2B5EF4-FFF2-40B4-BE49-F238E27FC236}">
                <a16:creationId xmlns:a16="http://schemas.microsoft.com/office/drawing/2014/main" id="{078D4B1C-84C1-1B3E-87F2-3483EE70CE37}"/>
              </a:ext>
            </a:extLst>
          </p:cNvPr>
          <p:cNvSpPr txBox="1"/>
          <p:nvPr/>
        </p:nvSpPr>
        <p:spPr>
          <a:xfrm>
            <a:off x="340383" y="409106"/>
            <a:ext cx="4755598" cy="800219"/>
          </a:xfrm>
          <a:prstGeom prst="rect">
            <a:avLst/>
          </a:prstGeom>
          <a:noFill/>
        </p:spPr>
        <p:txBody>
          <a:bodyPr wrap="square" rtlCol="0">
            <a:spAutoFit/>
          </a:bodyPr>
          <a:lstStyle/>
          <a:p>
            <a:r>
              <a:rPr lang="en-GB" b="1" dirty="0">
                <a:solidFill>
                  <a:schemeClr val="tx2">
                    <a:lumMod val="75000"/>
                    <a:lumOff val="25000"/>
                  </a:schemeClr>
                </a:solidFill>
              </a:rPr>
              <a:t>Deaths in the Emergency Department</a:t>
            </a:r>
          </a:p>
          <a:p>
            <a:r>
              <a:rPr lang="en-GB" sz="1000" b="1" dirty="0">
                <a:solidFill>
                  <a:schemeClr val="tx2">
                    <a:lumMod val="75000"/>
                    <a:lumOff val="25000"/>
                  </a:schemeClr>
                </a:solidFill>
              </a:rPr>
              <a:t>Source: Mortality Power BI (30/07/2025)</a:t>
            </a:r>
          </a:p>
          <a:p>
            <a:endParaRPr lang="en-GB" b="1" dirty="0">
              <a:solidFill>
                <a:schemeClr val="tx2">
                  <a:lumMod val="75000"/>
                  <a:lumOff val="25000"/>
                </a:schemeClr>
              </a:solidFill>
            </a:endParaRPr>
          </a:p>
        </p:txBody>
      </p:sp>
      <p:sp>
        <p:nvSpPr>
          <p:cNvPr id="16" name="TextBox 15">
            <a:extLst>
              <a:ext uri="{FF2B5EF4-FFF2-40B4-BE49-F238E27FC236}">
                <a16:creationId xmlns:a16="http://schemas.microsoft.com/office/drawing/2014/main" id="{A1D3B81F-5A82-16C9-FABD-13165A5BFD04}"/>
              </a:ext>
            </a:extLst>
          </p:cNvPr>
          <p:cNvSpPr txBox="1"/>
          <p:nvPr/>
        </p:nvSpPr>
        <p:spPr>
          <a:xfrm>
            <a:off x="402029" y="2862703"/>
            <a:ext cx="2721316" cy="523220"/>
          </a:xfrm>
          <a:prstGeom prst="rect">
            <a:avLst/>
          </a:prstGeom>
          <a:noFill/>
        </p:spPr>
        <p:txBody>
          <a:bodyPr wrap="square" rtlCol="0">
            <a:spAutoFit/>
          </a:bodyPr>
          <a:lstStyle/>
          <a:p>
            <a:r>
              <a:rPr lang="en-GB" sz="1400" b="1" dirty="0"/>
              <a:t>June 2024 = 28, June 2025 = 11</a:t>
            </a:r>
          </a:p>
          <a:p>
            <a:r>
              <a:rPr lang="en-GB" sz="1400" b="1" dirty="0"/>
              <a:t>July 2024 = 22, July 2025 = 18</a:t>
            </a:r>
          </a:p>
        </p:txBody>
      </p:sp>
      <p:sp>
        <p:nvSpPr>
          <p:cNvPr id="18" name="TextBox 17">
            <a:extLst>
              <a:ext uri="{FF2B5EF4-FFF2-40B4-BE49-F238E27FC236}">
                <a16:creationId xmlns:a16="http://schemas.microsoft.com/office/drawing/2014/main" id="{D7C57AC9-53ED-0272-306F-9643728D767A}"/>
              </a:ext>
            </a:extLst>
          </p:cNvPr>
          <p:cNvSpPr txBox="1"/>
          <p:nvPr/>
        </p:nvSpPr>
        <p:spPr>
          <a:xfrm>
            <a:off x="6559473" y="6580599"/>
            <a:ext cx="5526505" cy="276999"/>
          </a:xfrm>
          <a:prstGeom prst="rect">
            <a:avLst/>
          </a:prstGeom>
          <a:noFill/>
        </p:spPr>
        <p:txBody>
          <a:bodyPr wrap="square" rtlCol="0">
            <a:spAutoFit/>
          </a:bodyPr>
          <a:lstStyle/>
          <a:p>
            <a:r>
              <a:rPr lang="en-GB" sz="1200" dirty="0"/>
              <a:t>* </a:t>
            </a:r>
            <a:r>
              <a:rPr lang="en-GB" sz="1200" i="1" dirty="0"/>
              <a:t>Data Adjusted to exclude Non-healthcare Acquired Pressure/Moisture Injuries</a:t>
            </a:r>
          </a:p>
        </p:txBody>
      </p:sp>
      <p:pic>
        <p:nvPicPr>
          <p:cNvPr id="5" name="Picture 4">
            <a:extLst>
              <a:ext uri="{FF2B5EF4-FFF2-40B4-BE49-F238E27FC236}">
                <a16:creationId xmlns:a16="http://schemas.microsoft.com/office/drawing/2014/main" id="{14B52A44-C136-5FA1-0703-FB3F07808AD9}"/>
              </a:ext>
            </a:extLst>
          </p:cNvPr>
          <p:cNvPicPr>
            <a:picLocks noChangeAspect="1"/>
          </p:cNvPicPr>
          <p:nvPr/>
        </p:nvPicPr>
        <p:blipFill>
          <a:blip r:embed="rId3"/>
          <a:stretch>
            <a:fillRect/>
          </a:stretch>
        </p:blipFill>
        <p:spPr>
          <a:xfrm>
            <a:off x="402029" y="960724"/>
            <a:ext cx="4632307" cy="1901979"/>
          </a:xfrm>
          <a:prstGeom prst="rect">
            <a:avLst/>
          </a:prstGeom>
          <a:ln w="19050">
            <a:solidFill>
              <a:schemeClr val="tx1"/>
            </a:solidFill>
          </a:ln>
        </p:spPr>
      </p:pic>
      <p:pic>
        <p:nvPicPr>
          <p:cNvPr id="6" name="Picture 5">
            <a:extLst>
              <a:ext uri="{FF2B5EF4-FFF2-40B4-BE49-F238E27FC236}">
                <a16:creationId xmlns:a16="http://schemas.microsoft.com/office/drawing/2014/main" id="{1C1B3E6D-12F6-A30B-57ED-7CB1799111D7}"/>
              </a:ext>
            </a:extLst>
          </p:cNvPr>
          <p:cNvPicPr>
            <a:picLocks noChangeAspect="1"/>
          </p:cNvPicPr>
          <p:nvPr/>
        </p:nvPicPr>
        <p:blipFill>
          <a:blip r:embed="rId4"/>
          <a:stretch>
            <a:fillRect/>
          </a:stretch>
        </p:blipFill>
        <p:spPr>
          <a:xfrm>
            <a:off x="402029" y="3722426"/>
            <a:ext cx="4632306" cy="2541227"/>
          </a:xfrm>
          <a:prstGeom prst="rect">
            <a:avLst/>
          </a:prstGeom>
        </p:spPr>
      </p:pic>
      <p:pic>
        <p:nvPicPr>
          <p:cNvPr id="7" name="Picture 6">
            <a:extLst>
              <a:ext uri="{FF2B5EF4-FFF2-40B4-BE49-F238E27FC236}">
                <a16:creationId xmlns:a16="http://schemas.microsoft.com/office/drawing/2014/main" id="{2E79BD4B-C35D-E7C9-B1C1-269AB328163C}"/>
              </a:ext>
            </a:extLst>
          </p:cNvPr>
          <p:cNvPicPr>
            <a:picLocks noChangeAspect="1"/>
          </p:cNvPicPr>
          <p:nvPr/>
        </p:nvPicPr>
        <p:blipFill>
          <a:blip r:embed="rId5"/>
          <a:stretch>
            <a:fillRect/>
          </a:stretch>
        </p:blipFill>
        <p:spPr>
          <a:xfrm>
            <a:off x="5458096" y="1316739"/>
            <a:ext cx="3795234" cy="1228176"/>
          </a:xfrm>
          <a:prstGeom prst="rect">
            <a:avLst/>
          </a:prstGeom>
        </p:spPr>
      </p:pic>
    </p:spTree>
    <p:extLst>
      <p:ext uri="{BB962C8B-B14F-4D97-AF65-F5344CB8AC3E}">
        <p14:creationId xmlns:p14="http://schemas.microsoft.com/office/powerpoint/2010/main" val="3372368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CEB6AF-C4B1-C547-740A-DD99862867E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F30B73B-251B-2468-A56F-CCDAB7B6CB79}"/>
              </a:ext>
            </a:extLst>
          </p:cNvPr>
          <p:cNvSpPr txBox="1"/>
          <p:nvPr/>
        </p:nvSpPr>
        <p:spPr>
          <a:xfrm>
            <a:off x="466722" y="586855"/>
            <a:ext cx="3201366" cy="3387497"/>
          </a:xfrm>
          <a:prstGeom prst="rect">
            <a:avLst/>
          </a:prstGeom>
        </p:spPr>
        <p:txBody>
          <a:bodyPr vert="horz" lIns="91440" tIns="45720" rIns="91440" bIns="45720" rtlCol="0" anchor="b">
            <a:normAutofit/>
          </a:bodyPr>
          <a:lstStyle/>
          <a:p>
            <a:pPr marL="0" marR="0" lvl="0" indent="0" algn="r" fontAlgn="auto">
              <a:lnSpc>
                <a:spcPct val="90000"/>
              </a:lnSpc>
              <a:spcBef>
                <a:spcPct val="0"/>
              </a:spcBef>
              <a:spcAft>
                <a:spcPts val="600"/>
              </a:spcAft>
              <a:buClrTx/>
              <a:buSzTx/>
              <a:tabLst/>
              <a:defRPr/>
            </a:pPr>
            <a:r>
              <a:rPr kumimoji="0" lang="en-US" sz="4000" b="1" i="0" u="none" strike="noStrike" kern="1200" cap="none" spc="0" normalizeH="0" baseline="0" noProof="0">
                <a:ln>
                  <a:noFill/>
                </a:ln>
                <a:solidFill>
                  <a:srgbClr val="FFFFFF"/>
                </a:solidFill>
                <a:effectLst/>
                <a:uLnTx/>
                <a:uFillTx/>
                <a:latin typeface="+mj-lt"/>
                <a:ea typeface="+mj-ea"/>
                <a:cs typeface="+mj-cs"/>
              </a:rPr>
              <a:t>Morriston Hospital </a:t>
            </a:r>
            <a:r>
              <a:rPr kumimoji="0" lang="en-US" sz="4000" b="1" i="1" u="none" strike="noStrike" kern="1200" cap="none" spc="0" normalizeH="0" baseline="0" noProof="0">
                <a:ln>
                  <a:noFill/>
                </a:ln>
                <a:solidFill>
                  <a:srgbClr val="FFFFFF"/>
                </a:solidFill>
                <a:effectLst/>
                <a:uLnTx/>
                <a:uFillTx/>
                <a:latin typeface="+mj-lt"/>
                <a:ea typeface="+mj-ea"/>
                <a:cs typeface="+mj-cs"/>
              </a:rPr>
              <a:t>Test of Change</a:t>
            </a:r>
            <a:r>
              <a:rPr kumimoji="0" lang="en-US" sz="4000" b="1" i="0" u="none" strike="noStrike" kern="1200" cap="none" spc="0" normalizeH="0" baseline="0" noProof="0">
                <a:ln>
                  <a:noFill/>
                </a:ln>
                <a:solidFill>
                  <a:srgbClr val="FFFFFF"/>
                </a:solidFill>
                <a:effectLst/>
                <a:uLnTx/>
                <a:uFillTx/>
                <a:latin typeface="+mj-lt"/>
                <a:ea typeface="+mj-ea"/>
                <a:cs typeface="+mj-cs"/>
              </a:rPr>
              <a:t> – Headline News</a:t>
            </a:r>
          </a:p>
        </p:txBody>
      </p:sp>
      <p:sp>
        <p:nvSpPr>
          <p:cNvPr id="3" name="TextBox 2">
            <a:extLst>
              <a:ext uri="{FF2B5EF4-FFF2-40B4-BE49-F238E27FC236}">
                <a16:creationId xmlns:a16="http://schemas.microsoft.com/office/drawing/2014/main" id="{B0C83FC6-031E-FAF5-4EC6-6931D48EE24F}"/>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Ambulance Handover Delays &lt;45minutes:INCREASED</a:t>
            </a:r>
            <a:r>
              <a:rPr kumimoji="0" lang="en-US" sz="1600" b="0" i="0" u="none" strike="noStrike" cap="none" spc="0" normalizeH="0" baseline="0" noProof="0" dirty="0">
                <a:ln>
                  <a:noFill/>
                </a:ln>
                <a:effectLst/>
                <a:uLnTx/>
                <a:uFillTx/>
              </a:rPr>
              <a:t> to </a:t>
            </a:r>
            <a:r>
              <a:rPr kumimoji="0" lang="en-US" sz="1600" b="1" i="0" u="none" strike="noStrike" cap="none" spc="0" normalizeH="0" baseline="0" noProof="0" dirty="0">
                <a:ln>
                  <a:noFill/>
                </a:ln>
                <a:solidFill>
                  <a:schemeClr val="accent6"/>
                </a:solidFill>
                <a:effectLst/>
                <a:uLnTx/>
                <a:uFillTx/>
              </a:rPr>
              <a:t>41 per day </a:t>
            </a:r>
            <a:r>
              <a:rPr kumimoji="0" lang="en-US" sz="1600" b="0" i="0" u="none" strike="noStrike" cap="none" spc="0" normalizeH="0" baseline="0" noProof="0" dirty="0">
                <a:ln>
                  <a:noFill/>
                </a:ln>
                <a:solidFill>
                  <a:schemeClr val="accent6"/>
                </a:solidFill>
                <a:effectLst/>
                <a:uLnTx/>
                <a:uFillTx/>
              </a:rPr>
              <a:t>from </a:t>
            </a:r>
            <a:r>
              <a:rPr kumimoji="0" lang="en-US" sz="1600" b="1" i="0" u="none" strike="noStrike" cap="none" spc="0" normalizeH="0" baseline="0" noProof="0" dirty="0">
                <a:ln>
                  <a:noFill/>
                </a:ln>
                <a:solidFill>
                  <a:schemeClr val="accent6"/>
                </a:solidFill>
                <a:effectLst/>
                <a:uLnTx/>
                <a:uFillTx/>
              </a:rPr>
              <a:t>18 per Day </a:t>
            </a:r>
            <a:r>
              <a:rPr kumimoji="0" lang="en-US" sz="1600" b="0" i="0" u="none" strike="noStrike" cap="none" spc="0" normalizeH="0" baseline="0" noProof="0" dirty="0">
                <a:ln>
                  <a:noFill/>
                </a:ln>
                <a:effectLst/>
                <a:uLnTx/>
                <a:uFillTx/>
              </a:rPr>
              <a:t>– </a:t>
            </a:r>
            <a:r>
              <a:rPr kumimoji="0" lang="en-US" sz="1600" b="1" i="0" u="none" strike="noStrike" cap="none" spc="0" normalizeH="0" baseline="0" noProof="0" dirty="0">
                <a:ln>
                  <a:noFill/>
                </a:ln>
                <a:effectLst/>
                <a:uLnTx/>
                <a:uFillTx/>
              </a:rPr>
              <a:t>127% improvement</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AVERAGE TIME TO HANDOVER: REDUCED </a:t>
            </a:r>
            <a:r>
              <a:rPr kumimoji="0" lang="en-US" sz="1600" b="0" i="0" u="none" strike="noStrike" cap="none" spc="0" normalizeH="0" baseline="0" noProof="0" dirty="0">
                <a:ln>
                  <a:noFill/>
                </a:ln>
                <a:effectLst/>
                <a:uLnTx/>
                <a:uFillTx/>
              </a:rPr>
              <a:t>to </a:t>
            </a:r>
            <a:r>
              <a:rPr kumimoji="0" lang="en-US" sz="1600" b="1" i="0" u="none" strike="noStrike" cap="none" spc="0" normalizeH="0" baseline="0" noProof="0" dirty="0">
                <a:ln>
                  <a:noFill/>
                </a:ln>
                <a:effectLst/>
                <a:uLnTx/>
                <a:uFillTx/>
              </a:rPr>
              <a:t>0hrs:</a:t>
            </a:r>
            <a:r>
              <a:rPr kumimoji="0" lang="en-US" sz="1600" b="1" i="0" u="none" strike="noStrike" cap="none" spc="0" normalizeH="0" baseline="0" noProof="0" dirty="0">
                <a:ln>
                  <a:noFill/>
                </a:ln>
                <a:solidFill>
                  <a:schemeClr val="accent6"/>
                </a:solidFill>
                <a:effectLst/>
                <a:uLnTx/>
                <a:uFillTx/>
              </a:rPr>
              <a:t>47 minutes </a:t>
            </a:r>
            <a:r>
              <a:rPr kumimoji="0" lang="en-US" sz="1600" b="0" i="0" u="none" strike="noStrike" cap="none" spc="0" normalizeH="0" baseline="0" noProof="0" dirty="0">
                <a:ln>
                  <a:noFill/>
                </a:ln>
                <a:solidFill>
                  <a:schemeClr val="accent6"/>
                </a:solidFill>
                <a:effectLst/>
                <a:uLnTx/>
                <a:uFillTx/>
              </a:rPr>
              <a:t>from </a:t>
            </a:r>
            <a:r>
              <a:rPr kumimoji="0" lang="en-US" sz="1600" b="1" i="0" u="none" strike="noStrike" cap="none" spc="0" normalizeH="0" baseline="0" noProof="0" dirty="0">
                <a:ln>
                  <a:noFill/>
                </a:ln>
                <a:solidFill>
                  <a:schemeClr val="accent6"/>
                </a:solidFill>
                <a:effectLst/>
                <a:uLnTx/>
                <a:uFillTx/>
              </a:rPr>
              <a:t>2hrs:43 minutes</a:t>
            </a:r>
            <a:r>
              <a:rPr kumimoji="0" lang="en-US" sz="1600" b="1" i="0" u="none" strike="noStrike" cap="none" spc="0" normalizeH="0" baseline="0" noProof="0" dirty="0">
                <a:ln>
                  <a:noFill/>
                </a:ln>
                <a:effectLst/>
                <a:uLnTx/>
                <a:uFillTx/>
              </a:rPr>
              <a:t> </a:t>
            </a:r>
            <a:r>
              <a:rPr kumimoji="0" lang="en-US" sz="1600" b="0" i="0" u="none" strike="noStrike" cap="none" spc="0" normalizeH="0" baseline="0" noProof="0" dirty="0">
                <a:ln>
                  <a:noFill/>
                </a:ln>
                <a:effectLst/>
                <a:uLnTx/>
                <a:uFillTx/>
              </a:rPr>
              <a:t>– </a:t>
            </a:r>
            <a:r>
              <a:rPr kumimoji="0" lang="en-US" sz="1600" b="1" i="0" u="none" strike="noStrike" cap="none" spc="0" normalizeH="0" baseline="0" noProof="0" dirty="0">
                <a:ln>
                  <a:noFill/>
                </a:ln>
                <a:effectLst/>
                <a:uLnTx/>
                <a:uFillTx/>
              </a:rPr>
              <a:t>71% improvement (SOURCE: Joint Commissioning Committee)</a:t>
            </a:r>
          </a:p>
          <a:p>
            <a:pPr marL="285750" indent="-228600">
              <a:lnSpc>
                <a:spcPct val="90000"/>
              </a:lnSpc>
              <a:spcAft>
                <a:spcPts val="600"/>
              </a:spcAft>
              <a:buFont typeface="Arial" panose="020B0604020202020204" pitchFamily="34" charset="0"/>
              <a:buChar char="•"/>
              <a:defRPr/>
            </a:pPr>
            <a:r>
              <a:rPr lang="en-US" sz="1600" b="1" dirty="0"/>
              <a:t>Deaths in ED: Significant decrease in the number of deaths within the Emergency Department – </a:t>
            </a:r>
            <a:r>
              <a:rPr lang="en-US" sz="1600" b="1" dirty="0">
                <a:solidFill>
                  <a:schemeClr val="accent6"/>
                </a:solidFill>
              </a:rPr>
              <a:t>11 in June 2025 compared to 28 in June 2024</a:t>
            </a:r>
            <a:r>
              <a:rPr lang="en-US" sz="1600" b="1" dirty="0"/>
              <a:t>. </a:t>
            </a:r>
            <a:r>
              <a:rPr lang="en-US" sz="1600" b="1" dirty="0">
                <a:solidFill>
                  <a:schemeClr val="accent6"/>
                </a:solidFill>
              </a:rPr>
              <a:t>63% reduction </a:t>
            </a:r>
            <a:r>
              <a:rPr lang="en-US" sz="1600" b="1" dirty="0"/>
              <a:t>against May 25.</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Hours Lost: </a:t>
            </a:r>
            <a:r>
              <a:rPr kumimoji="0" lang="en-US" sz="1600" b="1" i="0" u="none" strike="noStrike" cap="none" spc="0" normalizeH="0" baseline="0" noProof="0" dirty="0">
                <a:ln>
                  <a:noFill/>
                </a:ln>
                <a:solidFill>
                  <a:schemeClr val="accent6"/>
                </a:solidFill>
                <a:effectLst/>
                <a:uLnTx/>
                <a:uFillTx/>
              </a:rPr>
              <a:t>REDUCED</a:t>
            </a:r>
            <a:r>
              <a:rPr kumimoji="0" lang="en-US" sz="1600" b="0" i="0" u="none" strike="noStrike" cap="none" spc="0" normalizeH="0" baseline="0" noProof="0" dirty="0">
                <a:ln>
                  <a:noFill/>
                </a:ln>
                <a:solidFill>
                  <a:schemeClr val="accent6"/>
                </a:solidFill>
                <a:effectLst/>
                <a:uLnTx/>
                <a:uFillTx/>
              </a:rPr>
              <a:t> </a:t>
            </a:r>
            <a:r>
              <a:rPr kumimoji="0" lang="en-US" sz="1600" b="0" i="0" u="none" strike="noStrike" cap="none" spc="0" normalizeH="0" baseline="0" noProof="0" dirty="0">
                <a:ln>
                  <a:noFill/>
                </a:ln>
                <a:effectLst/>
                <a:uLnTx/>
                <a:uFillTx/>
              </a:rPr>
              <a:t>from </a:t>
            </a:r>
            <a:r>
              <a:rPr kumimoji="0" lang="en-US" sz="1600" b="1" i="0" u="none" strike="noStrike" cap="none" spc="0" normalizeH="0" baseline="0" noProof="0" dirty="0">
                <a:ln>
                  <a:noFill/>
                </a:ln>
                <a:effectLst/>
                <a:uLnTx/>
                <a:uFillTx/>
              </a:rPr>
              <a:t>163 Hours per day </a:t>
            </a:r>
            <a:r>
              <a:rPr kumimoji="0" lang="en-US" sz="1600" b="0" i="0" u="none" strike="noStrike" cap="none" spc="0" normalizeH="0" baseline="0" noProof="0" dirty="0">
                <a:ln>
                  <a:noFill/>
                </a:ln>
                <a:effectLst/>
                <a:uLnTx/>
                <a:uFillTx/>
              </a:rPr>
              <a:t>to </a:t>
            </a:r>
            <a:r>
              <a:rPr kumimoji="0" lang="en-US" sz="1600" b="1" i="0" u="none" strike="noStrike" cap="none" spc="0" normalizeH="0" baseline="0" noProof="0" dirty="0">
                <a:ln>
                  <a:noFill/>
                </a:ln>
                <a:effectLst/>
                <a:uLnTx/>
                <a:uFillTx/>
              </a:rPr>
              <a:t>49 hours per day:</a:t>
            </a:r>
            <a:r>
              <a:rPr kumimoji="0" lang="en-US" sz="1600" b="0" i="0" u="none" strike="noStrike" cap="none" spc="0" normalizeH="0" baseline="0" noProof="0" dirty="0">
                <a:ln>
                  <a:noFill/>
                </a:ln>
                <a:effectLst/>
                <a:uLnTx/>
                <a:uFillTx/>
              </a:rPr>
              <a:t> </a:t>
            </a:r>
            <a:r>
              <a:rPr kumimoji="0" lang="en-US" sz="1600" b="1" i="0" u="none" strike="noStrike" cap="none" spc="0" normalizeH="0" baseline="0" noProof="0" dirty="0">
                <a:ln>
                  <a:noFill/>
                </a:ln>
                <a:effectLst/>
                <a:uLnTx/>
                <a:uFillTx/>
              </a:rPr>
              <a:t>70% improvement (for context, we see 51 ambulance conveyances per day)</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ED TURNAROUND TIME (</a:t>
            </a:r>
            <a:r>
              <a:rPr kumimoji="0" lang="en-US" sz="1600" b="1" i="1" u="none" strike="noStrike" cap="none" spc="0" normalizeH="0" baseline="0" noProof="0" dirty="0">
                <a:ln>
                  <a:noFill/>
                </a:ln>
                <a:effectLst/>
                <a:uLnTx/>
                <a:uFillTx/>
              </a:rPr>
              <a:t>TOTAL TIME SPENT IN ED, DAILY</a:t>
            </a:r>
            <a:r>
              <a:rPr kumimoji="0" lang="en-US" sz="1600" b="1" i="0" u="none" strike="noStrike" cap="none" spc="0" normalizeH="0" baseline="0" noProof="0" dirty="0">
                <a:ln>
                  <a:noFill/>
                </a:ln>
                <a:effectLst/>
                <a:uLnTx/>
                <a:uFillTx/>
              </a:rPr>
              <a:t>): </a:t>
            </a:r>
            <a:r>
              <a:rPr kumimoji="0" lang="en-US" sz="1600" b="1" i="0" u="none" strike="noStrike" cap="none" spc="0" normalizeH="0" baseline="0" noProof="0" dirty="0">
                <a:ln>
                  <a:noFill/>
                </a:ln>
                <a:solidFill>
                  <a:schemeClr val="accent6"/>
                </a:solidFill>
                <a:effectLst/>
                <a:uLnTx/>
                <a:uFillTx/>
              </a:rPr>
              <a:t>REDUCED</a:t>
            </a:r>
            <a:r>
              <a:rPr kumimoji="0" lang="en-US" sz="1600" b="0" i="0" u="none" strike="noStrike" cap="none" spc="0" normalizeH="0" baseline="0" noProof="0" dirty="0">
                <a:ln>
                  <a:noFill/>
                </a:ln>
                <a:solidFill>
                  <a:schemeClr val="accent6"/>
                </a:solidFill>
                <a:effectLst/>
                <a:uLnTx/>
                <a:uFillTx/>
              </a:rPr>
              <a:t> </a:t>
            </a:r>
            <a:r>
              <a:rPr kumimoji="0" lang="en-US" sz="1600" b="0" i="0" u="none" strike="noStrike" cap="none" spc="0" normalizeH="0" baseline="0" noProof="0" dirty="0">
                <a:ln>
                  <a:noFill/>
                </a:ln>
                <a:effectLst/>
                <a:uLnTx/>
                <a:uFillTx/>
              </a:rPr>
              <a:t>from </a:t>
            </a:r>
            <a:r>
              <a:rPr kumimoji="0" lang="en-US" sz="1600" b="1" i="0" u="none" strike="noStrike" cap="none" spc="0" normalizeH="0" baseline="0" noProof="0" dirty="0">
                <a:ln>
                  <a:noFill/>
                </a:ln>
                <a:effectLst/>
                <a:uLnTx/>
                <a:uFillTx/>
              </a:rPr>
              <a:t>2,496</a:t>
            </a:r>
            <a:r>
              <a:rPr kumimoji="0" lang="en-US" sz="1600" b="0" i="0" u="none" strike="noStrike" cap="none" spc="0" normalizeH="0" baseline="0" noProof="0" dirty="0">
                <a:ln>
                  <a:noFill/>
                </a:ln>
                <a:effectLst/>
                <a:uLnTx/>
                <a:uFillTx/>
              </a:rPr>
              <a:t> Hours to </a:t>
            </a:r>
            <a:r>
              <a:rPr kumimoji="0" lang="en-US" sz="1600" b="1" i="0" u="none" strike="noStrike" cap="none" spc="0" normalizeH="0" baseline="0" noProof="0" dirty="0">
                <a:ln>
                  <a:noFill/>
                </a:ln>
                <a:effectLst/>
                <a:uLnTx/>
                <a:uFillTx/>
              </a:rPr>
              <a:t>1,996</a:t>
            </a:r>
            <a:r>
              <a:rPr kumimoji="0" lang="en-US" sz="1600" b="0" i="0" u="none" strike="noStrike" cap="none" spc="0" normalizeH="0" baseline="0" noProof="0" dirty="0">
                <a:ln>
                  <a:noFill/>
                </a:ln>
                <a:effectLst/>
                <a:uLnTx/>
                <a:uFillTx/>
              </a:rPr>
              <a:t> hours daily – </a:t>
            </a:r>
            <a:r>
              <a:rPr kumimoji="0" lang="en-US" sz="1600" b="1" i="0" u="none" strike="noStrike" cap="none" spc="0" normalizeH="0" baseline="0" noProof="0" dirty="0">
                <a:ln>
                  <a:noFill/>
                </a:ln>
                <a:effectLst/>
                <a:uLnTx/>
                <a:uFillTx/>
              </a:rPr>
              <a:t>20% improvement</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TOTAL NUMBER OF PATIENTS AWAITING ADMISSION AT 9 a.m.: REDUCED</a:t>
            </a:r>
            <a:r>
              <a:rPr kumimoji="0" lang="en-US" sz="1600" b="0" i="0" u="none" strike="noStrike" cap="none" spc="0" normalizeH="0" baseline="0" noProof="0" dirty="0">
                <a:ln>
                  <a:noFill/>
                </a:ln>
                <a:effectLst/>
                <a:uLnTx/>
                <a:uFillTx/>
              </a:rPr>
              <a:t> from </a:t>
            </a:r>
            <a:r>
              <a:rPr kumimoji="0" lang="en-US" sz="1600" b="1" i="0" u="none" strike="noStrike" cap="none" spc="0" normalizeH="0" baseline="0" noProof="0" dirty="0">
                <a:ln>
                  <a:noFill/>
                </a:ln>
                <a:solidFill>
                  <a:schemeClr val="accent6"/>
                </a:solidFill>
                <a:effectLst/>
                <a:uLnTx/>
                <a:uFillTx/>
              </a:rPr>
              <a:t>49 Patients </a:t>
            </a:r>
            <a:r>
              <a:rPr kumimoji="0" lang="en-US" sz="1600" b="0" i="0" u="none" strike="noStrike" cap="none" spc="0" normalizeH="0" baseline="0" noProof="0" dirty="0">
                <a:ln>
                  <a:noFill/>
                </a:ln>
                <a:solidFill>
                  <a:schemeClr val="accent6"/>
                </a:solidFill>
                <a:effectLst/>
                <a:uLnTx/>
                <a:uFillTx/>
              </a:rPr>
              <a:t>to </a:t>
            </a:r>
            <a:r>
              <a:rPr kumimoji="0" lang="en-US" sz="1600" b="1" i="0" u="none" strike="noStrike" cap="none" spc="0" normalizeH="0" baseline="0" noProof="0" dirty="0">
                <a:ln>
                  <a:noFill/>
                </a:ln>
                <a:solidFill>
                  <a:schemeClr val="accent6"/>
                </a:solidFill>
                <a:effectLst/>
                <a:uLnTx/>
                <a:uFillTx/>
              </a:rPr>
              <a:t>27 patients</a:t>
            </a:r>
            <a:r>
              <a:rPr kumimoji="0" lang="en-US" sz="1600" b="0" i="0" u="none" strike="noStrike" cap="none" spc="0" normalizeH="0" baseline="0" noProof="0" dirty="0">
                <a:ln>
                  <a:noFill/>
                </a:ln>
                <a:effectLst/>
                <a:uLnTx/>
                <a:uFillTx/>
              </a:rPr>
              <a:t>– </a:t>
            </a:r>
            <a:r>
              <a:rPr kumimoji="0" lang="en-US" sz="1600" b="1" i="0" u="none" strike="noStrike" cap="none" spc="0" normalizeH="0" baseline="0" noProof="0" dirty="0">
                <a:ln>
                  <a:noFill/>
                </a:ln>
                <a:effectLst/>
                <a:uLnTx/>
                <a:uFillTx/>
              </a:rPr>
              <a:t>45% improvement</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WEEKDAY (MEDICAL) DISCHARGES: – REDUCED VARIATION </a:t>
            </a:r>
            <a:r>
              <a:rPr kumimoji="0" lang="en-US" sz="1600" b="0" i="0" u="none" strike="noStrike" cap="none" spc="0" normalizeH="0" baseline="0" noProof="0" dirty="0">
                <a:ln>
                  <a:noFill/>
                </a:ln>
                <a:effectLst/>
                <a:uLnTx/>
                <a:uFillTx/>
              </a:rPr>
              <a:t>– </a:t>
            </a:r>
            <a:r>
              <a:rPr kumimoji="0" lang="en-US" sz="1600" b="1" i="0" u="none" strike="noStrike" cap="none" spc="0" normalizeH="0" baseline="0" noProof="0" dirty="0">
                <a:ln>
                  <a:noFill/>
                </a:ln>
                <a:effectLst/>
                <a:uLnTx/>
                <a:uFillTx/>
              </a:rPr>
              <a:t>providing greater confidence and assurance managing FLOW.</a:t>
            </a:r>
          </a:p>
          <a:p>
            <a:pPr marL="74295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solidFill>
                  <a:schemeClr val="accent6"/>
                </a:solidFill>
                <a:effectLst/>
                <a:uLnTx/>
                <a:uFillTx/>
              </a:rPr>
              <a:t> Variation has reduced from +/- 13 to +/- 7 discharges – a 46% improvement</a:t>
            </a: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600" b="1" i="0" u="none" strike="noStrike" cap="none" spc="0" normalizeH="0" baseline="0" noProof="0" dirty="0">
                <a:ln>
                  <a:noFill/>
                </a:ln>
                <a:effectLst/>
                <a:uLnTx/>
                <a:uFillTx/>
              </a:rPr>
              <a:t> SDEC:  </a:t>
            </a:r>
            <a:r>
              <a:rPr kumimoji="0" lang="en-US" sz="1600" b="1" i="0" u="none" strike="noStrike" cap="none" spc="0" normalizeH="0" baseline="0" noProof="0" dirty="0">
                <a:ln>
                  <a:noFill/>
                </a:ln>
                <a:solidFill>
                  <a:schemeClr val="accent6"/>
                </a:solidFill>
                <a:effectLst/>
                <a:uLnTx/>
                <a:uFillTx/>
              </a:rPr>
              <a:t>INCREASED</a:t>
            </a:r>
            <a:r>
              <a:rPr kumimoji="0" lang="en-US" sz="1600" b="1" i="0" u="none" strike="noStrike" cap="none" spc="0" normalizeH="0" baseline="0" noProof="0" dirty="0">
                <a:ln>
                  <a:noFill/>
                </a:ln>
                <a:effectLst/>
                <a:uLnTx/>
                <a:uFillTx/>
              </a:rPr>
              <a:t> to 114 transfers from ED in June compared to 33 per month between Feb 25 and May 25</a:t>
            </a:r>
          </a:p>
        </p:txBody>
      </p:sp>
    </p:spTree>
    <p:extLst>
      <p:ext uri="{BB962C8B-B14F-4D97-AF65-F5344CB8AC3E}">
        <p14:creationId xmlns:p14="http://schemas.microsoft.com/office/powerpoint/2010/main" val="1750282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9D397-8631-4F4C-8408-2C8ADE1751D4}"/>
              </a:ext>
            </a:extLst>
          </p:cNvPr>
          <p:cNvSpPr>
            <a:spLocks noGrp="1"/>
          </p:cNvSpPr>
          <p:nvPr>
            <p:ph type="title"/>
          </p:nvPr>
        </p:nvSpPr>
        <p:spPr>
          <a:xfrm>
            <a:off x="0" y="1"/>
            <a:ext cx="8906933" cy="939800"/>
          </a:xfrm>
        </p:spPr>
        <p:txBody>
          <a:bodyPr/>
          <a:lstStyle/>
          <a:p>
            <a:r>
              <a:rPr lang="en-GB" sz="4400" dirty="0"/>
              <a:t>🏥 </a:t>
            </a:r>
            <a:r>
              <a:rPr lang="en-GB" sz="4400" b="1" dirty="0"/>
              <a:t>W</a:t>
            </a:r>
            <a:r>
              <a:rPr lang="en-GB" b="1" dirty="0"/>
              <a:t>hat We Can Do Better?</a:t>
            </a:r>
            <a:endParaRPr b="1" dirty="0"/>
          </a:p>
        </p:txBody>
      </p:sp>
      <p:sp>
        <p:nvSpPr>
          <p:cNvPr id="3" name="Content Placeholder 2">
            <a:extLst>
              <a:ext uri="{FF2B5EF4-FFF2-40B4-BE49-F238E27FC236}">
                <a16:creationId xmlns:a16="http://schemas.microsoft.com/office/drawing/2014/main" id="{D3B3EED8-485C-4847-B564-04FD0ECC383B}"/>
              </a:ext>
            </a:extLst>
          </p:cNvPr>
          <p:cNvSpPr>
            <a:spLocks noGrp="1"/>
          </p:cNvSpPr>
          <p:nvPr>
            <p:ph idx="1"/>
          </p:nvPr>
        </p:nvSpPr>
        <p:spPr>
          <a:xfrm>
            <a:off x="347133" y="872067"/>
            <a:ext cx="11006667" cy="5304896"/>
          </a:xfrm>
        </p:spPr>
        <p:txBody>
          <a:bodyPr>
            <a:normAutofit/>
          </a:bodyPr>
          <a:lstStyle/>
          <a:p>
            <a:r>
              <a:rPr lang="en-GB" dirty="0"/>
              <a:t>Use of Your Next Patient Spaces – monitoring length of stay </a:t>
            </a:r>
          </a:p>
          <a:p>
            <a:r>
              <a:rPr lang="en-GB" dirty="0"/>
              <a:t>Use all capacity across SBUHB to ease pressures at the front door and in the community</a:t>
            </a:r>
          </a:p>
          <a:p>
            <a:r>
              <a:rPr lang="en-GB" dirty="0"/>
              <a:t>Develop robust night and weekend plans to ensure equity of care by day and night/weekends</a:t>
            </a:r>
          </a:p>
          <a:p>
            <a:r>
              <a:rPr lang="en-GB" dirty="0"/>
              <a:t>Ensure all specialities equally support their patients in ED in a more timely manner</a:t>
            </a:r>
          </a:p>
          <a:p>
            <a:r>
              <a:rPr lang="en-GB" dirty="0"/>
              <a:t>Release capacity in all assessment areas to ensure smooth transition from ED to specialities</a:t>
            </a:r>
          </a:p>
          <a:p>
            <a:r>
              <a:rPr lang="en-GB" dirty="0"/>
              <a:t>Improve flow through the Acute Medical Assessment Unit</a:t>
            </a:r>
          </a:p>
          <a:p>
            <a:endParaRPr lang="en-GB" dirty="0"/>
          </a:p>
          <a:p>
            <a:endParaRPr lang="en-GB" dirty="0"/>
          </a:p>
          <a:p>
            <a:endParaRPr lang="en-GB" dirty="0"/>
          </a:p>
        </p:txBody>
      </p:sp>
    </p:spTree>
    <p:extLst>
      <p:ext uri="{BB962C8B-B14F-4D97-AF65-F5344CB8AC3E}">
        <p14:creationId xmlns:p14="http://schemas.microsoft.com/office/powerpoint/2010/main" val="252779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F8C4-40E7-42AE-9BDD-06FA9150D0D9}"/>
              </a:ext>
            </a:extLst>
          </p:cNvPr>
          <p:cNvSpPr>
            <a:spLocks noGrp="1"/>
          </p:cNvSpPr>
          <p:nvPr>
            <p:ph type="title"/>
          </p:nvPr>
        </p:nvSpPr>
        <p:spPr>
          <a:xfrm>
            <a:off x="0" y="1"/>
            <a:ext cx="4182533" cy="1066800"/>
          </a:xfrm>
        </p:spPr>
        <p:txBody>
          <a:bodyPr/>
          <a:lstStyle/>
          <a:p>
            <a:r>
              <a:rPr lang="en-GB" b="1" dirty="0"/>
              <a:t>So where next.....</a:t>
            </a:r>
          </a:p>
        </p:txBody>
      </p:sp>
      <p:graphicFrame>
        <p:nvGraphicFramePr>
          <p:cNvPr id="3" name="Table 3">
            <a:extLst>
              <a:ext uri="{FF2B5EF4-FFF2-40B4-BE49-F238E27FC236}">
                <a16:creationId xmlns:a16="http://schemas.microsoft.com/office/drawing/2014/main" id="{48754E95-95EE-4F68-A3CD-C2BA203B4E68}"/>
              </a:ext>
            </a:extLst>
          </p:cNvPr>
          <p:cNvGraphicFramePr>
            <a:graphicFrameLocks noGrp="1"/>
          </p:cNvGraphicFramePr>
          <p:nvPr>
            <p:extLst>
              <p:ext uri="{D42A27DB-BD31-4B8C-83A1-F6EECF244321}">
                <p14:modId xmlns:p14="http://schemas.microsoft.com/office/powerpoint/2010/main" val="2066491845"/>
              </p:ext>
            </p:extLst>
          </p:nvPr>
        </p:nvGraphicFramePr>
        <p:xfrm>
          <a:off x="423333" y="1066800"/>
          <a:ext cx="11319934" cy="5207000"/>
        </p:xfrm>
        <a:graphic>
          <a:graphicData uri="http://schemas.openxmlformats.org/drawingml/2006/table">
            <a:tbl>
              <a:tblPr firstRow="1" bandRow="1">
                <a:tableStyleId>{5C22544A-7EE6-4342-B048-85BDC9FD1C3A}</a:tableStyleId>
              </a:tblPr>
              <a:tblGrid>
                <a:gridCol w="3386667">
                  <a:extLst>
                    <a:ext uri="{9D8B030D-6E8A-4147-A177-3AD203B41FA5}">
                      <a16:colId xmlns:a16="http://schemas.microsoft.com/office/drawing/2014/main" val="1482207404"/>
                    </a:ext>
                  </a:extLst>
                </a:gridCol>
                <a:gridCol w="7933267">
                  <a:extLst>
                    <a:ext uri="{9D8B030D-6E8A-4147-A177-3AD203B41FA5}">
                      <a16:colId xmlns:a16="http://schemas.microsoft.com/office/drawing/2014/main" val="2721418901"/>
                    </a:ext>
                  </a:extLst>
                </a:gridCol>
              </a:tblGrid>
              <a:tr h="650875">
                <a:tc>
                  <a:txBody>
                    <a:bodyPr/>
                    <a:lstStyle/>
                    <a:p>
                      <a:pPr algn="ctr"/>
                      <a:r>
                        <a:rPr lang="en-GB" dirty="0"/>
                        <a:t>PDSA</a:t>
                      </a:r>
                    </a:p>
                  </a:txBody>
                  <a:tcPr/>
                </a:tc>
                <a:tc>
                  <a:txBody>
                    <a:bodyPr/>
                    <a:lstStyle/>
                    <a:p>
                      <a:pPr algn="ctr"/>
                      <a:r>
                        <a:rPr lang="en-GB" dirty="0"/>
                        <a:t>Next steps</a:t>
                      </a:r>
                    </a:p>
                  </a:txBody>
                  <a:tcPr/>
                </a:tc>
                <a:extLst>
                  <a:ext uri="{0D108BD9-81ED-4DB2-BD59-A6C34878D82A}">
                    <a16:rowId xmlns:a16="http://schemas.microsoft.com/office/drawing/2014/main" val="876333473"/>
                  </a:ext>
                </a:extLst>
              </a:tr>
              <a:tr h="650875">
                <a:tc>
                  <a:txBody>
                    <a:bodyPr/>
                    <a:lstStyle/>
                    <a:p>
                      <a:r>
                        <a:rPr lang="en-GB" dirty="0"/>
                        <a:t>Anglesey Ward</a:t>
                      </a:r>
                    </a:p>
                  </a:txBody>
                  <a:tcPr/>
                </a:tc>
                <a:tc>
                  <a:txBody>
                    <a:bodyPr/>
                    <a:lstStyle/>
                    <a:p>
                      <a:r>
                        <a:rPr lang="en-GB" dirty="0"/>
                        <a:t>Keep Anglesey Ward open – end March 26</a:t>
                      </a:r>
                    </a:p>
                  </a:txBody>
                  <a:tcPr/>
                </a:tc>
                <a:extLst>
                  <a:ext uri="{0D108BD9-81ED-4DB2-BD59-A6C34878D82A}">
                    <a16:rowId xmlns:a16="http://schemas.microsoft.com/office/drawing/2014/main" val="1006361888"/>
                  </a:ext>
                </a:extLst>
              </a:tr>
              <a:tr h="650875">
                <a:tc>
                  <a:txBody>
                    <a:bodyPr/>
                    <a:lstStyle/>
                    <a:p>
                      <a:r>
                        <a:rPr lang="en-GB" dirty="0"/>
                        <a:t>Continue 7 day SDEC</a:t>
                      </a:r>
                    </a:p>
                  </a:txBody>
                  <a:tcPr/>
                </a:tc>
                <a:tc>
                  <a:txBody>
                    <a:bodyPr/>
                    <a:lstStyle/>
                    <a:p>
                      <a:r>
                        <a:rPr lang="en-GB" dirty="0"/>
                        <a:t>Continue to provide 7 day SDEC and test different workforce models and pathways</a:t>
                      </a:r>
                    </a:p>
                  </a:txBody>
                  <a:tcPr/>
                </a:tc>
                <a:extLst>
                  <a:ext uri="{0D108BD9-81ED-4DB2-BD59-A6C34878D82A}">
                    <a16:rowId xmlns:a16="http://schemas.microsoft.com/office/drawing/2014/main" val="3560406198"/>
                  </a:ext>
                </a:extLst>
              </a:tr>
              <a:tr h="650875">
                <a:tc>
                  <a:txBody>
                    <a:bodyPr/>
                    <a:lstStyle/>
                    <a:p>
                      <a:r>
                        <a:rPr lang="en-GB" dirty="0"/>
                        <a:t>Trusted referral pathway ED to SDEC</a:t>
                      </a:r>
                    </a:p>
                  </a:txBody>
                  <a:tcPr/>
                </a:tc>
                <a:tc>
                  <a:txBody>
                    <a:bodyPr/>
                    <a:lstStyle/>
                    <a:p>
                      <a:r>
                        <a:rPr lang="en-GB" dirty="0"/>
                        <a:t>Continue as the referral numbers on weekdays have improved.</a:t>
                      </a:r>
                    </a:p>
                  </a:txBody>
                  <a:tcPr/>
                </a:tc>
                <a:extLst>
                  <a:ext uri="{0D108BD9-81ED-4DB2-BD59-A6C34878D82A}">
                    <a16:rowId xmlns:a16="http://schemas.microsoft.com/office/drawing/2014/main" val="698198165"/>
                  </a:ext>
                </a:extLst>
              </a:tr>
              <a:tr h="650875">
                <a:tc>
                  <a:txBody>
                    <a:bodyPr/>
                    <a:lstStyle/>
                    <a:p>
                      <a:r>
                        <a:rPr lang="en-GB" dirty="0"/>
                        <a:t>AMU assessment model</a:t>
                      </a:r>
                    </a:p>
                  </a:txBody>
                  <a:tcPr/>
                </a:tc>
                <a:tc>
                  <a:txBody>
                    <a:bodyPr/>
                    <a:lstStyle/>
                    <a:p>
                      <a:r>
                        <a:rPr lang="en-GB" dirty="0"/>
                        <a:t>Further work is required as the tests of change have not improved flow through the AMU.</a:t>
                      </a:r>
                    </a:p>
                  </a:txBody>
                  <a:tcPr/>
                </a:tc>
                <a:extLst>
                  <a:ext uri="{0D108BD9-81ED-4DB2-BD59-A6C34878D82A}">
                    <a16:rowId xmlns:a16="http://schemas.microsoft.com/office/drawing/2014/main" val="1429513694"/>
                  </a:ext>
                </a:extLst>
              </a:tr>
              <a:tr h="650875">
                <a:tc>
                  <a:txBody>
                    <a:bodyPr/>
                    <a:lstStyle/>
                    <a:p>
                      <a:r>
                        <a:rPr lang="en-GB" dirty="0"/>
                        <a:t>Criteria to Reside</a:t>
                      </a:r>
                    </a:p>
                  </a:txBody>
                  <a:tcPr/>
                </a:tc>
                <a:tc>
                  <a:txBody>
                    <a:bodyPr/>
                    <a:lstStyle/>
                    <a:p>
                      <a:r>
                        <a:rPr lang="en-GB" dirty="0"/>
                        <a:t>Redesign PDSA’s ? Test closer to point of Decision to Admit</a:t>
                      </a:r>
                    </a:p>
                  </a:txBody>
                  <a:tcPr/>
                </a:tc>
                <a:extLst>
                  <a:ext uri="{0D108BD9-81ED-4DB2-BD59-A6C34878D82A}">
                    <a16:rowId xmlns:a16="http://schemas.microsoft.com/office/drawing/2014/main" val="2978692987"/>
                  </a:ext>
                </a:extLst>
              </a:tr>
              <a:tr h="650875">
                <a:tc>
                  <a:txBody>
                    <a:bodyPr/>
                    <a:lstStyle/>
                    <a:p>
                      <a:r>
                        <a:rPr lang="en-GB" dirty="0"/>
                        <a:t>Criteria Led Discharge</a:t>
                      </a:r>
                    </a:p>
                  </a:txBody>
                  <a:tcPr/>
                </a:tc>
                <a:tc>
                  <a:txBody>
                    <a:bodyPr/>
                    <a:lstStyle/>
                    <a:p>
                      <a:r>
                        <a:rPr lang="en-GB" dirty="0"/>
                        <a:t>Continue to refine/extend</a:t>
                      </a:r>
                    </a:p>
                  </a:txBody>
                  <a:tcPr/>
                </a:tc>
                <a:extLst>
                  <a:ext uri="{0D108BD9-81ED-4DB2-BD59-A6C34878D82A}">
                    <a16:rowId xmlns:a16="http://schemas.microsoft.com/office/drawing/2014/main" val="4013789666"/>
                  </a:ext>
                </a:extLst>
              </a:tr>
              <a:tr h="650875">
                <a:tc>
                  <a:txBody>
                    <a:bodyPr/>
                    <a:lstStyle/>
                    <a:p>
                      <a:r>
                        <a:rPr lang="en-GB" dirty="0"/>
                        <a:t>Your Next Patient</a:t>
                      </a:r>
                    </a:p>
                  </a:txBody>
                  <a:tcPr/>
                </a:tc>
                <a:tc>
                  <a:txBody>
                    <a:bodyPr/>
                    <a:lstStyle/>
                    <a:p>
                      <a:r>
                        <a:rPr lang="en-GB" dirty="0"/>
                        <a:t>Implement as ‘business as usual’.</a:t>
                      </a:r>
                    </a:p>
                  </a:txBody>
                  <a:tcPr/>
                </a:tc>
                <a:extLst>
                  <a:ext uri="{0D108BD9-81ED-4DB2-BD59-A6C34878D82A}">
                    <a16:rowId xmlns:a16="http://schemas.microsoft.com/office/drawing/2014/main" val="3581044549"/>
                  </a:ext>
                </a:extLst>
              </a:tr>
            </a:tbl>
          </a:graphicData>
        </a:graphic>
      </p:graphicFrame>
    </p:spTree>
    <p:extLst>
      <p:ext uri="{BB962C8B-B14F-4D97-AF65-F5344CB8AC3E}">
        <p14:creationId xmlns:p14="http://schemas.microsoft.com/office/powerpoint/2010/main" val="3671909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87EDB-94C3-44E3-90CF-F1415AE4AE3B}"/>
              </a:ext>
            </a:extLst>
          </p:cNvPr>
          <p:cNvSpPr>
            <a:spLocks noGrp="1"/>
          </p:cNvSpPr>
          <p:nvPr>
            <p:ph type="title"/>
          </p:nvPr>
        </p:nvSpPr>
        <p:spPr>
          <a:xfrm>
            <a:off x="0" y="0"/>
            <a:ext cx="12192000" cy="745067"/>
          </a:xfrm>
        </p:spPr>
        <p:txBody>
          <a:bodyPr>
            <a:noAutofit/>
          </a:bodyPr>
          <a:lstStyle/>
          <a:p>
            <a:r>
              <a:rPr lang="en-GB" sz="4000" b="1" dirty="0"/>
              <a:t>Continuous improvement journey…</a:t>
            </a:r>
          </a:p>
        </p:txBody>
      </p:sp>
      <p:graphicFrame>
        <p:nvGraphicFramePr>
          <p:cNvPr id="3" name="Table 3">
            <a:extLst>
              <a:ext uri="{FF2B5EF4-FFF2-40B4-BE49-F238E27FC236}">
                <a16:creationId xmlns:a16="http://schemas.microsoft.com/office/drawing/2014/main" id="{12C77667-329B-4F61-BEBA-02AEEECA52EE}"/>
              </a:ext>
            </a:extLst>
          </p:cNvPr>
          <p:cNvGraphicFramePr>
            <a:graphicFrameLocks noGrp="1"/>
          </p:cNvGraphicFramePr>
          <p:nvPr>
            <p:extLst>
              <p:ext uri="{D42A27DB-BD31-4B8C-83A1-F6EECF244321}">
                <p14:modId xmlns:p14="http://schemas.microsoft.com/office/powerpoint/2010/main" val="679965280"/>
              </p:ext>
            </p:extLst>
          </p:nvPr>
        </p:nvGraphicFramePr>
        <p:xfrm>
          <a:off x="516464" y="745066"/>
          <a:ext cx="11413069" cy="6040901"/>
        </p:xfrm>
        <a:graphic>
          <a:graphicData uri="http://schemas.openxmlformats.org/drawingml/2006/table">
            <a:tbl>
              <a:tblPr firstRow="1" bandRow="1">
                <a:tableStyleId>{5C22544A-7EE6-4342-B048-85BDC9FD1C3A}</a:tableStyleId>
              </a:tblPr>
              <a:tblGrid>
                <a:gridCol w="4368803">
                  <a:extLst>
                    <a:ext uri="{9D8B030D-6E8A-4147-A177-3AD203B41FA5}">
                      <a16:colId xmlns:a16="http://schemas.microsoft.com/office/drawing/2014/main" val="208632825"/>
                    </a:ext>
                  </a:extLst>
                </a:gridCol>
                <a:gridCol w="7044266">
                  <a:extLst>
                    <a:ext uri="{9D8B030D-6E8A-4147-A177-3AD203B41FA5}">
                      <a16:colId xmlns:a16="http://schemas.microsoft.com/office/drawing/2014/main" val="523748752"/>
                    </a:ext>
                  </a:extLst>
                </a:gridCol>
              </a:tblGrid>
              <a:tr h="423334">
                <a:tc>
                  <a:txBody>
                    <a:bodyPr/>
                    <a:lstStyle/>
                    <a:p>
                      <a:r>
                        <a:rPr lang="en-GB" sz="1800" b="1" dirty="0"/>
                        <a:t>Based on the learning, we need to …</a:t>
                      </a:r>
                      <a:endParaRPr lang="en-GB" dirty="0"/>
                    </a:p>
                  </a:txBody>
                  <a:tcPr/>
                </a:tc>
                <a:tc>
                  <a:txBody>
                    <a:bodyPr/>
                    <a:lstStyle/>
                    <a:p>
                      <a:r>
                        <a:rPr lang="en-GB" dirty="0"/>
                        <a:t>PDSA</a:t>
                      </a:r>
                    </a:p>
                  </a:txBody>
                  <a:tcPr/>
                </a:tc>
                <a:extLst>
                  <a:ext uri="{0D108BD9-81ED-4DB2-BD59-A6C34878D82A}">
                    <a16:rowId xmlns:a16="http://schemas.microsoft.com/office/drawing/2014/main" val="2385656643"/>
                  </a:ext>
                </a:extLst>
              </a:tr>
              <a:tr h="361727">
                <a:tc>
                  <a:txBody>
                    <a:bodyPr/>
                    <a:lstStyle/>
                    <a:p>
                      <a:r>
                        <a:rPr lang="en-GB" dirty="0"/>
                        <a:t>Improve patient flow at ward level</a:t>
                      </a:r>
                    </a:p>
                  </a:txBody>
                  <a:tcPr/>
                </a:tc>
                <a:tc>
                  <a:txBody>
                    <a:bodyPr/>
                    <a:lstStyle/>
                    <a:p>
                      <a:r>
                        <a:rPr lang="en-GB" dirty="0"/>
                        <a:t>Test the optimal hospital flow framework with support on one ward</a:t>
                      </a:r>
                    </a:p>
                  </a:txBody>
                  <a:tcPr/>
                </a:tc>
                <a:extLst>
                  <a:ext uri="{0D108BD9-81ED-4DB2-BD59-A6C34878D82A}">
                    <a16:rowId xmlns:a16="http://schemas.microsoft.com/office/drawing/2014/main" val="414694494"/>
                  </a:ext>
                </a:extLst>
              </a:tr>
              <a:tr h="1175612">
                <a:tc>
                  <a:txBody>
                    <a:bodyPr/>
                    <a:lstStyle/>
                    <a:p>
                      <a:r>
                        <a:rPr lang="en-GB" dirty="0"/>
                        <a:t>Improve access to acute stroke care and rehabilitation</a:t>
                      </a:r>
                    </a:p>
                  </a:txBody>
                  <a:tcPr/>
                </a:tc>
                <a:tc>
                  <a:txBody>
                    <a:bodyPr/>
                    <a:lstStyle/>
                    <a:p>
                      <a:r>
                        <a:rPr lang="en-GB" dirty="0"/>
                        <a:t>Test a change in the stroke pathway to give the MDT management of flow across the whole pathway from point of arrival in hospital to point of discharge from hospital or transfer to a rehabilitation bed in NPTH</a:t>
                      </a:r>
                    </a:p>
                  </a:txBody>
                  <a:tcPr/>
                </a:tc>
                <a:extLst>
                  <a:ext uri="{0D108BD9-81ED-4DB2-BD59-A6C34878D82A}">
                    <a16:rowId xmlns:a16="http://schemas.microsoft.com/office/drawing/2014/main" val="3799490982"/>
                  </a:ext>
                </a:extLst>
              </a:tr>
              <a:tr h="721151">
                <a:tc>
                  <a:txBody>
                    <a:bodyPr/>
                    <a:lstStyle/>
                    <a:p>
                      <a:r>
                        <a:rPr lang="en-GB" dirty="0"/>
                        <a:t>Redesign the SDEC Clinical Model</a:t>
                      </a:r>
                    </a:p>
                  </a:txBody>
                  <a:tcPr/>
                </a:tc>
                <a:tc>
                  <a:txBody>
                    <a:bodyPr/>
                    <a:lstStyle/>
                    <a:p>
                      <a:r>
                        <a:rPr lang="en-GB" dirty="0"/>
                        <a:t>Test the impact of Clinicians from ED and Acute Medicine in delivering a 5 day SDEC service</a:t>
                      </a:r>
                    </a:p>
                  </a:txBody>
                  <a:tcPr/>
                </a:tc>
                <a:extLst>
                  <a:ext uri="{0D108BD9-81ED-4DB2-BD59-A6C34878D82A}">
                    <a16:rowId xmlns:a16="http://schemas.microsoft.com/office/drawing/2014/main" val="1834172870"/>
                  </a:ext>
                </a:extLst>
              </a:tr>
              <a:tr h="373031">
                <a:tc>
                  <a:txBody>
                    <a:bodyPr/>
                    <a:lstStyle/>
                    <a:p>
                      <a:r>
                        <a:rPr lang="en-GB" dirty="0"/>
                        <a:t>Improve AMU Patient Flow</a:t>
                      </a:r>
                    </a:p>
                  </a:txBody>
                  <a:tcPr/>
                </a:tc>
                <a:tc>
                  <a:txBody>
                    <a:bodyPr/>
                    <a:lstStyle/>
                    <a:p>
                      <a:r>
                        <a:rPr lang="en-GB" dirty="0"/>
                        <a:t>Test different models of working in the AMU</a:t>
                      </a:r>
                    </a:p>
                  </a:txBody>
                  <a:tcPr/>
                </a:tc>
                <a:extLst>
                  <a:ext uri="{0D108BD9-81ED-4DB2-BD59-A6C34878D82A}">
                    <a16:rowId xmlns:a16="http://schemas.microsoft.com/office/drawing/2014/main" val="2041802382"/>
                  </a:ext>
                </a:extLst>
              </a:tr>
              <a:tr h="904317">
                <a:tc>
                  <a:txBody>
                    <a:bodyPr/>
                    <a:lstStyle/>
                    <a:p>
                      <a:r>
                        <a:rPr lang="en-GB" dirty="0"/>
                        <a:t>Improve ways of working in the Emergency Department, with a particular focus on assessment </a:t>
                      </a:r>
                    </a:p>
                  </a:txBody>
                  <a:tcPr/>
                </a:tc>
                <a:tc>
                  <a:txBody>
                    <a:bodyPr/>
                    <a:lstStyle/>
                    <a:p>
                      <a:r>
                        <a:rPr lang="en-GB" dirty="0"/>
                        <a:t>Design tests of change in the ED working model based on the learning from recent PDSA’s</a:t>
                      </a:r>
                    </a:p>
                  </a:txBody>
                  <a:tcPr/>
                </a:tc>
                <a:extLst>
                  <a:ext uri="{0D108BD9-81ED-4DB2-BD59-A6C34878D82A}">
                    <a16:rowId xmlns:a16="http://schemas.microsoft.com/office/drawing/2014/main" val="1426610416"/>
                  </a:ext>
                </a:extLst>
              </a:tr>
              <a:tr h="432062">
                <a:tc>
                  <a:txBody>
                    <a:bodyPr/>
                    <a:lstStyle/>
                    <a:p>
                      <a:r>
                        <a:rPr lang="en-GB" dirty="0"/>
                        <a:t>Criteria to Reside</a:t>
                      </a:r>
                    </a:p>
                  </a:txBody>
                  <a:tcPr/>
                </a:tc>
                <a:tc>
                  <a:txBody>
                    <a:bodyPr/>
                    <a:lstStyle/>
                    <a:p>
                      <a:r>
                        <a:rPr lang="en-GB" dirty="0"/>
                        <a:t>Redesign PDSA’s ? test closer to point of Decision to Admit</a:t>
                      </a:r>
                    </a:p>
                  </a:txBody>
                  <a:tcPr/>
                </a:tc>
                <a:extLst>
                  <a:ext uri="{0D108BD9-81ED-4DB2-BD59-A6C34878D82A}">
                    <a16:rowId xmlns:a16="http://schemas.microsoft.com/office/drawing/2014/main" val="2512583362"/>
                  </a:ext>
                </a:extLst>
              </a:tr>
              <a:tr h="721151">
                <a:tc>
                  <a:txBody>
                    <a:bodyPr/>
                    <a:lstStyle/>
                    <a:p>
                      <a:r>
                        <a:rPr lang="en-GB" dirty="0"/>
                        <a:t>Criteria Led Discharge</a:t>
                      </a:r>
                    </a:p>
                  </a:txBody>
                  <a:tcPr/>
                </a:tc>
                <a:tc>
                  <a:txBody>
                    <a:bodyPr/>
                    <a:lstStyle/>
                    <a:p>
                      <a:r>
                        <a:rPr lang="en-GB" dirty="0"/>
                        <a:t>Continue to refine/extend the PDSA as early signs of improvement in weekend discharge</a:t>
                      </a:r>
                    </a:p>
                  </a:txBody>
                  <a:tcPr/>
                </a:tc>
                <a:extLst>
                  <a:ext uri="{0D108BD9-81ED-4DB2-BD59-A6C34878D82A}">
                    <a16:rowId xmlns:a16="http://schemas.microsoft.com/office/drawing/2014/main" val="1050485455"/>
                  </a:ext>
                </a:extLst>
              </a:tr>
              <a:tr h="721151">
                <a:tc>
                  <a:txBody>
                    <a:bodyPr/>
                    <a:lstStyle/>
                    <a:p>
                      <a:r>
                        <a:rPr lang="en-GB" dirty="0"/>
                        <a:t>Reduce the number of patients conveyed from Care Homes</a:t>
                      </a:r>
                    </a:p>
                  </a:txBody>
                  <a:tcPr/>
                </a:tc>
                <a:tc>
                  <a:txBody>
                    <a:bodyPr/>
                    <a:lstStyle/>
                    <a:p>
                      <a:r>
                        <a:rPr lang="en-GB" dirty="0"/>
                        <a:t>Test the implementation of ‘ticket to ride’ whereby paramedics attending an emergency call in a Care Home will discuss the case with Clinicians in the UEC Hub prior to conveyance</a:t>
                      </a:r>
                    </a:p>
                  </a:txBody>
                  <a:tcPr/>
                </a:tc>
                <a:extLst>
                  <a:ext uri="{0D108BD9-81ED-4DB2-BD59-A6C34878D82A}">
                    <a16:rowId xmlns:a16="http://schemas.microsoft.com/office/drawing/2014/main" val="1897307849"/>
                  </a:ext>
                </a:extLst>
              </a:tr>
            </a:tbl>
          </a:graphicData>
        </a:graphic>
      </p:graphicFrame>
    </p:spTree>
    <p:extLst>
      <p:ext uri="{BB962C8B-B14F-4D97-AF65-F5344CB8AC3E}">
        <p14:creationId xmlns:p14="http://schemas.microsoft.com/office/powerpoint/2010/main" val="4112845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7DDAFA-589F-40AE-87C8-F25075CF332A}"/>
              </a:ext>
            </a:extLst>
          </p:cNvPr>
          <p:cNvSpPr>
            <a:spLocks noGrp="1"/>
          </p:cNvSpPr>
          <p:nvPr>
            <p:ph type="title"/>
          </p:nvPr>
        </p:nvSpPr>
        <p:spPr>
          <a:xfrm>
            <a:off x="1383564" y="348865"/>
            <a:ext cx="9718111" cy="1576446"/>
          </a:xfrm>
        </p:spPr>
        <p:txBody>
          <a:bodyPr anchor="ctr">
            <a:normAutofit/>
          </a:bodyPr>
          <a:lstStyle/>
          <a:p>
            <a:r>
              <a:rPr lang="en-GB" sz="4000" b="1">
                <a:solidFill>
                  <a:srgbClr val="FFFFFF"/>
                </a:solidFill>
              </a:rPr>
              <a:t> </a:t>
            </a:r>
            <a:r>
              <a:rPr lang="en-GB" sz="4000">
                <a:solidFill>
                  <a:srgbClr val="FFFFFF"/>
                </a:solidFill>
              </a:rPr>
              <a:t>🔍 </a:t>
            </a:r>
            <a:r>
              <a:rPr lang="en-GB" sz="4000" b="1">
                <a:solidFill>
                  <a:srgbClr val="FFFFFF"/>
                </a:solidFill>
              </a:rPr>
              <a:t>Background</a:t>
            </a:r>
            <a:r>
              <a:rPr lang="en-GB" sz="4000">
                <a:solidFill>
                  <a:srgbClr val="FFFFFF"/>
                </a:solidFill>
              </a:rPr>
              <a:t>: Why are we doing this?</a:t>
            </a:r>
          </a:p>
        </p:txBody>
      </p:sp>
      <p:graphicFrame>
        <p:nvGraphicFramePr>
          <p:cNvPr id="5" name="Content Placeholder 2">
            <a:extLst>
              <a:ext uri="{FF2B5EF4-FFF2-40B4-BE49-F238E27FC236}">
                <a16:creationId xmlns:a16="http://schemas.microsoft.com/office/drawing/2014/main" id="{23F2F8C3-0C4A-BE49-16E0-83FB227F58EB}"/>
              </a:ext>
            </a:extLst>
          </p:cNvPr>
          <p:cNvGraphicFramePr>
            <a:graphicFrameLocks noGrp="1"/>
          </p:cNvGraphicFramePr>
          <p:nvPr>
            <p:ph idx="1"/>
            <p:extLst>
              <p:ext uri="{D42A27DB-BD31-4B8C-83A1-F6EECF244321}">
                <p14:modId xmlns:p14="http://schemas.microsoft.com/office/powerpoint/2010/main" val="210795657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1997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F3D932-434F-8E45-5579-E9F67EE7A25A}"/>
              </a:ext>
            </a:extLst>
          </p:cNvPr>
          <p:cNvSpPr txBox="1"/>
          <p:nvPr/>
        </p:nvSpPr>
        <p:spPr>
          <a:xfrm>
            <a:off x="0" y="0"/>
            <a:ext cx="9326880" cy="646331"/>
          </a:xfrm>
          <a:prstGeom prst="rect">
            <a:avLst/>
          </a:prstGeom>
          <a:noFill/>
        </p:spPr>
        <p:txBody>
          <a:bodyPr wrap="square" rtlCol="0">
            <a:spAutoFit/>
          </a:bodyPr>
          <a:lstStyle/>
          <a:p>
            <a:r>
              <a:rPr lang="en-GB" sz="3600" dirty="0"/>
              <a:t>Conclusion…</a:t>
            </a:r>
          </a:p>
        </p:txBody>
      </p:sp>
      <p:sp>
        <p:nvSpPr>
          <p:cNvPr id="3" name="TextBox 2">
            <a:extLst>
              <a:ext uri="{FF2B5EF4-FFF2-40B4-BE49-F238E27FC236}">
                <a16:creationId xmlns:a16="http://schemas.microsoft.com/office/drawing/2014/main" id="{F54A5138-E0A1-425A-A879-CC80BCD0CAD6}"/>
              </a:ext>
            </a:extLst>
          </p:cNvPr>
          <p:cNvSpPr txBox="1"/>
          <p:nvPr/>
        </p:nvSpPr>
        <p:spPr>
          <a:xfrm>
            <a:off x="0" y="646331"/>
            <a:ext cx="12192000" cy="6001643"/>
          </a:xfrm>
          <a:prstGeom prst="rect">
            <a:avLst/>
          </a:prstGeom>
          <a:noFill/>
        </p:spPr>
        <p:txBody>
          <a:bodyPr wrap="square" rtlCol="0">
            <a:spAutoFit/>
          </a:bodyPr>
          <a:lstStyle/>
          <a:p>
            <a:pPr marL="285750" indent="-285750">
              <a:buFont typeface="Arial" panose="020B0604020202020204" pitchFamily="34" charset="0"/>
              <a:buChar char="•"/>
            </a:pPr>
            <a:r>
              <a:rPr lang="en-GB" sz="2400" dirty="0"/>
              <a:t>The transformational change in the UEC pathway has resulted in significant improvements in care and clinical journey times for patients.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Patients can expect to be on the appropriate ward to meet their clinical needs.</a:t>
            </a:r>
          </a:p>
          <a:p>
            <a:endParaRPr lang="en-GB" sz="2400" dirty="0"/>
          </a:p>
          <a:p>
            <a:pPr marL="285750" indent="-285750">
              <a:buFont typeface="Arial" panose="020B0604020202020204" pitchFamily="34" charset="0"/>
              <a:buChar char="•"/>
            </a:pPr>
            <a:r>
              <a:rPr lang="en-GB" sz="2400" dirty="0"/>
              <a:t>The Emergency Department can respond to life and limb threatening patients immediately and those patients outside of these categories are being handed over the majority of time within one hour.</a:t>
            </a:r>
          </a:p>
          <a:p>
            <a:endParaRPr lang="en-GB" sz="2400" dirty="0"/>
          </a:p>
          <a:p>
            <a:pPr marL="285750" indent="-285750">
              <a:buFont typeface="Arial" panose="020B0604020202020204" pitchFamily="34" charset="0"/>
              <a:buChar char="•"/>
            </a:pPr>
            <a:r>
              <a:rPr lang="en-GB" sz="2400" dirty="0"/>
              <a:t>Patients in our communities can expect to receive an ambulance response in a timely manner.</a:t>
            </a:r>
          </a:p>
          <a:p>
            <a:endParaRPr lang="en-GB" sz="2400" dirty="0"/>
          </a:p>
          <a:p>
            <a:pPr marL="285750" indent="-285750">
              <a:buFont typeface="Arial" panose="020B0604020202020204" pitchFamily="34" charset="0"/>
              <a:buChar char="•"/>
            </a:pPr>
            <a:r>
              <a:rPr lang="en-GB" sz="2400" dirty="0"/>
              <a:t>The consistent placement of additional patients in the ED Blue trolley bay has been eradicated.</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Patients are not sleeping night after night in the Emergency Department where the light never goes off and their food is served on cardboard trays with wooden cutlery.</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2633635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0994-E5CB-4316-9321-2A38C9A91AD9}"/>
              </a:ext>
            </a:extLst>
          </p:cNvPr>
          <p:cNvSpPr>
            <a:spLocks noGrp="1"/>
          </p:cNvSpPr>
          <p:nvPr>
            <p:ph type="title"/>
          </p:nvPr>
        </p:nvSpPr>
        <p:spPr>
          <a:xfrm>
            <a:off x="0" y="1"/>
            <a:ext cx="5842000" cy="739309"/>
          </a:xfrm>
        </p:spPr>
        <p:txBody>
          <a:bodyPr/>
          <a:lstStyle/>
          <a:p>
            <a:r>
              <a:rPr lang="en-GB" b="1" dirty="0"/>
              <a:t>What are people saying?</a:t>
            </a:r>
          </a:p>
        </p:txBody>
      </p:sp>
      <p:sp>
        <p:nvSpPr>
          <p:cNvPr id="6" name="Speech Bubble: Rectangle with Corners Rounded 5">
            <a:extLst>
              <a:ext uri="{FF2B5EF4-FFF2-40B4-BE49-F238E27FC236}">
                <a16:creationId xmlns:a16="http://schemas.microsoft.com/office/drawing/2014/main" id="{41388E8E-6939-4259-A08D-ED0C32F6F858}"/>
              </a:ext>
            </a:extLst>
          </p:cNvPr>
          <p:cNvSpPr/>
          <p:nvPr/>
        </p:nvSpPr>
        <p:spPr>
          <a:xfrm>
            <a:off x="0" y="782067"/>
            <a:ext cx="2446867" cy="151553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t>“It is culturally different here in Morriston”</a:t>
            </a:r>
          </a:p>
          <a:p>
            <a:pPr algn="ctr"/>
            <a:r>
              <a:rPr lang="en-GB" dirty="0"/>
              <a:t>HEIW</a:t>
            </a:r>
          </a:p>
        </p:txBody>
      </p:sp>
      <p:sp>
        <p:nvSpPr>
          <p:cNvPr id="7" name="Speech Bubble: Rectangle with Corners Rounded 6">
            <a:extLst>
              <a:ext uri="{FF2B5EF4-FFF2-40B4-BE49-F238E27FC236}">
                <a16:creationId xmlns:a16="http://schemas.microsoft.com/office/drawing/2014/main" id="{E9CBC01B-3ED3-4FF8-A0D1-24ADA227DBB1}"/>
              </a:ext>
            </a:extLst>
          </p:cNvPr>
          <p:cNvSpPr/>
          <p:nvPr/>
        </p:nvSpPr>
        <p:spPr>
          <a:xfrm>
            <a:off x="1599146" y="1761996"/>
            <a:ext cx="2514599" cy="1595967"/>
          </a:xfrm>
          <a:prstGeom prst="wedgeRoundRect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i="1" dirty="0"/>
              <a:t>“I never thought this could be achieved in Morriston.”</a:t>
            </a:r>
          </a:p>
          <a:p>
            <a:pPr algn="ctr"/>
            <a:r>
              <a:rPr lang="en-GB" dirty="0"/>
              <a:t>Senior Manager in UEC</a:t>
            </a:r>
          </a:p>
        </p:txBody>
      </p:sp>
      <p:sp>
        <p:nvSpPr>
          <p:cNvPr id="8" name="Speech Bubble: Rectangle with Corners Rounded 7">
            <a:extLst>
              <a:ext uri="{FF2B5EF4-FFF2-40B4-BE49-F238E27FC236}">
                <a16:creationId xmlns:a16="http://schemas.microsoft.com/office/drawing/2014/main" id="{E51A0418-6B29-4559-82E7-2150954E2415}"/>
              </a:ext>
            </a:extLst>
          </p:cNvPr>
          <p:cNvSpPr/>
          <p:nvPr/>
        </p:nvSpPr>
        <p:spPr>
          <a:xfrm>
            <a:off x="4191005" y="869356"/>
            <a:ext cx="2700867" cy="1785281"/>
          </a:xfrm>
          <a:prstGeom prst="wedgeRoundRect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t>
            </a:r>
            <a:r>
              <a:rPr lang="en-GB" i="1" dirty="0"/>
              <a:t>Its like being at Morriston 20 years ago when we could handover our patients</a:t>
            </a:r>
            <a:r>
              <a:rPr lang="en-GB" dirty="0"/>
              <a:t>”</a:t>
            </a:r>
          </a:p>
          <a:p>
            <a:pPr algn="ctr"/>
            <a:r>
              <a:rPr lang="en-GB" dirty="0"/>
              <a:t>Paramedic</a:t>
            </a:r>
          </a:p>
        </p:txBody>
      </p:sp>
      <p:sp>
        <p:nvSpPr>
          <p:cNvPr id="9" name="Speech Bubble: Rectangle with Corners Rounded 8">
            <a:extLst>
              <a:ext uri="{FF2B5EF4-FFF2-40B4-BE49-F238E27FC236}">
                <a16:creationId xmlns:a16="http://schemas.microsoft.com/office/drawing/2014/main" id="{541509D2-2592-4BCD-A5FD-9B8DAE3AF7D1}"/>
              </a:ext>
            </a:extLst>
          </p:cNvPr>
          <p:cNvSpPr/>
          <p:nvPr/>
        </p:nvSpPr>
        <p:spPr>
          <a:xfrm>
            <a:off x="6316134" y="2052281"/>
            <a:ext cx="2514598" cy="1955800"/>
          </a:xfrm>
          <a:prstGeom prst="wedgeRoundRectCallou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i="1" dirty="0"/>
              <a:t>I’ve worked in ED for over a year and there has always been extra patients in blue trolley bay…I can’t believe it!</a:t>
            </a:r>
            <a:r>
              <a:rPr lang="en-GB" dirty="0"/>
              <a:t>”</a:t>
            </a:r>
          </a:p>
          <a:p>
            <a:pPr algn="ctr"/>
            <a:r>
              <a:rPr lang="en-GB" dirty="0"/>
              <a:t>ED Nurse</a:t>
            </a:r>
          </a:p>
        </p:txBody>
      </p:sp>
      <p:sp>
        <p:nvSpPr>
          <p:cNvPr id="10" name="Speech Bubble: Rectangle with Corners Rounded 9">
            <a:extLst>
              <a:ext uri="{FF2B5EF4-FFF2-40B4-BE49-F238E27FC236}">
                <a16:creationId xmlns:a16="http://schemas.microsoft.com/office/drawing/2014/main" id="{33372164-BFF0-44EC-9EF4-18F84A114EAA}"/>
              </a:ext>
            </a:extLst>
          </p:cNvPr>
          <p:cNvSpPr/>
          <p:nvPr/>
        </p:nvSpPr>
        <p:spPr>
          <a:xfrm>
            <a:off x="4191005" y="3837562"/>
            <a:ext cx="2954867" cy="2277533"/>
          </a:xfrm>
          <a:prstGeom prst="wedgeRoundRect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t>“I feel proud to be part of a great team who have engaged in the innovation to make things better for our patients and staff”</a:t>
            </a:r>
          </a:p>
          <a:p>
            <a:pPr algn="ctr"/>
            <a:r>
              <a:rPr lang="en-GB" dirty="0"/>
              <a:t>Asst Director UEC</a:t>
            </a:r>
          </a:p>
        </p:txBody>
      </p:sp>
      <p:sp>
        <p:nvSpPr>
          <p:cNvPr id="11" name="Speech Bubble: Rectangle with Corners Rounded 10">
            <a:extLst>
              <a:ext uri="{FF2B5EF4-FFF2-40B4-BE49-F238E27FC236}">
                <a16:creationId xmlns:a16="http://schemas.microsoft.com/office/drawing/2014/main" id="{342B9A12-26ED-4C49-A7FC-929DED6770C6}"/>
              </a:ext>
            </a:extLst>
          </p:cNvPr>
          <p:cNvSpPr/>
          <p:nvPr/>
        </p:nvSpPr>
        <p:spPr>
          <a:xfrm>
            <a:off x="3957640" y="2460206"/>
            <a:ext cx="2514599" cy="1377356"/>
          </a:xfrm>
          <a:prstGeom prst="wedgeRoundRect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r>
              <a:rPr lang="en-GB" i="1" dirty="0"/>
              <a:t>There’s just one word…phenomenal”</a:t>
            </a:r>
          </a:p>
          <a:p>
            <a:pPr algn="ctr"/>
            <a:r>
              <a:rPr lang="en-GB" dirty="0"/>
              <a:t>BI Partner</a:t>
            </a:r>
          </a:p>
        </p:txBody>
      </p:sp>
      <p:sp>
        <p:nvSpPr>
          <p:cNvPr id="12" name="Speech Bubble: Rectangle with Corners Rounded 11">
            <a:extLst>
              <a:ext uri="{FF2B5EF4-FFF2-40B4-BE49-F238E27FC236}">
                <a16:creationId xmlns:a16="http://schemas.microsoft.com/office/drawing/2014/main" id="{637A8366-FD25-452D-B729-B6D744234535}"/>
              </a:ext>
            </a:extLst>
          </p:cNvPr>
          <p:cNvSpPr/>
          <p:nvPr/>
        </p:nvSpPr>
        <p:spPr>
          <a:xfrm>
            <a:off x="6891872" y="198644"/>
            <a:ext cx="2747428" cy="1955800"/>
          </a:xfrm>
          <a:prstGeom prst="wedgeRoundRect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i="1" dirty="0"/>
              <a:t>Its fantastic to not be greeted by a sea of yellow on my way into work”</a:t>
            </a:r>
          </a:p>
          <a:p>
            <a:pPr algn="ctr"/>
            <a:r>
              <a:rPr lang="en-GB" dirty="0"/>
              <a:t>Service Group Director Morriston</a:t>
            </a:r>
          </a:p>
        </p:txBody>
      </p:sp>
      <p:sp>
        <p:nvSpPr>
          <p:cNvPr id="13" name="Speech Bubble: Rectangle with Corners Rounded 12">
            <a:extLst>
              <a:ext uri="{FF2B5EF4-FFF2-40B4-BE49-F238E27FC236}">
                <a16:creationId xmlns:a16="http://schemas.microsoft.com/office/drawing/2014/main" id="{F3F2F5F7-6B2D-4867-BB6D-BE4736FB2766}"/>
              </a:ext>
            </a:extLst>
          </p:cNvPr>
          <p:cNvSpPr/>
          <p:nvPr/>
        </p:nvSpPr>
        <p:spPr>
          <a:xfrm>
            <a:off x="592143" y="3281934"/>
            <a:ext cx="3776133" cy="2556934"/>
          </a:xfrm>
          <a:prstGeom prst="wedgeRoundRectCallout">
            <a:avLst/>
          </a:prstGeom>
          <a:solidFill>
            <a:srgbClr val="36D2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i="1" dirty="0"/>
              <a:t>It’s an absolute pleasure to be part of discussions with such positivity on how the last 3 weeks have panned out, but also reflection on where further improvements can still be made”</a:t>
            </a:r>
          </a:p>
          <a:p>
            <a:pPr algn="ctr"/>
            <a:r>
              <a:rPr lang="en-GB" dirty="0"/>
              <a:t>Chief Operating Officer</a:t>
            </a:r>
          </a:p>
        </p:txBody>
      </p:sp>
      <p:sp>
        <p:nvSpPr>
          <p:cNvPr id="14" name="Speech Bubble: Rectangle with Corners Rounded 13">
            <a:extLst>
              <a:ext uri="{FF2B5EF4-FFF2-40B4-BE49-F238E27FC236}">
                <a16:creationId xmlns:a16="http://schemas.microsoft.com/office/drawing/2014/main" id="{18C5B36A-391B-4992-AABE-DA22780F552B}"/>
              </a:ext>
            </a:extLst>
          </p:cNvPr>
          <p:cNvSpPr/>
          <p:nvPr/>
        </p:nvSpPr>
        <p:spPr>
          <a:xfrm>
            <a:off x="8713269" y="1844635"/>
            <a:ext cx="2514598" cy="1513328"/>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i="1" dirty="0"/>
              <a:t>It feels energetic, it feels positive and it feels more united”</a:t>
            </a:r>
          </a:p>
          <a:p>
            <a:pPr algn="ctr"/>
            <a:r>
              <a:rPr lang="en-GB" dirty="0"/>
              <a:t>Clinical Site Matron</a:t>
            </a:r>
          </a:p>
        </p:txBody>
      </p:sp>
      <p:sp>
        <p:nvSpPr>
          <p:cNvPr id="15" name="Speech Bubble: Rectangle with Corners Rounded 14">
            <a:extLst>
              <a:ext uri="{FF2B5EF4-FFF2-40B4-BE49-F238E27FC236}">
                <a16:creationId xmlns:a16="http://schemas.microsoft.com/office/drawing/2014/main" id="{ACB833D5-08E4-45D3-9F48-B625D87DDDD0}"/>
              </a:ext>
            </a:extLst>
          </p:cNvPr>
          <p:cNvSpPr/>
          <p:nvPr/>
        </p:nvSpPr>
        <p:spPr>
          <a:xfrm>
            <a:off x="7145867" y="3872919"/>
            <a:ext cx="2125134" cy="1574085"/>
          </a:xfrm>
          <a:prstGeom prst="wedgeRoundRectCallout">
            <a:avLst/>
          </a:prstGeom>
          <a:solidFill>
            <a:srgbClr val="ED1B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i="1" dirty="0"/>
              <a:t>This is really good, I had six jobs yesterday”</a:t>
            </a:r>
          </a:p>
          <a:p>
            <a:pPr algn="ctr"/>
            <a:r>
              <a:rPr lang="en-GB" dirty="0"/>
              <a:t>Paramedic</a:t>
            </a:r>
          </a:p>
          <a:p>
            <a:pPr algn="ctr"/>
            <a:endParaRPr lang="en-GB" dirty="0"/>
          </a:p>
        </p:txBody>
      </p:sp>
    </p:spTree>
    <p:extLst>
      <p:ext uri="{BB962C8B-B14F-4D97-AF65-F5344CB8AC3E}">
        <p14:creationId xmlns:p14="http://schemas.microsoft.com/office/powerpoint/2010/main" val="392213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093B8-4F04-4DCD-AC9C-DC40756F9EB4}"/>
              </a:ext>
            </a:extLst>
          </p:cNvPr>
          <p:cNvSpPr>
            <a:spLocks noGrp="1"/>
          </p:cNvSpPr>
          <p:nvPr>
            <p:ph type="title"/>
          </p:nvPr>
        </p:nvSpPr>
        <p:spPr>
          <a:xfrm>
            <a:off x="293254" y="143453"/>
            <a:ext cx="10515600" cy="567748"/>
          </a:xfrm>
        </p:spPr>
        <p:txBody>
          <a:bodyPr>
            <a:noAutofit/>
          </a:bodyPr>
          <a:lstStyle/>
          <a:p>
            <a:r>
              <a:rPr lang="en-GB" sz="4400" dirty="0"/>
              <a:t>🔄 </a:t>
            </a:r>
            <a:r>
              <a:rPr lang="en-GB" sz="4400" b="1" dirty="0"/>
              <a:t>Test</a:t>
            </a:r>
            <a:r>
              <a:rPr lang="en-GB" b="1" dirty="0"/>
              <a:t>s </a:t>
            </a:r>
            <a:r>
              <a:rPr b="1" dirty="0"/>
              <a:t>of change…..</a:t>
            </a:r>
          </a:p>
        </p:txBody>
      </p:sp>
      <p:graphicFrame>
        <p:nvGraphicFramePr>
          <p:cNvPr id="4" name="Diagram 3">
            <a:extLst>
              <a:ext uri="{FF2B5EF4-FFF2-40B4-BE49-F238E27FC236}">
                <a16:creationId xmlns:a16="http://schemas.microsoft.com/office/drawing/2014/main" id="{CD7F20E5-FF05-4B10-823E-790A4B466FDD}"/>
              </a:ext>
            </a:extLst>
          </p:cNvPr>
          <p:cNvGraphicFramePr/>
          <p:nvPr/>
        </p:nvGraphicFramePr>
        <p:xfrm>
          <a:off x="1132608" y="729675"/>
          <a:ext cx="9926783" cy="573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045C605-AA79-42B7-84F8-4A7C258CE4E7}"/>
              </a:ext>
            </a:extLst>
          </p:cNvPr>
          <p:cNvSpPr txBox="1"/>
          <p:nvPr/>
        </p:nvSpPr>
        <p:spPr>
          <a:xfrm>
            <a:off x="459755" y="5103269"/>
            <a:ext cx="7278779" cy="954107"/>
          </a:xfrm>
          <a:prstGeom prst="rect">
            <a:avLst/>
          </a:prstGeom>
          <a:noFill/>
        </p:spPr>
        <p:txBody>
          <a:bodyPr wrap="square" rtlCol="0">
            <a:spAutoFit/>
          </a:bodyPr>
          <a:lstStyle/>
          <a:p>
            <a:r>
              <a:rPr sz="2800" dirty="0"/>
              <a:t>6 week period of PDSA’s supported by additional capacity – Anglesey Ward</a:t>
            </a:r>
          </a:p>
        </p:txBody>
      </p:sp>
      <p:sp>
        <p:nvSpPr>
          <p:cNvPr id="6" name="TextBox 5">
            <a:extLst>
              <a:ext uri="{FF2B5EF4-FFF2-40B4-BE49-F238E27FC236}">
                <a16:creationId xmlns:a16="http://schemas.microsoft.com/office/drawing/2014/main" id="{820EB142-078C-40A0-A364-D64357ECDBB9}"/>
              </a:ext>
            </a:extLst>
          </p:cNvPr>
          <p:cNvSpPr txBox="1"/>
          <p:nvPr/>
        </p:nvSpPr>
        <p:spPr>
          <a:xfrm rot="445386">
            <a:off x="2396316" y="3832448"/>
            <a:ext cx="5833872" cy="646331"/>
          </a:xfrm>
          <a:prstGeom prst="rect">
            <a:avLst/>
          </a:prstGeom>
          <a:noFill/>
        </p:spPr>
        <p:txBody>
          <a:bodyPr wrap="square" rtlCol="0">
            <a:spAutoFit/>
          </a:bodyPr>
          <a:lstStyle/>
          <a:p>
            <a:r>
              <a:rPr dirty="0"/>
              <a:t>PDSA: Your next patient/continuous flow across specialty bed base including surgical specialties</a:t>
            </a:r>
          </a:p>
        </p:txBody>
      </p:sp>
    </p:spTree>
    <p:extLst>
      <p:ext uri="{BB962C8B-B14F-4D97-AF65-F5344CB8AC3E}">
        <p14:creationId xmlns:p14="http://schemas.microsoft.com/office/powerpoint/2010/main" val="3653131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C959-D1DA-495C-9049-F92E38718152}"/>
              </a:ext>
            </a:extLst>
          </p:cNvPr>
          <p:cNvSpPr>
            <a:spLocks noGrp="1"/>
          </p:cNvSpPr>
          <p:nvPr>
            <p:ph type="title"/>
          </p:nvPr>
        </p:nvSpPr>
        <p:spPr>
          <a:xfrm>
            <a:off x="-1" y="1"/>
            <a:ext cx="6268915" cy="731520"/>
          </a:xfrm>
        </p:spPr>
        <p:txBody>
          <a:bodyPr>
            <a:normAutofit/>
          </a:bodyPr>
          <a:lstStyle/>
          <a:p>
            <a:r>
              <a:rPr lang="en-GB" sz="4400" dirty="0"/>
              <a:t>🔄 </a:t>
            </a:r>
            <a:r>
              <a:rPr lang="en-GB" sz="4400" b="1" dirty="0"/>
              <a:t>F</a:t>
            </a:r>
            <a:r>
              <a:rPr b="1" dirty="0"/>
              <a:t>low model..</a:t>
            </a:r>
          </a:p>
        </p:txBody>
      </p:sp>
      <p:sp>
        <p:nvSpPr>
          <p:cNvPr id="3" name="TextBox 2">
            <a:extLst>
              <a:ext uri="{FF2B5EF4-FFF2-40B4-BE49-F238E27FC236}">
                <a16:creationId xmlns:a16="http://schemas.microsoft.com/office/drawing/2014/main" id="{A831D3B9-6BBB-40C9-A458-B89CFF812C7D}"/>
              </a:ext>
            </a:extLst>
          </p:cNvPr>
          <p:cNvSpPr txBox="1"/>
          <p:nvPr/>
        </p:nvSpPr>
        <p:spPr>
          <a:xfrm>
            <a:off x="4928616" y="2798064"/>
            <a:ext cx="2093976" cy="369332"/>
          </a:xfrm>
          <a:prstGeom prst="rect">
            <a:avLst/>
          </a:prstGeom>
          <a:solidFill>
            <a:srgbClr val="FF0000"/>
          </a:solidFill>
          <a:ln>
            <a:solidFill>
              <a:schemeClr val="tx1"/>
            </a:solidFill>
          </a:ln>
        </p:spPr>
        <p:txBody>
          <a:bodyPr wrap="square" rtlCol="0">
            <a:spAutoFit/>
          </a:bodyPr>
          <a:lstStyle/>
          <a:p>
            <a:r>
              <a:rPr dirty="0"/>
              <a:t>Decompressed ED</a:t>
            </a:r>
          </a:p>
        </p:txBody>
      </p:sp>
      <p:sp>
        <p:nvSpPr>
          <p:cNvPr id="4" name="TextBox 3">
            <a:extLst>
              <a:ext uri="{FF2B5EF4-FFF2-40B4-BE49-F238E27FC236}">
                <a16:creationId xmlns:a16="http://schemas.microsoft.com/office/drawing/2014/main" id="{F2626F73-63C8-4CDC-BAA1-DCF407E4F4F6}"/>
              </a:ext>
            </a:extLst>
          </p:cNvPr>
          <p:cNvSpPr txBox="1"/>
          <p:nvPr/>
        </p:nvSpPr>
        <p:spPr>
          <a:xfrm>
            <a:off x="2615184" y="2654594"/>
            <a:ext cx="715517" cy="369332"/>
          </a:xfrm>
          <a:prstGeom prst="rect">
            <a:avLst/>
          </a:prstGeom>
          <a:solidFill>
            <a:srgbClr val="FFFF00"/>
          </a:solidFill>
          <a:ln>
            <a:solidFill>
              <a:schemeClr val="tx1"/>
            </a:solidFill>
          </a:ln>
        </p:spPr>
        <p:txBody>
          <a:bodyPr wrap="none" rtlCol="0">
            <a:spAutoFit/>
          </a:bodyPr>
          <a:lstStyle/>
          <a:p>
            <a:r>
              <a:rPr dirty="0"/>
              <a:t>OPAU</a:t>
            </a:r>
          </a:p>
        </p:txBody>
      </p:sp>
      <p:sp>
        <p:nvSpPr>
          <p:cNvPr id="5" name="TextBox 4">
            <a:extLst>
              <a:ext uri="{FF2B5EF4-FFF2-40B4-BE49-F238E27FC236}">
                <a16:creationId xmlns:a16="http://schemas.microsoft.com/office/drawing/2014/main" id="{CF42329C-04FA-46FB-981B-6390F7A87B3D}"/>
              </a:ext>
            </a:extLst>
          </p:cNvPr>
          <p:cNvSpPr txBox="1"/>
          <p:nvPr/>
        </p:nvSpPr>
        <p:spPr>
          <a:xfrm>
            <a:off x="1046038" y="1734898"/>
            <a:ext cx="3619324" cy="369332"/>
          </a:xfrm>
          <a:prstGeom prst="rect">
            <a:avLst/>
          </a:prstGeom>
          <a:solidFill>
            <a:srgbClr val="FFFF00"/>
          </a:solidFill>
          <a:ln>
            <a:solidFill>
              <a:schemeClr val="tx1"/>
            </a:solidFill>
          </a:ln>
        </p:spPr>
        <p:txBody>
          <a:bodyPr wrap="none" rtlCol="0">
            <a:spAutoFit/>
          </a:bodyPr>
          <a:lstStyle/>
          <a:p>
            <a:r>
              <a:rPr dirty="0"/>
              <a:t>General Medicine &gt;48 </a:t>
            </a:r>
            <a:r>
              <a:rPr lang="en-GB" dirty="0"/>
              <a:t>hrs.</a:t>
            </a:r>
            <a:r>
              <a:rPr dirty="0"/>
              <a:t>.-Anglesey</a:t>
            </a:r>
          </a:p>
        </p:txBody>
      </p:sp>
      <p:sp>
        <p:nvSpPr>
          <p:cNvPr id="6" name="TextBox 5">
            <a:extLst>
              <a:ext uri="{FF2B5EF4-FFF2-40B4-BE49-F238E27FC236}">
                <a16:creationId xmlns:a16="http://schemas.microsoft.com/office/drawing/2014/main" id="{4F379920-227C-4D0E-A7C7-4FDE18C4D8BA}"/>
              </a:ext>
            </a:extLst>
          </p:cNvPr>
          <p:cNvSpPr txBox="1"/>
          <p:nvPr/>
        </p:nvSpPr>
        <p:spPr>
          <a:xfrm>
            <a:off x="3742600" y="927671"/>
            <a:ext cx="4601324" cy="369332"/>
          </a:xfrm>
          <a:prstGeom prst="rect">
            <a:avLst/>
          </a:prstGeom>
          <a:solidFill>
            <a:srgbClr val="FFFF00"/>
          </a:solidFill>
          <a:ln>
            <a:solidFill>
              <a:schemeClr val="tx1"/>
            </a:solidFill>
          </a:ln>
        </p:spPr>
        <p:txBody>
          <a:bodyPr wrap="none" rtlCol="0">
            <a:spAutoFit/>
          </a:bodyPr>
          <a:lstStyle/>
          <a:p>
            <a:r>
              <a:rPr dirty="0"/>
              <a:t>General Medicine assessment &amp; &lt;48 </a:t>
            </a:r>
            <a:r>
              <a:rPr lang="en-GB" dirty="0"/>
              <a:t>hrs.</a:t>
            </a:r>
            <a:r>
              <a:rPr dirty="0"/>
              <a:t>.-AMU</a:t>
            </a:r>
          </a:p>
        </p:txBody>
      </p:sp>
      <p:sp>
        <p:nvSpPr>
          <p:cNvPr id="7" name="TextBox 6">
            <a:extLst>
              <a:ext uri="{FF2B5EF4-FFF2-40B4-BE49-F238E27FC236}">
                <a16:creationId xmlns:a16="http://schemas.microsoft.com/office/drawing/2014/main" id="{97BC3207-E8BD-4A9D-B219-CF621DF70A80}"/>
              </a:ext>
            </a:extLst>
          </p:cNvPr>
          <p:cNvSpPr txBox="1"/>
          <p:nvPr/>
        </p:nvSpPr>
        <p:spPr>
          <a:xfrm>
            <a:off x="1841566" y="3620994"/>
            <a:ext cx="1730089" cy="369332"/>
          </a:xfrm>
          <a:prstGeom prst="rect">
            <a:avLst/>
          </a:prstGeom>
          <a:solidFill>
            <a:srgbClr val="FF99FF"/>
          </a:solidFill>
          <a:ln>
            <a:solidFill>
              <a:schemeClr val="tx1"/>
            </a:solidFill>
          </a:ln>
        </p:spPr>
        <p:txBody>
          <a:bodyPr wrap="none" rtlCol="0">
            <a:spAutoFit/>
          </a:bodyPr>
          <a:lstStyle/>
          <a:p>
            <a:r>
              <a:rPr dirty="0"/>
              <a:t>Critical Care DTA</a:t>
            </a:r>
          </a:p>
        </p:txBody>
      </p:sp>
      <p:sp>
        <p:nvSpPr>
          <p:cNvPr id="8" name="TextBox 7">
            <a:extLst>
              <a:ext uri="{FF2B5EF4-FFF2-40B4-BE49-F238E27FC236}">
                <a16:creationId xmlns:a16="http://schemas.microsoft.com/office/drawing/2014/main" id="{DBC8CA47-D3C6-44AE-86CF-A8AA759558CF}"/>
              </a:ext>
            </a:extLst>
          </p:cNvPr>
          <p:cNvSpPr txBox="1"/>
          <p:nvPr/>
        </p:nvSpPr>
        <p:spPr>
          <a:xfrm>
            <a:off x="8465593" y="3620994"/>
            <a:ext cx="2472038" cy="646331"/>
          </a:xfrm>
          <a:prstGeom prst="rect">
            <a:avLst/>
          </a:prstGeom>
          <a:solidFill>
            <a:srgbClr val="FFFF00"/>
          </a:solidFill>
          <a:ln>
            <a:solidFill>
              <a:schemeClr val="tx1"/>
            </a:solidFill>
          </a:ln>
        </p:spPr>
        <p:txBody>
          <a:bodyPr wrap="square" rtlCol="0">
            <a:spAutoFit/>
          </a:bodyPr>
          <a:lstStyle/>
          <a:p>
            <a:r>
              <a:rPr dirty="0"/>
              <a:t>clinically optimized patients Ward E/IDH*</a:t>
            </a:r>
          </a:p>
        </p:txBody>
      </p:sp>
      <p:sp>
        <p:nvSpPr>
          <p:cNvPr id="9" name="TextBox 8">
            <a:extLst>
              <a:ext uri="{FF2B5EF4-FFF2-40B4-BE49-F238E27FC236}">
                <a16:creationId xmlns:a16="http://schemas.microsoft.com/office/drawing/2014/main" id="{5A710490-A096-475C-BE6B-C9C4F82640A8}"/>
              </a:ext>
            </a:extLst>
          </p:cNvPr>
          <p:cNvSpPr txBox="1"/>
          <p:nvPr/>
        </p:nvSpPr>
        <p:spPr>
          <a:xfrm>
            <a:off x="8620507" y="2498343"/>
            <a:ext cx="666080" cy="369332"/>
          </a:xfrm>
          <a:prstGeom prst="rect">
            <a:avLst/>
          </a:prstGeom>
          <a:solidFill>
            <a:srgbClr val="FFFF00"/>
          </a:solidFill>
          <a:ln>
            <a:solidFill>
              <a:schemeClr val="tx1"/>
            </a:solidFill>
          </a:ln>
        </p:spPr>
        <p:txBody>
          <a:bodyPr wrap="none" rtlCol="0">
            <a:spAutoFit/>
          </a:bodyPr>
          <a:lstStyle/>
          <a:p>
            <a:r>
              <a:rPr dirty="0"/>
              <a:t>SDEC</a:t>
            </a:r>
          </a:p>
        </p:txBody>
      </p:sp>
      <p:sp>
        <p:nvSpPr>
          <p:cNvPr id="10" name="TextBox 9">
            <a:extLst>
              <a:ext uri="{FF2B5EF4-FFF2-40B4-BE49-F238E27FC236}">
                <a16:creationId xmlns:a16="http://schemas.microsoft.com/office/drawing/2014/main" id="{FB67C7FD-2F57-4822-BBC4-8BEF042DE93F}"/>
              </a:ext>
            </a:extLst>
          </p:cNvPr>
          <p:cNvSpPr txBox="1"/>
          <p:nvPr/>
        </p:nvSpPr>
        <p:spPr>
          <a:xfrm>
            <a:off x="8004048" y="1550232"/>
            <a:ext cx="1787733" cy="369332"/>
          </a:xfrm>
          <a:prstGeom prst="rect">
            <a:avLst/>
          </a:prstGeom>
          <a:solidFill>
            <a:srgbClr val="FFFF00"/>
          </a:solidFill>
          <a:ln>
            <a:solidFill>
              <a:schemeClr val="tx1"/>
            </a:solidFill>
          </a:ln>
        </p:spPr>
        <p:txBody>
          <a:bodyPr wrap="none" rtlCol="0">
            <a:spAutoFit/>
          </a:bodyPr>
          <a:lstStyle/>
          <a:p>
            <a:r>
              <a:rPr dirty="0"/>
              <a:t>Specialty Wards*</a:t>
            </a:r>
          </a:p>
        </p:txBody>
      </p:sp>
      <p:sp>
        <p:nvSpPr>
          <p:cNvPr id="11" name="TextBox 10">
            <a:extLst>
              <a:ext uri="{FF2B5EF4-FFF2-40B4-BE49-F238E27FC236}">
                <a16:creationId xmlns:a16="http://schemas.microsoft.com/office/drawing/2014/main" id="{D6672916-0D78-429B-AD48-CD24F8099444}"/>
              </a:ext>
            </a:extLst>
          </p:cNvPr>
          <p:cNvSpPr txBox="1"/>
          <p:nvPr/>
        </p:nvSpPr>
        <p:spPr>
          <a:xfrm>
            <a:off x="4549946" y="5422392"/>
            <a:ext cx="2871216" cy="369332"/>
          </a:xfrm>
          <a:prstGeom prst="rect">
            <a:avLst/>
          </a:prstGeom>
          <a:solidFill>
            <a:srgbClr val="92D050"/>
          </a:solidFill>
          <a:ln>
            <a:solidFill>
              <a:schemeClr val="tx1"/>
            </a:solidFill>
          </a:ln>
        </p:spPr>
        <p:txBody>
          <a:bodyPr wrap="square" rtlCol="0">
            <a:spAutoFit/>
          </a:bodyPr>
          <a:lstStyle/>
          <a:p>
            <a:r>
              <a:rPr dirty="0"/>
              <a:t>UEC Care Co-Ordination Hub</a:t>
            </a:r>
          </a:p>
        </p:txBody>
      </p:sp>
      <p:cxnSp>
        <p:nvCxnSpPr>
          <p:cNvPr id="13" name="Straight Arrow Connector 12">
            <a:extLst>
              <a:ext uri="{FF2B5EF4-FFF2-40B4-BE49-F238E27FC236}">
                <a16:creationId xmlns:a16="http://schemas.microsoft.com/office/drawing/2014/main" id="{AB9E81E0-57AF-46C7-B44F-38F34C5C6D6E}"/>
              </a:ext>
            </a:extLst>
          </p:cNvPr>
          <p:cNvCxnSpPr>
            <a:stCxn id="3" idx="0"/>
            <a:endCxn id="6" idx="2"/>
          </p:cNvCxnSpPr>
          <p:nvPr/>
        </p:nvCxnSpPr>
        <p:spPr>
          <a:xfrm flipV="1">
            <a:off x="5975604" y="1297003"/>
            <a:ext cx="67658" cy="1501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C67A425-DEFE-41BD-8706-6AE62331839D}"/>
              </a:ext>
            </a:extLst>
          </p:cNvPr>
          <p:cNvCxnSpPr>
            <a:stCxn id="3" idx="0"/>
            <a:endCxn id="5" idx="2"/>
          </p:cNvCxnSpPr>
          <p:nvPr/>
        </p:nvCxnSpPr>
        <p:spPr>
          <a:xfrm flipH="1" flipV="1">
            <a:off x="2855700" y="2104230"/>
            <a:ext cx="3119904" cy="693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4E24513-F02B-40CB-9723-99D66E553993}"/>
              </a:ext>
            </a:extLst>
          </p:cNvPr>
          <p:cNvCxnSpPr>
            <a:stCxn id="3" idx="0"/>
            <a:endCxn id="10" idx="2"/>
          </p:cNvCxnSpPr>
          <p:nvPr/>
        </p:nvCxnSpPr>
        <p:spPr>
          <a:xfrm flipV="1">
            <a:off x="5975604" y="1919564"/>
            <a:ext cx="2922311" cy="878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EA4A304-409A-42D2-8A77-4A31FA84085F}"/>
              </a:ext>
            </a:extLst>
          </p:cNvPr>
          <p:cNvCxnSpPr>
            <a:stCxn id="3" idx="3"/>
            <a:endCxn id="9" idx="1"/>
          </p:cNvCxnSpPr>
          <p:nvPr/>
        </p:nvCxnSpPr>
        <p:spPr>
          <a:xfrm flipV="1">
            <a:off x="7022592" y="2683009"/>
            <a:ext cx="1597915" cy="299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C26F3CE-F839-4AC3-8FF5-42DFC4BF9395}"/>
              </a:ext>
            </a:extLst>
          </p:cNvPr>
          <p:cNvCxnSpPr>
            <a:stCxn id="3" idx="1"/>
            <a:endCxn id="4" idx="3"/>
          </p:cNvCxnSpPr>
          <p:nvPr/>
        </p:nvCxnSpPr>
        <p:spPr>
          <a:xfrm flipH="1" flipV="1">
            <a:off x="3330701" y="2839260"/>
            <a:ext cx="1597915" cy="143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4EA17E7-950E-46CF-8633-AE940CD21AA9}"/>
              </a:ext>
            </a:extLst>
          </p:cNvPr>
          <p:cNvCxnSpPr>
            <a:stCxn id="3" idx="1"/>
            <a:endCxn id="7" idx="3"/>
          </p:cNvCxnSpPr>
          <p:nvPr/>
        </p:nvCxnSpPr>
        <p:spPr>
          <a:xfrm flipH="1">
            <a:off x="3571655" y="2982730"/>
            <a:ext cx="1356961" cy="822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A47FB6F-D537-47D1-A7BA-E291667E6F95}"/>
              </a:ext>
            </a:extLst>
          </p:cNvPr>
          <p:cNvCxnSpPr>
            <a:cxnSpLocks/>
            <a:stCxn id="3" idx="3"/>
            <a:endCxn id="8" idx="1"/>
          </p:cNvCxnSpPr>
          <p:nvPr/>
        </p:nvCxnSpPr>
        <p:spPr>
          <a:xfrm>
            <a:off x="7022592" y="2982730"/>
            <a:ext cx="1443001" cy="961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5DF9263-972C-4CD0-AD3D-6C573BE90979}"/>
              </a:ext>
            </a:extLst>
          </p:cNvPr>
          <p:cNvCxnSpPr>
            <a:stCxn id="6" idx="3"/>
            <a:endCxn id="10" idx="0"/>
          </p:cNvCxnSpPr>
          <p:nvPr/>
        </p:nvCxnSpPr>
        <p:spPr>
          <a:xfrm>
            <a:off x="8343924" y="1112337"/>
            <a:ext cx="553991" cy="43789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E69BACA-EBB7-4178-A463-80CB3E58604E}"/>
              </a:ext>
            </a:extLst>
          </p:cNvPr>
          <p:cNvCxnSpPr>
            <a:stCxn id="6" idx="1"/>
            <a:endCxn id="5" idx="0"/>
          </p:cNvCxnSpPr>
          <p:nvPr/>
        </p:nvCxnSpPr>
        <p:spPr>
          <a:xfrm flipH="1">
            <a:off x="2855700" y="1112337"/>
            <a:ext cx="886900" cy="622561"/>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5DB6D71-6A57-484E-839E-3BC4486589B7}"/>
              </a:ext>
            </a:extLst>
          </p:cNvPr>
          <p:cNvCxnSpPr>
            <a:cxnSpLocks/>
            <a:stCxn id="6" idx="2"/>
            <a:endCxn id="8" idx="0"/>
          </p:cNvCxnSpPr>
          <p:nvPr/>
        </p:nvCxnSpPr>
        <p:spPr>
          <a:xfrm>
            <a:off x="6043262" y="1297003"/>
            <a:ext cx="3658350" cy="2323991"/>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7F505B4-B96E-4A08-ACDB-FC178E085A65}"/>
              </a:ext>
            </a:extLst>
          </p:cNvPr>
          <p:cNvSpPr txBox="1"/>
          <p:nvPr/>
        </p:nvSpPr>
        <p:spPr>
          <a:xfrm>
            <a:off x="149352" y="4745736"/>
            <a:ext cx="11893296" cy="369332"/>
          </a:xfrm>
          <a:prstGeom prst="rect">
            <a:avLst/>
          </a:prstGeom>
          <a:noFill/>
        </p:spPr>
        <p:txBody>
          <a:bodyPr wrap="square" rtlCol="0">
            <a:spAutoFit/>
          </a:bodyPr>
          <a:lstStyle/>
          <a:p>
            <a:r>
              <a:rPr dirty="0"/>
              <a:t>______________________________________________________________________________________________________</a:t>
            </a:r>
          </a:p>
        </p:txBody>
      </p:sp>
      <p:sp>
        <p:nvSpPr>
          <p:cNvPr id="43" name="TextBox 42">
            <a:extLst>
              <a:ext uri="{FF2B5EF4-FFF2-40B4-BE49-F238E27FC236}">
                <a16:creationId xmlns:a16="http://schemas.microsoft.com/office/drawing/2014/main" id="{C9C71509-3F03-470D-AD70-26C056011061}"/>
              </a:ext>
            </a:extLst>
          </p:cNvPr>
          <p:cNvSpPr txBox="1"/>
          <p:nvPr/>
        </p:nvSpPr>
        <p:spPr>
          <a:xfrm>
            <a:off x="149352" y="4499494"/>
            <a:ext cx="5605272" cy="369332"/>
          </a:xfrm>
          <a:prstGeom prst="rect">
            <a:avLst/>
          </a:prstGeom>
          <a:noFill/>
        </p:spPr>
        <p:txBody>
          <a:bodyPr wrap="square" rtlCol="0">
            <a:spAutoFit/>
          </a:bodyPr>
          <a:lstStyle/>
          <a:p>
            <a:r>
              <a:rPr dirty="0"/>
              <a:t>* Specialty Wards/Ward E: Your next patient flow model</a:t>
            </a:r>
          </a:p>
        </p:txBody>
      </p:sp>
    </p:spTree>
    <p:extLst>
      <p:ext uri="{BB962C8B-B14F-4D97-AF65-F5344CB8AC3E}">
        <p14:creationId xmlns:p14="http://schemas.microsoft.com/office/powerpoint/2010/main" val="2693912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60363"/>
            <a:ext cx="9144000" cy="398651"/>
          </a:xfrm>
        </p:spPr>
        <p:txBody>
          <a:bodyPr>
            <a:normAutofit/>
          </a:bodyPr>
          <a:lstStyle/>
          <a:p>
            <a:r>
              <a:rPr lang="en-GB" sz="2000" dirty="0"/>
              <a:t>Anglesey Ward PDSAs</a:t>
            </a:r>
            <a:endParaRPr lang="en-GB" sz="2000"/>
          </a:p>
        </p:txBody>
      </p:sp>
      <p:sp>
        <p:nvSpPr>
          <p:cNvPr id="3" name="Subtitle 2"/>
          <p:cNvSpPr>
            <a:spLocks noGrp="1"/>
          </p:cNvSpPr>
          <p:nvPr>
            <p:ph type="subTitle" idx="1"/>
          </p:nvPr>
        </p:nvSpPr>
        <p:spPr>
          <a:xfrm>
            <a:off x="1524000" y="760683"/>
            <a:ext cx="9144000" cy="364237"/>
          </a:xfrm>
        </p:spPr>
        <p:txBody>
          <a:bodyPr vert="horz" lIns="91440" tIns="45720" rIns="91440" bIns="45720" rtlCol="0" anchor="t">
            <a:normAutofit lnSpcReduction="10000"/>
          </a:bodyPr>
          <a:lstStyle/>
          <a:p>
            <a:r>
              <a:rPr lang="en-GB" sz="2000" dirty="0"/>
              <a:t>Schedule</a:t>
            </a:r>
          </a:p>
        </p:txBody>
      </p:sp>
      <p:sp>
        <p:nvSpPr>
          <p:cNvPr id="7" name="TextBox 6">
            <a:extLst>
              <a:ext uri="{FF2B5EF4-FFF2-40B4-BE49-F238E27FC236}">
                <a16:creationId xmlns:a16="http://schemas.microsoft.com/office/drawing/2014/main" id="{D62594C2-D740-46BB-2065-93E85E60E9B7}"/>
              </a:ext>
            </a:extLst>
          </p:cNvPr>
          <p:cNvSpPr txBox="1"/>
          <p:nvPr/>
        </p:nvSpPr>
        <p:spPr>
          <a:xfrm>
            <a:off x="705111" y="1657150"/>
            <a:ext cx="2795844"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ANGLESEY WARD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ED ASSESS/REF TO MED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AMU (YELLOW)  CHANGE OF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SPEC ASSESS/ASSIGN TO SPECIALITY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7 DAY SDEC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CRITERIA TO RESIDE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YOUR NEXT PATIENT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CRITERIA LED DISCHARGE</a:t>
            </a:r>
          </a:p>
        </p:txBody>
      </p:sp>
      <p:sp>
        <p:nvSpPr>
          <p:cNvPr id="10" name="Rectangle: Rounded Corners 9">
            <a:extLst>
              <a:ext uri="{FF2B5EF4-FFF2-40B4-BE49-F238E27FC236}">
                <a16:creationId xmlns:a16="http://schemas.microsoft.com/office/drawing/2014/main" id="{DF65A6F0-EA0F-ECFB-FEBD-AA922213F575}"/>
              </a:ext>
            </a:extLst>
          </p:cNvPr>
          <p:cNvSpPr/>
          <p:nvPr/>
        </p:nvSpPr>
        <p:spPr>
          <a:xfrm>
            <a:off x="3683921" y="1123626"/>
            <a:ext cx="1056466" cy="38487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2.6.25</a:t>
            </a:r>
          </a:p>
        </p:txBody>
      </p:sp>
      <p:sp>
        <p:nvSpPr>
          <p:cNvPr id="11" name="Rectangle: Rounded Corners 10">
            <a:extLst>
              <a:ext uri="{FF2B5EF4-FFF2-40B4-BE49-F238E27FC236}">
                <a16:creationId xmlns:a16="http://schemas.microsoft.com/office/drawing/2014/main" id="{927B624B-5A31-1905-C262-6B3617A91A0A}"/>
              </a:ext>
            </a:extLst>
          </p:cNvPr>
          <p:cNvSpPr/>
          <p:nvPr/>
        </p:nvSpPr>
        <p:spPr>
          <a:xfrm>
            <a:off x="4988361" y="1123625"/>
            <a:ext cx="1082297" cy="35904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9.6.25</a:t>
            </a:r>
          </a:p>
        </p:txBody>
      </p:sp>
      <p:sp>
        <p:nvSpPr>
          <p:cNvPr id="12" name="Rectangle: Rounded Corners 11">
            <a:extLst>
              <a:ext uri="{FF2B5EF4-FFF2-40B4-BE49-F238E27FC236}">
                <a16:creationId xmlns:a16="http://schemas.microsoft.com/office/drawing/2014/main" id="{D5ADC92E-61AD-60DE-82D4-7CF647FAF902}"/>
              </a:ext>
            </a:extLst>
          </p:cNvPr>
          <p:cNvSpPr/>
          <p:nvPr/>
        </p:nvSpPr>
        <p:spPr>
          <a:xfrm>
            <a:off x="6279886" y="1110709"/>
            <a:ext cx="1069382" cy="38487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16.6.25</a:t>
            </a:r>
          </a:p>
        </p:txBody>
      </p:sp>
      <p:sp>
        <p:nvSpPr>
          <p:cNvPr id="13" name="Rectangle: Rounded Corners 12">
            <a:extLst>
              <a:ext uri="{FF2B5EF4-FFF2-40B4-BE49-F238E27FC236}">
                <a16:creationId xmlns:a16="http://schemas.microsoft.com/office/drawing/2014/main" id="{82ABE29E-A666-431E-FAFA-DE128C95895B}"/>
              </a:ext>
            </a:extLst>
          </p:cNvPr>
          <p:cNvSpPr/>
          <p:nvPr/>
        </p:nvSpPr>
        <p:spPr>
          <a:xfrm>
            <a:off x="7519749" y="1123624"/>
            <a:ext cx="1056466" cy="38487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23.6.25</a:t>
            </a: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4" name="Rectangle: Rounded Corners 13">
            <a:extLst>
              <a:ext uri="{FF2B5EF4-FFF2-40B4-BE49-F238E27FC236}">
                <a16:creationId xmlns:a16="http://schemas.microsoft.com/office/drawing/2014/main" id="{94E33549-5397-7665-F9E7-C55241C7A9EE}"/>
              </a:ext>
            </a:extLst>
          </p:cNvPr>
          <p:cNvSpPr/>
          <p:nvPr/>
        </p:nvSpPr>
        <p:spPr>
          <a:xfrm>
            <a:off x="8785445" y="1123624"/>
            <a:ext cx="1056466" cy="38487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30.6.25</a:t>
            </a:r>
          </a:p>
        </p:txBody>
      </p:sp>
      <p:sp>
        <p:nvSpPr>
          <p:cNvPr id="15" name="Rectangle: Rounded Corners 14">
            <a:extLst>
              <a:ext uri="{FF2B5EF4-FFF2-40B4-BE49-F238E27FC236}">
                <a16:creationId xmlns:a16="http://schemas.microsoft.com/office/drawing/2014/main" id="{8FBFD243-7A27-5C73-7F25-1E293AD188B6}"/>
              </a:ext>
            </a:extLst>
          </p:cNvPr>
          <p:cNvSpPr/>
          <p:nvPr/>
        </p:nvSpPr>
        <p:spPr>
          <a:xfrm>
            <a:off x="10038225" y="1110710"/>
            <a:ext cx="1069382" cy="38487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7.7.25</a:t>
            </a:r>
          </a:p>
        </p:txBody>
      </p:sp>
      <p:sp>
        <p:nvSpPr>
          <p:cNvPr id="16" name="Rectangle: Rounded Corners 15">
            <a:extLst>
              <a:ext uri="{FF2B5EF4-FFF2-40B4-BE49-F238E27FC236}">
                <a16:creationId xmlns:a16="http://schemas.microsoft.com/office/drawing/2014/main" id="{EAB7920B-0E1F-42E0-A43C-063AC983DE5F}"/>
              </a:ext>
            </a:extLst>
          </p:cNvPr>
          <p:cNvSpPr/>
          <p:nvPr/>
        </p:nvSpPr>
        <p:spPr>
          <a:xfrm>
            <a:off x="700496" y="1110711"/>
            <a:ext cx="2787110" cy="35904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rPr>
              <a:t>W/C</a:t>
            </a:r>
          </a:p>
        </p:txBody>
      </p:sp>
      <p:sp>
        <p:nvSpPr>
          <p:cNvPr id="17" name="Rectangle: Rounded Corners 16">
            <a:extLst>
              <a:ext uri="{FF2B5EF4-FFF2-40B4-BE49-F238E27FC236}">
                <a16:creationId xmlns:a16="http://schemas.microsoft.com/office/drawing/2014/main" id="{ABFEB12E-044F-A3D5-85E0-E6FB24FCF35F}"/>
              </a:ext>
            </a:extLst>
          </p:cNvPr>
          <p:cNvSpPr/>
          <p:nvPr/>
        </p:nvSpPr>
        <p:spPr>
          <a:xfrm>
            <a:off x="3678693" y="1606719"/>
            <a:ext cx="7408128" cy="44422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Rectangle: Rounded Corners 17">
            <a:extLst>
              <a:ext uri="{FF2B5EF4-FFF2-40B4-BE49-F238E27FC236}">
                <a16:creationId xmlns:a16="http://schemas.microsoft.com/office/drawing/2014/main" id="{12605B05-CDAB-795D-95C2-FAA98964B5E4}"/>
              </a:ext>
            </a:extLst>
          </p:cNvPr>
          <p:cNvSpPr/>
          <p:nvPr/>
        </p:nvSpPr>
        <p:spPr>
          <a:xfrm>
            <a:off x="6281575" y="2105201"/>
            <a:ext cx="1107639" cy="44422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Rectangle: Rounded Corners 18">
            <a:extLst>
              <a:ext uri="{FF2B5EF4-FFF2-40B4-BE49-F238E27FC236}">
                <a16:creationId xmlns:a16="http://schemas.microsoft.com/office/drawing/2014/main" id="{67CE0B70-163F-829D-F0C0-A112E0BB60DB}"/>
              </a:ext>
            </a:extLst>
          </p:cNvPr>
          <p:cNvSpPr/>
          <p:nvPr/>
        </p:nvSpPr>
        <p:spPr>
          <a:xfrm>
            <a:off x="6302990" y="2724130"/>
            <a:ext cx="4816120" cy="447647"/>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Rectangle: Rounded Corners 19">
            <a:extLst>
              <a:ext uri="{FF2B5EF4-FFF2-40B4-BE49-F238E27FC236}">
                <a16:creationId xmlns:a16="http://schemas.microsoft.com/office/drawing/2014/main" id="{BDE68703-F490-A288-1354-E84F17C253DD}"/>
              </a:ext>
            </a:extLst>
          </p:cNvPr>
          <p:cNvSpPr/>
          <p:nvPr/>
        </p:nvSpPr>
        <p:spPr>
          <a:xfrm>
            <a:off x="4993757" y="3309613"/>
            <a:ext cx="6105979" cy="583120"/>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Rectangle: Rounded Corners 20">
            <a:extLst>
              <a:ext uri="{FF2B5EF4-FFF2-40B4-BE49-F238E27FC236}">
                <a16:creationId xmlns:a16="http://schemas.microsoft.com/office/drawing/2014/main" id="{C25AFDDE-7E71-637B-633C-6378B3C07A94}"/>
              </a:ext>
            </a:extLst>
          </p:cNvPr>
          <p:cNvSpPr/>
          <p:nvPr/>
        </p:nvSpPr>
        <p:spPr>
          <a:xfrm>
            <a:off x="3685152" y="3986323"/>
            <a:ext cx="7433957" cy="44422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2" name="Rectangle: Rounded Corners 21">
            <a:extLst>
              <a:ext uri="{FF2B5EF4-FFF2-40B4-BE49-F238E27FC236}">
                <a16:creationId xmlns:a16="http://schemas.microsoft.com/office/drawing/2014/main" id="{CEBEB313-BE46-D06E-C950-8D660560A8F5}"/>
              </a:ext>
            </a:extLst>
          </p:cNvPr>
          <p:cNvSpPr/>
          <p:nvPr/>
        </p:nvSpPr>
        <p:spPr>
          <a:xfrm>
            <a:off x="6299258" y="4506929"/>
            <a:ext cx="4819851" cy="400927"/>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3" name="Rectangle: Rounded Corners 22">
            <a:extLst>
              <a:ext uri="{FF2B5EF4-FFF2-40B4-BE49-F238E27FC236}">
                <a16:creationId xmlns:a16="http://schemas.microsoft.com/office/drawing/2014/main" id="{17B69B81-2E7B-3689-9E88-282E45598234}"/>
              </a:ext>
            </a:extLst>
          </p:cNvPr>
          <p:cNvSpPr/>
          <p:nvPr/>
        </p:nvSpPr>
        <p:spPr>
          <a:xfrm>
            <a:off x="6285905" y="5007426"/>
            <a:ext cx="4819851" cy="43457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4" name="Rectangle: Rounded Corners 23">
            <a:extLst>
              <a:ext uri="{FF2B5EF4-FFF2-40B4-BE49-F238E27FC236}">
                <a16:creationId xmlns:a16="http://schemas.microsoft.com/office/drawing/2014/main" id="{B6767163-F69D-3158-41A8-4DB0828DFDE2}"/>
              </a:ext>
            </a:extLst>
          </p:cNvPr>
          <p:cNvSpPr/>
          <p:nvPr/>
        </p:nvSpPr>
        <p:spPr>
          <a:xfrm>
            <a:off x="3660571" y="5451511"/>
            <a:ext cx="7439790" cy="48373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4" name="Rectangle: Rounded Corners 3">
            <a:extLst>
              <a:ext uri="{FF2B5EF4-FFF2-40B4-BE49-F238E27FC236}">
                <a16:creationId xmlns:a16="http://schemas.microsoft.com/office/drawing/2014/main" id="{979D537E-3EA6-4076-78C6-5A7542D23F35}"/>
              </a:ext>
            </a:extLst>
          </p:cNvPr>
          <p:cNvSpPr/>
          <p:nvPr/>
        </p:nvSpPr>
        <p:spPr>
          <a:xfrm>
            <a:off x="7519749" y="2090466"/>
            <a:ext cx="1107639" cy="444223"/>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89666E-758A-49C3-B6DE-10665CC558B3}"/>
              </a:ext>
            </a:extLst>
          </p:cNvPr>
          <p:cNvSpPr>
            <a:spLocks noGrp="1"/>
          </p:cNvSpPr>
          <p:nvPr>
            <p:ph type="title"/>
          </p:nvPr>
        </p:nvSpPr>
        <p:spPr>
          <a:xfrm>
            <a:off x="1371597" y="348865"/>
            <a:ext cx="10044023" cy="877729"/>
          </a:xfrm>
        </p:spPr>
        <p:txBody>
          <a:bodyPr anchor="ctr">
            <a:normAutofit/>
          </a:bodyPr>
          <a:lstStyle/>
          <a:p>
            <a:br>
              <a:rPr lang="en-GB" sz="1900">
                <a:solidFill>
                  <a:srgbClr val="FFFFFF"/>
                </a:solidFill>
              </a:rPr>
            </a:br>
            <a:r>
              <a:rPr lang="en-GB" sz="1900">
                <a:solidFill>
                  <a:srgbClr val="FFFFFF"/>
                </a:solidFill>
              </a:rPr>
              <a:t> 🏥 </a:t>
            </a:r>
            <a:r>
              <a:rPr lang="en-GB" sz="1900" b="1">
                <a:solidFill>
                  <a:srgbClr val="FFFFFF"/>
                </a:solidFill>
              </a:rPr>
              <a:t>What’s Going Well?</a:t>
            </a:r>
            <a:r>
              <a:rPr lang="en-GB" sz="1900">
                <a:solidFill>
                  <a:srgbClr val="FFFFFF"/>
                </a:solidFill>
              </a:rPr>
              <a:t>:</a:t>
            </a:r>
            <a:br>
              <a:rPr lang="en-GB" sz="1900">
                <a:solidFill>
                  <a:srgbClr val="FFFFFF"/>
                </a:solidFill>
              </a:rPr>
            </a:br>
            <a:endParaRPr lang="en-GB" sz="1900">
              <a:solidFill>
                <a:srgbClr val="FFFFFF"/>
              </a:solidFill>
            </a:endParaRPr>
          </a:p>
        </p:txBody>
      </p:sp>
      <p:graphicFrame>
        <p:nvGraphicFramePr>
          <p:cNvPr id="5" name="Content Placeholder 2">
            <a:extLst>
              <a:ext uri="{FF2B5EF4-FFF2-40B4-BE49-F238E27FC236}">
                <a16:creationId xmlns:a16="http://schemas.microsoft.com/office/drawing/2014/main" id="{83216228-087A-3081-1BE3-8E7AC4ED8106}"/>
              </a:ext>
            </a:extLst>
          </p:cNvPr>
          <p:cNvGraphicFramePr>
            <a:graphicFrameLocks noGrp="1"/>
          </p:cNvGraphicFramePr>
          <p:nvPr>
            <p:ph idx="1"/>
            <p:extLst>
              <p:ext uri="{D42A27DB-BD31-4B8C-83A1-F6EECF244321}">
                <p14:modId xmlns:p14="http://schemas.microsoft.com/office/powerpoint/2010/main" val="96894483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736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88972D-8363-4557-9549-4842A7B89B8E}"/>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 </a:t>
            </a:r>
            <a:r>
              <a:rPr lang="en-GB" sz="4000" b="1">
                <a:solidFill>
                  <a:srgbClr val="FFFFFF"/>
                </a:solidFill>
              </a:rPr>
              <a:t>What’s Going Well cont’d</a:t>
            </a:r>
            <a:endParaRPr lang="en-GB" sz="4000">
              <a:solidFill>
                <a:srgbClr val="FFFFFF"/>
              </a:solidFill>
            </a:endParaRPr>
          </a:p>
        </p:txBody>
      </p:sp>
      <p:graphicFrame>
        <p:nvGraphicFramePr>
          <p:cNvPr id="5" name="Content Placeholder 2">
            <a:extLst>
              <a:ext uri="{FF2B5EF4-FFF2-40B4-BE49-F238E27FC236}">
                <a16:creationId xmlns:a16="http://schemas.microsoft.com/office/drawing/2014/main" id="{C7411404-78D4-425C-F57A-DD2ED9313B6B}"/>
              </a:ext>
            </a:extLst>
          </p:cNvPr>
          <p:cNvGraphicFramePr>
            <a:graphicFrameLocks noGrp="1"/>
          </p:cNvGraphicFramePr>
          <p:nvPr>
            <p:ph idx="1"/>
            <p:extLst>
              <p:ext uri="{D42A27DB-BD31-4B8C-83A1-F6EECF244321}">
                <p14:modId xmlns:p14="http://schemas.microsoft.com/office/powerpoint/2010/main" val="82777801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0157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FE83-2604-4969-8AA3-2F9F67CD2230}"/>
              </a:ext>
            </a:extLst>
          </p:cNvPr>
          <p:cNvSpPr>
            <a:spLocks noGrp="1"/>
          </p:cNvSpPr>
          <p:nvPr>
            <p:ph type="title"/>
          </p:nvPr>
        </p:nvSpPr>
        <p:spPr>
          <a:xfrm>
            <a:off x="1744133" y="2261659"/>
            <a:ext cx="8517467" cy="1325563"/>
          </a:xfrm>
        </p:spPr>
        <p:txBody>
          <a:bodyPr/>
          <a:lstStyle/>
          <a:p>
            <a:r>
              <a:rPr lang="en-GB" b="1" dirty="0"/>
              <a:t>What is the measurement telling us?</a:t>
            </a:r>
          </a:p>
        </p:txBody>
      </p:sp>
    </p:spTree>
    <p:extLst>
      <p:ext uri="{BB962C8B-B14F-4D97-AF65-F5344CB8AC3E}">
        <p14:creationId xmlns:p14="http://schemas.microsoft.com/office/powerpoint/2010/main" val="2051916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C573-F568-A249-5C1E-EA0F46E69A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5E48D2-8A88-5E4E-9B78-C076B339C427}"/>
              </a:ext>
            </a:extLst>
          </p:cNvPr>
          <p:cNvPicPr>
            <a:picLocks noChangeAspect="1"/>
          </p:cNvPicPr>
          <p:nvPr/>
        </p:nvPicPr>
        <p:blipFill>
          <a:blip r:embed="rId2"/>
          <a:stretch>
            <a:fillRect/>
          </a:stretch>
        </p:blipFill>
        <p:spPr>
          <a:xfrm>
            <a:off x="146648" y="212935"/>
            <a:ext cx="8531525" cy="6432130"/>
          </a:xfrm>
          <a:prstGeom prst="rect">
            <a:avLst/>
          </a:prstGeom>
        </p:spPr>
      </p:pic>
      <p:sp>
        <p:nvSpPr>
          <p:cNvPr id="5" name="TextBox 4">
            <a:extLst>
              <a:ext uri="{FF2B5EF4-FFF2-40B4-BE49-F238E27FC236}">
                <a16:creationId xmlns:a16="http://schemas.microsoft.com/office/drawing/2014/main" id="{18D46FDF-A70E-9369-8767-1CCD437F067B}"/>
              </a:ext>
            </a:extLst>
          </p:cNvPr>
          <p:cNvSpPr txBox="1"/>
          <p:nvPr/>
        </p:nvSpPr>
        <p:spPr>
          <a:xfrm>
            <a:off x="8860536" y="0"/>
            <a:ext cx="3109034" cy="6690550"/>
          </a:xfrm>
          <a:prstGeom prst="rect">
            <a:avLst/>
          </a:prstGeom>
          <a:noFill/>
        </p:spPr>
        <p:txBody>
          <a:bodyPr wrap="square" rtlCol="0">
            <a:spAutoFit/>
          </a:bodyPr>
          <a:lstStyle/>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 Ambulance Attends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Constant</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 New Attends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srgbClr val="FF0000"/>
                </a:solidFill>
                <a:effectLst/>
                <a:uLnTx/>
                <a:uFillTx/>
                <a:latin typeface="Aptos" panose="02110004020202020204"/>
                <a:ea typeface="+mn-ea"/>
                <a:cs typeface="+mn-cs"/>
              </a:rPr>
              <a:t>Variable: 220 to 260</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&lt;45 Minute Handover</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STEP CHANGE IMPROVEMENT </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Aptos" panose="02110004020202020204"/>
              </a:rPr>
              <a:t>P</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 and post PDSA 80</a:t>
            </a:r>
            <a:r>
              <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Centile cited)</a:t>
            </a:r>
          </a:p>
          <a:p>
            <a:pPr marL="6286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1" u="none" strike="noStrike" kern="1200" cap="none" spc="0" normalizeH="0" baseline="0" noProof="0" dirty="0">
                <a:ln>
                  <a:noFill/>
                </a:ln>
                <a:solidFill>
                  <a:srgbClr val="00B050"/>
                </a:solidFill>
                <a:effectLst/>
                <a:uLnTx/>
                <a:uFillTx/>
                <a:latin typeface="Aptos" panose="02110004020202020204"/>
                <a:ea typeface="+mn-ea"/>
                <a:cs typeface="+mn-cs"/>
              </a:rPr>
              <a:t>P80th -</a:t>
            </a: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 from 18 to 41, daily</a:t>
            </a:r>
          </a:p>
          <a:p>
            <a:pPr marL="6286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average from 15 to 32 </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Hours Lost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Significant reduction in lost hours (minutes shown): </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1" u="none" strike="noStrike" kern="1200" cap="none" spc="0" normalizeH="0" baseline="0" noProof="0" dirty="0">
                <a:ln>
                  <a:noFill/>
                </a:ln>
                <a:solidFill>
                  <a:prstClr val="black"/>
                </a:solidFill>
                <a:effectLst/>
                <a:uLnTx/>
                <a:uFillTx/>
                <a:latin typeface="Aptos" panose="02110004020202020204"/>
                <a:ea typeface="+mn-ea"/>
                <a:cs typeface="+mn-cs"/>
              </a:rPr>
              <a:t>P80th</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from 9,835 minutes (163Hrs) to 2,810 minutes (46 Hours) daily:  </a:t>
            </a: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66% improvement</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average from 7,669 (128hrs)  to 1,817 (29hrs) :  </a:t>
            </a: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76% Improvement</a:t>
            </a:r>
            <a:endParaRPr kumimoji="0" lang="en-GB" sz="1200" b="0" i="0" u="none" strike="noStrike" kern="1200" cap="none" spc="0" normalizeH="0" baseline="0" noProof="0" dirty="0">
              <a:ln>
                <a:noFill/>
              </a:ln>
              <a:solidFill>
                <a:srgbClr val="00B050"/>
              </a:solidFill>
              <a:effectLst/>
              <a:uLnTx/>
              <a:uFillTx/>
              <a:latin typeface="Aptos" panose="02110004020202020204"/>
              <a:ea typeface="+mn-ea"/>
              <a:cs typeface="+mn-cs"/>
            </a:endParaRP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 Attends &gt;4 Hrs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srgbClr val="00B050"/>
                </a:solidFill>
                <a:effectLst/>
                <a:uLnTx/>
                <a:uFillTx/>
                <a:latin typeface="Aptos" panose="02110004020202020204"/>
                <a:ea typeface="+mn-ea"/>
                <a:cs typeface="+mn-cs"/>
              </a:rPr>
              <a:t>Less Volatile</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 Attends&gt; 12 Hrs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GB" sz="1000" b="0" i="0" u="none" strike="noStrike" kern="1200" cap="none" spc="0" normalizeH="0" baseline="0" noProof="0" dirty="0">
                <a:ln>
                  <a:noFill/>
                </a:ln>
                <a:solidFill>
                  <a:srgbClr val="FFC000"/>
                </a:solidFill>
                <a:effectLst/>
                <a:uLnTx/>
                <a:uFillTx/>
                <a:latin typeface="Aptos" panose="02110004020202020204"/>
                <a:ea typeface="+mn-ea"/>
                <a:cs typeface="+mn-cs"/>
              </a:rPr>
              <a:t> </a:t>
            </a:r>
            <a:r>
              <a:rPr kumimoji="0" lang="en-GB" sz="1000" b="1" i="0" u="none" strike="noStrike" kern="1200" cap="none" spc="0" normalizeH="0" baseline="0" noProof="0" dirty="0">
                <a:ln>
                  <a:noFill/>
                </a:ln>
                <a:solidFill>
                  <a:srgbClr val="FFC000"/>
                </a:solidFill>
                <a:effectLst/>
                <a:uLnTx/>
                <a:uFillTx/>
                <a:latin typeface="Aptos" panose="02110004020202020204"/>
                <a:ea typeface="+mn-ea"/>
                <a:cs typeface="+mn-cs"/>
              </a:rPr>
              <a:t>marginal improvement</a:t>
            </a:r>
          </a:p>
          <a:p>
            <a:pPr marL="6286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1" u="none" strike="noStrike" kern="1200" cap="none" spc="0" normalizeH="0" baseline="0" noProof="0" dirty="0">
                <a:ln>
                  <a:noFill/>
                </a:ln>
                <a:solidFill>
                  <a:srgbClr val="FFC000"/>
                </a:solidFill>
                <a:effectLst/>
                <a:uLnTx/>
                <a:uFillTx/>
                <a:latin typeface="Aptos" panose="02110004020202020204"/>
                <a:ea typeface="+mn-ea"/>
                <a:cs typeface="+mn-cs"/>
              </a:rPr>
              <a:t>P80th -</a:t>
            </a:r>
            <a:r>
              <a:rPr kumimoji="0" lang="en-GB" sz="1200" b="1" i="0" u="none" strike="noStrike" kern="1200" cap="none" spc="0" normalizeH="0" baseline="0" noProof="0" dirty="0">
                <a:ln>
                  <a:noFill/>
                </a:ln>
                <a:solidFill>
                  <a:srgbClr val="FFC000"/>
                </a:solidFill>
                <a:effectLst/>
                <a:uLnTx/>
                <a:uFillTx/>
                <a:latin typeface="Aptos" panose="02110004020202020204"/>
                <a:ea typeface="+mn-ea"/>
                <a:cs typeface="+mn-cs"/>
              </a:rPr>
              <a:t> from 59 to 54, daily</a:t>
            </a:r>
          </a:p>
          <a:p>
            <a:pPr marL="6286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FFC000"/>
                </a:solidFill>
                <a:effectLst/>
                <a:uLnTx/>
                <a:uFillTx/>
                <a:latin typeface="Aptos" panose="02110004020202020204"/>
                <a:ea typeface="+mn-ea"/>
                <a:cs typeface="+mn-cs"/>
              </a:rPr>
              <a:t>average from 48 to 44, daily</a:t>
            </a:r>
            <a:endParaRPr kumimoji="0" lang="en-GB" sz="1200" b="0" i="0" u="none" strike="noStrike" kern="1200" cap="none" spc="0" normalizeH="0" baseline="0" noProof="0" dirty="0">
              <a:ln>
                <a:noFill/>
              </a:ln>
              <a:solidFill>
                <a:srgbClr val="FFC000"/>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C859E37F-B336-8236-B26C-FDDF0ED11CED}"/>
              </a:ext>
            </a:extLst>
          </p:cNvPr>
          <p:cNvPicPr>
            <a:picLocks noChangeAspect="1"/>
          </p:cNvPicPr>
          <p:nvPr/>
        </p:nvPicPr>
        <p:blipFill>
          <a:blip r:embed="rId3"/>
          <a:stretch>
            <a:fillRect/>
          </a:stretch>
        </p:blipFill>
        <p:spPr>
          <a:xfrm>
            <a:off x="5046018" y="5017997"/>
            <a:ext cx="742846" cy="521208"/>
          </a:xfrm>
          <a:prstGeom prst="rect">
            <a:avLst/>
          </a:prstGeom>
        </p:spPr>
      </p:pic>
      <p:pic>
        <p:nvPicPr>
          <p:cNvPr id="7" name="Picture 6">
            <a:extLst>
              <a:ext uri="{FF2B5EF4-FFF2-40B4-BE49-F238E27FC236}">
                <a16:creationId xmlns:a16="http://schemas.microsoft.com/office/drawing/2014/main" id="{8D2F355C-CB75-E217-F95C-CBC873C0800E}"/>
              </a:ext>
            </a:extLst>
          </p:cNvPr>
          <p:cNvPicPr>
            <a:picLocks noChangeAspect="1"/>
          </p:cNvPicPr>
          <p:nvPr/>
        </p:nvPicPr>
        <p:blipFill>
          <a:blip r:embed="rId4"/>
          <a:stretch>
            <a:fillRect/>
          </a:stretch>
        </p:blipFill>
        <p:spPr>
          <a:xfrm rot="18704709">
            <a:off x="4321327" y="2376772"/>
            <a:ext cx="1676228" cy="737992"/>
          </a:xfrm>
          <a:prstGeom prst="rect">
            <a:avLst/>
          </a:prstGeom>
        </p:spPr>
      </p:pic>
      <p:pic>
        <p:nvPicPr>
          <p:cNvPr id="9" name="Picture 8">
            <a:extLst>
              <a:ext uri="{FF2B5EF4-FFF2-40B4-BE49-F238E27FC236}">
                <a16:creationId xmlns:a16="http://schemas.microsoft.com/office/drawing/2014/main" id="{8D1A5A7E-05EF-6BFE-2B76-25E84FC10379}"/>
              </a:ext>
            </a:extLst>
          </p:cNvPr>
          <p:cNvPicPr>
            <a:picLocks noChangeAspect="1"/>
          </p:cNvPicPr>
          <p:nvPr/>
        </p:nvPicPr>
        <p:blipFill>
          <a:blip r:embed="rId3"/>
          <a:stretch>
            <a:fillRect/>
          </a:stretch>
        </p:blipFill>
        <p:spPr>
          <a:xfrm>
            <a:off x="7769407" y="3271913"/>
            <a:ext cx="999947" cy="521208"/>
          </a:xfrm>
          <a:prstGeom prst="rect">
            <a:avLst/>
          </a:prstGeom>
        </p:spPr>
      </p:pic>
      <p:grpSp>
        <p:nvGrpSpPr>
          <p:cNvPr id="12" name="Group 11">
            <a:extLst>
              <a:ext uri="{FF2B5EF4-FFF2-40B4-BE49-F238E27FC236}">
                <a16:creationId xmlns:a16="http://schemas.microsoft.com/office/drawing/2014/main" id="{24CE249F-8A57-72DF-2C1B-BCC7D192A96A}"/>
              </a:ext>
            </a:extLst>
          </p:cNvPr>
          <p:cNvGrpSpPr/>
          <p:nvPr/>
        </p:nvGrpSpPr>
        <p:grpSpPr>
          <a:xfrm>
            <a:off x="4641701" y="1787881"/>
            <a:ext cx="481699" cy="1828899"/>
            <a:chOff x="4641701" y="1787881"/>
            <a:chExt cx="481699" cy="1828899"/>
          </a:xfrm>
        </p:grpSpPr>
        <p:sp>
          <p:nvSpPr>
            <p:cNvPr id="6" name="Arrow: Up-Down 5">
              <a:extLst>
                <a:ext uri="{FF2B5EF4-FFF2-40B4-BE49-F238E27FC236}">
                  <a16:creationId xmlns:a16="http://schemas.microsoft.com/office/drawing/2014/main" id="{50B292FC-0810-991E-B353-DB7FAFFEC255}"/>
                </a:ext>
              </a:extLst>
            </p:cNvPr>
            <p:cNvSpPr/>
            <p:nvPr/>
          </p:nvSpPr>
          <p:spPr>
            <a:xfrm>
              <a:off x="4839419" y="2070339"/>
              <a:ext cx="86264" cy="1546441"/>
            </a:xfrm>
            <a:prstGeom prst="upDown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8F7CF09-4CAB-1B52-0695-AB3D6C3CEAF6}"/>
                </a:ext>
              </a:extLst>
            </p:cNvPr>
            <p:cNvSpPr txBox="1"/>
            <p:nvPr/>
          </p:nvSpPr>
          <p:spPr>
            <a:xfrm>
              <a:off x="4641701" y="1787881"/>
              <a:ext cx="481699" cy="369332"/>
            </a:xfrm>
            <a:prstGeom prst="rect">
              <a:avLst/>
            </a:prstGeom>
            <a:noFill/>
          </p:spPr>
          <p:txBody>
            <a:bodyPr wrap="square" rtlCol="0">
              <a:spAutoFit/>
            </a:bodyPr>
            <a:lstStyle/>
            <a:p>
              <a:r>
                <a:rPr lang="en-GB" sz="800" b="1" dirty="0"/>
                <a:t>PDSA</a:t>
              </a:r>
              <a:r>
                <a:rPr lang="en-GB" dirty="0"/>
                <a:t> </a:t>
              </a:r>
            </a:p>
          </p:txBody>
        </p:sp>
      </p:grpSp>
      <p:grpSp>
        <p:nvGrpSpPr>
          <p:cNvPr id="14" name="Group 13">
            <a:extLst>
              <a:ext uri="{FF2B5EF4-FFF2-40B4-BE49-F238E27FC236}">
                <a16:creationId xmlns:a16="http://schemas.microsoft.com/office/drawing/2014/main" id="{A468CA6B-7A77-5F1C-0CE1-63C3C647511D}"/>
              </a:ext>
            </a:extLst>
          </p:cNvPr>
          <p:cNvGrpSpPr/>
          <p:nvPr/>
        </p:nvGrpSpPr>
        <p:grpSpPr>
          <a:xfrm>
            <a:off x="7535338" y="1787881"/>
            <a:ext cx="481699" cy="1828899"/>
            <a:chOff x="4641701" y="1787881"/>
            <a:chExt cx="481699" cy="1828899"/>
          </a:xfrm>
        </p:grpSpPr>
        <p:sp>
          <p:nvSpPr>
            <p:cNvPr id="15" name="Arrow: Up-Down 14">
              <a:extLst>
                <a:ext uri="{FF2B5EF4-FFF2-40B4-BE49-F238E27FC236}">
                  <a16:creationId xmlns:a16="http://schemas.microsoft.com/office/drawing/2014/main" id="{6A869EE1-8D56-762C-BBA4-B828DDF490F8}"/>
                </a:ext>
              </a:extLst>
            </p:cNvPr>
            <p:cNvSpPr/>
            <p:nvPr/>
          </p:nvSpPr>
          <p:spPr>
            <a:xfrm>
              <a:off x="4839419" y="2070339"/>
              <a:ext cx="86264" cy="1546441"/>
            </a:xfrm>
            <a:prstGeom prst="upDown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3D2F35DD-B512-74DC-3A94-D197D46B34BC}"/>
                </a:ext>
              </a:extLst>
            </p:cNvPr>
            <p:cNvSpPr txBox="1"/>
            <p:nvPr/>
          </p:nvSpPr>
          <p:spPr>
            <a:xfrm>
              <a:off x="4641701" y="1787881"/>
              <a:ext cx="481699" cy="369332"/>
            </a:xfrm>
            <a:prstGeom prst="rect">
              <a:avLst/>
            </a:prstGeom>
            <a:noFill/>
          </p:spPr>
          <p:txBody>
            <a:bodyPr wrap="square" rtlCol="0">
              <a:spAutoFit/>
            </a:bodyPr>
            <a:lstStyle/>
            <a:p>
              <a:r>
                <a:rPr lang="en-GB" sz="800" b="1" dirty="0"/>
                <a:t>PDSA</a:t>
              </a:r>
              <a:r>
                <a:rPr lang="en-GB" dirty="0"/>
                <a:t> </a:t>
              </a:r>
            </a:p>
          </p:txBody>
        </p:sp>
      </p:grpSp>
    </p:spTree>
    <p:extLst>
      <p:ext uri="{BB962C8B-B14F-4D97-AF65-F5344CB8AC3E}">
        <p14:creationId xmlns:p14="http://schemas.microsoft.com/office/powerpoint/2010/main" val="4049800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E8A374A0-3D5A-46E9-85F6-6D75A8519910}"/>
</file>

<file path=customXml/itemProps2.xml><?xml version="1.0" encoding="utf-8"?>
<ds:datastoreItem xmlns:ds="http://schemas.openxmlformats.org/officeDocument/2006/customXml" ds:itemID="{B3007416-02B3-4590-840D-1EAAC2A6901F}"/>
</file>

<file path=customXml/itemProps3.xml><?xml version="1.0" encoding="utf-8"?>
<ds:datastoreItem xmlns:ds="http://schemas.openxmlformats.org/officeDocument/2006/customXml" ds:itemID="{480F5A7F-1310-4F72-9652-38C519048B30}"/>
</file>

<file path=docProps/app.xml><?xml version="1.0" encoding="utf-8"?>
<Properties xmlns="http://schemas.openxmlformats.org/officeDocument/2006/extended-properties" xmlns:vt="http://schemas.openxmlformats.org/officeDocument/2006/docPropsVTypes">
  <TotalTime>4559</TotalTime>
  <Words>2298</Words>
  <Application>Microsoft Office PowerPoint</Application>
  <PresentationFormat>Widescreen</PresentationFormat>
  <Paragraphs>279</Paragraphs>
  <Slides>21</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Aptos</vt:lpstr>
      <vt:lpstr>Aptos Display</vt:lpstr>
      <vt:lpstr>Arial</vt:lpstr>
      <vt:lpstr>Calibri</vt:lpstr>
      <vt:lpstr>Calibri Light</vt:lpstr>
      <vt:lpstr>Office Theme</vt:lpstr>
      <vt:lpstr>1_office theme</vt:lpstr>
      <vt:lpstr>UEC Redesign –Morriston SBHUB  Patient Flow Tests of Change</vt:lpstr>
      <vt:lpstr> 🔍 Background: Why are we doing this?</vt:lpstr>
      <vt:lpstr>🔄 Tests of change…..</vt:lpstr>
      <vt:lpstr>🔄 Flow model..</vt:lpstr>
      <vt:lpstr>Anglesey Ward PDSAs</vt:lpstr>
      <vt:lpstr>  🏥 What’s Going Well?: </vt:lpstr>
      <vt:lpstr>🏥 What’s Going Well cont’d</vt:lpstr>
      <vt:lpstr>What is the measurement telling us?</vt:lpstr>
      <vt:lpstr>PowerPoint Presentation</vt:lpstr>
      <vt:lpstr>Patient Waits in the Emergency Department</vt:lpstr>
      <vt:lpstr>PowerPoint Presentation</vt:lpstr>
      <vt:lpstr>Clinically optimised patient numbers and occupancy</vt:lpstr>
      <vt:lpstr>Clinically Optimised - D2RA Pathway 3</vt:lpstr>
      <vt:lpstr>PowerPoint Presentation</vt:lpstr>
      <vt:lpstr>Test of Change: Safety Reporting Data Extract: 01/06/2025 to 27/07/2025 (based on Date Reported) Data items: 1313*</vt:lpstr>
      <vt:lpstr>PowerPoint Presentation</vt:lpstr>
      <vt:lpstr>🏥 What We Can Do Better?</vt:lpstr>
      <vt:lpstr>So where next.....</vt:lpstr>
      <vt:lpstr>Continuous improvement journey…</vt:lpstr>
      <vt:lpstr>PowerPoint Presentation</vt:lpstr>
      <vt:lpstr>What are people saying?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UEC Redesign – patient flow tests of change</dc:title>
  <dc:creator>Alison Gallagher (Swansea Bay UHB - Chief Operating Officers Department)</dc:creator>
  <cp:lastModifiedBy>Alison Gallagher (Swansea Bay UHB - Chief Operating Officers Department)</cp:lastModifiedBy>
  <cp:revision>73</cp:revision>
  <dcterms:created xsi:type="dcterms:W3CDTF">2025-05-08T09:10:14Z</dcterms:created>
  <dcterms:modified xsi:type="dcterms:W3CDTF">2025-07-30T13:54:04Z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