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4"/>
    <p:sldMasterId id="2147483693" r:id="rId5"/>
    <p:sldMasterId id="2147483700" r:id="rId6"/>
    <p:sldMasterId id="2147483716" r:id="rId7"/>
    <p:sldMasterId id="2147483724" r:id="rId8"/>
    <p:sldMasterId id="2147483729" r:id="rId9"/>
  </p:sldMasterIdLst>
  <p:notesMasterIdLst>
    <p:notesMasterId r:id="rId15"/>
  </p:notesMasterIdLst>
  <p:handoutMasterIdLst>
    <p:handoutMasterId r:id="rId16"/>
  </p:handoutMasterIdLst>
  <p:sldIdLst>
    <p:sldId id="510" r:id="rId10"/>
    <p:sldId id="501" r:id="rId11"/>
    <p:sldId id="563" r:id="rId12"/>
    <p:sldId id="562" r:id="rId13"/>
    <p:sldId id="564" r:id="rId14"/>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633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ri Gimblett (Swansea Bay UHB - Neath Port Talbot and Singleton Service Group)" initials="CG(BU-NPTaSSG" lastIdx="45" clrIdx="0">
    <p:extLst>
      <p:ext uri="{19B8F6BF-5375-455C-9EA6-DF929625EA0E}">
        <p15:presenceInfo xmlns:p15="http://schemas.microsoft.com/office/powerpoint/2012/main" userId="S-1-5-21-978635462-3828570294-627434887-268152" providerId="AD"/>
      </p:ext>
    </p:extLst>
  </p:cmAuthor>
  <p:cmAuthor id="2" name="Louise Williams (Swansea Bay UHB - NPTSSG)" initials="LW(BU-N" lastIdx="21" clrIdx="1">
    <p:extLst>
      <p:ext uri="{19B8F6BF-5375-455C-9EA6-DF929625EA0E}">
        <p15:presenceInfo xmlns:p15="http://schemas.microsoft.com/office/powerpoint/2012/main" userId="S-1-5-21-978635462-3828570294-627434887-248018" providerId="AD"/>
      </p:ext>
    </p:extLst>
  </p:cmAuthor>
  <p:cmAuthor id="3" name="Louise Williams (Swansea Bay UHB - NPTSSG)" initials="LW(BUN" lastIdx="25" clrIdx="2">
    <p:extLst>
      <p:ext uri="{19B8F6BF-5375-455C-9EA6-DF929625EA0E}">
        <p15:presenceInfo xmlns:p15="http://schemas.microsoft.com/office/powerpoint/2012/main" userId="S::Louise.Williams@wales.nhs.uk::c48eab33-09ee-44f4-8801-9af4d17a86f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00BC62"/>
    <a:srgbClr val="1F355E"/>
    <a:srgbClr val="CE3636"/>
    <a:srgbClr val="181924"/>
    <a:srgbClr val="7EB0DE"/>
    <a:srgbClr val="9E4ECA"/>
    <a:srgbClr val="FFD550"/>
    <a:srgbClr val="325A8A"/>
    <a:srgbClr val="F8CD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44" autoAdjust="0"/>
    <p:restoredTop sz="93447" autoAdjust="0"/>
  </p:normalViewPr>
  <p:slideViewPr>
    <p:cSldViewPr>
      <p:cViewPr varScale="1">
        <p:scale>
          <a:sx n="48" d="100"/>
          <a:sy n="48" d="100"/>
        </p:scale>
        <p:origin x="260" y="40"/>
      </p:cViewPr>
      <p:guideLst>
        <p:guide orient="horz" pos="2880"/>
        <p:guide pos="6333"/>
      </p:guideLst>
    </p:cSldViewPr>
  </p:slideViewPr>
  <p:notesTextViewPr>
    <p:cViewPr>
      <p:scale>
        <a:sx n="100" d="100"/>
        <a:sy n="100" d="100"/>
      </p:scale>
      <p:origin x="0" y="0"/>
    </p:cViewPr>
  </p:notesTextViewPr>
  <p:sorterViewPr>
    <p:cViewPr>
      <p:scale>
        <a:sx n="100" d="100"/>
        <a:sy n="100" d="100"/>
      </p:scale>
      <p:origin x="0" y="-348"/>
    </p:cViewPr>
  </p:sorter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27/02/2026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27/02/2026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842353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Whilst a reduction in absence is a priority for the UHB, we were very mindful in our approach that our actions align to the people strategy and that both the management of absence and the promotion of attendance becomes business as usual for all our leaders.</a:t>
            </a:r>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267540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Whilst a reduction in absence is a priority for the UHB, we were very mindful in our approach that our actions align to the people strategy and that both the management of absence and the promotion of attendance becomes business as usual for all our leaders.</a:t>
            </a:r>
          </a:p>
        </p:txBody>
      </p:sp>
      <p:sp>
        <p:nvSpPr>
          <p:cNvPr id="4" name="Slide Number Placeholder 3"/>
          <p:cNvSpPr>
            <a:spLocks noGrp="1"/>
          </p:cNvSpPr>
          <p:nvPr>
            <p:ph type="sldNum" sz="quarter" idx="10"/>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4643071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5485-C145-ACA2-AB5B-FDE4C2BC3FB9}"/>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B228F884-8B6C-4A28-2823-38D565137211}"/>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A8D9897-05A5-035E-5C70-CDA11DD81842}"/>
              </a:ext>
            </a:extLst>
          </p:cNvPr>
          <p:cNvSpPr>
            <a:spLocks noGrp="1"/>
          </p:cNvSpPr>
          <p:nvPr>
            <p:ph type="dt" sz="half" idx="10"/>
          </p:nvPr>
        </p:nvSpPr>
        <p:spPr/>
        <p:txBody>
          <a:bodyPr/>
          <a:lstStyle/>
          <a:p>
            <a:fld id="{358A5778-8E8B-49D9-89E5-185FA8403BC4}" type="datetimeFigureOut">
              <a:rPr lang="en-GB" smtClean="0"/>
              <a:t>27/02/2026</a:t>
            </a:fld>
            <a:endParaRPr lang="en-GB" dirty="0"/>
          </a:p>
        </p:txBody>
      </p:sp>
      <p:sp>
        <p:nvSpPr>
          <p:cNvPr id="5" name="Footer Placeholder 4">
            <a:extLst>
              <a:ext uri="{FF2B5EF4-FFF2-40B4-BE49-F238E27FC236}">
                <a16:creationId xmlns:a16="http://schemas.microsoft.com/office/drawing/2014/main" id="{5637C709-204E-35F9-8F3E-2769FE77591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7E4843E-EEA4-5BCE-CC71-66CAA71B6D8A}"/>
              </a:ext>
            </a:extLst>
          </p:cNvPr>
          <p:cNvSpPr>
            <a:spLocks noGrp="1"/>
          </p:cNvSpPr>
          <p:nvPr>
            <p:ph type="sldNum" sz="quarter" idx="12"/>
          </p:nvPr>
        </p:nvSpPr>
        <p:spPr/>
        <p:txBody>
          <a:bodyPr/>
          <a:lstStyle/>
          <a:p>
            <a:fld id="{8964426E-C163-483A-B1EB-100C29504D4B}" type="slidenum">
              <a:rPr lang="en-GB" smtClean="0"/>
              <a:t>‹#›</a:t>
            </a:fld>
            <a:endParaRPr lang="en-GB" dirty="0"/>
          </a:p>
        </p:txBody>
      </p:sp>
    </p:spTree>
    <p:extLst>
      <p:ext uri="{BB962C8B-B14F-4D97-AF65-F5344CB8AC3E}">
        <p14:creationId xmlns:p14="http://schemas.microsoft.com/office/powerpoint/2010/main" val="3760288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3463885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a:t>dI</a:t>
            </a:r>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544813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1367408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1.xml"/><Relationship Id="rId7"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6.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7.xml"/><Relationship Id="rId7"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3.xml"/><Relationship Id="rId7" Type="http://schemas.openxmlformats.org/officeDocument/2006/relationships/theme" Target="../theme/theme4.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9" Type="http://schemas.openxmlformats.org/officeDocument/2006/relationships/image" Target="../media/image6.emf"/></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2.png"/><Relationship Id="rId5" Type="http://schemas.openxmlformats.org/officeDocument/2006/relationships/image" Target="../media/image8.emf"/><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10"/>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1"/>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 id="2147483735" r:id="rId7"/>
    <p:sldLayoutId id="2147483736" r:id="rId8"/>
  </p:sldLayoutIdLst>
  <p:hf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hf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 id="2147483734"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4"/>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5"/>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6"/>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 id="2147483733" r:id="rId2"/>
  </p:sldLayoutIdLst>
  <p:hf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notesSlide" Target="../notesSlides/notesSlide3.xml"/><Relationship Id="rId1" Type="http://schemas.openxmlformats.org/officeDocument/2006/relationships/slideLayout" Target="../slideLayouts/slideLayout27.xml"/><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 Id="rId1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a:t>NPTSSG - Proactive Approach to Supporting Attendance</a:t>
            </a:r>
          </a:p>
        </p:txBody>
      </p:sp>
      <p:sp>
        <p:nvSpPr>
          <p:cNvPr id="3" name="Slide Number Placeholder 5"/>
          <p:cNvSpPr txBox="1">
            <a:spLocks/>
          </p:cNvSpPr>
          <p:nvPr/>
        </p:nvSpPr>
        <p:spPr>
          <a:xfrm>
            <a:off x="18584865" y="10035625"/>
            <a:ext cx="1248900" cy="602118"/>
          </a:xfrm>
          <a:prstGeom prst="rect">
            <a:avLst/>
          </a:prstGeom>
        </p:spPr>
        <p:txBody>
          <a:bodyPr vert="horz" lIns="107708" tIns="53854" rIns="107708" bIns="53854" rtlCol="0" anchor="ctr"/>
          <a:lstStyle>
            <a:defPPr>
              <a:defRPr lang="en-US"/>
            </a:defPPr>
            <a:lvl1pPr marL="0" algn="r" defTabSz="1075334" rtl="0" eaLnBrk="1" latinLnBrk="0" hangingPunct="1">
              <a:defRPr sz="1200" kern="1200">
                <a:solidFill>
                  <a:schemeClr val="tx1">
                    <a:tint val="75000"/>
                  </a:schemeClr>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a:lstStyle>
          <a:p>
            <a:fld id="{4BD9EBC1-680D-482D-8B6C-3DB85C255D0B}" type="slidenum">
              <a:rPr lang="en-GB" sz="2000" b="1">
                <a:solidFill>
                  <a:schemeClr val="bg1"/>
                </a:solidFill>
              </a:rPr>
              <a:pPr/>
              <a:t>1</a:t>
            </a:fld>
            <a:endParaRPr lang="en-GB" sz="2000" b="1" dirty="0">
              <a:solidFill>
                <a:schemeClr val="bg1"/>
              </a:solidFill>
            </a:endParaRPr>
          </a:p>
        </p:txBody>
      </p:sp>
      <p:sp>
        <p:nvSpPr>
          <p:cNvPr id="4" name="AutoShape 2" descr="https://ukc-powerpoint.officeapps.live.com/pods/GetClipboardImage.ashx?Id=4fa86fdc-1210-47c4-a4dc-2e1ab4d2930b&amp;DC=GUK1&amp;pkey=9aa99179-4411-49a6-a623-666726e8bd03&amp;wdwaccluster=GUK1"/>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Tree>
    <p:extLst>
      <p:ext uri="{BB962C8B-B14F-4D97-AF65-F5344CB8AC3E}">
        <p14:creationId xmlns:p14="http://schemas.microsoft.com/office/powerpoint/2010/main" val="4075337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680244" y="629222"/>
            <a:ext cx="18408900" cy="646331"/>
          </a:xfrm>
          <a:prstGeom prst="rect">
            <a:avLst/>
          </a:prstGeom>
          <a:noFill/>
        </p:spPr>
        <p:txBody>
          <a:bodyPr wrap="square" rtlCol="0">
            <a:spAutoFit/>
          </a:bodyPr>
          <a:lstStyle/>
          <a:p>
            <a:pPr>
              <a:lnSpc>
                <a:spcPct val="90000"/>
              </a:lnSpc>
              <a:spcBef>
                <a:spcPts val="1000"/>
              </a:spcBef>
            </a:pPr>
            <a:r>
              <a:rPr lang="en-GB" sz="4000" b="1" dirty="0">
                <a:solidFill>
                  <a:srgbClr val="1F355E"/>
                </a:solidFill>
                <a:latin typeface="Arial Black" panose="020B0A04020102020204" pitchFamily="34" charset="0"/>
              </a:rPr>
              <a:t>NPTSSG – SBUHB People Strategy</a:t>
            </a:r>
          </a:p>
        </p:txBody>
      </p:sp>
      <p:sp>
        <p:nvSpPr>
          <p:cNvPr id="11" name="TextBox 10">
            <a:extLst>
              <a:ext uri="{FF2B5EF4-FFF2-40B4-BE49-F238E27FC236}">
                <a16:creationId xmlns:a16="http://schemas.microsoft.com/office/drawing/2014/main" id="{A273ACE6-81B8-47AB-9609-794923702F8A}"/>
              </a:ext>
            </a:extLst>
          </p:cNvPr>
          <p:cNvSpPr txBox="1"/>
          <p:nvPr/>
        </p:nvSpPr>
        <p:spPr>
          <a:xfrm>
            <a:off x="16987044" y="10455275"/>
            <a:ext cx="2743200" cy="369332"/>
          </a:xfrm>
          <a:prstGeom prst="rect">
            <a:avLst/>
          </a:prstGeom>
          <a:noFill/>
        </p:spPr>
        <p:txBody>
          <a:bodyPr wrap="square" rtlCol="0">
            <a:spAutoFit/>
          </a:bodyPr>
          <a:lstStyle/>
          <a:p>
            <a:pPr algn="r"/>
            <a:fld id="{E42120D8-57C5-4FE3-A605-99877D851515}" type="slidenum">
              <a:rPr lang="en-GB" smtClean="0"/>
              <a:t>2</a:t>
            </a:fld>
            <a:endParaRPr lang="en-GB" dirty="0"/>
          </a:p>
        </p:txBody>
      </p:sp>
      <p:pic>
        <p:nvPicPr>
          <p:cNvPr id="4" name="Picture 3" descr="A diagram of a company's progress&#10;&#10;AI-generated content may be incorrect.">
            <a:extLst>
              <a:ext uri="{FF2B5EF4-FFF2-40B4-BE49-F238E27FC236}">
                <a16:creationId xmlns:a16="http://schemas.microsoft.com/office/drawing/2014/main" id="{9A71C9CB-5755-1DE4-8940-3D5C4D58ED36}"/>
              </a:ext>
            </a:extLst>
          </p:cNvPr>
          <p:cNvPicPr>
            <a:picLocks noChangeAspect="1"/>
          </p:cNvPicPr>
          <p:nvPr/>
        </p:nvPicPr>
        <p:blipFill>
          <a:blip r:embed="rId3"/>
          <a:stretch>
            <a:fillRect/>
          </a:stretch>
        </p:blipFill>
        <p:spPr>
          <a:xfrm>
            <a:off x="902826" y="2092146"/>
            <a:ext cx="17963736" cy="5469156"/>
          </a:xfrm>
          <a:prstGeom prst="rect">
            <a:avLst/>
          </a:prstGeom>
        </p:spPr>
      </p:pic>
      <p:sp>
        <p:nvSpPr>
          <p:cNvPr id="2" name="TextBox 1">
            <a:extLst>
              <a:ext uri="{FF2B5EF4-FFF2-40B4-BE49-F238E27FC236}">
                <a16:creationId xmlns:a16="http://schemas.microsoft.com/office/drawing/2014/main" id="{0D14AD6A-6748-4497-BE5F-1C314BBF80A1}"/>
              </a:ext>
            </a:extLst>
          </p:cNvPr>
          <p:cNvSpPr txBox="1"/>
          <p:nvPr/>
        </p:nvSpPr>
        <p:spPr>
          <a:xfrm>
            <a:off x="1518444" y="8016875"/>
            <a:ext cx="16916400" cy="1200329"/>
          </a:xfrm>
          <a:prstGeom prst="rect">
            <a:avLst/>
          </a:prstGeom>
          <a:noFill/>
        </p:spPr>
        <p:txBody>
          <a:bodyPr wrap="square" rtlCol="0">
            <a:spAutoFit/>
          </a:bodyPr>
          <a:lstStyle/>
          <a:p>
            <a:r>
              <a:rPr lang="en-GB" sz="2400" b="1" dirty="0">
                <a:solidFill>
                  <a:schemeClr val="accent1">
                    <a:lumMod val="75000"/>
                  </a:schemeClr>
                </a:solidFill>
              </a:rPr>
              <a:t>Two-pronged approach to supporting Attendance at Work through delivery of the People Strategy. This requires a pro-active approach to managing absence as per the MAAW Policy but also supporting great staff experience through the development of Staff Experience, Wellbeing and Retention plans for each Division supporting positive work Cultures.</a:t>
            </a:r>
          </a:p>
        </p:txBody>
      </p:sp>
    </p:spTree>
    <p:extLst>
      <p:ext uri="{BB962C8B-B14F-4D97-AF65-F5344CB8AC3E}">
        <p14:creationId xmlns:p14="http://schemas.microsoft.com/office/powerpoint/2010/main" val="3961094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08059F6-C094-EB1F-9EA3-66456D917C5A}"/>
              </a:ext>
            </a:extLst>
          </p:cNvPr>
          <p:cNvGraphicFramePr>
            <a:graphicFrameLocks noGrp="1"/>
          </p:cNvGraphicFramePr>
          <p:nvPr>
            <p:extLst>
              <p:ext uri="{D42A27DB-BD31-4B8C-83A1-F6EECF244321}">
                <p14:modId xmlns:p14="http://schemas.microsoft.com/office/powerpoint/2010/main" val="2773137976"/>
              </p:ext>
            </p:extLst>
          </p:nvPr>
        </p:nvGraphicFramePr>
        <p:xfrm>
          <a:off x="908844" y="1585595"/>
          <a:ext cx="16992600" cy="8046250"/>
        </p:xfrm>
        <a:graphic>
          <a:graphicData uri="http://schemas.openxmlformats.org/drawingml/2006/table">
            <a:tbl>
              <a:tblPr firstRow="1" bandRow="1">
                <a:tableStyleId>{BC89EF96-8CEA-46FF-86C4-4CE0E7609802}</a:tableStyleId>
              </a:tblPr>
              <a:tblGrid>
                <a:gridCol w="4422732">
                  <a:extLst>
                    <a:ext uri="{9D8B030D-6E8A-4147-A177-3AD203B41FA5}">
                      <a16:colId xmlns:a16="http://schemas.microsoft.com/office/drawing/2014/main" val="4260660380"/>
                    </a:ext>
                  </a:extLst>
                </a:gridCol>
                <a:gridCol w="12569868">
                  <a:extLst>
                    <a:ext uri="{9D8B030D-6E8A-4147-A177-3AD203B41FA5}">
                      <a16:colId xmlns:a16="http://schemas.microsoft.com/office/drawing/2014/main" val="1460019972"/>
                    </a:ext>
                  </a:extLst>
                </a:gridCol>
              </a:tblGrid>
              <a:tr h="1000042">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chemeClr val="bg1"/>
                          </a:solidFill>
                        </a:rPr>
                        <a:t>Key Actions for delivery of the Plan</a:t>
                      </a:r>
                    </a:p>
                  </a:txBody>
                  <a:tcPr>
                    <a:solidFill>
                      <a:schemeClr val="accent1"/>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2800" b="1" dirty="0">
                        <a:solidFill>
                          <a:schemeClr val="bg1"/>
                        </a:solidFill>
                      </a:endParaRPr>
                    </a:p>
                  </a:txBody>
                  <a:tcPr>
                    <a:solidFill>
                      <a:schemeClr val="accent1"/>
                    </a:solidFill>
                  </a:tcPr>
                </a:tc>
                <a:extLst>
                  <a:ext uri="{0D108BD9-81ED-4DB2-BD59-A6C34878D82A}">
                    <a16:rowId xmlns:a16="http://schemas.microsoft.com/office/drawing/2014/main" val="1483618817"/>
                  </a:ext>
                </a:extLst>
              </a:tr>
              <a:tr h="10878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LEADERSHIP ACCOUNTABILITY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kern="1200" dirty="0">
                        <a:solidFill>
                          <a:schemeClr val="tx1"/>
                        </a:solidFill>
                        <a:effectLst/>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Absence Management and attendance is a key priority and objective for leaders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Compassionate Leadership in practice</a:t>
                      </a:r>
                    </a:p>
                  </a:txBody>
                  <a:tcPr/>
                </a:tc>
                <a:extLst>
                  <a:ext uri="{0D108BD9-81ED-4DB2-BD59-A6C34878D82A}">
                    <a16:rowId xmlns:a16="http://schemas.microsoft.com/office/drawing/2014/main" val="3970887708"/>
                  </a:ext>
                </a:extLst>
              </a:tr>
              <a:tr h="1046844">
                <a:tc>
                  <a:txBody>
                    <a:bodyPr/>
                    <a:lstStyle/>
                    <a:p>
                      <a:r>
                        <a:rPr lang="en-GB" sz="1800" b="1" kern="1200" dirty="0">
                          <a:solidFill>
                            <a:schemeClr val="tx1"/>
                          </a:solidFill>
                          <a:effectLst/>
                          <a:latin typeface="+mn-lt"/>
                          <a:ea typeface="+mn-ea"/>
                          <a:cs typeface="+mn-cs"/>
                        </a:rPr>
                        <a:t>ABSENCE HOT SPOTS (Top 10)</a:t>
                      </a:r>
                    </a:p>
                  </a:txBody>
                  <a:tcPr/>
                </a:tc>
                <a:tc>
                  <a:txBody>
                    <a:bodyPr/>
                    <a:lstStyle/>
                    <a:p>
                      <a:pPr marL="285750" indent="-285750">
                        <a:buFont typeface="Arial" panose="020B0604020202020204" pitchFamily="34" charset="0"/>
                        <a:buChar char="•"/>
                      </a:pPr>
                      <a:r>
                        <a:rPr lang="en-GB" sz="1800" b="0" dirty="0">
                          <a:solidFill>
                            <a:schemeClr val="tx1"/>
                          </a:solidFill>
                        </a:rPr>
                        <a:t>A strategic approach adopted focussing on 10 key absence hotspot areas </a:t>
                      </a:r>
                    </a:p>
                    <a:p>
                      <a:pPr marL="285750" indent="-285750">
                        <a:buFont typeface="Arial" panose="020B0604020202020204" pitchFamily="34" charset="0"/>
                        <a:buChar char="•"/>
                      </a:pPr>
                      <a:r>
                        <a:rPr lang="en-GB" sz="1800" b="0" dirty="0">
                          <a:solidFill>
                            <a:schemeClr val="tx1"/>
                          </a:solidFill>
                        </a:rPr>
                        <a:t>HRBP, HR Operations and Directorate leaders invested in improvement plans for Hotspot areas</a:t>
                      </a:r>
                    </a:p>
                  </a:txBody>
                  <a:tcPr/>
                </a:tc>
                <a:extLst>
                  <a:ext uri="{0D108BD9-81ED-4DB2-BD59-A6C34878D82A}">
                    <a16:rowId xmlns:a16="http://schemas.microsoft.com/office/drawing/2014/main" val="3560953323"/>
                  </a:ext>
                </a:extLst>
              </a:tr>
              <a:tr h="11028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AUDITS</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Timetable of audits in 10 absence Hot Spots – to assess compliance with the MAAW Policy</a:t>
                      </a:r>
                    </a:p>
                  </a:txBody>
                  <a:tcPr/>
                </a:tc>
                <a:extLst>
                  <a:ext uri="{0D108BD9-81ED-4DB2-BD59-A6C34878D82A}">
                    <a16:rowId xmlns:a16="http://schemas.microsoft.com/office/drawing/2014/main" val="1758483458"/>
                  </a:ext>
                </a:extLst>
              </a:tr>
              <a:tr h="1478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ABSENCE SUMMITS</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solidFill>
                            <a:schemeClr val="tx1"/>
                          </a:solidFill>
                        </a:rPr>
                        <a:t>Monthly Summit meetings established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err="1">
                          <a:solidFill>
                            <a:schemeClr val="tx1"/>
                          </a:solidFill>
                        </a:rPr>
                        <a:t>ToR</a:t>
                      </a:r>
                      <a:r>
                        <a:rPr lang="en-GB" sz="1800" b="0" dirty="0">
                          <a:solidFill>
                            <a:schemeClr val="tx1"/>
                          </a:solidFill>
                        </a:rPr>
                        <a:t> developed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solidFill>
                            <a:schemeClr val="tx1"/>
                          </a:solidFill>
                        </a:rPr>
                        <a:t>3 and 6 monthly trackers developed to record progress and impact</a:t>
                      </a:r>
                    </a:p>
                  </a:txBody>
                  <a:tcPr/>
                </a:tc>
                <a:extLst>
                  <a:ext uri="{0D108BD9-81ED-4DB2-BD59-A6C34878D82A}">
                    <a16:rowId xmlns:a16="http://schemas.microsoft.com/office/drawing/2014/main" val="3616927687"/>
                  </a:ext>
                </a:extLst>
              </a:tr>
              <a:tr h="1114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TRAINING AND EDUCATION</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solidFill>
                            <a:schemeClr val="tx1"/>
                          </a:solidFill>
                        </a:rPr>
                        <a:t>Delivered to support the unique needs of services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solidFill>
                            <a:schemeClr val="tx1"/>
                          </a:solidFill>
                        </a:rPr>
                        <a:t>Absence Tracker further developed to support visibility of absence by service</a:t>
                      </a:r>
                    </a:p>
                  </a:txBody>
                  <a:tcPr/>
                </a:tc>
                <a:extLst>
                  <a:ext uri="{0D108BD9-81ED-4DB2-BD59-A6C34878D82A}">
                    <a16:rowId xmlns:a16="http://schemas.microsoft.com/office/drawing/2014/main" val="2923350662"/>
                  </a:ext>
                </a:extLst>
              </a:tr>
              <a:tr h="1114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PROMOTING ATTENDANCE AT WORK</a:t>
                      </a:r>
                      <a:endParaRPr lang="en-GB" sz="1800" b="0" dirty="0">
                        <a:solidFill>
                          <a:schemeClr val="tx1"/>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Staff Experience, Wellbeing and Retention plans by Directorate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Focussed listening groups with staff to understand staff experience priorities</a:t>
                      </a:r>
                    </a:p>
                  </a:txBody>
                  <a:tcPr/>
                </a:tc>
                <a:extLst>
                  <a:ext uri="{0D108BD9-81ED-4DB2-BD59-A6C34878D82A}">
                    <a16:rowId xmlns:a16="http://schemas.microsoft.com/office/drawing/2014/main" val="2972158604"/>
                  </a:ext>
                </a:extLst>
              </a:tr>
            </a:tbl>
          </a:graphicData>
        </a:graphic>
      </p:graphicFrame>
      <p:sp>
        <p:nvSpPr>
          <p:cNvPr id="6" name="TextBox 5">
            <a:extLst>
              <a:ext uri="{FF2B5EF4-FFF2-40B4-BE49-F238E27FC236}">
                <a16:creationId xmlns:a16="http://schemas.microsoft.com/office/drawing/2014/main" id="{2B80E6BB-17A9-1ECC-A13D-0B62BD3A2B73}"/>
              </a:ext>
            </a:extLst>
          </p:cNvPr>
          <p:cNvSpPr txBox="1"/>
          <p:nvPr/>
        </p:nvSpPr>
        <p:spPr>
          <a:xfrm>
            <a:off x="680244" y="674355"/>
            <a:ext cx="18440400" cy="707886"/>
          </a:xfrm>
          <a:prstGeom prst="rect">
            <a:avLst/>
          </a:prstGeom>
          <a:noFill/>
        </p:spPr>
        <p:txBody>
          <a:bodyPr wrap="square" rtlCol="0">
            <a:spAutoFit/>
          </a:bodyPr>
          <a:lstStyle/>
          <a:p>
            <a:r>
              <a:rPr lang="en-GB" sz="4000" b="1" dirty="0">
                <a:solidFill>
                  <a:srgbClr val="1F355E"/>
                </a:solidFill>
                <a:latin typeface="Arial Black" panose="020B0A04020102020204" pitchFamily="34" charset="0"/>
              </a:rPr>
              <a:t>NPTSSG – Approach to Supporting Attendance </a:t>
            </a:r>
          </a:p>
        </p:txBody>
      </p:sp>
      <p:sp>
        <p:nvSpPr>
          <p:cNvPr id="8" name="TextBox 7">
            <a:extLst>
              <a:ext uri="{FF2B5EF4-FFF2-40B4-BE49-F238E27FC236}">
                <a16:creationId xmlns:a16="http://schemas.microsoft.com/office/drawing/2014/main" id="{88AFED2A-AB17-43A0-9FC7-4B7874B2601D}"/>
              </a:ext>
            </a:extLst>
          </p:cNvPr>
          <p:cNvSpPr txBox="1"/>
          <p:nvPr/>
        </p:nvSpPr>
        <p:spPr>
          <a:xfrm>
            <a:off x="16987044" y="10455275"/>
            <a:ext cx="2743200" cy="369332"/>
          </a:xfrm>
          <a:prstGeom prst="rect">
            <a:avLst/>
          </a:prstGeom>
          <a:noFill/>
        </p:spPr>
        <p:txBody>
          <a:bodyPr wrap="square" rtlCol="0">
            <a:spAutoFit/>
          </a:bodyPr>
          <a:lstStyle/>
          <a:p>
            <a:pPr algn="r"/>
            <a:fld id="{E42120D8-57C5-4FE3-A605-99877D851515}" type="slidenum">
              <a:rPr lang="en-GB" smtClean="0"/>
              <a:t>3</a:t>
            </a:fld>
            <a:endParaRPr lang="en-GB" dirty="0"/>
          </a:p>
        </p:txBody>
      </p:sp>
    </p:spTree>
    <p:extLst>
      <p:ext uri="{BB962C8B-B14F-4D97-AF65-F5344CB8AC3E}">
        <p14:creationId xmlns:p14="http://schemas.microsoft.com/office/powerpoint/2010/main" val="598849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08059F6-C094-EB1F-9EA3-66456D917C5A}"/>
              </a:ext>
            </a:extLst>
          </p:cNvPr>
          <p:cNvGraphicFramePr>
            <a:graphicFrameLocks noGrp="1"/>
          </p:cNvGraphicFramePr>
          <p:nvPr/>
        </p:nvGraphicFramePr>
        <p:xfrm>
          <a:off x="908844" y="1585595"/>
          <a:ext cx="16992600" cy="8304859"/>
        </p:xfrm>
        <a:graphic>
          <a:graphicData uri="http://schemas.openxmlformats.org/drawingml/2006/table">
            <a:tbl>
              <a:tblPr firstRow="1" bandRow="1">
                <a:tableStyleId>{BC89EF96-8CEA-46FF-86C4-4CE0E7609802}</a:tableStyleId>
              </a:tblPr>
              <a:tblGrid>
                <a:gridCol w="4422732">
                  <a:extLst>
                    <a:ext uri="{9D8B030D-6E8A-4147-A177-3AD203B41FA5}">
                      <a16:colId xmlns:a16="http://schemas.microsoft.com/office/drawing/2014/main" val="4260660380"/>
                    </a:ext>
                  </a:extLst>
                </a:gridCol>
                <a:gridCol w="12569868">
                  <a:extLst>
                    <a:ext uri="{9D8B030D-6E8A-4147-A177-3AD203B41FA5}">
                      <a16:colId xmlns:a16="http://schemas.microsoft.com/office/drawing/2014/main" val="1460019972"/>
                    </a:ext>
                  </a:extLst>
                </a:gridCol>
              </a:tblGrid>
              <a:tr h="1000042">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chemeClr val="bg1"/>
                          </a:solidFill>
                        </a:rPr>
                        <a:t>Key Components of the Approach</a:t>
                      </a:r>
                    </a:p>
                  </a:txBody>
                  <a:tcPr>
                    <a:solidFill>
                      <a:schemeClr val="accent1"/>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2800" b="1" dirty="0">
                        <a:solidFill>
                          <a:schemeClr val="bg1"/>
                        </a:solidFill>
                      </a:endParaRPr>
                    </a:p>
                  </a:txBody>
                  <a:tcPr>
                    <a:solidFill>
                      <a:schemeClr val="accent1"/>
                    </a:solidFill>
                  </a:tcPr>
                </a:tc>
                <a:extLst>
                  <a:ext uri="{0D108BD9-81ED-4DB2-BD59-A6C34878D82A}">
                    <a16:rowId xmlns:a16="http://schemas.microsoft.com/office/drawing/2014/main" val="1483618817"/>
                  </a:ext>
                </a:extLst>
              </a:tr>
              <a:tr h="10878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LEADERSHIP ACCOUNTABILITY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kern="1200" dirty="0">
                        <a:solidFill>
                          <a:schemeClr val="tx1"/>
                        </a:solidFill>
                        <a:effectLst/>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kern="1200" dirty="0">
                          <a:solidFill>
                            <a:schemeClr val="tx1"/>
                          </a:solidFill>
                          <a:effectLst/>
                          <a:latin typeface="+mn-lt"/>
                          <a:ea typeface="+mn-ea"/>
                          <a:cs typeface="+mn-cs"/>
                        </a:rPr>
                        <a:t>M</a:t>
                      </a:r>
                      <a:r>
                        <a:rPr lang="en-GB" sz="1800" kern="1200" dirty="0">
                          <a:solidFill>
                            <a:schemeClr val="tx1"/>
                          </a:solidFill>
                          <a:effectLst/>
                          <a:latin typeface="+mn-lt"/>
                          <a:ea typeface="+mn-ea"/>
                          <a:cs typeface="+mn-cs"/>
                        </a:rPr>
                        <a:t>anagers across NPTSSG understand their responsibilities in managing sickness absence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Clear messaging around sickness being a key priority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Absence is not just as a metric, but is a reflection of the culture and care we want to foster</a:t>
                      </a:r>
                    </a:p>
                  </a:txBody>
                  <a:tcPr/>
                </a:tc>
                <a:extLst>
                  <a:ext uri="{0D108BD9-81ED-4DB2-BD59-A6C34878D82A}">
                    <a16:rowId xmlns:a16="http://schemas.microsoft.com/office/drawing/2014/main" val="3970887708"/>
                  </a:ext>
                </a:extLst>
              </a:tr>
              <a:tr h="1046844">
                <a:tc>
                  <a:txBody>
                    <a:bodyPr/>
                    <a:lstStyle/>
                    <a:p>
                      <a:r>
                        <a:rPr lang="en-GB" sz="1800" b="1" kern="1200" dirty="0">
                          <a:solidFill>
                            <a:schemeClr val="tx1"/>
                          </a:solidFill>
                          <a:effectLst/>
                          <a:latin typeface="+mn-lt"/>
                          <a:ea typeface="+mn-ea"/>
                          <a:cs typeface="+mn-cs"/>
                        </a:rPr>
                        <a:t>ABSENCE HOT SPOTS (Top 10)</a:t>
                      </a:r>
                    </a:p>
                  </a:txBody>
                  <a:tcPr/>
                </a:tc>
                <a:tc>
                  <a:txBody>
                    <a:bodyPr/>
                    <a:lstStyle/>
                    <a:p>
                      <a:pPr marL="285750" indent="-285750">
                        <a:buFont typeface="Arial" panose="020B0604020202020204" pitchFamily="34" charset="0"/>
                        <a:buChar char="•"/>
                      </a:pPr>
                      <a:r>
                        <a:rPr lang="en-GB" sz="1800" kern="1200" dirty="0">
                          <a:solidFill>
                            <a:schemeClr val="tx1"/>
                          </a:solidFill>
                          <a:effectLst/>
                          <a:latin typeface="+mn-lt"/>
                          <a:ea typeface="+mn-ea"/>
                          <a:cs typeface="+mn-cs"/>
                        </a:rPr>
                        <a:t>Improvement plan template for each Hot Spot developed </a:t>
                      </a:r>
                    </a:p>
                    <a:p>
                      <a:pPr marL="285750" indent="-285750">
                        <a:buFont typeface="Arial" panose="020B0604020202020204" pitchFamily="34" charset="0"/>
                        <a:buChar char="•"/>
                      </a:pPr>
                      <a:r>
                        <a:rPr lang="en-GB" sz="1800" kern="1200" dirty="0">
                          <a:solidFill>
                            <a:schemeClr val="tx1"/>
                          </a:solidFill>
                          <a:effectLst/>
                          <a:latin typeface="+mn-lt"/>
                          <a:ea typeface="+mn-ea"/>
                          <a:cs typeface="+mn-cs"/>
                        </a:rPr>
                        <a:t>Expectations set for developing, reviewing and evaluating plans regularly </a:t>
                      </a:r>
                    </a:p>
                    <a:p>
                      <a:pPr marL="285750" indent="-285750">
                        <a:buFont typeface="Arial" panose="020B0604020202020204" pitchFamily="34" charset="0"/>
                        <a:buChar char="•"/>
                      </a:pPr>
                      <a:r>
                        <a:rPr lang="en-GB" sz="1800" kern="1200" dirty="0">
                          <a:solidFill>
                            <a:schemeClr val="tx1"/>
                          </a:solidFill>
                          <a:effectLst/>
                          <a:latin typeface="+mn-lt"/>
                          <a:ea typeface="+mn-ea"/>
                          <a:cs typeface="+mn-cs"/>
                        </a:rPr>
                        <a:t>Consistent success measures </a:t>
                      </a:r>
                      <a:endParaRPr lang="en-GB" sz="1800" b="0" dirty="0">
                        <a:solidFill>
                          <a:schemeClr val="tx1"/>
                        </a:solidFill>
                      </a:endParaRPr>
                    </a:p>
                  </a:txBody>
                  <a:tcPr/>
                </a:tc>
                <a:extLst>
                  <a:ext uri="{0D108BD9-81ED-4DB2-BD59-A6C34878D82A}">
                    <a16:rowId xmlns:a16="http://schemas.microsoft.com/office/drawing/2014/main" val="3560953323"/>
                  </a:ext>
                </a:extLst>
              </a:tr>
              <a:tr h="11028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AUDITS</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Timetable of audits in 10 absence Hot Spots – to assess compliance with the MAAW Policy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Performance reports issued following the completion of audits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kern="1200" dirty="0">
                          <a:solidFill>
                            <a:schemeClr val="tx1"/>
                          </a:solidFill>
                          <a:effectLst/>
                          <a:latin typeface="+mn-lt"/>
                          <a:ea typeface="+mn-ea"/>
                          <a:cs typeface="+mn-cs"/>
                        </a:rPr>
                        <a:t>Absence management tracker further development to support teams</a:t>
                      </a:r>
                      <a:endParaRPr lang="en-GB" sz="1800" b="0" dirty="0">
                        <a:solidFill>
                          <a:schemeClr val="tx1"/>
                        </a:solidFill>
                      </a:endParaRPr>
                    </a:p>
                  </a:txBody>
                  <a:tcPr/>
                </a:tc>
                <a:extLst>
                  <a:ext uri="{0D108BD9-81ED-4DB2-BD59-A6C34878D82A}">
                    <a16:rowId xmlns:a16="http://schemas.microsoft.com/office/drawing/2014/main" val="1758483458"/>
                  </a:ext>
                </a:extLst>
              </a:tr>
              <a:tr h="1478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ABSENCE SUMMITS</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Proactive approach to supporting both Long and Short-Term staff absence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Ensure appropriate Wellbeing support is available to staff to support them to remain in work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HR Business Partner and Operational HR Team work alongside the management team to ensure Long and Short-Term cases are being appropriately managed and progressed.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Opportunity to request Case Reviews which may require specialist advice input e.g. Occupational Health.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Absence Summits are compulsory in Hot Spot areas </a:t>
                      </a:r>
                      <a:endParaRPr lang="en-GB" sz="1800" b="0" dirty="0">
                        <a:solidFill>
                          <a:schemeClr val="tx1"/>
                        </a:solidFill>
                      </a:endParaRPr>
                    </a:p>
                  </a:txBody>
                  <a:tcPr/>
                </a:tc>
                <a:extLst>
                  <a:ext uri="{0D108BD9-81ED-4DB2-BD59-A6C34878D82A}">
                    <a16:rowId xmlns:a16="http://schemas.microsoft.com/office/drawing/2014/main" val="3616927687"/>
                  </a:ext>
                </a:extLst>
              </a:tr>
              <a:tr h="1114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TRAINING AND EDUCATION</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Tailored MAAW Training identified and delivered via Absence Summits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HR BP Coaching that meets the needs </a:t>
                      </a:r>
                      <a:r>
                        <a:rPr lang="en-GB" sz="1800" kern="1200">
                          <a:solidFill>
                            <a:schemeClr val="tx1"/>
                          </a:solidFill>
                          <a:effectLst/>
                          <a:latin typeface="+mn-lt"/>
                          <a:ea typeface="+mn-ea"/>
                          <a:cs typeface="+mn-cs"/>
                        </a:rPr>
                        <a:t>of the </a:t>
                      </a:r>
                      <a:r>
                        <a:rPr lang="en-GB" sz="1800" kern="1200" dirty="0">
                          <a:solidFill>
                            <a:schemeClr val="tx1"/>
                          </a:solidFill>
                          <a:effectLst/>
                          <a:latin typeface="+mn-lt"/>
                          <a:ea typeface="+mn-ea"/>
                          <a:cs typeface="+mn-cs"/>
                        </a:rPr>
                        <a:t>management team</a:t>
                      </a:r>
                      <a:endParaRPr lang="en-GB" sz="1800" b="0" dirty="0">
                        <a:solidFill>
                          <a:schemeClr val="tx1"/>
                        </a:solidFill>
                      </a:endParaRPr>
                    </a:p>
                  </a:txBody>
                  <a:tcPr/>
                </a:tc>
                <a:extLst>
                  <a:ext uri="{0D108BD9-81ED-4DB2-BD59-A6C34878D82A}">
                    <a16:rowId xmlns:a16="http://schemas.microsoft.com/office/drawing/2014/main" val="2923350662"/>
                  </a:ext>
                </a:extLst>
              </a:tr>
              <a:tr h="1114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effectLst/>
                          <a:latin typeface="+mn-lt"/>
                          <a:ea typeface="+mn-ea"/>
                          <a:cs typeface="+mn-cs"/>
                        </a:rPr>
                        <a:t>PROMOTING ATTENDANCE AT WORK</a:t>
                      </a:r>
                      <a:endParaRPr lang="en-GB" sz="1800" b="0" dirty="0">
                        <a:solidFill>
                          <a:schemeClr val="tx1"/>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dirty="0">
                          <a:solidFill>
                            <a:schemeClr val="tx1"/>
                          </a:solidFill>
                          <a:effectLst/>
                          <a:latin typeface="+mn-lt"/>
                          <a:ea typeface="+mn-ea"/>
                          <a:cs typeface="+mn-cs"/>
                        </a:rPr>
                        <a:t>Development of Staff Experience, Wellbeing and Retention Plans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kern="1200" dirty="0">
                          <a:solidFill>
                            <a:schemeClr val="tx1"/>
                          </a:solidFill>
                          <a:effectLst/>
                          <a:latin typeface="+mn-lt"/>
                          <a:ea typeface="+mn-ea"/>
                          <a:cs typeface="+mn-cs"/>
                        </a:rPr>
                        <a:t>Compassionate Leadership</a:t>
                      </a:r>
                      <a:endParaRPr lang="en-GB" sz="1800" b="0" dirty="0">
                        <a:solidFill>
                          <a:schemeClr val="tx1"/>
                        </a:solidFill>
                      </a:endParaRPr>
                    </a:p>
                  </a:txBody>
                  <a:tcPr/>
                </a:tc>
                <a:extLst>
                  <a:ext uri="{0D108BD9-81ED-4DB2-BD59-A6C34878D82A}">
                    <a16:rowId xmlns:a16="http://schemas.microsoft.com/office/drawing/2014/main" val="2972158604"/>
                  </a:ext>
                </a:extLst>
              </a:tr>
            </a:tbl>
          </a:graphicData>
        </a:graphic>
      </p:graphicFrame>
      <p:sp>
        <p:nvSpPr>
          <p:cNvPr id="6" name="TextBox 5">
            <a:extLst>
              <a:ext uri="{FF2B5EF4-FFF2-40B4-BE49-F238E27FC236}">
                <a16:creationId xmlns:a16="http://schemas.microsoft.com/office/drawing/2014/main" id="{2B80E6BB-17A9-1ECC-A13D-0B62BD3A2B73}"/>
              </a:ext>
            </a:extLst>
          </p:cNvPr>
          <p:cNvSpPr txBox="1"/>
          <p:nvPr/>
        </p:nvSpPr>
        <p:spPr>
          <a:xfrm>
            <a:off x="680244" y="674355"/>
            <a:ext cx="18440400" cy="707886"/>
          </a:xfrm>
          <a:prstGeom prst="rect">
            <a:avLst/>
          </a:prstGeom>
          <a:noFill/>
        </p:spPr>
        <p:txBody>
          <a:bodyPr wrap="square" rtlCol="0">
            <a:spAutoFit/>
          </a:bodyPr>
          <a:lstStyle/>
          <a:p>
            <a:r>
              <a:rPr lang="en-GB" sz="4000" b="1" dirty="0">
                <a:solidFill>
                  <a:srgbClr val="1F355E"/>
                </a:solidFill>
                <a:latin typeface="Arial Black" panose="020B0A04020102020204" pitchFamily="34" charset="0"/>
              </a:rPr>
              <a:t>NPTSSG – Approach to Supporting Attendance </a:t>
            </a:r>
          </a:p>
        </p:txBody>
      </p:sp>
      <p:sp>
        <p:nvSpPr>
          <p:cNvPr id="8" name="TextBox 7">
            <a:extLst>
              <a:ext uri="{FF2B5EF4-FFF2-40B4-BE49-F238E27FC236}">
                <a16:creationId xmlns:a16="http://schemas.microsoft.com/office/drawing/2014/main" id="{88AFED2A-AB17-43A0-9FC7-4B7874B2601D}"/>
              </a:ext>
            </a:extLst>
          </p:cNvPr>
          <p:cNvSpPr txBox="1"/>
          <p:nvPr/>
        </p:nvSpPr>
        <p:spPr>
          <a:xfrm>
            <a:off x="16987044" y="10455275"/>
            <a:ext cx="2743200" cy="369332"/>
          </a:xfrm>
          <a:prstGeom prst="rect">
            <a:avLst/>
          </a:prstGeom>
          <a:noFill/>
        </p:spPr>
        <p:txBody>
          <a:bodyPr wrap="square" rtlCol="0">
            <a:spAutoFit/>
          </a:bodyPr>
          <a:lstStyle/>
          <a:p>
            <a:pPr algn="r"/>
            <a:fld id="{E42120D8-57C5-4FE3-A605-99877D851515}" type="slidenum">
              <a:rPr lang="en-GB" smtClean="0"/>
              <a:t>4</a:t>
            </a:fld>
            <a:endParaRPr lang="en-GB" dirty="0"/>
          </a:p>
        </p:txBody>
      </p:sp>
    </p:spTree>
    <p:extLst>
      <p:ext uri="{BB962C8B-B14F-4D97-AF65-F5344CB8AC3E}">
        <p14:creationId xmlns:p14="http://schemas.microsoft.com/office/powerpoint/2010/main" val="2991063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C12553B-24EA-8036-CCBF-05B2B01C2AFC}"/>
              </a:ext>
            </a:extLst>
          </p:cNvPr>
          <p:cNvSpPr txBox="1"/>
          <p:nvPr/>
        </p:nvSpPr>
        <p:spPr>
          <a:xfrm>
            <a:off x="680244" y="629222"/>
            <a:ext cx="18408900" cy="646331"/>
          </a:xfrm>
          <a:prstGeom prst="rect">
            <a:avLst/>
          </a:prstGeom>
          <a:noFill/>
        </p:spPr>
        <p:txBody>
          <a:bodyPr wrap="square" rtlCol="0">
            <a:spAutoFit/>
          </a:bodyPr>
          <a:lstStyle/>
          <a:p>
            <a:pPr>
              <a:lnSpc>
                <a:spcPct val="90000"/>
              </a:lnSpc>
              <a:spcBef>
                <a:spcPts val="1000"/>
              </a:spcBef>
            </a:pPr>
            <a:r>
              <a:rPr lang="en-GB" sz="4000" b="1" dirty="0">
                <a:solidFill>
                  <a:srgbClr val="1F355E"/>
                </a:solidFill>
                <a:latin typeface="Arial Black" panose="020B0A04020102020204" pitchFamily="34" charset="0"/>
              </a:rPr>
              <a:t>Case Studies Ward 12 and Ward E</a:t>
            </a:r>
          </a:p>
        </p:txBody>
      </p:sp>
      <p:sp>
        <p:nvSpPr>
          <p:cNvPr id="11" name="TextBox 10">
            <a:extLst>
              <a:ext uri="{FF2B5EF4-FFF2-40B4-BE49-F238E27FC236}">
                <a16:creationId xmlns:a16="http://schemas.microsoft.com/office/drawing/2014/main" id="{A273ACE6-81B8-47AB-9609-794923702F8A}"/>
              </a:ext>
            </a:extLst>
          </p:cNvPr>
          <p:cNvSpPr txBox="1"/>
          <p:nvPr/>
        </p:nvSpPr>
        <p:spPr>
          <a:xfrm>
            <a:off x="16987044" y="10455275"/>
            <a:ext cx="2743200" cy="369332"/>
          </a:xfrm>
          <a:prstGeom prst="rect">
            <a:avLst/>
          </a:prstGeom>
          <a:noFill/>
        </p:spPr>
        <p:txBody>
          <a:bodyPr wrap="square" rtlCol="0">
            <a:spAutoFit/>
          </a:bodyPr>
          <a:lstStyle/>
          <a:p>
            <a:pPr algn="r"/>
            <a:fld id="{E42120D8-57C5-4FE3-A605-99877D851515}" type="slidenum">
              <a:rPr lang="en-GB" smtClean="0"/>
              <a:t>5</a:t>
            </a:fld>
            <a:endParaRPr lang="en-GB" dirty="0"/>
          </a:p>
        </p:txBody>
      </p:sp>
      <p:pic>
        <p:nvPicPr>
          <p:cNvPr id="7" name="Graphic 6" descr="Heart with solid fill">
            <a:extLst>
              <a:ext uri="{FF2B5EF4-FFF2-40B4-BE49-F238E27FC236}">
                <a16:creationId xmlns:a16="http://schemas.microsoft.com/office/drawing/2014/main" id="{AB066310-A640-4ED2-AA37-4738E6D6DD8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8844" y="1463675"/>
            <a:ext cx="1828800" cy="1828800"/>
          </a:xfrm>
          <a:prstGeom prst="rect">
            <a:avLst/>
          </a:prstGeom>
        </p:spPr>
      </p:pic>
      <p:pic>
        <p:nvPicPr>
          <p:cNvPr id="9" name="Graphic 8" descr="Head with gears with solid fill">
            <a:extLst>
              <a:ext uri="{FF2B5EF4-FFF2-40B4-BE49-F238E27FC236}">
                <a16:creationId xmlns:a16="http://schemas.microsoft.com/office/drawing/2014/main" id="{AF07BEBD-E855-472D-B4A4-867E0554139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823244" y="2835275"/>
            <a:ext cx="1752600" cy="1752600"/>
          </a:xfrm>
          <a:prstGeom prst="rect">
            <a:avLst/>
          </a:prstGeom>
        </p:spPr>
      </p:pic>
      <p:pic>
        <p:nvPicPr>
          <p:cNvPr id="12" name="Graphic 11" descr="Boardroom with solid fill">
            <a:extLst>
              <a:ext uri="{FF2B5EF4-FFF2-40B4-BE49-F238E27FC236}">
                <a16:creationId xmlns:a16="http://schemas.microsoft.com/office/drawing/2014/main" id="{3CB8B80E-D24A-4A08-8925-4724505E099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729244" y="1069889"/>
            <a:ext cx="2476501" cy="2476501"/>
          </a:xfrm>
          <a:prstGeom prst="rect">
            <a:avLst/>
          </a:prstGeom>
        </p:spPr>
      </p:pic>
      <p:pic>
        <p:nvPicPr>
          <p:cNvPr id="14" name="Graphic 13" descr="Angel face with solid fill with solid fill">
            <a:extLst>
              <a:ext uri="{FF2B5EF4-FFF2-40B4-BE49-F238E27FC236}">
                <a16:creationId xmlns:a16="http://schemas.microsoft.com/office/drawing/2014/main" id="{35892339-14B7-480D-A038-482D3D66FDD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5158244" y="7026275"/>
            <a:ext cx="2971800" cy="2971800"/>
          </a:xfrm>
          <a:prstGeom prst="rect">
            <a:avLst/>
          </a:prstGeom>
        </p:spPr>
      </p:pic>
      <p:pic>
        <p:nvPicPr>
          <p:cNvPr id="16" name="Graphic 15" descr="Social network with solid fill">
            <a:extLst>
              <a:ext uri="{FF2B5EF4-FFF2-40B4-BE49-F238E27FC236}">
                <a16:creationId xmlns:a16="http://schemas.microsoft.com/office/drawing/2014/main" id="{5F057C61-5A50-4104-8058-F62310871EC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073250" y="1828248"/>
            <a:ext cx="2781300" cy="2781300"/>
          </a:xfrm>
          <a:prstGeom prst="rect">
            <a:avLst/>
          </a:prstGeom>
        </p:spPr>
      </p:pic>
      <p:sp>
        <p:nvSpPr>
          <p:cNvPr id="17" name="TextBox 16">
            <a:extLst>
              <a:ext uri="{FF2B5EF4-FFF2-40B4-BE49-F238E27FC236}">
                <a16:creationId xmlns:a16="http://schemas.microsoft.com/office/drawing/2014/main" id="{BAEDFB81-FE33-4EDD-B33A-E9617FED90A9}"/>
              </a:ext>
            </a:extLst>
          </p:cNvPr>
          <p:cNvSpPr txBox="1"/>
          <p:nvPr/>
        </p:nvSpPr>
        <p:spPr>
          <a:xfrm>
            <a:off x="1061244" y="4922703"/>
            <a:ext cx="3810000" cy="523220"/>
          </a:xfrm>
          <a:prstGeom prst="rect">
            <a:avLst/>
          </a:prstGeom>
          <a:noFill/>
        </p:spPr>
        <p:txBody>
          <a:bodyPr wrap="square" rtlCol="0">
            <a:spAutoFit/>
          </a:bodyPr>
          <a:lstStyle/>
          <a:p>
            <a:r>
              <a:rPr lang="en-GB" sz="2800" b="1" dirty="0"/>
              <a:t>Win Hearts and Minds</a:t>
            </a:r>
          </a:p>
        </p:txBody>
      </p:sp>
      <p:sp>
        <p:nvSpPr>
          <p:cNvPr id="18" name="TextBox 17">
            <a:extLst>
              <a:ext uri="{FF2B5EF4-FFF2-40B4-BE49-F238E27FC236}">
                <a16:creationId xmlns:a16="http://schemas.microsoft.com/office/drawing/2014/main" id="{DEA6A69C-143B-44C8-866B-BF817653A98D}"/>
              </a:ext>
            </a:extLst>
          </p:cNvPr>
          <p:cNvSpPr txBox="1"/>
          <p:nvPr/>
        </p:nvSpPr>
        <p:spPr>
          <a:xfrm flipH="1">
            <a:off x="12110243" y="4683125"/>
            <a:ext cx="4769100" cy="954107"/>
          </a:xfrm>
          <a:prstGeom prst="rect">
            <a:avLst/>
          </a:prstGeom>
          <a:noFill/>
        </p:spPr>
        <p:txBody>
          <a:bodyPr wrap="square" rtlCol="0">
            <a:spAutoFit/>
          </a:bodyPr>
          <a:lstStyle/>
          <a:p>
            <a:r>
              <a:rPr lang="en-GB" sz="2800" b="1" dirty="0"/>
              <a:t>Good work, great teamwork and excellent communication</a:t>
            </a:r>
          </a:p>
        </p:txBody>
      </p:sp>
      <p:sp>
        <p:nvSpPr>
          <p:cNvPr id="19" name="TextBox 18">
            <a:extLst>
              <a:ext uri="{FF2B5EF4-FFF2-40B4-BE49-F238E27FC236}">
                <a16:creationId xmlns:a16="http://schemas.microsoft.com/office/drawing/2014/main" id="{F508E8FF-1F33-412B-A0E7-904710EC6A8D}"/>
              </a:ext>
            </a:extLst>
          </p:cNvPr>
          <p:cNvSpPr txBox="1"/>
          <p:nvPr/>
        </p:nvSpPr>
        <p:spPr>
          <a:xfrm>
            <a:off x="10662444" y="8321675"/>
            <a:ext cx="3200400" cy="954107"/>
          </a:xfrm>
          <a:prstGeom prst="rect">
            <a:avLst/>
          </a:prstGeom>
          <a:noFill/>
        </p:spPr>
        <p:txBody>
          <a:bodyPr wrap="square" rtlCol="0">
            <a:spAutoFit/>
          </a:bodyPr>
          <a:lstStyle/>
          <a:p>
            <a:r>
              <a:rPr lang="en-GB" sz="2800" b="1" dirty="0"/>
              <a:t>Compassionate Leadership</a:t>
            </a:r>
          </a:p>
        </p:txBody>
      </p:sp>
      <p:pic>
        <p:nvPicPr>
          <p:cNvPr id="21" name="Graphic 20" descr="Scales of justice with solid fill">
            <a:extLst>
              <a:ext uri="{FF2B5EF4-FFF2-40B4-BE49-F238E27FC236}">
                <a16:creationId xmlns:a16="http://schemas.microsoft.com/office/drawing/2014/main" id="{96B815AB-6C4E-47C8-A6CD-132BC5E9B765}"/>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442244" y="6650831"/>
            <a:ext cx="1899444" cy="1899444"/>
          </a:xfrm>
          <a:prstGeom prst="rect">
            <a:avLst/>
          </a:prstGeom>
        </p:spPr>
      </p:pic>
      <p:sp>
        <p:nvSpPr>
          <p:cNvPr id="23" name="TextBox 22">
            <a:extLst>
              <a:ext uri="{FF2B5EF4-FFF2-40B4-BE49-F238E27FC236}">
                <a16:creationId xmlns:a16="http://schemas.microsoft.com/office/drawing/2014/main" id="{88720356-A2C0-4943-A41B-370A0533C170}"/>
              </a:ext>
            </a:extLst>
          </p:cNvPr>
          <p:cNvSpPr txBox="1"/>
          <p:nvPr/>
        </p:nvSpPr>
        <p:spPr>
          <a:xfrm>
            <a:off x="4033044" y="7254875"/>
            <a:ext cx="3886200" cy="954107"/>
          </a:xfrm>
          <a:prstGeom prst="rect">
            <a:avLst/>
          </a:prstGeom>
          <a:noFill/>
        </p:spPr>
        <p:txBody>
          <a:bodyPr wrap="square" rtlCol="0">
            <a:spAutoFit/>
          </a:bodyPr>
          <a:lstStyle/>
          <a:p>
            <a:r>
              <a:rPr lang="en-GB" sz="2800" b="1" dirty="0"/>
              <a:t>Fair and equitable management of Policies</a:t>
            </a:r>
          </a:p>
        </p:txBody>
      </p:sp>
    </p:spTree>
    <p:extLst>
      <p:ext uri="{BB962C8B-B14F-4D97-AF65-F5344CB8AC3E}">
        <p14:creationId xmlns:p14="http://schemas.microsoft.com/office/powerpoint/2010/main" val="1133858321"/>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http://schemas.microsoft.com/office/2006/metadata/properties"/>
    <ds:schemaRef ds:uri="http://purl.org/dc/terms/"/>
    <ds:schemaRef ds:uri="http://purl.org/dc/elements/1.1/"/>
    <ds:schemaRef ds:uri="http://schemas.microsoft.com/office/2006/documentManagement/types"/>
    <ds:schemaRef ds:uri="http://schemas.microsoft.com/office/infopath/2007/PartnerControls"/>
    <ds:schemaRef ds:uri="http://purl.org/dc/dcmitype/"/>
    <ds:schemaRef ds:uri="http://www.w3.org/XML/1998/namespace"/>
    <ds:schemaRef ds:uri="258d5018-feb4-45ec-8043-ac7152467c64"/>
    <ds:schemaRef ds:uri="http://schemas.openxmlformats.org/package/2006/metadata/core-properties"/>
    <ds:schemaRef ds:uri="2795bbee-07b4-4e79-98d8-0419d9871cad"/>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77A2429E-BB46-4544-9237-952131F98E73}"/>
</file>

<file path=docProps/app.xml><?xml version="1.0" encoding="utf-8"?>
<Properties xmlns="http://schemas.openxmlformats.org/officeDocument/2006/extended-properties" xmlns:vt="http://schemas.openxmlformats.org/officeDocument/2006/docPropsVTypes">
  <Template/>
  <TotalTime>7076</TotalTime>
  <Words>568</Words>
  <Application>Microsoft Office PowerPoint</Application>
  <PresentationFormat>Custom</PresentationFormat>
  <Paragraphs>66</Paragraphs>
  <Slides>5</Slides>
  <Notes>3</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5</vt:i4>
      </vt:variant>
    </vt:vector>
  </HeadingPairs>
  <TitlesOfParts>
    <vt:vector size="15" baseType="lpstr">
      <vt:lpstr>Arial</vt:lpstr>
      <vt:lpstr>Arial Black</vt:lpstr>
      <vt:lpstr>Calibri</vt:lpstr>
      <vt:lpstr>Calibri Light</vt:lpstr>
      <vt:lpstr>DARK TITLE BG</vt:lpstr>
      <vt:lpstr>WHITE TITLE BG</vt:lpstr>
      <vt:lpstr>DARK BG (PHOTO) TITLE</vt:lpstr>
      <vt:lpstr>WHITE BG (PHOTO) TITLE</vt:lpstr>
      <vt:lpstr>WHITE BG SLIDE</vt:lpstr>
      <vt:lpstr>ENDING SLIDE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Gaynor Webb (Swansea Bay UHB - Human Resources)</cp:lastModifiedBy>
  <cp:revision>665</cp:revision>
  <dcterms:created xsi:type="dcterms:W3CDTF">2023-11-15T10:54:55Z</dcterms:created>
  <dcterms:modified xsi:type="dcterms:W3CDTF">2026-02-27T14:38:54Z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ies>
</file>