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7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C883-5979-4665-AABE-73A56C07A224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06E2-8605-4E0B-9E11-B699A5232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39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C883-5979-4665-AABE-73A56C07A224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06E2-8605-4E0B-9E11-B699A5232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391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C883-5979-4665-AABE-73A56C07A224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06E2-8605-4E0B-9E11-B699A5232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465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C883-5979-4665-AABE-73A56C07A224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06E2-8605-4E0B-9E11-B699A5232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909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C883-5979-4665-AABE-73A56C07A224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06E2-8605-4E0B-9E11-B699A5232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741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C883-5979-4665-AABE-73A56C07A224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06E2-8605-4E0B-9E11-B699A5232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491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C883-5979-4665-AABE-73A56C07A224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06E2-8605-4E0B-9E11-B699A5232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994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C883-5979-4665-AABE-73A56C07A224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06E2-8605-4E0B-9E11-B699A5232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050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C883-5979-4665-AABE-73A56C07A224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06E2-8605-4E0B-9E11-B699A5232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944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C883-5979-4665-AABE-73A56C07A224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06E2-8605-4E0B-9E11-B699A5232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348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C883-5979-4665-AABE-73A56C07A224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006E2-8605-4E0B-9E11-B699A5232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526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5C883-5979-4665-AABE-73A56C07A224}" type="datetimeFigureOut">
              <a:rPr lang="en-GB" smtClean="0"/>
              <a:t>17/09/2025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006E2-8605-4E0B-9E11-B699A5232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46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5530" y="53652"/>
            <a:ext cx="5642667" cy="4638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</a:pPr>
            <a:endParaRPr lang="en-GB" sz="1600" u="sng" dirty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6847" y="607456"/>
            <a:ext cx="987285" cy="266976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>
                <a:solidFill>
                  <a:schemeClr val="bg1"/>
                </a:solidFill>
              </a:rPr>
              <a:t>Project: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88604" y="599143"/>
            <a:ext cx="4558751" cy="26697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Delivery Plan: Transfer of Patients from </a:t>
            </a:r>
            <a:r>
              <a:rPr lang="en-GB" sz="105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Gorseinon</a:t>
            </a:r>
            <a:r>
              <a:rPr lang="en-GB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Singleton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931474" y="976035"/>
            <a:ext cx="1066800" cy="2689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solidFill>
                  <a:schemeClr val="tx1"/>
                </a:solidFill>
              </a:rPr>
              <a:t>EW/MC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116215" y="978728"/>
            <a:ext cx="1543875" cy="26539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900" dirty="0">
                <a:solidFill>
                  <a:schemeClr val="tx1"/>
                </a:solidFill>
              </a:rPr>
              <a:t>Ops Leads PCT/Sing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936548" y="1350848"/>
            <a:ext cx="1066800" cy="2689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solidFill>
                  <a:schemeClr val="tx1"/>
                </a:solidFill>
              </a:rPr>
              <a:t>PH/SP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099640" y="1366958"/>
            <a:ext cx="1543875" cy="26891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900" dirty="0">
                <a:solidFill>
                  <a:schemeClr val="tx1"/>
                </a:solidFill>
              </a:rPr>
              <a:t>Nursing Leads PCT/Sing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36548" y="1699560"/>
            <a:ext cx="1066800" cy="2689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solidFill>
                  <a:schemeClr val="tx1"/>
                </a:solidFill>
              </a:rPr>
              <a:t>MD/JH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099639" y="1716428"/>
            <a:ext cx="1543875" cy="26891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900" i="1" dirty="0">
                <a:solidFill>
                  <a:schemeClr val="tx1"/>
                </a:solidFill>
              </a:rPr>
              <a:t>Workforce Leads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939054" y="620112"/>
            <a:ext cx="2710067" cy="266976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>
                <a:solidFill>
                  <a:schemeClr val="bg1"/>
                </a:solidFill>
              </a:rPr>
              <a:t>Lead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749181" y="981320"/>
            <a:ext cx="1451595" cy="2689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900" dirty="0">
                <a:solidFill>
                  <a:schemeClr val="tx1"/>
                </a:solidFill>
              </a:rPr>
              <a:t>Emily.warren3@wales.nhs.uk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272261" y="971411"/>
            <a:ext cx="1679422" cy="26891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>
                <a:solidFill>
                  <a:schemeClr val="tx1"/>
                </a:solidFill>
              </a:rPr>
              <a:t>Melanie.collins@wales.nhs.uk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739807" y="1360326"/>
            <a:ext cx="1451594" cy="2689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900" dirty="0">
                <a:solidFill>
                  <a:schemeClr val="tx1"/>
                </a:solidFill>
              </a:rPr>
              <a:t>Paula.heycock@wales.nhs.uk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272261" y="1360326"/>
            <a:ext cx="1679421" cy="26891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>
                <a:solidFill>
                  <a:schemeClr val="tx1"/>
                </a:solidFill>
              </a:rPr>
              <a:t> Sharron.price2@wales.nhs.uk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739805" y="1744899"/>
            <a:ext cx="1451594" cy="2689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>
                <a:solidFill>
                  <a:schemeClr val="tx1"/>
                </a:solidFill>
              </a:rPr>
              <a:t>Melanie.dellibovi3@wales.nhs.uk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0291155" y="1888751"/>
            <a:ext cx="1679422" cy="26891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39807" y="641452"/>
            <a:ext cx="3230768" cy="260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>
                <a:solidFill>
                  <a:schemeClr val="bg1"/>
                </a:solidFill>
              </a:rPr>
              <a:t>Contact	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91378" y="921437"/>
            <a:ext cx="5645427" cy="26891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>
                <a:solidFill>
                  <a:schemeClr val="bg1"/>
                </a:solidFill>
              </a:rPr>
              <a:t>Brief description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84149" y="1201608"/>
            <a:ext cx="5645427" cy="170338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solidFill>
                  <a:schemeClr val="tx1"/>
                </a:solidFill>
              </a:rPr>
              <a:t>To improve patient safety and staff wellbeing in </a:t>
            </a:r>
            <a:r>
              <a:rPr lang="en-GB" sz="1100" dirty="0" err="1">
                <a:solidFill>
                  <a:schemeClr val="tx1"/>
                </a:solidFill>
              </a:rPr>
              <a:t>Gorseinon</a:t>
            </a:r>
            <a:r>
              <a:rPr lang="en-GB" sz="1100" dirty="0">
                <a:solidFill>
                  <a:schemeClr val="tx1"/>
                </a:solidFill>
              </a:rPr>
              <a:t> achieve the urgent temporary relocation of West Ward to Singleton Hospital. This has been agreed to commence from 3/10/25-31/03/26. A  daily Operational Group (OG) of senior clinical and ops leads has been established to oversee delivery within the agreed timeframe.</a:t>
            </a:r>
          </a:p>
          <a:p>
            <a:r>
              <a:rPr lang="en-GB" sz="1100" dirty="0">
                <a:solidFill>
                  <a:schemeClr val="tx1"/>
                </a:solidFill>
              </a:rPr>
              <a:t>The OG includes: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1"/>
                </a:solidFill>
              </a:rPr>
              <a:t>PCT</a:t>
            </a:r>
            <a:r>
              <a:rPr lang="en-GB" sz="1100" dirty="0">
                <a:solidFill>
                  <a:schemeClr val="tx1"/>
                </a:solidFill>
              </a:rPr>
              <a:t>- Associate Group Director/Head of Nursing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1"/>
                </a:solidFill>
              </a:rPr>
              <a:t>SINGLETON HOSPITAL- </a:t>
            </a:r>
            <a:r>
              <a:rPr lang="en-GB" sz="1100" dirty="0">
                <a:solidFill>
                  <a:schemeClr val="tx1"/>
                </a:solidFill>
              </a:rPr>
              <a:t>Associate Director (Ops)/ Head of Nursing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1"/>
                </a:solidFill>
              </a:rPr>
              <a:t>WORKFORCE</a:t>
            </a:r>
            <a:r>
              <a:rPr lang="en-GB" sz="1100" dirty="0">
                <a:solidFill>
                  <a:schemeClr val="tx1"/>
                </a:solidFill>
              </a:rPr>
              <a:t>- HR Business Partner PCT/Singleton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1"/>
                </a:solidFill>
              </a:rPr>
              <a:t>SUPPORT SERVICES- </a:t>
            </a:r>
            <a:r>
              <a:rPr lang="en-GB" sz="1100" dirty="0">
                <a:solidFill>
                  <a:schemeClr val="tx1"/>
                </a:solidFill>
              </a:rPr>
              <a:t>Head of Support Services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82770" y="2932034"/>
            <a:ext cx="5645427" cy="26183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>
                <a:solidFill>
                  <a:schemeClr val="bg1"/>
                </a:solidFill>
              </a:rPr>
              <a:t>Aims and objectives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184149" y="3220907"/>
            <a:ext cx="5645427" cy="51289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Achieve the decant of the current bed occupancy in </a:t>
            </a:r>
            <a:r>
              <a:rPr lang="en-GB" sz="1100" dirty="0" err="1">
                <a:solidFill>
                  <a:schemeClr val="tx1"/>
                </a:solidFill>
              </a:rPr>
              <a:t>Gorseinon</a:t>
            </a:r>
            <a:r>
              <a:rPr lang="en-GB" sz="1100" dirty="0">
                <a:solidFill>
                  <a:schemeClr val="tx1"/>
                </a:solidFill>
              </a:rPr>
              <a:t> of approx. 6 beds per week.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Achieve the  safe transfer of remaining patients of west ward over to Singleton Hospital from 1</a:t>
            </a:r>
            <a:r>
              <a:rPr lang="en-GB" sz="1100" baseline="30000" dirty="0">
                <a:solidFill>
                  <a:schemeClr val="tx1"/>
                </a:solidFill>
              </a:rPr>
              <a:t>st</a:t>
            </a:r>
            <a:r>
              <a:rPr lang="en-GB" sz="1100" dirty="0">
                <a:solidFill>
                  <a:schemeClr val="tx1"/>
                </a:solidFill>
              </a:rPr>
              <a:t> October, subject to HB decision to transfer due 25.09r</a:t>
            </a:r>
          </a:p>
        </p:txBody>
      </p:sp>
      <p:sp>
        <p:nvSpPr>
          <p:cNvPr id="51" name="Rectangle 50"/>
          <p:cNvSpPr/>
          <p:nvPr/>
        </p:nvSpPr>
        <p:spPr>
          <a:xfrm>
            <a:off x="5925361" y="2091366"/>
            <a:ext cx="4251114" cy="2600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>
                <a:solidFill>
                  <a:schemeClr val="bg1"/>
                </a:solidFill>
              </a:rPr>
              <a:t>Key deliverables / milestones</a:t>
            </a:r>
          </a:p>
        </p:txBody>
      </p:sp>
      <p:sp>
        <p:nvSpPr>
          <p:cNvPr id="61" name="Rectangle 60"/>
          <p:cNvSpPr/>
          <p:nvPr/>
        </p:nvSpPr>
        <p:spPr>
          <a:xfrm>
            <a:off x="10272261" y="2381882"/>
            <a:ext cx="1679422" cy="42829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AutoNum type="arabicPeriod"/>
            </a:pPr>
            <a:r>
              <a:rPr lang="en-GB" sz="1600" dirty="0">
                <a:solidFill>
                  <a:srgbClr val="00B050"/>
                </a:solidFill>
              </a:rPr>
              <a:t>Established</a:t>
            </a:r>
            <a:r>
              <a:rPr lang="en-GB" sz="1600" dirty="0">
                <a:solidFill>
                  <a:schemeClr val="tx1"/>
                </a:solidFill>
              </a:rPr>
              <a:t> 01/09</a:t>
            </a:r>
          </a:p>
          <a:p>
            <a:pPr marL="228600" indent="-228600">
              <a:buAutoNum type="arabicPeriod"/>
            </a:pPr>
            <a:r>
              <a:rPr lang="en-GB" sz="1600" dirty="0">
                <a:solidFill>
                  <a:srgbClr val="00B050"/>
                </a:solidFill>
              </a:rPr>
              <a:t>Commenced</a:t>
            </a:r>
            <a:r>
              <a:rPr lang="en-GB" sz="1600" dirty="0">
                <a:solidFill>
                  <a:schemeClr val="tx1"/>
                </a:solidFill>
              </a:rPr>
              <a:t> 01/09</a:t>
            </a:r>
          </a:p>
          <a:p>
            <a:pPr marL="228600" indent="-228600">
              <a:buAutoNum type="arabicPeriod"/>
            </a:pPr>
            <a:r>
              <a:rPr lang="en-GB" sz="1600" dirty="0">
                <a:solidFill>
                  <a:schemeClr val="accent2"/>
                </a:solidFill>
              </a:rPr>
              <a:t>Scheduled</a:t>
            </a:r>
            <a:r>
              <a:rPr lang="en-GB" sz="1600" dirty="0">
                <a:solidFill>
                  <a:schemeClr val="tx1"/>
                </a:solidFill>
              </a:rPr>
              <a:t> 03/09</a:t>
            </a:r>
          </a:p>
          <a:p>
            <a:pPr marL="228600" indent="-228600">
              <a:buAutoNum type="arabicPeriod"/>
            </a:pPr>
            <a:r>
              <a:rPr lang="en-GB" sz="1600" dirty="0">
                <a:solidFill>
                  <a:srgbClr val="FF0000"/>
                </a:solidFill>
              </a:rPr>
              <a:t>TBC</a:t>
            </a:r>
          </a:p>
          <a:p>
            <a:pPr marL="228600" indent="-228600">
              <a:buAutoNum type="arabicPeriod"/>
            </a:pPr>
            <a:r>
              <a:rPr lang="en-GB" sz="1600" dirty="0">
                <a:solidFill>
                  <a:srgbClr val="00B050"/>
                </a:solidFill>
              </a:rPr>
              <a:t>Commenced</a:t>
            </a:r>
            <a:r>
              <a:rPr lang="en-GB" sz="1600" dirty="0">
                <a:solidFill>
                  <a:schemeClr val="tx1"/>
                </a:solidFill>
              </a:rPr>
              <a:t> 02/09</a:t>
            </a:r>
          </a:p>
          <a:p>
            <a:pPr marL="228600" indent="-228600">
              <a:buAutoNum type="arabicPeriod"/>
            </a:pPr>
            <a:r>
              <a:rPr lang="en-GB" sz="1600" dirty="0">
                <a:solidFill>
                  <a:schemeClr val="accent2"/>
                </a:solidFill>
              </a:rPr>
              <a:t>Scheduled</a:t>
            </a:r>
            <a:r>
              <a:rPr lang="en-GB" sz="1600" dirty="0">
                <a:solidFill>
                  <a:schemeClr val="tx1"/>
                </a:solidFill>
              </a:rPr>
              <a:t>  07/09</a:t>
            </a:r>
          </a:p>
          <a:p>
            <a:pPr marL="228600" indent="-228600">
              <a:buAutoNum type="arabicPeriod"/>
            </a:pPr>
            <a:r>
              <a:rPr lang="en-GB" sz="1600" dirty="0">
                <a:solidFill>
                  <a:schemeClr val="accent2"/>
                </a:solidFill>
              </a:rPr>
              <a:t>Via OSG</a:t>
            </a:r>
          </a:p>
          <a:p>
            <a:pPr marL="228600" indent="-228600">
              <a:buAutoNum type="arabicPeriod"/>
            </a:pPr>
            <a:r>
              <a:rPr lang="en-GB" sz="1600" dirty="0">
                <a:solidFill>
                  <a:schemeClr val="accent2"/>
                </a:solidFill>
              </a:rPr>
              <a:t>Scheduled</a:t>
            </a:r>
            <a:r>
              <a:rPr lang="en-GB" sz="1600" dirty="0">
                <a:solidFill>
                  <a:schemeClr val="tx1"/>
                </a:solidFill>
              </a:rPr>
              <a:t> from 07/09</a:t>
            </a:r>
          </a:p>
          <a:p>
            <a:pPr marL="228600" indent="-228600">
              <a:buAutoNum type="arabicPeriod"/>
            </a:pPr>
            <a:r>
              <a:rPr lang="en-GB" sz="1600" dirty="0">
                <a:solidFill>
                  <a:srgbClr val="00B050"/>
                </a:solidFill>
              </a:rPr>
              <a:t>Commenced</a:t>
            </a:r>
            <a:r>
              <a:rPr lang="en-GB" sz="1600" dirty="0">
                <a:solidFill>
                  <a:schemeClr val="tx1"/>
                </a:solidFill>
              </a:rPr>
              <a:t> 02/09</a:t>
            </a:r>
          </a:p>
        </p:txBody>
      </p:sp>
      <p:sp>
        <p:nvSpPr>
          <p:cNvPr id="68" name="Rectangle 67"/>
          <p:cNvSpPr/>
          <p:nvPr/>
        </p:nvSpPr>
        <p:spPr>
          <a:xfrm>
            <a:off x="10287689" y="2062672"/>
            <a:ext cx="1679422" cy="27199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>
                <a:solidFill>
                  <a:schemeClr val="bg1"/>
                </a:solidFill>
              </a:rPr>
              <a:t>By when</a:t>
            </a:r>
          </a:p>
        </p:txBody>
      </p:sp>
      <p:sp>
        <p:nvSpPr>
          <p:cNvPr id="70" name="Rectangle 69"/>
          <p:cNvSpPr/>
          <p:nvPr/>
        </p:nvSpPr>
        <p:spPr>
          <a:xfrm>
            <a:off x="5925361" y="2247402"/>
            <a:ext cx="4251114" cy="4422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rabicPeriod"/>
            </a:pPr>
            <a:endParaRPr lang="en-GB" sz="1400" dirty="0">
              <a:solidFill>
                <a:schemeClr val="tx1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GB" sz="1400" dirty="0">
                <a:solidFill>
                  <a:schemeClr val="tx1"/>
                </a:solidFill>
              </a:rPr>
              <a:t> Establish Daily Operational Steering Group to oversee implementation and manage risk (EW)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400" dirty="0">
                <a:solidFill>
                  <a:schemeClr val="tx1"/>
                </a:solidFill>
              </a:rPr>
              <a:t>Pause admissions to </a:t>
            </a:r>
            <a:r>
              <a:rPr lang="en-GB" sz="1400" dirty="0" err="1">
                <a:solidFill>
                  <a:schemeClr val="tx1"/>
                </a:solidFill>
              </a:rPr>
              <a:t>Gorseinon</a:t>
            </a:r>
            <a:r>
              <a:rPr lang="en-GB" sz="1400" dirty="0">
                <a:solidFill>
                  <a:schemeClr val="tx1"/>
                </a:solidFill>
              </a:rPr>
              <a:t> and implement bed reduction plan by 6 beds per week, over 4 weeks from Sept 1</a:t>
            </a:r>
            <a:r>
              <a:rPr lang="en-GB" sz="1400" baseline="30000" dirty="0">
                <a:solidFill>
                  <a:schemeClr val="tx1"/>
                </a:solidFill>
              </a:rPr>
              <a:t>st</a:t>
            </a:r>
            <a:r>
              <a:rPr lang="en-GB" sz="1400" dirty="0">
                <a:solidFill>
                  <a:schemeClr val="tx1"/>
                </a:solidFill>
              </a:rPr>
              <a:t>. (EW)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400" dirty="0">
                <a:solidFill>
                  <a:schemeClr val="tx1"/>
                </a:solidFill>
              </a:rPr>
              <a:t>Hold engagement meetings with all staff groups working in </a:t>
            </a:r>
            <a:r>
              <a:rPr lang="en-GB" sz="1400" dirty="0" err="1">
                <a:solidFill>
                  <a:schemeClr val="tx1"/>
                </a:solidFill>
              </a:rPr>
              <a:t>Gorseinon</a:t>
            </a:r>
            <a:r>
              <a:rPr lang="en-GB" sz="1400" dirty="0">
                <a:solidFill>
                  <a:schemeClr val="tx1"/>
                </a:solidFill>
              </a:rPr>
              <a:t> &amp; Trade Unions (03/09/25) (MD)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400" dirty="0">
                <a:solidFill>
                  <a:schemeClr val="tx1"/>
                </a:solidFill>
              </a:rPr>
              <a:t>Submit Proforma/Hold engagement meeting with </a:t>
            </a:r>
            <a:r>
              <a:rPr lang="en-GB" sz="1400" dirty="0" err="1">
                <a:solidFill>
                  <a:schemeClr val="tx1"/>
                </a:solidFill>
              </a:rPr>
              <a:t>Llais</a:t>
            </a:r>
            <a:r>
              <a:rPr lang="en-GB" sz="1400" dirty="0">
                <a:solidFill>
                  <a:schemeClr val="tx1"/>
                </a:solidFill>
              </a:rPr>
              <a:t> (10.09) (ED/JAD)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400" dirty="0">
                <a:solidFill>
                  <a:schemeClr val="tx1"/>
                </a:solidFill>
              </a:rPr>
              <a:t>Review available bed/locker stock in </a:t>
            </a:r>
            <a:r>
              <a:rPr lang="en-GB" sz="1400" dirty="0" err="1">
                <a:solidFill>
                  <a:schemeClr val="tx1"/>
                </a:solidFill>
              </a:rPr>
              <a:t>Gorseinon</a:t>
            </a:r>
            <a:r>
              <a:rPr lang="en-GB" sz="1400" dirty="0">
                <a:solidFill>
                  <a:schemeClr val="tx1"/>
                </a:solidFill>
              </a:rPr>
              <a:t> to transfer to Singleton (23 beds required- if not available will go out to contract) (CD)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400" dirty="0">
                <a:solidFill>
                  <a:schemeClr val="tx1"/>
                </a:solidFill>
              </a:rPr>
              <a:t>Commence patient profiling to </a:t>
            </a:r>
            <a:r>
              <a:rPr lang="en-GB" sz="1400">
                <a:solidFill>
                  <a:schemeClr val="tx1"/>
                </a:solidFill>
              </a:rPr>
              <a:t>identify the </a:t>
            </a:r>
            <a:r>
              <a:rPr lang="en-GB" sz="1400" dirty="0">
                <a:solidFill>
                  <a:schemeClr val="tx1"/>
                </a:solidFill>
              </a:rPr>
              <a:t>patients who will need to transfer and engage with families. (CD)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400" dirty="0">
                <a:solidFill>
                  <a:schemeClr val="tx1"/>
                </a:solidFill>
              </a:rPr>
              <a:t>Agree patient transfer plan w/b 22</a:t>
            </a:r>
            <a:r>
              <a:rPr lang="en-GB" sz="1400" baseline="30000" dirty="0">
                <a:solidFill>
                  <a:schemeClr val="tx1"/>
                </a:solidFill>
              </a:rPr>
              <a:t>nd</a:t>
            </a:r>
            <a:r>
              <a:rPr lang="en-GB" sz="1400" dirty="0">
                <a:solidFill>
                  <a:schemeClr val="tx1"/>
                </a:solidFill>
              </a:rPr>
              <a:t> Sept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400" dirty="0">
                <a:solidFill>
                  <a:schemeClr val="tx1"/>
                </a:solidFill>
              </a:rPr>
              <a:t>Liaise with NEPS to ensure availability of transport for transfer plan.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400" dirty="0">
                <a:solidFill>
                  <a:schemeClr val="tx1"/>
                </a:solidFill>
              </a:rPr>
              <a:t>Agree workforce model/Availability required to staff the wards using substantive staff (MD/LW)</a:t>
            </a:r>
          </a:p>
        </p:txBody>
      </p:sp>
      <p:sp>
        <p:nvSpPr>
          <p:cNvPr id="91" name="Rectangle 90"/>
          <p:cNvSpPr/>
          <p:nvPr/>
        </p:nvSpPr>
        <p:spPr>
          <a:xfrm>
            <a:off x="182770" y="3825788"/>
            <a:ext cx="3087932" cy="254443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>
                <a:solidFill>
                  <a:schemeClr val="bg1"/>
                </a:solidFill>
              </a:rPr>
              <a:t>Initial risk assessment (Critical 3)</a:t>
            </a:r>
          </a:p>
        </p:txBody>
      </p:sp>
      <p:sp>
        <p:nvSpPr>
          <p:cNvPr id="92" name="Rectangle 91"/>
          <p:cNvSpPr/>
          <p:nvPr/>
        </p:nvSpPr>
        <p:spPr>
          <a:xfrm>
            <a:off x="178405" y="4172218"/>
            <a:ext cx="3087932" cy="26321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buFont typeface="+mj-lt"/>
              <a:buAutoNum type="arabicPeriod"/>
            </a:pPr>
            <a:r>
              <a:rPr lang="en-GB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Increased staff absence following communications around temporary closure; reduced availability </a:t>
            </a:r>
            <a:endParaRPr lang="en-GB" sz="1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GB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Reduced morale/disengagement, productivity; impact on patients</a:t>
            </a:r>
            <a:endParaRPr lang="en-GB" sz="1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GB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Increased financial costs of staff absence, operational delays as a result of staff unavailability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GB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Acceptance of temporary USC from </a:t>
            </a:r>
            <a:r>
              <a:rPr lang="en-GB" sz="14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Llais</a:t>
            </a:r>
            <a:r>
              <a:rPr lang="en-GB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GB" sz="1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en-GB" sz="1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3360082" y="3825788"/>
            <a:ext cx="2487273" cy="26510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>
                <a:solidFill>
                  <a:schemeClr val="bg1"/>
                </a:solidFill>
              </a:rPr>
              <a:t>Mitigation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3363043" y="4182372"/>
            <a:ext cx="2481349" cy="267562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buFont typeface="+mj-lt"/>
              <a:buAutoNum type="arabicPeriod"/>
            </a:pPr>
            <a:r>
              <a:rPr lang="en-GB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Authorisation for variable pay/agency spend in advance of staff engagement to support increased staff absence</a:t>
            </a:r>
            <a:endParaRPr lang="en-GB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GB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Deployment of staff to cover Ward 3 from other hospital sites </a:t>
            </a:r>
            <a:endParaRPr lang="en-GB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GB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Review of planned leave only if strictly necessary</a:t>
            </a:r>
            <a:endParaRPr lang="en-GB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GB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Wellbeing support, additional peer support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GB" sz="12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Temp Transport for staff</a:t>
            </a:r>
            <a:r>
              <a:rPr lang="en-GB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en-GB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0287690" y="1733115"/>
            <a:ext cx="1679421" cy="26891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>
                <a:solidFill>
                  <a:schemeClr val="tx1"/>
                </a:solidFill>
              </a:rPr>
              <a:t>Jessica.harris@wales.nhs.uk</a:t>
            </a:r>
          </a:p>
        </p:txBody>
      </p:sp>
    </p:spTree>
    <p:extLst>
      <p:ext uri="{BB962C8B-B14F-4D97-AF65-F5344CB8AC3E}">
        <p14:creationId xmlns:p14="http://schemas.microsoft.com/office/powerpoint/2010/main" val="1371511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60b0568e-e574-4342-a9c0-c22c6fec6509">
      <Terms xmlns="http://schemas.microsoft.com/office/infopath/2007/PartnerControls"/>
    </lcf76f155ced4ddcb4097134ff3c332f>
    <TaxCatchAll xmlns="fdfaf355-f7ae-47f3-8f93-739a6075671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C022EFBB18C64ABE3B9933434D2554" ma:contentTypeVersion="15" ma:contentTypeDescription="Create a new document." ma:contentTypeScope="" ma:versionID="14ef5742ee44f370831eb0e39236f3f3">
  <xsd:schema xmlns:xsd="http://www.w3.org/2001/XMLSchema" xmlns:xs="http://www.w3.org/2001/XMLSchema" xmlns:p="http://schemas.microsoft.com/office/2006/metadata/properties" xmlns:ns1="http://schemas.microsoft.com/sharepoint/v3" xmlns:ns2="60b0568e-e574-4342-a9c0-c22c6fec6509" xmlns:ns3="fdfaf355-f7ae-47f3-8f93-739a60756710" targetNamespace="http://schemas.microsoft.com/office/2006/metadata/properties" ma:root="true" ma:fieldsID="fa9fdaba843ff9956968fdf3ffd4cc7e" ns1:_="" ns2:_="" ns3:_="">
    <xsd:import namespace="http://schemas.microsoft.com/sharepoint/v3"/>
    <xsd:import namespace="60b0568e-e574-4342-a9c0-c22c6fec6509"/>
    <xsd:import namespace="fdfaf355-f7ae-47f3-8f93-739a607567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0568e-e574-4342-a9c0-c22c6fec65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6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af355-f7ae-47f3-8f93-739a60756710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c2f2e62-4dc6-41ef-ad8c-e640d42d75ed}" ma:internalName="TaxCatchAll" ma:showField="CatchAllData" ma:web="fdfaf355-f7ae-47f3-8f93-739a607567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FF6E77-D1B5-4C13-999C-84211F9C99D0}">
  <ds:schemaRefs>
    <ds:schemaRef ds:uri="http://schemas.openxmlformats.org/package/2006/metadata/core-properties"/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258d5018-feb4-45ec-8043-ac7152467c64"/>
    <ds:schemaRef ds:uri="http://purl.org/dc/dcmitype/"/>
    <ds:schemaRef ds:uri="http://schemas.microsoft.com/office/infopath/2007/PartnerControls"/>
    <ds:schemaRef ds:uri="2795bbee-07b4-4e79-98d8-0419d9871cad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E2A460D-D337-4D02-A358-D4D833F40F21}"/>
</file>

<file path=customXml/itemProps3.xml><?xml version="1.0" encoding="utf-8"?>
<ds:datastoreItem xmlns:ds="http://schemas.openxmlformats.org/officeDocument/2006/customXml" ds:itemID="{AC4EBE6C-0FD6-4ED7-B82A-12A5A3770C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6905</TotalTime>
  <Words>512</Words>
  <Application>Microsoft Office PowerPoint</Application>
  <PresentationFormat>Widescreen</PresentationFormat>
  <Paragraphs>59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Kemble, Mike (Capita Transformation)</dc:creator>
  <cp:lastModifiedBy>Emily Davies (Swansea Bay UHB - Corporate Nursing)</cp:lastModifiedBy>
  <cp:revision>177</cp:revision>
  <cp:lastPrinted>2018-06-19T12:30:24Z</cp:lastPrinted>
  <dcterms:created xsi:type="dcterms:W3CDTF">2018-05-31T14:30:14Z</dcterms:created>
  <dcterms:modified xsi:type="dcterms:W3CDTF">2025-09-18T08:49:15Z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0x01010001C022EFBB18C64ABE3B9933434D2554</vt:lpwstr>
  </property>
</Properties>
</file>