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7.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8.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9.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10.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1.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2.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Ex1.xml" ContentType="application/vnd.ms-office.chartex+xml"/>
  <Override PartName="/ppt/charts/style8.xml" ContentType="application/vnd.ms-office.chartstyle+xml"/>
  <Override PartName="/ppt/charts/colors8.xml" ContentType="application/vnd.ms-office.chartcolorstyle+xml"/>
  <Override PartName="/ppt/notesSlides/notesSlide7.xml" ContentType="application/vnd.openxmlformats-officedocument.presentationml.notesSlide+xml"/>
  <Override PartName="/ppt/charts/chart8.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notesSlides/notesSlide10.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notesSlides/notesSlide11.xml" ContentType="application/vnd.openxmlformats-officedocument.presentationml.notesSlide+xml"/>
  <Override PartName="/ppt/charts/chart13.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 id="2147483755" r:id="rId12"/>
    <p:sldMasterId id="2147483775" r:id="rId13"/>
    <p:sldMasterId id="2147483788" r:id="rId14"/>
    <p:sldMasterId id="2147483796" r:id="rId15"/>
    <p:sldMasterId id="2147483809" r:id="rId16"/>
  </p:sldMasterIdLst>
  <p:notesMasterIdLst>
    <p:notesMasterId r:id="rId90"/>
  </p:notesMasterIdLst>
  <p:handoutMasterIdLst>
    <p:handoutMasterId r:id="rId91"/>
  </p:handoutMasterIdLst>
  <p:sldIdLst>
    <p:sldId id="309" r:id="rId17"/>
    <p:sldId id="312" r:id="rId18"/>
    <p:sldId id="737" r:id="rId19"/>
    <p:sldId id="721" r:id="rId20"/>
    <p:sldId id="735" r:id="rId21"/>
    <p:sldId id="746" r:id="rId22"/>
    <p:sldId id="297" r:id="rId23"/>
    <p:sldId id="736" r:id="rId24"/>
    <p:sldId id="740" r:id="rId25"/>
    <p:sldId id="742" r:id="rId26"/>
    <p:sldId id="743" r:id="rId27"/>
    <p:sldId id="780" r:id="rId28"/>
    <p:sldId id="761" r:id="rId29"/>
    <p:sldId id="786" r:id="rId30"/>
    <p:sldId id="762" r:id="rId31"/>
    <p:sldId id="763" r:id="rId32"/>
    <p:sldId id="765" r:id="rId33"/>
    <p:sldId id="767" r:id="rId34"/>
    <p:sldId id="764" r:id="rId35"/>
    <p:sldId id="774" r:id="rId36"/>
    <p:sldId id="2141413359" r:id="rId37"/>
    <p:sldId id="768" r:id="rId38"/>
    <p:sldId id="770" r:id="rId39"/>
    <p:sldId id="771" r:id="rId40"/>
    <p:sldId id="778" r:id="rId41"/>
    <p:sldId id="478" r:id="rId42"/>
    <p:sldId id="779" r:id="rId43"/>
    <p:sldId id="271" r:id="rId44"/>
    <p:sldId id="794" r:id="rId45"/>
    <p:sldId id="2141413469" r:id="rId46"/>
    <p:sldId id="797" r:id="rId47"/>
    <p:sldId id="782" r:id="rId48"/>
    <p:sldId id="783" r:id="rId49"/>
    <p:sldId id="784" r:id="rId50"/>
    <p:sldId id="2141413357" r:id="rId51"/>
    <p:sldId id="2141413358" r:id="rId52"/>
    <p:sldId id="757" r:id="rId53"/>
    <p:sldId id="758" r:id="rId54"/>
    <p:sldId id="759" r:id="rId55"/>
    <p:sldId id="760" r:id="rId56"/>
    <p:sldId id="788" r:id="rId57"/>
    <p:sldId id="798" r:id="rId58"/>
    <p:sldId id="799" r:id="rId59"/>
    <p:sldId id="2141413470" r:id="rId60"/>
    <p:sldId id="2141413471" r:id="rId61"/>
    <p:sldId id="2141413362" r:id="rId62"/>
    <p:sldId id="2141413363" r:id="rId63"/>
    <p:sldId id="2141413367" r:id="rId64"/>
    <p:sldId id="2141413368" r:id="rId65"/>
    <p:sldId id="2141413369" r:id="rId66"/>
    <p:sldId id="2141413364" r:id="rId67"/>
    <p:sldId id="2141413365" r:id="rId68"/>
    <p:sldId id="2141413354" r:id="rId69"/>
    <p:sldId id="2141413353" r:id="rId70"/>
    <p:sldId id="2141413360" r:id="rId71"/>
    <p:sldId id="2141413361" r:id="rId72"/>
    <p:sldId id="749" r:id="rId73"/>
    <p:sldId id="751" r:id="rId74"/>
    <p:sldId id="795" r:id="rId75"/>
    <p:sldId id="445" r:id="rId76"/>
    <p:sldId id="452" r:id="rId77"/>
    <p:sldId id="295" r:id="rId78"/>
    <p:sldId id="438" r:id="rId79"/>
    <p:sldId id="448" r:id="rId80"/>
    <p:sldId id="439" r:id="rId81"/>
    <p:sldId id="446" r:id="rId82"/>
    <p:sldId id="451" r:id="rId83"/>
    <p:sldId id="447" r:id="rId84"/>
    <p:sldId id="441" r:id="rId85"/>
    <p:sldId id="440" r:id="rId86"/>
    <p:sldId id="442" r:id="rId87"/>
    <p:sldId id="443" r:id="rId88"/>
    <p:sldId id="444" r:id="rId89"/>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B3BE"/>
    <a:srgbClr val="60BAC4"/>
    <a:srgbClr val="79C5CD"/>
    <a:srgbClr val="00BC62"/>
    <a:srgbClr val="325A8A"/>
    <a:srgbClr val="7EB0DE"/>
    <a:srgbClr val="F8CD47"/>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0" autoAdjust="0"/>
    <p:restoredTop sz="84987" autoAdjust="0"/>
  </p:normalViewPr>
  <p:slideViewPr>
    <p:cSldViewPr>
      <p:cViewPr varScale="1">
        <p:scale>
          <a:sx n="56" d="100"/>
          <a:sy n="56" d="100"/>
        </p:scale>
        <p:origin x="42" y="4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42" Type="http://schemas.openxmlformats.org/officeDocument/2006/relationships/slide" Target="slides/slide26.xml"/><Relationship Id="rId47" Type="http://schemas.openxmlformats.org/officeDocument/2006/relationships/slide" Target="slides/slide31.xml"/><Relationship Id="rId63" Type="http://schemas.openxmlformats.org/officeDocument/2006/relationships/slide" Target="slides/slide47.xml"/><Relationship Id="rId68" Type="http://schemas.openxmlformats.org/officeDocument/2006/relationships/slide" Target="slides/slide52.xml"/><Relationship Id="rId84" Type="http://schemas.openxmlformats.org/officeDocument/2006/relationships/slide" Target="slides/slide68.xml"/><Relationship Id="rId89" Type="http://schemas.openxmlformats.org/officeDocument/2006/relationships/slide" Target="slides/slide73.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 Target="slides/slide16.xml"/><Relationship Id="rId37" Type="http://schemas.openxmlformats.org/officeDocument/2006/relationships/slide" Target="slides/slide21.xml"/><Relationship Id="rId53" Type="http://schemas.openxmlformats.org/officeDocument/2006/relationships/slide" Target="slides/slide37.xml"/><Relationship Id="rId58" Type="http://schemas.openxmlformats.org/officeDocument/2006/relationships/slide" Target="slides/slide42.xml"/><Relationship Id="rId74" Type="http://schemas.openxmlformats.org/officeDocument/2006/relationships/slide" Target="slides/slide58.xml"/><Relationship Id="rId79" Type="http://schemas.openxmlformats.org/officeDocument/2006/relationships/slide" Target="slides/slide63.xml"/><Relationship Id="rId5" Type="http://schemas.openxmlformats.org/officeDocument/2006/relationships/slideMaster" Target="slideMasters/slideMaster2.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6.xml"/><Relationship Id="rId27" Type="http://schemas.openxmlformats.org/officeDocument/2006/relationships/slide" Target="slides/slide11.xml"/><Relationship Id="rId43" Type="http://schemas.openxmlformats.org/officeDocument/2006/relationships/slide" Target="slides/slide27.xml"/><Relationship Id="rId48" Type="http://schemas.openxmlformats.org/officeDocument/2006/relationships/slide" Target="slides/slide32.xml"/><Relationship Id="rId64" Type="http://schemas.openxmlformats.org/officeDocument/2006/relationships/slide" Target="slides/slide48.xml"/><Relationship Id="rId69" Type="http://schemas.openxmlformats.org/officeDocument/2006/relationships/slide" Target="slides/slide53.xml"/><Relationship Id="rId8" Type="http://schemas.openxmlformats.org/officeDocument/2006/relationships/slideMaster" Target="slideMasters/slideMaster5.xml"/><Relationship Id="rId51" Type="http://schemas.openxmlformats.org/officeDocument/2006/relationships/slide" Target="slides/slide35.xml"/><Relationship Id="rId72" Type="http://schemas.openxmlformats.org/officeDocument/2006/relationships/slide" Target="slides/slide56.xml"/><Relationship Id="rId80" Type="http://schemas.openxmlformats.org/officeDocument/2006/relationships/slide" Target="slides/slide64.xml"/><Relationship Id="rId85" Type="http://schemas.openxmlformats.org/officeDocument/2006/relationships/slide" Target="slides/slide69.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slide" Target="slides/slide67.xml"/><Relationship Id="rId88" Type="http://schemas.openxmlformats.org/officeDocument/2006/relationships/slide" Target="slides/slide72.xml"/><Relationship Id="rId91" Type="http://schemas.openxmlformats.org/officeDocument/2006/relationships/handoutMaster" Target="handoutMasters/handoutMaster1.xml"/><Relationship Id="rId9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7.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slide" Target="slides/slide65.xml"/><Relationship Id="rId86" Type="http://schemas.openxmlformats.org/officeDocument/2006/relationships/slide" Target="slides/slide70.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2.xml"/><Relationship Id="rId39" Type="http://schemas.openxmlformats.org/officeDocument/2006/relationships/slide" Target="slides/slide23.xml"/><Relationship Id="rId34" Type="http://schemas.openxmlformats.org/officeDocument/2006/relationships/slide" Target="slides/slide18.xml"/><Relationship Id="rId50" Type="http://schemas.openxmlformats.org/officeDocument/2006/relationships/slide" Target="slides/slide34.xml"/><Relationship Id="rId55" Type="http://schemas.openxmlformats.org/officeDocument/2006/relationships/slide" Target="slides/slide39.xml"/><Relationship Id="rId76" Type="http://schemas.openxmlformats.org/officeDocument/2006/relationships/slide" Target="slides/slide60.xml"/><Relationship Id="rId7" Type="http://schemas.openxmlformats.org/officeDocument/2006/relationships/slideMaster" Target="slideMasters/slideMaster4.xml"/><Relationship Id="rId71" Type="http://schemas.openxmlformats.org/officeDocument/2006/relationships/slide" Target="slides/slide55.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13.xml"/><Relationship Id="rId24" Type="http://schemas.openxmlformats.org/officeDocument/2006/relationships/slide" Target="slides/slide8.xml"/><Relationship Id="rId40" Type="http://schemas.openxmlformats.org/officeDocument/2006/relationships/slide" Target="slides/slide24.xml"/><Relationship Id="rId45" Type="http://schemas.openxmlformats.org/officeDocument/2006/relationships/slide" Target="slides/slide29.xml"/><Relationship Id="rId66" Type="http://schemas.openxmlformats.org/officeDocument/2006/relationships/slide" Target="slides/slide50.xml"/><Relationship Id="rId87" Type="http://schemas.openxmlformats.org/officeDocument/2006/relationships/slide" Target="slides/slide71.xml"/><Relationship Id="rId61" Type="http://schemas.openxmlformats.org/officeDocument/2006/relationships/slide" Target="slides/slide45.xml"/><Relationship Id="rId82" Type="http://schemas.openxmlformats.org/officeDocument/2006/relationships/slide" Target="slides/slide66.xml"/><Relationship Id="rId19" Type="http://schemas.openxmlformats.org/officeDocument/2006/relationships/slide" Target="slides/slide3.xml"/><Relationship Id="rId14" Type="http://schemas.openxmlformats.org/officeDocument/2006/relationships/slideMaster" Target="slideMasters/slideMaster11.xml"/><Relationship Id="rId30" Type="http://schemas.openxmlformats.org/officeDocument/2006/relationships/slide" Target="slides/slide14.xml"/><Relationship Id="rId35" Type="http://schemas.openxmlformats.org/officeDocument/2006/relationships/slide" Target="slides/slide19.xml"/><Relationship Id="rId56" Type="http://schemas.openxmlformats.org/officeDocument/2006/relationships/slide" Target="slides/slide40.xml"/><Relationship Id="rId77"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5-26%20v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9.xml"/><Relationship Id="rId1" Type="http://schemas.microsoft.com/office/2011/relationships/chartStyle" Target="style9.xml"/></Relationships>
</file>

<file path=ppt/charts/_rels/chart9.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Ex1.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C:\Users\ra008221\AppData\Local\Microsoft\Windows\INetCache\Content.Outlook\OCKQRN4K\Q1%20PU%20Data%20-%202025%20-%202026%20(00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9465338289150784E-2"/>
          <c:y val="7.3616502652106855E-2"/>
          <c:w val="0.93146227332766762"/>
          <c:h val="0.8028195115572575"/>
        </c:manualLayout>
      </c:layout>
      <c:barChart>
        <c:barDir val="col"/>
        <c:grouping val="stacked"/>
        <c:varyColors val="0"/>
        <c:ser>
          <c:idx val="59"/>
          <c:order val="59"/>
          <c:tx>
            <c:strRef>
              <c:f>'Table for graphs 25-26'!$A$61</c:f>
              <c:strCache>
                <c:ptCount val="1"/>
                <c:pt idx="0">
                  <c:v>- Reported 63 - 103 days All Sites</c:v>
                </c:pt>
              </c:strCache>
            </c:strRef>
          </c:tx>
          <c:spPr>
            <a:solidFill>
              <a:schemeClr val="accent1">
                <a:lumMod val="60000"/>
                <a:lumOff val="40000"/>
              </a:schemeClr>
            </a:solidFill>
            <a:ln w="31750">
              <a:solidFill>
                <a:srgbClr val="8DD1EF"/>
              </a:solidFill>
            </a:ln>
            <a:effectLst/>
          </c:spPr>
          <c:invertIfNegative val="0"/>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25-26'!$B$61:$DA$61</c:f>
              <c:numCache>
                <c:formatCode>0</c:formatCode>
                <c:ptCount val="104"/>
                <c:pt idx="0">
                  <c:v>129</c:v>
                </c:pt>
                <c:pt idx="1">
                  <c:v>140</c:v>
                </c:pt>
                <c:pt idx="2">
                  <c:v>147</c:v>
                </c:pt>
                <c:pt idx="3">
                  <c:v>136</c:v>
                </c:pt>
                <c:pt idx="4">
                  <c:v>161</c:v>
                </c:pt>
                <c:pt idx="5">
                  <c:v>171</c:v>
                </c:pt>
                <c:pt idx="6">
                  <c:v>153</c:v>
                </c:pt>
                <c:pt idx="7">
                  <c:v>168</c:v>
                </c:pt>
                <c:pt idx="8">
                  <c:v>154</c:v>
                </c:pt>
                <c:pt idx="9">
                  <c:v>154</c:v>
                </c:pt>
                <c:pt idx="10">
                  <c:v>138</c:v>
                </c:pt>
                <c:pt idx="11">
                  <c:v>151</c:v>
                </c:pt>
                <c:pt idx="12">
                  <c:v>154</c:v>
                </c:pt>
                <c:pt idx="13">
                  <c:v>174</c:v>
                </c:pt>
                <c:pt idx="14">
                  <c:v>185</c:v>
                </c:pt>
                <c:pt idx="15">
                  <c:v>172</c:v>
                </c:pt>
                <c:pt idx="16">
                  <c:v>198</c:v>
                </c:pt>
                <c:pt idx="17">
                  <c:v>174</c:v>
                </c:pt>
                <c:pt idx="18">
                  <c:v>178</c:v>
                </c:pt>
                <c:pt idx="19">
                  <c:v>180</c:v>
                </c:pt>
                <c:pt idx="20">
                  <c:v>194</c:v>
                </c:pt>
                <c:pt idx="21">
                  <c:v>221</c:v>
                </c:pt>
                <c:pt idx="22">
                  <c:v>235</c:v>
                </c:pt>
                <c:pt idx="23">
                  <c:v>254</c:v>
                </c:pt>
                <c:pt idx="24">
                  <c:v>259</c:v>
                </c:pt>
                <c:pt idx="25">
                  <c:v>255</c:v>
                </c:pt>
                <c:pt idx="26">
                  <c:v>258</c:v>
                </c:pt>
                <c:pt idx="27">
                  <c:v>222</c:v>
                </c:pt>
                <c:pt idx="28">
                  <c:v>210</c:v>
                </c:pt>
                <c:pt idx="29">
                  <c:v>242</c:v>
                </c:pt>
                <c:pt idx="30">
                  <c:v>229</c:v>
                </c:pt>
                <c:pt idx="31">
                  <c:v>232</c:v>
                </c:pt>
                <c:pt idx="32">
                  <c:v>179</c:v>
                </c:pt>
                <c:pt idx="33">
                  <c:v>193</c:v>
                </c:pt>
                <c:pt idx="34">
                  <c:v>201</c:v>
                </c:pt>
                <c:pt idx="35">
                  <c:v>214</c:v>
                </c:pt>
                <c:pt idx="36">
                  <c:v>192</c:v>
                </c:pt>
                <c:pt idx="37">
                  <c:v>236</c:v>
                </c:pt>
                <c:pt idx="38">
                  <c:v>268</c:v>
                </c:pt>
                <c:pt idx="39">
                  <c:v>285</c:v>
                </c:pt>
                <c:pt idx="40">
                  <c:v>255</c:v>
                </c:pt>
                <c:pt idx="41">
                  <c:v>194</c:v>
                </c:pt>
                <c:pt idx="42">
                  <c:v>191</c:v>
                </c:pt>
                <c:pt idx="43">
                  <c:v>171</c:v>
                </c:pt>
                <c:pt idx="44">
                  <c:v>156</c:v>
                </c:pt>
                <c:pt idx="45">
                  <c:v>147</c:v>
                </c:pt>
                <c:pt idx="46">
                  <c:v>147</c:v>
                </c:pt>
                <c:pt idx="47">
                  <c:v>124</c:v>
                </c:pt>
                <c:pt idx="48">
                  <c:v>112</c:v>
                </c:pt>
                <c:pt idx="49">
                  <c:v>126</c:v>
                </c:pt>
                <c:pt idx="50">
                  <c:v>129</c:v>
                </c:pt>
                <c:pt idx="51">
                  <c:v>135</c:v>
                </c:pt>
                <c:pt idx="52">
                  <c:v>125</c:v>
                </c:pt>
                <c:pt idx="53">
                  <c:v>143</c:v>
                </c:pt>
                <c:pt idx="54">
                  <c:v>170</c:v>
                </c:pt>
                <c:pt idx="55">
                  <c:v>230</c:v>
                </c:pt>
                <c:pt idx="56">
                  <c:v>214</c:v>
                </c:pt>
                <c:pt idx="57">
                  <c:v>187</c:v>
                </c:pt>
                <c:pt idx="58">
                  <c:v>210</c:v>
                </c:pt>
                <c:pt idx="59">
                  <c:v>213</c:v>
                </c:pt>
                <c:pt idx="60">
                  <c:v>207</c:v>
                </c:pt>
                <c:pt idx="61">
                  <c:v>197</c:v>
                </c:pt>
                <c:pt idx="62">
                  <c:v>198</c:v>
                </c:pt>
                <c:pt idx="63">
                  <c:v>177</c:v>
                </c:pt>
                <c:pt idx="64">
                  <c:v>170</c:v>
                </c:pt>
                <c:pt idx="65">
                  <c:v>191</c:v>
                </c:pt>
                <c:pt idx="66">
                  <c:v>168</c:v>
                </c:pt>
                <c:pt idx="67">
                  <c:v>182</c:v>
                </c:pt>
                <c:pt idx="68">
                  <c:v>173</c:v>
                </c:pt>
                <c:pt idx="69">
                  <c:v>200</c:v>
                </c:pt>
                <c:pt idx="70">
                  <c:v>187</c:v>
                </c:pt>
                <c:pt idx="71">
                  <c:v>198</c:v>
                </c:pt>
                <c:pt idx="72">
                  <c:v>196</c:v>
                </c:pt>
                <c:pt idx="73">
                  <c:v>212</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numCache>
            </c:numRef>
          </c:val>
          <c:extLst>
            <c:ext xmlns:c16="http://schemas.microsoft.com/office/drawing/2014/chart" uri="{C3380CC4-5D6E-409C-BE32-E72D297353CC}">
              <c16:uniqueId val="{00000000-705D-4F0A-A385-AB4DC8980013}"/>
            </c:ext>
          </c:extLst>
        </c:ser>
        <c:ser>
          <c:idx val="74"/>
          <c:order val="74"/>
          <c:tx>
            <c:strRef>
              <c:f>'Table for graphs 25-26'!$A$76</c:f>
              <c:strCache>
                <c:ptCount val="1"/>
                <c:pt idx="0">
                  <c:v>Reported &gt;103 days All Sites</c:v>
                </c:pt>
              </c:strCache>
            </c:strRef>
          </c:tx>
          <c:spPr>
            <a:solidFill>
              <a:schemeClr val="accent3">
                <a:lumMod val="20000"/>
                <a:lumOff val="80000"/>
              </a:schemeClr>
            </a:solidFill>
            <a:ln w="28575">
              <a:solidFill>
                <a:schemeClr val="accent3">
                  <a:lumMod val="40000"/>
                  <a:lumOff val="60000"/>
                </a:schemeClr>
              </a:solidFill>
            </a:ln>
            <a:effectLst/>
          </c:spPr>
          <c:invertIfNegative val="0"/>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25-26'!$B$76:$DA$76</c:f>
              <c:numCache>
                <c:formatCode>0</c:formatCode>
                <c:ptCount val="104"/>
                <c:pt idx="0">
                  <c:v>74</c:v>
                </c:pt>
                <c:pt idx="1">
                  <c:v>68</c:v>
                </c:pt>
                <c:pt idx="2">
                  <c:v>63</c:v>
                </c:pt>
                <c:pt idx="3">
                  <c:v>66</c:v>
                </c:pt>
                <c:pt idx="4">
                  <c:v>68</c:v>
                </c:pt>
                <c:pt idx="5">
                  <c:v>75</c:v>
                </c:pt>
                <c:pt idx="6">
                  <c:v>67</c:v>
                </c:pt>
                <c:pt idx="7">
                  <c:v>76</c:v>
                </c:pt>
                <c:pt idx="8">
                  <c:v>83</c:v>
                </c:pt>
                <c:pt idx="9">
                  <c:v>86</c:v>
                </c:pt>
                <c:pt idx="10">
                  <c:v>81</c:v>
                </c:pt>
                <c:pt idx="11">
                  <c:v>76</c:v>
                </c:pt>
                <c:pt idx="12">
                  <c:v>75</c:v>
                </c:pt>
                <c:pt idx="13">
                  <c:v>71</c:v>
                </c:pt>
                <c:pt idx="14">
                  <c:v>64</c:v>
                </c:pt>
                <c:pt idx="15">
                  <c:v>75</c:v>
                </c:pt>
                <c:pt idx="16">
                  <c:v>75</c:v>
                </c:pt>
                <c:pt idx="17">
                  <c:v>74</c:v>
                </c:pt>
                <c:pt idx="18">
                  <c:v>79</c:v>
                </c:pt>
                <c:pt idx="19">
                  <c:v>78</c:v>
                </c:pt>
                <c:pt idx="20">
                  <c:v>78</c:v>
                </c:pt>
                <c:pt idx="21">
                  <c:v>84</c:v>
                </c:pt>
                <c:pt idx="22">
                  <c:v>77</c:v>
                </c:pt>
                <c:pt idx="23">
                  <c:v>77</c:v>
                </c:pt>
                <c:pt idx="24">
                  <c:v>72</c:v>
                </c:pt>
                <c:pt idx="25">
                  <c:v>85</c:v>
                </c:pt>
                <c:pt idx="26">
                  <c:v>76</c:v>
                </c:pt>
                <c:pt idx="27">
                  <c:v>68</c:v>
                </c:pt>
                <c:pt idx="28">
                  <c:v>75</c:v>
                </c:pt>
                <c:pt idx="29">
                  <c:v>80</c:v>
                </c:pt>
                <c:pt idx="30">
                  <c:v>75</c:v>
                </c:pt>
                <c:pt idx="31">
                  <c:v>67</c:v>
                </c:pt>
                <c:pt idx="32">
                  <c:v>60</c:v>
                </c:pt>
                <c:pt idx="33">
                  <c:v>62</c:v>
                </c:pt>
                <c:pt idx="34">
                  <c:v>65</c:v>
                </c:pt>
                <c:pt idx="35">
                  <c:v>66</c:v>
                </c:pt>
                <c:pt idx="36">
                  <c:v>68</c:v>
                </c:pt>
                <c:pt idx="37">
                  <c:v>61</c:v>
                </c:pt>
                <c:pt idx="38">
                  <c:v>71</c:v>
                </c:pt>
                <c:pt idx="39">
                  <c:v>76</c:v>
                </c:pt>
                <c:pt idx="40">
                  <c:v>81</c:v>
                </c:pt>
                <c:pt idx="41">
                  <c:v>85</c:v>
                </c:pt>
                <c:pt idx="42">
                  <c:v>81</c:v>
                </c:pt>
                <c:pt idx="43">
                  <c:v>77</c:v>
                </c:pt>
                <c:pt idx="44">
                  <c:v>77</c:v>
                </c:pt>
                <c:pt idx="45">
                  <c:v>77</c:v>
                </c:pt>
                <c:pt idx="46">
                  <c:v>80</c:v>
                </c:pt>
                <c:pt idx="47">
                  <c:v>79</c:v>
                </c:pt>
                <c:pt idx="48">
                  <c:v>80</c:v>
                </c:pt>
                <c:pt idx="49">
                  <c:v>69</c:v>
                </c:pt>
                <c:pt idx="50">
                  <c:v>64</c:v>
                </c:pt>
                <c:pt idx="51">
                  <c:v>71</c:v>
                </c:pt>
                <c:pt idx="52">
                  <c:v>71</c:v>
                </c:pt>
                <c:pt idx="53">
                  <c:v>64</c:v>
                </c:pt>
                <c:pt idx="54">
                  <c:v>65</c:v>
                </c:pt>
                <c:pt idx="55">
                  <c:v>75</c:v>
                </c:pt>
                <c:pt idx="56">
                  <c:v>71</c:v>
                </c:pt>
                <c:pt idx="57">
                  <c:v>78</c:v>
                </c:pt>
                <c:pt idx="58">
                  <c:v>75</c:v>
                </c:pt>
                <c:pt idx="59">
                  <c:v>77</c:v>
                </c:pt>
                <c:pt idx="60">
                  <c:v>64</c:v>
                </c:pt>
                <c:pt idx="61">
                  <c:v>64</c:v>
                </c:pt>
                <c:pt idx="62">
                  <c:v>66</c:v>
                </c:pt>
                <c:pt idx="63">
                  <c:v>70</c:v>
                </c:pt>
                <c:pt idx="64">
                  <c:v>83</c:v>
                </c:pt>
                <c:pt idx="65">
                  <c:v>82</c:v>
                </c:pt>
                <c:pt idx="66">
                  <c:v>82</c:v>
                </c:pt>
                <c:pt idx="67">
                  <c:v>73</c:v>
                </c:pt>
                <c:pt idx="68">
                  <c:v>78</c:v>
                </c:pt>
                <c:pt idx="69">
                  <c:v>75</c:v>
                </c:pt>
                <c:pt idx="70">
                  <c:v>85</c:v>
                </c:pt>
                <c:pt idx="71">
                  <c:v>91</c:v>
                </c:pt>
                <c:pt idx="72">
                  <c:v>99</c:v>
                </c:pt>
                <c:pt idx="73">
                  <c:v>111</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numCache>
            </c:numRef>
          </c:val>
          <c:extLst>
            <c:ext xmlns:c16="http://schemas.microsoft.com/office/drawing/2014/chart" uri="{C3380CC4-5D6E-409C-BE32-E72D297353CC}">
              <c16:uniqueId val="{00000001-705D-4F0A-A385-AB4DC8980013}"/>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25-26'!$A$47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25-26'!$B$47:$DA$47</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0</c:v>
                      </c:pt>
                      <c:pt idx="23" formatCode="General">
                        <c:v>0</c:v>
                      </c:pt>
                      <c:pt idx="24" formatCode="General">
                        <c:v>0</c:v>
                      </c:pt>
                      <c:pt idx="25" formatCode="General">
                        <c:v>0</c:v>
                      </c:pt>
                      <c:pt idx="26" formatCode="General">
                        <c:v>0</c:v>
                      </c:pt>
                      <c:pt idx="27" formatCode="General">
                        <c:v>0</c:v>
                      </c:pt>
                      <c:pt idx="28" formatCode="General">
                        <c:v>0</c:v>
                      </c:pt>
                      <c:pt idx="29" formatCode="General">
                        <c:v>0</c:v>
                      </c:pt>
                      <c:pt idx="30" formatCode="General">
                        <c:v>0</c:v>
                      </c:pt>
                      <c:pt idx="31" formatCode="General">
                        <c:v>0</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0</c:v>
                      </c:pt>
                      <c:pt idx="40" formatCode="General">
                        <c:v>0</c:v>
                      </c:pt>
                      <c:pt idx="41" formatCode="General">
                        <c:v>0</c:v>
                      </c:pt>
                      <c:pt idx="42" formatCode="General">
                        <c:v>0</c:v>
                      </c:pt>
                      <c:pt idx="43" formatCode="General">
                        <c:v>0</c:v>
                      </c:pt>
                      <c:pt idx="44" formatCode="General">
                        <c:v>0</c:v>
                      </c:pt>
                      <c:pt idx="45" formatCode="General">
                        <c:v>0</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numCache>
                  </c:numRef>
                </c:val>
                <c:extLst>
                  <c:ext xmlns:c16="http://schemas.microsoft.com/office/drawing/2014/chart" uri="{C3380CC4-5D6E-409C-BE32-E72D297353CC}">
                    <c16:uniqueId val="{00000030-705D-4F0A-A385-AB4DC8980013}"/>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25-26'!$A$48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25-26'!$B$48:$DA$48</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1</c:v>
                      </c:pt>
                      <c:pt idx="20" formatCode="General">
                        <c:v>1</c:v>
                      </c:pt>
                      <c:pt idx="21" formatCode="General">
                        <c:v>0</c:v>
                      </c:pt>
                      <c:pt idx="22" formatCode="General">
                        <c:v>0</c:v>
                      </c:pt>
                      <c:pt idx="23" formatCode="General">
                        <c:v>0</c:v>
                      </c:pt>
                      <c:pt idx="24" formatCode="General">
                        <c:v>0</c:v>
                      </c:pt>
                      <c:pt idx="25" formatCode="General">
                        <c:v>0</c:v>
                      </c:pt>
                      <c:pt idx="26" formatCode="General">
                        <c:v>1</c:v>
                      </c:pt>
                      <c:pt idx="27" formatCode="General">
                        <c:v>1</c:v>
                      </c:pt>
                      <c:pt idx="28" formatCode="General">
                        <c:v>1</c:v>
                      </c:pt>
                      <c:pt idx="29" formatCode="General">
                        <c:v>1</c:v>
                      </c:pt>
                      <c:pt idx="30" formatCode="General">
                        <c:v>1</c:v>
                      </c:pt>
                      <c:pt idx="31" formatCode="General">
                        <c:v>1</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1</c:v>
                      </c:pt>
                      <c:pt idx="40" formatCode="General">
                        <c:v>1</c:v>
                      </c:pt>
                      <c:pt idx="41" formatCode="General">
                        <c:v>1</c:v>
                      </c:pt>
                      <c:pt idx="42" formatCode="General">
                        <c:v>2</c:v>
                      </c:pt>
                      <c:pt idx="43" formatCode="General">
                        <c:v>1</c:v>
                      </c:pt>
                      <c:pt idx="44" formatCode="General">
                        <c:v>0</c:v>
                      </c:pt>
                      <c:pt idx="45" formatCode="General">
                        <c:v>0</c:v>
                      </c:pt>
                      <c:pt idx="46" formatCode="General">
                        <c:v>0</c:v>
                      </c:pt>
                      <c:pt idx="47" formatCode="General">
                        <c:v>0</c:v>
                      </c:pt>
                      <c:pt idx="48" formatCode="General">
                        <c:v>0</c:v>
                      </c:pt>
                      <c:pt idx="49" formatCode="General">
                        <c:v>0</c:v>
                      </c:pt>
                      <c:pt idx="50" formatCode="General">
                        <c:v>1</c:v>
                      </c:pt>
                      <c:pt idx="51" formatCode="General">
                        <c:v>1</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numCache>
                  </c:numRef>
                </c:val>
                <c:extLst xmlns:c15="http://schemas.microsoft.com/office/drawing/2012/chart">
                  <c:ext xmlns:c16="http://schemas.microsoft.com/office/drawing/2014/chart" uri="{C3380CC4-5D6E-409C-BE32-E72D297353CC}">
                    <c16:uniqueId val="{00000031-705D-4F0A-A385-AB4DC8980013}"/>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25-26'!$A$49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25-26'!$B$49:$DA$49</c15:sqref>
                        </c15:formulaRef>
                      </c:ext>
                    </c:extLst>
                    <c:numCache>
                      <c:formatCode>0</c:formatCode>
                      <c:ptCount val="104"/>
                      <c:pt idx="0">
                        <c:v>9</c:v>
                      </c:pt>
                      <c:pt idx="1">
                        <c:v>10</c:v>
                      </c:pt>
                      <c:pt idx="2" formatCode="General">
                        <c:v>10</c:v>
                      </c:pt>
                      <c:pt idx="3" formatCode="General">
                        <c:v>8</c:v>
                      </c:pt>
                      <c:pt idx="4" formatCode="General">
                        <c:v>13</c:v>
                      </c:pt>
                      <c:pt idx="5" formatCode="General">
                        <c:v>22</c:v>
                      </c:pt>
                      <c:pt idx="6" formatCode="General">
                        <c:v>17</c:v>
                      </c:pt>
                      <c:pt idx="7" formatCode="General">
                        <c:v>22</c:v>
                      </c:pt>
                      <c:pt idx="8" formatCode="General">
                        <c:v>18</c:v>
                      </c:pt>
                      <c:pt idx="9" formatCode="General">
                        <c:v>15</c:v>
                      </c:pt>
                      <c:pt idx="10" formatCode="General">
                        <c:v>13</c:v>
                      </c:pt>
                      <c:pt idx="11" formatCode="General">
                        <c:v>8</c:v>
                      </c:pt>
                      <c:pt idx="12" formatCode="General">
                        <c:v>10</c:v>
                      </c:pt>
                      <c:pt idx="13" formatCode="General">
                        <c:v>11</c:v>
                      </c:pt>
                      <c:pt idx="14" formatCode="General">
                        <c:v>13</c:v>
                      </c:pt>
                      <c:pt idx="15" formatCode="General">
                        <c:v>13</c:v>
                      </c:pt>
                      <c:pt idx="16" formatCode="General">
                        <c:v>12</c:v>
                      </c:pt>
                      <c:pt idx="17" formatCode="General">
                        <c:v>9</c:v>
                      </c:pt>
                      <c:pt idx="18" formatCode="General">
                        <c:v>15</c:v>
                      </c:pt>
                      <c:pt idx="19" formatCode="General">
                        <c:v>11</c:v>
                      </c:pt>
                      <c:pt idx="20" formatCode="General">
                        <c:v>12</c:v>
                      </c:pt>
                      <c:pt idx="21" formatCode="General">
                        <c:v>5</c:v>
                      </c:pt>
                      <c:pt idx="22" formatCode="General">
                        <c:v>8</c:v>
                      </c:pt>
                      <c:pt idx="23" formatCode="General">
                        <c:v>11</c:v>
                      </c:pt>
                      <c:pt idx="24" formatCode="General">
                        <c:v>6</c:v>
                      </c:pt>
                      <c:pt idx="25" formatCode="General">
                        <c:v>2</c:v>
                      </c:pt>
                      <c:pt idx="26" formatCode="General">
                        <c:v>3</c:v>
                      </c:pt>
                      <c:pt idx="27" formatCode="General">
                        <c:v>5</c:v>
                      </c:pt>
                      <c:pt idx="28" formatCode="General">
                        <c:v>3</c:v>
                      </c:pt>
                      <c:pt idx="29" formatCode="General">
                        <c:v>3</c:v>
                      </c:pt>
                      <c:pt idx="30" formatCode="General">
                        <c:v>4</c:v>
                      </c:pt>
                      <c:pt idx="31" formatCode="General">
                        <c:v>6</c:v>
                      </c:pt>
                      <c:pt idx="32" formatCode="General">
                        <c:v>6</c:v>
                      </c:pt>
                      <c:pt idx="33" formatCode="General">
                        <c:v>6</c:v>
                      </c:pt>
                      <c:pt idx="34" formatCode="General">
                        <c:v>2</c:v>
                      </c:pt>
                      <c:pt idx="35" formatCode="General">
                        <c:v>2</c:v>
                      </c:pt>
                      <c:pt idx="36" formatCode="General">
                        <c:v>4</c:v>
                      </c:pt>
                      <c:pt idx="37" formatCode="General">
                        <c:v>9</c:v>
                      </c:pt>
                      <c:pt idx="38" formatCode="General">
                        <c:v>8</c:v>
                      </c:pt>
                      <c:pt idx="39" formatCode="General">
                        <c:v>5</c:v>
                      </c:pt>
                      <c:pt idx="40" formatCode="General">
                        <c:v>4</c:v>
                      </c:pt>
                      <c:pt idx="41" formatCode="General">
                        <c:v>2</c:v>
                      </c:pt>
                      <c:pt idx="42" formatCode="General">
                        <c:v>2</c:v>
                      </c:pt>
                      <c:pt idx="43" formatCode="General">
                        <c:v>3</c:v>
                      </c:pt>
                      <c:pt idx="44" formatCode="General">
                        <c:v>1</c:v>
                      </c:pt>
                      <c:pt idx="45" formatCode="General">
                        <c:v>3</c:v>
                      </c:pt>
                      <c:pt idx="46" formatCode="General">
                        <c:v>6</c:v>
                      </c:pt>
                      <c:pt idx="47" formatCode="General">
                        <c:v>4</c:v>
                      </c:pt>
                      <c:pt idx="48" formatCode="General">
                        <c:v>7</c:v>
                      </c:pt>
                      <c:pt idx="49" formatCode="General">
                        <c:v>7</c:v>
                      </c:pt>
                      <c:pt idx="50" formatCode="General">
                        <c:v>7</c:v>
                      </c:pt>
                      <c:pt idx="51" formatCode="General">
                        <c:v>6</c:v>
                      </c:pt>
                      <c:pt idx="52" formatCode="General">
                        <c:v>7</c:v>
                      </c:pt>
                      <c:pt idx="53" formatCode="General">
                        <c:v>4</c:v>
                      </c:pt>
                      <c:pt idx="54" formatCode="General">
                        <c:v>3</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numCache>
                  </c:numRef>
                </c:val>
                <c:extLst xmlns:c15="http://schemas.microsoft.com/office/drawing/2012/chart">
                  <c:ext xmlns:c16="http://schemas.microsoft.com/office/drawing/2014/chart" uri="{C3380CC4-5D6E-409C-BE32-E72D297353CC}">
                    <c16:uniqueId val="{00000032-705D-4F0A-A385-AB4DC8980013}"/>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25-26'!$A$50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25-26'!$B$50:$DA$50</c15:sqref>
                        </c15:formulaRef>
                      </c:ext>
                    </c:extLst>
                    <c:numCache>
                      <c:formatCode>0</c:formatCode>
                      <c:ptCount val="104"/>
                      <c:pt idx="0">
                        <c:v>0</c:v>
                      </c:pt>
                      <c:pt idx="1">
                        <c:v>0</c:v>
                      </c:pt>
                      <c:pt idx="2" formatCode="General">
                        <c:v>0</c:v>
                      </c:pt>
                      <c:pt idx="3" formatCode="General">
                        <c:v>1</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1</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1</c:v>
                      </c:pt>
                      <c:pt idx="23" formatCode="General">
                        <c:v>1</c:v>
                      </c:pt>
                      <c:pt idx="24" formatCode="General">
                        <c:v>1</c:v>
                      </c:pt>
                      <c:pt idx="25" formatCode="General">
                        <c:v>3</c:v>
                      </c:pt>
                      <c:pt idx="26" formatCode="General">
                        <c:v>3</c:v>
                      </c:pt>
                      <c:pt idx="27" formatCode="General">
                        <c:v>2</c:v>
                      </c:pt>
                      <c:pt idx="28" formatCode="General">
                        <c:v>2</c:v>
                      </c:pt>
                      <c:pt idx="29" formatCode="General">
                        <c:v>2</c:v>
                      </c:pt>
                      <c:pt idx="30" formatCode="General">
                        <c:v>1</c:v>
                      </c:pt>
                      <c:pt idx="31" formatCode="General">
                        <c:v>1</c:v>
                      </c:pt>
                      <c:pt idx="32" formatCode="General">
                        <c:v>2</c:v>
                      </c:pt>
                      <c:pt idx="33" formatCode="General">
                        <c:v>1</c:v>
                      </c:pt>
                      <c:pt idx="34" formatCode="General">
                        <c:v>1</c:v>
                      </c:pt>
                      <c:pt idx="35" formatCode="General">
                        <c:v>2</c:v>
                      </c:pt>
                      <c:pt idx="36" formatCode="General">
                        <c:v>2</c:v>
                      </c:pt>
                      <c:pt idx="37" formatCode="General">
                        <c:v>1</c:v>
                      </c:pt>
                      <c:pt idx="38" formatCode="General">
                        <c:v>0</c:v>
                      </c:pt>
                      <c:pt idx="39" formatCode="General">
                        <c:v>0</c:v>
                      </c:pt>
                      <c:pt idx="40" formatCode="General">
                        <c:v>0</c:v>
                      </c:pt>
                      <c:pt idx="41" formatCode="General">
                        <c:v>0</c:v>
                      </c:pt>
                      <c:pt idx="42" formatCode="General">
                        <c:v>1</c:v>
                      </c:pt>
                      <c:pt idx="43" formatCode="General">
                        <c:v>0</c:v>
                      </c:pt>
                      <c:pt idx="44" formatCode="General">
                        <c:v>1</c:v>
                      </c:pt>
                      <c:pt idx="45" formatCode="General">
                        <c:v>1</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numCache>
                  </c:numRef>
                </c:val>
                <c:extLst xmlns:c15="http://schemas.microsoft.com/office/drawing/2012/chart">
                  <c:ext xmlns:c16="http://schemas.microsoft.com/office/drawing/2014/chart" uri="{C3380CC4-5D6E-409C-BE32-E72D297353CC}">
                    <c16:uniqueId val="{00000033-705D-4F0A-A385-AB4DC8980013}"/>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25-26'!$A$51</c15:sqref>
                        </c15:formulaRef>
                      </c:ext>
                    </c:extLst>
                    <c:strCache>
                      <c:ptCount val="1"/>
                      <c:pt idx="0">
                        <c:v>Gynaecological - Reported 63 - 103 days</c:v>
                      </c:pt>
                    </c:strCache>
                  </c:strRef>
                </c:tx>
                <c:spPr>
                  <a:solidFill>
                    <a:schemeClr val="accent5">
                      <a:tint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25-26'!$B$51:$DA$51</c15:sqref>
                        </c15:formulaRef>
                      </c:ext>
                    </c:extLst>
                    <c:numCache>
                      <c:formatCode>0</c:formatCode>
                      <c:ptCount val="104"/>
                      <c:pt idx="0">
                        <c:v>27</c:v>
                      </c:pt>
                      <c:pt idx="1">
                        <c:v>35</c:v>
                      </c:pt>
                      <c:pt idx="2" formatCode="General">
                        <c:v>35</c:v>
                      </c:pt>
                      <c:pt idx="3" formatCode="General">
                        <c:v>31</c:v>
                      </c:pt>
                      <c:pt idx="4" formatCode="General">
                        <c:v>27</c:v>
                      </c:pt>
                      <c:pt idx="5" formatCode="General">
                        <c:v>26</c:v>
                      </c:pt>
                      <c:pt idx="6" formatCode="General">
                        <c:v>26</c:v>
                      </c:pt>
                      <c:pt idx="7" formatCode="General">
                        <c:v>25</c:v>
                      </c:pt>
                      <c:pt idx="8" formatCode="General">
                        <c:v>24</c:v>
                      </c:pt>
                      <c:pt idx="9" formatCode="General">
                        <c:v>25</c:v>
                      </c:pt>
                      <c:pt idx="10" formatCode="General">
                        <c:v>25</c:v>
                      </c:pt>
                      <c:pt idx="11" formatCode="General">
                        <c:v>25</c:v>
                      </c:pt>
                      <c:pt idx="12" formatCode="General">
                        <c:v>19</c:v>
                      </c:pt>
                      <c:pt idx="13" formatCode="General">
                        <c:v>25</c:v>
                      </c:pt>
                      <c:pt idx="14" formatCode="General">
                        <c:v>26</c:v>
                      </c:pt>
                      <c:pt idx="15" formatCode="General">
                        <c:v>21</c:v>
                      </c:pt>
                      <c:pt idx="16" formatCode="General">
                        <c:v>26</c:v>
                      </c:pt>
                      <c:pt idx="17" formatCode="General">
                        <c:v>27</c:v>
                      </c:pt>
                      <c:pt idx="18" formatCode="General">
                        <c:v>27</c:v>
                      </c:pt>
                      <c:pt idx="19" formatCode="General">
                        <c:v>29</c:v>
                      </c:pt>
                      <c:pt idx="20" formatCode="General">
                        <c:v>27</c:v>
                      </c:pt>
                      <c:pt idx="21" formatCode="General">
                        <c:v>26</c:v>
                      </c:pt>
                      <c:pt idx="22" formatCode="General">
                        <c:v>23</c:v>
                      </c:pt>
                      <c:pt idx="23" formatCode="General">
                        <c:v>21</c:v>
                      </c:pt>
                      <c:pt idx="24" formatCode="General">
                        <c:v>20</c:v>
                      </c:pt>
                      <c:pt idx="25" formatCode="General">
                        <c:v>19</c:v>
                      </c:pt>
                      <c:pt idx="26" formatCode="General">
                        <c:v>17</c:v>
                      </c:pt>
                      <c:pt idx="27" formatCode="General">
                        <c:v>21</c:v>
                      </c:pt>
                      <c:pt idx="28" formatCode="General">
                        <c:v>23</c:v>
                      </c:pt>
                      <c:pt idx="29" formatCode="General">
                        <c:v>27</c:v>
                      </c:pt>
                      <c:pt idx="30" formatCode="General">
                        <c:v>25</c:v>
                      </c:pt>
                      <c:pt idx="31" formatCode="General">
                        <c:v>24</c:v>
                      </c:pt>
                      <c:pt idx="32" formatCode="General">
                        <c:v>17</c:v>
                      </c:pt>
                      <c:pt idx="33" formatCode="General">
                        <c:v>22</c:v>
                      </c:pt>
                      <c:pt idx="34" formatCode="General">
                        <c:v>19</c:v>
                      </c:pt>
                      <c:pt idx="35" formatCode="General">
                        <c:v>18</c:v>
                      </c:pt>
                      <c:pt idx="36" formatCode="General">
                        <c:v>18</c:v>
                      </c:pt>
                      <c:pt idx="37" formatCode="General">
                        <c:v>17</c:v>
                      </c:pt>
                      <c:pt idx="38" formatCode="General">
                        <c:v>20</c:v>
                      </c:pt>
                      <c:pt idx="39" formatCode="General">
                        <c:v>21</c:v>
                      </c:pt>
                      <c:pt idx="40" formatCode="General">
                        <c:v>17</c:v>
                      </c:pt>
                      <c:pt idx="41" formatCode="General">
                        <c:v>18</c:v>
                      </c:pt>
                      <c:pt idx="42" formatCode="General">
                        <c:v>20</c:v>
                      </c:pt>
                      <c:pt idx="43" formatCode="General">
                        <c:v>17</c:v>
                      </c:pt>
                      <c:pt idx="44" formatCode="General">
                        <c:v>18</c:v>
                      </c:pt>
                      <c:pt idx="45" formatCode="General">
                        <c:v>11</c:v>
                      </c:pt>
                      <c:pt idx="46" formatCode="General">
                        <c:v>12</c:v>
                      </c:pt>
                      <c:pt idx="47" formatCode="General">
                        <c:v>10</c:v>
                      </c:pt>
                      <c:pt idx="48" formatCode="General">
                        <c:v>10</c:v>
                      </c:pt>
                      <c:pt idx="49" formatCode="General">
                        <c:v>14</c:v>
                      </c:pt>
                      <c:pt idx="50" formatCode="General">
                        <c:v>12</c:v>
                      </c:pt>
                      <c:pt idx="51" formatCode="General">
                        <c:v>13</c:v>
                      </c:pt>
                      <c:pt idx="52" formatCode="General">
                        <c:v>12</c:v>
                      </c:pt>
                      <c:pt idx="53" formatCode="General">
                        <c:v>10</c:v>
                      </c:pt>
                      <c:pt idx="54" formatCode="General">
                        <c:v>15</c:v>
                      </c:pt>
                      <c:pt idx="55" formatCode="General">
                        <c:v>25</c:v>
                      </c:pt>
                      <c:pt idx="56" formatCode="General">
                        <c:v>27</c:v>
                      </c:pt>
                      <c:pt idx="57" formatCode="General">
                        <c:v>28</c:v>
                      </c:pt>
                      <c:pt idx="58" formatCode="General">
                        <c:v>27</c:v>
                      </c:pt>
                      <c:pt idx="59" formatCode="General">
                        <c:v>26</c:v>
                      </c:pt>
                      <c:pt idx="60" formatCode="General">
                        <c:v>21</c:v>
                      </c:pt>
                      <c:pt idx="61" formatCode="General">
                        <c:v>14</c:v>
                      </c:pt>
                      <c:pt idx="62" formatCode="General">
                        <c:v>16</c:v>
                      </c:pt>
                      <c:pt idx="63" formatCode="General">
                        <c:v>13</c:v>
                      </c:pt>
                      <c:pt idx="64" formatCode="General">
                        <c:v>11</c:v>
                      </c:pt>
                      <c:pt idx="65" formatCode="General">
                        <c:v>19</c:v>
                      </c:pt>
                      <c:pt idx="66" formatCode="General">
                        <c:v>19</c:v>
                      </c:pt>
                      <c:pt idx="67" formatCode="General">
                        <c:v>23</c:v>
                      </c:pt>
                      <c:pt idx="68" formatCode="General">
                        <c:v>19</c:v>
                      </c:pt>
                      <c:pt idx="69" formatCode="General">
                        <c:v>22</c:v>
                      </c:pt>
                      <c:pt idx="70" formatCode="General">
                        <c:v>26</c:v>
                      </c:pt>
                      <c:pt idx="71" formatCode="General">
                        <c:v>22</c:v>
                      </c:pt>
                      <c:pt idx="72" formatCode="General">
                        <c:v>22</c:v>
                      </c:pt>
                      <c:pt idx="73" formatCode="General">
                        <c:v>16</c:v>
                      </c:pt>
                    </c:numCache>
                  </c:numRef>
                </c:val>
                <c:extLst xmlns:c15="http://schemas.microsoft.com/office/drawing/2012/chart">
                  <c:ext xmlns:c16="http://schemas.microsoft.com/office/drawing/2014/chart" uri="{C3380CC4-5D6E-409C-BE32-E72D297353CC}">
                    <c16:uniqueId val="{00000034-705D-4F0A-A385-AB4DC8980013}"/>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25-26'!$A$52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25-26'!$B$52:$DA$52</c15:sqref>
                        </c15:formulaRef>
                      </c:ext>
                    </c:extLst>
                    <c:numCache>
                      <c:formatCode>0</c:formatCode>
                      <c:ptCount val="104"/>
                      <c:pt idx="0">
                        <c:v>6</c:v>
                      </c:pt>
                      <c:pt idx="1">
                        <c:v>4</c:v>
                      </c:pt>
                      <c:pt idx="2" formatCode="General">
                        <c:v>5</c:v>
                      </c:pt>
                      <c:pt idx="3" formatCode="General">
                        <c:v>4</c:v>
                      </c:pt>
                      <c:pt idx="4" formatCode="General">
                        <c:v>4</c:v>
                      </c:pt>
                      <c:pt idx="5" formatCode="General">
                        <c:v>4</c:v>
                      </c:pt>
                      <c:pt idx="6" formatCode="General">
                        <c:v>3</c:v>
                      </c:pt>
                      <c:pt idx="7" formatCode="General">
                        <c:v>4</c:v>
                      </c:pt>
                      <c:pt idx="8" formatCode="General">
                        <c:v>3</c:v>
                      </c:pt>
                      <c:pt idx="9" formatCode="General">
                        <c:v>3</c:v>
                      </c:pt>
                      <c:pt idx="10" formatCode="General">
                        <c:v>2</c:v>
                      </c:pt>
                      <c:pt idx="11" formatCode="General">
                        <c:v>7</c:v>
                      </c:pt>
                      <c:pt idx="12" formatCode="General">
                        <c:v>6</c:v>
                      </c:pt>
                      <c:pt idx="13" formatCode="General">
                        <c:v>6</c:v>
                      </c:pt>
                      <c:pt idx="14" formatCode="General">
                        <c:v>8</c:v>
                      </c:pt>
                      <c:pt idx="15" formatCode="General">
                        <c:v>7</c:v>
                      </c:pt>
                      <c:pt idx="16" formatCode="General">
                        <c:v>8</c:v>
                      </c:pt>
                      <c:pt idx="17" formatCode="General">
                        <c:v>5</c:v>
                      </c:pt>
                      <c:pt idx="18" formatCode="General">
                        <c:v>4</c:v>
                      </c:pt>
                      <c:pt idx="19" formatCode="General">
                        <c:v>4</c:v>
                      </c:pt>
                      <c:pt idx="20" formatCode="General">
                        <c:v>3</c:v>
                      </c:pt>
                      <c:pt idx="21" formatCode="General">
                        <c:v>4</c:v>
                      </c:pt>
                      <c:pt idx="22" formatCode="General">
                        <c:v>3</c:v>
                      </c:pt>
                      <c:pt idx="23" formatCode="General">
                        <c:v>2</c:v>
                      </c:pt>
                      <c:pt idx="24" formatCode="General">
                        <c:v>3</c:v>
                      </c:pt>
                      <c:pt idx="25" formatCode="General">
                        <c:v>6</c:v>
                      </c:pt>
                      <c:pt idx="26" formatCode="General">
                        <c:v>4</c:v>
                      </c:pt>
                      <c:pt idx="27" formatCode="General">
                        <c:v>5</c:v>
                      </c:pt>
                      <c:pt idx="28" formatCode="General">
                        <c:v>4</c:v>
                      </c:pt>
                      <c:pt idx="29" formatCode="General">
                        <c:v>5</c:v>
                      </c:pt>
                      <c:pt idx="30" formatCode="General">
                        <c:v>4</c:v>
                      </c:pt>
                      <c:pt idx="31" formatCode="General">
                        <c:v>3</c:v>
                      </c:pt>
                      <c:pt idx="32" formatCode="General">
                        <c:v>6</c:v>
                      </c:pt>
                      <c:pt idx="33" formatCode="General">
                        <c:v>5</c:v>
                      </c:pt>
                      <c:pt idx="34" formatCode="General">
                        <c:v>4</c:v>
                      </c:pt>
                      <c:pt idx="35" formatCode="General">
                        <c:v>6</c:v>
                      </c:pt>
                      <c:pt idx="36" formatCode="General">
                        <c:v>6</c:v>
                      </c:pt>
                      <c:pt idx="37" formatCode="General">
                        <c:v>6</c:v>
                      </c:pt>
                      <c:pt idx="38" formatCode="General">
                        <c:v>9</c:v>
                      </c:pt>
                      <c:pt idx="39" formatCode="General">
                        <c:v>7</c:v>
                      </c:pt>
                      <c:pt idx="40" formatCode="General">
                        <c:v>7</c:v>
                      </c:pt>
                      <c:pt idx="41" formatCode="General">
                        <c:v>6</c:v>
                      </c:pt>
                      <c:pt idx="42" formatCode="General">
                        <c:v>5</c:v>
                      </c:pt>
                      <c:pt idx="43" formatCode="General">
                        <c:v>7</c:v>
                      </c:pt>
                      <c:pt idx="44" formatCode="General">
                        <c:v>8</c:v>
                      </c:pt>
                      <c:pt idx="45" formatCode="General">
                        <c:v>6</c:v>
                      </c:pt>
                      <c:pt idx="46" formatCode="General">
                        <c:v>6</c:v>
                      </c:pt>
                      <c:pt idx="47" formatCode="General">
                        <c:v>5</c:v>
                      </c:pt>
                      <c:pt idx="48" formatCode="General">
                        <c:v>3</c:v>
                      </c:pt>
                      <c:pt idx="49" formatCode="General">
                        <c:v>6</c:v>
                      </c:pt>
                      <c:pt idx="50" formatCode="General">
                        <c:v>5</c:v>
                      </c:pt>
                      <c:pt idx="51" formatCode="General">
                        <c:v>6</c:v>
                      </c:pt>
                      <c:pt idx="52" formatCode="General">
                        <c:v>4</c:v>
                      </c:pt>
                      <c:pt idx="53" formatCode="General">
                        <c:v>5</c:v>
                      </c:pt>
                      <c:pt idx="54" formatCode="General">
                        <c:v>6</c:v>
                      </c:pt>
                      <c:pt idx="55" formatCode="General">
                        <c:v>7</c:v>
                      </c:pt>
                      <c:pt idx="56" formatCode="General">
                        <c:v>9</c:v>
                      </c:pt>
                      <c:pt idx="57" formatCode="General">
                        <c:v>8</c:v>
                      </c:pt>
                      <c:pt idx="58" formatCode="General">
                        <c:v>11</c:v>
                      </c:pt>
                      <c:pt idx="59" formatCode="General">
                        <c:v>11</c:v>
                      </c:pt>
                      <c:pt idx="60" formatCode="General">
                        <c:v>11</c:v>
                      </c:pt>
                      <c:pt idx="61" formatCode="General">
                        <c:v>10</c:v>
                      </c:pt>
                      <c:pt idx="62" formatCode="General">
                        <c:v>16</c:v>
                      </c:pt>
                      <c:pt idx="63" formatCode="General">
                        <c:v>10</c:v>
                      </c:pt>
                      <c:pt idx="64" formatCode="General">
                        <c:v>6</c:v>
                      </c:pt>
                      <c:pt idx="65" formatCode="General">
                        <c:v>6</c:v>
                      </c:pt>
                      <c:pt idx="66" formatCode="General">
                        <c:v>4</c:v>
                      </c:pt>
                      <c:pt idx="67" formatCode="General">
                        <c:v>6</c:v>
                      </c:pt>
                      <c:pt idx="68" formatCode="General">
                        <c:v>10</c:v>
                      </c:pt>
                      <c:pt idx="69" formatCode="General">
                        <c:v>11</c:v>
                      </c:pt>
                      <c:pt idx="70" formatCode="General">
                        <c:v>13</c:v>
                      </c:pt>
                      <c:pt idx="71" formatCode="General">
                        <c:v>14</c:v>
                      </c:pt>
                      <c:pt idx="72" formatCode="General">
                        <c:v>10</c:v>
                      </c:pt>
                      <c:pt idx="73" formatCode="General">
                        <c:v>8</c:v>
                      </c:pt>
                    </c:numCache>
                  </c:numRef>
                </c:val>
                <c:extLst xmlns:c15="http://schemas.microsoft.com/office/drawing/2012/chart">
                  <c:ext xmlns:c16="http://schemas.microsoft.com/office/drawing/2014/chart" uri="{C3380CC4-5D6E-409C-BE32-E72D297353CC}">
                    <c16:uniqueId val="{00000035-705D-4F0A-A385-AB4DC8980013}"/>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25-26'!$A$53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25-26'!$B$53:$DA$53</c15:sqref>
                        </c15:formulaRef>
                      </c:ext>
                    </c:extLst>
                    <c:numCache>
                      <c:formatCode>0</c:formatCode>
                      <c:ptCount val="104"/>
                      <c:pt idx="0">
                        <c:v>4</c:v>
                      </c:pt>
                      <c:pt idx="1">
                        <c:v>6</c:v>
                      </c:pt>
                      <c:pt idx="2" formatCode="General">
                        <c:v>9</c:v>
                      </c:pt>
                      <c:pt idx="3" formatCode="General">
                        <c:v>9</c:v>
                      </c:pt>
                      <c:pt idx="4" formatCode="General">
                        <c:v>7</c:v>
                      </c:pt>
                      <c:pt idx="5" formatCode="General">
                        <c:v>5</c:v>
                      </c:pt>
                      <c:pt idx="6" formatCode="General">
                        <c:v>4</c:v>
                      </c:pt>
                      <c:pt idx="7" formatCode="General">
                        <c:v>7</c:v>
                      </c:pt>
                      <c:pt idx="8" formatCode="General">
                        <c:v>5</c:v>
                      </c:pt>
                      <c:pt idx="9" formatCode="General">
                        <c:v>8</c:v>
                      </c:pt>
                      <c:pt idx="10" formatCode="General">
                        <c:v>11</c:v>
                      </c:pt>
                      <c:pt idx="11" formatCode="General">
                        <c:v>8</c:v>
                      </c:pt>
                      <c:pt idx="12" formatCode="General">
                        <c:v>10</c:v>
                      </c:pt>
                      <c:pt idx="13" formatCode="General">
                        <c:v>8</c:v>
                      </c:pt>
                      <c:pt idx="14" formatCode="General">
                        <c:v>12</c:v>
                      </c:pt>
                      <c:pt idx="15" formatCode="General">
                        <c:v>13</c:v>
                      </c:pt>
                      <c:pt idx="16" formatCode="General">
                        <c:v>14</c:v>
                      </c:pt>
                      <c:pt idx="17" formatCode="General">
                        <c:v>10</c:v>
                      </c:pt>
                      <c:pt idx="18" formatCode="General">
                        <c:v>9</c:v>
                      </c:pt>
                      <c:pt idx="19" formatCode="General">
                        <c:v>11</c:v>
                      </c:pt>
                      <c:pt idx="20" formatCode="General">
                        <c:v>13</c:v>
                      </c:pt>
                      <c:pt idx="21" formatCode="General">
                        <c:v>12</c:v>
                      </c:pt>
                      <c:pt idx="22" formatCode="General">
                        <c:v>11</c:v>
                      </c:pt>
                      <c:pt idx="23" formatCode="General">
                        <c:v>12</c:v>
                      </c:pt>
                      <c:pt idx="24" formatCode="General">
                        <c:v>10</c:v>
                      </c:pt>
                      <c:pt idx="25" formatCode="General">
                        <c:v>8</c:v>
                      </c:pt>
                      <c:pt idx="26" formatCode="General">
                        <c:v>12</c:v>
                      </c:pt>
                      <c:pt idx="27" formatCode="General">
                        <c:v>10</c:v>
                      </c:pt>
                      <c:pt idx="28" formatCode="General">
                        <c:v>6</c:v>
                      </c:pt>
                      <c:pt idx="29" formatCode="General">
                        <c:v>10</c:v>
                      </c:pt>
                      <c:pt idx="30" formatCode="General">
                        <c:v>6</c:v>
                      </c:pt>
                      <c:pt idx="31" formatCode="General">
                        <c:v>6</c:v>
                      </c:pt>
                      <c:pt idx="32" formatCode="General">
                        <c:v>4</c:v>
                      </c:pt>
                      <c:pt idx="33" formatCode="General">
                        <c:v>5</c:v>
                      </c:pt>
                      <c:pt idx="34" formatCode="General">
                        <c:v>8</c:v>
                      </c:pt>
                      <c:pt idx="35" formatCode="General">
                        <c:v>9</c:v>
                      </c:pt>
                      <c:pt idx="36" formatCode="General">
                        <c:v>8</c:v>
                      </c:pt>
                      <c:pt idx="37" formatCode="General">
                        <c:v>10</c:v>
                      </c:pt>
                      <c:pt idx="38" formatCode="General">
                        <c:v>12</c:v>
                      </c:pt>
                      <c:pt idx="39" formatCode="General">
                        <c:v>12</c:v>
                      </c:pt>
                      <c:pt idx="40" formatCode="General">
                        <c:v>11</c:v>
                      </c:pt>
                      <c:pt idx="41" formatCode="General">
                        <c:v>11</c:v>
                      </c:pt>
                      <c:pt idx="42" formatCode="General">
                        <c:v>11</c:v>
                      </c:pt>
                      <c:pt idx="43" formatCode="General">
                        <c:v>12</c:v>
                      </c:pt>
                      <c:pt idx="44" formatCode="General">
                        <c:v>10</c:v>
                      </c:pt>
                      <c:pt idx="45" formatCode="General">
                        <c:v>7</c:v>
                      </c:pt>
                      <c:pt idx="46" formatCode="General">
                        <c:v>4</c:v>
                      </c:pt>
                      <c:pt idx="47" formatCode="General">
                        <c:v>3</c:v>
                      </c:pt>
                      <c:pt idx="48" formatCode="General">
                        <c:v>4</c:v>
                      </c:pt>
                      <c:pt idx="49" formatCode="General">
                        <c:v>9</c:v>
                      </c:pt>
                      <c:pt idx="50" formatCode="General">
                        <c:v>8</c:v>
                      </c:pt>
                      <c:pt idx="51" formatCode="General">
                        <c:v>8</c:v>
                      </c:pt>
                      <c:pt idx="52" formatCode="General">
                        <c:v>9</c:v>
                      </c:pt>
                      <c:pt idx="53" formatCode="General">
                        <c:v>9</c:v>
                      </c:pt>
                      <c:pt idx="54" formatCode="General">
                        <c:v>7</c:v>
                      </c:pt>
                      <c:pt idx="55" formatCode="General">
                        <c:v>4</c:v>
                      </c:pt>
                      <c:pt idx="56" formatCode="General">
                        <c:v>4</c:v>
                      </c:pt>
                      <c:pt idx="57" formatCode="General">
                        <c:v>5</c:v>
                      </c:pt>
                      <c:pt idx="58" formatCode="General">
                        <c:v>6</c:v>
                      </c:pt>
                      <c:pt idx="59" formatCode="General">
                        <c:v>10</c:v>
                      </c:pt>
                      <c:pt idx="60" formatCode="General">
                        <c:v>13</c:v>
                      </c:pt>
                      <c:pt idx="61" formatCode="General">
                        <c:v>20</c:v>
                      </c:pt>
                      <c:pt idx="62" formatCode="General">
                        <c:v>17</c:v>
                      </c:pt>
                      <c:pt idx="63" formatCode="General">
                        <c:v>14</c:v>
                      </c:pt>
                      <c:pt idx="64" formatCode="General">
                        <c:v>15</c:v>
                      </c:pt>
                      <c:pt idx="65" formatCode="General">
                        <c:v>16</c:v>
                      </c:pt>
                      <c:pt idx="66" formatCode="General">
                        <c:v>11</c:v>
                      </c:pt>
                      <c:pt idx="67" formatCode="General">
                        <c:v>8</c:v>
                      </c:pt>
                      <c:pt idx="68" formatCode="General">
                        <c:v>6</c:v>
                      </c:pt>
                      <c:pt idx="69" formatCode="General">
                        <c:v>8</c:v>
                      </c:pt>
                      <c:pt idx="70" formatCode="General">
                        <c:v>6</c:v>
                      </c:pt>
                      <c:pt idx="71" formatCode="General">
                        <c:v>9</c:v>
                      </c:pt>
                      <c:pt idx="72" formatCode="General">
                        <c:v>12</c:v>
                      </c:pt>
                      <c:pt idx="73" formatCode="General">
                        <c:v>14</c:v>
                      </c:pt>
                    </c:numCache>
                  </c:numRef>
                </c:val>
                <c:extLst xmlns:c15="http://schemas.microsoft.com/office/drawing/2012/chart">
                  <c:ext xmlns:c16="http://schemas.microsoft.com/office/drawing/2014/chart" uri="{C3380CC4-5D6E-409C-BE32-E72D297353CC}">
                    <c16:uniqueId val="{00000036-705D-4F0A-A385-AB4DC8980013}"/>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25-26'!$A$54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25-26'!$B$54:$DA$54</c15:sqref>
                        </c15:formulaRef>
                      </c:ext>
                    </c:extLst>
                    <c:numCache>
                      <c:formatCode>0</c:formatCode>
                      <c:ptCount val="104"/>
                      <c:pt idx="0">
                        <c:v>21</c:v>
                      </c:pt>
                      <c:pt idx="1">
                        <c:v>22</c:v>
                      </c:pt>
                      <c:pt idx="2" formatCode="General">
                        <c:v>22</c:v>
                      </c:pt>
                      <c:pt idx="3" formatCode="General">
                        <c:v>21</c:v>
                      </c:pt>
                      <c:pt idx="4" formatCode="General">
                        <c:v>41</c:v>
                      </c:pt>
                      <c:pt idx="5" formatCode="General">
                        <c:v>48</c:v>
                      </c:pt>
                      <c:pt idx="6" formatCode="General">
                        <c:v>40</c:v>
                      </c:pt>
                      <c:pt idx="7" formatCode="General">
                        <c:v>43</c:v>
                      </c:pt>
                      <c:pt idx="8" formatCode="General">
                        <c:v>43</c:v>
                      </c:pt>
                      <c:pt idx="9" formatCode="General">
                        <c:v>38</c:v>
                      </c:pt>
                      <c:pt idx="10" formatCode="General">
                        <c:v>31</c:v>
                      </c:pt>
                      <c:pt idx="11" formatCode="General">
                        <c:v>43</c:v>
                      </c:pt>
                      <c:pt idx="12" formatCode="General">
                        <c:v>38</c:v>
                      </c:pt>
                      <c:pt idx="13" formatCode="General">
                        <c:v>44</c:v>
                      </c:pt>
                      <c:pt idx="14" formatCode="General">
                        <c:v>44</c:v>
                      </c:pt>
                      <c:pt idx="15" formatCode="General">
                        <c:v>37</c:v>
                      </c:pt>
                      <c:pt idx="16" formatCode="General">
                        <c:v>47</c:v>
                      </c:pt>
                      <c:pt idx="17" formatCode="General">
                        <c:v>41</c:v>
                      </c:pt>
                      <c:pt idx="18" formatCode="General">
                        <c:v>37</c:v>
                      </c:pt>
                      <c:pt idx="19" formatCode="General">
                        <c:v>43</c:v>
                      </c:pt>
                      <c:pt idx="20" formatCode="General">
                        <c:v>45</c:v>
                      </c:pt>
                      <c:pt idx="21" formatCode="General">
                        <c:v>44</c:v>
                      </c:pt>
                      <c:pt idx="22" formatCode="General">
                        <c:v>42</c:v>
                      </c:pt>
                      <c:pt idx="23" formatCode="General">
                        <c:v>39</c:v>
                      </c:pt>
                      <c:pt idx="24" formatCode="General">
                        <c:v>39</c:v>
                      </c:pt>
                      <c:pt idx="25" formatCode="General">
                        <c:v>24</c:v>
                      </c:pt>
                      <c:pt idx="26" formatCode="General">
                        <c:v>26</c:v>
                      </c:pt>
                      <c:pt idx="27" formatCode="General">
                        <c:v>26</c:v>
                      </c:pt>
                      <c:pt idx="28" formatCode="General">
                        <c:v>30</c:v>
                      </c:pt>
                      <c:pt idx="29" formatCode="General">
                        <c:v>37</c:v>
                      </c:pt>
                      <c:pt idx="30" formatCode="General">
                        <c:v>36</c:v>
                      </c:pt>
                      <c:pt idx="31" formatCode="General">
                        <c:v>32</c:v>
                      </c:pt>
                      <c:pt idx="32" formatCode="General">
                        <c:v>28</c:v>
                      </c:pt>
                      <c:pt idx="33" formatCode="General">
                        <c:v>32</c:v>
                      </c:pt>
                      <c:pt idx="34" formatCode="General">
                        <c:v>26</c:v>
                      </c:pt>
                      <c:pt idx="35" formatCode="General">
                        <c:v>27</c:v>
                      </c:pt>
                      <c:pt idx="36" formatCode="General">
                        <c:v>26</c:v>
                      </c:pt>
                      <c:pt idx="37" formatCode="General">
                        <c:v>25</c:v>
                      </c:pt>
                      <c:pt idx="38" formatCode="General">
                        <c:v>34</c:v>
                      </c:pt>
                      <c:pt idx="39" formatCode="General">
                        <c:v>36</c:v>
                      </c:pt>
                      <c:pt idx="40" formatCode="General">
                        <c:v>39</c:v>
                      </c:pt>
                      <c:pt idx="41" formatCode="General">
                        <c:v>35</c:v>
                      </c:pt>
                      <c:pt idx="42" formatCode="General">
                        <c:v>32</c:v>
                      </c:pt>
                      <c:pt idx="43" formatCode="General">
                        <c:v>31</c:v>
                      </c:pt>
                      <c:pt idx="44" formatCode="General">
                        <c:v>30</c:v>
                      </c:pt>
                      <c:pt idx="45" formatCode="General">
                        <c:v>29</c:v>
                      </c:pt>
                      <c:pt idx="46" formatCode="General">
                        <c:v>32</c:v>
                      </c:pt>
                      <c:pt idx="47" formatCode="General">
                        <c:v>29</c:v>
                      </c:pt>
                      <c:pt idx="48" formatCode="General">
                        <c:v>26</c:v>
                      </c:pt>
                      <c:pt idx="49" formatCode="General">
                        <c:v>22</c:v>
                      </c:pt>
                      <c:pt idx="50" formatCode="General">
                        <c:v>22</c:v>
                      </c:pt>
                      <c:pt idx="51" formatCode="General">
                        <c:v>29</c:v>
                      </c:pt>
                      <c:pt idx="52" formatCode="General">
                        <c:v>32</c:v>
                      </c:pt>
                      <c:pt idx="53" formatCode="General">
                        <c:v>38</c:v>
                      </c:pt>
                      <c:pt idx="54" formatCode="General">
                        <c:v>44</c:v>
                      </c:pt>
                      <c:pt idx="55" formatCode="General">
                        <c:v>47</c:v>
                      </c:pt>
                      <c:pt idx="56" formatCode="General">
                        <c:v>44</c:v>
                      </c:pt>
                      <c:pt idx="57" formatCode="General">
                        <c:v>47</c:v>
                      </c:pt>
                      <c:pt idx="58" formatCode="General">
                        <c:v>53</c:v>
                      </c:pt>
                      <c:pt idx="59" formatCode="General">
                        <c:v>52</c:v>
                      </c:pt>
                      <c:pt idx="60" formatCode="General">
                        <c:v>47</c:v>
                      </c:pt>
                      <c:pt idx="61" formatCode="General">
                        <c:v>48</c:v>
                      </c:pt>
                      <c:pt idx="62" formatCode="General">
                        <c:v>52</c:v>
                      </c:pt>
                      <c:pt idx="63" formatCode="General">
                        <c:v>42</c:v>
                      </c:pt>
                      <c:pt idx="64" formatCode="General">
                        <c:v>43</c:v>
                      </c:pt>
                      <c:pt idx="65" formatCode="General">
                        <c:v>46</c:v>
                      </c:pt>
                      <c:pt idx="66" formatCode="General">
                        <c:v>45</c:v>
                      </c:pt>
                      <c:pt idx="67" formatCode="General">
                        <c:v>51</c:v>
                      </c:pt>
                      <c:pt idx="68" formatCode="General">
                        <c:v>43</c:v>
                      </c:pt>
                      <c:pt idx="69" formatCode="General">
                        <c:v>43</c:v>
                      </c:pt>
                      <c:pt idx="70" formatCode="General">
                        <c:v>37</c:v>
                      </c:pt>
                      <c:pt idx="71" formatCode="General">
                        <c:v>38</c:v>
                      </c:pt>
                      <c:pt idx="72" formatCode="General">
                        <c:v>39</c:v>
                      </c:pt>
                      <c:pt idx="73" formatCode="General">
                        <c:v>28</c:v>
                      </c:pt>
                    </c:numCache>
                  </c:numRef>
                </c:val>
                <c:extLst xmlns:c15="http://schemas.microsoft.com/office/drawing/2012/chart">
                  <c:ext xmlns:c16="http://schemas.microsoft.com/office/drawing/2014/chart" uri="{C3380CC4-5D6E-409C-BE32-E72D297353CC}">
                    <c16:uniqueId val="{00000037-705D-4F0A-A385-AB4DC8980013}"/>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25-26'!$A$55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25-26'!$B$55:$DA$55</c15:sqref>
                        </c15:formulaRef>
                      </c:ext>
                    </c:extLst>
                    <c:numCache>
                      <c:formatCode>0</c:formatCode>
                      <c:ptCount val="104"/>
                      <c:pt idx="0">
                        <c:v>11</c:v>
                      </c:pt>
                      <c:pt idx="1">
                        <c:v>13</c:v>
                      </c:pt>
                      <c:pt idx="2" formatCode="General">
                        <c:v>16</c:v>
                      </c:pt>
                      <c:pt idx="3" formatCode="General">
                        <c:v>13</c:v>
                      </c:pt>
                      <c:pt idx="4" formatCode="General">
                        <c:v>11</c:v>
                      </c:pt>
                      <c:pt idx="5" formatCode="General">
                        <c:v>10</c:v>
                      </c:pt>
                      <c:pt idx="6" formatCode="General">
                        <c:v>6</c:v>
                      </c:pt>
                      <c:pt idx="7" formatCode="General">
                        <c:v>8</c:v>
                      </c:pt>
                      <c:pt idx="8" formatCode="General">
                        <c:v>9</c:v>
                      </c:pt>
                      <c:pt idx="9" formatCode="General">
                        <c:v>11</c:v>
                      </c:pt>
                      <c:pt idx="10" formatCode="General">
                        <c:v>8</c:v>
                      </c:pt>
                      <c:pt idx="11" formatCode="General">
                        <c:v>8</c:v>
                      </c:pt>
                      <c:pt idx="12" formatCode="General">
                        <c:v>11</c:v>
                      </c:pt>
                      <c:pt idx="13" formatCode="General">
                        <c:v>13</c:v>
                      </c:pt>
                      <c:pt idx="14" formatCode="General">
                        <c:v>14</c:v>
                      </c:pt>
                      <c:pt idx="15" formatCode="General">
                        <c:v>14</c:v>
                      </c:pt>
                      <c:pt idx="16" formatCode="General">
                        <c:v>16</c:v>
                      </c:pt>
                      <c:pt idx="17" formatCode="General">
                        <c:v>17</c:v>
                      </c:pt>
                      <c:pt idx="18" formatCode="General">
                        <c:v>16</c:v>
                      </c:pt>
                      <c:pt idx="19" formatCode="General">
                        <c:v>16</c:v>
                      </c:pt>
                      <c:pt idx="20" formatCode="General">
                        <c:v>15</c:v>
                      </c:pt>
                      <c:pt idx="21" formatCode="General">
                        <c:v>14</c:v>
                      </c:pt>
                      <c:pt idx="22" formatCode="General">
                        <c:v>13</c:v>
                      </c:pt>
                      <c:pt idx="23" formatCode="General">
                        <c:v>14</c:v>
                      </c:pt>
                      <c:pt idx="24" formatCode="General">
                        <c:v>13</c:v>
                      </c:pt>
                      <c:pt idx="25" formatCode="General">
                        <c:v>12</c:v>
                      </c:pt>
                      <c:pt idx="26" formatCode="General">
                        <c:v>14</c:v>
                      </c:pt>
                      <c:pt idx="27" formatCode="General">
                        <c:v>16</c:v>
                      </c:pt>
                      <c:pt idx="28" formatCode="General">
                        <c:v>17</c:v>
                      </c:pt>
                      <c:pt idx="29" formatCode="General">
                        <c:v>19</c:v>
                      </c:pt>
                      <c:pt idx="30" formatCode="General">
                        <c:v>18</c:v>
                      </c:pt>
                      <c:pt idx="31" formatCode="General">
                        <c:v>12</c:v>
                      </c:pt>
                      <c:pt idx="32" formatCode="General">
                        <c:v>10</c:v>
                      </c:pt>
                      <c:pt idx="33" formatCode="General">
                        <c:v>6</c:v>
                      </c:pt>
                      <c:pt idx="34" formatCode="General">
                        <c:v>9</c:v>
                      </c:pt>
                      <c:pt idx="35" formatCode="General">
                        <c:v>9</c:v>
                      </c:pt>
                      <c:pt idx="36" formatCode="General">
                        <c:v>7</c:v>
                      </c:pt>
                      <c:pt idx="37" formatCode="General">
                        <c:v>9</c:v>
                      </c:pt>
                      <c:pt idx="38" formatCode="General">
                        <c:v>12</c:v>
                      </c:pt>
                      <c:pt idx="39" formatCode="General">
                        <c:v>14</c:v>
                      </c:pt>
                      <c:pt idx="40" formatCode="General">
                        <c:v>18</c:v>
                      </c:pt>
                      <c:pt idx="41" formatCode="General">
                        <c:v>17</c:v>
                      </c:pt>
                      <c:pt idx="42" formatCode="General">
                        <c:v>16</c:v>
                      </c:pt>
                      <c:pt idx="43" formatCode="General">
                        <c:v>16</c:v>
                      </c:pt>
                      <c:pt idx="44" formatCode="General">
                        <c:v>14</c:v>
                      </c:pt>
                      <c:pt idx="45" formatCode="General">
                        <c:v>14</c:v>
                      </c:pt>
                      <c:pt idx="46" formatCode="General">
                        <c:v>8</c:v>
                      </c:pt>
                      <c:pt idx="47" formatCode="General">
                        <c:v>7</c:v>
                      </c:pt>
                      <c:pt idx="48" formatCode="General">
                        <c:v>9</c:v>
                      </c:pt>
                      <c:pt idx="49" formatCode="General">
                        <c:v>13</c:v>
                      </c:pt>
                      <c:pt idx="50" formatCode="General">
                        <c:v>18</c:v>
                      </c:pt>
                      <c:pt idx="51" formatCode="General">
                        <c:v>18</c:v>
                      </c:pt>
                      <c:pt idx="52" formatCode="General">
                        <c:v>15</c:v>
                      </c:pt>
                      <c:pt idx="53" formatCode="General">
                        <c:v>14</c:v>
                      </c:pt>
                      <c:pt idx="54" formatCode="General">
                        <c:v>18</c:v>
                      </c:pt>
                      <c:pt idx="55" formatCode="General">
                        <c:v>18</c:v>
                      </c:pt>
                      <c:pt idx="56" formatCode="General">
                        <c:v>19</c:v>
                      </c:pt>
                      <c:pt idx="57" formatCode="General">
                        <c:v>18</c:v>
                      </c:pt>
                      <c:pt idx="58" formatCode="General">
                        <c:v>17</c:v>
                      </c:pt>
                      <c:pt idx="59" formatCode="General">
                        <c:v>17</c:v>
                      </c:pt>
                      <c:pt idx="60" formatCode="General">
                        <c:v>14</c:v>
                      </c:pt>
                      <c:pt idx="61" formatCode="General">
                        <c:v>16</c:v>
                      </c:pt>
                      <c:pt idx="62" formatCode="General">
                        <c:v>12</c:v>
                      </c:pt>
                      <c:pt idx="63" formatCode="General">
                        <c:v>6</c:v>
                      </c:pt>
                      <c:pt idx="64" formatCode="General">
                        <c:v>4</c:v>
                      </c:pt>
                      <c:pt idx="65" formatCode="General">
                        <c:v>7</c:v>
                      </c:pt>
                      <c:pt idx="66" formatCode="General">
                        <c:v>10</c:v>
                      </c:pt>
                      <c:pt idx="67" formatCode="General">
                        <c:v>11</c:v>
                      </c:pt>
                      <c:pt idx="68" formatCode="General">
                        <c:v>12</c:v>
                      </c:pt>
                      <c:pt idx="69" formatCode="General">
                        <c:v>15</c:v>
                      </c:pt>
                      <c:pt idx="70" formatCode="General">
                        <c:v>11</c:v>
                      </c:pt>
                      <c:pt idx="71" formatCode="General">
                        <c:v>11</c:v>
                      </c:pt>
                      <c:pt idx="72" formatCode="General">
                        <c:v>10</c:v>
                      </c:pt>
                      <c:pt idx="73" formatCode="General">
                        <c:v>10</c:v>
                      </c:pt>
                    </c:numCache>
                  </c:numRef>
                </c:val>
                <c:extLst xmlns:c15="http://schemas.microsoft.com/office/drawing/2012/chart">
                  <c:ext xmlns:c16="http://schemas.microsoft.com/office/drawing/2014/chart" uri="{C3380CC4-5D6E-409C-BE32-E72D297353CC}">
                    <c16:uniqueId val="{00000038-705D-4F0A-A385-AB4DC8980013}"/>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25-26'!$A$56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25-26'!$B$56:$DA$56</c15:sqref>
                        </c15:formulaRef>
                      </c:ext>
                    </c:extLst>
                    <c:numCache>
                      <c:formatCode>0</c:formatCode>
                      <c:ptCount val="104"/>
                      <c:pt idx="0">
                        <c:v>0</c:v>
                      </c:pt>
                      <c:pt idx="1">
                        <c:v>0</c:v>
                      </c:pt>
                      <c:pt idx="2" formatCode="General">
                        <c:v>0</c:v>
                      </c:pt>
                      <c:pt idx="3" formatCode="General">
                        <c:v>1</c:v>
                      </c:pt>
                      <c:pt idx="4" formatCode="General">
                        <c:v>1</c:v>
                      </c:pt>
                      <c:pt idx="5" formatCode="General">
                        <c:v>1</c:v>
                      </c:pt>
                      <c:pt idx="6" formatCode="General">
                        <c:v>3</c:v>
                      </c:pt>
                      <c:pt idx="7" formatCode="General">
                        <c:v>2</c:v>
                      </c:pt>
                      <c:pt idx="8" formatCode="General">
                        <c:v>2</c:v>
                      </c:pt>
                      <c:pt idx="9" formatCode="General">
                        <c:v>2</c:v>
                      </c:pt>
                      <c:pt idx="10" formatCode="General">
                        <c:v>1</c:v>
                      </c:pt>
                      <c:pt idx="11" formatCode="General">
                        <c:v>1</c:v>
                      </c:pt>
                      <c:pt idx="12" formatCode="General">
                        <c:v>0</c:v>
                      </c:pt>
                      <c:pt idx="13" formatCode="General">
                        <c:v>2</c:v>
                      </c:pt>
                      <c:pt idx="14" formatCode="General">
                        <c:v>1</c:v>
                      </c:pt>
                      <c:pt idx="15" formatCode="General">
                        <c:v>2</c:v>
                      </c:pt>
                      <c:pt idx="16" formatCode="General">
                        <c:v>2</c:v>
                      </c:pt>
                      <c:pt idx="17" formatCode="General">
                        <c:v>1</c:v>
                      </c:pt>
                      <c:pt idx="18" formatCode="General">
                        <c:v>0</c:v>
                      </c:pt>
                      <c:pt idx="19" formatCode="General">
                        <c:v>0</c:v>
                      </c:pt>
                      <c:pt idx="20" formatCode="General">
                        <c:v>1</c:v>
                      </c:pt>
                      <c:pt idx="21" formatCode="General">
                        <c:v>1</c:v>
                      </c:pt>
                      <c:pt idx="22" formatCode="General">
                        <c:v>1</c:v>
                      </c:pt>
                      <c:pt idx="23" formatCode="General">
                        <c:v>0</c:v>
                      </c:pt>
                      <c:pt idx="24" formatCode="General">
                        <c:v>2</c:v>
                      </c:pt>
                      <c:pt idx="25" formatCode="General">
                        <c:v>1</c:v>
                      </c:pt>
                      <c:pt idx="26" formatCode="General">
                        <c:v>1</c:v>
                      </c:pt>
                      <c:pt idx="27" formatCode="General">
                        <c:v>2</c:v>
                      </c:pt>
                      <c:pt idx="28" formatCode="General">
                        <c:v>2</c:v>
                      </c:pt>
                      <c:pt idx="29" formatCode="General">
                        <c:v>2</c:v>
                      </c:pt>
                      <c:pt idx="30" formatCode="General">
                        <c:v>1</c:v>
                      </c:pt>
                      <c:pt idx="31" formatCode="General">
                        <c:v>2</c:v>
                      </c:pt>
                      <c:pt idx="32" formatCode="General">
                        <c:v>1</c:v>
                      </c:pt>
                      <c:pt idx="33" formatCode="General">
                        <c:v>2</c:v>
                      </c:pt>
                      <c:pt idx="34" formatCode="General">
                        <c:v>1</c:v>
                      </c:pt>
                      <c:pt idx="35" formatCode="General">
                        <c:v>2</c:v>
                      </c:pt>
                      <c:pt idx="36" formatCode="General">
                        <c:v>2</c:v>
                      </c:pt>
                      <c:pt idx="37" formatCode="General">
                        <c:v>2</c:v>
                      </c:pt>
                      <c:pt idx="38" formatCode="General">
                        <c:v>4</c:v>
                      </c:pt>
                      <c:pt idx="39" formatCode="General">
                        <c:v>4</c:v>
                      </c:pt>
                      <c:pt idx="40" formatCode="General">
                        <c:v>4</c:v>
                      </c:pt>
                      <c:pt idx="41" formatCode="General">
                        <c:v>3</c:v>
                      </c:pt>
                      <c:pt idx="42" formatCode="General">
                        <c:v>1</c:v>
                      </c:pt>
                      <c:pt idx="43" formatCode="General">
                        <c:v>2</c:v>
                      </c:pt>
                      <c:pt idx="44" formatCode="General">
                        <c:v>0</c:v>
                      </c:pt>
                      <c:pt idx="45" formatCode="General">
                        <c:v>0</c:v>
                      </c:pt>
                      <c:pt idx="46" formatCode="General">
                        <c:v>0</c:v>
                      </c:pt>
                      <c:pt idx="47" formatCode="General">
                        <c:v>1</c:v>
                      </c:pt>
                      <c:pt idx="48" formatCode="General">
                        <c:v>3</c:v>
                      </c:pt>
                      <c:pt idx="49" formatCode="General">
                        <c:v>1</c:v>
                      </c:pt>
                      <c:pt idx="50" formatCode="General">
                        <c:v>2</c:v>
                      </c:pt>
                      <c:pt idx="51" formatCode="General">
                        <c:v>1</c:v>
                      </c:pt>
                      <c:pt idx="52" formatCode="General">
                        <c:v>1</c:v>
                      </c:pt>
                      <c:pt idx="53" formatCode="General">
                        <c:v>0</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2</c:v>
                      </c:pt>
                      <c:pt idx="72" formatCode="General">
                        <c:v>2</c:v>
                      </c:pt>
                      <c:pt idx="73" formatCode="General">
                        <c:v>5</c:v>
                      </c:pt>
                    </c:numCache>
                  </c:numRef>
                </c:val>
                <c:extLst xmlns:c15="http://schemas.microsoft.com/office/drawing/2012/chart">
                  <c:ext xmlns:c16="http://schemas.microsoft.com/office/drawing/2014/chart" uri="{C3380CC4-5D6E-409C-BE32-E72D297353CC}">
                    <c16:uniqueId val="{00000039-705D-4F0A-A385-AB4DC8980013}"/>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25-26'!$A$57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25-26'!$B$57:$DA$57</c15:sqref>
                        </c15:formulaRef>
                      </c:ext>
                    </c:extLst>
                    <c:numCache>
                      <c:formatCode>0</c:formatCode>
                      <c:ptCount val="104"/>
                      <c:pt idx="0">
                        <c:v>1</c:v>
                      </c:pt>
                      <c:pt idx="1">
                        <c:v>2</c:v>
                      </c:pt>
                      <c:pt idx="2" formatCode="General">
                        <c:v>2</c:v>
                      </c:pt>
                      <c:pt idx="3" formatCode="General">
                        <c:v>1</c:v>
                      </c:pt>
                      <c:pt idx="4" formatCode="General">
                        <c:v>2</c:v>
                      </c:pt>
                      <c:pt idx="5" formatCode="General">
                        <c:v>2</c:v>
                      </c:pt>
                      <c:pt idx="6" formatCode="General">
                        <c:v>3</c:v>
                      </c:pt>
                      <c:pt idx="7" formatCode="General">
                        <c:v>2</c:v>
                      </c:pt>
                      <c:pt idx="8" formatCode="General">
                        <c:v>2</c:v>
                      </c:pt>
                      <c:pt idx="9" formatCode="General">
                        <c:v>3</c:v>
                      </c:pt>
                      <c:pt idx="10" formatCode="General">
                        <c:v>5</c:v>
                      </c:pt>
                      <c:pt idx="11" formatCode="General">
                        <c:v>4</c:v>
                      </c:pt>
                      <c:pt idx="12" formatCode="General">
                        <c:v>5</c:v>
                      </c:pt>
                      <c:pt idx="13" formatCode="General">
                        <c:v>7</c:v>
                      </c:pt>
                      <c:pt idx="14" formatCode="General">
                        <c:v>4</c:v>
                      </c:pt>
                      <c:pt idx="15" formatCode="General">
                        <c:v>5</c:v>
                      </c:pt>
                      <c:pt idx="16" formatCode="General">
                        <c:v>1</c:v>
                      </c:pt>
                      <c:pt idx="17" formatCode="General">
                        <c:v>0</c:v>
                      </c:pt>
                      <c:pt idx="18" formatCode="General">
                        <c:v>0</c:v>
                      </c:pt>
                      <c:pt idx="19" formatCode="General">
                        <c:v>0</c:v>
                      </c:pt>
                      <c:pt idx="20" formatCode="General">
                        <c:v>1</c:v>
                      </c:pt>
                      <c:pt idx="21" formatCode="General">
                        <c:v>2</c:v>
                      </c:pt>
                      <c:pt idx="22" formatCode="General">
                        <c:v>1</c:v>
                      </c:pt>
                      <c:pt idx="23" formatCode="General">
                        <c:v>3</c:v>
                      </c:pt>
                      <c:pt idx="24" formatCode="General">
                        <c:v>3</c:v>
                      </c:pt>
                      <c:pt idx="25" formatCode="General">
                        <c:v>2</c:v>
                      </c:pt>
                      <c:pt idx="26" formatCode="General">
                        <c:v>1</c:v>
                      </c:pt>
                      <c:pt idx="27" formatCode="General">
                        <c:v>0</c:v>
                      </c:pt>
                      <c:pt idx="28" formatCode="General">
                        <c:v>0</c:v>
                      </c:pt>
                      <c:pt idx="29" formatCode="General">
                        <c:v>2</c:v>
                      </c:pt>
                      <c:pt idx="30" formatCode="General">
                        <c:v>1</c:v>
                      </c:pt>
                      <c:pt idx="31" formatCode="General">
                        <c:v>2</c:v>
                      </c:pt>
                      <c:pt idx="32" formatCode="General">
                        <c:v>2</c:v>
                      </c:pt>
                      <c:pt idx="33" formatCode="General">
                        <c:v>2</c:v>
                      </c:pt>
                      <c:pt idx="34" formatCode="General">
                        <c:v>1</c:v>
                      </c:pt>
                      <c:pt idx="35" formatCode="General">
                        <c:v>2</c:v>
                      </c:pt>
                      <c:pt idx="36" formatCode="General">
                        <c:v>0</c:v>
                      </c:pt>
                      <c:pt idx="37" formatCode="General">
                        <c:v>3</c:v>
                      </c:pt>
                      <c:pt idx="38" formatCode="General">
                        <c:v>3</c:v>
                      </c:pt>
                      <c:pt idx="39" formatCode="General">
                        <c:v>3</c:v>
                      </c:pt>
                      <c:pt idx="40" formatCode="General">
                        <c:v>3</c:v>
                      </c:pt>
                      <c:pt idx="41" formatCode="General">
                        <c:v>3</c:v>
                      </c:pt>
                      <c:pt idx="42" formatCode="General">
                        <c:v>2</c:v>
                      </c:pt>
                      <c:pt idx="43" formatCode="General">
                        <c:v>3</c:v>
                      </c:pt>
                      <c:pt idx="44" formatCode="General">
                        <c:v>4</c:v>
                      </c:pt>
                      <c:pt idx="45" formatCode="General">
                        <c:v>4</c:v>
                      </c:pt>
                      <c:pt idx="46" formatCode="General">
                        <c:v>3</c:v>
                      </c:pt>
                      <c:pt idx="47" formatCode="General">
                        <c:v>3</c:v>
                      </c:pt>
                      <c:pt idx="48" formatCode="General">
                        <c:v>2</c:v>
                      </c:pt>
                      <c:pt idx="49" formatCode="General">
                        <c:v>1</c:v>
                      </c:pt>
                      <c:pt idx="50" formatCode="General">
                        <c:v>1</c:v>
                      </c:pt>
                      <c:pt idx="51" formatCode="General">
                        <c:v>2</c:v>
                      </c:pt>
                      <c:pt idx="52" formatCode="General">
                        <c:v>2</c:v>
                      </c:pt>
                      <c:pt idx="53" formatCode="General">
                        <c:v>3</c:v>
                      </c:pt>
                      <c:pt idx="54" formatCode="General">
                        <c:v>3</c:v>
                      </c:pt>
                      <c:pt idx="55" formatCode="General">
                        <c:v>5</c:v>
                      </c:pt>
                      <c:pt idx="56" formatCode="General">
                        <c:v>3</c:v>
                      </c:pt>
                      <c:pt idx="57" formatCode="General">
                        <c:v>0</c:v>
                      </c:pt>
                      <c:pt idx="58" formatCode="General">
                        <c:v>2</c:v>
                      </c:pt>
                      <c:pt idx="59" formatCode="General">
                        <c:v>2</c:v>
                      </c:pt>
                      <c:pt idx="60" formatCode="General">
                        <c:v>4</c:v>
                      </c:pt>
                      <c:pt idx="61" formatCode="General">
                        <c:v>4</c:v>
                      </c:pt>
                      <c:pt idx="62" formatCode="General">
                        <c:v>5</c:v>
                      </c:pt>
                      <c:pt idx="63" formatCode="General">
                        <c:v>4</c:v>
                      </c:pt>
                      <c:pt idx="64" formatCode="General">
                        <c:v>5</c:v>
                      </c:pt>
                      <c:pt idx="65" formatCode="General">
                        <c:v>7</c:v>
                      </c:pt>
                      <c:pt idx="66" formatCode="General">
                        <c:v>2</c:v>
                      </c:pt>
                      <c:pt idx="67" formatCode="General">
                        <c:v>2</c:v>
                      </c:pt>
                      <c:pt idx="68" formatCode="General">
                        <c:v>0</c:v>
                      </c:pt>
                      <c:pt idx="69" formatCode="General">
                        <c:v>0</c:v>
                      </c:pt>
                      <c:pt idx="70" formatCode="General">
                        <c:v>0</c:v>
                      </c:pt>
                      <c:pt idx="71" formatCode="General">
                        <c:v>1</c:v>
                      </c:pt>
                      <c:pt idx="72" formatCode="General">
                        <c:v>1</c:v>
                      </c:pt>
                      <c:pt idx="73" formatCode="General">
                        <c:v>1</c:v>
                      </c:pt>
                    </c:numCache>
                  </c:numRef>
                </c:val>
                <c:extLst xmlns:c15="http://schemas.microsoft.com/office/drawing/2012/chart">
                  <c:ext xmlns:c16="http://schemas.microsoft.com/office/drawing/2014/chart" uri="{C3380CC4-5D6E-409C-BE32-E72D297353CC}">
                    <c16:uniqueId val="{0000003A-705D-4F0A-A385-AB4DC8980013}"/>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25-26'!$A$58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25-26'!$B$58:$DA$58</c15:sqref>
                        </c15:formulaRef>
                      </c:ext>
                    </c:extLst>
                    <c:numCache>
                      <c:formatCode>0</c:formatCode>
                      <c:ptCount val="104"/>
                      <c:pt idx="0">
                        <c:v>12</c:v>
                      </c:pt>
                      <c:pt idx="1">
                        <c:v>15</c:v>
                      </c:pt>
                      <c:pt idx="2" formatCode="General">
                        <c:v>15</c:v>
                      </c:pt>
                      <c:pt idx="3" formatCode="General">
                        <c:v>17</c:v>
                      </c:pt>
                      <c:pt idx="4" formatCode="General">
                        <c:v>20</c:v>
                      </c:pt>
                      <c:pt idx="5" formatCode="General">
                        <c:v>16</c:v>
                      </c:pt>
                      <c:pt idx="6" formatCode="General">
                        <c:v>13</c:v>
                      </c:pt>
                      <c:pt idx="7" formatCode="General">
                        <c:v>17</c:v>
                      </c:pt>
                      <c:pt idx="8" formatCode="General">
                        <c:v>15</c:v>
                      </c:pt>
                      <c:pt idx="9" formatCode="General">
                        <c:v>12</c:v>
                      </c:pt>
                      <c:pt idx="10" formatCode="General">
                        <c:v>9</c:v>
                      </c:pt>
                      <c:pt idx="11" formatCode="General">
                        <c:v>16</c:v>
                      </c:pt>
                      <c:pt idx="12" formatCode="General">
                        <c:v>19</c:v>
                      </c:pt>
                      <c:pt idx="13" formatCode="General">
                        <c:v>21</c:v>
                      </c:pt>
                      <c:pt idx="14" formatCode="General">
                        <c:v>26</c:v>
                      </c:pt>
                      <c:pt idx="15" formatCode="General">
                        <c:v>27</c:v>
                      </c:pt>
                      <c:pt idx="16" formatCode="General">
                        <c:v>34</c:v>
                      </c:pt>
                      <c:pt idx="17" formatCode="General">
                        <c:v>31</c:v>
                      </c:pt>
                      <c:pt idx="18" formatCode="General">
                        <c:v>41</c:v>
                      </c:pt>
                      <c:pt idx="19" formatCode="General">
                        <c:v>32</c:v>
                      </c:pt>
                      <c:pt idx="20" formatCode="General">
                        <c:v>37</c:v>
                      </c:pt>
                      <c:pt idx="21" formatCode="General">
                        <c:v>70</c:v>
                      </c:pt>
                      <c:pt idx="22" formatCode="General">
                        <c:v>96</c:v>
                      </c:pt>
                      <c:pt idx="23" formatCode="General">
                        <c:v>105</c:v>
                      </c:pt>
                      <c:pt idx="24" formatCode="General">
                        <c:v>112</c:v>
                      </c:pt>
                      <c:pt idx="25" formatCode="General">
                        <c:v>135</c:v>
                      </c:pt>
                      <c:pt idx="26" formatCode="General">
                        <c:v>138</c:v>
                      </c:pt>
                      <c:pt idx="27" formatCode="General">
                        <c:v>104</c:v>
                      </c:pt>
                      <c:pt idx="28" formatCode="General">
                        <c:v>95</c:v>
                      </c:pt>
                      <c:pt idx="29" formatCode="General">
                        <c:v>105</c:v>
                      </c:pt>
                      <c:pt idx="30" formatCode="General">
                        <c:v>107</c:v>
                      </c:pt>
                      <c:pt idx="31" formatCode="General">
                        <c:v>120</c:v>
                      </c:pt>
                      <c:pt idx="32" formatCode="General">
                        <c:v>67</c:v>
                      </c:pt>
                      <c:pt idx="33" formatCode="General">
                        <c:v>73</c:v>
                      </c:pt>
                      <c:pt idx="34" formatCode="General">
                        <c:v>93</c:v>
                      </c:pt>
                      <c:pt idx="35" formatCode="General">
                        <c:v>103</c:v>
                      </c:pt>
                      <c:pt idx="36" formatCode="General">
                        <c:v>94</c:v>
                      </c:pt>
                      <c:pt idx="37" formatCode="General">
                        <c:v>117</c:v>
                      </c:pt>
                      <c:pt idx="38" formatCode="General">
                        <c:v>127</c:v>
                      </c:pt>
                      <c:pt idx="39" formatCode="General">
                        <c:v>138</c:v>
                      </c:pt>
                      <c:pt idx="40" formatCode="General">
                        <c:v>110</c:v>
                      </c:pt>
                      <c:pt idx="41" formatCode="General">
                        <c:v>58</c:v>
                      </c:pt>
                      <c:pt idx="42" formatCode="General">
                        <c:v>50</c:v>
                      </c:pt>
                      <c:pt idx="43" formatCode="General">
                        <c:v>36</c:v>
                      </c:pt>
                      <c:pt idx="44" formatCode="General">
                        <c:v>28</c:v>
                      </c:pt>
                      <c:pt idx="45" formatCode="General">
                        <c:v>23</c:v>
                      </c:pt>
                      <c:pt idx="46" formatCode="General">
                        <c:v>26</c:v>
                      </c:pt>
                      <c:pt idx="47" formatCode="General">
                        <c:v>19</c:v>
                      </c:pt>
                      <c:pt idx="48" formatCode="General">
                        <c:v>18</c:v>
                      </c:pt>
                      <c:pt idx="49" formatCode="General">
                        <c:v>22</c:v>
                      </c:pt>
                      <c:pt idx="50" formatCode="General">
                        <c:v>24</c:v>
                      </c:pt>
                      <c:pt idx="51" formatCode="General">
                        <c:v>25</c:v>
                      </c:pt>
                      <c:pt idx="52" formatCode="General">
                        <c:v>19</c:v>
                      </c:pt>
                      <c:pt idx="53" formatCode="General">
                        <c:v>25</c:v>
                      </c:pt>
                      <c:pt idx="54" formatCode="General">
                        <c:v>25</c:v>
                      </c:pt>
                      <c:pt idx="55" formatCode="General">
                        <c:v>65</c:v>
                      </c:pt>
                      <c:pt idx="56" formatCode="General">
                        <c:v>54</c:v>
                      </c:pt>
                      <c:pt idx="57" formatCode="General">
                        <c:v>34</c:v>
                      </c:pt>
                      <c:pt idx="58" formatCode="General">
                        <c:v>34</c:v>
                      </c:pt>
                      <c:pt idx="59" formatCode="General">
                        <c:v>30</c:v>
                      </c:pt>
                      <c:pt idx="60" formatCode="General">
                        <c:v>36</c:v>
                      </c:pt>
                      <c:pt idx="61" formatCode="General">
                        <c:v>28</c:v>
                      </c:pt>
                      <c:pt idx="62" formatCode="General">
                        <c:v>26</c:v>
                      </c:pt>
                      <c:pt idx="63" formatCode="General">
                        <c:v>26</c:v>
                      </c:pt>
                      <c:pt idx="64" formatCode="General">
                        <c:v>24</c:v>
                      </c:pt>
                      <c:pt idx="65" formatCode="General">
                        <c:v>35</c:v>
                      </c:pt>
                      <c:pt idx="66" formatCode="General">
                        <c:v>26</c:v>
                      </c:pt>
                      <c:pt idx="67" formatCode="General">
                        <c:v>32</c:v>
                      </c:pt>
                      <c:pt idx="68" formatCode="General">
                        <c:v>35</c:v>
                      </c:pt>
                      <c:pt idx="69" formatCode="General">
                        <c:v>50</c:v>
                      </c:pt>
                      <c:pt idx="70" formatCode="General">
                        <c:v>44</c:v>
                      </c:pt>
                      <c:pt idx="71" formatCode="General">
                        <c:v>49</c:v>
                      </c:pt>
                      <c:pt idx="72" formatCode="General">
                        <c:v>57</c:v>
                      </c:pt>
                      <c:pt idx="73" formatCode="General">
                        <c:v>77</c:v>
                      </c:pt>
                    </c:numCache>
                  </c:numRef>
                </c:val>
                <c:extLst xmlns:c15="http://schemas.microsoft.com/office/drawing/2012/chart">
                  <c:ext xmlns:c16="http://schemas.microsoft.com/office/drawing/2014/chart" uri="{C3380CC4-5D6E-409C-BE32-E72D297353CC}">
                    <c16:uniqueId val="{0000003B-705D-4F0A-A385-AB4DC8980013}"/>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25-26'!$A$59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25-26'!$B$59:$DA$59</c15:sqref>
                        </c15:formulaRef>
                      </c:ext>
                    </c:extLst>
                    <c:numCache>
                      <c:formatCode>0</c:formatCode>
                      <c:ptCount val="104"/>
                      <c:pt idx="0">
                        <c:v>8</c:v>
                      </c:pt>
                      <c:pt idx="1">
                        <c:v>11</c:v>
                      </c:pt>
                      <c:pt idx="2" formatCode="General">
                        <c:v>12</c:v>
                      </c:pt>
                      <c:pt idx="3" formatCode="General">
                        <c:v>13</c:v>
                      </c:pt>
                      <c:pt idx="4" formatCode="General">
                        <c:v>12</c:v>
                      </c:pt>
                      <c:pt idx="5" formatCode="General">
                        <c:v>13</c:v>
                      </c:pt>
                      <c:pt idx="6" formatCode="General">
                        <c:v>15</c:v>
                      </c:pt>
                      <c:pt idx="7" formatCode="General">
                        <c:v>13</c:v>
                      </c:pt>
                      <c:pt idx="8" formatCode="General">
                        <c:v>9</c:v>
                      </c:pt>
                      <c:pt idx="9" formatCode="General">
                        <c:v>9</c:v>
                      </c:pt>
                      <c:pt idx="10" formatCode="General">
                        <c:v>9</c:v>
                      </c:pt>
                      <c:pt idx="11" formatCode="General">
                        <c:v>12</c:v>
                      </c:pt>
                      <c:pt idx="12" formatCode="General">
                        <c:v>13</c:v>
                      </c:pt>
                      <c:pt idx="13" formatCode="General">
                        <c:v>11</c:v>
                      </c:pt>
                      <c:pt idx="14" formatCode="General">
                        <c:v>15</c:v>
                      </c:pt>
                      <c:pt idx="15" formatCode="General">
                        <c:v>14</c:v>
                      </c:pt>
                      <c:pt idx="16" formatCode="General">
                        <c:v>12</c:v>
                      </c:pt>
                      <c:pt idx="17" formatCode="General">
                        <c:v>13</c:v>
                      </c:pt>
                      <c:pt idx="18" formatCode="General">
                        <c:v>12</c:v>
                      </c:pt>
                      <c:pt idx="19" formatCode="General">
                        <c:v>17</c:v>
                      </c:pt>
                      <c:pt idx="20" formatCode="General">
                        <c:v>13</c:v>
                      </c:pt>
                      <c:pt idx="21" formatCode="General">
                        <c:v>14</c:v>
                      </c:pt>
                      <c:pt idx="22" formatCode="General">
                        <c:v>14</c:v>
                      </c:pt>
                      <c:pt idx="23" formatCode="General">
                        <c:v>20</c:v>
                      </c:pt>
                      <c:pt idx="24" formatCode="General">
                        <c:v>17</c:v>
                      </c:pt>
                      <c:pt idx="25" formatCode="General">
                        <c:v>12</c:v>
                      </c:pt>
                      <c:pt idx="26" formatCode="General">
                        <c:v>15</c:v>
                      </c:pt>
                      <c:pt idx="27" formatCode="General">
                        <c:v>11</c:v>
                      </c:pt>
                      <c:pt idx="28" formatCode="General">
                        <c:v>11</c:v>
                      </c:pt>
                      <c:pt idx="29" formatCode="General">
                        <c:v>12</c:v>
                      </c:pt>
                      <c:pt idx="30" formatCode="General">
                        <c:v>10</c:v>
                      </c:pt>
                      <c:pt idx="31" formatCode="General">
                        <c:v>10</c:v>
                      </c:pt>
                      <c:pt idx="32" formatCode="General">
                        <c:v>16</c:v>
                      </c:pt>
                      <c:pt idx="33" formatCode="General">
                        <c:v>17</c:v>
                      </c:pt>
                      <c:pt idx="34" formatCode="General">
                        <c:v>14</c:v>
                      </c:pt>
                      <c:pt idx="35" formatCode="General">
                        <c:v>15</c:v>
                      </c:pt>
                      <c:pt idx="36" formatCode="General">
                        <c:v>10</c:v>
                      </c:pt>
                      <c:pt idx="37" formatCode="General">
                        <c:v>17</c:v>
                      </c:pt>
                      <c:pt idx="38" formatCode="General">
                        <c:v>15</c:v>
                      </c:pt>
                      <c:pt idx="39" formatCode="General">
                        <c:v>19</c:v>
                      </c:pt>
                      <c:pt idx="40" formatCode="General">
                        <c:v>12</c:v>
                      </c:pt>
                      <c:pt idx="41" formatCode="General">
                        <c:v>11</c:v>
                      </c:pt>
                      <c:pt idx="42" formatCode="General">
                        <c:v>14</c:v>
                      </c:pt>
                      <c:pt idx="43" formatCode="General">
                        <c:v>15</c:v>
                      </c:pt>
                      <c:pt idx="44" formatCode="General">
                        <c:v>16</c:v>
                      </c:pt>
                      <c:pt idx="45" formatCode="General">
                        <c:v>15</c:v>
                      </c:pt>
                      <c:pt idx="46" formatCode="General">
                        <c:v>20</c:v>
                      </c:pt>
                      <c:pt idx="47" formatCode="General">
                        <c:v>17</c:v>
                      </c:pt>
                      <c:pt idx="48" formatCode="General">
                        <c:v>13</c:v>
                      </c:pt>
                      <c:pt idx="49" formatCode="General">
                        <c:v>9</c:v>
                      </c:pt>
                      <c:pt idx="50" formatCode="General">
                        <c:v>8</c:v>
                      </c:pt>
                      <c:pt idx="51" formatCode="General">
                        <c:v>8</c:v>
                      </c:pt>
                      <c:pt idx="52" formatCode="General">
                        <c:v>7</c:v>
                      </c:pt>
                      <c:pt idx="53" formatCode="General">
                        <c:v>7</c:v>
                      </c:pt>
                      <c:pt idx="54" formatCode="General">
                        <c:v>13</c:v>
                      </c:pt>
                      <c:pt idx="55" formatCode="General">
                        <c:v>14</c:v>
                      </c:pt>
                      <c:pt idx="56" formatCode="General">
                        <c:v>12</c:v>
                      </c:pt>
                      <c:pt idx="57" formatCode="General">
                        <c:v>13</c:v>
                      </c:pt>
                      <c:pt idx="58" formatCode="General">
                        <c:v>12</c:v>
                      </c:pt>
                      <c:pt idx="59" formatCode="General">
                        <c:v>10</c:v>
                      </c:pt>
                      <c:pt idx="60" formatCode="General">
                        <c:v>13</c:v>
                      </c:pt>
                      <c:pt idx="61" formatCode="General">
                        <c:v>12</c:v>
                      </c:pt>
                      <c:pt idx="62" formatCode="General">
                        <c:v>11</c:v>
                      </c:pt>
                      <c:pt idx="63" formatCode="General">
                        <c:v>15</c:v>
                      </c:pt>
                      <c:pt idx="64" formatCode="General">
                        <c:v>13</c:v>
                      </c:pt>
                      <c:pt idx="65" formatCode="General">
                        <c:v>12</c:v>
                      </c:pt>
                      <c:pt idx="66" formatCode="General">
                        <c:v>10</c:v>
                      </c:pt>
                      <c:pt idx="67" formatCode="General">
                        <c:v>8</c:v>
                      </c:pt>
                      <c:pt idx="68" formatCode="General">
                        <c:v>10</c:v>
                      </c:pt>
                      <c:pt idx="69" formatCode="General">
                        <c:v>11</c:v>
                      </c:pt>
                      <c:pt idx="70" formatCode="General">
                        <c:v>16</c:v>
                      </c:pt>
                      <c:pt idx="71" formatCode="General">
                        <c:v>22</c:v>
                      </c:pt>
                      <c:pt idx="72" formatCode="General">
                        <c:v>19</c:v>
                      </c:pt>
                      <c:pt idx="73" formatCode="General">
                        <c:v>27</c:v>
                      </c:pt>
                    </c:numCache>
                  </c:numRef>
                </c:val>
                <c:extLst xmlns:c15="http://schemas.microsoft.com/office/drawing/2012/chart">
                  <c:ext xmlns:c16="http://schemas.microsoft.com/office/drawing/2014/chart" uri="{C3380CC4-5D6E-409C-BE32-E72D297353CC}">
                    <c16:uniqueId val="{0000003C-705D-4F0A-A385-AB4DC8980013}"/>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25-26'!$A$60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25-26'!$B$60:$DA$60</c15:sqref>
                        </c15:formulaRef>
                      </c:ext>
                    </c:extLst>
                    <c:numCache>
                      <c:formatCode>0</c:formatCode>
                      <c:ptCount val="104"/>
                      <c:pt idx="0">
                        <c:v>30</c:v>
                      </c:pt>
                      <c:pt idx="1">
                        <c:v>22</c:v>
                      </c:pt>
                      <c:pt idx="2" formatCode="General">
                        <c:v>21</c:v>
                      </c:pt>
                      <c:pt idx="3" formatCode="General">
                        <c:v>17</c:v>
                      </c:pt>
                      <c:pt idx="4" formatCode="General">
                        <c:v>23</c:v>
                      </c:pt>
                      <c:pt idx="5" formatCode="General">
                        <c:v>24</c:v>
                      </c:pt>
                      <c:pt idx="6" formatCode="General">
                        <c:v>23</c:v>
                      </c:pt>
                      <c:pt idx="7" formatCode="General">
                        <c:v>25</c:v>
                      </c:pt>
                      <c:pt idx="8" formatCode="General">
                        <c:v>24</c:v>
                      </c:pt>
                      <c:pt idx="9" formatCode="General">
                        <c:v>28</c:v>
                      </c:pt>
                      <c:pt idx="10" formatCode="General">
                        <c:v>24</c:v>
                      </c:pt>
                      <c:pt idx="11" formatCode="General">
                        <c:v>19</c:v>
                      </c:pt>
                      <c:pt idx="12" formatCode="General">
                        <c:v>22</c:v>
                      </c:pt>
                      <c:pt idx="13" formatCode="General">
                        <c:v>26</c:v>
                      </c:pt>
                      <c:pt idx="14" formatCode="General">
                        <c:v>22</c:v>
                      </c:pt>
                      <c:pt idx="15" formatCode="General">
                        <c:v>19</c:v>
                      </c:pt>
                      <c:pt idx="16" formatCode="General">
                        <c:v>26</c:v>
                      </c:pt>
                      <c:pt idx="17" formatCode="General">
                        <c:v>20</c:v>
                      </c:pt>
                      <c:pt idx="18" formatCode="General">
                        <c:v>17</c:v>
                      </c:pt>
                      <c:pt idx="19" formatCode="General">
                        <c:v>16</c:v>
                      </c:pt>
                      <c:pt idx="20" formatCode="General">
                        <c:v>26</c:v>
                      </c:pt>
                      <c:pt idx="21" formatCode="General">
                        <c:v>29</c:v>
                      </c:pt>
                      <c:pt idx="22" formatCode="General">
                        <c:v>22</c:v>
                      </c:pt>
                      <c:pt idx="23" formatCode="General">
                        <c:v>26</c:v>
                      </c:pt>
                      <c:pt idx="24" formatCode="General">
                        <c:v>33</c:v>
                      </c:pt>
                      <c:pt idx="25" formatCode="General">
                        <c:v>31</c:v>
                      </c:pt>
                      <c:pt idx="26" formatCode="General">
                        <c:v>23</c:v>
                      </c:pt>
                      <c:pt idx="27" formatCode="General">
                        <c:v>19</c:v>
                      </c:pt>
                      <c:pt idx="28" formatCode="General">
                        <c:v>16</c:v>
                      </c:pt>
                      <c:pt idx="29" formatCode="General">
                        <c:v>17</c:v>
                      </c:pt>
                      <c:pt idx="30" formatCode="General">
                        <c:v>15</c:v>
                      </c:pt>
                      <c:pt idx="31" formatCode="General">
                        <c:v>13</c:v>
                      </c:pt>
                      <c:pt idx="32" formatCode="General">
                        <c:v>20</c:v>
                      </c:pt>
                      <c:pt idx="33" formatCode="General">
                        <c:v>22</c:v>
                      </c:pt>
                      <c:pt idx="34" formatCode="General">
                        <c:v>23</c:v>
                      </c:pt>
                      <c:pt idx="35" formatCode="General">
                        <c:v>19</c:v>
                      </c:pt>
                      <c:pt idx="36" formatCode="General">
                        <c:v>15</c:v>
                      </c:pt>
                      <c:pt idx="37" formatCode="General">
                        <c:v>20</c:v>
                      </c:pt>
                      <c:pt idx="38" formatCode="General">
                        <c:v>24</c:v>
                      </c:pt>
                      <c:pt idx="39" formatCode="General">
                        <c:v>25</c:v>
                      </c:pt>
                      <c:pt idx="40" formatCode="General">
                        <c:v>29</c:v>
                      </c:pt>
                      <c:pt idx="41" formatCode="General">
                        <c:v>29</c:v>
                      </c:pt>
                      <c:pt idx="42" formatCode="General">
                        <c:v>35</c:v>
                      </c:pt>
                      <c:pt idx="43" formatCode="General">
                        <c:v>28</c:v>
                      </c:pt>
                      <c:pt idx="44" formatCode="General">
                        <c:v>26</c:v>
                      </c:pt>
                      <c:pt idx="45" formatCode="General">
                        <c:v>34</c:v>
                      </c:pt>
                      <c:pt idx="46" formatCode="General">
                        <c:v>30</c:v>
                      </c:pt>
                      <c:pt idx="47" formatCode="General">
                        <c:v>26</c:v>
                      </c:pt>
                      <c:pt idx="48" formatCode="General">
                        <c:v>17</c:v>
                      </c:pt>
                      <c:pt idx="49" formatCode="General">
                        <c:v>22</c:v>
                      </c:pt>
                      <c:pt idx="50" formatCode="General">
                        <c:v>21</c:v>
                      </c:pt>
                      <c:pt idx="51" formatCode="General">
                        <c:v>18</c:v>
                      </c:pt>
                      <c:pt idx="52" formatCode="General">
                        <c:v>17</c:v>
                      </c:pt>
                      <c:pt idx="53" formatCode="General">
                        <c:v>28</c:v>
                      </c:pt>
                      <c:pt idx="54" formatCode="General">
                        <c:v>35</c:v>
                      </c:pt>
                      <c:pt idx="55" formatCode="General">
                        <c:v>37</c:v>
                      </c:pt>
                      <c:pt idx="56" formatCode="General">
                        <c:v>36</c:v>
                      </c:pt>
                      <c:pt idx="57" formatCode="General">
                        <c:v>30</c:v>
                      </c:pt>
                      <c:pt idx="58" formatCode="General">
                        <c:v>40</c:v>
                      </c:pt>
                      <c:pt idx="59" formatCode="General">
                        <c:v>47</c:v>
                      </c:pt>
                      <c:pt idx="60" formatCode="General">
                        <c:v>38</c:v>
                      </c:pt>
                      <c:pt idx="61" formatCode="General">
                        <c:v>38</c:v>
                      </c:pt>
                      <c:pt idx="62" formatCode="General">
                        <c:v>37</c:v>
                      </c:pt>
                      <c:pt idx="63" formatCode="General">
                        <c:v>40</c:v>
                      </c:pt>
                      <c:pt idx="64" formatCode="General">
                        <c:v>40</c:v>
                      </c:pt>
                      <c:pt idx="65" formatCode="General">
                        <c:v>35</c:v>
                      </c:pt>
                      <c:pt idx="66" formatCode="General">
                        <c:v>36</c:v>
                      </c:pt>
                      <c:pt idx="67" formatCode="General">
                        <c:v>34</c:v>
                      </c:pt>
                      <c:pt idx="68" formatCode="General">
                        <c:v>31</c:v>
                      </c:pt>
                      <c:pt idx="69" formatCode="General">
                        <c:v>33</c:v>
                      </c:pt>
                      <c:pt idx="70" formatCode="General">
                        <c:v>26</c:v>
                      </c:pt>
                      <c:pt idx="71" formatCode="General">
                        <c:v>26</c:v>
                      </c:pt>
                      <c:pt idx="72" formatCode="General">
                        <c:v>19</c:v>
                      </c:pt>
                      <c:pt idx="73" formatCode="General">
                        <c:v>20</c:v>
                      </c:pt>
                    </c:numCache>
                  </c:numRef>
                </c:val>
                <c:extLst xmlns:c15="http://schemas.microsoft.com/office/drawing/2012/chart">
                  <c:ext xmlns:c16="http://schemas.microsoft.com/office/drawing/2014/chart" uri="{C3380CC4-5D6E-409C-BE32-E72D297353CC}">
                    <c16:uniqueId val="{0000003D-705D-4F0A-A385-AB4DC8980013}"/>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25-26'!$A$62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25-26'!$B$62:$DA$62</c15:sqref>
                        </c15:formulaRef>
                      </c:ext>
                    </c:extLst>
                    <c:numCache>
                      <c:formatCode>General</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numCache>
                  </c:numRef>
                </c:val>
                <c:extLst xmlns:c15="http://schemas.microsoft.com/office/drawing/2012/chart">
                  <c:ext xmlns:c16="http://schemas.microsoft.com/office/drawing/2014/chart" uri="{C3380CC4-5D6E-409C-BE32-E72D297353CC}">
                    <c16:uniqueId val="{0000003E-705D-4F0A-A385-AB4DC8980013}"/>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25-26'!$A$63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25-26'!$B$63:$DA$63</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1</c:v>
                      </c:pt>
                      <c:pt idx="33">
                        <c:v>0</c:v>
                      </c:pt>
                      <c:pt idx="34">
                        <c:v>0</c:v>
                      </c:pt>
                      <c:pt idx="35">
                        <c:v>0</c:v>
                      </c:pt>
                      <c:pt idx="36">
                        <c:v>0</c:v>
                      </c:pt>
                      <c:pt idx="37">
                        <c:v>0</c:v>
                      </c:pt>
                      <c:pt idx="38">
                        <c:v>0</c:v>
                      </c:pt>
                      <c:pt idx="39">
                        <c:v>0</c:v>
                      </c:pt>
                      <c:pt idx="40">
                        <c:v>0</c:v>
                      </c:pt>
                      <c:pt idx="41">
                        <c:v>0</c:v>
                      </c:pt>
                      <c:pt idx="42">
                        <c:v>0</c:v>
                      </c:pt>
                      <c:pt idx="43">
                        <c:v>0</c:v>
                      </c:pt>
                      <c:pt idx="44">
                        <c:v>2</c:v>
                      </c:pt>
                      <c:pt idx="45">
                        <c:v>2</c:v>
                      </c:pt>
                      <c:pt idx="46">
                        <c:v>2</c:v>
                      </c:pt>
                      <c:pt idx="47">
                        <c:v>2</c:v>
                      </c:pt>
                      <c:pt idx="48">
                        <c:v>2</c:v>
                      </c:pt>
                      <c:pt idx="49">
                        <c:v>2</c:v>
                      </c:pt>
                      <c:pt idx="50">
                        <c:v>2</c:v>
                      </c:pt>
                      <c:pt idx="51">
                        <c:v>2</c:v>
                      </c:pt>
                      <c:pt idx="52">
                        <c:v>2</c:v>
                      </c:pt>
                      <c:pt idx="53">
                        <c:v>1</c:v>
                      </c:pt>
                      <c:pt idx="54">
                        <c:v>1</c:v>
                      </c:pt>
                      <c:pt idx="55">
                        <c:v>1</c:v>
                      </c:pt>
                      <c:pt idx="56">
                        <c:v>1</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numCache>
                  </c:numRef>
                </c:val>
                <c:extLst xmlns:c15="http://schemas.microsoft.com/office/drawing/2012/chart">
                  <c:ext xmlns:c16="http://schemas.microsoft.com/office/drawing/2014/chart" uri="{C3380CC4-5D6E-409C-BE32-E72D297353CC}">
                    <c16:uniqueId val="{0000003F-705D-4F0A-A385-AB4DC8980013}"/>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25-26'!$A$64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25-26'!$B$64:$DA$64</c15:sqref>
                        </c15:formulaRef>
                      </c:ext>
                    </c:extLst>
                    <c:numCache>
                      <c:formatCode>General</c:formatCode>
                      <c:ptCount val="104"/>
                      <c:pt idx="0">
                        <c:v>2</c:v>
                      </c:pt>
                      <c:pt idx="1">
                        <c:v>2</c:v>
                      </c:pt>
                      <c:pt idx="2">
                        <c:v>0</c:v>
                      </c:pt>
                      <c:pt idx="3">
                        <c:v>0</c:v>
                      </c:pt>
                      <c:pt idx="4">
                        <c:v>0</c:v>
                      </c:pt>
                      <c:pt idx="5">
                        <c:v>1</c:v>
                      </c:pt>
                      <c:pt idx="6">
                        <c:v>1</c:v>
                      </c:pt>
                      <c:pt idx="7">
                        <c:v>1</c:v>
                      </c:pt>
                      <c:pt idx="8">
                        <c:v>1</c:v>
                      </c:pt>
                      <c:pt idx="9">
                        <c:v>2</c:v>
                      </c:pt>
                      <c:pt idx="10">
                        <c:v>5</c:v>
                      </c:pt>
                      <c:pt idx="11">
                        <c:v>5</c:v>
                      </c:pt>
                      <c:pt idx="12">
                        <c:v>4</c:v>
                      </c:pt>
                      <c:pt idx="13">
                        <c:v>3</c:v>
                      </c:pt>
                      <c:pt idx="14">
                        <c:v>2</c:v>
                      </c:pt>
                      <c:pt idx="15">
                        <c:v>2</c:v>
                      </c:pt>
                      <c:pt idx="16">
                        <c:v>1</c:v>
                      </c:pt>
                      <c:pt idx="17">
                        <c:v>2</c:v>
                      </c:pt>
                      <c:pt idx="18">
                        <c:v>2</c:v>
                      </c:pt>
                      <c:pt idx="19">
                        <c:v>2</c:v>
                      </c:pt>
                      <c:pt idx="20">
                        <c:v>1</c:v>
                      </c:pt>
                      <c:pt idx="21">
                        <c:v>2</c:v>
                      </c:pt>
                      <c:pt idx="22">
                        <c:v>2</c:v>
                      </c:pt>
                      <c:pt idx="23">
                        <c:v>2</c:v>
                      </c:pt>
                      <c:pt idx="24">
                        <c:v>1</c:v>
                      </c:pt>
                      <c:pt idx="25">
                        <c:v>0</c:v>
                      </c:pt>
                      <c:pt idx="26">
                        <c:v>1</c:v>
                      </c:pt>
                      <c:pt idx="27">
                        <c:v>0</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1</c:v>
                      </c:pt>
                      <c:pt idx="48">
                        <c:v>0</c:v>
                      </c:pt>
                      <c:pt idx="49">
                        <c:v>0</c:v>
                      </c:pt>
                      <c:pt idx="50">
                        <c:v>0</c:v>
                      </c:pt>
                      <c:pt idx="51">
                        <c:v>0</c:v>
                      </c:pt>
                      <c:pt idx="52">
                        <c:v>0</c:v>
                      </c:pt>
                      <c:pt idx="53">
                        <c:v>2</c:v>
                      </c:pt>
                      <c:pt idx="54">
                        <c:v>2</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numCache>
                  </c:numRef>
                </c:val>
                <c:extLst xmlns:c15="http://schemas.microsoft.com/office/drawing/2012/chart">
                  <c:ext xmlns:c16="http://schemas.microsoft.com/office/drawing/2014/chart" uri="{C3380CC4-5D6E-409C-BE32-E72D297353CC}">
                    <c16:uniqueId val="{00000040-705D-4F0A-A385-AB4DC8980013}"/>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25-26'!$A$65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25-26'!$B$65:$DA$65</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1</c:v>
                      </c:pt>
                      <c:pt idx="29">
                        <c:v>1</c:v>
                      </c:pt>
                      <c:pt idx="30">
                        <c:v>1</c:v>
                      </c:pt>
                      <c:pt idx="31">
                        <c:v>0</c:v>
                      </c:pt>
                      <c:pt idx="32">
                        <c:v>0</c:v>
                      </c:pt>
                      <c:pt idx="33">
                        <c:v>0</c:v>
                      </c:pt>
                      <c:pt idx="34">
                        <c:v>0</c:v>
                      </c:pt>
                      <c:pt idx="35">
                        <c:v>0</c:v>
                      </c:pt>
                      <c:pt idx="36">
                        <c:v>0</c:v>
                      </c:pt>
                      <c:pt idx="37">
                        <c:v>0</c:v>
                      </c:pt>
                      <c:pt idx="38">
                        <c:v>1</c:v>
                      </c:pt>
                      <c:pt idx="39">
                        <c:v>1</c:v>
                      </c:pt>
                      <c:pt idx="40">
                        <c:v>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numCache>
                  </c:numRef>
                </c:val>
                <c:extLst xmlns:c15="http://schemas.microsoft.com/office/drawing/2012/chart">
                  <c:ext xmlns:c16="http://schemas.microsoft.com/office/drawing/2014/chart" uri="{C3380CC4-5D6E-409C-BE32-E72D297353CC}">
                    <c16:uniqueId val="{00000041-705D-4F0A-A385-AB4DC8980013}"/>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25-26'!$A$66</c15:sqref>
                        </c15:formulaRef>
                      </c:ext>
                    </c:extLst>
                    <c:strCache>
                      <c:ptCount val="1"/>
                      <c:pt idx="0">
                        <c:v>Gynaecological - Reported &gt;103 days</c:v>
                      </c:pt>
                    </c:strCache>
                  </c:strRef>
                </c:tx>
                <c:spPr>
                  <a:solidFill>
                    <a:schemeClr val="accent5">
                      <a:tint val="7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25-26'!$B$66:$DA$66</c15:sqref>
                        </c15:formulaRef>
                      </c:ext>
                    </c:extLst>
                    <c:numCache>
                      <c:formatCode>General</c:formatCode>
                      <c:ptCount val="104"/>
                      <c:pt idx="0">
                        <c:v>9</c:v>
                      </c:pt>
                      <c:pt idx="1">
                        <c:v>8</c:v>
                      </c:pt>
                      <c:pt idx="2">
                        <c:v>8</c:v>
                      </c:pt>
                      <c:pt idx="3">
                        <c:v>9</c:v>
                      </c:pt>
                      <c:pt idx="4">
                        <c:v>9</c:v>
                      </c:pt>
                      <c:pt idx="5">
                        <c:v>11</c:v>
                      </c:pt>
                      <c:pt idx="6">
                        <c:v>9</c:v>
                      </c:pt>
                      <c:pt idx="7">
                        <c:v>14</c:v>
                      </c:pt>
                      <c:pt idx="8">
                        <c:v>15</c:v>
                      </c:pt>
                      <c:pt idx="9">
                        <c:v>17</c:v>
                      </c:pt>
                      <c:pt idx="10">
                        <c:v>16</c:v>
                      </c:pt>
                      <c:pt idx="11">
                        <c:v>18</c:v>
                      </c:pt>
                      <c:pt idx="12">
                        <c:v>18</c:v>
                      </c:pt>
                      <c:pt idx="13">
                        <c:v>13</c:v>
                      </c:pt>
                      <c:pt idx="14">
                        <c:v>13</c:v>
                      </c:pt>
                      <c:pt idx="15">
                        <c:v>14</c:v>
                      </c:pt>
                      <c:pt idx="16">
                        <c:v>14</c:v>
                      </c:pt>
                      <c:pt idx="17">
                        <c:v>15</c:v>
                      </c:pt>
                      <c:pt idx="18">
                        <c:v>14</c:v>
                      </c:pt>
                      <c:pt idx="19">
                        <c:v>13</c:v>
                      </c:pt>
                      <c:pt idx="20">
                        <c:v>11</c:v>
                      </c:pt>
                      <c:pt idx="21">
                        <c:v>12</c:v>
                      </c:pt>
                      <c:pt idx="22">
                        <c:v>9</c:v>
                      </c:pt>
                      <c:pt idx="23">
                        <c:v>9</c:v>
                      </c:pt>
                      <c:pt idx="24">
                        <c:v>11</c:v>
                      </c:pt>
                      <c:pt idx="25">
                        <c:v>14</c:v>
                      </c:pt>
                      <c:pt idx="26">
                        <c:v>10</c:v>
                      </c:pt>
                      <c:pt idx="27">
                        <c:v>7</c:v>
                      </c:pt>
                      <c:pt idx="28">
                        <c:v>8</c:v>
                      </c:pt>
                      <c:pt idx="29">
                        <c:v>8</c:v>
                      </c:pt>
                      <c:pt idx="30">
                        <c:v>10</c:v>
                      </c:pt>
                      <c:pt idx="31">
                        <c:v>10</c:v>
                      </c:pt>
                      <c:pt idx="32">
                        <c:v>11</c:v>
                      </c:pt>
                      <c:pt idx="33">
                        <c:v>10</c:v>
                      </c:pt>
                      <c:pt idx="34">
                        <c:v>11</c:v>
                      </c:pt>
                      <c:pt idx="35">
                        <c:v>10</c:v>
                      </c:pt>
                      <c:pt idx="36">
                        <c:v>11</c:v>
                      </c:pt>
                      <c:pt idx="37">
                        <c:v>10</c:v>
                      </c:pt>
                      <c:pt idx="38">
                        <c:v>10</c:v>
                      </c:pt>
                      <c:pt idx="39">
                        <c:v>9</c:v>
                      </c:pt>
                      <c:pt idx="40">
                        <c:v>10</c:v>
                      </c:pt>
                      <c:pt idx="41">
                        <c:v>12</c:v>
                      </c:pt>
                      <c:pt idx="42">
                        <c:v>10</c:v>
                      </c:pt>
                      <c:pt idx="43">
                        <c:v>10</c:v>
                      </c:pt>
                      <c:pt idx="44">
                        <c:v>7</c:v>
                      </c:pt>
                      <c:pt idx="45">
                        <c:v>10</c:v>
                      </c:pt>
                      <c:pt idx="46">
                        <c:v>7</c:v>
                      </c:pt>
                      <c:pt idx="47">
                        <c:v>7</c:v>
                      </c:pt>
                      <c:pt idx="48">
                        <c:v>6</c:v>
                      </c:pt>
                      <c:pt idx="49">
                        <c:v>5</c:v>
                      </c:pt>
                      <c:pt idx="50">
                        <c:v>4</c:v>
                      </c:pt>
                      <c:pt idx="51">
                        <c:v>4</c:v>
                      </c:pt>
                      <c:pt idx="52">
                        <c:v>5</c:v>
                      </c:pt>
                      <c:pt idx="53">
                        <c:v>5</c:v>
                      </c:pt>
                      <c:pt idx="54">
                        <c:v>5</c:v>
                      </c:pt>
                      <c:pt idx="55">
                        <c:v>5</c:v>
                      </c:pt>
                      <c:pt idx="56">
                        <c:v>5</c:v>
                      </c:pt>
                      <c:pt idx="57">
                        <c:v>6</c:v>
                      </c:pt>
                      <c:pt idx="58">
                        <c:v>5</c:v>
                      </c:pt>
                      <c:pt idx="59">
                        <c:v>7</c:v>
                      </c:pt>
                      <c:pt idx="60">
                        <c:v>8</c:v>
                      </c:pt>
                      <c:pt idx="61">
                        <c:v>10</c:v>
                      </c:pt>
                      <c:pt idx="62">
                        <c:v>12</c:v>
                      </c:pt>
                      <c:pt idx="63">
                        <c:v>11</c:v>
                      </c:pt>
                      <c:pt idx="64">
                        <c:v>11</c:v>
                      </c:pt>
                      <c:pt idx="65">
                        <c:v>13</c:v>
                      </c:pt>
                      <c:pt idx="66">
                        <c:v>14</c:v>
                      </c:pt>
                      <c:pt idx="67">
                        <c:v>11</c:v>
                      </c:pt>
                      <c:pt idx="68">
                        <c:v>11</c:v>
                      </c:pt>
                      <c:pt idx="69">
                        <c:v>12</c:v>
                      </c:pt>
                      <c:pt idx="70">
                        <c:v>10</c:v>
                      </c:pt>
                      <c:pt idx="71">
                        <c:v>14</c:v>
                      </c:pt>
                      <c:pt idx="72">
                        <c:v>15</c:v>
                      </c:pt>
                      <c:pt idx="73">
                        <c:v>20</c:v>
                      </c:pt>
                    </c:numCache>
                  </c:numRef>
                </c:val>
                <c:extLst xmlns:c15="http://schemas.microsoft.com/office/drawing/2012/chart">
                  <c:ext xmlns:c16="http://schemas.microsoft.com/office/drawing/2014/chart" uri="{C3380CC4-5D6E-409C-BE32-E72D297353CC}">
                    <c16:uniqueId val="{00000042-705D-4F0A-A385-AB4DC8980013}"/>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25-26'!$A$67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25-26'!$B$67:$DA$67</c15:sqref>
                        </c15:formulaRef>
                      </c:ext>
                    </c:extLst>
                    <c:numCache>
                      <c:formatCode>General</c:formatCode>
                      <c:ptCount val="104"/>
                      <c:pt idx="0">
                        <c:v>3</c:v>
                      </c:pt>
                      <c:pt idx="1">
                        <c:v>2</c:v>
                      </c:pt>
                      <c:pt idx="2">
                        <c:v>2</c:v>
                      </c:pt>
                      <c:pt idx="3">
                        <c:v>3</c:v>
                      </c:pt>
                      <c:pt idx="4">
                        <c:v>4</c:v>
                      </c:pt>
                      <c:pt idx="5">
                        <c:v>4</c:v>
                      </c:pt>
                      <c:pt idx="6">
                        <c:v>3</c:v>
                      </c:pt>
                      <c:pt idx="7">
                        <c:v>3</c:v>
                      </c:pt>
                      <c:pt idx="8">
                        <c:v>4</c:v>
                      </c:pt>
                      <c:pt idx="9">
                        <c:v>3</c:v>
                      </c:pt>
                      <c:pt idx="10">
                        <c:v>2</c:v>
                      </c:pt>
                      <c:pt idx="11">
                        <c:v>0</c:v>
                      </c:pt>
                      <c:pt idx="12">
                        <c:v>0</c:v>
                      </c:pt>
                      <c:pt idx="13">
                        <c:v>0</c:v>
                      </c:pt>
                      <c:pt idx="14">
                        <c:v>3</c:v>
                      </c:pt>
                      <c:pt idx="15">
                        <c:v>2</c:v>
                      </c:pt>
                      <c:pt idx="16">
                        <c:v>2</c:v>
                      </c:pt>
                      <c:pt idx="17">
                        <c:v>4</c:v>
                      </c:pt>
                      <c:pt idx="18">
                        <c:v>5</c:v>
                      </c:pt>
                      <c:pt idx="19">
                        <c:v>3</c:v>
                      </c:pt>
                      <c:pt idx="20">
                        <c:v>3</c:v>
                      </c:pt>
                      <c:pt idx="21">
                        <c:v>3</c:v>
                      </c:pt>
                      <c:pt idx="22">
                        <c:v>5</c:v>
                      </c:pt>
                      <c:pt idx="23">
                        <c:v>4</c:v>
                      </c:pt>
                      <c:pt idx="24">
                        <c:v>5</c:v>
                      </c:pt>
                      <c:pt idx="25">
                        <c:v>4</c:v>
                      </c:pt>
                      <c:pt idx="26">
                        <c:v>4</c:v>
                      </c:pt>
                      <c:pt idx="27">
                        <c:v>3</c:v>
                      </c:pt>
                      <c:pt idx="28">
                        <c:v>3</c:v>
                      </c:pt>
                      <c:pt idx="29">
                        <c:v>2</c:v>
                      </c:pt>
                      <c:pt idx="30">
                        <c:v>2</c:v>
                      </c:pt>
                      <c:pt idx="31">
                        <c:v>1</c:v>
                      </c:pt>
                      <c:pt idx="32">
                        <c:v>1</c:v>
                      </c:pt>
                      <c:pt idx="33">
                        <c:v>2</c:v>
                      </c:pt>
                      <c:pt idx="34">
                        <c:v>2</c:v>
                      </c:pt>
                      <c:pt idx="35">
                        <c:v>0</c:v>
                      </c:pt>
                      <c:pt idx="36">
                        <c:v>2</c:v>
                      </c:pt>
                      <c:pt idx="37">
                        <c:v>2</c:v>
                      </c:pt>
                      <c:pt idx="38">
                        <c:v>3</c:v>
                      </c:pt>
                      <c:pt idx="39">
                        <c:v>5</c:v>
                      </c:pt>
                      <c:pt idx="40">
                        <c:v>6</c:v>
                      </c:pt>
                      <c:pt idx="41">
                        <c:v>7</c:v>
                      </c:pt>
                      <c:pt idx="42">
                        <c:v>6</c:v>
                      </c:pt>
                      <c:pt idx="43">
                        <c:v>4</c:v>
                      </c:pt>
                      <c:pt idx="44">
                        <c:v>5</c:v>
                      </c:pt>
                      <c:pt idx="45">
                        <c:v>7</c:v>
                      </c:pt>
                      <c:pt idx="46">
                        <c:v>6</c:v>
                      </c:pt>
                      <c:pt idx="47">
                        <c:v>5</c:v>
                      </c:pt>
                      <c:pt idx="48">
                        <c:v>6</c:v>
                      </c:pt>
                      <c:pt idx="49">
                        <c:v>5</c:v>
                      </c:pt>
                      <c:pt idx="50">
                        <c:v>6</c:v>
                      </c:pt>
                      <c:pt idx="51">
                        <c:v>7</c:v>
                      </c:pt>
                      <c:pt idx="52">
                        <c:v>7</c:v>
                      </c:pt>
                      <c:pt idx="53">
                        <c:v>5</c:v>
                      </c:pt>
                      <c:pt idx="54">
                        <c:v>6</c:v>
                      </c:pt>
                      <c:pt idx="55">
                        <c:v>7</c:v>
                      </c:pt>
                      <c:pt idx="56">
                        <c:v>4</c:v>
                      </c:pt>
                      <c:pt idx="57">
                        <c:v>7</c:v>
                      </c:pt>
                      <c:pt idx="58">
                        <c:v>6</c:v>
                      </c:pt>
                      <c:pt idx="59">
                        <c:v>6</c:v>
                      </c:pt>
                      <c:pt idx="60">
                        <c:v>6</c:v>
                      </c:pt>
                      <c:pt idx="61">
                        <c:v>7</c:v>
                      </c:pt>
                      <c:pt idx="62">
                        <c:v>10</c:v>
                      </c:pt>
                      <c:pt idx="63">
                        <c:v>10</c:v>
                      </c:pt>
                      <c:pt idx="64">
                        <c:v>10</c:v>
                      </c:pt>
                      <c:pt idx="65">
                        <c:v>12</c:v>
                      </c:pt>
                      <c:pt idx="66">
                        <c:v>12</c:v>
                      </c:pt>
                      <c:pt idx="67">
                        <c:v>9</c:v>
                      </c:pt>
                      <c:pt idx="68">
                        <c:v>10</c:v>
                      </c:pt>
                      <c:pt idx="69">
                        <c:v>9</c:v>
                      </c:pt>
                      <c:pt idx="70">
                        <c:v>10</c:v>
                      </c:pt>
                      <c:pt idx="71">
                        <c:v>9</c:v>
                      </c:pt>
                      <c:pt idx="72">
                        <c:v>8</c:v>
                      </c:pt>
                      <c:pt idx="73">
                        <c:v>12</c:v>
                      </c:pt>
                    </c:numCache>
                  </c:numRef>
                </c:val>
                <c:extLst xmlns:c15="http://schemas.microsoft.com/office/drawing/2012/chart">
                  <c:ext xmlns:c16="http://schemas.microsoft.com/office/drawing/2014/chart" uri="{C3380CC4-5D6E-409C-BE32-E72D297353CC}">
                    <c16:uniqueId val="{00000043-705D-4F0A-A385-AB4DC8980013}"/>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25-26'!$A$68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25-26'!$B$68:$DA$68</c15:sqref>
                        </c15:formulaRef>
                      </c:ext>
                    </c:extLst>
                    <c:numCache>
                      <c:formatCode>General</c:formatCode>
                      <c:ptCount val="104"/>
                      <c:pt idx="0">
                        <c:v>2</c:v>
                      </c:pt>
                      <c:pt idx="1">
                        <c:v>4</c:v>
                      </c:pt>
                      <c:pt idx="2">
                        <c:v>4</c:v>
                      </c:pt>
                      <c:pt idx="3">
                        <c:v>3</c:v>
                      </c:pt>
                      <c:pt idx="4">
                        <c:v>2</c:v>
                      </c:pt>
                      <c:pt idx="5">
                        <c:v>1</c:v>
                      </c:pt>
                      <c:pt idx="6">
                        <c:v>1</c:v>
                      </c:pt>
                      <c:pt idx="7">
                        <c:v>1</c:v>
                      </c:pt>
                      <c:pt idx="8">
                        <c:v>1</c:v>
                      </c:pt>
                      <c:pt idx="9">
                        <c:v>3</c:v>
                      </c:pt>
                      <c:pt idx="10">
                        <c:v>4</c:v>
                      </c:pt>
                      <c:pt idx="11">
                        <c:v>3</c:v>
                      </c:pt>
                      <c:pt idx="12">
                        <c:v>1</c:v>
                      </c:pt>
                      <c:pt idx="13">
                        <c:v>3</c:v>
                      </c:pt>
                      <c:pt idx="14">
                        <c:v>2</c:v>
                      </c:pt>
                      <c:pt idx="15">
                        <c:v>3</c:v>
                      </c:pt>
                      <c:pt idx="16">
                        <c:v>2</c:v>
                      </c:pt>
                      <c:pt idx="17">
                        <c:v>2</c:v>
                      </c:pt>
                      <c:pt idx="18">
                        <c:v>3</c:v>
                      </c:pt>
                      <c:pt idx="19">
                        <c:v>3</c:v>
                      </c:pt>
                      <c:pt idx="20">
                        <c:v>4</c:v>
                      </c:pt>
                      <c:pt idx="21">
                        <c:v>6</c:v>
                      </c:pt>
                      <c:pt idx="22">
                        <c:v>4</c:v>
                      </c:pt>
                      <c:pt idx="23">
                        <c:v>4</c:v>
                      </c:pt>
                      <c:pt idx="24">
                        <c:v>4</c:v>
                      </c:pt>
                      <c:pt idx="25">
                        <c:v>5</c:v>
                      </c:pt>
                      <c:pt idx="26">
                        <c:v>4</c:v>
                      </c:pt>
                      <c:pt idx="27">
                        <c:v>3</c:v>
                      </c:pt>
                      <c:pt idx="28">
                        <c:v>3</c:v>
                      </c:pt>
                      <c:pt idx="29">
                        <c:v>3</c:v>
                      </c:pt>
                      <c:pt idx="30">
                        <c:v>1</c:v>
                      </c:pt>
                      <c:pt idx="31">
                        <c:v>1</c:v>
                      </c:pt>
                      <c:pt idx="32">
                        <c:v>3</c:v>
                      </c:pt>
                      <c:pt idx="33">
                        <c:v>2</c:v>
                      </c:pt>
                      <c:pt idx="34">
                        <c:v>2</c:v>
                      </c:pt>
                      <c:pt idx="35">
                        <c:v>2</c:v>
                      </c:pt>
                      <c:pt idx="36">
                        <c:v>2</c:v>
                      </c:pt>
                      <c:pt idx="37">
                        <c:v>2</c:v>
                      </c:pt>
                      <c:pt idx="38">
                        <c:v>2</c:v>
                      </c:pt>
                      <c:pt idx="39">
                        <c:v>1</c:v>
                      </c:pt>
                      <c:pt idx="40">
                        <c:v>1</c:v>
                      </c:pt>
                      <c:pt idx="41">
                        <c:v>4</c:v>
                      </c:pt>
                      <c:pt idx="42">
                        <c:v>6</c:v>
                      </c:pt>
                      <c:pt idx="43">
                        <c:v>3</c:v>
                      </c:pt>
                      <c:pt idx="44">
                        <c:v>3</c:v>
                      </c:pt>
                      <c:pt idx="45">
                        <c:v>3</c:v>
                      </c:pt>
                      <c:pt idx="46">
                        <c:v>3</c:v>
                      </c:pt>
                      <c:pt idx="47">
                        <c:v>2</c:v>
                      </c:pt>
                      <c:pt idx="48">
                        <c:v>2</c:v>
                      </c:pt>
                      <c:pt idx="49">
                        <c:v>0</c:v>
                      </c:pt>
                      <c:pt idx="50">
                        <c:v>0</c:v>
                      </c:pt>
                      <c:pt idx="51">
                        <c:v>0</c:v>
                      </c:pt>
                      <c:pt idx="52">
                        <c:v>1</c:v>
                      </c:pt>
                      <c:pt idx="53">
                        <c:v>1</c:v>
                      </c:pt>
                      <c:pt idx="54">
                        <c:v>0</c:v>
                      </c:pt>
                      <c:pt idx="55">
                        <c:v>4</c:v>
                      </c:pt>
                      <c:pt idx="56">
                        <c:v>0</c:v>
                      </c:pt>
                      <c:pt idx="57">
                        <c:v>0</c:v>
                      </c:pt>
                      <c:pt idx="58">
                        <c:v>2</c:v>
                      </c:pt>
                      <c:pt idx="59">
                        <c:v>3</c:v>
                      </c:pt>
                      <c:pt idx="60">
                        <c:v>2</c:v>
                      </c:pt>
                      <c:pt idx="61">
                        <c:v>1</c:v>
                      </c:pt>
                      <c:pt idx="62">
                        <c:v>1</c:v>
                      </c:pt>
                      <c:pt idx="63">
                        <c:v>3</c:v>
                      </c:pt>
                      <c:pt idx="64">
                        <c:v>1</c:v>
                      </c:pt>
                      <c:pt idx="65">
                        <c:v>0</c:v>
                      </c:pt>
                      <c:pt idx="66">
                        <c:v>2</c:v>
                      </c:pt>
                      <c:pt idx="67">
                        <c:v>4</c:v>
                      </c:pt>
                      <c:pt idx="68">
                        <c:v>3</c:v>
                      </c:pt>
                      <c:pt idx="69">
                        <c:v>3</c:v>
                      </c:pt>
                      <c:pt idx="70">
                        <c:v>4</c:v>
                      </c:pt>
                      <c:pt idx="71">
                        <c:v>5</c:v>
                      </c:pt>
                      <c:pt idx="72">
                        <c:v>4</c:v>
                      </c:pt>
                      <c:pt idx="73">
                        <c:v>4</c:v>
                      </c:pt>
                    </c:numCache>
                  </c:numRef>
                </c:val>
                <c:extLst xmlns:c15="http://schemas.microsoft.com/office/drawing/2012/chart">
                  <c:ext xmlns:c16="http://schemas.microsoft.com/office/drawing/2014/chart" uri="{C3380CC4-5D6E-409C-BE32-E72D297353CC}">
                    <c16:uniqueId val="{00000044-705D-4F0A-A385-AB4DC8980013}"/>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25-26'!$A$69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25-26'!$B$69:$DA$69</c15:sqref>
                        </c15:formulaRef>
                      </c:ext>
                    </c:extLst>
                    <c:numCache>
                      <c:formatCode>General</c:formatCode>
                      <c:ptCount val="104"/>
                      <c:pt idx="0">
                        <c:v>17</c:v>
                      </c:pt>
                      <c:pt idx="1">
                        <c:v>13</c:v>
                      </c:pt>
                      <c:pt idx="2">
                        <c:v>10</c:v>
                      </c:pt>
                      <c:pt idx="3">
                        <c:v>9</c:v>
                      </c:pt>
                      <c:pt idx="4">
                        <c:v>11</c:v>
                      </c:pt>
                      <c:pt idx="5">
                        <c:v>12</c:v>
                      </c:pt>
                      <c:pt idx="6">
                        <c:v>14</c:v>
                      </c:pt>
                      <c:pt idx="7">
                        <c:v>18</c:v>
                      </c:pt>
                      <c:pt idx="8">
                        <c:v>16</c:v>
                      </c:pt>
                      <c:pt idx="9">
                        <c:v>18</c:v>
                      </c:pt>
                      <c:pt idx="10">
                        <c:v>18</c:v>
                      </c:pt>
                      <c:pt idx="11">
                        <c:v>19</c:v>
                      </c:pt>
                      <c:pt idx="12">
                        <c:v>24</c:v>
                      </c:pt>
                      <c:pt idx="13">
                        <c:v>25</c:v>
                      </c:pt>
                      <c:pt idx="14">
                        <c:v>22</c:v>
                      </c:pt>
                      <c:pt idx="15">
                        <c:v>25</c:v>
                      </c:pt>
                      <c:pt idx="16">
                        <c:v>10</c:v>
                      </c:pt>
                      <c:pt idx="17">
                        <c:v>22</c:v>
                      </c:pt>
                      <c:pt idx="18">
                        <c:v>21</c:v>
                      </c:pt>
                      <c:pt idx="19">
                        <c:v>20</c:v>
                      </c:pt>
                      <c:pt idx="20">
                        <c:v>24</c:v>
                      </c:pt>
                      <c:pt idx="21">
                        <c:v>25</c:v>
                      </c:pt>
                      <c:pt idx="22">
                        <c:v>23</c:v>
                      </c:pt>
                      <c:pt idx="23">
                        <c:v>21</c:v>
                      </c:pt>
                      <c:pt idx="24">
                        <c:v>19</c:v>
                      </c:pt>
                      <c:pt idx="25">
                        <c:v>23</c:v>
                      </c:pt>
                      <c:pt idx="26">
                        <c:v>21</c:v>
                      </c:pt>
                      <c:pt idx="27">
                        <c:v>19</c:v>
                      </c:pt>
                      <c:pt idx="28">
                        <c:v>19</c:v>
                      </c:pt>
                      <c:pt idx="29">
                        <c:v>21</c:v>
                      </c:pt>
                      <c:pt idx="30">
                        <c:v>19</c:v>
                      </c:pt>
                      <c:pt idx="31">
                        <c:v>19</c:v>
                      </c:pt>
                      <c:pt idx="32">
                        <c:v>16</c:v>
                      </c:pt>
                      <c:pt idx="33">
                        <c:v>13</c:v>
                      </c:pt>
                      <c:pt idx="34">
                        <c:v>14</c:v>
                      </c:pt>
                      <c:pt idx="35">
                        <c:v>11</c:v>
                      </c:pt>
                      <c:pt idx="36">
                        <c:v>11</c:v>
                      </c:pt>
                      <c:pt idx="37">
                        <c:v>13</c:v>
                      </c:pt>
                      <c:pt idx="38">
                        <c:v>14</c:v>
                      </c:pt>
                      <c:pt idx="39">
                        <c:v>16</c:v>
                      </c:pt>
                      <c:pt idx="40">
                        <c:v>14</c:v>
                      </c:pt>
                      <c:pt idx="41">
                        <c:v>16</c:v>
                      </c:pt>
                      <c:pt idx="42">
                        <c:v>13</c:v>
                      </c:pt>
                      <c:pt idx="43">
                        <c:v>11</c:v>
                      </c:pt>
                      <c:pt idx="44">
                        <c:v>11</c:v>
                      </c:pt>
                      <c:pt idx="45">
                        <c:v>13</c:v>
                      </c:pt>
                      <c:pt idx="46">
                        <c:v>17</c:v>
                      </c:pt>
                      <c:pt idx="47">
                        <c:v>13</c:v>
                      </c:pt>
                      <c:pt idx="48">
                        <c:v>13</c:v>
                      </c:pt>
                      <c:pt idx="49">
                        <c:v>14</c:v>
                      </c:pt>
                      <c:pt idx="50">
                        <c:v>13</c:v>
                      </c:pt>
                      <c:pt idx="51">
                        <c:v>12</c:v>
                      </c:pt>
                      <c:pt idx="52">
                        <c:v>13</c:v>
                      </c:pt>
                      <c:pt idx="53">
                        <c:v>19</c:v>
                      </c:pt>
                      <c:pt idx="54">
                        <c:v>19</c:v>
                      </c:pt>
                      <c:pt idx="55">
                        <c:v>21</c:v>
                      </c:pt>
                      <c:pt idx="56">
                        <c:v>23</c:v>
                      </c:pt>
                      <c:pt idx="57">
                        <c:v>22</c:v>
                      </c:pt>
                      <c:pt idx="58">
                        <c:v>20</c:v>
                      </c:pt>
                      <c:pt idx="59">
                        <c:v>18</c:v>
                      </c:pt>
                      <c:pt idx="60">
                        <c:v>16</c:v>
                      </c:pt>
                      <c:pt idx="61">
                        <c:v>10</c:v>
                      </c:pt>
                      <c:pt idx="62">
                        <c:v>12</c:v>
                      </c:pt>
                      <c:pt idx="63">
                        <c:v>13</c:v>
                      </c:pt>
                      <c:pt idx="64">
                        <c:v>17</c:v>
                      </c:pt>
                      <c:pt idx="65">
                        <c:v>15</c:v>
                      </c:pt>
                      <c:pt idx="66">
                        <c:v>14</c:v>
                      </c:pt>
                      <c:pt idx="67">
                        <c:v>18</c:v>
                      </c:pt>
                      <c:pt idx="68">
                        <c:v>19</c:v>
                      </c:pt>
                      <c:pt idx="69">
                        <c:v>15</c:v>
                      </c:pt>
                      <c:pt idx="70">
                        <c:v>14</c:v>
                      </c:pt>
                      <c:pt idx="71">
                        <c:v>16</c:v>
                      </c:pt>
                      <c:pt idx="72">
                        <c:v>17</c:v>
                      </c:pt>
                      <c:pt idx="73">
                        <c:v>17</c:v>
                      </c:pt>
                    </c:numCache>
                  </c:numRef>
                </c:val>
                <c:extLst xmlns:c15="http://schemas.microsoft.com/office/drawing/2012/chart">
                  <c:ext xmlns:c16="http://schemas.microsoft.com/office/drawing/2014/chart" uri="{C3380CC4-5D6E-409C-BE32-E72D297353CC}">
                    <c16:uniqueId val="{00000045-705D-4F0A-A385-AB4DC8980013}"/>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25-26'!$A$70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25-26'!$B$70:$DA$70</c15:sqref>
                        </c15:formulaRef>
                      </c:ext>
                    </c:extLst>
                    <c:numCache>
                      <c:formatCode>General</c:formatCode>
                      <c:ptCount val="104"/>
                      <c:pt idx="0">
                        <c:v>8</c:v>
                      </c:pt>
                      <c:pt idx="1">
                        <c:v>8</c:v>
                      </c:pt>
                      <c:pt idx="2">
                        <c:v>8</c:v>
                      </c:pt>
                      <c:pt idx="3">
                        <c:v>8</c:v>
                      </c:pt>
                      <c:pt idx="4">
                        <c:v>8</c:v>
                      </c:pt>
                      <c:pt idx="5">
                        <c:v>9</c:v>
                      </c:pt>
                      <c:pt idx="6">
                        <c:v>9</c:v>
                      </c:pt>
                      <c:pt idx="7">
                        <c:v>8</c:v>
                      </c:pt>
                      <c:pt idx="8">
                        <c:v>9</c:v>
                      </c:pt>
                      <c:pt idx="9">
                        <c:v>8</c:v>
                      </c:pt>
                      <c:pt idx="10">
                        <c:v>7</c:v>
                      </c:pt>
                      <c:pt idx="11">
                        <c:v>8</c:v>
                      </c:pt>
                      <c:pt idx="12">
                        <c:v>5</c:v>
                      </c:pt>
                      <c:pt idx="13">
                        <c:v>4</c:v>
                      </c:pt>
                      <c:pt idx="14">
                        <c:v>3</c:v>
                      </c:pt>
                      <c:pt idx="15">
                        <c:v>6</c:v>
                      </c:pt>
                      <c:pt idx="16">
                        <c:v>19</c:v>
                      </c:pt>
                      <c:pt idx="17">
                        <c:v>4</c:v>
                      </c:pt>
                      <c:pt idx="18">
                        <c:v>4</c:v>
                      </c:pt>
                      <c:pt idx="19">
                        <c:v>7</c:v>
                      </c:pt>
                      <c:pt idx="20">
                        <c:v>6</c:v>
                      </c:pt>
                      <c:pt idx="21">
                        <c:v>8</c:v>
                      </c:pt>
                      <c:pt idx="22">
                        <c:v>7</c:v>
                      </c:pt>
                      <c:pt idx="23">
                        <c:v>7</c:v>
                      </c:pt>
                      <c:pt idx="24">
                        <c:v>6</c:v>
                      </c:pt>
                      <c:pt idx="25">
                        <c:v>9</c:v>
                      </c:pt>
                      <c:pt idx="26">
                        <c:v>7</c:v>
                      </c:pt>
                      <c:pt idx="27">
                        <c:v>6</c:v>
                      </c:pt>
                      <c:pt idx="28">
                        <c:v>4</c:v>
                      </c:pt>
                      <c:pt idx="29">
                        <c:v>5</c:v>
                      </c:pt>
                      <c:pt idx="30">
                        <c:v>4</c:v>
                      </c:pt>
                      <c:pt idx="31">
                        <c:v>5</c:v>
                      </c:pt>
                      <c:pt idx="32">
                        <c:v>3</c:v>
                      </c:pt>
                      <c:pt idx="33">
                        <c:v>5</c:v>
                      </c:pt>
                      <c:pt idx="34">
                        <c:v>5</c:v>
                      </c:pt>
                      <c:pt idx="35">
                        <c:v>6</c:v>
                      </c:pt>
                      <c:pt idx="36">
                        <c:v>7</c:v>
                      </c:pt>
                      <c:pt idx="37">
                        <c:v>5</c:v>
                      </c:pt>
                      <c:pt idx="38">
                        <c:v>5</c:v>
                      </c:pt>
                      <c:pt idx="39">
                        <c:v>6</c:v>
                      </c:pt>
                      <c:pt idx="40">
                        <c:v>4</c:v>
                      </c:pt>
                      <c:pt idx="41">
                        <c:v>5</c:v>
                      </c:pt>
                      <c:pt idx="42">
                        <c:v>5</c:v>
                      </c:pt>
                      <c:pt idx="43">
                        <c:v>5</c:v>
                      </c:pt>
                      <c:pt idx="44">
                        <c:v>6</c:v>
                      </c:pt>
                      <c:pt idx="45">
                        <c:v>5</c:v>
                      </c:pt>
                      <c:pt idx="46">
                        <c:v>9</c:v>
                      </c:pt>
                      <c:pt idx="47">
                        <c:v>9</c:v>
                      </c:pt>
                      <c:pt idx="48">
                        <c:v>8</c:v>
                      </c:pt>
                      <c:pt idx="49">
                        <c:v>7</c:v>
                      </c:pt>
                      <c:pt idx="50">
                        <c:v>5</c:v>
                      </c:pt>
                      <c:pt idx="51">
                        <c:v>6</c:v>
                      </c:pt>
                      <c:pt idx="52">
                        <c:v>8</c:v>
                      </c:pt>
                      <c:pt idx="53">
                        <c:v>5</c:v>
                      </c:pt>
                      <c:pt idx="54">
                        <c:v>5</c:v>
                      </c:pt>
                      <c:pt idx="55">
                        <c:v>6</c:v>
                      </c:pt>
                      <c:pt idx="56">
                        <c:v>7</c:v>
                      </c:pt>
                      <c:pt idx="57">
                        <c:v>5</c:v>
                      </c:pt>
                      <c:pt idx="58">
                        <c:v>6</c:v>
                      </c:pt>
                      <c:pt idx="59">
                        <c:v>3</c:v>
                      </c:pt>
                      <c:pt idx="60">
                        <c:v>2</c:v>
                      </c:pt>
                      <c:pt idx="61">
                        <c:v>2</c:v>
                      </c:pt>
                      <c:pt idx="62">
                        <c:v>2</c:v>
                      </c:pt>
                      <c:pt idx="63">
                        <c:v>3</c:v>
                      </c:pt>
                      <c:pt idx="64">
                        <c:v>3</c:v>
                      </c:pt>
                      <c:pt idx="65">
                        <c:v>4</c:v>
                      </c:pt>
                      <c:pt idx="66">
                        <c:v>5</c:v>
                      </c:pt>
                      <c:pt idx="67">
                        <c:v>5</c:v>
                      </c:pt>
                      <c:pt idx="68">
                        <c:v>3</c:v>
                      </c:pt>
                      <c:pt idx="69">
                        <c:v>3</c:v>
                      </c:pt>
                      <c:pt idx="70">
                        <c:v>4</c:v>
                      </c:pt>
                      <c:pt idx="71">
                        <c:v>5</c:v>
                      </c:pt>
                      <c:pt idx="72">
                        <c:v>3</c:v>
                      </c:pt>
                      <c:pt idx="73">
                        <c:v>5</c:v>
                      </c:pt>
                    </c:numCache>
                  </c:numRef>
                </c:val>
                <c:extLst xmlns:c15="http://schemas.microsoft.com/office/drawing/2012/chart">
                  <c:ext xmlns:c16="http://schemas.microsoft.com/office/drawing/2014/chart" uri="{C3380CC4-5D6E-409C-BE32-E72D297353CC}">
                    <c16:uniqueId val="{00000046-705D-4F0A-A385-AB4DC8980013}"/>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25-26'!$A$71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25-26'!$B$71:$DA$71</c15:sqref>
                        </c15:formulaRef>
                      </c:ext>
                    </c:extLst>
                    <c:numCache>
                      <c:formatCode>General</c:formatCode>
                      <c:ptCount val="104"/>
                      <c:pt idx="0">
                        <c:v>0</c:v>
                      </c:pt>
                      <c:pt idx="1">
                        <c:v>0</c:v>
                      </c:pt>
                      <c:pt idx="2">
                        <c:v>0</c:v>
                      </c:pt>
                      <c:pt idx="3">
                        <c:v>0</c:v>
                      </c:pt>
                      <c:pt idx="4">
                        <c:v>1</c:v>
                      </c:pt>
                      <c:pt idx="5">
                        <c:v>1</c:v>
                      </c:pt>
                      <c:pt idx="6">
                        <c:v>1</c:v>
                      </c:pt>
                      <c:pt idx="7">
                        <c:v>1</c:v>
                      </c:pt>
                      <c:pt idx="8">
                        <c:v>2</c:v>
                      </c:pt>
                      <c:pt idx="9">
                        <c:v>1</c:v>
                      </c:pt>
                      <c:pt idx="10">
                        <c:v>2</c:v>
                      </c:pt>
                      <c:pt idx="11">
                        <c:v>0</c:v>
                      </c:pt>
                      <c:pt idx="12">
                        <c:v>1</c:v>
                      </c:pt>
                      <c:pt idx="13">
                        <c:v>1</c:v>
                      </c:pt>
                      <c:pt idx="14">
                        <c:v>0</c:v>
                      </c:pt>
                      <c:pt idx="15">
                        <c:v>0</c:v>
                      </c:pt>
                      <c:pt idx="16">
                        <c:v>0</c:v>
                      </c:pt>
                      <c:pt idx="17">
                        <c:v>0</c:v>
                      </c:pt>
                      <c:pt idx="18">
                        <c:v>0</c:v>
                      </c:pt>
                      <c:pt idx="19">
                        <c:v>0</c:v>
                      </c:pt>
                      <c:pt idx="20">
                        <c:v>0</c:v>
                      </c:pt>
                      <c:pt idx="21">
                        <c:v>0</c:v>
                      </c:pt>
                      <c:pt idx="22">
                        <c:v>0</c:v>
                      </c:pt>
                      <c:pt idx="23">
                        <c:v>1</c:v>
                      </c:pt>
                      <c:pt idx="24">
                        <c:v>0</c:v>
                      </c:pt>
                      <c:pt idx="25">
                        <c:v>0</c:v>
                      </c:pt>
                      <c:pt idx="26">
                        <c:v>0</c:v>
                      </c:pt>
                      <c:pt idx="27">
                        <c:v>1</c:v>
                      </c:pt>
                      <c:pt idx="28">
                        <c:v>1</c:v>
                      </c:pt>
                      <c:pt idx="29">
                        <c:v>1</c:v>
                      </c:pt>
                      <c:pt idx="30">
                        <c:v>2</c:v>
                      </c:pt>
                      <c:pt idx="31">
                        <c:v>1</c:v>
                      </c:pt>
                      <c:pt idx="32">
                        <c:v>2</c:v>
                      </c:pt>
                      <c:pt idx="33">
                        <c:v>1</c:v>
                      </c:pt>
                      <c:pt idx="34">
                        <c:v>1</c:v>
                      </c:pt>
                      <c:pt idx="35">
                        <c:v>1</c:v>
                      </c:pt>
                      <c:pt idx="36">
                        <c:v>0</c:v>
                      </c:pt>
                      <c:pt idx="37">
                        <c:v>1</c:v>
                      </c:pt>
                      <c:pt idx="38">
                        <c:v>1</c:v>
                      </c:pt>
                      <c:pt idx="39">
                        <c:v>1</c:v>
                      </c:pt>
                      <c:pt idx="40">
                        <c:v>1</c:v>
                      </c:pt>
                      <c:pt idx="41">
                        <c:v>1</c:v>
                      </c:pt>
                      <c:pt idx="42">
                        <c:v>0</c:v>
                      </c:pt>
                      <c:pt idx="43">
                        <c:v>0</c:v>
                      </c:pt>
                      <c:pt idx="44">
                        <c:v>0</c:v>
                      </c:pt>
                      <c:pt idx="45">
                        <c:v>0</c:v>
                      </c:pt>
                      <c:pt idx="46">
                        <c:v>0</c:v>
                      </c:pt>
                      <c:pt idx="47">
                        <c:v>0</c:v>
                      </c:pt>
                      <c:pt idx="48">
                        <c:v>0</c:v>
                      </c:pt>
                      <c:pt idx="49">
                        <c:v>0</c:v>
                      </c:pt>
                      <c:pt idx="50">
                        <c:v>0</c:v>
                      </c:pt>
                      <c:pt idx="51">
                        <c:v>0</c:v>
                      </c:pt>
                      <c:pt idx="52">
                        <c:v>0</c:v>
                      </c:pt>
                      <c:pt idx="53">
                        <c:v>1</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1</c:v>
                      </c:pt>
                      <c:pt idx="72">
                        <c:v>1</c:v>
                      </c:pt>
                      <c:pt idx="73">
                        <c:v>1</c:v>
                      </c:pt>
                    </c:numCache>
                  </c:numRef>
                </c:val>
                <c:extLst xmlns:c15="http://schemas.microsoft.com/office/drawing/2012/chart">
                  <c:ext xmlns:c16="http://schemas.microsoft.com/office/drawing/2014/chart" uri="{C3380CC4-5D6E-409C-BE32-E72D297353CC}">
                    <c16:uniqueId val="{00000047-705D-4F0A-A385-AB4DC8980013}"/>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25-26'!$A$72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25-26'!$B$72:$DA$72</c15:sqref>
                        </c15:formulaRef>
                      </c:ext>
                    </c:extLst>
                    <c:numCache>
                      <c:formatCode>General</c:formatCode>
                      <c:ptCount val="104"/>
                      <c:pt idx="0">
                        <c:v>1</c:v>
                      </c:pt>
                      <c:pt idx="1">
                        <c:v>1</c:v>
                      </c:pt>
                      <c:pt idx="2">
                        <c:v>1</c:v>
                      </c:pt>
                      <c:pt idx="3">
                        <c:v>0</c:v>
                      </c:pt>
                      <c:pt idx="4">
                        <c:v>0</c:v>
                      </c:pt>
                      <c:pt idx="5">
                        <c:v>1</c:v>
                      </c:pt>
                      <c:pt idx="6">
                        <c:v>1</c:v>
                      </c:pt>
                      <c:pt idx="7">
                        <c:v>1</c:v>
                      </c:pt>
                      <c:pt idx="8">
                        <c:v>2</c:v>
                      </c:pt>
                      <c:pt idx="9">
                        <c:v>3</c:v>
                      </c:pt>
                      <c:pt idx="10">
                        <c:v>3</c:v>
                      </c:pt>
                      <c:pt idx="11">
                        <c:v>2</c:v>
                      </c:pt>
                      <c:pt idx="12">
                        <c:v>0</c:v>
                      </c:pt>
                      <c:pt idx="13">
                        <c:v>2</c:v>
                      </c:pt>
                      <c:pt idx="14">
                        <c:v>3</c:v>
                      </c:pt>
                      <c:pt idx="15">
                        <c:v>2</c:v>
                      </c:pt>
                      <c:pt idx="16">
                        <c:v>4</c:v>
                      </c:pt>
                      <c:pt idx="17">
                        <c:v>2</c:v>
                      </c:pt>
                      <c:pt idx="18">
                        <c:v>2</c:v>
                      </c:pt>
                      <c:pt idx="19">
                        <c:v>2</c:v>
                      </c:pt>
                      <c:pt idx="20">
                        <c:v>2</c:v>
                      </c:pt>
                      <c:pt idx="21">
                        <c:v>0</c:v>
                      </c:pt>
                      <c:pt idx="22">
                        <c:v>1</c:v>
                      </c:pt>
                      <c:pt idx="23">
                        <c:v>1</c:v>
                      </c:pt>
                      <c:pt idx="24">
                        <c:v>1</c:v>
                      </c:pt>
                      <c:pt idx="25">
                        <c:v>0</c:v>
                      </c:pt>
                      <c:pt idx="26">
                        <c:v>0</c:v>
                      </c:pt>
                      <c:pt idx="27">
                        <c:v>0</c:v>
                      </c:pt>
                      <c:pt idx="28">
                        <c:v>0</c:v>
                      </c:pt>
                      <c:pt idx="29">
                        <c:v>0</c:v>
                      </c:pt>
                      <c:pt idx="30">
                        <c:v>0</c:v>
                      </c:pt>
                      <c:pt idx="32">
                        <c:v>0</c:v>
                      </c:pt>
                      <c:pt idx="33">
                        <c:v>0</c:v>
                      </c:pt>
                      <c:pt idx="34">
                        <c:v>0</c:v>
                      </c:pt>
                      <c:pt idx="35">
                        <c:v>0</c:v>
                      </c:pt>
                      <c:pt idx="36">
                        <c:v>0</c:v>
                      </c:pt>
                      <c:pt idx="37">
                        <c:v>0</c:v>
                      </c:pt>
                      <c:pt idx="38">
                        <c:v>1</c:v>
                      </c:pt>
                      <c:pt idx="39">
                        <c:v>1</c:v>
                      </c:pt>
                      <c:pt idx="40">
                        <c:v>1</c:v>
                      </c:pt>
                      <c:pt idx="41">
                        <c:v>2</c:v>
                      </c:pt>
                      <c:pt idx="42">
                        <c:v>3</c:v>
                      </c:pt>
                      <c:pt idx="43">
                        <c:v>2</c:v>
                      </c:pt>
                      <c:pt idx="44">
                        <c:v>3</c:v>
                      </c:pt>
                      <c:pt idx="45">
                        <c:v>2</c:v>
                      </c:pt>
                      <c:pt idx="46">
                        <c:v>2</c:v>
                      </c:pt>
                      <c:pt idx="47">
                        <c:v>2</c:v>
                      </c:pt>
                      <c:pt idx="48">
                        <c:v>3</c:v>
                      </c:pt>
                      <c:pt idx="49">
                        <c:v>2</c:v>
                      </c:pt>
                      <c:pt idx="50">
                        <c:v>1</c:v>
                      </c:pt>
                      <c:pt idx="51">
                        <c:v>2</c:v>
                      </c:pt>
                      <c:pt idx="52">
                        <c:v>2</c:v>
                      </c:pt>
                      <c:pt idx="53">
                        <c:v>0</c:v>
                      </c:pt>
                      <c:pt idx="54">
                        <c:v>0</c:v>
                      </c:pt>
                      <c:pt idx="55">
                        <c:v>0</c:v>
                      </c:pt>
                      <c:pt idx="56">
                        <c:v>0</c:v>
                      </c:pt>
                      <c:pt idx="57">
                        <c:v>2</c:v>
                      </c:pt>
                      <c:pt idx="58">
                        <c:v>1</c:v>
                      </c:pt>
                      <c:pt idx="59">
                        <c:v>1</c:v>
                      </c:pt>
                      <c:pt idx="60">
                        <c:v>1</c:v>
                      </c:pt>
                      <c:pt idx="61">
                        <c:v>1</c:v>
                      </c:pt>
                      <c:pt idx="62">
                        <c:v>1</c:v>
                      </c:pt>
                      <c:pt idx="63">
                        <c:v>1</c:v>
                      </c:pt>
                      <c:pt idx="64">
                        <c:v>2</c:v>
                      </c:pt>
                      <c:pt idx="65">
                        <c:v>2</c:v>
                      </c:pt>
                      <c:pt idx="66">
                        <c:v>4</c:v>
                      </c:pt>
                      <c:pt idx="67">
                        <c:v>2</c:v>
                      </c:pt>
                      <c:pt idx="68">
                        <c:v>3</c:v>
                      </c:pt>
                      <c:pt idx="69">
                        <c:v>2</c:v>
                      </c:pt>
                      <c:pt idx="70">
                        <c:v>2</c:v>
                      </c:pt>
                      <c:pt idx="71">
                        <c:v>0</c:v>
                      </c:pt>
                      <c:pt idx="72">
                        <c:v>0</c:v>
                      </c:pt>
                      <c:pt idx="73">
                        <c:v>0</c:v>
                      </c:pt>
                    </c:numCache>
                  </c:numRef>
                </c:val>
                <c:extLst xmlns:c15="http://schemas.microsoft.com/office/drawing/2012/chart">
                  <c:ext xmlns:c16="http://schemas.microsoft.com/office/drawing/2014/chart" uri="{C3380CC4-5D6E-409C-BE32-E72D297353CC}">
                    <c16:uniqueId val="{00000048-705D-4F0A-A385-AB4DC8980013}"/>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25-26'!$A$73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25-26'!$B$73:$DA$73</c15:sqref>
                        </c15:formulaRef>
                      </c:ext>
                    </c:extLst>
                    <c:numCache>
                      <c:formatCode>General</c:formatCode>
                      <c:ptCount val="104"/>
                      <c:pt idx="0">
                        <c:v>5</c:v>
                      </c:pt>
                      <c:pt idx="1">
                        <c:v>3</c:v>
                      </c:pt>
                      <c:pt idx="2">
                        <c:v>3</c:v>
                      </c:pt>
                      <c:pt idx="3">
                        <c:v>3</c:v>
                      </c:pt>
                      <c:pt idx="4">
                        <c:v>2</c:v>
                      </c:pt>
                      <c:pt idx="5">
                        <c:v>3</c:v>
                      </c:pt>
                      <c:pt idx="6">
                        <c:v>4</c:v>
                      </c:pt>
                      <c:pt idx="7">
                        <c:v>4</c:v>
                      </c:pt>
                      <c:pt idx="8">
                        <c:v>6</c:v>
                      </c:pt>
                      <c:pt idx="9">
                        <c:v>5</c:v>
                      </c:pt>
                      <c:pt idx="10">
                        <c:v>3</c:v>
                      </c:pt>
                      <c:pt idx="11">
                        <c:v>3</c:v>
                      </c:pt>
                      <c:pt idx="12">
                        <c:v>2</c:v>
                      </c:pt>
                      <c:pt idx="13">
                        <c:v>3</c:v>
                      </c:pt>
                      <c:pt idx="14">
                        <c:v>2</c:v>
                      </c:pt>
                      <c:pt idx="15">
                        <c:v>3</c:v>
                      </c:pt>
                      <c:pt idx="16">
                        <c:v>4</c:v>
                      </c:pt>
                      <c:pt idx="17">
                        <c:v>3</c:v>
                      </c:pt>
                      <c:pt idx="18">
                        <c:v>6</c:v>
                      </c:pt>
                      <c:pt idx="19">
                        <c:v>5</c:v>
                      </c:pt>
                      <c:pt idx="20">
                        <c:v>6</c:v>
                      </c:pt>
                      <c:pt idx="21">
                        <c:v>5</c:v>
                      </c:pt>
                      <c:pt idx="22">
                        <c:v>4</c:v>
                      </c:pt>
                      <c:pt idx="23">
                        <c:v>5</c:v>
                      </c:pt>
                      <c:pt idx="24">
                        <c:v>3</c:v>
                      </c:pt>
                      <c:pt idx="25">
                        <c:v>5</c:v>
                      </c:pt>
                      <c:pt idx="26">
                        <c:v>5</c:v>
                      </c:pt>
                      <c:pt idx="27">
                        <c:v>4</c:v>
                      </c:pt>
                      <c:pt idx="28">
                        <c:v>8</c:v>
                      </c:pt>
                      <c:pt idx="29">
                        <c:v>10</c:v>
                      </c:pt>
                      <c:pt idx="30">
                        <c:v>9</c:v>
                      </c:pt>
                      <c:pt idx="31">
                        <c:v>8</c:v>
                      </c:pt>
                      <c:pt idx="32">
                        <c:v>8</c:v>
                      </c:pt>
                      <c:pt idx="33">
                        <c:v>14</c:v>
                      </c:pt>
                      <c:pt idx="34">
                        <c:v>15</c:v>
                      </c:pt>
                      <c:pt idx="35">
                        <c:v>13</c:v>
                      </c:pt>
                      <c:pt idx="36">
                        <c:v>12</c:v>
                      </c:pt>
                      <c:pt idx="37">
                        <c:v>8</c:v>
                      </c:pt>
                      <c:pt idx="38">
                        <c:v>8</c:v>
                      </c:pt>
                      <c:pt idx="39">
                        <c:v>10</c:v>
                      </c:pt>
                      <c:pt idx="40">
                        <c:v>18</c:v>
                      </c:pt>
                      <c:pt idx="41">
                        <c:v>17</c:v>
                      </c:pt>
                      <c:pt idx="42">
                        <c:v>22</c:v>
                      </c:pt>
                      <c:pt idx="43">
                        <c:v>20</c:v>
                      </c:pt>
                      <c:pt idx="44">
                        <c:v>18</c:v>
                      </c:pt>
                      <c:pt idx="45">
                        <c:v>15</c:v>
                      </c:pt>
                      <c:pt idx="46">
                        <c:v>11</c:v>
                      </c:pt>
                      <c:pt idx="47">
                        <c:v>16</c:v>
                      </c:pt>
                      <c:pt idx="48">
                        <c:v>15</c:v>
                      </c:pt>
                      <c:pt idx="49">
                        <c:v>12</c:v>
                      </c:pt>
                      <c:pt idx="50">
                        <c:v>12</c:v>
                      </c:pt>
                      <c:pt idx="51">
                        <c:v>12</c:v>
                      </c:pt>
                      <c:pt idx="52">
                        <c:v>10</c:v>
                      </c:pt>
                      <c:pt idx="53">
                        <c:v>8</c:v>
                      </c:pt>
                      <c:pt idx="54">
                        <c:v>8</c:v>
                      </c:pt>
                      <c:pt idx="55">
                        <c:v>9</c:v>
                      </c:pt>
                      <c:pt idx="56">
                        <c:v>8</c:v>
                      </c:pt>
                      <c:pt idx="57">
                        <c:v>8</c:v>
                      </c:pt>
                      <c:pt idx="58">
                        <c:v>9</c:v>
                      </c:pt>
                      <c:pt idx="59">
                        <c:v>10</c:v>
                      </c:pt>
                      <c:pt idx="60">
                        <c:v>7</c:v>
                      </c:pt>
                      <c:pt idx="61">
                        <c:v>10</c:v>
                      </c:pt>
                      <c:pt idx="62">
                        <c:v>9</c:v>
                      </c:pt>
                      <c:pt idx="63">
                        <c:v>10</c:v>
                      </c:pt>
                      <c:pt idx="64">
                        <c:v>15</c:v>
                      </c:pt>
                      <c:pt idx="65">
                        <c:v>10</c:v>
                      </c:pt>
                      <c:pt idx="66">
                        <c:v>7</c:v>
                      </c:pt>
                      <c:pt idx="67">
                        <c:v>5</c:v>
                      </c:pt>
                      <c:pt idx="68">
                        <c:v>4</c:v>
                      </c:pt>
                      <c:pt idx="69">
                        <c:v>2</c:v>
                      </c:pt>
                      <c:pt idx="70">
                        <c:v>3</c:v>
                      </c:pt>
                      <c:pt idx="71">
                        <c:v>7</c:v>
                      </c:pt>
                      <c:pt idx="72">
                        <c:v>12</c:v>
                      </c:pt>
                      <c:pt idx="73">
                        <c:v>14</c:v>
                      </c:pt>
                    </c:numCache>
                  </c:numRef>
                </c:val>
                <c:extLst xmlns:c15="http://schemas.microsoft.com/office/drawing/2012/chart">
                  <c:ext xmlns:c16="http://schemas.microsoft.com/office/drawing/2014/chart" uri="{C3380CC4-5D6E-409C-BE32-E72D297353CC}">
                    <c16:uniqueId val="{00000049-705D-4F0A-A385-AB4DC8980013}"/>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25-26'!$A$74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25-26'!$B$74:$DA$74</c15:sqref>
                        </c15:formulaRef>
                      </c:ext>
                    </c:extLst>
                    <c:numCache>
                      <c:formatCode>General</c:formatCode>
                      <c:ptCount val="104"/>
                      <c:pt idx="0">
                        <c:v>7</c:v>
                      </c:pt>
                      <c:pt idx="1">
                        <c:v>7</c:v>
                      </c:pt>
                      <c:pt idx="2">
                        <c:v>8</c:v>
                      </c:pt>
                      <c:pt idx="3">
                        <c:v>11</c:v>
                      </c:pt>
                      <c:pt idx="4">
                        <c:v>12</c:v>
                      </c:pt>
                      <c:pt idx="5">
                        <c:v>12</c:v>
                      </c:pt>
                      <c:pt idx="6">
                        <c:v>7</c:v>
                      </c:pt>
                      <c:pt idx="7">
                        <c:v>7</c:v>
                      </c:pt>
                      <c:pt idx="8">
                        <c:v>8</c:v>
                      </c:pt>
                      <c:pt idx="9">
                        <c:v>6</c:v>
                      </c:pt>
                      <c:pt idx="10">
                        <c:v>5</c:v>
                      </c:pt>
                      <c:pt idx="11">
                        <c:v>4</c:v>
                      </c:pt>
                      <c:pt idx="12">
                        <c:v>7</c:v>
                      </c:pt>
                      <c:pt idx="13">
                        <c:v>7</c:v>
                      </c:pt>
                      <c:pt idx="14">
                        <c:v>5</c:v>
                      </c:pt>
                      <c:pt idx="15">
                        <c:v>4</c:v>
                      </c:pt>
                      <c:pt idx="16">
                        <c:v>7</c:v>
                      </c:pt>
                      <c:pt idx="17">
                        <c:v>6</c:v>
                      </c:pt>
                      <c:pt idx="18">
                        <c:v>6</c:v>
                      </c:pt>
                      <c:pt idx="19">
                        <c:v>7</c:v>
                      </c:pt>
                      <c:pt idx="20">
                        <c:v>8</c:v>
                      </c:pt>
                      <c:pt idx="21">
                        <c:v>9</c:v>
                      </c:pt>
                      <c:pt idx="22">
                        <c:v>8</c:v>
                      </c:pt>
                      <c:pt idx="23">
                        <c:v>11</c:v>
                      </c:pt>
                      <c:pt idx="24">
                        <c:v>10</c:v>
                      </c:pt>
                      <c:pt idx="25">
                        <c:v>10</c:v>
                      </c:pt>
                      <c:pt idx="26">
                        <c:v>9</c:v>
                      </c:pt>
                      <c:pt idx="27">
                        <c:v>13</c:v>
                      </c:pt>
                      <c:pt idx="28">
                        <c:v>14</c:v>
                      </c:pt>
                      <c:pt idx="29">
                        <c:v>14</c:v>
                      </c:pt>
                      <c:pt idx="30">
                        <c:v>12</c:v>
                      </c:pt>
                      <c:pt idx="31">
                        <c:v>8</c:v>
                      </c:pt>
                      <c:pt idx="32">
                        <c:v>6</c:v>
                      </c:pt>
                      <c:pt idx="33">
                        <c:v>8</c:v>
                      </c:pt>
                      <c:pt idx="34">
                        <c:v>9</c:v>
                      </c:pt>
                      <c:pt idx="35">
                        <c:v>13</c:v>
                      </c:pt>
                      <c:pt idx="36">
                        <c:v>14</c:v>
                      </c:pt>
                      <c:pt idx="37">
                        <c:v>14</c:v>
                      </c:pt>
                      <c:pt idx="38">
                        <c:v>18</c:v>
                      </c:pt>
                      <c:pt idx="39">
                        <c:v>15</c:v>
                      </c:pt>
                      <c:pt idx="40">
                        <c:v>13</c:v>
                      </c:pt>
                      <c:pt idx="41">
                        <c:v>12</c:v>
                      </c:pt>
                      <c:pt idx="42">
                        <c:v>9</c:v>
                      </c:pt>
                      <c:pt idx="43">
                        <c:v>11</c:v>
                      </c:pt>
                      <c:pt idx="44">
                        <c:v>12</c:v>
                      </c:pt>
                      <c:pt idx="45">
                        <c:v>11</c:v>
                      </c:pt>
                      <c:pt idx="46">
                        <c:v>10</c:v>
                      </c:pt>
                      <c:pt idx="47">
                        <c:v>11</c:v>
                      </c:pt>
                      <c:pt idx="48">
                        <c:v>10</c:v>
                      </c:pt>
                      <c:pt idx="49">
                        <c:v>11</c:v>
                      </c:pt>
                      <c:pt idx="50">
                        <c:v>8</c:v>
                      </c:pt>
                      <c:pt idx="51">
                        <c:v>9</c:v>
                      </c:pt>
                      <c:pt idx="52">
                        <c:v>10</c:v>
                      </c:pt>
                      <c:pt idx="53">
                        <c:v>7</c:v>
                      </c:pt>
                      <c:pt idx="54">
                        <c:v>8</c:v>
                      </c:pt>
                      <c:pt idx="55">
                        <c:v>7</c:v>
                      </c:pt>
                      <c:pt idx="56">
                        <c:v>7</c:v>
                      </c:pt>
                      <c:pt idx="57">
                        <c:v>10</c:v>
                      </c:pt>
                      <c:pt idx="58">
                        <c:v>5</c:v>
                      </c:pt>
                      <c:pt idx="59">
                        <c:v>7</c:v>
                      </c:pt>
                      <c:pt idx="60">
                        <c:v>6</c:v>
                      </c:pt>
                      <c:pt idx="61">
                        <c:v>7</c:v>
                      </c:pt>
                      <c:pt idx="62">
                        <c:v>5</c:v>
                      </c:pt>
                      <c:pt idx="63">
                        <c:v>5</c:v>
                      </c:pt>
                      <c:pt idx="64">
                        <c:v>5</c:v>
                      </c:pt>
                      <c:pt idx="65">
                        <c:v>4</c:v>
                      </c:pt>
                      <c:pt idx="66">
                        <c:v>7</c:v>
                      </c:pt>
                      <c:pt idx="67">
                        <c:v>3</c:v>
                      </c:pt>
                      <c:pt idx="68">
                        <c:v>5</c:v>
                      </c:pt>
                      <c:pt idx="69">
                        <c:v>7</c:v>
                      </c:pt>
                      <c:pt idx="70">
                        <c:v>9</c:v>
                      </c:pt>
                      <c:pt idx="71">
                        <c:v>9</c:v>
                      </c:pt>
                      <c:pt idx="72">
                        <c:v>8</c:v>
                      </c:pt>
                      <c:pt idx="73">
                        <c:v>10</c:v>
                      </c:pt>
                    </c:numCache>
                  </c:numRef>
                </c:val>
                <c:extLst xmlns:c15="http://schemas.microsoft.com/office/drawing/2012/chart">
                  <c:ext xmlns:c16="http://schemas.microsoft.com/office/drawing/2014/chart" uri="{C3380CC4-5D6E-409C-BE32-E72D297353CC}">
                    <c16:uniqueId val="{0000004A-705D-4F0A-A385-AB4DC8980013}"/>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25-26'!$A$75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25-26'!$B$75:$DA$75</c15:sqref>
                        </c15:formulaRef>
                      </c:ext>
                    </c:extLst>
                    <c:numCache>
                      <c:formatCode>General</c:formatCode>
                      <c:ptCount val="104"/>
                      <c:pt idx="0">
                        <c:v>20</c:v>
                      </c:pt>
                      <c:pt idx="1">
                        <c:v>20</c:v>
                      </c:pt>
                      <c:pt idx="2">
                        <c:v>18</c:v>
                      </c:pt>
                      <c:pt idx="3">
                        <c:v>19</c:v>
                      </c:pt>
                      <c:pt idx="4">
                        <c:v>18</c:v>
                      </c:pt>
                      <c:pt idx="5">
                        <c:v>19</c:v>
                      </c:pt>
                      <c:pt idx="6">
                        <c:v>17</c:v>
                      </c:pt>
                      <c:pt idx="7">
                        <c:v>18</c:v>
                      </c:pt>
                      <c:pt idx="8">
                        <c:v>19</c:v>
                      </c:pt>
                      <c:pt idx="9">
                        <c:v>20</c:v>
                      </c:pt>
                      <c:pt idx="10">
                        <c:v>16</c:v>
                      </c:pt>
                      <c:pt idx="11">
                        <c:v>14</c:v>
                      </c:pt>
                      <c:pt idx="12">
                        <c:v>13</c:v>
                      </c:pt>
                      <c:pt idx="13">
                        <c:v>10</c:v>
                      </c:pt>
                      <c:pt idx="14">
                        <c:v>9</c:v>
                      </c:pt>
                      <c:pt idx="15">
                        <c:v>14</c:v>
                      </c:pt>
                      <c:pt idx="16">
                        <c:v>12</c:v>
                      </c:pt>
                      <c:pt idx="17">
                        <c:v>14</c:v>
                      </c:pt>
                      <c:pt idx="18">
                        <c:v>16</c:v>
                      </c:pt>
                      <c:pt idx="19">
                        <c:v>16</c:v>
                      </c:pt>
                      <c:pt idx="20">
                        <c:v>13</c:v>
                      </c:pt>
                      <c:pt idx="21">
                        <c:v>14</c:v>
                      </c:pt>
                      <c:pt idx="22">
                        <c:v>14</c:v>
                      </c:pt>
                      <c:pt idx="23">
                        <c:v>12</c:v>
                      </c:pt>
                      <c:pt idx="24">
                        <c:v>12</c:v>
                      </c:pt>
                      <c:pt idx="25">
                        <c:v>15</c:v>
                      </c:pt>
                      <c:pt idx="26">
                        <c:v>15</c:v>
                      </c:pt>
                      <c:pt idx="27">
                        <c:v>12</c:v>
                      </c:pt>
                      <c:pt idx="28">
                        <c:v>13</c:v>
                      </c:pt>
                      <c:pt idx="29">
                        <c:v>15</c:v>
                      </c:pt>
                      <c:pt idx="30">
                        <c:v>15</c:v>
                      </c:pt>
                      <c:pt idx="31">
                        <c:v>14</c:v>
                      </c:pt>
                      <c:pt idx="32">
                        <c:v>9</c:v>
                      </c:pt>
                      <c:pt idx="33">
                        <c:v>7</c:v>
                      </c:pt>
                      <c:pt idx="34">
                        <c:v>6</c:v>
                      </c:pt>
                      <c:pt idx="35">
                        <c:v>10</c:v>
                      </c:pt>
                      <c:pt idx="36">
                        <c:v>9</c:v>
                      </c:pt>
                      <c:pt idx="37">
                        <c:v>6</c:v>
                      </c:pt>
                      <c:pt idx="38">
                        <c:v>8</c:v>
                      </c:pt>
                      <c:pt idx="39">
                        <c:v>11</c:v>
                      </c:pt>
                      <c:pt idx="40">
                        <c:v>12</c:v>
                      </c:pt>
                      <c:pt idx="41">
                        <c:v>9</c:v>
                      </c:pt>
                      <c:pt idx="42">
                        <c:v>7</c:v>
                      </c:pt>
                      <c:pt idx="43">
                        <c:v>11</c:v>
                      </c:pt>
                      <c:pt idx="44">
                        <c:v>10</c:v>
                      </c:pt>
                      <c:pt idx="45">
                        <c:v>9</c:v>
                      </c:pt>
                      <c:pt idx="46">
                        <c:v>12</c:v>
                      </c:pt>
                      <c:pt idx="47">
                        <c:v>11</c:v>
                      </c:pt>
                      <c:pt idx="48">
                        <c:v>15</c:v>
                      </c:pt>
                      <c:pt idx="49">
                        <c:v>11</c:v>
                      </c:pt>
                      <c:pt idx="50">
                        <c:v>13</c:v>
                      </c:pt>
                      <c:pt idx="51">
                        <c:v>17</c:v>
                      </c:pt>
                      <c:pt idx="52">
                        <c:v>13</c:v>
                      </c:pt>
                      <c:pt idx="53">
                        <c:v>10</c:v>
                      </c:pt>
                      <c:pt idx="54">
                        <c:v>11</c:v>
                      </c:pt>
                      <c:pt idx="55">
                        <c:v>15</c:v>
                      </c:pt>
                      <c:pt idx="56">
                        <c:v>16</c:v>
                      </c:pt>
                      <c:pt idx="57">
                        <c:v>18</c:v>
                      </c:pt>
                      <c:pt idx="58">
                        <c:v>21</c:v>
                      </c:pt>
                      <c:pt idx="59">
                        <c:v>22</c:v>
                      </c:pt>
                      <c:pt idx="60">
                        <c:v>16</c:v>
                      </c:pt>
                      <c:pt idx="61">
                        <c:v>16</c:v>
                      </c:pt>
                      <c:pt idx="62">
                        <c:v>14</c:v>
                      </c:pt>
                      <c:pt idx="63">
                        <c:v>14</c:v>
                      </c:pt>
                      <c:pt idx="64">
                        <c:v>19</c:v>
                      </c:pt>
                      <c:pt idx="65">
                        <c:v>22</c:v>
                      </c:pt>
                      <c:pt idx="66">
                        <c:v>17</c:v>
                      </c:pt>
                      <c:pt idx="67">
                        <c:v>16</c:v>
                      </c:pt>
                      <c:pt idx="68">
                        <c:v>20</c:v>
                      </c:pt>
                      <c:pt idx="69">
                        <c:v>22</c:v>
                      </c:pt>
                      <c:pt idx="70">
                        <c:v>29</c:v>
                      </c:pt>
                      <c:pt idx="71">
                        <c:v>25</c:v>
                      </c:pt>
                      <c:pt idx="72">
                        <c:v>31</c:v>
                      </c:pt>
                      <c:pt idx="73">
                        <c:v>28</c:v>
                      </c:pt>
                    </c:numCache>
                  </c:numRef>
                </c:val>
                <c:extLst xmlns:c15="http://schemas.microsoft.com/office/drawing/2012/chart">
                  <c:ext xmlns:c16="http://schemas.microsoft.com/office/drawing/2014/chart" uri="{C3380CC4-5D6E-409C-BE32-E72D297353CC}">
                    <c16:uniqueId val="{0000004B-705D-4F0A-A385-AB4DC8980013}"/>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25-26'!$A$77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25-26'!$B$77:$DA$77</c15:sqref>
                        </c15:formulaRef>
                      </c:ext>
                    </c:extLst>
                    <c:numCache>
                      <c:formatCode>0</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numCache>
                  </c:numRef>
                </c:val>
                <c:extLst xmlns:c15="http://schemas.microsoft.com/office/drawing/2012/chart">
                  <c:ext xmlns:c16="http://schemas.microsoft.com/office/drawing/2014/chart" uri="{C3380CC4-5D6E-409C-BE32-E72D297353CC}">
                    <c16:uniqueId val="{0000004C-705D-4F0A-A385-AB4DC8980013}"/>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25-26'!$A$78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25-26'!$B$78:$DA$78</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c:v>
                      </c:pt>
                      <c:pt idx="20">
                        <c:v>1</c:v>
                      </c:pt>
                      <c:pt idx="21">
                        <c:v>0</c:v>
                      </c:pt>
                      <c:pt idx="22">
                        <c:v>0</c:v>
                      </c:pt>
                      <c:pt idx="23">
                        <c:v>0</c:v>
                      </c:pt>
                      <c:pt idx="24">
                        <c:v>0</c:v>
                      </c:pt>
                      <c:pt idx="25">
                        <c:v>0</c:v>
                      </c:pt>
                      <c:pt idx="26">
                        <c:v>1</c:v>
                      </c:pt>
                      <c:pt idx="27">
                        <c:v>1</c:v>
                      </c:pt>
                      <c:pt idx="28">
                        <c:v>1</c:v>
                      </c:pt>
                      <c:pt idx="29">
                        <c:v>1</c:v>
                      </c:pt>
                      <c:pt idx="30">
                        <c:v>1</c:v>
                      </c:pt>
                      <c:pt idx="31">
                        <c:v>1</c:v>
                      </c:pt>
                      <c:pt idx="32">
                        <c:v>1</c:v>
                      </c:pt>
                      <c:pt idx="33">
                        <c:v>0</c:v>
                      </c:pt>
                      <c:pt idx="34">
                        <c:v>0</c:v>
                      </c:pt>
                      <c:pt idx="35">
                        <c:v>0</c:v>
                      </c:pt>
                      <c:pt idx="36">
                        <c:v>0</c:v>
                      </c:pt>
                      <c:pt idx="37">
                        <c:v>0</c:v>
                      </c:pt>
                      <c:pt idx="38">
                        <c:v>0</c:v>
                      </c:pt>
                      <c:pt idx="39">
                        <c:v>1</c:v>
                      </c:pt>
                      <c:pt idx="40">
                        <c:v>1</c:v>
                      </c:pt>
                      <c:pt idx="41">
                        <c:v>1</c:v>
                      </c:pt>
                      <c:pt idx="42">
                        <c:v>2</c:v>
                      </c:pt>
                      <c:pt idx="43">
                        <c:v>1</c:v>
                      </c:pt>
                      <c:pt idx="44">
                        <c:v>2</c:v>
                      </c:pt>
                      <c:pt idx="45">
                        <c:v>2</c:v>
                      </c:pt>
                      <c:pt idx="46">
                        <c:v>2</c:v>
                      </c:pt>
                      <c:pt idx="47" formatCode="General">
                        <c:v>2</c:v>
                      </c:pt>
                      <c:pt idx="48" formatCode="General">
                        <c:v>2</c:v>
                      </c:pt>
                      <c:pt idx="49" formatCode="General">
                        <c:v>2</c:v>
                      </c:pt>
                      <c:pt idx="50" formatCode="General">
                        <c:v>3</c:v>
                      </c:pt>
                      <c:pt idx="51" formatCode="General">
                        <c:v>3</c:v>
                      </c:pt>
                      <c:pt idx="52" formatCode="General">
                        <c:v>2</c:v>
                      </c:pt>
                      <c:pt idx="53" formatCode="General">
                        <c:v>1</c:v>
                      </c:pt>
                      <c:pt idx="54" formatCode="General">
                        <c:v>1</c:v>
                      </c:pt>
                      <c:pt idx="55" formatCode="General">
                        <c:v>1</c:v>
                      </c:pt>
                      <c:pt idx="56" formatCode="General">
                        <c:v>1</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numCache>
                  </c:numRef>
                </c:val>
                <c:extLst xmlns:c15="http://schemas.microsoft.com/office/drawing/2012/chart">
                  <c:ext xmlns:c16="http://schemas.microsoft.com/office/drawing/2014/chart" uri="{C3380CC4-5D6E-409C-BE32-E72D297353CC}">
                    <c16:uniqueId val="{0000004D-705D-4F0A-A385-AB4DC8980013}"/>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25-26'!$A$79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25-26'!$B$79:$DA$79</c15:sqref>
                        </c15:formulaRef>
                      </c:ext>
                    </c:extLst>
                    <c:numCache>
                      <c:formatCode>0</c:formatCode>
                      <c:ptCount val="104"/>
                      <c:pt idx="0">
                        <c:v>11</c:v>
                      </c:pt>
                      <c:pt idx="1">
                        <c:v>12</c:v>
                      </c:pt>
                      <c:pt idx="2">
                        <c:v>10</c:v>
                      </c:pt>
                      <c:pt idx="3">
                        <c:v>8</c:v>
                      </c:pt>
                      <c:pt idx="4">
                        <c:v>13</c:v>
                      </c:pt>
                      <c:pt idx="5">
                        <c:v>23</c:v>
                      </c:pt>
                      <c:pt idx="6">
                        <c:v>18</c:v>
                      </c:pt>
                      <c:pt idx="7">
                        <c:v>23</c:v>
                      </c:pt>
                      <c:pt idx="8">
                        <c:v>19</c:v>
                      </c:pt>
                      <c:pt idx="9">
                        <c:v>17</c:v>
                      </c:pt>
                      <c:pt idx="10">
                        <c:v>18</c:v>
                      </c:pt>
                      <c:pt idx="11">
                        <c:v>13</c:v>
                      </c:pt>
                      <c:pt idx="12">
                        <c:v>14</c:v>
                      </c:pt>
                      <c:pt idx="13">
                        <c:v>14</c:v>
                      </c:pt>
                      <c:pt idx="14">
                        <c:v>15</c:v>
                      </c:pt>
                      <c:pt idx="15">
                        <c:v>15</c:v>
                      </c:pt>
                      <c:pt idx="16">
                        <c:v>13</c:v>
                      </c:pt>
                      <c:pt idx="17">
                        <c:v>11</c:v>
                      </c:pt>
                      <c:pt idx="18">
                        <c:v>17</c:v>
                      </c:pt>
                      <c:pt idx="19">
                        <c:v>13</c:v>
                      </c:pt>
                      <c:pt idx="20">
                        <c:v>13</c:v>
                      </c:pt>
                      <c:pt idx="21">
                        <c:v>7</c:v>
                      </c:pt>
                      <c:pt idx="22">
                        <c:v>10</c:v>
                      </c:pt>
                      <c:pt idx="23">
                        <c:v>13</c:v>
                      </c:pt>
                      <c:pt idx="24">
                        <c:v>7</c:v>
                      </c:pt>
                      <c:pt idx="25">
                        <c:v>2</c:v>
                      </c:pt>
                      <c:pt idx="26">
                        <c:v>4</c:v>
                      </c:pt>
                      <c:pt idx="27">
                        <c:v>5</c:v>
                      </c:pt>
                      <c:pt idx="28">
                        <c:v>4</c:v>
                      </c:pt>
                      <c:pt idx="29">
                        <c:v>3</c:v>
                      </c:pt>
                      <c:pt idx="30">
                        <c:v>4</c:v>
                      </c:pt>
                      <c:pt idx="31">
                        <c:v>6</c:v>
                      </c:pt>
                      <c:pt idx="32">
                        <c:v>6</c:v>
                      </c:pt>
                      <c:pt idx="33">
                        <c:v>6</c:v>
                      </c:pt>
                      <c:pt idx="34">
                        <c:v>2</c:v>
                      </c:pt>
                      <c:pt idx="35">
                        <c:v>2</c:v>
                      </c:pt>
                      <c:pt idx="36">
                        <c:v>4</c:v>
                      </c:pt>
                      <c:pt idx="37">
                        <c:v>9</c:v>
                      </c:pt>
                      <c:pt idx="38">
                        <c:v>8</c:v>
                      </c:pt>
                      <c:pt idx="39">
                        <c:v>5</c:v>
                      </c:pt>
                      <c:pt idx="40">
                        <c:v>4</c:v>
                      </c:pt>
                      <c:pt idx="41">
                        <c:v>2</c:v>
                      </c:pt>
                      <c:pt idx="42">
                        <c:v>2</c:v>
                      </c:pt>
                      <c:pt idx="43">
                        <c:v>3</c:v>
                      </c:pt>
                      <c:pt idx="44">
                        <c:v>1</c:v>
                      </c:pt>
                      <c:pt idx="45">
                        <c:v>3</c:v>
                      </c:pt>
                      <c:pt idx="46">
                        <c:v>7</c:v>
                      </c:pt>
                      <c:pt idx="47" formatCode="General">
                        <c:v>5</c:v>
                      </c:pt>
                      <c:pt idx="48" formatCode="General">
                        <c:v>7</c:v>
                      </c:pt>
                      <c:pt idx="49" formatCode="General">
                        <c:v>7</c:v>
                      </c:pt>
                      <c:pt idx="50" formatCode="General">
                        <c:v>7</c:v>
                      </c:pt>
                      <c:pt idx="51" formatCode="General">
                        <c:v>6</c:v>
                      </c:pt>
                      <c:pt idx="52" formatCode="General">
                        <c:v>7</c:v>
                      </c:pt>
                      <c:pt idx="53" formatCode="General">
                        <c:v>6</c:v>
                      </c:pt>
                      <c:pt idx="54" formatCode="General">
                        <c:v>5</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numCache>
                  </c:numRef>
                </c:val>
                <c:extLst xmlns:c15="http://schemas.microsoft.com/office/drawing/2012/chart">
                  <c:ext xmlns:c16="http://schemas.microsoft.com/office/drawing/2014/chart" uri="{C3380CC4-5D6E-409C-BE32-E72D297353CC}">
                    <c16:uniqueId val="{0000004E-705D-4F0A-A385-AB4DC8980013}"/>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25-26'!$A$80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25-26'!$B$80:$DA$80</c15:sqref>
                        </c15:formulaRef>
                      </c:ext>
                    </c:extLst>
                    <c:numCache>
                      <c:formatCode>0</c:formatCode>
                      <c:ptCount val="104"/>
                      <c:pt idx="0">
                        <c:v>0</c:v>
                      </c:pt>
                      <c:pt idx="1">
                        <c:v>0</c:v>
                      </c:pt>
                      <c:pt idx="2">
                        <c:v>0</c:v>
                      </c:pt>
                      <c:pt idx="3">
                        <c:v>1</c:v>
                      </c:pt>
                      <c:pt idx="4">
                        <c:v>0</c:v>
                      </c:pt>
                      <c:pt idx="5">
                        <c:v>0</c:v>
                      </c:pt>
                      <c:pt idx="6">
                        <c:v>0</c:v>
                      </c:pt>
                      <c:pt idx="7">
                        <c:v>0</c:v>
                      </c:pt>
                      <c:pt idx="8">
                        <c:v>0</c:v>
                      </c:pt>
                      <c:pt idx="9">
                        <c:v>0</c:v>
                      </c:pt>
                      <c:pt idx="10">
                        <c:v>0</c:v>
                      </c:pt>
                      <c:pt idx="11">
                        <c:v>0</c:v>
                      </c:pt>
                      <c:pt idx="12">
                        <c:v>1</c:v>
                      </c:pt>
                      <c:pt idx="13">
                        <c:v>0</c:v>
                      </c:pt>
                      <c:pt idx="14">
                        <c:v>0</c:v>
                      </c:pt>
                      <c:pt idx="15">
                        <c:v>0</c:v>
                      </c:pt>
                      <c:pt idx="16">
                        <c:v>0</c:v>
                      </c:pt>
                      <c:pt idx="17">
                        <c:v>0</c:v>
                      </c:pt>
                      <c:pt idx="18">
                        <c:v>0</c:v>
                      </c:pt>
                      <c:pt idx="19">
                        <c:v>0</c:v>
                      </c:pt>
                      <c:pt idx="20">
                        <c:v>0</c:v>
                      </c:pt>
                      <c:pt idx="21">
                        <c:v>0</c:v>
                      </c:pt>
                      <c:pt idx="22">
                        <c:v>1</c:v>
                      </c:pt>
                      <c:pt idx="23">
                        <c:v>1</c:v>
                      </c:pt>
                      <c:pt idx="24">
                        <c:v>1</c:v>
                      </c:pt>
                      <c:pt idx="25">
                        <c:v>3</c:v>
                      </c:pt>
                      <c:pt idx="26">
                        <c:v>3</c:v>
                      </c:pt>
                      <c:pt idx="27">
                        <c:v>2</c:v>
                      </c:pt>
                      <c:pt idx="28">
                        <c:v>3</c:v>
                      </c:pt>
                      <c:pt idx="29">
                        <c:v>3</c:v>
                      </c:pt>
                      <c:pt idx="30">
                        <c:v>2</c:v>
                      </c:pt>
                      <c:pt idx="31">
                        <c:v>1</c:v>
                      </c:pt>
                      <c:pt idx="32">
                        <c:v>2</c:v>
                      </c:pt>
                      <c:pt idx="33">
                        <c:v>1</c:v>
                      </c:pt>
                      <c:pt idx="34">
                        <c:v>1</c:v>
                      </c:pt>
                      <c:pt idx="35">
                        <c:v>2</c:v>
                      </c:pt>
                      <c:pt idx="36">
                        <c:v>2</c:v>
                      </c:pt>
                      <c:pt idx="37">
                        <c:v>1</c:v>
                      </c:pt>
                      <c:pt idx="38">
                        <c:v>1</c:v>
                      </c:pt>
                      <c:pt idx="39">
                        <c:v>1</c:v>
                      </c:pt>
                      <c:pt idx="40">
                        <c:v>1</c:v>
                      </c:pt>
                      <c:pt idx="41">
                        <c:v>0</c:v>
                      </c:pt>
                      <c:pt idx="42">
                        <c:v>1</c:v>
                      </c:pt>
                      <c:pt idx="43">
                        <c:v>0</c:v>
                      </c:pt>
                      <c:pt idx="44">
                        <c:v>1</c:v>
                      </c:pt>
                      <c:pt idx="45">
                        <c:v>1</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numCache>
                  </c:numRef>
                </c:val>
                <c:extLst xmlns:c15="http://schemas.microsoft.com/office/drawing/2012/chart">
                  <c:ext xmlns:c16="http://schemas.microsoft.com/office/drawing/2014/chart" uri="{C3380CC4-5D6E-409C-BE32-E72D297353CC}">
                    <c16:uniqueId val="{0000004F-705D-4F0A-A385-AB4DC8980013}"/>
                  </c:ext>
                </c:extLst>
              </c15:ser>
            </c15:filteredBarSeries>
            <c15:filteredBarSeries>
              <c15:ser>
                <c:idx val="79"/>
                <c:order val="79"/>
                <c:tx>
                  <c:strRef>
                    <c:extLst xmlns:c15="http://schemas.microsoft.com/office/drawing/2012/chart">
                      <c:ext xmlns:c15="http://schemas.microsoft.com/office/drawing/2012/chart" uri="{02D57815-91ED-43cb-92C2-25804820EDAC}">
                        <c15:formulaRef>
                          <c15:sqref>'Table for graphs 25-26'!$A$81</c15:sqref>
                        </c15:formulaRef>
                      </c:ext>
                    </c:extLst>
                    <c:strCache>
                      <c:ptCount val="1"/>
                      <c:pt idx="0">
                        <c:v>Gynaecological - Reported Backlog Total</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25-26'!$B$81:$DA$81</c15:sqref>
                        </c15:formulaRef>
                      </c:ext>
                    </c:extLst>
                    <c:numCache>
                      <c:formatCode>0</c:formatCode>
                      <c:ptCount val="104"/>
                      <c:pt idx="0">
                        <c:v>36</c:v>
                      </c:pt>
                      <c:pt idx="1">
                        <c:v>43</c:v>
                      </c:pt>
                      <c:pt idx="2">
                        <c:v>43</c:v>
                      </c:pt>
                      <c:pt idx="3">
                        <c:v>40</c:v>
                      </c:pt>
                      <c:pt idx="4">
                        <c:v>36</c:v>
                      </c:pt>
                      <c:pt idx="5">
                        <c:v>37</c:v>
                      </c:pt>
                      <c:pt idx="6">
                        <c:v>35</c:v>
                      </c:pt>
                      <c:pt idx="7">
                        <c:v>39</c:v>
                      </c:pt>
                      <c:pt idx="8">
                        <c:v>39</c:v>
                      </c:pt>
                      <c:pt idx="9">
                        <c:v>42</c:v>
                      </c:pt>
                      <c:pt idx="10">
                        <c:v>41</c:v>
                      </c:pt>
                      <c:pt idx="11">
                        <c:v>43</c:v>
                      </c:pt>
                      <c:pt idx="12">
                        <c:v>37</c:v>
                      </c:pt>
                      <c:pt idx="13">
                        <c:v>38</c:v>
                      </c:pt>
                      <c:pt idx="14">
                        <c:v>39</c:v>
                      </c:pt>
                      <c:pt idx="15">
                        <c:v>35</c:v>
                      </c:pt>
                      <c:pt idx="16">
                        <c:v>40</c:v>
                      </c:pt>
                      <c:pt idx="17">
                        <c:v>42</c:v>
                      </c:pt>
                      <c:pt idx="18">
                        <c:v>41</c:v>
                      </c:pt>
                      <c:pt idx="19">
                        <c:v>42</c:v>
                      </c:pt>
                      <c:pt idx="20">
                        <c:v>38</c:v>
                      </c:pt>
                      <c:pt idx="21">
                        <c:v>38</c:v>
                      </c:pt>
                      <c:pt idx="22">
                        <c:v>32</c:v>
                      </c:pt>
                      <c:pt idx="23">
                        <c:v>30</c:v>
                      </c:pt>
                      <c:pt idx="24">
                        <c:v>31</c:v>
                      </c:pt>
                      <c:pt idx="25">
                        <c:v>33</c:v>
                      </c:pt>
                      <c:pt idx="26">
                        <c:v>27</c:v>
                      </c:pt>
                      <c:pt idx="27">
                        <c:v>28</c:v>
                      </c:pt>
                      <c:pt idx="28">
                        <c:v>31</c:v>
                      </c:pt>
                      <c:pt idx="29">
                        <c:v>35</c:v>
                      </c:pt>
                      <c:pt idx="30">
                        <c:v>35</c:v>
                      </c:pt>
                      <c:pt idx="31">
                        <c:v>34</c:v>
                      </c:pt>
                      <c:pt idx="32">
                        <c:v>28</c:v>
                      </c:pt>
                      <c:pt idx="33">
                        <c:v>32</c:v>
                      </c:pt>
                      <c:pt idx="34">
                        <c:v>30</c:v>
                      </c:pt>
                      <c:pt idx="35">
                        <c:v>28</c:v>
                      </c:pt>
                      <c:pt idx="36">
                        <c:v>29</c:v>
                      </c:pt>
                      <c:pt idx="37">
                        <c:v>27</c:v>
                      </c:pt>
                      <c:pt idx="38">
                        <c:v>30</c:v>
                      </c:pt>
                      <c:pt idx="39">
                        <c:v>30</c:v>
                      </c:pt>
                      <c:pt idx="40">
                        <c:v>27</c:v>
                      </c:pt>
                      <c:pt idx="41">
                        <c:v>30</c:v>
                      </c:pt>
                      <c:pt idx="42">
                        <c:v>30</c:v>
                      </c:pt>
                      <c:pt idx="43">
                        <c:v>27</c:v>
                      </c:pt>
                      <c:pt idx="44">
                        <c:v>25</c:v>
                      </c:pt>
                      <c:pt idx="45">
                        <c:v>21</c:v>
                      </c:pt>
                      <c:pt idx="46">
                        <c:v>19</c:v>
                      </c:pt>
                      <c:pt idx="47" formatCode="General">
                        <c:v>17</c:v>
                      </c:pt>
                      <c:pt idx="48" formatCode="General">
                        <c:v>16</c:v>
                      </c:pt>
                      <c:pt idx="49" formatCode="General">
                        <c:v>19</c:v>
                      </c:pt>
                      <c:pt idx="50" formatCode="General">
                        <c:v>16</c:v>
                      </c:pt>
                      <c:pt idx="51" formatCode="General">
                        <c:v>17</c:v>
                      </c:pt>
                      <c:pt idx="52" formatCode="General">
                        <c:v>17</c:v>
                      </c:pt>
                      <c:pt idx="53" formatCode="General">
                        <c:v>15</c:v>
                      </c:pt>
                      <c:pt idx="54" formatCode="General">
                        <c:v>20</c:v>
                      </c:pt>
                      <c:pt idx="55" formatCode="General">
                        <c:v>30</c:v>
                      </c:pt>
                      <c:pt idx="56" formatCode="General">
                        <c:v>32</c:v>
                      </c:pt>
                      <c:pt idx="57" formatCode="General">
                        <c:v>34</c:v>
                      </c:pt>
                      <c:pt idx="58" formatCode="General">
                        <c:v>32</c:v>
                      </c:pt>
                      <c:pt idx="59" formatCode="General">
                        <c:v>33</c:v>
                      </c:pt>
                      <c:pt idx="60" formatCode="General">
                        <c:v>29</c:v>
                      </c:pt>
                      <c:pt idx="61" formatCode="General">
                        <c:v>24</c:v>
                      </c:pt>
                      <c:pt idx="62" formatCode="General">
                        <c:v>28</c:v>
                      </c:pt>
                      <c:pt idx="63" formatCode="General">
                        <c:v>24</c:v>
                      </c:pt>
                      <c:pt idx="64" formatCode="General">
                        <c:v>22</c:v>
                      </c:pt>
                      <c:pt idx="65" formatCode="General">
                        <c:v>32</c:v>
                      </c:pt>
                      <c:pt idx="66" formatCode="General">
                        <c:v>33</c:v>
                      </c:pt>
                      <c:pt idx="67" formatCode="General">
                        <c:v>34</c:v>
                      </c:pt>
                      <c:pt idx="68" formatCode="General">
                        <c:v>30</c:v>
                      </c:pt>
                      <c:pt idx="69" formatCode="General">
                        <c:v>34</c:v>
                      </c:pt>
                      <c:pt idx="70" formatCode="General">
                        <c:v>36</c:v>
                      </c:pt>
                      <c:pt idx="71" formatCode="General">
                        <c:v>36</c:v>
                      </c:pt>
                      <c:pt idx="72" formatCode="General">
                        <c:v>37</c:v>
                      </c:pt>
                      <c:pt idx="73" formatCode="General">
                        <c:v>36</c:v>
                      </c:pt>
                    </c:numCache>
                  </c:numRef>
                </c:val>
                <c:extLst xmlns:c15="http://schemas.microsoft.com/office/drawing/2012/chart">
                  <c:ext xmlns:c16="http://schemas.microsoft.com/office/drawing/2014/chart" uri="{C3380CC4-5D6E-409C-BE32-E72D297353CC}">
                    <c16:uniqueId val="{00000050-705D-4F0A-A385-AB4DC8980013}"/>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25-26'!$A$82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25-26'!$B$82:$DA$82</c15:sqref>
                        </c15:formulaRef>
                      </c:ext>
                    </c:extLst>
                    <c:numCache>
                      <c:formatCode>0</c:formatCode>
                      <c:ptCount val="104"/>
                      <c:pt idx="0">
                        <c:v>9</c:v>
                      </c:pt>
                      <c:pt idx="1">
                        <c:v>6</c:v>
                      </c:pt>
                      <c:pt idx="2">
                        <c:v>7</c:v>
                      </c:pt>
                      <c:pt idx="3">
                        <c:v>7</c:v>
                      </c:pt>
                      <c:pt idx="4">
                        <c:v>8</c:v>
                      </c:pt>
                      <c:pt idx="5">
                        <c:v>8</c:v>
                      </c:pt>
                      <c:pt idx="6">
                        <c:v>6</c:v>
                      </c:pt>
                      <c:pt idx="7">
                        <c:v>7</c:v>
                      </c:pt>
                      <c:pt idx="8">
                        <c:v>7</c:v>
                      </c:pt>
                      <c:pt idx="9">
                        <c:v>6</c:v>
                      </c:pt>
                      <c:pt idx="10">
                        <c:v>4</c:v>
                      </c:pt>
                      <c:pt idx="11">
                        <c:v>7</c:v>
                      </c:pt>
                      <c:pt idx="12">
                        <c:v>6</c:v>
                      </c:pt>
                      <c:pt idx="13">
                        <c:v>6</c:v>
                      </c:pt>
                      <c:pt idx="14">
                        <c:v>11</c:v>
                      </c:pt>
                      <c:pt idx="15">
                        <c:v>9</c:v>
                      </c:pt>
                      <c:pt idx="16">
                        <c:v>10</c:v>
                      </c:pt>
                      <c:pt idx="17">
                        <c:v>9</c:v>
                      </c:pt>
                      <c:pt idx="18">
                        <c:v>9</c:v>
                      </c:pt>
                      <c:pt idx="19">
                        <c:v>7</c:v>
                      </c:pt>
                      <c:pt idx="20">
                        <c:v>6</c:v>
                      </c:pt>
                      <c:pt idx="21">
                        <c:v>7</c:v>
                      </c:pt>
                      <c:pt idx="22">
                        <c:v>8</c:v>
                      </c:pt>
                      <c:pt idx="23">
                        <c:v>6</c:v>
                      </c:pt>
                      <c:pt idx="24">
                        <c:v>8</c:v>
                      </c:pt>
                      <c:pt idx="25">
                        <c:v>10</c:v>
                      </c:pt>
                      <c:pt idx="26">
                        <c:v>8</c:v>
                      </c:pt>
                      <c:pt idx="27">
                        <c:v>8</c:v>
                      </c:pt>
                      <c:pt idx="28">
                        <c:v>7</c:v>
                      </c:pt>
                      <c:pt idx="29">
                        <c:v>7</c:v>
                      </c:pt>
                      <c:pt idx="30">
                        <c:v>6</c:v>
                      </c:pt>
                      <c:pt idx="31">
                        <c:v>4</c:v>
                      </c:pt>
                      <c:pt idx="32">
                        <c:v>7</c:v>
                      </c:pt>
                      <c:pt idx="33">
                        <c:v>7</c:v>
                      </c:pt>
                      <c:pt idx="34">
                        <c:v>6</c:v>
                      </c:pt>
                      <c:pt idx="35">
                        <c:v>6</c:v>
                      </c:pt>
                      <c:pt idx="36">
                        <c:v>8</c:v>
                      </c:pt>
                      <c:pt idx="37">
                        <c:v>8</c:v>
                      </c:pt>
                      <c:pt idx="38">
                        <c:v>12</c:v>
                      </c:pt>
                      <c:pt idx="39">
                        <c:v>12</c:v>
                      </c:pt>
                      <c:pt idx="40">
                        <c:v>13</c:v>
                      </c:pt>
                      <c:pt idx="41">
                        <c:v>13</c:v>
                      </c:pt>
                      <c:pt idx="42">
                        <c:v>11</c:v>
                      </c:pt>
                      <c:pt idx="43">
                        <c:v>11</c:v>
                      </c:pt>
                      <c:pt idx="44">
                        <c:v>13</c:v>
                      </c:pt>
                      <c:pt idx="45">
                        <c:v>13</c:v>
                      </c:pt>
                      <c:pt idx="46">
                        <c:v>12</c:v>
                      </c:pt>
                      <c:pt idx="47" formatCode="General">
                        <c:v>10</c:v>
                      </c:pt>
                      <c:pt idx="48" formatCode="General">
                        <c:v>9</c:v>
                      </c:pt>
                      <c:pt idx="49" formatCode="General">
                        <c:v>11</c:v>
                      </c:pt>
                      <c:pt idx="50" formatCode="General">
                        <c:v>11</c:v>
                      </c:pt>
                      <c:pt idx="51" formatCode="General">
                        <c:v>13</c:v>
                      </c:pt>
                      <c:pt idx="52" formatCode="General">
                        <c:v>11</c:v>
                      </c:pt>
                      <c:pt idx="53" formatCode="General">
                        <c:v>10</c:v>
                      </c:pt>
                      <c:pt idx="54" formatCode="General">
                        <c:v>12</c:v>
                      </c:pt>
                      <c:pt idx="55" formatCode="General">
                        <c:v>14</c:v>
                      </c:pt>
                      <c:pt idx="56" formatCode="General">
                        <c:v>13</c:v>
                      </c:pt>
                      <c:pt idx="57" formatCode="General">
                        <c:v>15</c:v>
                      </c:pt>
                      <c:pt idx="58" formatCode="General">
                        <c:v>17</c:v>
                      </c:pt>
                      <c:pt idx="59" formatCode="General">
                        <c:v>17</c:v>
                      </c:pt>
                      <c:pt idx="60" formatCode="General">
                        <c:v>17</c:v>
                      </c:pt>
                      <c:pt idx="61" formatCode="General">
                        <c:v>17</c:v>
                      </c:pt>
                      <c:pt idx="62" formatCode="General">
                        <c:v>26</c:v>
                      </c:pt>
                      <c:pt idx="63" formatCode="General">
                        <c:v>20</c:v>
                      </c:pt>
                      <c:pt idx="64" formatCode="General">
                        <c:v>16</c:v>
                      </c:pt>
                      <c:pt idx="65" formatCode="General">
                        <c:v>18</c:v>
                      </c:pt>
                      <c:pt idx="66" formatCode="General">
                        <c:v>16</c:v>
                      </c:pt>
                      <c:pt idx="67" formatCode="General">
                        <c:v>15</c:v>
                      </c:pt>
                      <c:pt idx="68" formatCode="General">
                        <c:v>20</c:v>
                      </c:pt>
                      <c:pt idx="69" formatCode="General">
                        <c:v>20</c:v>
                      </c:pt>
                      <c:pt idx="70" formatCode="General">
                        <c:v>23</c:v>
                      </c:pt>
                      <c:pt idx="71" formatCode="General">
                        <c:v>23</c:v>
                      </c:pt>
                      <c:pt idx="72" formatCode="General">
                        <c:v>18</c:v>
                      </c:pt>
                      <c:pt idx="73" formatCode="General">
                        <c:v>20</c:v>
                      </c:pt>
                    </c:numCache>
                  </c:numRef>
                </c:val>
                <c:extLst xmlns:c15="http://schemas.microsoft.com/office/drawing/2012/chart">
                  <c:ext xmlns:c16="http://schemas.microsoft.com/office/drawing/2014/chart" uri="{C3380CC4-5D6E-409C-BE32-E72D297353CC}">
                    <c16:uniqueId val="{00000051-705D-4F0A-A385-AB4DC8980013}"/>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25-26'!$A$83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25-26'!$B$83:$DA$83</c15:sqref>
                        </c15:formulaRef>
                      </c:ext>
                    </c:extLst>
                    <c:numCache>
                      <c:formatCode>0</c:formatCode>
                      <c:ptCount val="104"/>
                      <c:pt idx="0">
                        <c:v>6</c:v>
                      </c:pt>
                      <c:pt idx="1">
                        <c:v>10</c:v>
                      </c:pt>
                      <c:pt idx="2">
                        <c:v>13</c:v>
                      </c:pt>
                      <c:pt idx="3">
                        <c:v>12</c:v>
                      </c:pt>
                      <c:pt idx="4">
                        <c:v>9</c:v>
                      </c:pt>
                      <c:pt idx="5">
                        <c:v>6</c:v>
                      </c:pt>
                      <c:pt idx="6">
                        <c:v>5</c:v>
                      </c:pt>
                      <c:pt idx="7">
                        <c:v>8</c:v>
                      </c:pt>
                      <c:pt idx="8">
                        <c:v>6</c:v>
                      </c:pt>
                      <c:pt idx="9">
                        <c:v>11</c:v>
                      </c:pt>
                      <c:pt idx="10">
                        <c:v>15</c:v>
                      </c:pt>
                      <c:pt idx="11">
                        <c:v>11</c:v>
                      </c:pt>
                      <c:pt idx="12">
                        <c:v>11</c:v>
                      </c:pt>
                      <c:pt idx="13">
                        <c:v>11</c:v>
                      </c:pt>
                      <c:pt idx="14">
                        <c:v>14</c:v>
                      </c:pt>
                      <c:pt idx="15">
                        <c:v>16</c:v>
                      </c:pt>
                      <c:pt idx="16">
                        <c:v>16</c:v>
                      </c:pt>
                      <c:pt idx="17">
                        <c:v>12</c:v>
                      </c:pt>
                      <c:pt idx="18">
                        <c:v>12</c:v>
                      </c:pt>
                      <c:pt idx="19">
                        <c:v>14</c:v>
                      </c:pt>
                      <c:pt idx="20">
                        <c:v>17</c:v>
                      </c:pt>
                      <c:pt idx="21">
                        <c:v>18</c:v>
                      </c:pt>
                      <c:pt idx="22">
                        <c:v>15</c:v>
                      </c:pt>
                      <c:pt idx="23">
                        <c:v>16</c:v>
                      </c:pt>
                      <c:pt idx="24">
                        <c:v>14</c:v>
                      </c:pt>
                      <c:pt idx="25">
                        <c:v>13</c:v>
                      </c:pt>
                      <c:pt idx="26">
                        <c:v>16</c:v>
                      </c:pt>
                      <c:pt idx="27">
                        <c:v>13</c:v>
                      </c:pt>
                      <c:pt idx="28">
                        <c:v>9</c:v>
                      </c:pt>
                      <c:pt idx="29">
                        <c:v>13</c:v>
                      </c:pt>
                      <c:pt idx="30">
                        <c:v>7</c:v>
                      </c:pt>
                      <c:pt idx="31">
                        <c:v>7</c:v>
                      </c:pt>
                      <c:pt idx="32">
                        <c:v>7</c:v>
                      </c:pt>
                      <c:pt idx="33">
                        <c:v>7</c:v>
                      </c:pt>
                      <c:pt idx="34">
                        <c:v>10</c:v>
                      </c:pt>
                      <c:pt idx="35">
                        <c:v>11</c:v>
                      </c:pt>
                      <c:pt idx="36">
                        <c:v>10</c:v>
                      </c:pt>
                      <c:pt idx="37">
                        <c:v>12</c:v>
                      </c:pt>
                      <c:pt idx="38">
                        <c:v>14</c:v>
                      </c:pt>
                      <c:pt idx="39">
                        <c:v>13</c:v>
                      </c:pt>
                      <c:pt idx="40">
                        <c:v>12</c:v>
                      </c:pt>
                      <c:pt idx="41">
                        <c:v>15</c:v>
                      </c:pt>
                      <c:pt idx="42">
                        <c:v>17</c:v>
                      </c:pt>
                      <c:pt idx="43">
                        <c:v>15</c:v>
                      </c:pt>
                      <c:pt idx="44">
                        <c:v>13</c:v>
                      </c:pt>
                      <c:pt idx="45">
                        <c:v>10</c:v>
                      </c:pt>
                      <c:pt idx="46">
                        <c:v>7</c:v>
                      </c:pt>
                      <c:pt idx="47" formatCode="General">
                        <c:v>5</c:v>
                      </c:pt>
                      <c:pt idx="48" formatCode="General">
                        <c:v>6</c:v>
                      </c:pt>
                      <c:pt idx="49" formatCode="General">
                        <c:v>9</c:v>
                      </c:pt>
                      <c:pt idx="50" formatCode="General">
                        <c:v>8</c:v>
                      </c:pt>
                      <c:pt idx="51" formatCode="General">
                        <c:v>8</c:v>
                      </c:pt>
                      <c:pt idx="52" formatCode="General">
                        <c:v>10</c:v>
                      </c:pt>
                      <c:pt idx="53" formatCode="General">
                        <c:v>10</c:v>
                      </c:pt>
                      <c:pt idx="54" formatCode="General">
                        <c:v>7</c:v>
                      </c:pt>
                      <c:pt idx="55" formatCode="General">
                        <c:v>8</c:v>
                      </c:pt>
                      <c:pt idx="56" formatCode="General">
                        <c:v>4</c:v>
                      </c:pt>
                      <c:pt idx="57" formatCode="General">
                        <c:v>5</c:v>
                      </c:pt>
                      <c:pt idx="58" formatCode="General">
                        <c:v>8</c:v>
                      </c:pt>
                      <c:pt idx="59" formatCode="General">
                        <c:v>13</c:v>
                      </c:pt>
                      <c:pt idx="60" formatCode="General">
                        <c:v>15</c:v>
                      </c:pt>
                      <c:pt idx="61" formatCode="General">
                        <c:v>21</c:v>
                      </c:pt>
                      <c:pt idx="62" formatCode="General">
                        <c:v>18</c:v>
                      </c:pt>
                      <c:pt idx="63" formatCode="General">
                        <c:v>17</c:v>
                      </c:pt>
                      <c:pt idx="64" formatCode="General">
                        <c:v>16</c:v>
                      </c:pt>
                      <c:pt idx="65" formatCode="General">
                        <c:v>16</c:v>
                      </c:pt>
                      <c:pt idx="66" formatCode="General">
                        <c:v>13</c:v>
                      </c:pt>
                      <c:pt idx="67" formatCode="General">
                        <c:v>12</c:v>
                      </c:pt>
                      <c:pt idx="68" formatCode="General">
                        <c:v>9</c:v>
                      </c:pt>
                      <c:pt idx="69" formatCode="General">
                        <c:v>11</c:v>
                      </c:pt>
                      <c:pt idx="70" formatCode="General">
                        <c:v>10</c:v>
                      </c:pt>
                      <c:pt idx="71" formatCode="General">
                        <c:v>14</c:v>
                      </c:pt>
                      <c:pt idx="72" formatCode="General">
                        <c:v>16</c:v>
                      </c:pt>
                      <c:pt idx="73" formatCode="General">
                        <c:v>18</c:v>
                      </c:pt>
                    </c:numCache>
                  </c:numRef>
                </c:val>
                <c:extLst xmlns:c15="http://schemas.microsoft.com/office/drawing/2012/chart">
                  <c:ext xmlns:c16="http://schemas.microsoft.com/office/drawing/2014/chart" uri="{C3380CC4-5D6E-409C-BE32-E72D297353CC}">
                    <c16:uniqueId val="{00000052-705D-4F0A-A385-AB4DC8980013}"/>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25-26'!$A$84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25-26'!$B$84:$DA$84</c15:sqref>
                        </c15:formulaRef>
                      </c:ext>
                    </c:extLst>
                    <c:numCache>
                      <c:formatCode>0</c:formatCode>
                      <c:ptCount val="104"/>
                      <c:pt idx="0">
                        <c:v>38</c:v>
                      </c:pt>
                      <c:pt idx="1">
                        <c:v>35</c:v>
                      </c:pt>
                      <c:pt idx="2">
                        <c:v>32</c:v>
                      </c:pt>
                      <c:pt idx="3">
                        <c:v>30</c:v>
                      </c:pt>
                      <c:pt idx="4">
                        <c:v>52</c:v>
                      </c:pt>
                      <c:pt idx="5">
                        <c:v>60</c:v>
                      </c:pt>
                      <c:pt idx="6">
                        <c:v>54</c:v>
                      </c:pt>
                      <c:pt idx="7">
                        <c:v>61</c:v>
                      </c:pt>
                      <c:pt idx="8">
                        <c:v>59</c:v>
                      </c:pt>
                      <c:pt idx="9">
                        <c:v>56</c:v>
                      </c:pt>
                      <c:pt idx="10">
                        <c:v>49</c:v>
                      </c:pt>
                      <c:pt idx="11">
                        <c:v>62</c:v>
                      </c:pt>
                      <c:pt idx="12">
                        <c:v>62</c:v>
                      </c:pt>
                      <c:pt idx="13">
                        <c:v>69</c:v>
                      </c:pt>
                      <c:pt idx="14">
                        <c:v>66</c:v>
                      </c:pt>
                      <c:pt idx="15">
                        <c:v>62</c:v>
                      </c:pt>
                      <c:pt idx="16">
                        <c:v>57</c:v>
                      </c:pt>
                      <c:pt idx="17">
                        <c:v>63</c:v>
                      </c:pt>
                      <c:pt idx="18">
                        <c:v>58</c:v>
                      </c:pt>
                      <c:pt idx="19">
                        <c:v>63</c:v>
                      </c:pt>
                      <c:pt idx="20">
                        <c:v>69</c:v>
                      </c:pt>
                      <c:pt idx="21">
                        <c:v>69</c:v>
                      </c:pt>
                      <c:pt idx="22">
                        <c:v>65</c:v>
                      </c:pt>
                      <c:pt idx="23">
                        <c:v>60</c:v>
                      </c:pt>
                      <c:pt idx="24">
                        <c:v>58</c:v>
                      </c:pt>
                      <c:pt idx="25">
                        <c:v>47</c:v>
                      </c:pt>
                      <c:pt idx="26">
                        <c:v>47</c:v>
                      </c:pt>
                      <c:pt idx="27">
                        <c:v>45</c:v>
                      </c:pt>
                      <c:pt idx="28">
                        <c:v>49</c:v>
                      </c:pt>
                      <c:pt idx="29">
                        <c:v>58</c:v>
                      </c:pt>
                      <c:pt idx="30">
                        <c:v>55</c:v>
                      </c:pt>
                      <c:pt idx="31">
                        <c:v>51</c:v>
                      </c:pt>
                      <c:pt idx="32">
                        <c:v>44</c:v>
                      </c:pt>
                      <c:pt idx="33">
                        <c:v>45</c:v>
                      </c:pt>
                      <c:pt idx="34">
                        <c:v>40</c:v>
                      </c:pt>
                      <c:pt idx="35">
                        <c:v>38</c:v>
                      </c:pt>
                      <c:pt idx="36">
                        <c:v>37</c:v>
                      </c:pt>
                      <c:pt idx="37">
                        <c:v>38</c:v>
                      </c:pt>
                      <c:pt idx="38">
                        <c:v>48</c:v>
                      </c:pt>
                      <c:pt idx="39">
                        <c:v>52</c:v>
                      </c:pt>
                      <c:pt idx="40">
                        <c:v>53</c:v>
                      </c:pt>
                      <c:pt idx="41">
                        <c:v>51</c:v>
                      </c:pt>
                      <c:pt idx="42">
                        <c:v>45</c:v>
                      </c:pt>
                      <c:pt idx="43">
                        <c:v>42</c:v>
                      </c:pt>
                      <c:pt idx="44">
                        <c:v>41</c:v>
                      </c:pt>
                      <c:pt idx="45">
                        <c:v>42</c:v>
                      </c:pt>
                      <c:pt idx="46">
                        <c:v>49</c:v>
                      </c:pt>
                      <c:pt idx="47" formatCode="General">
                        <c:v>42</c:v>
                      </c:pt>
                      <c:pt idx="48" formatCode="General">
                        <c:v>39</c:v>
                      </c:pt>
                      <c:pt idx="49" formatCode="General">
                        <c:v>36</c:v>
                      </c:pt>
                      <c:pt idx="50" formatCode="General">
                        <c:v>35</c:v>
                      </c:pt>
                      <c:pt idx="51" formatCode="General">
                        <c:v>41</c:v>
                      </c:pt>
                      <c:pt idx="52" formatCode="General">
                        <c:v>45</c:v>
                      </c:pt>
                      <c:pt idx="53" formatCode="General">
                        <c:v>57</c:v>
                      </c:pt>
                      <c:pt idx="54" formatCode="General">
                        <c:v>63</c:v>
                      </c:pt>
                      <c:pt idx="55" formatCode="General">
                        <c:v>68</c:v>
                      </c:pt>
                      <c:pt idx="56" formatCode="General">
                        <c:v>67</c:v>
                      </c:pt>
                      <c:pt idx="57" formatCode="General">
                        <c:v>69</c:v>
                      </c:pt>
                      <c:pt idx="58" formatCode="General">
                        <c:v>73</c:v>
                      </c:pt>
                      <c:pt idx="59" formatCode="General">
                        <c:v>70</c:v>
                      </c:pt>
                      <c:pt idx="60" formatCode="General">
                        <c:v>63</c:v>
                      </c:pt>
                      <c:pt idx="61" formatCode="General">
                        <c:v>58</c:v>
                      </c:pt>
                      <c:pt idx="62" formatCode="General">
                        <c:v>64</c:v>
                      </c:pt>
                      <c:pt idx="63" formatCode="General">
                        <c:v>55</c:v>
                      </c:pt>
                      <c:pt idx="64" formatCode="General">
                        <c:v>60</c:v>
                      </c:pt>
                      <c:pt idx="65" formatCode="General">
                        <c:v>61</c:v>
                      </c:pt>
                      <c:pt idx="66" formatCode="General">
                        <c:v>59</c:v>
                      </c:pt>
                      <c:pt idx="67" formatCode="General">
                        <c:v>69</c:v>
                      </c:pt>
                      <c:pt idx="68" formatCode="General">
                        <c:v>62</c:v>
                      </c:pt>
                      <c:pt idx="69" formatCode="General">
                        <c:v>58</c:v>
                      </c:pt>
                      <c:pt idx="70" formatCode="General">
                        <c:v>51</c:v>
                      </c:pt>
                      <c:pt idx="71" formatCode="General">
                        <c:v>54</c:v>
                      </c:pt>
                      <c:pt idx="72" formatCode="General">
                        <c:v>56</c:v>
                      </c:pt>
                      <c:pt idx="73" formatCode="General">
                        <c:v>45</c:v>
                      </c:pt>
                    </c:numCache>
                  </c:numRef>
                </c:val>
                <c:extLst xmlns:c15="http://schemas.microsoft.com/office/drawing/2012/chart">
                  <c:ext xmlns:c16="http://schemas.microsoft.com/office/drawing/2014/chart" uri="{C3380CC4-5D6E-409C-BE32-E72D297353CC}">
                    <c16:uniqueId val="{00000053-705D-4F0A-A385-AB4DC8980013}"/>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25-26'!$A$85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25-26'!$B$85:$DA$85</c15:sqref>
                        </c15:formulaRef>
                      </c:ext>
                    </c:extLst>
                    <c:numCache>
                      <c:formatCode>0</c:formatCode>
                      <c:ptCount val="104"/>
                      <c:pt idx="0">
                        <c:v>19</c:v>
                      </c:pt>
                      <c:pt idx="1">
                        <c:v>21</c:v>
                      </c:pt>
                      <c:pt idx="2">
                        <c:v>24</c:v>
                      </c:pt>
                      <c:pt idx="3">
                        <c:v>21</c:v>
                      </c:pt>
                      <c:pt idx="4">
                        <c:v>19</c:v>
                      </c:pt>
                      <c:pt idx="5">
                        <c:v>19</c:v>
                      </c:pt>
                      <c:pt idx="6">
                        <c:v>15</c:v>
                      </c:pt>
                      <c:pt idx="7">
                        <c:v>16</c:v>
                      </c:pt>
                      <c:pt idx="8">
                        <c:v>18</c:v>
                      </c:pt>
                      <c:pt idx="9">
                        <c:v>19</c:v>
                      </c:pt>
                      <c:pt idx="10">
                        <c:v>15</c:v>
                      </c:pt>
                      <c:pt idx="11">
                        <c:v>16</c:v>
                      </c:pt>
                      <c:pt idx="12">
                        <c:v>16</c:v>
                      </c:pt>
                      <c:pt idx="13">
                        <c:v>17</c:v>
                      </c:pt>
                      <c:pt idx="14">
                        <c:v>17</c:v>
                      </c:pt>
                      <c:pt idx="15">
                        <c:v>20</c:v>
                      </c:pt>
                      <c:pt idx="16">
                        <c:v>35</c:v>
                      </c:pt>
                      <c:pt idx="17">
                        <c:v>21</c:v>
                      </c:pt>
                      <c:pt idx="18">
                        <c:v>20</c:v>
                      </c:pt>
                      <c:pt idx="19">
                        <c:v>23</c:v>
                      </c:pt>
                      <c:pt idx="20">
                        <c:v>21</c:v>
                      </c:pt>
                      <c:pt idx="21">
                        <c:v>22</c:v>
                      </c:pt>
                      <c:pt idx="22">
                        <c:v>20</c:v>
                      </c:pt>
                      <c:pt idx="23">
                        <c:v>21</c:v>
                      </c:pt>
                      <c:pt idx="24">
                        <c:v>19</c:v>
                      </c:pt>
                      <c:pt idx="25">
                        <c:v>21</c:v>
                      </c:pt>
                      <c:pt idx="26">
                        <c:v>21</c:v>
                      </c:pt>
                      <c:pt idx="27">
                        <c:v>22</c:v>
                      </c:pt>
                      <c:pt idx="28">
                        <c:v>21</c:v>
                      </c:pt>
                      <c:pt idx="29">
                        <c:v>24</c:v>
                      </c:pt>
                      <c:pt idx="30">
                        <c:v>22</c:v>
                      </c:pt>
                      <c:pt idx="31">
                        <c:v>17</c:v>
                      </c:pt>
                      <c:pt idx="32">
                        <c:v>13</c:v>
                      </c:pt>
                      <c:pt idx="33">
                        <c:v>11</c:v>
                      </c:pt>
                      <c:pt idx="34">
                        <c:v>14</c:v>
                      </c:pt>
                      <c:pt idx="35">
                        <c:v>15</c:v>
                      </c:pt>
                      <c:pt idx="36">
                        <c:v>14</c:v>
                      </c:pt>
                      <c:pt idx="37">
                        <c:v>14</c:v>
                      </c:pt>
                      <c:pt idx="38">
                        <c:v>17</c:v>
                      </c:pt>
                      <c:pt idx="39">
                        <c:v>20</c:v>
                      </c:pt>
                      <c:pt idx="40">
                        <c:v>22</c:v>
                      </c:pt>
                      <c:pt idx="41">
                        <c:v>22</c:v>
                      </c:pt>
                      <c:pt idx="42">
                        <c:v>21</c:v>
                      </c:pt>
                      <c:pt idx="43">
                        <c:v>21</c:v>
                      </c:pt>
                      <c:pt idx="44">
                        <c:v>20</c:v>
                      </c:pt>
                      <c:pt idx="45">
                        <c:v>19</c:v>
                      </c:pt>
                      <c:pt idx="46">
                        <c:v>17</c:v>
                      </c:pt>
                      <c:pt idx="47" formatCode="General">
                        <c:v>16</c:v>
                      </c:pt>
                      <c:pt idx="48" formatCode="General">
                        <c:v>17</c:v>
                      </c:pt>
                      <c:pt idx="49" formatCode="General">
                        <c:v>20</c:v>
                      </c:pt>
                      <c:pt idx="50" formatCode="General">
                        <c:v>23</c:v>
                      </c:pt>
                      <c:pt idx="51" formatCode="General">
                        <c:v>24</c:v>
                      </c:pt>
                      <c:pt idx="52" formatCode="General">
                        <c:v>23</c:v>
                      </c:pt>
                      <c:pt idx="53" formatCode="General">
                        <c:v>19</c:v>
                      </c:pt>
                      <c:pt idx="54" formatCode="General">
                        <c:v>23</c:v>
                      </c:pt>
                      <c:pt idx="55" formatCode="General">
                        <c:v>24</c:v>
                      </c:pt>
                      <c:pt idx="56" formatCode="General">
                        <c:v>26</c:v>
                      </c:pt>
                      <c:pt idx="57" formatCode="General">
                        <c:v>23</c:v>
                      </c:pt>
                      <c:pt idx="58" formatCode="General">
                        <c:v>23</c:v>
                      </c:pt>
                      <c:pt idx="59" formatCode="General">
                        <c:v>20</c:v>
                      </c:pt>
                      <c:pt idx="60" formatCode="General">
                        <c:v>16</c:v>
                      </c:pt>
                      <c:pt idx="61" formatCode="General">
                        <c:v>18</c:v>
                      </c:pt>
                      <c:pt idx="62" formatCode="General">
                        <c:v>14</c:v>
                      </c:pt>
                      <c:pt idx="63" formatCode="General">
                        <c:v>9</c:v>
                      </c:pt>
                      <c:pt idx="64" formatCode="General">
                        <c:v>7</c:v>
                      </c:pt>
                      <c:pt idx="65" formatCode="General">
                        <c:v>11</c:v>
                      </c:pt>
                      <c:pt idx="66" formatCode="General">
                        <c:v>15</c:v>
                      </c:pt>
                      <c:pt idx="67" formatCode="General">
                        <c:v>16</c:v>
                      </c:pt>
                      <c:pt idx="68" formatCode="General">
                        <c:v>15</c:v>
                      </c:pt>
                      <c:pt idx="69" formatCode="General">
                        <c:v>18</c:v>
                      </c:pt>
                      <c:pt idx="70" formatCode="General">
                        <c:v>15</c:v>
                      </c:pt>
                      <c:pt idx="71" formatCode="General">
                        <c:v>16</c:v>
                      </c:pt>
                      <c:pt idx="72" formatCode="General">
                        <c:v>13</c:v>
                      </c:pt>
                      <c:pt idx="73" formatCode="General">
                        <c:v>15</c:v>
                      </c:pt>
                    </c:numCache>
                  </c:numRef>
                </c:val>
                <c:extLst xmlns:c15="http://schemas.microsoft.com/office/drawing/2012/chart">
                  <c:ext xmlns:c16="http://schemas.microsoft.com/office/drawing/2014/chart" uri="{C3380CC4-5D6E-409C-BE32-E72D297353CC}">
                    <c16:uniqueId val="{00000054-705D-4F0A-A385-AB4DC8980013}"/>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25-26'!$A$86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25-26'!$B$86:$DA$86</c15:sqref>
                        </c15:formulaRef>
                      </c:ext>
                    </c:extLst>
                    <c:numCache>
                      <c:formatCode>0</c:formatCode>
                      <c:ptCount val="104"/>
                      <c:pt idx="0">
                        <c:v>0</c:v>
                      </c:pt>
                      <c:pt idx="1">
                        <c:v>0</c:v>
                      </c:pt>
                      <c:pt idx="2">
                        <c:v>0</c:v>
                      </c:pt>
                      <c:pt idx="3">
                        <c:v>1</c:v>
                      </c:pt>
                      <c:pt idx="4">
                        <c:v>2</c:v>
                      </c:pt>
                      <c:pt idx="5">
                        <c:v>2</c:v>
                      </c:pt>
                      <c:pt idx="6">
                        <c:v>4</c:v>
                      </c:pt>
                      <c:pt idx="7">
                        <c:v>3</c:v>
                      </c:pt>
                      <c:pt idx="8">
                        <c:v>4</c:v>
                      </c:pt>
                      <c:pt idx="9">
                        <c:v>3</c:v>
                      </c:pt>
                      <c:pt idx="10">
                        <c:v>3</c:v>
                      </c:pt>
                      <c:pt idx="11">
                        <c:v>1</c:v>
                      </c:pt>
                      <c:pt idx="12">
                        <c:v>1</c:v>
                      </c:pt>
                      <c:pt idx="13">
                        <c:v>3</c:v>
                      </c:pt>
                      <c:pt idx="14">
                        <c:v>1</c:v>
                      </c:pt>
                      <c:pt idx="15">
                        <c:v>2</c:v>
                      </c:pt>
                      <c:pt idx="16">
                        <c:v>2</c:v>
                      </c:pt>
                      <c:pt idx="17">
                        <c:v>1</c:v>
                      </c:pt>
                      <c:pt idx="18">
                        <c:v>0</c:v>
                      </c:pt>
                      <c:pt idx="19">
                        <c:v>0</c:v>
                      </c:pt>
                      <c:pt idx="20">
                        <c:v>1</c:v>
                      </c:pt>
                      <c:pt idx="21">
                        <c:v>1</c:v>
                      </c:pt>
                      <c:pt idx="22">
                        <c:v>1</c:v>
                      </c:pt>
                      <c:pt idx="23">
                        <c:v>1</c:v>
                      </c:pt>
                      <c:pt idx="24">
                        <c:v>2</c:v>
                      </c:pt>
                      <c:pt idx="25">
                        <c:v>1</c:v>
                      </c:pt>
                      <c:pt idx="26">
                        <c:v>1</c:v>
                      </c:pt>
                      <c:pt idx="27">
                        <c:v>3</c:v>
                      </c:pt>
                      <c:pt idx="28">
                        <c:v>3</c:v>
                      </c:pt>
                      <c:pt idx="29">
                        <c:v>3</c:v>
                      </c:pt>
                      <c:pt idx="30">
                        <c:v>3</c:v>
                      </c:pt>
                      <c:pt idx="31">
                        <c:v>3</c:v>
                      </c:pt>
                      <c:pt idx="32">
                        <c:v>3</c:v>
                      </c:pt>
                      <c:pt idx="33">
                        <c:v>3</c:v>
                      </c:pt>
                      <c:pt idx="34">
                        <c:v>2</c:v>
                      </c:pt>
                      <c:pt idx="35">
                        <c:v>3</c:v>
                      </c:pt>
                      <c:pt idx="36">
                        <c:v>2</c:v>
                      </c:pt>
                      <c:pt idx="37">
                        <c:v>3</c:v>
                      </c:pt>
                      <c:pt idx="38">
                        <c:v>5</c:v>
                      </c:pt>
                      <c:pt idx="39">
                        <c:v>5</c:v>
                      </c:pt>
                      <c:pt idx="40">
                        <c:v>5</c:v>
                      </c:pt>
                      <c:pt idx="41">
                        <c:v>4</c:v>
                      </c:pt>
                      <c:pt idx="42">
                        <c:v>1</c:v>
                      </c:pt>
                      <c:pt idx="43">
                        <c:v>2</c:v>
                      </c:pt>
                      <c:pt idx="44">
                        <c:v>0</c:v>
                      </c:pt>
                      <c:pt idx="45">
                        <c:v>0</c:v>
                      </c:pt>
                      <c:pt idx="46">
                        <c:v>0</c:v>
                      </c:pt>
                      <c:pt idx="47" formatCode="General">
                        <c:v>1</c:v>
                      </c:pt>
                      <c:pt idx="48" formatCode="General">
                        <c:v>3</c:v>
                      </c:pt>
                      <c:pt idx="49" formatCode="General">
                        <c:v>1</c:v>
                      </c:pt>
                      <c:pt idx="50" formatCode="General">
                        <c:v>2</c:v>
                      </c:pt>
                      <c:pt idx="51" formatCode="General">
                        <c:v>1</c:v>
                      </c:pt>
                      <c:pt idx="52" formatCode="General">
                        <c:v>1</c:v>
                      </c:pt>
                      <c:pt idx="53" formatCode="General">
                        <c:v>1</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3</c:v>
                      </c:pt>
                      <c:pt idx="72" formatCode="General">
                        <c:v>3</c:v>
                      </c:pt>
                      <c:pt idx="73" formatCode="General">
                        <c:v>6</c:v>
                      </c:pt>
                    </c:numCache>
                  </c:numRef>
                </c:val>
                <c:extLst xmlns:c15="http://schemas.microsoft.com/office/drawing/2012/chart">
                  <c:ext xmlns:c16="http://schemas.microsoft.com/office/drawing/2014/chart" uri="{C3380CC4-5D6E-409C-BE32-E72D297353CC}">
                    <c16:uniqueId val="{00000055-705D-4F0A-A385-AB4DC8980013}"/>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25-26'!$A$87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25-26'!$B$87:$DA$87</c15:sqref>
                        </c15:formulaRef>
                      </c:ext>
                    </c:extLst>
                    <c:numCache>
                      <c:formatCode>0</c:formatCode>
                      <c:ptCount val="104"/>
                      <c:pt idx="0">
                        <c:v>2</c:v>
                      </c:pt>
                      <c:pt idx="1">
                        <c:v>3</c:v>
                      </c:pt>
                      <c:pt idx="2">
                        <c:v>3</c:v>
                      </c:pt>
                      <c:pt idx="3">
                        <c:v>1</c:v>
                      </c:pt>
                      <c:pt idx="4">
                        <c:v>2</c:v>
                      </c:pt>
                      <c:pt idx="5">
                        <c:v>3</c:v>
                      </c:pt>
                      <c:pt idx="6">
                        <c:v>4</c:v>
                      </c:pt>
                      <c:pt idx="7">
                        <c:v>3</c:v>
                      </c:pt>
                      <c:pt idx="8">
                        <c:v>4</c:v>
                      </c:pt>
                      <c:pt idx="9">
                        <c:v>6</c:v>
                      </c:pt>
                      <c:pt idx="10">
                        <c:v>8</c:v>
                      </c:pt>
                      <c:pt idx="11">
                        <c:v>6</c:v>
                      </c:pt>
                      <c:pt idx="12">
                        <c:v>5</c:v>
                      </c:pt>
                      <c:pt idx="13">
                        <c:v>9</c:v>
                      </c:pt>
                      <c:pt idx="14">
                        <c:v>7</c:v>
                      </c:pt>
                      <c:pt idx="15">
                        <c:v>7</c:v>
                      </c:pt>
                      <c:pt idx="16">
                        <c:v>5</c:v>
                      </c:pt>
                      <c:pt idx="17">
                        <c:v>2</c:v>
                      </c:pt>
                      <c:pt idx="18">
                        <c:v>2</c:v>
                      </c:pt>
                      <c:pt idx="19">
                        <c:v>2</c:v>
                      </c:pt>
                      <c:pt idx="20">
                        <c:v>3</c:v>
                      </c:pt>
                      <c:pt idx="21">
                        <c:v>2</c:v>
                      </c:pt>
                      <c:pt idx="22">
                        <c:v>2</c:v>
                      </c:pt>
                      <c:pt idx="23">
                        <c:v>4</c:v>
                      </c:pt>
                      <c:pt idx="24">
                        <c:v>4</c:v>
                      </c:pt>
                      <c:pt idx="25">
                        <c:v>2</c:v>
                      </c:pt>
                      <c:pt idx="26">
                        <c:v>1</c:v>
                      </c:pt>
                      <c:pt idx="27">
                        <c:v>0</c:v>
                      </c:pt>
                      <c:pt idx="28">
                        <c:v>0</c:v>
                      </c:pt>
                      <c:pt idx="29">
                        <c:v>2</c:v>
                      </c:pt>
                      <c:pt idx="30">
                        <c:v>1</c:v>
                      </c:pt>
                      <c:pt idx="31">
                        <c:v>2</c:v>
                      </c:pt>
                      <c:pt idx="32">
                        <c:v>2</c:v>
                      </c:pt>
                      <c:pt idx="33">
                        <c:v>2</c:v>
                      </c:pt>
                      <c:pt idx="34">
                        <c:v>1</c:v>
                      </c:pt>
                      <c:pt idx="35">
                        <c:v>2</c:v>
                      </c:pt>
                      <c:pt idx="36">
                        <c:v>0</c:v>
                      </c:pt>
                      <c:pt idx="37">
                        <c:v>3</c:v>
                      </c:pt>
                      <c:pt idx="38">
                        <c:v>4</c:v>
                      </c:pt>
                      <c:pt idx="39">
                        <c:v>4</c:v>
                      </c:pt>
                      <c:pt idx="40">
                        <c:v>4</c:v>
                      </c:pt>
                      <c:pt idx="41">
                        <c:v>5</c:v>
                      </c:pt>
                      <c:pt idx="42">
                        <c:v>5</c:v>
                      </c:pt>
                      <c:pt idx="43">
                        <c:v>5</c:v>
                      </c:pt>
                      <c:pt idx="44">
                        <c:v>7</c:v>
                      </c:pt>
                      <c:pt idx="45">
                        <c:v>6</c:v>
                      </c:pt>
                      <c:pt idx="46">
                        <c:v>5</c:v>
                      </c:pt>
                      <c:pt idx="47" formatCode="General">
                        <c:v>5</c:v>
                      </c:pt>
                      <c:pt idx="48" formatCode="General">
                        <c:v>5</c:v>
                      </c:pt>
                      <c:pt idx="49" formatCode="General">
                        <c:v>3</c:v>
                      </c:pt>
                      <c:pt idx="50" formatCode="General">
                        <c:v>2</c:v>
                      </c:pt>
                      <c:pt idx="51" formatCode="General">
                        <c:v>4</c:v>
                      </c:pt>
                      <c:pt idx="52" formatCode="General">
                        <c:v>4</c:v>
                      </c:pt>
                      <c:pt idx="53" formatCode="General">
                        <c:v>3</c:v>
                      </c:pt>
                      <c:pt idx="54" formatCode="General">
                        <c:v>3</c:v>
                      </c:pt>
                      <c:pt idx="55" formatCode="General">
                        <c:v>5</c:v>
                      </c:pt>
                      <c:pt idx="56" formatCode="General">
                        <c:v>3</c:v>
                      </c:pt>
                      <c:pt idx="57" formatCode="General">
                        <c:v>2</c:v>
                      </c:pt>
                      <c:pt idx="58" formatCode="General">
                        <c:v>3</c:v>
                      </c:pt>
                      <c:pt idx="59" formatCode="General">
                        <c:v>3</c:v>
                      </c:pt>
                      <c:pt idx="60" formatCode="General">
                        <c:v>5</c:v>
                      </c:pt>
                      <c:pt idx="61" formatCode="General">
                        <c:v>5</c:v>
                      </c:pt>
                      <c:pt idx="62" formatCode="General">
                        <c:v>6</c:v>
                      </c:pt>
                      <c:pt idx="63" formatCode="General">
                        <c:v>5</c:v>
                      </c:pt>
                      <c:pt idx="64" formatCode="General">
                        <c:v>7</c:v>
                      </c:pt>
                      <c:pt idx="65" formatCode="General">
                        <c:v>9</c:v>
                      </c:pt>
                      <c:pt idx="66" formatCode="General">
                        <c:v>6</c:v>
                      </c:pt>
                      <c:pt idx="67" formatCode="General">
                        <c:v>4</c:v>
                      </c:pt>
                      <c:pt idx="68" formatCode="General">
                        <c:v>3</c:v>
                      </c:pt>
                      <c:pt idx="69" formatCode="General">
                        <c:v>2</c:v>
                      </c:pt>
                      <c:pt idx="70" formatCode="General">
                        <c:v>2</c:v>
                      </c:pt>
                      <c:pt idx="71" formatCode="General">
                        <c:v>1</c:v>
                      </c:pt>
                      <c:pt idx="72" formatCode="General">
                        <c:v>1</c:v>
                      </c:pt>
                      <c:pt idx="73" formatCode="General">
                        <c:v>1</c:v>
                      </c:pt>
                    </c:numCache>
                  </c:numRef>
                </c:val>
                <c:extLst xmlns:c15="http://schemas.microsoft.com/office/drawing/2012/chart">
                  <c:ext xmlns:c16="http://schemas.microsoft.com/office/drawing/2014/chart" uri="{C3380CC4-5D6E-409C-BE32-E72D297353CC}">
                    <c16:uniqueId val="{00000056-705D-4F0A-A385-AB4DC8980013}"/>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25-26'!$A$88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25-26'!$B$88:$DA$88</c15:sqref>
                        </c15:formulaRef>
                      </c:ext>
                    </c:extLst>
                    <c:numCache>
                      <c:formatCode>0</c:formatCode>
                      <c:ptCount val="104"/>
                      <c:pt idx="0">
                        <c:v>17</c:v>
                      </c:pt>
                      <c:pt idx="1">
                        <c:v>18</c:v>
                      </c:pt>
                      <c:pt idx="2">
                        <c:v>18</c:v>
                      </c:pt>
                      <c:pt idx="3">
                        <c:v>20</c:v>
                      </c:pt>
                      <c:pt idx="4">
                        <c:v>22</c:v>
                      </c:pt>
                      <c:pt idx="5">
                        <c:v>19</c:v>
                      </c:pt>
                      <c:pt idx="6">
                        <c:v>17</c:v>
                      </c:pt>
                      <c:pt idx="7">
                        <c:v>21</c:v>
                      </c:pt>
                      <c:pt idx="8">
                        <c:v>21</c:v>
                      </c:pt>
                      <c:pt idx="9">
                        <c:v>17</c:v>
                      </c:pt>
                      <c:pt idx="10">
                        <c:v>12</c:v>
                      </c:pt>
                      <c:pt idx="11">
                        <c:v>19</c:v>
                      </c:pt>
                      <c:pt idx="12">
                        <c:v>21</c:v>
                      </c:pt>
                      <c:pt idx="13">
                        <c:v>24</c:v>
                      </c:pt>
                      <c:pt idx="14">
                        <c:v>28</c:v>
                      </c:pt>
                      <c:pt idx="15">
                        <c:v>30</c:v>
                      </c:pt>
                      <c:pt idx="16">
                        <c:v>38</c:v>
                      </c:pt>
                      <c:pt idx="17">
                        <c:v>34</c:v>
                      </c:pt>
                      <c:pt idx="18">
                        <c:v>47</c:v>
                      </c:pt>
                      <c:pt idx="19">
                        <c:v>37</c:v>
                      </c:pt>
                      <c:pt idx="20">
                        <c:v>43</c:v>
                      </c:pt>
                      <c:pt idx="21">
                        <c:v>75</c:v>
                      </c:pt>
                      <c:pt idx="22">
                        <c:v>100</c:v>
                      </c:pt>
                      <c:pt idx="23">
                        <c:v>110</c:v>
                      </c:pt>
                      <c:pt idx="24">
                        <c:v>115</c:v>
                      </c:pt>
                      <c:pt idx="25">
                        <c:v>140</c:v>
                      </c:pt>
                      <c:pt idx="26">
                        <c:v>143</c:v>
                      </c:pt>
                      <c:pt idx="27">
                        <c:v>108</c:v>
                      </c:pt>
                      <c:pt idx="28">
                        <c:v>103</c:v>
                      </c:pt>
                      <c:pt idx="29">
                        <c:v>115</c:v>
                      </c:pt>
                      <c:pt idx="30">
                        <c:v>116</c:v>
                      </c:pt>
                      <c:pt idx="31">
                        <c:v>128</c:v>
                      </c:pt>
                      <c:pt idx="32">
                        <c:v>75</c:v>
                      </c:pt>
                      <c:pt idx="33">
                        <c:v>87</c:v>
                      </c:pt>
                      <c:pt idx="34">
                        <c:v>108</c:v>
                      </c:pt>
                      <c:pt idx="35">
                        <c:v>116</c:v>
                      </c:pt>
                      <c:pt idx="36">
                        <c:v>106</c:v>
                      </c:pt>
                      <c:pt idx="37">
                        <c:v>125</c:v>
                      </c:pt>
                      <c:pt idx="38">
                        <c:v>135</c:v>
                      </c:pt>
                      <c:pt idx="39">
                        <c:v>148</c:v>
                      </c:pt>
                      <c:pt idx="40">
                        <c:v>128</c:v>
                      </c:pt>
                      <c:pt idx="41">
                        <c:v>75</c:v>
                      </c:pt>
                      <c:pt idx="42">
                        <c:v>72</c:v>
                      </c:pt>
                      <c:pt idx="43">
                        <c:v>56</c:v>
                      </c:pt>
                      <c:pt idx="44">
                        <c:v>46</c:v>
                      </c:pt>
                      <c:pt idx="45">
                        <c:v>38</c:v>
                      </c:pt>
                      <c:pt idx="46">
                        <c:v>37</c:v>
                      </c:pt>
                      <c:pt idx="47" formatCode="General">
                        <c:v>35</c:v>
                      </c:pt>
                      <c:pt idx="48" formatCode="General">
                        <c:v>33</c:v>
                      </c:pt>
                      <c:pt idx="49" formatCode="General">
                        <c:v>34</c:v>
                      </c:pt>
                      <c:pt idx="50" formatCode="General">
                        <c:v>36</c:v>
                      </c:pt>
                      <c:pt idx="51" formatCode="General">
                        <c:v>37</c:v>
                      </c:pt>
                      <c:pt idx="52" formatCode="General">
                        <c:v>29</c:v>
                      </c:pt>
                      <c:pt idx="53" formatCode="General">
                        <c:v>33</c:v>
                      </c:pt>
                      <c:pt idx="54" formatCode="General">
                        <c:v>33</c:v>
                      </c:pt>
                      <c:pt idx="55" formatCode="General">
                        <c:v>74</c:v>
                      </c:pt>
                      <c:pt idx="56" formatCode="General">
                        <c:v>62</c:v>
                      </c:pt>
                      <c:pt idx="57" formatCode="General">
                        <c:v>42</c:v>
                      </c:pt>
                      <c:pt idx="58" formatCode="General">
                        <c:v>43</c:v>
                      </c:pt>
                      <c:pt idx="59" formatCode="General">
                        <c:v>40</c:v>
                      </c:pt>
                      <c:pt idx="60" formatCode="General">
                        <c:v>43</c:v>
                      </c:pt>
                      <c:pt idx="61" formatCode="General">
                        <c:v>38</c:v>
                      </c:pt>
                      <c:pt idx="62" formatCode="General">
                        <c:v>35</c:v>
                      </c:pt>
                      <c:pt idx="63" formatCode="General">
                        <c:v>36</c:v>
                      </c:pt>
                      <c:pt idx="64" formatCode="General">
                        <c:v>39</c:v>
                      </c:pt>
                      <c:pt idx="65" formatCode="General">
                        <c:v>45</c:v>
                      </c:pt>
                      <c:pt idx="66" formatCode="General">
                        <c:v>33</c:v>
                      </c:pt>
                      <c:pt idx="67" formatCode="General">
                        <c:v>37</c:v>
                      </c:pt>
                      <c:pt idx="68" formatCode="General">
                        <c:v>39</c:v>
                      </c:pt>
                      <c:pt idx="69" formatCode="General">
                        <c:v>52</c:v>
                      </c:pt>
                      <c:pt idx="70" formatCode="General">
                        <c:v>47</c:v>
                      </c:pt>
                      <c:pt idx="71" formatCode="General">
                        <c:v>56</c:v>
                      </c:pt>
                      <c:pt idx="72" formatCode="General">
                        <c:v>69</c:v>
                      </c:pt>
                      <c:pt idx="73" formatCode="General">
                        <c:v>91</c:v>
                      </c:pt>
                    </c:numCache>
                  </c:numRef>
                </c:val>
                <c:extLst xmlns:c15="http://schemas.microsoft.com/office/drawing/2012/chart">
                  <c:ext xmlns:c16="http://schemas.microsoft.com/office/drawing/2014/chart" uri="{C3380CC4-5D6E-409C-BE32-E72D297353CC}">
                    <c16:uniqueId val="{00000057-705D-4F0A-A385-AB4DC8980013}"/>
                  </c:ext>
                </c:extLst>
              </c15:ser>
            </c15:filteredBarSeries>
            <c15:filteredBarSeries>
              <c15:ser>
                <c:idx val="87"/>
                <c:order val="87"/>
                <c:tx>
                  <c:strRef>
                    <c:extLst xmlns:c15="http://schemas.microsoft.com/office/drawing/2012/chart">
                      <c:ext xmlns:c15="http://schemas.microsoft.com/office/drawing/2012/chart" uri="{02D57815-91ED-43cb-92C2-25804820EDAC}">
                        <c15:formulaRef>
                          <c15:sqref>'Table for graphs 25-26'!$A$89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25-26'!$B$89:$DA$89</c15:sqref>
                        </c15:formulaRef>
                      </c:ext>
                    </c:extLst>
                    <c:numCache>
                      <c:formatCode>0</c:formatCode>
                      <c:ptCount val="104"/>
                      <c:pt idx="0">
                        <c:v>15</c:v>
                      </c:pt>
                      <c:pt idx="1">
                        <c:v>18</c:v>
                      </c:pt>
                      <c:pt idx="2">
                        <c:v>20</c:v>
                      </c:pt>
                      <c:pt idx="3">
                        <c:v>24</c:v>
                      </c:pt>
                      <c:pt idx="4">
                        <c:v>24</c:v>
                      </c:pt>
                      <c:pt idx="5">
                        <c:v>25</c:v>
                      </c:pt>
                      <c:pt idx="6">
                        <c:v>22</c:v>
                      </c:pt>
                      <c:pt idx="7">
                        <c:v>20</c:v>
                      </c:pt>
                      <c:pt idx="8">
                        <c:v>17</c:v>
                      </c:pt>
                      <c:pt idx="9">
                        <c:v>15</c:v>
                      </c:pt>
                      <c:pt idx="10">
                        <c:v>14</c:v>
                      </c:pt>
                      <c:pt idx="11">
                        <c:v>16</c:v>
                      </c:pt>
                      <c:pt idx="12">
                        <c:v>20</c:v>
                      </c:pt>
                      <c:pt idx="13">
                        <c:v>18</c:v>
                      </c:pt>
                      <c:pt idx="14">
                        <c:v>20</c:v>
                      </c:pt>
                      <c:pt idx="15">
                        <c:v>18</c:v>
                      </c:pt>
                      <c:pt idx="16">
                        <c:v>19</c:v>
                      </c:pt>
                      <c:pt idx="17">
                        <c:v>19</c:v>
                      </c:pt>
                      <c:pt idx="18">
                        <c:v>18</c:v>
                      </c:pt>
                      <c:pt idx="19">
                        <c:v>24</c:v>
                      </c:pt>
                      <c:pt idx="20">
                        <c:v>21</c:v>
                      </c:pt>
                      <c:pt idx="21">
                        <c:v>23</c:v>
                      </c:pt>
                      <c:pt idx="22">
                        <c:v>22</c:v>
                      </c:pt>
                      <c:pt idx="23">
                        <c:v>31</c:v>
                      </c:pt>
                      <c:pt idx="24">
                        <c:v>27</c:v>
                      </c:pt>
                      <c:pt idx="25">
                        <c:v>22</c:v>
                      </c:pt>
                      <c:pt idx="26">
                        <c:v>24</c:v>
                      </c:pt>
                      <c:pt idx="27">
                        <c:v>24</c:v>
                      </c:pt>
                      <c:pt idx="28">
                        <c:v>25</c:v>
                      </c:pt>
                      <c:pt idx="29">
                        <c:v>26</c:v>
                      </c:pt>
                      <c:pt idx="30">
                        <c:v>22</c:v>
                      </c:pt>
                      <c:pt idx="31">
                        <c:v>18</c:v>
                      </c:pt>
                      <c:pt idx="32">
                        <c:v>22</c:v>
                      </c:pt>
                      <c:pt idx="33">
                        <c:v>25</c:v>
                      </c:pt>
                      <c:pt idx="34">
                        <c:v>23</c:v>
                      </c:pt>
                      <c:pt idx="35">
                        <c:v>28</c:v>
                      </c:pt>
                      <c:pt idx="36">
                        <c:v>24</c:v>
                      </c:pt>
                      <c:pt idx="37">
                        <c:v>31</c:v>
                      </c:pt>
                      <c:pt idx="38">
                        <c:v>33</c:v>
                      </c:pt>
                      <c:pt idx="39">
                        <c:v>34</c:v>
                      </c:pt>
                      <c:pt idx="40">
                        <c:v>25</c:v>
                      </c:pt>
                      <c:pt idx="41">
                        <c:v>23</c:v>
                      </c:pt>
                      <c:pt idx="42">
                        <c:v>23</c:v>
                      </c:pt>
                      <c:pt idx="43">
                        <c:v>26</c:v>
                      </c:pt>
                      <c:pt idx="44">
                        <c:v>28</c:v>
                      </c:pt>
                      <c:pt idx="45">
                        <c:v>26</c:v>
                      </c:pt>
                      <c:pt idx="46">
                        <c:v>30</c:v>
                      </c:pt>
                      <c:pt idx="47" formatCode="General">
                        <c:v>28</c:v>
                      </c:pt>
                      <c:pt idx="48" formatCode="General">
                        <c:v>23</c:v>
                      </c:pt>
                      <c:pt idx="49" formatCode="General">
                        <c:v>20</c:v>
                      </c:pt>
                      <c:pt idx="50" formatCode="General">
                        <c:v>16</c:v>
                      </c:pt>
                      <c:pt idx="51" formatCode="General">
                        <c:v>17</c:v>
                      </c:pt>
                      <c:pt idx="52" formatCode="General">
                        <c:v>17</c:v>
                      </c:pt>
                      <c:pt idx="53" formatCode="General">
                        <c:v>14</c:v>
                      </c:pt>
                      <c:pt idx="54" formatCode="General">
                        <c:v>21</c:v>
                      </c:pt>
                      <c:pt idx="55" formatCode="General">
                        <c:v>21</c:v>
                      </c:pt>
                      <c:pt idx="56" formatCode="General">
                        <c:v>19</c:v>
                      </c:pt>
                      <c:pt idx="57" formatCode="General">
                        <c:v>23</c:v>
                      </c:pt>
                      <c:pt idx="58" formatCode="General">
                        <c:v>17</c:v>
                      </c:pt>
                      <c:pt idx="59" formatCode="General">
                        <c:v>17</c:v>
                      </c:pt>
                      <c:pt idx="60" formatCode="General">
                        <c:v>19</c:v>
                      </c:pt>
                      <c:pt idx="61" formatCode="General">
                        <c:v>19</c:v>
                      </c:pt>
                      <c:pt idx="62" formatCode="General">
                        <c:v>16</c:v>
                      </c:pt>
                      <c:pt idx="63" formatCode="General">
                        <c:v>20</c:v>
                      </c:pt>
                      <c:pt idx="64" formatCode="General">
                        <c:v>18</c:v>
                      </c:pt>
                      <c:pt idx="65" formatCode="General">
                        <c:v>16</c:v>
                      </c:pt>
                      <c:pt idx="66" formatCode="General">
                        <c:v>17</c:v>
                      </c:pt>
                      <c:pt idx="67" formatCode="General">
                        <c:v>11</c:v>
                      </c:pt>
                      <c:pt idx="68" formatCode="General">
                        <c:v>15</c:v>
                      </c:pt>
                      <c:pt idx="69" formatCode="General">
                        <c:v>18</c:v>
                      </c:pt>
                      <c:pt idx="70" formatCode="General">
                        <c:v>25</c:v>
                      </c:pt>
                      <c:pt idx="71" formatCode="General">
                        <c:v>31</c:v>
                      </c:pt>
                      <c:pt idx="72" formatCode="General">
                        <c:v>27</c:v>
                      </c:pt>
                      <c:pt idx="73" formatCode="General">
                        <c:v>37</c:v>
                      </c:pt>
                    </c:numCache>
                  </c:numRef>
                </c:val>
                <c:extLst xmlns:c15="http://schemas.microsoft.com/office/drawing/2012/chart">
                  <c:ext xmlns:c16="http://schemas.microsoft.com/office/drawing/2014/chart" uri="{C3380CC4-5D6E-409C-BE32-E72D297353CC}">
                    <c16:uniqueId val="{00000058-705D-4F0A-A385-AB4DC8980013}"/>
                  </c:ext>
                </c:extLst>
              </c15:ser>
            </c15:filteredBarSeries>
            <c15:filteredBarSeries>
              <c15:ser>
                <c:idx val="88"/>
                <c:order val="88"/>
                <c:tx>
                  <c:strRef>
                    <c:extLst xmlns:c15="http://schemas.microsoft.com/office/drawing/2012/chart">
                      <c:ext xmlns:c15="http://schemas.microsoft.com/office/drawing/2012/chart" uri="{02D57815-91ED-43cb-92C2-25804820EDAC}">
                        <c15:formulaRef>
                          <c15:sqref>'Table for graphs 25-26'!$A$90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25-26'!$B$90:$DA$90</c15:sqref>
                        </c15:formulaRef>
                      </c:ext>
                    </c:extLst>
                    <c:numCache>
                      <c:formatCode>0</c:formatCode>
                      <c:ptCount val="104"/>
                      <c:pt idx="0">
                        <c:v>50</c:v>
                      </c:pt>
                      <c:pt idx="1">
                        <c:v>42</c:v>
                      </c:pt>
                      <c:pt idx="2">
                        <c:v>39</c:v>
                      </c:pt>
                      <c:pt idx="3">
                        <c:v>36</c:v>
                      </c:pt>
                      <c:pt idx="4">
                        <c:v>41</c:v>
                      </c:pt>
                      <c:pt idx="5">
                        <c:v>43</c:v>
                      </c:pt>
                      <c:pt idx="6">
                        <c:v>40</c:v>
                      </c:pt>
                      <c:pt idx="7">
                        <c:v>43</c:v>
                      </c:pt>
                      <c:pt idx="8">
                        <c:v>43</c:v>
                      </c:pt>
                      <c:pt idx="9">
                        <c:v>48</c:v>
                      </c:pt>
                      <c:pt idx="10">
                        <c:v>40</c:v>
                      </c:pt>
                      <c:pt idx="11">
                        <c:v>33</c:v>
                      </c:pt>
                      <c:pt idx="12">
                        <c:v>35</c:v>
                      </c:pt>
                      <c:pt idx="13">
                        <c:v>36</c:v>
                      </c:pt>
                      <c:pt idx="14">
                        <c:v>31</c:v>
                      </c:pt>
                      <c:pt idx="15">
                        <c:v>33</c:v>
                      </c:pt>
                      <c:pt idx="16">
                        <c:v>38</c:v>
                      </c:pt>
                      <c:pt idx="17">
                        <c:v>34</c:v>
                      </c:pt>
                      <c:pt idx="18">
                        <c:v>33</c:v>
                      </c:pt>
                      <c:pt idx="19">
                        <c:v>32</c:v>
                      </c:pt>
                      <c:pt idx="20">
                        <c:v>39</c:v>
                      </c:pt>
                      <c:pt idx="21">
                        <c:v>43</c:v>
                      </c:pt>
                      <c:pt idx="22">
                        <c:v>36</c:v>
                      </c:pt>
                      <c:pt idx="23">
                        <c:v>38</c:v>
                      </c:pt>
                      <c:pt idx="24">
                        <c:v>45</c:v>
                      </c:pt>
                      <c:pt idx="25">
                        <c:v>46</c:v>
                      </c:pt>
                      <c:pt idx="26">
                        <c:v>38</c:v>
                      </c:pt>
                      <c:pt idx="27">
                        <c:v>31</c:v>
                      </c:pt>
                      <c:pt idx="28">
                        <c:v>29</c:v>
                      </c:pt>
                      <c:pt idx="29">
                        <c:v>32</c:v>
                      </c:pt>
                      <c:pt idx="30">
                        <c:v>30</c:v>
                      </c:pt>
                      <c:pt idx="31">
                        <c:v>27</c:v>
                      </c:pt>
                      <c:pt idx="32">
                        <c:v>29</c:v>
                      </c:pt>
                      <c:pt idx="33">
                        <c:v>29</c:v>
                      </c:pt>
                      <c:pt idx="34">
                        <c:v>29</c:v>
                      </c:pt>
                      <c:pt idx="35">
                        <c:v>29</c:v>
                      </c:pt>
                      <c:pt idx="36">
                        <c:v>24</c:v>
                      </c:pt>
                      <c:pt idx="37">
                        <c:v>26</c:v>
                      </c:pt>
                      <c:pt idx="38">
                        <c:v>32</c:v>
                      </c:pt>
                      <c:pt idx="39">
                        <c:v>36</c:v>
                      </c:pt>
                      <c:pt idx="40">
                        <c:v>41</c:v>
                      </c:pt>
                      <c:pt idx="41">
                        <c:v>38</c:v>
                      </c:pt>
                      <c:pt idx="42">
                        <c:v>42</c:v>
                      </c:pt>
                      <c:pt idx="43">
                        <c:v>39</c:v>
                      </c:pt>
                      <c:pt idx="44">
                        <c:v>36</c:v>
                      </c:pt>
                      <c:pt idx="45">
                        <c:v>43</c:v>
                      </c:pt>
                      <c:pt idx="46">
                        <c:v>42</c:v>
                      </c:pt>
                      <c:pt idx="47" formatCode="General">
                        <c:v>37</c:v>
                      </c:pt>
                      <c:pt idx="48" formatCode="General">
                        <c:v>32</c:v>
                      </c:pt>
                      <c:pt idx="49" formatCode="General">
                        <c:v>33</c:v>
                      </c:pt>
                      <c:pt idx="50" formatCode="General">
                        <c:v>34</c:v>
                      </c:pt>
                      <c:pt idx="51" formatCode="General">
                        <c:v>35</c:v>
                      </c:pt>
                      <c:pt idx="52" formatCode="General">
                        <c:v>30</c:v>
                      </c:pt>
                      <c:pt idx="53" formatCode="General">
                        <c:v>38</c:v>
                      </c:pt>
                      <c:pt idx="54" formatCode="General">
                        <c:v>46</c:v>
                      </c:pt>
                      <c:pt idx="55" formatCode="General">
                        <c:v>52</c:v>
                      </c:pt>
                      <c:pt idx="56" formatCode="General">
                        <c:v>52</c:v>
                      </c:pt>
                      <c:pt idx="57" formatCode="General">
                        <c:v>48</c:v>
                      </c:pt>
                      <c:pt idx="58" formatCode="General">
                        <c:v>61</c:v>
                      </c:pt>
                      <c:pt idx="59" formatCode="General">
                        <c:v>69</c:v>
                      </c:pt>
                      <c:pt idx="60" formatCode="General">
                        <c:v>54</c:v>
                      </c:pt>
                      <c:pt idx="61" formatCode="General">
                        <c:v>54</c:v>
                      </c:pt>
                      <c:pt idx="62" formatCode="General">
                        <c:v>51</c:v>
                      </c:pt>
                      <c:pt idx="63" formatCode="General">
                        <c:v>54</c:v>
                      </c:pt>
                      <c:pt idx="64" formatCode="General">
                        <c:v>59</c:v>
                      </c:pt>
                      <c:pt idx="65" formatCode="General">
                        <c:v>57</c:v>
                      </c:pt>
                      <c:pt idx="66" formatCode="General">
                        <c:v>53</c:v>
                      </c:pt>
                      <c:pt idx="67" formatCode="General">
                        <c:v>50</c:v>
                      </c:pt>
                      <c:pt idx="68" formatCode="General">
                        <c:v>51</c:v>
                      </c:pt>
                      <c:pt idx="69" formatCode="General">
                        <c:v>55</c:v>
                      </c:pt>
                      <c:pt idx="70" formatCode="General">
                        <c:v>55</c:v>
                      </c:pt>
                      <c:pt idx="71" formatCode="General">
                        <c:v>51</c:v>
                      </c:pt>
                      <c:pt idx="72" formatCode="General">
                        <c:v>50</c:v>
                      </c:pt>
                      <c:pt idx="73" formatCode="General">
                        <c:v>48</c:v>
                      </c:pt>
                    </c:numCache>
                  </c:numRef>
                </c:val>
                <c:extLst xmlns:c15="http://schemas.microsoft.com/office/drawing/2012/chart">
                  <c:ext xmlns:c16="http://schemas.microsoft.com/office/drawing/2014/chart" uri="{C3380CC4-5D6E-409C-BE32-E72D297353CC}">
                    <c16:uniqueId val="{00000059-705D-4F0A-A385-AB4DC8980013}"/>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25-26'!$A$92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25-26'!$B$92:$DA$92</c15:sqref>
                        </c15:formulaRef>
                      </c:ext>
                    </c:extLst>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16.940425000000005</c:v>
                      </c:pt>
                      <c:pt idx="53">
                        <c:v>29.590821000000005</c:v>
                      </c:pt>
                      <c:pt idx="54">
                        <c:v>60.656118499999991</c:v>
                      </c:pt>
                      <c:pt idx="55">
                        <c:v>134.15757612499999</c:v>
                      </c:pt>
                      <c:pt idx="56">
                        <c:v>119.381605275</c:v>
                      </c:pt>
                      <c:pt idx="57">
                        <c:v>102.17439686874999</c:v>
                      </c:pt>
                      <c:pt idx="58">
                        <c:v>122.09238051874999</c:v>
                      </c:pt>
                      <c:pt idx="59">
                        <c:v>129.06678334718748</c:v>
                      </c:pt>
                      <c:pt idx="60">
                        <c:v>108.26079909846874</c:v>
                      </c:pt>
                      <c:pt idx="61">
                        <c:v>94.634622486503105</c:v>
                      </c:pt>
                      <c:pt idx="62">
                        <c:v>100.39499940115343</c:v>
                      </c:pt>
                      <c:pt idx="63">
                        <c:v>88.376056775439508</c:v>
                      </c:pt>
                      <c:pt idx="64">
                        <c:v>100.45073149740045</c:v>
                      </c:pt>
                      <c:pt idx="65">
                        <c:v>117.22460649740046</c:v>
                      </c:pt>
                      <c:pt idx="66">
                        <c:v>94.343990614720639</c:v>
                      </c:pt>
                      <c:pt idx="67">
                        <c:v>98.225006205424847</c:v>
                      </c:pt>
                      <c:pt idx="68">
                        <c:v>88.453204975944658</c:v>
                      </c:pt>
                      <c:pt idx="69">
                        <c:v>100.63158697380322</c:v>
                      </c:pt>
                      <c:pt idx="70">
                        <c:v>92.581754857751861</c:v>
                      </c:pt>
                      <c:pt idx="71">
                        <c:v>108.88825958939643</c:v>
                      </c:pt>
                      <c:pt idx="72">
                        <c:v>105.16932755810097</c:v>
                      </c:pt>
                      <c:pt idx="73">
                        <c:v>118.93049701647516</c:v>
                      </c:pt>
                    </c:numCache>
                  </c:numRef>
                </c:val>
                <c:extLst xmlns:c15="http://schemas.microsoft.com/office/drawing/2012/chart">
                  <c:ext xmlns:c16="http://schemas.microsoft.com/office/drawing/2014/chart" uri="{C3380CC4-5D6E-409C-BE32-E72D297353CC}">
                    <c16:uniqueId val="{0000005A-705D-4F0A-A385-AB4DC8980013}"/>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25-26'!$A$93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25-26'!$B$93:$DA$93</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9.4607758339647602E-2</c:v>
                      </c:pt>
                      <c:pt idx="53">
                        <c:v>0.16679419389004674</c:v>
                      </c:pt>
                      <c:pt idx="54">
                        <c:v>0.34791079548151499</c:v>
                      </c:pt>
                      <c:pt idx="55">
                        <c:v>0.78527085417120301</c:v>
                      </c:pt>
                      <c:pt idx="56">
                        <c:v>0.7208233449746112</c:v>
                      </c:pt>
                      <c:pt idx="57">
                        <c:v>0.62750817379985102</c:v>
                      </c:pt>
                      <c:pt idx="58">
                        <c:v>0.74945776574190448</c:v>
                      </c:pt>
                      <c:pt idx="59">
                        <c:v>0.80198970747989373</c:v>
                      </c:pt>
                      <c:pt idx="60">
                        <c:v>0.66524106360811119</c:v>
                      </c:pt>
                      <c:pt idx="61">
                        <c:v>0.56883603969116459</c:v>
                      </c:pt>
                      <c:pt idx="62">
                        <c:v>0.61364260892806244</c:v>
                      </c:pt>
                      <c:pt idx="63">
                        <c:v>0.55714197351863481</c:v>
                      </c:pt>
                      <c:pt idx="64">
                        <c:v>0.65848058455743241</c:v>
                      </c:pt>
                      <c:pt idx="65">
                        <c:v>0.7525232571179109</c:v>
                      </c:pt>
                      <c:pt idx="66">
                        <c:v>0.60610567486155087</c:v>
                      </c:pt>
                      <c:pt idx="67">
                        <c:v>0.62653490730881922</c:v>
                      </c:pt>
                      <c:pt idx="68">
                        <c:v>0.54417071073504986</c:v>
                      </c:pt>
                      <c:pt idx="69">
                        <c:v>0.57712050724854924</c:v>
                      </c:pt>
                      <c:pt idx="70">
                        <c:v>0.5160108147549336</c:v>
                      </c:pt>
                      <c:pt idx="71">
                        <c:v>0.60455947702888302</c:v>
                      </c:pt>
                      <c:pt idx="72">
                        <c:v>0.55401651485109649</c:v>
                      </c:pt>
                      <c:pt idx="73">
                        <c:v>0.58279407396840077</c:v>
                      </c:pt>
                    </c:numCache>
                  </c:numRef>
                </c:val>
                <c:extLst xmlns:c15="http://schemas.microsoft.com/office/drawing/2012/chart">
                  <c:ext xmlns:c16="http://schemas.microsoft.com/office/drawing/2014/chart" uri="{C3380CC4-5D6E-409C-BE32-E72D297353CC}">
                    <c16:uniqueId val="{0000005B-705D-4F0A-A385-AB4DC8980013}"/>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25-26'!$A$94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25-26'!$B$94:$DA$94</c15:sqref>
                        </c15:formulaRef>
                      </c:ext>
                    </c:extLst>
                    <c:numCache>
                      <c:formatCode>0</c:formatCode>
                      <c:ptCount val="104"/>
                      <c:pt idx="0">
                        <c:v>0</c:v>
                      </c:pt>
                      <c:pt idx="1">
                        <c:v>5</c:v>
                      </c:pt>
                      <c:pt idx="2">
                        <c:v>2</c:v>
                      </c:pt>
                      <c:pt idx="3">
                        <c:v>-8</c:v>
                      </c:pt>
                      <c:pt idx="4">
                        <c:v>27</c:v>
                      </c:pt>
                      <c:pt idx="5">
                        <c:v>17</c:v>
                      </c:pt>
                      <c:pt idx="6">
                        <c:v>-26</c:v>
                      </c:pt>
                      <c:pt idx="7">
                        <c:v>24</c:v>
                      </c:pt>
                      <c:pt idx="8">
                        <c:v>-7</c:v>
                      </c:pt>
                      <c:pt idx="9">
                        <c:v>3</c:v>
                      </c:pt>
                      <c:pt idx="10">
                        <c:v>-21</c:v>
                      </c:pt>
                      <c:pt idx="11">
                        <c:v>8</c:v>
                      </c:pt>
                      <c:pt idx="12">
                        <c:v>2</c:v>
                      </c:pt>
                      <c:pt idx="13">
                        <c:v>16</c:v>
                      </c:pt>
                      <c:pt idx="14">
                        <c:v>4</c:v>
                      </c:pt>
                      <c:pt idx="15">
                        <c:v>-2</c:v>
                      </c:pt>
                      <c:pt idx="16">
                        <c:v>26</c:v>
                      </c:pt>
                      <c:pt idx="17">
                        <c:v>-25</c:v>
                      </c:pt>
                      <c:pt idx="18">
                        <c:v>9</c:v>
                      </c:pt>
                      <c:pt idx="19">
                        <c:v>1</c:v>
                      </c:pt>
                      <c:pt idx="20">
                        <c:v>14</c:v>
                      </c:pt>
                      <c:pt idx="21">
                        <c:v>33</c:v>
                      </c:pt>
                      <c:pt idx="22">
                        <c:v>7</c:v>
                      </c:pt>
                      <c:pt idx="23">
                        <c:v>19</c:v>
                      </c:pt>
                      <c:pt idx="24">
                        <c:v>0</c:v>
                      </c:pt>
                      <c:pt idx="25">
                        <c:v>9</c:v>
                      </c:pt>
                      <c:pt idx="26">
                        <c:v>-6</c:v>
                      </c:pt>
                      <c:pt idx="27">
                        <c:v>-44</c:v>
                      </c:pt>
                      <c:pt idx="28">
                        <c:v>-5</c:v>
                      </c:pt>
                      <c:pt idx="29">
                        <c:v>37</c:v>
                      </c:pt>
                      <c:pt idx="30">
                        <c:v>-18</c:v>
                      </c:pt>
                      <c:pt idx="31">
                        <c:v>-5</c:v>
                      </c:pt>
                      <c:pt idx="32">
                        <c:v>-60</c:v>
                      </c:pt>
                      <c:pt idx="33">
                        <c:v>16</c:v>
                      </c:pt>
                      <c:pt idx="34">
                        <c:v>11</c:v>
                      </c:pt>
                      <c:pt idx="35">
                        <c:v>14</c:v>
                      </c:pt>
                      <c:pt idx="36">
                        <c:v>-20</c:v>
                      </c:pt>
                      <c:pt idx="37">
                        <c:v>37</c:v>
                      </c:pt>
                      <c:pt idx="38">
                        <c:v>42</c:v>
                      </c:pt>
                      <c:pt idx="39">
                        <c:v>22</c:v>
                      </c:pt>
                      <c:pt idx="40">
                        <c:v>-25</c:v>
                      </c:pt>
                      <c:pt idx="41">
                        <c:v>-57</c:v>
                      </c:pt>
                      <c:pt idx="42">
                        <c:v>-7</c:v>
                      </c:pt>
                      <c:pt idx="43">
                        <c:v>-24</c:v>
                      </c:pt>
                      <c:pt idx="44">
                        <c:v>-15</c:v>
                      </c:pt>
                      <c:pt idx="45">
                        <c:v>-9</c:v>
                      </c:pt>
                      <c:pt idx="46">
                        <c:v>3</c:v>
                      </c:pt>
                      <c:pt idx="47">
                        <c:v>-24</c:v>
                      </c:pt>
                      <c:pt idx="48">
                        <c:v>-11</c:v>
                      </c:pt>
                      <c:pt idx="49">
                        <c:v>3</c:v>
                      </c:pt>
                      <c:pt idx="50">
                        <c:v>-2</c:v>
                      </c:pt>
                      <c:pt idx="51">
                        <c:v>13</c:v>
                      </c:pt>
                      <c:pt idx="52">
                        <c:v>-10</c:v>
                      </c:pt>
                      <c:pt idx="53">
                        <c:v>11</c:v>
                      </c:pt>
                      <c:pt idx="54">
                        <c:v>28</c:v>
                      </c:pt>
                      <c:pt idx="55">
                        <c:v>70</c:v>
                      </c:pt>
                      <c:pt idx="56">
                        <c:v>-20</c:v>
                      </c:pt>
                      <c:pt idx="57">
                        <c:v>-20</c:v>
                      </c:pt>
                      <c:pt idx="58">
                        <c:v>20</c:v>
                      </c:pt>
                      <c:pt idx="59">
                        <c:v>5</c:v>
                      </c:pt>
                      <c:pt idx="60">
                        <c:v>-19</c:v>
                      </c:pt>
                      <c:pt idx="61">
                        <c:v>-10</c:v>
                      </c:pt>
                      <c:pt idx="62">
                        <c:v>3</c:v>
                      </c:pt>
                      <c:pt idx="63">
                        <c:v>-17</c:v>
                      </c:pt>
                      <c:pt idx="64">
                        <c:v>6</c:v>
                      </c:pt>
                      <c:pt idx="65">
                        <c:v>20</c:v>
                      </c:pt>
                      <c:pt idx="66">
                        <c:v>-23</c:v>
                      </c:pt>
                      <c:pt idx="67">
                        <c:v>5</c:v>
                      </c:pt>
                      <c:pt idx="68">
                        <c:v>-4</c:v>
                      </c:pt>
                      <c:pt idx="69">
                        <c:v>24</c:v>
                      </c:pt>
                      <c:pt idx="70">
                        <c:v>-3</c:v>
                      </c:pt>
                      <c:pt idx="71">
                        <c:v>17</c:v>
                      </c:pt>
                      <c:pt idx="72">
                        <c:v>6</c:v>
                      </c:pt>
                      <c:pt idx="73">
                        <c:v>28</c:v>
                      </c:pt>
                    </c:numCache>
                  </c:numRef>
                </c:val>
                <c:extLst xmlns:c15="http://schemas.microsoft.com/office/drawing/2012/chart">
                  <c:ext xmlns:c16="http://schemas.microsoft.com/office/drawing/2014/chart" uri="{C3380CC4-5D6E-409C-BE32-E72D297353CC}">
                    <c16:uniqueId val="{0000005C-705D-4F0A-A385-AB4DC8980013}"/>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25-26'!$A$95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25-26'!$B$95:$DA$95</c15:sqref>
                        </c15:formulaRef>
                      </c:ext>
                    </c:extLst>
                    <c:numCache>
                      <c:formatCode>0%</c:formatCode>
                      <c:ptCount val="104"/>
                      <c:pt idx="0">
                        <c:v>0</c:v>
                      </c:pt>
                      <c:pt idx="1">
                        <c:v>2.4630541871921183E-2</c:v>
                      </c:pt>
                      <c:pt idx="2">
                        <c:v>9.6153846153846159E-3</c:v>
                      </c:pt>
                      <c:pt idx="3">
                        <c:v>-3.8095238095238099E-2</c:v>
                      </c:pt>
                      <c:pt idx="4">
                        <c:v>0.13366336633663367</c:v>
                      </c:pt>
                      <c:pt idx="5">
                        <c:v>7.4235807860262015E-2</c:v>
                      </c:pt>
                      <c:pt idx="6">
                        <c:v>-0.10569105691056911</c:v>
                      </c:pt>
                      <c:pt idx="7">
                        <c:v>0.10909090909090909</c:v>
                      </c:pt>
                      <c:pt idx="8">
                        <c:v>-2.8688524590163935E-2</c:v>
                      </c:pt>
                      <c:pt idx="9">
                        <c:v>1.2658227848101266E-2</c:v>
                      </c:pt>
                      <c:pt idx="10">
                        <c:v>-8.7499999999999994E-2</c:v>
                      </c:pt>
                      <c:pt idx="11">
                        <c:v>3.6529680365296802E-2</c:v>
                      </c:pt>
                      <c:pt idx="12">
                        <c:v>8.8105726872246704E-3</c:v>
                      </c:pt>
                      <c:pt idx="13">
                        <c:v>6.9868995633187769E-2</c:v>
                      </c:pt>
                      <c:pt idx="14">
                        <c:v>1.6326530612244899E-2</c:v>
                      </c:pt>
                      <c:pt idx="15">
                        <c:v>-8.0321285140562242E-3</c:v>
                      </c:pt>
                      <c:pt idx="16">
                        <c:v>0.10526315789473684</c:v>
                      </c:pt>
                      <c:pt idx="17">
                        <c:v>-9.1575091575091569E-2</c:v>
                      </c:pt>
                      <c:pt idx="18">
                        <c:v>3.6290322580645164E-2</c:v>
                      </c:pt>
                      <c:pt idx="19">
                        <c:v>3.8910505836575876E-3</c:v>
                      </c:pt>
                      <c:pt idx="20">
                        <c:v>5.4263565891472867E-2</c:v>
                      </c:pt>
                      <c:pt idx="21">
                        <c:v>0.12132352941176471</c:v>
                      </c:pt>
                      <c:pt idx="22">
                        <c:v>2.2950819672131147E-2</c:v>
                      </c:pt>
                      <c:pt idx="23">
                        <c:v>6.0897435897435896E-2</c:v>
                      </c:pt>
                      <c:pt idx="24">
                        <c:v>0</c:v>
                      </c:pt>
                      <c:pt idx="25">
                        <c:v>2.7190332326283987E-2</c:v>
                      </c:pt>
                      <c:pt idx="26">
                        <c:v>-1.7647058823529412E-2</c:v>
                      </c:pt>
                      <c:pt idx="27">
                        <c:v>-0.1317365269461078</c:v>
                      </c:pt>
                      <c:pt idx="28">
                        <c:v>-1.7241379310344827E-2</c:v>
                      </c:pt>
                      <c:pt idx="29">
                        <c:v>0.12982456140350876</c:v>
                      </c:pt>
                      <c:pt idx="30">
                        <c:v>-5.5900621118012424E-2</c:v>
                      </c:pt>
                      <c:pt idx="31">
                        <c:v>-1.6447368421052631E-2</c:v>
                      </c:pt>
                      <c:pt idx="32">
                        <c:v>-0.20066889632107024</c:v>
                      </c:pt>
                      <c:pt idx="33">
                        <c:v>6.6945606694560664E-2</c:v>
                      </c:pt>
                      <c:pt idx="34">
                        <c:v>4.3137254901960784E-2</c:v>
                      </c:pt>
                      <c:pt idx="35">
                        <c:v>5.2631578947368418E-2</c:v>
                      </c:pt>
                      <c:pt idx="36">
                        <c:v>-7.1428571428571425E-2</c:v>
                      </c:pt>
                      <c:pt idx="37">
                        <c:v>0.1423076923076923</c:v>
                      </c:pt>
                      <c:pt idx="38">
                        <c:v>0.14141414141414141</c:v>
                      </c:pt>
                      <c:pt idx="39">
                        <c:v>6.4896755162241887E-2</c:v>
                      </c:pt>
                      <c:pt idx="40">
                        <c:v>-6.9252077562326875E-2</c:v>
                      </c:pt>
                      <c:pt idx="41">
                        <c:v>-0.16964285714285715</c:v>
                      </c:pt>
                      <c:pt idx="42">
                        <c:v>-2.5089605734767026E-2</c:v>
                      </c:pt>
                      <c:pt idx="43">
                        <c:v>-8.8235294117647065E-2</c:v>
                      </c:pt>
                      <c:pt idx="44">
                        <c:v>-6.0483870967741937E-2</c:v>
                      </c:pt>
                      <c:pt idx="45">
                        <c:v>-3.8626609442060089E-2</c:v>
                      </c:pt>
                      <c:pt idx="46">
                        <c:v>1.3392857142857142E-2</c:v>
                      </c:pt>
                      <c:pt idx="47">
                        <c:v>-0.10572687224669604</c:v>
                      </c:pt>
                      <c:pt idx="48">
                        <c:v>-5.4187192118226604E-2</c:v>
                      </c:pt>
                      <c:pt idx="49">
                        <c:v>1.5625E-2</c:v>
                      </c:pt>
                      <c:pt idx="50">
                        <c:v>-1.0256410256410256E-2</c:v>
                      </c:pt>
                      <c:pt idx="51">
                        <c:v>6.7357512953367879E-2</c:v>
                      </c:pt>
                      <c:pt idx="52">
                        <c:v>-4.8543689320388349E-2</c:v>
                      </c:pt>
                      <c:pt idx="53">
                        <c:v>5.6122448979591837E-2</c:v>
                      </c:pt>
                      <c:pt idx="54">
                        <c:v>0.13526570048309178</c:v>
                      </c:pt>
                      <c:pt idx="55">
                        <c:v>0.2978723404255319</c:v>
                      </c:pt>
                      <c:pt idx="56">
                        <c:v>-6.5573770491803282E-2</c:v>
                      </c:pt>
                      <c:pt idx="57">
                        <c:v>-7.0175438596491224E-2</c:v>
                      </c:pt>
                      <c:pt idx="58">
                        <c:v>7.5471698113207544E-2</c:v>
                      </c:pt>
                      <c:pt idx="59">
                        <c:v>1.7543859649122806E-2</c:v>
                      </c:pt>
                      <c:pt idx="60">
                        <c:v>-6.5517241379310351E-2</c:v>
                      </c:pt>
                      <c:pt idx="61">
                        <c:v>-3.6900369003690037E-2</c:v>
                      </c:pt>
                      <c:pt idx="62">
                        <c:v>1.1494252873563218E-2</c:v>
                      </c:pt>
                      <c:pt idx="63">
                        <c:v>-6.4393939393939392E-2</c:v>
                      </c:pt>
                      <c:pt idx="64">
                        <c:v>2.4291497975708502E-2</c:v>
                      </c:pt>
                      <c:pt idx="65">
                        <c:v>7.9051383399209488E-2</c:v>
                      </c:pt>
                      <c:pt idx="66">
                        <c:v>-8.4249084249084255E-2</c:v>
                      </c:pt>
                      <c:pt idx="67">
                        <c:v>0.02</c:v>
                      </c:pt>
                      <c:pt idx="68">
                        <c:v>-1.5686274509803921E-2</c:v>
                      </c:pt>
                      <c:pt idx="69">
                        <c:v>9.5617529880478086E-2</c:v>
                      </c:pt>
                      <c:pt idx="70">
                        <c:v>-1.090909090909091E-2</c:v>
                      </c:pt>
                      <c:pt idx="71">
                        <c:v>6.25E-2</c:v>
                      </c:pt>
                      <c:pt idx="72">
                        <c:v>2.0761245674740483E-2</c:v>
                      </c:pt>
                      <c:pt idx="73">
                        <c:v>9.4915254237288138E-2</c:v>
                      </c:pt>
                    </c:numCache>
                  </c:numRef>
                </c:val>
                <c:extLst xmlns:c15="http://schemas.microsoft.com/office/drawing/2012/chart">
                  <c:ext xmlns:c16="http://schemas.microsoft.com/office/drawing/2014/chart" uri="{C3380CC4-5D6E-409C-BE32-E72D297353CC}">
                    <c16:uniqueId val="{0000005D-705D-4F0A-A385-AB4DC8980013}"/>
                  </c:ext>
                </c:extLst>
              </c15:ser>
            </c15:filteredBarSeries>
          </c:ext>
        </c:extLst>
      </c:barChart>
      <c:lineChart>
        <c:grouping val="standard"/>
        <c:varyColors val="0"/>
        <c:ser>
          <c:idx val="89"/>
          <c:order val="89"/>
          <c:tx>
            <c:strRef>
              <c:f>'Table for graphs 25-26'!$A$91</c:f>
              <c:strCache>
                <c:ptCount val="1"/>
                <c:pt idx="0">
                  <c:v>Total Reported Backlog All Sites</c:v>
                </c:pt>
              </c:strCache>
            </c:strRef>
          </c:tx>
          <c:spPr>
            <a:ln w="28575" cap="rnd">
              <a:solidFill>
                <a:schemeClr val="tx1"/>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25-26'!$B$91:$DA$91</c:f>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196</c:v>
                </c:pt>
                <c:pt idx="53">
                  <c:v>207</c:v>
                </c:pt>
                <c:pt idx="54">
                  <c:v>235</c:v>
                </c:pt>
                <c:pt idx="55">
                  <c:v>305</c:v>
                </c:pt>
                <c:pt idx="56">
                  <c:v>285</c:v>
                </c:pt>
                <c:pt idx="57">
                  <c:v>265</c:v>
                </c:pt>
                <c:pt idx="58">
                  <c:v>285</c:v>
                </c:pt>
                <c:pt idx="59">
                  <c:v>290</c:v>
                </c:pt>
                <c:pt idx="60">
                  <c:v>271</c:v>
                </c:pt>
                <c:pt idx="61">
                  <c:v>261</c:v>
                </c:pt>
                <c:pt idx="62">
                  <c:v>264</c:v>
                </c:pt>
                <c:pt idx="63">
                  <c:v>247</c:v>
                </c:pt>
                <c:pt idx="64">
                  <c:v>253</c:v>
                </c:pt>
                <c:pt idx="65">
                  <c:v>273</c:v>
                </c:pt>
                <c:pt idx="66">
                  <c:v>250</c:v>
                </c:pt>
                <c:pt idx="67">
                  <c:v>255</c:v>
                </c:pt>
                <c:pt idx="68">
                  <c:v>251</c:v>
                </c:pt>
                <c:pt idx="69">
                  <c:v>275</c:v>
                </c:pt>
                <c:pt idx="70">
                  <c:v>272</c:v>
                </c:pt>
                <c:pt idx="71">
                  <c:v>289</c:v>
                </c:pt>
                <c:pt idx="72">
                  <c:v>295</c:v>
                </c:pt>
                <c:pt idx="73">
                  <c:v>323</c:v>
                </c:pt>
              </c:numCache>
            </c:numRef>
          </c:val>
          <c:smooth val="0"/>
          <c:extLst>
            <c:ext xmlns:c16="http://schemas.microsoft.com/office/drawing/2014/chart" uri="{C3380CC4-5D6E-409C-BE32-E72D297353CC}">
              <c16:uniqueId val="{00000002-705D-4F0A-A385-AB4DC8980013}"/>
            </c:ext>
          </c:extLst>
        </c:ser>
        <c:ser>
          <c:idx val="44"/>
          <c:order val="44"/>
          <c:tx>
            <c:strRef>
              <c:f>'Table for graphs 25-26'!$A$46</c:f>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4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25-26'!$B$46:$DA$46</c:f>
              <c:numCache>
                <c:formatCode>General</c:formatCode>
                <c:ptCount val="104"/>
                <c:pt idx="52" formatCode="0">
                  <c:v>179.059575</c:v>
                </c:pt>
                <c:pt idx="53" formatCode="0">
                  <c:v>177.40917899999999</c:v>
                </c:pt>
                <c:pt idx="54" formatCode="0">
                  <c:v>174.34388150000001</c:v>
                </c:pt>
                <c:pt idx="55" formatCode="0">
                  <c:v>170.84242387500001</c:v>
                </c:pt>
                <c:pt idx="56" formatCode="0">
                  <c:v>165.618394725</c:v>
                </c:pt>
                <c:pt idx="57" formatCode="0">
                  <c:v>162.82560313125001</c:v>
                </c:pt>
                <c:pt idx="58" formatCode="0">
                  <c:v>162.90761948125001</c:v>
                </c:pt>
                <c:pt idx="59" formatCode="0">
                  <c:v>160.93321665281252</c:v>
                </c:pt>
                <c:pt idx="60" formatCode="0">
                  <c:v>162.73920090153126</c:v>
                </c:pt>
                <c:pt idx="61" formatCode="0">
                  <c:v>166.3653775134969</c:v>
                </c:pt>
                <c:pt idx="62" formatCode="0">
                  <c:v>163.60500059884657</c:v>
                </c:pt>
                <c:pt idx="63" formatCode="0">
                  <c:v>158.62394322456049</c:v>
                </c:pt>
                <c:pt idx="64" formatCode="0">
                  <c:v>152.54926850259955</c:v>
                </c:pt>
                <c:pt idx="65" formatCode="0">
                  <c:v>155.77539350259954</c:v>
                </c:pt>
                <c:pt idx="66" formatCode="0">
                  <c:v>155.65600938527936</c:v>
                </c:pt>
                <c:pt idx="67" formatCode="0">
                  <c:v>156.77499379457515</c:v>
                </c:pt>
                <c:pt idx="68" formatCode="0">
                  <c:v>162.54679502405534</c:v>
                </c:pt>
                <c:pt idx="69" formatCode="0">
                  <c:v>174.36841302619678</c:v>
                </c:pt>
                <c:pt idx="70" formatCode="0">
                  <c:v>179.41824514224814</c:v>
                </c:pt>
                <c:pt idx="71" formatCode="0">
                  <c:v>180.11174041060357</c:v>
                </c:pt>
                <c:pt idx="72" formatCode="0">
                  <c:v>189.83067244189903</c:v>
                </c:pt>
                <c:pt idx="73" formatCode="0">
                  <c:v>204.06950298352484</c:v>
                </c:pt>
                <c:pt idx="74" formatCode="0">
                  <c:v>194.61206143129033</c:v>
                </c:pt>
                <c:pt idx="75" formatCode="0">
                  <c:v>187.29257212794664</c:v>
                </c:pt>
                <c:pt idx="76" formatCode="0">
                  <c:v>181.25046111563438</c:v>
                </c:pt>
                <c:pt idx="77" formatCode="0">
                  <c:v>166.21870570997271</c:v>
                </c:pt>
                <c:pt idx="78" formatCode="0">
                  <c:v>163.56136310163745</c:v>
                </c:pt>
                <c:pt idx="79" formatCode="0">
                  <c:v>158.9115358772375</c:v>
                </c:pt>
                <c:pt idx="80" formatCode="0">
                  <c:v>149.63431389479405</c:v>
                </c:pt>
                <c:pt idx="81" formatCode="0">
                  <c:v>152.54331638828668</c:v>
                </c:pt>
                <c:pt idx="82" formatCode="0">
                  <c:v>151.21519778752887</c:v>
                </c:pt>
                <c:pt idx="83" formatCode="0">
                  <c:v>153.49785082453408</c:v>
                </c:pt>
                <c:pt idx="84" formatCode="0">
                  <c:v>145.50835476441796</c:v>
                </c:pt>
                <c:pt idx="85" formatCode="0">
                  <c:v>132.43333619948851</c:v>
                </c:pt>
                <c:pt idx="86" formatCode="0">
                  <c:v>128.57648109512149</c:v>
                </c:pt>
                <c:pt idx="87" formatCode="0">
                  <c:v>131.43132882894662</c:v>
                </c:pt>
                <c:pt idx="88" formatCode="0">
                  <c:v>133.31259895302605</c:v>
                </c:pt>
                <c:pt idx="89" formatCode="0">
                  <c:v>145.60857094230772</c:v>
                </c:pt>
                <c:pt idx="90" formatCode="0">
                  <c:v>154.06480754100178</c:v>
                </c:pt>
                <c:pt idx="91" formatCode="0">
                  <c:v>141.62577278187473</c:v>
                </c:pt>
                <c:pt idx="92" formatCode="0">
                  <c:v>135.54092847483622</c:v>
                </c:pt>
                <c:pt idx="93" formatCode="0">
                  <c:v>130.77196433977716</c:v>
                </c:pt>
                <c:pt idx="94" formatCode="0">
                  <c:v>119.38737689867688</c:v>
                </c:pt>
                <c:pt idx="95" formatCode="0">
                  <c:v>110.38093576758</c:v>
                </c:pt>
                <c:pt idx="96" formatCode="0">
                  <c:v>105.01054666295747</c:v>
                </c:pt>
                <c:pt idx="97" formatCode="0">
                  <c:v>100.81359126521326</c:v>
                </c:pt>
                <c:pt idx="98" formatCode="0">
                  <c:v>112.41354614089897</c:v>
                </c:pt>
                <c:pt idx="99" formatCode="0">
                  <c:v>99.286920341376828</c:v>
                </c:pt>
                <c:pt idx="100" formatCode="0">
                  <c:v>99.079681110910855</c:v>
                </c:pt>
                <c:pt idx="101" formatCode="0">
                  <c:v>95.03202704204557</c:v>
                </c:pt>
                <c:pt idx="102" formatCode="0">
                  <c:v>97.749298744958949</c:v>
                </c:pt>
                <c:pt idx="103" formatCode="0">
                  <c:v>93.468357330490136</c:v>
                </c:pt>
              </c:numCache>
            </c:numRef>
          </c:val>
          <c:smooth val="0"/>
          <c:extLst>
            <c:ext xmlns:c16="http://schemas.microsoft.com/office/drawing/2014/chart" uri="{C3380CC4-5D6E-409C-BE32-E72D297353CC}">
              <c16:uniqueId val="{00000003-705D-4F0A-A385-AB4DC8980013}"/>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25-26'!$A$2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25-26'!$B$2:$DA$2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c:ext xmlns:c16="http://schemas.microsoft.com/office/drawing/2014/chart" uri="{C3380CC4-5D6E-409C-BE32-E72D297353CC}">
                    <c16:uniqueId val="{00000004-705D-4F0A-A385-AB4DC8980013}"/>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25-26'!$A$3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25-26'!$B$3:$DA$3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5-705D-4F0A-A385-AB4DC8980013}"/>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25-26'!$A$4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25-26'!$B$4:$DA$4</c15:sqref>
                        </c15:formulaRef>
                      </c:ext>
                    </c:extLst>
                    <c:numCache>
                      <c:formatCode>General</c:formatCode>
                      <c:ptCount val="104"/>
                      <c:pt idx="52" formatCode="0">
                        <c:v>4</c:v>
                      </c:pt>
                      <c:pt idx="53" formatCode="0">
                        <c:v>5</c:v>
                      </c:pt>
                      <c:pt idx="54" formatCode="0">
                        <c:v>6</c:v>
                      </c:pt>
                      <c:pt idx="55" formatCode="0">
                        <c:v>7.1999999999999993</c:v>
                      </c:pt>
                      <c:pt idx="56" formatCode="0">
                        <c:v>7.1999999999999993</c:v>
                      </c:pt>
                      <c:pt idx="57" formatCode="0">
                        <c:v>7.1999999999999993</c:v>
                      </c:pt>
                      <c:pt idx="58" formatCode="0">
                        <c:v>7.92</c:v>
                      </c:pt>
                      <c:pt idx="59" formatCode="0">
                        <c:v>7.1280000000000001</c:v>
                      </c:pt>
                      <c:pt idx="60" formatCode="0">
                        <c:v>7.1280000000000001</c:v>
                      </c:pt>
                      <c:pt idx="61" formatCode="0">
                        <c:v>6.4152000000000005</c:v>
                      </c:pt>
                      <c:pt idx="62" formatCode="0">
                        <c:v>6.4152000000000005</c:v>
                      </c:pt>
                      <c:pt idx="63" formatCode="0">
                        <c:v>5.7736800000000006</c:v>
                      </c:pt>
                      <c:pt idx="64" formatCode="0">
                        <c:v>5.1963120000000007</c:v>
                      </c:pt>
                      <c:pt idx="65" formatCode="0">
                        <c:v>5.1963120000000007</c:v>
                      </c:pt>
                      <c:pt idx="66" formatCode="0">
                        <c:v>5.7159432000000017</c:v>
                      </c:pt>
                      <c:pt idx="67" formatCode="0">
                        <c:v>6.2875375200000025</c:v>
                      </c:pt>
                      <c:pt idx="68" formatCode="0">
                        <c:v>6.2875375200000025</c:v>
                      </c:pt>
                      <c:pt idx="69" formatCode="0">
                        <c:v>7.2306681480000021</c:v>
                      </c:pt>
                      <c:pt idx="70" formatCode="0">
                        <c:v>6.507601333200002</c:v>
                      </c:pt>
                      <c:pt idx="71" formatCode="0">
                        <c:v>6.507601333200002</c:v>
                      </c:pt>
                      <c:pt idx="72" formatCode="0">
                        <c:v>7.1583614665200024</c:v>
                      </c:pt>
                      <c:pt idx="73" formatCode="0">
                        <c:v>7.8741976131720035</c:v>
                      </c:pt>
                      <c:pt idx="74" formatCode="0">
                        <c:v>6.6930679711962027</c:v>
                      </c:pt>
                      <c:pt idx="75" formatCode="0">
                        <c:v>6.0237611740765828</c:v>
                      </c:pt>
                      <c:pt idx="76" formatCode="0">
                        <c:v>6.0237611740765828</c:v>
                      </c:pt>
                      <c:pt idx="77" formatCode="0">
                        <c:v>6.0237611740765828</c:v>
                      </c:pt>
                      <c:pt idx="78" formatCode="0">
                        <c:v>6.0237611740765828</c:v>
                      </c:pt>
                      <c:pt idx="79" formatCode="0">
                        <c:v>6.0237611740765828</c:v>
                      </c:pt>
                      <c:pt idx="80" formatCode="0">
                        <c:v>5.4213850566689246</c:v>
                      </c:pt>
                      <c:pt idx="81" formatCode="0">
                        <c:v>5.4213850566689246</c:v>
                      </c:pt>
                      <c:pt idx="82" formatCode="0">
                        <c:v>5.9635235623358174</c:v>
                      </c:pt>
                      <c:pt idx="83" formatCode="0">
                        <c:v>5.9635235623358174</c:v>
                      </c:pt>
                      <c:pt idx="84" formatCode="0">
                        <c:v>5.9635235623358174</c:v>
                      </c:pt>
                      <c:pt idx="85" formatCode="0">
                        <c:v>5.0689950279854443</c:v>
                      </c:pt>
                      <c:pt idx="86" formatCode="0">
                        <c:v>5.0689950279854443</c:v>
                      </c:pt>
                      <c:pt idx="87" formatCode="0">
                        <c:v>5.0689950279854443</c:v>
                      </c:pt>
                      <c:pt idx="88" formatCode="0">
                        <c:v>4.0551960223883556</c:v>
                      </c:pt>
                      <c:pt idx="89" formatCode="0">
                        <c:v>5.3934107097765134</c:v>
                      </c:pt>
                      <c:pt idx="90" formatCode="0">
                        <c:v>6.7417633872206419</c:v>
                      </c:pt>
                      <c:pt idx="91" formatCode="0">
                        <c:v>5.3934107097765143</c:v>
                      </c:pt>
                      <c:pt idx="92" formatCode="0">
                        <c:v>4.8540696387988627</c:v>
                      </c:pt>
                      <c:pt idx="93" formatCode="0">
                        <c:v>4.8540696387988627</c:v>
                      </c:pt>
                      <c:pt idx="94" formatCode="0">
                        <c:v>4.1259591929790336</c:v>
                      </c:pt>
                      <c:pt idx="95" formatCode="0">
                        <c:v>3.7133632736811304</c:v>
                      </c:pt>
                      <c:pt idx="96" formatCode="0">
                        <c:v>3.7133632736811304</c:v>
                      </c:pt>
                      <c:pt idx="97" formatCode="0">
                        <c:v>3.7133632736811304</c:v>
                      </c:pt>
                      <c:pt idx="98" formatCode="0">
                        <c:v>4.0846996010492438</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06-705D-4F0A-A385-AB4DC898001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25-26'!$A$5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25-26'!$B$5:$DA$5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7-705D-4F0A-A385-AB4DC8980013}"/>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25-26'!$A$6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25-26'!$B$6:$DA$6</c15:sqref>
                        </c15:formulaRef>
                      </c:ext>
                    </c:extLst>
                    <c:numCache>
                      <c:formatCode>General</c:formatCode>
                      <c:ptCount val="104"/>
                      <c:pt idx="52" formatCode="0">
                        <c:v>8.1224999999999987</c:v>
                      </c:pt>
                      <c:pt idx="53" formatCode="0">
                        <c:v>8.5286249999999999</c:v>
                      </c:pt>
                      <c:pt idx="54" formatCode="0">
                        <c:v>8.1021937499999996</c:v>
                      </c:pt>
                      <c:pt idx="55" formatCode="0">
                        <c:v>7.6970840624999992</c:v>
                      </c:pt>
                      <c:pt idx="56" formatCode="0">
                        <c:v>7.6970840624999992</c:v>
                      </c:pt>
                      <c:pt idx="57" formatCode="0">
                        <c:v>8.4667924687500005</c:v>
                      </c:pt>
                      <c:pt idx="58" formatCode="0">
                        <c:v>9.3134717156250009</c:v>
                      </c:pt>
                      <c:pt idx="59" formatCode="0">
                        <c:v>10.244818887187503</c:v>
                      </c:pt>
                      <c:pt idx="60" formatCode="0">
                        <c:v>11.269300775906254</c:v>
                      </c:pt>
                      <c:pt idx="61" formatCode="0">
                        <c:v>12.396230853496881</c:v>
                      </c:pt>
                      <c:pt idx="62" formatCode="0">
                        <c:v>13.635853938846571</c:v>
                      </c:pt>
                      <c:pt idx="63" formatCode="0">
                        <c:v>12.954061241904242</c:v>
                      </c:pt>
                      <c:pt idx="64" formatCode="0">
                        <c:v>12.954061241904242</c:v>
                      </c:pt>
                      <c:pt idx="65" formatCode="0">
                        <c:v>12.954061241904242</c:v>
                      </c:pt>
                      <c:pt idx="66" formatCode="0">
                        <c:v>12.306358179809029</c:v>
                      </c:pt>
                      <c:pt idx="67" formatCode="0">
                        <c:v>11.691040270818577</c:v>
                      </c:pt>
                      <c:pt idx="68" formatCode="0">
                        <c:v>12.041771478943135</c:v>
                      </c:pt>
                      <c:pt idx="69" formatCode="0">
                        <c:v>13.24594862683745</c:v>
                      </c:pt>
                      <c:pt idx="70" formatCode="0">
                        <c:v>13.908246058179323</c:v>
                      </c:pt>
                      <c:pt idx="71" formatCode="0">
                        <c:v>13.908246058179323</c:v>
                      </c:pt>
                      <c:pt idx="72" formatCode="0">
                        <c:v>14.603658361088289</c:v>
                      </c:pt>
                      <c:pt idx="73" formatCode="0">
                        <c:v>15.333841279142705</c:v>
                      </c:pt>
                      <c:pt idx="74" formatCode="0">
                        <c:v>14.567149215185569</c:v>
                      </c:pt>
                      <c:pt idx="75" formatCode="0">
                        <c:v>13.838791754426291</c:v>
                      </c:pt>
                      <c:pt idx="76" formatCode="0">
                        <c:v>13.838791754426291</c:v>
                      </c:pt>
                      <c:pt idx="77" formatCode="0">
                        <c:v>13.146852166704976</c:v>
                      </c:pt>
                      <c:pt idx="78" formatCode="0">
                        <c:v>12.489509558369727</c:v>
                      </c:pt>
                      <c:pt idx="79" formatCode="0">
                        <c:v>11.240558602532754</c:v>
                      </c:pt>
                      <c:pt idx="80" formatCode="0">
                        <c:v>10.116502742279479</c:v>
                      </c:pt>
                      <c:pt idx="81" formatCode="0">
                        <c:v>10.622327879393454</c:v>
                      </c:pt>
                      <c:pt idx="82" formatCode="0">
                        <c:v>11.6845606673328</c:v>
                      </c:pt>
                      <c:pt idx="83" formatCode="0">
                        <c:v>12.853016734066081</c:v>
                      </c:pt>
                      <c:pt idx="84" formatCode="0">
                        <c:v>12.210365897362776</c:v>
                      </c:pt>
                      <c:pt idx="85" formatCode="0">
                        <c:v>10.989329307626498</c:v>
                      </c:pt>
                      <c:pt idx="86" formatCode="0">
                        <c:v>10.989329307626498</c:v>
                      </c:pt>
                      <c:pt idx="87" formatCode="0">
                        <c:v>10.989329307626498</c:v>
                      </c:pt>
                      <c:pt idx="88" formatCode="0">
                        <c:v>12.088262238389149</c:v>
                      </c:pt>
                      <c:pt idx="89" formatCode="0">
                        <c:v>13.297088462228064</c:v>
                      </c:pt>
                      <c:pt idx="90" formatCode="0">
                        <c:v>13.961942885339468</c:v>
                      </c:pt>
                      <c:pt idx="91" formatCode="0">
                        <c:v>12.565748596805522</c:v>
                      </c:pt>
                      <c:pt idx="92" formatCode="0">
                        <c:v>12.565748596805522</c:v>
                      </c:pt>
                      <c:pt idx="93" formatCode="0">
                        <c:v>12.565748596805522</c:v>
                      </c:pt>
                      <c:pt idx="94" formatCode="0">
                        <c:v>11.937461166965244</c:v>
                      </c:pt>
                      <c:pt idx="95" formatCode="0">
                        <c:v>11.937461166965244</c:v>
                      </c:pt>
                      <c:pt idx="96" formatCode="0">
                        <c:v>11.937461166965244</c:v>
                      </c:pt>
                      <c:pt idx="97" formatCode="0">
                        <c:v>10.743715050268721</c:v>
                      </c:pt>
                      <c:pt idx="98" formatCode="0">
                        <c:v>11.818086555295594</c:v>
                      </c:pt>
                      <c:pt idx="99" formatCode="0">
                        <c:v>11.818086555295594</c:v>
                      </c:pt>
                      <c:pt idx="100" formatCode="0">
                        <c:v>11.818086555295594</c:v>
                      </c:pt>
                      <c:pt idx="101" formatCode="0">
                        <c:v>11.818086555295594</c:v>
                      </c:pt>
                      <c:pt idx="102" formatCode="0">
                        <c:v>10.636277899766034</c:v>
                      </c:pt>
                      <c:pt idx="103" formatCode="0">
                        <c:v>9.5726501097894303</c:v>
                      </c:pt>
                    </c:numCache>
                  </c:numRef>
                </c:val>
                <c:smooth val="0"/>
                <c:extLst xmlns:c15="http://schemas.microsoft.com/office/drawing/2012/chart">
                  <c:ext xmlns:c16="http://schemas.microsoft.com/office/drawing/2014/chart" uri="{C3380CC4-5D6E-409C-BE32-E72D297353CC}">
                    <c16:uniqueId val="{00000008-705D-4F0A-A385-AB4DC898001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25-26'!$A$7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25-26'!$B$7:$DA$7</c15:sqref>
                        </c15:formulaRef>
                      </c:ext>
                    </c:extLst>
                    <c:numCache>
                      <c:formatCode>General</c:formatCode>
                      <c:ptCount val="104"/>
                      <c:pt idx="52" formatCode="0">
                        <c:v>5</c:v>
                      </c:pt>
                      <c:pt idx="53" formatCode="0">
                        <c:v>5</c:v>
                      </c:pt>
                      <c:pt idx="54" formatCode="0">
                        <c:v>4.5</c:v>
                      </c:pt>
                      <c:pt idx="55" formatCode="0">
                        <c:v>4.05</c:v>
                      </c:pt>
                      <c:pt idx="56" formatCode="0">
                        <c:v>3.0374999999999996</c:v>
                      </c:pt>
                      <c:pt idx="57" formatCode="0">
                        <c:v>3.0374999999999996</c:v>
                      </c:pt>
                      <c:pt idx="58" formatCode="0">
                        <c:v>3.0374999999999996</c:v>
                      </c:pt>
                      <c:pt idx="59" formatCode="0">
                        <c:v>3.0374999999999996</c:v>
                      </c:pt>
                      <c:pt idx="60" formatCode="0">
                        <c:v>4.0398749999999994</c:v>
                      </c:pt>
                      <c:pt idx="61" formatCode="0">
                        <c:v>4.0398749999999994</c:v>
                      </c:pt>
                      <c:pt idx="62" formatCode="0">
                        <c:v>4.0398749999999994</c:v>
                      </c:pt>
                      <c:pt idx="63" formatCode="0">
                        <c:v>3.0299062499999998</c:v>
                      </c:pt>
                      <c:pt idx="64" formatCode="0">
                        <c:v>3.0299062499999998</c:v>
                      </c:pt>
                      <c:pt idx="65" formatCode="0">
                        <c:v>3.0299062499999998</c:v>
                      </c:pt>
                      <c:pt idx="66" formatCode="0">
                        <c:v>3.0299062499999998</c:v>
                      </c:pt>
                      <c:pt idx="67" formatCode="0">
                        <c:v>4.5448593749999997</c:v>
                      </c:pt>
                      <c:pt idx="68" formatCode="0">
                        <c:v>5.4538312499999995</c:v>
                      </c:pt>
                      <c:pt idx="69" formatCode="0">
                        <c:v>6.5445974999999992</c:v>
                      </c:pt>
                      <c:pt idx="70" formatCode="0">
                        <c:v>6.5445974999999992</c:v>
                      </c:pt>
                      <c:pt idx="71" formatCode="0">
                        <c:v>5.8901377499999992</c:v>
                      </c:pt>
                      <c:pt idx="72" formatCode="0">
                        <c:v>6.4791515249999998</c:v>
                      </c:pt>
                      <c:pt idx="73" formatCode="0">
                        <c:v>6.4791515249999998</c:v>
                      </c:pt>
                      <c:pt idx="74" formatCode="0">
                        <c:v>6.4791515249999998</c:v>
                      </c:pt>
                      <c:pt idx="75" formatCode="0">
                        <c:v>6.4791515249999998</c:v>
                      </c:pt>
                      <c:pt idx="76" formatCode="0">
                        <c:v>6.4791515249999998</c:v>
                      </c:pt>
                      <c:pt idx="77" formatCode="0">
                        <c:v>5.8312363725000003</c:v>
                      </c:pt>
                      <c:pt idx="78" formatCode="0">
                        <c:v>5.8312363725000003</c:v>
                      </c:pt>
                      <c:pt idx="79" formatCode="0">
                        <c:v>5.8312363725000003</c:v>
                      </c:pt>
                      <c:pt idx="80" formatCode="0">
                        <c:v>5.8312363725000003</c:v>
                      </c:pt>
                      <c:pt idx="81" formatCode="0">
                        <c:v>5.8312363725000003</c:v>
                      </c:pt>
                      <c:pt idx="82" formatCode="0">
                        <c:v>5.8312363725000003</c:v>
                      </c:pt>
                      <c:pt idx="83" formatCode="0">
                        <c:v>6.4143600097500011</c:v>
                      </c:pt>
                      <c:pt idx="84" formatCode="0">
                        <c:v>6.093642009262501</c:v>
                      </c:pt>
                      <c:pt idx="85" formatCode="0">
                        <c:v>5.7889599087993755</c:v>
                      </c:pt>
                      <c:pt idx="86" formatCode="0">
                        <c:v>5.4995119133594068</c:v>
                      </c:pt>
                      <c:pt idx="87" formatCode="0">
                        <c:v>5.4995119133594068</c:v>
                      </c:pt>
                      <c:pt idx="88" formatCode="0">
                        <c:v>5.4995119133594068</c:v>
                      </c:pt>
                      <c:pt idx="89" formatCode="0">
                        <c:v>7.1493654873672288</c:v>
                      </c:pt>
                      <c:pt idx="90" formatCode="0">
                        <c:v>6.0769606642621445</c:v>
                      </c:pt>
                      <c:pt idx="91" formatCode="0">
                        <c:v>6.0769606642621445</c:v>
                      </c:pt>
                      <c:pt idx="92" formatCode="0">
                        <c:v>6.0769606642621445</c:v>
                      </c:pt>
                      <c:pt idx="93" formatCode="0">
                        <c:v>6.0769606642621445</c:v>
                      </c:pt>
                      <c:pt idx="94" formatCode="0">
                        <c:v>4.8615685314097163</c:v>
                      </c:pt>
                      <c:pt idx="95" formatCode="0">
                        <c:v>4.8615685314097163</c:v>
                      </c:pt>
                      <c:pt idx="96" formatCode="0">
                        <c:v>4.8615685314097163</c:v>
                      </c:pt>
                      <c:pt idx="97" formatCode="0">
                        <c:v>4.8615685314097163</c:v>
                      </c:pt>
                      <c:pt idx="98" formatCode="0">
                        <c:v>5.8338822376916593</c:v>
                      </c:pt>
                      <c:pt idx="99" formatCode="0">
                        <c:v>5.8338822376916593</c:v>
                      </c:pt>
                      <c:pt idx="100" formatCode="0">
                        <c:v>5.8338822376916593</c:v>
                      </c:pt>
                      <c:pt idx="101" formatCode="0">
                        <c:v>5.8338822376916593</c:v>
                      </c:pt>
                      <c:pt idx="102" formatCode="0">
                        <c:v>7.2923527971145745</c:v>
                      </c:pt>
                      <c:pt idx="103" formatCode="0">
                        <c:v>7.2923527971145745</c:v>
                      </c:pt>
                    </c:numCache>
                  </c:numRef>
                </c:val>
                <c:smooth val="0"/>
                <c:extLst xmlns:c15="http://schemas.microsoft.com/office/drawing/2012/chart">
                  <c:ext xmlns:c16="http://schemas.microsoft.com/office/drawing/2014/chart" uri="{C3380CC4-5D6E-409C-BE32-E72D297353CC}">
                    <c16:uniqueId val="{00000009-705D-4F0A-A385-AB4DC898001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25-26'!$A$8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25-26'!$B$8:$DA$8</c15:sqref>
                        </c15:formulaRef>
                      </c:ext>
                    </c:extLst>
                    <c:numCache>
                      <c:formatCode>General</c:formatCode>
                      <c:ptCount val="104"/>
                      <c:pt idx="52" formatCode="0">
                        <c:v>2.88</c:v>
                      </c:pt>
                      <c:pt idx="53" formatCode="0">
                        <c:v>3.5999999999999996</c:v>
                      </c:pt>
                      <c:pt idx="54" formatCode="0">
                        <c:v>2.88</c:v>
                      </c:pt>
                      <c:pt idx="55" formatCode="0">
                        <c:v>2.3039999999999998</c:v>
                      </c:pt>
                      <c:pt idx="56" formatCode="0">
                        <c:v>2.3039999999999998</c:v>
                      </c:pt>
                      <c:pt idx="57" formatCode="0">
                        <c:v>2.3039999999999998</c:v>
                      </c:pt>
                      <c:pt idx="58" formatCode="0">
                        <c:v>2.3039999999999998</c:v>
                      </c:pt>
                      <c:pt idx="59" formatCode="0">
                        <c:v>2.3039999999999998</c:v>
                      </c:pt>
                      <c:pt idx="60" formatCode="0">
                        <c:v>3.4559999999999995</c:v>
                      </c:pt>
                      <c:pt idx="61" formatCode="0">
                        <c:v>2.7647999999999997</c:v>
                      </c:pt>
                      <c:pt idx="62" formatCode="0">
                        <c:v>2.7647999999999997</c:v>
                      </c:pt>
                      <c:pt idx="63" formatCode="0">
                        <c:v>2.4883199999999999</c:v>
                      </c:pt>
                      <c:pt idx="64" formatCode="0">
                        <c:v>2.4883199999999999</c:v>
                      </c:pt>
                      <c:pt idx="65" formatCode="0">
                        <c:v>2.4883199999999999</c:v>
                      </c:pt>
                      <c:pt idx="66" formatCode="0">
                        <c:v>2.737152</c:v>
                      </c:pt>
                      <c:pt idx="67" formatCode="0">
                        <c:v>2.737152</c:v>
                      </c:pt>
                      <c:pt idx="68" formatCode="0">
                        <c:v>2.737152</c:v>
                      </c:pt>
                      <c:pt idx="69" formatCode="0">
                        <c:v>3.0108672000000003</c:v>
                      </c:pt>
                      <c:pt idx="70" formatCode="0">
                        <c:v>3.6130406400000004</c:v>
                      </c:pt>
                      <c:pt idx="71" formatCode="0">
                        <c:v>3.6130406400000004</c:v>
                      </c:pt>
                      <c:pt idx="72" formatCode="0">
                        <c:v>3.6130406400000004</c:v>
                      </c:pt>
                      <c:pt idx="73" formatCode="0">
                        <c:v>4.1549967360000002</c:v>
                      </c:pt>
                      <c:pt idx="74" formatCode="0">
                        <c:v>3.3239973888000005</c:v>
                      </c:pt>
                      <c:pt idx="75" formatCode="0">
                        <c:v>2.8253977804800003</c:v>
                      </c:pt>
                      <c:pt idx="76" formatCode="0">
                        <c:v>3.1079375585280005</c:v>
                      </c:pt>
                      <c:pt idx="77" formatCode="0">
                        <c:v>2.0823181642137603</c:v>
                      </c:pt>
                      <c:pt idx="78" formatCode="0">
                        <c:v>2.0823181642137603</c:v>
                      </c:pt>
                      <c:pt idx="79" formatCode="0">
                        <c:v>2.0823181642137603</c:v>
                      </c:pt>
                      <c:pt idx="80" formatCode="0">
                        <c:v>2.3946658888458243</c:v>
                      </c:pt>
                      <c:pt idx="81" formatCode="0">
                        <c:v>3.1849056321649467</c:v>
                      </c:pt>
                      <c:pt idx="82" formatCode="0">
                        <c:v>4.4588678850309247</c:v>
                      </c:pt>
                      <c:pt idx="83" formatCode="0">
                        <c:v>4.4588678850309247</c:v>
                      </c:pt>
                      <c:pt idx="84" formatCode="0">
                        <c:v>4.4588678850309247</c:v>
                      </c:pt>
                      <c:pt idx="85" formatCode="0">
                        <c:v>4.4588678850309247</c:v>
                      </c:pt>
                      <c:pt idx="86" formatCode="0">
                        <c:v>4.4588678850309247</c:v>
                      </c:pt>
                      <c:pt idx="87" formatCode="0">
                        <c:v>4.4588678850309247</c:v>
                      </c:pt>
                      <c:pt idx="88" formatCode="0">
                        <c:v>2.9874414829707194</c:v>
                      </c:pt>
                      <c:pt idx="89" formatCode="0">
                        <c:v>3.7343018537133994</c:v>
                      </c:pt>
                      <c:pt idx="90" formatCode="0">
                        <c:v>4.4811622244560789</c:v>
                      </c:pt>
                      <c:pt idx="91" formatCode="0">
                        <c:v>3.8089878907876669</c:v>
                      </c:pt>
                      <c:pt idx="92" formatCode="0">
                        <c:v>4.3803360744058164</c:v>
                      </c:pt>
                      <c:pt idx="93" formatCode="0">
                        <c:v>4.3803360744058164</c:v>
                      </c:pt>
                      <c:pt idx="94" formatCode="0">
                        <c:v>3.9423024669652347</c:v>
                      </c:pt>
                      <c:pt idx="95" formatCode="0">
                        <c:v>3.5480722202687112</c:v>
                      </c:pt>
                      <c:pt idx="96" formatCode="0">
                        <c:v>2.8384577762149692</c:v>
                      </c:pt>
                      <c:pt idx="97" formatCode="0">
                        <c:v>2.8384577762149692</c:v>
                      </c:pt>
                      <c:pt idx="98" formatCode="0">
                        <c:v>4.2576866643224536</c:v>
                      </c:pt>
                      <c:pt idx="99" formatCode="0">
                        <c:v>4.2576866643224536</c:v>
                      </c:pt>
                      <c:pt idx="100" formatCode="0">
                        <c:v>3.8319179978902085</c:v>
                      </c:pt>
                      <c:pt idx="101" formatCode="0">
                        <c:v>2.5673850585864395</c:v>
                      </c:pt>
                      <c:pt idx="102" formatCode="0">
                        <c:v>2.5673850585864395</c:v>
                      </c:pt>
                      <c:pt idx="103" formatCode="0">
                        <c:v>3.8510775878796593</c:v>
                      </c:pt>
                    </c:numCache>
                  </c:numRef>
                </c:val>
                <c:smooth val="0"/>
                <c:extLst xmlns:c15="http://schemas.microsoft.com/office/drawing/2012/chart">
                  <c:ext xmlns:c16="http://schemas.microsoft.com/office/drawing/2014/chart" uri="{C3380CC4-5D6E-409C-BE32-E72D297353CC}">
                    <c16:uniqueId val="{0000000A-705D-4F0A-A385-AB4DC8980013}"/>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25-26'!$A$9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25-26'!$B$9:$DA$9</c15:sqref>
                        </c15:formulaRef>
                      </c:ext>
                    </c:extLst>
                    <c:numCache>
                      <c:formatCode>General</c:formatCode>
                      <c:ptCount val="104"/>
                      <c:pt idx="52" formatCode="0">
                        <c:v>26.723499999999998</c:v>
                      </c:pt>
                      <c:pt idx="53" formatCode="0">
                        <c:v>25.387324999999997</c:v>
                      </c:pt>
                      <c:pt idx="54" formatCode="0">
                        <c:v>24.117958749999996</c:v>
                      </c:pt>
                      <c:pt idx="55" formatCode="0">
                        <c:v>22.912060812499995</c:v>
                      </c:pt>
                      <c:pt idx="56" formatCode="0">
                        <c:v>22.912060812499995</c:v>
                      </c:pt>
                      <c:pt idx="57" formatCode="0">
                        <c:v>22.912060812499995</c:v>
                      </c:pt>
                      <c:pt idx="58" formatCode="0">
                        <c:v>24.057663853124996</c:v>
                      </c:pt>
                      <c:pt idx="59" formatCode="0">
                        <c:v>24.057663853124996</c:v>
                      </c:pt>
                      <c:pt idx="60" formatCode="0">
                        <c:v>24.057663853124996</c:v>
                      </c:pt>
                      <c:pt idx="61" formatCode="0">
                        <c:v>24.057663853124996</c:v>
                      </c:pt>
                      <c:pt idx="62" formatCode="0">
                        <c:v>24.057663853124996</c:v>
                      </c:pt>
                      <c:pt idx="63" formatCode="0">
                        <c:v>22.854780660468744</c:v>
                      </c:pt>
                      <c:pt idx="64" formatCode="0">
                        <c:v>21.712041627445306</c:v>
                      </c:pt>
                      <c:pt idx="65" formatCode="0">
                        <c:v>21.712041627445306</c:v>
                      </c:pt>
                      <c:pt idx="66" formatCode="0">
                        <c:v>21.712041627445306</c:v>
                      </c:pt>
                      <c:pt idx="67" formatCode="0">
                        <c:v>21.712041627445306</c:v>
                      </c:pt>
                      <c:pt idx="68" formatCode="0">
                        <c:v>21.712041627445306</c:v>
                      </c:pt>
                      <c:pt idx="69" formatCode="0">
                        <c:v>23.883245790189839</c:v>
                      </c:pt>
                      <c:pt idx="70" formatCode="0">
                        <c:v>25.077408079699332</c:v>
                      </c:pt>
                      <c:pt idx="71" formatCode="0">
                        <c:v>25.077408079699332</c:v>
                      </c:pt>
                      <c:pt idx="72" formatCode="0">
                        <c:v>26.331278483684301</c:v>
                      </c:pt>
                      <c:pt idx="73" formatCode="0">
                        <c:v>28.964406332052732</c:v>
                      </c:pt>
                      <c:pt idx="74" formatCode="0">
                        <c:v>26.067965698847459</c:v>
                      </c:pt>
                      <c:pt idx="75" formatCode="0">
                        <c:v>24.764567413905084</c:v>
                      </c:pt>
                      <c:pt idx="76" formatCode="0">
                        <c:v>23.526339043209827</c:v>
                      </c:pt>
                      <c:pt idx="77" formatCode="0">
                        <c:v>21.173705138888845</c:v>
                      </c:pt>
                      <c:pt idx="78" formatCode="0">
                        <c:v>21.173705138888845</c:v>
                      </c:pt>
                      <c:pt idx="79" formatCode="0">
                        <c:v>21.173705138888845</c:v>
                      </c:pt>
                      <c:pt idx="80" formatCode="0">
                        <c:v>19.056334624999963</c:v>
                      </c:pt>
                      <c:pt idx="81" formatCode="0">
                        <c:v>20.009151356249962</c:v>
                      </c:pt>
                      <c:pt idx="82" formatCode="0">
                        <c:v>19.008693788437462</c:v>
                      </c:pt>
                      <c:pt idx="83" formatCode="0">
                        <c:v>19.008693788437462</c:v>
                      </c:pt>
                      <c:pt idx="84" formatCode="0">
                        <c:v>19.008693788437462</c:v>
                      </c:pt>
                      <c:pt idx="85" formatCode="0">
                        <c:v>16.157389720171842</c:v>
                      </c:pt>
                      <c:pt idx="86" formatCode="0">
                        <c:v>15.349520234163249</c:v>
                      </c:pt>
                      <c:pt idx="87" formatCode="0">
                        <c:v>15.349520234163249</c:v>
                      </c:pt>
                      <c:pt idx="88" formatCode="0">
                        <c:v>15.349520234163249</c:v>
                      </c:pt>
                      <c:pt idx="89" formatCode="0">
                        <c:v>16.884472257579574</c:v>
                      </c:pt>
                      <c:pt idx="90" formatCode="0">
                        <c:v>18.572919483337532</c:v>
                      </c:pt>
                      <c:pt idx="91" formatCode="0">
                        <c:v>18.572919483337532</c:v>
                      </c:pt>
                      <c:pt idx="92" formatCode="0">
                        <c:v>17.644273509170656</c:v>
                      </c:pt>
                      <c:pt idx="93" formatCode="0">
                        <c:v>15.87984615825359</c:v>
                      </c:pt>
                      <c:pt idx="94" formatCode="0">
                        <c:v>15.87984615825359</c:v>
                      </c:pt>
                      <c:pt idx="95" formatCode="0">
                        <c:v>15.085853850340911</c:v>
                      </c:pt>
                      <c:pt idx="96" formatCode="0">
                        <c:v>14.331561157823865</c:v>
                      </c:pt>
                      <c:pt idx="97" formatCode="0">
                        <c:v>13.328351876776193</c:v>
                      </c:pt>
                      <c:pt idx="98" formatCode="0">
                        <c:v>15.99402225213143</c:v>
                      </c:pt>
                      <c:pt idx="99" formatCode="0">
                        <c:v>13.594918914311714</c:v>
                      </c:pt>
                      <c:pt idx="100" formatCode="0">
                        <c:v>13.594918914311714</c:v>
                      </c:pt>
                      <c:pt idx="101" formatCode="0">
                        <c:v>12.235427022880543</c:v>
                      </c:pt>
                      <c:pt idx="102" formatCode="0">
                        <c:v>13.458969725168599</c:v>
                      </c:pt>
                      <c:pt idx="103" formatCode="0">
                        <c:v>12.113072752651739</c:v>
                      </c:pt>
                    </c:numCache>
                  </c:numRef>
                </c:val>
                <c:smooth val="0"/>
                <c:extLst xmlns:c15="http://schemas.microsoft.com/office/drawing/2012/chart">
                  <c:ext xmlns:c16="http://schemas.microsoft.com/office/drawing/2014/chart" uri="{C3380CC4-5D6E-409C-BE32-E72D297353CC}">
                    <c16:uniqueId val="{0000000B-705D-4F0A-A385-AB4DC8980013}"/>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25-26'!$A$10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25-26'!$B$10:$DA$10</c15:sqref>
                        </c15:formulaRef>
                      </c:ext>
                    </c:extLst>
                    <c:numCache>
                      <c:formatCode>General</c:formatCode>
                      <c:ptCount val="104"/>
                      <c:pt idx="52" formatCode="0">
                        <c:v>6.3</c:v>
                      </c:pt>
                      <c:pt idx="53" formatCode="0">
                        <c:v>6.9300000000000006</c:v>
                      </c:pt>
                      <c:pt idx="54" formatCode="0">
                        <c:v>6.9300000000000006</c:v>
                      </c:pt>
                      <c:pt idx="55" formatCode="0">
                        <c:v>6.9300000000000006</c:v>
                      </c:pt>
                      <c:pt idx="56" formatCode="0">
                        <c:v>6.237000000000001</c:v>
                      </c:pt>
                      <c:pt idx="57" formatCode="0">
                        <c:v>6.237000000000001</c:v>
                      </c:pt>
                      <c:pt idx="58" formatCode="0">
                        <c:v>6.8607000000000014</c:v>
                      </c:pt>
                      <c:pt idx="59" formatCode="0">
                        <c:v>6.8607000000000014</c:v>
                      </c:pt>
                      <c:pt idx="60" formatCode="0">
                        <c:v>6.8607000000000014</c:v>
                      </c:pt>
                      <c:pt idx="61" formatCode="0">
                        <c:v>6.1746300000000014</c:v>
                      </c:pt>
                      <c:pt idx="62" formatCode="0">
                        <c:v>6.1746300000000014</c:v>
                      </c:pt>
                      <c:pt idx="63" formatCode="0">
                        <c:v>5.5571670000000015</c:v>
                      </c:pt>
                      <c:pt idx="64" formatCode="0">
                        <c:v>5.5571670000000015</c:v>
                      </c:pt>
                      <c:pt idx="65" formatCode="0">
                        <c:v>5.5571670000000015</c:v>
                      </c:pt>
                      <c:pt idx="66" formatCode="0">
                        <c:v>5.5571670000000015</c:v>
                      </c:pt>
                      <c:pt idx="67" formatCode="0">
                        <c:v>5.5571670000000015</c:v>
                      </c:pt>
                      <c:pt idx="68" formatCode="0">
                        <c:v>5.5571670000000015</c:v>
                      </c:pt>
                      <c:pt idx="69" formatCode="0">
                        <c:v>6.112883700000002</c:v>
                      </c:pt>
                      <c:pt idx="70" formatCode="0">
                        <c:v>6.7241720700000025</c:v>
                      </c:pt>
                      <c:pt idx="71" formatCode="0">
                        <c:v>6.7241720700000025</c:v>
                      </c:pt>
                      <c:pt idx="72" formatCode="0">
                        <c:v>7.396589277000003</c:v>
                      </c:pt>
                      <c:pt idx="73" formatCode="0">
                        <c:v>7.396589277000003</c:v>
                      </c:pt>
                      <c:pt idx="74" formatCode="0">
                        <c:v>7.396589277000003</c:v>
                      </c:pt>
                      <c:pt idx="75" formatCode="0">
                        <c:v>6.6569303493000032</c:v>
                      </c:pt>
                      <c:pt idx="76" formatCode="0">
                        <c:v>6.6569303493000032</c:v>
                      </c:pt>
                      <c:pt idx="77" formatCode="0">
                        <c:v>5.9912373143700028</c:v>
                      </c:pt>
                      <c:pt idx="78" formatCode="0">
                        <c:v>5.9912373143700028</c:v>
                      </c:pt>
                      <c:pt idx="79" formatCode="0">
                        <c:v>6.5903610458070032</c:v>
                      </c:pt>
                      <c:pt idx="80" formatCode="0">
                        <c:v>5.9313249412263032</c:v>
                      </c:pt>
                      <c:pt idx="81" formatCode="0">
                        <c:v>7.1175899294715634</c:v>
                      </c:pt>
                      <c:pt idx="82" formatCode="0">
                        <c:v>6.7617104329979849</c:v>
                      </c:pt>
                      <c:pt idx="83" formatCode="0">
                        <c:v>7.4378814762977843</c:v>
                      </c:pt>
                      <c:pt idx="84" formatCode="0">
                        <c:v>7.4378814762977843</c:v>
                      </c:pt>
                      <c:pt idx="85" formatCode="0">
                        <c:v>6.6940933286680062</c:v>
                      </c:pt>
                      <c:pt idx="86" formatCode="0">
                        <c:v>6.6940933286680062</c:v>
                      </c:pt>
                      <c:pt idx="87" formatCode="0">
                        <c:v>8.0329119944016067</c:v>
                      </c:pt>
                      <c:pt idx="88" formatCode="0">
                        <c:v>8.0329119944016067</c:v>
                      </c:pt>
                      <c:pt idx="89" formatCode="0">
                        <c:v>8.8362031938417687</c:v>
                      </c:pt>
                      <c:pt idx="90" formatCode="0">
                        <c:v>9.719823513225947</c:v>
                      </c:pt>
                      <c:pt idx="91" formatCode="0">
                        <c:v>9.2338323375646496</c:v>
                      </c:pt>
                      <c:pt idx="92" formatCode="0">
                        <c:v>9.2338323375646496</c:v>
                      </c:pt>
                      <c:pt idx="93" formatCode="0">
                        <c:v>9.2338323375646496</c:v>
                      </c:pt>
                      <c:pt idx="94" formatCode="0">
                        <c:v>8.3104491038081854</c:v>
                      </c:pt>
                      <c:pt idx="95" formatCode="0">
                        <c:v>7.4794041934273672</c:v>
                      </c:pt>
                      <c:pt idx="96" formatCode="0">
                        <c:v>6.7314637740846308</c:v>
                      </c:pt>
                      <c:pt idx="97" formatCode="0">
                        <c:v>6.7314637740846308</c:v>
                      </c:pt>
                      <c:pt idx="98" formatCode="0">
                        <c:v>7.4046101514930944</c:v>
                      </c:pt>
                      <c:pt idx="99" formatCode="0">
                        <c:v>5.5534576136198206</c:v>
                      </c:pt>
                      <c:pt idx="100" formatCode="0">
                        <c:v>5.5534576136198206</c:v>
                      </c:pt>
                      <c:pt idx="101" formatCode="0">
                        <c:v>5.5534576136198206</c:v>
                      </c:pt>
                      <c:pt idx="102" formatCode="0">
                        <c:v>6.1088033749818029</c:v>
                      </c:pt>
                      <c:pt idx="103" formatCode="0">
                        <c:v>5.4979230374836225</c:v>
                      </c:pt>
                    </c:numCache>
                  </c:numRef>
                </c:val>
                <c:smooth val="0"/>
                <c:extLst xmlns:c15="http://schemas.microsoft.com/office/drawing/2012/chart">
                  <c:ext xmlns:c16="http://schemas.microsoft.com/office/drawing/2014/chart" uri="{C3380CC4-5D6E-409C-BE32-E72D297353CC}">
                    <c16:uniqueId val="{0000000C-705D-4F0A-A385-AB4DC8980013}"/>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25-26'!$A$11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25-26'!$B$11:$DA$11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0D-705D-4F0A-A385-AB4DC8980013}"/>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25-26'!$A$12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25-26'!$B$12:$DA$12</c15:sqref>
                        </c15:formulaRef>
                      </c:ext>
                    </c:extLst>
                    <c:numCache>
                      <c:formatCode>General</c:formatCode>
                      <c:ptCount val="104"/>
                      <c:pt idx="52" formatCode="0">
                        <c:v>6</c:v>
                      </c:pt>
                      <c:pt idx="53" formatCode="0">
                        <c:v>6</c:v>
                      </c:pt>
                      <c:pt idx="54" formatCode="0">
                        <c:v>6</c:v>
                      </c:pt>
                      <c:pt idx="55" formatCode="0">
                        <c:v>6</c:v>
                      </c:pt>
                      <c:pt idx="56" formatCode="0">
                        <c:v>6</c:v>
                      </c:pt>
                      <c:pt idx="57" formatCode="0">
                        <c:v>6</c:v>
                      </c:pt>
                      <c:pt idx="58" formatCode="0">
                        <c:v>5</c:v>
                      </c:pt>
                      <c:pt idx="59" formatCode="0">
                        <c:v>5</c:v>
                      </c:pt>
                      <c:pt idx="60" formatCode="0">
                        <c:v>4</c:v>
                      </c:pt>
                      <c:pt idx="61" formatCode="0">
                        <c:v>5</c:v>
                      </c:pt>
                      <c:pt idx="62" formatCode="0">
                        <c:v>5</c:v>
                      </c:pt>
                      <c:pt idx="63" formatCode="0">
                        <c:v>5</c:v>
                      </c:pt>
                      <c:pt idx="64" formatCode="0">
                        <c:v>5</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0E-705D-4F0A-A385-AB4DC8980013}"/>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25-26'!$A$13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25-26'!$B$13:$DA$13</c15:sqref>
                        </c15:formulaRef>
                      </c:ext>
                    </c:extLst>
                    <c:numCache>
                      <c:formatCode>General</c:formatCode>
                      <c:ptCount val="104"/>
                      <c:pt idx="52" formatCode="0">
                        <c:v>17</c:v>
                      </c:pt>
                      <c:pt idx="53" formatCode="0">
                        <c:v>17</c:v>
                      </c:pt>
                      <c:pt idx="54" formatCode="0">
                        <c:v>17</c:v>
                      </c:pt>
                      <c:pt idx="55" formatCode="0">
                        <c:v>16</c:v>
                      </c:pt>
                      <c:pt idx="56" formatCode="0">
                        <c:v>15</c:v>
                      </c:pt>
                      <c:pt idx="57" formatCode="0">
                        <c:v>15</c:v>
                      </c:pt>
                      <c:pt idx="58" formatCode="0">
                        <c:v>14</c:v>
                      </c:pt>
                      <c:pt idx="59" formatCode="0">
                        <c:v>13</c:v>
                      </c:pt>
                      <c:pt idx="60" formatCode="0">
                        <c:v>12</c:v>
                      </c:pt>
                      <c:pt idx="61" formatCode="0">
                        <c:v>11</c:v>
                      </c:pt>
                      <c:pt idx="62" formatCode="0">
                        <c:v>9</c:v>
                      </c:pt>
                      <c:pt idx="63" formatCode="0">
                        <c:v>10</c:v>
                      </c:pt>
                      <c:pt idx="64" formatCode="0">
                        <c:v>11</c:v>
                      </c:pt>
                      <c:pt idx="65" formatCode="0">
                        <c:v>12</c:v>
                      </c:pt>
                      <c:pt idx="66" formatCode="0">
                        <c:v>13</c:v>
                      </c:pt>
                      <c:pt idx="67" formatCode="0">
                        <c:v>14</c:v>
                      </c:pt>
                      <c:pt idx="68" formatCode="0">
                        <c:v>14</c:v>
                      </c:pt>
                      <c:pt idx="69" formatCode="0">
                        <c:v>16</c:v>
                      </c:pt>
                      <c:pt idx="70" formatCode="0">
                        <c:v>18</c:v>
                      </c:pt>
                      <c:pt idx="71" formatCode="0">
                        <c:v>20</c:v>
                      </c:pt>
                      <c:pt idx="72" formatCode="0">
                        <c:v>22</c:v>
                      </c:pt>
                      <c:pt idx="73" formatCode="0">
                        <c:v>25</c:v>
                      </c:pt>
                      <c:pt idx="74" formatCode="0">
                        <c:v>28</c:v>
                      </c:pt>
                      <c:pt idx="75" formatCode="0">
                        <c:v>28</c:v>
                      </c:pt>
                      <c:pt idx="76" formatCode="0">
                        <c:v>28</c:v>
                      </c:pt>
                      <c:pt idx="77" formatCode="0">
                        <c:v>26</c:v>
                      </c:pt>
                      <c:pt idx="78" formatCode="0">
                        <c:v>26</c:v>
                      </c:pt>
                      <c:pt idx="79" formatCode="0">
                        <c:v>24</c:v>
                      </c:pt>
                      <c:pt idx="80" formatCode="0">
                        <c:v>22</c:v>
                      </c:pt>
                      <c:pt idx="81" formatCode="0">
                        <c:v>20</c:v>
                      </c:pt>
                      <c:pt idx="82" formatCode="0">
                        <c:v>20</c:v>
                      </c:pt>
                      <c:pt idx="83" formatCode="0">
                        <c:v>20</c:v>
                      </c:pt>
                      <c:pt idx="84" formatCode="0">
                        <c:v>18</c:v>
                      </c:pt>
                      <c:pt idx="85" formatCode="0">
                        <c:v>18</c:v>
                      </c:pt>
                      <c:pt idx="86" formatCode="0">
                        <c:v>18</c:v>
                      </c:pt>
                      <c:pt idx="87" formatCode="0">
                        <c:v>20</c:v>
                      </c:pt>
                      <c:pt idx="88" formatCode="0">
                        <c:v>21</c:v>
                      </c:pt>
                      <c:pt idx="89" formatCode="0">
                        <c:v>23</c:v>
                      </c:pt>
                      <c:pt idx="90" formatCode="0">
                        <c:v>25</c:v>
                      </c:pt>
                      <c:pt idx="91" formatCode="0">
                        <c:v>20</c:v>
                      </c:pt>
                      <c:pt idx="92" formatCode="0">
                        <c:v>18</c:v>
                      </c:pt>
                      <c:pt idx="93" formatCode="0">
                        <c:v>17</c:v>
                      </c:pt>
                      <c:pt idx="94" formatCode="0">
                        <c:v>16</c:v>
                      </c:pt>
                      <c:pt idx="95" formatCode="0">
                        <c:v>15</c:v>
                      </c:pt>
                      <c:pt idx="96" formatCode="0">
                        <c:v>14</c:v>
                      </c:pt>
                      <c:pt idx="97" formatCode="0">
                        <c:v>13</c:v>
                      </c:pt>
                      <c:pt idx="98" formatCode="0">
                        <c:v>12</c:v>
                      </c:pt>
                      <c:pt idx="99" formatCode="0">
                        <c:v>11</c:v>
                      </c:pt>
                      <c:pt idx="100" formatCode="0">
                        <c:v>13</c:v>
                      </c:pt>
                      <c:pt idx="101" formatCode="0">
                        <c:v>13</c:v>
                      </c:pt>
                      <c:pt idx="102" formatCode="0">
                        <c:v>12</c:v>
                      </c:pt>
                      <c:pt idx="103" formatCode="0">
                        <c:v>11</c:v>
                      </c:pt>
                    </c:numCache>
                  </c:numRef>
                </c:val>
                <c:smooth val="0"/>
                <c:extLst xmlns:c15="http://schemas.microsoft.com/office/drawing/2012/chart">
                  <c:ext xmlns:c16="http://schemas.microsoft.com/office/drawing/2014/chart" uri="{C3380CC4-5D6E-409C-BE32-E72D297353CC}">
                    <c16:uniqueId val="{0000000F-705D-4F0A-A385-AB4DC8980013}"/>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25-26'!$A$14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25-26'!$B$14:$DA$14</c15:sqref>
                        </c15:formulaRef>
                      </c:ext>
                    </c:extLst>
                    <c:numCache>
                      <c:formatCode>General</c:formatCode>
                      <c:ptCount val="104"/>
                      <c:pt idx="52" formatCode="0">
                        <c:v>15</c:v>
                      </c:pt>
                      <c:pt idx="53" formatCode="0">
                        <c:v>15</c:v>
                      </c:pt>
                      <c:pt idx="54" formatCode="0">
                        <c:v>15</c:v>
                      </c:pt>
                      <c:pt idx="55" formatCode="0">
                        <c:v>15</c:v>
                      </c:pt>
                      <c:pt idx="56" formatCode="0">
                        <c:v>14</c:v>
                      </c:pt>
                      <c:pt idx="57" formatCode="0">
                        <c:v>14</c:v>
                      </c:pt>
                      <c:pt idx="58" formatCode="0">
                        <c:v>11</c:v>
                      </c:pt>
                      <c:pt idx="59" formatCode="0">
                        <c:v>11</c:v>
                      </c:pt>
                      <c:pt idx="60" formatCode="0">
                        <c:v>10</c:v>
                      </c:pt>
                      <c:pt idx="61" formatCode="0">
                        <c:v>11</c:v>
                      </c:pt>
                      <c:pt idx="62" formatCode="0">
                        <c:v>11</c:v>
                      </c:pt>
                      <c:pt idx="63" formatCode="0">
                        <c:v>11</c:v>
                      </c:pt>
                      <c:pt idx="64" formatCode="0">
                        <c:v>11</c:v>
                      </c:pt>
                      <c:pt idx="65" formatCode="0">
                        <c:v>13</c:v>
                      </c:pt>
                      <c:pt idx="66" formatCode="0">
                        <c:v>13</c:v>
                      </c:pt>
                      <c:pt idx="67" formatCode="0">
                        <c:v>13</c:v>
                      </c:pt>
                      <c:pt idx="68" formatCode="0">
                        <c:v>13</c:v>
                      </c:pt>
                      <c:pt idx="69" formatCode="0">
                        <c:v>14</c:v>
                      </c:pt>
                      <c:pt idx="70" formatCode="0">
                        <c:v>13</c:v>
                      </c:pt>
                      <c:pt idx="71" formatCode="0">
                        <c:v>13</c:v>
                      </c:pt>
                      <c:pt idx="72" formatCode="0">
                        <c:v>13</c:v>
                      </c:pt>
                      <c:pt idx="73" formatCode="0">
                        <c:v>12</c:v>
                      </c:pt>
                      <c:pt idx="74" formatCode="0">
                        <c:v>13</c:v>
                      </c:pt>
                      <c:pt idx="75" formatCode="0">
                        <c:v>14</c:v>
                      </c:pt>
                      <c:pt idx="76" formatCode="0">
                        <c:v>12</c:v>
                      </c:pt>
                      <c:pt idx="77" formatCode="0">
                        <c:v>11</c:v>
                      </c:pt>
                      <c:pt idx="78" formatCode="0">
                        <c:v>11</c:v>
                      </c:pt>
                      <c:pt idx="79" formatCode="0">
                        <c:v>10</c:v>
                      </c:pt>
                      <c:pt idx="80" formatCode="0">
                        <c:v>10</c:v>
                      </c:pt>
                      <c:pt idx="81" formatCode="0">
                        <c:v>9</c:v>
                      </c:pt>
                      <c:pt idx="82" formatCode="0">
                        <c:v>9</c:v>
                      </c:pt>
                      <c:pt idx="83" formatCode="0">
                        <c:v>10</c:v>
                      </c:pt>
                      <c:pt idx="84" formatCode="0">
                        <c:v>9</c:v>
                      </c:pt>
                      <c:pt idx="85" formatCode="0">
                        <c:v>9</c:v>
                      </c:pt>
                      <c:pt idx="86" formatCode="0">
                        <c:v>8</c:v>
                      </c:pt>
                      <c:pt idx="87" formatCode="0">
                        <c:v>8</c:v>
                      </c:pt>
                      <c:pt idx="88" formatCode="0">
                        <c:v>9</c:v>
                      </c:pt>
                      <c:pt idx="89" formatCode="0">
                        <c:v>10</c:v>
                      </c:pt>
                      <c:pt idx="90" formatCode="0">
                        <c:v>10</c:v>
                      </c:pt>
                      <c:pt idx="91" formatCode="0">
                        <c:v>9</c:v>
                      </c:pt>
                      <c:pt idx="92" formatCode="0">
                        <c:v>9</c:v>
                      </c:pt>
                      <c:pt idx="93" formatCode="0">
                        <c:v>8</c:v>
                      </c:pt>
                      <c:pt idx="94" formatCode="0">
                        <c:v>7</c:v>
                      </c:pt>
                      <c:pt idx="95" formatCode="0">
                        <c:v>7</c:v>
                      </c:pt>
                      <c:pt idx="96" formatCode="0">
                        <c:v>7</c:v>
                      </c:pt>
                      <c:pt idx="97" formatCode="0">
                        <c:v>6</c:v>
                      </c:pt>
                      <c:pt idx="98" formatCode="0">
                        <c:v>7</c:v>
                      </c:pt>
                      <c:pt idx="99" formatCode="0">
                        <c:v>7</c:v>
                      </c:pt>
                      <c:pt idx="100" formatCode="0">
                        <c:v>7</c:v>
                      </c:pt>
                      <c:pt idx="101" formatCode="0">
                        <c:v>7</c:v>
                      </c:pt>
                      <c:pt idx="102" formatCode="0">
                        <c:v>8</c:v>
                      </c:pt>
                      <c:pt idx="103" formatCode="0">
                        <c:v>8</c:v>
                      </c:pt>
                    </c:numCache>
                  </c:numRef>
                </c:val>
                <c:smooth val="0"/>
                <c:extLst xmlns:c15="http://schemas.microsoft.com/office/drawing/2012/chart">
                  <c:ext xmlns:c16="http://schemas.microsoft.com/office/drawing/2014/chart" uri="{C3380CC4-5D6E-409C-BE32-E72D297353CC}">
                    <c16:uniqueId val="{00000010-705D-4F0A-A385-AB4DC8980013}"/>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25-26'!$A$15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25-26'!$B$15:$DA$15</c15:sqref>
                        </c15:formulaRef>
                      </c:ext>
                    </c:extLst>
                    <c:numCache>
                      <c:formatCode>General</c:formatCode>
                      <c:ptCount val="104"/>
                      <c:pt idx="52" formatCode="0">
                        <c:v>23</c:v>
                      </c:pt>
                      <c:pt idx="53" formatCode="0">
                        <c:v>23</c:v>
                      </c:pt>
                      <c:pt idx="54" formatCode="0">
                        <c:v>23</c:v>
                      </c:pt>
                      <c:pt idx="55" formatCode="0">
                        <c:v>23</c:v>
                      </c:pt>
                      <c:pt idx="56" formatCode="0">
                        <c:v>22</c:v>
                      </c:pt>
                      <c:pt idx="57" formatCode="0">
                        <c:v>21</c:v>
                      </c:pt>
                      <c:pt idx="58" formatCode="0">
                        <c:v>21</c:v>
                      </c:pt>
                      <c:pt idx="59" formatCode="0">
                        <c:v>21</c:v>
                      </c:pt>
                      <c:pt idx="60" formatCode="0">
                        <c:v>20</c:v>
                      </c:pt>
                      <c:pt idx="61" formatCode="0">
                        <c:v>22</c:v>
                      </c:pt>
                      <c:pt idx="62" formatCode="0">
                        <c:v>21</c:v>
                      </c:pt>
                      <c:pt idx="63" formatCode="0">
                        <c:v>21</c:v>
                      </c:pt>
                      <c:pt idx="64" formatCode="0">
                        <c:v>21</c:v>
                      </c:pt>
                      <c:pt idx="65" formatCode="0">
                        <c:v>21</c:v>
                      </c:pt>
                      <c:pt idx="66" formatCode="0">
                        <c:v>21</c:v>
                      </c:pt>
                      <c:pt idx="67" formatCode="0">
                        <c:v>20</c:v>
                      </c:pt>
                      <c:pt idx="68" formatCode="0">
                        <c:v>20</c:v>
                      </c:pt>
                      <c:pt idx="69" formatCode="0">
                        <c:v>21</c:v>
                      </c:pt>
                      <c:pt idx="70" formatCode="0">
                        <c:v>20</c:v>
                      </c:pt>
                      <c:pt idx="71" formatCode="0">
                        <c:v>19</c:v>
                      </c:pt>
                      <c:pt idx="72" formatCode="0">
                        <c:v>19</c:v>
                      </c:pt>
                      <c:pt idx="73" formatCode="0">
                        <c:v>20</c:v>
                      </c:pt>
                      <c:pt idx="74" formatCode="0">
                        <c:v>19</c:v>
                      </c:pt>
                      <c:pt idx="75" formatCode="0">
                        <c:v>19</c:v>
                      </c:pt>
                      <c:pt idx="76" formatCode="0">
                        <c:v>19</c:v>
                      </c:pt>
                      <c:pt idx="77" formatCode="0">
                        <c:v>19</c:v>
                      </c:pt>
                      <c:pt idx="78" formatCode="0">
                        <c:v>19</c:v>
                      </c:pt>
                      <c:pt idx="79" formatCode="0">
                        <c:v>18</c:v>
                      </c:pt>
                      <c:pt idx="80" formatCode="0">
                        <c:v>17</c:v>
                      </c:pt>
                      <c:pt idx="81" formatCode="0">
                        <c:v>17</c:v>
                      </c:pt>
                      <c:pt idx="82" formatCode="0">
                        <c:v>16</c:v>
                      </c:pt>
                      <c:pt idx="83" formatCode="0">
                        <c:v>15</c:v>
                      </c:pt>
                      <c:pt idx="84" formatCode="0">
                        <c:v>14</c:v>
                      </c:pt>
                      <c:pt idx="85" formatCode="0">
                        <c:v>14</c:v>
                      </c:pt>
                      <c:pt idx="86" formatCode="0">
                        <c:v>13</c:v>
                      </c:pt>
                      <c:pt idx="87" formatCode="0">
                        <c:v>13</c:v>
                      </c:pt>
                      <c:pt idx="88" formatCode="0">
                        <c:v>14</c:v>
                      </c:pt>
                      <c:pt idx="89" formatCode="0">
                        <c:v>13</c:v>
                      </c:pt>
                      <c:pt idx="90" formatCode="0">
                        <c:v>13</c:v>
                      </c:pt>
                      <c:pt idx="91" formatCode="0">
                        <c:v>15</c:v>
                      </c:pt>
                      <c:pt idx="92" formatCode="0">
                        <c:v>14</c:v>
                      </c:pt>
                      <c:pt idx="93" formatCode="0">
                        <c:v>14</c:v>
                      </c:pt>
                      <c:pt idx="94" formatCode="0">
                        <c:v>13</c:v>
                      </c:pt>
                      <c:pt idx="95" formatCode="0">
                        <c:v>12</c:v>
                      </c:pt>
                      <c:pt idx="96" formatCode="0">
                        <c:v>11</c:v>
                      </c:pt>
                      <c:pt idx="97" formatCode="0">
                        <c:v>11</c:v>
                      </c:pt>
                      <c:pt idx="98" formatCode="0">
                        <c:v>12</c:v>
                      </c:pt>
                      <c:pt idx="99" formatCode="0">
                        <c:v>10</c:v>
                      </c:pt>
                      <c:pt idx="100" formatCode="0">
                        <c:v>9</c:v>
                      </c:pt>
                      <c:pt idx="101" formatCode="0">
                        <c:v>9</c:v>
                      </c:pt>
                      <c:pt idx="102" formatCode="0">
                        <c:v>9</c:v>
                      </c:pt>
                      <c:pt idx="103" formatCode="0">
                        <c:v>9</c:v>
                      </c:pt>
                    </c:numCache>
                  </c:numRef>
                </c:val>
                <c:smooth val="0"/>
                <c:extLst xmlns:c15="http://schemas.microsoft.com/office/drawing/2012/chart">
                  <c:ext xmlns:c16="http://schemas.microsoft.com/office/drawing/2014/chart" uri="{C3380CC4-5D6E-409C-BE32-E72D297353CC}">
                    <c16:uniqueId val="{00000011-705D-4F0A-A385-AB4DC8980013}"/>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25-26'!$A$16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25-26'!$B$16:$DA$16</c15:sqref>
                        </c15:formulaRef>
                      </c:ext>
                    </c:extLst>
                    <c:numCache>
                      <c:formatCode>General</c:formatCode>
                      <c:ptCount val="104"/>
                      <c:pt idx="52" formatCode="0">
                        <c:v>114.026</c:v>
                      </c:pt>
                      <c:pt idx="53" formatCode="0">
                        <c:v>115.44595</c:v>
                      </c:pt>
                      <c:pt idx="54" formatCode="0">
                        <c:v>113.53015249999999</c:v>
                      </c:pt>
                      <c:pt idx="55" formatCode="0">
                        <c:v>111.09314487499999</c:v>
                      </c:pt>
                      <c:pt idx="56" formatCode="0">
                        <c:v>106.38764487500001</c:v>
                      </c:pt>
                      <c:pt idx="57" formatCode="0">
                        <c:v>106.15735328124998</c:v>
                      </c:pt>
                      <c:pt idx="58" formatCode="0">
                        <c:v>104.49333556875</c:v>
                      </c:pt>
                      <c:pt idx="59" formatCode="0">
                        <c:v>103.6326827403125</c:v>
                      </c:pt>
                      <c:pt idx="60" formatCode="0">
                        <c:v>102.81153962903124</c:v>
                      </c:pt>
                      <c:pt idx="61" formatCode="0">
                        <c:v>104.84839970662188</c:v>
                      </c:pt>
                      <c:pt idx="62" formatCode="0">
                        <c:v>103.08802279197157</c:v>
                      </c:pt>
                      <c:pt idx="63" formatCode="0">
                        <c:v>100.65791515237299</c:v>
                      </c:pt>
                      <c:pt idx="64" formatCode="0">
                        <c:v>99.93780811934954</c:v>
                      </c:pt>
                      <c:pt idx="65" formatCode="0">
                        <c:v>102.93780811934954</c:v>
                      </c:pt>
                      <c:pt idx="66" formatCode="0">
                        <c:v>104.05856825725434</c:v>
                      </c:pt>
                      <c:pt idx="67" formatCode="0">
                        <c:v>105.5297977932639</c:v>
                      </c:pt>
                      <c:pt idx="68" formatCode="0">
                        <c:v>106.78950087638844</c:v>
                      </c:pt>
                      <c:pt idx="69" formatCode="0">
                        <c:v>117.02821096502728</c:v>
                      </c:pt>
                      <c:pt idx="70" formatCode="0">
                        <c:v>119.37506568107867</c:v>
                      </c:pt>
                      <c:pt idx="71" formatCode="0">
                        <c:v>119.72060593107867</c:v>
                      </c:pt>
                      <c:pt idx="72" formatCode="0">
                        <c:v>124.58207975329259</c:v>
                      </c:pt>
                      <c:pt idx="73" formatCode="0">
                        <c:v>133.20318276236742</c:v>
                      </c:pt>
                      <c:pt idx="74" formatCode="0">
                        <c:v>130.52792107602923</c:v>
                      </c:pt>
                      <c:pt idx="75" formatCode="0">
                        <c:v>126.58859999718797</c:v>
                      </c:pt>
                      <c:pt idx="76" formatCode="0">
                        <c:v>123.63291140454069</c:v>
                      </c:pt>
                      <c:pt idx="77" formatCode="0">
                        <c:v>114.24911033075418</c:v>
                      </c:pt>
                      <c:pt idx="78" formatCode="0">
                        <c:v>113.59176772241892</c:v>
                      </c:pt>
                      <c:pt idx="79" formatCode="0">
                        <c:v>108.94194049801894</c:v>
                      </c:pt>
                      <c:pt idx="80" formatCode="0">
                        <c:v>101.7514496265205</c:v>
                      </c:pt>
                      <c:pt idx="81" formatCode="0">
                        <c:v>103.18659622644886</c:v>
                      </c:pt>
                      <c:pt idx="82" formatCode="0">
                        <c:v>103.708592708635</c:v>
                      </c:pt>
                      <c:pt idx="83" formatCode="0">
                        <c:v>106.13634345591807</c:v>
                      </c:pt>
                      <c:pt idx="84" formatCode="0">
                        <c:v>101.17297461872727</c:v>
                      </c:pt>
                      <c:pt idx="85" formatCode="0">
                        <c:v>95.157635178282092</c:v>
                      </c:pt>
                      <c:pt idx="86" formatCode="0">
                        <c:v>92.060317696833522</c:v>
                      </c:pt>
                      <c:pt idx="87" formatCode="0">
                        <c:v>95.399136362567134</c:v>
                      </c:pt>
                      <c:pt idx="88" formatCode="0">
                        <c:v>97.012843885672481</c:v>
                      </c:pt>
                      <c:pt idx="89" formatCode="0">
                        <c:v>107.29484196450655</c:v>
                      </c:pt>
                      <c:pt idx="90" formatCode="0">
                        <c:v>114.55457215784182</c:v>
                      </c:pt>
                      <c:pt idx="91" formatCode="0">
                        <c:v>105.65185968253402</c:v>
                      </c:pt>
                      <c:pt idx="92" formatCode="0">
                        <c:v>101.75522082100765</c:v>
                      </c:pt>
                      <c:pt idx="93" formatCode="0">
                        <c:v>97.99079347009058</c:v>
                      </c:pt>
                      <c:pt idx="94" formatCode="0">
                        <c:v>90.057586620381002</c:v>
                      </c:pt>
                      <c:pt idx="95" formatCode="0">
                        <c:v>84.62572323609308</c:v>
                      </c:pt>
                      <c:pt idx="96" formatCode="0">
                        <c:v>80.413875680179558</c:v>
                      </c:pt>
                      <c:pt idx="97" formatCode="0">
                        <c:v>76.216920282435353</c:v>
                      </c:pt>
                      <c:pt idx="98" formatCode="0">
                        <c:v>85.392987461983466</c:v>
                      </c:pt>
                      <c:pt idx="99" formatCode="0">
                        <c:v>76.325791666080633</c:v>
                      </c:pt>
                      <c:pt idx="100" formatCode="0">
                        <c:v>76.573247031564449</c:v>
                      </c:pt>
                      <c:pt idx="101" formatCode="0">
                        <c:v>73.655123829553958</c:v>
                      </c:pt>
                      <c:pt idx="102" formatCode="0">
                        <c:v>76.372395532467337</c:v>
                      </c:pt>
                      <c:pt idx="103" formatCode="0">
                        <c:v>73.635682961768907</c:v>
                      </c:pt>
                    </c:numCache>
                  </c:numRef>
                </c:val>
                <c:smooth val="0"/>
                <c:extLst xmlns:c15="http://schemas.microsoft.com/office/drawing/2012/chart">
                  <c:ext xmlns:c16="http://schemas.microsoft.com/office/drawing/2014/chart" uri="{C3380CC4-5D6E-409C-BE32-E72D297353CC}">
                    <c16:uniqueId val="{00000012-705D-4F0A-A385-AB4DC8980013}"/>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25-26'!$A$17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25-26'!$B$17:$DA$17</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3-705D-4F0A-A385-AB4DC8980013}"/>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25-26'!$A$18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25-26'!$B$18:$DA$18</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4-705D-4F0A-A385-AB4DC8980013}"/>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25-26'!$A$19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25-26'!$B$19:$DA$19</c15:sqref>
                        </c15:formulaRef>
                      </c:ext>
                    </c:extLst>
                    <c:numCache>
                      <c:formatCode>General</c:formatCode>
                      <c:ptCount val="104"/>
                      <c:pt idx="52" formatCode="0">
                        <c:v>3</c:v>
                      </c:pt>
                      <c:pt idx="53" formatCode="0">
                        <c:v>2.25</c:v>
                      </c:pt>
                      <c:pt idx="54" formatCode="0">
                        <c:v>2.25</c:v>
                      </c:pt>
                      <c:pt idx="55" formatCode="0">
                        <c:v>2.25</c:v>
                      </c:pt>
                      <c:pt idx="56" formatCode="0">
                        <c:v>2.25</c:v>
                      </c:pt>
                      <c:pt idx="57" formatCode="0">
                        <c:v>2.25</c:v>
                      </c:pt>
                      <c:pt idx="58" formatCode="0">
                        <c:v>3.375</c:v>
                      </c:pt>
                      <c:pt idx="59" formatCode="0">
                        <c:v>2.2612499999999995</c:v>
                      </c:pt>
                      <c:pt idx="60" formatCode="0">
                        <c:v>2.2612499999999995</c:v>
                      </c:pt>
                      <c:pt idx="61" formatCode="0">
                        <c:v>2.2612499999999995</c:v>
                      </c:pt>
                      <c:pt idx="62" formatCode="0">
                        <c:v>2.2612499999999995</c:v>
                      </c:pt>
                      <c:pt idx="63" formatCode="0">
                        <c:v>2.2612499999999995</c:v>
                      </c:pt>
                      <c:pt idx="64" formatCode="0">
                        <c:v>2.2612499999999995</c:v>
                      </c:pt>
                      <c:pt idx="65" formatCode="0">
                        <c:v>2.4873749999999997</c:v>
                      </c:pt>
                      <c:pt idx="66" formatCode="0">
                        <c:v>2.4873749999999997</c:v>
                      </c:pt>
                      <c:pt idx="67" formatCode="0">
                        <c:v>2.4873749999999997</c:v>
                      </c:pt>
                      <c:pt idx="68" formatCode="0">
                        <c:v>2.4873749999999997</c:v>
                      </c:pt>
                      <c:pt idx="69" formatCode="0">
                        <c:v>2.9848499999999993</c:v>
                      </c:pt>
                      <c:pt idx="70" formatCode="0">
                        <c:v>2.9848499999999993</c:v>
                      </c:pt>
                      <c:pt idx="71" formatCode="0">
                        <c:v>3.5818199999999991</c:v>
                      </c:pt>
                      <c:pt idx="72" formatCode="0">
                        <c:v>3.5818199999999991</c:v>
                      </c:pt>
                      <c:pt idx="73" formatCode="0">
                        <c:v>3.9400019999999993</c:v>
                      </c:pt>
                      <c:pt idx="74" formatCode="0">
                        <c:v>3.5460017999999995</c:v>
                      </c:pt>
                      <c:pt idx="75" formatCode="0">
                        <c:v>3.1914016199999997</c:v>
                      </c:pt>
                      <c:pt idx="76" formatCode="0">
                        <c:v>2.8722614579999997</c:v>
                      </c:pt>
                      <c:pt idx="77" formatCode="0">
                        <c:v>2.2978091664</c:v>
                      </c:pt>
                      <c:pt idx="78" formatCode="0">
                        <c:v>2.2978091664</c:v>
                      </c:pt>
                      <c:pt idx="79" formatCode="0">
                        <c:v>2.2978091664</c:v>
                      </c:pt>
                      <c:pt idx="80" formatCode="0">
                        <c:v>2.2978091664</c:v>
                      </c:pt>
                      <c:pt idx="81" formatCode="0">
                        <c:v>2.2978091664</c:v>
                      </c:pt>
                      <c:pt idx="82" formatCode="0">
                        <c:v>2.2978091664</c:v>
                      </c:pt>
                      <c:pt idx="83" formatCode="0">
                        <c:v>2.2978091664</c:v>
                      </c:pt>
                      <c:pt idx="84" formatCode="0">
                        <c:v>1.1489045832</c:v>
                      </c:pt>
                      <c:pt idx="85" formatCode="0">
                        <c:v>0.97656889571999994</c:v>
                      </c:pt>
                      <c:pt idx="86" formatCode="0">
                        <c:v>0.97656889571999994</c:v>
                      </c:pt>
                      <c:pt idx="87" formatCode="0">
                        <c:v>0.97656889571999994</c:v>
                      </c:pt>
                      <c:pt idx="88" formatCode="0">
                        <c:v>0.97656889571999994</c:v>
                      </c:pt>
                      <c:pt idx="89" formatCode="0">
                        <c:v>0.97656889571999994</c:v>
                      </c:pt>
                      <c:pt idx="90" formatCode="0">
                        <c:v>1.22071111965</c:v>
                      </c:pt>
                      <c:pt idx="91" formatCode="0">
                        <c:v>0.97656889572000005</c:v>
                      </c:pt>
                      <c:pt idx="92" formatCode="0">
                        <c:v>0.78125511657600011</c:v>
                      </c:pt>
                      <c:pt idx="93" formatCode="0">
                        <c:v>0.78125511657600011</c:v>
                      </c:pt>
                      <c:pt idx="94" formatCode="0">
                        <c:v>0.78125511657600011</c:v>
                      </c:pt>
                      <c:pt idx="95" formatCode="0">
                        <c:v>0.78125511657600011</c:v>
                      </c:pt>
                      <c:pt idx="96" formatCode="0">
                        <c:v>0.78125511657600011</c:v>
                      </c:pt>
                      <c:pt idx="97" formatCode="0">
                        <c:v>0.78125511657600011</c:v>
                      </c:pt>
                      <c:pt idx="98" formatCode="0">
                        <c:v>0.78125511657600011</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5-705D-4F0A-A385-AB4DC8980013}"/>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25-26'!$A$20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25-26'!$B$20:$DA$20</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6-705D-4F0A-A385-AB4DC8980013}"/>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25-26'!$A$21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25-26'!$B$21:$DA$21</c15:sqref>
                        </c15:formulaRef>
                      </c:ext>
                    </c:extLst>
                    <c:numCache>
                      <c:formatCode>General</c:formatCode>
                      <c:ptCount val="104"/>
                      <c:pt idx="52" formatCode="0">
                        <c:v>6.4827000000000004</c:v>
                      </c:pt>
                      <c:pt idx="53" formatCode="0">
                        <c:v>6.6123540000000007</c:v>
                      </c:pt>
                      <c:pt idx="54" formatCode="0">
                        <c:v>6.6123540000000007</c:v>
                      </c:pt>
                      <c:pt idx="55" formatCode="0">
                        <c:v>6.6123540000000007</c:v>
                      </c:pt>
                      <c:pt idx="56" formatCode="0">
                        <c:v>5.9511186000000009</c:v>
                      </c:pt>
                      <c:pt idx="57" formatCode="0">
                        <c:v>5.9511186000000009</c:v>
                      </c:pt>
                      <c:pt idx="58" formatCode="0">
                        <c:v>5.9511186000000009</c:v>
                      </c:pt>
                      <c:pt idx="59" formatCode="0">
                        <c:v>5.9511186000000009</c:v>
                      </c:pt>
                      <c:pt idx="60" formatCode="0">
                        <c:v>6.5462304600000012</c:v>
                      </c:pt>
                      <c:pt idx="61" formatCode="0">
                        <c:v>6.5462304600000012</c:v>
                      </c:pt>
                      <c:pt idx="62" formatCode="0">
                        <c:v>6.5462304600000012</c:v>
                      </c:pt>
                      <c:pt idx="63" formatCode="0">
                        <c:v>6.5462304600000012</c:v>
                      </c:pt>
                      <c:pt idx="64" formatCode="0">
                        <c:v>5.891607414000001</c:v>
                      </c:pt>
                      <c:pt idx="65" formatCode="0">
                        <c:v>5.891607414000001</c:v>
                      </c:pt>
                      <c:pt idx="66" formatCode="0">
                        <c:v>5.3024466726000012</c:v>
                      </c:pt>
                      <c:pt idx="67" formatCode="0">
                        <c:v>5.3024466726000012</c:v>
                      </c:pt>
                      <c:pt idx="68" formatCode="0">
                        <c:v>5.832691339860002</c:v>
                      </c:pt>
                      <c:pt idx="69" formatCode="0">
                        <c:v>5.832691339860002</c:v>
                      </c:pt>
                      <c:pt idx="70" formatCode="0">
                        <c:v>5.832691339860002</c:v>
                      </c:pt>
                      <c:pt idx="71" formatCode="0">
                        <c:v>5.832691339860002</c:v>
                      </c:pt>
                      <c:pt idx="72" formatCode="0">
                        <c:v>6.4159604738460025</c:v>
                      </c:pt>
                      <c:pt idx="73" formatCode="0">
                        <c:v>6.4159604738460025</c:v>
                      </c:pt>
                      <c:pt idx="74" formatCode="0">
                        <c:v>5.7743644264614025</c:v>
                      </c:pt>
                      <c:pt idx="75" formatCode="0">
                        <c:v>5.4279025608737177</c:v>
                      </c:pt>
                      <c:pt idx="76" formatCode="0">
                        <c:v>5.4279025608737177</c:v>
                      </c:pt>
                      <c:pt idx="77" formatCode="0">
                        <c:v>4.8851123047863458</c:v>
                      </c:pt>
                      <c:pt idx="78" formatCode="0">
                        <c:v>4.8851123047863458</c:v>
                      </c:pt>
                      <c:pt idx="79" formatCode="0">
                        <c:v>4.8851123047863458</c:v>
                      </c:pt>
                      <c:pt idx="80" formatCode="0">
                        <c:v>4.7385589356427555</c:v>
                      </c:pt>
                      <c:pt idx="81" formatCode="0">
                        <c:v>5.2124148292070318</c:v>
                      </c:pt>
                      <c:pt idx="82" formatCode="0">
                        <c:v>5.2124148292070318</c:v>
                      </c:pt>
                      <c:pt idx="83" formatCode="0">
                        <c:v>5.7336563121277351</c:v>
                      </c:pt>
                      <c:pt idx="84" formatCode="0">
                        <c:v>5.7336563121277351</c:v>
                      </c:pt>
                      <c:pt idx="85" formatCode="0">
                        <c:v>5.1602906809149616</c:v>
                      </c:pt>
                      <c:pt idx="86" formatCode="0">
                        <c:v>5.1602906809149616</c:v>
                      </c:pt>
                      <c:pt idx="87" formatCode="0">
                        <c:v>5.6763197490064581</c:v>
                      </c:pt>
                      <c:pt idx="88" formatCode="0">
                        <c:v>5.6763197490064581</c:v>
                      </c:pt>
                      <c:pt idx="89" formatCode="0">
                        <c:v>6.2439517239071041</c:v>
                      </c:pt>
                      <c:pt idx="90" formatCode="0">
                        <c:v>6.2439517239071041</c:v>
                      </c:pt>
                      <c:pt idx="91" formatCode="0">
                        <c:v>6.2439517239071041</c:v>
                      </c:pt>
                      <c:pt idx="92" formatCode="0">
                        <c:v>4.9951613791256833</c:v>
                      </c:pt>
                      <c:pt idx="93" formatCode="0">
                        <c:v>4.9951613791256833</c:v>
                      </c:pt>
                      <c:pt idx="94" formatCode="0">
                        <c:v>4.9951613791256833</c:v>
                      </c:pt>
                      <c:pt idx="95" formatCode="0">
                        <c:v>4.4956452412131149</c:v>
                      </c:pt>
                      <c:pt idx="96" formatCode="0">
                        <c:v>3.3717339309098362</c:v>
                      </c:pt>
                      <c:pt idx="97" formatCode="0">
                        <c:v>3.3717339309098362</c:v>
                      </c:pt>
                      <c:pt idx="98" formatCode="0">
                        <c:v>3.3717339309098362</c:v>
                      </c:pt>
                      <c:pt idx="99" formatCode="0">
                        <c:v>2.25906173370959</c:v>
                      </c:pt>
                      <c:pt idx="100" formatCode="0">
                        <c:v>2.25906173370959</c:v>
                      </c:pt>
                      <c:pt idx="101" formatCode="0">
                        <c:v>1.129530866854795</c:v>
                      </c:pt>
                      <c:pt idx="102" formatCode="0">
                        <c:v>1.129530866854795</c:v>
                      </c:pt>
                      <c:pt idx="103" formatCode="0">
                        <c:v>1.129530866854795</c:v>
                      </c:pt>
                    </c:numCache>
                  </c:numRef>
                </c:val>
                <c:smooth val="0"/>
                <c:extLst xmlns:c15="http://schemas.microsoft.com/office/drawing/2012/chart">
                  <c:ext xmlns:c16="http://schemas.microsoft.com/office/drawing/2014/chart" uri="{C3380CC4-5D6E-409C-BE32-E72D297353CC}">
                    <c16:uniqueId val="{00000017-705D-4F0A-A385-AB4DC8980013}"/>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25-26'!$A$22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25-26'!$B$22:$DA$22</c15:sqref>
                        </c15:formulaRef>
                      </c:ext>
                    </c:extLst>
                    <c:numCache>
                      <c:formatCode>General</c:formatCode>
                      <c:ptCount val="104"/>
                      <c:pt idx="52" formatCode="0">
                        <c:v>5</c:v>
                      </c:pt>
                      <c:pt idx="53" formatCode="0">
                        <c:v>5</c:v>
                      </c:pt>
                      <c:pt idx="54" formatCode="0">
                        <c:v>5</c:v>
                      </c:pt>
                      <c:pt idx="55" formatCode="0">
                        <c:v>5</c:v>
                      </c:pt>
                      <c:pt idx="56" formatCode="0">
                        <c:v>6.25</c:v>
                      </c:pt>
                      <c:pt idx="57" formatCode="0">
                        <c:v>4.6875</c:v>
                      </c:pt>
                      <c:pt idx="58" formatCode="0">
                        <c:v>3.75</c:v>
                      </c:pt>
                      <c:pt idx="59" formatCode="0">
                        <c:v>3.75</c:v>
                      </c:pt>
                      <c:pt idx="60" formatCode="0">
                        <c:v>3.75</c:v>
                      </c:pt>
                      <c:pt idx="61" formatCode="0">
                        <c:v>3.75</c:v>
                      </c:pt>
                      <c:pt idx="62" formatCode="0">
                        <c:v>3.75</c:v>
                      </c:pt>
                      <c:pt idx="63" formatCode="0">
                        <c:v>5.625</c:v>
                      </c:pt>
                      <c:pt idx="64" formatCode="0">
                        <c:v>4.95</c:v>
                      </c:pt>
                      <c:pt idx="65" formatCode="0">
                        <c:v>4.95</c:v>
                      </c:pt>
                      <c:pt idx="66" formatCode="0">
                        <c:v>4.95</c:v>
                      </c:pt>
                      <c:pt idx="67" formatCode="0">
                        <c:v>3.3164999999999996</c:v>
                      </c:pt>
                      <c:pt idx="68" formatCode="0">
                        <c:v>3.6481499999999998</c:v>
                      </c:pt>
                      <c:pt idx="69" formatCode="0">
                        <c:v>3.8305574999999998</c:v>
                      </c:pt>
                      <c:pt idx="70" formatCode="0">
                        <c:v>3.8305574999999998</c:v>
                      </c:pt>
                      <c:pt idx="71" formatCode="0">
                        <c:v>3.8305574999999998</c:v>
                      </c:pt>
                      <c:pt idx="72" formatCode="0">
                        <c:v>3.8305574999999998</c:v>
                      </c:pt>
                      <c:pt idx="73" formatCode="0">
                        <c:v>4.4051411249999992</c:v>
                      </c:pt>
                      <c:pt idx="74" formatCode="0">
                        <c:v>3.744369956249999</c:v>
                      </c:pt>
                      <c:pt idx="75" formatCode="0">
                        <c:v>3.744369956249999</c:v>
                      </c:pt>
                      <c:pt idx="76" formatCode="0">
                        <c:v>3.744369956249999</c:v>
                      </c:pt>
                      <c:pt idx="77" formatCode="0">
                        <c:v>3.744369956249999</c:v>
                      </c:pt>
                      <c:pt idx="78" formatCode="0">
                        <c:v>3.744369956249999</c:v>
                      </c:pt>
                      <c:pt idx="79" formatCode="0">
                        <c:v>3.744369956249999</c:v>
                      </c:pt>
                      <c:pt idx="80" formatCode="0">
                        <c:v>2.5087278706874989</c:v>
                      </c:pt>
                      <c:pt idx="81" formatCode="0">
                        <c:v>2.5087278706874989</c:v>
                      </c:pt>
                      <c:pt idx="82" formatCode="0">
                        <c:v>3.3366080680143737</c:v>
                      </c:pt>
                      <c:pt idx="83" formatCode="0">
                        <c:v>3.6702688748158114</c:v>
                      </c:pt>
                      <c:pt idx="84" formatCode="0">
                        <c:v>3.3032419873342302</c:v>
                      </c:pt>
                      <c:pt idx="85" formatCode="0">
                        <c:v>2.9729177886008071</c:v>
                      </c:pt>
                      <c:pt idx="86" formatCode="0">
                        <c:v>2.6756260097407263</c:v>
                      </c:pt>
                      <c:pt idx="87" formatCode="0">
                        <c:v>2.6756260097407263</c:v>
                      </c:pt>
                      <c:pt idx="88" formatCode="0">
                        <c:v>2.9431886107147993</c:v>
                      </c:pt>
                      <c:pt idx="89" formatCode="0">
                        <c:v>3.5318263328577593</c:v>
                      </c:pt>
                      <c:pt idx="90" formatCode="0">
                        <c:v>3.5318263328577593</c:v>
                      </c:pt>
                      <c:pt idx="91" formatCode="0">
                        <c:v>1.7659131664288796</c:v>
                      </c:pt>
                      <c:pt idx="92" formatCode="0">
                        <c:v>1.7659131664288796</c:v>
                      </c:pt>
                      <c:pt idx="93" formatCode="0">
                        <c:v>1.7659131664288796</c:v>
                      </c:pt>
                      <c:pt idx="94" formatCode="0">
                        <c:v>1.7659131664288796</c:v>
                      </c:pt>
                      <c:pt idx="95" formatCode="0">
                        <c:v>1.7659131664288796</c:v>
                      </c:pt>
                      <c:pt idx="96" formatCode="0">
                        <c:v>1.7659131664288796</c:v>
                      </c:pt>
                      <c:pt idx="97" formatCode="0">
                        <c:v>1.7659131664288796</c:v>
                      </c:pt>
                      <c:pt idx="98" formatCode="0">
                        <c:v>3.5318263328577593</c:v>
                      </c:pt>
                      <c:pt idx="99" formatCode="0">
                        <c:v>2.3663236430146983</c:v>
                      </c:pt>
                      <c:pt idx="100" formatCode="0">
                        <c:v>2.3663236430146983</c:v>
                      </c:pt>
                      <c:pt idx="101" formatCode="0">
                        <c:v>2.3663236430146983</c:v>
                      </c:pt>
                      <c:pt idx="102" formatCode="0">
                        <c:v>2.3663236430146983</c:v>
                      </c:pt>
                      <c:pt idx="103" formatCode="0">
                        <c:v>1.419794185808819</c:v>
                      </c:pt>
                    </c:numCache>
                  </c:numRef>
                </c:val>
                <c:smooth val="0"/>
                <c:extLst xmlns:c15="http://schemas.microsoft.com/office/drawing/2012/chart">
                  <c:ext xmlns:c16="http://schemas.microsoft.com/office/drawing/2014/chart" uri="{C3380CC4-5D6E-409C-BE32-E72D297353CC}">
                    <c16:uniqueId val="{00000018-705D-4F0A-A385-AB4DC8980013}"/>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25-26'!$A$23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25-26'!$B$23:$DA$23</c15:sqref>
                        </c15:formulaRef>
                      </c:ext>
                    </c:extLst>
                    <c:numCache>
                      <c:formatCode>General</c:formatCode>
                      <c:ptCount val="104"/>
                      <c:pt idx="52" formatCode="0">
                        <c:v>0.9</c:v>
                      </c:pt>
                      <c:pt idx="53" formatCode="0">
                        <c:v>0.45</c:v>
                      </c:pt>
                      <c:pt idx="54" formatCode="0">
                        <c:v>0.45</c:v>
                      </c:pt>
                      <c:pt idx="55" formatCode="0">
                        <c:v>0.45</c:v>
                      </c:pt>
                      <c:pt idx="56" formatCode="0">
                        <c:v>0.9</c:v>
                      </c:pt>
                      <c:pt idx="57" formatCode="0">
                        <c:v>0.9</c:v>
                      </c:pt>
                      <c:pt idx="58" formatCode="0">
                        <c:v>0.9</c:v>
                      </c:pt>
                      <c:pt idx="59" formatCode="0">
                        <c:v>0.9</c:v>
                      </c:pt>
                      <c:pt idx="60" formatCode="0">
                        <c:v>1.8</c:v>
                      </c:pt>
                      <c:pt idx="61" formatCode="0">
                        <c:v>2.7</c:v>
                      </c:pt>
                      <c:pt idx="62" formatCode="0">
                        <c:v>2.7</c:v>
                      </c:pt>
                      <c:pt idx="63" formatCode="0">
                        <c:v>2.7</c:v>
                      </c:pt>
                      <c:pt idx="64" formatCode="0">
                        <c:v>1.8089999999999999</c:v>
                      </c:pt>
                      <c:pt idx="65" formatCode="0">
                        <c:v>1.8089999999999999</c:v>
                      </c:pt>
                      <c:pt idx="66" formatCode="0">
                        <c:v>1.8089999999999999</c:v>
                      </c:pt>
                      <c:pt idx="67" formatCode="0">
                        <c:v>1.2120299999999999</c:v>
                      </c:pt>
                      <c:pt idx="68" formatCode="0">
                        <c:v>1.2120299999999999</c:v>
                      </c:pt>
                      <c:pt idx="69" formatCode="0">
                        <c:v>1.7574434999999999</c:v>
                      </c:pt>
                      <c:pt idx="70" formatCode="0">
                        <c:v>2.4604208999999999</c:v>
                      </c:pt>
                      <c:pt idx="71" formatCode="0">
                        <c:v>2.4604208999999999</c:v>
                      </c:pt>
                      <c:pt idx="72" formatCode="0">
                        <c:v>3.3215682150000001</c:v>
                      </c:pt>
                      <c:pt idx="73" formatCode="0">
                        <c:v>3.3215682150000001</c:v>
                      </c:pt>
                      <c:pt idx="74" formatCode="0">
                        <c:v>2.3250977504999999</c:v>
                      </c:pt>
                      <c:pt idx="75" formatCode="0">
                        <c:v>2.3250977504999999</c:v>
                      </c:pt>
                      <c:pt idx="76" formatCode="0">
                        <c:v>1.5578154928349999</c:v>
                      </c:pt>
                      <c:pt idx="77" formatCode="0">
                        <c:v>1.5578154928349999</c:v>
                      </c:pt>
                      <c:pt idx="78" formatCode="0">
                        <c:v>1.5578154928349999</c:v>
                      </c:pt>
                      <c:pt idx="79" formatCode="0">
                        <c:v>1.5578154928349999</c:v>
                      </c:pt>
                      <c:pt idx="80" formatCode="0">
                        <c:v>1.5578154928349999</c:v>
                      </c:pt>
                      <c:pt idx="81" formatCode="0">
                        <c:v>1.5578154928349999</c:v>
                      </c:pt>
                      <c:pt idx="82" formatCode="0">
                        <c:v>1.5578154928349999</c:v>
                      </c:pt>
                      <c:pt idx="83" formatCode="0">
                        <c:v>1.5578154928349999</c:v>
                      </c:pt>
                      <c:pt idx="84" formatCode="0">
                        <c:v>1.5578154928349999</c:v>
                      </c:pt>
                      <c:pt idx="85" formatCode="0">
                        <c:v>0.77890774641749994</c:v>
                      </c:pt>
                      <c:pt idx="86" formatCode="0">
                        <c:v>0.77890774641749994</c:v>
                      </c:pt>
                      <c:pt idx="87" formatCode="0">
                        <c:v>0.77890774641749994</c:v>
                      </c:pt>
                      <c:pt idx="88" formatCode="0">
                        <c:v>0.77890774641749994</c:v>
                      </c:pt>
                      <c:pt idx="89" formatCode="0">
                        <c:v>1.0125800703427499</c:v>
                      </c:pt>
                      <c:pt idx="90" formatCode="0">
                        <c:v>0.81006405627419997</c:v>
                      </c:pt>
                      <c:pt idx="91" formatCode="0">
                        <c:v>0.81006405627419997</c:v>
                      </c:pt>
                      <c:pt idx="92" formatCode="0">
                        <c:v>0.81006405627419997</c:v>
                      </c:pt>
                      <c:pt idx="93" formatCode="0">
                        <c:v>0.81006405627419997</c:v>
                      </c:pt>
                      <c:pt idx="94" formatCode="0">
                        <c:v>0.72905765064677996</c:v>
                      </c:pt>
                      <c:pt idx="95" formatCode="0">
                        <c:v>0.69260476811444094</c:v>
                      </c:pt>
                      <c:pt idx="96" formatCode="0">
                        <c:v>0.65797452970871884</c:v>
                      </c:pt>
                      <c:pt idx="97" formatCode="0">
                        <c:v>0.65797452970871884</c:v>
                      </c:pt>
                      <c:pt idx="98" formatCode="0">
                        <c:v>1.3159490594174377</c:v>
                      </c:pt>
                      <c:pt idx="99" formatCode="0">
                        <c:v>1.3159490594174377</c:v>
                      </c:pt>
                      <c:pt idx="100" formatCode="0">
                        <c:v>1.3159490594174377</c:v>
                      </c:pt>
                      <c:pt idx="101" formatCode="0">
                        <c:v>1.3159490594174377</c:v>
                      </c:pt>
                      <c:pt idx="102" formatCode="0">
                        <c:v>1.3159490594174377</c:v>
                      </c:pt>
                      <c:pt idx="103" formatCode="0">
                        <c:v>1.3159490594174377</c:v>
                      </c:pt>
                    </c:numCache>
                  </c:numRef>
                </c:val>
                <c:smooth val="0"/>
                <c:extLst xmlns:c15="http://schemas.microsoft.com/office/drawing/2012/chart">
                  <c:ext xmlns:c16="http://schemas.microsoft.com/office/drawing/2014/chart" uri="{C3380CC4-5D6E-409C-BE32-E72D297353CC}">
                    <c16:uniqueId val="{00000019-705D-4F0A-A385-AB4DC8980013}"/>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25-26'!$A$24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25-26'!$B$24:$DA$24</c15:sqref>
                        </c15:formulaRef>
                      </c:ext>
                    </c:extLst>
                    <c:numCache>
                      <c:formatCode>General</c:formatCode>
                      <c:ptCount val="104"/>
                      <c:pt idx="52" formatCode="0">
                        <c:v>11.145875</c:v>
                      </c:pt>
                      <c:pt idx="53" formatCode="0">
                        <c:v>11.145875</c:v>
                      </c:pt>
                      <c:pt idx="54" formatCode="0">
                        <c:v>11.145875</c:v>
                      </c:pt>
                      <c:pt idx="55" formatCode="0">
                        <c:v>11.145875</c:v>
                      </c:pt>
                      <c:pt idx="56" formatCode="0">
                        <c:v>10.588581249999999</c:v>
                      </c:pt>
                      <c:pt idx="57" formatCode="0">
                        <c:v>10.588581249999999</c:v>
                      </c:pt>
                      <c:pt idx="58" formatCode="0">
                        <c:v>11.118010312499999</c:v>
                      </c:pt>
                      <c:pt idx="59" formatCode="0">
                        <c:v>11.118010312499999</c:v>
                      </c:pt>
                      <c:pt idx="60" formatCode="0">
                        <c:v>11.118010312499999</c:v>
                      </c:pt>
                      <c:pt idx="61" formatCode="0">
                        <c:v>10.562109796874999</c:v>
                      </c:pt>
                      <c:pt idx="62" formatCode="0">
                        <c:v>10.562109796874999</c:v>
                      </c:pt>
                      <c:pt idx="63" formatCode="0">
                        <c:v>9.5058988171875001</c:v>
                      </c:pt>
                      <c:pt idx="64" formatCode="0">
                        <c:v>7.6047190537500002</c:v>
                      </c:pt>
                      <c:pt idx="65" formatCode="0">
                        <c:v>7.6047190537500002</c:v>
                      </c:pt>
                      <c:pt idx="66" formatCode="0">
                        <c:v>6.8442471483750005</c:v>
                      </c:pt>
                      <c:pt idx="67" formatCode="0">
                        <c:v>6.5020347909562499</c:v>
                      </c:pt>
                      <c:pt idx="68" formatCode="0">
                        <c:v>7.1522382700518756</c:v>
                      </c:pt>
                      <c:pt idx="69" formatCode="0">
                        <c:v>7.5098501835544695</c:v>
                      </c:pt>
                      <c:pt idx="70" formatCode="0">
                        <c:v>7.5098501835544695</c:v>
                      </c:pt>
                      <c:pt idx="71" formatCode="0">
                        <c:v>8.2608352019099165</c:v>
                      </c:pt>
                      <c:pt idx="72" formatCode="0">
                        <c:v>8.6738769620054121</c:v>
                      </c:pt>
                      <c:pt idx="73" formatCode="0">
                        <c:v>8.6738769620054121</c:v>
                      </c:pt>
                      <c:pt idx="74" formatCode="0">
                        <c:v>7.8064892658048715</c:v>
                      </c:pt>
                      <c:pt idx="75" formatCode="0">
                        <c:v>7.4161648025146274</c:v>
                      </c:pt>
                      <c:pt idx="76" formatCode="0">
                        <c:v>7.4161648025146274</c:v>
                      </c:pt>
                      <c:pt idx="77" formatCode="0">
                        <c:v>7.0453565623888954</c:v>
                      </c:pt>
                      <c:pt idx="78" formatCode="0">
                        <c:v>7.0453565623888954</c:v>
                      </c:pt>
                      <c:pt idx="79" formatCode="0">
                        <c:v>7.0453565623888954</c:v>
                      </c:pt>
                      <c:pt idx="80" formatCode="0">
                        <c:v>6.3408209061500056</c:v>
                      </c:pt>
                      <c:pt idx="81" formatCode="0">
                        <c:v>6.3408209061500056</c:v>
                      </c:pt>
                      <c:pt idx="82" formatCode="0">
                        <c:v>5.7067388155350054</c:v>
                      </c:pt>
                      <c:pt idx="83" formatCode="0">
                        <c:v>5.7067388155350054</c:v>
                      </c:pt>
                      <c:pt idx="84" formatCode="0">
                        <c:v>5.1360649339815048</c:v>
                      </c:pt>
                      <c:pt idx="85" formatCode="0">
                        <c:v>4.6224584405833546</c:v>
                      </c:pt>
                      <c:pt idx="86" formatCode="0">
                        <c:v>4.1602125965250192</c:v>
                      </c:pt>
                      <c:pt idx="87" formatCode="0">
                        <c:v>4.1602125965250192</c:v>
                      </c:pt>
                      <c:pt idx="88" formatCode="0">
                        <c:v>4.1602125965250192</c:v>
                      </c:pt>
                      <c:pt idx="89" formatCode="0">
                        <c:v>4.7842444860037716</c:v>
                      </c:pt>
                      <c:pt idx="90" formatCode="0">
                        <c:v>5.2626689346041493</c:v>
                      </c:pt>
                      <c:pt idx="91" formatCode="0">
                        <c:v>4.7364020411437346</c:v>
                      </c:pt>
                      <c:pt idx="92" formatCode="0">
                        <c:v>4.7364020411437346</c:v>
                      </c:pt>
                      <c:pt idx="93" formatCode="0">
                        <c:v>4.7364020411437346</c:v>
                      </c:pt>
                      <c:pt idx="94" formatCode="0">
                        <c:v>3.7891216329149877</c:v>
                      </c:pt>
                      <c:pt idx="95" formatCode="0">
                        <c:v>3.0312973063319903</c:v>
                      </c:pt>
                      <c:pt idx="96" formatCode="0">
                        <c:v>3.0312973063319903</c:v>
                      </c:pt>
                      <c:pt idx="97" formatCode="0">
                        <c:v>3.0312973063319903</c:v>
                      </c:pt>
                      <c:pt idx="98" formatCode="0">
                        <c:v>3.0312973063319903</c:v>
                      </c:pt>
                      <c:pt idx="99" formatCode="0">
                        <c:v>3.0312973063319903</c:v>
                      </c:pt>
                      <c:pt idx="100" formatCode="0">
                        <c:v>2.5766027103821916</c:v>
                      </c:pt>
                      <c:pt idx="101" formatCode="0">
                        <c:v>2.5766027103821916</c:v>
                      </c:pt>
                      <c:pt idx="102" formatCode="0">
                        <c:v>2.5766027103821916</c:v>
                      </c:pt>
                      <c:pt idx="103" formatCode="0">
                        <c:v>2.5766027103821916</c:v>
                      </c:pt>
                    </c:numCache>
                  </c:numRef>
                </c:val>
                <c:smooth val="0"/>
                <c:extLst xmlns:c15="http://schemas.microsoft.com/office/drawing/2012/chart">
                  <c:ext xmlns:c16="http://schemas.microsoft.com/office/drawing/2014/chart" uri="{C3380CC4-5D6E-409C-BE32-E72D297353CC}">
                    <c16:uniqueId val="{0000001A-705D-4F0A-A385-AB4DC8980013}"/>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25-26'!$A$25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25-26'!$B$25:$DA$25</c15:sqref>
                        </c15:formulaRef>
                      </c:ext>
                    </c:extLst>
                    <c:numCache>
                      <c:formatCode>General</c:formatCode>
                      <c:ptCount val="104"/>
                      <c:pt idx="52" formatCode="0">
                        <c:v>8.5050000000000008</c:v>
                      </c:pt>
                      <c:pt idx="53" formatCode="0">
                        <c:v>8.5050000000000008</c:v>
                      </c:pt>
                      <c:pt idx="54" formatCode="0">
                        <c:v>9.355500000000001</c:v>
                      </c:pt>
                      <c:pt idx="55" formatCode="0">
                        <c:v>10.291050000000002</c:v>
                      </c:pt>
                      <c:pt idx="56" formatCode="0">
                        <c:v>10.291050000000002</c:v>
                      </c:pt>
                      <c:pt idx="57" formatCode="0">
                        <c:v>10.291050000000002</c:v>
                      </c:pt>
                      <c:pt idx="58" formatCode="0">
                        <c:v>11.320155000000003</c:v>
                      </c:pt>
                      <c:pt idx="59" formatCode="0">
                        <c:v>11.320155000000003</c:v>
                      </c:pt>
                      <c:pt idx="60" formatCode="0">
                        <c:v>12.452170500000005</c:v>
                      </c:pt>
                      <c:pt idx="61" formatCode="0">
                        <c:v>13.697387550000006</c:v>
                      </c:pt>
                      <c:pt idx="62" formatCode="0">
                        <c:v>13.697387550000006</c:v>
                      </c:pt>
                      <c:pt idx="63" formatCode="0">
                        <c:v>12.327648795000005</c:v>
                      </c:pt>
                      <c:pt idx="64" formatCode="0">
                        <c:v>11.094883915500006</c:v>
                      </c:pt>
                      <c:pt idx="65" formatCode="0">
                        <c:v>11.094883915500006</c:v>
                      </c:pt>
                      <c:pt idx="66" formatCode="0">
                        <c:v>12.204372307050008</c:v>
                      </c:pt>
                      <c:pt idx="67" formatCode="0">
                        <c:v>13.42480953775501</c:v>
                      </c:pt>
                      <c:pt idx="68" formatCode="0">
                        <c:v>13.42480953775501</c:v>
                      </c:pt>
                      <c:pt idx="69" formatCode="0">
                        <c:v>13.42480953775501</c:v>
                      </c:pt>
                      <c:pt idx="70" formatCode="0">
                        <c:v>13.42480953775501</c:v>
                      </c:pt>
                      <c:pt idx="71" formatCode="0">
                        <c:v>13.42480953775501</c:v>
                      </c:pt>
                      <c:pt idx="72" formatCode="0">
                        <c:v>13.42480953775501</c:v>
                      </c:pt>
                      <c:pt idx="73" formatCode="0">
                        <c:v>16.109771445306013</c:v>
                      </c:pt>
                      <c:pt idx="74" formatCode="0">
                        <c:v>12.887817156244811</c:v>
                      </c:pt>
                      <c:pt idx="75" formatCode="0">
                        <c:v>11.59903544062033</c:v>
                      </c:pt>
                      <c:pt idx="76" formatCode="0">
                        <c:v>11.59903544062033</c:v>
                      </c:pt>
                      <c:pt idx="77" formatCode="0">
                        <c:v>10.439131896558298</c:v>
                      </c:pt>
                      <c:pt idx="78" formatCode="0">
                        <c:v>10.439131896558298</c:v>
                      </c:pt>
                      <c:pt idx="79" formatCode="0">
                        <c:v>10.439131896558298</c:v>
                      </c:pt>
                      <c:pt idx="80" formatCode="0">
                        <c:v>10.439131896558298</c:v>
                      </c:pt>
                      <c:pt idx="81" formatCode="0">
                        <c:v>10.439131896558298</c:v>
                      </c:pt>
                      <c:pt idx="82" formatCode="0">
                        <c:v>9.3952187069024689</c:v>
                      </c:pt>
                      <c:pt idx="83" formatCode="0">
                        <c:v>9.3952187069024689</c:v>
                      </c:pt>
                      <c:pt idx="84" formatCode="0">
                        <c:v>8.4556968362122227</c:v>
                      </c:pt>
                      <c:pt idx="85" formatCode="0">
                        <c:v>6.7645574689697785</c:v>
                      </c:pt>
                      <c:pt idx="86" formatCode="0">
                        <c:v>6.7645574689697785</c:v>
                      </c:pt>
                      <c:pt idx="87" formatCode="0">
                        <c:v>6.7645574689697785</c:v>
                      </c:pt>
                      <c:pt idx="88" formatCode="0">
                        <c:v>6.7645574689697785</c:v>
                      </c:pt>
                      <c:pt idx="89" formatCode="0">
                        <c:v>6.7645574689697785</c:v>
                      </c:pt>
                      <c:pt idx="90" formatCode="0">
                        <c:v>7.4410132158667572</c:v>
                      </c:pt>
                      <c:pt idx="91" formatCode="0">
                        <c:v>7.4410132158667572</c:v>
                      </c:pt>
                      <c:pt idx="92" formatCode="0">
                        <c:v>6.696911894280082</c:v>
                      </c:pt>
                      <c:pt idx="93" formatCode="0">
                        <c:v>5.6923751101380695</c:v>
                      </c:pt>
                      <c:pt idx="94" formatCode="0">
                        <c:v>4.2692813326035521</c:v>
                      </c:pt>
                      <c:pt idx="95" formatCode="0">
                        <c:v>2.9884969328224864</c:v>
                      </c:pt>
                      <c:pt idx="96" formatCode="0">
                        <c:v>2.9884969328224864</c:v>
                      </c:pt>
                      <c:pt idx="97" formatCode="0">
                        <c:v>2.9884969328224864</c:v>
                      </c:pt>
                      <c:pt idx="98" formatCode="0">
                        <c:v>2.9884969328224864</c:v>
                      </c:pt>
                      <c:pt idx="99" formatCode="0">
                        <c:v>2.9884969328224864</c:v>
                      </c:pt>
                      <c:pt idx="100" formatCode="0">
                        <c:v>2.9884969328224864</c:v>
                      </c:pt>
                      <c:pt idx="101" formatCode="0">
                        <c:v>2.9884969328224864</c:v>
                      </c:pt>
                      <c:pt idx="102" formatCode="0">
                        <c:v>2.9884969328224864</c:v>
                      </c:pt>
                      <c:pt idx="103" formatCode="0">
                        <c:v>2.3907975462579891</c:v>
                      </c:pt>
                    </c:numCache>
                  </c:numRef>
                </c:val>
                <c:smooth val="0"/>
                <c:extLst xmlns:c15="http://schemas.microsoft.com/office/drawing/2012/chart">
                  <c:ext xmlns:c16="http://schemas.microsoft.com/office/drawing/2014/chart" uri="{C3380CC4-5D6E-409C-BE32-E72D297353CC}">
                    <c16:uniqueId val="{0000001B-705D-4F0A-A385-AB4DC8980013}"/>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25-26'!$A$26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25-26'!$B$26:$DA$26</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1C-705D-4F0A-A385-AB4DC8980013}"/>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25-26'!$A$27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25-26'!$B$27:$DA$27</c15:sqref>
                        </c15:formulaRef>
                      </c:ext>
                    </c:extLst>
                    <c:numCache>
                      <c:formatCode>General</c:formatCode>
                      <c:ptCount val="104"/>
                      <c:pt idx="52" formatCode="0">
                        <c:v>1</c:v>
                      </c:pt>
                      <c:pt idx="53" formatCode="0">
                        <c:v>1</c:v>
                      </c:pt>
                      <c:pt idx="54" formatCode="0">
                        <c:v>1</c:v>
                      </c:pt>
                      <c:pt idx="55" formatCode="0">
                        <c:v>1</c:v>
                      </c:pt>
                      <c:pt idx="56" formatCode="0">
                        <c:v>1</c:v>
                      </c:pt>
                      <c:pt idx="57" formatCode="0">
                        <c:v>1</c:v>
                      </c:pt>
                      <c:pt idx="58" formatCode="0">
                        <c:v>1</c:v>
                      </c:pt>
                      <c:pt idx="59" formatCode="0">
                        <c:v>1</c:v>
                      </c:pt>
                      <c:pt idx="60" formatCode="0">
                        <c:v>1</c:v>
                      </c:pt>
                      <c:pt idx="61" formatCode="0">
                        <c:v>1</c:v>
                      </c:pt>
                      <c:pt idx="62" formatCode="0">
                        <c:v>1</c:v>
                      </c:pt>
                      <c:pt idx="63" formatCode="0">
                        <c:v>1</c:v>
                      </c:pt>
                      <c:pt idx="64" formatCode="0">
                        <c:v>1</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D-705D-4F0A-A385-AB4DC8980013}"/>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25-26'!$A$28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25-26'!$B$28:$DA$28</c15:sqref>
                        </c15:formulaRef>
                      </c:ext>
                    </c:extLst>
                    <c:numCache>
                      <c:formatCode>General</c:formatCode>
                      <c:ptCount val="104"/>
                      <c:pt idx="52" formatCode="0">
                        <c:v>10</c:v>
                      </c:pt>
                      <c:pt idx="53" formatCode="0">
                        <c:v>8</c:v>
                      </c:pt>
                      <c:pt idx="54" formatCode="0">
                        <c:v>7</c:v>
                      </c:pt>
                      <c:pt idx="55" formatCode="0">
                        <c:v>6</c:v>
                      </c:pt>
                      <c:pt idx="56" formatCode="0">
                        <c:v>5</c:v>
                      </c:pt>
                      <c:pt idx="57" formatCode="0">
                        <c:v>4</c:v>
                      </c:pt>
                      <c:pt idx="58" formatCode="0">
                        <c:v>4</c:v>
                      </c:pt>
                      <c:pt idx="59" formatCode="0">
                        <c:v>4</c:v>
                      </c:pt>
                      <c:pt idx="60" formatCode="0">
                        <c:v>3</c:v>
                      </c:pt>
                      <c:pt idx="61" formatCode="0">
                        <c:v>3</c:v>
                      </c:pt>
                      <c:pt idx="62" formatCode="0">
                        <c:v>3</c:v>
                      </c:pt>
                      <c:pt idx="63" formatCode="0">
                        <c:v>3</c:v>
                      </c:pt>
                      <c:pt idx="64" formatCode="0">
                        <c:v>3</c:v>
                      </c:pt>
                      <c:pt idx="65" formatCode="0">
                        <c:v>4</c:v>
                      </c:pt>
                      <c:pt idx="66" formatCode="0">
                        <c:v>4</c:v>
                      </c:pt>
                      <c:pt idx="67" formatCode="0">
                        <c:v>5</c:v>
                      </c:pt>
                      <c:pt idx="68" formatCode="0">
                        <c:v>8</c:v>
                      </c:pt>
                      <c:pt idx="69" formatCode="0">
                        <c:v>8</c:v>
                      </c:pt>
                      <c:pt idx="70" formatCode="0">
                        <c:v>9</c:v>
                      </c:pt>
                      <c:pt idx="71" formatCode="0">
                        <c:v>9</c:v>
                      </c:pt>
                      <c:pt idx="72" formatCode="0">
                        <c:v>10</c:v>
                      </c:pt>
                      <c:pt idx="73" formatCode="0">
                        <c:v>11</c:v>
                      </c:pt>
                      <c:pt idx="74" formatCode="0">
                        <c:v>13</c:v>
                      </c:pt>
                      <c:pt idx="75" formatCode="0">
                        <c:v>12</c:v>
                      </c:pt>
                      <c:pt idx="76" formatCode="0">
                        <c:v>10</c:v>
                      </c:pt>
                      <c:pt idx="77" formatCode="0">
                        <c:v>8</c:v>
                      </c:pt>
                      <c:pt idx="78" formatCode="0">
                        <c:v>7</c:v>
                      </c:pt>
                      <c:pt idx="79" formatCode="0">
                        <c:v>7</c:v>
                      </c:pt>
                      <c:pt idx="80" formatCode="0">
                        <c:v>7</c:v>
                      </c:pt>
                      <c:pt idx="81" formatCode="0">
                        <c:v>7</c:v>
                      </c:pt>
                      <c:pt idx="82" formatCode="0">
                        <c:v>6</c:v>
                      </c:pt>
                      <c:pt idx="83" formatCode="0">
                        <c:v>4</c:v>
                      </c:pt>
                      <c:pt idx="84" formatCode="0">
                        <c:v>4</c:v>
                      </c:pt>
                      <c:pt idx="85" formatCode="0">
                        <c:v>2</c:v>
                      </c:pt>
                      <c:pt idx="86" formatCode="0">
                        <c:v>2</c:v>
                      </c:pt>
                      <c:pt idx="87" formatCode="0">
                        <c:v>2</c:v>
                      </c:pt>
                      <c:pt idx="88" formatCode="0">
                        <c:v>2</c:v>
                      </c:pt>
                      <c:pt idx="89" formatCode="0">
                        <c:v>2</c:v>
                      </c:pt>
                      <c:pt idx="90" formatCode="0">
                        <c:v>3</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1E-705D-4F0A-A385-AB4DC8980013}"/>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25-26'!$A$29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25-26'!$B$29:$DA$29</c15:sqref>
                        </c15:formulaRef>
                      </c:ext>
                    </c:extLst>
                    <c:numCache>
                      <c:formatCode>General</c:formatCode>
                      <c:ptCount val="104"/>
                      <c:pt idx="52" formatCode="0">
                        <c:v>8</c:v>
                      </c:pt>
                      <c:pt idx="53" formatCode="0">
                        <c:v>8</c:v>
                      </c:pt>
                      <c:pt idx="54" formatCode="0">
                        <c:v>7</c:v>
                      </c:pt>
                      <c:pt idx="55" formatCode="0">
                        <c:v>6</c:v>
                      </c:pt>
                      <c:pt idx="56" formatCode="0">
                        <c:v>6</c:v>
                      </c:pt>
                      <c:pt idx="57" formatCode="0">
                        <c:v>6</c:v>
                      </c:pt>
                      <c:pt idx="58" formatCode="0">
                        <c:v>6</c:v>
                      </c:pt>
                      <c:pt idx="59" formatCode="0">
                        <c:v>6</c:v>
                      </c:pt>
                      <c:pt idx="60" formatCode="0">
                        <c:v>7</c:v>
                      </c:pt>
                      <c:pt idx="61" formatCode="0">
                        <c:v>7</c:v>
                      </c:pt>
                      <c:pt idx="62" formatCode="0">
                        <c:v>6</c:v>
                      </c:pt>
                      <c:pt idx="63" formatCode="0">
                        <c:v>5</c:v>
                      </c:pt>
                      <c:pt idx="64" formatCode="0">
                        <c:v>5</c:v>
                      </c:pt>
                      <c:pt idx="65" formatCode="0">
                        <c:v>5</c:v>
                      </c:pt>
                      <c:pt idx="66" formatCode="0">
                        <c:v>5</c:v>
                      </c:pt>
                      <c:pt idx="67" formatCode="0">
                        <c:v>5</c:v>
                      </c:pt>
                      <c:pt idx="68" formatCode="0">
                        <c:v>5</c:v>
                      </c:pt>
                      <c:pt idx="69" formatCode="0">
                        <c:v>5</c:v>
                      </c:pt>
                      <c:pt idx="70" formatCode="0">
                        <c:v>6</c:v>
                      </c:pt>
                      <c:pt idx="71" formatCode="0">
                        <c:v>5</c:v>
                      </c:pt>
                      <c:pt idx="72" formatCode="0">
                        <c:v>5</c:v>
                      </c:pt>
                      <c:pt idx="73" formatCode="0">
                        <c:v>5</c:v>
                      </c:pt>
                      <c:pt idx="74" formatCode="0">
                        <c:v>5</c:v>
                      </c:pt>
                      <c:pt idx="75" formatCode="0">
                        <c:v>5</c:v>
                      </c:pt>
                      <c:pt idx="76" formatCode="0">
                        <c:v>5</c:v>
                      </c:pt>
                      <c:pt idx="77" formatCode="0">
                        <c:v>5</c:v>
                      </c:pt>
                      <c:pt idx="78" formatCode="0">
                        <c:v>4</c:v>
                      </c:pt>
                      <c:pt idx="79" formatCode="0">
                        <c:v>4</c:v>
                      </c:pt>
                      <c:pt idx="80" formatCode="0">
                        <c:v>4</c:v>
                      </c:pt>
                      <c:pt idx="81" formatCode="0">
                        <c:v>5</c:v>
                      </c:pt>
                      <c:pt idx="82" formatCode="0">
                        <c:v>5</c:v>
                      </c:pt>
                      <c:pt idx="83" formatCode="0">
                        <c:v>6</c:v>
                      </c:pt>
                      <c:pt idx="84" formatCode="0">
                        <c:v>6</c:v>
                      </c:pt>
                      <c:pt idx="85" formatCode="0">
                        <c:v>6</c:v>
                      </c:pt>
                      <c:pt idx="86" formatCode="0">
                        <c:v>6</c:v>
                      </c:pt>
                      <c:pt idx="87" formatCode="0">
                        <c:v>5</c:v>
                      </c:pt>
                      <c:pt idx="88" formatCode="0">
                        <c:v>5</c:v>
                      </c:pt>
                      <c:pt idx="89" formatCode="0">
                        <c:v>5</c:v>
                      </c:pt>
                      <c:pt idx="90" formatCode="0">
                        <c:v>4</c:v>
                      </c:pt>
                      <c:pt idx="91" formatCode="0">
                        <c:v>4</c:v>
                      </c:pt>
                      <c:pt idx="92" formatCode="0">
                        <c:v>4</c:v>
                      </c:pt>
                      <c:pt idx="93" formatCode="0">
                        <c:v>4</c:v>
                      </c:pt>
                      <c:pt idx="94" formatCode="0">
                        <c:v>4</c:v>
                      </c:pt>
                      <c:pt idx="95" formatCode="0">
                        <c:v>3</c:v>
                      </c:pt>
                      <c:pt idx="96" formatCode="0">
                        <c:v>3</c:v>
                      </c:pt>
                      <c:pt idx="97" formatCode="0">
                        <c:v>4</c:v>
                      </c:pt>
                      <c:pt idx="98" formatCode="0">
                        <c:v>3</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1F-705D-4F0A-A385-AB4DC8980013}"/>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25-26'!$A$30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25-26'!$B$30:$DA$30</c15:sqref>
                        </c15:formulaRef>
                      </c:ext>
                    </c:extLst>
                    <c:numCache>
                      <c:formatCode>General</c:formatCode>
                      <c:ptCount val="104"/>
                      <c:pt idx="52" formatCode="0">
                        <c:v>11</c:v>
                      </c:pt>
                      <c:pt idx="53" formatCode="0">
                        <c:v>11</c:v>
                      </c:pt>
                      <c:pt idx="54" formatCode="0">
                        <c:v>11</c:v>
                      </c:pt>
                      <c:pt idx="55" formatCode="0">
                        <c:v>11</c:v>
                      </c:pt>
                      <c:pt idx="56" formatCode="0">
                        <c:v>11</c:v>
                      </c:pt>
                      <c:pt idx="57" formatCode="0">
                        <c:v>11</c:v>
                      </c:pt>
                      <c:pt idx="58" formatCode="0">
                        <c:v>11</c:v>
                      </c:pt>
                      <c:pt idx="59" formatCode="0">
                        <c:v>11</c:v>
                      </c:pt>
                      <c:pt idx="60" formatCode="0">
                        <c:v>11</c:v>
                      </c:pt>
                      <c:pt idx="61" formatCode="0">
                        <c:v>11</c:v>
                      </c:pt>
                      <c:pt idx="62" formatCode="0">
                        <c:v>11</c:v>
                      </c:pt>
                      <c:pt idx="63" formatCode="0">
                        <c:v>10</c:v>
                      </c:pt>
                      <c:pt idx="64" formatCode="0">
                        <c:v>10</c:v>
                      </c:pt>
                      <c:pt idx="65" formatCode="0">
                        <c:v>10</c:v>
                      </c:pt>
                      <c:pt idx="66" formatCode="0">
                        <c:v>9</c:v>
                      </c:pt>
                      <c:pt idx="67" formatCode="0">
                        <c:v>9</c:v>
                      </c:pt>
                      <c:pt idx="68" formatCode="0">
                        <c:v>9</c:v>
                      </c:pt>
                      <c:pt idx="69" formatCode="0">
                        <c:v>9</c:v>
                      </c:pt>
                      <c:pt idx="70" formatCode="0">
                        <c:v>9</c:v>
                      </c:pt>
                      <c:pt idx="71" formatCode="0">
                        <c:v>9</c:v>
                      </c:pt>
                      <c:pt idx="72" formatCode="0">
                        <c:v>10</c:v>
                      </c:pt>
                      <c:pt idx="73" formatCode="0">
                        <c:v>11</c:v>
                      </c:pt>
                      <c:pt idx="74" formatCode="0">
                        <c:v>9</c:v>
                      </c:pt>
                      <c:pt idx="75" formatCode="0">
                        <c:v>9</c:v>
                      </c:pt>
                      <c:pt idx="76" formatCode="0">
                        <c:v>9</c:v>
                      </c:pt>
                      <c:pt idx="77" formatCode="0">
                        <c:v>8</c:v>
                      </c:pt>
                      <c:pt idx="78" formatCode="0">
                        <c:v>8</c:v>
                      </c:pt>
                      <c:pt idx="79" formatCode="0">
                        <c:v>8</c:v>
                      </c:pt>
                      <c:pt idx="80" formatCode="0">
                        <c:v>8</c:v>
                      </c:pt>
                      <c:pt idx="81" formatCode="0">
                        <c:v>8</c:v>
                      </c:pt>
                      <c:pt idx="82" formatCode="0">
                        <c:v>8</c:v>
                      </c:pt>
                      <c:pt idx="83" formatCode="0">
                        <c:v>8</c:v>
                      </c:pt>
                      <c:pt idx="84" formatCode="0">
                        <c:v>8</c:v>
                      </c:pt>
                      <c:pt idx="85" formatCode="0">
                        <c:v>7</c:v>
                      </c:pt>
                      <c:pt idx="86" formatCode="0">
                        <c:v>7</c:v>
                      </c:pt>
                      <c:pt idx="87" formatCode="0">
                        <c:v>7</c:v>
                      </c:pt>
                      <c:pt idx="88" formatCode="0">
                        <c:v>7</c:v>
                      </c:pt>
                      <c:pt idx="89" formatCode="0">
                        <c:v>7</c:v>
                      </c:pt>
                      <c:pt idx="90" formatCode="0">
                        <c:v>7</c:v>
                      </c:pt>
                      <c:pt idx="91" formatCode="0">
                        <c:v>7</c:v>
                      </c:pt>
                      <c:pt idx="92" formatCode="0">
                        <c:v>7</c:v>
                      </c:pt>
                      <c:pt idx="93" formatCode="0">
                        <c:v>7</c:v>
                      </c:pt>
                      <c:pt idx="94" formatCode="0">
                        <c:v>6</c:v>
                      </c:pt>
                      <c:pt idx="95" formatCode="0">
                        <c:v>6</c:v>
                      </c:pt>
                      <c:pt idx="96" formatCode="0">
                        <c:v>6</c:v>
                      </c:pt>
                      <c:pt idx="97" formatCode="0">
                        <c:v>5</c:v>
                      </c:pt>
                      <c:pt idx="98" formatCode="0">
                        <c:v>6</c:v>
                      </c:pt>
                      <c:pt idx="99" formatCode="0">
                        <c:v>5</c:v>
                      </c:pt>
                      <c:pt idx="100" formatCode="0">
                        <c:v>5</c:v>
                      </c:pt>
                      <c:pt idx="101" formatCode="0">
                        <c:v>5</c:v>
                      </c:pt>
                      <c:pt idx="102" formatCode="0">
                        <c:v>5</c:v>
                      </c:pt>
                      <c:pt idx="103" formatCode="0">
                        <c:v>5</c:v>
                      </c:pt>
                    </c:numCache>
                  </c:numRef>
                </c:val>
                <c:smooth val="0"/>
                <c:extLst xmlns:c15="http://schemas.microsoft.com/office/drawing/2012/chart">
                  <c:ext xmlns:c16="http://schemas.microsoft.com/office/drawing/2014/chart" uri="{C3380CC4-5D6E-409C-BE32-E72D297353CC}">
                    <c16:uniqueId val="{00000020-705D-4F0A-A385-AB4DC898001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25-26'!$A$31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25-26'!$B$31:$DA$31</c15:sqref>
                        </c15:formulaRef>
                      </c:ext>
                    </c:extLst>
                    <c:numCache>
                      <c:formatCode>General</c:formatCode>
                      <c:ptCount val="104"/>
                      <c:pt idx="52" formatCode="0">
                        <c:v>65.033575000000013</c:v>
                      </c:pt>
                      <c:pt idx="53" formatCode="0">
                        <c:v>61.963228999999998</c:v>
                      </c:pt>
                      <c:pt idx="54" formatCode="0">
                        <c:v>60.813729000000002</c:v>
                      </c:pt>
                      <c:pt idx="55" formatCode="0">
                        <c:v>59.749279000000001</c:v>
                      </c:pt>
                      <c:pt idx="56" formatCode="0">
                        <c:v>59.230749850000002</c:v>
                      </c:pt>
                      <c:pt idx="57" formatCode="0">
                        <c:v>56.668249850000002</c:v>
                      </c:pt>
                      <c:pt idx="58" formatCode="0">
                        <c:v>58.414283912500004</c:v>
                      </c:pt>
                      <c:pt idx="59" formatCode="0">
                        <c:v>57.300533912500001</c:v>
                      </c:pt>
                      <c:pt idx="60" formatCode="0">
                        <c:v>59.927661272500004</c:v>
                      </c:pt>
                      <c:pt idx="61" formatCode="0">
                        <c:v>61.516977806875005</c:v>
                      </c:pt>
                      <c:pt idx="62" formatCode="0">
                        <c:v>60.516977806875005</c:v>
                      </c:pt>
                      <c:pt idx="63" formatCode="0">
                        <c:v>57.966028072187505</c:v>
                      </c:pt>
                      <c:pt idx="64" formatCode="0">
                        <c:v>52.611460383250005</c:v>
                      </c:pt>
                      <c:pt idx="65" formatCode="0">
                        <c:v>52.837585383250008</c:v>
                      </c:pt>
                      <c:pt idx="66" formatCode="0">
                        <c:v>51.597441128025011</c:v>
                      </c:pt>
                      <c:pt idx="67" formatCode="0">
                        <c:v>51.245196001311257</c:v>
                      </c:pt>
                      <c:pt idx="68" formatCode="0">
                        <c:v>55.757294147666883</c:v>
                      </c:pt>
                      <c:pt idx="69" formatCode="0">
                        <c:v>57.340202061169478</c:v>
                      </c:pt>
                      <c:pt idx="70" formatCode="0">
                        <c:v>60.04317946116948</c:v>
                      </c:pt>
                      <c:pt idx="71" formatCode="0">
                        <c:v>60.391134479524922</c:v>
                      </c:pt>
                      <c:pt idx="72" formatCode="0">
                        <c:v>65.248592688606422</c:v>
                      </c:pt>
                      <c:pt idx="73" formatCode="0">
                        <c:v>70.866320221157423</c:v>
                      </c:pt>
                      <c:pt idx="74" formatCode="0">
                        <c:v>64.084140355261084</c:v>
                      </c:pt>
                      <c:pt idx="75" formatCode="0">
                        <c:v>60.703972130758672</c:v>
                      </c:pt>
                      <c:pt idx="76" formatCode="0">
                        <c:v>57.617549711093673</c:v>
                      </c:pt>
                      <c:pt idx="77" formatCode="0">
                        <c:v>51.969595379218532</c:v>
                      </c:pt>
                      <c:pt idx="78" formatCode="0">
                        <c:v>49.969595379218532</c:v>
                      </c:pt>
                      <c:pt idx="79" formatCode="0">
                        <c:v>49.969595379218532</c:v>
                      </c:pt>
                      <c:pt idx="80" formatCode="0">
                        <c:v>47.882864268273558</c:v>
                      </c:pt>
                      <c:pt idx="81" formatCode="0">
                        <c:v>49.356720161837828</c:v>
                      </c:pt>
                      <c:pt idx="82" formatCode="0">
                        <c:v>47.506605078893884</c:v>
                      </c:pt>
                      <c:pt idx="83" formatCode="0">
                        <c:v>47.361507368616017</c:v>
                      </c:pt>
                      <c:pt idx="84" formatCode="0">
                        <c:v>44.335380145690692</c:v>
                      </c:pt>
                      <c:pt idx="85" formatCode="0">
                        <c:v>37.275701021206402</c:v>
                      </c:pt>
                      <c:pt idx="86" formatCode="0">
                        <c:v>36.516163398287986</c:v>
                      </c:pt>
                      <c:pt idx="87" formatCode="0">
                        <c:v>36.032192466379485</c:v>
                      </c:pt>
                      <c:pt idx="88" formatCode="0">
                        <c:v>36.299755067353559</c:v>
                      </c:pt>
                      <c:pt idx="89" formatCode="0">
                        <c:v>38.313728977801162</c:v>
                      </c:pt>
                      <c:pt idx="90" formatCode="0">
                        <c:v>39.510235383159966</c:v>
                      </c:pt>
                      <c:pt idx="91" formatCode="0">
                        <c:v>35.973913099340677</c:v>
                      </c:pt>
                      <c:pt idx="92" formatCode="0">
                        <c:v>33.785707653828581</c:v>
                      </c:pt>
                      <c:pt idx="93" formatCode="0">
                        <c:v>32.781170869686562</c:v>
                      </c:pt>
                      <c:pt idx="94" formatCode="0">
                        <c:v>29.329790278295881</c:v>
                      </c:pt>
                      <c:pt idx="95" formatCode="0">
                        <c:v>25.755212531486912</c:v>
                      </c:pt>
                      <c:pt idx="96" formatCode="0">
                        <c:v>24.596670982777912</c:v>
                      </c:pt>
                      <c:pt idx="97" formatCode="0">
                        <c:v>24.596670982777912</c:v>
                      </c:pt>
                      <c:pt idx="98" formatCode="0">
                        <c:v>27.02055867891551</c:v>
                      </c:pt>
                      <c:pt idx="99" formatCode="0">
                        <c:v>22.961128675296202</c:v>
                      </c:pt>
                      <c:pt idx="100" formatCode="0">
                        <c:v>22.506434079346405</c:v>
                      </c:pt>
                      <c:pt idx="101" formatCode="0">
                        <c:v>21.376903212491609</c:v>
                      </c:pt>
                      <c:pt idx="102" formatCode="0">
                        <c:v>21.376903212491609</c:v>
                      </c:pt>
                      <c:pt idx="103" formatCode="0">
                        <c:v>19.832674368721232</c:v>
                      </c:pt>
                    </c:numCache>
                  </c:numRef>
                </c:val>
                <c:smooth val="0"/>
                <c:extLst xmlns:c15="http://schemas.microsoft.com/office/drawing/2012/chart">
                  <c:ext xmlns:c16="http://schemas.microsoft.com/office/drawing/2014/chart" uri="{C3380CC4-5D6E-409C-BE32-E72D297353CC}">
                    <c16:uniqueId val="{00000021-705D-4F0A-A385-AB4DC898001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25-26'!$A$32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25-26'!$B$32:$DA$32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2-705D-4F0A-A385-AB4DC898001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25-26'!$A$33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25-26'!$B$33:$DA$33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3-705D-4F0A-A385-AB4DC8980013}"/>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25-26'!$A$34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25-26'!$B$34:$DA$34</c15:sqref>
                        </c15:formulaRef>
                      </c:ext>
                    </c:extLst>
                    <c:numCache>
                      <c:formatCode>General</c:formatCode>
                      <c:ptCount val="104"/>
                      <c:pt idx="52" formatCode="0">
                        <c:v>7</c:v>
                      </c:pt>
                      <c:pt idx="53" formatCode="0">
                        <c:v>7.25</c:v>
                      </c:pt>
                      <c:pt idx="54" formatCode="0">
                        <c:v>8.25</c:v>
                      </c:pt>
                      <c:pt idx="55" formatCode="0">
                        <c:v>9.4499999999999993</c:v>
                      </c:pt>
                      <c:pt idx="56" formatCode="0">
                        <c:v>9.4499999999999993</c:v>
                      </c:pt>
                      <c:pt idx="57" formatCode="0">
                        <c:v>9.4499999999999993</c:v>
                      </c:pt>
                      <c:pt idx="58" formatCode="0">
                        <c:v>11.295</c:v>
                      </c:pt>
                      <c:pt idx="59" formatCode="0">
                        <c:v>9.3892500000000005</c:v>
                      </c:pt>
                      <c:pt idx="60" formatCode="0">
                        <c:v>9.3892500000000005</c:v>
                      </c:pt>
                      <c:pt idx="61" formatCode="0">
                        <c:v>8.6764499999999991</c:v>
                      </c:pt>
                      <c:pt idx="62" formatCode="0">
                        <c:v>8.6764499999999991</c:v>
                      </c:pt>
                      <c:pt idx="63" formatCode="0">
                        <c:v>8.0349299999999992</c:v>
                      </c:pt>
                      <c:pt idx="64" formatCode="0">
                        <c:v>7.4575620000000002</c:v>
                      </c:pt>
                      <c:pt idx="65" formatCode="0">
                        <c:v>7.6836870000000008</c:v>
                      </c:pt>
                      <c:pt idx="66" formatCode="0">
                        <c:v>8.2033182000000018</c:v>
                      </c:pt>
                      <c:pt idx="67" formatCode="0">
                        <c:v>8.7749125200000027</c:v>
                      </c:pt>
                      <c:pt idx="68" formatCode="0">
                        <c:v>8.7749125200000027</c:v>
                      </c:pt>
                      <c:pt idx="69" formatCode="0">
                        <c:v>10.215518148000001</c:v>
                      </c:pt>
                      <c:pt idx="70" formatCode="0">
                        <c:v>9.4924513332000018</c:v>
                      </c:pt>
                      <c:pt idx="71" formatCode="0">
                        <c:v>10.089421333200001</c:v>
                      </c:pt>
                      <c:pt idx="72" formatCode="0">
                        <c:v>10.740181466520001</c:v>
                      </c:pt>
                      <c:pt idx="73" formatCode="0">
                        <c:v>11.814199613172002</c:v>
                      </c:pt>
                      <c:pt idx="74" formatCode="0">
                        <c:v>10.239069771196203</c:v>
                      </c:pt>
                      <c:pt idx="75" formatCode="0">
                        <c:v>9.2151627940765835</c:v>
                      </c:pt>
                      <c:pt idx="76" formatCode="0">
                        <c:v>8.8960226320765834</c:v>
                      </c:pt>
                      <c:pt idx="77" formatCode="0">
                        <c:v>8.3215703404765833</c:v>
                      </c:pt>
                      <c:pt idx="78" formatCode="0">
                        <c:v>8.3215703404765833</c:v>
                      </c:pt>
                      <c:pt idx="79" formatCode="0">
                        <c:v>8.3215703404765833</c:v>
                      </c:pt>
                      <c:pt idx="80" formatCode="0">
                        <c:v>7.719194223068925</c:v>
                      </c:pt>
                      <c:pt idx="81" formatCode="0">
                        <c:v>7.719194223068925</c:v>
                      </c:pt>
                      <c:pt idx="82" formatCode="0">
                        <c:v>8.2613327287358178</c:v>
                      </c:pt>
                      <c:pt idx="83" formatCode="0">
                        <c:v>8.2613327287358178</c:v>
                      </c:pt>
                      <c:pt idx="84" formatCode="0">
                        <c:v>7.1124281455358176</c:v>
                      </c:pt>
                      <c:pt idx="85" formatCode="0">
                        <c:v>6.0455639237054442</c:v>
                      </c:pt>
                      <c:pt idx="86" formatCode="0">
                        <c:v>6.0455639237054442</c:v>
                      </c:pt>
                      <c:pt idx="87" formatCode="0">
                        <c:v>6.0455639237054442</c:v>
                      </c:pt>
                      <c:pt idx="88" formatCode="0">
                        <c:v>5.0317649181083555</c:v>
                      </c:pt>
                      <c:pt idx="89" formatCode="0">
                        <c:v>6.3699796054965132</c:v>
                      </c:pt>
                      <c:pt idx="90" formatCode="0">
                        <c:v>7.9624745068706417</c:v>
                      </c:pt>
                      <c:pt idx="91" formatCode="0">
                        <c:v>6.3699796054965141</c:v>
                      </c:pt>
                      <c:pt idx="92" formatCode="0">
                        <c:v>5.6353247553748629</c:v>
                      </c:pt>
                      <c:pt idx="93" formatCode="0">
                        <c:v>5.6353247553748629</c:v>
                      </c:pt>
                      <c:pt idx="94" formatCode="0">
                        <c:v>4.9072143095550338</c:v>
                      </c:pt>
                      <c:pt idx="95" formatCode="0">
                        <c:v>4.4946183902571306</c:v>
                      </c:pt>
                      <c:pt idx="96" formatCode="0">
                        <c:v>4.4946183902571306</c:v>
                      </c:pt>
                      <c:pt idx="97" formatCode="0">
                        <c:v>4.4946183902571306</c:v>
                      </c:pt>
                      <c:pt idx="98" formatCode="0">
                        <c:v>4.865954717625244</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24-705D-4F0A-A385-AB4DC898001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25-26'!$A$35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25-26'!$B$35:$DA$35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5-705D-4F0A-A385-AB4DC898001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25-26'!$A$36</c15:sqref>
                        </c15:formulaRef>
                      </c:ext>
                    </c:extLst>
                    <c:strCache>
                      <c:ptCount val="1"/>
                      <c:pt idx="0">
                        <c:v>Gynaecological - Trajectory Total</c:v>
                      </c:pt>
                    </c:strCache>
                  </c:strRef>
                </c:tx>
                <c:spPr>
                  <a:ln w="28575" cap="rnd">
                    <a:solidFill>
                      <a:schemeClr val="accent5">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25-26'!$B$36:$DA$36</c15:sqref>
                        </c15:formulaRef>
                      </c:ext>
                    </c:extLst>
                    <c:numCache>
                      <c:formatCode>General</c:formatCode>
                      <c:ptCount val="104"/>
                      <c:pt idx="52" formatCode="0">
                        <c:v>14.6052</c:v>
                      </c:pt>
                      <c:pt idx="53" formatCode="0">
                        <c:v>15.140979000000002</c:v>
                      </c:pt>
                      <c:pt idx="54" formatCode="0">
                        <c:v>14.714547750000001</c:v>
                      </c:pt>
                      <c:pt idx="55" formatCode="0">
                        <c:v>14.3094380625</c:v>
                      </c:pt>
                      <c:pt idx="56" formatCode="0">
                        <c:v>13.648202662500001</c:v>
                      </c:pt>
                      <c:pt idx="57" formatCode="0">
                        <c:v>14.417911068750001</c:v>
                      </c:pt>
                      <c:pt idx="58" formatCode="0">
                        <c:v>15.264590315625002</c:v>
                      </c:pt>
                      <c:pt idx="59" formatCode="0">
                        <c:v>16.195937487187503</c:v>
                      </c:pt>
                      <c:pt idx="60" formatCode="0">
                        <c:v>17.815531235906256</c:v>
                      </c:pt>
                      <c:pt idx="61" formatCode="0">
                        <c:v>18.942461313496882</c:v>
                      </c:pt>
                      <c:pt idx="62" formatCode="0">
                        <c:v>20.182084398846573</c:v>
                      </c:pt>
                      <c:pt idx="63" formatCode="0">
                        <c:v>19.500291701904242</c:v>
                      </c:pt>
                      <c:pt idx="64" formatCode="0">
                        <c:v>18.845668655904241</c:v>
                      </c:pt>
                      <c:pt idx="65" formatCode="0">
                        <c:v>18.845668655904241</c:v>
                      </c:pt>
                      <c:pt idx="66" formatCode="0">
                        <c:v>17.60880485240903</c:v>
                      </c:pt>
                      <c:pt idx="67" formatCode="0">
                        <c:v>16.993486943418578</c:v>
                      </c:pt>
                      <c:pt idx="68" formatCode="0">
                        <c:v>17.874462818803138</c:v>
                      </c:pt>
                      <c:pt idx="69" formatCode="0">
                        <c:v>19.078639966697452</c:v>
                      </c:pt>
                      <c:pt idx="70" formatCode="0">
                        <c:v>19.740937398039325</c:v>
                      </c:pt>
                      <c:pt idx="71" formatCode="0">
                        <c:v>19.740937398039325</c:v>
                      </c:pt>
                      <c:pt idx="72" formatCode="0">
                        <c:v>21.019618834934292</c:v>
                      </c:pt>
                      <c:pt idx="73" formatCode="0">
                        <c:v>21.749801752988709</c:v>
                      </c:pt>
                      <c:pt idx="74" formatCode="0">
                        <c:v>20.341513641646973</c:v>
                      </c:pt>
                      <c:pt idx="75" formatCode="0">
                        <c:v>19.266694315300008</c:v>
                      </c:pt>
                      <c:pt idx="76" formatCode="0">
                        <c:v>19.266694315300008</c:v>
                      </c:pt>
                      <c:pt idx="77" formatCode="0">
                        <c:v>18.031964471491321</c:v>
                      </c:pt>
                      <c:pt idx="78" formatCode="0">
                        <c:v>17.374621863156072</c:v>
                      </c:pt>
                      <c:pt idx="79" formatCode="0">
                        <c:v>16.125670907319101</c:v>
                      </c:pt>
                      <c:pt idx="80" formatCode="0">
                        <c:v>14.855061677922235</c:v>
                      </c:pt>
                      <c:pt idx="81" formatCode="0">
                        <c:v>15.834742708600487</c:v>
                      </c:pt>
                      <c:pt idx="82" formatCode="0">
                        <c:v>16.896975496539831</c:v>
                      </c:pt>
                      <c:pt idx="83" formatCode="0">
                        <c:v>18.586673046193816</c:v>
                      </c:pt>
                      <c:pt idx="84" formatCode="0">
                        <c:v>17.944022209490512</c:v>
                      </c:pt>
                      <c:pt idx="85" formatCode="0">
                        <c:v>16.14961998854146</c:v>
                      </c:pt>
                      <c:pt idx="86" formatCode="0">
                        <c:v>16.14961998854146</c:v>
                      </c:pt>
                      <c:pt idx="87" formatCode="0">
                        <c:v>16.665649056632958</c:v>
                      </c:pt>
                      <c:pt idx="88" formatCode="0">
                        <c:v>17.764581987395609</c:v>
                      </c:pt>
                      <c:pt idx="89" formatCode="0">
                        <c:v>19.54104018613517</c:v>
                      </c:pt>
                      <c:pt idx="90" formatCode="0">
                        <c:v>20.20589460924657</c:v>
                      </c:pt>
                      <c:pt idx="91" formatCode="0">
                        <c:v>18.809700320712626</c:v>
                      </c:pt>
                      <c:pt idx="92" formatCode="0">
                        <c:v>17.560909975931203</c:v>
                      </c:pt>
                      <c:pt idx="93" formatCode="0">
                        <c:v>17.560909975931203</c:v>
                      </c:pt>
                      <c:pt idx="94" formatCode="0">
                        <c:v>16.932622546090926</c:v>
                      </c:pt>
                      <c:pt idx="95" formatCode="0">
                        <c:v>16.433106408178361</c:v>
                      </c:pt>
                      <c:pt idx="96" formatCode="0">
                        <c:v>15.309195097875079</c:v>
                      </c:pt>
                      <c:pt idx="97" formatCode="0">
                        <c:v>14.115448981178556</c:v>
                      </c:pt>
                      <c:pt idx="98" formatCode="0">
                        <c:v>15.189820486205431</c:v>
                      </c:pt>
                      <c:pt idx="99" formatCode="0">
                        <c:v>14.077148289005184</c:v>
                      </c:pt>
                      <c:pt idx="100" formatCode="0">
                        <c:v>14.077148289005184</c:v>
                      </c:pt>
                      <c:pt idx="101" formatCode="0">
                        <c:v>12.947617422150389</c:v>
                      </c:pt>
                      <c:pt idx="102" formatCode="0">
                        <c:v>11.765808766620829</c:v>
                      </c:pt>
                      <c:pt idx="103" formatCode="0">
                        <c:v>10.702180976644225</c:v>
                      </c:pt>
                    </c:numCache>
                  </c:numRef>
                </c:val>
                <c:smooth val="0"/>
                <c:extLst xmlns:c15="http://schemas.microsoft.com/office/drawing/2012/chart">
                  <c:ext xmlns:c16="http://schemas.microsoft.com/office/drawing/2014/chart" uri="{C3380CC4-5D6E-409C-BE32-E72D297353CC}">
                    <c16:uniqueId val="{00000026-705D-4F0A-A385-AB4DC8980013}"/>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25-26'!$A$37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25-26'!$B$37:$DA$37</c15:sqref>
                        </c15:formulaRef>
                      </c:ext>
                    </c:extLst>
                    <c:numCache>
                      <c:formatCode>General</c:formatCode>
                      <c:ptCount val="104"/>
                      <c:pt idx="52" formatCode="0">
                        <c:v>10</c:v>
                      </c:pt>
                      <c:pt idx="53" formatCode="0">
                        <c:v>10</c:v>
                      </c:pt>
                      <c:pt idx="54" formatCode="0">
                        <c:v>9.5</c:v>
                      </c:pt>
                      <c:pt idx="55" formatCode="0">
                        <c:v>9.0500000000000007</c:v>
                      </c:pt>
                      <c:pt idx="56" formatCode="0">
                        <c:v>9.2874999999999996</c:v>
                      </c:pt>
                      <c:pt idx="57" formatCode="0">
                        <c:v>7.7249999999999996</c:v>
                      </c:pt>
                      <c:pt idx="58" formatCode="0">
                        <c:v>6.7874999999999996</c:v>
                      </c:pt>
                      <c:pt idx="59" formatCode="0">
                        <c:v>6.7874999999999996</c:v>
                      </c:pt>
                      <c:pt idx="60" formatCode="0">
                        <c:v>7.7898749999999994</c:v>
                      </c:pt>
                      <c:pt idx="61" formatCode="0">
                        <c:v>7.7898749999999994</c:v>
                      </c:pt>
                      <c:pt idx="62" formatCode="0">
                        <c:v>7.7898749999999994</c:v>
                      </c:pt>
                      <c:pt idx="63" formatCode="0">
                        <c:v>8.6549062499999998</c:v>
                      </c:pt>
                      <c:pt idx="64" formatCode="0">
                        <c:v>7.97990625</c:v>
                      </c:pt>
                      <c:pt idx="65" formatCode="0">
                        <c:v>7.97990625</c:v>
                      </c:pt>
                      <c:pt idx="66" formatCode="0">
                        <c:v>7.97990625</c:v>
                      </c:pt>
                      <c:pt idx="67" formatCode="0">
                        <c:v>7.8613593749999993</c:v>
                      </c:pt>
                      <c:pt idx="68" formatCode="0">
                        <c:v>9.1019812499999997</c:v>
                      </c:pt>
                      <c:pt idx="69" formatCode="0">
                        <c:v>10.375154999999999</c:v>
                      </c:pt>
                      <c:pt idx="70" formatCode="0">
                        <c:v>10.375154999999999</c:v>
                      </c:pt>
                      <c:pt idx="71" formatCode="0">
                        <c:v>9.7206952499999986</c:v>
                      </c:pt>
                      <c:pt idx="72" formatCode="0">
                        <c:v>10.309709025</c:v>
                      </c:pt>
                      <c:pt idx="73" formatCode="0">
                        <c:v>10.884292649999999</c:v>
                      </c:pt>
                      <c:pt idx="74" formatCode="0">
                        <c:v>10.22352148125</c:v>
                      </c:pt>
                      <c:pt idx="75" formatCode="0">
                        <c:v>10.22352148125</c:v>
                      </c:pt>
                      <c:pt idx="76" formatCode="0">
                        <c:v>10.22352148125</c:v>
                      </c:pt>
                      <c:pt idx="77" formatCode="0">
                        <c:v>9.5756063287499984</c:v>
                      </c:pt>
                      <c:pt idx="78" formatCode="0">
                        <c:v>9.5756063287499984</c:v>
                      </c:pt>
                      <c:pt idx="79" formatCode="0">
                        <c:v>9.5756063287499984</c:v>
                      </c:pt>
                      <c:pt idx="80" formatCode="0">
                        <c:v>8.3399642431874987</c:v>
                      </c:pt>
                      <c:pt idx="81" formatCode="0">
                        <c:v>8.3399642431874987</c:v>
                      </c:pt>
                      <c:pt idx="82" formatCode="0">
                        <c:v>9.167844440514374</c:v>
                      </c:pt>
                      <c:pt idx="83" formatCode="0">
                        <c:v>10.084628884565813</c:v>
                      </c:pt>
                      <c:pt idx="84" formatCode="0">
                        <c:v>9.3968839965967312</c:v>
                      </c:pt>
                      <c:pt idx="85" formatCode="0">
                        <c:v>8.7618776974001822</c:v>
                      </c:pt>
                      <c:pt idx="86" formatCode="0">
                        <c:v>8.1751379231001327</c:v>
                      </c:pt>
                      <c:pt idx="87" formatCode="0">
                        <c:v>8.1751379231001327</c:v>
                      </c:pt>
                      <c:pt idx="88" formatCode="0">
                        <c:v>8.4427005240742066</c:v>
                      </c:pt>
                      <c:pt idx="89" formatCode="0">
                        <c:v>10.681191820224988</c:v>
                      </c:pt>
                      <c:pt idx="90" formatCode="0">
                        <c:v>9.6087869971199034</c:v>
                      </c:pt>
                      <c:pt idx="91" formatCode="0">
                        <c:v>7.8428738306910244</c:v>
                      </c:pt>
                      <c:pt idx="92" formatCode="0">
                        <c:v>7.8428738306910244</c:v>
                      </c:pt>
                      <c:pt idx="93" formatCode="0">
                        <c:v>7.8428738306910244</c:v>
                      </c:pt>
                      <c:pt idx="94" formatCode="0">
                        <c:v>6.6274816978385962</c:v>
                      </c:pt>
                      <c:pt idx="95" formatCode="0">
                        <c:v>6.6274816978385962</c:v>
                      </c:pt>
                      <c:pt idx="96" formatCode="0">
                        <c:v>6.6274816978385962</c:v>
                      </c:pt>
                      <c:pt idx="97" formatCode="0">
                        <c:v>6.6274816978385962</c:v>
                      </c:pt>
                      <c:pt idx="98" formatCode="0">
                        <c:v>9.365708570549419</c:v>
                      </c:pt>
                      <c:pt idx="99" formatCode="0">
                        <c:v>8.200205880706358</c:v>
                      </c:pt>
                      <c:pt idx="100" formatCode="0">
                        <c:v>8.200205880706358</c:v>
                      </c:pt>
                      <c:pt idx="101" formatCode="0">
                        <c:v>8.200205880706358</c:v>
                      </c:pt>
                      <c:pt idx="102" formatCode="0">
                        <c:v>9.6586764401292733</c:v>
                      </c:pt>
                      <c:pt idx="103" formatCode="0">
                        <c:v>8.7121469829233931</c:v>
                      </c:pt>
                    </c:numCache>
                  </c:numRef>
                </c:val>
                <c:smooth val="0"/>
                <c:extLst xmlns:c15="http://schemas.microsoft.com/office/drawing/2012/chart">
                  <c:ext xmlns:c16="http://schemas.microsoft.com/office/drawing/2014/chart" uri="{C3380CC4-5D6E-409C-BE32-E72D297353CC}">
                    <c16:uniqueId val="{00000027-705D-4F0A-A385-AB4DC898001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25-26'!$A$38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25-26'!$B$38:$DA$38</c15:sqref>
                        </c15:formulaRef>
                      </c:ext>
                    </c:extLst>
                    <c:numCache>
                      <c:formatCode>General</c:formatCode>
                      <c:ptCount val="104"/>
                      <c:pt idx="52" formatCode="0">
                        <c:v>3.78</c:v>
                      </c:pt>
                      <c:pt idx="53" formatCode="0">
                        <c:v>4.05</c:v>
                      </c:pt>
                      <c:pt idx="54" formatCode="0">
                        <c:v>3.33</c:v>
                      </c:pt>
                      <c:pt idx="55" formatCode="0">
                        <c:v>2.754</c:v>
                      </c:pt>
                      <c:pt idx="56" formatCode="0">
                        <c:v>3.2039999999999997</c:v>
                      </c:pt>
                      <c:pt idx="57" formatCode="0">
                        <c:v>3.2039999999999997</c:v>
                      </c:pt>
                      <c:pt idx="58" formatCode="0">
                        <c:v>3.2039999999999997</c:v>
                      </c:pt>
                      <c:pt idx="59" formatCode="0">
                        <c:v>3.2039999999999997</c:v>
                      </c:pt>
                      <c:pt idx="60" formatCode="0">
                        <c:v>5.2559999999999993</c:v>
                      </c:pt>
                      <c:pt idx="61" formatCode="0">
                        <c:v>5.4648000000000003</c:v>
                      </c:pt>
                      <c:pt idx="62" formatCode="0">
                        <c:v>5.4648000000000003</c:v>
                      </c:pt>
                      <c:pt idx="63" formatCode="0">
                        <c:v>5.18832</c:v>
                      </c:pt>
                      <c:pt idx="64" formatCode="0">
                        <c:v>4.29732</c:v>
                      </c:pt>
                      <c:pt idx="65" formatCode="0">
                        <c:v>4.29732</c:v>
                      </c:pt>
                      <c:pt idx="66" formatCode="0">
                        <c:v>4.5461520000000002</c:v>
                      </c:pt>
                      <c:pt idx="67" formatCode="0">
                        <c:v>3.949182</c:v>
                      </c:pt>
                      <c:pt idx="68" formatCode="0">
                        <c:v>3.949182</c:v>
                      </c:pt>
                      <c:pt idx="69" formatCode="0">
                        <c:v>4.7683107000000007</c:v>
                      </c:pt>
                      <c:pt idx="70" formatCode="0">
                        <c:v>6.0734615400000003</c:v>
                      </c:pt>
                      <c:pt idx="71" formatCode="0">
                        <c:v>6.0734615400000003</c:v>
                      </c:pt>
                      <c:pt idx="72" formatCode="0">
                        <c:v>6.9346088550000005</c:v>
                      </c:pt>
                      <c:pt idx="73" formatCode="0">
                        <c:v>7.4765649510000003</c:v>
                      </c:pt>
                      <c:pt idx="74" formatCode="0">
                        <c:v>5.6490951393</c:v>
                      </c:pt>
                      <c:pt idx="75" formatCode="0">
                        <c:v>5.1504955309800007</c:v>
                      </c:pt>
                      <c:pt idx="76" formatCode="0">
                        <c:v>4.6657530513630006</c:v>
                      </c:pt>
                      <c:pt idx="77" formatCode="0">
                        <c:v>3.6401336570487599</c:v>
                      </c:pt>
                      <c:pt idx="78" formatCode="0">
                        <c:v>3.6401336570487599</c:v>
                      </c:pt>
                      <c:pt idx="79" formatCode="0">
                        <c:v>3.6401336570487599</c:v>
                      </c:pt>
                      <c:pt idx="80" formatCode="0">
                        <c:v>3.9524813816808244</c:v>
                      </c:pt>
                      <c:pt idx="81" formatCode="0">
                        <c:v>4.7427211249999468</c:v>
                      </c:pt>
                      <c:pt idx="82" formatCode="0">
                        <c:v>6.0166833778659248</c:v>
                      </c:pt>
                      <c:pt idx="83" formatCode="0">
                        <c:v>6.0166833778659248</c:v>
                      </c:pt>
                      <c:pt idx="84" formatCode="0">
                        <c:v>6.0166833778659248</c:v>
                      </c:pt>
                      <c:pt idx="85" formatCode="0">
                        <c:v>5.2377756314484243</c:v>
                      </c:pt>
                      <c:pt idx="86" formatCode="0">
                        <c:v>5.2377756314484243</c:v>
                      </c:pt>
                      <c:pt idx="87" formatCode="0">
                        <c:v>5.2377756314484243</c:v>
                      </c:pt>
                      <c:pt idx="88" formatCode="0">
                        <c:v>3.7663492293882195</c:v>
                      </c:pt>
                      <c:pt idx="89" formatCode="0">
                        <c:v>4.7468819240561491</c:v>
                      </c:pt>
                      <c:pt idx="90" formatCode="0">
                        <c:v>5.291226280730279</c:v>
                      </c:pt>
                      <c:pt idx="91" formatCode="0">
                        <c:v>4.6190519470618669</c:v>
                      </c:pt>
                      <c:pt idx="92" formatCode="0">
                        <c:v>5.1904001306800165</c:v>
                      </c:pt>
                      <c:pt idx="93" formatCode="0">
                        <c:v>5.1904001306800165</c:v>
                      </c:pt>
                      <c:pt idx="94" formatCode="0">
                        <c:v>4.6713601176120143</c:v>
                      </c:pt>
                      <c:pt idx="95" formatCode="0">
                        <c:v>4.2406769883831519</c:v>
                      </c:pt>
                      <c:pt idx="96" formatCode="0">
                        <c:v>3.4964323059236881</c:v>
                      </c:pt>
                      <c:pt idx="97" formatCode="0">
                        <c:v>3.4964323059236881</c:v>
                      </c:pt>
                      <c:pt idx="98" formatCode="0">
                        <c:v>5.5736357237398915</c:v>
                      </c:pt>
                      <c:pt idx="99" formatCode="0">
                        <c:v>5.5736357237398915</c:v>
                      </c:pt>
                      <c:pt idx="100" formatCode="0">
                        <c:v>5.1478670573076464</c:v>
                      </c:pt>
                      <c:pt idx="101" formatCode="0">
                        <c:v>3.8833341180038774</c:v>
                      </c:pt>
                      <c:pt idx="102" formatCode="0">
                        <c:v>3.8833341180038774</c:v>
                      </c:pt>
                      <c:pt idx="103" formatCode="0">
                        <c:v>5.1670266472970967</c:v>
                      </c:pt>
                    </c:numCache>
                  </c:numRef>
                </c:val>
                <c:smooth val="0"/>
                <c:extLst xmlns:c15="http://schemas.microsoft.com/office/drawing/2012/chart">
                  <c:ext xmlns:c16="http://schemas.microsoft.com/office/drawing/2014/chart" uri="{C3380CC4-5D6E-409C-BE32-E72D297353CC}">
                    <c16:uniqueId val="{00000028-705D-4F0A-A385-AB4DC898001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25-26'!$A$39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25-26'!$B$39:$DA$39</c15:sqref>
                        </c15:formulaRef>
                      </c:ext>
                    </c:extLst>
                    <c:numCache>
                      <c:formatCode>General</c:formatCode>
                      <c:ptCount val="104"/>
                      <c:pt idx="52" formatCode="0">
                        <c:v>37.869374999999998</c:v>
                      </c:pt>
                      <c:pt idx="53" formatCode="0">
                        <c:v>36.533199999999994</c:v>
                      </c:pt>
                      <c:pt idx="54" formatCode="0">
                        <c:v>35.263833749999996</c:v>
                      </c:pt>
                      <c:pt idx="55" formatCode="0">
                        <c:v>34.057935812499991</c:v>
                      </c:pt>
                      <c:pt idx="56" formatCode="0">
                        <c:v>33.500642062499992</c:v>
                      </c:pt>
                      <c:pt idx="57" formatCode="0">
                        <c:v>33.500642062499992</c:v>
                      </c:pt>
                      <c:pt idx="58" formatCode="0">
                        <c:v>35.175674165624997</c:v>
                      </c:pt>
                      <c:pt idx="59" formatCode="0">
                        <c:v>35.175674165624997</c:v>
                      </c:pt>
                      <c:pt idx="60" formatCode="0">
                        <c:v>35.175674165624997</c:v>
                      </c:pt>
                      <c:pt idx="61" formatCode="0">
                        <c:v>34.619773649999999</c:v>
                      </c:pt>
                      <c:pt idx="62" formatCode="0">
                        <c:v>34.619773649999999</c:v>
                      </c:pt>
                      <c:pt idx="63" formatCode="0">
                        <c:v>32.360679477656248</c:v>
                      </c:pt>
                      <c:pt idx="64" formatCode="0">
                        <c:v>29.316760681195305</c:v>
                      </c:pt>
                      <c:pt idx="65" formatCode="0">
                        <c:v>29.316760681195305</c:v>
                      </c:pt>
                      <c:pt idx="66" formatCode="0">
                        <c:v>28.556288775820306</c:v>
                      </c:pt>
                      <c:pt idx="67" formatCode="0">
                        <c:v>28.214076418401554</c:v>
                      </c:pt>
                      <c:pt idx="68" formatCode="0">
                        <c:v>28.86427989749718</c:v>
                      </c:pt>
                      <c:pt idx="69" formatCode="0">
                        <c:v>31.393095973744309</c:v>
                      </c:pt>
                      <c:pt idx="70" formatCode="0">
                        <c:v>32.587258263253801</c:v>
                      </c:pt>
                      <c:pt idx="71" formatCode="0">
                        <c:v>33.338243281609252</c:v>
                      </c:pt>
                      <c:pt idx="72" formatCode="0">
                        <c:v>35.005155445689709</c:v>
                      </c:pt>
                      <c:pt idx="73" formatCode="0">
                        <c:v>37.638283294058141</c:v>
                      </c:pt>
                      <c:pt idx="74" formatCode="0">
                        <c:v>33.87445496465233</c:v>
                      </c:pt>
                      <c:pt idx="75" formatCode="0">
                        <c:v>32.180732216419713</c:v>
                      </c:pt>
                      <c:pt idx="76" formatCode="0">
                        <c:v>30.942503845724453</c:v>
                      </c:pt>
                      <c:pt idx="77" formatCode="0">
                        <c:v>28.219061701277742</c:v>
                      </c:pt>
                      <c:pt idx="78" formatCode="0">
                        <c:v>28.219061701277742</c:v>
                      </c:pt>
                      <c:pt idx="79" formatCode="0">
                        <c:v>28.219061701277742</c:v>
                      </c:pt>
                      <c:pt idx="80" formatCode="0">
                        <c:v>25.39715553114997</c:v>
                      </c:pt>
                      <c:pt idx="81" formatCode="0">
                        <c:v>26.349972262399966</c:v>
                      </c:pt>
                      <c:pt idx="82" formatCode="0">
                        <c:v>24.715432603972467</c:v>
                      </c:pt>
                      <c:pt idx="83" formatCode="0">
                        <c:v>24.715432603972467</c:v>
                      </c:pt>
                      <c:pt idx="84" formatCode="0">
                        <c:v>24.144758722418967</c:v>
                      </c:pt>
                      <c:pt idx="85" formatCode="0">
                        <c:v>20.779848160755197</c:v>
                      </c:pt>
                      <c:pt idx="86" formatCode="0">
                        <c:v>19.509732830688268</c:v>
                      </c:pt>
                      <c:pt idx="87" formatCode="0">
                        <c:v>19.509732830688268</c:v>
                      </c:pt>
                      <c:pt idx="88" formatCode="0">
                        <c:v>19.509732830688268</c:v>
                      </c:pt>
                      <c:pt idx="89" formatCode="0">
                        <c:v>21.668716743583346</c:v>
                      </c:pt>
                      <c:pt idx="90" formatCode="0">
                        <c:v>23.835588417941683</c:v>
                      </c:pt>
                      <c:pt idx="91" formatCode="0">
                        <c:v>23.309321524481266</c:v>
                      </c:pt>
                      <c:pt idx="92" formatCode="0">
                        <c:v>22.38067555031439</c:v>
                      </c:pt>
                      <c:pt idx="93" formatCode="0">
                        <c:v>20.616248199397326</c:v>
                      </c:pt>
                      <c:pt idx="94" formatCode="0">
                        <c:v>19.668967791168576</c:v>
                      </c:pt>
                      <c:pt idx="95" formatCode="0">
                        <c:v>18.1171511566729</c:v>
                      </c:pt>
                      <c:pt idx="96" formatCode="0">
                        <c:v>17.362858464155856</c:v>
                      </c:pt>
                      <c:pt idx="97" formatCode="0">
                        <c:v>16.359649183108182</c:v>
                      </c:pt>
                      <c:pt idx="98" formatCode="0">
                        <c:v>19.025319558463419</c:v>
                      </c:pt>
                      <c:pt idx="99" formatCode="0">
                        <c:v>16.626216220643705</c:v>
                      </c:pt>
                      <c:pt idx="100" formatCode="0">
                        <c:v>16.171521624693906</c:v>
                      </c:pt>
                      <c:pt idx="101" formatCode="0">
                        <c:v>14.812029733262735</c:v>
                      </c:pt>
                      <c:pt idx="102" formatCode="0">
                        <c:v>16.03557243555079</c:v>
                      </c:pt>
                      <c:pt idx="103" formatCode="0">
                        <c:v>14.689675463033931</c:v>
                      </c:pt>
                    </c:numCache>
                  </c:numRef>
                </c:val>
                <c:smooth val="0"/>
                <c:extLst xmlns:c15="http://schemas.microsoft.com/office/drawing/2012/chart">
                  <c:ext xmlns:c16="http://schemas.microsoft.com/office/drawing/2014/chart" uri="{C3380CC4-5D6E-409C-BE32-E72D297353CC}">
                    <c16:uniqueId val="{00000029-705D-4F0A-A385-AB4DC898001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25-26'!$A$40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25-26'!$B$40:$DA$40</c15:sqref>
                        </c15:formulaRef>
                      </c:ext>
                    </c:extLst>
                    <c:numCache>
                      <c:formatCode>General</c:formatCode>
                      <c:ptCount val="104"/>
                      <c:pt idx="52" formatCode="0">
                        <c:v>14.805</c:v>
                      </c:pt>
                      <c:pt idx="53" formatCode="0">
                        <c:v>15.435000000000002</c:v>
                      </c:pt>
                      <c:pt idx="54" formatCode="0">
                        <c:v>16.285500000000003</c:v>
                      </c:pt>
                      <c:pt idx="55" formatCode="0">
                        <c:v>17.221050000000002</c:v>
                      </c:pt>
                      <c:pt idx="56" formatCode="0">
                        <c:v>16.528050000000004</c:v>
                      </c:pt>
                      <c:pt idx="57" formatCode="0">
                        <c:v>16.528050000000004</c:v>
                      </c:pt>
                      <c:pt idx="58" formatCode="0">
                        <c:v>18.180855000000005</c:v>
                      </c:pt>
                      <c:pt idx="59" formatCode="0">
                        <c:v>18.180855000000005</c:v>
                      </c:pt>
                      <c:pt idx="60" formatCode="0">
                        <c:v>19.312870500000006</c:v>
                      </c:pt>
                      <c:pt idx="61" formatCode="0">
                        <c:v>19.872017550000006</c:v>
                      </c:pt>
                      <c:pt idx="62" formatCode="0">
                        <c:v>19.872017550000006</c:v>
                      </c:pt>
                      <c:pt idx="63" formatCode="0">
                        <c:v>17.884815795000009</c:v>
                      </c:pt>
                      <c:pt idx="64" formatCode="0">
                        <c:v>16.652050915500006</c:v>
                      </c:pt>
                      <c:pt idx="65" formatCode="0">
                        <c:v>16.652050915500006</c:v>
                      </c:pt>
                      <c:pt idx="66" formatCode="0">
                        <c:v>17.761539307050008</c:v>
                      </c:pt>
                      <c:pt idx="67" formatCode="0">
                        <c:v>18.98197653775501</c:v>
                      </c:pt>
                      <c:pt idx="68" formatCode="0">
                        <c:v>18.98197653775501</c:v>
                      </c:pt>
                      <c:pt idx="69" formatCode="0">
                        <c:v>19.537693237755011</c:v>
                      </c:pt>
                      <c:pt idx="70" formatCode="0">
                        <c:v>20.148981607755012</c:v>
                      </c:pt>
                      <c:pt idx="71" formatCode="0">
                        <c:v>20.148981607755012</c:v>
                      </c:pt>
                      <c:pt idx="72" formatCode="0">
                        <c:v>20.821398814755014</c:v>
                      </c:pt>
                      <c:pt idx="73" formatCode="0">
                        <c:v>23.506360722306017</c:v>
                      </c:pt>
                      <c:pt idx="74" formatCode="0">
                        <c:v>20.284406433244815</c:v>
                      </c:pt>
                      <c:pt idx="75" formatCode="0">
                        <c:v>18.255965789920332</c:v>
                      </c:pt>
                      <c:pt idx="76" formatCode="0">
                        <c:v>18.255965789920332</c:v>
                      </c:pt>
                      <c:pt idx="77" formatCode="0">
                        <c:v>16.430369210928301</c:v>
                      </c:pt>
                      <c:pt idx="78" formatCode="0">
                        <c:v>16.430369210928301</c:v>
                      </c:pt>
                      <c:pt idx="79" formatCode="0">
                        <c:v>17.029492942365302</c:v>
                      </c:pt>
                      <c:pt idx="80" formatCode="0">
                        <c:v>16.370456837784602</c:v>
                      </c:pt>
                      <c:pt idx="81" formatCode="0">
                        <c:v>17.556721826029861</c:v>
                      </c:pt>
                      <c:pt idx="82" formatCode="0">
                        <c:v>16.156929139900456</c:v>
                      </c:pt>
                      <c:pt idx="83" formatCode="0">
                        <c:v>16.833100183200251</c:v>
                      </c:pt>
                      <c:pt idx="84" formatCode="0">
                        <c:v>15.893578312510007</c:v>
                      </c:pt>
                      <c:pt idx="85" formatCode="0">
                        <c:v>13.458650797637784</c:v>
                      </c:pt>
                      <c:pt idx="86" formatCode="0">
                        <c:v>13.458650797637784</c:v>
                      </c:pt>
                      <c:pt idx="87" formatCode="0">
                        <c:v>14.797469463371385</c:v>
                      </c:pt>
                      <c:pt idx="88" formatCode="0">
                        <c:v>14.797469463371385</c:v>
                      </c:pt>
                      <c:pt idx="89" formatCode="0">
                        <c:v>15.600760662811547</c:v>
                      </c:pt>
                      <c:pt idx="90" formatCode="0">
                        <c:v>17.160836729092704</c:v>
                      </c:pt>
                      <c:pt idx="91" formatCode="0">
                        <c:v>16.674845553431407</c:v>
                      </c:pt>
                      <c:pt idx="92" formatCode="0">
                        <c:v>15.930744231844731</c:v>
                      </c:pt>
                      <c:pt idx="93" formatCode="0">
                        <c:v>14.926207447702719</c:v>
                      </c:pt>
                      <c:pt idx="94" formatCode="0">
                        <c:v>12.579730436411737</c:v>
                      </c:pt>
                      <c:pt idx="95" formatCode="0">
                        <c:v>10.467901126249853</c:v>
                      </c:pt>
                      <c:pt idx="96" formatCode="0">
                        <c:v>9.7199607069071163</c:v>
                      </c:pt>
                      <c:pt idx="97" formatCode="0">
                        <c:v>9.7199607069071163</c:v>
                      </c:pt>
                      <c:pt idx="98" formatCode="0">
                        <c:v>10.393107084315581</c:v>
                      </c:pt>
                      <c:pt idx="99" formatCode="0">
                        <c:v>8.541954546442307</c:v>
                      </c:pt>
                      <c:pt idx="100" formatCode="0">
                        <c:v>8.541954546442307</c:v>
                      </c:pt>
                      <c:pt idx="101" formatCode="0">
                        <c:v>8.541954546442307</c:v>
                      </c:pt>
                      <c:pt idx="102" formatCode="0">
                        <c:v>9.0973003078042893</c:v>
                      </c:pt>
                      <c:pt idx="103" formatCode="0">
                        <c:v>7.8887205837416117</c:v>
                      </c:pt>
                    </c:numCache>
                  </c:numRef>
                </c:val>
                <c:smooth val="0"/>
                <c:extLst xmlns:c15="http://schemas.microsoft.com/office/drawing/2012/chart">
                  <c:ext xmlns:c16="http://schemas.microsoft.com/office/drawing/2014/chart" uri="{C3380CC4-5D6E-409C-BE32-E72D297353CC}">
                    <c16:uniqueId val="{0000002A-705D-4F0A-A385-AB4DC898001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25-26'!$A$41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25-26'!$B$41:$DA$41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2</c:v>
                      </c:pt>
                      <c:pt idx="73" formatCode="0">
                        <c:v>2</c:v>
                      </c:pt>
                      <c:pt idx="74" formatCode="0">
                        <c:v>2</c:v>
                      </c:pt>
                      <c:pt idx="75" formatCode="0">
                        <c:v>2</c:v>
                      </c:pt>
                      <c:pt idx="76" formatCode="0">
                        <c:v>2</c:v>
                      </c:pt>
                      <c:pt idx="77" formatCode="0">
                        <c:v>2</c:v>
                      </c:pt>
                      <c:pt idx="78" formatCode="0">
                        <c:v>2</c:v>
                      </c:pt>
                      <c:pt idx="79" formatCode="0">
                        <c:v>2</c:v>
                      </c:pt>
                      <c:pt idx="80" formatCode="0">
                        <c:v>2</c:v>
                      </c:pt>
                      <c:pt idx="81" formatCode="0">
                        <c:v>2</c:v>
                      </c:pt>
                      <c:pt idx="82" formatCode="0">
                        <c:v>2</c:v>
                      </c:pt>
                      <c:pt idx="83" formatCode="0">
                        <c:v>2</c:v>
                      </c:pt>
                      <c:pt idx="84" formatCode="0">
                        <c:v>2</c:v>
                      </c:pt>
                      <c:pt idx="85" formatCode="0">
                        <c:v>2</c:v>
                      </c:pt>
                      <c:pt idx="86" formatCode="0">
                        <c:v>2</c:v>
                      </c:pt>
                      <c:pt idx="87" formatCode="0">
                        <c:v>2</c:v>
                      </c:pt>
                      <c:pt idx="88" formatCode="0">
                        <c:v>2</c:v>
                      </c:pt>
                      <c:pt idx="89" formatCode="0">
                        <c:v>2</c:v>
                      </c:pt>
                      <c:pt idx="90" formatCode="0">
                        <c:v>2</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2B-705D-4F0A-A385-AB4DC898001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25-26'!$A$42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25-26'!$B$42:$DA$42</c15:sqref>
                        </c15:formulaRef>
                      </c:ext>
                    </c:extLst>
                    <c:numCache>
                      <c:formatCode>General</c:formatCode>
                      <c:ptCount val="104"/>
                      <c:pt idx="52" formatCode="0">
                        <c:v>7</c:v>
                      </c:pt>
                      <c:pt idx="53" formatCode="0">
                        <c:v>7</c:v>
                      </c:pt>
                      <c:pt idx="54" formatCode="0">
                        <c:v>7</c:v>
                      </c:pt>
                      <c:pt idx="55" formatCode="0">
                        <c:v>7</c:v>
                      </c:pt>
                      <c:pt idx="56" formatCode="0">
                        <c:v>7</c:v>
                      </c:pt>
                      <c:pt idx="57" formatCode="0">
                        <c:v>7</c:v>
                      </c:pt>
                      <c:pt idx="58" formatCode="0">
                        <c:v>6</c:v>
                      </c:pt>
                      <c:pt idx="59" formatCode="0">
                        <c:v>6</c:v>
                      </c:pt>
                      <c:pt idx="60" formatCode="0">
                        <c:v>5</c:v>
                      </c:pt>
                      <c:pt idx="61" formatCode="0">
                        <c:v>6</c:v>
                      </c:pt>
                      <c:pt idx="62" formatCode="0">
                        <c:v>6</c:v>
                      </c:pt>
                      <c:pt idx="63" formatCode="0">
                        <c:v>6</c:v>
                      </c:pt>
                      <c:pt idx="64" formatCode="0">
                        <c:v>6</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2C-705D-4F0A-A385-AB4DC898001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25-26'!$A$43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25-26'!$B$43:$DA$43</c15:sqref>
                        </c15:formulaRef>
                      </c:ext>
                    </c:extLst>
                    <c:numCache>
                      <c:formatCode>General</c:formatCode>
                      <c:ptCount val="104"/>
                      <c:pt idx="52" formatCode="0">
                        <c:v>27</c:v>
                      </c:pt>
                      <c:pt idx="53" formatCode="0">
                        <c:v>25</c:v>
                      </c:pt>
                      <c:pt idx="54" formatCode="0">
                        <c:v>24</c:v>
                      </c:pt>
                      <c:pt idx="55" formatCode="0">
                        <c:v>22</c:v>
                      </c:pt>
                      <c:pt idx="56" formatCode="0">
                        <c:v>20</c:v>
                      </c:pt>
                      <c:pt idx="57" formatCode="0">
                        <c:v>19</c:v>
                      </c:pt>
                      <c:pt idx="58" formatCode="0">
                        <c:v>18</c:v>
                      </c:pt>
                      <c:pt idx="59" formatCode="0">
                        <c:v>17</c:v>
                      </c:pt>
                      <c:pt idx="60" formatCode="0">
                        <c:v>15</c:v>
                      </c:pt>
                      <c:pt idx="61" formatCode="0">
                        <c:v>14</c:v>
                      </c:pt>
                      <c:pt idx="62" formatCode="0">
                        <c:v>12</c:v>
                      </c:pt>
                      <c:pt idx="63" formatCode="0">
                        <c:v>13</c:v>
                      </c:pt>
                      <c:pt idx="64" formatCode="0">
                        <c:v>14</c:v>
                      </c:pt>
                      <c:pt idx="65" formatCode="0">
                        <c:v>16</c:v>
                      </c:pt>
                      <c:pt idx="66" formatCode="0">
                        <c:v>17</c:v>
                      </c:pt>
                      <c:pt idx="67" formatCode="0">
                        <c:v>19</c:v>
                      </c:pt>
                      <c:pt idx="68" formatCode="0">
                        <c:v>22</c:v>
                      </c:pt>
                      <c:pt idx="69" formatCode="0">
                        <c:v>24</c:v>
                      </c:pt>
                      <c:pt idx="70" formatCode="0">
                        <c:v>27</c:v>
                      </c:pt>
                      <c:pt idx="71" formatCode="0">
                        <c:v>29</c:v>
                      </c:pt>
                      <c:pt idx="72" formatCode="0">
                        <c:v>32</c:v>
                      </c:pt>
                      <c:pt idx="73" formatCode="0">
                        <c:v>36</c:v>
                      </c:pt>
                      <c:pt idx="74" formatCode="0">
                        <c:v>41</c:v>
                      </c:pt>
                      <c:pt idx="75" formatCode="0">
                        <c:v>40</c:v>
                      </c:pt>
                      <c:pt idx="76" formatCode="0">
                        <c:v>38</c:v>
                      </c:pt>
                      <c:pt idx="77" formatCode="0">
                        <c:v>34</c:v>
                      </c:pt>
                      <c:pt idx="78" formatCode="0">
                        <c:v>33</c:v>
                      </c:pt>
                      <c:pt idx="79" formatCode="0">
                        <c:v>31</c:v>
                      </c:pt>
                      <c:pt idx="80" formatCode="0">
                        <c:v>29</c:v>
                      </c:pt>
                      <c:pt idx="81" formatCode="0">
                        <c:v>27</c:v>
                      </c:pt>
                      <c:pt idx="82" formatCode="0">
                        <c:v>26</c:v>
                      </c:pt>
                      <c:pt idx="83" formatCode="0">
                        <c:v>24</c:v>
                      </c:pt>
                      <c:pt idx="84" formatCode="0">
                        <c:v>22</c:v>
                      </c:pt>
                      <c:pt idx="85" formatCode="0">
                        <c:v>20</c:v>
                      </c:pt>
                      <c:pt idx="86" formatCode="0">
                        <c:v>20</c:v>
                      </c:pt>
                      <c:pt idx="87" formatCode="0">
                        <c:v>22</c:v>
                      </c:pt>
                      <c:pt idx="88" formatCode="0">
                        <c:v>23</c:v>
                      </c:pt>
                      <c:pt idx="89" formatCode="0">
                        <c:v>25</c:v>
                      </c:pt>
                      <c:pt idx="90" formatCode="0">
                        <c:v>28</c:v>
                      </c:pt>
                      <c:pt idx="91" formatCode="0">
                        <c:v>22</c:v>
                      </c:pt>
                      <c:pt idx="92" formatCode="0">
                        <c:v>20</c:v>
                      </c:pt>
                      <c:pt idx="93" formatCode="0">
                        <c:v>19</c:v>
                      </c:pt>
                      <c:pt idx="94" formatCode="0">
                        <c:v>18</c:v>
                      </c:pt>
                      <c:pt idx="95" formatCode="0">
                        <c:v>17</c:v>
                      </c:pt>
                      <c:pt idx="96" formatCode="0">
                        <c:v>16</c:v>
                      </c:pt>
                      <c:pt idx="97" formatCode="0">
                        <c:v>15</c:v>
                      </c:pt>
                      <c:pt idx="98" formatCode="0">
                        <c:v>14</c:v>
                      </c:pt>
                      <c:pt idx="99" formatCode="0">
                        <c:v>13</c:v>
                      </c:pt>
                      <c:pt idx="100" formatCode="0">
                        <c:v>15</c:v>
                      </c:pt>
                      <c:pt idx="101" formatCode="0">
                        <c:v>15</c:v>
                      </c:pt>
                      <c:pt idx="102" formatCode="0">
                        <c:v>14</c:v>
                      </c:pt>
                      <c:pt idx="103" formatCode="0">
                        <c:v>13</c:v>
                      </c:pt>
                    </c:numCache>
                  </c:numRef>
                </c:val>
                <c:smooth val="0"/>
                <c:extLst xmlns:c15="http://schemas.microsoft.com/office/drawing/2012/chart">
                  <c:ext xmlns:c16="http://schemas.microsoft.com/office/drawing/2014/chart" uri="{C3380CC4-5D6E-409C-BE32-E72D297353CC}">
                    <c16:uniqueId val="{0000002D-705D-4F0A-A385-AB4DC8980013}"/>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25-26'!$A$44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25-26'!$B$44:$DA$44</c15:sqref>
                        </c15:formulaRef>
                      </c:ext>
                    </c:extLst>
                    <c:numCache>
                      <c:formatCode>General</c:formatCode>
                      <c:ptCount val="104"/>
                      <c:pt idx="52" formatCode="0">
                        <c:v>23</c:v>
                      </c:pt>
                      <c:pt idx="53" formatCode="0">
                        <c:v>23</c:v>
                      </c:pt>
                      <c:pt idx="54" formatCode="0">
                        <c:v>22</c:v>
                      </c:pt>
                      <c:pt idx="55" formatCode="0">
                        <c:v>21</c:v>
                      </c:pt>
                      <c:pt idx="56" formatCode="0">
                        <c:v>20</c:v>
                      </c:pt>
                      <c:pt idx="57" formatCode="0">
                        <c:v>20</c:v>
                      </c:pt>
                      <c:pt idx="58" formatCode="0">
                        <c:v>17</c:v>
                      </c:pt>
                      <c:pt idx="59" formatCode="0">
                        <c:v>17</c:v>
                      </c:pt>
                      <c:pt idx="60" formatCode="0">
                        <c:v>17</c:v>
                      </c:pt>
                      <c:pt idx="61" formatCode="0">
                        <c:v>18</c:v>
                      </c:pt>
                      <c:pt idx="62" formatCode="0">
                        <c:v>17</c:v>
                      </c:pt>
                      <c:pt idx="63" formatCode="0">
                        <c:v>16</c:v>
                      </c:pt>
                      <c:pt idx="64" formatCode="0">
                        <c:v>16</c:v>
                      </c:pt>
                      <c:pt idx="65" formatCode="0">
                        <c:v>18</c:v>
                      </c:pt>
                      <c:pt idx="66" formatCode="0">
                        <c:v>18</c:v>
                      </c:pt>
                      <c:pt idx="67" formatCode="0">
                        <c:v>18</c:v>
                      </c:pt>
                      <c:pt idx="68" formatCode="0">
                        <c:v>18</c:v>
                      </c:pt>
                      <c:pt idx="69" formatCode="0">
                        <c:v>19</c:v>
                      </c:pt>
                      <c:pt idx="70" formatCode="0">
                        <c:v>19</c:v>
                      </c:pt>
                      <c:pt idx="71" formatCode="0">
                        <c:v>18</c:v>
                      </c:pt>
                      <c:pt idx="72" formatCode="0">
                        <c:v>18</c:v>
                      </c:pt>
                      <c:pt idx="73" formatCode="0">
                        <c:v>17</c:v>
                      </c:pt>
                      <c:pt idx="74" formatCode="0">
                        <c:v>18</c:v>
                      </c:pt>
                      <c:pt idx="75" formatCode="0">
                        <c:v>19</c:v>
                      </c:pt>
                      <c:pt idx="76" formatCode="0">
                        <c:v>17</c:v>
                      </c:pt>
                      <c:pt idx="77" formatCode="0">
                        <c:v>16</c:v>
                      </c:pt>
                      <c:pt idx="78" formatCode="0">
                        <c:v>15</c:v>
                      </c:pt>
                      <c:pt idx="79" formatCode="0">
                        <c:v>14</c:v>
                      </c:pt>
                      <c:pt idx="80" formatCode="0">
                        <c:v>14</c:v>
                      </c:pt>
                      <c:pt idx="81" formatCode="0">
                        <c:v>14</c:v>
                      </c:pt>
                      <c:pt idx="82" formatCode="0">
                        <c:v>14</c:v>
                      </c:pt>
                      <c:pt idx="83" formatCode="0">
                        <c:v>16</c:v>
                      </c:pt>
                      <c:pt idx="84" formatCode="0">
                        <c:v>15</c:v>
                      </c:pt>
                      <c:pt idx="85" formatCode="0">
                        <c:v>15</c:v>
                      </c:pt>
                      <c:pt idx="86" formatCode="0">
                        <c:v>14</c:v>
                      </c:pt>
                      <c:pt idx="87" formatCode="0">
                        <c:v>13</c:v>
                      </c:pt>
                      <c:pt idx="88" formatCode="0">
                        <c:v>14</c:v>
                      </c:pt>
                      <c:pt idx="89" formatCode="0">
                        <c:v>15</c:v>
                      </c:pt>
                      <c:pt idx="90" formatCode="0">
                        <c:v>14</c:v>
                      </c:pt>
                      <c:pt idx="91" formatCode="0">
                        <c:v>13</c:v>
                      </c:pt>
                      <c:pt idx="92" formatCode="0">
                        <c:v>13</c:v>
                      </c:pt>
                      <c:pt idx="93" formatCode="0">
                        <c:v>12</c:v>
                      </c:pt>
                      <c:pt idx="94" formatCode="0">
                        <c:v>11</c:v>
                      </c:pt>
                      <c:pt idx="95" formatCode="0">
                        <c:v>10</c:v>
                      </c:pt>
                      <c:pt idx="96" formatCode="0">
                        <c:v>10</c:v>
                      </c:pt>
                      <c:pt idx="97" formatCode="0">
                        <c:v>10</c:v>
                      </c:pt>
                      <c:pt idx="98" formatCode="0">
                        <c:v>10</c:v>
                      </c:pt>
                      <c:pt idx="99" formatCode="0">
                        <c:v>10</c:v>
                      </c:pt>
                      <c:pt idx="100" formatCode="0">
                        <c:v>10</c:v>
                      </c:pt>
                      <c:pt idx="101" formatCode="0">
                        <c:v>10</c:v>
                      </c:pt>
                      <c:pt idx="102" formatCode="0">
                        <c:v>11</c:v>
                      </c:pt>
                      <c:pt idx="103" formatCode="0">
                        <c:v>11</c:v>
                      </c:pt>
                    </c:numCache>
                  </c:numRef>
                </c:val>
                <c:smooth val="0"/>
                <c:extLst xmlns:c15="http://schemas.microsoft.com/office/drawing/2012/chart">
                  <c:ext xmlns:c16="http://schemas.microsoft.com/office/drawing/2014/chart" uri="{C3380CC4-5D6E-409C-BE32-E72D297353CC}">
                    <c16:uniqueId val="{0000002E-705D-4F0A-A385-AB4DC8980013}"/>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25-26'!$A$45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25-26'!$B$45:$DA$45</c15:sqref>
                        </c15:formulaRef>
                      </c:ext>
                    </c:extLst>
                    <c:numCache>
                      <c:formatCode>General</c:formatCode>
                      <c:ptCount val="104"/>
                      <c:pt idx="52" formatCode="0">
                        <c:v>34</c:v>
                      </c:pt>
                      <c:pt idx="53" formatCode="0">
                        <c:v>34</c:v>
                      </c:pt>
                      <c:pt idx="54" formatCode="0">
                        <c:v>34</c:v>
                      </c:pt>
                      <c:pt idx="55" formatCode="0">
                        <c:v>34</c:v>
                      </c:pt>
                      <c:pt idx="56" formatCode="0">
                        <c:v>33</c:v>
                      </c:pt>
                      <c:pt idx="57" formatCode="0">
                        <c:v>32</c:v>
                      </c:pt>
                      <c:pt idx="58" formatCode="0">
                        <c:v>32</c:v>
                      </c:pt>
                      <c:pt idx="59" formatCode="0">
                        <c:v>32</c:v>
                      </c:pt>
                      <c:pt idx="60" formatCode="0">
                        <c:v>31</c:v>
                      </c:pt>
                      <c:pt idx="61" formatCode="0">
                        <c:v>33</c:v>
                      </c:pt>
                      <c:pt idx="62" formatCode="0">
                        <c:v>32</c:v>
                      </c:pt>
                      <c:pt idx="63" formatCode="0">
                        <c:v>31</c:v>
                      </c:pt>
                      <c:pt idx="64" formatCode="0">
                        <c:v>31</c:v>
                      </c:pt>
                      <c:pt idx="65" formatCode="0">
                        <c:v>31</c:v>
                      </c:pt>
                      <c:pt idx="66" formatCode="0">
                        <c:v>30</c:v>
                      </c:pt>
                      <c:pt idx="67" formatCode="0">
                        <c:v>29</c:v>
                      </c:pt>
                      <c:pt idx="68" formatCode="0">
                        <c:v>29</c:v>
                      </c:pt>
                      <c:pt idx="69" formatCode="0">
                        <c:v>30</c:v>
                      </c:pt>
                      <c:pt idx="70" formatCode="0">
                        <c:v>29</c:v>
                      </c:pt>
                      <c:pt idx="71" formatCode="0">
                        <c:v>28</c:v>
                      </c:pt>
                      <c:pt idx="72" formatCode="0">
                        <c:v>29</c:v>
                      </c:pt>
                      <c:pt idx="73" formatCode="0">
                        <c:v>31</c:v>
                      </c:pt>
                      <c:pt idx="74" formatCode="0">
                        <c:v>28</c:v>
                      </c:pt>
                      <c:pt idx="75" formatCode="0">
                        <c:v>28</c:v>
                      </c:pt>
                      <c:pt idx="76" formatCode="0">
                        <c:v>28</c:v>
                      </c:pt>
                      <c:pt idx="77" formatCode="0">
                        <c:v>27</c:v>
                      </c:pt>
                      <c:pt idx="78" formatCode="0">
                        <c:v>27</c:v>
                      </c:pt>
                      <c:pt idx="79" formatCode="0">
                        <c:v>26</c:v>
                      </c:pt>
                      <c:pt idx="80" formatCode="0">
                        <c:v>25</c:v>
                      </c:pt>
                      <c:pt idx="81" formatCode="0">
                        <c:v>25</c:v>
                      </c:pt>
                      <c:pt idx="82" formatCode="0">
                        <c:v>24</c:v>
                      </c:pt>
                      <c:pt idx="83" formatCode="0">
                        <c:v>23</c:v>
                      </c:pt>
                      <c:pt idx="84" formatCode="0">
                        <c:v>22</c:v>
                      </c:pt>
                      <c:pt idx="85" formatCode="0">
                        <c:v>21</c:v>
                      </c:pt>
                      <c:pt idx="86" formatCode="0">
                        <c:v>20</c:v>
                      </c:pt>
                      <c:pt idx="87" formatCode="0">
                        <c:v>20</c:v>
                      </c:pt>
                      <c:pt idx="88" formatCode="0">
                        <c:v>21</c:v>
                      </c:pt>
                      <c:pt idx="89" formatCode="0">
                        <c:v>20</c:v>
                      </c:pt>
                      <c:pt idx="90" formatCode="0">
                        <c:v>20</c:v>
                      </c:pt>
                      <c:pt idx="91" formatCode="0">
                        <c:v>22</c:v>
                      </c:pt>
                      <c:pt idx="92" formatCode="0">
                        <c:v>21</c:v>
                      </c:pt>
                      <c:pt idx="93" formatCode="0">
                        <c:v>21</c:v>
                      </c:pt>
                      <c:pt idx="94" formatCode="0">
                        <c:v>19</c:v>
                      </c:pt>
                      <c:pt idx="95" formatCode="0">
                        <c:v>18</c:v>
                      </c:pt>
                      <c:pt idx="96" formatCode="0">
                        <c:v>17</c:v>
                      </c:pt>
                      <c:pt idx="97" formatCode="0">
                        <c:v>16</c:v>
                      </c:pt>
                      <c:pt idx="98" formatCode="0">
                        <c:v>18</c:v>
                      </c:pt>
                      <c:pt idx="99" formatCode="0">
                        <c:v>15</c:v>
                      </c:pt>
                      <c:pt idx="100" formatCode="0">
                        <c:v>14</c:v>
                      </c:pt>
                      <c:pt idx="101" formatCode="0">
                        <c:v>14</c:v>
                      </c:pt>
                      <c:pt idx="102" formatCode="0">
                        <c:v>14</c:v>
                      </c:pt>
                      <c:pt idx="103" formatCode="0">
                        <c:v>14</c:v>
                      </c:pt>
                    </c:numCache>
                  </c:numRef>
                </c:val>
                <c:smooth val="0"/>
                <c:extLst xmlns:c15="http://schemas.microsoft.com/office/drawing/2012/chart">
                  <c:ext xmlns:c16="http://schemas.microsoft.com/office/drawing/2014/chart" uri="{C3380CC4-5D6E-409C-BE32-E72D297353CC}">
                    <c16:uniqueId val="{0000002F-705D-4F0A-A385-AB4DC8980013}"/>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785537677355E-2"/>
          <c:y val="0.95651202050500383"/>
          <c:w val="0.96211775868718619"/>
          <c:h val="4.09631731663753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Gynaecological SCP Performance</a:t>
            </a:r>
          </a:p>
        </c:rich>
      </c:tx>
      <c:overlay val="0"/>
      <c:spPr>
        <a:noFill/>
        <a:ln w="25400">
          <a:noFill/>
        </a:ln>
      </c:spPr>
    </c:title>
    <c:autoTitleDeleted val="0"/>
    <c:plotArea>
      <c:layout/>
      <c:lineChart>
        <c:grouping val="standard"/>
        <c:varyColors val="0"/>
        <c:ser>
          <c:idx val="3"/>
          <c:order val="0"/>
          <c:tx>
            <c:strRef>
              <c:f>'Data &amp; Graphs'!$A$27</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8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Graphs'!$B$23:$AC$23</c:f>
              <c:numCache>
                <c:formatCode>mmm\ yy</c:formatCode>
                <c:ptCount val="28"/>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formatCode="mmm\-yy">
                  <c:v>45748</c:v>
                </c:pt>
                <c:pt idx="25" formatCode="mmm\-yy">
                  <c:v>45778</c:v>
                </c:pt>
                <c:pt idx="26" formatCode="mmm\-yy">
                  <c:v>45809</c:v>
                </c:pt>
                <c:pt idx="27" formatCode="mmm\-yy">
                  <c:v>45839</c:v>
                </c:pt>
              </c:numCache>
            </c:numRef>
          </c:cat>
          <c:val>
            <c:numRef>
              <c:f>'Data &amp; Graphs'!$B$27:$AC$27</c:f>
              <c:numCache>
                <c:formatCode>0%</c:formatCode>
                <c:ptCount val="28"/>
                <c:pt idx="0">
                  <c:v>0.22222222222222221</c:v>
                </c:pt>
                <c:pt idx="1">
                  <c:v>0.23529411764705882</c:v>
                </c:pt>
                <c:pt idx="2">
                  <c:v>0.33333333333333331</c:v>
                </c:pt>
                <c:pt idx="3">
                  <c:v>0.16666666666666666</c:v>
                </c:pt>
                <c:pt idx="4">
                  <c:v>0.25</c:v>
                </c:pt>
                <c:pt idx="5">
                  <c:v>0.25</c:v>
                </c:pt>
                <c:pt idx="6">
                  <c:v>0.45454545454545453</c:v>
                </c:pt>
                <c:pt idx="7">
                  <c:v>0.14285714285714285</c:v>
                </c:pt>
                <c:pt idx="8">
                  <c:v>7.1428571428571425E-2</c:v>
                </c:pt>
                <c:pt idx="9">
                  <c:v>0.21428571428571427</c:v>
                </c:pt>
                <c:pt idx="10">
                  <c:v>0.26666666666666666</c:v>
                </c:pt>
                <c:pt idx="11">
                  <c:v>0.1111111111111111</c:v>
                </c:pt>
                <c:pt idx="12">
                  <c:v>0.125</c:v>
                </c:pt>
                <c:pt idx="13">
                  <c:v>0.41666666666666669</c:v>
                </c:pt>
                <c:pt idx="14">
                  <c:v>0.45454545454545453</c:v>
                </c:pt>
                <c:pt idx="15">
                  <c:v>0.25</c:v>
                </c:pt>
                <c:pt idx="16">
                  <c:v>0.25</c:v>
                </c:pt>
                <c:pt idx="17">
                  <c:v>0.27272727272727271</c:v>
                </c:pt>
                <c:pt idx="18">
                  <c:v>0.375</c:v>
                </c:pt>
                <c:pt idx="19">
                  <c:v>0.6</c:v>
                </c:pt>
                <c:pt idx="20">
                  <c:v>0.1111111111111111</c:v>
                </c:pt>
                <c:pt idx="21">
                  <c:v>0.1</c:v>
                </c:pt>
                <c:pt idx="22">
                  <c:v>0.38461538461538464</c:v>
                </c:pt>
                <c:pt idx="23">
                  <c:v>0.625</c:v>
                </c:pt>
                <c:pt idx="24">
                  <c:v>0.5</c:v>
                </c:pt>
                <c:pt idx="25">
                  <c:v>0.33333333333333331</c:v>
                </c:pt>
                <c:pt idx="26">
                  <c:v>0.46666666666666667</c:v>
                </c:pt>
                <c:pt idx="27">
                  <c:v>0.14285714285714285</c:v>
                </c:pt>
              </c:numCache>
            </c:numRef>
          </c:val>
          <c:smooth val="0"/>
          <c:extLst>
            <c:ext xmlns:c16="http://schemas.microsoft.com/office/drawing/2014/chart" uri="{C3380CC4-5D6E-409C-BE32-E72D297353CC}">
              <c16:uniqueId val="{00000002-3E6A-4263-9017-056F44C6BDCA}"/>
            </c:ext>
          </c:extLst>
        </c:ser>
        <c:dLbls>
          <c:showLegendKey val="0"/>
          <c:showVal val="0"/>
          <c:showCatName val="0"/>
          <c:showSerName val="0"/>
          <c:showPercent val="0"/>
          <c:showBubbleSize val="0"/>
        </c:dLbls>
        <c:smooth val="0"/>
        <c:axId val="984402128"/>
        <c:axId val="1"/>
      </c:lineChart>
      <c:dateAx>
        <c:axId val="984402128"/>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14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
        </c:scaling>
        <c:delete val="0"/>
        <c:axPos val="l"/>
        <c:numFmt formatCode="0%" sourceLinked="1"/>
        <c:majorTickMark val="none"/>
        <c:minorTickMark val="none"/>
        <c:tickLblPos val="nextTo"/>
        <c:spPr>
          <a:ln w="9525">
            <a:noFill/>
          </a:ln>
        </c:spPr>
        <c:txPr>
          <a:bodyPr rot="0" vert="horz"/>
          <a:lstStyle/>
          <a:p>
            <a:pPr>
              <a:defRPr sz="1400" b="0" i="0" u="none" strike="noStrike" baseline="0">
                <a:solidFill>
                  <a:srgbClr val="333333"/>
                </a:solidFill>
                <a:latin typeface="Calibri"/>
                <a:ea typeface="Calibri"/>
                <a:cs typeface="Calibri"/>
              </a:defRPr>
            </a:pPr>
            <a:endParaRPr lang="en-US"/>
          </a:p>
        </c:txPr>
        <c:crossAx val="984402128"/>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Breast Performance</a:t>
            </a:r>
          </a:p>
        </c:rich>
      </c:tx>
      <c:overlay val="0"/>
      <c:spPr>
        <a:noFill/>
        <a:ln w="25400">
          <a:noFill/>
        </a:ln>
      </c:spPr>
    </c:title>
    <c:autoTitleDeleted val="0"/>
    <c:plotArea>
      <c:layout/>
      <c:lineChart>
        <c:grouping val="standard"/>
        <c:varyColors val="0"/>
        <c:ser>
          <c:idx val="3"/>
          <c:order val="0"/>
          <c:tx>
            <c:strRef>
              <c:f>'Data &amp; Graphs'!$A$6</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8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Graphs'!$B$2:$AC$2</c:f>
              <c:numCache>
                <c:formatCode>mmm\ yy</c:formatCode>
                <c:ptCount val="28"/>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formatCode="mmm\-yy">
                  <c:v>45748</c:v>
                </c:pt>
                <c:pt idx="25" formatCode="mmm\-yy">
                  <c:v>45778</c:v>
                </c:pt>
                <c:pt idx="26" formatCode="mmm\-yy">
                  <c:v>45809</c:v>
                </c:pt>
                <c:pt idx="27" formatCode="mmm\-yy">
                  <c:v>45839</c:v>
                </c:pt>
              </c:numCache>
            </c:numRef>
          </c:cat>
          <c:val>
            <c:numRef>
              <c:f>'Data &amp; Graphs'!$B$6:$AC$6</c:f>
              <c:numCache>
                <c:formatCode>0%</c:formatCode>
                <c:ptCount val="28"/>
                <c:pt idx="0">
                  <c:v>0.72727272727272729</c:v>
                </c:pt>
                <c:pt idx="1">
                  <c:v>0.33333333333333331</c:v>
                </c:pt>
                <c:pt idx="2">
                  <c:v>0.46666666666666667</c:v>
                </c:pt>
                <c:pt idx="3">
                  <c:v>0.5</c:v>
                </c:pt>
                <c:pt idx="4">
                  <c:v>0.42307692307692307</c:v>
                </c:pt>
                <c:pt idx="5">
                  <c:v>0.21739130434782608</c:v>
                </c:pt>
                <c:pt idx="6">
                  <c:v>0.3783783783783784</c:v>
                </c:pt>
                <c:pt idx="7">
                  <c:v>0.2</c:v>
                </c:pt>
                <c:pt idx="8">
                  <c:v>0.13157894736842105</c:v>
                </c:pt>
                <c:pt idx="9">
                  <c:v>0.26923076923076922</c:v>
                </c:pt>
                <c:pt idx="10">
                  <c:v>0.22222222222222221</c:v>
                </c:pt>
                <c:pt idx="11">
                  <c:v>0.38095238095238093</c:v>
                </c:pt>
                <c:pt idx="12">
                  <c:v>0.3888888888888889</c:v>
                </c:pt>
                <c:pt idx="13">
                  <c:v>0.3235294117647059</c:v>
                </c:pt>
                <c:pt idx="14">
                  <c:v>0.51515151515151514</c:v>
                </c:pt>
                <c:pt idx="15">
                  <c:v>0.47499999999999998</c:v>
                </c:pt>
                <c:pt idx="16">
                  <c:v>0.42222222222222222</c:v>
                </c:pt>
                <c:pt idx="17">
                  <c:v>0.6071428571428571</c:v>
                </c:pt>
                <c:pt idx="18">
                  <c:v>0.67647058823529416</c:v>
                </c:pt>
                <c:pt idx="19">
                  <c:v>0.69696969696969702</c:v>
                </c:pt>
                <c:pt idx="20">
                  <c:v>0.82051282051282048</c:v>
                </c:pt>
                <c:pt idx="21">
                  <c:v>0.60606060606060608</c:v>
                </c:pt>
                <c:pt idx="22">
                  <c:v>0.75</c:v>
                </c:pt>
                <c:pt idx="23">
                  <c:v>0.79411764705882348</c:v>
                </c:pt>
                <c:pt idx="24">
                  <c:v>0.6</c:v>
                </c:pt>
                <c:pt idx="25">
                  <c:v>0.6</c:v>
                </c:pt>
                <c:pt idx="26">
                  <c:v>0.62857142857142856</c:v>
                </c:pt>
                <c:pt idx="27">
                  <c:v>0.87878787878787878</c:v>
                </c:pt>
              </c:numCache>
            </c:numRef>
          </c:val>
          <c:smooth val="0"/>
          <c:extLst>
            <c:ext xmlns:c16="http://schemas.microsoft.com/office/drawing/2014/chart" uri="{C3380CC4-5D6E-409C-BE32-E72D297353CC}">
              <c16:uniqueId val="{00000002-A0BF-4EF8-96CA-C4EA96278C46}"/>
            </c:ext>
          </c:extLst>
        </c:ser>
        <c:dLbls>
          <c:showLegendKey val="0"/>
          <c:showVal val="0"/>
          <c:showCatName val="0"/>
          <c:showSerName val="0"/>
          <c:showPercent val="0"/>
          <c:showBubbleSize val="0"/>
        </c:dLbls>
        <c:smooth val="0"/>
        <c:axId val="984379568"/>
        <c:axId val="1"/>
      </c:lineChart>
      <c:dateAx>
        <c:axId val="984379568"/>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12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984379568"/>
        <c:crosses val="autoZero"/>
        <c:crossBetween val="between"/>
      </c:valAx>
      <c:spPr>
        <a:noFill/>
        <a:ln w="25400">
          <a:noFill/>
        </a:ln>
      </c:spPr>
    </c:plotArea>
    <c:legend>
      <c:legendPos val="b"/>
      <c:layout>
        <c:manualLayout>
          <c:xMode val="edge"/>
          <c:yMode val="edge"/>
          <c:x val="0.21420476217451237"/>
          <c:y val="0.92878161536626103"/>
          <c:w val="0.50557117722355294"/>
          <c:h val="4.4918670621138107E-2"/>
        </c:manualLayout>
      </c:layout>
      <c:overlay val="0"/>
      <c:spPr>
        <a:noFill/>
        <a:ln w="25400">
          <a:noFill/>
        </a:ln>
      </c:spPr>
      <c:txPr>
        <a:bodyPr/>
        <a:lstStyle/>
        <a:p>
          <a:pPr>
            <a:defRPr sz="80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Urological SCP Performance</a:t>
            </a:r>
          </a:p>
        </c:rich>
      </c:tx>
      <c:overlay val="0"/>
      <c:spPr>
        <a:noFill/>
        <a:ln w="25400">
          <a:noFill/>
        </a:ln>
      </c:spPr>
    </c:title>
    <c:autoTitleDeleted val="0"/>
    <c:plotArea>
      <c:layout>
        <c:manualLayout>
          <c:layoutTarget val="inner"/>
          <c:xMode val="edge"/>
          <c:yMode val="edge"/>
          <c:x val="6.6580927384076991E-2"/>
          <c:y val="0.10849466015023985"/>
          <c:w val="0.90040163881953783"/>
          <c:h val="0.73324938908498505"/>
        </c:manualLayout>
      </c:layout>
      <c:lineChart>
        <c:grouping val="standard"/>
        <c:varyColors val="0"/>
        <c:ser>
          <c:idx val="0"/>
          <c:order val="0"/>
          <c:tx>
            <c:strRef>
              <c:f>'Data &amp; Graphs'!$A$20</c:f>
              <c:strCache>
                <c:ptCount val="1"/>
                <c:pt idx="0">
                  <c:v>%</c:v>
                </c:pt>
              </c:strCache>
            </c:strRef>
          </c:tx>
          <c:spPr>
            <a:ln>
              <a:solidFill>
                <a:sysClr val="windowText" lastClr="000000"/>
              </a:solidFill>
            </a:ln>
          </c:spPr>
          <c:marker>
            <c:symbol val="none"/>
          </c:marker>
          <c:dLbls>
            <c:spPr>
              <a:noFill/>
              <a:ln w="25400">
                <a:noFill/>
              </a:ln>
            </c:spPr>
            <c:txPr>
              <a:bodyPr wrap="square" lIns="38100" tIns="19050" rIns="38100" bIns="19050" anchor="ctr">
                <a:spAutoFit/>
              </a:bodyPr>
              <a:lstStyle/>
              <a:p>
                <a:pPr>
                  <a:defRPr sz="20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Graphs'!$B$16:$AC$16</c:f>
              <c:numCache>
                <c:formatCode>mmm\ yy</c:formatCode>
                <c:ptCount val="28"/>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formatCode="mmm\-yy">
                  <c:v>45748</c:v>
                </c:pt>
                <c:pt idx="25" formatCode="mmm\-yy">
                  <c:v>45778</c:v>
                </c:pt>
                <c:pt idx="26" formatCode="mmm\-yy">
                  <c:v>45809</c:v>
                </c:pt>
                <c:pt idx="27" formatCode="mmm\-yy">
                  <c:v>45839</c:v>
                </c:pt>
              </c:numCache>
            </c:numRef>
          </c:cat>
          <c:val>
            <c:numRef>
              <c:f>'Data &amp; Graphs'!$B$20:$AC$20</c:f>
              <c:numCache>
                <c:formatCode>0%</c:formatCode>
                <c:ptCount val="28"/>
                <c:pt idx="0">
                  <c:v>0.51428571428571423</c:v>
                </c:pt>
                <c:pt idx="1">
                  <c:v>0.3902439024390244</c:v>
                </c:pt>
                <c:pt idx="2">
                  <c:v>0.38636363636363635</c:v>
                </c:pt>
                <c:pt idx="3">
                  <c:v>0.40625</c:v>
                </c:pt>
                <c:pt idx="4">
                  <c:v>0.55102040816326525</c:v>
                </c:pt>
                <c:pt idx="5">
                  <c:v>0.5</c:v>
                </c:pt>
                <c:pt idx="6">
                  <c:v>0.41935483870967744</c:v>
                </c:pt>
                <c:pt idx="7">
                  <c:v>0.36585365853658536</c:v>
                </c:pt>
                <c:pt idx="8">
                  <c:v>0.4375</c:v>
                </c:pt>
                <c:pt idx="9">
                  <c:v>0.36734693877551022</c:v>
                </c:pt>
                <c:pt idx="10">
                  <c:v>0.24390243902439024</c:v>
                </c:pt>
                <c:pt idx="11">
                  <c:v>0.31818181818181818</c:v>
                </c:pt>
                <c:pt idx="12">
                  <c:v>0.5</c:v>
                </c:pt>
                <c:pt idx="13">
                  <c:v>0.375</c:v>
                </c:pt>
                <c:pt idx="14">
                  <c:v>0.4</c:v>
                </c:pt>
                <c:pt idx="15">
                  <c:v>0.5641025641025641</c:v>
                </c:pt>
                <c:pt idx="16">
                  <c:v>0.48571428571428571</c:v>
                </c:pt>
                <c:pt idx="17">
                  <c:v>0.52777777777777779</c:v>
                </c:pt>
                <c:pt idx="18">
                  <c:v>0.48780487804878048</c:v>
                </c:pt>
                <c:pt idx="19">
                  <c:v>0.55555555555555558</c:v>
                </c:pt>
                <c:pt idx="20">
                  <c:v>0.59259259259259256</c:v>
                </c:pt>
                <c:pt idx="21">
                  <c:v>0.3125</c:v>
                </c:pt>
                <c:pt idx="22">
                  <c:v>0.40540540540540543</c:v>
                </c:pt>
                <c:pt idx="23">
                  <c:v>0.51428571428571423</c:v>
                </c:pt>
                <c:pt idx="24">
                  <c:v>0.41666666666666669</c:v>
                </c:pt>
                <c:pt idx="25">
                  <c:v>0.24</c:v>
                </c:pt>
                <c:pt idx="26">
                  <c:v>0.2978723404255319</c:v>
                </c:pt>
                <c:pt idx="27">
                  <c:v>0.41509433962264153</c:v>
                </c:pt>
              </c:numCache>
            </c:numRef>
          </c:val>
          <c:smooth val="0"/>
          <c:extLst>
            <c:ext xmlns:c16="http://schemas.microsoft.com/office/drawing/2014/chart" uri="{C3380CC4-5D6E-409C-BE32-E72D297353CC}">
              <c16:uniqueId val="{00000002-9EF1-4AEA-A250-5696A3A771B2}"/>
            </c:ext>
          </c:extLst>
        </c:ser>
        <c:dLbls>
          <c:showLegendKey val="0"/>
          <c:showVal val="0"/>
          <c:showCatName val="0"/>
          <c:showSerName val="0"/>
          <c:showPercent val="0"/>
          <c:showBubbleSize val="0"/>
        </c:dLbls>
        <c:smooth val="0"/>
        <c:axId val="984419888"/>
        <c:axId val="1"/>
      </c:lineChart>
      <c:dateAx>
        <c:axId val="984419888"/>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14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
        </c:scaling>
        <c:delete val="0"/>
        <c:axPos val="l"/>
        <c:numFmt formatCode="0%" sourceLinked="1"/>
        <c:majorTickMark val="none"/>
        <c:minorTickMark val="none"/>
        <c:tickLblPos val="nextTo"/>
        <c:spPr>
          <a:ln w="9525">
            <a:noFill/>
          </a:ln>
        </c:spPr>
        <c:txPr>
          <a:bodyPr rot="0" vert="horz"/>
          <a:lstStyle/>
          <a:p>
            <a:pPr>
              <a:defRPr sz="1400" b="0" i="0" u="none" strike="noStrike" baseline="0">
                <a:solidFill>
                  <a:srgbClr val="333333"/>
                </a:solidFill>
                <a:latin typeface="Calibri"/>
                <a:ea typeface="Calibri"/>
                <a:cs typeface="Calibri"/>
              </a:defRPr>
            </a:pPr>
            <a:endParaRPr lang="en-US"/>
          </a:p>
        </c:txPr>
        <c:crossAx val="984419888"/>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Gynaecological SCP Performance</a:t>
            </a:r>
          </a:p>
        </c:rich>
      </c:tx>
      <c:overlay val="0"/>
      <c:spPr>
        <a:noFill/>
        <a:ln w="25400">
          <a:noFill/>
        </a:ln>
      </c:spPr>
    </c:title>
    <c:autoTitleDeleted val="0"/>
    <c:plotArea>
      <c:layout/>
      <c:lineChart>
        <c:grouping val="standard"/>
        <c:varyColors val="0"/>
        <c:ser>
          <c:idx val="3"/>
          <c:order val="0"/>
          <c:tx>
            <c:strRef>
              <c:f>'Data &amp; Graphs'!$A$27</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20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Graphs'!$B$23:$AC$23</c:f>
              <c:numCache>
                <c:formatCode>mmm\ yy</c:formatCode>
                <c:ptCount val="28"/>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formatCode="mmm\-yy">
                  <c:v>45748</c:v>
                </c:pt>
                <c:pt idx="25" formatCode="mmm\-yy">
                  <c:v>45778</c:v>
                </c:pt>
                <c:pt idx="26" formatCode="mmm\-yy">
                  <c:v>45809</c:v>
                </c:pt>
                <c:pt idx="27" formatCode="mmm\-yy">
                  <c:v>45839</c:v>
                </c:pt>
              </c:numCache>
            </c:numRef>
          </c:cat>
          <c:val>
            <c:numRef>
              <c:f>'Data &amp; Graphs'!$B$27:$AC$27</c:f>
              <c:numCache>
                <c:formatCode>0%</c:formatCode>
                <c:ptCount val="28"/>
                <c:pt idx="0">
                  <c:v>0.22222222222222221</c:v>
                </c:pt>
                <c:pt idx="1">
                  <c:v>0.23529411764705882</c:v>
                </c:pt>
                <c:pt idx="2">
                  <c:v>0.33333333333333331</c:v>
                </c:pt>
                <c:pt idx="3">
                  <c:v>0.16666666666666666</c:v>
                </c:pt>
                <c:pt idx="4">
                  <c:v>0.25</c:v>
                </c:pt>
                <c:pt idx="5">
                  <c:v>0.25</c:v>
                </c:pt>
                <c:pt idx="6">
                  <c:v>0.45454545454545453</c:v>
                </c:pt>
                <c:pt idx="7">
                  <c:v>0.14285714285714285</c:v>
                </c:pt>
                <c:pt idx="8">
                  <c:v>7.1428571428571425E-2</c:v>
                </c:pt>
                <c:pt idx="9">
                  <c:v>0.21428571428571427</c:v>
                </c:pt>
                <c:pt idx="10">
                  <c:v>0.26666666666666666</c:v>
                </c:pt>
                <c:pt idx="11">
                  <c:v>0.1111111111111111</c:v>
                </c:pt>
                <c:pt idx="12">
                  <c:v>0.125</c:v>
                </c:pt>
                <c:pt idx="13">
                  <c:v>0.41666666666666669</c:v>
                </c:pt>
                <c:pt idx="14">
                  <c:v>0.45454545454545453</c:v>
                </c:pt>
                <c:pt idx="15">
                  <c:v>0.25</c:v>
                </c:pt>
                <c:pt idx="16">
                  <c:v>0.25</c:v>
                </c:pt>
                <c:pt idx="17">
                  <c:v>0.27272727272727271</c:v>
                </c:pt>
                <c:pt idx="18">
                  <c:v>0.375</c:v>
                </c:pt>
                <c:pt idx="19">
                  <c:v>0.6</c:v>
                </c:pt>
                <c:pt idx="20">
                  <c:v>0.1111111111111111</c:v>
                </c:pt>
                <c:pt idx="21">
                  <c:v>0.1</c:v>
                </c:pt>
                <c:pt idx="22">
                  <c:v>0.38461538461538464</c:v>
                </c:pt>
                <c:pt idx="23">
                  <c:v>0.625</c:v>
                </c:pt>
                <c:pt idx="24">
                  <c:v>0.5</c:v>
                </c:pt>
                <c:pt idx="25">
                  <c:v>0.33333333333333331</c:v>
                </c:pt>
                <c:pt idx="26">
                  <c:v>0.46666666666666667</c:v>
                </c:pt>
                <c:pt idx="27">
                  <c:v>0.14285714285714285</c:v>
                </c:pt>
              </c:numCache>
            </c:numRef>
          </c:val>
          <c:smooth val="0"/>
          <c:extLst>
            <c:ext xmlns:c16="http://schemas.microsoft.com/office/drawing/2014/chart" uri="{C3380CC4-5D6E-409C-BE32-E72D297353CC}">
              <c16:uniqueId val="{00000002-1845-4FF5-92B1-B81E585D381F}"/>
            </c:ext>
          </c:extLst>
        </c:ser>
        <c:dLbls>
          <c:showLegendKey val="0"/>
          <c:showVal val="0"/>
          <c:showCatName val="0"/>
          <c:showSerName val="0"/>
          <c:showPercent val="0"/>
          <c:showBubbleSize val="0"/>
        </c:dLbls>
        <c:smooth val="0"/>
        <c:axId val="984402128"/>
        <c:axId val="1"/>
      </c:lineChart>
      <c:dateAx>
        <c:axId val="984402128"/>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14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
        </c:scaling>
        <c:delete val="0"/>
        <c:axPos val="l"/>
        <c:numFmt formatCode="0%" sourceLinked="1"/>
        <c:majorTickMark val="none"/>
        <c:minorTickMark val="none"/>
        <c:tickLblPos val="nextTo"/>
        <c:spPr>
          <a:ln w="9525">
            <a:noFill/>
          </a:ln>
        </c:spPr>
        <c:txPr>
          <a:bodyPr rot="0" vert="horz"/>
          <a:lstStyle/>
          <a:p>
            <a:pPr>
              <a:defRPr sz="1400" b="0" i="0" u="none" strike="noStrike" baseline="0">
                <a:solidFill>
                  <a:srgbClr val="333333"/>
                </a:solidFill>
                <a:latin typeface="Calibri"/>
                <a:ea typeface="Calibri"/>
                <a:cs typeface="Calibri"/>
              </a:defRPr>
            </a:pPr>
            <a:endParaRPr lang="en-US"/>
          </a:p>
        </c:txPr>
        <c:crossAx val="984402128"/>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GB" sz="1600" b="1"/>
              <a:t>Number of complaints</a:t>
            </a:r>
            <a:r>
              <a:rPr lang="en-GB" sz="1600" b="1" baseline="0"/>
              <a:t> received</a:t>
            </a:r>
            <a:endParaRPr lang="en-GB" sz="1600" b="1"/>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Data!$A$2:$A$7</c:f>
              <c:numCache>
                <c:formatCode>mmm\-yy</c:formatCode>
                <c:ptCount val="6"/>
                <c:pt idx="0">
                  <c:v>45717</c:v>
                </c:pt>
                <c:pt idx="1">
                  <c:v>45748</c:v>
                </c:pt>
                <c:pt idx="2">
                  <c:v>45778</c:v>
                </c:pt>
                <c:pt idx="3">
                  <c:v>45809</c:v>
                </c:pt>
                <c:pt idx="4">
                  <c:v>45839</c:v>
                </c:pt>
                <c:pt idx="5">
                  <c:v>45870</c:v>
                </c:pt>
              </c:numCache>
            </c:numRef>
          </c:cat>
          <c:val>
            <c:numRef>
              <c:f>Data!$B$2:$B$7</c:f>
              <c:numCache>
                <c:formatCode>General</c:formatCode>
                <c:ptCount val="6"/>
                <c:pt idx="0">
                  <c:v>162</c:v>
                </c:pt>
                <c:pt idx="1">
                  <c:v>168</c:v>
                </c:pt>
                <c:pt idx="2">
                  <c:v>177</c:v>
                </c:pt>
                <c:pt idx="3">
                  <c:v>207</c:v>
                </c:pt>
                <c:pt idx="4">
                  <c:v>192</c:v>
                </c:pt>
                <c:pt idx="5">
                  <c:v>160</c:v>
                </c:pt>
              </c:numCache>
            </c:numRef>
          </c:val>
          <c:smooth val="0"/>
          <c:extLst>
            <c:ext xmlns:c16="http://schemas.microsoft.com/office/drawing/2014/chart" uri="{C3380CC4-5D6E-409C-BE32-E72D297353CC}">
              <c16:uniqueId val="{00000000-004B-41EC-BBAB-8A456F0FFA82}"/>
            </c:ext>
          </c:extLst>
        </c:ser>
        <c:dLbls>
          <c:showLegendKey val="0"/>
          <c:showVal val="0"/>
          <c:showCatName val="0"/>
          <c:showSerName val="0"/>
          <c:showPercent val="0"/>
          <c:showBubbleSize val="0"/>
        </c:dLbls>
        <c:marker val="1"/>
        <c:smooth val="0"/>
        <c:axId val="1593624559"/>
        <c:axId val="1593625519"/>
      </c:lineChart>
      <c:dateAx>
        <c:axId val="1593624559"/>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593625519"/>
        <c:crosses val="autoZero"/>
        <c:auto val="1"/>
        <c:lblOffset val="100"/>
        <c:baseTimeUnit val="months"/>
      </c:dateAx>
      <c:valAx>
        <c:axId val="1593625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5936245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a:t>Overdue formal complaints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Overview!$B$1</c:f>
              <c:strCache>
                <c:ptCount val="1"/>
                <c:pt idx="0">
                  <c:v>Complaints over 30 working days (Excl. reoepend)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Overview!$A$2:$A$12</c:f>
              <c:strCache>
                <c:ptCount val="11"/>
                <c:pt idx="0">
                  <c:v>1st April 25</c:v>
                </c:pt>
                <c:pt idx="1">
                  <c:v>15th April 25</c:v>
                </c:pt>
                <c:pt idx="2">
                  <c:v>30th April 25</c:v>
                </c:pt>
                <c:pt idx="3">
                  <c:v>13th May  25</c:v>
                </c:pt>
                <c:pt idx="4">
                  <c:v>28th May  25</c:v>
                </c:pt>
                <c:pt idx="5">
                  <c:v>17th June  25</c:v>
                </c:pt>
                <c:pt idx="6">
                  <c:v>2nd July 25</c:v>
                </c:pt>
                <c:pt idx="7">
                  <c:v>15th July 25</c:v>
                </c:pt>
                <c:pt idx="8">
                  <c:v>31st July 25</c:v>
                </c:pt>
                <c:pt idx="9">
                  <c:v>20th Aug 25</c:v>
                </c:pt>
                <c:pt idx="10">
                  <c:v>5th Sept 25</c:v>
                </c:pt>
              </c:strCache>
            </c:strRef>
          </c:cat>
          <c:val>
            <c:numRef>
              <c:f>Overview!$B$2:$B$12</c:f>
              <c:numCache>
                <c:formatCode>General</c:formatCode>
                <c:ptCount val="11"/>
                <c:pt idx="0">
                  <c:v>205</c:v>
                </c:pt>
                <c:pt idx="1">
                  <c:v>208</c:v>
                </c:pt>
                <c:pt idx="2">
                  <c:v>190</c:v>
                </c:pt>
                <c:pt idx="3">
                  <c:v>194</c:v>
                </c:pt>
                <c:pt idx="4">
                  <c:v>198</c:v>
                </c:pt>
                <c:pt idx="5">
                  <c:v>205</c:v>
                </c:pt>
                <c:pt idx="6">
                  <c:v>221</c:v>
                </c:pt>
                <c:pt idx="7">
                  <c:v>221</c:v>
                </c:pt>
                <c:pt idx="8">
                  <c:v>222</c:v>
                </c:pt>
                <c:pt idx="9">
                  <c:v>227</c:v>
                </c:pt>
                <c:pt idx="10">
                  <c:v>236</c:v>
                </c:pt>
              </c:numCache>
            </c:numRef>
          </c:val>
          <c:smooth val="0"/>
          <c:extLst>
            <c:ext xmlns:c16="http://schemas.microsoft.com/office/drawing/2014/chart" uri="{C3380CC4-5D6E-409C-BE32-E72D297353CC}">
              <c16:uniqueId val="{00000000-4F7B-43A1-BCDD-F4F3500E8965}"/>
            </c:ext>
          </c:extLst>
        </c:ser>
        <c:dLbls>
          <c:showLegendKey val="0"/>
          <c:showVal val="0"/>
          <c:showCatName val="0"/>
          <c:showSerName val="0"/>
          <c:showPercent val="0"/>
          <c:showBubbleSize val="0"/>
        </c:dLbls>
        <c:marker val="1"/>
        <c:smooth val="0"/>
        <c:axId val="927186256"/>
        <c:axId val="927186736"/>
      </c:lineChart>
      <c:catAx>
        <c:axId val="927186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927186736"/>
        <c:crosses val="autoZero"/>
        <c:auto val="1"/>
        <c:lblAlgn val="ctr"/>
        <c:lblOffset val="100"/>
        <c:noMultiLvlLbl val="0"/>
      </c:catAx>
      <c:valAx>
        <c:axId val="927186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7186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1"/>
              <a:t>Formal</a:t>
            </a:r>
            <a:r>
              <a:rPr lang="en-GB" sz="1400" b="1" baseline="0"/>
              <a:t> c</a:t>
            </a:r>
            <a:r>
              <a:rPr lang="en-GB" sz="1400" b="1"/>
              <a:t>omplaints</a:t>
            </a:r>
            <a:r>
              <a:rPr lang="en-GB" sz="1400" b="1" baseline="0"/>
              <a:t> rec'd per month - closure against 30 working days</a:t>
            </a:r>
            <a:endParaRPr lang="en-GB" sz="140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Sheet1!$B$1</c:f>
              <c:strCache>
                <c:ptCount val="1"/>
                <c:pt idx="0">
                  <c:v>Closed within 30 working days</c:v>
                </c:pt>
              </c:strCache>
            </c:strRef>
          </c:tx>
          <c:spPr>
            <a:solidFill>
              <a:schemeClr val="accent6"/>
            </a:solidFill>
            <a:ln>
              <a:noFill/>
            </a:ln>
            <a:effectLst/>
          </c:spPr>
          <c:invertIfNegative val="0"/>
          <c:cat>
            <c:strRef>
              <c:f>Sheet1!$A$2:$A$7</c:f>
              <c:strCache>
                <c:ptCount val="6"/>
                <c:pt idx="0">
                  <c:v>Jan</c:v>
                </c:pt>
                <c:pt idx="1">
                  <c:v>Feb</c:v>
                </c:pt>
                <c:pt idx="2">
                  <c:v>Mar</c:v>
                </c:pt>
                <c:pt idx="3">
                  <c:v>Apr</c:v>
                </c:pt>
                <c:pt idx="4">
                  <c:v>May</c:v>
                </c:pt>
                <c:pt idx="5">
                  <c:v>Jun</c:v>
                </c:pt>
              </c:strCache>
            </c:strRef>
          </c:cat>
          <c:val>
            <c:numRef>
              <c:f>Sheet1!$B$2:$B$7</c:f>
              <c:numCache>
                <c:formatCode>General</c:formatCode>
                <c:ptCount val="6"/>
                <c:pt idx="0">
                  <c:v>106</c:v>
                </c:pt>
                <c:pt idx="1">
                  <c:v>110</c:v>
                </c:pt>
                <c:pt idx="2">
                  <c:v>111</c:v>
                </c:pt>
                <c:pt idx="3">
                  <c:v>106</c:v>
                </c:pt>
                <c:pt idx="4">
                  <c:v>121</c:v>
                </c:pt>
                <c:pt idx="5">
                  <c:v>128</c:v>
                </c:pt>
              </c:numCache>
            </c:numRef>
          </c:val>
          <c:extLst>
            <c:ext xmlns:c16="http://schemas.microsoft.com/office/drawing/2014/chart" uri="{C3380CC4-5D6E-409C-BE32-E72D297353CC}">
              <c16:uniqueId val="{00000000-0ECB-4853-9EDB-CE0BE3959E28}"/>
            </c:ext>
          </c:extLst>
        </c:ser>
        <c:ser>
          <c:idx val="1"/>
          <c:order val="1"/>
          <c:tx>
            <c:strRef>
              <c:f>Sheet1!$C$1</c:f>
              <c:strCache>
                <c:ptCount val="1"/>
                <c:pt idx="0">
                  <c:v>Closed over 30 working days or still open</c:v>
                </c:pt>
              </c:strCache>
            </c:strRef>
          </c:tx>
          <c:spPr>
            <a:solidFill>
              <a:srgbClr val="FF0000"/>
            </a:solidFill>
            <a:ln>
              <a:noFill/>
            </a:ln>
            <a:effectLst/>
          </c:spPr>
          <c:invertIfNegative val="0"/>
          <c:cat>
            <c:strRef>
              <c:f>Sheet1!$A$2:$A$7</c:f>
              <c:strCache>
                <c:ptCount val="6"/>
                <c:pt idx="0">
                  <c:v>Jan</c:v>
                </c:pt>
                <c:pt idx="1">
                  <c:v>Feb</c:v>
                </c:pt>
                <c:pt idx="2">
                  <c:v>Mar</c:v>
                </c:pt>
                <c:pt idx="3">
                  <c:v>Apr</c:v>
                </c:pt>
                <c:pt idx="4">
                  <c:v>May</c:v>
                </c:pt>
                <c:pt idx="5">
                  <c:v>Jun</c:v>
                </c:pt>
              </c:strCache>
            </c:strRef>
          </c:cat>
          <c:val>
            <c:numRef>
              <c:f>Sheet1!$C$2:$C$7</c:f>
              <c:numCache>
                <c:formatCode>General</c:formatCode>
                <c:ptCount val="6"/>
                <c:pt idx="0">
                  <c:v>61</c:v>
                </c:pt>
                <c:pt idx="1">
                  <c:v>49</c:v>
                </c:pt>
                <c:pt idx="2">
                  <c:v>51</c:v>
                </c:pt>
                <c:pt idx="3">
                  <c:v>62</c:v>
                </c:pt>
                <c:pt idx="4">
                  <c:v>56</c:v>
                </c:pt>
                <c:pt idx="5">
                  <c:v>79</c:v>
                </c:pt>
              </c:numCache>
            </c:numRef>
          </c:val>
          <c:extLst>
            <c:ext xmlns:c16="http://schemas.microsoft.com/office/drawing/2014/chart" uri="{C3380CC4-5D6E-409C-BE32-E72D297353CC}">
              <c16:uniqueId val="{00000001-0ECB-4853-9EDB-CE0BE3959E28}"/>
            </c:ext>
          </c:extLst>
        </c:ser>
        <c:dLbls>
          <c:showLegendKey val="0"/>
          <c:showVal val="0"/>
          <c:showCatName val="0"/>
          <c:showSerName val="0"/>
          <c:showPercent val="0"/>
          <c:showBubbleSize val="0"/>
        </c:dLbls>
        <c:gapWidth val="150"/>
        <c:overlap val="100"/>
        <c:axId val="298685408"/>
        <c:axId val="298702208"/>
      </c:barChart>
      <c:catAx>
        <c:axId val="298685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Algn val="ctr"/>
        <c:lblOffset val="100"/>
        <c:noMultiLvlLbl val="0"/>
      </c:cat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Sheet2!$B$1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Sheet2!$A$2:$A$7</c:f>
              <c:strCache>
                <c:ptCount val="6"/>
                <c:pt idx="0">
                  <c:v>Jan</c:v>
                </c:pt>
                <c:pt idx="1">
                  <c:v>Feb</c:v>
                </c:pt>
                <c:pt idx="2">
                  <c:v>Mar</c:v>
                </c:pt>
                <c:pt idx="3">
                  <c:v>Apr</c:v>
                </c:pt>
                <c:pt idx="4">
                  <c:v>May</c:v>
                </c:pt>
                <c:pt idx="5">
                  <c:v>Jun</c:v>
                </c:pt>
              </c:strCache>
            </c:strRef>
          </c:cat>
          <c:val>
            <c:numRef>
              <c:f>Sheet2!$B$2:$B$7</c:f>
              <c:numCache>
                <c:formatCode>General</c:formatCode>
                <c:ptCount val="6"/>
                <c:pt idx="0">
                  <c:v>39</c:v>
                </c:pt>
                <c:pt idx="1">
                  <c:v>36</c:v>
                </c:pt>
                <c:pt idx="2">
                  <c:v>36</c:v>
                </c:pt>
                <c:pt idx="3">
                  <c:v>36</c:v>
                </c:pt>
                <c:pt idx="4">
                  <c:v>31</c:v>
                </c:pt>
                <c:pt idx="5">
                  <c:v>29</c:v>
                </c:pt>
              </c:numCache>
            </c:numRef>
          </c:val>
          <c:smooth val="0"/>
          <c:extLst>
            <c:ext xmlns:c16="http://schemas.microsoft.com/office/drawing/2014/chart" uri="{C3380CC4-5D6E-409C-BE32-E72D297353CC}">
              <c16:uniqueId val="{00000000-DC66-48F6-A247-8255CAC1A5E4}"/>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r>
              <a:rPr lang="en-GB" sz="800" dirty="0"/>
              <a:t>Health Board Acquired Incidents by Date Reported (Month and year) 2023-2025</a:t>
            </a:r>
          </a:p>
        </c:rich>
      </c:tx>
      <c:layout>
        <c:manualLayout>
          <c:xMode val="edge"/>
          <c:yMode val="edge"/>
          <c:x val="0.10814119034172964"/>
          <c:y val="0"/>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7097286467471662"/>
          <c:y val="0.1626760131043605"/>
          <c:w val="0.7249962760545946"/>
          <c:h val="0.6083362828529465"/>
        </c:manualLayout>
      </c:layout>
      <c:lineChart>
        <c:grouping val="standard"/>
        <c:varyColors val="0"/>
        <c:ser>
          <c:idx val="0"/>
          <c:order val="0"/>
          <c:tx>
            <c:strRef>
              <c:f>Data!$B$1</c:f>
              <c:strCache>
                <c:ptCount val="1"/>
                <c:pt idx="0">
                  <c:v>Data</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strRef>
              <c:f>Data!$A$2:$A$26</c:f>
              <c:strCache>
                <c:ptCount val="25"/>
                <c:pt idx="0">
                  <c:v>Aug 2023</c:v>
                </c:pt>
                <c:pt idx="1">
                  <c:v>Sep 2023</c:v>
                </c:pt>
                <c:pt idx="2">
                  <c:v>Oct 2023</c:v>
                </c:pt>
                <c:pt idx="3">
                  <c:v>Nov 2023</c:v>
                </c:pt>
                <c:pt idx="4">
                  <c:v>Dec 2023</c:v>
                </c:pt>
                <c:pt idx="5">
                  <c:v>Jan 2024</c:v>
                </c:pt>
                <c:pt idx="6">
                  <c:v>Feb 2024</c:v>
                </c:pt>
                <c:pt idx="7">
                  <c:v>Mar 2024</c:v>
                </c:pt>
                <c:pt idx="8">
                  <c:v>Apr 2024</c:v>
                </c:pt>
                <c:pt idx="9">
                  <c:v>May 2024</c:v>
                </c:pt>
                <c:pt idx="10">
                  <c:v>Jun 2024</c:v>
                </c:pt>
                <c:pt idx="11">
                  <c:v>Jul 2024</c:v>
                </c:pt>
                <c:pt idx="12">
                  <c:v>Aug 2024</c:v>
                </c:pt>
                <c:pt idx="13">
                  <c:v>Sep 2024</c:v>
                </c:pt>
                <c:pt idx="14">
                  <c:v>Oct 2024</c:v>
                </c:pt>
                <c:pt idx="15">
                  <c:v>Nov 2024</c:v>
                </c:pt>
                <c:pt idx="16">
                  <c:v>Dec 2024</c:v>
                </c:pt>
                <c:pt idx="17">
                  <c:v>Jan 2025</c:v>
                </c:pt>
                <c:pt idx="18">
                  <c:v>Feb 2025</c:v>
                </c:pt>
                <c:pt idx="19">
                  <c:v>Mar 2025</c:v>
                </c:pt>
                <c:pt idx="20">
                  <c:v>Apr 2025</c:v>
                </c:pt>
                <c:pt idx="21">
                  <c:v>May 2025</c:v>
                </c:pt>
                <c:pt idx="22">
                  <c:v>Jun 2025</c:v>
                </c:pt>
                <c:pt idx="23">
                  <c:v>Jul 2025</c:v>
                </c:pt>
                <c:pt idx="24">
                  <c:v>Aug 2025</c:v>
                </c:pt>
              </c:strCache>
            </c:strRef>
          </c:cat>
          <c:val>
            <c:numRef>
              <c:f>Data!$B$2:$B$26</c:f>
              <c:numCache>
                <c:formatCode>General</c:formatCode>
                <c:ptCount val="25"/>
                <c:pt idx="0">
                  <c:v>2</c:v>
                </c:pt>
                <c:pt idx="1">
                  <c:v>102</c:v>
                </c:pt>
                <c:pt idx="2">
                  <c:v>91</c:v>
                </c:pt>
                <c:pt idx="3">
                  <c:v>110</c:v>
                </c:pt>
                <c:pt idx="4">
                  <c:v>106</c:v>
                </c:pt>
                <c:pt idx="5">
                  <c:v>123</c:v>
                </c:pt>
                <c:pt idx="6">
                  <c:v>91</c:v>
                </c:pt>
                <c:pt idx="7">
                  <c:v>98</c:v>
                </c:pt>
                <c:pt idx="8">
                  <c:v>87</c:v>
                </c:pt>
                <c:pt idx="9">
                  <c:v>93</c:v>
                </c:pt>
                <c:pt idx="10">
                  <c:v>92</c:v>
                </c:pt>
                <c:pt idx="11">
                  <c:v>81</c:v>
                </c:pt>
                <c:pt idx="12">
                  <c:v>93</c:v>
                </c:pt>
                <c:pt idx="13">
                  <c:v>86</c:v>
                </c:pt>
                <c:pt idx="14">
                  <c:v>94</c:v>
                </c:pt>
                <c:pt idx="15">
                  <c:v>95</c:v>
                </c:pt>
                <c:pt idx="16">
                  <c:v>118</c:v>
                </c:pt>
                <c:pt idx="17">
                  <c:v>135</c:v>
                </c:pt>
                <c:pt idx="18">
                  <c:v>119</c:v>
                </c:pt>
                <c:pt idx="19">
                  <c:v>110</c:v>
                </c:pt>
                <c:pt idx="20">
                  <c:v>116</c:v>
                </c:pt>
                <c:pt idx="21">
                  <c:v>123</c:v>
                </c:pt>
                <c:pt idx="22">
                  <c:v>110</c:v>
                </c:pt>
                <c:pt idx="23">
                  <c:v>94</c:v>
                </c:pt>
                <c:pt idx="24">
                  <c:v>110</c:v>
                </c:pt>
              </c:numCache>
            </c:numRef>
          </c:val>
          <c:smooth val="0"/>
          <c:extLst>
            <c:ext xmlns:c16="http://schemas.microsoft.com/office/drawing/2014/chart" uri="{C3380CC4-5D6E-409C-BE32-E72D297353CC}">
              <c16:uniqueId val="{00000000-1BC2-4C67-8982-4EA6D47CDEC5}"/>
            </c:ext>
          </c:extLst>
        </c:ser>
        <c:ser>
          <c:idx val="1"/>
          <c:order val="1"/>
          <c:tx>
            <c:strRef>
              <c:f>Data!$C$1</c:f>
              <c:strCache>
                <c:ptCount val="1"/>
                <c:pt idx="0">
                  <c:v>Mean</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trendline>
            <c:spPr>
              <a:ln w="19050" cap="rnd">
                <a:solidFill>
                  <a:schemeClr val="accent2"/>
                </a:solidFill>
              </a:ln>
              <a:effectLst/>
            </c:spPr>
            <c:trendlineType val="linear"/>
            <c:dispRSqr val="0"/>
            <c:dispEq val="0"/>
          </c:trendline>
          <c:val>
            <c:numRef>
              <c:f>Data!$C$2:$C$26</c:f>
              <c:numCache>
                <c:formatCode>General</c:formatCode>
                <c:ptCount val="25"/>
                <c:pt idx="0">
                  <c:v>99.16</c:v>
                </c:pt>
                <c:pt idx="1">
                  <c:v>99.16</c:v>
                </c:pt>
                <c:pt idx="2">
                  <c:v>99.16</c:v>
                </c:pt>
                <c:pt idx="3">
                  <c:v>99.16</c:v>
                </c:pt>
                <c:pt idx="4">
                  <c:v>99.16</c:v>
                </c:pt>
                <c:pt idx="5">
                  <c:v>99.16</c:v>
                </c:pt>
                <c:pt idx="6">
                  <c:v>99.16</c:v>
                </c:pt>
                <c:pt idx="7">
                  <c:v>99.16</c:v>
                </c:pt>
                <c:pt idx="8">
                  <c:v>99.16</c:v>
                </c:pt>
                <c:pt idx="9">
                  <c:v>99.16</c:v>
                </c:pt>
                <c:pt idx="10">
                  <c:v>99.16</c:v>
                </c:pt>
                <c:pt idx="11">
                  <c:v>99.16</c:v>
                </c:pt>
                <c:pt idx="12">
                  <c:v>99.16</c:v>
                </c:pt>
                <c:pt idx="13">
                  <c:v>99.16</c:v>
                </c:pt>
                <c:pt idx="14">
                  <c:v>99.16</c:v>
                </c:pt>
                <c:pt idx="15">
                  <c:v>99.16</c:v>
                </c:pt>
                <c:pt idx="16">
                  <c:v>99.16</c:v>
                </c:pt>
                <c:pt idx="17">
                  <c:v>99.16</c:v>
                </c:pt>
                <c:pt idx="18">
                  <c:v>99.16</c:v>
                </c:pt>
                <c:pt idx="19">
                  <c:v>99.16</c:v>
                </c:pt>
                <c:pt idx="20">
                  <c:v>99.16</c:v>
                </c:pt>
                <c:pt idx="21">
                  <c:v>99.16</c:v>
                </c:pt>
                <c:pt idx="22">
                  <c:v>99.16</c:v>
                </c:pt>
                <c:pt idx="23">
                  <c:v>99.16</c:v>
                </c:pt>
                <c:pt idx="24">
                  <c:v>99.16</c:v>
                </c:pt>
              </c:numCache>
            </c:numRef>
          </c:val>
          <c:smooth val="0"/>
          <c:extLst>
            <c:ext xmlns:c16="http://schemas.microsoft.com/office/drawing/2014/chart" uri="{C3380CC4-5D6E-409C-BE32-E72D297353CC}">
              <c16:uniqueId val="{00000002-1BC2-4C67-8982-4EA6D47CDEC5}"/>
            </c:ext>
          </c:extLst>
        </c:ser>
        <c:dLbls>
          <c:showLegendKey val="0"/>
          <c:showVal val="0"/>
          <c:showCatName val="0"/>
          <c:showSerName val="0"/>
          <c:showPercent val="0"/>
          <c:showBubbleSize val="0"/>
        </c:dLbls>
        <c:smooth val="0"/>
        <c:axId val="110438656"/>
        <c:axId val="110444544"/>
      </c:lineChart>
      <c:catAx>
        <c:axId val="110438656"/>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dirty="0"/>
                  <a:t>Date &amp; Month Reported </a:t>
                </a:r>
              </a:p>
            </c:rich>
          </c:tx>
          <c:layout>
            <c:manualLayout>
              <c:xMode val="edge"/>
              <c:yMode val="edge"/>
              <c:x val="0.35090686390736614"/>
              <c:y val="0.90952186943636737"/>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0444544"/>
        <c:crosses val="autoZero"/>
        <c:auto val="1"/>
        <c:lblAlgn val="ctr"/>
        <c:lblOffset val="100"/>
        <c:noMultiLvlLbl val="0"/>
      </c:catAx>
      <c:valAx>
        <c:axId val="110444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Number of Pressure Ulcer Incidents </a:t>
                </a:r>
              </a:p>
            </c:rich>
          </c:tx>
          <c:layout>
            <c:manualLayout>
              <c:xMode val="edge"/>
              <c:yMode val="edge"/>
              <c:x val="3.5761139242894446E-3"/>
              <c:y val="0.15558778425553305"/>
            </c:manualLayout>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0438656"/>
        <c:crosses val="autoZero"/>
        <c:crossBetween val="between"/>
      </c:valAx>
      <c:spPr>
        <a:noFill/>
        <a:ln>
          <a:noFill/>
        </a:ln>
        <a:effectLst/>
      </c:spPr>
    </c:plotArea>
    <c:legend>
      <c:legendPos val="b"/>
      <c:layout>
        <c:manualLayout>
          <c:xMode val="edge"/>
          <c:yMode val="edge"/>
          <c:x val="0.1565638628960396"/>
          <c:y val="0.68364756315811392"/>
          <c:w val="0.83638674369825039"/>
          <c:h val="5.6711577589100323E-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r>
              <a:rPr lang="en-US" sz="800" dirty="0">
                <a:solidFill>
                  <a:schemeClr val="bg1"/>
                </a:solidFill>
              </a:rPr>
              <a:t>National Reportable Incidents  (NRIs)</a:t>
            </a:r>
            <a:r>
              <a:rPr lang="en-US" sz="800" dirty="0"/>
              <a:t>)</a:t>
            </a:r>
          </a:p>
        </c:rich>
      </c:tx>
      <c:overlay val="0"/>
      <c:spPr>
        <a:solidFill>
          <a:schemeClr val="tx2"/>
        </a:solidFill>
        <a:ln>
          <a:noFill/>
        </a:ln>
        <a:effectLst/>
      </c:spPr>
      <c:txPr>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Graph!$C$53</c:f>
              <c:strCache>
                <c:ptCount val="1"/>
                <c:pt idx="0">
                  <c:v>2023/2024</c:v>
                </c:pt>
              </c:strCache>
            </c:strRef>
          </c:tx>
          <c:spPr>
            <a:solidFill>
              <a:schemeClr val="accent2"/>
            </a:solidFill>
            <a:ln>
              <a:noFill/>
            </a:ln>
            <a:effectLst/>
          </c:spPr>
          <c:invertIfNegative val="0"/>
          <c:cat>
            <c:strRef>
              <c:f>Graph!$B$54:$B$57</c:f>
              <c:strCache>
                <c:ptCount val="4"/>
                <c:pt idx="0">
                  <c:v>NPSSG </c:v>
                </c:pt>
                <c:pt idx="1">
                  <c:v>Morriston </c:v>
                </c:pt>
                <c:pt idx="2">
                  <c:v>PCS </c:v>
                </c:pt>
                <c:pt idx="3">
                  <c:v>MH/LD</c:v>
                </c:pt>
              </c:strCache>
            </c:strRef>
          </c:cat>
          <c:val>
            <c:numRef>
              <c:f>Graph!$C$54:$C$57</c:f>
              <c:numCache>
                <c:formatCode>General</c:formatCode>
                <c:ptCount val="4"/>
                <c:pt idx="0">
                  <c:v>6</c:v>
                </c:pt>
                <c:pt idx="1">
                  <c:v>0</c:v>
                </c:pt>
                <c:pt idx="2">
                  <c:v>8</c:v>
                </c:pt>
                <c:pt idx="3">
                  <c:v>0</c:v>
                </c:pt>
              </c:numCache>
            </c:numRef>
          </c:val>
          <c:extLst>
            <c:ext xmlns:c16="http://schemas.microsoft.com/office/drawing/2014/chart" uri="{C3380CC4-5D6E-409C-BE32-E72D297353CC}">
              <c16:uniqueId val="{00000000-EAA4-4857-9F25-0A875C06C6AB}"/>
            </c:ext>
          </c:extLst>
        </c:ser>
        <c:ser>
          <c:idx val="1"/>
          <c:order val="1"/>
          <c:tx>
            <c:strRef>
              <c:f>Graph!$D$53</c:f>
              <c:strCache>
                <c:ptCount val="1"/>
                <c:pt idx="0">
                  <c:v>2024/2025</c:v>
                </c:pt>
              </c:strCache>
            </c:strRef>
          </c:tx>
          <c:spPr>
            <a:solidFill>
              <a:schemeClr val="accent4"/>
            </a:solidFill>
            <a:ln>
              <a:noFill/>
            </a:ln>
            <a:effectLst/>
          </c:spPr>
          <c:invertIfNegative val="0"/>
          <c:cat>
            <c:strRef>
              <c:f>Graph!$B$54:$B$57</c:f>
              <c:strCache>
                <c:ptCount val="4"/>
                <c:pt idx="0">
                  <c:v>NPSSG </c:v>
                </c:pt>
                <c:pt idx="1">
                  <c:v>Morriston </c:v>
                </c:pt>
                <c:pt idx="2">
                  <c:v>PCS </c:v>
                </c:pt>
                <c:pt idx="3">
                  <c:v>MH/LD</c:v>
                </c:pt>
              </c:strCache>
            </c:strRef>
          </c:cat>
          <c:val>
            <c:numRef>
              <c:f>Graph!$D$54:$D$57</c:f>
              <c:numCache>
                <c:formatCode>General</c:formatCode>
                <c:ptCount val="4"/>
                <c:pt idx="0">
                  <c:v>2</c:v>
                </c:pt>
                <c:pt idx="1">
                  <c:v>0</c:v>
                </c:pt>
                <c:pt idx="2">
                  <c:v>4</c:v>
                </c:pt>
                <c:pt idx="3">
                  <c:v>1</c:v>
                </c:pt>
              </c:numCache>
            </c:numRef>
          </c:val>
          <c:extLst>
            <c:ext xmlns:c16="http://schemas.microsoft.com/office/drawing/2014/chart" uri="{C3380CC4-5D6E-409C-BE32-E72D297353CC}">
              <c16:uniqueId val="{00000001-EAA4-4857-9F25-0A875C06C6AB}"/>
            </c:ext>
          </c:extLst>
        </c:ser>
        <c:ser>
          <c:idx val="2"/>
          <c:order val="2"/>
          <c:tx>
            <c:strRef>
              <c:f>Graph!$E$53</c:f>
              <c:strCache>
                <c:ptCount val="1"/>
                <c:pt idx="0">
                  <c:v>01/04/2025- to date</c:v>
                </c:pt>
              </c:strCache>
            </c:strRef>
          </c:tx>
          <c:spPr>
            <a:solidFill>
              <a:schemeClr val="accent6"/>
            </a:solidFill>
            <a:ln>
              <a:noFill/>
            </a:ln>
            <a:effectLst/>
          </c:spPr>
          <c:invertIfNegative val="0"/>
          <c:cat>
            <c:strRef>
              <c:f>Graph!$B$54:$B$57</c:f>
              <c:strCache>
                <c:ptCount val="4"/>
                <c:pt idx="0">
                  <c:v>NPSSG </c:v>
                </c:pt>
                <c:pt idx="1">
                  <c:v>Morriston </c:v>
                </c:pt>
                <c:pt idx="2">
                  <c:v>PCS </c:v>
                </c:pt>
                <c:pt idx="3">
                  <c:v>MH/LD</c:v>
                </c:pt>
              </c:strCache>
            </c:strRef>
          </c:cat>
          <c:val>
            <c:numRef>
              <c:f>Graph!$E$54:$E$57</c:f>
              <c:numCache>
                <c:formatCode>General</c:formatCode>
                <c:ptCount val="4"/>
                <c:pt idx="0">
                  <c:v>0</c:v>
                </c:pt>
                <c:pt idx="1">
                  <c:v>0</c:v>
                </c:pt>
                <c:pt idx="2">
                  <c:v>1</c:v>
                </c:pt>
                <c:pt idx="3">
                  <c:v>0</c:v>
                </c:pt>
              </c:numCache>
            </c:numRef>
          </c:val>
          <c:extLst>
            <c:ext xmlns:c16="http://schemas.microsoft.com/office/drawing/2014/chart" uri="{C3380CC4-5D6E-409C-BE32-E72D297353CC}">
              <c16:uniqueId val="{00000002-EAA4-4857-9F25-0A875C06C6AB}"/>
            </c:ext>
          </c:extLst>
        </c:ser>
        <c:dLbls>
          <c:showLegendKey val="0"/>
          <c:showVal val="0"/>
          <c:showCatName val="0"/>
          <c:showSerName val="0"/>
          <c:showPercent val="0"/>
          <c:showBubbleSize val="0"/>
        </c:dLbls>
        <c:gapWidth val="219"/>
        <c:overlap val="-27"/>
        <c:axId val="1161941567"/>
        <c:axId val="1161943967"/>
      </c:barChart>
      <c:catAx>
        <c:axId val="1161941567"/>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Service Groups </a:t>
                </a:r>
              </a:p>
            </c:rich>
          </c:tx>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61943967"/>
        <c:crosses val="autoZero"/>
        <c:auto val="1"/>
        <c:lblAlgn val="ctr"/>
        <c:lblOffset val="100"/>
        <c:noMultiLvlLbl val="0"/>
      </c:catAx>
      <c:valAx>
        <c:axId val="1161943967"/>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Number of Incidents </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1941567"/>
        <c:crosses val="autoZero"/>
        <c:crossBetween val="between"/>
      </c:valAx>
      <c:spPr>
        <a:noFill/>
        <a:ln>
          <a:noFill/>
        </a:ln>
        <a:effectLst/>
      </c:spPr>
    </c:plotArea>
    <c:legend>
      <c:legendPos val="b"/>
      <c:layout>
        <c:manualLayout>
          <c:xMode val="edge"/>
          <c:yMode val="edge"/>
          <c:x val="0"/>
          <c:y val="0.74383217190960749"/>
          <c:w val="1"/>
          <c:h val="0.23195766595896977"/>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sz="1400" b="1"/>
              <a:t>POS to DTT - 31 days</a:t>
            </a:r>
          </a:p>
          <a:p>
            <a:pPr>
              <a:defRPr b="1"/>
            </a:pPr>
            <a:r>
              <a:rPr lang="en-GB" sz="1400" b="1"/>
              <a:t>All Tumour</a:t>
            </a:r>
            <a:r>
              <a:rPr lang="en-GB" sz="1400" b="1" baseline="0"/>
              <a:t> Sites</a:t>
            </a:r>
            <a:endParaRPr lang="en-GB" sz="1400"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0980342412857833E-2"/>
          <c:y val="0.19583576388888888"/>
          <c:w val="0.85131711243513075"/>
          <c:h val="0.58641568241469821"/>
        </c:manualLayout>
      </c:layout>
      <c:barChart>
        <c:barDir val="col"/>
        <c:grouping val="clustered"/>
        <c:varyColors val="0"/>
        <c:ser>
          <c:idx val="14"/>
          <c:order val="14"/>
          <c:tx>
            <c:strRef>
              <c:f>'POS to DTT (2)'!$A$16</c:f>
              <c:strCache>
                <c:ptCount val="1"/>
                <c:pt idx="0">
                  <c:v>All Sites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(2)'!$B$1:$AF$1</c:f>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f>'POS to DTT (2)'!$B$16:$AF$16</c:f>
              <c:numCache>
                <c:formatCode>General</c:formatCode>
                <c:ptCount val="31"/>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pt idx="16">
                  <c:v>40</c:v>
                </c:pt>
                <c:pt idx="17">
                  <c:v>36</c:v>
                </c:pt>
                <c:pt idx="18">
                  <c:v>36</c:v>
                </c:pt>
                <c:pt idx="19">
                  <c:v>42</c:v>
                </c:pt>
                <c:pt idx="20">
                  <c:v>42</c:v>
                </c:pt>
                <c:pt idx="21">
                  <c:v>42</c:v>
                </c:pt>
                <c:pt idx="22">
                  <c:v>39</c:v>
                </c:pt>
              </c:numCache>
            </c:numRef>
          </c:val>
          <c:extLst xmlns:c15="http://schemas.microsoft.com/office/drawing/2012/chart">
            <c:ext xmlns:c16="http://schemas.microsoft.com/office/drawing/2014/chart" uri="{C3380CC4-5D6E-409C-BE32-E72D297353CC}">
              <c16:uniqueId val="{00000000-0ECB-43E3-A94E-816C6BF14CF6}"/>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(2)'!$A$2</c15:sqref>
                        </c15:formulaRef>
                      </c:ext>
                    </c:extLst>
                    <c:strCache>
                      <c:ptCount val="1"/>
                      <c:pt idx="0">
                        <c:v>Brain/CNS - Median Days</c:v>
                      </c:pt>
                    </c:strCache>
                  </c:strRef>
                </c:tx>
                <c:spPr>
                  <a:solidFill>
                    <a:schemeClr val="accent1">
                      <a:tint val="34000"/>
                    </a:schemeClr>
                  </a:solidFill>
                  <a:ln>
                    <a:noFill/>
                  </a:ln>
                  <a:effectLst/>
                </c:spPr>
                <c:invertIfNegative val="0"/>
                <c:cat>
                  <c:numRef>
                    <c:extLst>
                      <c:ex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c:ext uri="{02D57815-91ED-43cb-92C2-25804820EDAC}">
                        <c15:formulaRef>
                          <c15:sqref>'POS to DTT (2)'!$B$2:$AF$2</c15:sqref>
                        </c15:formulaRef>
                      </c:ext>
                    </c:extLst>
                    <c:numCache>
                      <c:formatCode>General</c:formatCode>
                      <c:ptCount val="31"/>
                      <c:pt idx="10">
                        <c:v>8</c:v>
                      </c:pt>
                      <c:pt idx="11">
                        <c:v>0</c:v>
                      </c:pt>
                      <c:pt idx="12">
                        <c:v>0</c:v>
                      </c:pt>
                      <c:pt idx="13">
                        <c:v>16</c:v>
                      </c:pt>
                      <c:pt idx="14">
                        <c:v>0</c:v>
                      </c:pt>
                      <c:pt idx="15">
                        <c:v>17</c:v>
                      </c:pt>
                      <c:pt idx="16">
                        <c:v>0</c:v>
                      </c:pt>
                      <c:pt idx="17">
                        <c:v>0</c:v>
                      </c:pt>
                      <c:pt idx="18">
                        <c:v>0</c:v>
                      </c:pt>
                      <c:pt idx="19">
                        <c:v>68</c:v>
                      </c:pt>
                      <c:pt idx="20">
                        <c:v>36</c:v>
                      </c:pt>
                      <c:pt idx="21">
                        <c:v>0</c:v>
                      </c:pt>
                    </c:numCache>
                  </c:numRef>
                </c:val>
                <c:extLst>
                  <c:ext xmlns:c16="http://schemas.microsoft.com/office/drawing/2014/chart" uri="{C3380CC4-5D6E-409C-BE32-E72D297353CC}">
                    <c16:uniqueId val="{00000002-0ECB-43E3-A94E-816C6BF14CF6}"/>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(2)'!$A$3</c15:sqref>
                        </c15:formulaRef>
                      </c:ext>
                    </c:extLst>
                    <c:strCache>
                      <c:ptCount val="1"/>
                      <c:pt idx="0">
                        <c:v>Breast - Median Days</c:v>
                      </c:pt>
                    </c:strCache>
                  </c:strRef>
                </c:tx>
                <c:spPr>
                  <a:solidFill>
                    <a:schemeClr val="accent1">
                      <a:tint val="3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(2)'!$B$3:$AF$3</c15:sqref>
                        </c15:formulaRef>
                      </c:ext>
                    </c:extLst>
                    <c:numCache>
                      <c:formatCode>General</c:formatCode>
                      <c:ptCount val="31"/>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pt idx="16">
                        <c:v>22</c:v>
                      </c:pt>
                      <c:pt idx="17">
                        <c:v>24</c:v>
                      </c:pt>
                      <c:pt idx="18">
                        <c:v>23</c:v>
                      </c:pt>
                      <c:pt idx="19">
                        <c:v>30</c:v>
                      </c:pt>
                      <c:pt idx="20">
                        <c:v>29</c:v>
                      </c:pt>
                      <c:pt idx="21">
                        <c:v>32</c:v>
                      </c:pt>
                      <c:pt idx="22">
                        <c:v>25</c:v>
                      </c:pt>
                    </c:numCache>
                  </c:numRef>
                </c:val>
                <c:extLst xmlns:c15="http://schemas.microsoft.com/office/drawing/2012/chart">
                  <c:ext xmlns:c16="http://schemas.microsoft.com/office/drawing/2014/chart" uri="{C3380CC4-5D6E-409C-BE32-E72D297353CC}">
                    <c16:uniqueId val="{00000003-0ECB-43E3-A94E-816C6BF14CF6}"/>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(2)'!$A$4</c15:sqref>
                        </c15:formulaRef>
                      </c:ext>
                    </c:extLst>
                    <c:strCache>
                      <c:ptCount val="1"/>
                      <c:pt idx="0">
                        <c:v>Children's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(2)'!$B$4:$AF$4</c15:sqref>
                        </c15:formulaRef>
                      </c:ext>
                    </c:extLst>
                    <c:numCache>
                      <c:formatCode>General</c:formatCode>
                      <c:ptCount val="31"/>
                      <c:pt idx="7">
                        <c:v>33</c:v>
                      </c:pt>
                      <c:pt idx="10">
                        <c:v>15</c:v>
                      </c:pt>
                      <c:pt idx="11">
                        <c:v>43</c:v>
                      </c:pt>
                      <c:pt idx="12">
                        <c:v>0</c:v>
                      </c:pt>
                      <c:pt idx="13">
                        <c:v>0</c:v>
                      </c:pt>
                      <c:pt idx="14">
                        <c:v>0</c:v>
                      </c:pt>
                      <c:pt idx="15">
                        <c:v>0</c:v>
                      </c:pt>
                      <c:pt idx="16">
                        <c:v>0</c:v>
                      </c:pt>
                      <c:pt idx="17">
                        <c:v>28</c:v>
                      </c:pt>
                      <c:pt idx="18">
                        <c:v>0</c:v>
                      </c:pt>
                      <c:pt idx="19">
                        <c:v>0</c:v>
                      </c:pt>
                      <c:pt idx="20">
                        <c:v>0</c:v>
                      </c:pt>
                      <c:pt idx="21">
                        <c:v>0</c:v>
                      </c:pt>
                    </c:numCache>
                  </c:numRef>
                </c:val>
                <c:extLst xmlns:c15="http://schemas.microsoft.com/office/drawing/2012/chart">
                  <c:ext xmlns:c16="http://schemas.microsoft.com/office/drawing/2014/chart" uri="{C3380CC4-5D6E-409C-BE32-E72D297353CC}">
                    <c16:uniqueId val="{00000004-0ECB-43E3-A94E-816C6BF14CF6}"/>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(2)'!$B$5:$AF$5</c15:sqref>
                        </c15:formulaRef>
                      </c:ext>
                    </c:extLst>
                    <c:numCache>
                      <c:formatCode>General</c:formatCode>
                      <c:ptCount val="31"/>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pt idx="16">
                        <c:v>67</c:v>
                      </c:pt>
                      <c:pt idx="17">
                        <c:v>42</c:v>
                      </c:pt>
                      <c:pt idx="18">
                        <c:v>37</c:v>
                      </c:pt>
                      <c:pt idx="19">
                        <c:v>31</c:v>
                      </c:pt>
                      <c:pt idx="20">
                        <c:v>52</c:v>
                      </c:pt>
                      <c:pt idx="21">
                        <c:v>51</c:v>
                      </c:pt>
                    </c:numCache>
                  </c:numRef>
                </c:val>
                <c:extLst xmlns:c15="http://schemas.microsoft.com/office/drawing/2012/chart">
                  <c:ext xmlns:c16="http://schemas.microsoft.com/office/drawing/2014/chart" uri="{C3380CC4-5D6E-409C-BE32-E72D297353CC}">
                    <c16:uniqueId val="{00000005-0ECB-43E3-A94E-816C6BF14CF6}"/>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(2)'!$B$6:$AF$6</c15:sqref>
                        </c15:formulaRef>
                      </c:ext>
                    </c:extLst>
                    <c:numCache>
                      <c:formatCode>General</c:formatCode>
                      <c:ptCount val="31"/>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pt idx="16">
                        <c:v>40</c:v>
                      </c:pt>
                      <c:pt idx="17">
                        <c:v>69</c:v>
                      </c:pt>
                      <c:pt idx="18">
                        <c:v>49</c:v>
                      </c:pt>
                      <c:pt idx="19">
                        <c:v>53</c:v>
                      </c:pt>
                      <c:pt idx="20">
                        <c:v>44</c:v>
                      </c:pt>
                      <c:pt idx="21">
                        <c:v>52</c:v>
                      </c:pt>
                    </c:numCache>
                  </c:numRef>
                </c:val>
                <c:extLst xmlns:c15="http://schemas.microsoft.com/office/drawing/2012/chart">
                  <c:ext xmlns:c16="http://schemas.microsoft.com/office/drawing/2014/chart" uri="{C3380CC4-5D6E-409C-BE32-E72D297353CC}">
                    <c16:uniqueId val="{00000006-0ECB-43E3-A94E-816C6BF14CF6}"/>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(2)'!$B$7:$AF$7</c15:sqref>
                        </c15:formulaRef>
                      </c:ext>
                    </c:extLst>
                    <c:numCache>
                      <c:formatCode>General</c:formatCode>
                      <c:ptCount val="31"/>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pt idx="16">
                        <c:v>40</c:v>
                      </c:pt>
                      <c:pt idx="17">
                        <c:v>50</c:v>
                      </c:pt>
                      <c:pt idx="18">
                        <c:v>37</c:v>
                      </c:pt>
                      <c:pt idx="19">
                        <c:v>35</c:v>
                      </c:pt>
                      <c:pt idx="20">
                        <c:v>45</c:v>
                      </c:pt>
                      <c:pt idx="21">
                        <c:v>46</c:v>
                      </c:pt>
                    </c:numCache>
                  </c:numRef>
                </c:val>
                <c:extLst xmlns:c15="http://schemas.microsoft.com/office/drawing/2012/chart">
                  <c:ext xmlns:c16="http://schemas.microsoft.com/office/drawing/2014/chart" uri="{C3380CC4-5D6E-409C-BE32-E72D297353CC}">
                    <c16:uniqueId val="{00000007-0ECB-43E3-A94E-816C6BF14CF6}"/>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(2)'!$B$8:$AF$8</c15:sqref>
                        </c15:formulaRef>
                      </c:ext>
                    </c:extLst>
                    <c:numCache>
                      <c:formatCode>General</c:formatCode>
                      <c:ptCount val="31"/>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pt idx="16">
                        <c:v>43</c:v>
                      </c:pt>
                      <c:pt idx="17">
                        <c:v>48</c:v>
                      </c:pt>
                      <c:pt idx="18">
                        <c:v>36</c:v>
                      </c:pt>
                      <c:pt idx="19">
                        <c:v>49</c:v>
                      </c:pt>
                      <c:pt idx="20">
                        <c:v>44</c:v>
                      </c:pt>
                      <c:pt idx="21">
                        <c:v>61</c:v>
                      </c:pt>
                    </c:numCache>
                  </c:numRef>
                </c:val>
                <c:extLst xmlns:c15="http://schemas.microsoft.com/office/drawing/2012/chart">
                  <c:ext xmlns:c16="http://schemas.microsoft.com/office/drawing/2014/chart" uri="{C3380CC4-5D6E-409C-BE32-E72D297353CC}">
                    <c16:uniqueId val="{00000008-0ECB-43E3-A94E-816C6BF14CF6}"/>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(2)'!$B$9:$AF$9</c15:sqref>
                        </c15:formulaRef>
                      </c:ext>
                    </c:extLst>
                    <c:numCache>
                      <c:formatCode>General</c:formatCode>
                      <c:ptCount val="31"/>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pt idx="16">
                        <c:v>59</c:v>
                      </c:pt>
                      <c:pt idx="17">
                        <c:v>59</c:v>
                      </c:pt>
                      <c:pt idx="18">
                        <c:v>35</c:v>
                      </c:pt>
                      <c:pt idx="19">
                        <c:v>51</c:v>
                      </c:pt>
                      <c:pt idx="20">
                        <c:v>62</c:v>
                      </c:pt>
                      <c:pt idx="21">
                        <c:v>47</c:v>
                      </c:pt>
                    </c:numCache>
                  </c:numRef>
                </c:val>
                <c:extLst xmlns:c15="http://schemas.microsoft.com/office/drawing/2012/chart">
                  <c:ext xmlns:c16="http://schemas.microsoft.com/office/drawing/2014/chart" uri="{C3380CC4-5D6E-409C-BE32-E72D297353CC}">
                    <c16:uniqueId val="{00000009-0ECB-43E3-A94E-816C6BF14CF6}"/>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(2)'!$A$10</c15:sqref>
                        </c15:formulaRef>
                      </c:ext>
                    </c:extLst>
                    <c:strCache>
                      <c:ptCount val="1"/>
                      <c:pt idx="0">
                        <c:v>Other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(2)'!$B$10:$AF$10</c15:sqref>
                        </c15:formulaRef>
                      </c:ext>
                    </c:extLst>
                    <c:numCache>
                      <c:formatCode>General</c:formatCode>
                      <c:ptCount val="31"/>
                      <c:pt idx="7">
                        <c:v>42</c:v>
                      </c:pt>
                      <c:pt idx="8">
                        <c:v>19</c:v>
                      </c:pt>
                      <c:pt idx="9">
                        <c:v>18</c:v>
                      </c:pt>
                      <c:pt idx="10">
                        <c:v>38</c:v>
                      </c:pt>
                      <c:pt idx="11">
                        <c:v>31</c:v>
                      </c:pt>
                      <c:pt idx="12">
                        <c:v>45</c:v>
                      </c:pt>
                      <c:pt idx="13">
                        <c:v>46</c:v>
                      </c:pt>
                      <c:pt idx="14">
                        <c:v>0</c:v>
                      </c:pt>
                      <c:pt idx="15">
                        <c:v>52</c:v>
                      </c:pt>
                      <c:pt idx="16">
                        <c:v>0</c:v>
                      </c:pt>
                      <c:pt idx="17">
                        <c:v>0</c:v>
                      </c:pt>
                      <c:pt idx="18">
                        <c:v>0</c:v>
                      </c:pt>
                      <c:pt idx="19">
                        <c:v>0</c:v>
                      </c:pt>
                      <c:pt idx="20">
                        <c:v>0</c:v>
                      </c:pt>
                      <c:pt idx="21">
                        <c:v>0</c:v>
                      </c:pt>
                    </c:numCache>
                  </c:numRef>
                </c:val>
                <c:extLst xmlns:c15="http://schemas.microsoft.com/office/drawing/2012/chart">
                  <c:ext xmlns:c16="http://schemas.microsoft.com/office/drawing/2014/chart" uri="{C3380CC4-5D6E-409C-BE32-E72D297353CC}">
                    <c16:uniqueId val="{0000000A-0ECB-43E3-A94E-816C6BF14CF6}"/>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(2)'!$A$11</c15:sqref>
                        </c15:formulaRef>
                      </c:ext>
                    </c:extLst>
                    <c:strCache>
                      <c:ptCount val="1"/>
                      <c:pt idx="0">
                        <c:v>Sarcoma - Median Days</c:v>
                      </c:pt>
                    </c:strCache>
                  </c:strRef>
                </c:tx>
                <c:spPr>
                  <a:solidFill>
                    <a:schemeClr val="accent1">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(2)'!$B$11:$AF$11</c15:sqref>
                        </c15:formulaRef>
                      </c:ext>
                    </c:extLst>
                    <c:numCache>
                      <c:formatCode>General</c:formatCode>
                      <c:ptCount val="31"/>
                      <c:pt idx="7">
                        <c:v>118</c:v>
                      </c:pt>
                      <c:pt idx="8">
                        <c:v>21</c:v>
                      </c:pt>
                      <c:pt idx="9">
                        <c:v>0</c:v>
                      </c:pt>
                      <c:pt idx="10">
                        <c:v>66</c:v>
                      </c:pt>
                      <c:pt idx="11">
                        <c:v>75</c:v>
                      </c:pt>
                      <c:pt idx="12">
                        <c:v>36</c:v>
                      </c:pt>
                      <c:pt idx="13">
                        <c:v>0</c:v>
                      </c:pt>
                      <c:pt idx="14">
                        <c:v>69</c:v>
                      </c:pt>
                      <c:pt idx="15">
                        <c:v>56</c:v>
                      </c:pt>
                      <c:pt idx="16">
                        <c:v>56</c:v>
                      </c:pt>
                      <c:pt idx="17">
                        <c:v>24</c:v>
                      </c:pt>
                      <c:pt idx="18">
                        <c:v>47</c:v>
                      </c:pt>
                      <c:pt idx="19">
                        <c:v>93</c:v>
                      </c:pt>
                      <c:pt idx="20">
                        <c:v>0</c:v>
                      </c:pt>
                      <c:pt idx="21">
                        <c:v>77</c:v>
                      </c:pt>
                    </c:numCache>
                  </c:numRef>
                </c:val>
                <c:extLst xmlns:c15="http://schemas.microsoft.com/office/drawing/2012/chart">
                  <c:ext xmlns:c16="http://schemas.microsoft.com/office/drawing/2014/chart" uri="{C3380CC4-5D6E-409C-BE32-E72D297353CC}">
                    <c16:uniqueId val="{0000000B-0ECB-43E3-A94E-816C6BF14CF6}"/>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(2)'!$B$12:$AF$12</c15:sqref>
                        </c15:formulaRef>
                      </c:ext>
                    </c:extLst>
                    <c:numCache>
                      <c:formatCode>General</c:formatCode>
                      <c:ptCount val="31"/>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pt idx="16">
                        <c:v>13</c:v>
                      </c:pt>
                      <c:pt idx="17">
                        <c:v>16</c:v>
                      </c:pt>
                      <c:pt idx="18">
                        <c:v>28</c:v>
                      </c:pt>
                      <c:pt idx="19">
                        <c:v>16</c:v>
                      </c:pt>
                      <c:pt idx="20">
                        <c:v>21</c:v>
                      </c:pt>
                      <c:pt idx="21">
                        <c:v>12</c:v>
                      </c:pt>
                    </c:numCache>
                  </c:numRef>
                </c:val>
                <c:extLst xmlns:c15="http://schemas.microsoft.com/office/drawing/2012/chart">
                  <c:ext xmlns:c16="http://schemas.microsoft.com/office/drawing/2014/chart" uri="{C3380CC4-5D6E-409C-BE32-E72D297353CC}">
                    <c16:uniqueId val="{0000000C-0ECB-43E3-A94E-816C6BF14CF6}"/>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(2)'!$A$13</c15:sqref>
                        </c15:formulaRef>
                      </c:ext>
                    </c:extLst>
                    <c:strCache>
                      <c:ptCount val="1"/>
                      <c:pt idx="0">
                        <c:v>Unknown Primary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(2)'!$B$13:$AF$13</c15:sqref>
                        </c15:formulaRef>
                      </c:ext>
                    </c:extLst>
                    <c:numCache>
                      <c:formatCode>General</c:formatCode>
                      <c:ptCount val="31"/>
                      <c:pt idx="7">
                        <c:v>65</c:v>
                      </c:pt>
                      <c:pt idx="8">
                        <c:v>9</c:v>
                      </c:pt>
                      <c:pt idx="9">
                        <c:v>25</c:v>
                      </c:pt>
                      <c:pt idx="10">
                        <c:v>8</c:v>
                      </c:pt>
                      <c:pt idx="11">
                        <c:v>13</c:v>
                      </c:pt>
                      <c:pt idx="12">
                        <c:v>34</c:v>
                      </c:pt>
                      <c:pt idx="13">
                        <c:v>29</c:v>
                      </c:pt>
                      <c:pt idx="14">
                        <c:v>21</c:v>
                      </c:pt>
                      <c:pt idx="15">
                        <c:v>16</c:v>
                      </c:pt>
                      <c:pt idx="16">
                        <c:v>45</c:v>
                      </c:pt>
                      <c:pt idx="17">
                        <c:v>13</c:v>
                      </c:pt>
                      <c:pt idx="18">
                        <c:v>0</c:v>
                      </c:pt>
                      <c:pt idx="19">
                        <c:v>27</c:v>
                      </c:pt>
                      <c:pt idx="20">
                        <c:v>29</c:v>
                      </c:pt>
                      <c:pt idx="21">
                        <c:v>15</c:v>
                      </c:pt>
                    </c:numCache>
                  </c:numRef>
                </c:val>
                <c:extLst xmlns:c15="http://schemas.microsoft.com/office/drawing/2012/chart">
                  <c:ext xmlns:c16="http://schemas.microsoft.com/office/drawing/2014/chart" uri="{C3380CC4-5D6E-409C-BE32-E72D297353CC}">
                    <c16:uniqueId val="{0000000D-0ECB-43E3-A94E-816C6BF14CF6}"/>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(2)'!$B$14:$AF$14</c15:sqref>
                        </c15:formulaRef>
                      </c:ext>
                    </c:extLst>
                    <c:numCache>
                      <c:formatCode>General</c:formatCode>
                      <c:ptCount val="31"/>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pt idx="16">
                        <c:v>50</c:v>
                      </c:pt>
                      <c:pt idx="17">
                        <c:v>38</c:v>
                      </c:pt>
                      <c:pt idx="18">
                        <c:v>65</c:v>
                      </c:pt>
                      <c:pt idx="19">
                        <c:v>38</c:v>
                      </c:pt>
                      <c:pt idx="20">
                        <c:v>29</c:v>
                      </c:pt>
                      <c:pt idx="21">
                        <c:v>35</c:v>
                      </c:pt>
                    </c:numCache>
                  </c:numRef>
                </c:val>
                <c:extLst xmlns:c15="http://schemas.microsoft.com/office/drawing/2012/chart">
                  <c:ext xmlns:c16="http://schemas.microsoft.com/office/drawing/2014/chart" uri="{C3380CC4-5D6E-409C-BE32-E72D297353CC}">
                    <c16:uniqueId val="{0000000E-0ECB-43E3-A94E-816C6BF14CF6}"/>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(2)'!$B$15:$AF$15</c15:sqref>
                        </c15:formulaRef>
                      </c:ext>
                    </c:extLst>
                    <c:numCache>
                      <c:formatCode>General</c:formatCode>
                      <c:ptCount val="31"/>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pt idx="15">
                        <c:v>52</c:v>
                      </c:pt>
                      <c:pt idx="16">
                        <c:v>69</c:v>
                      </c:pt>
                      <c:pt idx="17">
                        <c:v>63</c:v>
                      </c:pt>
                      <c:pt idx="18">
                        <c:v>63</c:v>
                      </c:pt>
                      <c:pt idx="19">
                        <c:v>67</c:v>
                      </c:pt>
                      <c:pt idx="20">
                        <c:v>93</c:v>
                      </c:pt>
                      <c:pt idx="21">
                        <c:v>77</c:v>
                      </c:pt>
                    </c:numCache>
                  </c:numRef>
                </c:val>
                <c:extLst xmlns:c15="http://schemas.microsoft.com/office/drawing/2012/chart">
                  <c:ext xmlns:c16="http://schemas.microsoft.com/office/drawing/2014/chart" uri="{C3380CC4-5D6E-409C-BE32-E72D297353CC}">
                    <c16:uniqueId val="{0000000F-0ECB-43E3-A94E-816C6BF14CF6}"/>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(2)'!$A$17</c15:sqref>
                        </c15:formulaRef>
                      </c:ext>
                    </c:extLst>
                    <c:strCache>
                      <c:ptCount val="1"/>
                      <c:pt idx="0">
                        <c:v>Brain/CNS - 75th Centile</c:v>
                      </c:pt>
                    </c:strCache>
                  </c:strRef>
                </c:tx>
                <c:spPr>
                  <a:solidFill>
                    <a:schemeClr val="accent1">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(2)'!$B$17:$AF$17</c15:sqref>
                        </c15:formulaRef>
                      </c:ext>
                    </c:extLst>
                    <c:numCache>
                      <c:formatCode>General</c:formatCode>
                      <c:ptCount val="31"/>
                      <c:pt idx="10">
                        <c:v>12</c:v>
                      </c:pt>
                      <c:pt idx="11">
                        <c:v>0</c:v>
                      </c:pt>
                      <c:pt idx="12">
                        <c:v>0</c:v>
                      </c:pt>
                      <c:pt idx="13">
                        <c:v>23</c:v>
                      </c:pt>
                      <c:pt idx="14">
                        <c:v>0</c:v>
                      </c:pt>
                      <c:pt idx="15">
                        <c:v>17</c:v>
                      </c:pt>
                      <c:pt idx="16">
                        <c:v>0</c:v>
                      </c:pt>
                      <c:pt idx="17">
                        <c:v>0</c:v>
                      </c:pt>
                      <c:pt idx="18">
                        <c:v>0</c:v>
                      </c:pt>
                      <c:pt idx="19">
                        <c:v>68</c:v>
                      </c:pt>
                      <c:pt idx="20">
                        <c:v>49</c:v>
                      </c:pt>
                      <c:pt idx="21">
                        <c:v>0</c:v>
                      </c:pt>
                    </c:numCache>
                  </c:numRef>
                </c:val>
                <c:extLst xmlns:c15="http://schemas.microsoft.com/office/drawing/2012/chart">
                  <c:ext xmlns:c16="http://schemas.microsoft.com/office/drawing/2014/chart" uri="{C3380CC4-5D6E-409C-BE32-E72D297353CC}">
                    <c16:uniqueId val="{00000010-0ECB-43E3-A94E-816C6BF14CF6}"/>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(2)'!$B$18:$AF$18</c15:sqref>
                        </c15:formulaRef>
                      </c:ext>
                    </c:extLst>
                    <c:numCache>
                      <c:formatCode>General</c:formatCode>
                      <c:ptCount val="31"/>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pt idx="16">
                        <c:v>33</c:v>
                      </c:pt>
                      <c:pt idx="17">
                        <c:v>33</c:v>
                      </c:pt>
                      <c:pt idx="18">
                        <c:v>29</c:v>
                      </c:pt>
                      <c:pt idx="19">
                        <c:v>42</c:v>
                      </c:pt>
                      <c:pt idx="20">
                        <c:v>32</c:v>
                      </c:pt>
                      <c:pt idx="21">
                        <c:v>43</c:v>
                      </c:pt>
                      <c:pt idx="22">
                        <c:v>32</c:v>
                      </c:pt>
                    </c:numCache>
                  </c:numRef>
                </c:val>
                <c:extLst xmlns:c15="http://schemas.microsoft.com/office/drawing/2012/chart">
                  <c:ext xmlns:c16="http://schemas.microsoft.com/office/drawing/2014/chart" uri="{C3380CC4-5D6E-409C-BE32-E72D297353CC}">
                    <c16:uniqueId val="{00000011-0ECB-43E3-A94E-816C6BF14CF6}"/>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(2)'!$A$19</c15:sqref>
                        </c15:formulaRef>
                      </c:ext>
                    </c:extLst>
                    <c:strCache>
                      <c:ptCount val="1"/>
                      <c:pt idx="0">
                        <c:v>Children's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(2)'!$B$19:$AF$19</c15:sqref>
                        </c15:formulaRef>
                      </c:ext>
                    </c:extLst>
                    <c:numCache>
                      <c:formatCode>General</c:formatCode>
                      <c:ptCount val="31"/>
                      <c:pt idx="7">
                        <c:v>33</c:v>
                      </c:pt>
                      <c:pt idx="10">
                        <c:v>15</c:v>
                      </c:pt>
                      <c:pt idx="11">
                        <c:v>48</c:v>
                      </c:pt>
                      <c:pt idx="12">
                        <c:v>0</c:v>
                      </c:pt>
                      <c:pt idx="13">
                        <c:v>0</c:v>
                      </c:pt>
                      <c:pt idx="14">
                        <c:v>0</c:v>
                      </c:pt>
                      <c:pt idx="15">
                        <c:v>0</c:v>
                      </c:pt>
                      <c:pt idx="16">
                        <c:v>0</c:v>
                      </c:pt>
                      <c:pt idx="17">
                        <c:v>28</c:v>
                      </c:pt>
                      <c:pt idx="18">
                        <c:v>0</c:v>
                      </c:pt>
                      <c:pt idx="19">
                        <c:v>0</c:v>
                      </c:pt>
                      <c:pt idx="20">
                        <c:v>0</c:v>
                      </c:pt>
                      <c:pt idx="21">
                        <c:v>0</c:v>
                      </c:pt>
                    </c:numCache>
                  </c:numRef>
                </c:val>
                <c:extLst xmlns:c15="http://schemas.microsoft.com/office/drawing/2012/chart">
                  <c:ext xmlns:c16="http://schemas.microsoft.com/office/drawing/2014/chart" uri="{C3380CC4-5D6E-409C-BE32-E72D297353CC}">
                    <c16:uniqueId val="{00000012-0ECB-43E3-A94E-816C6BF14CF6}"/>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(2)'!$B$20:$AF$20</c15:sqref>
                        </c15:formulaRef>
                      </c:ext>
                    </c:extLst>
                    <c:numCache>
                      <c:formatCode>General</c:formatCode>
                      <c:ptCount val="31"/>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pt idx="16">
                        <c:v>86</c:v>
                      </c:pt>
                      <c:pt idx="17">
                        <c:v>58</c:v>
                      </c:pt>
                      <c:pt idx="18">
                        <c:v>50</c:v>
                      </c:pt>
                      <c:pt idx="19">
                        <c:v>58</c:v>
                      </c:pt>
                      <c:pt idx="20">
                        <c:v>58</c:v>
                      </c:pt>
                      <c:pt idx="21">
                        <c:v>70</c:v>
                      </c:pt>
                    </c:numCache>
                  </c:numRef>
                </c:val>
                <c:extLst xmlns:c15="http://schemas.microsoft.com/office/drawing/2012/chart">
                  <c:ext xmlns:c16="http://schemas.microsoft.com/office/drawing/2014/chart" uri="{C3380CC4-5D6E-409C-BE32-E72D297353CC}">
                    <c16:uniqueId val="{00000013-0ECB-43E3-A94E-816C6BF14CF6}"/>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(2)'!$B$21:$AF$21</c15:sqref>
                        </c15:formulaRef>
                      </c:ext>
                    </c:extLst>
                    <c:numCache>
                      <c:formatCode>General</c:formatCode>
                      <c:ptCount val="31"/>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pt idx="16">
                        <c:v>113</c:v>
                      </c:pt>
                      <c:pt idx="17">
                        <c:v>115</c:v>
                      </c:pt>
                      <c:pt idx="18">
                        <c:v>123</c:v>
                      </c:pt>
                      <c:pt idx="19">
                        <c:v>89</c:v>
                      </c:pt>
                      <c:pt idx="20">
                        <c:v>62</c:v>
                      </c:pt>
                      <c:pt idx="21">
                        <c:v>102</c:v>
                      </c:pt>
                    </c:numCache>
                  </c:numRef>
                </c:val>
                <c:extLst xmlns:c15="http://schemas.microsoft.com/office/drawing/2012/chart">
                  <c:ext xmlns:c16="http://schemas.microsoft.com/office/drawing/2014/chart" uri="{C3380CC4-5D6E-409C-BE32-E72D297353CC}">
                    <c16:uniqueId val="{00000014-0ECB-43E3-A94E-816C6BF14CF6}"/>
                  </c:ext>
                </c:extLst>
              </c15:ser>
            </c15:filteredBarSeries>
          </c:ext>
        </c:extLst>
      </c:barChart>
      <c:lineChart>
        <c:grouping val="standard"/>
        <c:varyColors val="0"/>
        <c:ser>
          <c:idx val="44"/>
          <c:order val="44"/>
          <c:tx>
            <c:strRef>
              <c:f>'POS to DTT (2)'!$A$46</c:f>
              <c:strCache>
                <c:ptCount val="1"/>
                <c:pt idx="0">
                  <c:v>All Sites - % in 31 days</c:v>
                </c:pt>
              </c:strCache>
            </c:strRef>
          </c:tx>
          <c:spPr>
            <a:ln w="28575" cap="rnd">
              <a:solidFill>
                <a:schemeClr val="accent1">
                  <a:shade val="34000"/>
                </a:schemeClr>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8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(2)'!$B$1:$AF$1</c:f>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f>'POS to DTT (2)'!$B$46:$AF$46</c:f>
              <c:numCache>
                <c:formatCode>0%</c:formatCode>
                <c:ptCount val="31"/>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pt idx="16">
                  <c:v>0.4</c:v>
                </c:pt>
                <c:pt idx="17">
                  <c:v>0.46</c:v>
                </c:pt>
                <c:pt idx="18">
                  <c:v>0.38</c:v>
                </c:pt>
                <c:pt idx="19">
                  <c:v>0.41</c:v>
                </c:pt>
                <c:pt idx="20">
                  <c:v>0.41</c:v>
                </c:pt>
                <c:pt idx="21">
                  <c:v>0.36</c:v>
                </c:pt>
                <c:pt idx="22">
                  <c:v>0.42</c:v>
                </c:pt>
              </c:numCache>
            </c:numRef>
          </c:val>
          <c:smooth val="0"/>
          <c:extLst>
            <c:ext xmlns:c16="http://schemas.microsoft.com/office/drawing/2014/chart" uri="{C3380CC4-5D6E-409C-BE32-E72D297353CC}">
              <c16:uniqueId val="{00000001-0ECB-43E3-A94E-816C6BF14CF6}"/>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(2)'!$A$22</c15:sqref>
                        </c15:formulaRef>
                      </c:ext>
                    </c:extLst>
                    <c:strCache>
                      <c:ptCount val="1"/>
                      <c:pt idx="0">
                        <c:v>Head &amp; Neck - 75th Centile</c:v>
                      </c:pt>
                    </c:strCache>
                  </c:strRef>
                </c:tx>
                <c:spPr>
                  <a:ln w="28575" cap="rnd">
                    <a:solidFill>
                      <a:schemeClr val="accent1">
                        <a:tint val="94000"/>
                      </a:schemeClr>
                    </a:solidFill>
                    <a:round/>
                  </a:ln>
                  <a:effectLst/>
                </c:spPr>
                <c:marker>
                  <c:symbol val="none"/>
                </c:marker>
                <c:cat>
                  <c:numRef>
                    <c:extLst>
                      <c:ex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c:ext uri="{02D57815-91ED-43cb-92C2-25804820EDAC}">
                        <c15:formulaRef>
                          <c15:sqref>'POS to DTT (2)'!$B$22:$AF$22</c15:sqref>
                        </c15:formulaRef>
                      </c:ext>
                    </c:extLst>
                    <c:numCache>
                      <c:formatCode>General</c:formatCode>
                      <c:ptCount val="31"/>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pt idx="16">
                        <c:v>56</c:v>
                      </c:pt>
                      <c:pt idx="17">
                        <c:v>76</c:v>
                      </c:pt>
                      <c:pt idx="18">
                        <c:v>64</c:v>
                      </c:pt>
                      <c:pt idx="19">
                        <c:v>55</c:v>
                      </c:pt>
                      <c:pt idx="20">
                        <c:v>60</c:v>
                      </c:pt>
                      <c:pt idx="21">
                        <c:v>63</c:v>
                      </c:pt>
                    </c:numCache>
                  </c:numRef>
                </c:val>
                <c:smooth val="0"/>
                <c:extLst>
                  <c:ext xmlns:c16="http://schemas.microsoft.com/office/drawing/2014/chart" uri="{C3380CC4-5D6E-409C-BE32-E72D297353CC}">
                    <c16:uniqueId val="{00000015-0ECB-43E3-A94E-816C6BF14CF6}"/>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ln w="28575" cap="rnd">
                    <a:solidFill>
                      <a:schemeClr val="accent1">
                        <a:tint val="9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(2)'!$B$23:$AF$23</c15:sqref>
                        </c15:formulaRef>
                      </c:ext>
                    </c:extLst>
                    <c:numCache>
                      <c:formatCode>General</c:formatCode>
                      <c:ptCount val="31"/>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pt idx="16">
                        <c:v>60</c:v>
                      </c:pt>
                      <c:pt idx="17">
                        <c:v>71</c:v>
                      </c:pt>
                      <c:pt idx="18">
                        <c:v>57</c:v>
                      </c:pt>
                      <c:pt idx="19">
                        <c:v>65</c:v>
                      </c:pt>
                      <c:pt idx="20">
                        <c:v>52</c:v>
                      </c:pt>
                      <c:pt idx="21">
                        <c:v>82</c:v>
                      </c:pt>
                    </c:numCache>
                  </c:numRef>
                </c:val>
                <c:smooth val="0"/>
                <c:extLst xmlns:c15="http://schemas.microsoft.com/office/drawing/2012/chart">
                  <c:ext xmlns:c16="http://schemas.microsoft.com/office/drawing/2014/chart" uri="{C3380CC4-5D6E-409C-BE32-E72D297353CC}">
                    <c16:uniqueId val="{00000016-0ECB-43E3-A94E-816C6BF14CF6}"/>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ln w="28575" cap="rnd">
                    <a:solidFill>
                      <a:schemeClr val="accent1"/>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(2)'!$B$24:$AF$24</c15:sqref>
                        </c15:formulaRef>
                      </c:ext>
                    </c:extLst>
                    <c:numCache>
                      <c:formatCode>General</c:formatCode>
                      <c:ptCount val="31"/>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pt idx="16">
                        <c:v>69</c:v>
                      </c:pt>
                      <c:pt idx="17">
                        <c:v>73</c:v>
                      </c:pt>
                      <c:pt idx="18">
                        <c:v>61</c:v>
                      </c:pt>
                      <c:pt idx="19">
                        <c:v>70</c:v>
                      </c:pt>
                      <c:pt idx="20">
                        <c:v>88</c:v>
                      </c:pt>
                      <c:pt idx="21">
                        <c:v>69</c:v>
                      </c:pt>
                    </c:numCache>
                  </c:numRef>
                </c:val>
                <c:smooth val="0"/>
                <c:extLst xmlns:c15="http://schemas.microsoft.com/office/drawing/2012/chart">
                  <c:ext xmlns:c16="http://schemas.microsoft.com/office/drawing/2014/chart" uri="{C3380CC4-5D6E-409C-BE32-E72D297353CC}">
                    <c16:uniqueId val="{00000017-0ECB-43E3-A94E-816C6BF14CF6}"/>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(2)'!$A$25</c15:sqref>
                        </c15:formulaRef>
                      </c:ext>
                    </c:extLst>
                    <c:strCache>
                      <c:ptCount val="1"/>
                      <c:pt idx="0">
                        <c:v>Other - 75th Centile</c:v>
                      </c:pt>
                    </c:strCache>
                  </c:strRef>
                </c:tx>
                <c:spPr>
                  <a:ln w="28575" cap="rnd">
                    <a:solidFill>
                      <a:schemeClr val="accent1">
                        <a:shade val="96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(2)'!$B$25:$AF$25</c15:sqref>
                        </c15:formulaRef>
                      </c:ext>
                    </c:extLst>
                    <c:numCache>
                      <c:formatCode>General</c:formatCode>
                      <c:ptCount val="31"/>
                      <c:pt idx="7">
                        <c:v>42</c:v>
                      </c:pt>
                      <c:pt idx="8">
                        <c:v>23</c:v>
                      </c:pt>
                      <c:pt idx="9">
                        <c:v>18</c:v>
                      </c:pt>
                      <c:pt idx="10">
                        <c:v>38</c:v>
                      </c:pt>
                      <c:pt idx="11">
                        <c:v>42</c:v>
                      </c:pt>
                      <c:pt idx="12">
                        <c:v>56</c:v>
                      </c:pt>
                      <c:pt idx="13">
                        <c:v>46</c:v>
                      </c:pt>
                      <c:pt idx="14">
                        <c:v>0</c:v>
                      </c:pt>
                      <c:pt idx="15">
                        <c:v>0</c:v>
                      </c:pt>
                      <c:pt idx="16">
                        <c:v>0</c:v>
                      </c:pt>
                      <c:pt idx="17">
                        <c:v>0</c:v>
                      </c:pt>
                      <c:pt idx="18">
                        <c:v>0</c:v>
                      </c:pt>
                      <c:pt idx="19">
                        <c:v>0</c:v>
                      </c:pt>
                      <c:pt idx="20">
                        <c:v>0</c:v>
                      </c:pt>
                      <c:pt idx="21">
                        <c:v>0</c:v>
                      </c:pt>
                    </c:numCache>
                  </c:numRef>
                </c:val>
                <c:smooth val="0"/>
                <c:extLst xmlns:c15="http://schemas.microsoft.com/office/drawing/2012/chart">
                  <c:ext xmlns:c16="http://schemas.microsoft.com/office/drawing/2014/chart" uri="{C3380CC4-5D6E-409C-BE32-E72D297353CC}">
                    <c16:uniqueId val="{00000018-0ECB-43E3-A94E-816C6BF14CF6}"/>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(2)'!$A$26</c15:sqref>
                        </c15:formulaRef>
                      </c:ext>
                    </c:extLst>
                    <c:strCache>
                      <c:ptCount val="1"/>
                      <c:pt idx="0">
                        <c:v>Sarcoma - 75th Centile</c:v>
                      </c:pt>
                    </c:strCache>
                  </c:strRef>
                </c:tx>
                <c:spPr>
                  <a:ln w="28575" cap="rnd">
                    <a:solidFill>
                      <a:schemeClr val="accent1">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(2)'!$B$26:$AF$26</c15:sqref>
                        </c15:formulaRef>
                      </c:ext>
                    </c:extLst>
                    <c:numCache>
                      <c:formatCode>General</c:formatCode>
                      <c:ptCount val="31"/>
                      <c:pt idx="7">
                        <c:v>165</c:v>
                      </c:pt>
                      <c:pt idx="8">
                        <c:v>42</c:v>
                      </c:pt>
                      <c:pt idx="9">
                        <c:v>65</c:v>
                      </c:pt>
                      <c:pt idx="10">
                        <c:v>123</c:v>
                      </c:pt>
                      <c:pt idx="11">
                        <c:v>80</c:v>
                      </c:pt>
                      <c:pt idx="12">
                        <c:v>53</c:v>
                      </c:pt>
                      <c:pt idx="13">
                        <c:v>0</c:v>
                      </c:pt>
                      <c:pt idx="14">
                        <c:v>69</c:v>
                      </c:pt>
                      <c:pt idx="15">
                        <c:v>67</c:v>
                      </c:pt>
                      <c:pt idx="16">
                        <c:v>56</c:v>
                      </c:pt>
                      <c:pt idx="17">
                        <c:v>26</c:v>
                      </c:pt>
                      <c:pt idx="18">
                        <c:v>61</c:v>
                      </c:pt>
                      <c:pt idx="19">
                        <c:v>111</c:v>
                      </c:pt>
                      <c:pt idx="20">
                        <c:v>0</c:v>
                      </c:pt>
                      <c:pt idx="21">
                        <c:v>77</c:v>
                      </c:pt>
                    </c:numCache>
                  </c:numRef>
                </c:val>
                <c:smooth val="0"/>
                <c:extLst xmlns:c15="http://schemas.microsoft.com/office/drawing/2012/chart">
                  <c:ext xmlns:c16="http://schemas.microsoft.com/office/drawing/2014/chart" uri="{C3380CC4-5D6E-409C-BE32-E72D297353CC}">
                    <c16:uniqueId val="{00000019-0ECB-43E3-A94E-816C6BF14CF6}"/>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ln w="28575" cap="rnd">
                    <a:solidFill>
                      <a:schemeClr val="accent1">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(2)'!$B$27:$AF$27</c15:sqref>
                        </c15:formulaRef>
                      </c:ext>
                    </c:extLst>
                    <c:numCache>
                      <c:formatCode>General</c:formatCode>
                      <c:ptCount val="31"/>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pt idx="16">
                        <c:v>46</c:v>
                      </c:pt>
                      <c:pt idx="17">
                        <c:v>49</c:v>
                      </c:pt>
                      <c:pt idx="18">
                        <c:v>49</c:v>
                      </c:pt>
                      <c:pt idx="19">
                        <c:v>49</c:v>
                      </c:pt>
                      <c:pt idx="20">
                        <c:v>34</c:v>
                      </c:pt>
                      <c:pt idx="21">
                        <c:v>22</c:v>
                      </c:pt>
                    </c:numCache>
                  </c:numRef>
                </c:val>
                <c:smooth val="0"/>
                <c:extLst xmlns:c15="http://schemas.microsoft.com/office/drawing/2012/chart">
                  <c:ext xmlns:c16="http://schemas.microsoft.com/office/drawing/2014/chart" uri="{C3380CC4-5D6E-409C-BE32-E72D297353CC}">
                    <c16:uniqueId val="{0000001A-0ECB-43E3-A94E-816C6BF14CF6}"/>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(2)'!$A$28</c15:sqref>
                        </c15:formulaRef>
                      </c:ext>
                    </c:extLst>
                    <c:strCache>
                      <c:ptCount val="1"/>
                      <c:pt idx="0">
                        <c:v>Unknown Primary -75th Centile</c:v>
                      </c:pt>
                    </c:strCache>
                  </c:strRef>
                </c:tx>
                <c:spPr>
                  <a:ln w="28575" cap="rnd">
                    <a:solidFill>
                      <a:schemeClr val="accent1">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(2)'!$B$28:$AF$28</c15:sqref>
                        </c15:formulaRef>
                      </c:ext>
                    </c:extLst>
                    <c:numCache>
                      <c:formatCode>General</c:formatCode>
                      <c:ptCount val="31"/>
                      <c:pt idx="7">
                        <c:v>78</c:v>
                      </c:pt>
                      <c:pt idx="8">
                        <c:v>23</c:v>
                      </c:pt>
                      <c:pt idx="9">
                        <c:v>27</c:v>
                      </c:pt>
                      <c:pt idx="10">
                        <c:v>13</c:v>
                      </c:pt>
                      <c:pt idx="11">
                        <c:v>30</c:v>
                      </c:pt>
                      <c:pt idx="12">
                        <c:v>39</c:v>
                      </c:pt>
                      <c:pt idx="13">
                        <c:v>39</c:v>
                      </c:pt>
                      <c:pt idx="14">
                        <c:v>53</c:v>
                      </c:pt>
                      <c:pt idx="15">
                        <c:v>16</c:v>
                      </c:pt>
                      <c:pt idx="16">
                        <c:v>55</c:v>
                      </c:pt>
                      <c:pt idx="17">
                        <c:v>27</c:v>
                      </c:pt>
                      <c:pt idx="18">
                        <c:v>0</c:v>
                      </c:pt>
                      <c:pt idx="19">
                        <c:v>40</c:v>
                      </c:pt>
                      <c:pt idx="20">
                        <c:v>41</c:v>
                      </c:pt>
                      <c:pt idx="21">
                        <c:v>39</c:v>
                      </c:pt>
                    </c:numCache>
                  </c:numRef>
                </c:val>
                <c:smooth val="0"/>
                <c:extLst xmlns:c15="http://schemas.microsoft.com/office/drawing/2012/chart">
                  <c:ext xmlns:c16="http://schemas.microsoft.com/office/drawing/2014/chart" uri="{C3380CC4-5D6E-409C-BE32-E72D297353CC}">
                    <c16:uniqueId val="{0000001B-0ECB-43E3-A94E-816C6BF14CF6}"/>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ln w="28575" cap="rnd">
                    <a:solidFill>
                      <a:schemeClr val="accent1">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(2)'!$B$29:$AF$29</c15:sqref>
                        </c15:formulaRef>
                      </c:ext>
                    </c:extLst>
                    <c:numCache>
                      <c:formatCode>General</c:formatCode>
                      <c:ptCount val="31"/>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pt idx="16">
                        <c:v>71</c:v>
                      </c:pt>
                      <c:pt idx="17">
                        <c:v>69</c:v>
                      </c:pt>
                      <c:pt idx="18">
                        <c:v>98</c:v>
                      </c:pt>
                      <c:pt idx="19">
                        <c:v>44</c:v>
                      </c:pt>
                      <c:pt idx="20">
                        <c:v>57</c:v>
                      </c:pt>
                      <c:pt idx="21">
                        <c:v>57</c:v>
                      </c:pt>
                    </c:numCache>
                  </c:numRef>
                </c:val>
                <c:smooth val="0"/>
                <c:extLst xmlns:c15="http://schemas.microsoft.com/office/drawing/2012/chart">
                  <c:ext xmlns:c16="http://schemas.microsoft.com/office/drawing/2014/chart" uri="{C3380CC4-5D6E-409C-BE32-E72D297353CC}">
                    <c16:uniqueId val="{0000001C-0ECB-43E3-A94E-816C6BF14CF6}"/>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ln w="28575" cap="rnd">
                    <a:solidFill>
                      <a:schemeClr val="accent1">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(2)'!$B$30:$AF$30</c15:sqref>
                        </c15:formulaRef>
                      </c:ext>
                    </c:extLst>
                    <c:numCache>
                      <c:formatCode>General</c:formatCode>
                      <c:ptCount val="31"/>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pt idx="16">
                        <c:v>86</c:v>
                      </c:pt>
                      <c:pt idx="17">
                        <c:v>77</c:v>
                      </c:pt>
                      <c:pt idx="18">
                        <c:v>88</c:v>
                      </c:pt>
                      <c:pt idx="19">
                        <c:v>87</c:v>
                      </c:pt>
                      <c:pt idx="20">
                        <c:v>113</c:v>
                      </c:pt>
                      <c:pt idx="21">
                        <c:v>95</c:v>
                      </c:pt>
                    </c:numCache>
                  </c:numRef>
                </c:val>
                <c:smooth val="0"/>
                <c:extLst xmlns:c15="http://schemas.microsoft.com/office/drawing/2012/chart">
                  <c:ext xmlns:c16="http://schemas.microsoft.com/office/drawing/2014/chart" uri="{C3380CC4-5D6E-409C-BE32-E72D297353CC}">
                    <c16:uniqueId val="{0000001D-0ECB-43E3-A94E-816C6BF14CF6}"/>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ln w="28575" cap="rnd">
                    <a:solidFill>
                      <a:schemeClr val="accent1">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(2)'!$B$31:$AF$31</c15:sqref>
                        </c15:formulaRef>
                      </c:ext>
                    </c:extLst>
                    <c:numCache>
                      <c:formatCode>General</c:formatCode>
                      <c:ptCount val="31"/>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pt idx="16">
                        <c:v>66</c:v>
                      </c:pt>
                      <c:pt idx="17">
                        <c:v>70</c:v>
                      </c:pt>
                      <c:pt idx="18">
                        <c:v>62</c:v>
                      </c:pt>
                      <c:pt idx="19">
                        <c:v>68</c:v>
                      </c:pt>
                      <c:pt idx="20">
                        <c:v>65</c:v>
                      </c:pt>
                      <c:pt idx="21">
                        <c:v>74</c:v>
                      </c:pt>
                      <c:pt idx="22">
                        <c:v>79</c:v>
                      </c:pt>
                    </c:numCache>
                  </c:numRef>
                </c:val>
                <c:smooth val="0"/>
                <c:extLst xmlns:c15="http://schemas.microsoft.com/office/drawing/2012/chart">
                  <c:ext xmlns:c16="http://schemas.microsoft.com/office/drawing/2014/chart" uri="{C3380CC4-5D6E-409C-BE32-E72D297353CC}">
                    <c16:uniqueId val="{0000001E-0ECB-43E3-A94E-816C6BF14CF6}"/>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'POS to DTT (2)'!$A$32</c15:sqref>
                        </c15:formulaRef>
                      </c:ext>
                    </c:extLst>
                    <c:strCache>
                      <c:ptCount val="1"/>
                      <c:pt idx="0">
                        <c:v>Brain/CNS- % in 31 days</c:v>
                      </c:pt>
                    </c:strCache>
                  </c:strRef>
                </c:tx>
                <c:spPr>
                  <a:ln w="28575" cap="rnd">
                    <a:solidFill>
                      <a:schemeClr val="accent1">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(2)'!$B$32:$AF$32</c15:sqref>
                        </c15:formulaRef>
                      </c:ext>
                    </c:extLst>
                    <c:numCache>
                      <c:formatCode>General</c:formatCode>
                      <c:ptCount val="31"/>
                      <c:pt idx="10" formatCode="0%">
                        <c:v>1</c:v>
                      </c:pt>
                      <c:pt idx="11" formatCode="0%">
                        <c:v>1</c:v>
                      </c:pt>
                      <c:pt idx="12">
                        <c:v>0</c:v>
                      </c:pt>
                      <c:pt idx="13" formatCode="0%">
                        <c:v>0.75</c:v>
                      </c:pt>
                      <c:pt idx="14">
                        <c:v>0</c:v>
                      </c:pt>
                      <c:pt idx="15" formatCode="0%">
                        <c:v>1</c:v>
                      </c:pt>
                      <c:pt idx="16">
                        <c:v>0</c:v>
                      </c:pt>
                      <c:pt idx="17">
                        <c:v>0</c:v>
                      </c:pt>
                      <c:pt idx="18">
                        <c:v>0</c:v>
                      </c:pt>
                      <c:pt idx="19" formatCode="0%">
                        <c:v>0</c:v>
                      </c:pt>
                      <c:pt idx="20" formatCode="0%">
                        <c:v>0.33</c:v>
                      </c:pt>
                      <c:pt idx="21">
                        <c:v>0</c:v>
                      </c:pt>
                    </c:numCache>
                  </c:numRef>
                </c:val>
                <c:smooth val="0"/>
                <c:extLst xmlns:c15="http://schemas.microsoft.com/office/drawing/2012/chart">
                  <c:ext xmlns:c16="http://schemas.microsoft.com/office/drawing/2014/chart" uri="{C3380CC4-5D6E-409C-BE32-E72D297353CC}">
                    <c16:uniqueId val="{0000001F-0ECB-43E3-A94E-816C6BF14CF6}"/>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'POS to DTT (2)'!$A$33</c15:sqref>
                        </c15:formulaRef>
                      </c:ext>
                    </c:extLst>
                    <c:strCache>
                      <c:ptCount val="1"/>
                      <c:pt idx="0">
                        <c:v>Breast - % in 31 days</c:v>
                      </c:pt>
                    </c:strCache>
                  </c:strRef>
                </c:tx>
                <c:spPr>
                  <a:ln w="28575" cap="rnd">
                    <a:solidFill>
                      <a:schemeClr val="accent1">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(2)'!$B$33:$AF$33</c15:sqref>
                        </c15:formulaRef>
                      </c:ext>
                    </c:extLst>
                    <c:numCache>
                      <c:formatCode>0%</c:formatCode>
                      <c:ptCount val="31"/>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pt idx="16">
                        <c:v>0.72</c:v>
                      </c:pt>
                      <c:pt idx="17">
                        <c:v>0.71</c:v>
                      </c:pt>
                      <c:pt idx="18">
                        <c:v>0.71</c:v>
                      </c:pt>
                      <c:pt idx="19">
                        <c:v>0.56000000000000005</c:v>
                      </c:pt>
                      <c:pt idx="20">
                        <c:v>0.68</c:v>
                      </c:pt>
                      <c:pt idx="21">
                        <c:v>0.46</c:v>
                      </c:pt>
                      <c:pt idx="22">
                        <c:v>0.73</c:v>
                      </c:pt>
                    </c:numCache>
                  </c:numRef>
                </c:val>
                <c:smooth val="0"/>
                <c:extLst xmlns:c15="http://schemas.microsoft.com/office/drawing/2012/chart">
                  <c:ext xmlns:c16="http://schemas.microsoft.com/office/drawing/2014/chart" uri="{C3380CC4-5D6E-409C-BE32-E72D297353CC}">
                    <c16:uniqueId val="{00000020-0ECB-43E3-A94E-816C6BF14CF6}"/>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'POS to DTT (2)'!$A$34</c15:sqref>
                        </c15:formulaRef>
                      </c:ext>
                    </c:extLst>
                    <c:strCache>
                      <c:ptCount val="1"/>
                      <c:pt idx="0">
                        <c:v>Children's - % in 31 days</c:v>
                      </c:pt>
                    </c:strCache>
                  </c:strRef>
                </c:tx>
                <c:spPr>
                  <a:ln w="28575" cap="rnd">
                    <a:solidFill>
                      <a:schemeClr val="accent1">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(2)'!$B$34:$AF$34</c15:sqref>
                        </c15:formulaRef>
                      </c:ext>
                    </c:extLst>
                    <c:numCache>
                      <c:formatCode>General</c:formatCode>
                      <c:ptCount val="31"/>
                      <c:pt idx="7" formatCode="0%">
                        <c:v>0</c:v>
                      </c:pt>
                      <c:pt idx="10" formatCode="0%">
                        <c:v>1</c:v>
                      </c:pt>
                      <c:pt idx="11" formatCode="0%">
                        <c:v>0.5</c:v>
                      </c:pt>
                      <c:pt idx="12">
                        <c:v>0</c:v>
                      </c:pt>
                      <c:pt idx="13">
                        <c:v>0</c:v>
                      </c:pt>
                      <c:pt idx="14">
                        <c:v>0</c:v>
                      </c:pt>
                      <c:pt idx="15">
                        <c:v>0</c:v>
                      </c:pt>
                      <c:pt idx="16">
                        <c:v>0</c:v>
                      </c:pt>
                      <c:pt idx="17" formatCode="0%">
                        <c:v>1</c:v>
                      </c:pt>
                      <c:pt idx="18">
                        <c:v>0</c:v>
                      </c:pt>
                      <c:pt idx="19">
                        <c:v>0</c:v>
                      </c:pt>
                      <c:pt idx="20">
                        <c:v>0</c:v>
                      </c:pt>
                      <c:pt idx="21">
                        <c:v>0</c:v>
                      </c:pt>
                    </c:numCache>
                  </c:numRef>
                </c:val>
                <c:smooth val="0"/>
                <c:extLst xmlns:c15="http://schemas.microsoft.com/office/drawing/2012/chart">
                  <c:ext xmlns:c16="http://schemas.microsoft.com/office/drawing/2014/chart" uri="{C3380CC4-5D6E-409C-BE32-E72D297353CC}">
                    <c16:uniqueId val="{00000021-0ECB-43E3-A94E-816C6BF14CF6}"/>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(2)'!$B$35:$AF$35</c15:sqref>
                        </c15:formulaRef>
                      </c:ext>
                    </c:extLst>
                    <c:numCache>
                      <c:formatCode>0%</c:formatCode>
                      <c:ptCount val="31"/>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pt idx="16">
                        <c:v>0.1</c:v>
                      </c:pt>
                      <c:pt idx="17">
                        <c:v>0.31</c:v>
                      </c:pt>
                      <c:pt idx="18">
                        <c:v>0.28999999999999998</c:v>
                      </c:pt>
                      <c:pt idx="19">
                        <c:v>0.5</c:v>
                      </c:pt>
                      <c:pt idx="20">
                        <c:v>0.13</c:v>
                      </c:pt>
                      <c:pt idx="21">
                        <c:v>0.33</c:v>
                      </c:pt>
                    </c:numCache>
                  </c:numRef>
                </c:val>
                <c:smooth val="0"/>
                <c:extLst xmlns:c15="http://schemas.microsoft.com/office/drawing/2012/chart">
                  <c:ext xmlns:c16="http://schemas.microsoft.com/office/drawing/2014/chart" uri="{C3380CC4-5D6E-409C-BE32-E72D297353CC}">
                    <c16:uniqueId val="{00000022-0ECB-43E3-A94E-816C6BF14CF6}"/>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(2)'!$B$36:$AF$36</c15:sqref>
                        </c15:formulaRef>
                      </c:ext>
                    </c:extLst>
                    <c:numCache>
                      <c:formatCode>0%</c:formatCode>
                      <c:ptCount val="31"/>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pt idx="16">
                        <c:v>0.31</c:v>
                      </c:pt>
                      <c:pt idx="17">
                        <c:v>0.18</c:v>
                      </c:pt>
                      <c:pt idx="18">
                        <c:v>0.33</c:v>
                      </c:pt>
                      <c:pt idx="19">
                        <c:v>0.36</c:v>
                      </c:pt>
                      <c:pt idx="20">
                        <c:v>0.42</c:v>
                      </c:pt>
                      <c:pt idx="21">
                        <c:v>0.35</c:v>
                      </c:pt>
                    </c:numCache>
                  </c:numRef>
                </c:val>
                <c:smooth val="0"/>
                <c:extLst xmlns:c15="http://schemas.microsoft.com/office/drawing/2012/chart">
                  <c:ext xmlns:c16="http://schemas.microsoft.com/office/drawing/2014/chart" uri="{C3380CC4-5D6E-409C-BE32-E72D297353CC}">
                    <c16:uniqueId val="{00000023-0ECB-43E3-A94E-816C6BF14CF6}"/>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(2)'!$B$37:$AF$37</c15:sqref>
                        </c15:formulaRef>
                      </c:ext>
                    </c:extLst>
                    <c:numCache>
                      <c:formatCode>0%</c:formatCode>
                      <c:ptCount val="31"/>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pt idx="16">
                        <c:v>0.36</c:v>
                      </c:pt>
                      <c:pt idx="17">
                        <c:v>0.28000000000000003</c:v>
                      </c:pt>
                      <c:pt idx="18">
                        <c:v>0.45</c:v>
                      </c:pt>
                      <c:pt idx="19">
                        <c:v>0.44</c:v>
                      </c:pt>
                      <c:pt idx="20">
                        <c:v>0.4</c:v>
                      </c:pt>
                      <c:pt idx="21">
                        <c:v>0.2</c:v>
                      </c:pt>
                    </c:numCache>
                  </c:numRef>
                </c:val>
                <c:smooth val="0"/>
                <c:extLst xmlns:c15="http://schemas.microsoft.com/office/drawing/2012/chart">
                  <c:ext xmlns:c16="http://schemas.microsoft.com/office/drawing/2014/chart" uri="{C3380CC4-5D6E-409C-BE32-E72D297353CC}">
                    <c16:uniqueId val="{00000024-0ECB-43E3-A94E-816C6BF14CF6}"/>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(2)'!$B$38:$AF$38</c15:sqref>
                        </c15:formulaRef>
                      </c:ext>
                    </c:extLst>
                    <c:numCache>
                      <c:formatCode>0%</c:formatCode>
                      <c:ptCount val="31"/>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pt idx="16">
                        <c:v>0.24</c:v>
                      </c:pt>
                      <c:pt idx="17">
                        <c:v>0.33</c:v>
                      </c:pt>
                      <c:pt idx="18">
                        <c:v>0.24</c:v>
                      </c:pt>
                      <c:pt idx="19">
                        <c:v>0.33</c:v>
                      </c:pt>
                      <c:pt idx="20">
                        <c:v>0.38</c:v>
                      </c:pt>
                      <c:pt idx="21">
                        <c:v>0.19</c:v>
                      </c:pt>
                    </c:numCache>
                  </c:numRef>
                </c:val>
                <c:smooth val="0"/>
                <c:extLst xmlns:c15="http://schemas.microsoft.com/office/drawing/2012/chart">
                  <c:ext xmlns:c16="http://schemas.microsoft.com/office/drawing/2014/chart" uri="{C3380CC4-5D6E-409C-BE32-E72D297353CC}">
                    <c16:uniqueId val="{00000025-0ECB-43E3-A94E-816C6BF14CF6}"/>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(2)'!$B$39:$AF$39</c15:sqref>
                        </c15:formulaRef>
                      </c:ext>
                    </c:extLst>
                    <c:numCache>
                      <c:formatCode>0%</c:formatCode>
                      <c:ptCount val="31"/>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pt idx="16">
                        <c:v>0.14000000000000001</c:v>
                      </c:pt>
                      <c:pt idx="17">
                        <c:v>0.41</c:v>
                      </c:pt>
                      <c:pt idx="18">
                        <c:v>0.28999999999999998</c:v>
                      </c:pt>
                      <c:pt idx="19">
                        <c:v>0.34</c:v>
                      </c:pt>
                      <c:pt idx="20">
                        <c:v>0.15</c:v>
                      </c:pt>
                      <c:pt idx="21">
                        <c:v>0.2</c:v>
                      </c:pt>
                    </c:numCache>
                  </c:numRef>
                </c:val>
                <c:smooth val="0"/>
                <c:extLst xmlns:c15="http://schemas.microsoft.com/office/drawing/2012/chart">
                  <c:ext xmlns:c16="http://schemas.microsoft.com/office/drawing/2014/chart" uri="{C3380CC4-5D6E-409C-BE32-E72D297353CC}">
                    <c16:uniqueId val="{00000026-0ECB-43E3-A94E-816C6BF14CF6}"/>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'POS to DTT (2)'!$A$40</c15:sqref>
                        </c15:formulaRef>
                      </c:ext>
                    </c:extLst>
                    <c:strCache>
                      <c:ptCount val="1"/>
                      <c:pt idx="0">
                        <c:v>Other - % in 31 days</c:v>
                      </c:pt>
                    </c:strCache>
                  </c:strRef>
                </c:tx>
                <c:spPr>
                  <a:ln w="28575" cap="rnd">
                    <a:solidFill>
                      <a:schemeClr val="accent1">
                        <a:shade val="5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(2)'!$B$40:$AF$40</c15:sqref>
                        </c15:formulaRef>
                      </c:ext>
                    </c:extLst>
                    <c:numCache>
                      <c:formatCode>General</c:formatCode>
                      <c:ptCount val="31"/>
                      <c:pt idx="7" formatCode="0%">
                        <c:v>0</c:v>
                      </c:pt>
                      <c:pt idx="8" formatCode="0%">
                        <c:v>1</c:v>
                      </c:pt>
                      <c:pt idx="9" formatCode="0%">
                        <c:v>1</c:v>
                      </c:pt>
                      <c:pt idx="10" formatCode="0%">
                        <c:v>0</c:v>
                      </c:pt>
                      <c:pt idx="11" formatCode="0%">
                        <c:v>0.5</c:v>
                      </c:pt>
                      <c:pt idx="12" formatCode="0%">
                        <c:v>0</c:v>
                      </c:pt>
                      <c:pt idx="13" formatCode="0%">
                        <c:v>0</c:v>
                      </c:pt>
                      <c:pt idx="14" formatCode="0%">
                        <c:v>0</c:v>
                      </c:pt>
                      <c:pt idx="15">
                        <c:v>0</c:v>
                      </c:pt>
                      <c:pt idx="16">
                        <c:v>0</c:v>
                      </c:pt>
                      <c:pt idx="17">
                        <c:v>0</c:v>
                      </c:pt>
                      <c:pt idx="18">
                        <c:v>0</c:v>
                      </c:pt>
                      <c:pt idx="19">
                        <c:v>0</c:v>
                      </c:pt>
                      <c:pt idx="20">
                        <c:v>0</c:v>
                      </c:pt>
                      <c:pt idx="21">
                        <c:v>0</c:v>
                      </c:pt>
                    </c:numCache>
                  </c:numRef>
                </c:val>
                <c:smooth val="0"/>
                <c:extLst xmlns:c15="http://schemas.microsoft.com/office/drawing/2012/chart">
                  <c:ext xmlns:c16="http://schemas.microsoft.com/office/drawing/2014/chart" uri="{C3380CC4-5D6E-409C-BE32-E72D297353CC}">
                    <c16:uniqueId val="{00000027-0ECB-43E3-A94E-816C6BF14CF6}"/>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'POS to DTT (2)'!$A$41</c15:sqref>
                        </c15:formulaRef>
                      </c:ext>
                    </c:extLst>
                    <c:strCache>
                      <c:ptCount val="1"/>
                      <c:pt idx="0">
                        <c:v>Sarcoma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(2)'!$B$41:$AF$41</c15:sqref>
                        </c15:formulaRef>
                      </c:ext>
                    </c:extLst>
                    <c:numCache>
                      <c:formatCode>General</c:formatCode>
                      <c:ptCount val="31"/>
                      <c:pt idx="7" formatCode="0%">
                        <c:v>0.25</c:v>
                      </c:pt>
                      <c:pt idx="8" formatCode="0%">
                        <c:v>0.5</c:v>
                      </c:pt>
                      <c:pt idx="9" formatCode="0%">
                        <c:v>0.67</c:v>
                      </c:pt>
                      <c:pt idx="10" formatCode="0%">
                        <c:v>0</c:v>
                      </c:pt>
                      <c:pt idx="11" formatCode="0%">
                        <c:v>0</c:v>
                      </c:pt>
                      <c:pt idx="12" formatCode="0%">
                        <c:v>0.5</c:v>
                      </c:pt>
                      <c:pt idx="13" formatCode="0%">
                        <c:v>1</c:v>
                      </c:pt>
                      <c:pt idx="14" formatCode="0%">
                        <c:v>0</c:v>
                      </c:pt>
                      <c:pt idx="15" formatCode="0%">
                        <c:v>0</c:v>
                      </c:pt>
                      <c:pt idx="16" formatCode="0%">
                        <c:v>0</c:v>
                      </c:pt>
                      <c:pt idx="17" formatCode="0%">
                        <c:v>1</c:v>
                      </c:pt>
                      <c:pt idx="18" formatCode="0%">
                        <c:v>0</c:v>
                      </c:pt>
                      <c:pt idx="19" formatCode="0%">
                        <c:v>0</c:v>
                      </c:pt>
                      <c:pt idx="20" formatCode="0%">
                        <c:v>0</c:v>
                      </c:pt>
                      <c:pt idx="21" formatCode="0%">
                        <c:v>0</c:v>
                      </c:pt>
                    </c:numCache>
                  </c:numRef>
                </c:val>
                <c:smooth val="0"/>
                <c:extLst xmlns:c15="http://schemas.microsoft.com/office/drawing/2012/chart">
                  <c:ext xmlns:c16="http://schemas.microsoft.com/office/drawing/2014/chart" uri="{C3380CC4-5D6E-409C-BE32-E72D297353CC}">
                    <c16:uniqueId val="{00000028-0ECB-43E3-A94E-816C6BF14CF6}"/>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(2)'!$B$42:$AF$42</c15:sqref>
                        </c15:formulaRef>
                      </c:ext>
                    </c:extLst>
                    <c:numCache>
                      <c:formatCode>0%</c:formatCode>
                      <c:ptCount val="31"/>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pt idx="16">
                        <c:v>0.64</c:v>
                      </c:pt>
                      <c:pt idx="17">
                        <c:v>0.65</c:v>
                      </c:pt>
                      <c:pt idx="18">
                        <c:v>0.54</c:v>
                      </c:pt>
                      <c:pt idx="19">
                        <c:v>0.63</c:v>
                      </c:pt>
                      <c:pt idx="20">
                        <c:v>0.68</c:v>
                      </c:pt>
                      <c:pt idx="21">
                        <c:v>0.79</c:v>
                      </c:pt>
                    </c:numCache>
                  </c:numRef>
                </c:val>
                <c:smooth val="0"/>
                <c:extLst xmlns:c15="http://schemas.microsoft.com/office/drawing/2012/chart">
                  <c:ext xmlns:c16="http://schemas.microsoft.com/office/drawing/2014/chart" uri="{C3380CC4-5D6E-409C-BE32-E72D297353CC}">
                    <c16:uniqueId val="{00000029-0ECB-43E3-A94E-816C6BF14CF6}"/>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'POS to DTT (2)'!$A$43</c15:sqref>
                        </c15:formulaRef>
                      </c:ext>
                    </c:extLst>
                    <c:strCache>
                      <c:ptCount val="1"/>
                      <c:pt idx="0">
                        <c:v>Unknown Primary - % in 31 days</c:v>
                      </c:pt>
                    </c:strCache>
                  </c:strRef>
                </c:tx>
                <c:spPr>
                  <a:ln w="28575" cap="rnd">
                    <a:solidFill>
                      <a:schemeClr val="accent1">
                        <a:shade val="4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(2)'!$B$43:$AF$43</c15:sqref>
                        </c15:formulaRef>
                      </c:ext>
                    </c:extLst>
                    <c:numCache>
                      <c:formatCode>General</c:formatCode>
                      <c:ptCount val="31"/>
                      <c:pt idx="7" formatCode="0%">
                        <c:v>0.25</c:v>
                      </c:pt>
                      <c:pt idx="8" formatCode="0%">
                        <c:v>0.67</c:v>
                      </c:pt>
                      <c:pt idx="9" formatCode="0%">
                        <c:v>0.75</c:v>
                      </c:pt>
                      <c:pt idx="10" formatCode="0%">
                        <c:v>0.8</c:v>
                      </c:pt>
                      <c:pt idx="11" formatCode="0%">
                        <c:v>0.71</c:v>
                      </c:pt>
                      <c:pt idx="12" formatCode="0%">
                        <c:v>0.2</c:v>
                      </c:pt>
                      <c:pt idx="13" formatCode="0%">
                        <c:v>0.56999999999999995</c:v>
                      </c:pt>
                      <c:pt idx="14" formatCode="0%">
                        <c:v>0.75</c:v>
                      </c:pt>
                      <c:pt idx="15" formatCode="0%">
                        <c:v>1</c:v>
                      </c:pt>
                      <c:pt idx="16" formatCode="0%">
                        <c:v>0.25</c:v>
                      </c:pt>
                      <c:pt idx="17" formatCode="0%">
                        <c:v>0.75</c:v>
                      </c:pt>
                      <c:pt idx="18">
                        <c:v>0</c:v>
                      </c:pt>
                      <c:pt idx="19" formatCode="0%">
                        <c:v>0.5</c:v>
                      </c:pt>
                      <c:pt idx="20" formatCode="0%">
                        <c:v>0.67</c:v>
                      </c:pt>
                      <c:pt idx="21">
                        <c:v>75</c:v>
                      </c:pt>
                    </c:numCache>
                  </c:numRef>
                </c:val>
                <c:smooth val="0"/>
                <c:extLst xmlns:c15="http://schemas.microsoft.com/office/drawing/2012/chart">
                  <c:ext xmlns:c16="http://schemas.microsoft.com/office/drawing/2014/chart" uri="{C3380CC4-5D6E-409C-BE32-E72D297353CC}">
                    <c16:uniqueId val="{0000002A-0ECB-43E3-A94E-816C6BF14CF6}"/>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(2)'!$B$44:$AF$44</c15:sqref>
                        </c15:formulaRef>
                      </c:ext>
                    </c:extLst>
                    <c:numCache>
                      <c:formatCode>0%</c:formatCode>
                      <c:ptCount val="31"/>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pt idx="16">
                        <c:v>0.38</c:v>
                      </c:pt>
                      <c:pt idx="17">
                        <c:v>0.38</c:v>
                      </c:pt>
                      <c:pt idx="18">
                        <c:v>0.14000000000000001</c:v>
                      </c:pt>
                      <c:pt idx="19">
                        <c:v>0.42</c:v>
                      </c:pt>
                      <c:pt idx="20">
                        <c:v>0.53</c:v>
                      </c:pt>
                      <c:pt idx="21">
                        <c:v>0.36</c:v>
                      </c:pt>
                    </c:numCache>
                  </c:numRef>
                </c:val>
                <c:smooth val="0"/>
                <c:extLst xmlns:c15="http://schemas.microsoft.com/office/drawing/2012/chart">
                  <c:ext xmlns:c16="http://schemas.microsoft.com/office/drawing/2014/chart" uri="{C3380CC4-5D6E-409C-BE32-E72D297353CC}">
                    <c16:uniqueId val="{0000002B-0ECB-43E3-A94E-816C6BF14CF6}"/>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(2)'!$B$45:$AF$45</c15:sqref>
                        </c15:formulaRef>
                      </c:ext>
                    </c:extLst>
                    <c:numCache>
                      <c:formatCode>0%</c:formatCode>
                      <c:ptCount val="31"/>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pt idx="16">
                        <c:v>0.03</c:v>
                      </c:pt>
                      <c:pt idx="17">
                        <c:v>0.37</c:v>
                      </c:pt>
                      <c:pt idx="18">
                        <c:v>0.28999999999999998</c:v>
                      </c:pt>
                      <c:pt idx="19">
                        <c:v>0.19</c:v>
                      </c:pt>
                      <c:pt idx="20">
                        <c:v>0.12</c:v>
                      </c:pt>
                      <c:pt idx="21">
                        <c:v>0.17</c:v>
                      </c:pt>
                    </c:numCache>
                  </c:numRef>
                </c:val>
                <c:smooth val="0"/>
                <c:extLst xmlns:c15="http://schemas.microsoft.com/office/drawing/2012/chart">
                  <c:ext xmlns:c16="http://schemas.microsoft.com/office/drawing/2014/chart" uri="{C3380CC4-5D6E-409C-BE32-E72D297353CC}">
                    <c16:uniqueId val="{0000002C-0ECB-43E3-A94E-816C6BF14CF6}"/>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5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layout>
        <c:manualLayout>
          <c:xMode val="edge"/>
          <c:yMode val="edge"/>
          <c:x val="3.3427292942548856E-2"/>
          <c:y val="0.90608411253280841"/>
          <c:w val="0.94407297072440954"/>
          <c:h val="8.047847222222220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Lower GI Performance</a:t>
            </a:r>
          </a:p>
        </c:rich>
      </c:tx>
      <c:overlay val="0"/>
      <c:spPr>
        <a:noFill/>
        <a:ln w="25400">
          <a:noFill/>
        </a:ln>
      </c:spPr>
    </c:title>
    <c:autoTitleDeleted val="0"/>
    <c:plotArea>
      <c:layout>
        <c:manualLayout>
          <c:layoutTarget val="inner"/>
          <c:xMode val="edge"/>
          <c:yMode val="edge"/>
          <c:x val="6.6580927384076991E-2"/>
          <c:y val="7.8241858554798052E-2"/>
          <c:w val="0.9202452013579393"/>
          <c:h val="0.77609371999231802"/>
        </c:manualLayout>
      </c:layout>
      <c:lineChart>
        <c:grouping val="standard"/>
        <c:varyColors val="0"/>
        <c:ser>
          <c:idx val="3"/>
          <c:order val="0"/>
          <c:tx>
            <c:strRef>
              <c:f>'Data &amp; Graphs'!$A$13</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8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Graphs'!$B$9:$AC$9</c:f>
              <c:numCache>
                <c:formatCode>mmm\ yy</c:formatCode>
                <c:ptCount val="28"/>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formatCode="mmm\-yy">
                  <c:v>45748</c:v>
                </c:pt>
                <c:pt idx="25" formatCode="mmm\-yy">
                  <c:v>45778</c:v>
                </c:pt>
                <c:pt idx="26" formatCode="mmm\-yy">
                  <c:v>45809</c:v>
                </c:pt>
                <c:pt idx="27" formatCode="mmm\-yy">
                  <c:v>45839</c:v>
                </c:pt>
              </c:numCache>
            </c:numRef>
          </c:cat>
          <c:val>
            <c:numRef>
              <c:f>'Data &amp; Graphs'!$B$13:$AC$13</c:f>
              <c:numCache>
                <c:formatCode>0%</c:formatCode>
                <c:ptCount val="28"/>
                <c:pt idx="0">
                  <c:v>0.39393939393939392</c:v>
                </c:pt>
                <c:pt idx="1">
                  <c:v>0.33333333333333331</c:v>
                </c:pt>
                <c:pt idx="2">
                  <c:v>0.2</c:v>
                </c:pt>
                <c:pt idx="3">
                  <c:v>0.41379310344827586</c:v>
                </c:pt>
                <c:pt idx="4">
                  <c:v>0.33333333333333331</c:v>
                </c:pt>
                <c:pt idx="5">
                  <c:v>0.2857142857142857</c:v>
                </c:pt>
                <c:pt idx="6">
                  <c:v>0.25</c:v>
                </c:pt>
                <c:pt idx="7">
                  <c:v>0.51219512195121952</c:v>
                </c:pt>
                <c:pt idx="8">
                  <c:v>0.45833333333333331</c:v>
                </c:pt>
                <c:pt idx="9">
                  <c:v>0.16</c:v>
                </c:pt>
                <c:pt idx="10">
                  <c:v>0.28125</c:v>
                </c:pt>
                <c:pt idx="11">
                  <c:v>0.4838709677419355</c:v>
                </c:pt>
                <c:pt idx="12">
                  <c:v>0.20689655172413793</c:v>
                </c:pt>
                <c:pt idx="13">
                  <c:v>0.55000000000000004</c:v>
                </c:pt>
                <c:pt idx="14">
                  <c:v>0.42857142857142855</c:v>
                </c:pt>
                <c:pt idx="15">
                  <c:v>0.34375</c:v>
                </c:pt>
                <c:pt idx="16">
                  <c:v>0.42857142857142855</c:v>
                </c:pt>
                <c:pt idx="17">
                  <c:v>0.30434782608695654</c:v>
                </c:pt>
                <c:pt idx="18">
                  <c:v>0.48717948717948717</c:v>
                </c:pt>
                <c:pt idx="19">
                  <c:v>0.5</c:v>
                </c:pt>
                <c:pt idx="20">
                  <c:v>0.6</c:v>
                </c:pt>
                <c:pt idx="21">
                  <c:v>0.29032258064516131</c:v>
                </c:pt>
                <c:pt idx="22">
                  <c:v>0.45454545454545453</c:v>
                </c:pt>
                <c:pt idx="23">
                  <c:v>0.54545454545454541</c:v>
                </c:pt>
                <c:pt idx="24">
                  <c:v>0.3888888888888889</c:v>
                </c:pt>
                <c:pt idx="25">
                  <c:v>0.5714285714285714</c:v>
                </c:pt>
                <c:pt idx="26">
                  <c:v>0.27777777777777779</c:v>
                </c:pt>
                <c:pt idx="27">
                  <c:v>0.51515151515151514</c:v>
                </c:pt>
              </c:numCache>
            </c:numRef>
          </c:val>
          <c:smooth val="0"/>
          <c:extLst>
            <c:ext xmlns:c16="http://schemas.microsoft.com/office/drawing/2014/chart" uri="{C3380CC4-5D6E-409C-BE32-E72D297353CC}">
              <c16:uniqueId val="{00000002-2551-4784-8182-804CE99CDC2E}"/>
            </c:ext>
          </c:extLst>
        </c:ser>
        <c:dLbls>
          <c:showLegendKey val="0"/>
          <c:showVal val="0"/>
          <c:showCatName val="0"/>
          <c:showSerName val="0"/>
          <c:showPercent val="0"/>
          <c:showBubbleSize val="0"/>
        </c:dLbls>
        <c:smooth val="0"/>
        <c:axId val="984335408"/>
        <c:axId val="1"/>
      </c:lineChart>
      <c:dateAx>
        <c:axId val="984335408"/>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12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
        </c:scaling>
        <c:delete val="0"/>
        <c:axPos val="l"/>
        <c:numFmt formatCode="0%" sourceLinked="1"/>
        <c:majorTickMark val="none"/>
        <c:minorTickMark val="none"/>
        <c:tickLblPos val="nextTo"/>
        <c:spPr>
          <a:ln w="9525">
            <a:noFill/>
          </a:ln>
        </c:spPr>
        <c:txPr>
          <a:bodyPr rot="0" vert="horz"/>
          <a:lstStyle/>
          <a:p>
            <a:pPr>
              <a:defRPr sz="1400" b="0" i="0" u="none" strike="noStrike" baseline="0">
                <a:solidFill>
                  <a:srgbClr val="333333"/>
                </a:solidFill>
                <a:latin typeface="Calibri"/>
                <a:ea typeface="Calibri"/>
                <a:cs typeface="Calibri"/>
              </a:defRPr>
            </a:pPr>
            <a:endParaRPr lang="en-US"/>
          </a:p>
        </c:txPr>
        <c:crossAx val="984335408"/>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'Tab 1'!$A$6:$A$12</cx:f>
        <cx:lvl ptCount="7">
          <cx:pt idx="0">cat 1 </cx:pt>
          <cx:pt idx="1">cat 2</cx:pt>
          <cx:pt idx="2">cat 3 (deep)</cx:pt>
          <cx:pt idx="3">cat 4  (deep)</cx:pt>
          <cx:pt idx="4">Unstageable (deep)</cx:pt>
          <cx:pt idx="5">SDTI</cx:pt>
          <cx:pt idx="6">Device-related mucosal pressure ulcer</cx:pt>
        </cx:lvl>
      </cx:strDim>
      <cx:numDim type="val">
        <cx:f>'Tab 1'!$B$6:$B$12</cx:f>
        <cx:lvl ptCount="7" formatCode="General">
          <cx:pt idx="0">31</cx:pt>
          <cx:pt idx="1">92</cx:pt>
          <cx:pt idx="2">0</cx:pt>
          <cx:pt idx="3">0</cx:pt>
          <cx:pt idx="4">3</cx:pt>
          <cx:pt idx="5">47</cx:pt>
          <cx:pt idx="6">0</cx:pt>
        </cx:lvl>
      </cx:numDim>
    </cx:data>
    <cx:data id="1">
      <cx:strDim type="cat">
        <cx:f>'Tab 1'!$A$6:$A$12</cx:f>
        <cx:lvl ptCount="7">
          <cx:pt idx="0">cat 1 </cx:pt>
          <cx:pt idx="1">cat 2</cx:pt>
          <cx:pt idx="2">cat 3 (deep)</cx:pt>
          <cx:pt idx="3">cat 4  (deep)</cx:pt>
          <cx:pt idx="4">Unstageable (deep)</cx:pt>
          <cx:pt idx="5">SDTI</cx:pt>
          <cx:pt idx="6">Device-related mucosal pressure ulcer</cx:pt>
        </cx:lvl>
      </cx:strDim>
      <cx:numDim type="val">
        <cx:f>'Tab 1'!$C$6:$C$12</cx:f>
        <cx:lvl ptCount="7" formatCode="General">
          <cx:pt idx="0">7</cx:pt>
          <cx:pt idx="1">13</cx:pt>
          <cx:pt idx="2">0</cx:pt>
          <cx:pt idx="3">0</cx:pt>
          <cx:pt idx="4">4</cx:pt>
          <cx:pt idx="5">5</cx:pt>
          <cx:pt idx="6">1</cx:pt>
        </cx:lvl>
      </cx:numDim>
    </cx:data>
    <cx:data id="2">
      <cx:strDim type="cat">
        <cx:f>'Tab 1'!$A$6:$A$12</cx:f>
        <cx:lvl ptCount="7">
          <cx:pt idx="0">cat 1 </cx:pt>
          <cx:pt idx="1">cat 2</cx:pt>
          <cx:pt idx="2">cat 3 (deep)</cx:pt>
          <cx:pt idx="3">cat 4  (deep)</cx:pt>
          <cx:pt idx="4">Unstageable (deep)</cx:pt>
          <cx:pt idx="5">SDTI</cx:pt>
          <cx:pt idx="6">Device-related mucosal pressure ulcer</cx:pt>
        </cx:lvl>
      </cx:strDim>
      <cx:numDim type="val">
        <cx:f>'Tab 1'!$D$6:$D$12</cx:f>
        <cx:lvl ptCount="7" formatCode="General">
          <cx:pt idx="0">11</cx:pt>
          <cx:pt idx="1">32</cx:pt>
          <cx:pt idx="2">4</cx:pt>
          <cx:pt idx="3">1</cx:pt>
          <cx:pt idx="4">32</cx:pt>
          <cx:pt idx="5">70</cx:pt>
          <cx:pt idx="6">0</cx:pt>
        </cx:lvl>
      </cx:numDim>
    </cx:data>
    <cx:data id="3">
      <cx:strDim type="cat">
        <cx:f>'Tab 1'!$A$6:$A$12</cx:f>
        <cx:lvl ptCount="7">
          <cx:pt idx="0">cat 1 </cx:pt>
          <cx:pt idx="1">cat 2</cx:pt>
          <cx:pt idx="2">cat 3 (deep)</cx:pt>
          <cx:pt idx="3">cat 4  (deep)</cx:pt>
          <cx:pt idx="4">Unstageable (deep)</cx:pt>
          <cx:pt idx="5">SDTI</cx:pt>
          <cx:pt idx="6">Device-related mucosal pressure ulcer</cx:pt>
        </cx:lvl>
      </cx:strDim>
      <cx:numDim type="val">
        <cx:f>'Tab 1'!$E$6:$E$12</cx:f>
        <cx:lvl ptCount="7" formatCode="General">
          <cx:pt idx="0">0</cx:pt>
          <cx:pt idx="1">1</cx:pt>
          <cx:pt idx="2">0</cx:pt>
          <cx:pt idx="3">0</cx:pt>
          <cx:pt idx="4">0</cx:pt>
          <cx:pt idx="5">0</cx:pt>
          <cx:pt idx="6">0</cx:pt>
        </cx:lvl>
      </cx:numDim>
    </cx:data>
  </cx:chartData>
  <cx:chart>
    <cx:title pos="t" align="ctr" overlay="0">
      <cx:tx>
        <cx:txData>
          <cx:v>Severity of Presssure Ulcers  </cx:v>
        </cx:txData>
      </cx:tx>
      <cx:txPr>
        <a:bodyPr spcFirstLastPara="1" vertOverflow="ellipsis" horzOverflow="overflow" wrap="square" lIns="0" tIns="0" rIns="0" bIns="0" anchor="ctr" anchorCtr="1"/>
        <a:lstStyle/>
        <a:p>
          <a:pPr algn="ctr" rtl="0">
            <a:defRPr sz="900"/>
          </a:pPr>
          <a:r>
            <a:rPr lang="en-US" sz="900" b="0" i="0" u="none" strike="noStrike" baseline="0">
              <a:solidFill>
                <a:sysClr val="windowText" lastClr="000000">
                  <a:lumMod val="65000"/>
                  <a:lumOff val="35000"/>
                </a:sysClr>
              </a:solidFill>
              <a:latin typeface="Calibri"/>
            </a:rPr>
            <a:t>Severity of Presssure Ulcers  </a:t>
          </a:r>
        </a:p>
      </cx:txPr>
    </cx:title>
    <cx:plotArea>
      <cx:plotAreaRegion>
        <cx:series layoutId="clusteredColumn" uniqueId="{659C82C5-86E2-4698-ABBD-19A654F87406}" formatIdx="0">
          <cx:tx>
            <cx:txData>
              <cx:f>'Tab 1'!$B$1:$B$5</cx:f>
              <cx:v>Morriston Hospital SDU</cx:v>
            </cx:txData>
          </cx:tx>
          <cx:spPr>
            <a:solidFill>
              <a:schemeClr val="accent1">
                <a:lumMod val="60000"/>
                <a:lumOff val="40000"/>
              </a:schemeClr>
            </a:solidFill>
          </cx:spPr>
          <cx:dataId val="0"/>
          <cx:layoutPr>
            <cx:aggregation/>
          </cx:layoutPr>
          <cx:axisId val="1"/>
        </cx:series>
        <cx:series layoutId="paretoLine" ownerIdx="0" uniqueId="{6710631F-4FB9-4938-848A-B2F48FFE266D}" formatIdx="1">
          <cx:axisId val="2"/>
        </cx:series>
        <cx:series layoutId="clusteredColumn" hidden="1" uniqueId="{80E5EAA8-D0EC-4FA9-AD24-C02FE9023AD4}" formatIdx="2">
          <cx:tx>
            <cx:txData>
              <cx:f/>
              <cx:v>NPTSGH Service Group</cx:v>
            </cx:txData>
          </cx:tx>
          <cx:dataId val="1"/>
          <cx:layoutPr>
            <cx:aggregation/>
          </cx:layoutPr>
          <cx:axisId val="1"/>
        </cx:series>
        <cx:series layoutId="paretoLine" ownerIdx="2" uniqueId="{303C9886-3C19-458C-94F7-0B59B63BB83B}" formatIdx="3">
          <cx:axisId val="2"/>
        </cx:series>
        <cx:series layoutId="clusteredColumn" hidden="1" uniqueId="{430C1BF6-ABD5-47B8-957E-8C7FFD494D0B}" formatIdx="4">
          <cx:tx>
            <cx:txData>
              <cx:v>P&amp;C</cx:v>
            </cx:txData>
          </cx:tx>
          <cx:dataId val="2"/>
          <cx:layoutPr>
            <cx:aggregation/>
          </cx:layoutPr>
          <cx:axisId val="1"/>
        </cx:series>
        <cx:series layoutId="paretoLine" ownerIdx="4" uniqueId="{AC6951D6-1A73-44EE-8F02-AC08E7DF1CAD}" formatIdx="5">
          <cx:axisId val="2"/>
        </cx:series>
        <cx:series layoutId="clusteredColumn" hidden="1" uniqueId="{41CE8DDE-4BE7-4D91-88B0-162B037AA86B}" formatIdx="6">
          <cx:tx>
            <cx:txData>
              <cx:v>MHLDs</cx:v>
            </cx:txData>
          </cx:tx>
          <cx:dataId val="3"/>
          <cx:layoutPr>
            <cx:aggregation/>
          </cx:layoutPr>
          <cx:axisId val="1"/>
        </cx:series>
        <cx:series layoutId="paretoLine" ownerIdx="6" uniqueId="{58B027CF-531C-436B-BCEA-20826715E387}" formatIdx="7">
          <cx:axisId val="2"/>
        </cx:series>
      </cx:plotAreaRegion>
      <cx:axis id="0">
        <cx:catScaling gapWidth="0"/>
        <cx:title>
          <cx:tx>
            <cx:txData>
              <cx:v>Category of severity </cx:v>
            </cx:txData>
          </cx:tx>
        </cx:title>
        <cx:tickLabels/>
        <cx:txPr>
          <a:bodyPr spcFirstLastPara="1" vertOverflow="ellipsis" horzOverflow="overflow" wrap="square" lIns="0" tIns="0" rIns="0" bIns="0" anchor="ctr" anchorCtr="1"/>
          <a:lstStyle/>
          <a:p>
            <a:pPr algn="ctr" rtl="0">
              <a:defRPr sz="800"/>
            </a:pPr>
            <a:endParaRPr lang="en-US" sz="800" b="0" i="0" u="none" strike="noStrike" baseline="0">
              <a:solidFill>
                <a:prstClr val="black">
                  <a:lumMod val="65000"/>
                  <a:lumOff val="35000"/>
                </a:prstClr>
              </a:solidFill>
              <a:latin typeface="Aptos" panose="02110004020202020204"/>
            </a:endParaRPr>
          </a:p>
        </cx:txPr>
      </cx:axis>
      <cx:axis id="1">
        <cx:valScaling/>
        <cx:title>
          <cx:tx>
            <cx:txData>
              <cx:v>Incident numbers </cx:v>
            </cx:txData>
          </cx:tx>
        </cx:title>
        <cx:tickLabels/>
      </cx:axis>
      <cx:axis id="2">
        <cx:valScaling max="1" min="0"/>
        <cx:units unit="percentage"/>
        <cx:tickLabels/>
      </cx:axis>
    </cx:plotArea>
  </cx:chart>
  <cx:spPr>
    <a:solidFill>
      <a:schemeClr val="bg1"/>
    </a:solidFill>
  </cx:spPr>
</cx: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325D5468-5A39-49E0-AC6D-DE69E8658A1B}">
      <dgm:prSet phldrT="[Text]"/>
      <dgm:spPr>
        <a:solidFill>
          <a:srgbClr val="00B050"/>
        </a:solidFill>
      </dgm:spPr>
      <dgm:t>
        <a:bodyPr/>
        <a:lstStyle/>
        <a:p>
          <a:r>
            <a:rPr lang="en-GB" dirty="0"/>
            <a:t>Section 4: Updates on Ministerial Enabling Actions</a:t>
          </a:r>
        </a:p>
      </dgm:t>
    </dgm:pt>
    <dgm:pt modelId="{C3CC3D0E-E601-4CEC-A4EA-7040238D7147}" type="parTrans" cxnId="{191211A0-2AD1-4935-A0F1-03D57724C714}">
      <dgm:prSet/>
      <dgm:spPr/>
      <dgm:t>
        <a:bodyPr/>
        <a:lstStyle/>
        <a:p>
          <a:endParaRPr lang="en-GB"/>
        </a:p>
      </dgm:t>
    </dgm:pt>
    <dgm:pt modelId="{77562E8B-2486-4DB2-A986-C3E6FF2E06A2}" type="sibTrans" cxnId="{191211A0-2AD1-4935-A0F1-03D57724C714}">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Service Specific Updates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a:p>
      </dgm:t>
    </dgm:pt>
    <dgm:pt modelId="{C99259A3-04A2-4E4C-ACCC-CB24B54DEF5E}" type="parTrans" cxnId="{0F7E7BA3-D435-4C08-AAEB-D423F7745409}">
      <dgm:prSet/>
      <dgm:spPr/>
      <dgm:t>
        <a:bodyPr/>
        <a:lstStyle/>
        <a:p>
          <a:endParaRPr lang="en-GB"/>
        </a:p>
      </dgm:t>
    </dgm:pt>
    <dgm:pt modelId="{53F8A35F-BF8C-4EDB-97AF-86195C8FB655}" type="sib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4"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4"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4" custLinFactNeighborX="9008" custLinFactNeighborY="-5786">
        <dgm:presLayoutVars>
          <dgm:bulletEnabled val="1"/>
        </dgm:presLayoutVars>
      </dgm:prSet>
      <dgm:spPr/>
    </dgm:pt>
    <dgm:pt modelId="{FD62A244-462A-4E1C-9F45-5336CB3B9A7E}" type="pres">
      <dgm:prSet presAssocID="{34756629-E74C-4A2B-986C-B90824477568}" presName="spacing" presStyleCnt="0"/>
      <dgm:spPr/>
    </dgm:pt>
    <dgm:pt modelId="{82E65E3F-32F9-4606-8767-4277B08337D8}" type="pres">
      <dgm:prSet presAssocID="{325D5468-5A39-49E0-AC6D-DE69E8658A1B}" presName="composite" presStyleCnt="0"/>
      <dgm:spPr/>
    </dgm:pt>
    <dgm:pt modelId="{4296A84E-6113-4C1F-9DB6-B4931C946519}" type="pres">
      <dgm:prSet presAssocID="{325D5468-5A39-49E0-AC6D-DE69E8658A1B}" presName="imgShp" presStyleLbl="fgImgPlace1" presStyleIdx="3" presStyleCnt="4" custLinFactNeighborX="4598" custLinFactNeighborY="-690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Blog with solid fill"/>
        </a:ext>
      </dgm:extLst>
    </dgm:pt>
    <dgm:pt modelId="{3594E73D-CEFD-40FB-B959-50ED248AB200}" type="pres">
      <dgm:prSet presAssocID="{325D5468-5A39-49E0-AC6D-DE69E8658A1B}" presName="txShp" presStyleLbl="node1" presStyleIdx="3" presStyleCnt="4" custLinFactNeighborX="9008" custLinFactNeighborY="-10295">
        <dgm:presLayoutVars>
          <dgm:bulletEnabled val="1"/>
        </dgm:presLayoutVars>
      </dgm:prSet>
      <dgm:spPr/>
    </dgm:pt>
  </dgm:ptLst>
  <dgm:cxnLst>
    <dgm:cxn modelId="{855C2917-CE23-4928-A738-F0B5A56B7EE1}" type="presOf" srcId="{325D5468-5A39-49E0-AC6D-DE69E8658A1B}" destId="{3594E73D-CEFD-40FB-B959-50ED248AB200}" srcOrd="0" destOrd="0" presId="urn:microsoft.com/office/officeart/2005/8/layout/vList3"/>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191211A0-2AD1-4935-A0F1-03D57724C714}" srcId="{6CCB81A5-91B0-40F2-BAEE-DFAF8BCFE0C7}" destId="{325D5468-5A39-49E0-AC6D-DE69E8658A1B}" srcOrd="3" destOrd="0" parTransId="{C3CC3D0E-E601-4CEC-A4EA-7040238D7147}" sibTransId="{77562E8B-2486-4DB2-A986-C3E6FF2E06A2}"/>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 modelId="{B50E4563-FC64-479E-A8D3-F904CE9EF414}" type="presParOf" srcId="{FEFE71CE-EB5C-4199-8D48-4A7544A10A1A}" destId="{FD62A244-462A-4E1C-9F45-5336CB3B9A7E}" srcOrd="5" destOrd="0" presId="urn:microsoft.com/office/officeart/2005/8/layout/vList3"/>
    <dgm:cxn modelId="{4B26EECB-93B8-41C1-8A36-C87ACB643832}" type="presParOf" srcId="{FEFE71CE-EB5C-4199-8D48-4A7544A10A1A}" destId="{82E65E3F-32F9-4606-8767-4277B08337D8}" srcOrd="6" destOrd="0" presId="urn:microsoft.com/office/officeart/2005/8/layout/vList3"/>
    <dgm:cxn modelId="{F3591DF2-3DB6-4EC3-BDD1-A93329D6FA75}" type="presParOf" srcId="{82E65E3F-32F9-4606-8767-4277B08337D8}" destId="{4296A84E-6113-4C1F-9DB6-B4931C946519}" srcOrd="0" destOrd="0" presId="urn:microsoft.com/office/officeart/2005/8/layout/vList3"/>
    <dgm:cxn modelId="{595EC52F-61F3-44D7-8F50-9A44D8ECD261}" type="presParOf" srcId="{82E65E3F-32F9-4606-8767-4277B08337D8}" destId="{3594E73D-CEFD-40FB-B959-50ED248AB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270314" y="14770"/>
          <a:ext cx="11502771" cy="1652374"/>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t>Section 1: </a:t>
          </a:r>
          <a:r>
            <a:rPr lang="en-GB" sz="2800" kern="1200" dirty="0"/>
            <a:t>Updates against all Escalation areas with Welsh Government</a:t>
          </a:r>
        </a:p>
      </dsp:txBody>
      <dsp:txXfrm rot="10800000">
        <a:off x="4683407" y="14770"/>
        <a:ext cx="11089678" cy="1652374"/>
      </dsp:txXfrm>
    </dsp:sp>
    <dsp:sp modelId="{F9E476B7-A246-4EEE-9E1A-6E631012DA9E}">
      <dsp:nvSpPr>
        <dsp:cNvPr id="0" name=""/>
        <dsp:cNvSpPr/>
      </dsp:nvSpPr>
      <dsp:spPr>
        <a:xfrm>
          <a:off x="2484220" y="4211"/>
          <a:ext cx="1652374" cy="1652374"/>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346577" y="2054226"/>
          <a:ext cx="11502771" cy="1652374"/>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t" anchorCtr="0">
          <a:noAutofit/>
        </a:bodyPr>
        <a:lstStyle/>
        <a:p>
          <a:pPr marL="0" lvl="0" indent="0" algn="ctr" defTabSz="1244600">
            <a:lnSpc>
              <a:spcPct val="90000"/>
            </a:lnSpc>
            <a:spcBef>
              <a:spcPct val="0"/>
            </a:spcBef>
            <a:spcAft>
              <a:spcPct val="35000"/>
            </a:spcAft>
            <a:buNone/>
          </a:pPr>
          <a:endParaRPr lang="en-GB" sz="2800" b="1" kern="1200" dirty="0"/>
        </a:p>
        <a:p>
          <a:pPr marL="0" lvl="0" indent="0" algn="ctr" defTabSz="1244600">
            <a:lnSpc>
              <a:spcPct val="90000"/>
            </a:lnSpc>
            <a:spcBef>
              <a:spcPct val="0"/>
            </a:spcBef>
            <a:spcAft>
              <a:spcPct val="35000"/>
            </a:spcAft>
            <a:buNone/>
          </a:pPr>
          <a:r>
            <a:rPr lang="en-GB" sz="2800" b="1" kern="1200" dirty="0"/>
            <a:t>Section 2</a:t>
          </a:r>
          <a:r>
            <a:rPr lang="en-GB" sz="2800" kern="1200" dirty="0"/>
            <a:t>: Performance against the Health Board’s Strategic Objectives</a:t>
          </a:r>
        </a:p>
        <a:p>
          <a:pPr marL="228600" lvl="1" indent="-228600" algn="l" defTabSz="977900">
            <a:lnSpc>
              <a:spcPct val="90000"/>
            </a:lnSpc>
            <a:spcBef>
              <a:spcPct val="0"/>
            </a:spcBef>
            <a:spcAft>
              <a:spcPct val="15000"/>
            </a:spcAft>
            <a:buChar char="•"/>
          </a:pPr>
          <a:endParaRPr lang="en-GB" sz="2200" kern="1200" dirty="0"/>
        </a:p>
      </dsp:txBody>
      <dsp:txXfrm rot="10800000">
        <a:off x="4759670" y="2054226"/>
        <a:ext cx="11089678" cy="1652374"/>
      </dsp:txXfrm>
    </dsp:sp>
    <dsp:sp modelId="{C0FBD90D-9B30-43B9-97E9-94BEF7DC7598}">
      <dsp:nvSpPr>
        <dsp:cNvPr id="0" name=""/>
        <dsp:cNvSpPr/>
      </dsp:nvSpPr>
      <dsp:spPr>
        <a:xfrm>
          <a:off x="2484220" y="2149832"/>
          <a:ext cx="1652374" cy="1652374"/>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346577" y="4199847"/>
          <a:ext cx="11502771" cy="1652374"/>
        </a:xfrm>
        <a:prstGeom prst="homePlate">
          <a:avLst/>
        </a:prstGeom>
        <a:solidFill>
          <a:srgbClr val="4EB3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t" anchorCtr="0">
          <a:noAutofit/>
        </a:bodyPr>
        <a:lstStyle/>
        <a:p>
          <a:pPr marL="0" lvl="0" indent="0" algn="ctr" defTabSz="1244600">
            <a:lnSpc>
              <a:spcPct val="90000"/>
            </a:lnSpc>
            <a:spcBef>
              <a:spcPct val="0"/>
            </a:spcBef>
            <a:spcAft>
              <a:spcPct val="35000"/>
            </a:spcAft>
            <a:buNone/>
          </a:pPr>
          <a:endParaRPr lang="en-GB" sz="2800" b="1" kern="1200" dirty="0"/>
        </a:p>
        <a:p>
          <a:pPr marL="0" lvl="0" indent="0" algn="ctr" defTabSz="1244600">
            <a:lnSpc>
              <a:spcPct val="90000"/>
            </a:lnSpc>
            <a:spcBef>
              <a:spcPct val="0"/>
            </a:spcBef>
            <a:spcAft>
              <a:spcPct val="35000"/>
            </a:spcAft>
            <a:buNone/>
          </a:pPr>
          <a:r>
            <a:rPr lang="en-GB" sz="2800" b="1" kern="1200" dirty="0"/>
            <a:t>Section 3</a:t>
          </a:r>
          <a:r>
            <a:rPr lang="en-GB" sz="2800" kern="1200" dirty="0"/>
            <a:t>: Service Specific Updates</a:t>
          </a:r>
        </a:p>
        <a:p>
          <a:pPr marL="228600" lvl="1" indent="-228600" algn="l" defTabSz="977900">
            <a:lnSpc>
              <a:spcPct val="90000"/>
            </a:lnSpc>
            <a:spcBef>
              <a:spcPct val="0"/>
            </a:spcBef>
            <a:spcAft>
              <a:spcPct val="15000"/>
            </a:spcAft>
            <a:buChar char="•"/>
          </a:pPr>
          <a:endParaRPr lang="en-GB" sz="2200" kern="1200"/>
        </a:p>
      </dsp:txBody>
      <dsp:txXfrm rot="10800000">
        <a:off x="4759670" y="4199847"/>
        <a:ext cx="11089678" cy="1652374"/>
      </dsp:txXfrm>
    </dsp:sp>
    <dsp:sp modelId="{5BFA6665-1F33-4D4C-9527-789645D89B43}">
      <dsp:nvSpPr>
        <dsp:cNvPr id="0" name=""/>
        <dsp:cNvSpPr/>
      </dsp:nvSpPr>
      <dsp:spPr>
        <a:xfrm>
          <a:off x="2484220" y="4295453"/>
          <a:ext cx="1652374" cy="1652374"/>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94E73D-CEFD-40FB-B959-50ED248AB200}">
      <dsp:nvSpPr>
        <dsp:cNvPr id="0" name=""/>
        <dsp:cNvSpPr/>
      </dsp:nvSpPr>
      <dsp:spPr>
        <a:xfrm rot="10800000">
          <a:off x="4346577" y="6270962"/>
          <a:ext cx="11502771" cy="1652374"/>
        </a:xfrm>
        <a:prstGeom prst="homePlat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Section 4: Updates on Ministerial Enabling Actions</a:t>
          </a:r>
        </a:p>
      </dsp:txBody>
      <dsp:txXfrm rot="10800000">
        <a:off x="4759670" y="6270962"/>
        <a:ext cx="11089678" cy="1652374"/>
      </dsp:txXfrm>
    </dsp:sp>
    <dsp:sp modelId="{4296A84E-6113-4C1F-9DB6-B4931C946519}">
      <dsp:nvSpPr>
        <dsp:cNvPr id="0" name=""/>
        <dsp:cNvSpPr/>
      </dsp:nvSpPr>
      <dsp:spPr>
        <a:xfrm>
          <a:off x="2560197" y="6326944"/>
          <a:ext cx="1652374" cy="1652374"/>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16/09/2025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16/09/2025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BC95F-021B-C68E-397E-6A312021D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D9C64-6289-503E-3EC9-66F5FFCE70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93190D-DF11-F7F0-4533-752047C87B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134573-10E8-6729-FA4E-ECD8FA3A5E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810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61499-8CEB-37A8-E517-224A2EB77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213FB9-7F8B-FCE5-D714-9BA86CF87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05E70C-4162-1C3E-5C8E-AA116D6A39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616309E-D441-78D6-807F-5BDE2353FF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5001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68B95-E7F5-5AD6-3274-8A0B28EAB8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9E5D73-7DA4-3381-58DF-0ABEFF1FF8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25F241-2F09-D3D9-9D54-1D9CEC60E1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BC86B0-4BD3-E4DC-E54F-E39E8F8FBE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4592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35561-9AC0-2DC1-10C7-D5331283D3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44D21-64CC-B3B4-5A82-8F54A52FA5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71AE3-C357-BC0D-20D3-EA3D1C14386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93F8590-53D7-F824-49EB-CDDF2945F7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4919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E3D07-EED6-7603-09BD-CFD780BB18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66D78-2D70-F5DB-2F54-8DB6E9A36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B3EFD-5040-891D-ADFC-B6525B1057CB}"/>
              </a:ext>
            </a:extLst>
          </p:cNvPr>
          <p:cNvSpPr>
            <a:spLocks noGrp="1"/>
          </p:cNvSpPr>
          <p:nvPr>
            <p:ph type="body" idx="1"/>
          </p:nvPr>
        </p:nvSpPr>
        <p:spPr/>
        <p:txBody>
          <a:bodyPr/>
          <a:lstStyle/>
          <a:p>
            <a:r>
              <a:rPr lang="en-GB" dirty="0"/>
              <a:t>“Ward” consists of Delay on ward in sending patient to Theatre and no ward beds predominantly.</a:t>
            </a:r>
          </a:p>
          <a:p>
            <a:r>
              <a:rPr lang="en-GB" dirty="0"/>
              <a:t>Scheduling is mostly made up of completing all scheduled work i.e. under booking.</a:t>
            </a:r>
          </a:p>
          <a:p>
            <a:r>
              <a:rPr lang="en-GB" dirty="0"/>
              <a:t>Patient consists of patient cancelled on the day.</a:t>
            </a:r>
          </a:p>
          <a:p>
            <a:r>
              <a:rPr lang="en-GB" dirty="0"/>
              <a:t>Procedure consists of procedures not taking as long as anticipated to complete.</a:t>
            </a:r>
          </a:p>
          <a:p>
            <a:endParaRPr lang="en-GB" dirty="0"/>
          </a:p>
        </p:txBody>
      </p:sp>
      <p:sp>
        <p:nvSpPr>
          <p:cNvPr id="4" name="Slide Number Placeholder 3">
            <a:extLst>
              <a:ext uri="{FF2B5EF4-FFF2-40B4-BE49-F238E27FC236}">
                <a16:creationId xmlns:a16="http://schemas.microsoft.com/office/drawing/2014/main" id="{ED6ACB0F-5C01-69D9-8AB0-B9154B6648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7239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734F8-E889-FE1B-C3CD-0AD948341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B28FE-3A02-C081-8A2F-E8FA3A7689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1FCE8A-9FFB-4443-5B85-4D9EC412D8C6}"/>
              </a:ext>
            </a:extLst>
          </p:cNvPr>
          <p:cNvSpPr>
            <a:spLocks noGrp="1"/>
          </p:cNvSpPr>
          <p:nvPr>
            <p:ph type="body" idx="1"/>
          </p:nvPr>
        </p:nvSpPr>
        <p:spPr/>
        <p:txBody>
          <a:bodyPr/>
          <a:lstStyle/>
          <a:p>
            <a:r>
              <a:rPr lang="en-GB" dirty="0"/>
              <a:t>Late Start:</a:t>
            </a:r>
          </a:p>
          <a:p>
            <a:r>
              <a:rPr lang="en-GB" dirty="0"/>
              <a:t>Other = no reason listed</a:t>
            </a:r>
          </a:p>
          <a:p>
            <a:r>
              <a:rPr lang="en-GB" dirty="0"/>
              <a:t>Surgeon = surgeon delayed</a:t>
            </a:r>
          </a:p>
          <a:p>
            <a:r>
              <a:rPr lang="en-GB" dirty="0"/>
              <a:t>Scheduling = list order change</a:t>
            </a:r>
          </a:p>
          <a:p>
            <a:r>
              <a:rPr lang="en-GB" dirty="0"/>
              <a:t>Early Finish:</a:t>
            </a:r>
          </a:p>
          <a:p>
            <a:r>
              <a:rPr lang="en-GB" dirty="0"/>
              <a:t>Scheduling = under booking and planned surgery completed.</a:t>
            </a:r>
          </a:p>
          <a:p>
            <a:r>
              <a:rPr lang="en-GB" dirty="0"/>
              <a:t>Patient = patient cancelled on day.</a:t>
            </a:r>
          </a:p>
          <a:p>
            <a:endParaRPr lang="en-GB" dirty="0"/>
          </a:p>
        </p:txBody>
      </p:sp>
      <p:sp>
        <p:nvSpPr>
          <p:cNvPr id="4" name="Slide Number Placeholder 3">
            <a:extLst>
              <a:ext uri="{FF2B5EF4-FFF2-40B4-BE49-F238E27FC236}">
                <a16:creationId xmlns:a16="http://schemas.microsoft.com/office/drawing/2014/main" id="{FAC94303-2F5C-AD6C-8AB2-D0131A5FFA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6778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44BB4-5CB5-F484-6FEF-56AFA1F3E5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21FFC9-1ED3-0093-CC59-527EB5F3EE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039783-537F-9F88-57CB-924809E589A4}"/>
              </a:ext>
            </a:extLst>
          </p:cNvPr>
          <p:cNvSpPr>
            <a:spLocks noGrp="1"/>
          </p:cNvSpPr>
          <p:nvPr>
            <p:ph type="body" idx="1"/>
          </p:nvPr>
        </p:nvSpPr>
        <p:spPr/>
        <p:txBody>
          <a:bodyPr/>
          <a:lstStyle/>
          <a:p>
            <a:r>
              <a:rPr lang="en-GB" dirty="0"/>
              <a:t>Same themes as other sites. Under booking of lists is main cause of </a:t>
            </a:r>
            <a:r>
              <a:rPr lang="en-GB"/>
              <a:t>early finishes.</a:t>
            </a:r>
            <a:endParaRPr lang="en-GB" dirty="0"/>
          </a:p>
        </p:txBody>
      </p:sp>
      <p:sp>
        <p:nvSpPr>
          <p:cNvPr id="4" name="Slide Number Placeholder 3">
            <a:extLst>
              <a:ext uri="{FF2B5EF4-FFF2-40B4-BE49-F238E27FC236}">
                <a16:creationId xmlns:a16="http://schemas.microsoft.com/office/drawing/2014/main" id="{A1CD339E-E361-65F5-3EE5-998573386A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5872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561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29</a:t>
            </a:fld>
            <a:endParaRPr lang="pt-BR"/>
          </a:p>
        </p:txBody>
      </p:sp>
    </p:spTree>
    <p:extLst>
      <p:ext uri="{BB962C8B-B14F-4D97-AF65-F5344CB8AC3E}">
        <p14:creationId xmlns:p14="http://schemas.microsoft.com/office/powerpoint/2010/main" val="2618365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BAC2-554B-000F-1C13-380728FD4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491C5-DB70-527F-E41A-E5A084539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C2E28-4EB8-F0E1-6845-5143DA23D8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92F457-101B-DFDB-45CF-D2A5E461421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54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595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F3CF9-F531-975F-4E44-7575E6175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B6054-C236-8856-2263-97DE7EC777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541F0-7B06-66EC-6C9A-9A119D41B8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D138984-1DB1-0B5D-FC06-DF91186D14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49649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7704626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16/09/2025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16/09/2025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16/09/2025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16/09/2025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16/09/2025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16/09/2025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GB"/>
              <a:t>Click to edit Master title style</a:t>
            </a:r>
            <a:endParaRPr lang="en-GB" dirty="0"/>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1921123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288031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GB"/>
              <a:t>Click to edit Master title style</a:t>
            </a:r>
            <a:endParaRPr lang="en-GB" dirty="0"/>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8422887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1382266"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10178505"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732483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GB"/>
              <a:t>Click to edit Master title style</a:t>
            </a:r>
            <a:endParaRPr lang="en-GB" dirty="0"/>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GB"/>
              <a:t>Click to 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GB"/>
              <a:t>Click to 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16/09/2025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57066796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16/09/2025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6115518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16/09/2025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166243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GB"/>
              <a:t>Click to edit Master title style</a:t>
            </a:r>
            <a:endParaRPr lang="en-GB" dirty="0"/>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455025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GB"/>
              <a:t>Click to edit Master title style</a:t>
            </a:r>
            <a:endParaRPr lang="en-GB" dirty="0"/>
          </a:p>
        </p:txBody>
      </p:sp>
      <p:sp>
        <p:nvSpPr>
          <p:cNvPr id="3" name="Picture Placeholder 2"/>
          <p:cNvSpPr>
            <a:spLocks noGrp="1" noChangeAspect="1"/>
          </p:cNvSpPr>
          <p:nvPr>
            <p:ph type="pic" idx="1"/>
          </p:nvPr>
        </p:nvSpPr>
        <p:spPr>
          <a:xfrm>
            <a:off x="8547536" y="1628338"/>
            <a:ext cx="10178505" cy="8036969"/>
          </a:xfrm>
        </p:spPr>
        <p:txBody>
          <a:bodyPr anchor="t"/>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r>
              <a:rPr lang="en-GB"/>
              <a:t>Click icon to add picture</a:t>
            </a:r>
            <a:endParaRPr lang="en-GB" dirty="0"/>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150432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52095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539739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9328261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845397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2961349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441440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796727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3488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27358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5486408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338362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508270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42384493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82051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076013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34849226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229801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9742413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926406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058274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87344632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653984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440162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688008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819874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8570245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773078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37800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10.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6.xml"/><Relationship Id="rId7" Type="http://schemas.openxmlformats.org/officeDocument/2006/relationships/theme" Target="../theme/theme11.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5" Type="http://schemas.openxmlformats.org/officeDocument/2006/relationships/slideLayout" Target="../slideLayouts/slideLayout78.xml"/><Relationship Id="rId4" Type="http://schemas.openxmlformats.org/officeDocument/2006/relationships/slideLayout" Target="../slideLayouts/slideLayout77.xml"/><Relationship Id="rId9" Type="http://schemas.openxmlformats.org/officeDocument/2006/relationships/image" Target="../media/image5.emf"/></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theme" Target="../theme/theme1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94.xml"/><Relationship Id="rId7" Type="http://schemas.openxmlformats.org/officeDocument/2006/relationships/slideLayout" Target="../slideLayouts/slideLayout98.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5" Type="http://schemas.openxmlformats.org/officeDocument/2006/relationships/slideLayout" Target="../slideLayouts/slideLayout96.xml"/><Relationship Id="rId10" Type="http://schemas.openxmlformats.org/officeDocument/2006/relationships/image" Target="../media/image5.emf"/><Relationship Id="rId4" Type="http://schemas.openxmlformats.org/officeDocument/2006/relationships/slideLayout" Target="../slideLayouts/slideLayout95.xml"/><Relationship Id="rId9"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8.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7.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8.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9.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846CE7D5-CF57-46EF-B807-FDD0502418D4}" type="datetimeFigureOut">
              <a:rPr lang="en-GB" smtClean="0"/>
              <a:t>16/09/2025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3003511696"/>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GB"/>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82836510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23062145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1162016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7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16/09/2025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20"/>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5"/>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16/09/2025</a:t>
            </a:fld>
            <a:endParaRPr lang="en-GB"/>
          </a:p>
        </p:txBody>
      </p:sp>
      <p:sp>
        <p:nvSpPr>
          <p:cNvPr id="5" name="Footer Placeholder 4"/>
          <p:cNvSpPr>
            <a:spLocks noGrp="1"/>
          </p:cNvSpPr>
          <p:nvPr>
            <p:ph type="ftr" sz="quarter" idx="3"/>
          </p:nvPr>
        </p:nvSpPr>
        <p:spPr>
          <a:xfrm>
            <a:off x="6660009" y="10482095"/>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5"/>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49962572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58"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9" indent="-376989" algn="l" defTabSz="1507958"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69" indent="-376989" algn="l" defTabSz="1507958"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48" indent="-376989" algn="l" defTabSz="1507958"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928"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90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8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86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84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823"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58" rtl="0" eaLnBrk="1" latinLnBrk="0" hangingPunct="1">
        <a:defRPr sz="2968" kern="1200">
          <a:solidFill>
            <a:schemeClr val="tx1"/>
          </a:solidFill>
          <a:latin typeface="+mn-lt"/>
          <a:ea typeface="+mn-ea"/>
          <a:cs typeface="+mn-cs"/>
        </a:defRPr>
      </a:lvl1pPr>
      <a:lvl2pPr marL="753980" algn="l" defTabSz="1507958" rtl="0" eaLnBrk="1" latinLnBrk="0" hangingPunct="1">
        <a:defRPr sz="2968" kern="1200">
          <a:solidFill>
            <a:schemeClr val="tx1"/>
          </a:solidFill>
          <a:latin typeface="+mn-lt"/>
          <a:ea typeface="+mn-ea"/>
          <a:cs typeface="+mn-cs"/>
        </a:defRPr>
      </a:lvl2pPr>
      <a:lvl3pPr marL="1507958" algn="l" defTabSz="1507958" rtl="0" eaLnBrk="1" latinLnBrk="0" hangingPunct="1">
        <a:defRPr sz="2968" kern="1200">
          <a:solidFill>
            <a:schemeClr val="tx1"/>
          </a:solidFill>
          <a:latin typeface="+mn-lt"/>
          <a:ea typeface="+mn-ea"/>
          <a:cs typeface="+mn-cs"/>
        </a:defRPr>
      </a:lvl3pPr>
      <a:lvl4pPr marL="2261939" algn="l" defTabSz="1507958" rtl="0" eaLnBrk="1" latinLnBrk="0" hangingPunct="1">
        <a:defRPr sz="2968" kern="1200">
          <a:solidFill>
            <a:schemeClr val="tx1"/>
          </a:solidFill>
          <a:latin typeface="+mn-lt"/>
          <a:ea typeface="+mn-ea"/>
          <a:cs typeface="+mn-cs"/>
        </a:defRPr>
      </a:lvl4pPr>
      <a:lvl5pPr marL="3015917" algn="l" defTabSz="1507958" rtl="0" eaLnBrk="1" latinLnBrk="0" hangingPunct="1">
        <a:defRPr sz="2968" kern="1200">
          <a:solidFill>
            <a:schemeClr val="tx1"/>
          </a:solidFill>
          <a:latin typeface="+mn-lt"/>
          <a:ea typeface="+mn-ea"/>
          <a:cs typeface="+mn-cs"/>
        </a:defRPr>
      </a:lvl5pPr>
      <a:lvl6pPr marL="3769897" algn="l" defTabSz="1507958" rtl="0" eaLnBrk="1" latinLnBrk="0" hangingPunct="1">
        <a:defRPr sz="2968" kern="1200">
          <a:solidFill>
            <a:schemeClr val="tx1"/>
          </a:solidFill>
          <a:latin typeface="+mn-lt"/>
          <a:ea typeface="+mn-ea"/>
          <a:cs typeface="+mn-cs"/>
        </a:defRPr>
      </a:lvl6pPr>
      <a:lvl7pPr marL="4523875" algn="l" defTabSz="1507958" rtl="0" eaLnBrk="1" latinLnBrk="0" hangingPunct="1">
        <a:defRPr sz="2968" kern="1200">
          <a:solidFill>
            <a:schemeClr val="tx1"/>
          </a:solidFill>
          <a:latin typeface="+mn-lt"/>
          <a:ea typeface="+mn-ea"/>
          <a:cs typeface="+mn-cs"/>
        </a:defRPr>
      </a:lvl7pPr>
      <a:lvl8pPr marL="5277855" algn="l" defTabSz="1507958" rtl="0" eaLnBrk="1" latinLnBrk="0" hangingPunct="1">
        <a:defRPr sz="2968" kern="1200">
          <a:solidFill>
            <a:schemeClr val="tx1"/>
          </a:solidFill>
          <a:latin typeface="+mn-lt"/>
          <a:ea typeface="+mn-ea"/>
          <a:cs typeface="+mn-cs"/>
        </a:defRPr>
      </a:lvl8pPr>
      <a:lvl9pPr marL="6031834" algn="l" defTabSz="1507958"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4.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9.png"/><Relationship Id="rId7" Type="http://schemas.openxmlformats.org/officeDocument/2006/relationships/image" Target="../media/image37.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0.svg"/></Relationships>
</file>

<file path=ppt/slides/_rels/slide1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5.png"/><Relationship Id="rId5" Type="http://schemas.openxmlformats.org/officeDocument/2006/relationships/image" Target="../media/image40.sv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9.png"/><Relationship Id="rId7" Type="http://schemas.openxmlformats.org/officeDocument/2006/relationships/image" Target="../media/image51.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5.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35.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9.png"/><Relationship Id="rId7" Type="http://schemas.openxmlformats.org/officeDocument/2006/relationships/image" Target="../media/image61.png"/><Relationship Id="rId2"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1" Type="http://schemas.openxmlformats.org/officeDocument/2006/relationships/slideLayout" Target="../slideLayouts/slideLayout3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20.sv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9.png"/><Relationship Id="rId7" Type="http://schemas.openxmlformats.org/officeDocument/2006/relationships/image" Target="../media/image67.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5.xml"/><Relationship Id="rId5" Type="http://schemas.openxmlformats.org/officeDocument/2006/relationships/image" Target="../media/image74.png"/><Relationship Id="rId4" Type="http://schemas.openxmlformats.org/officeDocument/2006/relationships/image" Target="../media/image73.png"/></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5.xml"/><Relationship Id="rId5" Type="http://schemas.openxmlformats.org/officeDocument/2006/relationships/image" Target="../media/image78.png"/><Relationship Id="rId4" Type="http://schemas.openxmlformats.org/officeDocument/2006/relationships/image" Target="../media/image77.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5.xml"/><Relationship Id="rId5" Type="http://schemas.openxmlformats.org/officeDocument/2006/relationships/image" Target="../media/image82.png"/><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35.xml"/><Relationship Id="rId5" Type="http://schemas.openxmlformats.org/officeDocument/2006/relationships/image" Target="../media/image86.png"/><Relationship Id="rId4" Type="http://schemas.openxmlformats.org/officeDocument/2006/relationships/image" Target="../media/image85.png"/></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87.png"/><Relationship Id="rId2" Type="http://schemas.openxmlformats.org/officeDocument/2006/relationships/image" Target="../media/image4.png"/><Relationship Id="rId1" Type="http://schemas.openxmlformats.org/officeDocument/2006/relationships/slideLayout" Target="../slideLayouts/slideLayout3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2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35.xml"/><Relationship Id="rId5" Type="http://schemas.openxmlformats.org/officeDocument/2006/relationships/image" Target="../media/image91.png"/><Relationship Id="rId4" Type="http://schemas.openxmlformats.org/officeDocument/2006/relationships/image" Target="../media/image90.png"/></Relationships>
</file>

<file path=ppt/slides/_rels/slide2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4.xml"/><Relationship Id="rId1" Type="http://schemas.openxmlformats.org/officeDocument/2006/relationships/slideLayout" Target="../slideLayouts/slideLayout73.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 Id="rId9" Type="http://schemas.openxmlformats.org/officeDocument/2006/relationships/image" Target="../media/image44.svg"/></Relationships>
</file>

<file path=ppt/slides/_rels/slide2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2.png"/><Relationship Id="rId7" Type="http://schemas.openxmlformats.org/officeDocument/2006/relationships/image" Target="../media/image101.png"/><Relationship Id="rId2" Type="http://schemas.openxmlformats.org/officeDocument/2006/relationships/notesSlide" Target="../notesSlides/notesSlide6.xml"/><Relationship Id="rId1" Type="http://schemas.openxmlformats.org/officeDocument/2006/relationships/slideLayout" Target="../slideLayouts/slideLayout91.xml"/><Relationship Id="rId6" Type="http://schemas.microsoft.com/office/2014/relationships/chartEx" Target="../charts/chartEx1.xml"/><Relationship Id="rId11" Type="http://schemas.openxmlformats.org/officeDocument/2006/relationships/image" Target="../media/image44.svg"/><Relationship Id="rId5" Type="http://schemas.openxmlformats.org/officeDocument/2006/relationships/chart" Target="../charts/chart7.xml"/><Relationship Id="rId10" Type="http://schemas.openxmlformats.org/officeDocument/2006/relationships/image" Target="../media/image43.png"/><Relationship Id="rId4" Type="http://schemas.openxmlformats.org/officeDocument/2006/relationships/chart" Target="../charts/chart6.xml"/><Relationship Id="rId9" Type="http://schemas.openxmlformats.org/officeDocument/2006/relationships/image" Target="../media/image103.png"/></Relationships>
</file>

<file path=ppt/slides/_rels/slide31.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105.png"/><Relationship Id="rId2" Type="http://schemas.openxmlformats.org/officeDocument/2006/relationships/notesSlide" Target="../notesSlides/notesSlide7.xml"/><Relationship Id="rId1" Type="http://schemas.openxmlformats.org/officeDocument/2006/relationships/slideLayout" Target="../slideLayouts/slideLayout40.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104.png"/><Relationship Id="rId5" Type="http://schemas.openxmlformats.org/officeDocument/2006/relationships/image" Target="../media/image40.sv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35.xml"/><Relationship Id="rId5" Type="http://schemas.openxmlformats.org/officeDocument/2006/relationships/image" Target="../media/image109.png"/><Relationship Id="rId4" Type="http://schemas.openxmlformats.org/officeDocument/2006/relationships/image" Target="../media/image108.png"/></Relationships>
</file>

<file path=ppt/slides/_rels/slide33.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35.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34.xml.rels><?xml version="1.0" encoding="UTF-8" standalone="yes"?>
<Relationships xmlns="http://schemas.openxmlformats.org/package/2006/relationships"><Relationship Id="rId3" Type="http://schemas.openxmlformats.org/officeDocument/2006/relationships/image" Target="../media/image117.png"/><Relationship Id="rId7" Type="http://schemas.openxmlformats.org/officeDocument/2006/relationships/image" Target="../media/image121.png"/><Relationship Id="rId2" Type="http://schemas.openxmlformats.org/officeDocument/2006/relationships/image" Target="../media/image116.png"/><Relationship Id="rId1" Type="http://schemas.openxmlformats.org/officeDocument/2006/relationships/slideLayout" Target="../slideLayouts/slideLayout35.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3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3" Type="http://schemas.openxmlformats.org/officeDocument/2006/relationships/hyperlink" Target="https://app.powerbi.com/groups/me/reports/8df0bdaa-716f-4f38-ae5a-e355db1c9496/ReportSectionab0307511235a56572da?ctid=bb5628b8-e328-4082-a856-433c9edc8fae&amp;experience=power-bi" TargetMode="External"/><Relationship Id="rId7" Type="http://schemas.openxmlformats.org/officeDocument/2006/relationships/image" Target="../media/image125.png"/><Relationship Id="rId2" Type="http://schemas.openxmlformats.org/officeDocument/2006/relationships/image" Target="../media/image123.png"/><Relationship Id="rId1" Type="http://schemas.openxmlformats.org/officeDocument/2006/relationships/slideLayout" Target="../slideLayouts/slideLayout35.xml"/><Relationship Id="rId6" Type="http://schemas.openxmlformats.org/officeDocument/2006/relationships/image" Target="../media/image124.png"/><Relationship Id="rId5" Type="http://schemas.openxmlformats.org/officeDocument/2006/relationships/image" Target="../media/image20.svg"/><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5.xml"/><Relationship Id="rId4" Type="http://schemas.openxmlformats.org/officeDocument/2006/relationships/image" Target="../media/image20.svg"/></Relationships>
</file>

<file path=ppt/slides/_rels/slide4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98.xml"/></Relationships>
</file>

<file path=ppt/slides/_rels/slide4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8.xml"/></Relationships>
</file>

<file path=ppt/slides/_rels/slide46.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98.xml"/></Relationships>
</file>

<file path=ppt/slides/_rels/slide4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8.xml"/><Relationship Id="rId1" Type="http://schemas.openxmlformats.org/officeDocument/2006/relationships/slideLayout" Target="../slideLayouts/slideLayout98.xml"/><Relationship Id="rId4" Type="http://schemas.openxmlformats.org/officeDocument/2006/relationships/image" Target="../media/image136.svg"/></Relationships>
</file>

<file path=ppt/slides/_rels/slide4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98.xml"/><Relationship Id="rId4" Type="http://schemas.openxmlformats.org/officeDocument/2006/relationships/chart" Target="../charts/chart10.xml"/></Relationships>
</file>

<file path=ppt/slides/_rels/slide4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98.xml"/><Relationship Id="rId4" Type="http://schemas.openxmlformats.org/officeDocument/2006/relationships/chart" Target="../charts/char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1.xml"/><Relationship Id="rId1" Type="http://schemas.openxmlformats.org/officeDocument/2006/relationships/slideLayout" Target="../slideLayouts/slideLayout98.xml"/></Relationships>
</file>

<file path=ppt/slides/_rels/slide5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2.xml"/><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138.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14.xml"/><Relationship Id="rId1" Type="http://schemas.openxmlformats.org/officeDocument/2006/relationships/slideLayout" Target="../slideLayouts/slideLayout2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5.png"/><Relationship Id="rId5" Type="http://schemas.openxmlformats.org/officeDocument/2006/relationships/image" Target="../media/image40.svg"/><Relationship Id="rId15" Type="http://schemas.openxmlformats.org/officeDocument/2006/relationships/image" Target="../media/image140.pn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139.png"/></Relationships>
</file>

<file path=ppt/slides/_rels/slide55.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141.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5.png"/><Relationship Id="rId5" Type="http://schemas.openxmlformats.org/officeDocument/2006/relationships/image" Target="../media/image40.svg"/><Relationship Id="rId15" Type="http://schemas.openxmlformats.org/officeDocument/2006/relationships/image" Target="../media/image143.pn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142.png"/></Relationships>
</file>

<file path=ppt/slides/_rels/slide56.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144.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16.xml"/><Relationship Id="rId1" Type="http://schemas.openxmlformats.org/officeDocument/2006/relationships/slideLayout" Target="../slideLayouts/slideLayout2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5.png"/><Relationship Id="rId5" Type="http://schemas.openxmlformats.org/officeDocument/2006/relationships/image" Target="../media/image40.svg"/><Relationship Id="rId15" Type="http://schemas.openxmlformats.org/officeDocument/2006/relationships/image" Target="../media/image146.pn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14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30.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3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5400" dirty="0">
                <a:latin typeface="Arial" panose="020B0604020202020204" pitchFamily="34" charset="0"/>
                <a:cs typeface="Arial" panose="020B0604020202020204" pitchFamily="34" charset="0"/>
              </a:rPr>
              <a:t>September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2119029088"/>
              </p:ext>
            </p:extLst>
          </p:nvPr>
        </p:nvGraphicFramePr>
        <p:xfrm>
          <a:off x="375444" y="2295625"/>
          <a:ext cx="19050000" cy="6661080"/>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376">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August-25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68456">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67.94%</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87169">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1,062</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9137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N/A</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12,175 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178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99">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89.20%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99">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7:02 (July-25)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0228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8:52 (July-25)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643979">
                <a:tc>
                  <a:txBody>
                    <a:bodyPr/>
                    <a:lstStyle/>
                    <a:p>
                      <a:pPr marL="0" algn="l"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Median time from arrival at an emergency department to assessment by a clinical decision maker should        not exceed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97%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89.20%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321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01372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7" y="4340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485457"/>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4" name="Oval 13">
            <a:extLst>
              <a:ext uri="{FF2B5EF4-FFF2-40B4-BE49-F238E27FC236}">
                <a16:creationId xmlns:a16="http://schemas.microsoft.com/office/drawing/2014/main" id="{39963355-E163-7F9A-1BFE-CDA494532B5B}"/>
              </a:ext>
            </a:extLst>
          </p:cNvPr>
          <p:cNvSpPr/>
          <p:nvPr/>
        </p:nvSpPr>
        <p:spPr>
          <a:xfrm>
            <a:off x="14030846" y="7741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433757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1323444354"/>
              </p:ext>
            </p:extLst>
          </p:nvPr>
        </p:nvGraphicFramePr>
        <p:xfrm>
          <a:off x="527844" y="1006475"/>
          <a:ext cx="19050000" cy="776271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Aug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1 hour</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24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100%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Aug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72.86%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73.18%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Aug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2,471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2,141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76909488"/>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Aug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72,488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43,113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156,772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July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43.6%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Aug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6,441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62% (June-25)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13</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795058"/>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795058"/>
            <a:ext cx="19812000" cy="25853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Full implementation of D2RA model</a:t>
            </a:r>
            <a:r>
              <a:rPr lang="en-GB" dirty="0">
                <a:latin typeface="Verdana" panose="020B0604030504040204" pitchFamily="34" charset="0"/>
                <a:ea typeface="Verdana" panose="020B0604030504040204" pitchFamily="34" charset="0"/>
              </a:rPr>
              <a:t> – Executive agreement between Health &amp; Social Care CEO’S to deliver a D2RA model. Test of change delivered pre-Easter with overwhelming evidence of success. Test of change has continued, a work programme structure has been developed and a formal OCP is required to substantively reorganise workforce. The workshop was delivered on the 21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July 2025, demonstrating both operational and strategic work to drive the model forward. Recent paper presented to community and older persons board, requesting support for joint commitment to OCP in respect of Health and Social care staff required to deliver the D2RA hub.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Grip &amp; control operational management</a:t>
            </a:r>
            <a:r>
              <a:rPr lang="en-GB" dirty="0">
                <a:latin typeface="Verdana" panose="020B0604030504040204" pitchFamily="34" charset="0"/>
                <a:ea typeface="Verdana" panose="020B0604030504040204" pitchFamily="34" charset="0"/>
              </a:rPr>
              <a:t> – Full Capacity protocol and zero tolerance on chair and trolley waits in full operation with additional 3:30 huddle now in situ at Morriston Hospital. As part of the UEC test of change programme, new initiatives regarding patient placement and pull into specialty wards have been implemented. Requirement to rewrite Health Board escalation framework pre-winter in light of the learning from test of change. </a:t>
            </a: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6" name="Picture 5">
            <a:extLst>
              <a:ext uri="{FF2B5EF4-FFF2-40B4-BE49-F238E27FC236}">
                <a16:creationId xmlns:a16="http://schemas.microsoft.com/office/drawing/2014/main" id="{81909BF8-FCCD-F11D-A774-2A375614B78B}"/>
              </a:ext>
            </a:extLst>
          </p:cNvPr>
          <p:cNvPicPr>
            <a:picLocks noChangeAspect="1"/>
          </p:cNvPicPr>
          <p:nvPr/>
        </p:nvPicPr>
        <p:blipFill>
          <a:blip r:embed="rId5"/>
          <a:stretch>
            <a:fillRect/>
          </a:stretch>
        </p:blipFill>
        <p:spPr>
          <a:xfrm>
            <a:off x="2957045" y="866012"/>
            <a:ext cx="6275910" cy="3568812"/>
          </a:xfrm>
          <a:prstGeom prst="rect">
            <a:avLst/>
          </a:prstGeom>
        </p:spPr>
      </p:pic>
      <p:pic>
        <p:nvPicPr>
          <p:cNvPr id="9" name="Picture 8">
            <a:extLst>
              <a:ext uri="{FF2B5EF4-FFF2-40B4-BE49-F238E27FC236}">
                <a16:creationId xmlns:a16="http://schemas.microsoft.com/office/drawing/2014/main" id="{7EA8DAFE-0E9A-ED3D-D0BD-C1CB46C16E32}"/>
              </a:ext>
            </a:extLst>
          </p:cNvPr>
          <p:cNvPicPr>
            <a:picLocks noChangeAspect="1"/>
          </p:cNvPicPr>
          <p:nvPr/>
        </p:nvPicPr>
        <p:blipFill>
          <a:blip r:embed="rId6"/>
          <a:stretch>
            <a:fillRect/>
          </a:stretch>
        </p:blipFill>
        <p:spPr>
          <a:xfrm>
            <a:off x="10992572" y="793758"/>
            <a:ext cx="6036020" cy="3441065"/>
          </a:xfrm>
          <a:prstGeom prst="rect">
            <a:avLst/>
          </a:prstGeom>
        </p:spPr>
      </p:pic>
      <p:pic>
        <p:nvPicPr>
          <p:cNvPr id="12" name="Picture 11">
            <a:extLst>
              <a:ext uri="{FF2B5EF4-FFF2-40B4-BE49-F238E27FC236}">
                <a16:creationId xmlns:a16="http://schemas.microsoft.com/office/drawing/2014/main" id="{293BC21F-A032-2C65-96C5-BBE37F3C9BF4}"/>
              </a:ext>
            </a:extLst>
          </p:cNvPr>
          <p:cNvPicPr>
            <a:picLocks noChangeAspect="1"/>
          </p:cNvPicPr>
          <p:nvPr/>
        </p:nvPicPr>
        <p:blipFill>
          <a:blip r:embed="rId7"/>
          <a:stretch>
            <a:fillRect/>
          </a:stretch>
        </p:blipFill>
        <p:spPr>
          <a:xfrm>
            <a:off x="3110729" y="4835411"/>
            <a:ext cx="6122226" cy="3588474"/>
          </a:xfrm>
          <a:prstGeom prst="rect">
            <a:avLst/>
          </a:prstGeom>
        </p:spPr>
      </p:pic>
      <p:pic>
        <p:nvPicPr>
          <p:cNvPr id="20" name="Picture 19">
            <a:extLst>
              <a:ext uri="{FF2B5EF4-FFF2-40B4-BE49-F238E27FC236}">
                <a16:creationId xmlns:a16="http://schemas.microsoft.com/office/drawing/2014/main" id="{E71C9FF5-64C4-5E20-CC9B-CAEC45DB9742}"/>
              </a:ext>
            </a:extLst>
          </p:cNvPr>
          <p:cNvPicPr>
            <a:picLocks noChangeAspect="1"/>
          </p:cNvPicPr>
          <p:nvPr/>
        </p:nvPicPr>
        <p:blipFill>
          <a:blip r:embed="rId8"/>
          <a:stretch>
            <a:fillRect/>
          </a:stretch>
        </p:blipFill>
        <p:spPr>
          <a:xfrm>
            <a:off x="10992572" y="4930941"/>
            <a:ext cx="6002387" cy="3519190"/>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10302042" y="6425045"/>
            <a:ext cx="9336274" cy="463983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10476185" y="7612414"/>
            <a:ext cx="9266162" cy="2648051"/>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1" dirty="0">
                <a:solidFill>
                  <a:srgbClr val="0070C0"/>
                </a:solidFill>
                <a:latin typeface="Verdana" panose="020B0604030504040204" pitchFamily="34" charset="0"/>
                <a:ea typeface="Verdana" panose="020B0604030504040204" pitchFamily="34" charset="0"/>
              </a:rPr>
              <a:t>What is currently supporting the reduction:</a:t>
            </a:r>
            <a:endPar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Robust weekly accountability meetings implemented with all sites – led to improved engagement &amp; traction on delivery</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New Standard Operating Procedure issued to ensure clarity of expectation</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Plan is refreshed on a 3 monthly cycle </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Weekly internal census and validation approach in place</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Established In Recovery, Reablement and Rehabilitation Code to go live in October</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IDH SOP &amp; Performance framework developed</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Daily COP in place for Gorseinon </a:t>
            </a:r>
          </a:p>
          <a:p>
            <a:pPr marL="342900" lvl="0" indent="-342900">
              <a:buFont typeface="Symbol" panose="05050102010706020507" pitchFamily="18" charset="2"/>
              <a:buChar char=""/>
              <a:defRPr/>
            </a:pPr>
            <a:endParaRPr lang="en-GB" sz="2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10560141" y="6493781"/>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90581" y="6514311"/>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611196" y="6557960"/>
            <a:ext cx="780027" cy="731177"/>
          </a:xfrm>
          <a:prstGeom prst="rect">
            <a:avLst/>
          </a:prstGeom>
        </p:spPr>
      </p:pic>
      <p:sp>
        <p:nvSpPr>
          <p:cNvPr id="19" name="TextBox 18">
            <a:extLst>
              <a:ext uri="{FF2B5EF4-FFF2-40B4-BE49-F238E27FC236}">
                <a16:creationId xmlns:a16="http://schemas.microsoft.com/office/drawing/2014/main" id="{67E4ED75-B017-2A00-6C66-89968EA58888}"/>
              </a:ext>
            </a:extLst>
          </p:cNvPr>
          <p:cNvSpPr txBox="1"/>
          <p:nvPr/>
        </p:nvSpPr>
        <p:spPr>
          <a:xfrm>
            <a:off x="1446983" y="6893888"/>
            <a:ext cx="7106915" cy="381000"/>
          </a:xfrm>
          <a:prstGeom prst="rect">
            <a:avLst/>
          </a:prstGeom>
          <a:noFill/>
        </p:spPr>
        <p:txBody>
          <a:bodyPr wrap="square" rtlCol="0">
            <a:spAutoFit/>
          </a:bodyPr>
          <a:lstStyle/>
          <a:p>
            <a:r>
              <a:rPr lang="en-GB" b="1" dirty="0"/>
              <a:t>Total delays against Welsh Government Trajectory</a:t>
            </a:r>
          </a:p>
        </p:txBody>
      </p:sp>
      <p:pic>
        <p:nvPicPr>
          <p:cNvPr id="2" name="Picture 1">
            <a:extLst>
              <a:ext uri="{FF2B5EF4-FFF2-40B4-BE49-F238E27FC236}">
                <a16:creationId xmlns:a16="http://schemas.microsoft.com/office/drawing/2014/main" id="{1B8C3240-943C-0798-7D40-268FA204ECD3}"/>
              </a:ext>
            </a:extLst>
          </p:cNvPr>
          <p:cNvPicPr>
            <a:picLocks noChangeAspect="1"/>
          </p:cNvPicPr>
          <p:nvPr/>
        </p:nvPicPr>
        <p:blipFill>
          <a:blip r:embed="rId13"/>
          <a:stretch>
            <a:fillRect/>
          </a:stretch>
        </p:blipFill>
        <p:spPr>
          <a:xfrm>
            <a:off x="1484710" y="7426522"/>
            <a:ext cx="7106915" cy="3462668"/>
          </a:xfrm>
          <a:prstGeom prst="rect">
            <a:avLst/>
          </a:prstGeom>
        </p:spPr>
      </p:pic>
      <p:graphicFrame>
        <p:nvGraphicFramePr>
          <p:cNvPr id="3" name="Table 2">
            <a:extLst>
              <a:ext uri="{FF2B5EF4-FFF2-40B4-BE49-F238E27FC236}">
                <a16:creationId xmlns:a16="http://schemas.microsoft.com/office/drawing/2014/main" id="{D9508CE1-4560-4B59-4468-42CEB2753E59}"/>
              </a:ext>
            </a:extLst>
          </p:cNvPr>
          <p:cNvGraphicFramePr>
            <a:graphicFrameLocks noGrp="1"/>
          </p:cNvGraphicFramePr>
          <p:nvPr>
            <p:extLst>
              <p:ext uri="{D42A27DB-BD31-4B8C-83A1-F6EECF244321}">
                <p14:modId xmlns:p14="http://schemas.microsoft.com/office/powerpoint/2010/main" val="4255656416"/>
              </p:ext>
            </p:extLst>
          </p:nvPr>
        </p:nvGraphicFramePr>
        <p:xfrm>
          <a:off x="10302042" y="2079373"/>
          <a:ext cx="9529354" cy="3991324"/>
        </p:xfrm>
        <a:graphic>
          <a:graphicData uri="http://schemas.openxmlformats.org/drawingml/2006/table">
            <a:tbl>
              <a:tblPr>
                <a:tableStyleId>{5C22544A-7EE6-4342-B048-85BDC9FD1C3A}</a:tableStyleId>
              </a:tblPr>
              <a:tblGrid>
                <a:gridCol w="3664816">
                  <a:extLst>
                    <a:ext uri="{9D8B030D-6E8A-4147-A177-3AD203B41FA5}">
                      <a16:colId xmlns:a16="http://schemas.microsoft.com/office/drawing/2014/main" val="4285122952"/>
                    </a:ext>
                  </a:extLst>
                </a:gridCol>
                <a:gridCol w="1419986">
                  <a:extLst>
                    <a:ext uri="{9D8B030D-6E8A-4147-A177-3AD203B41FA5}">
                      <a16:colId xmlns:a16="http://schemas.microsoft.com/office/drawing/2014/main" val="3187898829"/>
                    </a:ext>
                  </a:extLst>
                </a:gridCol>
                <a:gridCol w="1517370">
                  <a:extLst>
                    <a:ext uri="{9D8B030D-6E8A-4147-A177-3AD203B41FA5}">
                      <a16:colId xmlns:a16="http://schemas.microsoft.com/office/drawing/2014/main" val="1923995736"/>
                    </a:ext>
                  </a:extLst>
                </a:gridCol>
                <a:gridCol w="1378230">
                  <a:extLst>
                    <a:ext uri="{9D8B030D-6E8A-4147-A177-3AD203B41FA5}">
                      <a16:colId xmlns:a16="http://schemas.microsoft.com/office/drawing/2014/main" val="50647143"/>
                    </a:ext>
                  </a:extLst>
                </a:gridCol>
                <a:gridCol w="1548952">
                  <a:extLst>
                    <a:ext uri="{9D8B030D-6E8A-4147-A177-3AD203B41FA5}">
                      <a16:colId xmlns:a16="http://schemas.microsoft.com/office/drawing/2014/main" val="256517297"/>
                    </a:ext>
                  </a:extLst>
                </a:gridCol>
              </a:tblGrid>
              <a:tr h="681698">
                <a:tc>
                  <a:txBody>
                    <a:bodyPr/>
                    <a:lstStyle/>
                    <a:p>
                      <a:pPr algn="ctr" fontAlgn="b"/>
                      <a:r>
                        <a:rPr lang="en-GB" sz="2000" b="1" u="none" strike="noStrike" dirty="0">
                          <a:effectLst/>
                        </a:rPr>
                        <a:t>August: Top 5 Delays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August 26</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August 20</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August 12</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August 5</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0392030"/>
                  </a:ext>
                </a:extLst>
              </a:tr>
              <a:tr h="681698">
                <a:tc>
                  <a:txBody>
                    <a:bodyPr/>
                    <a:lstStyle/>
                    <a:p>
                      <a:pPr algn="l" fontAlgn="b"/>
                      <a:r>
                        <a:rPr lang="en-GB" sz="2000" b="1" u="none" strike="noStrike">
                          <a:effectLst/>
                        </a:rPr>
                        <a:t>Awaiting reablement community care package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15</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19</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22</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18</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6938627"/>
                  </a:ext>
                </a:extLst>
              </a:tr>
              <a:tr h="681698">
                <a:tc>
                  <a:txBody>
                    <a:bodyPr/>
                    <a:lstStyle/>
                    <a:p>
                      <a:pPr algn="l" fontAlgn="b"/>
                      <a:r>
                        <a:rPr lang="en-GB" sz="2000" b="1" u="none" strike="noStrike">
                          <a:effectLst/>
                        </a:rPr>
                        <a:t>Awaiting start of new community care package funded by social care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rPr>
                        <a:t>14</a:t>
                      </a:r>
                      <a:endParaRPr lang="en-GB" sz="20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15</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rPr>
                        <a:t>7</a:t>
                      </a:r>
                      <a:endParaRPr lang="en-GB" sz="20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rPr>
                        <a:t>18</a:t>
                      </a:r>
                      <a:endParaRPr lang="en-GB" sz="20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5749756"/>
                  </a:ext>
                </a:extLst>
              </a:tr>
              <a:tr h="681698">
                <a:tc>
                  <a:txBody>
                    <a:bodyPr/>
                    <a:lstStyle/>
                    <a:p>
                      <a:pPr algn="l" fontAlgn="b"/>
                      <a:r>
                        <a:rPr lang="en-GB" sz="2000" b="1" u="none" strike="noStrike">
                          <a:effectLst/>
                        </a:rPr>
                        <a:t>Awaiting completion of assessment by social care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9</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11</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9</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12</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8192214"/>
                  </a:ext>
                </a:extLst>
              </a:tr>
              <a:tr h="681698">
                <a:tc>
                  <a:txBody>
                    <a:bodyPr/>
                    <a:lstStyle/>
                    <a:p>
                      <a:pPr algn="l" fontAlgn="b"/>
                      <a:r>
                        <a:rPr lang="en-GB" sz="2000" b="1" u="none" strike="noStrike">
                          <a:effectLst/>
                        </a:rPr>
                        <a:t>Awaiting Completion of AHP Allied Health Professional Assessment</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7</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12</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10</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11</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752311"/>
                  </a:ext>
                </a:extLst>
              </a:tr>
              <a:tr h="343782">
                <a:tc>
                  <a:txBody>
                    <a:bodyPr/>
                    <a:lstStyle/>
                    <a:p>
                      <a:pPr algn="l" fontAlgn="b"/>
                      <a:r>
                        <a:rPr lang="en-GB" sz="2000" b="1" u="none" strike="noStrike" dirty="0">
                          <a:effectLst/>
                        </a:rPr>
                        <a:t>Awaiting joint assessment</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rPr>
                        <a:t>12</a:t>
                      </a:r>
                      <a:endParaRPr lang="en-GB" sz="20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11</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7</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rPr>
                        <a:t>9</a:t>
                      </a:r>
                      <a:endParaRPr lang="en-GB" sz="20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2568898"/>
                  </a:ext>
                </a:extLst>
              </a:tr>
            </a:tbl>
          </a:graphicData>
        </a:graphic>
      </p:graphicFrame>
      <p:pic>
        <p:nvPicPr>
          <p:cNvPr id="11" name="Picture 10">
            <a:extLst>
              <a:ext uri="{FF2B5EF4-FFF2-40B4-BE49-F238E27FC236}">
                <a16:creationId xmlns:a16="http://schemas.microsoft.com/office/drawing/2014/main" id="{9935C456-87B5-03C7-ED3A-FA51370BA4D9}"/>
              </a:ext>
            </a:extLst>
          </p:cNvPr>
          <p:cNvPicPr>
            <a:picLocks noChangeAspect="1"/>
          </p:cNvPicPr>
          <p:nvPr/>
        </p:nvPicPr>
        <p:blipFill>
          <a:blip r:embed="rId14"/>
          <a:stretch>
            <a:fillRect/>
          </a:stretch>
        </p:blipFill>
        <p:spPr>
          <a:xfrm>
            <a:off x="1343047" y="2079373"/>
            <a:ext cx="7248578" cy="4237664"/>
          </a:xfrm>
          <a:prstGeom prst="rect">
            <a:avLst/>
          </a:prstGeom>
        </p:spPr>
      </p:pic>
    </p:spTree>
    <p:extLst>
      <p:ext uri="{BB962C8B-B14F-4D97-AF65-F5344CB8AC3E}">
        <p14:creationId xmlns:p14="http://schemas.microsoft.com/office/powerpoint/2010/main" val="358522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15</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939129"/>
            <a:ext cx="19583400" cy="2872518"/>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600" dirty="0">
                <a:latin typeface="Verdana" panose="020B0604030504040204" pitchFamily="34" charset="0"/>
                <a:ea typeface="Calibri" panose="020F0502020204030204" pitchFamily="34" charset="0"/>
                <a:cs typeface="Arial" panose="020B0604020202020204" pitchFamily="34" charset="0"/>
              </a:rPr>
              <a:t>A</a:t>
            </a:r>
            <a:r>
              <a:rPr lang="en-GB" sz="1600" dirty="0">
                <a:latin typeface="Verdana" panose="020B0604030504040204" pitchFamily="34" charset="0"/>
                <a:ea typeface="Verdana" panose="020B0604030504040204" pitchFamily="34" charset="0"/>
              </a:rPr>
              <a:t> n</a:t>
            </a:r>
            <a:r>
              <a:rPr lang="en-GB" sz="1600" dirty="0">
                <a:latin typeface="Verdana" panose="020B0604030504040204" pitchFamily="34" charset="0"/>
                <a:ea typeface="Calibri" panose="020F0502020204030204" pitchFamily="34" charset="0"/>
                <a:cs typeface="Arial" panose="020B0604020202020204" pitchFamily="34" charset="0"/>
              </a:rPr>
              <a:t>ew Ambulance Performance Framework has been introduced which will see updated performance metrics utilised from August 2025</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UEC Care co-ordination Hub </a:t>
            </a:r>
            <a:r>
              <a:rPr lang="en-GB" sz="1600" dirty="0">
                <a:latin typeface="Verdana" panose="020B0604030504040204" pitchFamily="34" charset="0"/>
                <a:ea typeface="Verdana" panose="020B0604030504040204" pitchFamily="34" charset="0"/>
              </a:rPr>
              <a:t>– Formally referred to as single point of access. Task and Finish group established to deliver Swansea Bay single point of access as from September 2025. Initial focus will be working in partnership with WAST on the national call before convey initiative for care home residents. National bid being submitted week commencing the 18th August 2025 and draft Standard Operating Procedure in place. </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Revised flow operating model/Anglesey Ward</a:t>
            </a:r>
            <a:r>
              <a:rPr lang="en-GB" sz="1600" dirty="0">
                <a:latin typeface="Verdana" panose="020B0604030504040204" pitchFamily="34" charset="0"/>
                <a:ea typeface="Verdana" panose="020B0604030504040204" pitchFamily="34" charset="0"/>
              </a:rPr>
              <a:t>: Anglesey ward remains operational until end of March 2026. Initial UEC tests of change have proven successful in decompressing the Emergency department and improving ambulance handover. Phase 2 UEC test of change will commence September 2025, and will focus on the acute medical unit (AMU) downstream wards and the single point of access. </a:t>
            </a:r>
          </a:p>
          <a:p>
            <a:pPr marL="342900" lvl="0" indent="-342900" algn="just">
              <a:lnSpc>
                <a:spcPct val="107000"/>
              </a:lnSpc>
              <a:spcAft>
                <a:spcPts val="800"/>
              </a:spcAft>
              <a:buFont typeface="Symbol" panose="05050102010706020507" pitchFamily="18" charset="2"/>
              <a:buChar char=""/>
            </a:pPr>
            <a:endParaRPr lang="en-GB" dirty="0"/>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8" name="Picture 7">
            <a:extLst>
              <a:ext uri="{FF2B5EF4-FFF2-40B4-BE49-F238E27FC236}">
                <a16:creationId xmlns:a16="http://schemas.microsoft.com/office/drawing/2014/main" id="{50882619-00CE-5145-3411-EC1B3CC09DDC}"/>
              </a:ext>
            </a:extLst>
          </p:cNvPr>
          <p:cNvPicPr>
            <a:picLocks noChangeAspect="1"/>
          </p:cNvPicPr>
          <p:nvPr/>
        </p:nvPicPr>
        <p:blipFill>
          <a:blip r:embed="rId5"/>
          <a:stretch>
            <a:fillRect/>
          </a:stretch>
        </p:blipFill>
        <p:spPr>
          <a:xfrm>
            <a:off x="2966244" y="809848"/>
            <a:ext cx="6702279" cy="3678697"/>
          </a:xfrm>
          <a:prstGeom prst="rect">
            <a:avLst/>
          </a:prstGeom>
        </p:spPr>
      </p:pic>
      <p:pic>
        <p:nvPicPr>
          <p:cNvPr id="11" name="Picture 10">
            <a:extLst>
              <a:ext uri="{FF2B5EF4-FFF2-40B4-BE49-F238E27FC236}">
                <a16:creationId xmlns:a16="http://schemas.microsoft.com/office/drawing/2014/main" id="{3F0DA368-BEE4-9503-8A8D-D101D3EA5255}"/>
              </a:ext>
            </a:extLst>
          </p:cNvPr>
          <p:cNvPicPr>
            <a:picLocks noChangeAspect="1"/>
          </p:cNvPicPr>
          <p:nvPr/>
        </p:nvPicPr>
        <p:blipFill>
          <a:blip r:embed="rId6"/>
          <a:stretch>
            <a:fillRect/>
          </a:stretch>
        </p:blipFill>
        <p:spPr>
          <a:xfrm>
            <a:off x="11098920" y="818797"/>
            <a:ext cx="6199859" cy="3678696"/>
          </a:xfrm>
          <a:prstGeom prst="rect">
            <a:avLst/>
          </a:prstGeom>
        </p:spPr>
      </p:pic>
      <p:pic>
        <p:nvPicPr>
          <p:cNvPr id="6" name="Picture 5">
            <a:extLst>
              <a:ext uri="{FF2B5EF4-FFF2-40B4-BE49-F238E27FC236}">
                <a16:creationId xmlns:a16="http://schemas.microsoft.com/office/drawing/2014/main" id="{4C17F2AF-8DFF-59A6-7172-00A801392798}"/>
              </a:ext>
            </a:extLst>
          </p:cNvPr>
          <p:cNvPicPr>
            <a:picLocks noChangeAspect="1"/>
          </p:cNvPicPr>
          <p:nvPr/>
        </p:nvPicPr>
        <p:blipFill>
          <a:blip r:embed="rId7"/>
          <a:stretch>
            <a:fillRect/>
          </a:stretch>
        </p:blipFill>
        <p:spPr>
          <a:xfrm>
            <a:off x="2966243" y="4888120"/>
            <a:ext cx="6702279" cy="3777531"/>
          </a:xfrm>
          <a:prstGeom prst="rect">
            <a:avLst/>
          </a:prstGeom>
        </p:spPr>
      </p:pic>
      <p:pic>
        <p:nvPicPr>
          <p:cNvPr id="7" name="Picture 6">
            <a:extLst>
              <a:ext uri="{FF2B5EF4-FFF2-40B4-BE49-F238E27FC236}">
                <a16:creationId xmlns:a16="http://schemas.microsoft.com/office/drawing/2014/main" id="{39BB570F-E9D3-5E5C-92B2-63909B9F15F2}"/>
              </a:ext>
            </a:extLst>
          </p:cNvPr>
          <p:cNvPicPr>
            <a:picLocks noChangeAspect="1"/>
          </p:cNvPicPr>
          <p:nvPr/>
        </p:nvPicPr>
        <p:blipFill>
          <a:blip r:embed="rId8"/>
          <a:stretch>
            <a:fillRect/>
          </a:stretch>
        </p:blipFill>
        <p:spPr>
          <a:xfrm>
            <a:off x="11098920" y="4891962"/>
            <a:ext cx="6199859" cy="3773685"/>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9312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2700BF0-5C30-1839-D234-D29E5C0EFD0B}"/>
              </a:ext>
            </a:extLst>
          </p:cNvPr>
          <p:cNvSpPr txBox="1"/>
          <p:nvPr/>
        </p:nvSpPr>
        <p:spPr>
          <a:xfrm>
            <a:off x="185948" y="9628934"/>
            <a:ext cx="19583400" cy="123219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gn="just">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Due to changes to the Sentinel Stroke National Audit Programme (SSNAP) data repository in October 2024, there have been significant challenges in extracting data from the national system. However, access has now been restored with updated indicators and reporting options. In the interim, the service has implemented local arrangements to extract and report relevant data which is included within this report. </a:t>
            </a:r>
          </a:p>
        </p:txBody>
      </p:sp>
      <p:pic>
        <p:nvPicPr>
          <p:cNvPr id="7" name="Picture 6">
            <a:extLst>
              <a:ext uri="{FF2B5EF4-FFF2-40B4-BE49-F238E27FC236}">
                <a16:creationId xmlns:a16="http://schemas.microsoft.com/office/drawing/2014/main" id="{3BFC63BB-7884-60C9-0AE0-9CF66DA2FF9F}"/>
              </a:ext>
            </a:extLst>
          </p:cNvPr>
          <p:cNvPicPr>
            <a:picLocks noChangeAspect="1"/>
          </p:cNvPicPr>
          <p:nvPr/>
        </p:nvPicPr>
        <p:blipFill>
          <a:blip r:embed="rId2"/>
          <a:stretch>
            <a:fillRect/>
          </a:stretch>
        </p:blipFill>
        <p:spPr>
          <a:xfrm>
            <a:off x="479037" y="941650"/>
            <a:ext cx="5992407" cy="3762650"/>
          </a:xfrm>
          <a:prstGeom prst="rect">
            <a:avLst/>
          </a:prstGeom>
        </p:spPr>
      </p:pic>
      <p:pic>
        <p:nvPicPr>
          <p:cNvPr id="10" name="Picture 9">
            <a:extLst>
              <a:ext uri="{FF2B5EF4-FFF2-40B4-BE49-F238E27FC236}">
                <a16:creationId xmlns:a16="http://schemas.microsoft.com/office/drawing/2014/main" id="{F0A1C65A-B7FC-3E5B-12B1-1BE034FEEB6F}"/>
              </a:ext>
            </a:extLst>
          </p:cNvPr>
          <p:cNvPicPr>
            <a:picLocks noChangeAspect="1"/>
          </p:cNvPicPr>
          <p:nvPr/>
        </p:nvPicPr>
        <p:blipFill>
          <a:blip r:embed="rId3"/>
          <a:stretch>
            <a:fillRect/>
          </a:stretch>
        </p:blipFill>
        <p:spPr>
          <a:xfrm>
            <a:off x="480408" y="5086039"/>
            <a:ext cx="5992406" cy="3626693"/>
          </a:xfrm>
          <a:prstGeom prst="rect">
            <a:avLst/>
          </a:prstGeom>
        </p:spPr>
      </p:pic>
      <p:pic>
        <p:nvPicPr>
          <p:cNvPr id="13" name="Picture 12">
            <a:extLst>
              <a:ext uri="{FF2B5EF4-FFF2-40B4-BE49-F238E27FC236}">
                <a16:creationId xmlns:a16="http://schemas.microsoft.com/office/drawing/2014/main" id="{38FE8174-9651-8F2F-8F51-48B93E5B5FD6}"/>
              </a:ext>
            </a:extLst>
          </p:cNvPr>
          <p:cNvPicPr>
            <a:picLocks noChangeAspect="1"/>
          </p:cNvPicPr>
          <p:nvPr/>
        </p:nvPicPr>
        <p:blipFill>
          <a:blip r:embed="rId4"/>
          <a:stretch>
            <a:fillRect/>
          </a:stretch>
        </p:blipFill>
        <p:spPr>
          <a:xfrm>
            <a:off x="7059932" y="5086039"/>
            <a:ext cx="6096001" cy="3626694"/>
          </a:xfrm>
          <a:prstGeom prst="rect">
            <a:avLst/>
          </a:prstGeom>
        </p:spPr>
      </p:pic>
      <p:pic>
        <p:nvPicPr>
          <p:cNvPr id="17" name="Picture 16">
            <a:extLst>
              <a:ext uri="{FF2B5EF4-FFF2-40B4-BE49-F238E27FC236}">
                <a16:creationId xmlns:a16="http://schemas.microsoft.com/office/drawing/2014/main" id="{43340D57-60FC-E4B6-08B8-034B5BE41E86}"/>
              </a:ext>
            </a:extLst>
          </p:cNvPr>
          <p:cNvPicPr>
            <a:picLocks noChangeAspect="1"/>
          </p:cNvPicPr>
          <p:nvPr/>
        </p:nvPicPr>
        <p:blipFill>
          <a:blip r:embed="rId5"/>
          <a:stretch>
            <a:fillRect/>
          </a:stretch>
        </p:blipFill>
        <p:spPr>
          <a:xfrm>
            <a:off x="13745792" y="880965"/>
            <a:ext cx="6029112" cy="3823336"/>
          </a:xfrm>
          <a:prstGeom prst="rect">
            <a:avLst/>
          </a:prstGeom>
        </p:spPr>
      </p:pic>
      <p:pic>
        <p:nvPicPr>
          <p:cNvPr id="24" name="Picture 23">
            <a:extLst>
              <a:ext uri="{FF2B5EF4-FFF2-40B4-BE49-F238E27FC236}">
                <a16:creationId xmlns:a16="http://schemas.microsoft.com/office/drawing/2014/main" id="{F479CCE4-E750-54A4-933F-EA6E73CFEBDA}"/>
              </a:ext>
            </a:extLst>
          </p:cNvPr>
          <p:cNvPicPr>
            <a:picLocks noChangeAspect="1"/>
          </p:cNvPicPr>
          <p:nvPr/>
        </p:nvPicPr>
        <p:blipFill>
          <a:blip r:embed="rId6"/>
          <a:stretch>
            <a:fillRect/>
          </a:stretch>
        </p:blipFill>
        <p:spPr>
          <a:xfrm>
            <a:off x="7059932" y="875113"/>
            <a:ext cx="6096001" cy="3839985"/>
          </a:xfrm>
          <a:prstGeom prst="rect">
            <a:avLst/>
          </a:prstGeom>
        </p:spPr>
      </p:pic>
      <p:pic>
        <p:nvPicPr>
          <p:cNvPr id="9" name="Picture 8">
            <a:extLst>
              <a:ext uri="{FF2B5EF4-FFF2-40B4-BE49-F238E27FC236}">
                <a16:creationId xmlns:a16="http://schemas.microsoft.com/office/drawing/2014/main" id="{5C19E2A6-B0FE-B3E6-51C1-34B2EF1AD0F7}"/>
              </a:ext>
            </a:extLst>
          </p:cNvPr>
          <p:cNvPicPr>
            <a:picLocks noChangeAspect="1"/>
          </p:cNvPicPr>
          <p:nvPr/>
        </p:nvPicPr>
        <p:blipFill>
          <a:blip r:embed="rId7"/>
          <a:stretch>
            <a:fillRect/>
          </a:stretch>
        </p:blipFill>
        <p:spPr>
          <a:xfrm>
            <a:off x="13745962" y="5086039"/>
            <a:ext cx="5879318" cy="3626691"/>
          </a:xfrm>
          <a:prstGeom prst="rect">
            <a:avLst/>
          </a:prstGeom>
        </p:spPr>
      </p:pic>
    </p:spTree>
    <p:extLst>
      <p:ext uri="{BB962C8B-B14F-4D97-AF65-F5344CB8AC3E}">
        <p14:creationId xmlns:p14="http://schemas.microsoft.com/office/powerpoint/2010/main" val="66621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17</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083675"/>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August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August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Welsh Government have provided updated de-escalation criteria for all planned care metrics which reflect encouragement towards an improved position. Focus has now been placed on achieving a new Targeted Intervention Target for patients waiting &lt;36 weeks for treatment.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a:p>
            <a:pPr marL="285750" indent="-285750">
              <a:buFont typeface="Arial" panose="020B0604020202020204" pitchFamily="34" charset="0"/>
              <a:buChar char="•"/>
            </a:pPr>
            <a:endParaRPr lang="en-GB" dirty="0"/>
          </a:p>
        </p:txBody>
      </p:sp>
      <p:sp>
        <p:nvSpPr>
          <p:cNvPr id="17" name="Rectangle: Rounded Corners 16">
            <a:hlinkClick r:id="rId2"/>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8" name="Picture 7">
            <a:extLst>
              <a:ext uri="{FF2B5EF4-FFF2-40B4-BE49-F238E27FC236}">
                <a16:creationId xmlns:a16="http://schemas.microsoft.com/office/drawing/2014/main" id="{45643855-F0F4-87F8-FCC9-3925DF054C3C}"/>
              </a:ext>
            </a:extLst>
          </p:cNvPr>
          <p:cNvPicPr>
            <a:picLocks noChangeAspect="1"/>
          </p:cNvPicPr>
          <p:nvPr/>
        </p:nvPicPr>
        <p:blipFill>
          <a:blip r:embed="rId5"/>
          <a:stretch>
            <a:fillRect/>
          </a:stretch>
        </p:blipFill>
        <p:spPr>
          <a:xfrm>
            <a:off x="10508872" y="4967869"/>
            <a:ext cx="6380289" cy="3853614"/>
          </a:xfrm>
          <a:prstGeom prst="rect">
            <a:avLst/>
          </a:prstGeom>
        </p:spPr>
      </p:pic>
      <p:pic>
        <p:nvPicPr>
          <p:cNvPr id="11" name="Picture 10">
            <a:extLst>
              <a:ext uri="{FF2B5EF4-FFF2-40B4-BE49-F238E27FC236}">
                <a16:creationId xmlns:a16="http://schemas.microsoft.com/office/drawing/2014/main" id="{23089F37-E174-3B1A-026D-B89560EF9330}"/>
              </a:ext>
            </a:extLst>
          </p:cNvPr>
          <p:cNvPicPr>
            <a:picLocks noChangeAspect="1"/>
          </p:cNvPicPr>
          <p:nvPr/>
        </p:nvPicPr>
        <p:blipFill>
          <a:blip r:embed="rId6"/>
          <a:stretch>
            <a:fillRect/>
          </a:stretch>
        </p:blipFill>
        <p:spPr>
          <a:xfrm>
            <a:off x="3182810" y="885748"/>
            <a:ext cx="6412832" cy="3765261"/>
          </a:xfrm>
          <a:prstGeom prst="rect">
            <a:avLst/>
          </a:prstGeom>
        </p:spPr>
      </p:pic>
      <p:pic>
        <p:nvPicPr>
          <p:cNvPr id="14" name="Picture 13">
            <a:extLst>
              <a:ext uri="{FF2B5EF4-FFF2-40B4-BE49-F238E27FC236}">
                <a16:creationId xmlns:a16="http://schemas.microsoft.com/office/drawing/2014/main" id="{57D04F22-A09D-A2A3-F39E-238E6C658FDF}"/>
              </a:ext>
            </a:extLst>
          </p:cNvPr>
          <p:cNvPicPr>
            <a:picLocks noChangeAspect="1"/>
          </p:cNvPicPr>
          <p:nvPr/>
        </p:nvPicPr>
        <p:blipFill>
          <a:blip r:embed="rId7"/>
          <a:stretch>
            <a:fillRect/>
          </a:stretch>
        </p:blipFill>
        <p:spPr>
          <a:xfrm>
            <a:off x="10441780" y="892958"/>
            <a:ext cx="6412832" cy="3697996"/>
          </a:xfrm>
          <a:prstGeom prst="rect">
            <a:avLst/>
          </a:prstGeom>
        </p:spPr>
      </p:pic>
      <p:pic>
        <p:nvPicPr>
          <p:cNvPr id="21" name="Picture 20">
            <a:extLst>
              <a:ext uri="{FF2B5EF4-FFF2-40B4-BE49-F238E27FC236}">
                <a16:creationId xmlns:a16="http://schemas.microsoft.com/office/drawing/2014/main" id="{22DE8CBC-4FE5-8AAC-0202-65E88013EDE0}"/>
              </a:ext>
            </a:extLst>
          </p:cNvPr>
          <p:cNvPicPr>
            <a:picLocks noChangeAspect="1"/>
          </p:cNvPicPr>
          <p:nvPr/>
        </p:nvPicPr>
        <p:blipFill>
          <a:blip r:embed="rId8"/>
          <a:stretch>
            <a:fillRect/>
          </a:stretch>
        </p:blipFill>
        <p:spPr>
          <a:xfrm>
            <a:off x="3249069" y="4966050"/>
            <a:ext cx="6346574" cy="3855434"/>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02040"/>
            <a:ext cx="19583400" cy="2554545"/>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slightly increased in August 2025 to 2,471, compared to 2,295 in July 2025.</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sz="2000"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additional Gastroenterology insourcing gained from recovery monies to support the stage 1 position through Q4, resulted in a greater volume of referrals for Endoscopy which meant further pressure on the 2025/26 Q1 position. Our trajectory has forecast that we will start recovering against the additional demand over the next quarter.</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August 2025</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7" name="Picture 6">
            <a:extLst>
              <a:ext uri="{FF2B5EF4-FFF2-40B4-BE49-F238E27FC236}">
                <a16:creationId xmlns:a16="http://schemas.microsoft.com/office/drawing/2014/main" id="{36088A4F-C406-F34D-9B7B-8AA450C952FF}"/>
              </a:ext>
            </a:extLst>
          </p:cNvPr>
          <p:cNvPicPr>
            <a:picLocks noChangeAspect="1"/>
          </p:cNvPicPr>
          <p:nvPr/>
        </p:nvPicPr>
        <p:blipFill>
          <a:blip r:embed="rId2"/>
          <a:stretch>
            <a:fillRect/>
          </a:stretch>
        </p:blipFill>
        <p:spPr>
          <a:xfrm>
            <a:off x="10449571" y="1840901"/>
            <a:ext cx="9067800" cy="5614380"/>
          </a:xfrm>
          <a:prstGeom prst="rect">
            <a:avLst/>
          </a:prstGeom>
        </p:spPr>
      </p:pic>
      <p:pic>
        <p:nvPicPr>
          <p:cNvPr id="12" name="Picture 11">
            <a:extLst>
              <a:ext uri="{FF2B5EF4-FFF2-40B4-BE49-F238E27FC236}">
                <a16:creationId xmlns:a16="http://schemas.microsoft.com/office/drawing/2014/main" id="{86E98041-659B-EFD7-2D3D-B4D36E29B000}"/>
              </a:ext>
            </a:extLst>
          </p:cNvPr>
          <p:cNvPicPr>
            <a:picLocks noChangeAspect="1"/>
          </p:cNvPicPr>
          <p:nvPr/>
        </p:nvPicPr>
        <p:blipFill>
          <a:blip r:embed="rId3"/>
          <a:stretch>
            <a:fillRect/>
          </a:stretch>
        </p:blipFill>
        <p:spPr>
          <a:xfrm>
            <a:off x="624325" y="1934230"/>
            <a:ext cx="8964478" cy="5274542"/>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9027055"/>
            <a:ext cx="19563435"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dirty="0"/>
              <a:t>Gold </a:t>
            </a:r>
            <a:r>
              <a:rPr lang="en-GB" sz="2000" i="1" dirty="0"/>
              <a:t>C. difficile </a:t>
            </a:r>
            <a:r>
              <a:rPr lang="en-GB" sz="2000" dirty="0"/>
              <a:t>High Incidence Management Group.</a:t>
            </a:r>
          </a:p>
          <a:p>
            <a:pPr marL="285750" lvl="0" indent="-285750">
              <a:buFont typeface="Arial" panose="020B0604020202020204" pitchFamily="34" charset="0"/>
              <a:buChar char="•"/>
            </a:pPr>
            <a:r>
              <a:rPr lang="en-GB" sz="2000" dirty="0"/>
              <a:t>New </a:t>
            </a:r>
            <a:r>
              <a:rPr lang="en-GB" sz="2000" i="1" dirty="0"/>
              <a:t>C. difficile </a:t>
            </a:r>
            <a:r>
              <a:rPr lang="en-GB" sz="2000" dirty="0"/>
              <a:t>Standards: Risk Assessment &amp; Governance Framework agreed by Management Board and approved by the Infection Prevention and Control Strategic Group August 2025. Multi-channel approach for dissemination and promotion at local level to support adoption.</a:t>
            </a:r>
          </a:p>
          <a:p>
            <a:pPr marL="285750" lvl="0" indent="-285750">
              <a:buFont typeface="Arial" panose="020B0604020202020204" pitchFamily="34" charset="0"/>
              <a:buChar char="•"/>
            </a:pPr>
            <a:r>
              <a:rPr lang="en-GB" sz="2000" dirty="0"/>
              <a:t>Scoping small scale project on antibiotic 72-hour review.</a:t>
            </a:r>
          </a:p>
          <a:p>
            <a:pPr marL="285750" lvl="0" indent="-285750">
              <a:buFont typeface="Arial" panose="020B0604020202020204" pitchFamily="34" charset="0"/>
              <a:buChar char="•"/>
            </a:pPr>
            <a:r>
              <a:rPr lang="en-GB" sz="2000" dirty="0"/>
              <a:t>Initial financial impact assessment of new National Cleaning Standards 2025 for SBUHB - £5m.  Further scoping work to assess the operational and clinical impact and risks.</a:t>
            </a: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7" name="Picture 6">
            <a:extLst>
              <a:ext uri="{FF2B5EF4-FFF2-40B4-BE49-F238E27FC236}">
                <a16:creationId xmlns:a16="http://schemas.microsoft.com/office/drawing/2014/main" id="{4F5C5FB0-39A5-0AC4-C82E-3F9226606118}"/>
              </a:ext>
            </a:extLst>
          </p:cNvPr>
          <p:cNvPicPr>
            <a:picLocks noChangeAspect="1"/>
          </p:cNvPicPr>
          <p:nvPr/>
        </p:nvPicPr>
        <p:blipFill>
          <a:blip r:embed="rId5"/>
          <a:stretch>
            <a:fillRect/>
          </a:stretch>
        </p:blipFill>
        <p:spPr>
          <a:xfrm>
            <a:off x="2509044" y="777833"/>
            <a:ext cx="6602908" cy="3697642"/>
          </a:xfrm>
          <a:prstGeom prst="rect">
            <a:avLst/>
          </a:prstGeom>
        </p:spPr>
      </p:pic>
      <p:pic>
        <p:nvPicPr>
          <p:cNvPr id="10" name="Picture 9">
            <a:extLst>
              <a:ext uri="{FF2B5EF4-FFF2-40B4-BE49-F238E27FC236}">
                <a16:creationId xmlns:a16="http://schemas.microsoft.com/office/drawing/2014/main" id="{1DEAA38F-CF66-611F-6E36-E073F7D8AB1C}"/>
              </a:ext>
            </a:extLst>
          </p:cNvPr>
          <p:cNvPicPr>
            <a:picLocks noChangeAspect="1"/>
          </p:cNvPicPr>
          <p:nvPr/>
        </p:nvPicPr>
        <p:blipFill>
          <a:blip r:embed="rId6"/>
          <a:stretch>
            <a:fillRect/>
          </a:stretch>
        </p:blipFill>
        <p:spPr>
          <a:xfrm>
            <a:off x="10354339" y="742686"/>
            <a:ext cx="6618132" cy="3697642"/>
          </a:xfrm>
          <a:prstGeom prst="rect">
            <a:avLst/>
          </a:prstGeom>
        </p:spPr>
      </p:pic>
      <p:pic>
        <p:nvPicPr>
          <p:cNvPr id="13" name="Picture 12">
            <a:extLst>
              <a:ext uri="{FF2B5EF4-FFF2-40B4-BE49-F238E27FC236}">
                <a16:creationId xmlns:a16="http://schemas.microsoft.com/office/drawing/2014/main" id="{216A10E0-C973-354C-B73F-31B0BCD5A569}"/>
              </a:ext>
            </a:extLst>
          </p:cNvPr>
          <p:cNvPicPr>
            <a:picLocks noChangeAspect="1"/>
          </p:cNvPicPr>
          <p:nvPr/>
        </p:nvPicPr>
        <p:blipFill>
          <a:blip r:embed="rId7"/>
          <a:stretch>
            <a:fillRect/>
          </a:stretch>
        </p:blipFill>
        <p:spPr>
          <a:xfrm>
            <a:off x="2737644" y="4771726"/>
            <a:ext cx="6374308" cy="3887077"/>
          </a:xfrm>
          <a:prstGeom prst="rect">
            <a:avLst/>
          </a:prstGeom>
        </p:spPr>
      </p:pic>
      <p:pic>
        <p:nvPicPr>
          <p:cNvPr id="16" name="Picture 15">
            <a:extLst>
              <a:ext uri="{FF2B5EF4-FFF2-40B4-BE49-F238E27FC236}">
                <a16:creationId xmlns:a16="http://schemas.microsoft.com/office/drawing/2014/main" id="{7815BDF2-649E-3865-07D0-253D5E3A6D96}"/>
              </a:ext>
            </a:extLst>
          </p:cNvPr>
          <p:cNvPicPr>
            <a:picLocks noChangeAspect="1"/>
          </p:cNvPicPr>
          <p:nvPr/>
        </p:nvPicPr>
        <p:blipFill>
          <a:blip r:embed="rId8"/>
          <a:stretch>
            <a:fillRect/>
          </a:stretch>
        </p:blipFill>
        <p:spPr>
          <a:xfrm>
            <a:off x="10369564" y="4771720"/>
            <a:ext cx="6602907" cy="3934408"/>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3506215185"/>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C53EF6-A0C7-087D-3863-F1E0DD9B6ED3}"/>
              </a:ext>
            </a:extLst>
          </p:cNvPr>
          <p:cNvSpPr txBox="1"/>
          <p:nvPr/>
        </p:nvSpPr>
        <p:spPr>
          <a:xfrm>
            <a:off x="261144" y="8808633"/>
            <a:ext cx="19583400" cy="27288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dirty="0">
                <a:latin typeface="Verdana" panose="020B0604030504040204" pitchFamily="34" charset="0"/>
                <a:ea typeface="Calibri" panose="020F0502020204030204" pitchFamily="34" charset="0"/>
                <a:cs typeface="Arial" panose="020B0604020202020204" pitchFamily="34" charset="0"/>
              </a:rPr>
              <a:t>In July 2025, the service reported 61% of patients had started treatment within 62 days which is above the Welsh Government TI target of 60%. Additional actions are </a:t>
            </a:r>
            <a:r>
              <a:rPr lang="en-GB" sz="2000" dirty="0">
                <a:latin typeface="Verdana" panose="020B0604030504040204" pitchFamily="34" charset="0"/>
                <a:ea typeface="Calibri" panose="020F0502020204030204" pitchFamily="34" charset="0"/>
                <a:cs typeface="Arial" panose="020B0604020202020204" pitchFamily="34" charset="0"/>
              </a:rPr>
              <a:t>being undertaken to improve performance: </a:t>
            </a:r>
          </a:p>
          <a:p>
            <a:pPr marL="742950" lvl="1"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Continued focus on front end of pathway for all specialties</a:t>
            </a:r>
          </a:p>
          <a:p>
            <a:pPr marL="742950" lvl="1"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Urology – focussed review of prostate pathway, including discussion to develop a true Straight to Test pathway, reducing the number of contacts.  We have contacted teams in each of the Welsh Health Boards for learning where STT prostate pathways exist.  Discussion with clinical team to take place at audit meeting 16th September.</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rPr>
              <a:t>LGI: Dr Ramsey leading discussions for consideration of a timeout/workshop with key representatives.</a:t>
            </a:r>
            <a:endParaRPr lang="en-GB" dirty="0">
              <a:latin typeface="Verdana" panose="020B0604030504040204" pitchFamily="34" charset="0"/>
              <a:ea typeface="Calibri" panose="020F0502020204030204" pitchFamily="34" charset="0"/>
              <a:cs typeface="Arial" panose="020B0604020202020204" pitchFamily="34" charset="0"/>
            </a:endParaRPr>
          </a:p>
          <a:p>
            <a:pPr lvl="0"/>
            <a:endParaRPr lang="en-GB" sz="1600" dirty="0"/>
          </a:p>
        </p:txBody>
      </p:sp>
      <p:pic>
        <p:nvPicPr>
          <p:cNvPr id="8" name="Picture 7">
            <a:extLst>
              <a:ext uri="{FF2B5EF4-FFF2-40B4-BE49-F238E27FC236}">
                <a16:creationId xmlns:a16="http://schemas.microsoft.com/office/drawing/2014/main" id="{7D5258CB-7B3D-5968-B3AC-CC6A6D80F8EE}"/>
              </a:ext>
            </a:extLst>
          </p:cNvPr>
          <p:cNvPicPr>
            <a:picLocks noChangeAspect="1"/>
          </p:cNvPicPr>
          <p:nvPr/>
        </p:nvPicPr>
        <p:blipFill>
          <a:blip r:embed="rId2"/>
          <a:stretch>
            <a:fillRect/>
          </a:stretch>
        </p:blipFill>
        <p:spPr>
          <a:xfrm>
            <a:off x="1157133" y="1396971"/>
            <a:ext cx="8895711" cy="5970277"/>
          </a:xfrm>
          <a:prstGeom prst="rect">
            <a:avLst/>
          </a:prstGeom>
        </p:spPr>
      </p:pic>
      <p:pic>
        <p:nvPicPr>
          <p:cNvPr id="14" name="Picture 13">
            <a:extLst>
              <a:ext uri="{FF2B5EF4-FFF2-40B4-BE49-F238E27FC236}">
                <a16:creationId xmlns:a16="http://schemas.microsoft.com/office/drawing/2014/main" id="{27D1057E-4A5E-403B-E253-EECAE62081A3}"/>
              </a:ext>
            </a:extLst>
          </p:cNvPr>
          <p:cNvPicPr>
            <a:picLocks noChangeAspect="1"/>
          </p:cNvPicPr>
          <p:nvPr/>
        </p:nvPicPr>
        <p:blipFill>
          <a:blip r:embed="rId3"/>
          <a:stretch>
            <a:fillRect/>
          </a:stretch>
        </p:blipFill>
        <p:spPr>
          <a:xfrm>
            <a:off x="10510044" y="1570744"/>
            <a:ext cx="9105900" cy="5877604"/>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sp>
        <p:nvSpPr>
          <p:cNvPr id="9" name="TextBox 8">
            <a:extLst>
              <a:ext uri="{FF2B5EF4-FFF2-40B4-BE49-F238E27FC236}">
                <a16:creationId xmlns:a16="http://schemas.microsoft.com/office/drawing/2014/main" id="{9A92DECB-9B25-DB5B-C724-014C7DACEE58}"/>
              </a:ext>
            </a:extLst>
          </p:cNvPr>
          <p:cNvSpPr txBox="1"/>
          <p:nvPr/>
        </p:nvSpPr>
        <p:spPr>
          <a:xfrm>
            <a:off x="184944" y="9031853"/>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backlog has increased over the Summer and above the outlined trajectory.  The tumour sites with the largest proportion are Skin, Urology, Lower GI &amp; Gynaecology. </a:t>
            </a:r>
          </a:p>
          <a:p>
            <a:pPr marL="800100" lvl="1"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Skin actions include: Dermatology Locum commenced in post in August.  Additional outpatient activity planned for September 2025.  HCSE undertaking D&amp;C and process review support development of business case for longer term provision of services.</a:t>
            </a:r>
          </a:p>
          <a:p>
            <a:pPr marL="800100" lvl="1"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Gynaecology: Phase 1 of the Transformation of Gynaecological Oncology Services has commenced.  Phase 1 concludes October 2025.</a:t>
            </a:r>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hart 4">
            <a:extLst>
              <a:ext uri="{FF2B5EF4-FFF2-40B4-BE49-F238E27FC236}">
                <a16:creationId xmlns:a16="http://schemas.microsoft.com/office/drawing/2014/main" id="{2BD62C3E-1F82-7ACE-8D59-68AB4B9BBE3B}"/>
              </a:ext>
            </a:extLst>
          </p:cNvPr>
          <p:cNvGraphicFramePr/>
          <p:nvPr/>
        </p:nvGraphicFramePr>
        <p:xfrm>
          <a:off x="527844" y="1504171"/>
          <a:ext cx="18897600" cy="70460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2472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6" name="Picture 5">
            <a:extLst>
              <a:ext uri="{FF2B5EF4-FFF2-40B4-BE49-F238E27FC236}">
                <a16:creationId xmlns:a16="http://schemas.microsoft.com/office/drawing/2014/main" id="{10253932-53B5-968E-4743-80B611CBAF79}"/>
              </a:ext>
            </a:extLst>
          </p:cNvPr>
          <p:cNvPicPr>
            <a:picLocks noChangeAspect="1"/>
          </p:cNvPicPr>
          <p:nvPr/>
        </p:nvPicPr>
        <p:blipFill>
          <a:blip r:embed="rId2"/>
          <a:stretch>
            <a:fillRect/>
          </a:stretch>
        </p:blipFill>
        <p:spPr>
          <a:xfrm>
            <a:off x="2559715" y="6078495"/>
            <a:ext cx="7342523" cy="4500786"/>
          </a:xfrm>
          <a:prstGeom prst="rect">
            <a:avLst/>
          </a:prstGeom>
        </p:spPr>
      </p:pic>
      <p:pic>
        <p:nvPicPr>
          <p:cNvPr id="9" name="Picture 8">
            <a:extLst>
              <a:ext uri="{FF2B5EF4-FFF2-40B4-BE49-F238E27FC236}">
                <a16:creationId xmlns:a16="http://schemas.microsoft.com/office/drawing/2014/main" id="{DB24CC8C-3E3D-42F6-CBC0-70FF0F605BCE}"/>
              </a:ext>
            </a:extLst>
          </p:cNvPr>
          <p:cNvPicPr>
            <a:picLocks noChangeAspect="1"/>
          </p:cNvPicPr>
          <p:nvPr/>
        </p:nvPicPr>
        <p:blipFill>
          <a:blip r:embed="rId3"/>
          <a:stretch>
            <a:fillRect/>
          </a:stretch>
        </p:blipFill>
        <p:spPr>
          <a:xfrm>
            <a:off x="10660844" y="6080515"/>
            <a:ext cx="7430265" cy="4623276"/>
          </a:xfrm>
          <a:prstGeom prst="rect">
            <a:avLst/>
          </a:prstGeom>
        </p:spPr>
      </p:pic>
      <p:pic>
        <p:nvPicPr>
          <p:cNvPr id="12" name="Picture 11">
            <a:extLst>
              <a:ext uri="{FF2B5EF4-FFF2-40B4-BE49-F238E27FC236}">
                <a16:creationId xmlns:a16="http://schemas.microsoft.com/office/drawing/2014/main" id="{372B5EBA-1B68-08E5-81A6-83F5DC066F07}"/>
              </a:ext>
            </a:extLst>
          </p:cNvPr>
          <p:cNvPicPr>
            <a:picLocks noChangeAspect="1"/>
          </p:cNvPicPr>
          <p:nvPr/>
        </p:nvPicPr>
        <p:blipFill>
          <a:blip r:embed="rId4"/>
          <a:stretch>
            <a:fillRect/>
          </a:stretch>
        </p:blipFill>
        <p:spPr>
          <a:xfrm>
            <a:off x="2559715" y="880571"/>
            <a:ext cx="7346868" cy="4774104"/>
          </a:xfrm>
          <a:prstGeom prst="rect">
            <a:avLst/>
          </a:prstGeom>
        </p:spPr>
      </p:pic>
      <p:pic>
        <p:nvPicPr>
          <p:cNvPr id="15" name="Picture 14">
            <a:extLst>
              <a:ext uri="{FF2B5EF4-FFF2-40B4-BE49-F238E27FC236}">
                <a16:creationId xmlns:a16="http://schemas.microsoft.com/office/drawing/2014/main" id="{4F6A4A92-C9E4-380B-5C4B-5D98B9AE467D}"/>
              </a:ext>
            </a:extLst>
          </p:cNvPr>
          <p:cNvPicPr>
            <a:picLocks noChangeAspect="1"/>
          </p:cNvPicPr>
          <p:nvPr/>
        </p:nvPicPr>
        <p:blipFill>
          <a:blip r:embed="rId5"/>
          <a:stretch>
            <a:fillRect/>
          </a:stretch>
        </p:blipFill>
        <p:spPr>
          <a:xfrm>
            <a:off x="10925888" y="882591"/>
            <a:ext cx="7090622" cy="4772084"/>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4B6C3BFE-254D-F594-E8A6-807E27669FA0}"/>
              </a:ext>
            </a:extLst>
          </p:cNvPr>
          <p:cNvPicPr>
            <a:picLocks noChangeAspect="1"/>
          </p:cNvPicPr>
          <p:nvPr/>
        </p:nvPicPr>
        <p:blipFill>
          <a:blip r:embed="rId2"/>
          <a:stretch>
            <a:fillRect/>
          </a:stretch>
        </p:blipFill>
        <p:spPr>
          <a:xfrm>
            <a:off x="3118644" y="882504"/>
            <a:ext cx="6934197" cy="3846000"/>
          </a:xfrm>
          <a:prstGeom prst="rect">
            <a:avLst/>
          </a:prstGeom>
        </p:spPr>
      </p:pic>
      <p:pic>
        <p:nvPicPr>
          <p:cNvPr id="10" name="Picture 9">
            <a:extLst>
              <a:ext uri="{FF2B5EF4-FFF2-40B4-BE49-F238E27FC236}">
                <a16:creationId xmlns:a16="http://schemas.microsoft.com/office/drawing/2014/main" id="{A3B662B1-4A6B-1802-8EA7-31F463AD1DB8}"/>
              </a:ext>
            </a:extLst>
          </p:cNvPr>
          <p:cNvPicPr>
            <a:picLocks noChangeAspect="1"/>
          </p:cNvPicPr>
          <p:nvPr/>
        </p:nvPicPr>
        <p:blipFill>
          <a:blip r:embed="rId3"/>
          <a:stretch>
            <a:fillRect/>
          </a:stretch>
        </p:blipFill>
        <p:spPr>
          <a:xfrm>
            <a:off x="11148094" y="941706"/>
            <a:ext cx="6446152" cy="3786797"/>
          </a:xfrm>
          <a:prstGeom prst="rect">
            <a:avLst/>
          </a:prstGeom>
        </p:spPr>
      </p:pic>
      <p:pic>
        <p:nvPicPr>
          <p:cNvPr id="13" name="Picture 12">
            <a:extLst>
              <a:ext uri="{FF2B5EF4-FFF2-40B4-BE49-F238E27FC236}">
                <a16:creationId xmlns:a16="http://schemas.microsoft.com/office/drawing/2014/main" id="{C7A868A7-1B62-5B62-4DE1-A13B8E71464E}"/>
              </a:ext>
            </a:extLst>
          </p:cNvPr>
          <p:cNvPicPr>
            <a:picLocks noChangeAspect="1"/>
          </p:cNvPicPr>
          <p:nvPr/>
        </p:nvPicPr>
        <p:blipFill>
          <a:blip r:embed="rId4"/>
          <a:stretch>
            <a:fillRect/>
          </a:stretch>
        </p:blipFill>
        <p:spPr>
          <a:xfrm>
            <a:off x="3118644" y="5149571"/>
            <a:ext cx="6934197" cy="3909367"/>
          </a:xfrm>
          <a:prstGeom prst="rect">
            <a:avLst/>
          </a:prstGeom>
        </p:spPr>
      </p:pic>
      <p:pic>
        <p:nvPicPr>
          <p:cNvPr id="17" name="Picture 16">
            <a:extLst>
              <a:ext uri="{FF2B5EF4-FFF2-40B4-BE49-F238E27FC236}">
                <a16:creationId xmlns:a16="http://schemas.microsoft.com/office/drawing/2014/main" id="{76A94616-A36C-3257-8787-F4CF89C11249}"/>
              </a:ext>
            </a:extLst>
          </p:cNvPr>
          <p:cNvPicPr>
            <a:picLocks noChangeAspect="1"/>
          </p:cNvPicPr>
          <p:nvPr/>
        </p:nvPicPr>
        <p:blipFill>
          <a:blip r:embed="rId5"/>
          <a:stretch>
            <a:fillRect/>
          </a:stretch>
        </p:blipFill>
        <p:spPr>
          <a:xfrm>
            <a:off x="11148094" y="5099502"/>
            <a:ext cx="6446152" cy="3909368"/>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9312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401135"/>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b="1" dirty="0">
                <a:latin typeface="Verdana" panose="020B0604030504040204" pitchFamily="34" charset="0"/>
                <a:ea typeface="Verdana" panose="020B0604030504040204" pitchFamily="34" charset="0"/>
              </a:rPr>
              <a:t>CAMHS Part 1B – </a:t>
            </a:r>
            <a:r>
              <a:rPr lang="en-GB" sz="2000" dirty="0">
                <a:latin typeface="Verdana" panose="020B0604030504040204" pitchFamily="34" charset="0"/>
                <a:ea typeface="Verdana" panose="020B0604030504040204" pitchFamily="34" charset="0"/>
              </a:rPr>
              <a:t>Performance against Part 1B will remain a challenge until the backlog of &gt;28-day waiters is cleared. However, the recovery plan put in place will support this, and the planned Demand and Capacity review will help to identify the gap.</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CAMHS part 1B now shows a slight increase from previously reported performance to 53% for the last reporting period (July) from a previous position of 30% - the team have provided assurance that performance will meet the profile in a few months. Part 1A has been maintained at 81%, with Part 2 also maintaining performance against the trajectory reporting 93% in July. </a:t>
            </a:r>
          </a:p>
        </p:txBody>
      </p:sp>
      <p:pic>
        <p:nvPicPr>
          <p:cNvPr id="16" name="Picture 15">
            <a:extLst>
              <a:ext uri="{FF2B5EF4-FFF2-40B4-BE49-F238E27FC236}">
                <a16:creationId xmlns:a16="http://schemas.microsoft.com/office/drawing/2014/main" id="{3B020FF5-F31C-49EE-8018-7F030D467BE4}"/>
              </a:ext>
            </a:extLst>
          </p:cNvPr>
          <p:cNvPicPr>
            <a:picLocks noChangeAspect="1"/>
          </p:cNvPicPr>
          <p:nvPr/>
        </p:nvPicPr>
        <p:blipFill>
          <a:blip r:embed="rId2"/>
          <a:stretch>
            <a:fillRect/>
          </a:stretch>
        </p:blipFill>
        <p:spPr>
          <a:xfrm>
            <a:off x="11172328" y="5159841"/>
            <a:ext cx="6991506" cy="3847633"/>
          </a:xfrm>
          <a:prstGeom prst="rect">
            <a:avLst/>
          </a:prstGeom>
        </p:spPr>
      </p:pic>
      <p:pic>
        <p:nvPicPr>
          <p:cNvPr id="7" name="Picture 6">
            <a:extLst>
              <a:ext uri="{FF2B5EF4-FFF2-40B4-BE49-F238E27FC236}">
                <a16:creationId xmlns:a16="http://schemas.microsoft.com/office/drawing/2014/main" id="{A112FAAE-73C9-8803-F466-B61FBBCEE042}"/>
              </a:ext>
            </a:extLst>
          </p:cNvPr>
          <p:cNvPicPr>
            <a:picLocks noChangeAspect="1"/>
          </p:cNvPicPr>
          <p:nvPr/>
        </p:nvPicPr>
        <p:blipFill>
          <a:blip r:embed="rId3"/>
          <a:stretch>
            <a:fillRect/>
          </a:stretch>
        </p:blipFill>
        <p:spPr>
          <a:xfrm>
            <a:off x="11159277" y="922083"/>
            <a:ext cx="7080036" cy="3740519"/>
          </a:xfrm>
          <a:prstGeom prst="rect">
            <a:avLst/>
          </a:prstGeom>
        </p:spPr>
      </p:pic>
      <p:pic>
        <p:nvPicPr>
          <p:cNvPr id="11" name="Picture 10">
            <a:extLst>
              <a:ext uri="{FF2B5EF4-FFF2-40B4-BE49-F238E27FC236}">
                <a16:creationId xmlns:a16="http://schemas.microsoft.com/office/drawing/2014/main" id="{C566F060-0E99-7892-9020-498800F79075}"/>
              </a:ext>
            </a:extLst>
          </p:cNvPr>
          <p:cNvPicPr>
            <a:picLocks noChangeAspect="1"/>
          </p:cNvPicPr>
          <p:nvPr/>
        </p:nvPicPr>
        <p:blipFill>
          <a:blip r:embed="rId4"/>
          <a:stretch>
            <a:fillRect/>
          </a:stretch>
        </p:blipFill>
        <p:spPr>
          <a:xfrm>
            <a:off x="2565947" y="5272207"/>
            <a:ext cx="6991506" cy="3735268"/>
          </a:xfrm>
          <a:prstGeom prst="rect">
            <a:avLst/>
          </a:prstGeom>
        </p:spPr>
      </p:pic>
      <p:pic>
        <p:nvPicPr>
          <p:cNvPr id="15" name="Picture 14">
            <a:extLst>
              <a:ext uri="{FF2B5EF4-FFF2-40B4-BE49-F238E27FC236}">
                <a16:creationId xmlns:a16="http://schemas.microsoft.com/office/drawing/2014/main" id="{55B0D740-3611-15D4-45D0-FBDCF747DD45}"/>
              </a:ext>
            </a:extLst>
          </p:cNvPr>
          <p:cNvPicPr>
            <a:picLocks noChangeAspect="1"/>
          </p:cNvPicPr>
          <p:nvPr/>
        </p:nvPicPr>
        <p:blipFill>
          <a:blip r:embed="rId5"/>
          <a:stretch>
            <a:fillRect/>
          </a:stretch>
        </p:blipFill>
        <p:spPr>
          <a:xfrm>
            <a:off x="2565948" y="927335"/>
            <a:ext cx="6763504" cy="3735267"/>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5,853</a:t>
            </a:r>
            <a:r>
              <a:rPr lang="en-GB" sz="1800" dirty="0">
                <a:effectLst/>
                <a:latin typeface="Verdana" panose="020B0604030504040204" pitchFamily="34" charset="0"/>
                <a:ea typeface="Calibri" panose="020F0502020204030204" pitchFamily="34" charset="0"/>
                <a:cs typeface="Arial" panose="020B0604020202020204" pitchFamily="34" charset="0"/>
              </a:rPr>
              <a:t> friends and family surveys completed in August 2025 which is a reduction on the previous month where 6,992 surveys were completed</a:t>
            </a:r>
            <a:r>
              <a:rPr lang="en-GB" sz="1800" dirty="0">
                <a:solidFill>
                  <a:srgbClr val="FF0000"/>
                </a:solidFill>
                <a:effectLst/>
                <a:latin typeface="Verdana" panose="020B060403050404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92%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 There were 207 concerns receive in June 2025, and 62% of those concerns had responses sent within 30 days in June.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ED965E07-4A2E-8F3F-2662-DC0845CC1B40}"/>
              </a:ext>
            </a:extLst>
          </p:cNvPr>
          <p:cNvPicPr>
            <a:picLocks noChangeAspect="1"/>
          </p:cNvPicPr>
          <p:nvPr/>
        </p:nvPicPr>
        <p:blipFill>
          <a:blip r:embed="rId2"/>
          <a:stretch>
            <a:fillRect/>
          </a:stretch>
        </p:blipFill>
        <p:spPr>
          <a:xfrm>
            <a:off x="2890044" y="5310743"/>
            <a:ext cx="7162800" cy="3773492"/>
          </a:xfrm>
          <a:prstGeom prst="rect">
            <a:avLst/>
          </a:prstGeom>
        </p:spPr>
      </p:pic>
      <p:pic>
        <p:nvPicPr>
          <p:cNvPr id="10" name="Picture 9">
            <a:extLst>
              <a:ext uri="{FF2B5EF4-FFF2-40B4-BE49-F238E27FC236}">
                <a16:creationId xmlns:a16="http://schemas.microsoft.com/office/drawing/2014/main" id="{7911E103-24B9-9B85-B7DF-B95EACB1104A}"/>
              </a:ext>
            </a:extLst>
          </p:cNvPr>
          <p:cNvPicPr>
            <a:picLocks noChangeAspect="1"/>
          </p:cNvPicPr>
          <p:nvPr/>
        </p:nvPicPr>
        <p:blipFill>
          <a:blip r:embed="rId3"/>
          <a:stretch>
            <a:fillRect/>
          </a:stretch>
        </p:blipFill>
        <p:spPr>
          <a:xfrm>
            <a:off x="11014085" y="5284301"/>
            <a:ext cx="6459099" cy="3950498"/>
          </a:xfrm>
          <a:prstGeom prst="rect">
            <a:avLst/>
          </a:prstGeom>
        </p:spPr>
      </p:pic>
      <p:pic>
        <p:nvPicPr>
          <p:cNvPr id="15" name="Picture 14">
            <a:extLst>
              <a:ext uri="{FF2B5EF4-FFF2-40B4-BE49-F238E27FC236}">
                <a16:creationId xmlns:a16="http://schemas.microsoft.com/office/drawing/2014/main" id="{BC4D53BA-B47A-AFDD-CB12-CCFA9B239FB4}"/>
              </a:ext>
            </a:extLst>
          </p:cNvPr>
          <p:cNvPicPr>
            <a:picLocks noChangeAspect="1"/>
          </p:cNvPicPr>
          <p:nvPr/>
        </p:nvPicPr>
        <p:blipFill>
          <a:blip r:embed="rId4"/>
          <a:stretch>
            <a:fillRect/>
          </a:stretch>
        </p:blipFill>
        <p:spPr>
          <a:xfrm>
            <a:off x="2890044" y="814651"/>
            <a:ext cx="7162800" cy="3950496"/>
          </a:xfrm>
          <a:prstGeom prst="rect">
            <a:avLst/>
          </a:prstGeom>
        </p:spPr>
      </p:pic>
      <p:pic>
        <p:nvPicPr>
          <p:cNvPr id="18" name="Picture 17">
            <a:extLst>
              <a:ext uri="{FF2B5EF4-FFF2-40B4-BE49-F238E27FC236}">
                <a16:creationId xmlns:a16="http://schemas.microsoft.com/office/drawing/2014/main" id="{099450B8-2706-D8CA-58B2-64F95E975E8D}"/>
              </a:ext>
            </a:extLst>
          </p:cNvPr>
          <p:cNvPicPr>
            <a:picLocks noChangeAspect="1"/>
          </p:cNvPicPr>
          <p:nvPr/>
        </p:nvPicPr>
        <p:blipFill>
          <a:blip r:embed="rId5"/>
          <a:stretch>
            <a:fillRect/>
          </a:stretch>
        </p:blipFill>
        <p:spPr>
          <a:xfrm>
            <a:off x="11014085" y="814650"/>
            <a:ext cx="6459098" cy="3950497"/>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91333" y="1667958"/>
            <a:ext cx="6151358" cy="9154814"/>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2 - 160 new formal complaints in August which is a decrease compared to 192 in July.</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3 - The average number of days taken to close a formal complaint does appear to be reducing over the last 6 months. Average days for June being 29 days.</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4 - The number of overdue formal complaints is increasing bi-weekly. As of the 5</a:t>
            </a:r>
            <a:r>
              <a:rPr lang="en-GB" sz="1732" baseline="30000" dirty="0">
                <a:solidFill>
                  <a:prstClr val="black"/>
                </a:solidFill>
                <a:latin typeface="Verdana" panose="020B0604030504040204" pitchFamily="34" charset="0"/>
                <a:ea typeface="Verdana" panose="020B0604030504040204" pitchFamily="34" charset="0"/>
                <a:cs typeface="Arial" panose="020B0604020202020204" pitchFamily="34" charset="0"/>
              </a:rPr>
              <a:t>th</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September, 235 formal complaints were overdue.</a:t>
            </a:r>
            <a:endPar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report run on all overdue complaints which is sent to each Service Groups requesting updates.</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drop-in sessions where complaint handlers can join to discuss any issues.</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meetings with Service Groups to discuss open complaints and Ombudsman cases.</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Test to Change in SNPT to trial new way of managing complaints and trying to resolve early on.</a:t>
            </a:r>
            <a:endPar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the overdue complaints by December 2025, in readiness for the new Putting Things Right Guidance being introduced in April 2026.</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graphicFrame>
        <p:nvGraphicFramePr>
          <p:cNvPr id="3" name="Chart 2">
            <a:extLst>
              <a:ext uri="{FF2B5EF4-FFF2-40B4-BE49-F238E27FC236}">
                <a16:creationId xmlns:a16="http://schemas.microsoft.com/office/drawing/2014/main" id="{2BE9CE90-0116-CE21-362F-D33A5216FAB2}"/>
              </a:ext>
            </a:extLst>
          </p:cNvPr>
          <p:cNvGraphicFramePr>
            <a:graphicFrameLocks/>
          </p:cNvGraphicFramePr>
          <p:nvPr>
            <p:extLst>
              <p:ext uri="{D42A27DB-BD31-4B8C-83A1-F6EECF244321}">
                <p14:modId xmlns:p14="http://schemas.microsoft.com/office/powerpoint/2010/main" val="121334353"/>
              </p:ext>
            </p:extLst>
          </p:nvPr>
        </p:nvGraphicFramePr>
        <p:xfrm>
          <a:off x="13253244" y="1667958"/>
          <a:ext cx="6676154" cy="37544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05DCDF10-FA17-2B70-19C9-941BE889AED4}"/>
              </a:ext>
            </a:extLst>
          </p:cNvPr>
          <p:cNvGraphicFramePr>
            <a:graphicFrameLocks/>
          </p:cNvGraphicFramePr>
          <p:nvPr>
            <p:extLst>
              <p:ext uri="{D42A27DB-BD31-4B8C-83A1-F6EECF244321}">
                <p14:modId xmlns:p14="http://schemas.microsoft.com/office/powerpoint/2010/main" val="1461164155"/>
              </p:ext>
            </p:extLst>
          </p:nvPr>
        </p:nvGraphicFramePr>
        <p:xfrm>
          <a:off x="13253244" y="5873073"/>
          <a:ext cx="6781800" cy="401962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9E327431-7F93-2815-DC76-8A1E05153323}"/>
              </a:ext>
            </a:extLst>
          </p:cNvPr>
          <p:cNvGraphicFramePr>
            <a:graphicFrameLocks/>
          </p:cNvGraphicFramePr>
          <p:nvPr>
            <p:extLst>
              <p:ext uri="{D42A27DB-BD31-4B8C-83A1-F6EECF244321}">
                <p14:modId xmlns:p14="http://schemas.microsoft.com/office/powerpoint/2010/main" val="1279620676"/>
              </p:ext>
            </p:extLst>
          </p:nvPr>
        </p:nvGraphicFramePr>
        <p:xfrm>
          <a:off x="6471444" y="1791146"/>
          <a:ext cx="6781800" cy="375445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a:extLst>
              <a:ext uri="{FF2B5EF4-FFF2-40B4-BE49-F238E27FC236}">
                <a16:creationId xmlns:a16="http://schemas.microsoft.com/office/drawing/2014/main" id="{A088AB4D-D584-88A6-0E5A-1868E5C57FF1}"/>
              </a:ext>
            </a:extLst>
          </p:cNvPr>
          <p:cNvGraphicFramePr>
            <a:graphicFrameLocks/>
          </p:cNvGraphicFramePr>
          <p:nvPr>
            <p:extLst>
              <p:ext uri="{D42A27DB-BD31-4B8C-83A1-F6EECF244321}">
                <p14:modId xmlns:p14="http://schemas.microsoft.com/office/powerpoint/2010/main" val="760231882"/>
              </p:ext>
            </p:extLst>
          </p:nvPr>
        </p:nvGraphicFramePr>
        <p:xfrm>
          <a:off x="6623844" y="5873073"/>
          <a:ext cx="6626892" cy="4019621"/>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Rounded Corners 5">
            <a:extLst>
              <a:ext uri="{FF2B5EF4-FFF2-40B4-BE49-F238E27FC236}">
                <a16:creationId xmlns:a16="http://schemas.microsoft.com/office/drawing/2014/main" id="{9D203032-DCED-1AEC-19C3-0EF99EC3479E}"/>
              </a:ext>
              <a:ext uri="{C183D7F6-B498-43B3-948B-1728B52AA6E4}">
                <adec:decorative xmlns:adec="http://schemas.microsoft.com/office/drawing/2017/decorative" val="1"/>
              </a:ext>
            </a:extLst>
          </p:cNvPr>
          <p:cNvSpPr/>
          <p:nvPr/>
        </p:nvSpPr>
        <p:spPr>
          <a:xfrm>
            <a:off x="346479" y="115782"/>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sp>
        <p:nvSpPr>
          <p:cNvPr id="9" name="Text Box 980076608">
            <a:extLst>
              <a:ext uri="{FF2B5EF4-FFF2-40B4-BE49-F238E27FC236}">
                <a16:creationId xmlns:a16="http://schemas.microsoft.com/office/drawing/2014/main" id="{63E9DC7B-4BBB-C2FB-98F7-A7F8ECDDEBA6}"/>
              </a:ext>
            </a:extLst>
          </p:cNvPr>
          <p:cNvSpPr txBox="1">
            <a:spLocks noChangeArrowheads="1"/>
          </p:cNvSpPr>
          <p:nvPr/>
        </p:nvSpPr>
        <p:spPr bwMode="auto">
          <a:xfrm>
            <a:off x="1899444" y="348650"/>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Complaints: Action &amp; Intervention</a:t>
            </a:r>
            <a:endParaRPr lang="en-GB" sz="3628" b="1" dirty="0">
              <a:solidFill>
                <a:prstClr val="black"/>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DA2BE4C9-CA25-F03D-6FEC-F2A8F347E8BB}"/>
              </a:ext>
            </a:extLst>
          </p:cNvPr>
          <p:cNvPicPr>
            <a:picLocks noChangeAspect="1"/>
          </p:cNvPicPr>
          <p:nvPr/>
        </p:nvPicPr>
        <p:blipFill>
          <a:blip r:embed="rId7"/>
          <a:stretch>
            <a:fillRect/>
          </a:stretch>
        </p:blipFill>
        <p:spPr>
          <a:xfrm>
            <a:off x="635796" y="206419"/>
            <a:ext cx="1257012" cy="1175389"/>
          </a:xfrm>
          <a:prstGeom prst="rect">
            <a:avLst/>
          </a:prstGeom>
        </p:spPr>
      </p:pic>
    </p:spTree>
    <p:extLst>
      <p:ext uri="{BB962C8B-B14F-4D97-AF65-F5344CB8AC3E}">
        <p14:creationId xmlns:p14="http://schemas.microsoft.com/office/powerpoint/2010/main" val="2329434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six</a:t>
            </a:r>
            <a:r>
              <a:rPr lang="en-GB" sz="1800" dirty="0">
                <a:effectLst/>
                <a:latin typeface="Verdana" panose="020B0604030504040204" pitchFamily="34" charset="0"/>
                <a:ea typeface="Calibri" panose="020F0502020204030204" pitchFamily="34" charset="0"/>
                <a:cs typeface="Arial" panose="020B0604020202020204" pitchFamily="34" charset="0"/>
              </a:rPr>
              <a:t> Nationally Reported Incidents reported in August 2025 and there were no new never events reported. Of those NRI’s reported, they were related to a misdiagnosis’, an avoidable in-patient fall, medication administration error and a failure to diagnose. </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August 2025, there were 119 open risks with a score &gt;20 recorded for the Health Bord which is a reduction compared to 124 in July 2025. There were 263 open risks with a score &gt;16, which again is a reduction compared to 274 in July 2025.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182 hospital falls recorded in August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044F531C-4AA8-94A3-5F86-A6A881358183}"/>
              </a:ext>
            </a:extLst>
          </p:cNvPr>
          <p:cNvPicPr>
            <a:picLocks noChangeAspect="1"/>
          </p:cNvPicPr>
          <p:nvPr/>
        </p:nvPicPr>
        <p:blipFill>
          <a:blip r:embed="rId2"/>
          <a:stretch>
            <a:fillRect/>
          </a:stretch>
        </p:blipFill>
        <p:spPr>
          <a:xfrm>
            <a:off x="3397105" y="838903"/>
            <a:ext cx="6503337" cy="3874905"/>
          </a:xfrm>
          <a:prstGeom prst="rect">
            <a:avLst/>
          </a:prstGeom>
        </p:spPr>
      </p:pic>
      <p:pic>
        <p:nvPicPr>
          <p:cNvPr id="10" name="Picture 9">
            <a:extLst>
              <a:ext uri="{FF2B5EF4-FFF2-40B4-BE49-F238E27FC236}">
                <a16:creationId xmlns:a16="http://schemas.microsoft.com/office/drawing/2014/main" id="{A2CE67D6-34A2-AD7C-5F8D-F7E50F69E381}"/>
              </a:ext>
            </a:extLst>
          </p:cNvPr>
          <p:cNvPicPr>
            <a:picLocks noChangeAspect="1"/>
          </p:cNvPicPr>
          <p:nvPr/>
        </p:nvPicPr>
        <p:blipFill>
          <a:blip r:embed="rId3"/>
          <a:stretch>
            <a:fillRect/>
          </a:stretch>
        </p:blipFill>
        <p:spPr>
          <a:xfrm>
            <a:off x="10844222" y="838902"/>
            <a:ext cx="6317394" cy="3874905"/>
          </a:xfrm>
          <a:prstGeom prst="rect">
            <a:avLst/>
          </a:prstGeom>
        </p:spPr>
      </p:pic>
      <p:pic>
        <p:nvPicPr>
          <p:cNvPr id="15" name="Picture 14">
            <a:extLst>
              <a:ext uri="{FF2B5EF4-FFF2-40B4-BE49-F238E27FC236}">
                <a16:creationId xmlns:a16="http://schemas.microsoft.com/office/drawing/2014/main" id="{69F25DA7-D80A-9D7B-7784-AFE4D9A0C76B}"/>
              </a:ext>
            </a:extLst>
          </p:cNvPr>
          <p:cNvPicPr>
            <a:picLocks noChangeAspect="1"/>
          </p:cNvPicPr>
          <p:nvPr/>
        </p:nvPicPr>
        <p:blipFill>
          <a:blip r:embed="rId4"/>
          <a:stretch>
            <a:fillRect/>
          </a:stretch>
        </p:blipFill>
        <p:spPr>
          <a:xfrm>
            <a:off x="3397105" y="4983434"/>
            <a:ext cx="6503336" cy="3793612"/>
          </a:xfrm>
          <a:prstGeom prst="rect">
            <a:avLst/>
          </a:prstGeom>
        </p:spPr>
      </p:pic>
      <p:pic>
        <p:nvPicPr>
          <p:cNvPr id="18" name="Picture 17">
            <a:extLst>
              <a:ext uri="{FF2B5EF4-FFF2-40B4-BE49-F238E27FC236}">
                <a16:creationId xmlns:a16="http://schemas.microsoft.com/office/drawing/2014/main" id="{1EF54405-D063-598C-0530-334403ABA9A4}"/>
              </a:ext>
            </a:extLst>
          </p:cNvPr>
          <p:cNvPicPr>
            <a:picLocks noChangeAspect="1"/>
          </p:cNvPicPr>
          <p:nvPr/>
        </p:nvPicPr>
        <p:blipFill>
          <a:blip r:embed="rId5"/>
          <a:stretch>
            <a:fillRect/>
          </a:stretch>
        </p:blipFill>
        <p:spPr>
          <a:xfrm>
            <a:off x="10844221" y="4983432"/>
            <a:ext cx="6317395" cy="3793611"/>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0" y="2835275"/>
            <a:ext cx="13337604" cy="8486168"/>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600" b="1">
                <a:solidFill>
                  <a:prstClr val="black"/>
                </a:solidFill>
                <a:latin typeface="Arial"/>
                <a:cs typeface="Arial"/>
              </a:rPr>
              <a:t>Key Outcome Measure/s – </a:t>
            </a:r>
          </a:p>
          <a:p>
            <a:pPr defTabSz="914263"/>
            <a:endParaRPr lang="en-GB" sz="1649">
              <a:solidFill>
                <a:prstClr val="black"/>
              </a:solidFill>
              <a:latin typeface="Arial" panose="020B0604020202020204" pitchFamily="34" charset="0"/>
              <a:cs typeface="Arial" panose="020B0604020202020204" pitchFamily="34" charset="0"/>
            </a:endParaRPr>
          </a:p>
        </p:txBody>
      </p:sp>
      <p:sp>
        <p:nvSpPr>
          <p:cNvPr id="3" name="TextBox 2"/>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63"/>
            <a:r>
              <a:rPr lang="en-GB" sz="2968">
                <a:solidFill>
                  <a:prstClr val="white"/>
                </a:solidFill>
                <a:latin typeface="Aptos" panose="020B0004020202020204"/>
              </a:rPr>
              <a:t>Page 1</a:t>
            </a:r>
          </a:p>
        </p:txBody>
      </p:sp>
      <p:sp>
        <p:nvSpPr>
          <p:cNvPr id="24" name="TextBox 23"/>
          <p:cNvSpPr txBox="1">
            <a:spLocks noChangeAspect="1"/>
          </p:cNvSpPr>
          <p:nvPr/>
        </p:nvSpPr>
        <p:spPr>
          <a:xfrm>
            <a:off x="1420" y="1118800"/>
            <a:ext cx="13336184" cy="1649463"/>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Verdana" panose="020B0604030504040204" pitchFamily="34" charset="0"/>
                <a:ea typeface="Verdana" panose="020B0604030504040204" pitchFamily="34" charset="0"/>
                <a:cs typeface="Arial"/>
              </a:rPr>
              <a:t>What is the Data telling us?:</a:t>
            </a:r>
          </a:p>
          <a:p>
            <a:pPr defTabSz="914263"/>
            <a:r>
              <a:rPr lang="en-GB" sz="1400" dirty="0">
                <a:solidFill>
                  <a:prstClr val="black"/>
                </a:solidFill>
                <a:latin typeface="Verdana" panose="020B0604030504040204" pitchFamily="34" charset="0"/>
                <a:ea typeface="Verdana" panose="020B0604030504040204" pitchFamily="34" charset="0"/>
                <a:cs typeface="Arial"/>
              </a:rPr>
              <a:t>In-patient falls rate remains below National average with a down trajectory in last 6 months </a:t>
            </a:r>
          </a:p>
          <a:p>
            <a:pPr defTabSz="914263"/>
            <a:r>
              <a:rPr lang="en-GB" sz="1400" dirty="0">
                <a:solidFill>
                  <a:prstClr val="black"/>
                </a:solidFill>
                <a:latin typeface="Verdana" panose="020B0604030504040204" pitchFamily="34" charset="0"/>
                <a:ea typeface="Verdana" panose="020B0604030504040204" pitchFamily="34" charset="0"/>
                <a:cs typeface="Arial"/>
              </a:rPr>
              <a:t>The numbers of incidents causing harm  Aug '24-sept '25 is down 7% from the previous year</a:t>
            </a:r>
          </a:p>
          <a:p>
            <a:pPr defTabSz="914263"/>
            <a:r>
              <a:rPr lang="en-GB" sz="1400" dirty="0">
                <a:solidFill>
                  <a:prstClr val="black"/>
                </a:solidFill>
                <a:latin typeface="Verdana" panose="020B0604030504040204" pitchFamily="34" charset="0"/>
                <a:ea typeface="Verdana" panose="020B0604030504040204" pitchFamily="34" charset="0"/>
                <a:cs typeface="Arial"/>
              </a:rPr>
              <a:t>Falls rate by ward over 12 months shows high rates in mental health services, AMU and older persons rehabilitation wards.</a:t>
            </a:r>
          </a:p>
          <a:p>
            <a:pPr defTabSz="914263"/>
            <a:r>
              <a:rPr lang="en-GB" sz="1400" dirty="0">
                <a:solidFill>
                  <a:prstClr val="black"/>
                </a:solidFill>
                <a:latin typeface="Verdana" panose="020B0604030504040204" pitchFamily="34" charset="0"/>
                <a:ea typeface="Verdana" panose="020B0604030504040204" pitchFamily="34" charset="0"/>
                <a:cs typeface="Arial"/>
              </a:rPr>
              <a:t>Falls related attendance to ED/MIU averages 2700 per month (approx.. 20% of all ED/MIU attendances) Aug '25 is 17% higher than Aug '24</a:t>
            </a:r>
          </a:p>
          <a:p>
            <a:pPr defTabSz="914263"/>
            <a:r>
              <a:rPr lang="en-GB" sz="1400" dirty="0">
                <a:solidFill>
                  <a:prstClr val="black"/>
                </a:solidFill>
                <a:latin typeface="Verdana" panose="020B0604030504040204" pitchFamily="34" charset="0"/>
                <a:ea typeface="Verdana" panose="020B0604030504040204" pitchFamily="34" charset="0"/>
                <a:cs typeface="Arial"/>
              </a:rPr>
              <a:t>There have been 5 NRI falls related incidents in the last 12 months (Sept'24-Aug'25) compared to 10 in the previous 12 months = 50% decrease</a:t>
            </a:r>
          </a:p>
          <a:p>
            <a:pPr defTabSz="914263"/>
            <a:endParaRPr lang="en-GB" sz="1400" dirty="0">
              <a:solidFill>
                <a:prstClr val="black"/>
              </a:solidFill>
              <a:latin typeface="Arial"/>
              <a:cs typeface="Arial"/>
            </a:endParaRPr>
          </a:p>
          <a:p>
            <a:pPr defTabSz="914263"/>
            <a:endParaRPr lang="en-GB" sz="1402" dirty="0">
              <a:solidFill>
                <a:prstClr val="black"/>
              </a:solidFill>
              <a:latin typeface="Arial"/>
              <a:cs typeface="Arial"/>
            </a:endParaRPr>
          </a:p>
        </p:txBody>
      </p:sp>
      <p:sp>
        <p:nvSpPr>
          <p:cNvPr id="26" name="TextBox 25"/>
          <p:cNvSpPr txBox="1"/>
          <p:nvPr/>
        </p:nvSpPr>
        <p:spPr>
          <a:xfrm>
            <a:off x="13329792" y="4359976"/>
            <a:ext cx="6772222" cy="3605661"/>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63"/>
            <a:r>
              <a:rPr lang="en-GB" sz="1500" b="1" dirty="0">
                <a:solidFill>
                  <a:prstClr val="black"/>
                </a:solidFill>
                <a:latin typeface="Verdana" panose="020B0604030504040204" pitchFamily="34" charset="0"/>
                <a:ea typeface="Verdana" panose="020B0604030504040204" pitchFamily="34" charset="0"/>
                <a:cs typeface="Arial"/>
              </a:rPr>
              <a:t>What are we doing about it:</a:t>
            </a: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Regional Falls Prevention taskforce in place to enhance collaboration and shared responsibility</a:t>
            </a: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Action plan for Primary Care agreed to improve prevention and reduce ED attendances</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Development of Level 1 and level 2 falls pathways </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Devlopment of direct data sharing from  Care home/ nursing home data re falls </a:t>
            </a: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Working with National teams on 5 HB wide projects to address deconditioning</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Falls information now available via Waiting Well internet pages</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Update of falls policy to reflect changes to NICE guidelines and introduction of digital care records</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Improvement in digital audit through AMAT</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Continued targeted QI work to support improvements </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600" dirty="0">
              <a:solidFill>
                <a:prstClr val="black"/>
              </a:solidFill>
              <a:latin typeface="Arial" panose="020B0604020202020204" pitchFamily="34" charset="0"/>
              <a:cs typeface="Arial" panose="020B0604020202020204" pitchFamily="34" charset="0"/>
            </a:endParaRPr>
          </a:p>
          <a:p>
            <a:pPr marL="281691" indent="-281691" algn="just" defTabSz="914263">
              <a:buFont typeface="Arial" panose="020B0604020202020204" pitchFamily="34" charset="0"/>
              <a:buChar char="•"/>
            </a:pPr>
            <a:endParaRPr lang="en-GB" sz="1649" b="1" u="sng" dirty="0">
              <a:solidFill>
                <a:prstClr val="black"/>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0B0004020202020204"/>
            </a:endParaRPr>
          </a:p>
        </p:txBody>
      </p:sp>
      <p:sp>
        <p:nvSpPr>
          <p:cNvPr id="7" name="TextBox 6"/>
          <p:cNvSpPr txBox="1">
            <a:spLocks noChangeAspect="1"/>
          </p:cNvSpPr>
          <p:nvPr/>
        </p:nvSpPr>
        <p:spPr>
          <a:xfrm>
            <a:off x="13337604" y="1118799"/>
            <a:ext cx="6764410" cy="3241177"/>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00" b="1" dirty="0">
                <a:solidFill>
                  <a:prstClr val="black"/>
                </a:solidFill>
                <a:latin typeface="Verdana" panose="020B0604030504040204" pitchFamily="34" charset="0"/>
                <a:ea typeface="Verdana" panose="020B0604030504040204" pitchFamily="34" charset="0"/>
                <a:cs typeface="Arial"/>
              </a:rPr>
              <a:t>Underlying causes:</a:t>
            </a:r>
            <a:endParaRPr lang="en-US" sz="1500" dirty="0">
              <a:solidFill>
                <a:prstClr val="black"/>
              </a:solidFill>
              <a:latin typeface="Verdana" panose="020B0604030504040204" pitchFamily="34" charset="0"/>
              <a:ea typeface="Verdana" panose="020B0604030504040204" pitchFamily="34" charset="0"/>
            </a:endParaRP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Ageing population with increasing frailty picture</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Increased demand on WAST and front door services</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Limited alternative WAST response to level 1 and level 2 falls regionally </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Inconsistent approach to falls advice in community/primary care</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Reduced access and provision of falls clinics across region</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Insufficient access to appropriate strength and balance exercise provision</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Some ward areas including AMU do not have an environment which enables safe monitoring of patients at risk of falls</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Risk assessment and care planning inconsistent and inaccurate in some areas of HB</a:t>
            </a:r>
          </a:p>
          <a:p>
            <a:pPr marL="281691" indent="-281691" defTabSz="914263">
              <a:buFont typeface="Arial" panose="020B0604020202020204" pitchFamily="34" charset="0"/>
              <a:buChar char="•"/>
            </a:pPr>
            <a:endParaRPr lang="en-GB" sz="1567" dirty="0">
              <a:solidFill>
                <a:prstClr val="black"/>
              </a:solidFill>
              <a:latin typeface="Arial"/>
              <a:cs typeface="Arial"/>
            </a:endParaRPr>
          </a:p>
        </p:txBody>
      </p:sp>
      <p:pic>
        <p:nvPicPr>
          <p:cNvPr id="4" name="Picture 3" descr="A close-up of a logo&#10;&#10;AI-generated content may be incorrect.">
            <a:extLst>
              <a:ext uri="{FF2B5EF4-FFF2-40B4-BE49-F238E27FC236}">
                <a16:creationId xmlns:a16="http://schemas.microsoft.com/office/drawing/2014/main" id="{773C1207-98C0-904B-DEB9-DFD4746C8FB8}"/>
              </a:ext>
            </a:extLst>
          </p:cNvPr>
          <p:cNvPicPr>
            <a:picLocks noChangeAspect="1"/>
          </p:cNvPicPr>
          <p:nvPr/>
        </p:nvPicPr>
        <p:blipFill>
          <a:blip r:embed="rId3"/>
          <a:stretch>
            <a:fillRect/>
          </a:stretch>
        </p:blipFill>
        <p:spPr>
          <a:xfrm>
            <a:off x="15826968" y="9935863"/>
            <a:ext cx="4115347" cy="1256594"/>
          </a:xfrm>
          <a:prstGeom prst="rect">
            <a:avLst/>
          </a:prstGeom>
        </p:spPr>
      </p:pic>
      <p:pic>
        <p:nvPicPr>
          <p:cNvPr id="10" name="Picture 9" descr="A graph with numbers and a line&#10;&#10;AI-generated content may be incorrect.">
            <a:extLst>
              <a:ext uri="{FF2B5EF4-FFF2-40B4-BE49-F238E27FC236}">
                <a16:creationId xmlns:a16="http://schemas.microsoft.com/office/drawing/2014/main" id="{8CE2FAE8-BF63-2733-6D50-A2B3CEA4DB12}"/>
              </a:ext>
            </a:extLst>
          </p:cNvPr>
          <p:cNvPicPr>
            <a:picLocks noChangeAspect="1"/>
          </p:cNvPicPr>
          <p:nvPr/>
        </p:nvPicPr>
        <p:blipFill>
          <a:blip r:embed="rId4"/>
          <a:stretch>
            <a:fillRect/>
          </a:stretch>
        </p:blipFill>
        <p:spPr>
          <a:xfrm>
            <a:off x="178214" y="3211260"/>
            <a:ext cx="6171195" cy="3742750"/>
          </a:xfrm>
          <a:prstGeom prst="rect">
            <a:avLst/>
          </a:prstGeom>
        </p:spPr>
      </p:pic>
      <p:pic>
        <p:nvPicPr>
          <p:cNvPr id="15" name="Picture 14" descr="A graph with lines and numbers&#10;&#10;AI-generated content may be incorrect.">
            <a:extLst>
              <a:ext uri="{FF2B5EF4-FFF2-40B4-BE49-F238E27FC236}">
                <a16:creationId xmlns:a16="http://schemas.microsoft.com/office/drawing/2014/main" id="{3E8E4647-5D17-4E4A-390D-261E70FBDF70}"/>
              </a:ext>
            </a:extLst>
          </p:cNvPr>
          <p:cNvPicPr>
            <a:picLocks noChangeAspect="1"/>
          </p:cNvPicPr>
          <p:nvPr/>
        </p:nvPicPr>
        <p:blipFill>
          <a:blip r:embed="rId5"/>
          <a:stretch>
            <a:fillRect/>
          </a:stretch>
        </p:blipFill>
        <p:spPr>
          <a:xfrm>
            <a:off x="6530726" y="7117659"/>
            <a:ext cx="6678946" cy="4062383"/>
          </a:xfrm>
          <a:prstGeom prst="rect">
            <a:avLst/>
          </a:prstGeom>
        </p:spPr>
      </p:pic>
      <p:pic>
        <p:nvPicPr>
          <p:cNvPr id="16" name="Picture 15" descr="A graph of blue and white numbers&#10;&#10;AI-generated content may be incorrect.">
            <a:extLst>
              <a:ext uri="{FF2B5EF4-FFF2-40B4-BE49-F238E27FC236}">
                <a16:creationId xmlns:a16="http://schemas.microsoft.com/office/drawing/2014/main" id="{01FA0C6C-604B-B937-8887-585F2C9C08C6}"/>
              </a:ext>
            </a:extLst>
          </p:cNvPr>
          <p:cNvPicPr>
            <a:picLocks noChangeAspect="1"/>
          </p:cNvPicPr>
          <p:nvPr/>
        </p:nvPicPr>
        <p:blipFill>
          <a:blip r:embed="rId6"/>
          <a:stretch>
            <a:fillRect/>
          </a:stretch>
        </p:blipFill>
        <p:spPr>
          <a:xfrm>
            <a:off x="6516709" y="3125816"/>
            <a:ext cx="6685155" cy="3857819"/>
          </a:xfrm>
          <a:prstGeom prst="rect">
            <a:avLst/>
          </a:prstGeom>
        </p:spPr>
      </p:pic>
      <p:pic>
        <p:nvPicPr>
          <p:cNvPr id="5" name="Picture 4" descr="A screenshot of a graph&#10;&#10;AI-generated content may be incorrect.">
            <a:extLst>
              <a:ext uri="{FF2B5EF4-FFF2-40B4-BE49-F238E27FC236}">
                <a16:creationId xmlns:a16="http://schemas.microsoft.com/office/drawing/2014/main" id="{0480D92A-FE99-B59D-99C2-66C65587B945}"/>
              </a:ext>
            </a:extLst>
          </p:cNvPr>
          <p:cNvPicPr>
            <a:picLocks noChangeAspect="1"/>
          </p:cNvPicPr>
          <p:nvPr/>
        </p:nvPicPr>
        <p:blipFill>
          <a:blip r:embed="rId7"/>
          <a:stretch>
            <a:fillRect/>
          </a:stretch>
        </p:blipFill>
        <p:spPr>
          <a:xfrm>
            <a:off x="200187" y="7117659"/>
            <a:ext cx="6202611" cy="4074798"/>
          </a:xfrm>
          <a:prstGeom prst="rect">
            <a:avLst/>
          </a:prstGeom>
        </p:spPr>
      </p:pic>
      <p:sp>
        <p:nvSpPr>
          <p:cNvPr id="9" name="TextBox 8">
            <a:extLst>
              <a:ext uri="{FF2B5EF4-FFF2-40B4-BE49-F238E27FC236}">
                <a16:creationId xmlns:a16="http://schemas.microsoft.com/office/drawing/2014/main" id="{4731B1C6-7DB8-5469-4B34-7CC565B19306}"/>
              </a:ext>
            </a:extLst>
          </p:cNvPr>
          <p:cNvSpPr txBox="1"/>
          <p:nvPr/>
        </p:nvSpPr>
        <p:spPr>
          <a:xfrm>
            <a:off x="13329792" y="7998487"/>
            <a:ext cx="6772222" cy="1979431"/>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484" b="1" dirty="0">
                <a:solidFill>
                  <a:prstClr val="black"/>
                </a:solidFill>
                <a:latin typeface="Verdana" panose="020B0604030504040204" pitchFamily="34" charset="0"/>
                <a:ea typeface="Verdana" panose="020B0604030504040204" pitchFamily="34" charset="0"/>
                <a:cs typeface="Arial"/>
              </a:rPr>
              <a:t>What do we expect to see change?</a:t>
            </a:r>
          </a:p>
          <a:p>
            <a:pPr marL="282738" indent="-282738" defTabSz="1507937">
              <a:buFont typeface="Arial"/>
              <a:buChar char="•"/>
            </a:pPr>
            <a:r>
              <a:rPr lang="en-GB" sz="1484" dirty="0">
                <a:solidFill>
                  <a:prstClr val="black"/>
                </a:solidFill>
                <a:latin typeface="Verdana" panose="020B0604030504040204" pitchFamily="34" charset="0"/>
                <a:ea typeface="Verdana" panose="020B0604030504040204" pitchFamily="34" charset="0"/>
                <a:cs typeface="Arial"/>
              </a:rPr>
              <a:t>Reduction in WAST call out from care homes following falls incident (goal – 30% reduction per site by March '26)</a:t>
            </a:r>
          </a:p>
          <a:p>
            <a:pPr marL="282738" indent="-282738" defTabSz="1507937">
              <a:buFont typeface="Arial"/>
              <a:buChar char="•"/>
            </a:pPr>
            <a:r>
              <a:rPr lang="en-GB" sz="1484" dirty="0">
                <a:solidFill>
                  <a:prstClr val="black"/>
                </a:solidFill>
                <a:latin typeface="Verdana" panose="020B0604030504040204" pitchFamily="34" charset="0"/>
                <a:ea typeface="Verdana" panose="020B0604030504040204" pitchFamily="34" charset="0"/>
                <a:cs typeface="Arial"/>
              </a:rPr>
              <a:t>Falls rate not exceeding 5.0 (falls/1000beddays) over proceeding 12 months</a:t>
            </a:r>
          </a:p>
          <a:p>
            <a:pPr marL="282738" indent="-282738" defTabSz="1507937">
              <a:buFont typeface="Arial"/>
              <a:buChar char="•"/>
            </a:pPr>
            <a:r>
              <a:rPr lang="en-GB" sz="1484" dirty="0">
                <a:solidFill>
                  <a:prstClr val="black"/>
                </a:solidFill>
                <a:latin typeface="Verdana" panose="020B0604030504040204" pitchFamily="34" charset="0"/>
                <a:ea typeface="Verdana" panose="020B0604030504040204" pitchFamily="34" charset="0"/>
                <a:cs typeface="Arial"/>
              </a:rPr>
              <a:t>Reduction in conveyance to hospital via WAST for level 2 falls (WG target of 25% reduction)</a:t>
            </a:r>
          </a:p>
          <a:p>
            <a:pPr marL="282738" indent="-282738" defTabSz="1507937">
              <a:buFont typeface="Arial"/>
              <a:buChar char="•"/>
            </a:pPr>
            <a:r>
              <a:rPr lang="en-GB" sz="1484" dirty="0">
                <a:solidFill>
                  <a:prstClr val="black"/>
                </a:solidFill>
                <a:latin typeface="Verdana" panose="020B0604030504040204" pitchFamily="34" charset="0"/>
                <a:ea typeface="Verdana" panose="020B0604030504040204" pitchFamily="34" charset="0"/>
                <a:cs typeface="Arial"/>
              </a:rPr>
              <a:t>Improved accuracy of assessment and care planning compliance</a:t>
            </a:r>
          </a:p>
        </p:txBody>
      </p:sp>
      <p:sp>
        <p:nvSpPr>
          <p:cNvPr id="13" name="Rectangle: Rounded Corners 12">
            <a:extLst>
              <a:ext uri="{FF2B5EF4-FFF2-40B4-BE49-F238E27FC236}">
                <a16:creationId xmlns:a16="http://schemas.microsoft.com/office/drawing/2014/main" id="{018D2E84-A429-5031-02D5-6595C4A65D98}"/>
              </a:ext>
              <a:ext uri="{C183D7F6-B498-43B3-948B-1728B52AA6E4}">
                <adec:decorative xmlns:adec="http://schemas.microsoft.com/office/drawing/2017/decorative" val="1"/>
              </a:ext>
            </a:extLst>
          </p:cNvPr>
          <p:cNvSpPr/>
          <p:nvPr/>
        </p:nvSpPr>
        <p:spPr>
          <a:xfrm>
            <a:off x="220694" y="107284"/>
            <a:ext cx="19493578" cy="884988"/>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sp>
        <p:nvSpPr>
          <p:cNvPr id="14" name="Text Box 980076608">
            <a:extLst>
              <a:ext uri="{FF2B5EF4-FFF2-40B4-BE49-F238E27FC236}">
                <a16:creationId xmlns:a16="http://schemas.microsoft.com/office/drawing/2014/main" id="{F88928CD-A4E4-DC34-FA52-44E0D9A7D805}"/>
              </a:ext>
            </a:extLst>
          </p:cNvPr>
          <p:cNvSpPr txBox="1">
            <a:spLocks noChangeArrowheads="1"/>
          </p:cNvSpPr>
          <p:nvPr/>
        </p:nvSpPr>
        <p:spPr bwMode="auto">
          <a:xfrm>
            <a:off x="1289844" y="92743"/>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Falls: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7" name="Oval 16" descr="Checklist with solid fill">
            <a:extLst>
              <a:ext uri="{FF2B5EF4-FFF2-40B4-BE49-F238E27FC236}">
                <a16:creationId xmlns:a16="http://schemas.microsoft.com/office/drawing/2014/main" id="{6551F96D-1AD7-14B7-B702-27CEDD060E24}"/>
              </a:ext>
            </a:extLst>
          </p:cNvPr>
          <p:cNvSpPr/>
          <p:nvPr/>
        </p:nvSpPr>
        <p:spPr>
          <a:xfrm>
            <a:off x="300498" y="92743"/>
            <a:ext cx="784781" cy="884988"/>
          </a:xfrm>
          <a:prstGeom prst="ellipse">
            <a:avLst/>
          </a:prstGeom>
          <a:blipFill>
            <a:blip r:embed="rId8">
              <a:extLst>
                <a:ext uri="{96DAC541-7B7A-43D3-8B79-37D633B846F1}">
                  <asvg:svgBlip xmlns:asvg="http://schemas.microsoft.com/office/drawing/2016/SVG/main" r:embed="rId9"/>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cxnSp>
        <p:nvCxnSpPr>
          <p:cNvPr id="18" name="Straight Connector 17">
            <a:extLst>
              <a:ext uri="{FF2B5EF4-FFF2-40B4-BE49-F238E27FC236}">
                <a16:creationId xmlns:a16="http://schemas.microsoft.com/office/drawing/2014/main" id="{5F7D1116-65F2-5C06-7A22-A117E8E812FB}"/>
              </a:ext>
              <a:ext uri="{C183D7F6-B498-43B3-948B-1728B52AA6E4}">
                <adec:decorative xmlns:adec="http://schemas.microsoft.com/office/drawing/2017/decorative" val="1"/>
              </a:ext>
            </a:extLst>
          </p:cNvPr>
          <p:cNvCxnSpPr>
            <a:cxnSpLocks/>
          </p:cNvCxnSpPr>
          <p:nvPr/>
        </p:nvCxnSpPr>
        <p:spPr>
          <a:xfrm>
            <a:off x="1113251" y="264457"/>
            <a:ext cx="0" cy="60373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4349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652281"/>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saw a reduction in August 2025, decreasing to 65% from 66% in July 2025</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96 Pressure Ulcers reported in July 2025, of which </a:t>
            </a:r>
            <a:r>
              <a:rPr lang="en-GB" sz="2000" dirty="0">
                <a:latin typeface="Verdana" panose="020B0604030504040204" pitchFamily="34" charset="0"/>
                <a:ea typeface="Calibri" panose="020F0502020204030204" pitchFamily="34" charset="0"/>
                <a:cs typeface="Arial" panose="020B0604020202020204" pitchFamily="34" charset="0"/>
              </a:rPr>
              <a:t>34</a:t>
            </a:r>
            <a:r>
              <a:rPr lang="en-GB" sz="2000" dirty="0">
                <a:effectLst/>
                <a:latin typeface="Verdana" panose="020B0604030504040204" pitchFamily="34" charset="0"/>
                <a:ea typeface="Calibri" panose="020F0502020204030204" pitchFamily="34" charset="0"/>
                <a:cs typeface="Arial" panose="020B0604020202020204" pitchFamily="34" charset="0"/>
              </a:rPr>
              <a:t>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 was </a:t>
            </a:r>
            <a:r>
              <a:rPr lang="en-GB" sz="2000" dirty="0">
                <a:latin typeface="Verdana" panose="020B0604030504040204" pitchFamily="34" charset="0"/>
                <a:ea typeface="Calibri" panose="020F0502020204030204" pitchFamily="34" charset="0"/>
                <a:cs typeface="Arial" panose="020B0604020202020204" pitchFamily="34" charset="0"/>
              </a:rPr>
              <a:t>a reduction in the percentage of episodes clinically coded within 1 month of discharge, decreasing from 61% in June, to 51% in July 2025</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id="{8AC95983-4D8C-9069-6DB8-D74EB80F9F5E}"/>
              </a:ext>
            </a:extLst>
          </p:cNvPr>
          <p:cNvPicPr>
            <a:picLocks noChangeAspect="1"/>
          </p:cNvPicPr>
          <p:nvPr/>
        </p:nvPicPr>
        <p:blipFill>
          <a:blip r:embed="rId3"/>
          <a:stretch>
            <a:fillRect/>
          </a:stretch>
        </p:blipFill>
        <p:spPr>
          <a:xfrm>
            <a:off x="10130908" y="5181716"/>
            <a:ext cx="6568026" cy="3822318"/>
          </a:xfrm>
          <a:prstGeom prst="rect">
            <a:avLst/>
          </a:prstGeom>
        </p:spPr>
      </p:pic>
      <p:pic>
        <p:nvPicPr>
          <p:cNvPr id="10" name="Picture 9">
            <a:extLst>
              <a:ext uri="{FF2B5EF4-FFF2-40B4-BE49-F238E27FC236}">
                <a16:creationId xmlns:a16="http://schemas.microsoft.com/office/drawing/2014/main" id="{06961C4C-E82F-5593-46C1-820DDF39E669}"/>
              </a:ext>
            </a:extLst>
          </p:cNvPr>
          <p:cNvPicPr>
            <a:picLocks noChangeAspect="1"/>
          </p:cNvPicPr>
          <p:nvPr/>
        </p:nvPicPr>
        <p:blipFill>
          <a:blip r:embed="rId4"/>
          <a:stretch>
            <a:fillRect/>
          </a:stretch>
        </p:blipFill>
        <p:spPr>
          <a:xfrm>
            <a:off x="2585242" y="5222639"/>
            <a:ext cx="6568026" cy="3613848"/>
          </a:xfrm>
          <a:prstGeom prst="rect">
            <a:avLst/>
          </a:prstGeom>
        </p:spPr>
      </p:pic>
      <p:pic>
        <p:nvPicPr>
          <p:cNvPr id="14" name="Picture 13">
            <a:extLst>
              <a:ext uri="{FF2B5EF4-FFF2-40B4-BE49-F238E27FC236}">
                <a16:creationId xmlns:a16="http://schemas.microsoft.com/office/drawing/2014/main" id="{D5EAF28B-F56B-C93F-1B37-6A891646A92D}"/>
              </a:ext>
            </a:extLst>
          </p:cNvPr>
          <p:cNvPicPr>
            <a:picLocks noChangeAspect="1"/>
          </p:cNvPicPr>
          <p:nvPr/>
        </p:nvPicPr>
        <p:blipFill>
          <a:blip r:embed="rId5"/>
          <a:stretch>
            <a:fillRect/>
          </a:stretch>
        </p:blipFill>
        <p:spPr>
          <a:xfrm>
            <a:off x="2574622" y="971904"/>
            <a:ext cx="6568025" cy="3745128"/>
          </a:xfrm>
          <a:prstGeom prst="rect">
            <a:avLst/>
          </a:prstGeom>
        </p:spPr>
      </p:pic>
      <p:pic>
        <p:nvPicPr>
          <p:cNvPr id="5" name="Picture 4">
            <a:extLst>
              <a:ext uri="{FF2B5EF4-FFF2-40B4-BE49-F238E27FC236}">
                <a16:creationId xmlns:a16="http://schemas.microsoft.com/office/drawing/2014/main" id="{D2EBC630-51BC-46EF-FAC4-825A2012B0C9}"/>
              </a:ext>
            </a:extLst>
          </p:cNvPr>
          <p:cNvPicPr>
            <a:picLocks noChangeAspect="1"/>
          </p:cNvPicPr>
          <p:nvPr/>
        </p:nvPicPr>
        <p:blipFill>
          <a:blip r:embed="rId6"/>
          <a:stretch>
            <a:fillRect/>
          </a:stretch>
        </p:blipFill>
        <p:spPr>
          <a:xfrm>
            <a:off x="10052843" y="970846"/>
            <a:ext cx="6568025" cy="3745127"/>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925E-78F6-7769-044D-9F9E1A5DAF82}"/>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07E218D4-E570-9756-88B0-3396ECA21CDB}"/>
              </a:ext>
            </a:extLst>
          </p:cNvPr>
          <p:cNvSpPr txBox="1"/>
          <p:nvPr/>
        </p:nvSpPr>
        <p:spPr>
          <a:xfrm>
            <a:off x="73838" y="3737494"/>
            <a:ext cx="12402175" cy="7571856"/>
          </a:xfrm>
          <a:prstGeom prst="rect">
            <a:avLst/>
          </a:prstGeom>
          <a:noFill/>
          <a:ln>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r>
              <a:rPr lang="en-GB" sz="1600" b="1" dirty="0">
                <a:solidFill>
                  <a:prstClr val="black"/>
                </a:solidFill>
                <a:latin typeface="Arial"/>
                <a:cs typeface="Arial"/>
              </a:rPr>
              <a:t>Key Outcome Measure/s – </a:t>
            </a:r>
          </a:p>
        </p:txBody>
      </p:sp>
      <p:sp>
        <p:nvSpPr>
          <p:cNvPr id="24" name="TextBox 23">
            <a:extLst>
              <a:ext uri="{FF2B5EF4-FFF2-40B4-BE49-F238E27FC236}">
                <a16:creationId xmlns:a16="http://schemas.microsoft.com/office/drawing/2014/main" id="{44AC7071-AC27-B052-629B-3344AFBB7BDA}"/>
              </a:ext>
            </a:extLst>
          </p:cNvPr>
          <p:cNvSpPr txBox="1">
            <a:spLocks noChangeAspect="1"/>
          </p:cNvSpPr>
          <p:nvPr/>
        </p:nvSpPr>
        <p:spPr>
          <a:xfrm>
            <a:off x="73838" y="574641"/>
            <a:ext cx="12402175" cy="3162855"/>
          </a:xfrm>
          <a:prstGeom prst="rect">
            <a:avLst/>
          </a:prstGeom>
          <a:noFill/>
          <a:ln>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r>
              <a:rPr lang="en-GB" sz="1484" b="1" dirty="0">
                <a:solidFill>
                  <a:prstClr val="black"/>
                </a:solidFill>
                <a:latin typeface="Arial" panose="020B0604020202020204" pitchFamily="34" charset="0"/>
                <a:ea typeface="Verdana" panose="020B0604030504040204" pitchFamily="34" charset="0"/>
                <a:cs typeface="Arial" panose="020B0604020202020204" pitchFamily="34" charset="0"/>
              </a:rPr>
              <a:t>What is the Data telling us?:</a:t>
            </a:r>
          </a:p>
          <a:p>
            <a:pPr defTabSz="914263"/>
            <a:r>
              <a:rPr lang="en-GB" sz="1319" b="1" dirty="0">
                <a:solidFill>
                  <a:prstClr val="black"/>
                </a:solidFill>
                <a:latin typeface="Aptos" panose="02110004020202020204"/>
              </a:rPr>
              <a:t>Overview</a:t>
            </a:r>
            <a:br>
              <a:rPr lang="en-GB" sz="1319" dirty="0">
                <a:solidFill>
                  <a:prstClr val="black"/>
                </a:solidFill>
                <a:latin typeface="Aptos" panose="02110004020202020204"/>
              </a:rPr>
            </a:br>
            <a:r>
              <a:rPr lang="en-GB" sz="1319" dirty="0">
                <a:solidFill>
                  <a:prstClr val="black"/>
                </a:solidFill>
                <a:latin typeface="Aptos" panose="02110004020202020204"/>
              </a:rPr>
              <a:t>Incident reporting for pressure ulcers has increased by </a:t>
            </a:r>
            <a:r>
              <a:rPr lang="en-GB" sz="1319" b="1" dirty="0">
                <a:solidFill>
                  <a:prstClr val="black"/>
                </a:solidFill>
                <a:latin typeface="Aptos" panose="02110004020202020204"/>
              </a:rPr>
              <a:t>8.4%</a:t>
            </a:r>
            <a:r>
              <a:rPr lang="en-GB" sz="1319" dirty="0">
                <a:solidFill>
                  <a:prstClr val="black"/>
                </a:solidFill>
                <a:latin typeface="Aptos" panose="02110004020202020204"/>
              </a:rPr>
              <a:t> when comparing 2024 to 2025. This reflects higher numbers both in hospital settings and on community caseloads.</a:t>
            </a:r>
          </a:p>
          <a:p>
            <a:pPr defTabSz="914263"/>
            <a:r>
              <a:rPr lang="en-GB" sz="1319" b="1" dirty="0">
                <a:solidFill>
                  <a:prstClr val="black"/>
                </a:solidFill>
                <a:latin typeface="Aptos" panose="02110004020202020204"/>
              </a:rPr>
              <a:t>Key Data Points</a:t>
            </a:r>
            <a:r>
              <a:rPr lang="en-GB" sz="1319" dirty="0">
                <a:solidFill>
                  <a:prstClr val="black"/>
                </a:solidFill>
                <a:latin typeface="Aptos" panose="02110004020202020204"/>
              </a:rPr>
              <a:t>, </a:t>
            </a:r>
            <a:r>
              <a:rPr lang="en-GB" sz="1319" b="1" dirty="0">
                <a:solidFill>
                  <a:prstClr val="black"/>
                </a:solidFill>
                <a:latin typeface="Aptos" panose="02110004020202020204"/>
              </a:rPr>
              <a:t>Graph 1</a:t>
            </a:r>
            <a:r>
              <a:rPr lang="en-GB" sz="1319" dirty="0">
                <a:solidFill>
                  <a:prstClr val="black"/>
                </a:solidFill>
                <a:latin typeface="Aptos" panose="02110004020202020204"/>
              </a:rPr>
              <a:t>: Total number of incidents across (hospital, community, MH &amp; LD combined).</a:t>
            </a:r>
            <a:r>
              <a:rPr lang="en-GB" sz="1319" b="1" dirty="0">
                <a:solidFill>
                  <a:prstClr val="black"/>
                </a:solidFill>
                <a:latin typeface="Aptos" panose="02110004020202020204"/>
              </a:rPr>
              <a:t>Graph 2</a:t>
            </a:r>
            <a:r>
              <a:rPr lang="en-GB" sz="1319" dirty="0">
                <a:solidFill>
                  <a:prstClr val="black"/>
                </a:solidFill>
                <a:latin typeface="Aptos" panose="02110004020202020204"/>
              </a:rPr>
              <a:t>:. The inpatient incident rate is </a:t>
            </a:r>
            <a:r>
              <a:rPr lang="en-GB" sz="1319" b="1" dirty="0">
                <a:solidFill>
                  <a:prstClr val="black"/>
                </a:solidFill>
                <a:latin typeface="Aptos" panose="02110004020202020204"/>
              </a:rPr>
              <a:t>1.7 per 1,000 bed days</a:t>
            </a:r>
            <a:r>
              <a:rPr lang="en-GB" sz="1319" dirty="0">
                <a:solidFill>
                  <a:prstClr val="black"/>
                </a:solidFill>
                <a:latin typeface="Aptos" panose="02110004020202020204"/>
              </a:rPr>
              <a:t>. The SPC reflects the previous </a:t>
            </a:r>
            <a:r>
              <a:rPr lang="en-GB" sz="1319" b="1" dirty="0">
                <a:solidFill>
                  <a:prstClr val="black"/>
                </a:solidFill>
                <a:latin typeface="Aptos" panose="02110004020202020204"/>
              </a:rPr>
              <a:t>4.3% reduction</a:t>
            </a:r>
            <a:r>
              <a:rPr lang="en-GB" sz="1319" dirty="0">
                <a:solidFill>
                  <a:prstClr val="black"/>
                </a:solidFill>
                <a:latin typeface="Aptos" panose="02110004020202020204"/>
              </a:rPr>
              <a:t> when comparing the same period in 2024/25; however, the overall trajectory remains upward from the </a:t>
            </a:r>
            <a:r>
              <a:rPr lang="en-GB" sz="1319" b="1" dirty="0">
                <a:solidFill>
                  <a:prstClr val="black"/>
                </a:solidFill>
                <a:latin typeface="Aptos" panose="02110004020202020204"/>
              </a:rPr>
              <a:t>previous rate of 1.38. </a:t>
            </a:r>
            <a:r>
              <a:rPr lang="en-GB" sz="1319" dirty="0">
                <a:solidFill>
                  <a:prstClr val="black"/>
                </a:solidFill>
                <a:latin typeface="Aptos" panose="02110004020202020204"/>
              </a:rPr>
              <a:t>The Highest inpatient rates were observed in </a:t>
            </a:r>
            <a:r>
              <a:rPr lang="en-GB" sz="1319" b="1" dirty="0">
                <a:solidFill>
                  <a:prstClr val="black"/>
                </a:solidFill>
                <a:latin typeface="Aptos" panose="02110004020202020204"/>
              </a:rPr>
              <a:t>Morriston </a:t>
            </a:r>
            <a:r>
              <a:rPr lang="en-GB" sz="1319" b="1" i="1" dirty="0">
                <a:solidFill>
                  <a:prstClr val="black"/>
                </a:solidFill>
                <a:latin typeface="Aptos" panose="02110004020202020204"/>
              </a:rPr>
              <a:t>(R </a:t>
            </a:r>
            <a:r>
              <a:rPr lang="en-GB" sz="1319" b="1" dirty="0">
                <a:solidFill>
                  <a:prstClr val="black"/>
                </a:solidFill>
                <a:latin typeface="Aptos" panose="02110004020202020204"/>
              </a:rPr>
              <a:t>2.6),</a:t>
            </a:r>
            <a:r>
              <a:rPr lang="en-GB" sz="1319" dirty="0">
                <a:solidFill>
                  <a:prstClr val="black"/>
                </a:solidFill>
                <a:latin typeface="Aptos" panose="02110004020202020204"/>
              </a:rPr>
              <a:t> and </a:t>
            </a:r>
            <a:r>
              <a:rPr lang="en-GB" sz="1319" b="1" dirty="0">
                <a:solidFill>
                  <a:prstClr val="black"/>
                </a:solidFill>
                <a:latin typeface="Aptos" panose="02110004020202020204"/>
              </a:rPr>
              <a:t>NPSSG remains low (</a:t>
            </a:r>
            <a:r>
              <a:rPr lang="en-GB" sz="1319" b="1" i="1" dirty="0">
                <a:solidFill>
                  <a:prstClr val="black"/>
                </a:solidFill>
                <a:latin typeface="Aptos" panose="02110004020202020204"/>
              </a:rPr>
              <a:t>R </a:t>
            </a:r>
            <a:r>
              <a:rPr lang="en-GB" sz="1319" b="1" dirty="0">
                <a:solidFill>
                  <a:prstClr val="black"/>
                </a:solidFill>
                <a:latin typeface="Aptos" panose="02110004020202020204"/>
              </a:rPr>
              <a:t>1.1)</a:t>
            </a:r>
            <a:r>
              <a:rPr lang="en-GB" sz="1319" dirty="0">
                <a:solidFill>
                  <a:prstClr val="black"/>
                </a:solidFill>
                <a:latin typeface="Aptos" panose="02110004020202020204"/>
              </a:rPr>
              <a:t>.</a:t>
            </a:r>
          </a:p>
          <a:p>
            <a:pPr defTabSz="914263"/>
            <a:r>
              <a:rPr lang="en-GB" sz="1319" b="1" dirty="0">
                <a:solidFill>
                  <a:prstClr val="black"/>
                </a:solidFill>
                <a:latin typeface="Aptos" panose="02110004020202020204"/>
              </a:rPr>
              <a:t>Severity</a:t>
            </a:r>
            <a:r>
              <a:rPr lang="en-GB" sz="1319" dirty="0">
                <a:solidFill>
                  <a:prstClr val="black"/>
                </a:solidFill>
                <a:latin typeface="Aptos" panose="02110004020202020204"/>
              </a:rPr>
              <a:t>: </a:t>
            </a:r>
            <a:r>
              <a:rPr lang="en-GB" sz="1319" b="1" dirty="0">
                <a:solidFill>
                  <a:prstClr val="black"/>
                </a:solidFill>
                <a:latin typeface="Aptos" panose="02110004020202020204"/>
              </a:rPr>
              <a:t>90% of incidents</a:t>
            </a:r>
            <a:r>
              <a:rPr lang="en-GB" sz="1319" dirty="0">
                <a:solidFill>
                  <a:prstClr val="black"/>
                </a:solidFill>
                <a:latin typeface="Aptos" panose="02110004020202020204"/>
              </a:rPr>
              <a:t> remain superficial in nature (graph 3). Of incidents closed in the last quarter: </a:t>
            </a:r>
            <a:r>
              <a:rPr lang="en-GB" sz="1319" b="1" dirty="0">
                <a:solidFill>
                  <a:prstClr val="black"/>
                </a:solidFill>
                <a:latin typeface="Aptos" panose="02110004020202020204"/>
              </a:rPr>
              <a:t>55%</a:t>
            </a:r>
            <a:r>
              <a:rPr lang="en-GB" sz="1319" dirty="0">
                <a:solidFill>
                  <a:prstClr val="black"/>
                </a:solidFill>
                <a:latin typeface="Aptos" panose="02110004020202020204"/>
              </a:rPr>
              <a:t> deemed unavoidable </a:t>
            </a:r>
            <a:r>
              <a:rPr lang="en-GB" sz="1319" b="1" dirty="0">
                <a:solidFill>
                  <a:prstClr val="black"/>
                </a:solidFill>
                <a:latin typeface="Aptos" panose="02110004020202020204"/>
              </a:rPr>
              <a:t>11%</a:t>
            </a:r>
            <a:r>
              <a:rPr lang="en-GB" sz="1319" dirty="0">
                <a:solidFill>
                  <a:prstClr val="black"/>
                </a:solidFill>
                <a:latin typeface="Aptos" panose="02110004020202020204"/>
              </a:rPr>
              <a:t> deemed avoidable </a:t>
            </a:r>
            <a:r>
              <a:rPr lang="en-GB" sz="1319" b="1" dirty="0">
                <a:solidFill>
                  <a:prstClr val="black"/>
                </a:solidFill>
                <a:latin typeface="Aptos" panose="02110004020202020204"/>
              </a:rPr>
              <a:t>34%</a:t>
            </a:r>
            <a:r>
              <a:rPr lang="en-GB" sz="1319" dirty="0">
                <a:solidFill>
                  <a:prstClr val="black"/>
                </a:solidFill>
                <a:latin typeface="Aptos" panose="02110004020202020204"/>
              </a:rPr>
              <a:t> closed without a recorded status, </a:t>
            </a:r>
            <a:r>
              <a:rPr lang="en-GB" sz="1319" b="1" dirty="0">
                <a:solidFill>
                  <a:prstClr val="black"/>
                </a:solidFill>
                <a:latin typeface="Aptos" panose="02110004020202020204"/>
              </a:rPr>
              <a:t>29%</a:t>
            </a:r>
            <a:r>
              <a:rPr lang="en-GB" sz="1319" dirty="0">
                <a:solidFill>
                  <a:prstClr val="black"/>
                </a:solidFill>
                <a:latin typeface="Aptos" panose="02110004020202020204"/>
              </a:rPr>
              <a:t> of incidents remain pending investigation and are not reflected in current figures.</a:t>
            </a:r>
          </a:p>
          <a:p>
            <a:pPr defTabSz="914263"/>
            <a:r>
              <a:rPr lang="en-GB" sz="1319" b="1" dirty="0">
                <a:solidFill>
                  <a:prstClr val="black"/>
                </a:solidFill>
                <a:latin typeface="Aptos" panose="02110004020202020204"/>
              </a:rPr>
              <a:t>Harm Profile</a:t>
            </a:r>
            <a:endParaRPr lang="en-GB" sz="1319" dirty="0">
              <a:solidFill>
                <a:prstClr val="black"/>
              </a:solidFill>
              <a:latin typeface="Aptos" panose="02110004020202020204"/>
            </a:endParaRPr>
          </a:p>
          <a:p>
            <a:pPr defTabSz="914263"/>
            <a:r>
              <a:rPr lang="en-GB" sz="1319" dirty="0">
                <a:solidFill>
                  <a:prstClr val="black"/>
                </a:solidFill>
                <a:latin typeface="Aptos" panose="02110004020202020204"/>
              </a:rPr>
              <a:t>There has been a </a:t>
            </a:r>
            <a:r>
              <a:rPr lang="en-GB" sz="1319" b="1" dirty="0">
                <a:solidFill>
                  <a:prstClr val="black"/>
                </a:solidFill>
                <a:latin typeface="Aptos" panose="02110004020202020204"/>
              </a:rPr>
              <a:t>50% reduction in serious harm incidents</a:t>
            </a:r>
            <a:r>
              <a:rPr lang="en-GB" sz="1319" dirty="0">
                <a:solidFill>
                  <a:prstClr val="black"/>
                </a:solidFill>
                <a:latin typeface="Aptos" panose="02110004020202020204"/>
              </a:rPr>
              <a:t> compared to 2024/25 to date in both NPSSG and PCS.</a:t>
            </a:r>
          </a:p>
          <a:p>
            <a:pPr defTabSz="914263"/>
            <a:r>
              <a:rPr lang="en-GB" sz="1319" b="1" dirty="0">
                <a:solidFill>
                  <a:prstClr val="black"/>
                </a:solidFill>
                <a:latin typeface="Aptos" panose="02110004020202020204"/>
              </a:rPr>
              <a:t>No nationally reportable incidents</a:t>
            </a:r>
            <a:r>
              <a:rPr lang="en-GB" sz="1319" dirty="0">
                <a:solidFill>
                  <a:prstClr val="black"/>
                </a:solidFill>
                <a:latin typeface="Aptos" panose="02110004020202020204"/>
              </a:rPr>
              <a:t> have been recorded in Morriston. </a:t>
            </a:r>
          </a:p>
          <a:p>
            <a:pPr defTabSz="914263"/>
            <a:r>
              <a:rPr lang="en-GB" sz="1319" b="1" dirty="0">
                <a:solidFill>
                  <a:prstClr val="black"/>
                </a:solidFill>
                <a:latin typeface="Aptos" panose="02110004020202020204"/>
              </a:rPr>
              <a:t>Location of Incidents</a:t>
            </a:r>
            <a:endParaRPr lang="en-GB" sz="1319" dirty="0">
              <a:solidFill>
                <a:prstClr val="black"/>
              </a:solidFill>
              <a:latin typeface="Aptos" panose="02110004020202020204"/>
            </a:endParaRPr>
          </a:p>
          <a:p>
            <a:pPr defTabSz="914263"/>
            <a:r>
              <a:rPr lang="en-GB" sz="1319" dirty="0">
                <a:solidFill>
                  <a:prstClr val="black"/>
                </a:solidFill>
                <a:latin typeface="Aptos" panose="02110004020202020204"/>
              </a:rPr>
              <a:t>Health board–acquired pressure ulcers remain </a:t>
            </a:r>
            <a:r>
              <a:rPr lang="en-GB" sz="1319" b="1" dirty="0">
                <a:solidFill>
                  <a:prstClr val="black"/>
                </a:solidFill>
                <a:latin typeface="Aptos" panose="02110004020202020204"/>
              </a:rPr>
              <a:t>more prevalent in patients’ homes. </a:t>
            </a:r>
            <a:r>
              <a:rPr lang="en-GB" sz="1319" dirty="0">
                <a:solidFill>
                  <a:prstClr val="black"/>
                </a:solidFill>
                <a:latin typeface="Aptos" panose="02110004020202020204"/>
              </a:rPr>
              <a:t>The highest report on inpatient sites remains ED/AMAU, with an average of 30 HB acquired per Quarter (graph 4)</a:t>
            </a:r>
          </a:p>
          <a:p>
            <a:pPr defTabSz="914276"/>
            <a:endParaRPr lang="en-GB" sz="1400" dirty="0">
              <a:solidFill>
                <a:prstClr val="black"/>
              </a:solidFill>
              <a:latin typeface="Arial"/>
              <a:cs typeface="Arial"/>
            </a:endParaRPr>
          </a:p>
          <a:p>
            <a:pPr defTabSz="914276"/>
            <a:endParaRPr lang="en-GB" sz="1400" dirty="0">
              <a:solidFill>
                <a:prstClr val="black"/>
              </a:solidFill>
              <a:latin typeface="Arial"/>
              <a:cs typeface="Arial"/>
            </a:endParaRPr>
          </a:p>
          <a:p>
            <a:pPr defTabSz="914276"/>
            <a:endParaRPr lang="en-GB" sz="1402" dirty="0">
              <a:solidFill>
                <a:prstClr val="black"/>
              </a:solidFill>
              <a:latin typeface="Arial"/>
              <a:cs typeface="Arial"/>
            </a:endParaRPr>
          </a:p>
        </p:txBody>
      </p:sp>
      <p:sp>
        <p:nvSpPr>
          <p:cNvPr id="26" name="TextBox 25">
            <a:extLst>
              <a:ext uri="{FF2B5EF4-FFF2-40B4-BE49-F238E27FC236}">
                <a16:creationId xmlns:a16="http://schemas.microsoft.com/office/drawing/2014/main" id="{5463F53A-3B8B-6713-1626-8E72F21C9D31}"/>
              </a:ext>
            </a:extLst>
          </p:cNvPr>
          <p:cNvSpPr txBox="1"/>
          <p:nvPr/>
        </p:nvSpPr>
        <p:spPr>
          <a:xfrm>
            <a:off x="12476013" y="5846309"/>
            <a:ext cx="7629586" cy="3483610"/>
          </a:xfrm>
          <a:prstGeom prst="rect">
            <a:avLst/>
          </a:prstGeom>
          <a:noFill/>
          <a:ln>
            <a:solidFill>
              <a:schemeClr val="accent5">
                <a:lumMod val="50000"/>
              </a:schemeClr>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76"/>
            <a:r>
              <a:rPr lang="en-GB" sz="1319" b="1" dirty="0">
                <a:solidFill>
                  <a:prstClr val="black"/>
                </a:solidFill>
                <a:latin typeface="Arial" panose="020B0604020202020204" pitchFamily="34" charset="0"/>
                <a:ea typeface="Verdana" panose="020B0604030504040204" pitchFamily="34" charset="0"/>
                <a:cs typeface="Arial" panose="020B0604020202020204" pitchFamily="34" charset="0"/>
              </a:rPr>
              <a:t>What are we doing about it:</a:t>
            </a:r>
          </a:p>
          <a:p>
            <a:pPr marL="118735"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Pressure Ulcer Prevention Strategic Group to enhance collaboration and shared responsibility</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HB hosts spot audits with an improvement plan set out by tissue viability </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Datix and Quality assurance Pressure ulcer prevention documentation audits-themes drive QI work</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Data review and cleanses</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Education platforms are multilayered, face-to-face, teams, and educational videos. </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Development of Pressure ulcer pathways and policies</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Scrutiny panel alignment and revamp in PCT with peer reviews</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Bed contract sign of</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Care home QI educational programme</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Improvement Cymru digital wound imaging and assessment project</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Guidelines for Neonates and Maternity services with new educational programmes</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Skills days for all levels implemented </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Champions programme HB-wise – monthly </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Tissue Viability resource and centralised service request </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Development of direct data sharing from  Care home/ nursing home data regarding falls</a:t>
            </a:r>
            <a:endParaRPr lang="en-GB" sz="1649" b="1" u="sng" dirty="0">
              <a:solidFill>
                <a:prstClr val="black"/>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86AB89-80F9-96A2-A9D8-33F55D2F6370}"/>
              </a:ext>
            </a:extLst>
          </p:cNvPr>
          <p:cNvSpPr>
            <a:spLocks noChangeAspect="1" noChangeArrowheads="1"/>
          </p:cNvSpPr>
          <p:nvPr/>
        </p:nvSpPr>
        <p:spPr bwMode="auto">
          <a:xfrm>
            <a:off x="256816" y="-238124"/>
            <a:ext cx="502628" cy="50263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8" tIns="75396" rIns="150788"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endParaRPr lang="en-GB" sz="2968">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B324C9F8-9974-E0C2-9403-B09FD0113DE6}"/>
              </a:ext>
            </a:extLst>
          </p:cNvPr>
          <p:cNvSpPr>
            <a:spLocks noChangeAspect="1" noChangeArrowheads="1"/>
          </p:cNvSpPr>
          <p:nvPr/>
        </p:nvSpPr>
        <p:spPr bwMode="auto">
          <a:xfrm>
            <a:off x="204460" y="-225036"/>
            <a:ext cx="502628" cy="5026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8" tIns="75396" rIns="150788"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endParaRPr lang="en-GB" sz="2968">
              <a:solidFill>
                <a:prstClr val="black"/>
              </a:solidFill>
              <a:latin typeface="Aptos" panose="020B0004020202020204"/>
            </a:endParaRPr>
          </a:p>
        </p:txBody>
      </p:sp>
      <p:sp>
        <p:nvSpPr>
          <p:cNvPr id="7" name="TextBox 6">
            <a:extLst>
              <a:ext uri="{FF2B5EF4-FFF2-40B4-BE49-F238E27FC236}">
                <a16:creationId xmlns:a16="http://schemas.microsoft.com/office/drawing/2014/main" id="{9DCC9AF2-263D-A217-5354-08247A708538}"/>
              </a:ext>
            </a:extLst>
          </p:cNvPr>
          <p:cNvSpPr txBox="1">
            <a:spLocks noChangeAspect="1"/>
          </p:cNvSpPr>
          <p:nvPr/>
        </p:nvSpPr>
        <p:spPr>
          <a:xfrm>
            <a:off x="12476013" y="565053"/>
            <a:ext cx="7629576" cy="5280375"/>
          </a:xfrm>
          <a:prstGeom prst="rect">
            <a:avLst/>
          </a:prstGeom>
          <a:noFill/>
          <a:ln w="6350">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r>
              <a:rPr lang="en-GB" sz="1319" b="1" dirty="0">
                <a:solidFill>
                  <a:prstClr val="black"/>
                </a:solidFill>
                <a:latin typeface="Verdana" panose="020B0604030504040204" pitchFamily="34" charset="0"/>
                <a:ea typeface="Verdana" panose="020B0604030504040204" pitchFamily="34" charset="0"/>
                <a:cs typeface="Arial"/>
              </a:rPr>
              <a:t>Underlying causes:</a:t>
            </a:r>
          </a:p>
          <a:p>
            <a:pPr defTabSz="914276"/>
            <a:r>
              <a:rPr lang="en-GB" sz="1319" b="1" dirty="0">
                <a:solidFill>
                  <a:prstClr val="black"/>
                </a:solidFill>
                <a:latin typeface="Arial" panose="020B0604020202020204" pitchFamily="34" charset="0"/>
                <a:ea typeface="Verdana" panose="020B0604030504040204" pitchFamily="34" charset="0"/>
                <a:cs typeface="Arial" panose="020B0604020202020204" pitchFamily="34" charset="0"/>
              </a:rPr>
              <a:t>Patient Group</a:t>
            </a:r>
          </a:p>
          <a:p>
            <a:pPr defTabSz="914276"/>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Vulnerability of patients and deconditioning and care environments, Pressures at the ‘front’ door, resulting in deconditioning in the first 72 hours of admission.  </a:t>
            </a:r>
          </a:p>
          <a:p>
            <a:pPr defTabSz="914263"/>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Risk Assessment &amp; Care Planning</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Lack of understanding of risk assessments → Care plans and interventions are not effectively linked.</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Skills gap in staff to assess, categorize pressure ulcers, or identify wounds of other aetiology. Lack of understanding about repositioning, sitting, and offloading</a:t>
            </a:r>
          </a:p>
          <a:p>
            <a:pPr defTabSz="914263">
              <a:buSzPts val="1000"/>
              <a:tabLst>
                <a:tab pos="753969" algn="l"/>
              </a:tabLst>
            </a:pPr>
            <a:r>
              <a:rPr lang="en-GB" sz="1319" kern="0" dirty="0">
                <a:solidFill>
                  <a:prstClr val="black"/>
                </a:solidFill>
                <a:latin typeface="Arial" panose="020B0604020202020204" pitchFamily="34" charset="0"/>
                <a:ea typeface="Aptos" panose="020B0004020202020204" pitchFamily="34" charset="0"/>
                <a:cs typeface="Arial" panose="020B0604020202020204" pitchFamily="34" charset="0"/>
              </a:rPr>
              <a:t>Gaps in guidelines and education in bespoke services. </a:t>
            </a:r>
          </a:p>
          <a:p>
            <a:pPr defTabSz="914263">
              <a:buSzPts val="1000"/>
              <a:tabLst>
                <a:tab pos="753969" algn="l"/>
              </a:tabLst>
            </a:pPr>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Equipment &amp; Resources</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Dynamic mattress provision delays due to equipment failure and long waiting times.</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Delays in the bed contract sign-off are prolonging access to essential equipment.</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No targeted additional support for wards/departments with the highest HAPU incidence.</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Education &amp; Training</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Limited education on pressure ulcer prevention and management in PCS.</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Insufficient Tissue viability provision for clinical reviews, management planning, validation, and education.</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Gaps in leadership and staff engagement with </a:t>
            </a:r>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Quality Improvement (QI) initiatives</a:t>
            </a: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Documentation &amp; Technology</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Digital documentation (e.g. skin assessments, repositioning charts) often not completed in </a:t>
            </a:r>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real-time</a:t>
            </a: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Lack of medical photography to support virtual reviews and investigations.</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Governance &amp; Learning</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Delayed governance processes for investigations.</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Slow implementation of change following lessons learned. </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37002DE1-26C1-707B-C24F-F211229D6590}"/>
              </a:ext>
            </a:extLst>
          </p:cNvPr>
          <p:cNvPicPr>
            <a:picLocks noChangeAspect="1"/>
          </p:cNvPicPr>
          <p:nvPr/>
        </p:nvPicPr>
        <p:blipFill>
          <a:blip r:embed="rId3"/>
          <a:stretch>
            <a:fillRect/>
          </a:stretch>
        </p:blipFill>
        <p:spPr>
          <a:xfrm>
            <a:off x="15826918" y="9935825"/>
            <a:ext cx="4115311" cy="1256583"/>
          </a:xfrm>
          <a:prstGeom prst="rect">
            <a:avLst/>
          </a:prstGeom>
        </p:spPr>
      </p:pic>
      <p:sp>
        <p:nvSpPr>
          <p:cNvPr id="9" name="TextBox 8">
            <a:extLst>
              <a:ext uri="{FF2B5EF4-FFF2-40B4-BE49-F238E27FC236}">
                <a16:creationId xmlns:a16="http://schemas.microsoft.com/office/drawing/2014/main" id="{48C86175-D620-9216-9290-ABEDB5140811}"/>
              </a:ext>
            </a:extLst>
          </p:cNvPr>
          <p:cNvSpPr txBox="1"/>
          <p:nvPr/>
        </p:nvSpPr>
        <p:spPr>
          <a:xfrm>
            <a:off x="12476010" y="9330802"/>
            <a:ext cx="7629580" cy="1979303"/>
          </a:xfrm>
          <a:prstGeom prst="rect">
            <a:avLst/>
          </a:prstGeom>
          <a:solidFill>
            <a:schemeClr val="bg1"/>
          </a:solidFill>
          <a:ln>
            <a:solidFill>
              <a:schemeClr val="tx1"/>
            </a:solidFill>
          </a:ln>
        </p:spPr>
        <p:txBody>
          <a:bodyPr rot="0" spcFirstLastPara="0" vertOverflow="overflow" horzOverflow="overflow" vert="horz" wrap="square" lIns="150790" tIns="75396" rIns="150790" bIns="75396" numCol="1" spcCol="0" rtlCol="0" fromWordArt="0" anchor="t" anchorCtr="0" forceAA="0" compatLnSpc="1">
            <a:prstTxWarp prst="textNoShape">
              <a:avLst/>
            </a:prstTxWarp>
            <a:spAutoFit/>
          </a:bodyPr>
          <a:lstStyle/>
          <a:p>
            <a:pPr defTabSz="1507958"/>
            <a:r>
              <a:rPr lang="en-GB" sz="1319" b="1" dirty="0">
                <a:solidFill>
                  <a:prstClr val="black"/>
                </a:solidFill>
                <a:latin typeface="Arial" panose="020B0604020202020204" pitchFamily="34" charset="0"/>
                <a:ea typeface="Verdana" panose="020B0604030504040204" pitchFamily="34" charset="0"/>
                <a:cs typeface="Arial" panose="020B0604020202020204" pitchFamily="34" charset="0"/>
              </a:rPr>
              <a:t>What do we expect to see change?</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Reduction in Pressure ulcer rates in Acute sites by 20% by 2026. PU rate not exceeding 1.6. (PU /1000beddays) over the preceding 12 months</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Reduction in HB avoidable pressure ulcers by 10%, March 2026.</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Increased skill and improved governance </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Improved governance and applied learning </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Access to Tissue Viability and Medical photography on all sites and PCT</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Care home provision supported </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Patients receive ‘right care, at the right time’ (equitable services)</a:t>
            </a:r>
          </a:p>
        </p:txBody>
      </p:sp>
      <p:graphicFrame>
        <p:nvGraphicFramePr>
          <p:cNvPr id="11" name="Chart 10">
            <a:extLst>
              <a:ext uri="{FF2B5EF4-FFF2-40B4-BE49-F238E27FC236}">
                <a16:creationId xmlns:a16="http://schemas.microsoft.com/office/drawing/2014/main" id="{0A705BF8-9DBC-B222-70BB-3A14703A0F6A}"/>
              </a:ext>
            </a:extLst>
          </p:cNvPr>
          <p:cNvGraphicFramePr>
            <a:graphicFrameLocks/>
          </p:cNvGraphicFramePr>
          <p:nvPr/>
        </p:nvGraphicFramePr>
        <p:xfrm>
          <a:off x="114209" y="4175345"/>
          <a:ext cx="6120492" cy="29547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a:extLst>
              <a:ext uri="{FF2B5EF4-FFF2-40B4-BE49-F238E27FC236}">
                <a16:creationId xmlns:a16="http://schemas.microsoft.com/office/drawing/2014/main" id="{0DBB8326-A794-E7A1-B145-9204931E7086}"/>
              </a:ext>
            </a:extLst>
          </p:cNvPr>
          <p:cNvGraphicFramePr>
            <a:graphicFrameLocks/>
          </p:cNvGraphicFramePr>
          <p:nvPr/>
        </p:nvGraphicFramePr>
        <p:xfrm>
          <a:off x="8360709" y="7469457"/>
          <a:ext cx="4115311" cy="3569169"/>
        </p:xfrm>
        <a:graphic>
          <a:graphicData uri="http://schemas.openxmlformats.org/drawingml/2006/chart">
            <c:chart xmlns:c="http://schemas.openxmlformats.org/drawingml/2006/chart" xmlns:r="http://schemas.openxmlformats.org/officeDocument/2006/relationships" r:id="rId5"/>
          </a:graphicData>
        </a:graphic>
      </p:graphicFrame>
      <mc:AlternateContent xmlns:mc="http://schemas.openxmlformats.org/markup-compatibility/2006" xmlns:cx1="http://schemas.microsoft.com/office/drawing/2015/9/8/chartex">
        <mc:Choice Requires="cx1">
          <p:graphicFrame>
            <p:nvGraphicFramePr>
              <p:cNvPr id="25" name="Chart 24">
                <a:extLst>
                  <a:ext uri="{FF2B5EF4-FFF2-40B4-BE49-F238E27FC236}">
                    <a16:creationId xmlns:a16="http://schemas.microsoft.com/office/drawing/2014/main" id="{8C521440-D819-11FB-B5F9-EDF75F81D51B}"/>
                  </a:ext>
                </a:extLst>
              </p:cNvPr>
              <p:cNvGraphicFramePr/>
              <p:nvPr/>
            </p:nvGraphicFramePr>
            <p:xfrm>
              <a:off x="114210" y="7427155"/>
              <a:ext cx="4341169" cy="3765253"/>
            </p:xfrm>
            <a:graphic>
              <a:graphicData uri="http://schemas.microsoft.com/office/drawing/2014/chartex">
                <cx:chart xmlns:cx="http://schemas.microsoft.com/office/drawing/2014/chartex" xmlns:r="http://schemas.openxmlformats.org/officeDocument/2006/relationships" r:id="rId6"/>
              </a:graphicData>
            </a:graphic>
          </p:graphicFrame>
        </mc:Choice>
        <mc:Fallback xmlns="">
          <p:pic>
            <p:nvPicPr>
              <p:cNvPr id="25" name="Chart 24">
                <a:extLst>
                  <a:ext uri="{FF2B5EF4-FFF2-40B4-BE49-F238E27FC236}">
                    <a16:creationId xmlns:a16="http://schemas.microsoft.com/office/drawing/2014/main" id="{8C521440-D819-11FB-B5F9-EDF75F81D51B}"/>
                  </a:ext>
                </a:extLst>
              </p:cNvPr>
              <p:cNvPicPr>
                <a:picLocks noGrp="1" noRot="1" noChangeAspect="1" noMove="1" noResize="1" noEditPoints="1" noAdjustHandles="1" noChangeArrowheads="1" noChangeShapeType="1"/>
              </p:cNvPicPr>
              <p:nvPr/>
            </p:nvPicPr>
            <p:blipFill>
              <a:blip r:embed="rId7"/>
              <a:stretch>
                <a:fillRect/>
              </a:stretch>
            </p:blipFill>
            <p:spPr>
              <a:xfrm>
                <a:off x="114210" y="7427155"/>
                <a:ext cx="4341169" cy="3765253"/>
              </a:xfrm>
              <a:prstGeom prst="rect">
                <a:avLst/>
              </a:prstGeom>
            </p:spPr>
          </p:pic>
        </mc:Fallback>
      </mc:AlternateContent>
      <p:pic>
        <p:nvPicPr>
          <p:cNvPr id="8" name="Picture 7">
            <a:extLst>
              <a:ext uri="{FF2B5EF4-FFF2-40B4-BE49-F238E27FC236}">
                <a16:creationId xmlns:a16="http://schemas.microsoft.com/office/drawing/2014/main" id="{BCEC7577-17CC-53E1-9F46-1F6829B521A6}"/>
              </a:ext>
            </a:extLst>
          </p:cNvPr>
          <p:cNvPicPr>
            <a:picLocks noChangeAspect="1"/>
          </p:cNvPicPr>
          <p:nvPr/>
        </p:nvPicPr>
        <p:blipFill>
          <a:blip r:embed="rId8"/>
          <a:stretch>
            <a:fillRect/>
          </a:stretch>
        </p:blipFill>
        <p:spPr>
          <a:xfrm>
            <a:off x="4069228" y="7648045"/>
            <a:ext cx="4571474" cy="3336502"/>
          </a:xfrm>
          <a:prstGeom prst="rect">
            <a:avLst/>
          </a:prstGeom>
        </p:spPr>
      </p:pic>
      <p:pic>
        <p:nvPicPr>
          <p:cNvPr id="10" name="Picture 9">
            <a:extLst>
              <a:ext uri="{FF2B5EF4-FFF2-40B4-BE49-F238E27FC236}">
                <a16:creationId xmlns:a16="http://schemas.microsoft.com/office/drawing/2014/main" id="{E7B026E5-B1BC-263F-A5EA-A70FD713E51E}"/>
              </a:ext>
            </a:extLst>
          </p:cNvPr>
          <p:cNvPicPr>
            <a:picLocks noChangeAspect="1"/>
          </p:cNvPicPr>
          <p:nvPr/>
        </p:nvPicPr>
        <p:blipFill>
          <a:blip r:embed="rId9"/>
          <a:stretch>
            <a:fillRect/>
          </a:stretch>
        </p:blipFill>
        <p:spPr>
          <a:xfrm>
            <a:off x="5932305" y="4201277"/>
            <a:ext cx="6342077" cy="2954761"/>
          </a:xfrm>
          <a:prstGeom prst="rect">
            <a:avLst/>
          </a:prstGeom>
        </p:spPr>
      </p:pic>
      <p:sp>
        <p:nvSpPr>
          <p:cNvPr id="15" name="TextBox 14">
            <a:extLst>
              <a:ext uri="{FF2B5EF4-FFF2-40B4-BE49-F238E27FC236}">
                <a16:creationId xmlns:a16="http://schemas.microsoft.com/office/drawing/2014/main" id="{6B169E2A-8832-35D0-CE37-CFB4AED125A8}"/>
              </a:ext>
            </a:extLst>
          </p:cNvPr>
          <p:cNvSpPr txBox="1"/>
          <p:nvPr/>
        </p:nvSpPr>
        <p:spPr>
          <a:xfrm>
            <a:off x="6354966" y="3737497"/>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2</a:t>
            </a:r>
          </a:p>
        </p:txBody>
      </p:sp>
      <p:sp>
        <p:nvSpPr>
          <p:cNvPr id="16" name="TextBox 15">
            <a:extLst>
              <a:ext uri="{FF2B5EF4-FFF2-40B4-BE49-F238E27FC236}">
                <a16:creationId xmlns:a16="http://schemas.microsoft.com/office/drawing/2014/main" id="{7EF75914-DBED-7F2D-1205-56ACA7BF2885}"/>
              </a:ext>
            </a:extLst>
          </p:cNvPr>
          <p:cNvSpPr txBox="1"/>
          <p:nvPr/>
        </p:nvSpPr>
        <p:spPr>
          <a:xfrm>
            <a:off x="4856692" y="6967960"/>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4</a:t>
            </a:r>
          </a:p>
        </p:txBody>
      </p:sp>
      <p:sp>
        <p:nvSpPr>
          <p:cNvPr id="19" name="TextBox 18">
            <a:extLst>
              <a:ext uri="{FF2B5EF4-FFF2-40B4-BE49-F238E27FC236}">
                <a16:creationId xmlns:a16="http://schemas.microsoft.com/office/drawing/2014/main" id="{0A53356A-51D3-66F7-D0B0-0805EE6D4345}"/>
              </a:ext>
            </a:extLst>
          </p:cNvPr>
          <p:cNvSpPr txBox="1"/>
          <p:nvPr/>
        </p:nvSpPr>
        <p:spPr>
          <a:xfrm>
            <a:off x="449658" y="7046656"/>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3</a:t>
            </a:r>
          </a:p>
        </p:txBody>
      </p:sp>
      <p:sp>
        <p:nvSpPr>
          <p:cNvPr id="27" name="TextBox 26">
            <a:extLst>
              <a:ext uri="{FF2B5EF4-FFF2-40B4-BE49-F238E27FC236}">
                <a16:creationId xmlns:a16="http://schemas.microsoft.com/office/drawing/2014/main" id="{5EA7BED7-98F8-4A3F-FD64-773FBA76CCC6}"/>
              </a:ext>
            </a:extLst>
          </p:cNvPr>
          <p:cNvSpPr txBox="1"/>
          <p:nvPr/>
        </p:nvSpPr>
        <p:spPr>
          <a:xfrm>
            <a:off x="9536525" y="7022639"/>
            <a:ext cx="1573954"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5</a:t>
            </a:r>
          </a:p>
        </p:txBody>
      </p:sp>
      <p:sp>
        <p:nvSpPr>
          <p:cNvPr id="17" name="Rectangle: Rounded Corners 16">
            <a:extLst>
              <a:ext uri="{FF2B5EF4-FFF2-40B4-BE49-F238E27FC236}">
                <a16:creationId xmlns:a16="http://schemas.microsoft.com/office/drawing/2014/main" id="{4EB97B53-C00F-BE2F-1913-7D5C9D27AF8F}"/>
              </a:ext>
              <a:ext uri="{C183D7F6-B498-43B3-948B-1728B52AA6E4}">
                <adec:decorative xmlns:adec="http://schemas.microsoft.com/office/drawing/2017/decorative" val="1"/>
              </a:ext>
            </a:extLst>
          </p:cNvPr>
          <p:cNvSpPr/>
          <p:nvPr/>
        </p:nvSpPr>
        <p:spPr>
          <a:xfrm>
            <a:off x="101586" y="53562"/>
            <a:ext cx="19840643" cy="5320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48664" tIns="124334" rIns="248664" bIns="124334" numCol="1" spcCol="0" rtlCol="0" fromWordArt="0" anchor="ctr" anchorCtr="0" forceAA="0" compatLnSpc="1">
            <a:prstTxWarp prst="textNoShape">
              <a:avLst/>
            </a:prstTxWarp>
            <a:noAutofit/>
          </a:bodyPr>
          <a:lstStyle/>
          <a:p>
            <a:pPr defTabSz="1507958">
              <a:defRPr/>
            </a:pPr>
            <a:endParaRPr lang="en-GB" sz="4895" dirty="0">
              <a:solidFill>
                <a:prstClr val="white"/>
              </a:solidFill>
              <a:latin typeface="Calibri" panose="020F0502020204030204"/>
            </a:endParaRPr>
          </a:p>
        </p:txBody>
      </p:sp>
      <p:sp>
        <p:nvSpPr>
          <p:cNvPr id="22" name="Oval 21" descr="Checklist with solid fill">
            <a:extLst>
              <a:ext uri="{FF2B5EF4-FFF2-40B4-BE49-F238E27FC236}">
                <a16:creationId xmlns:a16="http://schemas.microsoft.com/office/drawing/2014/main" id="{698A72D5-9530-3728-588C-2206E414BACD}"/>
              </a:ext>
            </a:extLst>
          </p:cNvPr>
          <p:cNvSpPr/>
          <p:nvPr/>
        </p:nvSpPr>
        <p:spPr>
          <a:xfrm>
            <a:off x="448488" y="57259"/>
            <a:ext cx="502628" cy="532041"/>
          </a:xfrm>
          <a:prstGeom prst="ellipse">
            <a:avLst/>
          </a:prstGeom>
          <a:blipFill>
            <a:blip r:embed="rId10">
              <a:extLst>
                <a:ext uri="{96DAC541-7B7A-43D3-8B79-37D633B846F1}">
                  <asvg:svgBlip xmlns:asvg="http://schemas.microsoft.com/office/drawing/2016/SVG/main" r:embed="rId11"/>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1507958">
              <a:defRPr/>
            </a:pPr>
            <a:endParaRPr lang="en-GB" sz="2970">
              <a:solidFill>
                <a:prstClr val="white">
                  <a:hueOff val="0"/>
                  <a:satOff val="0"/>
                  <a:lumOff val="0"/>
                  <a:alphaOff val="0"/>
                </a:prstClr>
              </a:solidFill>
              <a:latin typeface="Calibri" panose="020F0502020204030204"/>
            </a:endParaRPr>
          </a:p>
        </p:txBody>
      </p:sp>
      <p:sp>
        <p:nvSpPr>
          <p:cNvPr id="29" name="Text Box 980076608">
            <a:extLst>
              <a:ext uri="{FF2B5EF4-FFF2-40B4-BE49-F238E27FC236}">
                <a16:creationId xmlns:a16="http://schemas.microsoft.com/office/drawing/2014/main" id="{50839CEB-D84D-094D-8EAE-0E742AD63683}"/>
              </a:ext>
            </a:extLst>
          </p:cNvPr>
          <p:cNvSpPr txBox="1">
            <a:spLocks noChangeArrowheads="1"/>
          </p:cNvSpPr>
          <p:nvPr/>
        </p:nvSpPr>
        <p:spPr bwMode="auto">
          <a:xfrm>
            <a:off x="951118" y="47117"/>
            <a:ext cx="18897756" cy="487138"/>
          </a:xfrm>
          <a:prstGeom prst="rect">
            <a:avLst/>
          </a:prstGeom>
          <a:noFill/>
          <a:ln w="9525">
            <a:noFill/>
            <a:miter lim="800000"/>
            <a:headEnd/>
            <a:tailEnd/>
          </a:ln>
        </p:spPr>
        <p:txBody>
          <a:bodyPr rot="0" vert="horz" wrap="square" lIns="248664" tIns="124334" rIns="248664" bIns="124334" anchor="t" anchorCtr="0">
            <a:noAutofit/>
          </a:bodyPr>
          <a:lstStyle/>
          <a:p>
            <a:pPr defTabSz="2486774">
              <a:defRPr/>
            </a:pPr>
            <a:r>
              <a:rPr lang="en-GB" sz="2309" b="1" dirty="0">
                <a:solidFill>
                  <a:srgbClr val="FFFFFF"/>
                </a:solidFill>
                <a:latin typeface="Verdana" panose="020B0604030504040204" pitchFamily="34" charset="0"/>
                <a:ea typeface="Verdana" panose="020B0604030504040204" pitchFamily="34" charset="0"/>
              </a:rPr>
              <a:t>Pressure Ulcers: Action &amp; Intervention</a:t>
            </a:r>
            <a:endParaRPr lang="en-GB" sz="2309" b="1" dirty="0">
              <a:solidFill>
                <a:prstClr val="black"/>
              </a:solidFill>
              <a:latin typeface="Verdana" panose="020B0604030504040204" pitchFamily="34" charset="0"/>
              <a:ea typeface="Verdana" panose="020B0604030504040204" pitchFamily="34" charset="0"/>
            </a:endParaRPr>
          </a:p>
        </p:txBody>
      </p:sp>
      <p:cxnSp>
        <p:nvCxnSpPr>
          <p:cNvPr id="3" name="Straight Connector 2">
            <a:extLst>
              <a:ext uri="{FF2B5EF4-FFF2-40B4-BE49-F238E27FC236}">
                <a16:creationId xmlns:a16="http://schemas.microsoft.com/office/drawing/2014/main" id="{28E581D5-BA14-A7A1-D83E-278E7BC351B9}"/>
              </a:ext>
              <a:ext uri="{C183D7F6-B498-43B3-948B-1728B52AA6E4}">
                <adec:decorative xmlns:adec="http://schemas.microsoft.com/office/drawing/2017/decorative" val="1"/>
              </a:ext>
            </a:extLst>
          </p:cNvPr>
          <p:cNvCxnSpPr>
            <a:cxnSpLocks/>
          </p:cNvCxnSpPr>
          <p:nvPr/>
        </p:nvCxnSpPr>
        <p:spPr>
          <a:xfrm>
            <a:off x="951116" y="104910"/>
            <a:ext cx="0" cy="48069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592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31</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695265"/>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3722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 recent increase reported in July 2025 to 1.24% compared to the previous figure of 1.2% in June 2025.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shows a significant reduction in deaths in recent months. </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30936" y="6572865"/>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17" name="Picture 16">
            <a:extLst>
              <a:ext uri="{FF2B5EF4-FFF2-40B4-BE49-F238E27FC236}">
                <a16:creationId xmlns:a16="http://schemas.microsoft.com/office/drawing/2014/main" id="{9EC338B0-D10B-7B9B-3EB3-038C36C03DDD}"/>
              </a:ext>
            </a:extLst>
          </p:cNvPr>
          <p:cNvPicPr>
            <a:picLocks noChangeAspect="1"/>
          </p:cNvPicPr>
          <p:nvPr/>
        </p:nvPicPr>
        <p:blipFill>
          <a:blip r:embed="rId11"/>
          <a:stretch>
            <a:fillRect/>
          </a:stretch>
        </p:blipFill>
        <p:spPr>
          <a:xfrm>
            <a:off x="1320163" y="7075596"/>
            <a:ext cx="8119172" cy="3730100"/>
          </a:xfrm>
          <a:prstGeom prst="rect">
            <a:avLst/>
          </a:prstGeom>
        </p:spPr>
      </p:pic>
      <p:pic>
        <p:nvPicPr>
          <p:cNvPr id="3" name="Picture 2">
            <a:extLst>
              <a:ext uri="{FF2B5EF4-FFF2-40B4-BE49-F238E27FC236}">
                <a16:creationId xmlns:a16="http://schemas.microsoft.com/office/drawing/2014/main" id="{BF1F8720-0033-8561-9D89-B022F8ADF757}"/>
              </a:ext>
            </a:extLst>
          </p:cNvPr>
          <p:cNvPicPr>
            <a:picLocks noChangeAspect="1"/>
          </p:cNvPicPr>
          <p:nvPr/>
        </p:nvPicPr>
        <p:blipFill>
          <a:blip r:embed="rId12"/>
          <a:stretch>
            <a:fillRect/>
          </a:stretch>
        </p:blipFill>
        <p:spPr>
          <a:xfrm>
            <a:off x="280228" y="2200965"/>
            <a:ext cx="19333970" cy="3818799"/>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163115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cs typeface="Times New Roman" panose="02020603050405020304" pitchFamily="18" charset="0"/>
              </a:rPr>
              <a:t>A detailed theatre service update can be found in section three of the report.</a:t>
            </a:r>
          </a:p>
        </p:txBody>
      </p:sp>
      <p:pic>
        <p:nvPicPr>
          <p:cNvPr id="6" name="Picture 5">
            <a:extLst>
              <a:ext uri="{FF2B5EF4-FFF2-40B4-BE49-F238E27FC236}">
                <a16:creationId xmlns:a16="http://schemas.microsoft.com/office/drawing/2014/main" id="{01526D85-D81B-ED6C-6E00-B6304D37A813}"/>
              </a:ext>
            </a:extLst>
          </p:cNvPr>
          <p:cNvPicPr>
            <a:picLocks noChangeAspect="1"/>
          </p:cNvPicPr>
          <p:nvPr/>
        </p:nvPicPr>
        <p:blipFill>
          <a:blip r:embed="rId2"/>
          <a:stretch>
            <a:fillRect/>
          </a:stretch>
        </p:blipFill>
        <p:spPr>
          <a:xfrm>
            <a:off x="2087975" y="803546"/>
            <a:ext cx="7552101" cy="3372322"/>
          </a:xfrm>
          <a:prstGeom prst="rect">
            <a:avLst/>
          </a:prstGeom>
        </p:spPr>
      </p:pic>
      <p:pic>
        <p:nvPicPr>
          <p:cNvPr id="10" name="Picture 9">
            <a:extLst>
              <a:ext uri="{FF2B5EF4-FFF2-40B4-BE49-F238E27FC236}">
                <a16:creationId xmlns:a16="http://schemas.microsoft.com/office/drawing/2014/main" id="{933D022C-ECFE-23DF-F63C-C07A9A181EFC}"/>
              </a:ext>
            </a:extLst>
          </p:cNvPr>
          <p:cNvPicPr>
            <a:picLocks noChangeAspect="1"/>
          </p:cNvPicPr>
          <p:nvPr/>
        </p:nvPicPr>
        <p:blipFill>
          <a:blip r:embed="rId3"/>
          <a:stretch>
            <a:fillRect/>
          </a:stretch>
        </p:blipFill>
        <p:spPr>
          <a:xfrm>
            <a:off x="10758380" y="815820"/>
            <a:ext cx="7258129" cy="3360048"/>
          </a:xfrm>
          <a:prstGeom prst="rect">
            <a:avLst/>
          </a:prstGeom>
        </p:spPr>
      </p:pic>
      <p:pic>
        <p:nvPicPr>
          <p:cNvPr id="16" name="Picture 15">
            <a:extLst>
              <a:ext uri="{FF2B5EF4-FFF2-40B4-BE49-F238E27FC236}">
                <a16:creationId xmlns:a16="http://schemas.microsoft.com/office/drawing/2014/main" id="{DFA22C1A-2BAF-03BD-9D08-D74CC822CF91}"/>
              </a:ext>
            </a:extLst>
          </p:cNvPr>
          <p:cNvPicPr>
            <a:picLocks noChangeAspect="1"/>
          </p:cNvPicPr>
          <p:nvPr/>
        </p:nvPicPr>
        <p:blipFill>
          <a:blip r:embed="rId4"/>
          <a:stretch>
            <a:fillRect/>
          </a:stretch>
        </p:blipFill>
        <p:spPr>
          <a:xfrm>
            <a:off x="10758380" y="5062526"/>
            <a:ext cx="7258129" cy="3551187"/>
          </a:xfrm>
          <a:prstGeom prst="rect">
            <a:avLst/>
          </a:prstGeom>
        </p:spPr>
      </p:pic>
      <p:pic>
        <p:nvPicPr>
          <p:cNvPr id="18" name="Picture 17">
            <a:extLst>
              <a:ext uri="{FF2B5EF4-FFF2-40B4-BE49-F238E27FC236}">
                <a16:creationId xmlns:a16="http://schemas.microsoft.com/office/drawing/2014/main" id="{4289041F-9501-F85A-2197-B4898A9B3724}"/>
              </a:ext>
            </a:extLst>
          </p:cNvPr>
          <p:cNvPicPr>
            <a:picLocks noChangeAspect="1"/>
          </p:cNvPicPr>
          <p:nvPr/>
        </p:nvPicPr>
        <p:blipFill>
          <a:blip r:embed="rId5"/>
          <a:stretch>
            <a:fillRect/>
          </a:stretch>
        </p:blipFill>
        <p:spPr>
          <a:xfrm>
            <a:off x="2212924" y="5062525"/>
            <a:ext cx="7427152" cy="3551188"/>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6" name="Picture 5">
            <a:extLst>
              <a:ext uri="{FF2B5EF4-FFF2-40B4-BE49-F238E27FC236}">
                <a16:creationId xmlns:a16="http://schemas.microsoft.com/office/drawing/2014/main" id="{DD3BA501-EE6B-1295-7443-077DAA04ACD6}"/>
              </a:ext>
            </a:extLst>
          </p:cNvPr>
          <p:cNvPicPr>
            <a:picLocks noChangeAspect="1"/>
          </p:cNvPicPr>
          <p:nvPr/>
        </p:nvPicPr>
        <p:blipFill>
          <a:blip r:embed="rId2"/>
          <a:stretch>
            <a:fillRect/>
          </a:stretch>
        </p:blipFill>
        <p:spPr>
          <a:xfrm>
            <a:off x="2661443" y="716771"/>
            <a:ext cx="7180389" cy="3107850"/>
          </a:xfrm>
          <a:prstGeom prst="rect">
            <a:avLst/>
          </a:prstGeom>
        </p:spPr>
      </p:pic>
      <p:pic>
        <p:nvPicPr>
          <p:cNvPr id="9" name="Picture 8">
            <a:extLst>
              <a:ext uri="{FF2B5EF4-FFF2-40B4-BE49-F238E27FC236}">
                <a16:creationId xmlns:a16="http://schemas.microsoft.com/office/drawing/2014/main" id="{DA430364-A60E-C111-9141-B4043399D59E}"/>
              </a:ext>
            </a:extLst>
          </p:cNvPr>
          <p:cNvPicPr>
            <a:picLocks noChangeAspect="1"/>
          </p:cNvPicPr>
          <p:nvPr/>
        </p:nvPicPr>
        <p:blipFill>
          <a:blip r:embed="rId3"/>
          <a:stretch>
            <a:fillRect/>
          </a:stretch>
        </p:blipFill>
        <p:spPr>
          <a:xfrm>
            <a:off x="10895915" y="784493"/>
            <a:ext cx="6867765" cy="3040128"/>
          </a:xfrm>
          <a:prstGeom prst="rect">
            <a:avLst/>
          </a:prstGeom>
        </p:spPr>
      </p:pic>
      <p:pic>
        <p:nvPicPr>
          <p:cNvPr id="13" name="Picture 12">
            <a:extLst>
              <a:ext uri="{FF2B5EF4-FFF2-40B4-BE49-F238E27FC236}">
                <a16:creationId xmlns:a16="http://schemas.microsoft.com/office/drawing/2014/main" id="{AACAB4C7-B9F8-5BFE-3D31-0824ECD4412F}"/>
              </a:ext>
            </a:extLst>
          </p:cNvPr>
          <p:cNvPicPr>
            <a:picLocks noChangeAspect="1"/>
          </p:cNvPicPr>
          <p:nvPr/>
        </p:nvPicPr>
        <p:blipFill>
          <a:blip r:embed="rId4"/>
          <a:stretch>
            <a:fillRect/>
          </a:stretch>
        </p:blipFill>
        <p:spPr>
          <a:xfrm>
            <a:off x="2661442" y="7818083"/>
            <a:ext cx="7143525" cy="3266134"/>
          </a:xfrm>
          <a:prstGeom prst="rect">
            <a:avLst/>
          </a:prstGeom>
        </p:spPr>
      </p:pic>
      <p:pic>
        <p:nvPicPr>
          <p:cNvPr id="16" name="Picture 15">
            <a:extLst>
              <a:ext uri="{FF2B5EF4-FFF2-40B4-BE49-F238E27FC236}">
                <a16:creationId xmlns:a16="http://schemas.microsoft.com/office/drawing/2014/main" id="{5DEC93D0-F629-AB42-1EE9-3949EA84B016}"/>
              </a:ext>
            </a:extLst>
          </p:cNvPr>
          <p:cNvPicPr>
            <a:picLocks noChangeAspect="1"/>
          </p:cNvPicPr>
          <p:nvPr/>
        </p:nvPicPr>
        <p:blipFill>
          <a:blip r:embed="rId5"/>
          <a:stretch>
            <a:fillRect/>
          </a:stretch>
        </p:blipFill>
        <p:spPr>
          <a:xfrm>
            <a:off x="2795936" y="4236105"/>
            <a:ext cx="7009031" cy="3248625"/>
          </a:xfrm>
          <a:prstGeom prst="rect">
            <a:avLst/>
          </a:prstGeom>
        </p:spPr>
      </p:pic>
      <p:pic>
        <p:nvPicPr>
          <p:cNvPr id="19" name="Picture 18">
            <a:extLst>
              <a:ext uri="{FF2B5EF4-FFF2-40B4-BE49-F238E27FC236}">
                <a16:creationId xmlns:a16="http://schemas.microsoft.com/office/drawing/2014/main" id="{CF90597F-2113-678C-AFC8-0ECB68D2689D}"/>
              </a:ext>
            </a:extLst>
          </p:cNvPr>
          <p:cNvPicPr>
            <a:picLocks noChangeAspect="1"/>
          </p:cNvPicPr>
          <p:nvPr/>
        </p:nvPicPr>
        <p:blipFill>
          <a:blip r:embed="rId6"/>
          <a:stretch>
            <a:fillRect/>
          </a:stretch>
        </p:blipFill>
        <p:spPr>
          <a:xfrm>
            <a:off x="10895915" y="4236106"/>
            <a:ext cx="6867764" cy="3223618"/>
          </a:xfrm>
          <a:prstGeom prst="rect">
            <a:avLst/>
          </a:prstGeom>
        </p:spPr>
      </p:pic>
      <p:pic>
        <p:nvPicPr>
          <p:cNvPr id="22" name="Picture 21">
            <a:extLst>
              <a:ext uri="{FF2B5EF4-FFF2-40B4-BE49-F238E27FC236}">
                <a16:creationId xmlns:a16="http://schemas.microsoft.com/office/drawing/2014/main" id="{E6CFDDEC-4CA1-994A-8ECF-F2DC4C7EB938}"/>
              </a:ext>
            </a:extLst>
          </p:cNvPr>
          <p:cNvPicPr>
            <a:picLocks noChangeAspect="1"/>
          </p:cNvPicPr>
          <p:nvPr/>
        </p:nvPicPr>
        <p:blipFill>
          <a:blip r:embed="rId7"/>
          <a:stretch>
            <a:fillRect/>
          </a:stretch>
        </p:blipFill>
        <p:spPr>
          <a:xfrm>
            <a:off x="10895915" y="7799322"/>
            <a:ext cx="6867764" cy="3223618"/>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pic>
        <p:nvPicPr>
          <p:cNvPr id="5" name="Picture 4">
            <a:extLst>
              <a:ext uri="{FF2B5EF4-FFF2-40B4-BE49-F238E27FC236}">
                <a16:creationId xmlns:a16="http://schemas.microsoft.com/office/drawing/2014/main" id="{9A1EDC54-39D0-5B3A-297A-C665AB27376A}"/>
              </a:ext>
            </a:extLst>
          </p:cNvPr>
          <p:cNvPicPr>
            <a:picLocks noChangeAspect="1"/>
          </p:cNvPicPr>
          <p:nvPr/>
        </p:nvPicPr>
        <p:blipFill>
          <a:blip r:embed="rId2"/>
          <a:stretch>
            <a:fillRect/>
          </a:stretch>
        </p:blipFill>
        <p:spPr>
          <a:xfrm>
            <a:off x="394161" y="1523365"/>
            <a:ext cx="5972902" cy="3674854"/>
          </a:xfrm>
          <a:prstGeom prst="rect">
            <a:avLst/>
          </a:prstGeom>
        </p:spPr>
      </p:pic>
      <p:pic>
        <p:nvPicPr>
          <p:cNvPr id="8" name="Picture 7">
            <a:extLst>
              <a:ext uri="{FF2B5EF4-FFF2-40B4-BE49-F238E27FC236}">
                <a16:creationId xmlns:a16="http://schemas.microsoft.com/office/drawing/2014/main" id="{0D0E270F-B3C0-6146-B76D-8613FE204977}"/>
              </a:ext>
            </a:extLst>
          </p:cNvPr>
          <p:cNvPicPr>
            <a:picLocks noChangeAspect="1"/>
          </p:cNvPicPr>
          <p:nvPr/>
        </p:nvPicPr>
        <p:blipFill>
          <a:blip r:embed="rId3"/>
          <a:stretch>
            <a:fillRect/>
          </a:stretch>
        </p:blipFill>
        <p:spPr>
          <a:xfrm>
            <a:off x="7218761" y="1523365"/>
            <a:ext cx="5940153" cy="3674854"/>
          </a:xfrm>
          <a:prstGeom prst="rect">
            <a:avLst/>
          </a:prstGeom>
        </p:spPr>
      </p:pic>
      <p:pic>
        <p:nvPicPr>
          <p:cNvPr id="11" name="Picture 10">
            <a:extLst>
              <a:ext uri="{FF2B5EF4-FFF2-40B4-BE49-F238E27FC236}">
                <a16:creationId xmlns:a16="http://schemas.microsoft.com/office/drawing/2014/main" id="{C622635A-4C88-C6BF-111F-31BB3D2EEA4F}"/>
              </a:ext>
            </a:extLst>
          </p:cNvPr>
          <p:cNvPicPr>
            <a:picLocks noChangeAspect="1"/>
          </p:cNvPicPr>
          <p:nvPr/>
        </p:nvPicPr>
        <p:blipFill>
          <a:blip r:embed="rId4"/>
          <a:stretch>
            <a:fillRect/>
          </a:stretch>
        </p:blipFill>
        <p:spPr>
          <a:xfrm>
            <a:off x="13989466" y="1523365"/>
            <a:ext cx="5814233" cy="3674854"/>
          </a:xfrm>
          <a:prstGeom prst="rect">
            <a:avLst/>
          </a:prstGeom>
        </p:spPr>
      </p:pic>
      <p:pic>
        <p:nvPicPr>
          <p:cNvPr id="14" name="Picture 13">
            <a:extLst>
              <a:ext uri="{FF2B5EF4-FFF2-40B4-BE49-F238E27FC236}">
                <a16:creationId xmlns:a16="http://schemas.microsoft.com/office/drawing/2014/main" id="{DBC24CEB-F9D3-8182-51D5-E0895CB86211}"/>
              </a:ext>
            </a:extLst>
          </p:cNvPr>
          <p:cNvPicPr>
            <a:picLocks noChangeAspect="1"/>
          </p:cNvPicPr>
          <p:nvPr/>
        </p:nvPicPr>
        <p:blipFill>
          <a:blip r:embed="rId5"/>
          <a:stretch>
            <a:fillRect/>
          </a:stretch>
        </p:blipFill>
        <p:spPr>
          <a:xfrm>
            <a:off x="381678" y="6440416"/>
            <a:ext cx="6019015" cy="3674853"/>
          </a:xfrm>
          <a:prstGeom prst="rect">
            <a:avLst/>
          </a:prstGeom>
        </p:spPr>
      </p:pic>
      <p:pic>
        <p:nvPicPr>
          <p:cNvPr id="16" name="Picture 15">
            <a:extLst>
              <a:ext uri="{FF2B5EF4-FFF2-40B4-BE49-F238E27FC236}">
                <a16:creationId xmlns:a16="http://schemas.microsoft.com/office/drawing/2014/main" id="{2F4775A9-4CF9-F2BD-3EAC-86C314216270}"/>
              </a:ext>
            </a:extLst>
          </p:cNvPr>
          <p:cNvPicPr>
            <a:picLocks noChangeAspect="1"/>
          </p:cNvPicPr>
          <p:nvPr/>
        </p:nvPicPr>
        <p:blipFill>
          <a:blip r:embed="rId6"/>
          <a:stretch>
            <a:fillRect/>
          </a:stretch>
        </p:blipFill>
        <p:spPr>
          <a:xfrm>
            <a:off x="7379611" y="6345505"/>
            <a:ext cx="5962090" cy="3490684"/>
          </a:xfrm>
          <a:prstGeom prst="rect">
            <a:avLst/>
          </a:prstGeom>
        </p:spPr>
      </p:pic>
      <p:pic>
        <p:nvPicPr>
          <p:cNvPr id="20" name="Picture 19">
            <a:extLst>
              <a:ext uri="{FF2B5EF4-FFF2-40B4-BE49-F238E27FC236}">
                <a16:creationId xmlns:a16="http://schemas.microsoft.com/office/drawing/2014/main" id="{FB3440D2-0B0D-D513-E610-CDAA5A931C1E}"/>
              </a:ext>
            </a:extLst>
          </p:cNvPr>
          <p:cNvPicPr>
            <a:picLocks noChangeAspect="1"/>
          </p:cNvPicPr>
          <p:nvPr/>
        </p:nvPicPr>
        <p:blipFill>
          <a:blip r:embed="rId7"/>
          <a:stretch>
            <a:fillRect/>
          </a:stretch>
        </p:blipFill>
        <p:spPr>
          <a:xfrm>
            <a:off x="14025474" y="6345505"/>
            <a:ext cx="5817037" cy="3440480"/>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nvGraphicFramePr>
        <p:xfrm>
          <a:off x="57789" y="2339011"/>
          <a:ext cx="19882644" cy="73609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 launching by end of March 2026.</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Over 20,000 patients are accessing the portal, increasing by 500-1000 per week, empowering them to make informed and meaningful choices about their health.</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609715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006687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2"/>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90074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9171085"/>
            <a:ext cx="19583400" cy="1631216"/>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against the performance and development review compliance has deteriorated slightly in August 2025 to 72.28% from 72.78% in July 2025. Performance is currently below the Welsh Government target of 85%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to 89.87% in August 2025 from 89.62% in July 2025. </a:t>
            </a:r>
          </a:p>
        </p:txBody>
      </p:sp>
      <p:sp>
        <p:nvSpPr>
          <p:cNvPr id="5" name="Rectangle: Rounded Corners 4">
            <a:hlinkClick r:id="rId3"/>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8" name="Picture 7">
            <a:extLst>
              <a:ext uri="{FF2B5EF4-FFF2-40B4-BE49-F238E27FC236}">
                <a16:creationId xmlns:a16="http://schemas.microsoft.com/office/drawing/2014/main" id="{B1330E29-8022-4D05-0886-50E3BFB0010B}"/>
              </a:ext>
            </a:extLst>
          </p:cNvPr>
          <p:cNvPicPr>
            <a:picLocks noChangeAspect="1"/>
          </p:cNvPicPr>
          <p:nvPr/>
        </p:nvPicPr>
        <p:blipFill>
          <a:blip r:embed="rId6"/>
          <a:stretch>
            <a:fillRect/>
          </a:stretch>
        </p:blipFill>
        <p:spPr>
          <a:xfrm>
            <a:off x="527844" y="2753655"/>
            <a:ext cx="9029698" cy="5636720"/>
          </a:xfrm>
          <a:prstGeom prst="rect">
            <a:avLst/>
          </a:prstGeom>
        </p:spPr>
      </p:pic>
      <p:pic>
        <p:nvPicPr>
          <p:cNvPr id="15" name="Picture 14">
            <a:extLst>
              <a:ext uri="{FF2B5EF4-FFF2-40B4-BE49-F238E27FC236}">
                <a16:creationId xmlns:a16="http://schemas.microsoft.com/office/drawing/2014/main" id="{CD9F8232-686E-A88B-7052-9DD3F70A9DCF}"/>
              </a:ext>
            </a:extLst>
          </p:cNvPr>
          <p:cNvPicPr>
            <a:picLocks noChangeAspect="1"/>
          </p:cNvPicPr>
          <p:nvPr/>
        </p:nvPicPr>
        <p:blipFill>
          <a:blip r:embed="rId7"/>
          <a:stretch>
            <a:fillRect/>
          </a:stretch>
        </p:blipFill>
        <p:spPr>
          <a:xfrm>
            <a:off x="10549123" y="2811583"/>
            <a:ext cx="8733465" cy="5578792"/>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27437567"/>
              </p:ext>
            </p:extLst>
          </p:nvPr>
        </p:nvGraphicFramePr>
        <p:xfrm>
          <a:off x="11537197" y="1821301"/>
          <a:ext cx="8001000" cy="5650144"/>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3451840703"/>
                    </a:ext>
                  </a:extLst>
                </a:gridCol>
                <a:gridCol w="2362200">
                  <a:extLst>
                    <a:ext uri="{9D8B030D-6E8A-4147-A177-3AD203B41FA5}">
                      <a16:colId xmlns:a16="http://schemas.microsoft.com/office/drawing/2014/main" val="1259278205"/>
                    </a:ext>
                  </a:extLst>
                </a:gridCol>
                <a:gridCol w="1981200">
                  <a:extLst>
                    <a:ext uri="{9D8B030D-6E8A-4147-A177-3AD203B41FA5}">
                      <a16:colId xmlns:a16="http://schemas.microsoft.com/office/drawing/2014/main" val="3959696456"/>
                    </a:ext>
                  </a:extLst>
                </a:gridCol>
              </a:tblGrid>
              <a:tr h="338445">
                <a:tc gridSpan="3">
                  <a:txBody>
                    <a:bodyPr/>
                    <a:lstStyle/>
                    <a:p>
                      <a:pPr algn="ctr" fontAlgn="b"/>
                      <a:r>
                        <a:rPr lang="en-GB" sz="2400" b="1" u="none" strike="noStrike" dirty="0">
                          <a:effectLst/>
                          <a:latin typeface="Verrdana"/>
                        </a:rPr>
                        <a:t>July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338445">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11,529.65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40.4%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851614">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3,407.77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11990">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1,616.39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1,413.62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11990">
                <a:tc>
                  <a:txBody>
                    <a:bodyPr/>
                    <a:lstStyle/>
                    <a:p>
                      <a:pPr marL="0" marR="0" lvl="0" indent="0" algn="l" defTabSz="1507937" rtl="0" eaLnBrk="1" fontAlgn="ctr"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Verdana" panose="020B0604030504040204" pitchFamily="34" charset="0"/>
                          <a:ea typeface="Verdana" panose="020B0604030504040204" pitchFamily="34" charset="0"/>
                        </a:rPr>
                        <a:t>Genitourinary &amp; gynaecological disorders</a:t>
                      </a:r>
                    </a:p>
                    <a:p>
                      <a:pPr algn="l" fontAlgn="ctr"/>
                      <a:endParaRPr lang="en-GB"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1,342.95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4740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708796"/>
            <a:ext cx="19583400" cy="2246769"/>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improved slightly in August 2025 to 7.14% from 7.31% in July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increased slightly in August 2025, reporting 7.04% compared to 7.01% in July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6" name="Picture 5">
            <a:extLst>
              <a:ext uri="{FF2B5EF4-FFF2-40B4-BE49-F238E27FC236}">
                <a16:creationId xmlns:a16="http://schemas.microsoft.com/office/drawing/2014/main" id="{EDB36CCE-8534-8EA3-09D9-B0957BF6A2D2}"/>
              </a:ext>
            </a:extLst>
          </p:cNvPr>
          <p:cNvPicPr>
            <a:picLocks noChangeAspect="1"/>
          </p:cNvPicPr>
          <p:nvPr/>
        </p:nvPicPr>
        <p:blipFill>
          <a:blip r:embed="rId2"/>
          <a:stretch>
            <a:fillRect/>
          </a:stretch>
        </p:blipFill>
        <p:spPr>
          <a:xfrm>
            <a:off x="567491" y="1100728"/>
            <a:ext cx="10139698" cy="6918342"/>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39</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205245" y="2586565"/>
            <a:ext cx="9900444" cy="8273034"/>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pPr lvl="0"/>
            <a:r>
              <a:rPr lang="en-GB" sz="2400" dirty="0">
                <a:latin typeface="Verdana" panose="020B0604030504040204" pitchFamily="34" charset="0"/>
                <a:ea typeface="Verdana" panose="020B0604030504040204" pitchFamily="34" charset="0"/>
              </a:rPr>
              <a:t>The Plan submitted at the end of March, which has not been approved reported a £58.7m deficit with a requirement to deliver £55.4m of savings. The Control Total for the Health Board set by Welsh Government remains £17.1m. </a:t>
            </a:r>
          </a:p>
          <a:p>
            <a:r>
              <a:rPr lang="en-GB" sz="2400" dirty="0">
                <a:latin typeface="Verdana" panose="020B0604030504040204" pitchFamily="34" charset="0"/>
                <a:ea typeface="Verdana" panose="020B0604030504040204" pitchFamily="34" charset="0"/>
              </a:rPr>
              <a:t> </a:t>
            </a:r>
          </a:p>
          <a:p>
            <a:pPr lvl="0"/>
            <a:r>
              <a:rPr lang="en-GB" sz="2400" dirty="0">
                <a:latin typeface="Verdana" panose="020B0604030504040204" pitchFamily="34" charset="0"/>
                <a:ea typeface="Verdana" panose="020B0604030504040204" pitchFamily="34" charset="0"/>
              </a:rPr>
              <a:t>Since the plan was submitted Welsh Government has confirmed the expectation for 2025/26 only, is as a minimum the Health Board must equal the outturn from 2024/25 (£42.5m deficit). This requires an additional £16.2m of savings to be delivered, in addition to addressing and mitigating all risks arising in year. </a:t>
            </a:r>
          </a:p>
          <a:p>
            <a:r>
              <a:rPr lang="en-GB" sz="2400" dirty="0">
                <a:latin typeface="Verdana" panose="020B0604030504040204" pitchFamily="34" charset="0"/>
                <a:ea typeface="Verdana" panose="020B0604030504040204" pitchFamily="34" charset="0"/>
              </a:rPr>
              <a:t> </a:t>
            </a:r>
          </a:p>
          <a:p>
            <a:pPr lvl="0"/>
            <a:r>
              <a:rPr lang="en-GB" sz="2400" dirty="0">
                <a:latin typeface="Verdana" panose="020B0604030504040204" pitchFamily="34" charset="0"/>
                <a:ea typeface="Verdana" panose="020B0604030504040204" pitchFamily="34" charset="0"/>
              </a:rPr>
              <a:t>In Month 05 there is an in-month overspend of £6.0m which is £1.1m above the planned deficit for the month.</a:t>
            </a:r>
          </a:p>
          <a:p>
            <a:r>
              <a:rPr lang="en-GB" sz="2400" dirty="0">
                <a:latin typeface="Verdana" panose="020B0604030504040204" pitchFamily="34" charset="0"/>
                <a:ea typeface="Verdana" panose="020B0604030504040204" pitchFamily="34" charset="0"/>
              </a:rPr>
              <a:t> </a:t>
            </a:r>
          </a:p>
          <a:p>
            <a:pPr lvl="0"/>
            <a:r>
              <a:rPr lang="en-GB" sz="2400" dirty="0">
                <a:latin typeface="Verdana" panose="020B0604030504040204" pitchFamily="34" charset="0"/>
                <a:ea typeface="Verdana" panose="020B0604030504040204" pitchFamily="34" charset="0"/>
              </a:rPr>
              <a:t>The YTD overspend is £37.8m. This is £13.3m above the planned deficit of £24.5m. </a:t>
            </a:r>
          </a:p>
          <a:p>
            <a:r>
              <a:rPr lang="en-GB" sz="2400" dirty="0">
                <a:latin typeface="Verdana" panose="020B0604030504040204" pitchFamily="34" charset="0"/>
                <a:ea typeface="Verdana" panose="020B0604030504040204" pitchFamily="34" charset="0"/>
              </a:rPr>
              <a:t> </a:t>
            </a:r>
          </a:p>
          <a:p>
            <a:r>
              <a:rPr lang="en-GB" sz="2400" dirty="0">
                <a:latin typeface="Verdana" panose="020B0604030504040204" pitchFamily="34" charset="0"/>
                <a:ea typeface="Verdana" panose="020B0604030504040204" pitchFamily="34" charset="0"/>
              </a:rPr>
              <a:t>In order to deliver the £58.7m planned deficit, the Health Board needs to recover the year to date overspend of £13.3m in future months.</a:t>
            </a:r>
            <a:endParaRPr lang="en-GB" sz="3200" dirty="0">
              <a:latin typeface="Verdana" panose="020B0604030504040204" pitchFamily="34" charset="0"/>
              <a:ea typeface="Verdana" panose="020B0604030504040204" pitchFamily="34" charset="0"/>
            </a:endParaRP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5" name="Picture 4">
            <a:extLst>
              <a:ext uri="{FF2B5EF4-FFF2-40B4-BE49-F238E27FC236}">
                <a16:creationId xmlns:a16="http://schemas.microsoft.com/office/drawing/2014/main" id="{07C51ACB-C6FF-E3A3-BE96-8E5E45D316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7844" y="2586565"/>
            <a:ext cx="9525000" cy="8298117"/>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1360312171"/>
              </p:ext>
            </p:extLst>
          </p:nvPr>
        </p:nvGraphicFramePr>
        <p:xfrm>
          <a:off x="185800" y="727557"/>
          <a:ext cx="19755060" cy="10581793"/>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(Aug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This position in </a:t>
                      </a:r>
                      <a:r>
                        <a:rPr lang="en-GB" sz="1800" b="1" i="0" dirty="0">
                          <a:solidFill>
                            <a:schemeClr val="dk1"/>
                          </a:solidFill>
                          <a:effectLst/>
                          <a:latin typeface="Verdana" panose="020B0604030504040204" pitchFamily="34" charset="0"/>
                          <a:ea typeface="Verdana" panose="020B0604030504040204" pitchFamily="34" charset="0"/>
                          <a:cs typeface="+mn-cs"/>
                        </a:rPr>
                        <a:t>draft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61% </a:t>
                      </a:r>
                    </a:p>
                    <a:p>
                      <a:pPr algn="ctr"/>
                      <a:r>
                        <a:rPr lang="en-GB" sz="1800" b="1" dirty="0">
                          <a:solidFill>
                            <a:schemeClr val="tx1"/>
                          </a:solidFill>
                          <a:latin typeface="Verdana" panose="020B0604030504040204" pitchFamily="34" charset="0"/>
                          <a:ea typeface="Verdana" panose="020B0604030504040204" pitchFamily="34" charset="0"/>
                        </a:rPr>
                        <a:t>(July - 25)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111 (22.9%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8.71%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89.20%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178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Perinatal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808744"/>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970580"/>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727558"/>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157788"/>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PSPP was achieved in month at 96.63% vs a target of 95%. (Cumulatively we remain above the target at 96.12%).</a:t>
            </a:r>
          </a:p>
          <a:p>
            <a:endParaRPr lang="en-GB" sz="24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There still remains issues with delays in receipting of invoices which is affecting the achievement of PSPP.</a:t>
            </a: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507114"/>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pay budgets are underspent by £308k in Month</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Variable pay is £664k lower in August 2025 (£4.919m vs £5.583m) when compared to the same period last year. </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biggest spends are attributable to ADH, Bank and Agency which make up 80% of the total variable pay spend. </a:t>
            </a: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917E9401-25FC-8BCD-DCEB-17FE7B2077C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7832" y="758669"/>
            <a:ext cx="9319262" cy="4940718"/>
          </a:xfrm>
          <a:prstGeom prst="rect">
            <a:avLst/>
          </a:prstGeom>
          <a:noFill/>
        </p:spPr>
      </p:pic>
      <p:pic>
        <p:nvPicPr>
          <p:cNvPr id="10" name="Picture 9">
            <a:extLst>
              <a:ext uri="{FF2B5EF4-FFF2-40B4-BE49-F238E27FC236}">
                <a16:creationId xmlns:a16="http://schemas.microsoft.com/office/drawing/2014/main" id="{FDEE661E-EA5C-BF4B-FB9E-270826D96A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832" y="6219562"/>
            <a:ext cx="9319262" cy="4879558"/>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4451988"/>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r>
              <a:rPr lang="en-GB" dirty="0"/>
              <a:t> </a:t>
            </a: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for 2025/26 is an overspend of £0.799m. Allocations are anticipated from Welsh Government which will balance this position. The forecast outturn capital position assumes income from disposals of £0.500m.</a:t>
            </a:r>
          </a:p>
          <a:p>
            <a:pPr marL="342900" indent="-34290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r>
              <a:rPr lang="en-GB" sz="2000" dirty="0"/>
              <a:t>.</a:t>
            </a:r>
          </a:p>
          <a:p>
            <a:pPr lvl="0"/>
            <a:endParaRPr lang="en-GB" sz="2400" dirty="0">
              <a:latin typeface="Verdana" panose="020B0604030504040204" pitchFamily="34" charset="0"/>
              <a:ea typeface="Verdana" panose="020B0604030504040204" pitchFamily="34" charset="0"/>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decreased in August 2025 to 1.04% from 1.78% in July 2025</a:t>
            </a:r>
            <a:r>
              <a:rPr lang="en-GB" sz="2200" dirty="0">
                <a:effectLst/>
                <a:latin typeface="Verdana" panose="020B0604030504040204" pitchFamily="34" charset="0"/>
                <a:ea typeface="Verdana" panose="020B0604030504040204" pitchFamily="34" charset="0"/>
              </a:rPr>
              <a:t>.</a:t>
            </a:r>
          </a:p>
        </p:txBody>
      </p:sp>
      <p:pic>
        <p:nvPicPr>
          <p:cNvPr id="6" name="Picture 5">
            <a:extLst>
              <a:ext uri="{FF2B5EF4-FFF2-40B4-BE49-F238E27FC236}">
                <a16:creationId xmlns:a16="http://schemas.microsoft.com/office/drawing/2014/main" id="{9034128C-5C44-99F8-B2D9-AD6DF0CFCBDD}"/>
              </a:ext>
            </a:extLst>
          </p:cNvPr>
          <p:cNvPicPr>
            <a:picLocks noChangeAspect="1"/>
          </p:cNvPicPr>
          <p:nvPr/>
        </p:nvPicPr>
        <p:blipFill>
          <a:blip r:embed="rId2"/>
          <a:stretch>
            <a:fillRect/>
          </a:stretch>
        </p:blipFill>
        <p:spPr>
          <a:xfrm>
            <a:off x="1366044" y="6240971"/>
            <a:ext cx="8153400" cy="4593457"/>
          </a:xfrm>
          <a:prstGeom prst="rect">
            <a:avLst/>
          </a:prstGeom>
        </p:spPr>
      </p:pic>
      <p:pic>
        <p:nvPicPr>
          <p:cNvPr id="12" name="Picture 11">
            <a:extLst>
              <a:ext uri="{FF2B5EF4-FFF2-40B4-BE49-F238E27FC236}">
                <a16:creationId xmlns:a16="http://schemas.microsoft.com/office/drawing/2014/main" id="{310B4A0C-83FD-229A-A8B6-084244FF72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66044" y="715072"/>
            <a:ext cx="8153400" cy="4918467"/>
          </a:xfrm>
          <a:prstGeom prst="rect">
            <a:avLst/>
          </a:prstGeom>
          <a:noFill/>
        </p:spPr>
      </p:pic>
    </p:spTree>
    <p:extLst>
      <p:ext uri="{BB962C8B-B14F-4D97-AF65-F5344CB8AC3E}">
        <p14:creationId xmlns:p14="http://schemas.microsoft.com/office/powerpoint/2010/main" val="41531148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583E-F589-DD7F-F02F-F784BBD841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3976-C79A-8F1C-1690-FE8737E31732}"/>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Service Specific Updates</a:t>
            </a:r>
          </a:p>
          <a:p>
            <a:endParaRPr lang="en-GB" dirty="0"/>
          </a:p>
        </p:txBody>
      </p:sp>
    </p:spTree>
    <p:extLst>
      <p:ext uri="{BB962C8B-B14F-4D97-AF65-F5344CB8AC3E}">
        <p14:creationId xmlns:p14="http://schemas.microsoft.com/office/powerpoint/2010/main" val="22596831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5A151E-2F8A-FCFC-F109-9B50A8F537FD}"/>
              </a:ext>
            </a:extLst>
          </p:cNvPr>
          <p:cNvSpPr>
            <a:spLocks noGrp="1"/>
          </p:cNvSpPr>
          <p:nvPr>
            <p:ph type="body" sz="quarter" idx="10"/>
          </p:nvPr>
        </p:nvSpPr>
        <p:spPr/>
        <p:txBody>
          <a:bodyPr/>
          <a:lstStyle/>
          <a:p>
            <a:r>
              <a:rPr lang="en-GB" sz="7200" b="1" dirty="0">
                <a:latin typeface="Arial" panose="020B0604020202020204" pitchFamily="34" charset="0"/>
                <a:ea typeface="Calibri" panose="020F0502020204030204" pitchFamily="34" charset="0"/>
              </a:rPr>
              <a:t>Cancer Care</a:t>
            </a:r>
            <a:endParaRPr lang="en-GB" sz="66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116068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67739-5814-8ED3-2F20-AD78538B021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77B625-2242-4E10-D81A-8069E4554AB0}"/>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44</a:t>
            </a:fld>
            <a:endParaRPr kumimoji="0" lang="en-GB" sz="18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30094D05-F8D8-3247-8DE6-F19BE0CEDECF}"/>
              </a:ext>
            </a:extLst>
          </p:cNvPr>
          <p:cNvGraphicFramePr>
            <a:graphicFrameLocks noGrp="1"/>
          </p:cNvGraphicFramePr>
          <p:nvPr>
            <p:extLst>
              <p:ext uri="{D42A27DB-BD31-4B8C-83A1-F6EECF244321}">
                <p14:modId xmlns:p14="http://schemas.microsoft.com/office/powerpoint/2010/main" val="712665951"/>
              </p:ext>
            </p:extLst>
          </p:nvPr>
        </p:nvGraphicFramePr>
        <p:xfrm>
          <a:off x="261144" y="320675"/>
          <a:ext cx="19583400" cy="10885170"/>
        </p:xfrm>
        <a:graphic>
          <a:graphicData uri="http://schemas.openxmlformats.org/drawingml/2006/table">
            <a:tbl>
              <a:tblPr firstRow="1" bandRow="1">
                <a:tableStyleId>{5C22544A-7EE6-4342-B048-85BDC9FD1C3A}</a:tableStyleId>
              </a:tblPr>
              <a:tblGrid>
                <a:gridCol w="647700">
                  <a:extLst>
                    <a:ext uri="{9D8B030D-6E8A-4147-A177-3AD203B41FA5}">
                      <a16:colId xmlns:a16="http://schemas.microsoft.com/office/drawing/2014/main" val="660515521"/>
                    </a:ext>
                  </a:extLst>
                </a:gridCol>
                <a:gridCol w="5029200">
                  <a:extLst>
                    <a:ext uri="{9D8B030D-6E8A-4147-A177-3AD203B41FA5}">
                      <a16:colId xmlns:a16="http://schemas.microsoft.com/office/drawing/2014/main" val="2140326874"/>
                    </a:ext>
                  </a:extLst>
                </a:gridCol>
                <a:gridCol w="13906500">
                  <a:extLst>
                    <a:ext uri="{9D8B030D-6E8A-4147-A177-3AD203B41FA5}">
                      <a16:colId xmlns:a16="http://schemas.microsoft.com/office/drawing/2014/main" val="648896705"/>
                    </a:ext>
                  </a:extLst>
                </a:gridCol>
              </a:tblGrid>
              <a:tr h="406759">
                <a:tc gridSpan="3">
                  <a:txBody>
                    <a:bodyPr/>
                    <a:lstStyle/>
                    <a:p>
                      <a:r>
                        <a:rPr lang="en-GB" sz="2000" dirty="0">
                          <a:latin typeface="Verdana" panose="020B0604030504040204" pitchFamily="34" charset="0"/>
                          <a:ea typeface="Verdana" panose="020B0604030504040204" pitchFamily="34" charset="0"/>
                        </a:rPr>
                        <a:t>Suspected Cancer Pathway Measures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1921691">
                <a:tc gridSpan="3">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2000" b="1" dirty="0">
                          <a:solidFill>
                            <a:schemeClr val="dk1"/>
                          </a:solidFill>
                          <a:effectLst/>
                          <a:latin typeface="+mn-lt"/>
                          <a:ea typeface="+mn-ea"/>
                          <a:cs typeface="+mn-cs"/>
                        </a:rPr>
                        <a:t>The Health Board continues to focus efforts on the front end of pathway. </a:t>
                      </a:r>
                      <a:r>
                        <a:rPr lang="en-GB" sz="2000" dirty="0">
                          <a:solidFill>
                            <a:schemeClr val="dk1"/>
                          </a:solidFill>
                          <a:effectLst/>
                          <a:latin typeface="+mn-lt"/>
                          <a:ea typeface="+mn-ea"/>
                          <a:cs typeface="+mn-cs"/>
                        </a:rPr>
                        <a:t>Pathway milestones previously identified to further improve the SCP performance that we are monitoring are:</a:t>
                      </a: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lang="en-GB" sz="2000" b="1" dirty="0">
                          <a:solidFill>
                            <a:schemeClr val="dk1"/>
                          </a:solidFill>
                          <a:effectLst/>
                          <a:latin typeface="+mn-lt"/>
                          <a:ea typeface="+mn-ea"/>
                          <a:cs typeface="+mn-cs"/>
                        </a:rPr>
                        <a:t>First outpatient attendance must be within two weeks of receipt of referral.</a:t>
                      </a: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lang="en-GB" sz="2000" b="1" dirty="0">
                          <a:solidFill>
                            <a:schemeClr val="dk1"/>
                          </a:solidFill>
                          <a:effectLst/>
                          <a:latin typeface="+mn-lt"/>
                          <a:ea typeface="+mn-ea"/>
                          <a:cs typeface="+mn-cs"/>
                        </a:rPr>
                        <a:t>That decision to treat must be attained by day 31 of pathway </a:t>
                      </a:r>
                      <a:endParaRPr lang="en-GB" sz="2000" dirty="0">
                        <a:solidFill>
                          <a:schemeClr val="dk1"/>
                        </a:solidFill>
                        <a:effectLst/>
                        <a:latin typeface="+mn-lt"/>
                        <a:ea typeface="+mn-ea"/>
                        <a:cs typeface="+mn-cs"/>
                      </a:endParaRP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lang="en-GB" sz="2000" b="1" dirty="0">
                          <a:solidFill>
                            <a:schemeClr val="dk1"/>
                          </a:solidFill>
                          <a:effectLst/>
                          <a:latin typeface="+mn-lt"/>
                          <a:ea typeface="+mn-ea"/>
                          <a:cs typeface="+mn-cs"/>
                        </a:rPr>
                        <a:t>That cellular pathology reports will be available within 5 days</a:t>
                      </a:r>
                      <a:endParaRPr lang="en-GB" sz="2000" dirty="0">
                        <a:solidFill>
                          <a:schemeClr val="dk1"/>
                        </a:solidFill>
                        <a:effectLst/>
                        <a:latin typeface="+mn-lt"/>
                        <a:ea typeface="+mn-ea"/>
                        <a:cs typeface="+mn-cs"/>
                      </a:endParaRP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lang="en-GB" sz="2000" b="1" dirty="0">
                          <a:solidFill>
                            <a:schemeClr val="dk1"/>
                          </a:solidFill>
                          <a:effectLst/>
                          <a:latin typeface="+mn-lt"/>
                          <a:ea typeface="+mn-ea"/>
                          <a:cs typeface="+mn-cs"/>
                        </a:rPr>
                        <a:t>Additionally, we monitor time to first definitive treatment, monitoring both 21 days (NOPs) and 31 days (maximum wait if decision to treat measure is met)   </a:t>
                      </a:r>
                      <a:endParaRPr lang="en-GB" sz="2000" b="1" dirty="0">
                        <a:latin typeface="Verdana" panose="020B0604030504040204" pitchFamily="34" charset="0"/>
                        <a:ea typeface="Verdana" panose="020B0604030504040204" pitchFamily="34" charset="0"/>
                      </a:endParaRPr>
                    </a:p>
                  </a:txBody>
                  <a:tcPr marL="104395" marR="104395" marT="52197" marB="52197">
                    <a:solidFill>
                      <a:srgbClr val="AFCEEB"/>
                    </a:solidFill>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06759">
                <a:tc gridSpan="3">
                  <a:txBody>
                    <a:bodyPr/>
                    <a:lstStyle/>
                    <a:p>
                      <a:pPr algn="just"/>
                      <a:r>
                        <a:rPr lang="en-GB" sz="2000" b="1" dirty="0">
                          <a:latin typeface="Verdana" panose="020B0604030504040204" pitchFamily="34" charset="0"/>
                          <a:ea typeface="Verdana" panose="020B0604030504040204" pitchFamily="34" charset="0"/>
                        </a:rPr>
                        <a:t>Baseline Information</a:t>
                      </a:r>
                    </a:p>
                  </a:txBody>
                  <a:tcPr marL="104395" marR="104395" marT="52197" marB="52197" anchor="ctr">
                    <a:solidFill>
                      <a:srgbClr val="AFCEEB"/>
                    </a:solidFill>
                  </a:tcP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6759">
                <a:tc>
                  <a:txBody>
                    <a:bodyPr/>
                    <a:lstStyle/>
                    <a:p>
                      <a:pPr algn="just"/>
                      <a:r>
                        <a:rPr lang="en-GB" sz="2000" b="1" dirty="0">
                          <a:latin typeface="Verdana" panose="020B0604030504040204" pitchFamily="34" charset="0"/>
                          <a:ea typeface="Verdana" panose="020B0604030504040204" pitchFamily="34" charset="0"/>
                        </a:rPr>
                        <a:t>#</a:t>
                      </a:r>
                    </a:p>
                  </a:txBody>
                  <a:tcPr marL="104395" marR="104395" marT="52197" marB="52197" anchor="ctr">
                    <a:solidFill>
                      <a:srgbClr val="AFCEEB"/>
                    </a:solidFill>
                  </a:tcPr>
                </a:tc>
                <a:tc>
                  <a:txBody>
                    <a:bodyPr/>
                    <a:lstStyle/>
                    <a:p>
                      <a:pPr algn="just"/>
                      <a:r>
                        <a:rPr lang="en-GB" sz="2000" b="1" dirty="0">
                          <a:latin typeface="Verdana" panose="020B0604030504040204" pitchFamily="34" charset="0"/>
                          <a:ea typeface="Verdana" panose="020B0604030504040204" pitchFamily="34" charset="0"/>
                        </a:rPr>
                        <a:t>Measure</a:t>
                      </a:r>
                    </a:p>
                  </a:txBody>
                  <a:tcPr marL="104395" marR="104395" marT="52197" marB="52197" anchor="ctr">
                    <a:solidFill>
                      <a:srgbClr val="AFCEEB"/>
                    </a:solidFill>
                  </a:tcPr>
                </a:tc>
                <a:tc>
                  <a:txBody>
                    <a:bodyPr/>
                    <a:lstStyle/>
                    <a:p>
                      <a:pPr algn="just"/>
                      <a:r>
                        <a:rPr lang="en-GB" sz="2000" b="1" dirty="0">
                          <a:latin typeface="Verdana" panose="020B0604030504040204" pitchFamily="34" charset="0"/>
                          <a:ea typeface="Verdana" panose="020B0604030504040204" pitchFamily="34" charset="0"/>
                        </a:rPr>
                        <a:t>Current position (July &amp; August 2025)</a:t>
                      </a:r>
                    </a:p>
                  </a:txBody>
                  <a:tcPr marL="104395" marR="104395" marT="52197" marB="52197" anchor="ctr">
                    <a:solidFill>
                      <a:srgbClr val="AFCEEB"/>
                    </a:solidFill>
                  </a:tcPr>
                </a:tc>
                <a:extLst>
                  <a:ext uri="{0D108BD9-81ED-4DB2-BD59-A6C34878D82A}">
                    <a16:rowId xmlns:a16="http://schemas.microsoft.com/office/drawing/2014/main" val="271302750"/>
                  </a:ext>
                </a:extLst>
              </a:tr>
              <a:tr h="7678432">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1</a:t>
                      </a:r>
                    </a:p>
                  </a:txBody>
                  <a:tcPr marL="73946" marR="73946" marT="36972" marB="36972" anchor="ctr">
                    <a:solidFill>
                      <a:srgbClr val="AFCEEB"/>
                    </a:solidFill>
                  </a:tcPr>
                </a:tc>
                <a:tc>
                  <a:txBody>
                    <a:bodyPr/>
                    <a:lstStyle/>
                    <a:p>
                      <a:pPr marL="0" lvl="0" indent="0" algn="l">
                        <a:lnSpc>
                          <a:spcPct val="100000"/>
                        </a:lnSpc>
                        <a:buNone/>
                      </a:pPr>
                      <a:r>
                        <a:rPr lang="en-GB" sz="1800" b="1" dirty="0">
                          <a:solidFill>
                            <a:schemeClr val="dk1"/>
                          </a:solidFill>
                          <a:effectLst/>
                          <a:latin typeface="+mn-lt"/>
                          <a:ea typeface="+mn-ea"/>
                          <a:cs typeface="+mn-cs"/>
                        </a:rPr>
                        <a:t>Fi</a:t>
                      </a:r>
                      <a:r>
                        <a:rPr lang="en-GB" sz="2000" b="1" dirty="0">
                          <a:solidFill>
                            <a:schemeClr val="dk1"/>
                          </a:solidFill>
                          <a:effectLst/>
                          <a:latin typeface="+mn-lt"/>
                          <a:ea typeface="+mn-ea"/>
                          <a:cs typeface="+mn-cs"/>
                        </a:rPr>
                        <a:t>rst outpatient attendance must be within two weeks of receipt of referral.</a:t>
                      </a:r>
                    </a:p>
                    <a:p>
                      <a:pPr marL="0" lvl="0" indent="0" algn="l">
                        <a:lnSpc>
                          <a:spcPct val="100000"/>
                        </a:lnSpc>
                        <a:buNone/>
                      </a:pPr>
                      <a:endParaRPr lang="en-GB" sz="2000" b="1" i="0" u="none" strike="noStrike" noProof="0" dirty="0">
                        <a:solidFill>
                          <a:schemeClr val="dk1"/>
                        </a:solidFill>
                        <a:effectLst/>
                        <a:latin typeface="+mn-lt"/>
                        <a:ea typeface="+mn-ea"/>
                        <a:cs typeface="+mn-cs"/>
                      </a:endParaRPr>
                    </a:p>
                    <a:p>
                      <a:pPr marL="0" lvl="0" indent="0" algn="l">
                        <a:lnSpc>
                          <a:spcPct val="100000"/>
                        </a:lnSpc>
                        <a:buNone/>
                      </a:pPr>
                      <a:r>
                        <a:rPr lang="en-GB" sz="2000" b="1" i="0" u="none" strike="noStrike" noProof="0" dirty="0">
                          <a:solidFill>
                            <a:schemeClr val="dk1"/>
                          </a:solidFill>
                          <a:effectLst/>
                          <a:latin typeface="+mn-lt"/>
                          <a:ea typeface="+mn-ea"/>
                          <a:cs typeface="+mn-cs"/>
                        </a:rPr>
                        <a:t>(</a:t>
                      </a:r>
                      <a:r>
                        <a:rPr lang="en-GB" sz="2000" dirty="0">
                          <a:solidFill>
                            <a:schemeClr val="dk1"/>
                          </a:solidFill>
                          <a:effectLst/>
                          <a:latin typeface="+mn-lt"/>
                          <a:ea typeface="+mn-ea"/>
                          <a:cs typeface="+mn-cs"/>
                        </a:rPr>
                        <a:t>The Planned Care Vitals Dashboard is used to report the waits based on activity within any month; this does not reflect patient choice/unavailability)</a:t>
                      </a:r>
                      <a:endParaRPr lang="en-US" sz="20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solidFill>
                      <a:srgbClr val="AFCEEB"/>
                    </a:solidFill>
                  </a:tcPr>
                </a:tc>
                <a:tc>
                  <a:txBody>
                    <a:bodyPr/>
                    <a:lstStyle/>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2000" dirty="0">
                          <a:latin typeface="Verdana" panose="020B0604030504040204" pitchFamily="34" charset="0"/>
                          <a:ea typeface="Verdana" panose="020B0604030504040204" pitchFamily="34" charset="0"/>
                        </a:rPr>
                        <a:t>Inability to contact patients, and patient choice has contributed to increased waits over the Summer period; the SCP does not permit pathway adjustment for patient unavailability or patient choice. However, a lack of preparedness and planning for seasonal demand and capacity changes for leave and in the example of skin specifically expected increased demand is certainly a contributing factor in some areas.</a:t>
                      </a:r>
                    </a:p>
                    <a:p>
                      <a:pPr lvl="0" algn="just">
                        <a:lnSpc>
                          <a:spcPct val="100000"/>
                        </a:lnSpc>
                        <a:spcBef>
                          <a:spcPts val="0"/>
                        </a:spcBef>
                        <a:spcAft>
                          <a:spcPts val="0"/>
                        </a:spcAft>
                        <a:buNone/>
                      </a:pPr>
                      <a:endParaRPr lang="en-US" sz="20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2000" dirty="0">
                          <a:latin typeface="Verdana" panose="020B0604030504040204" pitchFamily="34" charset="0"/>
                          <a:ea typeface="Verdana" panose="020B0604030504040204" pitchFamily="34" charset="0"/>
                        </a:rPr>
                        <a:t>Skin is particular concern in this area, as a high-volume tumour site, it supports overall SCP performance and can quickly bring performance down.  HCSE team are supporting work in this area.</a:t>
                      </a:r>
                    </a:p>
                  </a:txBody>
                  <a:tcPr marL="104395" marR="104395" marT="52197" marB="52197">
                    <a:solidFill>
                      <a:schemeClr val="bg1"/>
                    </a:solidFill>
                  </a:tcPr>
                </a:tc>
                <a:extLst>
                  <a:ext uri="{0D108BD9-81ED-4DB2-BD59-A6C34878D82A}">
                    <a16:rowId xmlns:a16="http://schemas.microsoft.com/office/drawing/2014/main" val="941816535"/>
                  </a:ext>
                </a:extLst>
              </a:tr>
            </a:tbl>
          </a:graphicData>
        </a:graphic>
      </p:graphicFrame>
      <p:pic>
        <p:nvPicPr>
          <p:cNvPr id="2" name="Picture 1" descr="A screenshot of a graph&#10;&#10;AI-generated content may be incorrect.">
            <a:extLst>
              <a:ext uri="{FF2B5EF4-FFF2-40B4-BE49-F238E27FC236}">
                <a16:creationId xmlns:a16="http://schemas.microsoft.com/office/drawing/2014/main" id="{D93C92D0-30D9-F5C4-6240-286C1CAB7A46}"/>
              </a:ext>
            </a:extLst>
          </p:cNvPr>
          <p:cNvPicPr>
            <a:picLocks noChangeAspect="1"/>
          </p:cNvPicPr>
          <p:nvPr/>
        </p:nvPicPr>
        <p:blipFill>
          <a:blip r:embed="rId2"/>
          <a:stretch>
            <a:fillRect/>
          </a:stretch>
        </p:blipFill>
        <p:spPr>
          <a:xfrm>
            <a:off x="7995444" y="3597275"/>
            <a:ext cx="9220200" cy="5104020"/>
          </a:xfrm>
          <a:prstGeom prst="rect">
            <a:avLst/>
          </a:prstGeom>
        </p:spPr>
      </p:pic>
    </p:spTree>
    <p:extLst>
      <p:ext uri="{BB962C8B-B14F-4D97-AF65-F5344CB8AC3E}">
        <p14:creationId xmlns:p14="http://schemas.microsoft.com/office/powerpoint/2010/main" val="27390853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71515-7C58-9A2E-5F6F-A91ED314491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CD347F-774A-1721-D3E6-D55C99A5DF9D}"/>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45</a:t>
            </a:fld>
            <a:endParaRPr kumimoji="0" lang="en-GB" sz="18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A45E1F16-46AD-5DF1-2A4B-3A973A379BDA}"/>
              </a:ext>
            </a:extLst>
          </p:cNvPr>
          <p:cNvGraphicFramePr>
            <a:graphicFrameLocks noGrp="1"/>
          </p:cNvGraphicFramePr>
          <p:nvPr>
            <p:extLst>
              <p:ext uri="{D42A27DB-BD31-4B8C-83A1-F6EECF244321}">
                <p14:modId xmlns:p14="http://schemas.microsoft.com/office/powerpoint/2010/main" val="2754164721"/>
              </p:ext>
            </p:extLst>
          </p:nvPr>
        </p:nvGraphicFramePr>
        <p:xfrm>
          <a:off x="261144" y="171493"/>
          <a:ext cx="19583400" cy="10822749"/>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4290975">
                  <a:extLst>
                    <a:ext uri="{9D8B030D-6E8A-4147-A177-3AD203B41FA5}">
                      <a16:colId xmlns:a16="http://schemas.microsoft.com/office/drawing/2014/main" val="2140326874"/>
                    </a:ext>
                  </a:extLst>
                </a:gridCol>
                <a:gridCol w="14135100">
                  <a:extLst>
                    <a:ext uri="{9D8B030D-6E8A-4147-A177-3AD203B41FA5}">
                      <a16:colId xmlns:a16="http://schemas.microsoft.com/office/drawing/2014/main" val="648896705"/>
                    </a:ext>
                  </a:extLst>
                </a:gridCol>
              </a:tblGrid>
              <a:tr h="403627">
                <a:tc gridSpan="3">
                  <a:txBody>
                    <a:bodyPr/>
                    <a:lstStyle/>
                    <a:p>
                      <a:r>
                        <a:rPr lang="en-GB" sz="2000" dirty="0">
                          <a:latin typeface="Verdana" panose="020B0604030504040204" pitchFamily="34" charset="0"/>
                          <a:ea typeface="Verdana" panose="020B0604030504040204" pitchFamily="34" charset="0"/>
                        </a:rPr>
                        <a:t>Suspected Cancer Pathway Measures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16865">
                <a:tc>
                  <a:txBody>
                    <a:bodyPr/>
                    <a:lstStyle/>
                    <a:p>
                      <a:pPr algn="just"/>
                      <a:r>
                        <a:rPr lang="en-GB" sz="2000" b="1" dirty="0">
                          <a:latin typeface="Verdana" panose="020B0604030504040204" pitchFamily="34" charset="0"/>
                          <a:ea typeface="Verdana" panose="020B0604030504040204" pitchFamily="34" charset="0"/>
                        </a:rPr>
                        <a:t>#</a:t>
                      </a:r>
                    </a:p>
                  </a:txBody>
                  <a:tcPr marL="104395" marR="104395" marT="52197" marB="52197" anchor="ctr">
                    <a:solidFill>
                      <a:srgbClr val="AFCEEB"/>
                    </a:solidFill>
                  </a:tcPr>
                </a:tc>
                <a:tc>
                  <a:txBody>
                    <a:bodyPr/>
                    <a:lstStyle/>
                    <a:p>
                      <a:pPr algn="just"/>
                      <a:r>
                        <a:rPr lang="en-GB" sz="2000" b="1" dirty="0">
                          <a:latin typeface="Verdana" panose="020B0604030504040204" pitchFamily="34" charset="0"/>
                          <a:ea typeface="Verdana" panose="020B0604030504040204" pitchFamily="34" charset="0"/>
                        </a:rPr>
                        <a:t>Measure</a:t>
                      </a:r>
                    </a:p>
                  </a:txBody>
                  <a:tcPr marL="104395" marR="104395" marT="52197" marB="52197" anchor="ctr">
                    <a:solidFill>
                      <a:srgbClr val="AFCEEB"/>
                    </a:solidFill>
                  </a:tcPr>
                </a:tc>
                <a:tc>
                  <a:txBody>
                    <a:bodyPr/>
                    <a:lstStyle/>
                    <a:p>
                      <a:pPr algn="just"/>
                      <a:r>
                        <a:rPr lang="en-GB" sz="2000" b="1" dirty="0">
                          <a:latin typeface="Verdana" panose="020B0604030504040204" pitchFamily="34" charset="0"/>
                          <a:ea typeface="Verdana" panose="020B0604030504040204" pitchFamily="34" charset="0"/>
                        </a:rPr>
                        <a:t>Current position</a:t>
                      </a:r>
                    </a:p>
                  </a:txBody>
                  <a:tcPr marL="104395" marR="104395" marT="52197" marB="52197" anchor="ctr">
                    <a:solidFill>
                      <a:srgbClr val="AFCEEB"/>
                    </a:solidFill>
                  </a:tcPr>
                </a:tc>
                <a:extLst>
                  <a:ext uri="{0D108BD9-81ED-4DB2-BD59-A6C34878D82A}">
                    <a16:rowId xmlns:a16="http://schemas.microsoft.com/office/drawing/2014/main" val="271302750"/>
                  </a:ext>
                </a:extLst>
              </a:tr>
              <a:tr h="9996690">
                <a:tc>
                  <a:txBody>
                    <a:bodyPr/>
                    <a:lstStyle/>
                    <a:p>
                      <a:pPr marL="0" lvl="0" indent="0" algn="l">
                        <a:lnSpc>
                          <a:spcPct val="100000"/>
                        </a:lnSpc>
                        <a:buNone/>
                      </a:pPr>
                      <a:r>
                        <a:rPr lang="en-US" sz="2400" dirty="0">
                          <a:latin typeface="Verdana" panose="020B0604030504040204" pitchFamily="34" charset="0"/>
                          <a:ea typeface="Verdana" panose="020B0604030504040204" pitchFamily="34" charset="0"/>
                        </a:rPr>
                        <a:t>2</a:t>
                      </a:r>
                    </a:p>
                  </a:txBody>
                  <a:tcPr marL="73946" marR="73946" marT="36972" marB="36972" anchor="ctr">
                    <a:solidFill>
                      <a:srgbClr val="AFCEEB"/>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2000" b="1" dirty="0">
                          <a:solidFill>
                            <a:schemeClr val="dk1"/>
                          </a:solidFill>
                          <a:effectLst/>
                          <a:latin typeface="+mn-lt"/>
                          <a:ea typeface="+mn-ea"/>
                          <a:cs typeface="+mn-cs"/>
                        </a:rPr>
                        <a:t>That decision to treat must be attained by day 31 of pathway </a:t>
                      </a:r>
                      <a:endParaRPr lang="en-GB" sz="2000" dirty="0">
                        <a:solidFill>
                          <a:schemeClr val="dk1"/>
                        </a:solidFill>
                        <a:effectLst/>
                        <a:latin typeface="+mn-lt"/>
                        <a:ea typeface="+mn-ea"/>
                        <a:cs typeface="+mn-cs"/>
                      </a:endParaRPr>
                    </a:p>
                  </a:txBody>
                  <a:tcPr marL="73946" marR="73946" marT="36972" marB="36972" anchor="ctr">
                    <a:solidFill>
                      <a:srgbClr val="AFCEEB"/>
                    </a:solidFill>
                  </a:tcPr>
                </a:tc>
                <a:tc>
                  <a:txBody>
                    <a:bodyPr/>
                    <a:lstStyle/>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Decision to Treat is when the patient and consultant agree a treatment plan.  It is not the day the MDT agree a plan nor is it at the point of treatment consent.  At this point in the pathway, all diagnostic and staging investigations should be complete.  The number of investigations can differ quite considerably by tumour site and tumour subsite, as such is it imperative that we adopt and adhere to Straight to Test (STT) pathways where possible and clinically appropriate to do so.</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Skin and Breast are two tumour sites we perform well in this measure.  We now regularly achieve 70% or more of patients reaching this milestone in breast and for skin 2/3rds of patients meet the measure regularly, however when first outpatient waits are at their lowest, 80+% achieve this.  Both pathways see most patients in a STT and for many skin cancer patients, a straight to treatment pathway.</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For most other pathways, around 1/3</a:t>
                      </a:r>
                      <a:r>
                        <a:rPr lang="en-US" sz="1800" baseline="30000" dirty="0">
                          <a:latin typeface="Verdana" panose="020B0604030504040204" pitchFamily="34" charset="0"/>
                          <a:ea typeface="Verdana" panose="020B0604030504040204" pitchFamily="34" charset="0"/>
                        </a:rPr>
                        <a:t>rd</a:t>
                      </a:r>
                      <a:r>
                        <a:rPr lang="en-US" sz="1800" dirty="0">
                          <a:latin typeface="Verdana" panose="020B0604030504040204" pitchFamily="34" charset="0"/>
                          <a:ea typeface="Verdana" panose="020B0604030504040204" pitchFamily="34" charset="0"/>
                        </a:rPr>
                        <a:t> of patients meet this measure.  Diagnostics, including endoscopy, pathology and radiology, key to delivery of this measure.  There are further opportunities for improvement, the prostate cancer pathway an example where a STT pathway is the recommendation, but we operate a virtual appointment prior to requesting MRI, at the very least 1 week of the pathway could be eliminated and provide timelier capacity later in pathway when required.</a:t>
                      </a:r>
                    </a:p>
                  </a:txBody>
                  <a:tcPr marL="104395" marR="104395" marT="52197" marB="52197">
                    <a:solidFill>
                      <a:schemeClr val="bg1"/>
                    </a:solidFill>
                  </a:tcPr>
                </a:tc>
                <a:extLst>
                  <a:ext uri="{0D108BD9-81ED-4DB2-BD59-A6C34878D82A}">
                    <a16:rowId xmlns:a16="http://schemas.microsoft.com/office/drawing/2014/main" val="941816535"/>
                  </a:ext>
                </a:extLst>
              </a:tr>
            </a:tbl>
          </a:graphicData>
        </a:graphic>
      </p:graphicFrame>
      <p:graphicFrame>
        <p:nvGraphicFramePr>
          <p:cNvPr id="3" name="Chart 2">
            <a:extLst>
              <a:ext uri="{FF2B5EF4-FFF2-40B4-BE49-F238E27FC236}">
                <a16:creationId xmlns:a16="http://schemas.microsoft.com/office/drawing/2014/main" id="{00000000-0008-0000-0300-000002000000}"/>
              </a:ext>
            </a:extLst>
          </p:cNvPr>
          <p:cNvGraphicFramePr/>
          <p:nvPr/>
        </p:nvGraphicFramePr>
        <p:xfrm>
          <a:off x="6395244" y="1235075"/>
          <a:ext cx="12801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90576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824A4-4D90-CEB2-D52A-0A307599C12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041901-EA31-8529-7DC7-2AA60156F348}"/>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46</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DC6D55FF-D384-19D2-D74C-CC25E617151B}"/>
              </a:ext>
            </a:extLst>
          </p:cNvPr>
          <p:cNvGraphicFramePr>
            <a:graphicFrameLocks noGrp="1"/>
          </p:cNvGraphicFramePr>
          <p:nvPr/>
        </p:nvGraphicFramePr>
        <p:xfrm>
          <a:off x="261144" y="66830"/>
          <a:ext cx="19583400" cy="10910723"/>
        </p:xfrm>
        <a:graphic>
          <a:graphicData uri="http://schemas.openxmlformats.org/drawingml/2006/table">
            <a:tbl>
              <a:tblPr firstRow="1" bandRow="1">
                <a:tableStyleId>{5C22544A-7EE6-4342-B048-85BDC9FD1C3A}</a:tableStyleId>
              </a:tblPr>
              <a:tblGrid>
                <a:gridCol w="647700">
                  <a:extLst>
                    <a:ext uri="{9D8B030D-6E8A-4147-A177-3AD203B41FA5}">
                      <a16:colId xmlns:a16="http://schemas.microsoft.com/office/drawing/2014/main" val="660515521"/>
                    </a:ext>
                  </a:extLst>
                </a:gridCol>
                <a:gridCol w="4800600">
                  <a:extLst>
                    <a:ext uri="{9D8B030D-6E8A-4147-A177-3AD203B41FA5}">
                      <a16:colId xmlns:a16="http://schemas.microsoft.com/office/drawing/2014/main" val="2140326874"/>
                    </a:ext>
                  </a:extLst>
                </a:gridCol>
                <a:gridCol w="14135100">
                  <a:extLst>
                    <a:ext uri="{9D8B030D-6E8A-4147-A177-3AD203B41FA5}">
                      <a16:colId xmlns:a16="http://schemas.microsoft.com/office/drawing/2014/main" val="648896705"/>
                    </a:ext>
                  </a:extLst>
                </a:gridCol>
              </a:tblGrid>
              <a:tr h="558645">
                <a:tc gridSpan="3">
                  <a:txBody>
                    <a:bodyPr/>
                    <a:lstStyle/>
                    <a:p>
                      <a:r>
                        <a:rPr lang="en-GB" sz="1800" dirty="0">
                          <a:latin typeface="Verdana" panose="020B0604030504040204" pitchFamily="34" charset="0"/>
                          <a:ea typeface="Verdana" panose="020B0604030504040204" pitchFamily="34" charset="0"/>
                        </a:rPr>
                        <a:t>Suspected Cancer Pathway Measures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60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solidFill>
                      <a:srgbClr val="AFCEEB"/>
                    </a:solidFill>
                  </a:tcPr>
                </a:tc>
                <a:tc>
                  <a:txBody>
                    <a:bodyPr/>
                    <a:lstStyle/>
                    <a:p>
                      <a:pPr algn="just"/>
                      <a:r>
                        <a:rPr lang="en-GB" sz="1800" b="1" dirty="0">
                          <a:latin typeface="Verdana" panose="020B0604030504040204" pitchFamily="34" charset="0"/>
                          <a:ea typeface="Verdana" panose="020B0604030504040204" pitchFamily="34" charset="0"/>
                        </a:rPr>
                        <a:t>Measure</a:t>
                      </a:r>
                    </a:p>
                  </a:txBody>
                  <a:tcPr marL="104395" marR="104395" marT="52197" marB="52197" anchor="ctr">
                    <a:solidFill>
                      <a:srgbClr val="AFCEEB"/>
                    </a:solidFill>
                  </a:tcPr>
                </a:tc>
                <a:tc>
                  <a:txBody>
                    <a:bodyPr/>
                    <a:lstStyle/>
                    <a:p>
                      <a:pPr algn="just"/>
                      <a:r>
                        <a:rPr lang="en-GB" sz="1800" b="1" dirty="0">
                          <a:latin typeface="Verdana" panose="020B0604030504040204" pitchFamily="34" charset="0"/>
                          <a:ea typeface="Verdana" panose="020B0604030504040204" pitchFamily="34" charset="0"/>
                        </a:rPr>
                        <a:t>Current position</a:t>
                      </a:r>
                    </a:p>
                  </a:txBody>
                  <a:tcPr marL="104395" marR="104395" marT="52197" marB="52197" anchor="ctr">
                    <a:solidFill>
                      <a:srgbClr val="AFCEEB"/>
                    </a:solidFill>
                  </a:tcPr>
                </a:tc>
                <a:extLst>
                  <a:ext uri="{0D108BD9-81ED-4DB2-BD59-A6C34878D82A}">
                    <a16:rowId xmlns:a16="http://schemas.microsoft.com/office/drawing/2014/main" val="271302750"/>
                  </a:ext>
                </a:extLst>
              </a:tr>
              <a:tr h="9176060">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3</a:t>
                      </a:r>
                    </a:p>
                  </a:txBody>
                  <a:tcPr marL="73946" marR="73946" marT="36972" marB="36972" anchor="ctr">
                    <a:solidFill>
                      <a:srgbClr val="AFCEEB"/>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solidFill>
                            <a:schemeClr val="dk1"/>
                          </a:solidFill>
                          <a:effectLst/>
                          <a:latin typeface="+mn-lt"/>
                          <a:ea typeface="+mn-ea"/>
                          <a:cs typeface="+mn-cs"/>
                        </a:rPr>
                        <a:t>That cellular pathology reports will be available within 5 days</a:t>
                      </a:r>
                    </a:p>
                    <a:p>
                      <a:pPr marL="0" marR="0" lvl="0" indent="0" defTabSz="914400" eaLnBrk="1" fontAlgn="auto" latinLnBrk="0" hangingPunct="1">
                        <a:lnSpc>
                          <a:spcPct val="100000"/>
                        </a:lnSpc>
                        <a:spcBef>
                          <a:spcPts val="0"/>
                        </a:spcBef>
                        <a:spcAft>
                          <a:spcPts val="0"/>
                        </a:spcAft>
                        <a:buClrTx/>
                        <a:buSzTx/>
                        <a:buFontTx/>
                        <a:buNone/>
                        <a:tabLst/>
                        <a:defRPr/>
                      </a:pPr>
                      <a:endParaRPr lang="en-GB" sz="1800" b="1" dirty="0">
                        <a:solidFill>
                          <a:schemeClr val="dk1"/>
                        </a:solidFill>
                        <a:effectLst/>
                        <a:latin typeface="+mn-l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lang="en-GB" sz="1800" b="0" dirty="0">
                          <a:solidFill>
                            <a:schemeClr val="dk1"/>
                          </a:solidFill>
                          <a:effectLst/>
                          <a:latin typeface="+mn-lt"/>
                          <a:ea typeface="+mn-ea"/>
                          <a:cs typeface="+mn-cs"/>
                        </a:rPr>
                        <a:t>(information provided by cellular pathology service)</a:t>
                      </a:r>
                    </a:p>
                  </a:txBody>
                  <a:tcPr marL="73946" marR="73946" marT="36972" marB="36972" anchor="ctr">
                    <a:solidFill>
                      <a:srgbClr val="AFCEEB"/>
                    </a:solidFill>
                  </a:tcPr>
                </a:tc>
                <a:tc>
                  <a:txBody>
                    <a:bodyPr/>
                    <a:lstStyle/>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n-GB" sz="2000" dirty="0">
                          <a:solidFill>
                            <a:schemeClr val="dk1"/>
                          </a:solidFill>
                          <a:effectLst/>
                          <a:latin typeface="+mn-lt"/>
                          <a:ea typeface="+mn-ea"/>
                          <a:cs typeface="+mn-cs"/>
                        </a:rPr>
                        <a:t>The cellular pathology service remains under extreme pressure, and there is very much a need for improvement.  The charts above demonstrates the specimen turnaround times within cellular pathology for those labelled ‘USC’.   In addition to USC monitoring, we are also monitoring the ‘CAN5’ waiting times, these are specimens identified for accelerated diagnostic turnaround (highly suspicious of a GI malignancy endoscopically).  As demonstrated, performance in this metric is overall very good, however with upcoming retirement of a very experienced consultant, specialising in GI pathology, this too is at risk</a:t>
                      </a:r>
                      <a:r>
                        <a:rPr lang="en-GB" sz="1800" dirty="0">
                          <a:solidFill>
                            <a:schemeClr val="dk1"/>
                          </a:solidFill>
                          <a:effectLst/>
                          <a:latin typeface="+mn-lt"/>
                          <a:ea typeface="+mn-ea"/>
                          <a:cs typeface="+mn-cs"/>
                        </a:rPr>
                        <a:t>. </a:t>
                      </a:r>
                    </a:p>
                    <a:p>
                      <a:pPr marL="0" marR="0" lvl="0" indent="0" algn="just" defTabSz="914400" eaLnBrk="1" fontAlgn="auto" latinLnBrk="0" hangingPunct="1">
                        <a:lnSpc>
                          <a:spcPct val="100000"/>
                        </a:lnSpc>
                        <a:spcBef>
                          <a:spcPts val="0"/>
                        </a:spcBef>
                        <a:spcAft>
                          <a:spcPts val="0"/>
                        </a:spcAft>
                        <a:buClrTx/>
                        <a:buSzTx/>
                        <a:buFontTx/>
                        <a:buNone/>
                        <a:tabLst/>
                        <a:defRPr/>
                      </a:pPr>
                      <a:endParaRPr lang="en-GB" sz="1800" dirty="0">
                        <a:solidFill>
                          <a:schemeClr val="dk1"/>
                        </a:solidFill>
                        <a:effectLst/>
                        <a:latin typeface="+mn-lt"/>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n-GB" sz="1800" dirty="0">
                          <a:solidFill>
                            <a:schemeClr val="dk1"/>
                          </a:solidFill>
                          <a:effectLst/>
                          <a:latin typeface="+mn-lt"/>
                          <a:ea typeface="+mn-ea"/>
                          <a:cs typeface="+mn-cs"/>
                        </a:rPr>
                        <a:t>One of the recent MAG report recommendations includes </a:t>
                      </a:r>
                      <a:r>
                        <a:rPr lang="en-GB" sz="1800" i="1" dirty="0">
                          <a:solidFill>
                            <a:schemeClr val="dk1"/>
                          </a:solidFill>
                          <a:effectLst/>
                          <a:latin typeface="+mn-lt"/>
                          <a:ea typeface="+mn-ea"/>
                          <a:cs typeface="+mn-cs"/>
                        </a:rPr>
                        <a:t>“</a:t>
                      </a:r>
                      <a:r>
                        <a:rPr lang="en-GB" i="1" dirty="0"/>
                        <a:t>regions should develop a plan to create a regional pathology service which is safe, sustainable and fit for the future. The plan should include the full implementation of digital pathology as a key service enabler and address workforce, estate and equipment shortfalls”</a:t>
                      </a:r>
                      <a:endParaRPr lang="en-US" sz="1800" dirty="0">
                        <a:latin typeface="Verdana" panose="020B0604030504040204" pitchFamily="34" charset="0"/>
                        <a:ea typeface="Verdana" panose="020B0604030504040204" pitchFamily="34" charset="0"/>
                      </a:endParaRPr>
                    </a:p>
                  </a:txBody>
                  <a:tcPr marL="104395" marR="104395" marT="52197" marB="52197">
                    <a:solidFill>
                      <a:schemeClr val="bg1"/>
                    </a:solidFill>
                  </a:tcPr>
                </a:tc>
                <a:extLst>
                  <a:ext uri="{0D108BD9-81ED-4DB2-BD59-A6C34878D82A}">
                    <a16:rowId xmlns:a16="http://schemas.microsoft.com/office/drawing/2014/main" val="941816535"/>
                  </a:ext>
                </a:extLst>
              </a:tr>
            </a:tbl>
          </a:graphicData>
        </a:graphic>
      </p:graphicFrame>
      <p:pic>
        <p:nvPicPr>
          <p:cNvPr id="2" name="Picture 1" descr="A graph of different types of numbers&#10;&#10;AI-generated content may be incorrect.">
            <a:extLst>
              <a:ext uri="{FF2B5EF4-FFF2-40B4-BE49-F238E27FC236}">
                <a16:creationId xmlns:a16="http://schemas.microsoft.com/office/drawing/2014/main" id="{E2ED8C6C-6708-59C4-B823-DB26F346E9CB}"/>
              </a:ext>
            </a:extLst>
          </p:cNvPr>
          <p:cNvPicPr>
            <a:picLocks noChangeAspect="1"/>
          </p:cNvPicPr>
          <p:nvPr/>
        </p:nvPicPr>
        <p:blipFill>
          <a:blip r:embed="rId2"/>
          <a:srcRect b="8499"/>
          <a:stretch>
            <a:fillRect/>
          </a:stretch>
        </p:blipFill>
        <p:spPr>
          <a:xfrm>
            <a:off x="6166644" y="1158875"/>
            <a:ext cx="13335000" cy="6741583"/>
          </a:xfrm>
          <a:prstGeom prst="rect">
            <a:avLst/>
          </a:prstGeom>
          <a:ln>
            <a:noFill/>
          </a:ln>
        </p:spPr>
      </p:pic>
    </p:spTree>
    <p:extLst>
      <p:ext uri="{BB962C8B-B14F-4D97-AF65-F5344CB8AC3E}">
        <p14:creationId xmlns:p14="http://schemas.microsoft.com/office/powerpoint/2010/main" val="41694582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85D39-ADE4-1BEE-2779-5F0E0DDB0BD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E52A8C-0B7E-D6DB-756A-7FE5585C5C84}"/>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47</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043BADD1-3C0B-45AC-1D30-26C2F3F2D890}"/>
              </a:ext>
            </a:extLst>
          </p:cNvPr>
          <p:cNvGraphicFramePr>
            <a:graphicFrameLocks noGrp="1"/>
          </p:cNvGraphicFramePr>
          <p:nvPr>
            <p:extLst>
              <p:ext uri="{D42A27DB-BD31-4B8C-83A1-F6EECF244321}">
                <p14:modId xmlns:p14="http://schemas.microsoft.com/office/powerpoint/2010/main" val="2626392715"/>
              </p:ext>
            </p:extLst>
          </p:nvPr>
        </p:nvGraphicFramePr>
        <p:xfrm>
          <a:off x="261144" y="66830"/>
          <a:ext cx="19583400" cy="11063123"/>
        </p:xfrm>
        <a:graphic>
          <a:graphicData uri="http://schemas.openxmlformats.org/drawingml/2006/table">
            <a:tbl>
              <a:tblPr firstRow="1" bandRow="1">
                <a:tableStyleId>{5C22544A-7EE6-4342-B048-85BDC9FD1C3A}</a:tableStyleId>
              </a:tblPr>
              <a:tblGrid>
                <a:gridCol w="571500">
                  <a:extLst>
                    <a:ext uri="{9D8B030D-6E8A-4147-A177-3AD203B41FA5}">
                      <a16:colId xmlns:a16="http://schemas.microsoft.com/office/drawing/2014/main" val="660515521"/>
                    </a:ext>
                  </a:extLst>
                </a:gridCol>
                <a:gridCol w="4876800">
                  <a:extLst>
                    <a:ext uri="{9D8B030D-6E8A-4147-A177-3AD203B41FA5}">
                      <a16:colId xmlns:a16="http://schemas.microsoft.com/office/drawing/2014/main" val="2140326874"/>
                    </a:ext>
                  </a:extLst>
                </a:gridCol>
                <a:gridCol w="14135100">
                  <a:extLst>
                    <a:ext uri="{9D8B030D-6E8A-4147-A177-3AD203B41FA5}">
                      <a16:colId xmlns:a16="http://schemas.microsoft.com/office/drawing/2014/main" val="648896705"/>
                    </a:ext>
                  </a:extLst>
                </a:gridCol>
              </a:tblGrid>
              <a:tr h="558645">
                <a:tc gridSpan="3">
                  <a:txBody>
                    <a:bodyPr/>
                    <a:lstStyle/>
                    <a:p>
                      <a:r>
                        <a:rPr lang="en-GB" sz="1800" dirty="0">
                          <a:latin typeface="Verdana" panose="020B0604030504040204" pitchFamily="34" charset="0"/>
                          <a:ea typeface="Verdana" panose="020B0604030504040204" pitchFamily="34" charset="0"/>
                        </a:rPr>
                        <a:t>Suspected Cancer Pathway Measures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60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solidFill>
                      <a:srgbClr val="AFCEEB"/>
                    </a:solidFill>
                  </a:tcPr>
                </a:tc>
                <a:tc>
                  <a:txBody>
                    <a:bodyPr/>
                    <a:lstStyle/>
                    <a:p>
                      <a:pPr algn="just"/>
                      <a:r>
                        <a:rPr lang="en-GB" sz="1800" b="1" dirty="0">
                          <a:latin typeface="Verdana" panose="020B0604030504040204" pitchFamily="34" charset="0"/>
                          <a:ea typeface="Verdana" panose="020B0604030504040204" pitchFamily="34" charset="0"/>
                        </a:rPr>
                        <a:t>Measure</a:t>
                      </a:r>
                    </a:p>
                  </a:txBody>
                  <a:tcPr marL="104395" marR="104395" marT="52197" marB="52197" anchor="ctr">
                    <a:solidFill>
                      <a:srgbClr val="AFCEEB"/>
                    </a:solidFill>
                  </a:tcPr>
                </a:tc>
                <a:tc>
                  <a:txBody>
                    <a:bodyPr/>
                    <a:lstStyle/>
                    <a:p>
                      <a:pPr algn="just"/>
                      <a:r>
                        <a:rPr lang="en-GB" sz="1800" b="1" dirty="0">
                          <a:latin typeface="Verdana" panose="020B0604030504040204" pitchFamily="34" charset="0"/>
                          <a:ea typeface="Verdana" panose="020B0604030504040204" pitchFamily="34" charset="0"/>
                        </a:rPr>
                        <a:t>Current position</a:t>
                      </a:r>
                    </a:p>
                  </a:txBody>
                  <a:tcPr marL="104395" marR="104395" marT="52197" marB="52197" anchor="ctr">
                    <a:solidFill>
                      <a:srgbClr val="AFCEEB"/>
                    </a:solidFill>
                  </a:tcPr>
                </a:tc>
                <a:extLst>
                  <a:ext uri="{0D108BD9-81ED-4DB2-BD59-A6C34878D82A}">
                    <a16:rowId xmlns:a16="http://schemas.microsoft.com/office/drawing/2014/main" val="271302750"/>
                  </a:ext>
                </a:extLst>
              </a:tr>
              <a:tr h="9176060">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4</a:t>
                      </a:r>
                    </a:p>
                  </a:txBody>
                  <a:tcPr marL="73946" marR="73946" marT="36972" marB="36972" anchor="ctr">
                    <a:solidFill>
                      <a:srgbClr val="AFCEEB"/>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solidFill>
                            <a:schemeClr val="dk1"/>
                          </a:solidFill>
                          <a:effectLst/>
                          <a:latin typeface="+mn-lt"/>
                          <a:ea typeface="+mn-ea"/>
                          <a:cs typeface="+mn-cs"/>
                        </a:rPr>
                        <a:t>Time to first definitive treatment, monitoring both 21 days (NOPs) and 31 days (maximum wait if decision to treat measure is met) </a:t>
                      </a:r>
                      <a:endParaRPr lang="en-GB" sz="1800" b="0" dirty="0">
                        <a:solidFill>
                          <a:schemeClr val="dk1"/>
                        </a:solidFill>
                        <a:effectLst/>
                        <a:latin typeface="+mn-lt"/>
                        <a:ea typeface="+mn-ea"/>
                        <a:cs typeface="+mn-cs"/>
                      </a:endParaRPr>
                    </a:p>
                  </a:txBody>
                  <a:tcPr marL="73946" marR="73946" marT="36972" marB="36972" anchor="ctr">
                    <a:solidFill>
                      <a:srgbClr val="AFCEEB"/>
                    </a:solidFill>
                  </a:tcPr>
                </a:tc>
                <a:tc>
                  <a:txBody>
                    <a:bodyPr/>
                    <a:lstStyle/>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2000" dirty="0">
                          <a:latin typeface="Verdana" panose="020B0604030504040204" pitchFamily="34" charset="0"/>
                          <a:ea typeface="Verdana" panose="020B0604030504040204" pitchFamily="34" charset="0"/>
                        </a:rPr>
                        <a:t>Waits from decision to treat to first definitive treatment vary considerably when reviewed at a tumour site level. Surgery waits demonstrated above are skewed by skin treatments and although information is held at a tumour site level for monitoring arrangements,  the next exercise will include removal from analysis, skin patients who undergo an excision in a see and treat type setting.</a:t>
                      </a:r>
                    </a:p>
                    <a:p>
                      <a:pPr lvl="0" algn="just">
                        <a:lnSpc>
                          <a:spcPct val="100000"/>
                        </a:lnSpc>
                        <a:spcBef>
                          <a:spcPts val="0"/>
                        </a:spcBef>
                        <a:spcAft>
                          <a:spcPts val="0"/>
                        </a:spcAft>
                        <a:buNone/>
                      </a:pPr>
                      <a:r>
                        <a:rPr lang="en-US" sz="2000" dirty="0">
                          <a:latin typeface="Verdana" panose="020B0604030504040204" pitchFamily="34" charset="0"/>
                          <a:ea typeface="Verdana" panose="020B0604030504040204" pitchFamily="34" charset="0"/>
                        </a:rPr>
                        <a:t>The Oncology Service provides monthly performance stats in relation to SACT and Radiotherapy for all patients receiving treatment.  In August, 83% of patients received radiotherapy within 21 days.  Treatment machine capacity the primary cause for breach, a business case for an additional LINAC in progress.</a:t>
                      </a:r>
                    </a:p>
                    <a:p>
                      <a:pPr lvl="0" algn="just">
                        <a:lnSpc>
                          <a:spcPct val="100000"/>
                        </a:lnSpc>
                        <a:spcBef>
                          <a:spcPts val="0"/>
                        </a:spcBef>
                        <a:spcAft>
                          <a:spcPts val="0"/>
                        </a:spcAft>
                        <a:buNone/>
                      </a:pPr>
                      <a:r>
                        <a:rPr lang="en-US" sz="2000" dirty="0">
                          <a:latin typeface="Verdana" panose="020B0604030504040204" pitchFamily="34" charset="0"/>
                          <a:ea typeface="Verdana" panose="020B0604030504040204" pitchFamily="34" charset="0"/>
                        </a:rPr>
                        <a:t>Delivery of SACT has been more challenging.  In August, 33% of priority 1 patients did not receive treatment within 2 days; 70% of priority 2 patients did not receive treatment within 14 days; 33% of priority 2 patients did not receive treatment within 21 days.  Recruitment process for staff in order to safely increase the number of chairs is ongoing.</a:t>
                      </a:r>
                    </a:p>
                  </a:txBody>
                  <a:tcPr marL="104395" marR="104395" marT="52197" marB="52197">
                    <a:solidFill>
                      <a:schemeClr val="bg1"/>
                    </a:solidFill>
                  </a:tcPr>
                </a:tc>
                <a:extLst>
                  <a:ext uri="{0D108BD9-81ED-4DB2-BD59-A6C34878D82A}">
                    <a16:rowId xmlns:a16="http://schemas.microsoft.com/office/drawing/2014/main" val="941816535"/>
                  </a:ext>
                </a:extLst>
              </a:tr>
            </a:tbl>
          </a:graphicData>
        </a:graphic>
      </p:graphicFrame>
      <p:pic>
        <p:nvPicPr>
          <p:cNvPr id="3" name="Graphic 1">
            <a:extLst>
              <a:ext uri="{FF2B5EF4-FFF2-40B4-BE49-F238E27FC236}">
                <a16:creationId xmlns:a16="http://schemas.microsoft.com/office/drawing/2014/main" id="{AFCEB8EB-F98C-5B37-B0E0-ADE50BC25912}"/>
              </a:ext>
            </a:extLst>
          </p:cNvPr>
          <p:cNvPicPr>
            <a:picLocks noChangeAspect="1"/>
          </p:cNvPicPr>
          <p:nvPr/>
        </p:nvPicPr>
        <p:blipFill>
          <a:blip r:embed="rId3">
            <a:extLst>
              <a:ext uri="{96DAC541-7B7A-43D3-8B79-37D633B846F1}">
                <asvg:svgBlip xmlns:asvg="http://schemas.microsoft.com/office/drawing/2016/SVG/main" r:embed="rId4"/>
              </a:ext>
            </a:extLst>
          </a:blip>
          <a:srcRect t="10641"/>
          <a:stretch>
            <a:fillRect/>
          </a:stretch>
        </p:blipFill>
        <p:spPr>
          <a:xfrm>
            <a:off x="6090444" y="1235075"/>
            <a:ext cx="13030200" cy="6549154"/>
          </a:xfrm>
          <a:prstGeom prst="rect">
            <a:avLst/>
          </a:prstGeom>
        </p:spPr>
      </p:pic>
    </p:spTree>
    <p:extLst>
      <p:ext uri="{BB962C8B-B14F-4D97-AF65-F5344CB8AC3E}">
        <p14:creationId xmlns:p14="http://schemas.microsoft.com/office/powerpoint/2010/main" val="15013513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7C4B7-CA76-A69C-E982-57A3042E47A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F73C34-EF85-D0FC-1AD6-6DC0FFC9E795}"/>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48</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ADBA8A42-7887-700F-7001-1BE7024FA4E8}"/>
              </a:ext>
            </a:extLst>
          </p:cNvPr>
          <p:cNvGraphicFramePr>
            <a:graphicFrameLocks noGrp="1"/>
          </p:cNvGraphicFramePr>
          <p:nvPr/>
        </p:nvGraphicFramePr>
        <p:xfrm>
          <a:off x="261144" y="96846"/>
          <a:ext cx="19583400" cy="11170526"/>
        </p:xfrm>
        <a:graphic>
          <a:graphicData uri="http://schemas.openxmlformats.org/drawingml/2006/table">
            <a:tbl>
              <a:tblPr firstRow="1" bandRow="1">
                <a:tableStyleId>{5C22544A-7EE6-4342-B048-85BDC9FD1C3A}</a:tableStyleId>
              </a:tblPr>
              <a:tblGrid>
                <a:gridCol w="2171700">
                  <a:extLst>
                    <a:ext uri="{9D8B030D-6E8A-4147-A177-3AD203B41FA5}">
                      <a16:colId xmlns:a16="http://schemas.microsoft.com/office/drawing/2014/main" val="660515521"/>
                    </a:ext>
                  </a:extLst>
                </a:gridCol>
                <a:gridCol w="9010650">
                  <a:extLst>
                    <a:ext uri="{9D8B030D-6E8A-4147-A177-3AD203B41FA5}">
                      <a16:colId xmlns:a16="http://schemas.microsoft.com/office/drawing/2014/main" val="3751658316"/>
                    </a:ext>
                  </a:extLst>
                </a:gridCol>
                <a:gridCol w="8401050">
                  <a:extLst>
                    <a:ext uri="{9D8B030D-6E8A-4147-A177-3AD203B41FA5}">
                      <a16:colId xmlns:a16="http://schemas.microsoft.com/office/drawing/2014/main" val="4213449143"/>
                    </a:ext>
                  </a:extLst>
                </a:gridCol>
              </a:tblGrid>
              <a:tr h="558645">
                <a:tc gridSpan="3">
                  <a:txBody>
                    <a:bodyPr/>
                    <a:lstStyle/>
                    <a:p>
                      <a:pPr algn="just"/>
                      <a:r>
                        <a:rPr lang="en-GB" sz="1800" b="1" dirty="0">
                          <a:latin typeface="Verdana" panose="020B0604030504040204" pitchFamily="34" charset="0"/>
                          <a:ea typeface="Verdana" panose="020B0604030504040204" pitchFamily="34" charset="0"/>
                        </a:rPr>
                        <a:t>Top 5 Tumour sites</a:t>
                      </a:r>
                    </a:p>
                    <a:p>
                      <a:pPr algn="just"/>
                      <a:endParaRPr lang="en-GB" sz="1800" b="1" dirty="0">
                        <a:latin typeface="Verdana" panose="020B0604030504040204" pitchFamily="34" charset="0"/>
                        <a:ea typeface="Verdana" panose="020B0604030504040204" pitchFamily="34" charset="0"/>
                      </a:endParaRPr>
                    </a:p>
                    <a:p>
                      <a:pPr algn="just"/>
                      <a:r>
                        <a:rPr lang="en-GB" sz="1800" b="1" dirty="0">
                          <a:latin typeface="Verdana" panose="020B0604030504040204" pitchFamily="34" charset="0"/>
                          <a:ea typeface="Verdana" panose="020B0604030504040204" pitchFamily="34" charset="0"/>
                        </a:rPr>
                        <a:t>It is recognised that the 5 tumour sites of highest priority across Wales (patient volumes, pathway variation and poor performance) are:</a:t>
                      </a:r>
                    </a:p>
                    <a:p>
                      <a:pPr algn="just"/>
                      <a:r>
                        <a:rPr lang="en-GB" sz="1800" b="1" dirty="0">
                          <a:latin typeface="Verdana" panose="020B0604030504040204" pitchFamily="34" charset="0"/>
                          <a:ea typeface="Verdana" panose="020B0604030504040204" pitchFamily="34" charset="0"/>
                        </a:rPr>
                        <a:t>Lower GI;  Gynaecological; Urological; Breast and Skin</a:t>
                      </a:r>
                      <a:endParaRPr lang="en-GB" sz="1800" dirty="0">
                        <a:latin typeface="Verdana" panose="020B0604030504040204" pitchFamily="34" charset="0"/>
                        <a:ea typeface="Verdana" panose="020B0604030504040204" pitchFamily="34" charset="0"/>
                      </a:endParaRP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604">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2399031">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Lower GI</a:t>
                      </a:r>
                    </a:p>
                  </a:txBody>
                  <a:tcPr marL="73946" marR="73946" marT="36972" marB="36972" anchor="ctr">
                    <a:solidFill>
                      <a:srgbClr val="AFCEEB"/>
                    </a:solidFill>
                  </a:tcPr>
                </a:tc>
                <a:tc>
                  <a:txBody>
                    <a:bodyPr/>
                    <a:lstStyle/>
                    <a:p>
                      <a:pPr marL="0" lvl="0" indent="0">
                        <a:buFont typeface="Arial" panose="020B0604020202020204" pitchFamily="34" charset="0"/>
                        <a:buNone/>
                      </a:pPr>
                      <a:endParaRPr lang="en-GB" sz="18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dirty="0">
                          <a:solidFill>
                            <a:schemeClr val="dk1"/>
                          </a:solidFill>
                          <a:effectLst/>
                          <a:latin typeface="+mn-lt"/>
                          <a:ea typeface="+mn-ea"/>
                          <a:cs typeface="+mn-cs"/>
                        </a:rPr>
                        <a:t>First OP waits maintained under two weeks for both surgery and gastroenterology.</a:t>
                      </a:r>
                    </a:p>
                    <a:p>
                      <a:pPr marL="285750" lvl="0" indent="-285750">
                        <a:buFont typeface="Arial" panose="020B0604020202020204" pitchFamily="34" charset="0"/>
                        <a:buChar char="•"/>
                      </a:pPr>
                      <a:r>
                        <a:rPr lang="en-GB" sz="1800" dirty="0">
                          <a:solidFill>
                            <a:schemeClr val="dk1"/>
                          </a:solidFill>
                          <a:effectLst/>
                          <a:latin typeface="+mn-lt"/>
                          <a:ea typeface="+mn-ea"/>
                          <a:cs typeface="+mn-cs"/>
                        </a:rPr>
                        <a:t>CAN 5 accelerated diagnostic pathway for patients with suspected malignancy at endoscopy (same or next day CT, histology within 5 days)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Bowel Screening volumes increasing (age inclusion for screening lowered), screening pathway timelines are not aligned with the SCP.  Lack of screening accredited endoscopists  </a:t>
                      </a:r>
                    </a:p>
                    <a:p>
                      <a:pPr marL="285750" lvl="0" indent="-285750">
                        <a:buFont typeface="Arial" panose="020B0604020202020204" pitchFamily="34" charset="0"/>
                        <a:buChar char="•"/>
                      </a:pPr>
                      <a:r>
                        <a:rPr lang="en-GB" sz="1800" dirty="0">
                          <a:solidFill>
                            <a:schemeClr val="dk1"/>
                          </a:solidFill>
                          <a:effectLst/>
                          <a:latin typeface="+mn-lt"/>
                          <a:ea typeface="+mn-ea"/>
                          <a:cs typeface="+mn-cs"/>
                        </a:rPr>
                        <a:t>Meeting chaired by Dr Mark Ramsey 11/09/2025, involving services and clinical leads.  There is a need to think differently about how we are targeting improvement in this tumour site, despite hard work and effort, we are not seeing improvement in breaches and backlog.  Issues remain primarily within the diagnostic/to decision treat phase of the pathway, including need to review MDT working, a follow up meeting is arranged to agree approach, likely a formal time-out to be arranged.  </a:t>
                      </a:r>
                    </a:p>
                    <a:p>
                      <a:pPr marL="285750" lvl="0" indent="-285750">
                        <a:buFont typeface="Arial" panose="020B0604020202020204" pitchFamily="34" charset="0"/>
                        <a:buChar char="•"/>
                      </a:pPr>
                      <a:r>
                        <a:rPr lang="en-GB" sz="1800" dirty="0">
                          <a:solidFill>
                            <a:schemeClr val="dk1"/>
                          </a:solidFill>
                          <a:effectLst/>
                          <a:latin typeface="+mn-lt"/>
                          <a:ea typeface="+mn-ea"/>
                          <a:cs typeface="+mn-cs"/>
                        </a:rPr>
                        <a:t>Need to formalise appointment of new MDT Lead.  Discussion with lead and coordinator to take place w/c 15</a:t>
                      </a:r>
                      <a:r>
                        <a:rPr lang="en-GB" sz="1800" baseline="30000" dirty="0">
                          <a:solidFill>
                            <a:schemeClr val="dk1"/>
                          </a:solidFill>
                          <a:effectLst/>
                          <a:latin typeface="+mn-lt"/>
                          <a:ea typeface="+mn-ea"/>
                          <a:cs typeface="+mn-cs"/>
                        </a:rPr>
                        <a:t>th</a:t>
                      </a:r>
                      <a:r>
                        <a:rPr lang="en-GB" sz="1800" dirty="0">
                          <a:solidFill>
                            <a:schemeClr val="dk1"/>
                          </a:solidFill>
                          <a:effectLst/>
                          <a:latin typeface="+mn-lt"/>
                          <a:ea typeface="+mn-ea"/>
                          <a:cs typeface="+mn-cs"/>
                        </a:rPr>
                        <a:t> September, exploring opportunities to support MDM efficiency.</a:t>
                      </a:r>
                    </a:p>
                    <a:p>
                      <a:pPr marL="0" lvl="0" indent="0" algn="l">
                        <a:lnSpc>
                          <a:spcPct val="100000"/>
                        </a:lnSpc>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0" lvl="0" indent="0" algn="l">
                        <a:lnSpc>
                          <a:spcPct val="100000"/>
                        </a:lnSpc>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941816535"/>
                  </a:ext>
                </a:extLst>
              </a:tr>
              <a:tr h="2399031">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Gynaecological</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1800" dirty="0">
                          <a:solidFill>
                            <a:schemeClr val="dk1"/>
                          </a:solidFill>
                          <a:effectLst/>
                          <a:latin typeface="+mn-lt"/>
                          <a:ea typeface="+mn-ea"/>
                          <a:cs typeface="+mn-cs"/>
                        </a:rPr>
                        <a:t>Outpatient waits increased a little in July and August, primarily within </a:t>
                      </a:r>
                      <a:r>
                        <a:rPr lang="en-GB" sz="1800" dirty="0" err="1">
                          <a:solidFill>
                            <a:schemeClr val="dk1"/>
                          </a:solidFill>
                          <a:effectLst/>
                          <a:latin typeface="+mn-lt"/>
                          <a:ea typeface="+mn-ea"/>
                          <a:cs typeface="+mn-cs"/>
                        </a:rPr>
                        <a:t>gynae-oncology</a:t>
                      </a:r>
                      <a:r>
                        <a:rPr lang="en-GB" sz="1800" dirty="0">
                          <a:solidFill>
                            <a:schemeClr val="dk1"/>
                          </a:solidFill>
                          <a:effectLst/>
                          <a:latin typeface="+mn-lt"/>
                          <a:ea typeface="+mn-ea"/>
                          <a:cs typeface="+mn-cs"/>
                        </a:rPr>
                        <a:t> due to extended consultant annual leave. Service reports the backlog is now resolved.</a:t>
                      </a:r>
                    </a:p>
                    <a:p>
                      <a:pPr marL="285750" lvl="0" indent="-285750">
                        <a:buFont typeface="Arial" panose="020B0604020202020204" pitchFamily="34" charset="0"/>
                        <a:buChar char="•"/>
                      </a:pPr>
                      <a:r>
                        <a:rPr lang="en-GB" sz="1800" dirty="0">
                          <a:solidFill>
                            <a:schemeClr val="dk1"/>
                          </a:solidFill>
                          <a:effectLst/>
                          <a:latin typeface="+mn-lt"/>
                          <a:ea typeface="+mn-ea"/>
                          <a:cs typeface="+mn-cs"/>
                        </a:rPr>
                        <a:t>PMB waits are approx. 2 weeks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A locum surgeon has been working with the </a:t>
                      </a:r>
                      <a:r>
                        <a:rPr lang="en-GB" sz="1800" dirty="0" err="1">
                          <a:solidFill>
                            <a:schemeClr val="dk1"/>
                          </a:solidFill>
                          <a:effectLst/>
                          <a:latin typeface="+mn-lt"/>
                          <a:ea typeface="+mn-ea"/>
                          <a:cs typeface="+mn-cs"/>
                        </a:rPr>
                        <a:t>gynae-oncology</a:t>
                      </a:r>
                      <a:r>
                        <a:rPr lang="en-GB" sz="1800" dirty="0">
                          <a:solidFill>
                            <a:schemeClr val="dk1"/>
                          </a:solidFill>
                          <a:effectLst/>
                          <a:latin typeface="+mn-lt"/>
                          <a:ea typeface="+mn-ea"/>
                          <a:cs typeface="+mn-cs"/>
                        </a:rPr>
                        <a:t> team, this is to remain in place through Q2 to end of financial year, expecting long term provision of gynaecological cancer services to continue to progress through to implementation from April 2026.</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1 – Preparation &amp; Communication (August 2025 – October 2025) - </a:t>
                      </a:r>
                      <a:r>
                        <a:rPr lang="en-GB" sz="1800" dirty="0">
                          <a:solidFill>
                            <a:schemeClr val="dk1"/>
                          </a:solidFill>
                          <a:effectLst/>
                          <a:latin typeface="+mn-lt"/>
                          <a:ea typeface="+mn-ea"/>
                          <a:cs typeface="+mn-cs"/>
                        </a:rPr>
                        <a:t>Data gathering, engagement strategies</a:t>
                      </a:r>
                      <a:endParaRPr lang="en-GB" sz="1600" b="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2 – Business Case Development (October 2025 – January 2026) - </a:t>
                      </a:r>
                      <a:r>
                        <a:rPr lang="en-GB" sz="1800" dirty="0">
                          <a:solidFill>
                            <a:schemeClr val="dk1"/>
                          </a:solidFill>
                          <a:effectLst/>
                          <a:latin typeface="+mn-lt"/>
                          <a:ea typeface="+mn-ea"/>
                          <a:cs typeface="+mn-cs"/>
                        </a:rPr>
                        <a:t>Model development with stakeholders including 6-week public engagement</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3 – Launch Plan (January 2026 – March 2026) - </a:t>
                      </a:r>
                      <a:r>
                        <a:rPr lang="en-GB" sz="1800" dirty="0">
                          <a:solidFill>
                            <a:schemeClr val="dk1"/>
                          </a:solidFill>
                          <a:effectLst/>
                          <a:latin typeface="+mn-lt"/>
                          <a:ea typeface="+mn-ea"/>
                          <a:cs typeface="+mn-cs"/>
                        </a:rPr>
                        <a:t>Operationalise planning</a:t>
                      </a:r>
                      <a:endParaRPr lang="en-GB" sz="16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dirty="0">
                          <a:solidFill>
                            <a:schemeClr val="dk1"/>
                          </a:solidFill>
                          <a:effectLst/>
                          <a:latin typeface="+mn-lt"/>
                          <a:ea typeface="+mn-ea"/>
                          <a:cs typeface="+mn-cs"/>
                        </a:rPr>
                        <a:t>A Obs &amp; Gynae consultant post was advertised, we successfully appointed with Professor Margarit who is experienced in a unit lead capacity, joining in November 2025.</a:t>
                      </a: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2094723040"/>
                  </a:ext>
                </a:extLst>
              </a:tr>
            </a:tbl>
          </a:graphicData>
        </a:graphic>
      </p:graphicFrame>
      <p:graphicFrame>
        <p:nvGraphicFramePr>
          <p:cNvPr id="2" name="Chart 1">
            <a:extLst>
              <a:ext uri="{FF2B5EF4-FFF2-40B4-BE49-F238E27FC236}">
                <a16:creationId xmlns:a16="http://schemas.microsoft.com/office/drawing/2014/main" id="{A477EAEA-E682-BB9B-D7F4-8BF54D22C4C7}"/>
              </a:ext>
            </a:extLst>
          </p:cNvPr>
          <p:cNvGraphicFramePr>
            <a:graphicFrameLocks noGrp="1"/>
          </p:cNvGraphicFramePr>
          <p:nvPr/>
        </p:nvGraphicFramePr>
        <p:xfrm>
          <a:off x="11500644" y="1783156"/>
          <a:ext cx="8142042" cy="4491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D877DB0B-2A39-4A9C-1A78-77234B3A016B}"/>
              </a:ext>
            </a:extLst>
          </p:cNvPr>
          <p:cNvGraphicFramePr>
            <a:graphicFrameLocks/>
          </p:cNvGraphicFramePr>
          <p:nvPr/>
        </p:nvGraphicFramePr>
        <p:xfrm>
          <a:off x="11500644" y="6721475"/>
          <a:ext cx="8142042" cy="449102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034392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25DB9-7FAA-004D-3EF4-7F9930D2520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E06877-90C3-9C4C-2307-6F8D06698FAD}"/>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49</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B2CD7DDE-B9C3-5FEC-D7B0-F3A4055BA397}"/>
              </a:ext>
            </a:extLst>
          </p:cNvPr>
          <p:cNvGraphicFramePr>
            <a:graphicFrameLocks noGrp="1"/>
          </p:cNvGraphicFramePr>
          <p:nvPr>
            <p:extLst>
              <p:ext uri="{D42A27DB-BD31-4B8C-83A1-F6EECF244321}">
                <p14:modId xmlns:p14="http://schemas.microsoft.com/office/powerpoint/2010/main" val="1888562389"/>
              </p:ext>
            </p:extLst>
          </p:nvPr>
        </p:nvGraphicFramePr>
        <p:xfrm>
          <a:off x="261144" y="218537"/>
          <a:ext cx="19583400" cy="10872276"/>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660515521"/>
                    </a:ext>
                  </a:extLst>
                </a:gridCol>
                <a:gridCol w="8858250">
                  <a:extLst>
                    <a:ext uri="{9D8B030D-6E8A-4147-A177-3AD203B41FA5}">
                      <a16:colId xmlns:a16="http://schemas.microsoft.com/office/drawing/2014/main" val="3751658316"/>
                    </a:ext>
                  </a:extLst>
                </a:gridCol>
                <a:gridCol w="457200">
                  <a:extLst>
                    <a:ext uri="{9D8B030D-6E8A-4147-A177-3AD203B41FA5}">
                      <a16:colId xmlns:a16="http://schemas.microsoft.com/office/drawing/2014/main" val="2326619240"/>
                    </a:ext>
                  </a:extLst>
                </a:gridCol>
                <a:gridCol w="8401050">
                  <a:extLst>
                    <a:ext uri="{9D8B030D-6E8A-4147-A177-3AD203B41FA5}">
                      <a16:colId xmlns:a16="http://schemas.microsoft.com/office/drawing/2014/main" val="532371239"/>
                    </a:ext>
                  </a:extLst>
                </a:gridCol>
              </a:tblGrid>
              <a:tr h="335608">
                <a:tc gridSpan="4">
                  <a:txBody>
                    <a:bodyPr/>
                    <a:lstStyle/>
                    <a:p>
                      <a:pPr algn="just"/>
                      <a:r>
                        <a:rPr lang="en-GB" sz="1800" b="1" dirty="0">
                          <a:latin typeface="Verdana" panose="020B0604030504040204" pitchFamily="34" charset="0"/>
                          <a:ea typeface="Verdana" panose="020B0604030504040204" pitchFamily="34" charset="0"/>
                        </a:rPr>
                        <a:t>Top 5 Tumour sites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288521">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3">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1302750"/>
                  </a:ext>
                </a:extLst>
              </a:tr>
              <a:tr h="3632363">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Urological</a:t>
                      </a:r>
                    </a:p>
                  </a:txBody>
                  <a:tcPr marL="73946" marR="73946" marT="36972" marB="36972" anchor="ctr">
                    <a:solidFill>
                      <a:srgbClr val="AFCEEB"/>
                    </a:solidFill>
                  </a:tcPr>
                </a:tc>
                <a:tc gridSpan="2">
                  <a:txBody>
                    <a:bodyPr/>
                    <a:lstStyle/>
                    <a:p>
                      <a:pPr marL="285750" lvl="0" indent="-285750">
                        <a:buFont typeface="Arial" panose="020B0604020202020204" pitchFamily="34" charset="0"/>
                        <a:buChar char="•"/>
                      </a:pPr>
                      <a:r>
                        <a:rPr lang="en-GB" sz="1800" dirty="0">
                          <a:solidFill>
                            <a:schemeClr val="dk1"/>
                          </a:solidFill>
                          <a:effectLst/>
                          <a:latin typeface="+mn-lt"/>
                          <a:ea typeface="+mn-ea"/>
                          <a:cs typeface="+mn-cs"/>
                        </a:rPr>
                        <a:t>OP capacity review (new and follow-up, including virtual appointments) is required</a:t>
                      </a:r>
                      <a:endParaRPr lang="en-GB" sz="16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dirty="0">
                          <a:solidFill>
                            <a:schemeClr val="dk1"/>
                          </a:solidFill>
                          <a:effectLst/>
                          <a:latin typeface="+mn-lt"/>
                          <a:ea typeface="+mn-ea"/>
                          <a:cs typeface="+mn-cs"/>
                        </a:rPr>
                        <a:t>Prostate diagnostic improvements.  Service Manager is due to present to the clinical team at audit meeting w/c 15</a:t>
                      </a:r>
                      <a:r>
                        <a:rPr lang="en-GB" sz="1800" baseline="30000" dirty="0">
                          <a:solidFill>
                            <a:schemeClr val="dk1"/>
                          </a:solidFill>
                          <a:effectLst/>
                          <a:latin typeface="+mn-lt"/>
                          <a:ea typeface="+mn-ea"/>
                          <a:cs typeface="+mn-cs"/>
                        </a:rPr>
                        <a:t>th</a:t>
                      </a:r>
                      <a:r>
                        <a:rPr lang="en-GB" sz="1800" dirty="0">
                          <a:solidFill>
                            <a:schemeClr val="dk1"/>
                          </a:solidFill>
                          <a:effectLst/>
                          <a:latin typeface="+mn-lt"/>
                          <a:ea typeface="+mn-ea"/>
                          <a:cs typeface="+mn-cs"/>
                        </a:rPr>
                        <a:t> September.</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dirty="0">
                          <a:solidFill>
                            <a:schemeClr val="dk1"/>
                          </a:solidFill>
                          <a:effectLst/>
                          <a:latin typeface="+mn-lt"/>
                          <a:ea typeface="+mn-ea"/>
                          <a:cs typeface="+mn-cs"/>
                        </a:rPr>
                        <a:t>To progress STT discussions for prostate pathway</a:t>
                      </a:r>
                    </a:p>
                    <a:p>
                      <a:pPr marL="742996" lvl="1" indent="-285750">
                        <a:buFont typeface="Arial" panose="020B0604020202020204" pitchFamily="34" charset="0"/>
                        <a:buChar char="•"/>
                      </a:pPr>
                      <a:r>
                        <a:rPr lang="en-GB" sz="1800" dirty="0">
                          <a:solidFill>
                            <a:schemeClr val="dk1"/>
                          </a:solidFill>
                          <a:effectLst/>
                          <a:latin typeface="+mn-lt"/>
                          <a:ea typeface="+mn-ea"/>
                          <a:cs typeface="+mn-cs"/>
                        </a:rPr>
                        <a:t>Reducing number of virtual appointments per patient</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dirty="0">
                          <a:solidFill>
                            <a:schemeClr val="dk1"/>
                          </a:solidFill>
                          <a:effectLst/>
                          <a:latin typeface="+mn-lt"/>
                          <a:ea typeface="+mn-ea"/>
                          <a:cs typeface="+mn-cs"/>
                        </a:rPr>
                        <a:t>Pathology performance</a:t>
                      </a:r>
                    </a:p>
                    <a:p>
                      <a:pPr marL="285750" lvl="0" indent="-285750">
                        <a:buFont typeface="Arial" panose="020B0604020202020204" pitchFamily="34" charset="0"/>
                        <a:buChar char="•"/>
                      </a:pPr>
                      <a:r>
                        <a:rPr lang="en-GB" sz="1800" dirty="0">
                          <a:solidFill>
                            <a:schemeClr val="dk1"/>
                          </a:solidFill>
                          <a:effectLst/>
                          <a:latin typeface="+mn-lt"/>
                          <a:ea typeface="+mn-ea"/>
                          <a:cs typeface="+mn-cs"/>
                        </a:rPr>
                        <a:t>Treatment capacity review including further financial considerations for a Surgical Care Practitioner to support the robotic surgery programme.  </a:t>
                      </a:r>
                    </a:p>
                    <a:p>
                      <a:pPr marL="285750" lvl="0" indent="-285750">
                        <a:buFont typeface="Arial" panose="020B0604020202020204" pitchFamily="34" charset="0"/>
                        <a:buChar char="•"/>
                      </a:pPr>
                      <a:r>
                        <a:rPr lang="en-GB" sz="1800" dirty="0">
                          <a:solidFill>
                            <a:schemeClr val="dk1"/>
                          </a:solidFill>
                          <a:effectLst/>
                          <a:latin typeface="+mn-lt"/>
                          <a:ea typeface="+mn-ea"/>
                          <a:cs typeface="+mn-cs"/>
                        </a:rPr>
                        <a:t>Service to initiate a weekly meeting with consultants to highlight and progress patient pathways and themes identified.</a:t>
                      </a:r>
                      <a:endParaRPr lang="en-GB" sz="16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dirty="0">
                          <a:solidFill>
                            <a:schemeClr val="dk1"/>
                          </a:solidFill>
                          <a:effectLst/>
                          <a:latin typeface="+mn-lt"/>
                          <a:ea typeface="+mn-ea"/>
                          <a:cs typeface="+mn-cs"/>
                        </a:rPr>
                        <a:t>Procurement of new/replacement equipment at Morriston for TURBT.  Majority of patients have their procedure at Neath Port Talbot, however high risk patients need to be seen at Morriston.  We currently loan equipment for Morriston from the manufacturer who have been very accommodating, however this can lead to extended delay if we cannot align available theatre time and availability of the equipment. Awaiting confirmation of anticipated delivery timescales.</a:t>
                      </a:r>
                      <a:endParaRPr lang="en-GB" sz="1600" dirty="0">
                        <a:solidFill>
                          <a:schemeClr val="dk1"/>
                        </a:solidFill>
                        <a:effectLst/>
                        <a:latin typeface="+mn-lt"/>
                        <a:ea typeface="+mn-ea"/>
                        <a:cs typeface="+mn-cs"/>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hMerge="1">
                  <a:txBody>
                    <a:bodyPr/>
                    <a:lstStyle/>
                    <a:p>
                      <a:endParaRPr lang="en-GB"/>
                    </a:p>
                  </a:txBody>
                  <a:tcPr/>
                </a:tc>
                <a:tc>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3020510925"/>
                  </a:ext>
                </a:extLst>
              </a:tr>
              <a:tr h="4073561">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Breast</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1800" dirty="0">
                          <a:solidFill>
                            <a:schemeClr val="dk1"/>
                          </a:solidFill>
                          <a:effectLst/>
                          <a:latin typeface="+mn-lt"/>
                          <a:ea typeface="+mn-ea"/>
                          <a:cs typeface="+mn-cs"/>
                        </a:rPr>
                        <a:t>This tumour site / service has been the success story over the last 12 months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One Stop (STT) – regularly see over 95% of patients within 2 weeks, with a median wait of approx. 7 days.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Median wait of between 3 and 4 weeks to DTTD</a:t>
                      </a:r>
                    </a:p>
                    <a:p>
                      <a:pPr marL="285750" lvl="0" indent="-285750">
                        <a:buFont typeface="Arial" panose="020B0604020202020204" pitchFamily="34" charset="0"/>
                        <a:buChar char="•"/>
                      </a:pPr>
                      <a:r>
                        <a:rPr lang="en-GB" sz="1800" dirty="0">
                          <a:solidFill>
                            <a:schemeClr val="dk1"/>
                          </a:solidFill>
                          <a:effectLst/>
                          <a:latin typeface="+mn-lt"/>
                          <a:ea typeface="+mn-ea"/>
                          <a:cs typeface="+mn-cs"/>
                        </a:rPr>
                        <a:t>Service is engaging with the Breast Pain Only pathway discussions.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There is very close scrutiny of the pathway within the service, who can react to issues as they arise and seeking further improvements.  </a:t>
                      </a: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gridSpan="2">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hMerge="1">
                  <a:txBody>
                    <a:bodyPr/>
                    <a:lstStyle/>
                    <a:p>
                      <a:endParaRPr lang="en-GB"/>
                    </a:p>
                  </a:txBody>
                  <a:tcPr/>
                </a:tc>
                <a:extLst>
                  <a:ext uri="{0D108BD9-81ED-4DB2-BD59-A6C34878D82A}">
                    <a16:rowId xmlns:a16="http://schemas.microsoft.com/office/drawing/2014/main" val="941816535"/>
                  </a:ext>
                </a:extLst>
              </a:tr>
            </a:tbl>
          </a:graphicData>
        </a:graphic>
      </p:graphicFrame>
      <p:graphicFrame>
        <p:nvGraphicFramePr>
          <p:cNvPr id="2" name="Chart 1">
            <a:extLst>
              <a:ext uri="{FF2B5EF4-FFF2-40B4-BE49-F238E27FC236}">
                <a16:creationId xmlns:a16="http://schemas.microsoft.com/office/drawing/2014/main" id="{F6BEA8F7-F38E-FBF9-BE48-DC8646FA0E06}"/>
              </a:ext>
            </a:extLst>
          </p:cNvPr>
          <p:cNvGraphicFramePr>
            <a:graphicFrameLocks/>
          </p:cNvGraphicFramePr>
          <p:nvPr/>
        </p:nvGraphicFramePr>
        <p:xfrm>
          <a:off x="12034044" y="5883275"/>
          <a:ext cx="7810500" cy="4648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727FCB28-1AD8-9BC6-DB88-0CA2EB3A25D9}"/>
              </a:ext>
            </a:extLst>
          </p:cNvPr>
          <p:cNvGraphicFramePr>
            <a:graphicFrameLocks/>
          </p:cNvGraphicFramePr>
          <p:nvPr/>
        </p:nvGraphicFramePr>
        <p:xfrm>
          <a:off x="12034044" y="1235075"/>
          <a:ext cx="7810500" cy="4419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3634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1695547333"/>
              </p:ext>
            </p:extLst>
          </p:nvPr>
        </p:nvGraphicFramePr>
        <p:xfrm>
          <a:off x="146844" y="774890"/>
          <a:ext cx="19583400" cy="10309323"/>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  </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(Aug-25)</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81% (July-25)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53% (July-25)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 (July-25)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72.86%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73.18%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12.17%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76.16%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81.31%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34.57%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98.92%</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A444E-727E-5331-8A2C-CB5CC0B4CB8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987ECB-4E0C-9F41-8E05-6EEEFCF81A58}"/>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50</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0D111282-1234-136E-8FD7-00F0E08BC1BB}"/>
              </a:ext>
            </a:extLst>
          </p:cNvPr>
          <p:cNvGraphicFramePr>
            <a:graphicFrameLocks noGrp="1"/>
          </p:cNvGraphicFramePr>
          <p:nvPr/>
        </p:nvGraphicFramePr>
        <p:xfrm>
          <a:off x="261144" y="96846"/>
          <a:ext cx="19583400" cy="5820311"/>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660515521"/>
                    </a:ext>
                  </a:extLst>
                </a:gridCol>
                <a:gridCol w="8858250">
                  <a:extLst>
                    <a:ext uri="{9D8B030D-6E8A-4147-A177-3AD203B41FA5}">
                      <a16:colId xmlns:a16="http://schemas.microsoft.com/office/drawing/2014/main" val="3751658316"/>
                    </a:ext>
                  </a:extLst>
                </a:gridCol>
                <a:gridCol w="8858250">
                  <a:extLst>
                    <a:ext uri="{9D8B030D-6E8A-4147-A177-3AD203B41FA5}">
                      <a16:colId xmlns:a16="http://schemas.microsoft.com/office/drawing/2014/main" val="1187763401"/>
                    </a:ext>
                  </a:extLst>
                </a:gridCol>
              </a:tblGrid>
              <a:tr h="558645">
                <a:tc gridSpan="3">
                  <a:txBody>
                    <a:bodyPr/>
                    <a:lstStyle/>
                    <a:p>
                      <a:pPr algn="just"/>
                      <a:r>
                        <a:rPr lang="en-GB" sz="1800" b="1" dirty="0">
                          <a:latin typeface="Verdana" panose="020B0604030504040204" pitchFamily="34" charset="0"/>
                          <a:ea typeface="Verdana" panose="020B0604030504040204" pitchFamily="34" charset="0"/>
                        </a:rPr>
                        <a:t>Top 5 Tumour sites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604">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4798062">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Skin</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1800" dirty="0">
                          <a:solidFill>
                            <a:schemeClr val="dk1"/>
                          </a:solidFill>
                          <a:effectLst/>
                          <a:latin typeface="+mn-lt"/>
                          <a:ea typeface="+mn-ea"/>
                          <a:cs typeface="+mn-cs"/>
                        </a:rPr>
                        <a:t>Outpatient waits increased a little in July and August, primarily within </a:t>
                      </a:r>
                      <a:r>
                        <a:rPr lang="en-GB" sz="1800" dirty="0" err="1">
                          <a:solidFill>
                            <a:schemeClr val="dk1"/>
                          </a:solidFill>
                          <a:effectLst/>
                          <a:latin typeface="+mn-lt"/>
                          <a:ea typeface="+mn-ea"/>
                          <a:cs typeface="+mn-cs"/>
                        </a:rPr>
                        <a:t>gynae-oncology</a:t>
                      </a:r>
                      <a:r>
                        <a:rPr lang="en-GB" sz="1800" dirty="0">
                          <a:solidFill>
                            <a:schemeClr val="dk1"/>
                          </a:solidFill>
                          <a:effectLst/>
                          <a:latin typeface="+mn-lt"/>
                          <a:ea typeface="+mn-ea"/>
                          <a:cs typeface="+mn-cs"/>
                        </a:rPr>
                        <a:t> due to extended consultant annual leave. Service reports the backlog is now resolved.</a:t>
                      </a:r>
                    </a:p>
                    <a:p>
                      <a:pPr marL="285750" lvl="0" indent="-285750">
                        <a:buFont typeface="Arial" panose="020B0604020202020204" pitchFamily="34" charset="0"/>
                        <a:buChar char="•"/>
                      </a:pPr>
                      <a:r>
                        <a:rPr lang="en-GB" sz="1800" dirty="0">
                          <a:solidFill>
                            <a:schemeClr val="dk1"/>
                          </a:solidFill>
                          <a:effectLst/>
                          <a:latin typeface="+mn-lt"/>
                          <a:ea typeface="+mn-ea"/>
                          <a:cs typeface="+mn-cs"/>
                        </a:rPr>
                        <a:t>PMB waits are approx. 2 weeks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A locum surgeon has been working with the </a:t>
                      </a:r>
                      <a:r>
                        <a:rPr lang="en-GB" sz="1800" dirty="0" err="1">
                          <a:solidFill>
                            <a:schemeClr val="dk1"/>
                          </a:solidFill>
                          <a:effectLst/>
                          <a:latin typeface="+mn-lt"/>
                          <a:ea typeface="+mn-ea"/>
                          <a:cs typeface="+mn-cs"/>
                        </a:rPr>
                        <a:t>gynae-oncology</a:t>
                      </a:r>
                      <a:r>
                        <a:rPr lang="en-GB" sz="1800" dirty="0">
                          <a:solidFill>
                            <a:schemeClr val="dk1"/>
                          </a:solidFill>
                          <a:effectLst/>
                          <a:latin typeface="+mn-lt"/>
                          <a:ea typeface="+mn-ea"/>
                          <a:cs typeface="+mn-cs"/>
                        </a:rPr>
                        <a:t> team, this is to remain in place through Q2 to end of financial year, expecting long term provision of gynaecological cancer services to continue to progress through to implementation from April 2026.</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1 – Preparation &amp; Communication (August 2025 – October 2025) - </a:t>
                      </a:r>
                      <a:r>
                        <a:rPr lang="en-GB" sz="1800" dirty="0">
                          <a:solidFill>
                            <a:schemeClr val="dk1"/>
                          </a:solidFill>
                          <a:effectLst/>
                          <a:latin typeface="+mn-lt"/>
                          <a:ea typeface="+mn-ea"/>
                          <a:cs typeface="+mn-cs"/>
                        </a:rPr>
                        <a:t>Data gathering, engagement strategies</a:t>
                      </a:r>
                      <a:endParaRPr lang="en-GB" sz="1600" b="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2 – Business Case Development (October 2025 – January 2026) - </a:t>
                      </a:r>
                      <a:r>
                        <a:rPr lang="en-GB" sz="1800" dirty="0">
                          <a:solidFill>
                            <a:schemeClr val="dk1"/>
                          </a:solidFill>
                          <a:effectLst/>
                          <a:latin typeface="+mn-lt"/>
                          <a:ea typeface="+mn-ea"/>
                          <a:cs typeface="+mn-cs"/>
                        </a:rPr>
                        <a:t>Model development with stakeholders including 6-week public engagement</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3 – Launch Plan (January 2026 – March 2026) - </a:t>
                      </a:r>
                      <a:r>
                        <a:rPr lang="en-GB" sz="1800" dirty="0">
                          <a:solidFill>
                            <a:schemeClr val="dk1"/>
                          </a:solidFill>
                          <a:effectLst/>
                          <a:latin typeface="+mn-lt"/>
                          <a:ea typeface="+mn-ea"/>
                          <a:cs typeface="+mn-cs"/>
                        </a:rPr>
                        <a:t>Operationalise planning</a:t>
                      </a:r>
                      <a:endParaRPr lang="en-GB" sz="16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dirty="0">
                          <a:solidFill>
                            <a:schemeClr val="dk1"/>
                          </a:solidFill>
                          <a:effectLst/>
                          <a:latin typeface="+mn-lt"/>
                          <a:ea typeface="+mn-ea"/>
                          <a:cs typeface="+mn-cs"/>
                        </a:rPr>
                        <a:t>A Obs &amp; Gynae consultant post was advertised, we successfully appointed with Professor Margarit who is experienced in a unit lead capacity, joining in November 2025.</a:t>
                      </a: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2094723040"/>
                  </a:ext>
                </a:extLst>
              </a:tr>
            </a:tbl>
          </a:graphicData>
        </a:graphic>
      </p:graphicFrame>
      <p:graphicFrame>
        <p:nvGraphicFramePr>
          <p:cNvPr id="5" name="Chart 4">
            <a:extLst>
              <a:ext uri="{FF2B5EF4-FFF2-40B4-BE49-F238E27FC236}">
                <a16:creationId xmlns:a16="http://schemas.microsoft.com/office/drawing/2014/main" id="{D877DB0B-2A39-4A9C-1A78-77234B3A016B}"/>
              </a:ext>
            </a:extLst>
          </p:cNvPr>
          <p:cNvGraphicFramePr>
            <a:graphicFrameLocks/>
          </p:cNvGraphicFramePr>
          <p:nvPr/>
        </p:nvGraphicFramePr>
        <p:xfrm>
          <a:off x="11195844" y="1235075"/>
          <a:ext cx="8648700" cy="46820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58222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7A6AC-D812-06F6-8EA7-6558AF6429A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BD376B-DC4A-3BDD-1910-E6525857D480}"/>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51</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5848B0E6-686E-CFB8-1766-C92B642E7B06}"/>
              </a:ext>
            </a:extLst>
          </p:cNvPr>
          <p:cNvGraphicFramePr>
            <a:graphicFrameLocks noGrp="1"/>
          </p:cNvGraphicFramePr>
          <p:nvPr/>
        </p:nvGraphicFramePr>
        <p:xfrm>
          <a:off x="299244" y="66830"/>
          <a:ext cx="19583400" cy="10625952"/>
        </p:xfrm>
        <a:graphic>
          <a:graphicData uri="http://schemas.openxmlformats.org/drawingml/2006/table">
            <a:tbl>
              <a:tblPr firstRow="1" bandRow="1">
                <a:tableStyleId>{5C22544A-7EE6-4342-B048-85BDC9FD1C3A}</a:tableStyleId>
              </a:tblPr>
              <a:tblGrid>
                <a:gridCol w="5448300">
                  <a:extLst>
                    <a:ext uri="{9D8B030D-6E8A-4147-A177-3AD203B41FA5}">
                      <a16:colId xmlns:a16="http://schemas.microsoft.com/office/drawing/2014/main" val="660515521"/>
                    </a:ext>
                  </a:extLst>
                </a:gridCol>
                <a:gridCol w="7067550">
                  <a:extLst>
                    <a:ext uri="{9D8B030D-6E8A-4147-A177-3AD203B41FA5}">
                      <a16:colId xmlns:a16="http://schemas.microsoft.com/office/drawing/2014/main" val="648896705"/>
                    </a:ext>
                  </a:extLst>
                </a:gridCol>
                <a:gridCol w="7067550">
                  <a:extLst>
                    <a:ext uri="{9D8B030D-6E8A-4147-A177-3AD203B41FA5}">
                      <a16:colId xmlns:a16="http://schemas.microsoft.com/office/drawing/2014/main" val="2336345455"/>
                    </a:ext>
                  </a:extLst>
                </a:gridCol>
              </a:tblGrid>
              <a:tr h="399682">
                <a:tc gridSpan="3">
                  <a:txBody>
                    <a:bodyPr/>
                    <a:lstStyle/>
                    <a:p>
                      <a:r>
                        <a:rPr lang="en-GB" sz="1800" dirty="0">
                          <a:latin typeface="Verdana" panose="020B0604030504040204" pitchFamily="34" charset="0"/>
                          <a:ea typeface="Verdana" panose="020B0604030504040204" pitchFamily="34" charset="0"/>
                        </a:rPr>
                        <a:t>MAG report recommendations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920963">
                <a:tc gridSpan="3">
                  <a:txBody>
                    <a:bodyPr/>
                    <a:lstStyle/>
                    <a:p>
                      <a:pPr algn="just"/>
                      <a:r>
                        <a:rPr lang="en-GB" dirty="0"/>
                        <a:t>The report by the External Ministerial Advisory Group on NHS Wales Performance and Productivity made several recommendations for cancer, some of which have resource, capacity and timescale implications that require consideration and development. Several of the recommendations that relate to cancer are referenced below.</a:t>
                      </a:r>
                    </a:p>
                  </a:txBody>
                  <a:tcPr marL="104395" marR="104395" marT="52197" marB="52197">
                    <a:solidFill>
                      <a:srgbClr val="AFCEEB"/>
                    </a:solidFill>
                  </a:tcPr>
                </a:tc>
                <a:tc hMerge="1">
                  <a:txBody>
                    <a:bodyPr/>
                    <a:lstStyle/>
                    <a:p>
                      <a:endParaRPr lang="en-GB" dirty="0"/>
                    </a:p>
                  </a:txBody>
                  <a:tcPr/>
                </a:tc>
                <a:tc hMerge="1">
                  <a:txBody>
                    <a:bodyPr/>
                    <a:lstStyle/>
                    <a:p>
                      <a:endParaRPr lang="en-GB"/>
                    </a:p>
                  </a:txBody>
                  <a:tcPr/>
                </a:tc>
                <a:extLst>
                  <a:ext uri="{0D108BD9-81ED-4DB2-BD59-A6C34878D82A}">
                    <a16:rowId xmlns:a16="http://schemas.microsoft.com/office/drawing/2014/main" val="4223790837"/>
                  </a:ext>
                </a:extLst>
              </a:tr>
              <a:tr h="399682">
                <a:tc>
                  <a:txBody>
                    <a:bodyPr/>
                    <a:lstStyle/>
                    <a:p>
                      <a:pPr algn="just"/>
                      <a:r>
                        <a:rPr lang="en-GB" sz="1800" b="1" dirty="0">
                          <a:latin typeface="Verdana" panose="020B0604030504040204" pitchFamily="34" charset="0"/>
                          <a:ea typeface="Verdana" panose="020B0604030504040204" pitchFamily="34" charset="0"/>
                        </a:rPr>
                        <a:t>Recommendation</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Current position</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3584304">
                <a:tc>
                  <a:txBody>
                    <a:bodyPr/>
                    <a:lstStyle/>
                    <a:p>
                      <a:pPr marL="0" lvl="0" indent="0" algn="l">
                        <a:lnSpc>
                          <a:spcPct val="100000"/>
                        </a:lnSpc>
                        <a:buNone/>
                      </a:pPr>
                      <a:r>
                        <a:rPr lang="en-GB" sz="2000" dirty="0">
                          <a:latin typeface="Verdana" panose="020B0604030504040204" pitchFamily="34" charset="0"/>
                          <a:ea typeface="Verdana" panose="020B0604030504040204" pitchFamily="34" charset="0"/>
                        </a:rPr>
                        <a:t>(!3) </a:t>
                      </a:r>
                      <a:r>
                        <a:rPr lang="en-GB" dirty="0"/>
                        <a:t>Digital Health and Care Wales (DHCW) should develop a plan to begin collecting and publishing more granular tumour-level performance from the beginning of the 2026/27 financial year at the latest. </a:t>
                      </a:r>
                    </a:p>
                    <a:p>
                      <a:pPr marL="0" lvl="0" indent="0" algn="l">
                        <a:lnSpc>
                          <a:spcPct val="100000"/>
                        </a:lnSpc>
                        <a:buNone/>
                      </a:pPr>
                      <a:endParaRPr lang="en-GB" sz="1800" b="0" dirty="0">
                        <a:solidFill>
                          <a:schemeClr val="dk1"/>
                        </a:solidFill>
                        <a:effectLst/>
                        <a:latin typeface="+mn-lt"/>
                        <a:ea typeface="+mn-ea"/>
                        <a:cs typeface="+mn-cs"/>
                      </a:endParaRPr>
                    </a:p>
                    <a:p>
                      <a:pPr marL="0" lvl="0" indent="0" algn="l">
                        <a:lnSpc>
                          <a:spcPct val="100000"/>
                        </a:lnSpc>
                        <a:buNone/>
                      </a:pPr>
                      <a:r>
                        <a:rPr lang="en-GB" dirty="0"/>
                        <a:t>DHCW should also produce an options appraisal for the production of a linked dataset containing cancer and diagnostics waiting times data, producing pathway-level insights into the key diagnostic drivers of long-waits at health board and at national level. Timescale – within 12 months.</a:t>
                      </a:r>
                      <a:endParaRPr lang="en-GB" sz="1800" b="0" dirty="0">
                        <a:solidFill>
                          <a:schemeClr val="dk1"/>
                        </a:solidFill>
                        <a:effectLst/>
                        <a:latin typeface="+mn-lt"/>
                        <a:ea typeface="+mn-ea"/>
                        <a:cs typeface="+mn-cs"/>
                      </a:endParaRPr>
                    </a:p>
                  </a:txBody>
                  <a:tcPr marL="73946" marR="73946" marT="36972" marB="36972" anchor="ctr">
                    <a:solidFill>
                      <a:srgbClr val="AFCEEB"/>
                    </a:solidFill>
                  </a:tcPr>
                </a:tc>
                <a:tc>
                  <a:txBody>
                    <a:bodyPr/>
                    <a:lstStyle/>
                    <a:p>
                      <a:pPr lvl="0" algn="just">
                        <a:lnSpc>
                          <a:spcPct val="100000"/>
                        </a:lnSpc>
                        <a:spcBef>
                          <a:spcPts val="0"/>
                        </a:spcBef>
                        <a:spcAft>
                          <a:spcPts val="0"/>
                        </a:spcAft>
                        <a:buNone/>
                      </a:pPr>
                      <a:r>
                        <a:rPr lang="en-GB" dirty="0"/>
                        <a:t>The Cabinet Secretary for Health &amp; Social Care has announced a cancer data development road map which forms part of DHCW’s 2025/26 remit letter. This will include cancer sub type reporting and better reporting of diagnostic data. </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Further consideration will be undertaken with DHCW of what can begin to be reported by 2026/27, along with the feasibility of developing a fully linked dataset across cancer and diagnostics.</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txBody>
                  <a:tcPr marL="104395" marR="104395" marT="52197" marB="52197">
                    <a:solidFill>
                      <a:srgbClr val="D4E5F4"/>
                    </a:solidFill>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GB" dirty="0"/>
                        <a:t>The HB is engaging in early cancer data roadmap discussions that have commenced in recent weeks.</a:t>
                      </a:r>
                    </a:p>
                    <a:p>
                      <a:pPr marL="0" marR="0" lvl="0" indent="0" algn="just" defTabSz="914400" eaLnBrk="1" fontAlgn="auto" latinLnBrk="0" hangingPunct="1">
                        <a:lnSpc>
                          <a:spcPct val="100000"/>
                        </a:lnSpc>
                        <a:spcBef>
                          <a:spcPts val="0"/>
                        </a:spcBef>
                        <a:spcAft>
                          <a:spcPts val="0"/>
                        </a:spcAft>
                        <a:buClrTx/>
                        <a:buSzTx/>
                        <a:buFontTx/>
                        <a:buNone/>
                        <a:tabLst/>
                        <a:defRPr/>
                      </a:pPr>
                      <a:endParaRPr lang="en-GB" dirty="0"/>
                    </a:p>
                    <a:p>
                      <a:pPr marL="0" marR="0" lvl="0" indent="0" algn="just" defTabSz="914400" eaLnBrk="1" fontAlgn="auto" latinLnBrk="0" hangingPunct="1">
                        <a:lnSpc>
                          <a:spcPct val="100000"/>
                        </a:lnSpc>
                        <a:spcBef>
                          <a:spcPts val="0"/>
                        </a:spcBef>
                        <a:spcAft>
                          <a:spcPts val="0"/>
                        </a:spcAft>
                        <a:buClrTx/>
                        <a:buSzTx/>
                        <a:buFontTx/>
                        <a:buNone/>
                        <a:tabLst/>
                        <a:defRPr/>
                      </a:pPr>
                      <a:r>
                        <a:rPr lang="en-GB" dirty="0"/>
                        <a:t>Tumour subtype reporting changes to be deployed in WPAS Cancer Tracker.  Pre deployment testing 15</a:t>
                      </a:r>
                      <a:r>
                        <a:rPr lang="en-GB" baseline="30000" dirty="0"/>
                        <a:t>th</a:t>
                      </a:r>
                      <a:r>
                        <a:rPr lang="en-GB" dirty="0"/>
                        <a:t> September to 26</a:t>
                      </a:r>
                      <a:r>
                        <a:rPr lang="en-GB" baseline="30000" dirty="0"/>
                        <a:t>th</a:t>
                      </a:r>
                      <a:r>
                        <a:rPr lang="en-GB" dirty="0"/>
                        <a:t> September 2025.</a:t>
                      </a:r>
                    </a:p>
                  </a:txBody>
                  <a:tcPr marL="104395" marR="104395" marT="52197" marB="52197">
                    <a:solidFill>
                      <a:schemeClr val="bg1"/>
                    </a:solidFill>
                  </a:tcPr>
                </a:tc>
                <a:extLst>
                  <a:ext uri="{0D108BD9-81ED-4DB2-BD59-A6C34878D82A}">
                    <a16:rowId xmlns:a16="http://schemas.microsoft.com/office/drawing/2014/main" val="941816535"/>
                  </a:ext>
                </a:extLst>
              </a:tr>
              <a:tr h="5321321">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 </a:t>
                      </a:r>
                      <a:r>
                        <a:rPr lang="en-GB" sz="2000" dirty="0"/>
                        <a:t>The Welsh Government should establish financial incentives in primary care to improve cancer performance, focusing on in-depth diagnostic work-up and subsequent safety-netting in order to reduce referral volumes and provide more diagnostic information for patient triage in secondary care.</a:t>
                      </a:r>
                    </a:p>
                  </a:txBody>
                  <a:tcPr marL="73946" marR="73946" marT="36972" marB="36972" anchor="ctr">
                    <a:solidFill>
                      <a:srgbClr val="AFCEEB"/>
                    </a:solidFill>
                  </a:tcPr>
                </a:tc>
                <a:tc>
                  <a:txBody>
                    <a:bodyPr/>
                    <a:lstStyle/>
                    <a:p>
                      <a:pPr lvl="0" algn="just">
                        <a:lnSpc>
                          <a:spcPct val="100000"/>
                        </a:lnSpc>
                        <a:spcBef>
                          <a:spcPts val="0"/>
                        </a:spcBef>
                        <a:spcAft>
                          <a:spcPts val="0"/>
                        </a:spcAft>
                        <a:buNone/>
                      </a:pPr>
                      <a:r>
                        <a:rPr lang="en-GB" dirty="0"/>
                        <a:t>The Welsh Government will work with clinical experts, starting with FIT/colorectal and </a:t>
                      </a:r>
                      <a:r>
                        <a:rPr lang="en-GB" dirty="0" err="1"/>
                        <a:t>telederm</a:t>
                      </a:r>
                      <a:r>
                        <a:rPr lang="en-GB" dirty="0"/>
                        <a:t>/skin, in order to understand how this could be embedded into community diagnostics services and scaled with dedicated funding in the contract or under cluster plans.</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We will explore how funding can be better used specifically to drive service delivery and performance, along with the practical implementation elements which the report refers to.</a:t>
                      </a:r>
                      <a:endParaRPr lang="en-US" sz="1800" dirty="0">
                        <a:latin typeface="Verdana" panose="020B0604030504040204" pitchFamily="34" charset="0"/>
                        <a:ea typeface="Verdana" panose="020B0604030504040204" pitchFamily="34" charset="0"/>
                      </a:endParaRPr>
                    </a:p>
                  </a:txBody>
                  <a:tcPr marL="104395" marR="104395" marT="52197" marB="52197">
                    <a:solidFill>
                      <a:srgbClr val="D4E5F4"/>
                    </a:solidFill>
                  </a:tcPr>
                </a:tc>
                <a:tc>
                  <a:txBody>
                    <a:bodyPr/>
                    <a:lstStyle/>
                    <a:p>
                      <a:pPr lvl="0" algn="just">
                        <a:lnSpc>
                          <a:spcPct val="100000"/>
                        </a:lnSpc>
                        <a:spcBef>
                          <a:spcPts val="0"/>
                        </a:spcBef>
                        <a:spcAft>
                          <a:spcPts val="0"/>
                        </a:spcAft>
                        <a:buNone/>
                      </a:pPr>
                      <a:r>
                        <a:rPr lang="en-GB" dirty="0"/>
                        <a:t>Many clusters already operate minor operations (MOPS) clinics and </a:t>
                      </a:r>
                      <a:r>
                        <a:rPr lang="en-GB" dirty="0">
                          <a:solidFill>
                            <a:schemeClr val="dk1"/>
                          </a:solidFill>
                          <a:latin typeface="+mn-lt"/>
                          <a:ea typeface="+mn-ea"/>
                          <a:cs typeface="+mn-cs"/>
                        </a:rPr>
                        <a:t>undertake</a:t>
                      </a:r>
                      <a:r>
                        <a:rPr lang="en-GB" dirty="0"/>
                        <a:t> tele-dermatology for suspected skin cancer patients in a primary care setting</a:t>
                      </a:r>
                      <a:r>
                        <a:rPr lang="en-US" sz="1800" dirty="0">
                          <a:latin typeface="Verdana" panose="020B0604030504040204" pitchFamily="34" charset="0"/>
                          <a:ea typeface="Verdana" panose="020B0604030504040204" pitchFamily="34" charset="0"/>
                        </a:rPr>
                        <a:t>.</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dirty="0">
                          <a:latin typeface="+mn-lt"/>
                          <a:ea typeface="Verdana" panose="020B0604030504040204" pitchFamily="34" charset="0"/>
                        </a:rPr>
                        <a:t>FIT testing in primary care has been embedded in practice for quite some time, as demonstrated below, most of SBUHB colorectal pathways have a positive FIT result before pathway start.   However, demand for LGI endoscopy (not incl. Bowel Screening) is increasing, including more recently USC demand.</a:t>
                      </a: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GB" dirty="0"/>
                    </a:p>
                  </a:txBody>
                  <a:tcPr marL="104395" marR="104395" marT="52197" marB="52197">
                    <a:solidFill>
                      <a:schemeClr val="bg1"/>
                    </a:solidFill>
                  </a:tcPr>
                </a:tc>
                <a:extLst>
                  <a:ext uri="{0D108BD9-81ED-4DB2-BD59-A6C34878D82A}">
                    <a16:rowId xmlns:a16="http://schemas.microsoft.com/office/drawing/2014/main" val="1214096883"/>
                  </a:ext>
                </a:extLst>
              </a:tr>
            </a:tbl>
          </a:graphicData>
        </a:graphic>
      </p:graphicFrame>
      <p:pic>
        <p:nvPicPr>
          <p:cNvPr id="8" name="Picture 7">
            <a:extLst>
              <a:ext uri="{FF2B5EF4-FFF2-40B4-BE49-F238E27FC236}">
                <a16:creationId xmlns:a16="http://schemas.microsoft.com/office/drawing/2014/main" id="{22571EEB-F845-981F-6593-BFC1005EE811}"/>
              </a:ext>
            </a:extLst>
          </p:cNvPr>
          <p:cNvPicPr>
            <a:picLocks noChangeAspect="1"/>
          </p:cNvPicPr>
          <p:nvPr/>
        </p:nvPicPr>
        <p:blipFill>
          <a:blip r:embed="rId3"/>
          <a:stretch>
            <a:fillRect/>
          </a:stretch>
        </p:blipFill>
        <p:spPr>
          <a:xfrm>
            <a:off x="12948444" y="8219369"/>
            <a:ext cx="6667500" cy="3023151"/>
          </a:xfrm>
          <a:prstGeom prst="rect">
            <a:avLst/>
          </a:prstGeom>
        </p:spPr>
      </p:pic>
    </p:spTree>
    <p:extLst>
      <p:ext uri="{BB962C8B-B14F-4D97-AF65-F5344CB8AC3E}">
        <p14:creationId xmlns:p14="http://schemas.microsoft.com/office/powerpoint/2010/main" val="20529213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0D7BD-DCEB-2D9A-CDEB-1EB28F3CD10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BF526-F440-3C00-0700-BE2A433AC2C7}"/>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52</a:t>
            </a:fld>
            <a:endParaRPr kumimoji="0" lang="en-GB" sz="18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D54B8882-39B7-8850-5869-95738601C365}"/>
              </a:ext>
            </a:extLst>
          </p:cNvPr>
          <p:cNvGraphicFramePr>
            <a:graphicFrameLocks noGrp="1"/>
          </p:cNvGraphicFramePr>
          <p:nvPr/>
        </p:nvGraphicFramePr>
        <p:xfrm>
          <a:off x="299244" y="66830"/>
          <a:ext cx="19583400" cy="5525262"/>
        </p:xfrm>
        <a:graphic>
          <a:graphicData uri="http://schemas.openxmlformats.org/drawingml/2006/table">
            <a:tbl>
              <a:tblPr firstRow="1" bandRow="1">
                <a:tableStyleId>{5C22544A-7EE6-4342-B048-85BDC9FD1C3A}</a:tableStyleId>
              </a:tblPr>
              <a:tblGrid>
                <a:gridCol w="5448300">
                  <a:extLst>
                    <a:ext uri="{9D8B030D-6E8A-4147-A177-3AD203B41FA5}">
                      <a16:colId xmlns:a16="http://schemas.microsoft.com/office/drawing/2014/main" val="660515521"/>
                    </a:ext>
                  </a:extLst>
                </a:gridCol>
                <a:gridCol w="7067550">
                  <a:extLst>
                    <a:ext uri="{9D8B030D-6E8A-4147-A177-3AD203B41FA5}">
                      <a16:colId xmlns:a16="http://schemas.microsoft.com/office/drawing/2014/main" val="648896705"/>
                    </a:ext>
                  </a:extLst>
                </a:gridCol>
                <a:gridCol w="7067550">
                  <a:extLst>
                    <a:ext uri="{9D8B030D-6E8A-4147-A177-3AD203B41FA5}">
                      <a16:colId xmlns:a16="http://schemas.microsoft.com/office/drawing/2014/main" val="2336345455"/>
                    </a:ext>
                  </a:extLst>
                </a:gridCol>
              </a:tblGrid>
              <a:tr h="300035">
                <a:tc gridSpan="3">
                  <a:txBody>
                    <a:bodyPr/>
                    <a:lstStyle/>
                    <a:p>
                      <a:r>
                        <a:rPr lang="en-GB" sz="1800" dirty="0">
                          <a:latin typeface="Verdana" panose="020B0604030504040204" pitchFamily="34" charset="0"/>
                          <a:ea typeface="Verdana" panose="020B0604030504040204" pitchFamily="34" charset="0"/>
                        </a:rPr>
                        <a:t>MAG report recommendations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148032">
                <a:tc>
                  <a:txBody>
                    <a:bodyPr/>
                    <a:lstStyle/>
                    <a:p>
                      <a:pPr algn="just"/>
                      <a:r>
                        <a:rPr lang="en-GB" sz="1800" b="1" dirty="0">
                          <a:latin typeface="Verdana" panose="020B0604030504040204" pitchFamily="34" charset="0"/>
                          <a:ea typeface="Verdana" panose="020B0604030504040204" pitchFamily="34" charset="0"/>
                        </a:rPr>
                        <a:t>Recommendation</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Current position</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1860903">
                <a:tc>
                  <a:txBody>
                    <a:bodyPr/>
                    <a:lstStyle/>
                    <a:p>
                      <a:pPr marL="0" lvl="0" indent="0" algn="l">
                        <a:lnSpc>
                          <a:spcPct val="100000"/>
                        </a:lnSpc>
                        <a:buNone/>
                      </a:pPr>
                      <a:r>
                        <a:rPr lang="en-GB" sz="2000" dirty="0">
                          <a:latin typeface="Verdana" panose="020B0604030504040204" pitchFamily="34" charset="0"/>
                          <a:ea typeface="Verdana" panose="020B0604030504040204" pitchFamily="34" charset="0"/>
                        </a:rPr>
                        <a:t>(9) </a:t>
                      </a:r>
                      <a:r>
                        <a:rPr lang="en-GB" dirty="0"/>
                        <a:t>No additional cancer performance plans should be produced for 2025/26 and 2026/27. Instead, there should be an immediate focus on implementing a narrow but nationally mandated set of deliverables drawn from existing policy proposals. </a:t>
                      </a:r>
                      <a:endParaRPr lang="en-GB" sz="1800" b="0" dirty="0">
                        <a:solidFill>
                          <a:schemeClr val="dk1"/>
                        </a:solidFill>
                        <a:effectLst/>
                        <a:latin typeface="+mn-lt"/>
                        <a:ea typeface="+mn-ea"/>
                        <a:cs typeface="+mn-cs"/>
                      </a:endParaRPr>
                    </a:p>
                  </a:txBody>
                  <a:tcPr marL="73946" marR="73946" marT="36972" marB="36972" anchor="ctr">
                    <a:solidFill>
                      <a:srgbClr val="AFCEEB"/>
                    </a:solidFill>
                  </a:tcPr>
                </a:tc>
                <a:tc>
                  <a:txBody>
                    <a:bodyPr/>
                    <a:lstStyle/>
                    <a:p>
                      <a:pPr lvl="0" algn="just">
                        <a:lnSpc>
                          <a:spcPct val="100000"/>
                        </a:lnSpc>
                        <a:spcBef>
                          <a:spcPts val="0"/>
                        </a:spcBef>
                        <a:spcAft>
                          <a:spcPts val="0"/>
                        </a:spcAft>
                        <a:buNone/>
                      </a:pPr>
                      <a:r>
                        <a:rPr lang="en-GB" dirty="0"/>
                        <a:t>These should form the basis of a much narrower, focused set of national support activities and accountability conversations with health boards, alongside the continued local focus health boards will have on their more unique challenges.</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Lower GI - focus consistent implementation of symptomatic FIT, with a new dataset created across endoscopy departments to assess whether capacity is being appropriately prioritised for FIT positive patients. </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Gynaecology, the consistent provision of post-menopausal bleeding services</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Breast - the provision of breast-pain services</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Skin the more standardised provision of </a:t>
                      </a:r>
                      <a:r>
                        <a:rPr lang="en-GB" dirty="0" err="1"/>
                        <a:t>teledermatology</a:t>
                      </a:r>
                      <a:r>
                        <a:rPr lang="en-GB" dirty="0"/>
                        <a:t> services in primary care. </a:t>
                      </a:r>
                    </a:p>
                  </a:txBody>
                  <a:tcPr marL="104395" marR="104395" marT="52197" marB="52197">
                    <a:solidFill>
                      <a:srgbClr val="D4E5F4"/>
                    </a:solidFill>
                  </a:tcPr>
                </a:tc>
                <a:tc>
                  <a:txBody>
                    <a:bodyPr/>
                    <a:lstStyle/>
                    <a:p>
                      <a:pPr lvl="0" algn="just">
                        <a:lnSpc>
                          <a:spcPct val="100000"/>
                        </a:lnSpc>
                        <a:spcBef>
                          <a:spcPts val="0"/>
                        </a:spcBef>
                        <a:spcAft>
                          <a:spcPts val="0"/>
                        </a:spcAft>
                        <a:buNone/>
                      </a:pPr>
                      <a:r>
                        <a:rPr lang="en-GB" dirty="0"/>
                        <a:t>In all cases, national specifications should ensure these initiatives are based in a primary care setting wherever possible, thereby reducing referrals to secondary care as a whole rather than substituting Single Cancer Pathway referrals for non-urgent referrals.</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A breast workshop was held on the 9</a:t>
                      </a:r>
                      <a:r>
                        <a:rPr lang="en-GB" baseline="30000" dirty="0"/>
                        <a:t>th</a:t>
                      </a:r>
                      <a:r>
                        <a:rPr lang="en-GB" dirty="0"/>
                        <a:t> September to advance discussions on the breast pain only (BPO) pathway.  A pathway has been drafted, and this is currently under further development.</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There is a need address local inconsistency in the application of PMB pathways, particularly those in relation to bleeding on HRT.  Further discussions are scheduled during September.  </a:t>
                      </a:r>
                    </a:p>
                  </a:txBody>
                  <a:tcPr marL="104395" marR="104395" marT="52197" marB="52197">
                    <a:solidFill>
                      <a:schemeClr val="bg1"/>
                    </a:solidFill>
                  </a:tcPr>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22116039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E41A3-A623-208A-9C55-93AB7651E32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0FFC2B0-98A2-1A93-DB27-4BAE4F63D263}"/>
              </a:ext>
            </a:extLst>
          </p:cNvPr>
          <p:cNvSpPr>
            <a:spLocks noGrp="1"/>
          </p:cNvSpPr>
          <p:nvPr>
            <p:ph type="body" sz="quarter" idx="10"/>
          </p:nvPr>
        </p:nvSpPr>
        <p:spPr/>
        <p:txBody>
          <a:bodyPr/>
          <a:lstStyle/>
          <a:p>
            <a:pPr marL="0" indent="0">
              <a:buNone/>
            </a:pPr>
            <a:r>
              <a:rPr lang="en-GB" sz="7200" b="1" dirty="0">
                <a:latin typeface="Arial" panose="020B0604020202020204" pitchFamily="34" charset="0"/>
                <a:ea typeface="Calibri" panose="020F0502020204030204" pitchFamily="34" charset="0"/>
                <a:cs typeface="Arial" panose="020B0604020202020204" pitchFamily="34" charset="0"/>
              </a:rPr>
              <a:t>Theatre Service Update</a:t>
            </a:r>
          </a:p>
        </p:txBody>
      </p:sp>
    </p:spTree>
    <p:extLst>
      <p:ext uri="{BB962C8B-B14F-4D97-AF65-F5344CB8AC3E}">
        <p14:creationId xmlns:p14="http://schemas.microsoft.com/office/powerpoint/2010/main" val="13758075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12C35-3B93-785E-C604-4D27726E8F54}"/>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D9394F22-9282-A176-5913-37161A6C561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A4364253-70D7-5917-D69B-05847EA26F67}"/>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72602A7A-7961-0394-8194-D3A360A4D55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3F5DF020-74F6-6391-60F7-F303712A879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FF67205-A8CF-42CE-60EA-4987B894CEA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1A7F18F7-F659-7F34-82CE-2CE7E7760A17}"/>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A3C5903E-9397-F5F9-06B8-C032A4880E6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22E60F2A-9D08-2E8F-CF0A-62AB16928418}"/>
              </a:ext>
            </a:extLst>
          </p:cNvPr>
          <p:cNvSpPr txBox="1">
            <a:spLocks noChangeArrowheads="1"/>
          </p:cNvSpPr>
          <p:nvPr/>
        </p:nvSpPr>
        <p:spPr bwMode="auto">
          <a:xfrm>
            <a:off x="1988422" y="606917"/>
            <a:ext cx="17753924"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Theatre Performance: </a:t>
            </a:r>
            <a:r>
              <a:rPr kumimoji="0" lang="en-GB" sz="42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rPr>
              <a:t>Morriston </a:t>
            </a:r>
          </a:p>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9B7FE78C-9D6F-4A21-E496-C5D6FD0D1327}"/>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54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F70E1BA9-7268-212D-AE82-349948C5C57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23C7725F-4F17-32F9-8497-A4DC4053717B}"/>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pic>
        <p:nvPicPr>
          <p:cNvPr id="20" name="Graphic 19" descr="Bullseye with solid fill">
            <a:extLst>
              <a:ext uri="{FF2B5EF4-FFF2-40B4-BE49-F238E27FC236}">
                <a16:creationId xmlns:a16="http://schemas.microsoft.com/office/drawing/2014/main" id="{C43375E4-01D1-3492-C61E-5D158171D2E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69619" y="7246825"/>
            <a:ext cx="731177" cy="731177"/>
          </a:xfrm>
          <a:prstGeom prst="rect">
            <a:avLst/>
          </a:prstGeom>
        </p:spPr>
      </p:pic>
      <p:pic>
        <p:nvPicPr>
          <p:cNvPr id="22" name="Graphic 21" descr="Bullseye with solid fill">
            <a:extLst>
              <a:ext uri="{FF2B5EF4-FFF2-40B4-BE49-F238E27FC236}">
                <a16:creationId xmlns:a16="http://schemas.microsoft.com/office/drawing/2014/main" id="{D5F8A756-4BA0-4D11-1D58-942DCB64DEA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570028" y="7205239"/>
            <a:ext cx="780027" cy="731177"/>
          </a:xfrm>
          <a:prstGeom prst="rect">
            <a:avLst/>
          </a:prstGeom>
        </p:spPr>
      </p:pic>
      <p:sp>
        <p:nvSpPr>
          <p:cNvPr id="19" name="TextBox 18">
            <a:extLst>
              <a:ext uri="{FF2B5EF4-FFF2-40B4-BE49-F238E27FC236}">
                <a16:creationId xmlns:a16="http://schemas.microsoft.com/office/drawing/2014/main" id="{310B6922-D281-3F2D-96BA-FDA76C5E9F3F}"/>
              </a:ext>
            </a:extLst>
          </p:cNvPr>
          <p:cNvSpPr txBox="1"/>
          <p:nvPr/>
        </p:nvSpPr>
        <p:spPr>
          <a:xfrm>
            <a:off x="658431" y="6504867"/>
            <a:ext cx="1920314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Pareto Charts: Reasons for Late Starts and Early Finishes Recorded in TOMS system</a:t>
            </a:r>
            <a:r>
              <a:rPr kumimoji="0" lang="en-GB" sz="40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1" name="TextBox 10">
            <a:extLst>
              <a:ext uri="{FF2B5EF4-FFF2-40B4-BE49-F238E27FC236}">
                <a16:creationId xmlns:a16="http://schemas.microsoft.com/office/drawing/2014/main" id="{00263CED-2D48-0B69-C5B9-1C7E8444E41F}"/>
              </a:ext>
            </a:extLst>
          </p:cNvPr>
          <p:cNvSpPr txBox="1"/>
          <p:nvPr/>
        </p:nvSpPr>
        <p:spPr>
          <a:xfrm>
            <a:off x="94119" y="1895080"/>
            <a:ext cx="1011676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Theatre Utilisation Morriston: Target &gt;= 85%.</a:t>
            </a:r>
          </a:p>
        </p:txBody>
      </p:sp>
      <p:pic>
        <p:nvPicPr>
          <p:cNvPr id="25" name="Picture 24">
            <a:extLst>
              <a:ext uri="{FF2B5EF4-FFF2-40B4-BE49-F238E27FC236}">
                <a16:creationId xmlns:a16="http://schemas.microsoft.com/office/drawing/2014/main" id="{2CF40C99-B911-FE70-62E3-0BCC3B262BFB}"/>
              </a:ext>
            </a:extLst>
          </p:cNvPr>
          <p:cNvPicPr>
            <a:picLocks noChangeAspect="1"/>
          </p:cNvPicPr>
          <p:nvPr/>
        </p:nvPicPr>
        <p:blipFill>
          <a:blip r:embed="rId13"/>
          <a:stretch>
            <a:fillRect/>
          </a:stretch>
        </p:blipFill>
        <p:spPr>
          <a:xfrm>
            <a:off x="-30872" y="7091158"/>
            <a:ext cx="9931316" cy="4159191"/>
          </a:xfrm>
          <a:prstGeom prst="rect">
            <a:avLst/>
          </a:prstGeom>
        </p:spPr>
      </p:pic>
      <p:pic>
        <p:nvPicPr>
          <p:cNvPr id="28" name="Picture 27">
            <a:extLst>
              <a:ext uri="{FF2B5EF4-FFF2-40B4-BE49-F238E27FC236}">
                <a16:creationId xmlns:a16="http://schemas.microsoft.com/office/drawing/2014/main" id="{92188F62-B0D4-3083-2F8F-A38082D7E433}"/>
              </a:ext>
            </a:extLst>
          </p:cNvPr>
          <p:cNvPicPr>
            <a:picLocks noChangeAspect="1"/>
          </p:cNvPicPr>
          <p:nvPr/>
        </p:nvPicPr>
        <p:blipFill>
          <a:blip r:embed="rId14"/>
          <a:stretch>
            <a:fillRect/>
          </a:stretch>
        </p:blipFill>
        <p:spPr>
          <a:xfrm>
            <a:off x="10282376" y="7091159"/>
            <a:ext cx="9812891" cy="4159190"/>
          </a:xfrm>
          <a:prstGeom prst="rect">
            <a:avLst/>
          </a:prstGeom>
        </p:spPr>
      </p:pic>
      <p:pic>
        <p:nvPicPr>
          <p:cNvPr id="30" name="Picture 29">
            <a:extLst>
              <a:ext uri="{FF2B5EF4-FFF2-40B4-BE49-F238E27FC236}">
                <a16:creationId xmlns:a16="http://schemas.microsoft.com/office/drawing/2014/main" id="{201579FF-438D-FBC4-5248-5F18636563E0}"/>
              </a:ext>
            </a:extLst>
          </p:cNvPr>
          <p:cNvPicPr>
            <a:picLocks noChangeAspect="1"/>
          </p:cNvPicPr>
          <p:nvPr/>
        </p:nvPicPr>
        <p:blipFill>
          <a:blip r:embed="rId15"/>
          <a:stretch>
            <a:fillRect/>
          </a:stretch>
        </p:blipFill>
        <p:spPr>
          <a:xfrm>
            <a:off x="94119" y="2591555"/>
            <a:ext cx="10175153" cy="3836810"/>
          </a:xfrm>
          <a:prstGeom prst="rect">
            <a:avLst/>
          </a:prstGeom>
        </p:spPr>
      </p:pic>
      <p:sp>
        <p:nvSpPr>
          <p:cNvPr id="2" name="TextBox 1">
            <a:extLst>
              <a:ext uri="{FF2B5EF4-FFF2-40B4-BE49-F238E27FC236}">
                <a16:creationId xmlns:a16="http://schemas.microsoft.com/office/drawing/2014/main" id="{0DA5E3D0-9398-F798-7788-0B3199D8704D}"/>
              </a:ext>
            </a:extLst>
          </p:cNvPr>
          <p:cNvSpPr txBox="1"/>
          <p:nvPr/>
        </p:nvSpPr>
        <p:spPr>
          <a:xfrm>
            <a:off x="10669619" y="2591555"/>
            <a:ext cx="9072727"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Theatres Scheduling Group has been established to improve theatre utilisation across the three hospital sites.  A focus on surgical specialties operating on the Morriston site is underway to understand the reasons behind ward based delays / availability </a:t>
            </a:r>
            <a:r>
              <a:rPr kumimoji="0" lang="en-GB" sz="2000" b="0" i="0" u="none" strike="noStrike" kern="1200" cap="none" spc="0" normalizeH="0" baseline="0" noProof="0" dirty="0" err="1">
                <a:ln>
                  <a:noFill/>
                </a:ln>
                <a:solidFill>
                  <a:prstClr val="black"/>
                </a:solidFill>
                <a:effectLst/>
                <a:uLnTx/>
                <a:uFillTx/>
                <a:latin typeface="Calibri" panose="020F0502020204030204"/>
                <a:ea typeface="+mn-ea"/>
                <a:cs typeface="+mn-cs"/>
              </a:rPr>
              <a:t>aswell</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as scheduling issues resulting in theatre utilisation being impacted.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Golden patients are now identified the evening before for CEPOD and MSK trauma lists.  This practice is now business as usual and promotes ‘starting on time’.  From an elective perspective a significant piece of work is being finalised on right sizing </a:t>
            </a:r>
            <a:r>
              <a:rPr kumimoji="0" lang="en-GB" sz="2000" b="0" i="0" u="none" strike="noStrike" kern="1200" cap="none" spc="0" normalizeH="0" baseline="0" noProof="0" dirty="0" err="1">
                <a:ln>
                  <a:noFill/>
                </a:ln>
                <a:solidFill>
                  <a:prstClr val="black"/>
                </a:solidFill>
                <a:effectLst/>
                <a:uLnTx/>
                <a:uFillTx/>
                <a:latin typeface="Calibri" panose="020F0502020204030204"/>
                <a:ea typeface="+mn-ea"/>
                <a:cs typeface="+mn-cs"/>
              </a:rPr>
              <a:t>pre-assessment</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services which often contribute to scheduling issues.  Early indications show that </a:t>
            </a:r>
            <a:r>
              <a:rPr kumimoji="0" lang="en-GB" sz="2000" b="0" i="0" u="none" strike="noStrike" kern="1200" cap="none" spc="0" normalizeH="0" baseline="0" noProof="0" dirty="0" err="1">
                <a:ln>
                  <a:noFill/>
                </a:ln>
                <a:solidFill>
                  <a:prstClr val="black"/>
                </a:solidFill>
                <a:effectLst/>
                <a:uLnTx/>
                <a:uFillTx/>
                <a:latin typeface="Calibri" panose="020F0502020204030204"/>
                <a:ea typeface="+mn-ea"/>
                <a:cs typeface="+mn-cs"/>
              </a:rPr>
              <a:t>pre-assessment</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capacity within the health board is sufficient but the surgical specialty usage of that capacity needs to be improved.</a:t>
            </a:r>
          </a:p>
        </p:txBody>
      </p:sp>
    </p:spTree>
    <p:extLst>
      <p:ext uri="{BB962C8B-B14F-4D97-AF65-F5344CB8AC3E}">
        <p14:creationId xmlns:p14="http://schemas.microsoft.com/office/powerpoint/2010/main" val="31382890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E10F0-B97C-8ACC-F05D-C6C7C56EBB30}"/>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03F6FCF4-66AF-2BBA-ED8A-3450FE34C544}"/>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A934A33-81EC-9E1C-9A07-1336FA49B74F}"/>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02AC18EE-0111-C1B8-AF41-81B0D4FDEBF8}"/>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3571E1BA-32EC-5FB7-26B8-63920DB30A53}"/>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0154C19D-CCE0-183E-E50C-B1B99E5091D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B584F37B-C784-63D0-9998-D59EFD7D4E86}"/>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269FC93D-46E7-53EE-0BA1-7790E4331FD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0CD9C3CA-EC9D-AF2E-F003-FA81C9F6E417}"/>
              </a:ext>
            </a:extLst>
          </p:cNvPr>
          <p:cNvSpPr txBox="1">
            <a:spLocks noChangeArrowheads="1"/>
          </p:cNvSpPr>
          <p:nvPr/>
        </p:nvSpPr>
        <p:spPr bwMode="auto">
          <a:xfrm>
            <a:off x="1988422" y="606917"/>
            <a:ext cx="17753924"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Theatre Performance: </a:t>
            </a:r>
            <a:r>
              <a:rPr kumimoji="0" lang="en-GB" sz="42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rPr>
              <a:t>Singleton</a:t>
            </a:r>
            <a:r>
              <a:rPr kumimoji="0" lang="en-GB" sz="42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 </a:t>
            </a:r>
          </a:p>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90CA16BF-E815-5BC9-A672-1C42D07A64DC}"/>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55</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967332DB-55F3-6196-38DA-4F8ADEDC9DC4}"/>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3702AF3F-931C-D044-EDAC-A841A83325E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pic>
        <p:nvPicPr>
          <p:cNvPr id="20" name="Graphic 19" descr="Bullseye with solid fill">
            <a:extLst>
              <a:ext uri="{FF2B5EF4-FFF2-40B4-BE49-F238E27FC236}">
                <a16:creationId xmlns:a16="http://schemas.microsoft.com/office/drawing/2014/main" id="{59CD8A55-3E9B-D801-8712-C4C08F6DC73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69619" y="7246825"/>
            <a:ext cx="731177" cy="731177"/>
          </a:xfrm>
          <a:prstGeom prst="rect">
            <a:avLst/>
          </a:prstGeom>
        </p:spPr>
      </p:pic>
      <p:pic>
        <p:nvPicPr>
          <p:cNvPr id="22" name="Graphic 21" descr="Bullseye with solid fill">
            <a:extLst>
              <a:ext uri="{FF2B5EF4-FFF2-40B4-BE49-F238E27FC236}">
                <a16:creationId xmlns:a16="http://schemas.microsoft.com/office/drawing/2014/main" id="{65649A44-2964-ACA8-9FF2-9C8969D0810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570028" y="7205239"/>
            <a:ext cx="780027" cy="731177"/>
          </a:xfrm>
          <a:prstGeom prst="rect">
            <a:avLst/>
          </a:prstGeom>
        </p:spPr>
      </p:pic>
      <p:sp>
        <p:nvSpPr>
          <p:cNvPr id="19" name="TextBox 18">
            <a:extLst>
              <a:ext uri="{FF2B5EF4-FFF2-40B4-BE49-F238E27FC236}">
                <a16:creationId xmlns:a16="http://schemas.microsoft.com/office/drawing/2014/main" id="{39293C9D-41A9-ACAA-D1BE-AAB86D5F713B}"/>
              </a:ext>
            </a:extLst>
          </p:cNvPr>
          <p:cNvSpPr txBox="1"/>
          <p:nvPr/>
        </p:nvSpPr>
        <p:spPr>
          <a:xfrm>
            <a:off x="658431" y="6504867"/>
            <a:ext cx="192031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Pareto Charts: Reasons for Late Starts and Early Finishes Recorded in TOMS </a:t>
            </a:r>
            <a:r>
              <a:rPr kumimoji="0" lang="en-GB" sz="3600" b="1" i="0" u="none" strike="noStrike" kern="1200" cap="none" spc="0" normalizeH="0" baseline="0" noProof="0" dirty="0">
                <a:ln>
                  <a:noFill/>
                </a:ln>
                <a:solidFill>
                  <a:prstClr val="black"/>
                </a:solidFill>
                <a:effectLst/>
                <a:uLnTx/>
                <a:uFillTx/>
                <a:latin typeface="Calibri" panose="020F0502020204030204"/>
                <a:ea typeface="+mn-ea"/>
                <a:cs typeface="+mn-cs"/>
              </a:rPr>
              <a:t>system: </a:t>
            </a:r>
          </a:p>
        </p:txBody>
      </p:sp>
      <p:sp>
        <p:nvSpPr>
          <p:cNvPr id="11" name="TextBox 10">
            <a:extLst>
              <a:ext uri="{FF2B5EF4-FFF2-40B4-BE49-F238E27FC236}">
                <a16:creationId xmlns:a16="http://schemas.microsoft.com/office/drawing/2014/main" id="{25F15E5E-8481-5798-7DBF-C7DB7CA296B7}"/>
              </a:ext>
            </a:extLst>
          </p:cNvPr>
          <p:cNvSpPr txBox="1"/>
          <p:nvPr/>
        </p:nvSpPr>
        <p:spPr>
          <a:xfrm>
            <a:off x="94119" y="1895080"/>
            <a:ext cx="1011676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Theatre Utilisation Singleton: Target &gt;= 85%.</a:t>
            </a:r>
          </a:p>
        </p:txBody>
      </p:sp>
      <p:pic>
        <p:nvPicPr>
          <p:cNvPr id="4" name="Picture 3">
            <a:extLst>
              <a:ext uri="{FF2B5EF4-FFF2-40B4-BE49-F238E27FC236}">
                <a16:creationId xmlns:a16="http://schemas.microsoft.com/office/drawing/2014/main" id="{AC3B634A-0FC8-7492-33B3-4DE7336BEAD8}"/>
              </a:ext>
            </a:extLst>
          </p:cNvPr>
          <p:cNvPicPr>
            <a:picLocks noChangeAspect="1"/>
          </p:cNvPicPr>
          <p:nvPr/>
        </p:nvPicPr>
        <p:blipFill>
          <a:blip r:embed="rId13"/>
          <a:stretch>
            <a:fillRect/>
          </a:stretch>
        </p:blipFill>
        <p:spPr>
          <a:xfrm>
            <a:off x="90184" y="7146409"/>
            <a:ext cx="9376520" cy="3759892"/>
          </a:xfrm>
          <a:prstGeom prst="rect">
            <a:avLst/>
          </a:prstGeom>
        </p:spPr>
      </p:pic>
      <p:pic>
        <p:nvPicPr>
          <p:cNvPr id="8" name="Picture 7">
            <a:extLst>
              <a:ext uri="{FF2B5EF4-FFF2-40B4-BE49-F238E27FC236}">
                <a16:creationId xmlns:a16="http://schemas.microsoft.com/office/drawing/2014/main" id="{5A1525AE-3F54-DA2F-559D-FB152BA9BF36}"/>
              </a:ext>
            </a:extLst>
          </p:cNvPr>
          <p:cNvPicPr>
            <a:picLocks noChangeAspect="1"/>
          </p:cNvPicPr>
          <p:nvPr/>
        </p:nvPicPr>
        <p:blipFill>
          <a:blip r:embed="rId14"/>
          <a:stretch>
            <a:fillRect/>
          </a:stretch>
        </p:blipFill>
        <p:spPr>
          <a:xfrm>
            <a:off x="10040263" y="7146409"/>
            <a:ext cx="9821310" cy="3928524"/>
          </a:xfrm>
          <a:prstGeom prst="rect">
            <a:avLst/>
          </a:prstGeom>
        </p:spPr>
      </p:pic>
      <p:pic>
        <p:nvPicPr>
          <p:cNvPr id="17" name="Picture 16">
            <a:extLst>
              <a:ext uri="{FF2B5EF4-FFF2-40B4-BE49-F238E27FC236}">
                <a16:creationId xmlns:a16="http://schemas.microsoft.com/office/drawing/2014/main" id="{1FA06CC2-E28F-E530-0AFF-F69BE0E6E448}"/>
              </a:ext>
            </a:extLst>
          </p:cNvPr>
          <p:cNvPicPr>
            <a:picLocks noChangeAspect="1"/>
          </p:cNvPicPr>
          <p:nvPr/>
        </p:nvPicPr>
        <p:blipFill>
          <a:blip r:embed="rId15"/>
          <a:stretch>
            <a:fillRect/>
          </a:stretch>
        </p:blipFill>
        <p:spPr>
          <a:xfrm>
            <a:off x="91113" y="2470426"/>
            <a:ext cx="10381859" cy="3923377"/>
          </a:xfrm>
          <a:prstGeom prst="rect">
            <a:avLst/>
          </a:prstGeom>
        </p:spPr>
      </p:pic>
      <p:sp>
        <p:nvSpPr>
          <p:cNvPr id="2" name="TextBox 1">
            <a:extLst>
              <a:ext uri="{FF2B5EF4-FFF2-40B4-BE49-F238E27FC236}">
                <a16:creationId xmlns:a16="http://schemas.microsoft.com/office/drawing/2014/main" id="{36CB6F68-1888-8328-CAAC-3F9FF4CA4268}"/>
              </a:ext>
            </a:extLst>
          </p:cNvPr>
          <p:cNvSpPr txBox="1"/>
          <p:nvPr/>
        </p:nvSpPr>
        <p:spPr>
          <a:xfrm>
            <a:off x="10669619" y="2470426"/>
            <a:ext cx="8895632"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Work is currently underway to improve theatre utilisation within Ophthalmology.  As per Cabinet Secretary objectives the service is currently working towards having 7 cataract procedures on 90% of lists.  There are currently 2 dedicated High Volume Low Complexity per week and 8 high volume any complexity lists which will be the focus for cabinet secretary.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It is important to point out that there is currently a recording issue of bilateral cases for Ophthalmology in the theatre management system (TOMS).  This is currently being investigated by Digital Services.  The impact of this is that theatre utilisation is being under reported.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Ophthalmology are also implementing a Theatre Scheduling group as per the success of Orthopaedics </a:t>
            </a:r>
          </a:p>
        </p:txBody>
      </p:sp>
    </p:spTree>
    <p:extLst>
      <p:ext uri="{BB962C8B-B14F-4D97-AF65-F5344CB8AC3E}">
        <p14:creationId xmlns:p14="http://schemas.microsoft.com/office/powerpoint/2010/main" val="2788701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2861E-885E-5E0D-98E3-379B832C5DC2}"/>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E10FA138-C454-B8D6-508D-3923594B9938}"/>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ED6B7A95-049E-8E95-C34A-2905F574F6DE}"/>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B1B0D71D-3C71-0A8C-7229-A522BE9AE97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569CDDB-C111-6E1C-8340-F9C3D6C8AC6D}"/>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E4C752E1-0C1C-7556-2422-2B1E54DD0BB4}"/>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C1578B96-69E4-AD27-F4EF-2D39EBA832A8}"/>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23043E83-1A28-D96A-AD0D-42D5257A7D63}"/>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5662BC09-8640-B4AD-C1F3-73474ADC27BE}"/>
              </a:ext>
            </a:extLst>
          </p:cNvPr>
          <p:cNvSpPr txBox="1">
            <a:spLocks noChangeArrowheads="1"/>
          </p:cNvSpPr>
          <p:nvPr/>
        </p:nvSpPr>
        <p:spPr bwMode="auto">
          <a:xfrm>
            <a:off x="1988422" y="606917"/>
            <a:ext cx="17753924"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Theatre Performance: </a:t>
            </a:r>
            <a:r>
              <a:rPr kumimoji="0" lang="en-GB" sz="42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rPr>
              <a:t>NPTH</a:t>
            </a:r>
            <a:r>
              <a:rPr kumimoji="0" lang="en-GB" sz="42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 </a:t>
            </a:r>
          </a:p>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54B3972A-6460-C6CD-1220-0F8890C8BAB9}"/>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56</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94AA5723-91C4-BA4E-E14C-4874075CC9CF}"/>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B633D756-8877-B394-BACF-2F640491F49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pic>
        <p:nvPicPr>
          <p:cNvPr id="20" name="Graphic 19" descr="Bullseye with solid fill">
            <a:extLst>
              <a:ext uri="{FF2B5EF4-FFF2-40B4-BE49-F238E27FC236}">
                <a16:creationId xmlns:a16="http://schemas.microsoft.com/office/drawing/2014/main" id="{ED756D72-3A5D-6BC5-5A2A-7C72A33A3D5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69619" y="7246825"/>
            <a:ext cx="731177" cy="731177"/>
          </a:xfrm>
          <a:prstGeom prst="rect">
            <a:avLst/>
          </a:prstGeom>
        </p:spPr>
      </p:pic>
      <p:pic>
        <p:nvPicPr>
          <p:cNvPr id="22" name="Graphic 21" descr="Bullseye with solid fill">
            <a:extLst>
              <a:ext uri="{FF2B5EF4-FFF2-40B4-BE49-F238E27FC236}">
                <a16:creationId xmlns:a16="http://schemas.microsoft.com/office/drawing/2014/main" id="{39B31156-423F-2ED6-07D3-1B4D93E7677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570028" y="7205239"/>
            <a:ext cx="780027" cy="731177"/>
          </a:xfrm>
          <a:prstGeom prst="rect">
            <a:avLst/>
          </a:prstGeom>
        </p:spPr>
      </p:pic>
      <p:sp>
        <p:nvSpPr>
          <p:cNvPr id="19" name="TextBox 18">
            <a:extLst>
              <a:ext uri="{FF2B5EF4-FFF2-40B4-BE49-F238E27FC236}">
                <a16:creationId xmlns:a16="http://schemas.microsoft.com/office/drawing/2014/main" id="{8905EC3D-6C13-845F-CFA8-30555D89E272}"/>
              </a:ext>
            </a:extLst>
          </p:cNvPr>
          <p:cNvSpPr txBox="1"/>
          <p:nvPr/>
        </p:nvSpPr>
        <p:spPr>
          <a:xfrm>
            <a:off x="0" y="6504867"/>
            <a:ext cx="2010568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Pareto Charts: Reasons for Late Starts and Early Finishes Recorded in TOMS system: </a:t>
            </a:r>
          </a:p>
        </p:txBody>
      </p:sp>
      <p:sp>
        <p:nvSpPr>
          <p:cNvPr id="11" name="TextBox 10">
            <a:extLst>
              <a:ext uri="{FF2B5EF4-FFF2-40B4-BE49-F238E27FC236}">
                <a16:creationId xmlns:a16="http://schemas.microsoft.com/office/drawing/2014/main" id="{CD9A72CD-AB1C-D87C-A235-182B3DAA876E}"/>
              </a:ext>
            </a:extLst>
          </p:cNvPr>
          <p:cNvSpPr txBox="1"/>
          <p:nvPr/>
        </p:nvSpPr>
        <p:spPr>
          <a:xfrm>
            <a:off x="94119" y="1895080"/>
            <a:ext cx="1011676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Theatre Utilisation NPTH: Target &gt;= 85%.</a:t>
            </a:r>
          </a:p>
        </p:txBody>
      </p:sp>
      <p:pic>
        <p:nvPicPr>
          <p:cNvPr id="10" name="Picture 9">
            <a:extLst>
              <a:ext uri="{FF2B5EF4-FFF2-40B4-BE49-F238E27FC236}">
                <a16:creationId xmlns:a16="http://schemas.microsoft.com/office/drawing/2014/main" id="{DC25876B-5985-E19B-B3B3-C5517C11E9A6}"/>
              </a:ext>
            </a:extLst>
          </p:cNvPr>
          <p:cNvPicPr>
            <a:picLocks noChangeAspect="1"/>
          </p:cNvPicPr>
          <p:nvPr/>
        </p:nvPicPr>
        <p:blipFill>
          <a:blip r:embed="rId13"/>
          <a:stretch>
            <a:fillRect/>
          </a:stretch>
        </p:blipFill>
        <p:spPr>
          <a:xfrm>
            <a:off x="-1" y="7193843"/>
            <a:ext cx="10061807" cy="4101549"/>
          </a:xfrm>
          <a:prstGeom prst="rect">
            <a:avLst/>
          </a:prstGeom>
        </p:spPr>
      </p:pic>
      <p:pic>
        <p:nvPicPr>
          <p:cNvPr id="16" name="Picture 15">
            <a:extLst>
              <a:ext uri="{FF2B5EF4-FFF2-40B4-BE49-F238E27FC236}">
                <a16:creationId xmlns:a16="http://schemas.microsoft.com/office/drawing/2014/main" id="{935C4EB1-F1CB-11CA-BD83-D2AAA0CB95D4}"/>
              </a:ext>
            </a:extLst>
          </p:cNvPr>
          <p:cNvPicPr>
            <a:picLocks noChangeAspect="1"/>
          </p:cNvPicPr>
          <p:nvPr/>
        </p:nvPicPr>
        <p:blipFill>
          <a:blip r:embed="rId14"/>
          <a:stretch>
            <a:fillRect/>
          </a:stretch>
        </p:blipFill>
        <p:spPr>
          <a:xfrm>
            <a:off x="10210885" y="7078685"/>
            <a:ext cx="9898430" cy="4251412"/>
          </a:xfrm>
          <a:prstGeom prst="rect">
            <a:avLst/>
          </a:prstGeom>
        </p:spPr>
      </p:pic>
      <p:pic>
        <p:nvPicPr>
          <p:cNvPr id="23" name="Picture 22">
            <a:extLst>
              <a:ext uri="{FF2B5EF4-FFF2-40B4-BE49-F238E27FC236}">
                <a16:creationId xmlns:a16="http://schemas.microsoft.com/office/drawing/2014/main" id="{127C615C-8708-BC0B-84E5-3AF81006739E}"/>
              </a:ext>
            </a:extLst>
          </p:cNvPr>
          <p:cNvPicPr>
            <a:picLocks noChangeAspect="1"/>
          </p:cNvPicPr>
          <p:nvPr/>
        </p:nvPicPr>
        <p:blipFill>
          <a:blip r:embed="rId15"/>
          <a:stretch>
            <a:fillRect/>
          </a:stretch>
        </p:blipFill>
        <p:spPr>
          <a:xfrm>
            <a:off x="-1" y="2400984"/>
            <a:ext cx="9875424" cy="3946700"/>
          </a:xfrm>
          <a:prstGeom prst="rect">
            <a:avLst/>
          </a:prstGeom>
        </p:spPr>
      </p:pic>
      <p:sp>
        <p:nvSpPr>
          <p:cNvPr id="2" name="TextBox 1">
            <a:extLst>
              <a:ext uri="{FF2B5EF4-FFF2-40B4-BE49-F238E27FC236}">
                <a16:creationId xmlns:a16="http://schemas.microsoft.com/office/drawing/2014/main" id="{E8A967EE-7457-E55D-68A6-5B521178A307}"/>
              </a:ext>
            </a:extLst>
          </p:cNvPr>
          <p:cNvSpPr txBox="1"/>
          <p:nvPr/>
        </p:nvSpPr>
        <p:spPr>
          <a:xfrm>
            <a:off x="10269272" y="2400984"/>
            <a:ext cx="9196748"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biggest gain in theatre utilisation at NPTH is seen within Orthopaedics over the last year.  This is as a result of implementing a specific weekly theatre scheduling group.  This brings together surgical, anaesthetic and theatre staff to scrutinise theatre performance.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As part of establishing the health board’s Theatre Operational group, surgical specialties have been asked to focus their attention on the under booking of their theatre lists.  The surgical specialties have committed to driving improvements via clinical engagement and utilising protected time with clinical teams on audit days.  There is also a commitment from directorate leads to utilising the theatres dashboard within directorate business meetings to visualise the hotspot areas and to take action accordingly.</a:t>
            </a:r>
          </a:p>
        </p:txBody>
      </p:sp>
    </p:spTree>
    <p:extLst>
      <p:ext uri="{BB962C8B-B14F-4D97-AF65-F5344CB8AC3E}">
        <p14:creationId xmlns:p14="http://schemas.microsoft.com/office/powerpoint/2010/main" val="15176673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74AD-3AE6-9FEC-E6D8-12A8FFB6E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67A671-4516-2FBC-641D-50CEC98EB9F8}"/>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4: </a:t>
            </a:r>
          </a:p>
          <a:p>
            <a:pPr algn="ctr"/>
            <a:r>
              <a:rPr lang="en-GB" sz="4400" dirty="0">
                <a:latin typeface="Verdana" panose="020B0604030504040204" pitchFamily="34" charset="0"/>
                <a:ea typeface="Verdana" panose="020B0604030504040204" pitchFamily="34" charset="0"/>
              </a:rPr>
              <a:t>Updates on Ministerial Enabling Actions</a:t>
            </a:r>
          </a:p>
          <a:p>
            <a:endParaRPr lang="en-GB" dirty="0"/>
          </a:p>
        </p:txBody>
      </p:sp>
    </p:spTree>
    <p:extLst>
      <p:ext uri="{BB962C8B-B14F-4D97-AF65-F5344CB8AC3E}">
        <p14:creationId xmlns:p14="http://schemas.microsoft.com/office/powerpoint/2010/main" val="9716197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7B04-A52F-EF92-E013-BE4E13679D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45D03B2-7F91-8C82-72FE-00998402B47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B09090B-1E99-AA30-A20D-796186991D3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58</a:t>
            </a:fld>
            <a:endParaRPr lang="en-GB"/>
          </a:p>
        </p:txBody>
      </p:sp>
      <p:sp>
        <p:nvSpPr>
          <p:cNvPr id="5" name="TextBox 4">
            <a:extLst>
              <a:ext uri="{FF2B5EF4-FFF2-40B4-BE49-F238E27FC236}">
                <a16:creationId xmlns:a16="http://schemas.microsoft.com/office/drawing/2014/main" id="{343B5AF6-8755-C08A-7200-18835F0A866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89BC3455-8144-A472-B580-AC51FA03E8FC}"/>
              </a:ext>
            </a:extLst>
          </p:cNvPr>
          <p:cNvGraphicFramePr>
            <a:graphicFrameLocks noGrp="1"/>
          </p:cNvGraphicFramePr>
          <p:nvPr>
            <p:extLst>
              <p:ext uri="{D42A27DB-BD31-4B8C-83A1-F6EECF244321}">
                <p14:modId xmlns:p14="http://schemas.microsoft.com/office/powerpoint/2010/main" val="2694435432"/>
              </p:ext>
            </p:extLst>
          </p:nvPr>
        </p:nvGraphicFramePr>
        <p:xfrm>
          <a:off x="338088" y="704930"/>
          <a:ext cx="19392155" cy="10013927"/>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368207">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0252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6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6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07770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18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368207">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379364">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62402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1</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dirty="0">
                          <a:effectLst/>
                          <a:latin typeface="Verdana" panose="020B0604030504040204" pitchFamily="34" charset="0"/>
                          <a:ea typeface="Verdana" panose="020B0604030504040204" pitchFamily="34" charset="0"/>
                        </a:rPr>
                        <a:t>Implementation of community falls response- 6 goals </a:t>
                      </a: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Initial trial of national St Johns service within SBUHB boundaries – conveyance home and or pick up completed – trial to be continued with July with alignment to UEC Navigation Hub (SPOA)</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SBUHB in attendance/ contributing to National Falls Framework Implementation meetings(s)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Initial scoping what is possible within resource envelope undertaken -  resource required in relation L2 falls service coverage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Work underway regarding development of dashboard to monitor falls incidents and outcomes at care homes/ dom. care provider site(s)  (so as to direct resource and monitor impact of initiatives implemented)</a:t>
                      </a:r>
                    </a:p>
                  </a:txBody>
                  <a:tcPr marL="91441" marR="91441"/>
                </a:tc>
                <a:extLst>
                  <a:ext uri="{0D108BD9-81ED-4DB2-BD59-A6C34878D82A}">
                    <a16:rowId xmlns:a16="http://schemas.microsoft.com/office/drawing/2014/main" val="4224043831"/>
                  </a:ext>
                </a:extLst>
              </a:tr>
              <a:tr h="6858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2</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remote clinical assessment services framework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Completed piloting of Single Point Of Access at front door by utilising existing workforce. Baseline review underway regarding key components of SPOA (as requested by NHS Executive/ 6 Goals Team). Understand ambition for SPOA (SBUHB UEC Navigation Hub) to be operational from Sept. 25. </a:t>
                      </a:r>
                    </a:p>
                  </a:txBody>
                  <a:tcPr marL="91441" marR="91441"/>
                </a:tc>
                <a:extLst>
                  <a:ext uri="{0D108BD9-81ED-4DB2-BD59-A6C34878D82A}">
                    <a16:rowId xmlns:a16="http://schemas.microsoft.com/office/drawing/2014/main" val="3569832334"/>
                  </a:ext>
                </a:extLst>
              </a:tr>
              <a:tr h="7620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3</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acute frailty model at the front door- 6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Baseline assessment  (as requested by NHS Executive/ 6 Goals team) underway</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Older Persons Assessment Unit (OPAU) launched in July 2024 and operational since then with short stay unit and assessment/ quick turnaround space. Aim to identify, treat and turnaround from acute hospital as soon as safely possible. OPAU has seen 572 Assessment Attendances in April, May &amp; June 25. 12.2% of Medical take is an Older Persons Assessment (OPAU) Attendances. This figure skewed due to challenging patient flow and bedding in assessment space (expectation of higher throughput). Front door improvements during June 25 have shown an increase to 14.4% of Medical take through OPAU</a:t>
                      </a:r>
                    </a:p>
                  </a:txBody>
                  <a:tcPr marL="91441" marR="91441"/>
                </a:tc>
                <a:extLst>
                  <a:ext uri="{0D108BD9-81ED-4DB2-BD59-A6C34878D82A}">
                    <a16:rowId xmlns:a16="http://schemas.microsoft.com/office/drawing/2014/main" val="3679085612"/>
                  </a:ext>
                </a:extLst>
              </a:tr>
              <a:tr h="61388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4</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Welsh Health Circular - Ambulance Handover Guidance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Work underway complete ED Quality Statement priority actions/ positively impact GIRFT SEDIT metrics. 6 Week targeted intervention to reduce overcrowding in ED and improve patient flow. Anglesey Ward temporarily operating as a General Medical ward to  decompress ED and support PDSA cycles namely:  (1) Streamlining ED assessment &amp; direct referrals to medicine; (2) Redesigning the medical assessment model in the AMU (3) Enhancing speciality assessment &amp; patient allocation; (4) Implementing a 7-day SDEC model (5) Applying a consistent criteria to reside</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600" dirty="0">
                        <a:solidFill>
                          <a:schemeClr val="tx1"/>
                        </a:solidFill>
                        <a:latin typeface="Verdana" panose="020B0604030504040204" pitchFamily="34" charset="0"/>
                        <a:ea typeface="Verdana" panose="020B0604030504040204" pitchFamily="34"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A step change improvement in performance has been seen in June since the implementation of PDSA cycles/ decompression of ED activity</a:t>
                      </a:r>
                    </a:p>
                  </a:txBody>
                  <a:tcPr marL="91441" marR="91441"/>
                </a:tc>
                <a:extLst>
                  <a:ext uri="{0D108BD9-81ED-4DB2-BD59-A6C34878D82A}">
                    <a16:rowId xmlns:a16="http://schemas.microsoft.com/office/drawing/2014/main" val="368366072"/>
                  </a:ext>
                </a:extLst>
              </a:tr>
            </a:tbl>
          </a:graphicData>
        </a:graphic>
      </p:graphicFrame>
    </p:spTree>
    <p:extLst>
      <p:ext uri="{BB962C8B-B14F-4D97-AF65-F5344CB8AC3E}">
        <p14:creationId xmlns:p14="http://schemas.microsoft.com/office/powerpoint/2010/main" val="10387951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B489-BF06-A970-1B08-5F7D12746FD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4282C52-6BC0-7744-EDBB-9A8B6F8264D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416611F-3D72-DDC1-4D04-3AACDFDD1C9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59</a:t>
            </a:fld>
            <a:endParaRPr lang="en-GB"/>
          </a:p>
        </p:txBody>
      </p:sp>
      <p:sp>
        <p:nvSpPr>
          <p:cNvPr id="5" name="TextBox 4">
            <a:extLst>
              <a:ext uri="{FF2B5EF4-FFF2-40B4-BE49-F238E27FC236}">
                <a16:creationId xmlns:a16="http://schemas.microsoft.com/office/drawing/2014/main" id="{883F4B01-95F0-7951-B077-F1833F7BEA4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B51E484E-F38E-FE5B-DE5B-15E61C9B52E2}"/>
              </a:ext>
            </a:extLst>
          </p:cNvPr>
          <p:cNvGraphicFramePr>
            <a:graphicFrameLocks noGrp="1"/>
          </p:cNvGraphicFramePr>
          <p:nvPr>
            <p:extLst>
              <p:ext uri="{D42A27DB-BD31-4B8C-83A1-F6EECF244321}">
                <p14:modId xmlns:p14="http://schemas.microsoft.com/office/powerpoint/2010/main" val="1710151351"/>
              </p:ext>
            </p:extLst>
          </p:nvPr>
        </p:nvGraphicFramePr>
        <p:xfrm>
          <a:off x="338088" y="704929"/>
          <a:ext cx="19392155" cy="9064545"/>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405858">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8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6413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8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8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34121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20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405858">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436757">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2116718">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latin typeface="Verdana" panose="020B0604030504040204" pitchFamily="34" charset="0"/>
                          <a:ea typeface="Verdana" panose="020B0604030504040204" pitchFamily="34" charset="0"/>
                        </a:rPr>
                        <a:t>5</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latin typeface="Verdana" panose="020B0604030504040204" pitchFamily="34" charset="0"/>
                          <a:ea typeface="Verdana" panose="020B0604030504040204" pitchFamily="34" charset="0"/>
                        </a:rPr>
                        <a:t>Implement the Optimum Hospital Flow Framework</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SAFER Board Rounds in place – refresh of Optimal Hospital Flow activity planned within 25/ 26 (test and review SAFER compliance etc)</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Red2Green in place/ recorded as part of SAFER. Wards recording daily at Board Rounds (further work being undertaken re; recording of pre-COP reason codes to highlight internal delays – plan to add to digital system once resource is available)</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Weekly in-depth review of all COPs undertaken by COO’s Office to ensure correct escalations are being undertaken .</a:t>
                      </a:r>
                    </a:p>
                  </a:txBody>
                  <a:tcPr marL="91441" marR="91441"/>
                </a:tc>
                <a:extLst>
                  <a:ext uri="{0D108BD9-81ED-4DB2-BD59-A6C34878D82A}">
                    <a16:rowId xmlns:a16="http://schemas.microsoft.com/office/drawing/2014/main" val="3993576702"/>
                  </a:ext>
                </a:extLst>
              </a:tr>
              <a:tr h="2694005">
                <a:tc>
                  <a:txBody>
                    <a:bodyPr/>
                    <a:lstStyle/>
                    <a:p>
                      <a:pPr marL="0" algn="just" defTabSz="1507937" rtl="0" eaLnBrk="1" latinLnBrk="0" hangingPunct="1"/>
                      <a:r>
                        <a:rPr lang="en-GB" sz="1800" kern="1200" dirty="0">
                          <a:solidFill>
                            <a:schemeClr val="dk1"/>
                          </a:solidFill>
                          <a:latin typeface="Verdana" panose="020B0604030504040204" pitchFamily="34" charset="0"/>
                          <a:ea typeface="Verdana" panose="020B0604030504040204" pitchFamily="34" charset="0"/>
                        </a:rPr>
                        <a:t>6</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lvl="0" indent="0" algn="just" defTabSz="1507937" rtl="0" eaLnBrk="1" latinLnBrk="0" hangingPunct="1">
                        <a:lnSpc>
                          <a:spcPct val="100000"/>
                        </a:lnSpc>
                        <a:buNone/>
                      </a:pPr>
                      <a:r>
                        <a:rPr lang="en-US" sz="1800" kern="1200" noProof="0" dirty="0">
                          <a:solidFill>
                            <a:schemeClr val="dk1"/>
                          </a:solidFill>
                          <a:latin typeface="Verdana" panose="020B0604030504040204" pitchFamily="34" charset="0"/>
                          <a:ea typeface="Verdana" panose="020B0604030504040204" pitchFamily="34" charset="0"/>
                        </a:rPr>
                        <a:t>Maintaining the actions within the 50 Day challenge that can be delivered consistently with minimal additional resource, within organisation and as a priority within regional partnership arrangements. Ensure consistent delivery of effective integrated discharge planning, utilising the National Discharge Guidance issued by the 6 Goals Programme.</a:t>
                      </a:r>
                      <a:endParaRPr lang="en-US"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Current position is outlined within the weekly reporting templates submitted to WG. There will be a continued Regional focus during 2025/26 on maintaining the actions within the 50-day challenge and delivering the POCD/ CAC targets (taking into account any previously noted funding constraints). Aligning with the 6 Goals for Emergency Care,  D2RA / flow will continue to be a regional priority during 2025/26. A regional dashboard is in place to monitor compliance against CAC/ POCD National targets. Regional targets will be set early in the financial year. Regional and internal Governance arrangements are in place to monitor compliance and delivery.</a:t>
                      </a:r>
                    </a:p>
                    <a:p>
                      <a:pPr marL="0" marR="0" lvl="0" indent="0" algn="just" defTabSz="1507937"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latin typeface="Verdana" panose="020B0604030504040204" pitchFamily="34" charset="0"/>
                        <a:ea typeface="Verdana" panose="020B0604030504040204" pitchFamily="34" charset="0"/>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50 day challenge actions aligned with 6 Goals actions - focus continues to be on Ministerial Priorities. </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extLst>
                  <a:ext uri="{0D108BD9-81ED-4DB2-BD59-A6C34878D82A}">
                    <a16:rowId xmlns:a16="http://schemas.microsoft.com/office/drawing/2014/main" val="1463523142"/>
                  </a:ext>
                </a:extLst>
              </a:tr>
            </a:tbl>
          </a:graphicData>
        </a:graphic>
      </p:graphicFrame>
    </p:spTree>
    <p:extLst>
      <p:ext uri="{BB962C8B-B14F-4D97-AF65-F5344CB8AC3E}">
        <p14:creationId xmlns:p14="http://schemas.microsoft.com/office/powerpoint/2010/main" val="705486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E547-0C83-6EB0-DA6E-573C42FBBF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5A4CC1-D4EA-71F0-93B2-A581FDF19D8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676042C4-F57A-CEDC-B29E-836A10D76876}"/>
              </a:ext>
            </a:extLst>
          </p:cNvPr>
          <p:cNvGraphicFramePr>
            <a:graphicFrameLocks noGrp="1"/>
          </p:cNvGraphicFramePr>
          <p:nvPr>
            <p:extLst>
              <p:ext uri="{D42A27DB-BD31-4B8C-83A1-F6EECF244321}">
                <p14:modId xmlns:p14="http://schemas.microsoft.com/office/powerpoint/2010/main" val="2397191104"/>
              </p:ext>
            </p:extLst>
          </p:nvPr>
        </p:nvGraphicFramePr>
        <p:xfrm>
          <a:off x="680244" y="360526"/>
          <a:ext cx="18973800" cy="1035792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660515521"/>
                    </a:ext>
                  </a:extLst>
                </a:gridCol>
                <a:gridCol w="6248400">
                  <a:extLst>
                    <a:ext uri="{9D8B030D-6E8A-4147-A177-3AD203B41FA5}">
                      <a16:colId xmlns:a16="http://schemas.microsoft.com/office/drawing/2014/main" val="2140326874"/>
                    </a:ext>
                  </a:extLst>
                </a:gridCol>
                <a:gridCol w="11963400">
                  <a:extLst>
                    <a:ext uri="{9D8B030D-6E8A-4147-A177-3AD203B41FA5}">
                      <a16:colId xmlns:a16="http://schemas.microsoft.com/office/drawing/2014/main" val="648896705"/>
                    </a:ext>
                  </a:extLst>
                </a:gridCol>
              </a:tblGrid>
              <a:tr h="294717">
                <a:tc gridSpan="3">
                  <a:txBody>
                    <a:bodyPr/>
                    <a:lstStyle/>
                    <a:p>
                      <a:r>
                        <a:rPr lang="en-GB" sz="1800" dirty="0">
                          <a:latin typeface="Verdana" panose="020B0604030504040204" pitchFamily="34" charset="0"/>
                          <a:ea typeface="Verdana" panose="020B0604030504040204" pitchFamily="34" charset="0"/>
                        </a:rPr>
                        <a:t>Operational  Productivity – </a:t>
                      </a:r>
                      <a:r>
                        <a:rPr lang="en-GB" sz="1800" b="1" kern="1200" dirty="0">
                          <a:solidFill>
                            <a:schemeClr val="lt1"/>
                          </a:solidFill>
                          <a:latin typeface="Verdana" panose="020B0604030504040204" pitchFamily="34" charset="0"/>
                          <a:ea typeface="Verdana" panose="020B0604030504040204" pitchFamily="34" charset="0"/>
                          <a:cs typeface="+mn-cs"/>
                        </a:rPr>
                        <a:t>Planned</a:t>
                      </a:r>
                      <a:r>
                        <a:rPr lang="en-GB" sz="1800" dirty="0">
                          <a:latin typeface="Verdana" panose="020B0604030504040204" pitchFamily="34" charset="0"/>
                          <a:ea typeface="Verdana" panose="020B0604030504040204" pitchFamily="34" charset="0"/>
                        </a:rPr>
                        <a:t>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801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88054">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We are committed to enhancing timely access to planned care by implementing our Outpatients Transformation Programme focused on modernising outpatient services. This includes introducing patient-initiated follow-ups and virtual reviews, enabling active discharge processes to streamline patient flow. Furthermore,  we are committed to delivering improvements in Surgical and Theatres. We aim to right-size theatre and anaesthetic capacities, while also improving efficiencies within all surgical specialities. Taking forward the major capital prioritised case to operationalise the OR1 Theatres at Neath Port Talbot Hospital, will also support our planned care ambitions.</a:t>
                      </a:r>
                    </a:p>
                    <a:p>
                      <a:pPr algn="just"/>
                      <a:r>
                        <a:rPr lang="en-GB" sz="1800" b="0" i="0" dirty="0">
                          <a:solidFill>
                            <a:srgbClr val="333333"/>
                          </a:solidFill>
                          <a:effectLst/>
                          <a:latin typeface="Verdana" panose="020B0604030504040204" pitchFamily="34" charset="0"/>
                          <a:ea typeface="Verdana" panose="020B0604030504040204" pitchFamily="34" charset="0"/>
                        </a:rPr>
                        <a:t>The Planned Care Board will monitor all of the key planned care  performance measures and delivery of related Enabling Actions set out below, which have been incorporated into respective SBUHB Outpatients and Theatres Board’s Performance Frameworks. While many measures will be available for reporting as of April 2025, further developments will be required once national data definitions and standards have been clarified. </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294717">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035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855708">
                <a:tc>
                  <a:txBody>
                    <a:bodyPr/>
                    <a:lstStyle/>
                    <a:p>
                      <a:pPr algn="just"/>
                      <a:r>
                        <a:rPr lang="en-GB" sz="1800" dirty="0">
                          <a:latin typeface="Verdana" panose="020B0604030504040204" pitchFamily="34" charset="0"/>
                          <a:ea typeface="Verdana" panose="020B0604030504040204" pitchFamily="34" charset="0"/>
                        </a:rPr>
                        <a:t>7</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 national guidelines with thresholds by Clinical Implementation Network (CIN) and procedure. This includes delivery of effective outpatients through See on Symptom (SOS) and Patient Initiated Follow-up (PIFU) by default. Individual CINs will establish PIFU / SOS targets by specialty &amp; sub-specialty on an ongoing basis by March 2025</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In March 2025 Planned Care Board agreed to mandate all CIN approved SOS &amp; PIFU pathways.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At present there are x15 SOS pathways in development within T&amp;O and x1 PIFU and x5 SOS pathways that have been implemented within the organisation in T&amp;O and ENT.                                                                                                                       Another x73 PIFU and x39 SOS pathways are yet to start being developed.                                                            The average SOS rate (New and Follow up) for all CIN specialities for 1st May to 30th June was 2.55% and the Average PIFU  rate (New and Follow up) was 2.33%.</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Due to emerging priorities and reduction in the Transformation Team size it was agreed in June 2025 to pause the Follow-Up project and reallocate the Senior Project Manager.</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 Clinical Committee has been established to provide expert clinical leadership, oversight, and guidance to ensure the safe, effective, and locally appropriate implementation of national healthcare programmes. This includes overseeing implementation of the CIN Optimisation Frameworks and associated programmes. The CIN specialities have been asked to develop a prioritised plan for the remainder of 2025/26 and present in July's committee meeting. It is unknown at this stage if Follow-Ups and PIFU / SoS will be included in the services prioritised plans. </a:t>
                      </a: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6881811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8699-732F-731A-59A1-9E09C5474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432478-9E68-F34E-8919-9F13326CE41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76A2950-48FD-6D06-2DD8-DED23482F0D1}"/>
              </a:ext>
            </a:extLst>
          </p:cNvPr>
          <p:cNvGraphicFramePr>
            <a:graphicFrameLocks noGrp="1"/>
          </p:cNvGraphicFramePr>
          <p:nvPr>
            <p:extLst>
              <p:ext uri="{D42A27DB-BD31-4B8C-83A1-F6EECF244321}">
                <p14:modId xmlns:p14="http://schemas.microsoft.com/office/powerpoint/2010/main" val="3179539881"/>
              </p:ext>
            </p:extLst>
          </p:nvPr>
        </p:nvGraphicFramePr>
        <p:xfrm>
          <a:off x="223044" y="142950"/>
          <a:ext cx="19659600" cy="11108131"/>
        </p:xfrm>
        <a:graphic>
          <a:graphicData uri="http://schemas.openxmlformats.org/drawingml/2006/table">
            <a:tbl>
              <a:tblPr firstRow="1" bandRow="1">
                <a:tableStyleId>{5C22544A-7EE6-4342-B048-85BDC9FD1C3A}</a:tableStyleId>
              </a:tblPr>
              <a:tblGrid>
                <a:gridCol w="1450373">
                  <a:extLst>
                    <a:ext uri="{9D8B030D-6E8A-4147-A177-3AD203B41FA5}">
                      <a16:colId xmlns:a16="http://schemas.microsoft.com/office/drawing/2014/main" val="660515521"/>
                    </a:ext>
                  </a:extLst>
                </a:gridCol>
                <a:gridCol w="7457895">
                  <a:extLst>
                    <a:ext uri="{9D8B030D-6E8A-4147-A177-3AD203B41FA5}">
                      <a16:colId xmlns:a16="http://schemas.microsoft.com/office/drawing/2014/main" val="2140326874"/>
                    </a:ext>
                  </a:extLst>
                </a:gridCol>
                <a:gridCol w="10751332">
                  <a:extLst>
                    <a:ext uri="{9D8B030D-6E8A-4147-A177-3AD203B41FA5}">
                      <a16:colId xmlns:a16="http://schemas.microsoft.com/office/drawing/2014/main" val="648896705"/>
                    </a:ext>
                  </a:extLst>
                </a:gridCol>
              </a:tblGrid>
              <a:tr h="285975">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199">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5975">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114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1088984">
                <a:tc>
                  <a:txBody>
                    <a:bodyPr/>
                    <a:lstStyle/>
                    <a:p>
                      <a:pPr algn="just"/>
                      <a:r>
                        <a:rPr lang="en-GB" sz="1800" dirty="0">
                          <a:latin typeface="Verdana" panose="020B0604030504040204" pitchFamily="34" charset="0"/>
                          <a:ea typeface="Verdana" panose="020B0604030504040204" pitchFamily="34" charset="0"/>
                        </a:rPr>
                        <a:t>8</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All new Cataract referrals should be direct listed to treatment stage of the pathway following an admin triage by the end of Q2</a:t>
                      </a: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is due to commence with the new cataract pathway and direct booking in Q2. We currently are not recording numbers of directly booked patients.</a:t>
                      </a:r>
                    </a:p>
                  </a:txBody>
                  <a:tcPr marL="104395" marR="104395" marT="52197" marB="52197"/>
                </a:tc>
                <a:extLst>
                  <a:ext uri="{0D108BD9-81ED-4DB2-BD59-A6C34878D82A}">
                    <a16:rowId xmlns:a16="http://schemas.microsoft.com/office/drawing/2014/main" val="2631949792"/>
                  </a:ext>
                </a:extLst>
              </a:tr>
              <a:tr h="3011427">
                <a:tc>
                  <a:txBody>
                    <a:bodyPr/>
                    <a:lstStyle/>
                    <a:p>
                      <a:pPr algn="just"/>
                      <a:r>
                        <a:rPr lang="en-GB" sz="1800" dirty="0">
                          <a:latin typeface="Verdana" panose="020B0604030504040204" pitchFamily="34" charset="0"/>
                          <a:ea typeface="Verdana" panose="020B0604030504040204" pitchFamily="34" charset="0"/>
                        </a:rPr>
                        <a:t>9</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monitoring of DNA/CNA rates is in place for every Outpatient clinic. When DNA/CNA as a combined rate is greater than 5%, overbooking additional patients should be implemented and monitored.</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Currently CNA and DNA rates are available for all CIN specialities via the FUP Vitals Dashboard. A new view will be created to show the combined view as required by the metric. Clinical decisions required as to the appropriateness of further overbooking clinic slots as many clinics overrun and are dependent on DNAs to run to time. Assessment also required on capability of the system, i.e. how long is needed to see a new patient vs FUP patient vs New USC vs follow up USC and also determining how long we currently allocate in standard template. </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to enable tracking of DNA rates across all specialities via the Planned Care App.</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Average DNA rate (New &amp; Follow up) for all CIN specialities 1st May to 30th June was 3.73%, Average CNA rate was 8.71 % for the same time period.</a:t>
                      </a:r>
                    </a:p>
                  </a:txBody>
                  <a:tcPr marL="104395" marR="104395" marT="52197" marB="52197"/>
                </a:tc>
                <a:extLst>
                  <a:ext uri="{0D108BD9-81ED-4DB2-BD59-A6C34878D82A}">
                    <a16:rowId xmlns:a16="http://schemas.microsoft.com/office/drawing/2014/main" val="584384461"/>
                  </a:ext>
                </a:extLst>
              </a:tr>
              <a:tr h="1012391">
                <a:tc>
                  <a:txBody>
                    <a:bodyPr/>
                    <a:lstStyle/>
                    <a:p>
                      <a:pPr algn="just"/>
                      <a:r>
                        <a:rPr lang="en-GB" sz="1800" dirty="0">
                          <a:latin typeface="Verdana" panose="020B0604030504040204" pitchFamily="34" charset="0"/>
                          <a:ea typeface="Verdana" panose="020B0604030504040204" pitchFamily="34" charset="0"/>
                        </a:rPr>
                        <a:t>10</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Implementation of CIN follow up criteria both prospectively and retrospectively to established Follow-up waiting lists.</a:t>
                      </a: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by Healthcare System Engineering (HCSE) team to allow tracking of effect that implementation of follow up CIN criteria will have on follow up waiting lists and appointment outcomes.</a:t>
                      </a:r>
                    </a:p>
                  </a:txBody>
                  <a:tcPr marL="104395" marR="104395" marT="52197" marB="52197"/>
                </a:tc>
                <a:extLst>
                  <a:ext uri="{0D108BD9-81ED-4DB2-BD59-A6C34878D82A}">
                    <a16:rowId xmlns:a16="http://schemas.microsoft.com/office/drawing/2014/main" val="4171849007"/>
                  </a:ext>
                </a:extLst>
              </a:tr>
              <a:tr h="1163862">
                <a:tc>
                  <a:txBody>
                    <a:bodyPr/>
                    <a:lstStyle/>
                    <a:p>
                      <a:pPr algn="just"/>
                      <a:r>
                        <a:rPr lang="en-GB" sz="1800" dirty="0">
                          <a:latin typeface="Verdana" panose="020B0604030504040204" pitchFamily="34" charset="0"/>
                          <a:ea typeface="Verdana" panose="020B0604030504040204" pitchFamily="34" charset="0"/>
                        </a:rPr>
                        <a:t>11</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On 90% of days planned care inpatient/day case/theatre recovery capacity should be protected from unscheduled care pressures and outlying of patients by the end of Q1.</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Requires  further consideration internally as to monitor in practice as currently unable to track this. </a:t>
                      </a:r>
                    </a:p>
                  </a:txBody>
                  <a:tcPr marL="104395" marR="104395" marT="52197" marB="52197"/>
                </a:tc>
                <a:extLst>
                  <a:ext uri="{0D108BD9-81ED-4DB2-BD59-A6C34878D82A}">
                    <a16:rowId xmlns:a16="http://schemas.microsoft.com/office/drawing/2014/main" val="3607510191"/>
                  </a:ext>
                </a:extLst>
              </a:tr>
              <a:tr h="3117639">
                <a:tc>
                  <a:txBody>
                    <a:bodyPr/>
                    <a:lstStyle/>
                    <a:p>
                      <a:pPr algn="just"/>
                      <a:r>
                        <a:rPr lang="en-GB" sz="1800" dirty="0">
                          <a:latin typeface="Verdana" panose="020B0604030504040204" pitchFamily="34" charset="0"/>
                          <a:ea typeface="Verdana" panose="020B0604030504040204" pitchFamily="34" charset="0"/>
                        </a:rPr>
                        <a:t>12</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effective utilisation of theatre capacity through: - Reducing late starts to less than 20%; - Reducing early finishes to less than 10%; and - Increasing session utilisation to the GiRFT standard of 85% by March 2026.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created views within surgical pathway dashboard that allows tracking of late starts (locally defined as; any list which starts 15 or more mins later than its intended start time) and early finishes (locally defined as; any list which ends 15 mins earlier than its intended finish time)  list utilisation vs GIRFT 85% target and cancellation rates. See Figures 11-12 overleaf. However, clarification is required on the definition of late starts and early finishes for HBs to use, also if targets stipulated are based on number of lists or the total funded list time available. Locally we have included a Gannt chart view of individual cases and used utilisation vs effectiveness calculated from what was planned vs what was delivered. </a:t>
                      </a:r>
                    </a:p>
                  </a:txBody>
                  <a:tcPr marL="104395" marR="104395" marT="52197" marB="52197"/>
                </a:tc>
                <a:extLst>
                  <a:ext uri="{0D108BD9-81ED-4DB2-BD59-A6C34878D82A}">
                    <a16:rowId xmlns:a16="http://schemas.microsoft.com/office/drawing/2014/main" val="113214057"/>
                  </a:ext>
                </a:extLst>
              </a:tr>
            </a:tbl>
          </a:graphicData>
        </a:graphic>
      </p:graphicFrame>
    </p:spTree>
    <p:extLst>
      <p:ext uri="{BB962C8B-B14F-4D97-AF65-F5344CB8AC3E}">
        <p14:creationId xmlns:p14="http://schemas.microsoft.com/office/powerpoint/2010/main" val="35783356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1A9F131-71AF-87AC-2D23-810BA8A3BA20}"/>
              </a:ext>
            </a:extLst>
          </p:cNvPr>
          <p:cNvGraphicFramePr>
            <a:graphicFrameLocks noGrp="1"/>
          </p:cNvGraphicFramePr>
          <p:nvPr>
            <p:extLst>
              <p:ext uri="{D42A27DB-BD31-4B8C-83A1-F6EECF244321}">
                <p14:modId xmlns:p14="http://schemas.microsoft.com/office/powerpoint/2010/main" val="2518625631"/>
              </p:ext>
            </p:extLst>
          </p:nvPr>
        </p:nvGraphicFramePr>
        <p:xfrm>
          <a:off x="223044" y="218948"/>
          <a:ext cx="19659601" cy="10433517"/>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660515521"/>
                    </a:ext>
                  </a:extLst>
                </a:gridCol>
                <a:gridCol w="6599034">
                  <a:extLst>
                    <a:ext uri="{9D8B030D-6E8A-4147-A177-3AD203B41FA5}">
                      <a16:colId xmlns:a16="http://schemas.microsoft.com/office/drawing/2014/main" val="2140326874"/>
                    </a:ext>
                  </a:extLst>
                </a:gridCol>
                <a:gridCol w="11993767">
                  <a:extLst>
                    <a:ext uri="{9D8B030D-6E8A-4147-A177-3AD203B41FA5}">
                      <a16:colId xmlns:a16="http://schemas.microsoft.com/office/drawing/2014/main" val="648896705"/>
                    </a:ext>
                  </a:extLst>
                </a:gridCol>
              </a:tblGrid>
              <a:tr h="341329">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87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2738">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773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3911907">
                <a:tc>
                  <a:txBody>
                    <a:bodyPr/>
                    <a:lstStyle/>
                    <a:p>
                      <a:pPr algn="just"/>
                      <a:r>
                        <a:rPr lang="en-GB" sz="1800" dirty="0">
                          <a:latin typeface="Verdana" panose="020B0604030504040204" pitchFamily="34" charset="0"/>
                          <a:ea typeface="Verdana" panose="020B0604030504040204" pitchFamily="34" charset="0"/>
                        </a:rPr>
                        <a:t>13</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Improvement in the implementation and delivery of High Volume Low Complexity (HVLC) Theatre lists, with an initial focus on:</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Arthroplasty 90% compliance with GiRFT standard of 4 primary joints/day, 2 by end of quarter 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Cataract 90% of lists to have 7 Cataracts per list by end of Q2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- 90% of the time achieve at least 6 HVLC general surgery procedures on an all day list made up of hernia or gallbladders by end of Q2.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Through mapping and measuring the behaviour of our system and subsequently calculating what it can deliver, we are able to show that not all surgeons are able to deliver 4 joints a day; some completing 3 whilst starting on time/finishing on time/ 85% + utilisation rate; others completing 4 joints comfortably but having utilisation figures below 85% and having enough spare time to do 5 joints.</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 such, we are able to manually calculate compliance against these standards, however we feel that we will get more out of our system if we schedule to what is capable of being delivered – tracking increased activity and scheduling to the speed that the individual consultant is capable of working at.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developed a dashboard (Figure 13 overleaf) that shows how each consultant benchmarks against their colleagues who do the same procedure, based on start of anaesthetic to time patient leaves theatre. This is being used to inform that can reliably fit into the available space capacity.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An additional view allows us to track what was planned, how long we predicted the work would take and how long it actually took.</a:t>
                      </a:r>
                    </a:p>
                  </a:txBody>
                  <a:tcPr marL="104395" marR="104395" marT="52197" marB="52197"/>
                </a:tc>
                <a:extLst>
                  <a:ext uri="{0D108BD9-81ED-4DB2-BD59-A6C34878D82A}">
                    <a16:rowId xmlns:a16="http://schemas.microsoft.com/office/drawing/2014/main" val="1849551308"/>
                  </a:ext>
                </a:extLst>
              </a:tr>
              <a:tr h="1722675">
                <a:tc>
                  <a:txBody>
                    <a:bodyPr/>
                    <a:lstStyle/>
                    <a:p>
                      <a:pPr algn="just"/>
                      <a:r>
                        <a:rPr lang="en-GB" sz="1800" dirty="0">
                          <a:latin typeface="Verdana" panose="020B0604030504040204" pitchFamily="34" charset="0"/>
                          <a:ea typeface="Verdana" panose="020B0604030504040204" pitchFamily="34" charset="0"/>
                        </a:rPr>
                        <a:t>14</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Deliver improvements in day surgery rates, with an expectation to achieving a BACDS day case rate of 70% from April 2025, moving to 80% by the end of June 2025</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Further clarification required regarding the definition of a day case. This metric can be calculated manually at present. To be accurate we will need to include all surgical procedures completed in outpatient settings, such as the Plastic Surgery Treatment Centre. Once we have clarity on the definition, we can put together a view to track % compliance over time, to be available within the Surgical Vitals dashboard.</a:t>
                      </a:r>
                    </a:p>
                    <a:p>
                      <a:pPr algn="just"/>
                      <a:r>
                        <a:rPr lang="en-GB" sz="1800" dirty="0">
                          <a:latin typeface="Verdana" panose="020B0604030504040204" pitchFamily="34" charset="0"/>
                          <a:ea typeface="Verdana" panose="020B0604030504040204" pitchFamily="34" charset="0"/>
                        </a:rPr>
                        <a:t>To do this accurately we would need to include all of the day case procedures currently completed in outpatient environments. Currently these are recorded as outpatient attendances. As a result any metrics reported wouldn’t be accurate</a:t>
                      </a:r>
                    </a:p>
                  </a:txBody>
                  <a:tcPr marL="104395" marR="104395" marT="52197" marB="52197"/>
                </a:tc>
                <a:extLst>
                  <a:ext uri="{0D108BD9-81ED-4DB2-BD59-A6C34878D82A}">
                    <a16:rowId xmlns:a16="http://schemas.microsoft.com/office/drawing/2014/main" val="1150662330"/>
                  </a:ext>
                </a:extLst>
              </a:tr>
              <a:tr h="2622636">
                <a:tc>
                  <a:txBody>
                    <a:bodyPr/>
                    <a:lstStyle/>
                    <a:p>
                      <a:pPr algn="just"/>
                      <a:r>
                        <a:rPr lang="en-GB" sz="1800" dirty="0">
                          <a:latin typeface="Verdana" panose="020B0604030504040204" pitchFamily="34" charset="0"/>
                          <a:ea typeface="Verdana" panose="020B0604030504040204" pitchFamily="34" charset="0"/>
                        </a:rPr>
                        <a:t>15</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Consistent clerical and clinical validation should be in place on an ongoing basis and reported quarterly for impact. </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We have developed several digital solutions that provide clinicians with direct access to their waiting lists. Access has been made available to all service managers and clinicians as part of the roll out, and they have been encouraged to undertake admin and clerical validation of waiting lists, starting with patients who are most overdue. Individual performance by main speciality and consultants is available. In addition, training programme established to support the accuracy of the information being inputted into digital systems, as admin and clerical error patterns were identified as an issue.</a:t>
                      </a:r>
                    </a:p>
                  </a:txBody>
                  <a:tcPr marL="104395" marR="104395" marT="52197" marB="52197"/>
                </a:tc>
                <a:extLst>
                  <a:ext uri="{0D108BD9-81ED-4DB2-BD59-A6C34878D82A}">
                    <a16:rowId xmlns:a16="http://schemas.microsoft.com/office/drawing/2014/main" val="2151107321"/>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A20F-063E-5A36-9857-C01563C840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65BC7-6A4B-DA4B-CBE8-1C44626A970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A7CE779-20E1-FF22-C976-A8BDC41552F4}"/>
              </a:ext>
            </a:extLst>
          </p:cNvPr>
          <p:cNvGraphicFramePr>
            <a:graphicFrameLocks noGrp="1"/>
          </p:cNvGraphicFramePr>
          <p:nvPr>
            <p:extLst>
              <p:ext uri="{D42A27DB-BD31-4B8C-83A1-F6EECF244321}">
                <p14:modId xmlns:p14="http://schemas.microsoft.com/office/powerpoint/2010/main" val="3953967432"/>
              </p:ext>
            </p:extLst>
          </p:nvPr>
        </p:nvGraphicFramePr>
        <p:xfrm>
          <a:off x="375444" y="288661"/>
          <a:ext cx="19354800" cy="10688941"/>
        </p:xfrm>
        <a:graphic>
          <a:graphicData uri="http://schemas.openxmlformats.org/drawingml/2006/table">
            <a:tbl>
              <a:tblPr firstRow="1" bandRow="1">
                <a:tableStyleId>{5C22544A-7EE6-4342-B048-85BDC9FD1C3A}</a:tableStyleId>
              </a:tblPr>
              <a:tblGrid>
                <a:gridCol w="1215153">
                  <a:extLst>
                    <a:ext uri="{9D8B030D-6E8A-4147-A177-3AD203B41FA5}">
                      <a16:colId xmlns:a16="http://schemas.microsoft.com/office/drawing/2014/main" val="660515521"/>
                    </a:ext>
                  </a:extLst>
                </a:gridCol>
                <a:gridCol w="7677712">
                  <a:extLst>
                    <a:ext uri="{9D8B030D-6E8A-4147-A177-3AD203B41FA5}">
                      <a16:colId xmlns:a16="http://schemas.microsoft.com/office/drawing/2014/main" val="2140326874"/>
                    </a:ext>
                  </a:extLst>
                </a:gridCol>
                <a:gridCol w="10461935">
                  <a:extLst>
                    <a:ext uri="{9D8B030D-6E8A-4147-A177-3AD203B41FA5}">
                      <a16:colId xmlns:a16="http://schemas.microsoft.com/office/drawing/2014/main" val="648896705"/>
                    </a:ext>
                  </a:extLst>
                </a:gridCol>
              </a:tblGrid>
              <a:tr h="52104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22763">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960005">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Our People Plan approved by the Board in 2024 confirms we are committed to maximising workforce productivity and efficiency through strategic initiatives that strengthen the value and deployment of its workforce. By implementing workforce-related programmes aligned with ministerial priorities, we aim to significantly reduce agency expenditure. A key focus will be the effective execution of job planning policy, ensuring that 100% of Consultants possess an agreed job plan. This will be supported by speciality level reviews in update of existing job plans aligned to robust demand and capacity planning. To further enhance health at work, line managers will receive timely Occupational Health advice to facilitate employees' swift return post-sickness absence, fostering improved attendance and workplace morale. The Recovery &amp; Sustainability Board, established in 2024 and chaired by the CEO, will monitor delivery of the following Enabling Actions.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184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28065">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252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16</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Fully implement the actions outlined in the Variable Pay &amp; Agency Control Framework Welsh Health Circular</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rowSpan="3">
                  <a:txBody>
                    <a:bodyPr/>
                    <a:lstStyle/>
                    <a:p>
                      <a:pPr marL="0" indent="0" algn="just">
                        <a:buNone/>
                      </a:pPr>
                      <a:r>
                        <a:rPr lang="en-GB" sz="1800" dirty="0">
                          <a:solidFill>
                            <a:schemeClr val="tx1"/>
                          </a:solidFill>
                          <a:latin typeface="Verdana" panose="020B0604030504040204" pitchFamily="34" charset="0"/>
                          <a:ea typeface="Verdana" panose="020B0604030504040204" pitchFamily="34" charset="0"/>
                        </a:rPr>
                        <a:t>Spend on variable pay in 23/24 was £35m and forecast to be £20m in 24/25, a predicated saving of £15m from last year which is predominantly down to Registered Nursing.</a:t>
                      </a:r>
                    </a:p>
                    <a:p>
                      <a:pPr marL="0" indent="0" algn="just">
                        <a:buNone/>
                      </a:pP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Enhanced controls on Agency and recruitment also implemented.</a:t>
                      </a:r>
                    </a:p>
                    <a:p>
                      <a:pPr marL="0" indent="0" algn="just">
                        <a:buNone/>
                      </a:pPr>
                      <a:endPar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endParaRP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expenditure is £3.398m an average of £1.13m per month</a:t>
                      </a: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spend for Healthcare Support Worker, Admin &amp; Clerical, and Estates &amp; Ancillary staff is £524,980 - month 3 expenditure reduced to £103k</a:t>
                      </a: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29778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17</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2631949792"/>
                  </a:ext>
                </a:extLst>
              </a:tr>
              <a:tr h="380416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18</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a reduction in agency spend on Healthcare Support Worker, Admin &amp; Clerical, and Estates &amp; Ancillary staff to zero by 30th September 2025</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41540320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E405-92A9-A2E0-36B1-6062197FD5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0C2AA-DE6B-6918-E1C4-0744A02A57A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E4AE38C-3841-54E8-1551-CF5E02D4E33F}"/>
              </a:ext>
            </a:extLst>
          </p:cNvPr>
          <p:cNvGraphicFramePr>
            <a:graphicFrameLocks noGrp="1"/>
          </p:cNvGraphicFramePr>
          <p:nvPr>
            <p:extLst>
              <p:ext uri="{D42A27DB-BD31-4B8C-83A1-F6EECF244321}">
                <p14:modId xmlns:p14="http://schemas.microsoft.com/office/powerpoint/2010/main" val="142166677"/>
              </p:ext>
            </p:extLst>
          </p:nvPr>
        </p:nvGraphicFramePr>
        <p:xfrm>
          <a:off x="337343" y="225140"/>
          <a:ext cx="19431001" cy="7697784"/>
        </p:xfrm>
        <a:graphic>
          <a:graphicData uri="http://schemas.openxmlformats.org/drawingml/2006/table">
            <a:tbl>
              <a:tblPr firstRow="1" bandRow="1">
                <a:tableStyleId>{5C22544A-7EE6-4342-B048-85BDC9FD1C3A}</a:tableStyleId>
              </a:tblPr>
              <a:tblGrid>
                <a:gridCol w="1219937">
                  <a:extLst>
                    <a:ext uri="{9D8B030D-6E8A-4147-A177-3AD203B41FA5}">
                      <a16:colId xmlns:a16="http://schemas.microsoft.com/office/drawing/2014/main" val="660515521"/>
                    </a:ext>
                  </a:extLst>
                </a:gridCol>
                <a:gridCol w="7707940">
                  <a:extLst>
                    <a:ext uri="{9D8B030D-6E8A-4147-A177-3AD203B41FA5}">
                      <a16:colId xmlns:a16="http://schemas.microsoft.com/office/drawing/2014/main" val="2140326874"/>
                    </a:ext>
                  </a:extLst>
                </a:gridCol>
                <a:gridCol w="10503124">
                  <a:extLst>
                    <a:ext uri="{9D8B030D-6E8A-4147-A177-3AD203B41FA5}">
                      <a16:colId xmlns:a16="http://schemas.microsoft.com/office/drawing/2014/main" val="648896705"/>
                    </a:ext>
                  </a:extLst>
                </a:gridCol>
              </a:tblGrid>
              <a:tr h="31290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p>
                      <a:endParaRPr lang="en-GB" sz="1800" dirty="0">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22852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81464">
                <a:tc gridSpan="3">
                  <a:txBody>
                    <a:bodyPr/>
                    <a:lstStyle/>
                    <a:p>
                      <a:pPr algn="just"/>
                      <a:r>
                        <a:rPr lang="en-GB" sz="1800" b="1" dirty="0">
                          <a:latin typeface="Verdana" panose="020B0604030504040204" pitchFamily="34" charset="0"/>
                          <a:ea typeface="Verdana" panose="020B0604030504040204" pitchFamily="34" charset="0"/>
                        </a:rPr>
                        <a:t>Baseline Information   [CONTINUED]</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18146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61065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19</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effective implementation of job planning policy, to include ensuring that &gt; 90% of all Consultants have an agreed job plan in place at all times by 30 September 2025.</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Maintain a compliance rate of 95%</a:t>
                      </a:r>
                    </a:p>
                  </a:txBody>
                  <a:tcPr marL="104395" marR="104395" marT="52197" marB="52197"/>
                </a:tc>
                <a:extLst>
                  <a:ext uri="{0D108BD9-81ED-4DB2-BD59-A6C34878D82A}">
                    <a16:rowId xmlns:a16="http://schemas.microsoft.com/office/drawing/2014/main" val="4171849007"/>
                  </a:ext>
                </a:extLst>
              </a:tr>
              <a:tr h="368592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20</a:t>
                      </a:r>
                    </a:p>
                  </a:txBody>
                  <a:tcPr marL="73946" marR="73946" marT="36972" marB="36972" anchor="ctr"/>
                </a:tc>
                <a:tc>
                  <a:txBody>
                    <a:bodyPr/>
                    <a:lstStyle/>
                    <a:p>
                      <a:pPr marL="0" lvl="0" indent="0">
                        <a:lnSpc>
                          <a:spcPct val="100000"/>
                        </a:lnSpc>
                        <a:buNone/>
                      </a:pPr>
                      <a:r>
                        <a:rPr lang="en-US" sz="1800" b="0" i="0" u="none" strike="noStrike" noProof="0" dirty="0">
                          <a:latin typeface="Verdana" panose="020B0604030504040204" pitchFamily="34" charset="0"/>
                          <a:ea typeface="Verdana" panose="020B0604030504040204" pitchFamily="34" charset="0"/>
                          <a:cs typeface="Arial" panose="020B0604020202020204" pitchFamily="34" charset="0"/>
                        </a:rPr>
                        <a:t>Ensure a reduction in sickness absence in 2025/26 in comparison to 2024/25, through maximising adherence to the requirements of agreed attendance at work policies and adhering to the all-Wales Occupational Health minimum service levels</a:t>
                      </a: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‘Month 3 sickness absence figure  is 6.82% (there has been an increase in short term absence). We have implemented a corporate action plan which include compliance audits against the policy.  </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Action plans are monitored through the Workforce &amp; OD Committee</a:t>
                      </a: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353758776"/>
                  </a:ext>
                </a:extLst>
              </a:tr>
            </a:tbl>
          </a:graphicData>
        </a:graphic>
      </p:graphicFrame>
      <p:pic>
        <p:nvPicPr>
          <p:cNvPr id="2" name="Picture 1">
            <a:extLst>
              <a:ext uri="{FF2B5EF4-FFF2-40B4-BE49-F238E27FC236}">
                <a16:creationId xmlns:a16="http://schemas.microsoft.com/office/drawing/2014/main" id="{F75C1576-B6DA-AF1F-D78F-2B1677667F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8909" y="4496253"/>
            <a:ext cx="8441465" cy="2316843"/>
          </a:xfrm>
          <a:prstGeom prst="rect">
            <a:avLst/>
          </a:prstGeom>
          <a:noFill/>
        </p:spPr>
      </p:pic>
    </p:spTree>
    <p:extLst>
      <p:ext uri="{BB962C8B-B14F-4D97-AF65-F5344CB8AC3E}">
        <p14:creationId xmlns:p14="http://schemas.microsoft.com/office/powerpoint/2010/main" val="31473606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6D7D-C9E3-2533-0D3A-BFED6C3A8F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ADCB7F-D35C-4A22-CBB6-55138255903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B8A27973-FC9F-A1D9-AEC5-F58EF6A88C01}"/>
              </a:ext>
            </a:extLst>
          </p:cNvPr>
          <p:cNvGraphicFramePr>
            <a:graphicFrameLocks noGrp="1"/>
          </p:cNvGraphicFramePr>
          <p:nvPr>
            <p:extLst>
              <p:ext uri="{D42A27DB-BD31-4B8C-83A1-F6EECF244321}">
                <p14:modId xmlns:p14="http://schemas.microsoft.com/office/powerpoint/2010/main" val="99294366"/>
              </p:ext>
            </p:extLst>
          </p:nvPr>
        </p:nvGraphicFramePr>
        <p:xfrm>
          <a:off x="223044" y="237479"/>
          <a:ext cx="19583400" cy="10690183"/>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6711005">
                  <a:extLst>
                    <a:ext uri="{9D8B030D-6E8A-4147-A177-3AD203B41FA5}">
                      <a16:colId xmlns:a16="http://schemas.microsoft.com/office/drawing/2014/main" val="2140326874"/>
                    </a:ext>
                  </a:extLst>
                </a:gridCol>
                <a:gridCol w="11715070">
                  <a:extLst>
                    <a:ext uri="{9D8B030D-6E8A-4147-A177-3AD203B41FA5}">
                      <a16:colId xmlns:a16="http://schemas.microsoft.com/office/drawing/2014/main" val="648896705"/>
                    </a:ext>
                  </a:extLst>
                </a:gridCol>
              </a:tblGrid>
              <a:tr h="3617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576">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2040306">
                <a:tc gridSpan="3">
                  <a:txBody>
                    <a:bodyPr/>
                    <a:lstStyle/>
                    <a:p>
                      <a:pPr algn="just"/>
                      <a:r>
                        <a:rPr lang="en-GB" sz="1800" dirty="0">
                          <a:latin typeface="Verdana" panose="020B0604030504040204" pitchFamily="34" charset="0"/>
                          <a:ea typeface="Verdana" panose="020B0604030504040204" pitchFamily="34" charset="0"/>
                        </a:rPr>
                        <a:t>We are committed to taking action on the recommendations from the Value &amp; Sustainability Board, with local implementation being driven through the Recovery &amp; Sustainability Board. In 2025, a series of key programmes will be delivered aligned to the Enabling Actions, such as;</a:t>
                      </a:r>
                    </a:p>
                    <a:p>
                      <a:pPr marL="171450" indent="-171450" algn="just">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Accelerating non pay opportunities</a:t>
                      </a:r>
                      <a:r>
                        <a:rPr lang="en-GB" sz="1800" dirty="0">
                          <a:solidFill>
                            <a:schemeClr val="tx1"/>
                          </a:solidFill>
                          <a:latin typeface="Verdana" panose="020B0604030504040204" pitchFamily="34" charset="0"/>
                          <a:ea typeface="Verdana" panose="020B0604030504040204" pitchFamily="34" charset="0"/>
                        </a:rPr>
                        <a:t>, examples including </a:t>
                      </a:r>
                      <a:r>
                        <a:rPr lang="en-GB" sz="1800" b="0" i="0" dirty="0">
                          <a:solidFill>
                            <a:schemeClr val="tx1"/>
                          </a:solidFill>
                          <a:effectLst/>
                          <a:latin typeface="Verdana" panose="020B0604030504040204" pitchFamily="34" charset="0"/>
                          <a:ea typeface="Verdana" panose="020B0604030504040204" pitchFamily="34" charset="0"/>
                        </a:rPr>
                        <a:t>review of skin products substitutes used in Burns &amp; Plastics and Dermatology , seeking to achieve cost efficiencies without compromising quality. National </a:t>
                      </a:r>
                      <a:r>
                        <a:rPr lang="en-GB" sz="1800" b="0" i="0" kern="1200" dirty="0">
                          <a:solidFill>
                            <a:schemeClr val="dk1"/>
                          </a:solidFill>
                          <a:effectLst/>
                          <a:latin typeface="Verdana" panose="020B0604030504040204" pitchFamily="34" charset="0"/>
                          <a:ea typeface="Verdana" panose="020B0604030504040204" pitchFamily="34" charset="0"/>
                          <a:cs typeface="+mn-cs"/>
                        </a:rPr>
                        <a:t>o</a:t>
                      </a:r>
                      <a:r>
                        <a:rPr lang="en-GB" sz="1800" kern="1200" dirty="0">
                          <a:solidFill>
                            <a:schemeClr val="dk1"/>
                          </a:solidFill>
                          <a:effectLst/>
                          <a:latin typeface="Verdana" panose="020B0604030504040204" pitchFamily="34" charset="0"/>
                          <a:ea typeface="Verdana" panose="020B0604030504040204" pitchFamily="34" charset="0"/>
                          <a:cs typeface="+mn-cs"/>
                        </a:rPr>
                        <a:t>pportunities via V&amp;S Board been identified for 2025/26, and work is progressing with organisations on these. A model for the progression and adoption of savings schemes is being developed, and common principles to encourage All Wales or regional approaches are being considered. Clinical engagement will be key to progressing standardisation and product rationalisation which will be a focus area for 2025/26.</a:t>
                      </a:r>
                      <a:endParaRPr lang="en-GB" sz="180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475">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150">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03015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21</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Non-Pay - ensure implementation of Value &amp; Sustainability Board recommendations, which includes local implementation of clinically endorsed and mandated product choice to maximise market share and deliver best value. </a:t>
                      </a:r>
                    </a:p>
                  </a:txBody>
                  <a:tcPr marL="73946" marR="73946" marT="36972" marB="36972" anchor="ctr"/>
                </a:tc>
                <a:tc>
                  <a:txBody>
                    <a:bodyPr/>
                    <a:lstStyle/>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For SBUHB, the work on procurement and non-pay, the Focus is placed on the following priorities; Price and Volume, Contract Negotiations and Management, Management of Service Contracts.  In response to this, the National Welsh Shared Services Partnership (NWSSP) has set an annual targets of cash releasing savings for health boards across Wales for 2024-25.  The SBUHB savings plan target has been updated to £3.464m.  Currently SBUHB are reporting a cash releasing saving of £3.6m to February 2024, against a profile target of £3.175m.</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All Wales V&amp;S procurement workstream recently gave an update on the progress made to date, with savings of £34.8m reported in year exceeding the original target of £20.4m. In addition to the cash releasing savings, there has been significant avoidance of inflationary pressures which exceeded the level of recognised cost pressures reported. The workstream reported that actions such as competitive tendering and benchmarking have contributed to achievement this year.  </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GB" sz="1800" b="0" i="0" u="none" strike="noStrike" noProof="0" dirty="0">
                          <a:solidFill>
                            <a:srgbClr val="000000"/>
                          </a:solidFill>
                          <a:latin typeface="Verdana" panose="020B0604030504040204" pitchFamily="34" charset="0"/>
                          <a:ea typeface="Verdana" panose="020B0604030504040204" pitchFamily="34" charset="0"/>
                        </a:rPr>
                        <a:t>Procurement are working towards identifying further opportunities in both the Med &amp; Non Med categories from a National and Integrated Care Systems (ICS) perspective. Subsequent reporting will be designed to identify variation and highlight potential areas of focus. In addition, Procurement are developing a 3 Year pipeline of initiatives to determine the art of the possible using managed Services etc. A Theatre Procurement Group has been introduced to review saving opportunities in Theatres &amp; Critical Care Areas</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9595102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A37-8647-9C06-8DD1-0A49D2FF5E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3E77B-BF1F-FEBE-79DA-F8445FD93AF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DC00EBE-CA66-EE9E-1833-356F09DF772B}"/>
              </a:ext>
            </a:extLst>
          </p:cNvPr>
          <p:cNvGraphicFramePr>
            <a:graphicFrameLocks noGrp="1"/>
          </p:cNvGraphicFramePr>
          <p:nvPr>
            <p:extLst>
              <p:ext uri="{D42A27DB-BD31-4B8C-83A1-F6EECF244321}">
                <p14:modId xmlns:p14="http://schemas.microsoft.com/office/powerpoint/2010/main" val="7561770"/>
              </p:ext>
            </p:extLst>
          </p:nvPr>
        </p:nvGraphicFramePr>
        <p:xfrm>
          <a:off x="299244" y="244475"/>
          <a:ext cx="19583400" cy="10665014"/>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5867238">
                  <a:extLst>
                    <a:ext uri="{9D8B030D-6E8A-4147-A177-3AD203B41FA5}">
                      <a16:colId xmlns:a16="http://schemas.microsoft.com/office/drawing/2014/main" val="2140326874"/>
                    </a:ext>
                  </a:extLst>
                </a:gridCol>
                <a:gridCol w="12558837">
                  <a:extLst>
                    <a:ext uri="{9D8B030D-6E8A-4147-A177-3AD203B41FA5}">
                      <a16:colId xmlns:a16="http://schemas.microsoft.com/office/drawing/2014/main" val="648896705"/>
                    </a:ext>
                  </a:extLst>
                </a:gridCol>
              </a:tblGrid>
              <a:tr h="3974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50433">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219280">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indent="-171450">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Medicines</a:t>
                      </a:r>
                      <a:r>
                        <a:rPr lang="en-GB" sz="1800" dirty="0">
                          <a:solidFill>
                            <a:schemeClr val="tx1"/>
                          </a:solidFill>
                          <a:latin typeface="Verdana" panose="020B0604030504040204" pitchFamily="34" charset="0"/>
                          <a:ea typeface="Verdana" panose="020B0604030504040204" pitchFamily="34" charset="0"/>
                        </a:rPr>
                        <a:t> –  Acting on national recommendations balanced with </a:t>
                      </a:r>
                      <a:r>
                        <a:rPr lang="en-GB" sz="1800" kern="1200" dirty="0">
                          <a:solidFill>
                            <a:schemeClr val="dk1"/>
                          </a:solidFill>
                          <a:effectLst/>
                          <a:latin typeface="Verdana" panose="020B0604030504040204" pitchFamily="34" charset="0"/>
                          <a:ea typeface="Verdana" panose="020B0604030504040204" pitchFamily="34" charset="0"/>
                          <a:cs typeface="+mn-cs"/>
                        </a:rPr>
                        <a:t>consideration to resource requirements, </a:t>
                      </a:r>
                      <a:r>
                        <a:rPr lang="en-GB" sz="1800" kern="1200" dirty="0">
                          <a:solidFill>
                            <a:schemeClr val="tx1"/>
                          </a:solidFill>
                          <a:effectLst/>
                          <a:latin typeface="Verdana" panose="020B0604030504040204" pitchFamily="34" charset="0"/>
                          <a:ea typeface="Verdana" panose="020B0604030504040204" pitchFamily="34" charset="0"/>
                          <a:cs typeface="+mn-cs"/>
                        </a:rPr>
                        <a:t>these have </a:t>
                      </a:r>
                      <a:r>
                        <a:rPr lang="en-GB" sz="1800" kern="1200" dirty="0">
                          <a:solidFill>
                            <a:schemeClr val="dk1"/>
                          </a:solidFill>
                          <a:effectLst/>
                          <a:latin typeface="Verdana" panose="020B0604030504040204" pitchFamily="34" charset="0"/>
                          <a:ea typeface="Verdana" panose="020B0604030504040204" pitchFamily="34" charset="0"/>
                          <a:cs typeface="+mn-cs"/>
                        </a:rPr>
                        <a:t>identified national medicines financial savings opportunities, in supporting health boards to:</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Choose the best value product; </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Minimise losses from local procurement;</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Eliminate no or low value prescribing</a:t>
                      </a:r>
                    </a:p>
                    <a:p>
                      <a:pPr marL="171450" lvl="0" indent="-171450">
                        <a:buFont typeface="Courier New" panose="02070309020205020404" pitchFamily="49" charset="0"/>
                        <a:buChar char="o"/>
                      </a:pP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marL="0" lvl="0" indent="0">
                        <a:buFont typeface="Courier New" panose="02070309020205020404" pitchFamily="49" charset="0"/>
                        <a:buNone/>
                      </a:pPr>
                      <a:r>
                        <a:rPr lang="en-GB" sz="1800" kern="1200" dirty="0">
                          <a:solidFill>
                            <a:schemeClr val="dk1"/>
                          </a:solidFill>
                          <a:effectLst/>
                          <a:latin typeface="Verdana" panose="020B0604030504040204" pitchFamily="34" charset="0"/>
                          <a:ea typeface="Verdana" panose="020B0604030504040204" pitchFamily="34" charset="0"/>
                          <a:cs typeface="+mn-cs"/>
                        </a:rPr>
                        <a:t>We will </a:t>
                      </a:r>
                      <a:r>
                        <a:rPr lang="en-GB" sz="1800" kern="1200" dirty="0">
                          <a:solidFill>
                            <a:schemeClr val="tx1"/>
                          </a:solidFill>
                          <a:effectLst/>
                          <a:latin typeface="Verdana" panose="020B0604030504040204" pitchFamily="34" charset="0"/>
                          <a:ea typeface="Verdana" panose="020B0604030504040204" pitchFamily="34" charset="0"/>
                          <a:cs typeface="+mn-cs"/>
                        </a:rPr>
                        <a:t>also d</a:t>
                      </a:r>
                      <a:r>
                        <a:rPr lang="en-GB" sz="1800" dirty="0">
                          <a:solidFill>
                            <a:schemeClr val="tx1"/>
                          </a:solidFill>
                          <a:latin typeface="Verdana" panose="020B0604030504040204" pitchFamily="34" charset="0"/>
                          <a:ea typeface="Verdana" panose="020B0604030504040204" pitchFamily="34" charset="0"/>
                        </a:rPr>
                        <a:t>evelop a comprehensive Medicines Management Strategy which will build on and consolidate the existing work in train to optimise the use of medicines, support patient outcomes, and manage resources effectively.</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9748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9533">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20346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22</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Medicines Management - ensure full implementation of the high value medicines Value &amp; Sustainability Board programme, which includes delivering opportunities against each of the four programme areas (maximise use of biosimilars, switch to generics, preferential use of medicines in primary care, restrict low value prescriptions)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kern="1200" dirty="0">
                          <a:solidFill>
                            <a:schemeClr val="tx1"/>
                          </a:solidFill>
                          <a:effectLst/>
                          <a:latin typeface="Verdana" panose="020B0604030504040204" pitchFamily="34" charset="0"/>
                          <a:ea typeface="Verdana" panose="020B0604030504040204" pitchFamily="34" charset="0"/>
                          <a:cs typeface="+mn-cs"/>
                        </a:rPr>
                        <a:t>1). Maximise use of biosimilars: All new SBUHB patients are started on biosimilars when available. Some rheumatology patients remain on reference products, mostly due to intolerance or treatment failure after switching. Recent efforts in the etanercept group of patients to identify unswitched patients have increased biosimilar use We are actively undertaking infliximab biosimilar to biosimilar switches to the least costly product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in Paediatrics and Rheumatology, with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now the highest prescribed infliximab preparation in these specialities.</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2). Implementing the use of six priority generic products within secondary care: performance with regard the generic use of the six priority products in secondary care  are shown in the embedded document.  Many of these switches were implemented prior to the Value and Sustainability Board recommendations being circulated.  Apixaban and </a:t>
                      </a:r>
                      <a:r>
                        <a:rPr lang="en-GB" sz="1800" kern="1200" dirty="0" err="1">
                          <a:solidFill>
                            <a:schemeClr val="tx1"/>
                          </a:solidFill>
                          <a:effectLst/>
                          <a:latin typeface="Verdana" panose="020B0604030504040204" pitchFamily="34" charset="0"/>
                          <a:ea typeface="Verdana" panose="020B0604030504040204" pitchFamily="34" charset="0"/>
                          <a:cs typeface="+mn-cs"/>
                        </a:rPr>
                        <a:t>sugammadex</a:t>
                      </a:r>
                      <a:r>
                        <a:rPr lang="en-GB" sz="1800" kern="1200" dirty="0">
                          <a:solidFill>
                            <a:schemeClr val="tx1"/>
                          </a:solidFill>
                          <a:effectLst/>
                          <a:latin typeface="Verdana" panose="020B0604030504040204" pitchFamily="34" charset="0"/>
                          <a:ea typeface="Verdana" panose="020B0604030504040204" pitchFamily="34" charset="0"/>
                          <a:cs typeface="+mn-cs"/>
                        </a:rPr>
                        <a:t> switches were implemented as soon as the generic product became available to purchase.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3). Preferential use of medicines in Primary Care: AWTTC has produced a Brand to Generic efficiencies dashboard, updated monthly. Primary care pharmacy teams review and identify opportunities on a monthly basis.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Data available in embedded document.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4). Restricting the prescribing of low-value medicines: AWTTC has produced three dashboards based on three, ‘Low Value for Prescribing Papers,’ updated monthly. Primary care pharmacy teams review and identify opportunities on a monthly basis within this dashboard.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software program.</a:t>
                      </a: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20954029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D51E-6A22-C0E4-C6B4-6740EA7383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B5A56-E41E-5704-32E0-C26DC5ECF14D}"/>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54068D50-A012-4E3F-9A7A-5397CF3BC283}"/>
              </a:ext>
            </a:extLst>
          </p:cNvPr>
          <p:cNvGraphicFramePr>
            <a:graphicFrameLocks noGrp="1"/>
          </p:cNvGraphicFramePr>
          <p:nvPr>
            <p:extLst>
              <p:ext uri="{D42A27DB-BD31-4B8C-83A1-F6EECF244321}">
                <p14:modId xmlns:p14="http://schemas.microsoft.com/office/powerpoint/2010/main" val="1597833169"/>
              </p:ext>
            </p:extLst>
          </p:nvPr>
        </p:nvGraphicFramePr>
        <p:xfrm>
          <a:off x="223044" y="244475"/>
          <a:ext cx="19659601" cy="10744199"/>
        </p:xfrm>
        <a:graphic>
          <a:graphicData uri="http://schemas.openxmlformats.org/drawingml/2006/table">
            <a:tbl>
              <a:tblPr firstRow="1" bandRow="1">
                <a:tableStyleId>{5C22544A-7EE6-4342-B048-85BDC9FD1C3A}</a:tableStyleId>
              </a:tblPr>
              <a:tblGrid>
                <a:gridCol w="1161829">
                  <a:extLst>
                    <a:ext uri="{9D8B030D-6E8A-4147-A177-3AD203B41FA5}">
                      <a16:colId xmlns:a16="http://schemas.microsoft.com/office/drawing/2014/main" val="660515521"/>
                    </a:ext>
                  </a:extLst>
                </a:gridCol>
                <a:gridCol w="6839171">
                  <a:extLst>
                    <a:ext uri="{9D8B030D-6E8A-4147-A177-3AD203B41FA5}">
                      <a16:colId xmlns:a16="http://schemas.microsoft.com/office/drawing/2014/main" val="2140326874"/>
                    </a:ext>
                  </a:extLst>
                </a:gridCol>
                <a:gridCol w="11658601">
                  <a:extLst>
                    <a:ext uri="{9D8B030D-6E8A-4147-A177-3AD203B41FA5}">
                      <a16:colId xmlns:a16="http://schemas.microsoft.com/office/drawing/2014/main" val="648896705"/>
                    </a:ext>
                  </a:extLst>
                </a:gridCol>
              </a:tblGrid>
              <a:tr h="380568">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22840">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795289">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dirty="0">
                          <a:latin typeface="Verdana" panose="020B0604030504040204" pitchFamily="34" charset="0"/>
                          <a:ea typeface="Verdana" panose="020B0604030504040204" pitchFamily="34" charset="0"/>
                        </a:rPr>
                        <a:t>CHC Programme: </a:t>
                      </a:r>
                      <a:r>
                        <a:rPr lang="en-GB" sz="1800" kern="1200" dirty="0">
                          <a:solidFill>
                            <a:schemeClr val="dk1"/>
                          </a:solidFill>
                          <a:effectLst/>
                          <a:latin typeface="Verdana" panose="020B0604030504040204" pitchFamily="34" charset="0"/>
                          <a:ea typeface="Verdana" panose="020B0604030504040204" pitchFamily="34" charset="0"/>
                          <a:cs typeface="+mn-cs"/>
                        </a:rPr>
                        <a:t>Strengthened commissioning approach to be implemented in 2025/2026</a:t>
                      </a:r>
                      <a:r>
                        <a:rPr lang="en-GB" sz="1800" b="0" dirty="0">
                          <a:latin typeface="Verdana" panose="020B0604030504040204" pitchFamily="34" charset="0"/>
                          <a:ea typeface="Verdana" panose="020B0604030504040204" pitchFamily="34" charset="0"/>
                        </a:rPr>
                        <a:t>.</a:t>
                      </a:r>
                      <a:endParaRPr lang="en-GB" sz="1800" b="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80568">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0758">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16417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23</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CHC - ensure implementation of Value &amp; Sustainability Board recommendations which include continued actions to improve clinical and financial effectiveness associated with packages of care. This includes implemented a standard digital solution to support effective intelligence capture on a national basis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A review by the former National Collaborative Commissioning Unit (NCCU) identified a number of opportunities for the Health Board to strengthen its commissioning approach through the establishment of a central commissioning function.  CHC Programme Board established to design an optimum model for SBUHB which will aid in streamlining processes, negotiating contracts, ensuring consistent pricing as well as working with Local Authority partners on a joint fee setting process. A proposal to implement a pooled budget for continuing care with both LAs is being jointly developed through the RPB.</a:t>
                      </a:r>
                    </a:p>
                    <a:p>
                      <a:pPr marL="0" lvl="0" indent="0" algn="just">
                        <a:lnSpc>
                          <a:spcPct val="100000"/>
                        </a:lnSpc>
                        <a:buNone/>
                      </a:pPr>
                      <a:endParaRPr lang="en-US" sz="1800" dirty="0">
                        <a:latin typeface="Verdana" panose="020B0604030504040204" pitchFamily="34" charset="0"/>
                        <a:ea typeface="Verdana" panose="020B0604030504040204" pitchFamily="34" charset="0"/>
                      </a:endParaRP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Changes in senior leadership within NWJCC and lack of resources available to support a dedicated CHC programme has resulted in work being paused.  The only areas being progressed are the all-Wales IT system and nurse assessor training.  WG are funding the IT system but not the revenue costs associated with implementation, and funding source is yet to be identified for the nurse assessor training.  Market engagement sessions have just concluded for the IT system, next step is the formal tender process.</a:t>
                      </a: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In the absence of a national programme, the HB will look at implementing as many of the recommendations as possible at al local level:</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Work being driven through the RPB on repatriation of high cost placements</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Regional Commissioning Board being established via the RPB with supporting workstreams focusing on implementation of an integrated approach to CHC/ complex care commissioning including pooled budgets for health and social care.</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The HB is working with LAs on alignment of fee setting processes and exploring joint utilisation of benchmarking tool to aid pricing.</a:t>
                      </a: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914558238"/>
                  </a:ext>
                </a:extLst>
              </a:tr>
            </a:tbl>
          </a:graphicData>
        </a:graphic>
      </p:graphicFrame>
    </p:spTree>
    <p:extLst>
      <p:ext uri="{BB962C8B-B14F-4D97-AF65-F5344CB8AC3E}">
        <p14:creationId xmlns:p14="http://schemas.microsoft.com/office/powerpoint/2010/main" val="24702341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8947-24DB-8A38-03EF-F7FC7974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96B8C-F91B-80DC-36DB-927B6DB7366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79613B4-11FC-70FA-C35A-B7314D414F62}"/>
              </a:ext>
            </a:extLst>
          </p:cNvPr>
          <p:cNvGraphicFramePr>
            <a:graphicFrameLocks noGrp="1"/>
          </p:cNvGraphicFramePr>
          <p:nvPr>
            <p:extLst>
              <p:ext uri="{D42A27DB-BD31-4B8C-83A1-F6EECF244321}">
                <p14:modId xmlns:p14="http://schemas.microsoft.com/office/powerpoint/2010/main" val="1353643418"/>
              </p:ext>
            </p:extLst>
          </p:nvPr>
        </p:nvGraphicFramePr>
        <p:xfrm>
          <a:off x="146844" y="94687"/>
          <a:ext cx="19958844" cy="11012684"/>
        </p:xfrm>
        <a:graphic>
          <a:graphicData uri="http://schemas.openxmlformats.org/drawingml/2006/table">
            <a:tbl>
              <a:tblPr firstRow="1" bandRow="1">
                <a:tableStyleId>{5C22544A-7EE6-4342-B048-85BDC9FD1C3A}</a:tableStyleId>
              </a:tblPr>
              <a:tblGrid>
                <a:gridCol w="1179513">
                  <a:extLst>
                    <a:ext uri="{9D8B030D-6E8A-4147-A177-3AD203B41FA5}">
                      <a16:colId xmlns:a16="http://schemas.microsoft.com/office/drawing/2014/main" val="660515521"/>
                    </a:ext>
                  </a:extLst>
                </a:gridCol>
                <a:gridCol w="3367096">
                  <a:extLst>
                    <a:ext uri="{9D8B030D-6E8A-4147-A177-3AD203B41FA5}">
                      <a16:colId xmlns:a16="http://schemas.microsoft.com/office/drawing/2014/main" val="2140326874"/>
                    </a:ext>
                  </a:extLst>
                </a:gridCol>
                <a:gridCol w="15412235">
                  <a:extLst>
                    <a:ext uri="{9D8B030D-6E8A-4147-A177-3AD203B41FA5}">
                      <a16:colId xmlns:a16="http://schemas.microsoft.com/office/drawing/2014/main" val="648896705"/>
                    </a:ext>
                  </a:extLst>
                </a:gridCol>
              </a:tblGrid>
              <a:tr h="370994">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3837">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72663">
                <a:tc gridSpan="3">
                  <a:txBody>
                    <a:bodyPr/>
                    <a:lstStyle/>
                    <a:p>
                      <a:pPr marL="0" indent="0" algn="just">
                        <a:buFont typeface="Arial" panose="020B0604020202020204" pitchFamily="34" charset="0"/>
                        <a:buNone/>
                      </a:pPr>
                      <a:r>
                        <a:rPr lang="en-GB" sz="1800" dirty="0">
                          <a:solidFill>
                            <a:schemeClr val="tx1"/>
                          </a:solidFill>
                          <a:latin typeface="Verdana" panose="020B0604030504040204" pitchFamily="34" charset="0"/>
                          <a:ea typeface="Verdana" panose="020B0604030504040204" pitchFamily="34" charset="0"/>
                        </a:rPr>
                        <a:t>Ongoing refresh of the Health Board Estates Strategy which will include primary care estate.</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7099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7099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3004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24</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Estate - ensure ongoing actions to strengthen estate utilisation including the appropriate repurposing and disposal of under-utilised estate.</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lvl="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C</a:t>
                      </a:r>
                      <a:r>
                        <a:rPr lang="en-US" sz="1800" dirty="0" err="1">
                          <a:latin typeface="Verdana" panose="020B0604030504040204" pitchFamily="34" charset="0"/>
                          <a:ea typeface="Verdana" panose="020B0604030504040204" pitchFamily="34" charset="0"/>
                        </a:rPr>
                        <a:t>ompleted</a:t>
                      </a:r>
                      <a:r>
                        <a:rPr lang="en-US" sz="1800" dirty="0">
                          <a:latin typeface="Verdana" panose="020B0604030504040204" pitchFamily="34" charset="0"/>
                          <a:ea typeface="Verdana" panose="020B0604030504040204" pitchFamily="34" charset="0"/>
                        </a:rPr>
                        <a:t> Estates Strategy May 2022 which included space and utilisation reviews and concluded that due to the age of much of our estate, many of our clinical environments were not designed for the service function they are now providing. As services have grown and developed, they have expanded on an ad hoc basis into environments that are less than optimal for modern patient care in many instances The strategic objectives cannot be achieved with the existing infrastructure (estates and IT) due to restricted envelope footprint.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Estate utilisation is ongoing process informed by the 6 Facet Survey. Given the age of the buildings and with over 50% of the estate in Condition C or worse the cost of repurposing would be prohibitive for the benefits realised as a consequence. That said there is a proactive approach, which includes a number of initiatives. In addition, the Health Board is actively pursuing options for rationalising </a:t>
                      </a:r>
                      <a:r>
                        <a:rPr lang="en-US" sz="1800" dirty="0" err="1">
                          <a:latin typeface="Verdana" panose="020B0604030504040204" pitchFamily="34" charset="0"/>
                          <a:ea typeface="Verdana" panose="020B0604030504040204" pitchFamily="34" charset="0"/>
                        </a:rPr>
                        <a:t>Cefn</a:t>
                      </a:r>
                      <a:r>
                        <a:rPr lang="en-US" sz="1800" dirty="0">
                          <a:latin typeface="Verdana" panose="020B0604030504040204" pitchFamily="34" charset="0"/>
                          <a:ea typeface="Verdana" panose="020B0604030504040204" pitchFamily="34" charset="0"/>
                        </a:rPr>
                        <a:t> Coed Hospital, although site disposal is dependent upon more suitable adult mental health facilities; and the Health Board will be reviewing its Primary Care estate as part of a restructuring of the Operational Estates department, which will focus on ensuring that space needs to be fit for purpose.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Land &amp; Property Disposals:</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Phillips Parade disposal completed.</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Morriston Land disposal expected to complete Q1 2025/26 Still in progressive discussions with the land owner and agents.▪ Reviewing options to support WG request for suitable sites to support the Affordable Housing Task &amp; Finish Group for immediate development, with 2 options being proposed to undertake further feasibility on the HQ land and </a:t>
                      </a:r>
                      <a:r>
                        <a:rPr lang="en-GB" sz="1800" kern="1200" dirty="0" err="1">
                          <a:solidFill>
                            <a:schemeClr val="dk1"/>
                          </a:solidFill>
                          <a:latin typeface="Verdana" panose="020B0604030504040204" pitchFamily="34" charset="0"/>
                          <a:ea typeface="Verdana" panose="020B0604030504040204" pitchFamily="34" charset="0"/>
                          <a:cs typeface="+mn-cs"/>
                        </a:rPr>
                        <a:t>Cefn</a:t>
                      </a:r>
                      <a:r>
                        <a:rPr lang="en-GB" sz="1800" kern="1200" dirty="0">
                          <a:solidFill>
                            <a:schemeClr val="dk1"/>
                          </a:solidFill>
                          <a:latin typeface="Verdana" panose="020B0604030504040204" pitchFamily="34" charset="0"/>
                          <a:ea typeface="Verdana" panose="020B0604030504040204" pitchFamily="34" charset="0"/>
                          <a:cs typeface="+mn-cs"/>
                        </a:rPr>
                        <a:t> </a:t>
                      </a:r>
                      <a:r>
                        <a:rPr lang="en-GB" sz="1800" kern="1200" dirty="0" err="1">
                          <a:solidFill>
                            <a:schemeClr val="dk1"/>
                          </a:solidFill>
                          <a:latin typeface="Verdana" panose="020B0604030504040204" pitchFamily="34" charset="0"/>
                          <a:ea typeface="Verdana" panose="020B0604030504040204" pitchFamily="34" charset="0"/>
                          <a:cs typeface="+mn-cs"/>
                        </a:rPr>
                        <a:t>Coed</a:t>
                      </a:r>
                      <a:r>
                        <a:rPr lang="en-GB" sz="1800" kern="1200" dirty="0">
                          <a:solidFill>
                            <a:schemeClr val="dk1"/>
                          </a:solidFill>
                          <a:latin typeface="Verdana" panose="020B0604030504040204" pitchFamily="34" charset="0"/>
                          <a:ea typeface="Verdana" panose="020B0604030504040204" pitchFamily="34" charset="0"/>
                          <a:cs typeface="+mn-cs"/>
                        </a:rPr>
                        <a:t> Hospital. There is also the opportunity of redeveloping Clos George Morgan and part of the 55 acres, say 10 acres, acquired for hospital expansion (ED and possibly an Adult Acute Mental Health facility), which would strengthen the case for the access road, and provide accommodation for clinicians and researchers as the University becomes more engaged in potential catapult research initiatives. Ty Samlet, the new centralised Medical Records facility in </a:t>
                      </a:r>
                      <a:r>
                        <a:rPr lang="en-GB" sz="1800" kern="1200" dirty="0" err="1">
                          <a:solidFill>
                            <a:schemeClr val="dk1"/>
                          </a:solidFill>
                          <a:latin typeface="Verdana" panose="020B0604030504040204" pitchFamily="34" charset="0"/>
                          <a:ea typeface="Verdana" panose="020B0604030504040204" pitchFamily="34" charset="0"/>
                          <a:cs typeface="+mn-cs"/>
                        </a:rPr>
                        <a:t>Llansamlet</a:t>
                      </a:r>
                      <a:r>
                        <a:rPr lang="en-GB" sz="1800" kern="1200" dirty="0">
                          <a:solidFill>
                            <a:schemeClr val="dk1"/>
                          </a:solidFill>
                          <a:latin typeface="Verdana" panose="020B0604030504040204" pitchFamily="34" charset="0"/>
                          <a:ea typeface="Verdana" panose="020B0604030504040204" pitchFamily="34" charset="0"/>
                          <a:cs typeface="+mn-cs"/>
                        </a:rPr>
                        <a:t> that will deliver massive benefits to the service, is now online, although estates support is still being worked through, and is an additional pressure on existing resources.</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Hybrid Planning application for the Morriston land 55 acres was submitted on the 11th July and is now awaiting approval from Swansea Local Authority by November for the full planning of the access route and outline planning for development of the 55 acres of land.  Capacity and capability. </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Estates team has undertaken a review of current challenges facing the team and has recommended a 3-year recovery plan, which was supported by IMs (Finance &amp; Performance Committee, 27th May 2025). Restructuring proposals have been prepared for further approval. These are fully funded and it has been estimated that once new roles are in place there would be a net contribution to the Health Board of around £200k per annum. The Health Board was also successful in securing for the largest WG TEF allocation across NHS Wales. This is helping to mitigate serious risk issues, such as the viability of the steam line serving Morriston Hospital, but this has placed considerable pressure on existing Estates resources who are now fully engaged in the capital project delivery process (which is another positive)</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20078453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AC4-5C91-F0B8-737B-C74CA107F2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9595F8-3702-B8AD-02C2-31F20007F657}"/>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3FB6FE92-3FEA-7023-57D5-323F1DBBE83A}"/>
              </a:ext>
            </a:extLst>
          </p:cNvPr>
          <p:cNvGraphicFramePr>
            <a:graphicFrameLocks noGrp="1"/>
          </p:cNvGraphicFramePr>
          <p:nvPr>
            <p:extLst>
              <p:ext uri="{D42A27DB-BD31-4B8C-83A1-F6EECF244321}">
                <p14:modId xmlns:p14="http://schemas.microsoft.com/office/powerpoint/2010/main" val="2077891618"/>
              </p:ext>
            </p:extLst>
          </p:nvPr>
        </p:nvGraphicFramePr>
        <p:xfrm>
          <a:off x="146844" y="168275"/>
          <a:ext cx="19735801" cy="11012369"/>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4853468">
                  <a:extLst>
                    <a:ext uri="{9D8B030D-6E8A-4147-A177-3AD203B41FA5}">
                      <a16:colId xmlns:a16="http://schemas.microsoft.com/office/drawing/2014/main" val="2140326874"/>
                    </a:ext>
                  </a:extLst>
                </a:gridCol>
                <a:gridCol w="13716001">
                  <a:extLst>
                    <a:ext uri="{9D8B030D-6E8A-4147-A177-3AD203B41FA5}">
                      <a16:colId xmlns:a16="http://schemas.microsoft.com/office/drawing/2014/main" val="648896705"/>
                    </a:ext>
                  </a:extLst>
                </a:gridCol>
              </a:tblGrid>
              <a:tr h="36247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9323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390254">
                <a:tc gridSpan="3">
                  <a:txBody>
                    <a:bodyPr/>
                    <a:lstStyle/>
                    <a:p>
                      <a:pPr algn="just"/>
                      <a:r>
                        <a:rPr lang="en-GB" sz="1800" b="1" dirty="0">
                          <a:solidFill>
                            <a:schemeClr val="tx1"/>
                          </a:solidFill>
                          <a:latin typeface="Verdana" panose="020B0604030504040204" pitchFamily="34" charset="0"/>
                          <a:ea typeface="Verdana" panose="020B0604030504040204" pitchFamily="34" charset="0"/>
                        </a:rPr>
                        <a:t>Cancer focus - </a:t>
                      </a:r>
                      <a:r>
                        <a:rPr lang="en-GB" sz="1800" dirty="0">
                          <a:solidFill>
                            <a:schemeClr val="tx1"/>
                          </a:solidFill>
                          <a:latin typeface="Verdana" panose="020B0604030504040204" pitchFamily="34" charset="0"/>
                          <a:ea typeface="Verdana" panose="020B0604030504040204" pitchFamily="34" charset="0"/>
                        </a:rPr>
                        <a:t>Improving cancer care 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and these are monitored through the Cancer Programme and Information Group. Delivery of the National Optimal Pathways for Cancer remains the ambition for all tumour sites, and we are committed to working towards these optimal standards.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6247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8170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79346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implementation of the nationally </a:t>
                      </a:r>
                      <a:r>
                        <a:rPr lang="en-US" sz="1800" b="0" i="0" u="none" strike="noStrike" noProof="0" dirty="0" err="1">
                          <a:effectLst/>
                          <a:latin typeface="Verdana" panose="020B0604030504040204" pitchFamily="34" charset="0"/>
                          <a:ea typeface="Verdana" panose="020B0604030504040204" pitchFamily="34" charset="0"/>
                        </a:rPr>
                        <a:t>optimised</a:t>
                      </a:r>
                      <a:r>
                        <a:rPr lang="en-US" sz="1800" b="0" i="0" u="none" strike="noStrike" noProof="0" dirty="0">
                          <a:effectLst/>
                          <a:latin typeface="Verdana" panose="020B0604030504040204" pitchFamily="34" charset="0"/>
                          <a:ea typeface="Verdana" panose="020B0604030504040204" pitchFamily="34" charset="0"/>
                        </a:rPr>
                        <a:t> pathways in the cancer recovery programme</a:t>
                      </a:r>
                      <a:endParaRPr lang="en-US" sz="1800" dirty="0">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tc>
                <a:tc>
                  <a:txBody>
                    <a:bodyPr/>
                    <a:lstStyle/>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Agreement that NOPs are widely followed by each tumour site MDT in SBU -however local issues with timeliness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•Wales Cancer Operational Managers Group exploring how NOPs can be measured as the Cancer Tracker cannot collect the data required as the useful information is collected in free text and is unreportable in this format</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There is no consistency between NOPs and no allowance for variation on sequencing of processes for each stage from initial referral through to DC</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Due to the above issues we are unsure of where we truly are with delivery of all NOPs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•We are able to report data in a number of pathways, per tumour sites, included in the NOPs, e.g. time to diagnostics, time to treatment, time to pathology. However unable to do all of the bespoke reporting as stated in the NOPs. The HB has set its own local targets for some reporting areas, e.g. pathology turnaround time, as it is felt the NOP targets are unachievable  </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•Links to NHS Cancer Recovery funded Colorectal Pilot -data gathering from this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•Suggest to include monitoring of NOP in new JD and SOP for MDT Leads</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•BCUHB digital team leading on exercise scoping suggested changes and upgrades to WPAS Cancer Tracker to submit to DHCW for consideration.  Scoping exercise commenced in June 2025.  A meeting with DHCW planned for mid July 2025,all HB's to be updated thereafter.</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•We continue to report on available data in relation to USC diagnostics, USC first appointments, time to DTT and DTT to Treatment</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•Digital Team are continuing to progress with work for the colorectal project, currently linking in radiology data and visualisation of data in the form of a dashboard.</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•SOP for MDT's based on the national MDT Charter and JD for MDT Leads with Associate Medical Director for Cancer for review with aim to present to CPIG in September 2025. </a:t>
                      </a:r>
                    </a:p>
                  </a:txBody>
                  <a:tcPr marL="104395" marR="104395" marT="52197" marB="52197"/>
                </a:tc>
                <a:extLst>
                  <a:ext uri="{0D108BD9-81ED-4DB2-BD59-A6C34878D82A}">
                    <a16:rowId xmlns:a16="http://schemas.microsoft.com/office/drawing/2014/main" val="941816535"/>
                  </a:ext>
                </a:extLst>
              </a:tr>
              <a:tr h="1516252">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26</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compliance with straight to test guidance</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Data as per NHS Exec Cancer Resources, SCP compliance assessment dashboard:</a:t>
                      </a:r>
                    </a:p>
                    <a:p>
                      <a:pPr algn="just"/>
                      <a:r>
                        <a:rPr lang="en-GB" sz="1800" dirty="0">
                          <a:solidFill>
                            <a:schemeClr val="tx1"/>
                          </a:solidFill>
                          <a:latin typeface="Verdana" panose="020B0604030504040204" pitchFamily="34" charset="0"/>
                          <a:ea typeface="Verdana" panose="020B0604030504040204" pitchFamily="34" charset="0"/>
                        </a:rPr>
                        <a:t>% compliance STT:</a:t>
                      </a:r>
                    </a:p>
                    <a:p>
                      <a:pPr algn="just"/>
                      <a:r>
                        <a:rPr lang="en-GB" sz="1800" dirty="0">
                          <a:solidFill>
                            <a:schemeClr val="tx1"/>
                          </a:solidFill>
                          <a:latin typeface="Verdana" panose="020B0604030504040204" pitchFamily="34" charset="0"/>
                          <a:ea typeface="Verdana" panose="020B0604030504040204" pitchFamily="34" charset="0"/>
                        </a:rPr>
                        <a:t>Jan 25 = 79%    Feb 25 = 78%   Mar 25= 79%</a:t>
                      </a:r>
                    </a:p>
                    <a:p>
                      <a:pPr algn="just"/>
                      <a:r>
                        <a:rPr lang="en-GB" sz="1800" dirty="0">
                          <a:solidFill>
                            <a:schemeClr val="tx1"/>
                          </a:solidFill>
                          <a:latin typeface="Verdana" panose="020B0604030504040204" pitchFamily="34" charset="0"/>
                          <a:ea typeface="Verdana" panose="020B0604030504040204" pitchFamily="34" charset="0"/>
                        </a:rPr>
                        <a:t>Apr 25= 79%      *Data for May 2025 is not yet available nationally.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Percentage of patients following a STT pathway is consistently above the all Wales percentage.  There is no recommended attainment measure.</a:t>
                      </a: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4253184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2D574-F234-BA6D-DF66-B420686F1B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9DD4A-92C6-A0CA-7954-A08A65C7D691}"/>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70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A4C7224-7B42-4C77-5A64-DA19E89CD8C2}"/>
              </a:ext>
            </a:extLst>
          </p:cNvPr>
          <p:cNvGraphicFramePr>
            <a:graphicFrameLocks noGrp="1"/>
          </p:cNvGraphicFramePr>
          <p:nvPr>
            <p:extLst>
              <p:ext uri="{D42A27DB-BD31-4B8C-83A1-F6EECF244321}">
                <p14:modId xmlns:p14="http://schemas.microsoft.com/office/powerpoint/2010/main" val="3436319813"/>
              </p:ext>
            </p:extLst>
          </p:nvPr>
        </p:nvGraphicFramePr>
        <p:xfrm>
          <a:off x="223044" y="165288"/>
          <a:ext cx="19583400" cy="1011526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7583088">
                  <a:extLst>
                    <a:ext uri="{9D8B030D-6E8A-4147-A177-3AD203B41FA5}">
                      <a16:colId xmlns:a16="http://schemas.microsoft.com/office/drawing/2014/main" val="2140326874"/>
                    </a:ext>
                  </a:extLst>
                </a:gridCol>
                <a:gridCol w="10842988">
                  <a:extLst>
                    <a:ext uri="{9D8B030D-6E8A-4147-A177-3AD203B41FA5}">
                      <a16:colId xmlns:a16="http://schemas.microsoft.com/office/drawing/2014/main" val="648896705"/>
                    </a:ext>
                  </a:extLst>
                </a:gridCol>
              </a:tblGrid>
              <a:tr h="421739">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524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802013">
                <a:tc gridSpan="3">
                  <a:txBody>
                    <a:bodyPr/>
                    <a:lstStyle/>
                    <a:p>
                      <a:r>
                        <a:rPr lang="en-GB" sz="1800" b="1" i="0" kern="1200" dirty="0">
                          <a:solidFill>
                            <a:schemeClr val="dk1"/>
                          </a:solidFill>
                          <a:effectLst/>
                          <a:latin typeface="Verdana" panose="020B0604030504040204" pitchFamily="34" charset="0"/>
                          <a:ea typeface="Verdana" panose="020B0604030504040204" pitchFamily="34" charset="0"/>
                          <a:cs typeface="+mn-cs"/>
                        </a:rPr>
                        <a:t>Diabetes focus</a:t>
                      </a:r>
                    </a:p>
                    <a:p>
                      <a:r>
                        <a:rPr lang="en-GB" sz="1800" b="0" i="0" kern="1200" dirty="0">
                          <a:solidFill>
                            <a:schemeClr val="dk1"/>
                          </a:solidFill>
                          <a:effectLst/>
                          <a:latin typeface="Verdana" panose="020B0604030504040204" pitchFamily="34" charset="0"/>
                          <a:ea typeface="Verdana" panose="020B0604030504040204" pitchFamily="34" charset="0"/>
                          <a:cs typeface="+mn-cs"/>
                        </a:rPr>
                        <a:t>We have taken a number of strategic and operational actions to improve performance against the diabetes eight Care Standards and has signed up to the Tackling Diabetes Together programme. The Diabetes Development &amp; Planning Group has been re-established to focus on the key goals of:</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Keeping patients with diabetes well and prevent complications</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Reducing the prevalence/onset of diabetes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The aim is also to build on work already undertaken, to establish a community multi-disciplinary diabetes service to deliver specialist care for more complex patients.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759">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449">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61376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27</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Diabetes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To deliver this agenda, performance against the Care Standards is key, with particular focus on improving the reporting against the Care Standards elements, particularly in relation Type 1 diabetes. Performance against the eight Care Standards is measured via the National Diabetes Audit tool, which is fed by the Audit+ digital system; only data held in GP records is uploaded and so secondary care data is not included. A robust digital solution will be explored so that a more accurate performance position can be demonstrated, as the Health Board’s performance position (as per Ministerial Delivery Expectations Trajectories) is much higher than nationally reported.</a:t>
                      </a:r>
                    </a:p>
                    <a:p>
                      <a:r>
                        <a:rPr lang="en-GB" sz="1800" b="0" i="0" kern="1200" dirty="0">
                          <a:solidFill>
                            <a:schemeClr val="dk1"/>
                          </a:solidFill>
                          <a:effectLst/>
                          <a:latin typeface="Verdana" panose="020B0604030504040204" pitchFamily="34" charset="0"/>
                          <a:ea typeface="Verdana" panose="020B0604030504040204" pitchFamily="34" charset="0"/>
                          <a:cs typeface="+mn-cs"/>
                        </a:rPr>
                        <a:t>In terms of cluster development, the Health Board’s largest GP practice has enrolled in a pilot for patients to have urine home testing pilot (Urine albumin), with the initial engagement and compliance rates being extremely positive. Each cluster now has a dedicated secondary care consultant from whom advice and expertise can be sought for more complex patients.</a:t>
                      </a:r>
                    </a:p>
                    <a:p>
                      <a:r>
                        <a:rPr lang="en-GB" sz="1800" b="0" i="0" kern="1200" dirty="0">
                          <a:solidFill>
                            <a:schemeClr val="dk1"/>
                          </a:solidFill>
                          <a:effectLst/>
                          <a:latin typeface="Verdana" panose="020B0604030504040204" pitchFamily="34" charset="0"/>
                          <a:ea typeface="Verdana" panose="020B0604030504040204" pitchFamily="34" charset="0"/>
                          <a:cs typeface="+mn-cs"/>
                        </a:rPr>
                        <a:t>Through the Primary Care Academy, a Diabetes Training Programme is offered to general practice with scoping/planning training for HCSWs.</a:t>
                      </a:r>
                    </a:p>
                  </a:txBody>
                  <a:tcPr marL="104395" marR="104395" marT="52197" marB="52197"/>
                </a:tc>
                <a:extLst>
                  <a:ext uri="{0D108BD9-81ED-4DB2-BD59-A6C34878D82A}">
                    <a16:rowId xmlns:a16="http://schemas.microsoft.com/office/drawing/2014/main" val="584384461"/>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28</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Bone Health</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rgbClr val="FF0000"/>
                          </a:solidFill>
                          <a:latin typeface="Verdana" panose="020B0604030504040204" pitchFamily="34" charset="0"/>
                          <a:ea typeface="Verdana" panose="020B0604030504040204" pitchFamily="34" charset="0"/>
                        </a:rPr>
                        <a:t>Duplicate of EA.13</a:t>
                      </a:r>
                    </a:p>
                  </a:txBody>
                  <a:tcPr marL="104395" marR="104395" marT="52197" marB="52197"/>
                </a:tc>
                <a:extLst>
                  <a:ext uri="{0D108BD9-81ED-4DB2-BD59-A6C34878D82A}">
                    <a16:rowId xmlns:a16="http://schemas.microsoft.com/office/drawing/2014/main" val="4171849007"/>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29</a:t>
                      </a:r>
                    </a:p>
                  </a:txBody>
                  <a:tcPr marL="73946" marR="73946" marT="36972" marB="36972"/>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progress with the implementation of Value &amp; Sustainability Board High Value High Impact pathway - Arthroplasty (Hip &amp; Knee)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rgbClr val="FF0000"/>
                          </a:solidFill>
                          <a:latin typeface="Verdana" panose="020B0604030504040204" pitchFamily="34" charset="0"/>
                          <a:ea typeface="Verdana" panose="020B0604030504040204" pitchFamily="34" charset="0"/>
                        </a:rPr>
                        <a:t>Duplicate of EA.13</a:t>
                      </a: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10824288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6E55-4F41-8BE2-50CB-62958E2C7C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ADE3B7-F4C2-1688-B8C3-FA39E3765BB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71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DD2C140-EB5F-B62F-5C3A-415CA3BAA139}"/>
              </a:ext>
            </a:extLst>
          </p:cNvPr>
          <p:cNvGraphicFramePr>
            <a:graphicFrameLocks noGrp="1"/>
          </p:cNvGraphicFramePr>
          <p:nvPr>
            <p:extLst>
              <p:ext uri="{D42A27DB-BD31-4B8C-83A1-F6EECF244321}">
                <p14:modId xmlns:p14="http://schemas.microsoft.com/office/powerpoint/2010/main" val="1777684523"/>
              </p:ext>
            </p:extLst>
          </p:nvPr>
        </p:nvGraphicFramePr>
        <p:xfrm>
          <a:off x="146844" y="168276"/>
          <a:ext cx="19812000" cy="9680221"/>
        </p:xfrm>
        <a:graphic>
          <a:graphicData uri="http://schemas.openxmlformats.org/drawingml/2006/table">
            <a:tbl>
              <a:tblPr firstRow="1" bandRow="1">
                <a:tableStyleId>{5C22544A-7EE6-4342-B048-85BDC9FD1C3A}</a:tableStyleId>
              </a:tblPr>
              <a:tblGrid>
                <a:gridCol w="1170834">
                  <a:extLst>
                    <a:ext uri="{9D8B030D-6E8A-4147-A177-3AD203B41FA5}">
                      <a16:colId xmlns:a16="http://schemas.microsoft.com/office/drawing/2014/main" val="660515521"/>
                    </a:ext>
                  </a:extLst>
                </a:gridCol>
                <a:gridCol w="7671606">
                  <a:extLst>
                    <a:ext uri="{9D8B030D-6E8A-4147-A177-3AD203B41FA5}">
                      <a16:colId xmlns:a16="http://schemas.microsoft.com/office/drawing/2014/main" val="2140326874"/>
                    </a:ext>
                  </a:extLst>
                </a:gridCol>
                <a:gridCol w="10969560">
                  <a:extLst>
                    <a:ext uri="{9D8B030D-6E8A-4147-A177-3AD203B41FA5}">
                      <a16:colId xmlns:a16="http://schemas.microsoft.com/office/drawing/2014/main" val="648896705"/>
                    </a:ext>
                  </a:extLst>
                </a:gridCol>
              </a:tblGrid>
              <a:tr h="38559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4365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131145">
                <a:tc gridSpan="3">
                  <a:txBody>
                    <a:bodyPr/>
                    <a:lstStyle/>
                    <a:p>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Digital Strategy  (approved 2025)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5935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935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30</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implementation of national digital priorities, specifically the implementation of the digital maternity system, and NHS Wales app.</a:t>
                      </a:r>
                      <a:endParaRPr lang="en-US" sz="1800" dirty="0">
                        <a:latin typeface="Verdana" panose="020B0604030504040204" pitchFamily="34" charset="0"/>
                        <a:ea typeface="Verdana" panose="020B0604030504040204" pitchFamily="34" charset="0"/>
                      </a:endParaRPr>
                    </a:p>
                  </a:txBody>
                  <a:tcPr marL="73946" marR="73946" marT="36972" marB="36972"/>
                </a:tc>
                <a:tc row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 national digital priorities have been included in the Annual Plan 25/26 – see Digital Delivery Actions.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Maternity - The local business case has been approved by Welsh Government, recruitment and planning is underway. The inaugural local project board took place on 2nd June.</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Open Eyes - The South West Wales Regional Project Board and a Clinical Reference Group have been established to ensure alignment with clinical priorities and governance, both met in June 2025. The technical configuration is in progress, including process mapping and establishment of minimum data sets. A go-live for September 2025 is being proposed.</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NHS Wales app -  Integration of the NHS Wales with the Swansea Bay Patient Portal has completed. Adoption of the Swansea Bay Patient Portal (SBPP) has reached 14,500. The digital team carried out promotion of the SBPP at the Urdd Eisteddfod in May and engagement across all Hospital sites continues</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Immutable backups system has been implemented.</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Testing of Welsh Clinical Portal and the Welsh Patient Admin system has concluded in readiness to migrate Colposcopy and Screening Teams off </a:t>
                      </a:r>
                      <a:r>
                        <a:rPr lang="en-GB" sz="1800" b="0" i="0" kern="1200" dirty="0" err="1">
                          <a:solidFill>
                            <a:schemeClr val="dk1"/>
                          </a:solidFill>
                          <a:effectLst/>
                          <a:latin typeface="Verdana" panose="020B0604030504040204" pitchFamily="34" charset="0"/>
                          <a:ea typeface="Verdana" panose="020B0604030504040204" pitchFamily="34" charset="0"/>
                          <a:cs typeface="+mn-cs"/>
                        </a:rPr>
                        <a:t>CaNISC</a:t>
                      </a:r>
                      <a:r>
                        <a:rPr lang="en-GB" sz="1800" b="0" i="0" kern="1200" dirty="0">
                          <a:solidFill>
                            <a:schemeClr val="dk1"/>
                          </a:solidFill>
                          <a:effectLst/>
                          <a:latin typeface="Verdana" panose="020B0604030504040204" pitchFamily="34" charset="0"/>
                          <a:ea typeface="Verdana" panose="020B0604030504040204" pitchFamily="34" charset="0"/>
                          <a:cs typeface="+mn-cs"/>
                        </a:rPr>
                        <a:t> from early July. </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Increase in proportion of devices migrated from Windows 10 to Windows 11 from 78% to 84% in Q1.</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584384461"/>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31</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Support the implementation and roll-out of the NHS Wales app for maximum impact and benefit to include the uptake of its use for repeat prescriptions.</a:t>
                      </a:r>
                      <a:endParaRPr lang="en-US" sz="1800" dirty="0">
                        <a:latin typeface="Verdana" panose="020B0604030504040204" pitchFamily="34" charset="0"/>
                        <a:ea typeface="Verdana" panose="020B060403050404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171849007"/>
                  </a:ext>
                </a:extLst>
              </a:tr>
              <a:tr h="391842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32</a:t>
                      </a:r>
                    </a:p>
                  </a:txBody>
                  <a:tcPr marL="73946" marR="73946" marT="36972" marB="36972"/>
                </a:tc>
                <a:tc>
                  <a:txBody>
                    <a:bodyPr/>
                    <a:lstStyle/>
                    <a:p>
                      <a:r>
                        <a:rPr lang="en-GB" sz="1800" dirty="0">
                          <a:latin typeface="Verdana" panose="020B0604030504040204" pitchFamily="34" charset="0"/>
                          <a:ea typeface="Verdana" panose="020B0604030504040204" pitchFamily="34" charset="0"/>
                        </a:rPr>
                        <a:t>Eradicate unsupported systems and devices and ensure a clear cyber response plan for the organisation.</a:t>
                      </a: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38971615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8B63-0C1B-E287-5ED6-2F47CD8077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082FE5-9CB3-5F7E-787D-5FDB061F7D3C}"/>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72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E95BDAC6-FA82-1A50-5A60-C8C6ECAC020A}"/>
              </a:ext>
            </a:extLst>
          </p:cNvPr>
          <p:cNvGraphicFramePr>
            <a:graphicFrameLocks noGrp="1"/>
          </p:cNvGraphicFramePr>
          <p:nvPr>
            <p:extLst>
              <p:ext uri="{D42A27DB-BD31-4B8C-83A1-F6EECF244321}">
                <p14:modId xmlns:p14="http://schemas.microsoft.com/office/powerpoint/2010/main" val="2052229670"/>
              </p:ext>
            </p:extLst>
          </p:nvPr>
        </p:nvGraphicFramePr>
        <p:xfrm>
          <a:off x="223044" y="129720"/>
          <a:ext cx="19583400" cy="10780469"/>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6272343">
                  <a:extLst>
                    <a:ext uri="{9D8B030D-6E8A-4147-A177-3AD203B41FA5}">
                      <a16:colId xmlns:a16="http://schemas.microsoft.com/office/drawing/2014/main" val="2140326874"/>
                    </a:ext>
                  </a:extLst>
                </a:gridCol>
                <a:gridCol w="12153733">
                  <a:extLst>
                    <a:ext uri="{9D8B030D-6E8A-4147-A177-3AD203B41FA5}">
                      <a16:colId xmlns:a16="http://schemas.microsoft.com/office/drawing/2014/main" val="648896705"/>
                    </a:ext>
                  </a:extLst>
                </a:gridCol>
              </a:tblGrid>
              <a:tr h="406103">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251">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454711">
                <a:tc grid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All-Wales INNU Implementation Group established  to review a number of INNU Guidelines on an All-Wales basis. One representative from each Health Board invited to contribute to the review. Phase 1 of the review has commenced, relating to the following 8 interventions:</a:t>
                      </a:r>
                    </a:p>
                    <a:p>
                      <a:r>
                        <a:rPr lang="en-GB" sz="1800" b="0" i="0" kern="1200" dirty="0">
                          <a:solidFill>
                            <a:schemeClr val="dk1"/>
                          </a:solidFill>
                          <a:effectLst/>
                          <a:latin typeface="Verdana" panose="020B0604030504040204" pitchFamily="34" charset="0"/>
                          <a:ea typeface="Verdana" panose="020B0604030504040204" pitchFamily="34" charset="0"/>
                          <a:cs typeface="+mn-cs"/>
                        </a:rPr>
                        <a:t>1. Inguinal Hernia</a:t>
                      </a:r>
                    </a:p>
                    <a:p>
                      <a:r>
                        <a:rPr lang="en-GB" sz="1800" b="0" i="0" kern="1200" dirty="0">
                          <a:solidFill>
                            <a:schemeClr val="dk1"/>
                          </a:solidFill>
                          <a:effectLst/>
                          <a:latin typeface="Verdana" panose="020B0604030504040204" pitchFamily="34" charset="0"/>
                          <a:ea typeface="Verdana" panose="020B0604030504040204" pitchFamily="34" charset="0"/>
                          <a:cs typeface="+mn-cs"/>
                        </a:rPr>
                        <a:t>2. Haemorrhoidectomy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3. Tonsillectomy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4. Removal of adenoids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5. Grommets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6. Carpal tunnel decompression</a:t>
                      </a:r>
                    </a:p>
                    <a:p>
                      <a:r>
                        <a:rPr lang="en-GB" sz="1800" b="0" i="0" kern="1200" dirty="0">
                          <a:solidFill>
                            <a:schemeClr val="dk1"/>
                          </a:solidFill>
                          <a:effectLst/>
                          <a:latin typeface="Verdana" panose="020B0604030504040204" pitchFamily="34" charset="0"/>
                          <a:ea typeface="Verdana" panose="020B0604030504040204" pitchFamily="34" charset="0"/>
                          <a:cs typeface="+mn-cs"/>
                        </a:rPr>
                        <a:t>7. Excision of ganglion in the hand and wrist</a:t>
                      </a:r>
                    </a:p>
                    <a:p>
                      <a:r>
                        <a:rPr lang="en-GB" sz="1800" b="0" i="0" kern="1200" dirty="0">
                          <a:solidFill>
                            <a:schemeClr val="dk1"/>
                          </a:solidFill>
                          <a:effectLst/>
                          <a:latin typeface="Verdana" panose="020B0604030504040204" pitchFamily="34" charset="0"/>
                          <a:ea typeface="Verdana" panose="020B0604030504040204" pitchFamily="34" charset="0"/>
                          <a:cs typeface="+mn-cs"/>
                        </a:rPr>
                        <a:t>8. USS guided shoulder injections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dk1"/>
                          </a:solidFill>
                          <a:effectLst/>
                          <a:latin typeface="Verdana" panose="020B0604030504040204" pitchFamily="34" charset="0"/>
                          <a:ea typeface="Verdana" panose="020B0604030504040204" pitchFamily="34" charset="0"/>
                          <a:cs typeface="+mn-cs"/>
                        </a:rPr>
                        <a:t>Following this initial pilot phase, a rolling programme to review every intervention on the INNU will be implemented if the pilot phase is successful.</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tx1"/>
                          </a:solidFill>
                          <a:effectLst/>
                          <a:latin typeface="Verdana" panose="020B0604030504040204" pitchFamily="34" charset="0"/>
                          <a:ea typeface="Verdana" panose="020B0604030504040204" pitchFamily="34" charset="0"/>
                          <a:cs typeface="+mn-cs"/>
                        </a:rPr>
                        <a:t>Local work is planned to developing an amendment to the current INNU dashboard in order to ensure that we can specifically track INNU activity within the 8 priority areas in line with phase 1. The Dashboard developed to date by Informatics shows activity undertaken in relation to SBU’s local INNU policy, there are a number of exclusions that have been applied to the data e.g. malignant pathways, in an attempt to cleanse the information. Further work to be done to ensure that the tracked activity remains accurate, this is heavily reliant on validation from secondary care clinicians, and we will be progressing with this in 25/26.</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84793">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990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2631539">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33</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Progress implementation of the national approach to Interventions not normally undertaken (INNU) - Deliver the 8 priority procedures determined for implementation as part of Phase 1.</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SBUHB has undertaken a task of reviewing the numbers of requests made from the core 8 procedure areas utilising the local Dashboard to collate this information.</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highlighted some issues with the data collection and filtering. A meeting was held with the Information Team that manages the Dashboard and some updates were made to the Dashboard to make it more user friendly, such as adding options to filter to determine activity levels for the 8 procedures.</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has been actioned and the dashboard is now able to provide a better accuracy of data due to the updates made.</a:t>
                      </a:r>
                    </a:p>
                  </a:txBody>
                  <a:tcPr marL="104395" marR="104395" marT="52197" marB="52197"/>
                </a:tc>
                <a:extLst>
                  <a:ext uri="{0D108BD9-81ED-4DB2-BD59-A6C34878D82A}">
                    <a16:rowId xmlns:a16="http://schemas.microsoft.com/office/drawing/2014/main" val="584384461"/>
                  </a:ext>
                </a:extLst>
              </a:tr>
              <a:tr h="1342411">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34</a:t>
                      </a:r>
                    </a:p>
                  </a:txBody>
                  <a:tcPr marL="73946" marR="73946" marT="36972" marB="36972" anchor="ctr"/>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Progress implementation of the national approach to Interventions not normally undertaken (INNU) - continue to implement ongoing recommendations throughout 2025/26</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AWCEG are considering the EBI list as part of the evidence review, however some of the evidence used in the EBI list has since been updated/out of date or not agreed by the Clinical Implementation Networks (CINs).</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800" b="0" i="0" u="none" strike="noStrike"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All-Wales list will therefore be more up to date and supported by the clinical networks in place across Wales.</a:t>
                      </a:r>
                      <a:endParaRPr lang="en-US" sz="1800" b="0" i="0" u="none" strike="noStrike" kern="1200" dirty="0">
                        <a:solidFill>
                          <a:schemeClr val="tx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19005882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19F5-769E-97E2-56A7-3634FC1F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0A55E2-C3F0-564B-A64E-1C4808000C7F}"/>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73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F9024C05-F1B1-256A-AD19-A6971D859394}"/>
              </a:ext>
            </a:extLst>
          </p:cNvPr>
          <p:cNvGraphicFramePr>
            <a:graphicFrameLocks noGrp="1"/>
          </p:cNvGraphicFramePr>
          <p:nvPr>
            <p:extLst>
              <p:ext uri="{D42A27DB-BD31-4B8C-83A1-F6EECF244321}">
                <p14:modId xmlns:p14="http://schemas.microsoft.com/office/powerpoint/2010/main" val="1737450392"/>
              </p:ext>
            </p:extLst>
          </p:nvPr>
        </p:nvGraphicFramePr>
        <p:xfrm>
          <a:off x="223044" y="244475"/>
          <a:ext cx="19659600" cy="9443066"/>
        </p:xfrm>
        <a:graphic>
          <a:graphicData uri="http://schemas.openxmlformats.org/drawingml/2006/table">
            <a:tbl>
              <a:tblPr firstRow="1" bandRow="1">
                <a:tableStyleId>{5C22544A-7EE6-4342-B048-85BDC9FD1C3A}</a:tableStyleId>
              </a:tblPr>
              <a:tblGrid>
                <a:gridCol w="1161828">
                  <a:extLst>
                    <a:ext uri="{9D8B030D-6E8A-4147-A177-3AD203B41FA5}">
                      <a16:colId xmlns:a16="http://schemas.microsoft.com/office/drawing/2014/main" val="660515521"/>
                    </a:ext>
                  </a:extLst>
                </a:gridCol>
                <a:gridCol w="7612593">
                  <a:extLst>
                    <a:ext uri="{9D8B030D-6E8A-4147-A177-3AD203B41FA5}">
                      <a16:colId xmlns:a16="http://schemas.microsoft.com/office/drawing/2014/main" val="2140326874"/>
                    </a:ext>
                  </a:extLst>
                </a:gridCol>
                <a:gridCol w="10885179">
                  <a:extLst>
                    <a:ext uri="{9D8B030D-6E8A-4147-A177-3AD203B41FA5}">
                      <a16:colId xmlns:a16="http://schemas.microsoft.com/office/drawing/2014/main" val="648896705"/>
                    </a:ext>
                  </a:extLst>
                </a:gridCol>
              </a:tblGrid>
              <a:tr h="391111">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4897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34606">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235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7745550">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delivery of effective referral management processes. This includes consistent implementation of Health Pathways (Pathway Alliance Programme) across all Health Boards with the rapid adoption of the 282 pathways within the </a:t>
                      </a:r>
                      <a:r>
                        <a:rPr lang="en-US" sz="1800" b="0" i="0" u="none" strike="noStrike" kern="1200" noProof="0" dirty="0" err="1">
                          <a:solidFill>
                            <a:schemeClr val="dk1"/>
                          </a:solidFill>
                          <a:effectLst/>
                          <a:latin typeface="Verdana" panose="020B0604030504040204" pitchFamily="34" charset="0"/>
                          <a:ea typeface="Verdana" panose="020B0604030504040204" pitchFamily="34" charset="0"/>
                          <a:cs typeface="+mn-cs"/>
                        </a:rPr>
                        <a:t>programme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Project Governance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SRO for the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project is now Deb Lewis, Chief Operating Officer. The SRO changed in Q1 of 25/26 following Dr Anjula Mehta's departure from SBUHB.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A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Steering Group was established in Q1 of 25/26. The Group is chaired by Deb Lewis, project SRO and COO. An evaluation of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has commenced and next steps will be agreed at the Steering Group on 29th July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Pathway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National Lead Region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46 National Lead Region Pathways live on Wales Collaboration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2023/24 - 19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2024/25 - 22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2025/26 - 5 published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Local "Lift &amp; Shift"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150 Local "Lift &amp; Shift" Pathways live on Swansea Bay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2023/24 - 57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2024/25 - 61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2025/26 - 32 published (inc. 12 in July)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Utilisation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total accumulative views as of 15/07/2025 is 22,490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104395" marR="104395" marT="52197" marB="52197"/>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2383059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313316077"/>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July-25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90.3%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85.7%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68.5% (24/25)</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 – Spring Booster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50.8% (May-25)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8106A18E-E929-DE07-15BE-3C70E5641316}"/>
              </a:ext>
            </a:extLst>
          </p:cNvPr>
          <p:cNvPicPr>
            <a:picLocks noChangeAspect="1"/>
          </p:cNvPicPr>
          <p:nvPr/>
        </p:nvPicPr>
        <p:blipFill>
          <a:blip r:embed="rId2"/>
          <a:stretch>
            <a:fillRect/>
          </a:stretch>
        </p:blipFill>
        <p:spPr>
          <a:xfrm>
            <a:off x="13749923" y="5276950"/>
            <a:ext cx="6075028" cy="3730526"/>
          </a:xfrm>
          <a:prstGeom prst="rect">
            <a:avLst/>
          </a:prstGeom>
        </p:spPr>
      </p:pic>
      <p:pic>
        <p:nvPicPr>
          <p:cNvPr id="7" name="Picture 6">
            <a:extLst>
              <a:ext uri="{FF2B5EF4-FFF2-40B4-BE49-F238E27FC236}">
                <a16:creationId xmlns:a16="http://schemas.microsoft.com/office/drawing/2014/main" id="{BF62E1B0-E50B-F1F0-2C81-B4E6DE0E5CE3}"/>
              </a:ext>
            </a:extLst>
          </p:cNvPr>
          <p:cNvPicPr>
            <a:picLocks noChangeAspect="1"/>
          </p:cNvPicPr>
          <p:nvPr/>
        </p:nvPicPr>
        <p:blipFill>
          <a:blip r:embed="rId3"/>
          <a:stretch>
            <a:fillRect/>
          </a:stretch>
        </p:blipFill>
        <p:spPr>
          <a:xfrm>
            <a:off x="680244" y="866571"/>
            <a:ext cx="5943600" cy="3850910"/>
          </a:xfrm>
          <a:prstGeom prst="rect">
            <a:avLst/>
          </a:prstGeom>
        </p:spPr>
      </p:pic>
      <p:pic>
        <p:nvPicPr>
          <p:cNvPr id="10" name="Picture 9">
            <a:extLst>
              <a:ext uri="{FF2B5EF4-FFF2-40B4-BE49-F238E27FC236}">
                <a16:creationId xmlns:a16="http://schemas.microsoft.com/office/drawing/2014/main" id="{C68C74E4-DB46-BE28-4F35-B66C47350BDA}"/>
              </a:ext>
            </a:extLst>
          </p:cNvPr>
          <p:cNvPicPr>
            <a:picLocks noChangeAspect="1"/>
          </p:cNvPicPr>
          <p:nvPr/>
        </p:nvPicPr>
        <p:blipFill>
          <a:blip r:embed="rId4"/>
          <a:stretch>
            <a:fillRect/>
          </a:stretch>
        </p:blipFill>
        <p:spPr>
          <a:xfrm>
            <a:off x="7205830" y="873277"/>
            <a:ext cx="5943600" cy="3837498"/>
          </a:xfrm>
          <a:prstGeom prst="rect">
            <a:avLst/>
          </a:prstGeom>
        </p:spPr>
      </p:pic>
      <p:pic>
        <p:nvPicPr>
          <p:cNvPr id="14" name="Picture 13">
            <a:extLst>
              <a:ext uri="{FF2B5EF4-FFF2-40B4-BE49-F238E27FC236}">
                <a16:creationId xmlns:a16="http://schemas.microsoft.com/office/drawing/2014/main" id="{D9763D0D-AC52-85E3-E9D3-9BCE6718E1FE}"/>
              </a:ext>
            </a:extLst>
          </p:cNvPr>
          <p:cNvPicPr>
            <a:picLocks noChangeAspect="1"/>
          </p:cNvPicPr>
          <p:nvPr/>
        </p:nvPicPr>
        <p:blipFill>
          <a:blip r:embed="rId5"/>
          <a:stretch>
            <a:fillRect/>
          </a:stretch>
        </p:blipFill>
        <p:spPr>
          <a:xfrm>
            <a:off x="13731416" y="887939"/>
            <a:ext cx="5943600" cy="3837498"/>
          </a:xfrm>
          <a:prstGeom prst="rect">
            <a:avLst/>
          </a:prstGeom>
        </p:spPr>
      </p:pic>
      <p:pic>
        <p:nvPicPr>
          <p:cNvPr id="17" name="Picture 16">
            <a:extLst>
              <a:ext uri="{FF2B5EF4-FFF2-40B4-BE49-F238E27FC236}">
                <a16:creationId xmlns:a16="http://schemas.microsoft.com/office/drawing/2014/main" id="{A68C0696-8721-2B46-E40A-7B8BEA60194D}"/>
              </a:ext>
            </a:extLst>
          </p:cNvPr>
          <p:cNvPicPr>
            <a:picLocks noChangeAspect="1"/>
          </p:cNvPicPr>
          <p:nvPr/>
        </p:nvPicPr>
        <p:blipFill>
          <a:blip r:embed="rId6"/>
          <a:stretch>
            <a:fillRect/>
          </a:stretch>
        </p:blipFill>
        <p:spPr>
          <a:xfrm>
            <a:off x="680244" y="5276949"/>
            <a:ext cx="5943600" cy="3578126"/>
          </a:xfrm>
          <a:prstGeom prst="rect">
            <a:avLst/>
          </a:prstGeom>
        </p:spPr>
      </p:pic>
      <p:pic>
        <p:nvPicPr>
          <p:cNvPr id="20" name="Picture 19">
            <a:extLst>
              <a:ext uri="{FF2B5EF4-FFF2-40B4-BE49-F238E27FC236}">
                <a16:creationId xmlns:a16="http://schemas.microsoft.com/office/drawing/2014/main" id="{933F6B1F-71D6-A447-AB3F-54C69ACEBE3D}"/>
              </a:ext>
            </a:extLst>
          </p:cNvPr>
          <p:cNvPicPr>
            <a:picLocks noChangeAspect="1"/>
          </p:cNvPicPr>
          <p:nvPr/>
        </p:nvPicPr>
        <p:blipFill>
          <a:blip r:embed="rId7"/>
          <a:stretch>
            <a:fillRect/>
          </a:stretch>
        </p:blipFill>
        <p:spPr>
          <a:xfrm>
            <a:off x="7340642" y="5344552"/>
            <a:ext cx="5791200" cy="3595322"/>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2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D92D9392-09A0-4AFC-B4DB-4BF3F3925D0C}"/>
</file>

<file path=customXml/itemProps3.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27717</TotalTime>
  <Words>17350</Words>
  <Application>Microsoft Office PowerPoint</Application>
  <PresentationFormat>Custom</PresentationFormat>
  <Paragraphs>1413</Paragraphs>
  <Slides>73</Slides>
  <Notes>16</Notes>
  <HiddenSlides>0</HiddenSlides>
  <MMClips>0</MMClips>
  <ScaleCrop>false</ScaleCrop>
  <HeadingPairs>
    <vt:vector size="6" baseType="variant">
      <vt:variant>
        <vt:lpstr>Fonts Used</vt:lpstr>
      </vt:variant>
      <vt:variant>
        <vt:i4>14</vt:i4>
      </vt:variant>
      <vt:variant>
        <vt:lpstr>Theme</vt:lpstr>
      </vt:variant>
      <vt:variant>
        <vt:i4>13</vt:i4>
      </vt:variant>
      <vt:variant>
        <vt:lpstr>Slide Titles</vt:lpstr>
      </vt:variant>
      <vt:variant>
        <vt:i4>73</vt:i4>
      </vt:variant>
    </vt:vector>
  </HeadingPairs>
  <TitlesOfParts>
    <vt:vector size="100" baseType="lpstr">
      <vt:lpstr>Aptos</vt:lpstr>
      <vt:lpstr>Aptos Black</vt:lpstr>
      <vt:lpstr>Aptos Display</vt:lpstr>
      <vt:lpstr>Arial</vt:lpstr>
      <vt:lpstr>Arial Black</vt:lpstr>
      <vt:lpstr>Calibri</vt:lpstr>
      <vt:lpstr>Calibri Light</vt:lpstr>
      <vt:lpstr>Courier New</vt:lpstr>
      <vt:lpstr>Symbol</vt:lpstr>
      <vt:lpstr>Ubuntu Light</vt:lpstr>
      <vt:lpstr>Ubuntu Medium</vt:lpstr>
      <vt:lpstr>Verdana</vt:lpstr>
      <vt:lpstr>Verdana Pro SemiBold</vt:lpstr>
      <vt:lpstr>Verrdana</vt:lpstr>
      <vt:lpstr>DARK TITLE BG</vt:lpstr>
      <vt:lpstr>WHITE TITLE BG</vt:lpstr>
      <vt:lpstr>DARK BG (PHOTO) TITLE</vt:lpstr>
      <vt:lpstr>WHITE BG (PHOTO) TITLE</vt:lpstr>
      <vt:lpstr>WHITE BG SLIDE</vt:lpstr>
      <vt:lpstr>ENDING SLIDE</vt:lpstr>
      <vt:lpstr>Office Theme</vt:lpstr>
      <vt:lpstr>1_Office Theme</vt:lpstr>
      <vt:lpstr>Custom Design</vt:lpstr>
      <vt:lpstr>2_office theme</vt:lpstr>
      <vt:lpstr>1_WHITE TITLE BG</vt:lpstr>
      <vt:lpstr>3_Office Theme</vt:lpstr>
      <vt:lpstr>2_WHITE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Charlotte Angell (Swansea Bay UHB - Performance)</cp:lastModifiedBy>
  <cp:revision>92</cp:revision>
  <dcterms:created xsi:type="dcterms:W3CDTF">2023-11-15T10:54:55Z</dcterms:created>
  <dcterms:modified xsi:type="dcterms:W3CDTF">2025-09-16T20:56:55Z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