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4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5.xml" ContentType="application/vnd.openxmlformats-officedocument.theme+xml"/>
  <Override PartName="/ppt/slideLayouts/slideLayout27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comments/modernComment_154_55F42A56.xml" ContentType="application/vnd.ms-powerpoint.comments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  <p:sldMasterId id="2147483693" r:id="rId5"/>
    <p:sldMasterId id="2147483700" r:id="rId6"/>
    <p:sldMasterId id="2147483716" r:id="rId7"/>
    <p:sldMasterId id="2147483724" r:id="rId8"/>
    <p:sldMasterId id="2147483729" r:id="rId9"/>
  </p:sldMasterIdLst>
  <p:notesMasterIdLst>
    <p:notesMasterId r:id="rId23"/>
  </p:notesMasterIdLst>
  <p:handoutMasterIdLst>
    <p:handoutMasterId r:id="rId24"/>
  </p:handoutMasterIdLst>
  <p:sldIdLst>
    <p:sldId id="309" r:id="rId10"/>
    <p:sldId id="365" r:id="rId11"/>
    <p:sldId id="340" r:id="rId12"/>
    <p:sldId id="363" r:id="rId13"/>
    <p:sldId id="351" r:id="rId14"/>
    <p:sldId id="359" r:id="rId15"/>
    <p:sldId id="360" r:id="rId16"/>
    <p:sldId id="361" r:id="rId17"/>
    <p:sldId id="347" r:id="rId18"/>
    <p:sldId id="339" r:id="rId19"/>
    <p:sldId id="345" r:id="rId20"/>
    <p:sldId id="362" r:id="rId21"/>
    <p:sldId id="356" r:id="rId22"/>
  </p:sldIdLst>
  <p:sldSz cx="20105688" cy="11309350"/>
  <p:notesSz cx="20104100" cy="113093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B575506-3B23-6C04-775D-AF94BA72FDD5}" name="Anjula Mehta (Swansea Bay UHB - Executive Medical Director )" initials="A)" userId="S::anjula.mehta3@wales.nhs.uk::cb3845a6-9ef6-4ba8-930f-cb43ddceb00d" providerId="AD"/>
  <p188:author id="{1270EA2E-2E09-4E6F-0784-39DFA6193316}" name="James Rodaway (SBU - Public Health)" initials="JH" userId="S::james.rodaway@wales.nhs.uk::e4212bca-87e6-4afa-baac-5328923b5374" providerId="AD"/>
  <p188:author id="{9E6F4673-AF36-3E6A-C43E-B2F67CD53E37}" name="Richard Tristham (Clydach – Cwmtawe Medical Group)" initials="" userId="S::Richard.Tristham@wales.nhs.uk::02750f95-da8f-4034-a050-b5252b66bd45" providerId="AD"/>
  <p188:author id="{9AE72376-4928-BA04-36B9-E391E9F7A666}" name="Elizabeth Stauber (Swansea Bay UHB - Medical Director Department)" initials="ED" userId="S::elizabeth.stauber@wales.nhs.uk::08ebe54d-e386-44e1-b442-ebc14bcdc611" providerId="AD"/>
  <p188:author id="{72D3788B-C41A-BB06-456E-6032917BCC6C}" name="Jennifer Davies (Swansea Bay UHB - Public Health)" initials="JH" userId="S::jennifer.davies10@wales.nhs.uk::fc1bb623-c8f5-4677-a69d-f258b023edda" providerId="AD"/>
  <p188:author id="{D02F3EBE-0C6E-66DE-757C-59D969ECD1B6}" name="James Rodaway (SBU - Public Health)" initials="JR(PH" userId="S::James.Rodaway@wales.nhs.uk::e4212bca-87e6-4afa-baac-5328923b5374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C62"/>
    <a:srgbClr val="9E4ECA"/>
    <a:srgbClr val="1F355E"/>
    <a:srgbClr val="CE3636"/>
    <a:srgbClr val="181924"/>
    <a:srgbClr val="7EB0DE"/>
    <a:srgbClr val="FFD550"/>
    <a:srgbClr val="325A8A"/>
    <a:srgbClr val="F8CD47"/>
    <a:srgbClr val="79C5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2B94465-FC6A-EEB1-DCE4-917CA9D5D475}" v="667" dt="2024-07-21T19:00:36.643"/>
    <p1510:client id="{3F02C1E6-A891-445B-1218-BCD74EE07246}" v="36" dt="2024-07-21T17:44:24.836"/>
    <p1510:client id="{45E8C475-50C3-69B7-6728-CB7DC17D0B79}" v="329" dt="2024-07-21T19:28:12.245"/>
    <p1510:client id="{C035007A-222D-7992-24D7-6D92EA729878}" v="1881" dt="2024-07-21T21:07:50.334"/>
    <p1510:client id="{C52C082B-3D08-8BCB-E83F-CC81347C4D54}" v="41" dt="2024-07-21T19:04:36.556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2880"/>
        <p:guide pos="2160"/>
      </p:guideLst>
    </p:cSldViewPr>
  </p:slide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slideMaster" Target="slideMasters/slideMaster5.xml" Id="rId8" /><Relationship Type="http://schemas.openxmlformats.org/officeDocument/2006/relationships/slide" Target="slides/slide4.xml" Id="rId13" /><Relationship Type="http://schemas.openxmlformats.org/officeDocument/2006/relationships/slide" Target="slides/slide9.xml" Id="rId18" /><Relationship Type="http://schemas.openxmlformats.org/officeDocument/2006/relationships/viewProps" Target="viewProps.xml" Id="rId26" /><Relationship Type="http://schemas.openxmlformats.org/officeDocument/2006/relationships/customXml" Target="../customXml/item3.xml" Id="rId3" /><Relationship Type="http://schemas.openxmlformats.org/officeDocument/2006/relationships/slide" Target="slides/slide12.xml" Id="rId21" /><Relationship Type="http://schemas.openxmlformats.org/officeDocument/2006/relationships/slideMaster" Target="slideMasters/slideMaster4.xml" Id="rId7" /><Relationship Type="http://schemas.openxmlformats.org/officeDocument/2006/relationships/slide" Target="slides/slide3.xml" Id="rId12" /><Relationship Type="http://schemas.openxmlformats.org/officeDocument/2006/relationships/slide" Target="slides/slide8.xml" Id="rId17" /><Relationship Type="http://schemas.openxmlformats.org/officeDocument/2006/relationships/presProps" Target="presProps.xml" Id="rId25" /><Relationship Type="http://schemas.openxmlformats.org/officeDocument/2006/relationships/customXml" Target="../customXml/item2.xml" Id="rId2" /><Relationship Type="http://schemas.openxmlformats.org/officeDocument/2006/relationships/slide" Target="slides/slide7.xml" Id="rId16" /><Relationship Type="http://schemas.openxmlformats.org/officeDocument/2006/relationships/slide" Target="slides/slide11.xml" Id="rId20" /><Relationship Type="http://schemas.openxmlformats.org/officeDocument/2006/relationships/customXml" Target="../customXml/item1.xml" Id="rId1" /><Relationship Type="http://schemas.openxmlformats.org/officeDocument/2006/relationships/slideMaster" Target="slideMasters/slideMaster3.xml" Id="rId6" /><Relationship Type="http://schemas.openxmlformats.org/officeDocument/2006/relationships/slide" Target="slides/slide2.xml" Id="rId11" /><Relationship Type="http://schemas.openxmlformats.org/officeDocument/2006/relationships/handoutMaster" Target="handoutMasters/handoutMaster1.xml" Id="rId24" /><Relationship Type="http://schemas.openxmlformats.org/officeDocument/2006/relationships/slideMaster" Target="slideMasters/slideMaster2.xml" Id="rId5" /><Relationship Type="http://schemas.openxmlformats.org/officeDocument/2006/relationships/slide" Target="slides/slide6.xml" Id="rId15" /><Relationship Type="http://schemas.openxmlformats.org/officeDocument/2006/relationships/notesMaster" Target="notesMasters/notesMaster1.xml" Id="rId23" /><Relationship Type="http://schemas.openxmlformats.org/officeDocument/2006/relationships/tableStyles" Target="tableStyles.xml" Id="rId28" /><Relationship Type="http://schemas.openxmlformats.org/officeDocument/2006/relationships/slide" Target="slides/slide1.xml" Id="rId10" /><Relationship Type="http://schemas.openxmlformats.org/officeDocument/2006/relationships/slide" Target="slides/slide10.xml" Id="rId19" /><Relationship Type="http://schemas.microsoft.com/office/2018/10/relationships/authors" Target="authors.xml" Id="rId31" /><Relationship Type="http://schemas.openxmlformats.org/officeDocument/2006/relationships/slideMaster" Target="slideMasters/slideMaster1.xml" Id="rId4" /><Relationship Type="http://schemas.openxmlformats.org/officeDocument/2006/relationships/slideMaster" Target="slideMasters/slideMaster6.xml" Id="rId9" /><Relationship Type="http://schemas.openxmlformats.org/officeDocument/2006/relationships/slide" Target="slides/slide5.xml" Id="rId14" /><Relationship Type="http://schemas.openxmlformats.org/officeDocument/2006/relationships/slide" Target="slides/slide13.xml" Id="rId22" /><Relationship Type="http://schemas.openxmlformats.org/officeDocument/2006/relationships/theme" Target="theme/theme1.xml" Id="rId27" /><Relationship Type="http://schemas.microsoft.com/office/2015/10/relationships/revisionInfo" Target="revisionInfo.xml" Id="rId30" /></Relationships>
</file>

<file path=ppt/comments/modernComment_154_55F42A56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F1F8A447-EEFC-46BB-A02F-0DD9802A6E83}" authorId="{CB575506-3B23-6C04-775D-AF94BA72FDD5}" created="2024-07-16T11:59:58.583">
    <pc:sldMkLst xmlns:pc="http://schemas.microsoft.com/office/powerpoint/2013/main/command">
      <pc:docMk/>
      <pc:sldMk cId="1442064982" sldId="340"/>
    </pc:sldMkLst>
    <p188:txBody>
      <a:bodyPr/>
      <a:lstStyle/>
      <a:p>
        <a:r>
          <a:rPr lang="en-US"/>
          <a:t>the next three slides will go before our actions table slide </a:t>
        </a:r>
      </a:p>
    </p188:txBody>
  </p188:cm>
</p188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73E15AB-1920-44E9-93D7-E04E6B2AB824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</dgm:pt>
    <dgm:pt modelId="{C4E74ED4-94CA-4312-8E34-61B4AF36848B}">
      <dgm:prSet phldrT="[Text]" phldr="0"/>
      <dgm:spPr/>
      <dgm:t>
        <a:bodyPr/>
        <a:lstStyle/>
        <a:p>
          <a:pPr rtl="0"/>
          <a:r>
            <a:rPr lang="en-US">
              <a:latin typeface="Calibri Light" panose="020F0302020204030204"/>
            </a:rPr>
            <a:t>Type 1 and 2 </a:t>
          </a:r>
          <a:endParaRPr lang="en-US"/>
        </a:p>
      </dgm:t>
    </dgm:pt>
    <dgm:pt modelId="{3B227CC4-AA3D-488F-ACC2-A56C18F93C59}" type="parTrans" cxnId="{9B7E5D49-173D-4A02-989D-6FCDDBC48B0F}">
      <dgm:prSet/>
      <dgm:spPr/>
    </dgm:pt>
    <dgm:pt modelId="{C42C90FC-D51C-4E03-87FA-4B25445F4C22}" type="sibTrans" cxnId="{9B7E5D49-173D-4A02-989D-6FCDDBC48B0F}">
      <dgm:prSet/>
      <dgm:spPr/>
    </dgm:pt>
    <dgm:pt modelId="{D0086CF9-820C-4EF7-A5DE-83712FE4B36D}">
      <dgm:prSet phldrT="[Text]" phldr="0"/>
      <dgm:spPr/>
      <dgm:t>
        <a:bodyPr/>
        <a:lstStyle/>
        <a:p>
          <a:pPr rtl="0"/>
          <a:r>
            <a:rPr lang="en-US">
              <a:latin typeface="Calibri Light" panose="020F0302020204030204"/>
            </a:rPr>
            <a:t>Risk Factors </a:t>
          </a:r>
          <a:endParaRPr lang="en-US"/>
        </a:p>
      </dgm:t>
    </dgm:pt>
    <dgm:pt modelId="{506E3568-D375-4276-A28B-A1325FC91AD8}" type="parTrans" cxnId="{E9FD0C75-304B-478F-BFA7-1317D4A8C96E}">
      <dgm:prSet/>
      <dgm:spPr/>
    </dgm:pt>
    <dgm:pt modelId="{27C317BF-5315-448D-8290-66C25608C620}" type="sibTrans" cxnId="{E9FD0C75-304B-478F-BFA7-1317D4A8C96E}">
      <dgm:prSet/>
      <dgm:spPr/>
    </dgm:pt>
    <dgm:pt modelId="{7C264C9C-0092-4A36-999B-ECE12648EEF3}">
      <dgm:prSet phldrT="[Text]" phldr="0"/>
      <dgm:spPr/>
      <dgm:t>
        <a:bodyPr/>
        <a:lstStyle/>
        <a:p>
          <a:pPr rtl="0"/>
          <a:r>
            <a:rPr lang="en-US">
              <a:latin typeface="Calibri Light" panose="020F0302020204030204"/>
            </a:rPr>
            <a:t>Prevalence </a:t>
          </a:r>
          <a:endParaRPr lang="en-US"/>
        </a:p>
      </dgm:t>
    </dgm:pt>
    <dgm:pt modelId="{323B7796-4A43-4B88-B28C-03B9405D8C12}" type="parTrans" cxnId="{E2C6E784-88EC-4880-9137-2CE989992A23}">
      <dgm:prSet/>
      <dgm:spPr/>
    </dgm:pt>
    <dgm:pt modelId="{C9ECDE72-C5C6-42F9-960E-FE7371F61AD2}" type="sibTrans" cxnId="{E2C6E784-88EC-4880-9137-2CE989992A23}">
      <dgm:prSet/>
      <dgm:spPr/>
    </dgm:pt>
    <dgm:pt modelId="{9800FCB1-C077-4935-8B4C-1241E43A4D9F}">
      <dgm:prSet phldr="0"/>
      <dgm:spPr/>
      <dgm:t>
        <a:bodyPr/>
        <a:lstStyle/>
        <a:p>
          <a:pPr rtl="0"/>
          <a:r>
            <a:rPr lang="en-US">
              <a:latin typeface="Calibri Light" panose="020F0302020204030204"/>
            </a:rPr>
            <a:t>Complications </a:t>
          </a:r>
        </a:p>
      </dgm:t>
    </dgm:pt>
    <dgm:pt modelId="{1C3F78E0-523F-44BF-9A6F-2393125B3259}" type="parTrans" cxnId="{1A03A0AE-17CE-4971-9C03-631A7A6F8B14}">
      <dgm:prSet/>
      <dgm:spPr/>
    </dgm:pt>
    <dgm:pt modelId="{443A9300-3E20-4AB0-9CC7-D417FD2F3ED0}" type="sibTrans" cxnId="{1A03A0AE-17CE-4971-9C03-631A7A6F8B14}">
      <dgm:prSet/>
      <dgm:spPr/>
    </dgm:pt>
    <dgm:pt modelId="{DBCCA2DE-7D2A-42A0-A53D-B93CAB50D16C}">
      <dgm:prSet phldr="0"/>
      <dgm:spPr/>
      <dgm:t>
        <a:bodyPr/>
        <a:lstStyle/>
        <a:p>
          <a:pPr rtl="0"/>
          <a:r>
            <a:rPr lang="en-US">
              <a:latin typeface="Calibri Light" panose="020F0302020204030204"/>
            </a:rPr>
            <a:t>Trends </a:t>
          </a:r>
        </a:p>
      </dgm:t>
    </dgm:pt>
    <dgm:pt modelId="{A59C8C78-4B4C-464F-BAAA-9B2DA6C0D092}" type="parTrans" cxnId="{48DC65CD-DE4D-4D7C-80DE-73F7A018E509}">
      <dgm:prSet/>
      <dgm:spPr/>
    </dgm:pt>
    <dgm:pt modelId="{573F8DC2-A73F-465E-8A9D-3DD2A3E5205F}" type="sibTrans" cxnId="{48DC65CD-DE4D-4D7C-80DE-73F7A018E509}">
      <dgm:prSet/>
      <dgm:spPr/>
    </dgm:pt>
    <dgm:pt modelId="{A129F527-5B05-434D-B538-A91242BBA3E1}">
      <dgm:prSet phldr="0"/>
      <dgm:spPr/>
      <dgm:t>
        <a:bodyPr/>
        <a:lstStyle/>
        <a:p>
          <a:pPr rtl="0"/>
          <a:r>
            <a:rPr lang="en-US">
              <a:latin typeface="Calibri Light" panose="020F0302020204030204"/>
            </a:rPr>
            <a:t>Costs </a:t>
          </a:r>
        </a:p>
      </dgm:t>
    </dgm:pt>
    <dgm:pt modelId="{8C2D9F73-65F2-45F0-882E-9016555ADBCA}" type="parTrans" cxnId="{F898F2CA-4FE0-40F7-AE0A-96F308CCC79E}">
      <dgm:prSet/>
      <dgm:spPr/>
    </dgm:pt>
    <dgm:pt modelId="{4707FFA8-2CC4-4E8B-A9E2-40A697CE3DF9}" type="sibTrans" cxnId="{F898F2CA-4FE0-40F7-AE0A-96F308CCC79E}">
      <dgm:prSet/>
      <dgm:spPr/>
    </dgm:pt>
    <dgm:pt modelId="{FAD2E452-3D14-4CFE-BF1B-BA95CD030809}" type="pres">
      <dgm:prSet presAssocID="{173E15AB-1920-44E9-93D7-E04E6B2AB824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A54DF99C-CBD4-437C-B7E7-B63A3F09A4AC}" type="pres">
      <dgm:prSet presAssocID="{C4E74ED4-94CA-4312-8E34-61B4AF36848B}" presName="hierRoot1" presStyleCnt="0"/>
      <dgm:spPr/>
    </dgm:pt>
    <dgm:pt modelId="{219D382A-142C-400B-AD71-634110F33EAB}" type="pres">
      <dgm:prSet presAssocID="{C4E74ED4-94CA-4312-8E34-61B4AF36848B}" presName="composite" presStyleCnt="0"/>
      <dgm:spPr/>
    </dgm:pt>
    <dgm:pt modelId="{9430F7B5-F4A4-4970-A8C3-7CC4582D221D}" type="pres">
      <dgm:prSet presAssocID="{C4E74ED4-94CA-4312-8E34-61B4AF36848B}" presName="background" presStyleLbl="node0" presStyleIdx="0" presStyleCnt="6"/>
      <dgm:spPr/>
    </dgm:pt>
    <dgm:pt modelId="{B071E052-359C-47FA-8A28-7D0A63B1E712}" type="pres">
      <dgm:prSet presAssocID="{C4E74ED4-94CA-4312-8E34-61B4AF36848B}" presName="text" presStyleLbl="fgAcc0" presStyleIdx="0" presStyleCnt="6">
        <dgm:presLayoutVars>
          <dgm:chPref val="3"/>
        </dgm:presLayoutVars>
      </dgm:prSet>
      <dgm:spPr/>
    </dgm:pt>
    <dgm:pt modelId="{9B56F617-4254-4F15-878D-D13B180862F8}" type="pres">
      <dgm:prSet presAssocID="{C4E74ED4-94CA-4312-8E34-61B4AF36848B}" presName="hierChild2" presStyleCnt="0"/>
      <dgm:spPr/>
    </dgm:pt>
    <dgm:pt modelId="{DB9EDA5D-165B-48B3-BC4A-E694DB4F6B4B}" type="pres">
      <dgm:prSet presAssocID="{D0086CF9-820C-4EF7-A5DE-83712FE4B36D}" presName="hierRoot1" presStyleCnt="0"/>
      <dgm:spPr/>
    </dgm:pt>
    <dgm:pt modelId="{17BBBBF4-CCE5-46AC-AE42-BEC4C026BB02}" type="pres">
      <dgm:prSet presAssocID="{D0086CF9-820C-4EF7-A5DE-83712FE4B36D}" presName="composite" presStyleCnt="0"/>
      <dgm:spPr/>
    </dgm:pt>
    <dgm:pt modelId="{0CC09E5E-090F-4970-B84A-0862256DBB31}" type="pres">
      <dgm:prSet presAssocID="{D0086CF9-820C-4EF7-A5DE-83712FE4B36D}" presName="background" presStyleLbl="node0" presStyleIdx="1" presStyleCnt="6"/>
      <dgm:spPr/>
    </dgm:pt>
    <dgm:pt modelId="{2492D079-1CCF-4AAB-8D58-AC14349C9943}" type="pres">
      <dgm:prSet presAssocID="{D0086CF9-820C-4EF7-A5DE-83712FE4B36D}" presName="text" presStyleLbl="fgAcc0" presStyleIdx="1" presStyleCnt="6">
        <dgm:presLayoutVars>
          <dgm:chPref val="3"/>
        </dgm:presLayoutVars>
      </dgm:prSet>
      <dgm:spPr/>
    </dgm:pt>
    <dgm:pt modelId="{64CEC10E-440C-4E00-98D0-E0BA1618106B}" type="pres">
      <dgm:prSet presAssocID="{D0086CF9-820C-4EF7-A5DE-83712FE4B36D}" presName="hierChild2" presStyleCnt="0"/>
      <dgm:spPr/>
    </dgm:pt>
    <dgm:pt modelId="{D621DB1B-2B1B-4991-B5E5-F4BDEBCC2A09}" type="pres">
      <dgm:prSet presAssocID="{7C264C9C-0092-4A36-999B-ECE12648EEF3}" presName="hierRoot1" presStyleCnt="0"/>
      <dgm:spPr/>
    </dgm:pt>
    <dgm:pt modelId="{F6F0CEF5-DAC4-4EF7-8F93-F77826A7D6C5}" type="pres">
      <dgm:prSet presAssocID="{7C264C9C-0092-4A36-999B-ECE12648EEF3}" presName="composite" presStyleCnt="0"/>
      <dgm:spPr/>
    </dgm:pt>
    <dgm:pt modelId="{F83BA4A8-6CD4-4442-9753-A787210598E6}" type="pres">
      <dgm:prSet presAssocID="{7C264C9C-0092-4A36-999B-ECE12648EEF3}" presName="background" presStyleLbl="node0" presStyleIdx="2" presStyleCnt="6"/>
      <dgm:spPr/>
    </dgm:pt>
    <dgm:pt modelId="{38784C49-4791-4052-A006-2236885A93CA}" type="pres">
      <dgm:prSet presAssocID="{7C264C9C-0092-4A36-999B-ECE12648EEF3}" presName="text" presStyleLbl="fgAcc0" presStyleIdx="2" presStyleCnt="6">
        <dgm:presLayoutVars>
          <dgm:chPref val="3"/>
        </dgm:presLayoutVars>
      </dgm:prSet>
      <dgm:spPr/>
    </dgm:pt>
    <dgm:pt modelId="{5A7EFF10-83A2-4A8F-B292-47E16C787DEE}" type="pres">
      <dgm:prSet presAssocID="{7C264C9C-0092-4A36-999B-ECE12648EEF3}" presName="hierChild2" presStyleCnt="0"/>
      <dgm:spPr/>
    </dgm:pt>
    <dgm:pt modelId="{07936092-5725-4E39-AD27-F276E2C74B6E}" type="pres">
      <dgm:prSet presAssocID="{9800FCB1-C077-4935-8B4C-1241E43A4D9F}" presName="hierRoot1" presStyleCnt="0"/>
      <dgm:spPr/>
    </dgm:pt>
    <dgm:pt modelId="{68564777-D6E2-45AA-8888-815F189E4C25}" type="pres">
      <dgm:prSet presAssocID="{9800FCB1-C077-4935-8B4C-1241E43A4D9F}" presName="composite" presStyleCnt="0"/>
      <dgm:spPr/>
    </dgm:pt>
    <dgm:pt modelId="{EF8AC448-ECA3-4BAA-80C7-FAF4F0486DC4}" type="pres">
      <dgm:prSet presAssocID="{9800FCB1-C077-4935-8B4C-1241E43A4D9F}" presName="background" presStyleLbl="node0" presStyleIdx="3" presStyleCnt="6"/>
      <dgm:spPr/>
    </dgm:pt>
    <dgm:pt modelId="{174D2974-6158-47C7-B2EB-8036170D1A7C}" type="pres">
      <dgm:prSet presAssocID="{9800FCB1-C077-4935-8B4C-1241E43A4D9F}" presName="text" presStyleLbl="fgAcc0" presStyleIdx="3" presStyleCnt="6">
        <dgm:presLayoutVars>
          <dgm:chPref val="3"/>
        </dgm:presLayoutVars>
      </dgm:prSet>
      <dgm:spPr/>
    </dgm:pt>
    <dgm:pt modelId="{1BD51872-8639-4C0B-ABA7-0D8115E59278}" type="pres">
      <dgm:prSet presAssocID="{9800FCB1-C077-4935-8B4C-1241E43A4D9F}" presName="hierChild2" presStyleCnt="0"/>
      <dgm:spPr/>
    </dgm:pt>
    <dgm:pt modelId="{5084896A-382E-4C7A-9C7D-C5C56B5C3B52}" type="pres">
      <dgm:prSet presAssocID="{A129F527-5B05-434D-B538-A91242BBA3E1}" presName="hierRoot1" presStyleCnt="0"/>
      <dgm:spPr/>
    </dgm:pt>
    <dgm:pt modelId="{45506260-16D4-4581-8660-CE208D436547}" type="pres">
      <dgm:prSet presAssocID="{A129F527-5B05-434D-B538-A91242BBA3E1}" presName="composite" presStyleCnt="0"/>
      <dgm:spPr/>
    </dgm:pt>
    <dgm:pt modelId="{B9F40353-DF04-45E5-A9C6-44BA8DEBAFB8}" type="pres">
      <dgm:prSet presAssocID="{A129F527-5B05-434D-B538-A91242BBA3E1}" presName="background" presStyleLbl="node0" presStyleIdx="4" presStyleCnt="6"/>
      <dgm:spPr/>
    </dgm:pt>
    <dgm:pt modelId="{8CA5C3C2-6BC3-42A6-A09D-B1D5EFF5EEF4}" type="pres">
      <dgm:prSet presAssocID="{A129F527-5B05-434D-B538-A91242BBA3E1}" presName="text" presStyleLbl="fgAcc0" presStyleIdx="4" presStyleCnt="6">
        <dgm:presLayoutVars>
          <dgm:chPref val="3"/>
        </dgm:presLayoutVars>
      </dgm:prSet>
      <dgm:spPr/>
    </dgm:pt>
    <dgm:pt modelId="{B46380A4-8086-4F0F-865B-597FBCF8D6B0}" type="pres">
      <dgm:prSet presAssocID="{A129F527-5B05-434D-B538-A91242BBA3E1}" presName="hierChild2" presStyleCnt="0"/>
      <dgm:spPr/>
    </dgm:pt>
    <dgm:pt modelId="{34BA7DF4-E5EA-45F9-A6A7-7E519F97E689}" type="pres">
      <dgm:prSet presAssocID="{DBCCA2DE-7D2A-42A0-A53D-B93CAB50D16C}" presName="hierRoot1" presStyleCnt="0"/>
      <dgm:spPr/>
    </dgm:pt>
    <dgm:pt modelId="{08324D84-B54B-4337-AAD0-A368213831C1}" type="pres">
      <dgm:prSet presAssocID="{DBCCA2DE-7D2A-42A0-A53D-B93CAB50D16C}" presName="composite" presStyleCnt="0"/>
      <dgm:spPr/>
    </dgm:pt>
    <dgm:pt modelId="{E68B416E-7813-42F1-91D0-00FD19359E17}" type="pres">
      <dgm:prSet presAssocID="{DBCCA2DE-7D2A-42A0-A53D-B93CAB50D16C}" presName="background" presStyleLbl="node0" presStyleIdx="5" presStyleCnt="6"/>
      <dgm:spPr/>
    </dgm:pt>
    <dgm:pt modelId="{BAA2D60D-623E-4884-ACEA-C6565B81F6AF}" type="pres">
      <dgm:prSet presAssocID="{DBCCA2DE-7D2A-42A0-A53D-B93CAB50D16C}" presName="text" presStyleLbl="fgAcc0" presStyleIdx="5" presStyleCnt="6">
        <dgm:presLayoutVars>
          <dgm:chPref val="3"/>
        </dgm:presLayoutVars>
      </dgm:prSet>
      <dgm:spPr/>
    </dgm:pt>
    <dgm:pt modelId="{A268493A-679E-46BD-B3F6-2A6F39E403B0}" type="pres">
      <dgm:prSet presAssocID="{DBCCA2DE-7D2A-42A0-A53D-B93CAB50D16C}" presName="hierChild2" presStyleCnt="0"/>
      <dgm:spPr/>
    </dgm:pt>
  </dgm:ptLst>
  <dgm:cxnLst>
    <dgm:cxn modelId="{BB22323F-0DCA-4F63-B1DB-8A7BA12AEBE3}" type="presOf" srcId="{DBCCA2DE-7D2A-42A0-A53D-B93CAB50D16C}" destId="{BAA2D60D-623E-4884-ACEA-C6565B81F6AF}" srcOrd="0" destOrd="0" presId="urn:microsoft.com/office/officeart/2005/8/layout/hierarchy1"/>
    <dgm:cxn modelId="{0FCD1D67-B4DE-43FD-A15C-125F397E2012}" type="presOf" srcId="{A129F527-5B05-434D-B538-A91242BBA3E1}" destId="{8CA5C3C2-6BC3-42A6-A09D-B1D5EFF5EEF4}" srcOrd="0" destOrd="0" presId="urn:microsoft.com/office/officeart/2005/8/layout/hierarchy1"/>
    <dgm:cxn modelId="{9B7E5D49-173D-4A02-989D-6FCDDBC48B0F}" srcId="{173E15AB-1920-44E9-93D7-E04E6B2AB824}" destId="{C4E74ED4-94CA-4312-8E34-61B4AF36848B}" srcOrd="0" destOrd="0" parTransId="{3B227CC4-AA3D-488F-ACC2-A56C18F93C59}" sibTransId="{C42C90FC-D51C-4E03-87FA-4B25445F4C22}"/>
    <dgm:cxn modelId="{E9FD0C75-304B-478F-BFA7-1317D4A8C96E}" srcId="{173E15AB-1920-44E9-93D7-E04E6B2AB824}" destId="{D0086CF9-820C-4EF7-A5DE-83712FE4B36D}" srcOrd="1" destOrd="0" parTransId="{506E3568-D375-4276-A28B-A1325FC91AD8}" sibTransId="{27C317BF-5315-448D-8290-66C25608C620}"/>
    <dgm:cxn modelId="{397F057B-2E89-4BA3-9687-7A690A52881B}" type="presOf" srcId="{D0086CF9-820C-4EF7-A5DE-83712FE4B36D}" destId="{2492D079-1CCF-4AAB-8D58-AC14349C9943}" srcOrd="0" destOrd="0" presId="urn:microsoft.com/office/officeart/2005/8/layout/hierarchy1"/>
    <dgm:cxn modelId="{E2C6E784-88EC-4880-9137-2CE989992A23}" srcId="{173E15AB-1920-44E9-93D7-E04E6B2AB824}" destId="{7C264C9C-0092-4A36-999B-ECE12648EEF3}" srcOrd="2" destOrd="0" parTransId="{323B7796-4A43-4B88-B28C-03B9405D8C12}" sibTransId="{C9ECDE72-C5C6-42F9-960E-FE7371F61AD2}"/>
    <dgm:cxn modelId="{1A03A0AE-17CE-4971-9C03-631A7A6F8B14}" srcId="{173E15AB-1920-44E9-93D7-E04E6B2AB824}" destId="{9800FCB1-C077-4935-8B4C-1241E43A4D9F}" srcOrd="3" destOrd="0" parTransId="{1C3F78E0-523F-44BF-9A6F-2393125B3259}" sibTransId="{443A9300-3E20-4AB0-9CC7-D417FD2F3ED0}"/>
    <dgm:cxn modelId="{F68CF6BF-D628-44BD-9AA4-0995CE9B070E}" type="presOf" srcId="{9800FCB1-C077-4935-8B4C-1241E43A4D9F}" destId="{174D2974-6158-47C7-B2EB-8036170D1A7C}" srcOrd="0" destOrd="0" presId="urn:microsoft.com/office/officeart/2005/8/layout/hierarchy1"/>
    <dgm:cxn modelId="{9A8F4EC8-4893-4A63-BC8F-C13C089CC5AD}" type="presOf" srcId="{7C264C9C-0092-4A36-999B-ECE12648EEF3}" destId="{38784C49-4791-4052-A006-2236885A93CA}" srcOrd="0" destOrd="0" presId="urn:microsoft.com/office/officeart/2005/8/layout/hierarchy1"/>
    <dgm:cxn modelId="{F898F2CA-4FE0-40F7-AE0A-96F308CCC79E}" srcId="{173E15AB-1920-44E9-93D7-E04E6B2AB824}" destId="{A129F527-5B05-434D-B538-A91242BBA3E1}" srcOrd="4" destOrd="0" parTransId="{8C2D9F73-65F2-45F0-882E-9016555ADBCA}" sibTransId="{4707FFA8-2CC4-4E8B-A9E2-40A697CE3DF9}"/>
    <dgm:cxn modelId="{48DC65CD-DE4D-4D7C-80DE-73F7A018E509}" srcId="{173E15AB-1920-44E9-93D7-E04E6B2AB824}" destId="{DBCCA2DE-7D2A-42A0-A53D-B93CAB50D16C}" srcOrd="5" destOrd="0" parTransId="{A59C8C78-4B4C-464F-BAAA-9B2DA6C0D092}" sibTransId="{573F8DC2-A73F-465E-8A9D-3DD2A3E5205F}"/>
    <dgm:cxn modelId="{653B99D6-DCB2-4490-A731-40CB03181F38}" type="presOf" srcId="{C4E74ED4-94CA-4312-8E34-61B4AF36848B}" destId="{B071E052-359C-47FA-8A28-7D0A63B1E712}" srcOrd="0" destOrd="0" presId="urn:microsoft.com/office/officeart/2005/8/layout/hierarchy1"/>
    <dgm:cxn modelId="{668EEEDF-6509-40C4-9EB1-CACFE65CB54C}" type="presOf" srcId="{173E15AB-1920-44E9-93D7-E04E6B2AB824}" destId="{FAD2E452-3D14-4CFE-BF1B-BA95CD030809}" srcOrd="0" destOrd="0" presId="urn:microsoft.com/office/officeart/2005/8/layout/hierarchy1"/>
    <dgm:cxn modelId="{84ED56DD-F194-4569-97FD-3C83249F474B}" type="presParOf" srcId="{FAD2E452-3D14-4CFE-BF1B-BA95CD030809}" destId="{A54DF99C-CBD4-437C-B7E7-B63A3F09A4AC}" srcOrd="0" destOrd="0" presId="urn:microsoft.com/office/officeart/2005/8/layout/hierarchy1"/>
    <dgm:cxn modelId="{990DDF23-8B5A-4C6B-B7BD-7537BDBEA5B4}" type="presParOf" srcId="{A54DF99C-CBD4-437C-B7E7-B63A3F09A4AC}" destId="{219D382A-142C-400B-AD71-634110F33EAB}" srcOrd="0" destOrd="0" presId="urn:microsoft.com/office/officeart/2005/8/layout/hierarchy1"/>
    <dgm:cxn modelId="{8ED5E889-E29C-43D2-9159-0BE870E2189B}" type="presParOf" srcId="{219D382A-142C-400B-AD71-634110F33EAB}" destId="{9430F7B5-F4A4-4970-A8C3-7CC4582D221D}" srcOrd="0" destOrd="0" presId="urn:microsoft.com/office/officeart/2005/8/layout/hierarchy1"/>
    <dgm:cxn modelId="{9FAAC54F-42C0-400D-A377-1AD19371C24E}" type="presParOf" srcId="{219D382A-142C-400B-AD71-634110F33EAB}" destId="{B071E052-359C-47FA-8A28-7D0A63B1E712}" srcOrd="1" destOrd="0" presId="urn:microsoft.com/office/officeart/2005/8/layout/hierarchy1"/>
    <dgm:cxn modelId="{DDC4340F-7765-478C-A7F5-B982E4B952FB}" type="presParOf" srcId="{A54DF99C-CBD4-437C-B7E7-B63A3F09A4AC}" destId="{9B56F617-4254-4F15-878D-D13B180862F8}" srcOrd="1" destOrd="0" presId="urn:microsoft.com/office/officeart/2005/8/layout/hierarchy1"/>
    <dgm:cxn modelId="{91E03403-E81C-4A08-90F8-540B2E6CAC60}" type="presParOf" srcId="{FAD2E452-3D14-4CFE-BF1B-BA95CD030809}" destId="{DB9EDA5D-165B-48B3-BC4A-E694DB4F6B4B}" srcOrd="1" destOrd="0" presId="urn:microsoft.com/office/officeart/2005/8/layout/hierarchy1"/>
    <dgm:cxn modelId="{6C089857-4396-4CB9-B196-BD5ADC31D967}" type="presParOf" srcId="{DB9EDA5D-165B-48B3-BC4A-E694DB4F6B4B}" destId="{17BBBBF4-CCE5-46AC-AE42-BEC4C026BB02}" srcOrd="0" destOrd="0" presId="urn:microsoft.com/office/officeart/2005/8/layout/hierarchy1"/>
    <dgm:cxn modelId="{5C14C1C2-AAE8-4320-A44E-EE678C955C04}" type="presParOf" srcId="{17BBBBF4-CCE5-46AC-AE42-BEC4C026BB02}" destId="{0CC09E5E-090F-4970-B84A-0862256DBB31}" srcOrd="0" destOrd="0" presId="urn:microsoft.com/office/officeart/2005/8/layout/hierarchy1"/>
    <dgm:cxn modelId="{389E0F22-A6DC-4EB2-BE2E-C62EFC984179}" type="presParOf" srcId="{17BBBBF4-CCE5-46AC-AE42-BEC4C026BB02}" destId="{2492D079-1CCF-4AAB-8D58-AC14349C9943}" srcOrd="1" destOrd="0" presId="urn:microsoft.com/office/officeart/2005/8/layout/hierarchy1"/>
    <dgm:cxn modelId="{FC1030CB-3CA2-466D-B88D-D67E6F821C0B}" type="presParOf" srcId="{DB9EDA5D-165B-48B3-BC4A-E694DB4F6B4B}" destId="{64CEC10E-440C-4E00-98D0-E0BA1618106B}" srcOrd="1" destOrd="0" presId="urn:microsoft.com/office/officeart/2005/8/layout/hierarchy1"/>
    <dgm:cxn modelId="{744B0547-29F5-407A-B9F5-64E94E5F78C4}" type="presParOf" srcId="{FAD2E452-3D14-4CFE-BF1B-BA95CD030809}" destId="{D621DB1B-2B1B-4991-B5E5-F4BDEBCC2A09}" srcOrd="2" destOrd="0" presId="urn:microsoft.com/office/officeart/2005/8/layout/hierarchy1"/>
    <dgm:cxn modelId="{4927AA85-92C9-4011-9334-C12576F4C827}" type="presParOf" srcId="{D621DB1B-2B1B-4991-B5E5-F4BDEBCC2A09}" destId="{F6F0CEF5-DAC4-4EF7-8F93-F77826A7D6C5}" srcOrd="0" destOrd="0" presId="urn:microsoft.com/office/officeart/2005/8/layout/hierarchy1"/>
    <dgm:cxn modelId="{E1B95877-0AC3-4418-8EB9-B7FFC9287786}" type="presParOf" srcId="{F6F0CEF5-DAC4-4EF7-8F93-F77826A7D6C5}" destId="{F83BA4A8-6CD4-4442-9753-A787210598E6}" srcOrd="0" destOrd="0" presId="urn:microsoft.com/office/officeart/2005/8/layout/hierarchy1"/>
    <dgm:cxn modelId="{FB69CAC6-1D89-482C-920D-674A9BAF29E0}" type="presParOf" srcId="{F6F0CEF5-DAC4-4EF7-8F93-F77826A7D6C5}" destId="{38784C49-4791-4052-A006-2236885A93CA}" srcOrd="1" destOrd="0" presId="urn:microsoft.com/office/officeart/2005/8/layout/hierarchy1"/>
    <dgm:cxn modelId="{246587A3-B375-4AFF-965D-6F544406B88F}" type="presParOf" srcId="{D621DB1B-2B1B-4991-B5E5-F4BDEBCC2A09}" destId="{5A7EFF10-83A2-4A8F-B292-47E16C787DEE}" srcOrd="1" destOrd="0" presId="urn:microsoft.com/office/officeart/2005/8/layout/hierarchy1"/>
    <dgm:cxn modelId="{8336FA6E-B539-473A-AC55-F6D4615D9F73}" type="presParOf" srcId="{FAD2E452-3D14-4CFE-BF1B-BA95CD030809}" destId="{07936092-5725-4E39-AD27-F276E2C74B6E}" srcOrd="3" destOrd="0" presId="urn:microsoft.com/office/officeart/2005/8/layout/hierarchy1"/>
    <dgm:cxn modelId="{B56AF51A-6715-4D1F-8F38-C42A2A5B479D}" type="presParOf" srcId="{07936092-5725-4E39-AD27-F276E2C74B6E}" destId="{68564777-D6E2-45AA-8888-815F189E4C25}" srcOrd="0" destOrd="0" presId="urn:microsoft.com/office/officeart/2005/8/layout/hierarchy1"/>
    <dgm:cxn modelId="{D0438FBC-459D-40BC-BEFB-A2A5ED18DA31}" type="presParOf" srcId="{68564777-D6E2-45AA-8888-815F189E4C25}" destId="{EF8AC448-ECA3-4BAA-80C7-FAF4F0486DC4}" srcOrd="0" destOrd="0" presId="urn:microsoft.com/office/officeart/2005/8/layout/hierarchy1"/>
    <dgm:cxn modelId="{FD161D9E-91F7-41D9-8F44-0E45FBE829EB}" type="presParOf" srcId="{68564777-D6E2-45AA-8888-815F189E4C25}" destId="{174D2974-6158-47C7-B2EB-8036170D1A7C}" srcOrd="1" destOrd="0" presId="urn:microsoft.com/office/officeart/2005/8/layout/hierarchy1"/>
    <dgm:cxn modelId="{D1B7A343-A0D1-4D85-822E-EA5D837DD259}" type="presParOf" srcId="{07936092-5725-4E39-AD27-F276E2C74B6E}" destId="{1BD51872-8639-4C0B-ABA7-0D8115E59278}" srcOrd="1" destOrd="0" presId="urn:microsoft.com/office/officeart/2005/8/layout/hierarchy1"/>
    <dgm:cxn modelId="{5F206E86-9559-4872-B9E0-7A301043466E}" type="presParOf" srcId="{FAD2E452-3D14-4CFE-BF1B-BA95CD030809}" destId="{5084896A-382E-4C7A-9C7D-C5C56B5C3B52}" srcOrd="4" destOrd="0" presId="urn:microsoft.com/office/officeart/2005/8/layout/hierarchy1"/>
    <dgm:cxn modelId="{23B73FCA-2B5B-44B3-8C18-5E98565A7BB1}" type="presParOf" srcId="{5084896A-382E-4C7A-9C7D-C5C56B5C3B52}" destId="{45506260-16D4-4581-8660-CE208D436547}" srcOrd="0" destOrd="0" presId="urn:microsoft.com/office/officeart/2005/8/layout/hierarchy1"/>
    <dgm:cxn modelId="{DD2D1CC8-F183-4AAB-92D8-51CA261A477C}" type="presParOf" srcId="{45506260-16D4-4581-8660-CE208D436547}" destId="{B9F40353-DF04-45E5-A9C6-44BA8DEBAFB8}" srcOrd="0" destOrd="0" presId="urn:microsoft.com/office/officeart/2005/8/layout/hierarchy1"/>
    <dgm:cxn modelId="{3BAFAA48-AE62-4C1E-9F19-897B3F4F751B}" type="presParOf" srcId="{45506260-16D4-4581-8660-CE208D436547}" destId="{8CA5C3C2-6BC3-42A6-A09D-B1D5EFF5EEF4}" srcOrd="1" destOrd="0" presId="urn:microsoft.com/office/officeart/2005/8/layout/hierarchy1"/>
    <dgm:cxn modelId="{BC0F0F4A-CB0F-4400-9909-3F19EFEF8434}" type="presParOf" srcId="{5084896A-382E-4C7A-9C7D-C5C56B5C3B52}" destId="{B46380A4-8086-4F0F-865B-597FBCF8D6B0}" srcOrd="1" destOrd="0" presId="urn:microsoft.com/office/officeart/2005/8/layout/hierarchy1"/>
    <dgm:cxn modelId="{DAF31D1C-E9E9-46B2-86A0-CF66A9807B4E}" type="presParOf" srcId="{FAD2E452-3D14-4CFE-BF1B-BA95CD030809}" destId="{34BA7DF4-E5EA-45F9-A6A7-7E519F97E689}" srcOrd="5" destOrd="0" presId="urn:microsoft.com/office/officeart/2005/8/layout/hierarchy1"/>
    <dgm:cxn modelId="{3301E157-4220-4714-A256-D734B75CE560}" type="presParOf" srcId="{34BA7DF4-E5EA-45F9-A6A7-7E519F97E689}" destId="{08324D84-B54B-4337-AAD0-A368213831C1}" srcOrd="0" destOrd="0" presId="urn:microsoft.com/office/officeart/2005/8/layout/hierarchy1"/>
    <dgm:cxn modelId="{5C55B4DA-D459-4832-ABAF-891F2773EBD3}" type="presParOf" srcId="{08324D84-B54B-4337-AAD0-A368213831C1}" destId="{E68B416E-7813-42F1-91D0-00FD19359E17}" srcOrd="0" destOrd="0" presId="urn:microsoft.com/office/officeart/2005/8/layout/hierarchy1"/>
    <dgm:cxn modelId="{1DD0A880-A9C0-4C39-9D1A-A97257622639}" type="presParOf" srcId="{08324D84-B54B-4337-AAD0-A368213831C1}" destId="{BAA2D60D-623E-4884-ACEA-C6565B81F6AF}" srcOrd="1" destOrd="0" presId="urn:microsoft.com/office/officeart/2005/8/layout/hierarchy1"/>
    <dgm:cxn modelId="{6AC145E6-41BE-4DF8-8734-62E29C9E40B9}" type="presParOf" srcId="{34BA7DF4-E5EA-45F9-A6A7-7E519F97E689}" destId="{A268493A-679E-46BD-B3F6-2A6F39E403B0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C9428D0-AE18-419C-820E-AEE0F536D220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46636E0A-97AD-4C1D-8F9A-6BF67857B514}">
      <dgm:prSet phldrT="[Text]" phldr="0"/>
      <dgm:spPr/>
      <dgm:t>
        <a:bodyPr/>
        <a:lstStyle/>
        <a:p>
          <a:r>
            <a:rPr lang="en-US">
              <a:latin typeface="Calibri Light" panose="020F0302020204030204"/>
            </a:rPr>
            <a:t>Prevention</a:t>
          </a:r>
          <a:endParaRPr lang="en-US"/>
        </a:p>
      </dgm:t>
    </dgm:pt>
    <dgm:pt modelId="{B01F5D91-243B-4711-8B74-C49AB0572EB2}" type="parTrans" cxnId="{8C048014-C6B4-4221-B43E-6572EA5E3945}">
      <dgm:prSet/>
      <dgm:spPr/>
    </dgm:pt>
    <dgm:pt modelId="{F51CCFC8-7572-4D95-B2FA-A947B77FF2E2}" type="sibTrans" cxnId="{8C048014-C6B4-4221-B43E-6572EA5E3945}">
      <dgm:prSet/>
      <dgm:spPr/>
    </dgm:pt>
    <dgm:pt modelId="{306AAE4E-F21E-444D-BAD5-50CA96BB562B}">
      <dgm:prSet phldrT="[Text]" phldr="0"/>
      <dgm:spPr/>
      <dgm:t>
        <a:bodyPr/>
        <a:lstStyle/>
        <a:p>
          <a:pPr rtl="0"/>
          <a:r>
            <a:rPr lang="en-US">
              <a:latin typeface="Calibri Light" panose="020F0302020204030204"/>
            </a:rPr>
            <a:t>Early Diagnosis </a:t>
          </a:r>
          <a:endParaRPr lang="en-US"/>
        </a:p>
      </dgm:t>
    </dgm:pt>
    <dgm:pt modelId="{B04ACFF5-49B6-418E-BB4E-F905B2016E41}" type="parTrans" cxnId="{5A5E250D-96D6-439F-AB4B-1239523FFD7B}">
      <dgm:prSet/>
      <dgm:spPr/>
    </dgm:pt>
    <dgm:pt modelId="{1CD3F7E3-0D16-4B4B-9AC0-5AC5F0DDB6A2}" type="sibTrans" cxnId="{5A5E250D-96D6-439F-AB4B-1239523FFD7B}">
      <dgm:prSet/>
      <dgm:spPr/>
    </dgm:pt>
    <dgm:pt modelId="{10352949-EE7A-4725-B6C2-B9CFBDD75D48}">
      <dgm:prSet phldrT="[Text]" phldr="0"/>
      <dgm:spPr/>
      <dgm:t>
        <a:bodyPr/>
        <a:lstStyle/>
        <a:p>
          <a:pPr rtl="0"/>
          <a:r>
            <a:rPr lang="en-US" err="1">
              <a:latin typeface="Calibri Light" panose="020F0302020204030204"/>
            </a:rPr>
            <a:t>Optimisation</a:t>
          </a:r>
          <a:r>
            <a:rPr lang="en-US">
              <a:latin typeface="Calibri Light" panose="020F0302020204030204"/>
            </a:rPr>
            <a:t> - 8 care standards </a:t>
          </a:r>
          <a:endParaRPr lang="en-US"/>
        </a:p>
      </dgm:t>
    </dgm:pt>
    <dgm:pt modelId="{D36D60B4-F561-46BD-AC58-825C6073D7F0}" type="parTrans" cxnId="{D64AA677-E3CF-4FE5-BCBD-669D09A44831}">
      <dgm:prSet/>
      <dgm:spPr/>
    </dgm:pt>
    <dgm:pt modelId="{7C69C5A8-5D71-4769-A22C-9F1051307926}" type="sibTrans" cxnId="{D64AA677-E3CF-4FE5-BCBD-669D09A44831}">
      <dgm:prSet/>
      <dgm:spPr/>
    </dgm:pt>
    <dgm:pt modelId="{A635BB01-372E-41DC-84FC-CC948D7B81DD}">
      <dgm:prSet phldr="0"/>
      <dgm:spPr/>
      <dgm:t>
        <a:bodyPr/>
        <a:lstStyle/>
        <a:p>
          <a:pPr rtl="0"/>
          <a:r>
            <a:rPr lang="en-US">
              <a:latin typeface="Calibri Light" panose="020F0302020204030204"/>
            </a:rPr>
            <a:t>Managing complications </a:t>
          </a:r>
        </a:p>
      </dgm:t>
    </dgm:pt>
    <dgm:pt modelId="{8B10C05C-F3B8-4250-BDC6-4DE5FEC6EF68}" type="parTrans" cxnId="{D348463A-AF32-4824-AADD-E90FBEAB75D3}">
      <dgm:prSet/>
      <dgm:spPr/>
    </dgm:pt>
    <dgm:pt modelId="{62F4DD5A-7CAE-4737-83BC-9EB84ADAE2EE}" type="sibTrans" cxnId="{D348463A-AF32-4824-AADD-E90FBEAB75D3}">
      <dgm:prSet/>
      <dgm:spPr/>
    </dgm:pt>
    <dgm:pt modelId="{17E34FB1-D1BD-4E96-B7A5-3D11FDF5D8C4}">
      <dgm:prSet phldr="0"/>
      <dgm:spPr/>
      <dgm:t>
        <a:bodyPr/>
        <a:lstStyle/>
        <a:p>
          <a:pPr rtl="0"/>
          <a:r>
            <a:rPr lang="en-US">
              <a:latin typeface="Calibri Light" panose="020F0302020204030204"/>
            </a:rPr>
            <a:t>Supportive Treatment </a:t>
          </a:r>
        </a:p>
      </dgm:t>
    </dgm:pt>
    <dgm:pt modelId="{8B27236F-5A75-4E5B-8C15-DFC541ECD31B}" type="parTrans" cxnId="{EB4D81F8-6B57-4F1D-98AB-7545976CBE32}">
      <dgm:prSet/>
      <dgm:spPr/>
    </dgm:pt>
    <dgm:pt modelId="{F96D2C5B-DC0D-4213-B908-F1D9F1E74075}" type="sibTrans" cxnId="{EB4D81F8-6B57-4F1D-98AB-7545976CBE32}">
      <dgm:prSet/>
      <dgm:spPr/>
    </dgm:pt>
    <dgm:pt modelId="{F923252F-141A-4430-B185-1D6A90F910D7}" type="pres">
      <dgm:prSet presAssocID="{8C9428D0-AE18-419C-820E-AEE0F536D220}" presName="CompostProcess" presStyleCnt="0">
        <dgm:presLayoutVars>
          <dgm:dir/>
          <dgm:resizeHandles val="exact"/>
        </dgm:presLayoutVars>
      </dgm:prSet>
      <dgm:spPr/>
    </dgm:pt>
    <dgm:pt modelId="{B649A110-7978-498C-8F09-ECE21463F72B}" type="pres">
      <dgm:prSet presAssocID="{8C9428D0-AE18-419C-820E-AEE0F536D220}" presName="arrow" presStyleLbl="bgShp" presStyleIdx="0" presStyleCnt="1"/>
      <dgm:spPr/>
    </dgm:pt>
    <dgm:pt modelId="{05DE4735-961B-49D0-B544-8484D0376BB0}" type="pres">
      <dgm:prSet presAssocID="{8C9428D0-AE18-419C-820E-AEE0F536D220}" presName="linearProcess" presStyleCnt="0"/>
      <dgm:spPr/>
    </dgm:pt>
    <dgm:pt modelId="{22F0A094-1A0B-4BDE-9A1C-EFB3AD88B305}" type="pres">
      <dgm:prSet presAssocID="{46636E0A-97AD-4C1D-8F9A-6BF67857B514}" presName="textNode" presStyleLbl="node1" presStyleIdx="0" presStyleCnt="5">
        <dgm:presLayoutVars>
          <dgm:bulletEnabled val="1"/>
        </dgm:presLayoutVars>
      </dgm:prSet>
      <dgm:spPr/>
    </dgm:pt>
    <dgm:pt modelId="{C918899F-4B79-43A2-B247-4BC2C6208796}" type="pres">
      <dgm:prSet presAssocID="{F51CCFC8-7572-4D95-B2FA-A947B77FF2E2}" presName="sibTrans" presStyleCnt="0"/>
      <dgm:spPr/>
    </dgm:pt>
    <dgm:pt modelId="{14B200E4-0DA6-4C92-A58C-1C66F7068360}" type="pres">
      <dgm:prSet presAssocID="{306AAE4E-F21E-444D-BAD5-50CA96BB562B}" presName="textNode" presStyleLbl="node1" presStyleIdx="1" presStyleCnt="5">
        <dgm:presLayoutVars>
          <dgm:bulletEnabled val="1"/>
        </dgm:presLayoutVars>
      </dgm:prSet>
      <dgm:spPr/>
    </dgm:pt>
    <dgm:pt modelId="{48C7302A-BB43-4972-A47A-E119AD7522A6}" type="pres">
      <dgm:prSet presAssocID="{1CD3F7E3-0D16-4B4B-9AC0-5AC5F0DDB6A2}" presName="sibTrans" presStyleCnt="0"/>
      <dgm:spPr/>
    </dgm:pt>
    <dgm:pt modelId="{4E439003-B8F6-4210-BCD7-108F634C0E12}" type="pres">
      <dgm:prSet presAssocID="{10352949-EE7A-4725-B6C2-B9CFBDD75D48}" presName="textNode" presStyleLbl="node1" presStyleIdx="2" presStyleCnt="5">
        <dgm:presLayoutVars>
          <dgm:bulletEnabled val="1"/>
        </dgm:presLayoutVars>
      </dgm:prSet>
      <dgm:spPr/>
    </dgm:pt>
    <dgm:pt modelId="{4803D091-9550-45ED-8D68-037A71D9D9BF}" type="pres">
      <dgm:prSet presAssocID="{7C69C5A8-5D71-4769-A22C-9F1051307926}" presName="sibTrans" presStyleCnt="0"/>
      <dgm:spPr/>
    </dgm:pt>
    <dgm:pt modelId="{F4A3A5D7-8E7A-451E-9985-2A44BED293C5}" type="pres">
      <dgm:prSet presAssocID="{A635BB01-372E-41DC-84FC-CC948D7B81DD}" presName="textNode" presStyleLbl="node1" presStyleIdx="3" presStyleCnt="5">
        <dgm:presLayoutVars>
          <dgm:bulletEnabled val="1"/>
        </dgm:presLayoutVars>
      </dgm:prSet>
      <dgm:spPr/>
    </dgm:pt>
    <dgm:pt modelId="{94ADA564-E1A1-4A80-AA0C-9E8968A5A134}" type="pres">
      <dgm:prSet presAssocID="{62F4DD5A-7CAE-4737-83BC-9EB84ADAE2EE}" presName="sibTrans" presStyleCnt="0"/>
      <dgm:spPr/>
    </dgm:pt>
    <dgm:pt modelId="{9E2D9AE7-04BB-4E8A-BF81-AFC2D4EB3B5D}" type="pres">
      <dgm:prSet presAssocID="{17E34FB1-D1BD-4E96-B7A5-3D11FDF5D8C4}" presName="textNode" presStyleLbl="node1" presStyleIdx="4" presStyleCnt="5">
        <dgm:presLayoutVars>
          <dgm:bulletEnabled val="1"/>
        </dgm:presLayoutVars>
      </dgm:prSet>
      <dgm:spPr/>
    </dgm:pt>
  </dgm:ptLst>
  <dgm:cxnLst>
    <dgm:cxn modelId="{DF1F1202-4F38-4ABA-8DE6-1179549E0754}" type="presOf" srcId="{A635BB01-372E-41DC-84FC-CC948D7B81DD}" destId="{F4A3A5D7-8E7A-451E-9985-2A44BED293C5}" srcOrd="0" destOrd="0" presId="urn:microsoft.com/office/officeart/2005/8/layout/hProcess9"/>
    <dgm:cxn modelId="{4CB0A609-C53A-4D30-8F4B-0B81DE087844}" type="presOf" srcId="{46636E0A-97AD-4C1D-8F9A-6BF67857B514}" destId="{22F0A094-1A0B-4BDE-9A1C-EFB3AD88B305}" srcOrd="0" destOrd="0" presId="urn:microsoft.com/office/officeart/2005/8/layout/hProcess9"/>
    <dgm:cxn modelId="{5A5E250D-96D6-439F-AB4B-1239523FFD7B}" srcId="{8C9428D0-AE18-419C-820E-AEE0F536D220}" destId="{306AAE4E-F21E-444D-BAD5-50CA96BB562B}" srcOrd="1" destOrd="0" parTransId="{B04ACFF5-49B6-418E-BB4E-F905B2016E41}" sibTransId="{1CD3F7E3-0D16-4B4B-9AC0-5AC5F0DDB6A2}"/>
    <dgm:cxn modelId="{8C048014-C6B4-4221-B43E-6572EA5E3945}" srcId="{8C9428D0-AE18-419C-820E-AEE0F536D220}" destId="{46636E0A-97AD-4C1D-8F9A-6BF67857B514}" srcOrd="0" destOrd="0" parTransId="{B01F5D91-243B-4711-8B74-C49AB0572EB2}" sibTransId="{F51CCFC8-7572-4D95-B2FA-A947B77FF2E2}"/>
    <dgm:cxn modelId="{D348463A-AF32-4824-AADD-E90FBEAB75D3}" srcId="{8C9428D0-AE18-419C-820E-AEE0F536D220}" destId="{A635BB01-372E-41DC-84FC-CC948D7B81DD}" srcOrd="3" destOrd="0" parTransId="{8B10C05C-F3B8-4250-BDC6-4DE5FEC6EF68}" sibTransId="{62F4DD5A-7CAE-4737-83BC-9EB84ADAE2EE}"/>
    <dgm:cxn modelId="{D64AA677-E3CF-4FE5-BCBD-669D09A44831}" srcId="{8C9428D0-AE18-419C-820E-AEE0F536D220}" destId="{10352949-EE7A-4725-B6C2-B9CFBDD75D48}" srcOrd="2" destOrd="0" parTransId="{D36D60B4-F561-46BD-AC58-825C6073D7F0}" sibTransId="{7C69C5A8-5D71-4769-A22C-9F1051307926}"/>
    <dgm:cxn modelId="{04B72782-D2B2-433A-964B-67962738EFB2}" type="presOf" srcId="{17E34FB1-D1BD-4E96-B7A5-3D11FDF5D8C4}" destId="{9E2D9AE7-04BB-4E8A-BF81-AFC2D4EB3B5D}" srcOrd="0" destOrd="0" presId="urn:microsoft.com/office/officeart/2005/8/layout/hProcess9"/>
    <dgm:cxn modelId="{F9D64AC3-C38B-49DC-881E-AFE1D0C34DA9}" type="presOf" srcId="{306AAE4E-F21E-444D-BAD5-50CA96BB562B}" destId="{14B200E4-0DA6-4C92-A58C-1C66F7068360}" srcOrd="0" destOrd="0" presId="urn:microsoft.com/office/officeart/2005/8/layout/hProcess9"/>
    <dgm:cxn modelId="{9D269ECA-FA4E-4DFE-A951-C8F8CDB38710}" type="presOf" srcId="{10352949-EE7A-4725-B6C2-B9CFBDD75D48}" destId="{4E439003-B8F6-4210-BCD7-108F634C0E12}" srcOrd="0" destOrd="0" presId="urn:microsoft.com/office/officeart/2005/8/layout/hProcess9"/>
    <dgm:cxn modelId="{61230DD0-1E89-4B32-91B3-D7CF52AAB626}" type="presOf" srcId="{8C9428D0-AE18-419C-820E-AEE0F536D220}" destId="{F923252F-141A-4430-B185-1D6A90F910D7}" srcOrd="0" destOrd="0" presId="urn:microsoft.com/office/officeart/2005/8/layout/hProcess9"/>
    <dgm:cxn modelId="{EB4D81F8-6B57-4F1D-98AB-7545976CBE32}" srcId="{8C9428D0-AE18-419C-820E-AEE0F536D220}" destId="{17E34FB1-D1BD-4E96-B7A5-3D11FDF5D8C4}" srcOrd="4" destOrd="0" parTransId="{8B27236F-5A75-4E5B-8C15-DFC541ECD31B}" sibTransId="{F96D2C5B-DC0D-4213-B908-F1D9F1E74075}"/>
    <dgm:cxn modelId="{C2246653-3FFD-4725-8CFF-E05B5AA7FF04}" type="presParOf" srcId="{F923252F-141A-4430-B185-1D6A90F910D7}" destId="{B649A110-7978-498C-8F09-ECE21463F72B}" srcOrd="0" destOrd="0" presId="urn:microsoft.com/office/officeart/2005/8/layout/hProcess9"/>
    <dgm:cxn modelId="{F91CC744-5DE2-48A3-AD04-BF59EB35A9EB}" type="presParOf" srcId="{F923252F-141A-4430-B185-1D6A90F910D7}" destId="{05DE4735-961B-49D0-B544-8484D0376BB0}" srcOrd="1" destOrd="0" presId="urn:microsoft.com/office/officeart/2005/8/layout/hProcess9"/>
    <dgm:cxn modelId="{7007A2F7-E296-49F5-8108-C42257C70CF8}" type="presParOf" srcId="{05DE4735-961B-49D0-B544-8484D0376BB0}" destId="{22F0A094-1A0B-4BDE-9A1C-EFB3AD88B305}" srcOrd="0" destOrd="0" presId="urn:microsoft.com/office/officeart/2005/8/layout/hProcess9"/>
    <dgm:cxn modelId="{63A49852-0B19-4842-8F23-897CCC15C2C1}" type="presParOf" srcId="{05DE4735-961B-49D0-B544-8484D0376BB0}" destId="{C918899F-4B79-43A2-B247-4BC2C6208796}" srcOrd="1" destOrd="0" presId="urn:microsoft.com/office/officeart/2005/8/layout/hProcess9"/>
    <dgm:cxn modelId="{FA8FDE79-669F-4508-9F73-C00772098C66}" type="presParOf" srcId="{05DE4735-961B-49D0-B544-8484D0376BB0}" destId="{14B200E4-0DA6-4C92-A58C-1C66F7068360}" srcOrd="2" destOrd="0" presId="urn:microsoft.com/office/officeart/2005/8/layout/hProcess9"/>
    <dgm:cxn modelId="{E2838C88-A12F-40B4-8E1C-290EB3FB3C88}" type="presParOf" srcId="{05DE4735-961B-49D0-B544-8484D0376BB0}" destId="{48C7302A-BB43-4972-A47A-E119AD7522A6}" srcOrd="3" destOrd="0" presId="urn:microsoft.com/office/officeart/2005/8/layout/hProcess9"/>
    <dgm:cxn modelId="{8FE1C640-3618-4453-8FBA-FAB93A8A426F}" type="presParOf" srcId="{05DE4735-961B-49D0-B544-8484D0376BB0}" destId="{4E439003-B8F6-4210-BCD7-108F634C0E12}" srcOrd="4" destOrd="0" presId="urn:microsoft.com/office/officeart/2005/8/layout/hProcess9"/>
    <dgm:cxn modelId="{1FA85A14-E39A-4617-A408-C5E140F73183}" type="presParOf" srcId="{05DE4735-961B-49D0-B544-8484D0376BB0}" destId="{4803D091-9550-45ED-8D68-037A71D9D9BF}" srcOrd="5" destOrd="0" presId="urn:microsoft.com/office/officeart/2005/8/layout/hProcess9"/>
    <dgm:cxn modelId="{999A60BE-23D9-4DC0-8800-BD5D86CA5A41}" type="presParOf" srcId="{05DE4735-961B-49D0-B544-8484D0376BB0}" destId="{F4A3A5D7-8E7A-451E-9985-2A44BED293C5}" srcOrd="6" destOrd="0" presId="urn:microsoft.com/office/officeart/2005/8/layout/hProcess9"/>
    <dgm:cxn modelId="{D4D56353-3429-4CF9-AA98-34364C431F66}" type="presParOf" srcId="{05DE4735-961B-49D0-B544-8484D0376BB0}" destId="{94ADA564-E1A1-4A80-AA0C-9E8968A5A134}" srcOrd="7" destOrd="0" presId="urn:microsoft.com/office/officeart/2005/8/layout/hProcess9"/>
    <dgm:cxn modelId="{E025D7E2-01FC-4F77-A341-20D6AFB60ED9}" type="presParOf" srcId="{05DE4735-961B-49D0-B544-8484D0376BB0}" destId="{9E2D9AE7-04BB-4E8A-BF81-AFC2D4EB3B5D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30F7B5-F4A4-4970-A8C3-7CC4582D221D}">
      <dsp:nvSpPr>
        <dsp:cNvPr id="0" name=""/>
        <dsp:cNvSpPr/>
      </dsp:nvSpPr>
      <dsp:spPr>
        <a:xfrm>
          <a:off x="2138" y="930765"/>
          <a:ext cx="2425298" cy="15400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071E052-359C-47FA-8A28-7D0A63B1E712}">
      <dsp:nvSpPr>
        <dsp:cNvPr id="0" name=""/>
        <dsp:cNvSpPr/>
      </dsp:nvSpPr>
      <dsp:spPr>
        <a:xfrm>
          <a:off x="271616" y="1186769"/>
          <a:ext cx="2425298" cy="15400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>
              <a:latin typeface="Calibri Light" panose="020F0302020204030204"/>
            </a:rPr>
            <a:t>Type 1 and 2 </a:t>
          </a:r>
          <a:endParaRPr lang="en-US" sz="2900" kern="1200"/>
        </a:p>
      </dsp:txBody>
      <dsp:txXfrm>
        <a:off x="316723" y="1231876"/>
        <a:ext cx="2335084" cy="1449850"/>
      </dsp:txXfrm>
    </dsp:sp>
    <dsp:sp modelId="{0CC09E5E-090F-4970-B84A-0862256DBB31}">
      <dsp:nvSpPr>
        <dsp:cNvPr id="0" name=""/>
        <dsp:cNvSpPr/>
      </dsp:nvSpPr>
      <dsp:spPr>
        <a:xfrm>
          <a:off x="2966392" y="930765"/>
          <a:ext cx="2425298" cy="15400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492D079-1CCF-4AAB-8D58-AC14349C9943}">
      <dsp:nvSpPr>
        <dsp:cNvPr id="0" name=""/>
        <dsp:cNvSpPr/>
      </dsp:nvSpPr>
      <dsp:spPr>
        <a:xfrm>
          <a:off x="3235869" y="1186769"/>
          <a:ext cx="2425298" cy="15400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>
              <a:latin typeface="Calibri Light" panose="020F0302020204030204"/>
            </a:rPr>
            <a:t>Risk Factors </a:t>
          </a:r>
          <a:endParaRPr lang="en-US" sz="2900" kern="1200"/>
        </a:p>
      </dsp:txBody>
      <dsp:txXfrm>
        <a:off x="3280976" y="1231876"/>
        <a:ext cx="2335084" cy="1449850"/>
      </dsp:txXfrm>
    </dsp:sp>
    <dsp:sp modelId="{F83BA4A8-6CD4-4442-9753-A787210598E6}">
      <dsp:nvSpPr>
        <dsp:cNvPr id="0" name=""/>
        <dsp:cNvSpPr/>
      </dsp:nvSpPr>
      <dsp:spPr>
        <a:xfrm>
          <a:off x="5930645" y="930765"/>
          <a:ext cx="2425298" cy="15400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784C49-4791-4052-A006-2236885A93CA}">
      <dsp:nvSpPr>
        <dsp:cNvPr id="0" name=""/>
        <dsp:cNvSpPr/>
      </dsp:nvSpPr>
      <dsp:spPr>
        <a:xfrm>
          <a:off x="6200123" y="1186769"/>
          <a:ext cx="2425298" cy="15400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>
              <a:latin typeface="Calibri Light" panose="020F0302020204030204"/>
            </a:rPr>
            <a:t>Prevalence </a:t>
          </a:r>
          <a:endParaRPr lang="en-US" sz="2900" kern="1200"/>
        </a:p>
      </dsp:txBody>
      <dsp:txXfrm>
        <a:off x="6245230" y="1231876"/>
        <a:ext cx="2335084" cy="1449850"/>
      </dsp:txXfrm>
    </dsp:sp>
    <dsp:sp modelId="{EF8AC448-ECA3-4BAA-80C7-FAF4F0486DC4}">
      <dsp:nvSpPr>
        <dsp:cNvPr id="0" name=""/>
        <dsp:cNvSpPr/>
      </dsp:nvSpPr>
      <dsp:spPr>
        <a:xfrm>
          <a:off x="8894899" y="930765"/>
          <a:ext cx="2425298" cy="15400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4D2974-6158-47C7-B2EB-8036170D1A7C}">
      <dsp:nvSpPr>
        <dsp:cNvPr id="0" name=""/>
        <dsp:cNvSpPr/>
      </dsp:nvSpPr>
      <dsp:spPr>
        <a:xfrm>
          <a:off x="9164376" y="1186769"/>
          <a:ext cx="2425298" cy="15400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>
              <a:latin typeface="Calibri Light" panose="020F0302020204030204"/>
            </a:rPr>
            <a:t>Complications </a:t>
          </a:r>
        </a:p>
      </dsp:txBody>
      <dsp:txXfrm>
        <a:off x="9209483" y="1231876"/>
        <a:ext cx="2335084" cy="1449850"/>
      </dsp:txXfrm>
    </dsp:sp>
    <dsp:sp modelId="{B9F40353-DF04-45E5-A9C6-44BA8DEBAFB8}">
      <dsp:nvSpPr>
        <dsp:cNvPr id="0" name=""/>
        <dsp:cNvSpPr/>
      </dsp:nvSpPr>
      <dsp:spPr>
        <a:xfrm>
          <a:off x="11859152" y="930765"/>
          <a:ext cx="2425298" cy="15400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A5C3C2-6BC3-42A6-A09D-B1D5EFF5EEF4}">
      <dsp:nvSpPr>
        <dsp:cNvPr id="0" name=""/>
        <dsp:cNvSpPr/>
      </dsp:nvSpPr>
      <dsp:spPr>
        <a:xfrm>
          <a:off x="12128630" y="1186769"/>
          <a:ext cx="2425298" cy="15400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>
              <a:latin typeface="Calibri Light" panose="020F0302020204030204"/>
            </a:rPr>
            <a:t>Costs </a:t>
          </a:r>
        </a:p>
      </dsp:txBody>
      <dsp:txXfrm>
        <a:off x="12173737" y="1231876"/>
        <a:ext cx="2335084" cy="1449850"/>
      </dsp:txXfrm>
    </dsp:sp>
    <dsp:sp modelId="{E68B416E-7813-42F1-91D0-00FD19359E17}">
      <dsp:nvSpPr>
        <dsp:cNvPr id="0" name=""/>
        <dsp:cNvSpPr/>
      </dsp:nvSpPr>
      <dsp:spPr>
        <a:xfrm>
          <a:off x="14823406" y="930765"/>
          <a:ext cx="2425298" cy="15400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A2D60D-623E-4884-ACEA-C6565B81F6AF}">
      <dsp:nvSpPr>
        <dsp:cNvPr id="0" name=""/>
        <dsp:cNvSpPr/>
      </dsp:nvSpPr>
      <dsp:spPr>
        <a:xfrm>
          <a:off x="15092883" y="1186769"/>
          <a:ext cx="2425298" cy="15400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>
              <a:latin typeface="Calibri Light" panose="020F0302020204030204"/>
            </a:rPr>
            <a:t>Trends </a:t>
          </a:r>
        </a:p>
      </dsp:txBody>
      <dsp:txXfrm>
        <a:off x="15137990" y="1231876"/>
        <a:ext cx="2335084" cy="144985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49A110-7978-498C-8F09-ECE21463F72B}">
      <dsp:nvSpPr>
        <dsp:cNvPr id="0" name=""/>
        <dsp:cNvSpPr/>
      </dsp:nvSpPr>
      <dsp:spPr>
        <a:xfrm>
          <a:off x="821847" y="0"/>
          <a:ext cx="9314271" cy="5001599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2F0A094-1A0B-4BDE-9A1C-EFB3AD88B305}">
      <dsp:nvSpPr>
        <dsp:cNvPr id="0" name=""/>
        <dsp:cNvSpPr/>
      </dsp:nvSpPr>
      <dsp:spPr>
        <a:xfrm>
          <a:off x="4815" y="1500479"/>
          <a:ext cx="2105449" cy="200063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>
              <a:latin typeface="Calibri Light" panose="020F0302020204030204"/>
            </a:rPr>
            <a:t>Prevention</a:t>
          </a:r>
          <a:endParaRPr lang="en-US" sz="2200" kern="1200"/>
        </a:p>
      </dsp:txBody>
      <dsp:txXfrm>
        <a:off x="102478" y="1598142"/>
        <a:ext cx="1910123" cy="1805313"/>
      </dsp:txXfrm>
    </dsp:sp>
    <dsp:sp modelId="{14B200E4-0DA6-4C92-A58C-1C66F7068360}">
      <dsp:nvSpPr>
        <dsp:cNvPr id="0" name=""/>
        <dsp:cNvSpPr/>
      </dsp:nvSpPr>
      <dsp:spPr>
        <a:xfrm>
          <a:off x="2215537" y="1500479"/>
          <a:ext cx="2105449" cy="200063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>
              <a:latin typeface="Calibri Light" panose="020F0302020204030204"/>
            </a:rPr>
            <a:t>Early Diagnosis </a:t>
          </a:r>
          <a:endParaRPr lang="en-US" sz="2200" kern="1200"/>
        </a:p>
      </dsp:txBody>
      <dsp:txXfrm>
        <a:off x="2313200" y="1598142"/>
        <a:ext cx="1910123" cy="1805313"/>
      </dsp:txXfrm>
    </dsp:sp>
    <dsp:sp modelId="{4E439003-B8F6-4210-BCD7-108F634C0E12}">
      <dsp:nvSpPr>
        <dsp:cNvPr id="0" name=""/>
        <dsp:cNvSpPr/>
      </dsp:nvSpPr>
      <dsp:spPr>
        <a:xfrm>
          <a:off x="4426258" y="1500479"/>
          <a:ext cx="2105449" cy="200063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err="1">
              <a:latin typeface="Calibri Light" panose="020F0302020204030204"/>
            </a:rPr>
            <a:t>Optimisation</a:t>
          </a:r>
          <a:r>
            <a:rPr lang="en-US" sz="2200" kern="1200">
              <a:latin typeface="Calibri Light" panose="020F0302020204030204"/>
            </a:rPr>
            <a:t> - 8 care standards </a:t>
          </a:r>
          <a:endParaRPr lang="en-US" sz="2200" kern="1200"/>
        </a:p>
      </dsp:txBody>
      <dsp:txXfrm>
        <a:off x="4523921" y="1598142"/>
        <a:ext cx="1910123" cy="1805313"/>
      </dsp:txXfrm>
    </dsp:sp>
    <dsp:sp modelId="{F4A3A5D7-8E7A-451E-9985-2A44BED293C5}">
      <dsp:nvSpPr>
        <dsp:cNvPr id="0" name=""/>
        <dsp:cNvSpPr/>
      </dsp:nvSpPr>
      <dsp:spPr>
        <a:xfrm>
          <a:off x="6636980" y="1500479"/>
          <a:ext cx="2105449" cy="200063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>
              <a:latin typeface="Calibri Light" panose="020F0302020204030204"/>
            </a:rPr>
            <a:t>Managing complications </a:t>
          </a:r>
        </a:p>
      </dsp:txBody>
      <dsp:txXfrm>
        <a:off x="6734643" y="1598142"/>
        <a:ext cx="1910123" cy="1805313"/>
      </dsp:txXfrm>
    </dsp:sp>
    <dsp:sp modelId="{9E2D9AE7-04BB-4E8A-BF81-AFC2D4EB3B5D}">
      <dsp:nvSpPr>
        <dsp:cNvPr id="0" name=""/>
        <dsp:cNvSpPr/>
      </dsp:nvSpPr>
      <dsp:spPr>
        <a:xfrm>
          <a:off x="8847702" y="1500479"/>
          <a:ext cx="2105449" cy="200063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>
              <a:latin typeface="Calibri Light" panose="020F0302020204030204"/>
            </a:rPr>
            <a:t>Supportive Treatment </a:t>
          </a:r>
        </a:p>
      </dsp:txBody>
      <dsp:txXfrm>
        <a:off x="8945365" y="1598142"/>
        <a:ext cx="1910123" cy="18053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>
            <a:extLst>
              <a:ext uri="{FF2B5EF4-FFF2-40B4-BE49-F238E27FC236}">
                <a16:creationId xmlns:a16="http://schemas.microsoft.com/office/drawing/2014/main" id="{8EE7ECD9-44F3-DEBB-BA72-DE5516BF946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F1BE2199-4116-BDE3-4F84-2224CBF2D68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11387138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33FF07-D416-4C2C-85F3-1B087AD86F7F}" type="datetimeFigureOut">
              <a:rPr lang="pt-BR" smtClean="0"/>
              <a:t>21/07/2024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4D68A4BD-4B7C-6155-441A-AE2DCD77C67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4C0BBA66-9424-88F5-D52A-96D4FF1EB8E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11387138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EBD6FC-EFCB-47FE-B920-DC5304983EAE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707276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11387138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B3879D-8347-4C3B-8580-C424A6D4BD38}" type="datetimeFigureOut">
              <a:rPr lang="pt-BR" smtClean="0"/>
              <a:t>21/07/2024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659563" y="1414463"/>
            <a:ext cx="6784975" cy="3816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2009775" y="5441950"/>
            <a:ext cx="16084550" cy="44545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11387138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32F1A2-D638-401F-83A8-37BE82B69C5E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249728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This slide</a:t>
            </a:r>
            <a:r>
              <a:rPr lang="en-GB" baseline="0"/>
              <a:t> can be used for presentations which are from a health board-wide perspective or for a whole HB audience as the graphic device to the right of the slide includes all four service group colours and red for the corporate team.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2F1A2-D638-401F-83A8-37BE82B69C5E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227545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This is a generic copy</a:t>
            </a:r>
            <a:r>
              <a:rPr lang="en-GB" baseline="0"/>
              <a:t> slide.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2F1A2-D638-401F-83A8-37BE82B69C5E}" type="slidenum">
              <a:rPr lang="pt-BR" smtClean="0"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34622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/>
              <a:t>Used the TDT programme structure to outline work in train/planned that will contribute towards the programme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/>
              <a:t>2024/25 will focus on creation the system conditions for change, mapping health board contributions &amp; selecting advanced delivery areas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>
                <a:latin typeface="Arial" panose="020B0604020202020204" pitchFamily="34" charset="0"/>
                <a:ea typeface="Calibri" panose="020F0502020204030204" pitchFamily="34" charset="0"/>
              </a:rPr>
              <a:t>Whole of system response, national support and local delivery.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>
                <a:latin typeface="Arial" panose="020B0604020202020204" pitchFamily="34" charset="0"/>
                <a:ea typeface="Calibri" panose="020F0502020204030204" pitchFamily="34" charset="0"/>
              </a:rPr>
              <a:t>I</a:t>
            </a:r>
            <a:r>
              <a:rPr lang="en-GB" sz="120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mproved outcomes for all SBUHB diabetes patients.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High uptake of evidence-based prevention programmes.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>
                <a:latin typeface="Arial" panose="020B0604020202020204" pitchFamily="34" charset="0"/>
                <a:ea typeface="Calibri" panose="020F0502020204030204" pitchFamily="34" charset="0"/>
              </a:rPr>
              <a:t>R</a:t>
            </a:r>
            <a:r>
              <a:rPr lang="en-GB" sz="120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eferral mechanisms to be embedded in routine care.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Development and implementation of e</a:t>
            </a:r>
            <a:r>
              <a:rPr lang="en-GB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vidence-based programmes which prevent the onset of risk factors for T2DM </a:t>
            </a:r>
            <a:endParaRPr lang="en-GB" sz="120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focus on preventing obesity and increasing physical activity. </a:t>
            </a:r>
            <a:endParaRPr lang="en-GB" sz="120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20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Health and Social Care to be systematically supported to maintain healthy weight and reduce risk factors.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Effective stakeholder support and motivation.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>
                <a:latin typeface="Arial" panose="020B0604020202020204" pitchFamily="34" charset="0"/>
                <a:ea typeface="Calibri" panose="020F0502020204030204" pitchFamily="34" charset="0"/>
              </a:rPr>
              <a:t>Development of </a:t>
            </a:r>
            <a:r>
              <a:rPr lang="en-GB" sz="120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population level process and outcome indicators for the TDT. </a:t>
            </a:r>
            <a:endParaRPr lang="en-GB" sz="120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2F1A2-D638-401F-83A8-37BE82B69C5E}" type="slidenum">
              <a:rPr lang="pt-BR" smtClean="0"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018368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2F1A2-D638-401F-83A8-37BE82B69C5E}" type="slidenum">
              <a:rPr lang="pt-BR" smtClean="0"/>
              <a:t>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514611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32F1A2-D638-401F-83A8-37BE82B69C5E}" type="slidenum">
              <a:rPr lang="pt-BR" smtClean="0"/>
              <a:t>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675395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This is a generic copy</a:t>
            </a:r>
            <a:r>
              <a:rPr lang="en-GB" baseline="0"/>
              <a:t> slide.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2F1A2-D638-401F-83A8-37BE82B69C5E}" type="slidenum">
              <a:rPr lang="pt-BR" smtClean="0"/>
              <a:t>10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794299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This is a generic copy</a:t>
            </a:r>
            <a:r>
              <a:rPr lang="en-GB" baseline="0"/>
              <a:t> slide.</a:t>
            </a:r>
            <a:endParaRPr lang="en-GB"/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2F1A2-D638-401F-83A8-37BE82B69C5E}" type="slidenum">
              <a:rPr lang="pt-BR" smtClean="0"/>
              <a:t>11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082469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COLO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6" descr="A rainbow colored lines on a black background&#10;&#10;Description automatically generated">
            <a:extLst>
              <a:ext uri="{FF2B5EF4-FFF2-40B4-BE49-F238E27FC236}">
                <a16:creationId xmlns:a16="http://schemas.microsoft.com/office/drawing/2014/main" id="{F07AC103-5CE6-0042-F2D7-D6CEF210F6B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8886303">
            <a:off x="8704738" y="4748898"/>
            <a:ext cx="17064523" cy="13931584"/>
          </a:xfrm>
          <a:prstGeom prst="rect">
            <a:avLst/>
          </a:prstGeom>
        </p:spPr>
      </p:pic>
      <p:sp>
        <p:nvSpPr>
          <p:cNvPr id="15" name="Espaço Reservado para Texto 12">
            <a:extLst>
              <a:ext uri="{FF2B5EF4-FFF2-40B4-BE49-F238E27FC236}">
                <a16:creationId xmlns:a16="http://schemas.microsoft.com/office/drawing/2014/main" id="{55CBB6D1-27F8-4ACE-C5F5-35CB54A925B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err="1"/>
              <a:t>Example</a:t>
            </a:r>
            <a:r>
              <a:rPr lang="pt-BR"/>
              <a:t>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Text</a:t>
            </a:r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514AA583-8FC2-FDF6-D7DA-6710A1760471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CE36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892E0F08-D370-664B-9A70-B9390133430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err="1"/>
              <a:t>Example</a:t>
            </a:r>
            <a:r>
              <a:rPr lang="pt-BR"/>
              <a:t>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Text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91967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F97B1474-3F52-1181-1FDE-F0285CAFB4D4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00BC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C787FC82-9E0F-B821-9D4A-C9797B2BB11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err="1"/>
              <a:t>Example</a:t>
            </a:r>
            <a:r>
              <a:rPr lang="pt-BR"/>
              <a:t>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Text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715361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9">
            <a:extLst>
              <a:ext uri="{FF2B5EF4-FFF2-40B4-BE49-F238E27FC236}">
                <a16:creationId xmlns:a16="http://schemas.microsoft.com/office/drawing/2014/main" id="{C3340CB0-1C23-F57F-5ADC-F9605B44B579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FFD5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" name="Espaço Reservado para Texto 12">
            <a:extLst>
              <a:ext uri="{FF2B5EF4-FFF2-40B4-BE49-F238E27FC236}">
                <a16:creationId xmlns:a16="http://schemas.microsoft.com/office/drawing/2014/main" id="{CCEB6FC9-0ABE-84AD-5E69-10FCF044B35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err="1"/>
              <a:t>Example</a:t>
            </a:r>
            <a:r>
              <a:rPr lang="pt-BR"/>
              <a:t>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Text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788287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COLO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A rainbow colored lines on a black background&#10;&#10;Description automatically generated">
            <a:extLst>
              <a:ext uri="{FF2B5EF4-FFF2-40B4-BE49-F238E27FC236}">
                <a16:creationId xmlns:a16="http://schemas.microsoft.com/office/drawing/2014/main" id="{6CC31DD0-DA09-F977-542F-B0A1B12DABC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624914">
            <a:off x="7658138" y="4379285"/>
            <a:ext cx="13535425" cy="11050406"/>
          </a:xfrm>
          <a:prstGeom prst="rect">
            <a:avLst/>
          </a:prstGeom>
        </p:spPr>
      </p:pic>
      <p:pic>
        <p:nvPicPr>
          <p:cNvPr id="16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4DBE7E17-4C43-90B1-693F-3DACA2FCD1D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8" name="Espaço Reservado para Texto 12">
            <a:extLst>
              <a:ext uri="{FF2B5EF4-FFF2-40B4-BE49-F238E27FC236}">
                <a16:creationId xmlns:a16="http://schemas.microsoft.com/office/drawing/2014/main" id="{5799AAF5-40A5-D79D-5581-2786C5316C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err="1"/>
              <a:t>Example</a:t>
            </a:r>
            <a:r>
              <a:rPr lang="pt-BR"/>
              <a:t>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Text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972070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4">
            <a:extLst>
              <a:ext uri="{FF2B5EF4-FFF2-40B4-BE49-F238E27FC236}">
                <a16:creationId xmlns:a16="http://schemas.microsoft.com/office/drawing/2014/main" id="{B4CDD625-1FF5-F87B-3916-F9A38426B8C0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9E4E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16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4DBE7E17-4C43-90B1-693F-3DACA2FCD1D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2" name="Espaço Reservado para Texto 12">
            <a:extLst>
              <a:ext uri="{FF2B5EF4-FFF2-40B4-BE49-F238E27FC236}">
                <a16:creationId xmlns:a16="http://schemas.microsoft.com/office/drawing/2014/main" id="{4EC1FC05-905A-A0AC-CFCE-18BA082631B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err="1"/>
              <a:t>Example</a:t>
            </a:r>
            <a:r>
              <a:rPr lang="pt-BR"/>
              <a:t>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Text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243408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4">
            <a:extLst>
              <a:ext uri="{FF2B5EF4-FFF2-40B4-BE49-F238E27FC236}">
                <a16:creationId xmlns:a16="http://schemas.microsoft.com/office/drawing/2014/main" id="{0C98DE5D-DC25-D662-48FD-7BAE41D40D34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7EB0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10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DABB7111-9CB4-401D-25B3-03242A58CA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11" name="Espaço Reservado para Texto 12">
            <a:extLst>
              <a:ext uri="{FF2B5EF4-FFF2-40B4-BE49-F238E27FC236}">
                <a16:creationId xmlns:a16="http://schemas.microsoft.com/office/drawing/2014/main" id="{66E96822-215A-B2BF-C4C3-A7E5C7DEE31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err="1"/>
              <a:t>Example</a:t>
            </a:r>
            <a:r>
              <a:rPr lang="pt-BR"/>
              <a:t>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Text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019308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D526452F-045C-ED61-45AA-43C2A3266F68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CE36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722C90F2-1DAA-14AD-1E4F-A7566192C55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D000F453-C420-8936-C2A4-472908B448C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err="1"/>
              <a:t>Example</a:t>
            </a:r>
            <a:r>
              <a:rPr lang="pt-BR"/>
              <a:t>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Text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284412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5847C187-BDBE-1BCC-F994-420D7BCA3C2B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00BC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2C51E4E8-4F85-B860-DFA5-880627B500F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17532496-D5C2-5766-E577-459629D5AA6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err="1"/>
              <a:t>Example</a:t>
            </a:r>
            <a:r>
              <a:rPr lang="pt-BR"/>
              <a:t>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Text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980465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C8ABE0F4-A52F-5870-DA91-8B72E53A7530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FFD5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CE0B9299-44D8-E23C-D93B-DC6C2CF99D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B985E978-43A4-04F9-E476-8C8640E00BF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err="1"/>
              <a:t>Example</a:t>
            </a:r>
            <a:r>
              <a:rPr lang="pt-BR"/>
              <a:t>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Text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573562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COLO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A rainbow colored lines on a black background&#10;&#10;Description automatically generated">
            <a:extLst>
              <a:ext uri="{FF2B5EF4-FFF2-40B4-BE49-F238E27FC236}">
                <a16:creationId xmlns:a16="http://schemas.microsoft.com/office/drawing/2014/main" id="{99D578DB-F853-5B63-B23C-4BC39EF2F80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624914">
            <a:off x="7658138" y="4379285"/>
            <a:ext cx="13535425" cy="11050406"/>
          </a:xfrm>
          <a:prstGeom prst="rect">
            <a:avLst/>
          </a:prstGeom>
        </p:spPr>
      </p:pic>
      <p:pic>
        <p:nvPicPr>
          <p:cNvPr id="16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4DBE7E17-4C43-90B1-693F-3DACA2FCD1D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C32F7A55-771D-1B9E-1A6C-E5D1F6FCE2E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err="1"/>
              <a:t>Example</a:t>
            </a:r>
            <a:r>
              <a:rPr lang="pt-BR"/>
              <a:t>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Text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28956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07552C41-DCD9-EDC6-5C46-BB088DE2D5CF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9E4E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0" name="Espaço Reservado para Texto 12">
            <a:extLst>
              <a:ext uri="{FF2B5EF4-FFF2-40B4-BE49-F238E27FC236}">
                <a16:creationId xmlns:a16="http://schemas.microsoft.com/office/drawing/2014/main" id="{2AF7B799-799A-0AC9-13B5-401248C9C17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err="1"/>
              <a:t>Example</a:t>
            </a:r>
            <a:r>
              <a:rPr lang="pt-BR"/>
              <a:t>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Text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848843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4">
            <a:extLst>
              <a:ext uri="{FF2B5EF4-FFF2-40B4-BE49-F238E27FC236}">
                <a16:creationId xmlns:a16="http://schemas.microsoft.com/office/drawing/2014/main" id="{B4CDD625-1FF5-F87B-3916-F9A38426B8C0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9E4E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16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4DBE7E17-4C43-90B1-693F-3DACA2FCD1D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2" name="Espaço Reservado para Texto 12">
            <a:extLst>
              <a:ext uri="{FF2B5EF4-FFF2-40B4-BE49-F238E27FC236}">
                <a16:creationId xmlns:a16="http://schemas.microsoft.com/office/drawing/2014/main" id="{C457A853-9695-A7ED-A422-962DFCCBD32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err="1"/>
              <a:t>Example</a:t>
            </a:r>
            <a:r>
              <a:rPr lang="pt-BR"/>
              <a:t>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Text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681853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4">
            <a:extLst>
              <a:ext uri="{FF2B5EF4-FFF2-40B4-BE49-F238E27FC236}">
                <a16:creationId xmlns:a16="http://schemas.microsoft.com/office/drawing/2014/main" id="{0C98DE5D-DC25-D662-48FD-7BAE41D40D34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7EB0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10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DABB7111-9CB4-401D-25B3-03242A58CA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6137D377-6665-C263-BB55-097D5AA80E8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err="1"/>
              <a:t>Example</a:t>
            </a:r>
            <a:r>
              <a:rPr lang="pt-BR"/>
              <a:t>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Text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9805202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D526452F-045C-ED61-45AA-43C2A3266F68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CE36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722C90F2-1DAA-14AD-1E4F-A7566192C55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5" name="Espaço Reservado para Texto 12">
            <a:extLst>
              <a:ext uri="{FF2B5EF4-FFF2-40B4-BE49-F238E27FC236}">
                <a16:creationId xmlns:a16="http://schemas.microsoft.com/office/drawing/2014/main" id="{70AFEA53-06E1-60BE-6408-DE0AF00C303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err="1"/>
              <a:t>Example</a:t>
            </a:r>
            <a:r>
              <a:rPr lang="pt-BR"/>
              <a:t>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Text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5643479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5847C187-BDBE-1BCC-F994-420D7BCA3C2B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00BC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2C51E4E8-4F85-B860-DFA5-880627B500F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5" name="Espaço Reservado para Texto 12">
            <a:extLst>
              <a:ext uri="{FF2B5EF4-FFF2-40B4-BE49-F238E27FC236}">
                <a16:creationId xmlns:a16="http://schemas.microsoft.com/office/drawing/2014/main" id="{705B7979-CB75-D66B-A798-9A6116AEEA1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err="1"/>
              <a:t>Example</a:t>
            </a:r>
            <a:r>
              <a:rPr lang="pt-BR"/>
              <a:t>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Text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046708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C8ABE0F4-A52F-5870-DA91-8B72E53A7530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FFD5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CE0B9299-44D8-E23C-D93B-DC6C2CF99D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5" name="Espaço Reservado para Texto 12">
            <a:extLst>
              <a:ext uri="{FF2B5EF4-FFF2-40B4-BE49-F238E27FC236}">
                <a16:creationId xmlns:a16="http://schemas.microsoft.com/office/drawing/2014/main" id="{1CDF2689-BE96-8C7A-E3E3-2EE9B9F4A6C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err="1"/>
              <a:t>Example</a:t>
            </a:r>
            <a:r>
              <a:rPr lang="pt-BR"/>
              <a:t>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Text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5298033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C32F7A55-771D-1B9E-1A6C-E5D1F6FCE2E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54844" y="828675"/>
            <a:ext cx="12293600" cy="558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40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/>
              <a:t>Slide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goes</a:t>
            </a:r>
            <a:r>
              <a:rPr lang="pt-BR"/>
              <a:t> </a:t>
            </a:r>
            <a:r>
              <a:rPr lang="pt-BR" err="1"/>
              <a:t>here</a:t>
            </a:r>
            <a:r>
              <a:rPr lang="pt-BR"/>
              <a:t> (delete </a:t>
            </a:r>
            <a:r>
              <a:rPr lang="pt-BR" err="1"/>
              <a:t>if</a:t>
            </a:r>
            <a:r>
              <a:rPr lang="pt-BR"/>
              <a:t> </a:t>
            </a:r>
            <a:r>
              <a:rPr lang="pt-BR" err="1"/>
              <a:t>not</a:t>
            </a:r>
            <a:r>
              <a:rPr lang="pt-BR"/>
              <a:t> </a:t>
            </a:r>
            <a:r>
              <a:rPr lang="pt-BR" err="1"/>
              <a:t>required</a:t>
            </a:r>
            <a:r>
              <a:rPr lang="pt-BR"/>
              <a:t>)</a:t>
            </a: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944758CB-C348-DFDD-7677-CDE3506100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56444" y="2581275"/>
            <a:ext cx="17409186" cy="6273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 b="0" cap="none" spc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pt-BR"/>
              <a:t>Body Copy </a:t>
            </a:r>
            <a:r>
              <a:rPr lang="pt-BR" err="1"/>
              <a:t>goes</a:t>
            </a:r>
            <a:r>
              <a:rPr lang="pt-BR"/>
              <a:t> </a:t>
            </a:r>
            <a:r>
              <a:rPr lang="pt-BR" err="1"/>
              <a:t>here</a:t>
            </a:r>
            <a:endParaRPr lang="pt-BR"/>
          </a:p>
        </p:txBody>
      </p:sp>
      <p:pic>
        <p:nvPicPr>
          <p:cNvPr id="5" name="Picture 3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A360D965-993E-0A85-F69A-4D2F4B256E4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55711" y="9333565"/>
            <a:ext cx="3690964" cy="114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609047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C32F7A55-771D-1B9E-1A6C-E5D1F6FCE2E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54844" y="828675"/>
            <a:ext cx="12293600" cy="558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40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/>
              <a:t>Slide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goes</a:t>
            </a:r>
            <a:r>
              <a:rPr lang="pt-BR"/>
              <a:t> </a:t>
            </a:r>
            <a:r>
              <a:rPr lang="pt-BR" err="1"/>
              <a:t>here</a:t>
            </a:r>
            <a:r>
              <a:rPr lang="pt-BR"/>
              <a:t> (delete </a:t>
            </a:r>
            <a:r>
              <a:rPr lang="pt-BR" err="1"/>
              <a:t>if</a:t>
            </a:r>
            <a:r>
              <a:rPr lang="pt-BR"/>
              <a:t> </a:t>
            </a:r>
            <a:r>
              <a:rPr lang="pt-BR" err="1"/>
              <a:t>not</a:t>
            </a:r>
            <a:r>
              <a:rPr lang="pt-BR"/>
              <a:t> </a:t>
            </a:r>
            <a:r>
              <a:rPr lang="pt-BR" err="1"/>
              <a:t>required</a:t>
            </a:r>
            <a:r>
              <a:rPr lang="pt-BR"/>
              <a:t>)</a:t>
            </a: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944758CB-C348-DFDD-7677-CDE3506100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56444" y="2581275"/>
            <a:ext cx="17409186" cy="6273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 b="0" cap="none" spc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pt-BR"/>
              <a:t>Body Copy </a:t>
            </a:r>
            <a:r>
              <a:rPr lang="pt-BR" err="1"/>
              <a:t>goes</a:t>
            </a:r>
            <a:r>
              <a:rPr lang="pt-BR"/>
              <a:t> </a:t>
            </a:r>
            <a:r>
              <a:rPr lang="pt-BR" err="1"/>
              <a:t>here</a:t>
            </a:r>
            <a:endParaRPr lang="pt-BR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54994229-318A-5CBA-FCBC-8B5B54254F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359" y="9694840"/>
            <a:ext cx="18414786" cy="114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2232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COLO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2">
            <a:extLst>
              <a:ext uri="{FF2B5EF4-FFF2-40B4-BE49-F238E27FC236}">
                <a16:creationId xmlns:a16="http://schemas.microsoft.com/office/drawing/2014/main" id="{05156341-0DC6-0F59-319D-7530768F394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57358" y="4297599"/>
            <a:ext cx="80238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err="1"/>
              <a:t>Thank</a:t>
            </a:r>
            <a:r>
              <a:rPr lang="pt-BR"/>
              <a:t> </a:t>
            </a:r>
            <a:r>
              <a:rPr lang="pt-BR" err="1"/>
              <a:t>You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540158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9">
            <a:extLst>
              <a:ext uri="{FF2B5EF4-FFF2-40B4-BE49-F238E27FC236}">
                <a16:creationId xmlns:a16="http://schemas.microsoft.com/office/drawing/2014/main" id="{C6CF2374-8EA3-DD55-C8E3-B17E19D8E8B3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7EB0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5" name="Espaço Reservado para Texto 12">
            <a:extLst>
              <a:ext uri="{FF2B5EF4-FFF2-40B4-BE49-F238E27FC236}">
                <a16:creationId xmlns:a16="http://schemas.microsoft.com/office/drawing/2014/main" id="{2C127329-0BB0-0BBC-7EA2-32CEC0C2547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err="1"/>
              <a:t>Example</a:t>
            </a:r>
            <a:r>
              <a:rPr lang="pt-BR"/>
              <a:t>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Text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51873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514AA583-8FC2-FDF6-D7DA-6710A1760471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CE36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945F5C7B-3C93-0340-B0F5-12B9842A59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err="1"/>
              <a:t>Example</a:t>
            </a:r>
            <a:r>
              <a:rPr lang="pt-BR"/>
              <a:t>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Text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65346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F97B1474-3F52-1181-1FDE-F0285CAFB4D4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00BC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B5503FBD-D530-3E01-E47E-BECC4B33D75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err="1"/>
              <a:t>Example</a:t>
            </a:r>
            <a:r>
              <a:rPr lang="pt-BR"/>
              <a:t>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Text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6672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9">
            <a:extLst>
              <a:ext uri="{FF2B5EF4-FFF2-40B4-BE49-F238E27FC236}">
                <a16:creationId xmlns:a16="http://schemas.microsoft.com/office/drawing/2014/main" id="{C3340CB0-1C23-F57F-5ADC-F9605B44B579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FFD5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F7F0347A-6BD2-D4CD-5782-E955C4C56B3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err="1"/>
              <a:t>Example</a:t>
            </a:r>
            <a:r>
              <a:rPr lang="pt-BR"/>
              <a:t>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Text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53481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COLO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6" descr="A rainbow colored lines on a black background&#10;&#10;Description automatically generated">
            <a:extLst>
              <a:ext uri="{FF2B5EF4-FFF2-40B4-BE49-F238E27FC236}">
                <a16:creationId xmlns:a16="http://schemas.microsoft.com/office/drawing/2014/main" id="{F07AC103-5CE6-0042-F2D7-D6CEF210F6B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8886303">
            <a:off x="8704738" y="4748898"/>
            <a:ext cx="17064523" cy="13931584"/>
          </a:xfrm>
          <a:prstGeom prst="rect">
            <a:avLst/>
          </a:prstGeom>
        </p:spPr>
      </p:pic>
      <p:sp>
        <p:nvSpPr>
          <p:cNvPr id="15" name="Espaço Reservado para Texto 12">
            <a:extLst>
              <a:ext uri="{FF2B5EF4-FFF2-40B4-BE49-F238E27FC236}">
                <a16:creationId xmlns:a16="http://schemas.microsoft.com/office/drawing/2014/main" id="{55CBB6D1-27F8-4ACE-C5F5-35CB54A925B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err="1"/>
              <a:t>Example</a:t>
            </a:r>
            <a:r>
              <a:rPr lang="pt-BR"/>
              <a:t>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Text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653402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07552C41-DCD9-EDC6-5C46-BB088DE2D5CF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9E4E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8485E0DC-1F07-1AA3-F642-BDFEE117BC0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err="1"/>
              <a:t>Example</a:t>
            </a:r>
            <a:r>
              <a:rPr lang="pt-BR"/>
              <a:t>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Text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620881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9">
            <a:extLst>
              <a:ext uri="{FF2B5EF4-FFF2-40B4-BE49-F238E27FC236}">
                <a16:creationId xmlns:a16="http://schemas.microsoft.com/office/drawing/2014/main" id="{C6CF2374-8EA3-DD55-C8E3-B17E19D8E8B3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7EB0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" name="Espaço Reservado para Texto 12">
            <a:extLst>
              <a:ext uri="{FF2B5EF4-FFF2-40B4-BE49-F238E27FC236}">
                <a16:creationId xmlns:a16="http://schemas.microsoft.com/office/drawing/2014/main" id="{A46E6397-E760-BEA9-394A-AC77245EA49A}"/>
              </a:ext>
            </a:extLst>
          </p:cNvPr>
          <p:cNvSpPr txBox="1">
            <a:spLocks/>
          </p:cNvSpPr>
          <p:nvPr userDrawn="1"/>
        </p:nvSpPr>
        <p:spPr>
          <a:xfrm>
            <a:off x="644658" y="4310299"/>
            <a:ext cx="9601200" cy="2810464"/>
          </a:xfrm>
          <a:prstGeom prst="rect">
            <a:avLst/>
          </a:prstGeom>
        </p:spPr>
        <p:txBody>
          <a:bodyPr/>
          <a:lstStyle>
            <a:lvl1pPr marL="0"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  <a:ea typeface="+mn-ea"/>
                <a:cs typeface="+mn-cs"/>
              </a:defRPr>
            </a:lvl1pPr>
            <a:lvl2pPr marL="457246">
              <a:defRPr>
                <a:latin typeface="+mn-lt"/>
                <a:ea typeface="+mn-ea"/>
                <a:cs typeface="+mn-cs"/>
              </a:defRPr>
            </a:lvl2pPr>
            <a:lvl3pPr marL="914491">
              <a:defRPr>
                <a:latin typeface="+mn-lt"/>
                <a:ea typeface="+mn-ea"/>
                <a:cs typeface="+mn-cs"/>
              </a:defRPr>
            </a:lvl3pPr>
            <a:lvl4pPr marL="1371737">
              <a:defRPr>
                <a:latin typeface="+mn-lt"/>
                <a:ea typeface="+mn-ea"/>
                <a:cs typeface="+mn-cs"/>
              </a:defRPr>
            </a:lvl4pPr>
            <a:lvl5pPr marL="1828983">
              <a:defRPr>
                <a:latin typeface="+mn-lt"/>
                <a:ea typeface="+mn-ea"/>
                <a:cs typeface="+mn-cs"/>
              </a:defRPr>
            </a:lvl5pPr>
            <a:lvl6pPr marL="2286229">
              <a:defRPr>
                <a:latin typeface="+mn-lt"/>
                <a:ea typeface="+mn-ea"/>
                <a:cs typeface="+mn-cs"/>
              </a:defRPr>
            </a:lvl6pPr>
            <a:lvl7pPr marL="2743474">
              <a:defRPr>
                <a:latin typeface="+mn-lt"/>
                <a:ea typeface="+mn-ea"/>
                <a:cs typeface="+mn-cs"/>
              </a:defRPr>
            </a:lvl7pPr>
            <a:lvl8pPr marL="3200720">
              <a:defRPr>
                <a:latin typeface="+mn-lt"/>
                <a:ea typeface="+mn-ea"/>
                <a:cs typeface="+mn-cs"/>
              </a:defRPr>
            </a:lvl8pPr>
            <a:lvl9pPr marL="3657966">
              <a:defRPr>
                <a:latin typeface="+mn-lt"/>
                <a:ea typeface="+mn-ea"/>
                <a:cs typeface="+mn-cs"/>
              </a:defRPr>
            </a:lvl9pPr>
          </a:lstStyle>
          <a:p>
            <a:r>
              <a:rPr lang="pt-BR" kern="0" err="1"/>
              <a:t>Example</a:t>
            </a:r>
            <a:r>
              <a:rPr lang="pt-BR" kern="0"/>
              <a:t> </a:t>
            </a:r>
            <a:r>
              <a:rPr lang="pt-BR" kern="0" err="1"/>
              <a:t>Title</a:t>
            </a:r>
            <a:r>
              <a:rPr lang="pt-BR" kern="0"/>
              <a:t> </a:t>
            </a:r>
            <a:r>
              <a:rPr lang="pt-BR" kern="0" err="1"/>
              <a:t>Text</a:t>
            </a:r>
            <a:endParaRPr lang="pt-BR" kern="0"/>
          </a:p>
        </p:txBody>
      </p:sp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4B52BEC9-9ED7-80D1-C825-B0A33A6D995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err="1"/>
              <a:t>Example</a:t>
            </a:r>
            <a:r>
              <a:rPr lang="pt-BR"/>
              <a:t>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Text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64189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5.e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15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9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21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2.xml"/><Relationship Id="rId9" Type="http://schemas.openxmlformats.org/officeDocument/2006/relationships/image" Target="../media/image5.emf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2.png"/><Relationship Id="rId4" Type="http://schemas.openxmlformats.org/officeDocument/2006/relationships/image" Target="../media/image8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>
            <a:extLst>
              <a:ext uri="{FF2B5EF4-FFF2-40B4-BE49-F238E27FC236}">
                <a16:creationId xmlns:a16="http://schemas.microsoft.com/office/drawing/2014/main" id="{059301A9-4D10-7A75-F32A-7FEF84D9D8C2}"/>
              </a:ext>
            </a:extLst>
          </p:cNvPr>
          <p:cNvSpPr/>
          <p:nvPr userDrawn="1"/>
        </p:nvSpPr>
        <p:spPr>
          <a:xfrm>
            <a:off x="0" y="-446"/>
            <a:ext cx="20105688" cy="11309608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1F355E"/>
          </a:solidFill>
        </p:spPr>
        <p:txBody>
          <a:bodyPr wrap="square" lIns="0" tIns="0" rIns="0" bIns="0" rtlCol="0"/>
          <a:lstStyle/>
          <a:p>
            <a:endParaRPr>
              <a:solidFill>
                <a:srgbClr val="1F355E"/>
              </a:solidFill>
            </a:endParaRPr>
          </a:p>
        </p:txBody>
      </p:sp>
      <p:pic>
        <p:nvPicPr>
          <p:cNvPr id="8" name="Picture 35">
            <a:extLst>
              <a:ext uri="{FF2B5EF4-FFF2-40B4-BE49-F238E27FC236}">
                <a16:creationId xmlns:a16="http://schemas.microsoft.com/office/drawing/2014/main" id="{8D6D5260-941F-FAC8-7D9A-8598A4871B99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5124022" y="751246"/>
            <a:ext cx="4225956" cy="1077204"/>
          </a:xfrm>
          <a:prstGeom prst="rect">
            <a:avLst/>
          </a:prstGeom>
        </p:spPr>
      </p:pic>
      <p:pic>
        <p:nvPicPr>
          <p:cNvPr id="9" name="Content Placeholder 9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8B39281C-7523-249B-91C3-4AD9884CE212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726978" y="9333565"/>
            <a:ext cx="3690966" cy="11418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88" r:id="rId2"/>
    <p:sldLayoutId id="2147483689" r:id="rId3"/>
    <p:sldLayoutId id="2147483690" r:id="rId4"/>
    <p:sldLayoutId id="2147483691" r:id="rId5"/>
    <p:sldLayoutId id="2147483692" r:id="rId6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46">
        <a:defRPr>
          <a:latin typeface="+mn-lt"/>
          <a:ea typeface="+mn-ea"/>
          <a:cs typeface="+mn-cs"/>
        </a:defRPr>
      </a:lvl2pPr>
      <a:lvl3pPr marL="914491">
        <a:defRPr>
          <a:latin typeface="+mn-lt"/>
          <a:ea typeface="+mn-ea"/>
          <a:cs typeface="+mn-cs"/>
        </a:defRPr>
      </a:lvl3pPr>
      <a:lvl4pPr marL="1371737">
        <a:defRPr>
          <a:latin typeface="+mn-lt"/>
          <a:ea typeface="+mn-ea"/>
          <a:cs typeface="+mn-cs"/>
        </a:defRPr>
      </a:lvl4pPr>
      <a:lvl5pPr marL="1828983">
        <a:defRPr>
          <a:latin typeface="+mn-lt"/>
          <a:ea typeface="+mn-ea"/>
          <a:cs typeface="+mn-cs"/>
        </a:defRPr>
      </a:lvl5pPr>
      <a:lvl6pPr marL="2286229">
        <a:defRPr>
          <a:latin typeface="+mn-lt"/>
          <a:ea typeface="+mn-ea"/>
          <a:cs typeface="+mn-cs"/>
        </a:defRPr>
      </a:lvl6pPr>
      <a:lvl7pPr marL="2743474">
        <a:defRPr>
          <a:latin typeface="+mn-lt"/>
          <a:ea typeface="+mn-ea"/>
          <a:cs typeface="+mn-cs"/>
        </a:defRPr>
      </a:lvl7pPr>
      <a:lvl8pPr marL="3200720">
        <a:defRPr>
          <a:latin typeface="+mn-lt"/>
          <a:ea typeface="+mn-ea"/>
          <a:cs typeface="+mn-cs"/>
        </a:defRPr>
      </a:lvl8pPr>
      <a:lvl9pPr marL="3657966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46">
        <a:defRPr>
          <a:latin typeface="+mn-lt"/>
          <a:ea typeface="+mn-ea"/>
          <a:cs typeface="+mn-cs"/>
        </a:defRPr>
      </a:lvl2pPr>
      <a:lvl3pPr marL="914491">
        <a:defRPr>
          <a:latin typeface="+mn-lt"/>
          <a:ea typeface="+mn-ea"/>
          <a:cs typeface="+mn-cs"/>
        </a:defRPr>
      </a:lvl3pPr>
      <a:lvl4pPr marL="1371737">
        <a:defRPr>
          <a:latin typeface="+mn-lt"/>
          <a:ea typeface="+mn-ea"/>
          <a:cs typeface="+mn-cs"/>
        </a:defRPr>
      </a:lvl4pPr>
      <a:lvl5pPr marL="1828983">
        <a:defRPr>
          <a:latin typeface="+mn-lt"/>
          <a:ea typeface="+mn-ea"/>
          <a:cs typeface="+mn-cs"/>
        </a:defRPr>
      </a:lvl5pPr>
      <a:lvl6pPr marL="2286229">
        <a:defRPr>
          <a:latin typeface="+mn-lt"/>
          <a:ea typeface="+mn-ea"/>
          <a:cs typeface="+mn-cs"/>
        </a:defRPr>
      </a:lvl6pPr>
      <a:lvl7pPr marL="2743474">
        <a:defRPr>
          <a:latin typeface="+mn-lt"/>
          <a:ea typeface="+mn-ea"/>
          <a:cs typeface="+mn-cs"/>
        </a:defRPr>
      </a:lvl7pPr>
      <a:lvl8pPr marL="3200720">
        <a:defRPr>
          <a:latin typeface="+mn-lt"/>
          <a:ea typeface="+mn-ea"/>
          <a:cs typeface="+mn-cs"/>
        </a:defRPr>
      </a:lvl8pPr>
      <a:lvl9pPr marL="3657966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9F06D21E-B024-0A01-4D72-B02978013CBE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755711" y="9333565"/>
            <a:ext cx="3690964" cy="114184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8121CE6-578C-C793-DCFE-7ABDEF135CCB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15028430" y="739755"/>
            <a:ext cx="4321548" cy="1101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358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46">
        <a:defRPr>
          <a:latin typeface="+mn-lt"/>
          <a:ea typeface="+mn-ea"/>
          <a:cs typeface="+mn-cs"/>
        </a:defRPr>
      </a:lvl2pPr>
      <a:lvl3pPr marL="914491">
        <a:defRPr>
          <a:latin typeface="+mn-lt"/>
          <a:ea typeface="+mn-ea"/>
          <a:cs typeface="+mn-cs"/>
        </a:defRPr>
      </a:lvl3pPr>
      <a:lvl4pPr marL="1371737">
        <a:defRPr>
          <a:latin typeface="+mn-lt"/>
          <a:ea typeface="+mn-ea"/>
          <a:cs typeface="+mn-cs"/>
        </a:defRPr>
      </a:lvl4pPr>
      <a:lvl5pPr marL="1828983">
        <a:defRPr>
          <a:latin typeface="+mn-lt"/>
          <a:ea typeface="+mn-ea"/>
          <a:cs typeface="+mn-cs"/>
        </a:defRPr>
      </a:lvl5pPr>
      <a:lvl6pPr marL="2286229">
        <a:defRPr>
          <a:latin typeface="+mn-lt"/>
          <a:ea typeface="+mn-ea"/>
          <a:cs typeface="+mn-cs"/>
        </a:defRPr>
      </a:lvl6pPr>
      <a:lvl7pPr marL="2743474">
        <a:defRPr>
          <a:latin typeface="+mn-lt"/>
          <a:ea typeface="+mn-ea"/>
          <a:cs typeface="+mn-cs"/>
        </a:defRPr>
      </a:lvl7pPr>
      <a:lvl8pPr marL="3200720">
        <a:defRPr>
          <a:latin typeface="+mn-lt"/>
          <a:ea typeface="+mn-ea"/>
          <a:cs typeface="+mn-cs"/>
        </a:defRPr>
      </a:lvl8pPr>
      <a:lvl9pPr marL="3657966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46">
        <a:defRPr>
          <a:latin typeface="+mn-lt"/>
          <a:ea typeface="+mn-ea"/>
          <a:cs typeface="+mn-cs"/>
        </a:defRPr>
      </a:lvl2pPr>
      <a:lvl3pPr marL="914491">
        <a:defRPr>
          <a:latin typeface="+mn-lt"/>
          <a:ea typeface="+mn-ea"/>
          <a:cs typeface="+mn-cs"/>
        </a:defRPr>
      </a:lvl3pPr>
      <a:lvl4pPr marL="1371737">
        <a:defRPr>
          <a:latin typeface="+mn-lt"/>
          <a:ea typeface="+mn-ea"/>
          <a:cs typeface="+mn-cs"/>
        </a:defRPr>
      </a:lvl4pPr>
      <a:lvl5pPr marL="1828983">
        <a:defRPr>
          <a:latin typeface="+mn-lt"/>
          <a:ea typeface="+mn-ea"/>
          <a:cs typeface="+mn-cs"/>
        </a:defRPr>
      </a:lvl5pPr>
      <a:lvl6pPr marL="2286229">
        <a:defRPr>
          <a:latin typeface="+mn-lt"/>
          <a:ea typeface="+mn-ea"/>
          <a:cs typeface="+mn-cs"/>
        </a:defRPr>
      </a:lvl6pPr>
      <a:lvl7pPr marL="2743474">
        <a:defRPr>
          <a:latin typeface="+mn-lt"/>
          <a:ea typeface="+mn-ea"/>
          <a:cs typeface="+mn-cs"/>
        </a:defRPr>
      </a:lvl7pPr>
      <a:lvl8pPr marL="3200720">
        <a:defRPr>
          <a:latin typeface="+mn-lt"/>
          <a:ea typeface="+mn-ea"/>
          <a:cs typeface="+mn-cs"/>
        </a:defRPr>
      </a:lvl8pPr>
      <a:lvl9pPr marL="3657966">
        <a:defRPr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>
            <a:extLst>
              <a:ext uri="{FF2B5EF4-FFF2-40B4-BE49-F238E27FC236}">
                <a16:creationId xmlns:a16="http://schemas.microsoft.com/office/drawing/2014/main" id="{D9AF0F01-5FF9-F09C-DDB3-0C0AB315ADC3}"/>
              </a:ext>
            </a:extLst>
          </p:cNvPr>
          <p:cNvSpPr/>
          <p:nvPr userDrawn="1"/>
        </p:nvSpPr>
        <p:spPr>
          <a:xfrm>
            <a:off x="0" y="-446"/>
            <a:ext cx="20105688" cy="11309608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1F355E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9" name="Picture 39">
            <a:extLst>
              <a:ext uri="{FF2B5EF4-FFF2-40B4-BE49-F238E27FC236}">
                <a16:creationId xmlns:a16="http://schemas.microsoft.com/office/drawing/2014/main" id="{759ACAD1-D133-C1E0-8B20-C493A7651410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733699" y="751246"/>
            <a:ext cx="4225956" cy="1077204"/>
          </a:xfrm>
          <a:prstGeom prst="rect">
            <a:avLst/>
          </a:prstGeom>
        </p:spPr>
      </p:pic>
      <p:pic>
        <p:nvPicPr>
          <p:cNvPr id="10" name="Content Placeholder 9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77A7B19E-E40A-E314-E4D6-9DDE45399BB0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726978" y="9333565"/>
            <a:ext cx="3690966" cy="114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778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22" r:id="rId2"/>
    <p:sldLayoutId id="2147483711" r:id="rId3"/>
    <p:sldLayoutId id="2147483713" r:id="rId4"/>
    <p:sldLayoutId id="2147483714" r:id="rId5"/>
    <p:sldLayoutId id="2147483715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25C07BA3-9066-96C0-1A4F-39B4D3E15B4A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755711" y="9333565"/>
            <a:ext cx="3690964" cy="1141845"/>
          </a:xfrm>
          <a:prstGeom prst="rect">
            <a:avLst/>
          </a:prstGeom>
        </p:spPr>
      </p:pic>
      <p:pic>
        <p:nvPicPr>
          <p:cNvPr id="3" name="Picture 6">
            <a:extLst>
              <a:ext uri="{FF2B5EF4-FFF2-40B4-BE49-F238E27FC236}">
                <a16:creationId xmlns:a16="http://schemas.microsoft.com/office/drawing/2014/main" id="{65A37F4B-86DB-56EB-30D3-272527875853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701699" y="739755"/>
            <a:ext cx="4321548" cy="1101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5305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23" r:id="rId2"/>
    <p:sldLayoutId id="2147483718" r:id="rId3"/>
    <p:sldLayoutId id="2147483719" r:id="rId4"/>
    <p:sldLayoutId id="2147483720" r:id="rId5"/>
    <p:sldLayoutId id="2147483721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0263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8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CC6DF583-6229-4B21-6A6F-414DD652D88E}"/>
              </a:ext>
            </a:extLst>
          </p:cNvPr>
          <p:cNvSpPr/>
          <p:nvPr userDrawn="1"/>
        </p:nvSpPr>
        <p:spPr>
          <a:xfrm>
            <a:off x="0" y="-446"/>
            <a:ext cx="20105688" cy="11309608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1F355E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" name="Picture 45">
            <a:extLst>
              <a:ext uri="{FF2B5EF4-FFF2-40B4-BE49-F238E27FC236}">
                <a16:creationId xmlns:a16="http://schemas.microsoft.com/office/drawing/2014/main" id="{352CB714-0D0D-0137-2145-4628998E350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5124022" y="751246"/>
            <a:ext cx="4225956" cy="107720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615C335-F55A-4D1C-A863-0249996E00C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 rot="10605549">
            <a:off x="10778872" y="4057117"/>
            <a:ext cx="11139024" cy="9093968"/>
          </a:xfrm>
          <a:prstGeom prst="rect">
            <a:avLst/>
          </a:prstGeom>
        </p:spPr>
      </p:pic>
      <p:pic>
        <p:nvPicPr>
          <p:cNvPr id="6" name="Content Placeholder 9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77F5684F-D2B3-6F5A-1982-4E939AFFA59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26978" y="9333565"/>
            <a:ext cx="3690966" cy="114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077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46">
        <a:defRPr>
          <a:latin typeface="+mn-lt"/>
          <a:ea typeface="+mn-ea"/>
          <a:cs typeface="+mn-cs"/>
        </a:defRPr>
      </a:lvl2pPr>
      <a:lvl3pPr marL="914491">
        <a:defRPr>
          <a:latin typeface="+mn-lt"/>
          <a:ea typeface="+mn-ea"/>
          <a:cs typeface="+mn-cs"/>
        </a:defRPr>
      </a:lvl3pPr>
      <a:lvl4pPr marL="1371737">
        <a:defRPr>
          <a:latin typeface="+mn-lt"/>
          <a:ea typeface="+mn-ea"/>
          <a:cs typeface="+mn-cs"/>
        </a:defRPr>
      </a:lvl4pPr>
      <a:lvl5pPr marL="1828983">
        <a:defRPr>
          <a:latin typeface="+mn-lt"/>
          <a:ea typeface="+mn-ea"/>
          <a:cs typeface="+mn-cs"/>
        </a:defRPr>
      </a:lvl5pPr>
      <a:lvl6pPr marL="2286229">
        <a:defRPr>
          <a:latin typeface="+mn-lt"/>
          <a:ea typeface="+mn-ea"/>
          <a:cs typeface="+mn-cs"/>
        </a:defRPr>
      </a:lvl6pPr>
      <a:lvl7pPr marL="2743474">
        <a:defRPr>
          <a:latin typeface="+mn-lt"/>
          <a:ea typeface="+mn-ea"/>
          <a:cs typeface="+mn-cs"/>
        </a:defRPr>
      </a:lvl7pPr>
      <a:lvl8pPr marL="3200720">
        <a:defRPr>
          <a:latin typeface="+mn-lt"/>
          <a:ea typeface="+mn-ea"/>
          <a:cs typeface="+mn-cs"/>
        </a:defRPr>
      </a:lvl8pPr>
      <a:lvl9pPr marL="3657966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46">
        <a:defRPr>
          <a:latin typeface="+mn-lt"/>
          <a:ea typeface="+mn-ea"/>
          <a:cs typeface="+mn-cs"/>
        </a:defRPr>
      </a:lvl2pPr>
      <a:lvl3pPr marL="914491">
        <a:defRPr>
          <a:latin typeface="+mn-lt"/>
          <a:ea typeface="+mn-ea"/>
          <a:cs typeface="+mn-cs"/>
        </a:defRPr>
      </a:lvl3pPr>
      <a:lvl4pPr marL="1371737">
        <a:defRPr>
          <a:latin typeface="+mn-lt"/>
          <a:ea typeface="+mn-ea"/>
          <a:cs typeface="+mn-cs"/>
        </a:defRPr>
      </a:lvl4pPr>
      <a:lvl5pPr marL="1828983">
        <a:defRPr>
          <a:latin typeface="+mn-lt"/>
          <a:ea typeface="+mn-ea"/>
          <a:cs typeface="+mn-cs"/>
        </a:defRPr>
      </a:lvl5pPr>
      <a:lvl6pPr marL="2286229">
        <a:defRPr>
          <a:latin typeface="+mn-lt"/>
          <a:ea typeface="+mn-ea"/>
          <a:cs typeface="+mn-cs"/>
        </a:defRPr>
      </a:lvl6pPr>
      <a:lvl7pPr marL="2743474">
        <a:defRPr>
          <a:latin typeface="+mn-lt"/>
          <a:ea typeface="+mn-ea"/>
          <a:cs typeface="+mn-cs"/>
        </a:defRPr>
      </a:lvl7pPr>
      <a:lvl8pPr marL="3200720">
        <a:defRPr>
          <a:latin typeface="+mn-lt"/>
          <a:ea typeface="+mn-ea"/>
          <a:cs typeface="+mn-cs"/>
        </a:defRPr>
      </a:lvl8pPr>
      <a:lvl9pPr marL="3657966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9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54_55F42A56.xml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15.png"/><Relationship Id="rId7" Type="http://schemas.openxmlformats.org/officeDocument/2006/relationships/diagramColors" Target="../diagrams/colors2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6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10" Type="http://schemas.openxmlformats.org/officeDocument/2006/relationships/image" Target="../media/image17.png"/><Relationship Id="rId4" Type="http://schemas.openxmlformats.org/officeDocument/2006/relationships/diagramData" Target="../diagrams/data2.xml"/><Relationship Id="rId9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2871B8EF-2DB6-F02D-D500-11C79074C0A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lIns="91440" tIns="45720" rIns="91440" bIns="45720" anchor="t"/>
          <a:lstStyle/>
          <a:p>
            <a:r>
              <a:rPr lang="pt-BR"/>
              <a:t>Tackling Diabetes Together</a:t>
            </a:r>
          </a:p>
          <a:p>
            <a:endParaRPr lang="pt-BR" sz="2800">
              <a:latin typeface="Arial Black"/>
            </a:endParaRPr>
          </a:p>
          <a:p>
            <a:r>
              <a:rPr lang="pt-BR" sz="2800">
                <a:latin typeface="Arial Black"/>
              </a:rPr>
              <a:t> Anjula Mehta, </a:t>
            </a:r>
            <a:r>
              <a:rPr lang="pt-BR" sz="2800" err="1">
                <a:latin typeface="Arial Black"/>
              </a:rPr>
              <a:t>Acting</a:t>
            </a:r>
            <a:r>
              <a:rPr lang="pt-BR" sz="2800">
                <a:latin typeface="Arial Black"/>
              </a:rPr>
              <a:t> </a:t>
            </a:r>
            <a:r>
              <a:rPr lang="pt-BR" sz="2800" err="1">
                <a:latin typeface="Arial Black"/>
              </a:rPr>
              <a:t>Executive</a:t>
            </a:r>
            <a:r>
              <a:rPr lang="pt-BR" sz="2800">
                <a:latin typeface="Arial Black"/>
              </a:rPr>
              <a:t> Medical </a:t>
            </a:r>
            <a:r>
              <a:rPr lang="pt-BR" sz="2800" err="1">
                <a:latin typeface="Arial Black"/>
              </a:rPr>
              <a:t>Director</a:t>
            </a:r>
            <a:endParaRPr lang="pt-BR" sz="2800">
              <a:latin typeface="Arial Black"/>
            </a:endParaRPr>
          </a:p>
          <a:p>
            <a:r>
              <a:rPr lang="pt-BR" sz="2800"/>
              <a:t>Jennifer Davies, Executive Director Public Health (Interim) </a:t>
            </a:r>
            <a:r>
              <a:rPr lang="pt-BR" sz="600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415190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1">
            <a:extLst>
              <a:ext uri="{FF2B5EF4-FFF2-40B4-BE49-F238E27FC236}">
                <a16:creationId xmlns:a16="http://schemas.microsoft.com/office/drawing/2014/main" id="{5FB0EB84-843D-F30E-5B2A-D7BE99D72343}"/>
              </a:ext>
            </a:extLst>
          </p:cNvPr>
          <p:cNvSpPr txBox="1">
            <a:spLocks/>
          </p:cNvSpPr>
          <p:nvPr/>
        </p:nvSpPr>
        <p:spPr>
          <a:xfrm>
            <a:off x="289252" y="179122"/>
            <a:ext cx="17409186" cy="751153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4000" b="0" kern="120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6000">
                <a:latin typeface="Arial Black"/>
              </a:rPr>
              <a:t>We know what works</a:t>
            </a:r>
            <a:endParaRPr lang="pt-BR" sz="600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E98BF15-A03A-2B6A-AC5E-D475AEF8F1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845" y="1409205"/>
            <a:ext cx="8382000" cy="7527305"/>
          </a:xfrm>
          <a:prstGeom prst="rect">
            <a:avLst/>
          </a:prstGeom>
        </p:spPr>
      </p:pic>
      <p:pic>
        <p:nvPicPr>
          <p:cNvPr id="15" name="Picture 14" descr="A diagram of a health board&#10;&#10;Description automatically generated with medium confidence">
            <a:extLst>
              <a:ext uri="{FF2B5EF4-FFF2-40B4-BE49-F238E27FC236}">
                <a16:creationId xmlns:a16="http://schemas.microsoft.com/office/drawing/2014/main" id="{BA95AC39-9864-975B-C0CC-48B305A1013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1444" y="1440837"/>
            <a:ext cx="8839200" cy="8427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85758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8EC8C9FE-A6EC-2FA5-012D-00A99F566FF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55388" y="1347026"/>
            <a:ext cx="18794333" cy="8634905"/>
          </a:xfrm>
        </p:spPr>
        <p:txBody>
          <a:bodyPr lIns="91440" tIns="45720" rIns="91440" bIns="45720" anchor="t"/>
          <a:lstStyle/>
          <a:p>
            <a:pPr marL="457200" indent="-457200">
              <a:spcAft>
                <a:spcPts val="600"/>
              </a:spcAft>
              <a:buSzPct val="100000"/>
              <a:buFont typeface="Wingdings" panose="05000000000000000000" pitchFamily="2" charset="2"/>
              <a:buChar char="v"/>
              <a:tabLst>
                <a:tab pos="457200" algn="l"/>
              </a:tabLst>
            </a:pPr>
            <a:r>
              <a:rPr lang="en-GB" sz="3200" dirty="0">
                <a:latin typeface="Calibri"/>
                <a:ea typeface="Times New Roman" panose="02020603050405020304" pitchFamily="18" charset="0"/>
                <a:cs typeface="Aptos" panose="020B0004020202020204" pitchFamily="34" charset="0"/>
              </a:rPr>
              <a:t>Importance to address accelerating burden of diabetes with coherent strategy with focus on prevention and optimisation of care</a:t>
            </a:r>
          </a:p>
          <a:p>
            <a:pPr marL="457200" indent="-457200">
              <a:spcAft>
                <a:spcPts val="600"/>
              </a:spcAft>
              <a:buSzPct val="100000"/>
              <a:buFont typeface="Wingdings" panose="05000000000000000000" pitchFamily="2" charset="2"/>
              <a:buChar char="v"/>
              <a:tabLst>
                <a:tab pos="457200" algn="l"/>
              </a:tabLst>
            </a:pPr>
            <a:r>
              <a:rPr lang="en-GB" sz="3200" dirty="0">
                <a:latin typeface="Calibri"/>
                <a:ea typeface="Times New Roman" panose="02020603050405020304" pitchFamily="18" charset="0"/>
                <a:cs typeface="Aptos" panose="020B0004020202020204" pitchFamily="34" charset="0"/>
              </a:rPr>
              <a:t>TDT provides nationally directed framework and opportunities to develop All Wales approach </a:t>
            </a:r>
          </a:p>
          <a:p>
            <a:pPr marL="457200" indent="-457200">
              <a:spcAft>
                <a:spcPts val="600"/>
              </a:spcAft>
              <a:buSzPct val="100000"/>
              <a:buFont typeface="Wingdings" panose="05000000000000000000" pitchFamily="2" charset="2"/>
              <a:buChar char="v"/>
              <a:tabLst>
                <a:tab pos="457200" algn="l"/>
              </a:tabLst>
            </a:pPr>
            <a:r>
              <a:rPr lang="en-GB" sz="3200" dirty="0">
                <a:latin typeface="Calibri"/>
                <a:ea typeface="Times New Roman" panose="02020603050405020304" pitchFamily="18" charset="0"/>
                <a:cs typeface="Aptos" panose="020B0004020202020204" pitchFamily="34" charset="0"/>
              </a:rPr>
              <a:t>SBUHB has developed governance structures to progress existing work stream contributing to strategic aims of TDT </a:t>
            </a:r>
          </a:p>
          <a:p>
            <a:pPr marL="457200" indent="-457200">
              <a:spcAft>
                <a:spcPts val="600"/>
              </a:spcAft>
              <a:buSzPct val="100000"/>
              <a:buFont typeface="Wingdings" panose="05000000000000000000" pitchFamily="2" charset="2"/>
              <a:buChar char="v"/>
              <a:tabLst>
                <a:tab pos="457200" algn="l"/>
              </a:tabLst>
            </a:pPr>
            <a:r>
              <a:rPr lang="en-GB" sz="3200" dirty="0">
                <a:latin typeface="Calibri"/>
                <a:ea typeface="Calibri"/>
                <a:cs typeface="Calibri"/>
              </a:rPr>
              <a:t>Recognition that a long-term commitment to TDT will require: </a:t>
            </a:r>
            <a:endParaRPr lang="en-US" sz="3200" dirty="0">
              <a:latin typeface="Calibri"/>
              <a:ea typeface="Calibri"/>
              <a:cs typeface="Calibri"/>
            </a:endParaRPr>
          </a:p>
          <a:p>
            <a:pPr marL="1143000" lvl="1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,Sans-Serif" panose="05000000000000000000" pitchFamily="2" charset="2"/>
              <a:buChar char="v"/>
              <a:tabLst>
                <a:tab pos="457200" algn="l"/>
              </a:tabLst>
            </a:pPr>
            <a:r>
              <a:rPr lang="en-GB" sz="3200" dirty="0">
                <a:latin typeface="Calibri"/>
                <a:ea typeface="Calibri"/>
                <a:cs typeface="Calibri"/>
              </a:rPr>
              <a:t>Different ways of working and behaviour change</a:t>
            </a:r>
            <a:endParaRPr lang="en-US" sz="3200" dirty="0">
              <a:latin typeface="Calibri"/>
              <a:ea typeface="Calibri"/>
              <a:cs typeface="Calibri"/>
            </a:endParaRPr>
          </a:p>
          <a:p>
            <a:pPr marL="1143000" lvl="1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,Sans-Serif" panose="05000000000000000000" pitchFamily="2" charset="2"/>
              <a:buChar char="v"/>
              <a:tabLst>
                <a:tab pos="457200" algn="l"/>
              </a:tabLst>
            </a:pPr>
            <a:r>
              <a:rPr lang="en-GB" sz="3200" dirty="0">
                <a:latin typeface="Calibri"/>
                <a:ea typeface="Calibri"/>
                <a:cs typeface="Calibri"/>
              </a:rPr>
              <a:t>Focus on prevention through a wider determinants lens to address root causes</a:t>
            </a:r>
          </a:p>
          <a:p>
            <a:pPr marL="1143000" lvl="1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,Sans-Serif" panose="05000000000000000000" pitchFamily="2" charset="2"/>
              <a:buChar char="v"/>
              <a:tabLst>
                <a:tab pos="457200" algn="l"/>
              </a:tabLst>
            </a:pPr>
            <a:r>
              <a:rPr lang="en-GB" sz="3200" dirty="0">
                <a:latin typeface="Calibri"/>
                <a:ea typeface="Calibri"/>
                <a:cs typeface="Calibri"/>
              </a:rPr>
              <a:t>Need to understand differential engagement / outcomes as part of addressing inequalities</a:t>
            </a:r>
          </a:p>
          <a:p>
            <a:pPr marL="1143000" lvl="1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,Sans-Serif" panose="05000000000000000000" pitchFamily="2" charset="2"/>
              <a:buChar char="v"/>
              <a:tabLst>
                <a:tab pos="457200" algn="l"/>
              </a:tabLst>
            </a:pPr>
            <a:r>
              <a:rPr lang="en-GB" sz="3200" dirty="0">
                <a:latin typeface="Calibri"/>
                <a:ea typeface="Calibri"/>
                <a:cs typeface="Calibri"/>
              </a:rPr>
              <a:t>Resource allocation / re-allocation</a:t>
            </a:r>
          </a:p>
          <a:p>
            <a:pPr marL="1143000" lvl="1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,Sans-Serif" panose="05000000000000000000" pitchFamily="2" charset="2"/>
              <a:buChar char="v"/>
              <a:tabLst>
                <a:tab pos="457200" algn="l"/>
              </a:tabLst>
            </a:pPr>
            <a:r>
              <a:rPr lang="en-GB" sz="3200" dirty="0">
                <a:latin typeface="Calibri"/>
                <a:ea typeface="Calibri"/>
                <a:cs typeface="Calibri"/>
              </a:rPr>
              <a:t>Focus through our planning processes</a:t>
            </a:r>
            <a:endParaRPr lang="en-US" sz="3200" dirty="0">
              <a:latin typeface="Calibri"/>
              <a:ea typeface="Calibri"/>
              <a:cs typeface="Calibri"/>
            </a:endParaRPr>
          </a:p>
          <a:p>
            <a:pPr marL="1143000" lvl="1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,Sans-Serif" panose="05000000000000000000" pitchFamily="2" charset="2"/>
              <a:buChar char="v"/>
              <a:tabLst>
                <a:tab pos="457200" algn="l"/>
              </a:tabLst>
            </a:pPr>
            <a:r>
              <a:rPr lang="en-GB" sz="3200" dirty="0">
                <a:latin typeface="Calibri"/>
                <a:ea typeface="Calibri"/>
                <a:cs typeface="Calibri"/>
              </a:rPr>
              <a:t>Development of our tactical capability across health board/clusters/partners</a:t>
            </a:r>
            <a:endParaRPr lang="en-US" sz="3200" dirty="0">
              <a:latin typeface="Calibri"/>
              <a:ea typeface="Calibri"/>
              <a:cs typeface="Calibri"/>
            </a:endParaRPr>
          </a:p>
          <a:p>
            <a:pPr marL="1143000" lvl="1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,Sans-Serif" panose="05000000000000000000" pitchFamily="2" charset="2"/>
              <a:buChar char="v"/>
              <a:tabLst>
                <a:tab pos="457200" algn="l"/>
              </a:tabLst>
            </a:pPr>
            <a:r>
              <a:rPr lang="en-GB" sz="3200" dirty="0">
                <a:latin typeface="Calibri"/>
                <a:ea typeface="Times New Roman" panose="02020603050405020304" pitchFamily="18" charset="0"/>
                <a:cs typeface="Calibri"/>
              </a:rPr>
              <a:t>Segmentation, stratification and impact modelling to identify local at risk groups and understand health and wellbeing needs of our population </a:t>
            </a:r>
          </a:p>
          <a:p>
            <a:pPr marL="457200" indent="-457200">
              <a:spcAft>
                <a:spcPts val="600"/>
              </a:spcAft>
              <a:buSzPct val="100000"/>
              <a:buFont typeface="Wingdings" panose="05000000000000000000" pitchFamily="2" charset="2"/>
              <a:buChar char="v"/>
              <a:tabLst>
                <a:tab pos="457200" algn="l"/>
              </a:tabLst>
            </a:pPr>
            <a:endParaRPr lang="en-GB" sz="3200">
              <a:latin typeface="Calibri"/>
              <a:ea typeface="Times New Roman" panose="02020603050405020304" pitchFamily="18" charset="0"/>
              <a:cs typeface="Calibri"/>
            </a:endParaRPr>
          </a:p>
        </p:txBody>
      </p:sp>
      <p:sp>
        <p:nvSpPr>
          <p:cNvPr id="14" name="Espaço Reservado para Texto 1">
            <a:extLst>
              <a:ext uri="{FF2B5EF4-FFF2-40B4-BE49-F238E27FC236}">
                <a16:creationId xmlns:a16="http://schemas.microsoft.com/office/drawing/2014/main" id="{668DAF7B-BF88-DE62-2E10-66003D716A1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8556" y="193675"/>
            <a:ext cx="12293600" cy="558800"/>
          </a:xfrm>
        </p:spPr>
        <p:txBody>
          <a:bodyPr/>
          <a:lstStyle/>
          <a:p>
            <a:r>
              <a:rPr lang="pt-BR"/>
              <a:t>Key Messages</a:t>
            </a:r>
          </a:p>
        </p:txBody>
      </p:sp>
    </p:spTree>
    <p:extLst>
      <p:ext uri="{BB962C8B-B14F-4D97-AF65-F5344CB8AC3E}">
        <p14:creationId xmlns:p14="http://schemas.microsoft.com/office/powerpoint/2010/main" val="829925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3BAA9C4-0ACB-83AF-EA6B-1DD37D43258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lIns="91440" tIns="45720" rIns="91440" bIns="45720" anchor="t"/>
          <a:lstStyle/>
          <a:p>
            <a:r>
              <a:rPr lang="en-US">
                <a:latin typeface="Arial Black"/>
              </a:rPr>
              <a:t>Next steps 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F52806-F71E-50C1-9809-CD20EF86A9A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47682" y="2223975"/>
            <a:ext cx="17517948" cy="7547654"/>
          </a:xfrm>
        </p:spPr>
        <p:txBody>
          <a:bodyPr lIns="91440" tIns="45720" rIns="91440" bIns="45720" anchor="t"/>
          <a:lstStyle/>
          <a:p>
            <a:r>
              <a:rPr lang="en-US" sz="4000" dirty="0">
                <a:latin typeface="Arial"/>
                <a:cs typeface="Arial"/>
              </a:rPr>
              <a:t>The board is being asked to support: </a:t>
            </a:r>
            <a:endParaRPr lang="en-US" sz="4000" dirty="0"/>
          </a:p>
          <a:p>
            <a:pPr marL="571500" indent="-571500">
              <a:buFont typeface="Arial"/>
              <a:buChar char="•"/>
            </a:pPr>
            <a:r>
              <a:rPr lang="en-US" sz="4000" dirty="0">
                <a:latin typeface="Arial"/>
                <a:cs typeface="Arial"/>
              </a:rPr>
              <a:t>the strategic objectives of the  Tackling Diabetes Together </a:t>
            </a:r>
            <a:r>
              <a:rPr lang="en-US" sz="4000" dirty="0" err="1">
                <a:latin typeface="Arial"/>
                <a:cs typeface="Arial"/>
              </a:rPr>
              <a:t>programme</a:t>
            </a:r>
            <a:r>
              <a:rPr lang="en-US" sz="4000" dirty="0">
                <a:latin typeface="Arial"/>
                <a:cs typeface="Arial"/>
              </a:rPr>
              <a:t> </a:t>
            </a:r>
            <a:endParaRPr lang="en-US" sz="4000" dirty="0"/>
          </a:p>
          <a:p>
            <a:pPr marL="571500" indent="-571500">
              <a:buFont typeface="Arial"/>
              <a:buChar char="•"/>
            </a:pPr>
            <a:r>
              <a:rPr lang="en-US" sz="4000" dirty="0">
                <a:latin typeface="Arial"/>
                <a:cs typeface="Arial"/>
              </a:rPr>
              <a:t>SBUHB to sign up to the national TDT </a:t>
            </a:r>
            <a:r>
              <a:rPr lang="en-US" sz="4000" dirty="0" err="1">
                <a:latin typeface="Arial"/>
                <a:cs typeface="Arial"/>
              </a:rPr>
              <a:t>programme</a:t>
            </a:r>
            <a:r>
              <a:rPr lang="en-US" sz="4000" dirty="0">
                <a:latin typeface="Arial"/>
                <a:cs typeface="Arial"/>
              </a:rPr>
              <a:t> </a:t>
            </a:r>
            <a:endParaRPr lang="en-US" sz="4000" dirty="0"/>
          </a:p>
          <a:p>
            <a:pPr marL="571500" indent="-571500">
              <a:buFont typeface="Arial"/>
              <a:buChar char="•"/>
            </a:pPr>
            <a:r>
              <a:rPr lang="en-US" sz="4000" dirty="0">
                <a:latin typeface="Arial"/>
                <a:cs typeface="Arial"/>
              </a:rPr>
              <a:t>Our population health focus and approach when developing whole system diabetes care pathways </a:t>
            </a:r>
          </a:p>
          <a:p>
            <a:pPr marL="571500" indent="-571500">
              <a:buFont typeface="Arial"/>
              <a:buChar char="•"/>
            </a:pPr>
            <a:endParaRPr lang="en-US"/>
          </a:p>
          <a:p>
            <a:r>
              <a:rPr lang="en-US" sz="4000" dirty="0">
                <a:latin typeface="Arial"/>
                <a:cs typeface="Arial"/>
              </a:rPr>
              <a:t>The board is asked to note: </a:t>
            </a:r>
          </a:p>
          <a:p>
            <a:pPr marL="571500" indent="-571500">
              <a:buFont typeface="Arial"/>
              <a:buChar char="•"/>
            </a:pPr>
            <a:r>
              <a:rPr lang="en-US" sz="4000" dirty="0">
                <a:latin typeface="Arial"/>
                <a:cs typeface="Arial"/>
              </a:rPr>
              <a:t>Ongoing work in improving 8 care standards compliance </a:t>
            </a:r>
            <a:endParaRPr lang="en-US" sz="4000" dirty="0"/>
          </a:p>
          <a:p>
            <a:pPr marL="571500" indent="-571500">
              <a:buFont typeface="Arial"/>
              <a:buChar char="•"/>
            </a:pPr>
            <a:r>
              <a:rPr lang="en-US" sz="4000" dirty="0">
                <a:latin typeface="Arial"/>
                <a:cs typeface="Arial"/>
              </a:rPr>
              <a:t>Progress with AWDPP and AWWMP</a:t>
            </a:r>
            <a:endParaRPr lang="en-US" sz="4000" dirty="0"/>
          </a:p>
          <a:p>
            <a:pPr marL="571500" indent="-571500">
              <a:buFont typeface="Arial"/>
              <a:buChar char="•"/>
            </a:pPr>
            <a:r>
              <a:rPr lang="en-US" sz="4000" dirty="0">
                <a:latin typeface="Arial"/>
                <a:cs typeface="Arial"/>
              </a:rPr>
              <a:t>Need to commission a population health needs assessment </a:t>
            </a:r>
            <a:endParaRPr lang="en-US" dirty="0"/>
          </a:p>
          <a:p>
            <a:pPr marL="285750" indent="-285750">
              <a:buFont typeface="Arial"/>
              <a:buChar char="•"/>
            </a:pPr>
            <a:endParaRPr lang="en-US"/>
          </a:p>
          <a:p>
            <a:pPr marL="285750" indent="-285750">
              <a:buFont typeface="Arial"/>
              <a:buChar char="•"/>
            </a:pPr>
            <a:endParaRPr lang="en-US"/>
          </a:p>
          <a:p>
            <a:pPr marL="285750" indent="-285750">
              <a:buFont typeface="Arial"/>
              <a:buChar char="•"/>
            </a:pPr>
            <a:endParaRPr lang="en-US"/>
          </a:p>
          <a:p>
            <a:endParaRPr lang="en-US" sz="4000"/>
          </a:p>
          <a:p>
            <a:endParaRPr lang="en-US" sz="4000"/>
          </a:p>
          <a:p>
            <a:pPr marL="571500" indent="-571500">
              <a:buFont typeface="Arial"/>
              <a:buChar char="•"/>
            </a:pPr>
            <a:endParaRPr lang="en-US" sz="4000"/>
          </a:p>
          <a:p>
            <a:pPr marL="571500" indent="-571500">
              <a:buFont typeface="Arial"/>
              <a:buChar char="•"/>
            </a:pPr>
            <a:endParaRPr lang="en-US" sz="4000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2069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F4E8A8F4-23FF-A8EC-EB56-1F6CC21AE64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57358" y="4297599"/>
            <a:ext cx="10309886" cy="2810464"/>
          </a:xfrm>
        </p:spPr>
        <p:txBody>
          <a:bodyPr/>
          <a:lstStyle/>
          <a:p>
            <a:r>
              <a:rPr lang="pt-BR"/>
              <a:t>Diolch</a:t>
            </a:r>
          </a:p>
          <a:p>
            <a:r>
              <a:rPr lang="pt-BR"/>
              <a:t>Thank you </a:t>
            </a:r>
          </a:p>
        </p:txBody>
      </p:sp>
    </p:spTree>
    <p:extLst>
      <p:ext uri="{BB962C8B-B14F-4D97-AF65-F5344CB8AC3E}">
        <p14:creationId xmlns:p14="http://schemas.microsoft.com/office/powerpoint/2010/main" val="19224311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0883AB0-8CF7-9AD3-CC42-8588A620DE0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lIns="91440" tIns="45720" rIns="91440" bIns="45720" anchor="t"/>
          <a:lstStyle/>
          <a:p>
            <a:r>
              <a:rPr lang="en-US">
                <a:latin typeface="Arial Black"/>
              </a:rPr>
              <a:t>Case for change  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D6E86E-AA4D-49F6-6579-AA4E8638C58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58846" y="1833102"/>
            <a:ext cx="18764746" cy="6772581"/>
          </a:xfrm>
        </p:spPr>
        <p:txBody>
          <a:bodyPr lIns="91440" tIns="45720" rIns="91440" bIns="45720" anchor="t"/>
          <a:lstStyle/>
          <a:p>
            <a:endParaRPr lang="en-US" sz="2400">
              <a:ea typeface="Calibri" panose="020F0502020204030204"/>
              <a:cs typeface="Arial"/>
            </a:endParaRPr>
          </a:p>
          <a:p>
            <a:endParaRPr lang="en-US">
              <a:latin typeface="Arial"/>
              <a:ea typeface="Calibri" panose="020F0502020204030204"/>
              <a:cs typeface="Calibri" panose="020F0502020204030204"/>
            </a:endParaRPr>
          </a:p>
          <a:p>
            <a:pPr marL="285750" indent="-285750">
              <a:buFont typeface="Arial"/>
              <a:buChar char="•"/>
            </a:pPr>
            <a:endParaRPr lang="en-US">
              <a:latin typeface="Arial"/>
              <a:ea typeface="Calibri" panose="020F0502020204030204"/>
              <a:cs typeface="Calibri" panose="020F0502020204030204"/>
            </a:endParaRPr>
          </a:p>
          <a:p>
            <a:pPr marL="285750" indent="-285750">
              <a:buFont typeface="Arial"/>
              <a:buChar char="•"/>
            </a:pPr>
            <a:endParaRPr lang="en-US">
              <a:latin typeface="Arial"/>
              <a:ea typeface="Calibri" panose="020F0502020204030204"/>
              <a:cs typeface="Calibri" panose="020F0502020204030204"/>
            </a:endParaRPr>
          </a:p>
          <a:p>
            <a:endParaRPr lang="en-US">
              <a:latin typeface="Arial"/>
              <a:ea typeface="Calibri" panose="020F0502020204030204"/>
              <a:cs typeface="Calibri" panose="020F0502020204030204"/>
            </a:endParaRPr>
          </a:p>
          <a:p>
            <a:pPr marL="457200" lvl="1"/>
            <a:endParaRPr lang="en-US">
              <a:latin typeface="Calibri" panose="020F0502020204030204"/>
              <a:ea typeface="Calibri" panose="020F0502020204030204"/>
              <a:cs typeface="Calibri" panose="020F0502020204030204"/>
            </a:endParaRPr>
          </a:p>
          <a:p>
            <a:endParaRPr lang="en-US">
              <a:ea typeface="Calibri" panose="020F0502020204030204"/>
              <a:cs typeface="Calibri" panose="020F0502020204030204"/>
            </a:endParaRPr>
          </a:p>
          <a:p>
            <a:endParaRPr lang="en-US">
              <a:ea typeface="Calibri" panose="020F0502020204030204"/>
            </a:endParaRPr>
          </a:p>
          <a:p>
            <a:endParaRPr lang="en-US">
              <a:ea typeface="Calibri" panose="020F0502020204030204"/>
            </a:endParaRPr>
          </a:p>
        </p:txBody>
      </p:sp>
      <p:graphicFrame>
        <p:nvGraphicFramePr>
          <p:cNvPr id="359" name="Diagram 358">
            <a:extLst>
              <a:ext uri="{FF2B5EF4-FFF2-40B4-BE49-F238E27FC236}">
                <a16:creationId xmlns:a16="http://schemas.microsoft.com/office/drawing/2014/main" id="{EF874B30-F263-3A12-20FD-85A049C3A80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80923395"/>
              </p:ext>
            </p:extLst>
          </p:nvPr>
        </p:nvGraphicFramePr>
        <p:xfrm>
          <a:off x="349478" y="2004746"/>
          <a:ext cx="17520321" cy="3657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68" name="Picture 667">
            <a:extLst>
              <a:ext uri="{FF2B5EF4-FFF2-40B4-BE49-F238E27FC236}">
                <a16:creationId xmlns:a16="http://schemas.microsoft.com/office/drawing/2014/main" id="{F9ECFCA3-DEB4-9869-4ED1-D3D4546088C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5246" y="5658341"/>
            <a:ext cx="13089033" cy="3743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71906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1">
            <a:extLst>
              <a:ext uri="{FF2B5EF4-FFF2-40B4-BE49-F238E27FC236}">
                <a16:creationId xmlns:a16="http://schemas.microsoft.com/office/drawing/2014/main" id="{1B842D98-AD42-2083-2B0F-607F41B0BA9F}"/>
              </a:ext>
            </a:extLst>
          </p:cNvPr>
          <p:cNvSpPr txBox="1">
            <a:spLocks/>
          </p:cNvSpPr>
          <p:nvPr/>
        </p:nvSpPr>
        <p:spPr>
          <a:xfrm>
            <a:off x="328989" y="340482"/>
            <a:ext cx="19430322" cy="974653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4000" b="0" kern="120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4800" dirty="0" err="1">
                <a:latin typeface="Arial Black"/>
              </a:rPr>
              <a:t>Impact</a:t>
            </a:r>
            <a:r>
              <a:rPr lang="pt-BR" sz="4800" dirty="0">
                <a:latin typeface="Arial Black"/>
              </a:rPr>
              <a:t> </a:t>
            </a:r>
            <a:r>
              <a:rPr lang="pt-BR" sz="4800" dirty="0" err="1">
                <a:latin typeface="Arial Black"/>
              </a:rPr>
              <a:t>of</a:t>
            </a:r>
            <a:r>
              <a:rPr lang="pt-BR" sz="4800" dirty="0">
                <a:latin typeface="Arial Black"/>
              </a:rPr>
              <a:t> </a:t>
            </a:r>
            <a:r>
              <a:rPr lang="pt-BR" sz="4800" dirty="0" err="1">
                <a:latin typeface="Arial Black"/>
              </a:rPr>
              <a:t>poverty</a:t>
            </a:r>
            <a:r>
              <a:rPr lang="pt-BR" sz="4800" dirty="0">
                <a:latin typeface="Arial Black"/>
              </a:rPr>
              <a:t> </a:t>
            </a:r>
            <a:r>
              <a:rPr lang="pt-BR" sz="4800" dirty="0" err="1">
                <a:latin typeface="Arial Black"/>
              </a:rPr>
              <a:t>and</a:t>
            </a:r>
            <a:r>
              <a:rPr lang="pt-BR" sz="4800" dirty="0">
                <a:latin typeface="Arial Black"/>
              </a:rPr>
              <a:t> Health </a:t>
            </a:r>
            <a:r>
              <a:rPr lang="pt-BR" sz="4800" dirty="0" err="1">
                <a:latin typeface="Arial Black"/>
              </a:rPr>
              <a:t>Harming</a:t>
            </a:r>
            <a:r>
              <a:rPr lang="pt-BR" sz="4800" dirty="0">
                <a:latin typeface="Arial Black"/>
              </a:rPr>
              <a:t> </a:t>
            </a:r>
            <a:r>
              <a:rPr lang="pt-BR" sz="4800" dirty="0" err="1">
                <a:latin typeface="Arial Black"/>
              </a:rPr>
              <a:t>Behaviour</a:t>
            </a:r>
            <a:r>
              <a:rPr lang="pt-BR" sz="4800" dirty="0">
                <a:latin typeface="Arial Black"/>
              </a:rPr>
              <a:t> </a:t>
            </a:r>
          </a:p>
          <a:p>
            <a:endParaRPr lang="pt-BR" sz="4800" dirty="0">
              <a:latin typeface="Arial Black"/>
            </a:endParaRPr>
          </a:p>
        </p:txBody>
      </p:sp>
      <p:pic>
        <p:nvPicPr>
          <p:cNvPr id="54" name="Picture 53">
            <a:extLst>
              <a:ext uri="{FF2B5EF4-FFF2-40B4-BE49-F238E27FC236}">
                <a16:creationId xmlns:a16="http://schemas.microsoft.com/office/drawing/2014/main" id="{53FB11B5-FF9F-7FE0-ED7A-FF2F4E8954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77977" y="6640530"/>
            <a:ext cx="5047552" cy="4319731"/>
          </a:xfrm>
          <a:prstGeom prst="rect">
            <a:avLst/>
          </a:prstGeom>
        </p:spPr>
      </p:pic>
      <p:pic>
        <p:nvPicPr>
          <p:cNvPr id="3075" name="Picture 3074">
            <a:extLst>
              <a:ext uri="{FF2B5EF4-FFF2-40B4-BE49-F238E27FC236}">
                <a16:creationId xmlns:a16="http://schemas.microsoft.com/office/drawing/2014/main" id="{C5120D36-1F3E-6025-60E3-55F10BD29AA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1441" y="1616846"/>
            <a:ext cx="4653336" cy="5014408"/>
          </a:xfrm>
          <a:prstGeom prst="rect">
            <a:avLst/>
          </a:prstGeom>
        </p:spPr>
      </p:pic>
      <p:pic>
        <p:nvPicPr>
          <p:cNvPr id="3077" name="Picture 3076">
            <a:extLst>
              <a:ext uri="{FF2B5EF4-FFF2-40B4-BE49-F238E27FC236}">
                <a16:creationId xmlns:a16="http://schemas.microsoft.com/office/drawing/2014/main" id="{DF5278B2-A07B-5C5B-4CD7-00AA6826ECB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65036" y="1795817"/>
            <a:ext cx="4674265" cy="4357071"/>
          </a:xfrm>
          <a:prstGeom prst="rect">
            <a:avLst/>
          </a:prstGeom>
        </p:spPr>
      </p:pic>
      <p:pic>
        <p:nvPicPr>
          <p:cNvPr id="2" name="Picture 1" descr="UK Adult Obesity Data">
            <a:extLst>
              <a:ext uri="{FF2B5EF4-FFF2-40B4-BE49-F238E27FC236}">
                <a16:creationId xmlns:a16="http://schemas.microsoft.com/office/drawing/2014/main" id="{8420A767-ADCF-38AD-156C-22DE03968CA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659000" y="1796604"/>
            <a:ext cx="6161829" cy="8772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2064982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C03DF92-1F46-8CDD-64FE-A874CB20EA4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lIns="91440" tIns="45720" rIns="91440" bIns="45720" anchor="t"/>
          <a:lstStyle/>
          <a:p>
            <a:r>
              <a:rPr lang="en-US">
                <a:latin typeface="Arial Black"/>
              </a:rPr>
              <a:t>Diabetes pathway 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071149-8D84-406E-AF69-20920737C4F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56065" y="1501483"/>
            <a:ext cx="19160820" cy="8577030"/>
          </a:xfrm>
        </p:spPr>
        <p:txBody>
          <a:bodyPr lIns="91440" tIns="45720" rIns="91440" bIns="45720" anchor="t"/>
          <a:lstStyle/>
          <a:p>
            <a:endParaRPr lang="en-US"/>
          </a:p>
        </p:txBody>
      </p:sp>
      <p:pic>
        <p:nvPicPr>
          <p:cNvPr id="150" name="Picture 149" descr="A blue and purple logo with black text&#10;&#10;Description automatically generated">
            <a:extLst>
              <a:ext uri="{FF2B5EF4-FFF2-40B4-BE49-F238E27FC236}">
                <a16:creationId xmlns:a16="http://schemas.microsoft.com/office/drawing/2014/main" id="{A86F5523-1B55-4381-AA5B-8B9D7DE3FF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26835" y="1945422"/>
            <a:ext cx="6860411" cy="1918719"/>
          </a:xfrm>
          <a:prstGeom prst="rect">
            <a:avLst/>
          </a:prstGeom>
        </p:spPr>
      </p:pic>
      <p:pic>
        <p:nvPicPr>
          <p:cNvPr id="184" name="Picture 183" descr="A close-up of a logo&#10;&#10;Description automatically generated">
            <a:extLst>
              <a:ext uri="{FF2B5EF4-FFF2-40B4-BE49-F238E27FC236}">
                <a16:creationId xmlns:a16="http://schemas.microsoft.com/office/drawing/2014/main" id="{D5642035-1A10-90E7-8190-D1D794F2CE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19448" y="3988617"/>
            <a:ext cx="6865922" cy="1675787"/>
          </a:xfrm>
          <a:prstGeom prst="rect">
            <a:avLst/>
          </a:prstGeom>
        </p:spPr>
      </p:pic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F6ECEE97-6F6F-F403-21BE-6B32072132B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66666606"/>
              </p:ext>
            </p:extLst>
          </p:nvPr>
        </p:nvGraphicFramePr>
        <p:xfrm>
          <a:off x="647923" y="1710142"/>
          <a:ext cx="10957967" cy="50015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453" name="Picture 1452" descr="No. of Patients YoY">
            <a:extLst>
              <a:ext uri="{FF2B5EF4-FFF2-40B4-BE49-F238E27FC236}">
                <a16:creationId xmlns:a16="http://schemas.microsoft.com/office/drawing/2014/main" id="{C6C0B6B6-72A4-D6FE-1356-DDA48445F300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-2774" t="18648" r="-2854" b="42"/>
          <a:stretch/>
        </p:blipFill>
        <p:spPr>
          <a:xfrm>
            <a:off x="12140994" y="6021775"/>
            <a:ext cx="7678379" cy="3579480"/>
          </a:xfrm>
          <a:prstGeom prst="rect">
            <a:avLst/>
          </a:prstGeom>
        </p:spPr>
      </p:pic>
      <p:pic>
        <p:nvPicPr>
          <p:cNvPr id="1482" name="Picture 1481" descr="A graph of diabetes and mortality&#10;&#10;Description automatically generated">
            <a:extLst>
              <a:ext uri="{FF2B5EF4-FFF2-40B4-BE49-F238E27FC236}">
                <a16:creationId xmlns:a16="http://schemas.microsoft.com/office/drawing/2014/main" id="{40A27FC2-AC6A-20F7-CE46-54E465FF8CD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402008" y="6021609"/>
            <a:ext cx="6726063" cy="3815695"/>
          </a:xfrm>
          <a:prstGeom prst="rect">
            <a:avLst/>
          </a:prstGeom>
        </p:spPr>
      </p:pic>
      <p:sp>
        <p:nvSpPr>
          <p:cNvPr id="55" name="TextBox 54">
            <a:extLst>
              <a:ext uri="{FF2B5EF4-FFF2-40B4-BE49-F238E27FC236}">
                <a16:creationId xmlns:a16="http://schemas.microsoft.com/office/drawing/2014/main" id="{3E17E630-9D63-30E5-BFAB-58F4F17A8B31}"/>
              </a:ext>
            </a:extLst>
          </p:cNvPr>
          <p:cNvSpPr txBox="1"/>
          <p:nvPr/>
        </p:nvSpPr>
        <p:spPr>
          <a:xfrm>
            <a:off x="13416253" y="6014573"/>
            <a:ext cx="4432503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cs typeface="Calibri"/>
              </a:rPr>
              <a:t>Amputations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9490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1">
            <a:extLst>
              <a:ext uri="{FF2B5EF4-FFF2-40B4-BE49-F238E27FC236}">
                <a16:creationId xmlns:a16="http://schemas.microsoft.com/office/drawing/2014/main" id="{1E771722-4EBD-835E-4471-DFE5F5147D8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53648" y="221381"/>
            <a:ext cx="19354800" cy="937494"/>
          </a:xfrm>
        </p:spPr>
        <p:txBody>
          <a:bodyPr lIns="91440" tIns="45720" rIns="91440" bIns="45720" anchor="t"/>
          <a:lstStyle/>
          <a:p>
            <a:pPr algn="ctr"/>
            <a:r>
              <a:rPr lang="pt-BR" sz="6600" err="1">
                <a:latin typeface="Arial Black"/>
              </a:rPr>
              <a:t>Tackling</a:t>
            </a:r>
            <a:r>
              <a:rPr lang="pt-BR" sz="6600">
                <a:latin typeface="Arial Black"/>
              </a:rPr>
              <a:t> Diabetes </a:t>
            </a:r>
            <a:r>
              <a:rPr lang="pt-BR" sz="6600" err="1">
                <a:latin typeface="Arial Black"/>
              </a:rPr>
              <a:t>Together</a:t>
            </a:r>
            <a:endParaRPr lang="pt-BR" sz="6600" err="1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A3D7532-8A43-21A9-AF2B-2E8D1F351ADD}"/>
              </a:ext>
            </a:extLst>
          </p:cNvPr>
          <p:cNvSpPr txBox="1"/>
          <p:nvPr/>
        </p:nvSpPr>
        <p:spPr>
          <a:xfrm>
            <a:off x="368079" y="1313438"/>
            <a:ext cx="18219165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Tacking Diabetes Together (TDT) is a national programme, led by Public Health Wales, agreed with the Minister and at NHS Leadership Board in December 2023.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7321B07B-63D0-B305-0099-A782171DD7E0}"/>
              </a:ext>
            </a:extLst>
          </p:cNvPr>
          <p:cNvGrpSpPr/>
          <p:nvPr/>
        </p:nvGrpSpPr>
        <p:grpSpPr>
          <a:xfrm>
            <a:off x="1309625" y="2654805"/>
            <a:ext cx="17069943" cy="6248595"/>
            <a:chOff x="8973703" y="1382434"/>
            <a:chExt cx="11010271" cy="3654282"/>
          </a:xfrm>
        </p:grpSpPr>
        <p:sp>
          <p:nvSpPr>
            <p:cNvPr id="2" name="Rounded Rectangle 5">
              <a:extLst>
                <a:ext uri="{FF2B5EF4-FFF2-40B4-BE49-F238E27FC236}">
                  <a16:creationId xmlns:a16="http://schemas.microsoft.com/office/drawing/2014/main" id="{9D6E7DF9-1B64-D4D2-78B3-64F59F33B378}"/>
                </a:ext>
              </a:extLst>
            </p:cNvPr>
            <p:cNvSpPr/>
            <p:nvPr/>
          </p:nvSpPr>
          <p:spPr>
            <a:xfrm>
              <a:off x="9038169" y="2129214"/>
              <a:ext cx="2672111" cy="1130158"/>
            </a:xfrm>
            <a:prstGeom prst="roundRect">
              <a:avLst/>
            </a:prstGeom>
            <a:solidFill>
              <a:srgbClr val="DF3782">
                <a:lumMod val="75000"/>
              </a:srgbClr>
            </a:solidFill>
            <a:ln w="12700" cap="flat" cmpd="sng" algn="ctr">
              <a:solidFill>
                <a:srgbClr val="324F82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Verdana" panose="020B0604030504040204"/>
                  <a:ea typeface="+mn-ea"/>
                  <a:cs typeface="+mn-cs"/>
                </a:rPr>
                <a:t>1. Preventing poor outcomes from diabetes</a:t>
              </a:r>
            </a:p>
          </p:txBody>
        </p:sp>
        <p:sp>
          <p:nvSpPr>
            <p:cNvPr id="3" name="Rounded Rectangle 7">
              <a:extLst>
                <a:ext uri="{FF2B5EF4-FFF2-40B4-BE49-F238E27FC236}">
                  <a16:creationId xmlns:a16="http://schemas.microsoft.com/office/drawing/2014/main" id="{6EBDCA96-4268-1E42-D994-99C932ED3B41}"/>
                </a:ext>
              </a:extLst>
            </p:cNvPr>
            <p:cNvSpPr/>
            <p:nvPr/>
          </p:nvSpPr>
          <p:spPr>
            <a:xfrm>
              <a:off x="11796717" y="2129214"/>
              <a:ext cx="2672111" cy="1130158"/>
            </a:xfrm>
            <a:prstGeom prst="roundRect">
              <a:avLst/>
            </a:prstGeom>
            <a:solidFill>
              <a:srgbClr val="F8C402">
                <a:lumMod val="75000"/>
              </a:srgbClr>
            </a:solidFill>
            <a:ln w="12700" cap="flat" cmpd="sng" algn="ctr">
              <a:solidFill>
                <a:srgbClr val="324F82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Verdana" panose="020B0604030504040204"/>
                  <a:ea typeface="+mn-ea"/>
                  <a:cs typeface="+mn-cs"/>
                </a:rPr>
                <a:t>2. Preventing onset of Type 2 diabetes for those with modifiable risks</a:t>
              </a:r>
            </a:p>
          </p:txBody>
        </p:sp>
        <p:sp>
          <p:nvSpPr>
            <p:cNvPr id="10" name="Rounded Rectangle 11">
              <a:extLst>
                <a:ext uri="{FF2B5EF4-FFF2-40B4-BE49-F238E27FC236}">
                  <a16:creationId xmlns:a16="http://schemas.microsoft.com/office/drawing/2014/main" id="{300CDF60-F12D-2E8D-E6EC-97FFD8F5754D}"/>
                </a:ext>
              </a:extLst>
            </p:cNvPr>
            <p:cNvSpPr/>
            <p:nvPr/>
          </p:nvSpPr>
          <p:spPr>
            <a:xfrm>
              <a:off x="14555265" y="2129214"/>
              <a:ext cx="2672111" cy="1130158"/>
            </a:xfrm>
            <a:prstGeom prst="roundRect">
              <a:avLst/>
            </a:prstGeom>
            <a:solidFill>
              <a:srgbClr val="70AD47">
                <a:lumMod val="75000"/>
              </a:srgbClr>
            </a:solidFill>
            <a:ln w="12700" cap="flat" cmpd="sng" algn="ctr">
              <a:solidFill>
                <a:srgbClr val="324F82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Verdana" panose="020B0604030504040204"/>
                  <a:ea typeface="+mn-ea"/>
                  <a:cs typeface="+mn-cs"/>
                </a:rPr>
                <a:t>3. Preventing onset of risk factors for type 2 diabetes </a:t>
              </a:r>
            </a:p>
          </p:txBody>
        </p:sp>
        <p:sp>
          <p:nvSpPr>
            <p:cNvPr id="11" name="Rounded Rectangle 12">
              <a:extLst>
                <a:ext uri="{FF2B5EF4-FFF2-40B4-BE49-F238E27FC236}">
                  <a16:creationId xmlns:a16="http://schemas.microsoft.com/office/drawing/2014/main" id="{432E57A3-BA3A-0EBF-32DE-DCD35516F26D}"/>
                </a:ext>
              </a:extLst>
            </p:cNvPr>
            <p:cNvSpPr/>
            <p:nvPr/>
          </p:nvSpPr>
          <p:spPr>
            <a:xfrm>
              <a:off x="17285038" y="2129214"/>
              <a:ext cx="2672111" cy="1130158"/>
            </a:xfrm>
            <a:prstGeom prst="roundRect">
              <a:avLst/>
            </a:prstGeom>
            <a:solidFill>
              <a:srgbClr val="0070C0"/>
            </a:solidFill>
            <a:ln w="12700" cap="flat" cmpd="sng" algn="ctr">
              <a:solidFill>
                <a:srgbClr val="324F82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Verdana" panose="020B0604030504040204"/>
                  <a:ea typeface="+mn-ea"/>
                  <a:cs typeface="+mn-cs"/>
                </a:rPr>
                <a:t>4. NHS /Social Care Workforce targeted engagement</a:t>
              </a:r>
            </a:p>
          </p:txBody>
        </p:sp>
        <p:sp>
          <p:nvSpPr>
            <p:cNvPr id="12" name="Rounded Rectangle 13">
              <a:extLst>
                <a:ext uri="{FF2B5EF4-FFF2-40B4-BE49-F238E27FC236}">
                  <a16:creationId xmlns:a16="http://schemas.microsoft.com/office/drawing/2014/main" id="{1E4F47E7-D0F0-5CE4-BC97-51D4FE59FBB8}"/>
                </a:ext>
              </a:extLst>
            </p:cNvPr>
            <p:cNvSpPr/>
            <p:nvPr/>
          </p:nvSpPr>
          <p:spPr>
            <a:xfrm>
              <a:off x="8973703" y="3424073"/>
              <a:ext cx="10990251" cy="729040"/>
            </a:xfrm>
            <a:prstGeom prst="roundRect">
              <a:avLst/>
            </a:prstGeom>
            <a:solidFill>
              <a:srgbClr val="F8C402"/>
            </a:solidFill>
            <a:ln w="12700" cap="flat" cmpd="sng" algn="ctr">
              <a:solidFill>
                <a:srgbClr val="324F82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 panose="020B0604030504040204"/>
                  <a:ea typeface="+mn-ea"/>
                  <a:cs typeface="+mn-cs"/>
                </a:rPr>
                <a:t>5. Communications </a:t>
              </a:r>
            </a:p>
          </p:txBody>
        </p:sp>
        <p:sp>
          <p:nvSpPr>
            <p:cNvPr id="13" name="Rounded Rectangle 14">
              <a:extLst>
                <a:ext uri="{FF2B5EF4-FFF2-40B4-BE49-F238E27FC236}">
                  <a16:creationId xmlns:a16="http://schemas.microsoft.com/office/drawing/2014/main" id="{A3C77F74-D46A-2117-D43C-D8B4DF39D279}"/>
                </a:ext>
              </a:extLst>
            </p:cNvPr>
            <p:cNvSpPr/>
            <p:nvPr/>
          </p:nvSpPr>
          <p:spPr>
            <a:xfrm>
              <a:off x="8973703" y="4307676"/>
              <a:ext cx="10990251" cy="729040"/>
            </a:xfrm>
            <a:prstGeom prst="roundRect">
              <a:avLst/>
            </a:prstGeom>
            <a:solidFill>
              <a:srgbClr val="28B8CE">
                <a:lumMod val="60000"/>
                <a:lumOff val="40000"/>
              </a:srgbClr>
            </a:solidFill>
            <a:ln w="12700" cap="flat" cmpd="sng" algn="ctr">
              <a:solidFill>
                <a:srgbClr val="324F82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 panose="020B0604030504040204"/>
                  <a:ea typeface="+mn-ea"/>
                  <a:cs typeface="+mn-cs"/>
                </a:rPr>
                <a:t>6. Monitoring, analysis and evaluation 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48F221E-1F2C-A6C8-C18A-8C061A0338BE}"/>
                </a:ext>
              </a:extLst>
            </p:cNvPr>
            <p:cNvSpPr txBox="1"/>
            <p:nvPr/>
          </p:nvSpPr>
          <p:spPr>
            <a:xfrm>
              <a:off x="9000528" y="1382434"/>
              <a:ext cx="10983446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2800" b="1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TDT Workstreams</a:t>
              </a:r>
              <a:endParaRPr lang="en-GB" sz="28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642893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1">
            <a:extLst>
              <a:ext uri="{FF2B5EF4-FFF2-40B4-BE49-F238E27FC236}">
                <a16:creationId xmlns:a16="http://schemas.microsoft.com/office/drawing/2014/main" id="{1E771722-4EBD-835E-4471-DFE5F5147D8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53648" y="221381"/>
            <a:ext cx="19354800" cy="937494"/>
          </a:xfrm>
        </p:spPr>
        <p:txBody>
          <a:bodyPr lIns="91440" tIns="45720" rIns="91440" bIns="45720" anchor="t"/>
          <a:lstStyle/>
          <a:p>
            <a:pPr algn="ctr"/>
            <a:r>
              <a:rPr lang="pt-BR" sz="6600" dirty="0" err="1">
                <a:latin typeface="Arial Black"/>
              </a:rPr>
              <a:t>Delivering</a:t>
            </a:r>
            <a:r>
              <a:rPr lang="pt-BR" sz="6600" dirty="0">
                <a:latin typeface="Arial Black"/>
              </a:rPr>
              <a:t> </a:t>
            </a:r>
            <a:r>
              <a:rPr lang="pt-BR" sz="6600" dirty="0" err="1">
                <a:latin typeface="Arial Black"/>
              </a:rPr>
              <a:t>the</a:t>
            </a:r>
            <a:r>
              <a:rPr lang="pt-BR" sz="6600" dirty="0">
                <a:latin typeface="Arial Black"/>
              </a:rPr>
              <a:t> TDT </a:t>
            </a:r>
            <a:r>
              <a:rPr lang="pt-BR" sz="6600" dirty="0" err="1">
                <a:latin typeface="Arial Black"/>
              </a:rPr>
              <a:t>Strategic</a:t>
            </a:r>
            <a:r>
              <a:rPr lang="pt-BR" sz="6600" dirty="0">
                <a:latin typeface="Arial Black"/>
              </a:rPr>
              <a:t> </a:t>
            </a:r>
            <a:r>
              <a:rPr lang="pt-BR" sz="6600" dirty="0" err="1">
                <a:latin typeface="Arial Black"/>
              </a:rPr>
              <a:t>Aims</a:t>
            </a:r>
            <a:r>
              <a:rPr lang="pt-BR" sz="6600" dirty="0">
                <a:latin typeface="Arial Black"/>
              </a:rPr>
              <a:t> </a:t>
            </a:r>
            <a:endParaRPr lang="pt-BR" dirty="0">
              <a:latin typeface="Arial Black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AB058208-70AE-AB79-D309-004C3090D5D5}"/>
              </a:ext>
            </a:extLst>
          </p:cNvPr>
          <p:cNvSpPr/>
          <p:nvPr/>
        </p:nvSpPr>
        <p:spPr>
          <a:xfrm>
            <a:off x="2516356" y="1443632"/>
            <a:ext cx="15019730" cy="366061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numCol="1" rtlCol="0" anchor="t"/>
          <a:lstStyle/>
          <a:p>
            <a:pPr algn="ctr"/>
            <a:r>
              <a:rPr lang="pt-BR" sz="2400" b="1" dirty="0" err="1">
                <a:solidFill>
                  <a:schemeClr val="tx1"/>
                </a:solidFill>
              </a:rPr>
              <a:t>Overarching</a:t>
            </a:r>
            <a:r>
              <a:rPr lang="pt-BR" sz="2400" b="1" dirty="0">
                <a:solidFill>
                  <a:schemeClr val="tx1"/>
                </a:solidFill>
              </a:rPr>
              <a:t> </a:t>
            </a:r>
            <a:r>
              <a:rPr lang="pt-BR" sz="2400" b="1" dirty="0" err="1">
                <a:solidFill>
                  <a:schemeClr val="tx1"/>
                </a:solidFill>
              </a:rPr>
              <a:t>enablers</a:t>
            </a:r>
            <a:endParaRPr lang="pt-BR" sz="2400" b="1" dirty="0" err="1">
              <a:solidFill>
                <a:schemeClr val="tx1"/>
              </a:solidFill>
              <a:ea typeface="Calibri"/>
              <a:cs typeface="Calibri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pt-BR" sz="2400" b="1" dirty="0">
                <a:solidFill>
                  <a:schemeClr val="tx1"/>
                </a:solidFill>
              </a:rPr>
              <a:t>GMS </a:t>
            </a:r>
            <a:r>
              <a:rPr lang="pt-BR" sz="2400" b="1" dirty="0" err="1">
                <a:solidFill>
                  <a:schemeClr val="tx1"/>
                </a:solidFill>
              </a:rPr>
              <a:t>Contract</a:t>
            </a:r>
            <a:r>
              <a:rPr lang="pt-BR" sz="2400" b="1" dirty="0">
                <a:solidFill>
                  <a:schemeClr val="tx1"/>
                </a:solidFill>
              </a:rPr>
              <a:t> (Diabetes) </a:t>
            </a:r>
            <a:endParaRPr lang="pt-BR" sz="2400" dirty="0">
              <a:solidFill>
                <a:schemeClr val="tx1"/>
              </a:solidFill>
              <a:ea typeface="Calibri"/>
              <a:cs typeface="Calibri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pt-BR" sz="2400" b="1" dirty="0" err="1">
                <a:solidFill>
                  <a:schemeClr val="tx1"/>
                </a:solidFill>
                <a:ea typeface="Calibri"/>
                <a:cs typeface="Calibri"/>
              </a:rPr>
              <a:t>Population</a:t>
            </a:r>
            <a:r>
              <a:rPr lang="pt-BR" sz="2400" b="1" dirty="0">
                <a:solidFill>
                  <a:schemeClr val="tx1"/>
                </a:solidFill>
                <a:ea typeface="Calibri"/>
                <a:cs typeface="Calibri"/>
              </a:rPr>
              <a:t> </a:t>
            </a:r>
            <a:r>
              <a:rPr lang="pt-BR" sz="2400" b="1" dirty="0" err="1">
                <a:solidFill>
                  <a:schemeClr val="tx1"/>
                </a:solidFill>
                <a:ea typeface="Calibri"/>
                <a:cs typeface="Calibri"/>
              </a:rPr>
              <a:t>health</a:t>
            </a:r>
            <a:r>
              <a:rPr lang="pt-BR" sz="2400" b="1" dirty="0">
                <a:solidFill>
                  <a:schemeClr val="tx1"/>
                </a:solidFill>
                <a:ea typeface="Calibri"/>
                <a:cs typeface="Calibri"/>
              </a:rPr>
              <a:t> </a:t>
            </a:r>
            <a:r>
              <a:rPr lang="pt-BR" sz="2400" b="1" dirty="0" err="1">
                <a:solidFill>
                  <a:schemeClr val="tx1"/>
                </a:solidFill>
                <a:ea typeface="Calibri"/>
                <a:cs typeface="Calibri"/>
              </a:rPr>
              <a:t>strategy</a:t>
            </a:r>
            <a:endParaRPr lang="pt-BR" sz="2400" b="1" dirty="0">
              <a:solidFill>
                <a:schemeClr val="tx1"/>
              </a:solidFill>
              <a:ea typeface="Calibri"/>
              <a:cs typeface="Calibri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pt-BR" sz="2400" b="1" dirty="0">
                <a:solidFill>
                  <a:schemeClr val="tx1"/>
                </a:solidFill>
                <a:ea typeface="Calibri"/>
                <a:cs typeface="Calibri"/>
              </a:rPr>
              <a:t>VBHC </a:t>
            </a:r>
            <a:r>
              <a:rPr lang="pt-BR" sz="2400" b="1" dirty="0" err="1">
                <a:solidFill>
                  <a:schemeClr val="tx1"/>
                </a:solidFill>
                <a:ea typeface="Calibri"/>
                <a:cs typeface="Calibri"/>
              </a:rPr>
              <a:t>strategy</a:t>
            </a:r>
            <a:r>
              <a:rPr lang="pt-BR" sz="2400" b="1" dirty="0">
                <a:solidFill>
                  <a:schemeClr val="tx1"/>
                </a:solidFill>
                <a:ea typeface="Calibri"/>
                <a:cs typeface="Calibri"/>
              </a:rPr>
              <a:t> 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pt-BR" sz="2400" b="1" dirty="0">
                <a:solidFill>
                  <a:schemeClr val="tx1"/>
                </a:solidFill>
                <a:ea typeface="Calibri" panose="020F0502020204030204"/>
                <a:cs typeface="Calibri" panose="020F0502020204030204"/>
              </a:rPr>
              <a:t>Annual/Cluster IMTP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pt-BR" sz="2400" b="1" dirty="0">
                <a:solidFill>
                  <a:schemeClr val="tx1"/>
                </a:solidFill>
                <a:ea typeface="Calibri" panose="020F0502020204030204"/>
                <a:cs typeface="Calibri" panose="020F0502020204030204"/>
              </a:rPr>
              <a:t>HB Vision 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GB" sz="2400" b="1" dirty="0">
                <a:solidFill>
                  <a:schemeClr val="tx1"/>
                </a:solidFill>
                <a:ea typeface="Calibri" panose="020F0502020204030204"/>
                <a:cs typeface="Calibri" panose="020F0502020204030204"/>
              </a:rPr>
              <a:t>Clinical services Plan </a:t>
            </a:r>
            <a:endParaRPr lang="en-GB" sz="2400" dirty="0">
              <a:solidFill>
                <a:schemeClr val="tx1"/>
              </a:solidFill>
              <a:ea typeface="Calibri" panose="020F0502020204030204"/>
              <a:cs typeface="Calibri" panose="020F0502020204030204"/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GB" sz="2400" b="1" dirty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Diabetes Planning and Delivery Group </a:t>
            </a:r>
            <a:r>
              <a:rPr lang="en-GB" sz="2400" dirty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- re-established meeting Sept 2024</a:t>
            </a:r>
            <a:endParaRPr lang="pt-BR" sz="2400" dirty="0">
              <a:solidFill>
                <a:schemeClr val="tx1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GB" sz="2400" b="1" dirty="0">
                <a:solidFill>
                  <a:schemeClr val="tx1"/>
                </a:solidFill>
                <a:ea typeface="Calibri"/>
                <a:cs typeface="Calibri"/>
              </a:rPr>
              <a:t>Partnership forums RPB/PSB </a:t>
            </a:r>
            <a:endParaRPr lang="en-GB" sz="2400" dirty="0">
              <a:solidFill>
                <a:schemeClr val="tx1"/>
              </a:solidFill>
              <a:ea typeface="Calibri"/>
              <a:cs typeface="Calibri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pt-BR">
              <a:solidFill>
                <a:schemeClr val="tx1"/>
              </a:solidFill>
              <a:ea typeface="Calibri"/>
              <a:cs typeface="Calibri"/>
            </a:endParaRPr>
          </a:p>
        </p:txBody>
      </p:sp>
      <p:sp>
        <p:nvSpPr>
          <p:cNvPr id="7" name="Rounded Rectangle 4">
            <a:extLst>
              <a:ext uri="{FF2B5EF4-FFF2-40B4-BE49-F238E27FC236}">
                <a16:creationId xmlns:a16="http://schemas.microsoft.com/office/drawing/2014/main" id="{41017918-1FFE-9D08-CF2B-4A783A38587D}"/>
              </a:ext>
            </a:extLst>
          </p:cNvPr>
          <p:cNvSpPr/>
          <p:nvPr/>
        </p:nvSpPr>
        <p:spPr>
          <a:xfrm>
            <a:off x="1289844" y="5571670"/>
            <a:ext cx="6629400" cy="3315722"/>
          </a:xfrm>
          <a:prstGeom prst="roundRect">
            <a:avLst/>
          </a:prstGeom>
          <a:solidFill>
            <a:srgbClr val="1F355E"/>
          </a:solidFill>
          <a:ln w="12700" cap="flat" cmpd="sng" algn="ctr">
            <a:solidFill>
              <a:srgbClr val="324F82">
                <a:shade val="50000"/>
              </a:srgbClr>
            </a:solidFill>
            <a:prstDash val="solid"/>
            <a:miter lim="800000"/>
          </a:ln>
          <a:effectLst/>
        </p:spPr>
        <p:txBody>
          <a:bodyPr lIns="91440" tIns="45720" rIns="91440" bIns="45720" rtlCol="0" anchor="ctr"/>
          <a:lstStyle/>
          <a:p>
            <a:pPr algn="ctr">
              <a:defRPr/>
            </a:pPr>
            <a:r>
              <a:rPr lang="en-GB" sz="2400" kern="0">
                <a:solidFill>
                  <a:schemeClr val="bg1"/>
                </a:solidFill>
                <a:latin typeface="Arial"/>
                <a:cs typeface="Arial"/>
              </a:rPr>
              <a:t>More </a:t>
            </a:r>
            <a:r>
              <a:rPr kumimoji="0" lang="en-GB" sz="24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cs typeface="Arial"/>
              </a:rPr>
              <a:t>people living well with diabetes as measured through a reduction in amputations and other diabetes pathways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90384C25-A985-F2D7-8417-D18BB09235D1}"/>
              </a:ext>
            </a:extLst>
          </p:cNvPr>
          <p:cNvSpPr/>
          <p:nvPr/>
        </p:nvSpPr>
        <p:spPr>
          <a:xfrm>
            <a:off x="10250377" y="6115538"/>
            <a:ext cx="7848600" cy="2772002"/>
          </a:xfrm>
          <a:prstGeom prst="roundRect">
            <a:avLst/>
          </a:prstGeom>
          <a:solidFill>
            <a:srgbClr val="1F355E"/>
          </a:solidFill>
          <a:ln w="12700" cap="flat" cmpd="sng" algn="ctr">
            <a:solidFill>
              <a:srgbClr val="324F82">
                <a:shade val="50000"/>
              </a:srgbClr>
            </a:solidFill>
            <a:prstDash val="solid"/>
            <a:miter lim="800000"/>
          </a:ln>
          <a:effectLst/>
        </p:spPr>
        <p:txBody>
          <a:bodyPr lIns="91440" tIns="45720" rIns="91440" bIns="45720" rtlCol="0" anchor="ctr"/>
          <a:lstStyle/>
          <a:p>
            <a:pPr algn="ctr">
              <a:defRPr/>
            </a:pPr>
            <a:r>
              <a:rPr lang="en-GB" sz="2400" kern="0">
                <a:solidFill>
                  <a:schemeClr val="bg1"/>
                </a:solidFill>
                <a:latin typeface="Arial"/>
                <a:cs typeface="Arial"/>
              </a:rPr>
              <a:t>Stop the prevalence of diabetes type 2 increasing</a:t>
            </a: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29073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0C1582-F70D-89FB-69D8-EC0EC45B7B1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56444" y="1680256"/>
            <a:ext cx="17409186" cy="7174819"/>
          </a:xfrm>
        </p:spPr>
        <p:txBody>
          <a:bodyPr/>
          <a:lstStyle/>
          <a:p>
            <a:endParaRPr lang="en-US"/>
          </a:p>
        </p:txBody>
      </p:sp>
      <p:sp>
        <p:nvSpPr>
          <p:cNvPr id="5" name="Espaço Reservado para Texto 1">
            <a:extLst>
              <a:ext uri="{FF2B5EF4-FFF2-40B4-BE49-F238E27FC236}">
                <a16:creationId xmlns:a16="http://schemas.microsoft.com/office/drawing/2014/main" id="{89E051EF-3CCF-01FE-DADF-48AD3B0823EF}"/>
              </a:ext>
            </a:extLst>
          </p:cNvPr>
          <p:cNvSpPr txBox="1">
            <a:spLocks/>
          </p:cNvSpPr>
          <p:nvPr/>
        </p:nvSpPr>
        <p:spPr>
          <a:xfrm>
            <a:off x="353648" y="221381"/>
            <a:ext cx="19354800" cy="937494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4000" b="0" kern="120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6600"/>
              <a:t>Delivering the Strategic Aims 24/25</a:t>
            </a:r>
            <a:endParaRPr lang="pt-BR"/>
          </a:p>
        </p:txBody>
      </p:sp>
      <p:sp>
        <p:nvSpPr>
          <p:cNvPr id="7" name="Rounded Rectangle 4">
            <a:extLst>
              <a:ext uri="{FF2B5EF4-FFF2-40B4-BE49-F238E27FC236}">
                <a16:creationId xmlns:a16="http://schemas.microsoft.com/office/drawing/2014/main" id="{7232054C-8277-BC73-3820-DD5BA0B02E94}"/>
              </a:ext>
            </a:extLst>
          </p:cNvPr>
          <p:cNvSpPr/>
          <p:nvPr/>
        </p:nvSpPr>
        <p:spPr>
          <a:xfrm>
            <a:off x="5561491" y="1898211"/>
            <a:ext cx="6629400" cy="2414702"/>
          </a:xfrm>
          <a:prstGeom prst="roundRect">
            <a:avLst/>
          </a:prstGeom>
          <a:solidFill>
            <a:srgbClr val="1F355E"/>
          </a:solidFill>
          <a:ln w="12700" cap="flat" cmpd="sng" algn="ctr">
            <a:solidFill>
              <a:srgbClr val="324F82">
                <a:shade val="50000"/>
              </a:srgbClr>
            </a:solidFill>
            <a:prstDash val="solid"/>
            <a:miter lim="800000"/>
          </a:ln>
          <a:effectLst/>
        </p:spPr>
        <p:txBody>
          <a:bodyPr lIns="91440" tIns="45720" rIns="91440" bIns="45720" rtlCol="0" anchor="ctr"/>
          <a:lstStyle/>
          <a:p>
            <a:pPr algn="ctr">
              <a:defRPr/>
            </a:pPr>
            <a:r>
              <a:rPr lang="en-GB" sz="2400" kern="0">
                <a:solidFill>
                  <a:schemeClr val="bg1"/>
                </a:solidFill>
                <a:latin typeface="Arial"/>
                <a:cs typeface="Arial"/>
              </a:rPr>
              <a:t>More people</a:t>
            </a:r>
            <a:r>
              <a:rPr kumimoji="0" lang="en-GB" sz="24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cs typeface="Arial"/>
              </a:rPr>
              <a:t> living well with diabetes as measured through a reduction in amputations and other diabetes pathways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D07D9A43-94C0-D91B-05DD-2120B69CE8A4}"/>
              </a:ext>
            </a:extLst>
          </p:cNvPr>
          <p:cNvSpPr/>
          <p:nvPr/>
        </p:nvSpPr>
        <p:spPr>
          <a:xfrm>
            <a:off x="2267988" y="4688168"/>
            <a:ext cx="15522081" cy="395615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pt-BR" sz="2400" b="1" dirty="0">
                <a:solidFill>
                  <a:schemeClr val="tx1"/>
                </a:solidFill>
              </a:rPr>
              <a:t>Delivery </a:t>
            </a:r>
            <a:r>
              <a:rPr lang="pt-BR" sz="2400" b="1" dirty="0" err="1">
                <a:solidFill>
                  <a:schemeClr val="tx1"/>
                </a:solidFill>
              </a:rPr>
              <a:t>of</a:t>
            </a:r>
            <a:r>
              <a:rPr lang="pt-BR" sz="2400" b="1" dirty="0">
                <a:solidFill>
                  <a:schemeClr val="tx1"/>
                </a:solidFill>
              </a:rPr>
              <a:t> SBUHB Diabetes </a:t>
            </a:r>
            <a:r>
              <a:rPr lang="pt-BR" sz="2400" b="1" dirty="0" err="1">
                <a:solidFill>
                  <a:schemeClr val="tx1"/>
                </a:solidFill>
              </a:rPr>
              <a:t>Goal</a:t>
            </a:r>
            <a:r>
              <a:rPr lang="pt-BR" sz="2400" b="1" dirty="0">
                <a:solidFill>
                  <a:schemeClr val="tx1"/>
                </a:solidFill>
              </a:rPr>
              <a:t>:</a:t>
            </a:r>
            <a:r>
              <a:rPr lang="pt-BR" sz="2400" dirty="0">
                <a:solidFill>
                  <a:schemeClr val="tx1"/>
                </a:solidFill>
              </a:rPr>
              <a:t> </a:t>
            </a:r>
            <a:r>
              <a:rPr lang="pt-BR" sz="2400" dirty="0">
                <a:solidFill>
                  <a:schemeClr val="tx1"/>
                </a:solidFill>
                <a:ea typeface="Calibri"/>
                <a:cs typeface="Calibri"/>
              </a:rPr>
              <a:t>i</a:t>
            </a:r>
            <a:r>
              <a:rPr lang="en-GB" sz="2400" dirty="0" err="1">
                <a:solidFill>
                  <a:schemeClr val="tx1"/>
                </a:solidFill>
                <a:ea typeface="Calibri"/>
                <a:cs typeface="Arial"/>
              </a:rPr>
              <a:t>mprove</a:t>
            </a:r>
            <a:r>
              <a:rPr lang="en-GB" sz="2400" dirty="0">
                <a:solidFill>
                  <a:schemeClr val="tx1"/>
                </a:solidFill>
                <a:effectLst/>
                <a:ea typeface="Calibri"/>
                <a:cs typeface="Arial"/>
              </a:rPr>
              <a:t> the 8 Care Processes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sz="2400" b="1" dirty="0">
                <a:solidFill>
                  <a:schemeClr val="tx1"/>
                </a:solidFill>
              </a:rPr>
              <a:t>Consultant diabetologist </a:t>
            </a:r>
            <a:r>
              <a:rPr lang="en-GB" sz="2400" dirty="0">
                <a:solidFill>
                  <a:schemeClr val="tx1"/>
                </a:solidFill>
              </a:rPr>
              <a:t>supporting each cluster </a:t>
            </a:r>
            <a:endParaRPr lang="en-GB" sz="2400" dirty="0">
              <a:solidFill>
                <a:schemeClr val="tx1"/>
              </a:solidFill>
              <a:cs typeface="Calibri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sz="2400" b="1" dirty="0">
                <a:solidFill>
                  <a:schemeClr val="tx1"/>
                </a:solidFill>
                <a:ea typeface="Calibri"/>
                <a:cs typeface="Arial"/>
              </a:rPr>
              <a:t>Podiatry:</a:t>
            </a:r>
            <a:r>
              <a:rPr lang="en-GB" sz="2400" dirty="0">
                <a:solidFill>
                  <a:schemeClr val="tx1"/>
                </a:solidFill>
                <a:ea typeface="Calibri"/>
                <a:cs typeface="Arial"/>
              </a:rPr>
              <a:t> foot surveillance as part of the 8 care processes </a:t>
            </a:r>
            <a:endParaRPr lang="pt-BR" sz="2400" dirty="0">
              <a:solidFill>
                <a:schemeClr val="tx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sz="2400" b="1" dirty="0">
                <a:solidFill>
                  <a:schemeClr val="tx1"/>
                </a:solidFill>
              </a:rPr>
              <a:t>VBHC:</a:t>
            </a:r>
            <a:r>
              <a:rPr lang="en-GB" sz="2400" dirty="0">
                <a:solidFill>
                  <a:schemeClr val="tx1"/>
                </a:solidFill>
              </a:rPr>
              <a:t> pathway mapping &amp; PROMS</a:t>
            </a:r>
            <a:endParaRPr lang="en-GB" sz="2400" dirty="0">
              <a:solidFill>
                <a:schemeClr val="tx1"/>
              </a:solidFill>
              <a:cs typeface="Calibri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sz="2400" b="1" dirty="0">
                <a:solidFill>
                  <a:schemeClr val="tx1"/>
                </a:solidFill>
              </a:rPr>
              <a:t>City Cluster: </a:t>
            </a:r>
            <a:r>
              <a:rPr lang="en-GB" sz="2400" dirty="0">
                <a:solidFill>
                  <a:schemeClr val="tx1"/>
                </a:solidFill>
              </a:rPr>
              <a:t>Pilot of podiatry led vascular diagnostic service.</a:t>
            </a:r>
            <a:endParaRPr lang="en-GB" sz="2400" dirty="0">
              <a:solidFill>
                <a:schemeClr val="tx1"/>
              </a:solidFill>
              <a:cs typeface="Calibri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sz="2400" b="1" dirty="0">
                <a:solidFill>
                  <a:schemeClr val="tx1"/>
                </a:solidFill>
                <a:ea typeface="Calibri"/>
                <a:cs typeface="Arial"/>
              </a:rPr>
              <a:t>Podiatry assessment: </a:t>
            </a:r>
            <a:r>
              <a:rPr lang="en-GB" sz="2400" dirty="0">
                <a:solidFill>
                  <a:schemeClr val="tx1"/>
                </a:solidFill>
                <a:ea typeface="Calibri"/>
                <a:cs typeface="Arial"/>
              </a:rPr>
              <a:t>lower limb and activation level/patient centred individual management plans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sz="2400" b="1" dirty="0">
                <a:solidFill>
                  <a:schemeClr val="tx1"/>
                </a:solidFill>
                <a:ea typeface="Calibri"/>
                <a:cs typeface="Arial"/>
              </a:rPr>
              <a:t>Technology </a:t>
            </a:r>
            <a:r>
              <a:rPr lang="en-GB" sz="2400" dirty="0">
                <a:solidFill>
                  <a:schemeClr val="tx1"/>
                </a:solidFill>
                <a:ea typeface="Calibri"/>
                <a:cs typeface="Arial"/>
              </a:rPr>
              <a:t>- Telehealth, urine self testing, foot </a:t>
            </a:r>
            <a:r>
              <a:rPr lang="en-GB" sz="2400" err="1">
                <a:solidFill>
                  <a:schemeClr val="tx1"/>
                </a:solidFill>
                <a:ea typeface="Calibri"/>
                <a:cs typeface="Arial"/>
              </a:rPr>
              <a:t>surveilance</a:t>
            </a:r>
            <a:r>
              <a:rPr lang="en-GB" sz="2400" dirty="0">
                <a:solidFill>
                  <a:schemeClr val="tx1"/>
                </a:solidFill>
                <a:ea typeface="Calibri"/>
                <a:cs typeface="Arial"/>
              </a:rPr>
              <a:t> app 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en-GB" sz="2400" dirty="0">
              <a:solidFill>
                <a:schemeClr val="tx1"/>
              </a:solidFill>
              <a:ea typeface="Calibri"/>
              <a:cs typeface="Arial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en-GB" sz="2400" b="1">
              <a:solidFill>
                <a:schemeClr val="tx1"/>
              </a:solidFill>
              <a:cs typeface="Calibri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pt-BR" sz="2400" b="1">
              <a:solidFill>
                <a:schemeClr val="tx1"/>
              </a:solidFill>
              <a:cs typeface="Calibri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pt-BR" sz="2400" b="1">
              <a:solidFill>
                <a:schemeClr val="tx1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366019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7AB376-5552-2745-ADC0-D89B54A8A9A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63218" y="1431699"/>
            <a:ext cx="17502412" cy="7749607"/>
          </a:xfrm>
        </p:spPr>
        <p:txBody>
          <a:bodyPr/>
          <a:lstStyle/>
          <a:p>
            <a:endParaRPr lang="en-US"/>
          </a:p>
        </p:txBody>
      </p:sp>
      <p:sp>
        <p:nvSpPr>
          <p:cNvPr id="5" name="Rounded Rectangle 5">
            <a:extLst>
              <a:ext uri="{FF2B5EF4-FFF2-40B4-BE49-F238E27FC236}">
                <a16:creationId xmlns:a16="http://schemas.microsoft.com/office/drawing/2014/main" id="{62A38D74-B93D-A4E6-5DEC-092AF16B53D3}"/>
              </a:ext>
            </a:extLst>
          </p:cNvPr>
          <p:cNvSpPr/>
          <p:nvPr/>
        </p:nvSpPr>
        <p:spPr>
          <a:xfrm>
            <a:off x="4315262" y="1750683"/>
            <a:ext cx="8625481" cy="2150608"/>
          </a:xfrm>
          <a:prstGeom prst="roundRect">
            <a:avLst/>
          </a:prstGeom>
          <a:solidFill>
            <a:srgbClr val="1F355E"/>
          </a:solidFill>
          <a:ln w="12700" cap="flat" cmpd="sng" algn="ctr">
            <a:solidFill>
              <a:srgbClr val="324F82">
                <a:shade val="50000"/>
              </a:srgbClr>
            </a:solidFill>
            <a:prstDash val="solid"/>
            <a:miter lim="800000"/>
          </a:ln>
          <a:effectLst/>
        </p:spPr>
        <p:txBody>
          <a:bodyPr lIns="91440" tIns="45720" rIns="91440" bIns="45720" rtlCol="0" anchor="ctr"/>
          <a:lstStyle/>
          <a:p>
            <a:pPr algn="ctr">
              <a:defRPr/>
            </a:pPr>
            <a:r>
              <a:rPr lang="en-GB" sz="2400" kern="0">
                <a:solidFill>
                  <a:schemeClr val="bg1"/>
                </a:solidFill>
                <a:latin typeface="Arial"/>
                <a:cs typeface="Arial"/>
              </a:rPr>
              <a:t>Stop the prevalence of diabetes type 2 increasing</a:t>
            </a: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D1C557A8-253F-035D-37A2-60BBD8EC9302}"/>
              </a:ext>
            </a:extLst>
          </p:cNvPr>
          <p:cNvSpPr/>
          <p:nvPr/>
        </p:nvSpPr>
        <p:spPr>
          <a:xfrm>
            <a:off x="659365" y="4196218"/>
            <a:ext cx="17488584" cy="465704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t-BR" sz="2400" b="1">
                <a:solidFill>
                  <a:schemeClr val="tx1"/>
                </a:solidFill>
              </a:rPr>
              <a:t>One Bay Way:  </a:t>
            </a:r>
            <a:r>
              <a:rPr lang="pt-BR" sz="2400">
                <a:solidFill>
                  <a:schemeClr val="tx1"/>
                </a:solidFill>
              </a:rPr>
              <a:t>weight management, diabetes &amp; smoking pathway redesign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pt-BR" sz="2400" b="1">
                <a:solidFill>
                  <a:schemeClr val="tx1"/>
                </a:solidFill>
              </a:rPr>
              <a:t>Delivery of SBUHB Diabetes Goals:  </a:t>
            </a:r>
            <a:r>
              <a:rPr lang="en-GB" sz="2400">
                <a:solidFill>
                  <a:schemeClr val="tx1"/>
                </a:solidFill>
                <a:effectLst/>
                <a:ea typeface="Calibri"/>
                <a:cs typeface="Arial"/>
              </a:rPr>
              <a:t>Develop a Diabetes Community Service &amp; </a:t>
            </a:r>
            <a:endParaRPr lang="pt-BR" sz="2400">
              <a:solidFill>
                <a:schemeClr val="tx1"/>
              </a:solidFill>
              <a:ea typeface="Calibri"/>
              <a:cs typeface="Calibri"/>
            </a:endParaRPr>
          </a:p>
          <a:p>
            <a:pPr lvl="1"/>
            <a:r>
              <a:rPr lang="en-GB" sz="2400">
                <a:solidFill>
                  <a:schemeClr val="tx1"/>
                </a:solidFill>
                <a:ea typeface="Calibri" panose="020F0502020204030204" pitchFamily="34" charset="0"/>
                <a:cs typeface="Arial" panose="020B0604020202020204" pitchFamily="34" charset="0"/>
              </a:rPr>
              <a:t>Rollout </a:t>
            </a:r>
            <a:r>
              <a:rPr lang="en-GB" sz="2400"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Prediabetes service</a:t>
            </a:r>
            <a:r>
              <a:rPr lang="en-GB" sz="2400">
                <a:effectLst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pt-BR" sz="2400">
              <a:solidFill>
                <a:schemeClr val="tx1"/>
              </a:solidFill>
            </a:endParaRPr>
          </a:p>
          <a:p>
            <a:pPr marL="457200" indent="-45720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GB" sz="2400" b="1">
                <a:solidFill>
                  <a:schemeClr val="tx1"/>
                </a:solidFill>
              </a:rPr>
              <a:t>All Wales Diabetes Prevention Programme (AWDPP): </a:t>
            </a:r>
            <a:r>
              <a:rPr lang="en-GB" sz="2400">
                <a:solidFill>
                  <a:schemeClr val="tx1"/>
                </a:solidFill>
                <a:ea typeface="Calibri"/>
                <a:cs typeface="Calibri"/>
              </a:rPr>
              <a:t>38 surgeries across 7 clusters are already implementing plans underway for the further roll-out across surgeries in 2024/25 </a:t>
            </a: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GB" sz="2400" b="1" err="1">
                <a:solidFill>
                  <a:schemeClr val="tx1"/>
                </a:solidFill>
                <a:ea typeface="Calibri"/>
                <a:cs typeface="Calibri"/>
              </a:rPr>
              <a:t>Llwchwr</a:t>
            </a:r>
            <a:r>
              <a:rPr lang="en-GB" sz="2400" b="1">
                <a:solidFill>
                  <a:schemeClr val="tx1"/>
                </a:solidFill>
                <a:ea typeface="Calibri"/>
                <a:cs typeface="Calibri"/>
              </a:rPr>
              <a:t> Cluster: </a:t>
            </a:r>
            <a:r>
              <a:rPr lang="en-GB" sz="2400">
                <a:solidFill>
                  <a:schemeClr val="tx1"/>
                </a:solidFill>
                <a:ea typeface="Calibri"/>
                <a:cs typeface="Calibri"/>
              </a:rPr>
              <a:t>Co-production of a community-based educational programme to facilitate lifestyle change.</a:t>
            </a: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GB" sz="2400" b="1">
                <a:solidFill>
                  <a:schemeClr val="tx1"/>
                </a:solidFill>
                <a:ea typeface="Calibri"/>
                <a:cs typeface="Calibri"/>
              </a:rPr>
              <a:t>HMQ in Hospital: </a:t>
            </a:r>
            <a:r>
              <a:rPr lang="en-GB" sz="2400">
                <a:solidFill>
                  <a:schemeClr val="tx1"/>
                </a:solidFill>
                <a:ea typeface="Calibri"/>
                <a:cs typeface="Calibri"/>
              </a:rPr>
              <a:t>pilot implementation &amp; evaluation</a:t>
            </a: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GB" sz="2400" b="1">
                <a:solidFill>
                  <a:schemeClr val="tx1"/>
                </a:solidFill>
                <a:ea typeface="Calibri"/>
                <a:cs typeface="Calibri"/>
              </a:rPr>
              <a:t>Systems approaches to population health: </a:t>
            </a:r>
            <a:r>
              <a:rPr lang="en-GB" sz="2400">
                <a:solidFill>
                  <a:schemeClr val="tx1"/>
                </a:solidFill>
                <a:ea typeface="Calibri"/>
                <a:cs typeface="Calibri"/>
              </a:rPr>
              <a:t>healthy weight, neighbourhood wellbeing, poverty, climate change - place based &amp; people focused</a:t>
            </a: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GB" sz="2400" b="1">
                <a:solidFill>
                  <a:schemeClr val="tx1"/>
                </a:solidFill>
              </a:rPr>
              <a:t>Social Prescribing </a:t>
            </a:r>
            <a:r>
              <a:rPr lang="en-GB" sz="2400">
                <a:solidFill>
                  <a:schemeClr val="tx1"/>
                </a:solidFill>
              </a:rPr>
              <a:t>via clusters</a:t>
            </a:r>
            <a:endParaRPr lang="en-GB" sz="2400">
              <a:solidFill>
                <a:schemeClr val="tx1"/>
              </a:solidFill>
              <a:ea typeface="Calibri"/>
              <a:cs typeface="Calibri"/>
            </a:endParaRPr>
          </a:p>
        </p:txBody>
      </p:sp>
      <p:sp>
        <p:nvSpPr>
          <p:cNvPr id="9" name="Espaço Reservado para Texto 1">
            <a:extLst>
              <a:ext uri="{FF2B5EF4-FFF2-40B4-BE49-F238E27FC236}">
                <a16:creationId xmlns:a16="http://schemas.microsoft.com/office/drawing/2014/main" id="{188C5A0F-6F1F-5CA6-43AB-9FF201C936E6}"/>
              </a:ext>
            </a:extLst>
          </p:cNvPr>
          <p:cNvSpPr txBox="1">
            <a:spLocks/>
          </p:cNvSpPr>
          <p:nvPr/>
        </p:nvSpPr>
        <p:spPr>
          <a:xfrm>
            <a:off x="353648" y="221381"/>
            <a:ext cx="19354800" cy="937494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4000" b="0" kern="120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6600"/>
              <a:t>Delivering the Strategic Aims 24/25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565261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76E3CDA-F5FF-D945-D7BC-4F150363B10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05491" y="532571"/>
            <a:ext cx="18890778" cy="543093"/>
          </a:xfrm>
        </p:spPr>
        <p:txBody>
          <a:bodyPr lIns="91440" tIns="45720" rIns="91440" bIns="45720" anchor="t"/>
          <a:lstStyle/>
          <a:p>
            <a:pPr algn="ctr"/>
            <a:r>
              <a:rPr lang="en-US" sz="6000"/>
              <a:t>Prevention is better than cure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3DC2226-63CD-598C-D758-81D9067A78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8275" y="2301875"/>
            <a:ext cx="9465210" cy="6705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6084566"/>
      </p:ext>
    </p:extLst>
  </p:cSld>
  <p:clrMapOvr>
    <a:masterClrMapping/>
  </p:clrMapOvr>
</p:sld>
</file>

<file path=ppt/theme/theme1.xml><?xml version="1.0" encoding="utf-8"?>
<a:theme xmlns:a="http://schemas.openxmlformats.org/drawingml/2006/main" name="DARK TITLE BG">
  <a:themeElements>
    <a:clrScheme name="Escala de Cinza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WHITE TITLE BG">
  <a:themeElements>
    <a:clrScheme name="Escala de Cinza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DARK BG (PHOTO) 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WHITE BG (PHOTO) 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WHITE BG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ENDING SLIDE">
  <a:themeElements>
    <a:clrScheme name="Escala de Cinza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652e9e4-105f-4208-b9a1-5776dfccd132">
      <Terms xmlns="http://schemas.microsoft.com/office/infopath/2007/PartnerControls"/>
    </lcf76f155ced4ddcb4097134ff3c332f>
    <TaxCatchAll xmlns="81d0f8ba-7dd4-497d-b53e-2ae497223135" xsi:nil="true"/>
    <Documentcategory xmlns="6652e9e4-105f-4208-b9a1-5776dfccd132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798499688950E47A46788D588840711" ma:contentTypeVersion="17" ma:contentTypeDescription="Create a new document." ma:contentTypeScope="" ma:versionID="0f9e9ecc6fd893035fc248295f24ac48">
  <xsd:schema xmlns:xsd="http://www.w3.org/2001/XMLSchema" xmlns:xs="http://www.w3.org/2001/XMLSchema" xmlns:p="http://schemas.microsoft.com/office/2006/metadata/properties" xmlns:ns2="6652e9e4-105f-4208-b9a1-5776dfccd132" xmlns:ns3="81d0f8ba-7dd4-497d-b53e-2ae497223135" targetNamespace="http://schemas.microsoft.com/office/2006/metadata/properties" ma:root="true" ma:fieldsID="d02109b1b197fc0b117ad9a5186d04ca" ns2:_="" ns3:_="">
    <xsd:import namespace="6652e9e4-105f-4208-b9a1-5776dfccd132"/>
    <xsd:import namespace="81d0f8ba-7dd4-497d-b53e-2ae49722313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Documentcategory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ServiceSearchPropertie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652e9e4-105f-4208-b9a1-5776dfccd13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Documentcategory" ma:index="14" nillable="true" ma:displayName="Document category" ma:format="Dropdown" ma:internalName="Documentcategory">
      <xsd:simpleType>
        <xsd:restriction base="dms:Choice">
          <xsd:enumeration value="New site"/>
          <xsd:enumeration value="Site development"/>
          <xsd:enumeration value="Choice 3"/>
        </xsd:restriction>
      </xsd:simpleType>
    </xsd:element>
    <xsd:element name="MediaServiceObjectDetectorVersions" ma:index="17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1d0f8ba-7dd4-497d-b53e-2ae497223135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d863a877-622f-442f-bd42-7ce6b36f1b6e}" ma:internalName="TaxCatchAll" ma:showField="CatchAllData" ma:web="81d0f8ba-7dd4-497d-b53e-2ae49722313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353AC40-0A0E-4F46-A609-E30D51CC4C15}">
  <ds:schemaRefs>
    <ds:schemaRef ds:uri="6652e9e4-105f-4208-b9a1-5776dfccd132"/>
    <ds:schemaRef ds:uri="81d0f8ba-7dd4-497d-b53e-2ae497223135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7EE7A53A-4F8E-4FD8-8FB5-32197C056E5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F7524CE-1C45-4A00-AD4D-937A1D3067F3}">
  <ds:schemaRefs>
    <ds:schemaRef ds:uri="6652e9e4-105f-4208-b9a1-5776dfccd132"/>
    <ds:schemaRef ds:uri="81d0f8ba-7dd4-497d-b53e-2ae497223135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Application>Microsoft Office PowerPoint</Application>
  <PresentationFormat>Custom</PresentationFormat>
  <Slides>13</Slides>
  <Notes>7</Notes>
  <HiddenSlides>0</HiddenSlides>
  <ScaleCrop>false</ScaleCrop>
  <HeadingPairs>
    <vt:vector size="4" baseType="variant">
      <vt:variant>
        <vt:lpstr>Theme</vt:lpstr>
      </vt:variant>
      <vt:variant>
        <vt:i4>6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DARK TITLE BG</vt:lpstr>
      <vt:lpstr>WHITE TITLE BG</vt:lpstr>
      <vt:lpstr>DARK BG (PHOTO) TITLE</vt:lpstr>
      <vt:lpstr>WHITE BG (PHOTO) TITLE</vt:lpstr>
      <vt:lpstr>WHITE BG SLIDE</vt:lpstr>
      <vt:lpstr>ENDING SLIDE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Abby Bolter (Swansea Bay UHB - Communications)</dc:creator>
  <cp:revision>293</cp:revision>
  <dcterms:created xsi:type="dcterms:W3CDTF">2023-11-15T10:54:55Z</dcterms:created>
  <dcterms:modified xsi:type="dcterms:W3CDTF">2024-07-21T21:07:54Z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2023-11-15T00:00:00Z</vt:filetime>
  </property>
  <property fmtid="{D5CDD505-2E9C-101B-9397-08002B2CF9AE}" pid="3" name="Creator">
    <vt:lpwstr>Adobe InDesign 19.0 (Macintosh)</vt:lpwstr>
  </property>
  <property fmtid="{D5CDD505-2E9C-101B-9397-08002B2CF9AE}" pid="4" name="LastSaved">
    <vt:filetime>2023-11-15T00:00:00Z</vt:filetime>
  </property>
  <property fmtid="{D5CDD505-2E9C-101B-9397-08002B2CF9AE}" pid="5" name="ContentTypeId">
    <vt:lpwstr>0x010100B798499688950E47A46788D588840711</vt:lpwstr>
  </property>
</Properties>
</file>