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Ex1.xml" ContentType="application/vnd.ms-office.chartex+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bookmarkIdSeed="2">
  <p:sldMasterIdLst>
    <p:sldMasterId id="2147483660" r:id="rId1"/>
    <p:sldMasterId id="2147483672" r:id="rId2"/>
  </p:sldMasterIdLst>
  <p:notesMasterIdLst>
    <p:notesMasterId r:id="rId113"/>
  </p:notesMasterIdLst>
  <p:sldIdLst>
    <p:sldId id="256" r:id="rId3"/>
    <p:sldId id="446" r:id="rId4"/>
    <p:sldId id="1069" r:id="rId5"/>
    <p:sldId id="504" r:id="rId6"/>
    <p:sldId id="509" r:id="rId7"/>
    <p:sldId id="257" r:id="rId8"/>
    <p:sldId id="511" r:id="rId9"/>
    <p:sldId id="259" r:id="rId10"/>
    <p:sldId id="290" r:id="rId11"/>
    <p:sldId id="1070" r:id="rId12"/>
    <p:sldId id="448" r:id="rId13"/>
    <p:sldId id="515" r:id="rId14"/>
    <p:sldId id="454" r:id="rId15"/>
    <p:sldId id="453" r:id="rId16"/>
    <p:sldId id="721" r:id="rId17"/>
    <p:sldId id="735" r:id="rId18"/>
    <p:sldId id="262" r:id="rId19"/>
    <p:sldId id="513" r:id="rId20"/>
    <p:sldId id="289" r:id="rId21"/>
    <p:sldId id="502" r:id="rId22"/>
    <p:sldId id="437" r:id="rId23"/>
    <p:sldId id="295" r:id="rId24"/>
    <p:sldId id="287" r:id="rId25"/>
    <p:sldId id="1077" r:id="rId26"/>
    <p:sldId id="1078" r:id="rId27"/>
    <p:sldId id="1079" r:id="rId28"/>
    <p:sldId id="267" r:id="rId29"/>
    <p:sldId id="500" r:id="rId30"/>
    <p:sldId id="455" r:id="rId31"/>
    <p:sldId id="456" r:id="rId32"/>
    <p:sldId id="457" r:id="rId33"/>
    <p:sldId id="458" r:id="rId34"/>
    <p:sldId id="512" r:id="rId35"/>
    <p:sldId id="505" r:id="rId36"/>
    <p:sldId id="269" r:id="rId37"/>
    <p:sldId id="293" r:id="rId38"/>
    <p:sldId id="1067" r:id="rId39"/>
    <p:sldId id="462" r:id="rId40"/>
    <p:sldId id="479" r:id="rId41"/>
    <p:sldId id="265" r:id="rId42"/>
    <p:sldId id="401" r:id="rId43"/>
    <p:sldId id="410" r:id="rId44"/>
    <p:sldId id="263" r:id="rId45"/>
    <p:sldId id="490" r:id="rId46"/>
    <p:sldId id="1062" r:id="rId47"/>
    <p:sldId id="1063" r:id="rId48"/>
    <p:sldId id="1064" r:id="rId49"/>
    <p:sldId id="271" r:id="rId50"/>
    <p:sldId id="492" r:id="rId51"/>
    <p:sldId id="436" r:id="rId52"/>
    <p:sldId id="435" r:id="rId53"/>
    <p:sldId id="272" r:id="rId54"/>
    <p:sldId id="493" r:id="rId55"/>
    <p:sldId id="440" r:id="rId56"/>
    <p:sldId id="480" r:id="rId57"/>
    <p:sldId id="273" r:id="rId58"/>
    <p:sldId id="496" r:id="rId59"/>
    <p:sldId id="439" r:id="rId60"/>
    <p:sldId id="481" r:id="rId61"/>
    <p:sldId id="482" r:id="rId62"/>
    <p:sldId id="483" r:id="rId63"/>
    <p:sldId id="274" r:id="rId64"/>
    <p:sldId id="1071" r:id="rId65"/>
    <p:sldId id="438" r:id="rId66"/>
    <p:sldId id="275" r:id="rId67"/>
    <p:sldId id="276" r:id="rId68"/>
    <p:sldId id="498" r:id="rId69"/>
    <p:sldId id="475" r:id="rId70"/>
    <p:sldId id="430" r:id="rId71"/>
    <p:sldId id="279" r:id="rId72"/>
    <p:sldId id="277" r:id="rId73"/>
    <p:sldId id="442" r:id="rId74"/>
    <p:sldId id="278" r:id="rId75"/>
    <p:sldId id="443" r:id="rId76"/>
    <p:sldId id="499" r:id="rId77"/>
    <p:sldId id="487" r:id="rId78"/>
    <p:sldId id="488" r:id="rId79"/>
    <p:sldId id="418" r:id="rId80"/>
    <p:sldId id="463" r:id="rId81"/>
    <p:sldId id="468" r:id="rId82"/>
    <p:sldId id="469" r:id="rId83"/>
    <p:sldId id="465" r:id="rId84"/>
    <p:sldId id="466" r:id="rId85"/>
    <p:sldId id="464" r:id="rId86"/>
    <p:sldId id="484" r:id="rId87"/>
    <p:sldId id="495" r:id="rId88"/>
    <p:sldId id="467" r:id="rId89"/>
    <p:sldId id="283" r:id="rId90"/>
    <p:sldId id="510" r:id="rId91"/>
    <p:sldId id="503" r:id="rId92"/>
    <p:sldId id="1061" r:id="rId93"/>
    <p:sldId id="444" r:id="rId94"/>
    <p:sldId id="477" r:id="rId95"/>
    <p:sldId id="478" r:id="rId96"/>
    <p:sldId id="485" r:id="rId97"/>
    <p:sldId id="445" r:id="rId98"/>
    <p:sldId id="486" r:id="rId99"/>
    <p:sldId id="389" r:id="rId100"/>
    <p:sldId id="390" r:id="rId101"/>
    <p:sldId id="474" r:id="rId102"/>
    <p:sldId id="1081" r:id="rId103"/>
    <p:sldId id="1082" r:id="rId104"/>
    <p:sldId id="1083" r:id="rId105"/>
    <p:sldId id="1072" r:id="rId106"/>
    <p:sldId id="1073" r:id="rId107"/>
    <p:sldId id="1074" r:id="rId108"/>
    <p:sldId id="288" r:id="rId109"/>
    <p:sldId id="494" r:id="rId110"/>
    <p:sldId id="506" r:id="rId111"/>
    <p:sldId id="514" r:id="rId1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120" userDrawn="1">
          <p15:clr>
            <a:srgbClr val="A4A3A4"/>
          </p15:clr>
        </p15:guide>
        <p15:guide id="3" pos="6023" userDrawn="1">
          <p15:clr>
            <a:srgbClr val="A4A3A4"/>
          </p15:clr>
        </p15:guide>
        <p15:guide id="4" pos="194" userDrawn="1">
          <p15:clr>
            <a:srgbClr val="A4A3A4"/>
          </p15:clr>
        </p15:guide>
        <p15:guide id="5" orient="horz" pos="4042" userDrawn="1">
          <p15:clr>
            <a:srgbClr val="A4A3A4"/>
          </p15:clr>
        </p15:guide>
        <p15:guide id="6" orient="horz" pos="27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4715867-2428-1090-BBFA-071BAB77B2F6}" name="Christine Morrell (Swansea Bay UHB - Therapies And Health Sciences)" initials="CS" userId="S::christine.morrell@wales.nhs.uk::af7bdc47-aa33-4fa1-83f8-bcf58cac43e6" providerId="AD"/>
  <p188:author id="{493C3D9B-31B5-2E48-6E76-8F61A621686D}" name="Karen Stapleton (Swansea Bay UHB - Strategy)" initials="KS" userId="S::karen.stapleton@wales.nhs.uk::61762c99-3c51-4f78-b818-f39507bd1f7b" providerId="AD"/>
  <p188:author id="{D22D25B0-6960-779C-F1D3-90C1EFA88AC8}" name="Marie Davies (Swansea Bay UHB - Executive Director of Planning and Partnerships)" initials="MP" userId="S::marie.davies1@wales.nhs.uk::1aa32766-279a-4ebf-9a6d-55eef50884c5" providerId="AD"/>
  <p188:author id="{016DBABE-BD9D-43C5-5B92-163A5BA0D476}" name="Ffion Ansari (Swansea Bay UHB - Strategy)" initials="FS" userId="S::ffion.ansari@wales.nhs.uk::415f7041-195c-4c31-a910-9a097f0fcad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ren Stapleton (Swansea Bay UHB - Strategy)" initials="KS(BUS" lastIdx="31" clrIdx="0">
    <p:extLst>
      <p:ext uri="{19B8F6BF-5375-455C-9EA6-DF929625EA0E}">
        <p15:presenceInfo xmlns:p15="http://schemas.microsoft.com/office/powerpoint/2012/main" userId="S::Karen.Stapleton@wales.nhs.uk::61762c99-3c51-4f78-b818-f39507bd1f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CC4CA"/>
    <a:srgbClr val="0E9FAF"/>
    <a:srgbClr val="156082"/>
    <a:srgbClr val="0A7F7C"/>
    <a:srgbClr val="07C168"/>
    <a:srgbClr val="DC5758"/>
    <a:srgbClr val="C022C4"/>
    <a:srgbClr val="FBD4C5"/>
    <a:srgbClr val="CE3636"/>
    <a:srgbClr val="F5C9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963FC1-FA40-B55B-1630-C53AE489C64B}" v="92" dt="2025-03-24T16:37:32.010"/>
    <p1510:client id="{0F12CEA5-4246-17D7-B886-4A2127B9FDE4}" v="1737" dt="2025-03-24T11:35:05.478"/>
    <p1510:client id="{244EF685-03D7-745D-3261-835ED9110EE9}" v="105" dt="2025-03-25T15:01:22.633"/>
    <p1510:client id="{31DC3DB1-B453-8DC3-0F49-179EF35AB35D}" v="236" dt="2025-03-24T11:45:47.839"/>
    <p1510:client id="{355413BF-D658-11ED-2F08-D8A6D73A7CC3}" v="25" dt="2025-03-25T08:31:55.128"/>
    <p1510:client id="{37A572C2-7189-C281-ADB9-2E229938F130}" v="584" dt="2025-03-24T14:48:56.318"/>
    <p1510:client id="{419C329F-2102-5937-5DAE-90C580296A35}" v="338" dt="2025-03-25T11:54:50.936"/>
    <p1510:client id="{815D99B9-B088-A320-E53C-13A5520275ED}" v="11" dt="2025-03-25T09:41:04.733"/>
    <p1510:client id="{B2ECE83E-D36A-769E-D7C4-BEC3EB5686FD}" v="188" dt="2025-03-24T14:12:09.225"/>
    <p1510:client id="{BD02B694-8CAE-F282-41FF-65379DCF1373}" v="20" dt="2025-03-24T10:32:38.834"/>
    <p1510:client id="{CA24D2D3-9813-1DAA-F8C3-BC41802468D5}" v="109" dt="2025-03-25T10:27:46.558"/>
    <p1510:client id="{D8E7C8B1-013E-925B-240C-6EFDA49D4E50}" v="945" dt="2025-03-24T13:49:46.7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83"/>
        <p:guide pos="3120"/>
        <p:guide pos="6023"/>
        <p:guide pos="194"/>
        <p:guide orient="horz" pos="4042"/>
        <p:guide orient="horz" pos="278"/>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theme" Target="theme/theme1.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notesMaster" Target="notesMasters/notesMaster1.xml"/><Relationship Id="rId118" Type="http://schemas.openxmlformats.org/officeDocument/2006/relationships/tableStyles" Target="tableStyle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commentAuthors" Target="commentAuthors.xml"/><Relationship Id="rId119" Type="http://schemas.microsoft.com/office/2015/10/relationships/revisionInfo" Target="revisionInfo.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microsoft.com/office/2018/10/relationships/authors" Target="author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s>
</file>

<file path=ppt/charts/_rels/chart1.xml.rels><?xml version="1.0" encoding="UTF-8" standalone="yes"?>
<Relationships xmlns="http://schemas.openxmlformats.org/package/2006/relationships"><Relationship Id="rId3" Type="http://schemas.openxmlformats.org/officeDocument/2006/relationships/oleObject" Target="file:///C:\Users\Ff098650\AppData\Local\Microsoft\Windows\INetCache\Content.Outlook\KNV11R7N\F%20Ansari-Equalitly%20Workforce%20Data@%2031.3.2024.xlsx" TargetMode="External"/><Relationship Id="rId2" Type="http://schemas.microsoft.com/office/2011/relationships/chartColorStyle" Target="colors1.xml"/><Relationship Id="rId1" Type="http://schemas.microsoft.com/office/2011/relationships/chartStyle" Target="style1.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file:///C:\Users\Ff098650\AppData\Local\Microsoft\Windows\INetCache\Content.Outlook\KNV11R7N\F%20Ansari-Equalitly%20Workforce%20Data@%2031.3.202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'Staff in Post'!$B$3</c:f>
              <c:strCache>
                <c:ptCount val="1"/>
                <c:pt idx="0">
                  <c:v>Percentage</c:v>
                </c:pt>
              </c:strCache>
            </c:strRef>
          </c:tx>
          <c:spPr>
            <a:ln>
              <a:noFill/>
            </a:ln>
          </c:spPr>
          <c:dPt>
            <c:idx val="0"/>
            <c:bubble3D val="0"/>
            <c:spPr>
              <a:solidFill>
                <a:schemeClr val="accent3">
                  <a:lumMod val="60000"/>
                  <a:lumOff val="40000"/>
                </a:schemeClr>
              </a:solidFill>
              <a:ln w="19050">
                <a:noFill/>
              </a:ln>
              <a:effectLst/>
            </c:spPr>
            <c:extLst>
              <c:ext xmlns:c16="http://schemas.microsoft.com/office/drawing/2014/chart" uri="{C3380CC4-5D6E-409C-BE32-E72D297353CC}">
                <c16:uniqueId val="{00000001-8D18-4874-A4CE-9DB367970811}"/>
              </c:ext>
            </c:extLst>
          </c:dPt>
          <c:dPt>
            <c:idx val="1"/>
            <c:bubble3D val="0"/>
            <c:spPr>
              <a:solidFill>
                <a:schemeClr val="accent1">
                  <a:lumMod val="60000"/>
                  <a:lumOff val="40000"/>
                </a:schemeClr>
              </a:solidFill>
              <a:ln w="19050">
                <a:noFill/>
              </a:ln>
              <a:effectLst/>
            </c:spPr>
            <c:extLst>
              <c:ext xmlns:c16="http://schemas.microsoft.com/office/drawing/2014/chart" uri="{C3380CC4-5D6E-409C-BE32-E72D297353CC}">
                <c16:uniqueId val="{00000003-8D18-4874-A4CE-9DB367970811}"/>
              </c:ext>
            </c:extLst>
          </c:dPt>
          <c:dPt>
            <c:idx val="2"/>
            <c:bubble3D val="0"/>
            <c:spPr>
              <a:solidFill>
                <a:schemeClr val="accent5"/>
              </a:solidFill>
              <a:ln w="19050">
                <a:noFill/>
              </a:ln>
              <a:effectLst/>
            </c:spPr>
            <c:extLst>
              <c:ext xmlns:c16="http://schemas.microsoft.com/office/drawing/2014/chart" uri="{C3380CC4-5D6E-409C-BE32-E72D297353CC}">
                <c16:uniqueId val="{00000005-8D18-4874-A4CE-9DB367970811}"/>
              </c:ext>
            </c:extLst>
          </c:dPt>
          <c:dPt>
            <c:idx val="3"/>
            <c:bubble3D val="0"/>
            <c:spPr>
              <a:solidFill>
                <a:schemeClr val="accent2"/>
              </a:solidFill>
              <a:ln w="19050">
                <a:noFill/>
              </a:ln>
              <a:effectLst/>
            </c:spPr>
            <c:extLst>
              <c:ext xmlns:c16="http://schemas.microsoft.com/office/drawing/2014/chart" uri="{C3380CC4-5D6E-409C-BE32-E72D297353CC}">
                <c16:uniqueId val="{00000007-8D18-4874-A4CE-9DB367970811}"/>
              </c:ext>
            </c:extLst>
          </c:dPt>
          <c:dPt>
            <c:idx val="4"/>
            <c:bubble3D val="0"/>
            <c:spPr>
              <a:solidFill>
                <a:srgbClr val="0A7F7C"/>
              </a:solidFill>
              <a:ln w="19050">
                <a:noFill/>
              </a:ln>
              <a:effectLst/>
            </c:spPr>
            <c:extLst>
              <c:ext xmlns:c16="http://schemas.microsoft.com/office/drawing/2014/chart" uri="{C3380CC4-5D6E-409C-BE32-E72D297353CC}">
                <c16:uniqueId val="{00000009-8D18-4874-A4CE-9DB367970811}"/>
              </c:ext>
            </c:extLst>
          </c:dPt>
          <c:dPt>
            <c:idx val="5"/>
            <c:bubble3D val="0"/>
            <c:spPr>
              <a:solidFill>
                <a:srgbClr val="C00000"/>
              </a:solidFill>
              <a:ln w="19050">
                <a:noFill/>
              </a:ln>
              <a:effectLst/>
            </c:spPr>
            <c:extLst>
              <c:ext xmlns:c16="http://schemas.microsoft.com/office/drawing/2014/chart" uri="{C3380CC4-5D6E-409C-BE32-E72D297353CC}">
                <c16:uniqueId val="{0000000B-8D18-4874-A4CE-9DB367970811}"/>
              </c:ext>
            </c:extLst>
          </c:dPt>
          <c:dPt>
            <c:idx val="6"/>
            <c:bubble3D val="0"/>
            <c:spPr>
              <a:solidFill>
                <a:srgbClr val="C022C4"/>
              </a:solidFill>
              <a:ln w="19050">
                <a:noFill/>
              </a:ln>
              <a:effectLst/>
            </c:spPr>
            <c:extLst>
              <c:ext xmlns:c16="http://schemas.microsoft.com/office/drawing/2014/chart" uri="{C3380CC4-5D6E-409C-BE32-E72D297353CC}">
                <c16:uniqueId val="{0000000D-8D18-4874-A4CE-9DB367970811}"/>
              </c:ext>
            </c:extLst>
          </c:dPt>
          <c:dPt>
            <c:idx val="7"/>
            <c:bubble3D val="0"/>
            <c:spPr>
              <a:solidFill>
                <a:srgbClr val="FFC000"/>
              </a:solidFill>
              <a:ln w="19050">
                <a:noFill/>
              </a:ln>
              <a:effectLst/>
            </c:spPr>
            <c:extLst>
              <c:ext xmlns:c16="http://schemas.microsoft.com/office/drawing/2014/chart" uri="{C3380CC4-5D6E-409C-BE32-E72D297353CC}">
                <c16:uniqueId val="{0000000F-8D18-4874-A4CE-9DB367970811}"/>
              </c:ext>
            </c:extLst>
          </c:dPt>
          <c:dLbls>
            <c:dLbl>
              <c:idx val="0"/>
              <c:layout>
                <c:manualLayout>
                  <c:x val="-1.3109982927765388E-2"/>
                  <c:y val="0.10515352763441425"/>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8D18-4874-A4CE-9DB367970811}"/>
                </c:ext>
              </c:extLst>
            </c:dLbl>
            <c:dLbl>
              <c:idx val="5"/>
              <c:layout>
                <c:manualLayout>
                  <c:x val="8.4308500551144305E-2"/>
                  <c:y val="-9.4702878991163364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8D18-4874-A4CE-9DB367970811}"/>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'Staff in Post'!$A$4:$A$11</c:f>
              <c:strCache>
                <c:ptCount val="8"/>
                <c:pt idx="0">
                  <c:v>Add Prof Scientific and Technic</c:v>
                </c:pt>
                <c:pt idx="1">
                  <c:v>Additional Clinical Services</c:v>
                </c:pt>
                <c:pt idx="2">
                  <c:v>Administrative and Clerical</c:v>
                </c:pt>
                <c:pt idx="3">
                  <c:v>Allied Health Professionals</c:v>
                </c:pt>
                <c:pt idx="4">
                  <c:v>Estates and Ancillary</c:v>
                </c:pt>
                <c:pt idx="5">
                  <c:v>Healthcare Scientists</c:v>
                </c:pt>
                <c:pt idx="6">
                  <c:v>Medical and Dental</c:v>
                </c:pt>
                <c:pt idx="7">
                  <c:v>Nursing and Midwifery Registered</c:v>
                </c:pt>
              </c:strCache>
            </c:strRef>
          </c:cat>
          <c:val>
            <c:numRef>
              <c:f>'Staff in Post'!$B$4:$B$11</c:f>
              <c:numCache>
                <c:formatCode>0.00%</c:formatCode>
                <c:ptCount val="8"/>
                <c:pt idx="0">
                  <c:v>3.1465226198514516E-2</c:v>
                </c:pt>
                <c:pt idx="1">
                  <c:v>0.20844024307900066</c:v>
                </c:pt>
                <c:pt idx="2">
                  <c:v>0.19176232275489535</c:v>
                </c:pt>
                <c:pt idx="3">
                  <c:v>7.4409182984469954E-2</c:v>
                </c:pt>
                <c:pt idx="4">
                  <c:v>7.9135719108710326E-2</c:v>
                </c:pt>
                <c:pt idx="5">
                  <c:v>2.6266036461850103E-2</c:v>
                </c:pt>
                <c:pt idx="6">
                  <c:v>6.6374071573261306E-2</c:v>
                </c:pt>
                <c:pt idx="7">
                  <c:v>0.32214719783929779</c:v>
                </c:pt>
              </c:numCache>
            </c:numRef>
          </c:val>
          <c:extLst>
            <c:ext xmlns:c16="http://schemas.microsoft.com/office/drawing/2014/chart" uri="{C3380CC4-5D6E-409C-BE32-E72D297353CC}">
              <c16:uniqueId val="{00000010-8D18-4874-A4CE-9DB367970811}"/>
            </c:ext>
          </c:extLst>
        </c:ser>
        <c:dLbls>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59480600459855437"/>
          <c:y val="0.26690574009537016"/>
          <c:w val="0.36581121023465796"/>
          <c:h val="0.5531032624875063"/>
        </c:manualLayout>
      </c:layout>
      <c:overlay val="0"/>
      <c:spPr>
        <a:noFill/>
        <a:ln>
          <a:noFill/>
        </a:ln>
        <a:effectLst/>
      </c:spPr>
      <c:txPr>
        <a:bodyPr rot="0" spcFirstLastPara="1" vertOverflow="ellipsis" vert="horz" wrap="square" anchor="ctr" anchorCtr="1"/>
        <a:lstStyle/>
        <a:p>
          <a:pPr>
            <a:lnSpc>
              <a:spcPts val="900"/>
            </a:lnSpc>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'Staff by Age'!$E$4:$E$15</cx:f>
        <cx:lvl ptCount="12">
          <cx:pt idx="0">66-70</cx:pt>
          <cx:pt idx="1">61-65</cx:pt>
          <cx:pt idx="2">56-60</cx:pt>
          <cx:pt idx="3">51-55</cx:pt>
          <cx:pt idx="4">46-50</cx:pt>
          <cx:pt idx="5">41-45</cx:pt>
          <cx:pt idx="6">36-40</cx:pt>
          <cx:pt idx="7">31-35</cx:pt>
          <cx:pt idx="8">26-30</cx:pt>
          <cx:pt idx="9">21-25</cx:pt>
          <cx:pt idx="10">&gt;=71 Years</cx:pt>
          <cx:pt idx="11">&lt;=20 Years</cx:pt>
        </cx:lvl>
      </cx:strDim>
      <cx:numDim type="val">
        <cx:f>'Staff by Age'!$F$4:$F$15</cx:f>
        <cx:lvl ptCount="12" formatCode="0.00%">
          <cx:pt idx="0">0.013331472045787674</cx:pt>
          <cx:pt idx="1">0.066727158511900614</cx:pt>
          <cx:pt idx="2">0.11698192224471278</cx:pt>
          <cx:pt idx="3">0.13771201228449781</cx:pt>
          <cx:pt idx="4">0.11705172052767501</cx:pt>
          <cx:pt idx="5">0.11802889648914637</cx:pt>
          <cx:pt idx="6">0.13052278913938717</cx:pt>
          <cx:pt idx="7">0.12996440287568925</cx:pt>
          <cx:pt idx="8">0.10190549312486913</cx:pt>
          <cx:pt idx="9">0.061213094157883716</cx:pt>
          <cx:pt idx="10">0.0036295107140364349</cx:pt>
          <cx:pt idx="11">0.0029315278844140435</cx:pt>
        </cx:lvl>
      </cx:numDim>
    </cx:data>
  </cx:chartData>
  <cx:chart>
    <cx:plotArea>
      <cx:plotAreaRegion>
        <cx:series layoutId="funnel" uniqueId="{0D20D49B-1E42-4409-B825-76EF1D9A9F04}">
          <cx:tx>
            <cx:txData>
              <cx:f>'Staff by Age'!$F$3</cx:f>
              <cx:v>Percentage</cx:v>
            </cx:txData>
          </cx:tx>
          <cx:spPr>
            <a:solidFill>
              <a:schemeClr val="accent4">
                <a:lumMod val="75000"/>
              </a:schemeClr>
            </a:solidFill>
          </cx:spPr>
          <cx:dataLabels>
            <cx:txPr>
              <a:bodyPr spcFirstLastPara="1" vertOverflow="ellipsis" horzOverflow="overflow" wrap="square" lIns="0" tIns="0" rIns="0" bIns="0" anchor="ctr" anchorCtr="1"/>
              <a:lstStyle/>
              <a:p>
                <a:pPr algn="ctr" rtl="0">
                  <a:defRPr sz="1000" b="1">
                    <a:solidFill>
                      <a:schemeClr val="bg1"/>
                    </a:solidFill>
                  </a:defRPr>
                </a:pPr>
                <a:endParaRPr lang="en-GB" sz="1000" b="1" i="0" u="none" strike="noStrike" baseline="0">
                  <a:solidFill>
                    <a:schemeClr val="bg1"/>
                  </a:solidFill>
                  <a:latin typeface="Aptos" panose="02110004020202020204"/>
                </a:endParaRPr>
              </a:p>
            </cx:txPr>
            <cx:visibility seriesName="0" categoryName="0" value="1"/>
          </cx:dataLabels>
          <cx:dataId val="0"/>
        </cx:series>
      </cx:plotAreaRegion>
      <cx:axis id="0">
        <cx:catScaling gapWidth="0.0599999987"/>
        <cx:tickLabels/>
      </cx:axis>
    </cx:plotArea>
  </cx:chart>
  <cx:spPr>
    <a:ln>
      <a:noFill/>
    </a:ln>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F98D7A-990B-4099-A0E6-222D2069ABAC}" type="datetimeFigureOut">
              <a:rPr lang="en-GB" smtClean="0"/>
              <a:t>25/03/2025</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2489B4-1DFB-4E68-8B3C-B819F9F8ECFB}" type="slidenum">
              <a:rPr lang="en-GB" smtClean="0"/>
              <a:t>‹#›</a:t>
            </a:fld>
            <a:endParaRPr lang="en-GB"/>
          </a:p>
        </p:txBody>
      </p:sp>
    </p:spTree>
    <p:extLst>
      <p:ext uri="{BB962C8B-B14F-4D97-AF65-F5344CB8AC3E}">
        <p14:creationId xmlns:p14="http://schemas.microsoft.com/office/powerpoint/2010/main" val="11019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489B4-1DFB-4E68-8B3C-B819F9F8ECFB}" type="slidenum">
              <a:rPr lang="en-GB" smtClean="0"/>
              <a:t>8</a:t>
            </a:fld>
            <a:endParaRPr lang="en-GB"/>
          </a:p>
        </p:txBody>
      </p:sp>
    </p:spTree>
    <p:extLst>
      <p:ext uri="{BB962C8B-B14F-4D97-AF65-F5344CB8AC3E}">
        <p14:creationId xmlns:p14="http://schemas.microsoft.com/office/powerpoint/2010/main" val="3008880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pPr marL="285750" indent="-285750">
              <a:buFontTx/>
              <a:buChar char="-"/>
            </a:pPr>
            <a:r>
              <a:rPr lang="en-GB" sz="1200">
                <a:latin typeface="Verdana" panose="020B0604030504040204" pitchFamily="34" charset="0"/>
                <a:ea typeface="Verdana" panose="020B0604030504040204" pitchFamily="34" charset="0"/>
              </a:rPr>
              <a:t>Strategic Summary</a:t>
            </a:r>
          </a:p>
          <a:p>
            <a:pPr marL="285750" indent="-285750">
              <a:buFontTx/>
              <a:buChar char="-"/>
            </a:pPr>
            <a:r>
              <a:rPr lang="en-GB" sz="1200">
                <a:latin typeface="Verdana" panose="020B0604030504040204" pitchFamily="34" charset="0"/>
                <a:ea typeface="Verdana" panose="020B0604030504040204" pitchFamily="34" charset="0"/>
              </a:rPr>
              <a:t>Strategic Objectives (wellbeing of FGA Goals alignment)</a:t>
            </a:r>
          </a:p>
          <a:p>
            <a:pPr marL="285750" indent="-285750">
              <a:buFontTx/>
              <a:buChar char="-"/>
            </a:pPr>
            <a:r>
              <a:rPr lang="en-GB" sz="1200">
                <a:latin typeface="Verdana" panose="020B0604030504040204" pitchFamily="34" charset="0"/>
                <a:ea typeface="Verdana" panose="020B0604030504040204" pitchFamily="34" charset="0"/>
              </a:rPr>
              <a:t>Plan on a Page</a:t>
            </a:r>
          </a:p>
          <a:p>
            <a:endParaRPr lang="en-GB"/>
          </a:p>
        </p:txBody>
      </p:sp>
      <p:sp>
        <p:nvSpPr>
          <p:cNvPr id="4" name="Slide Number Placeholder 3"/>
          <p:cNvSpPr>
            <a:spLocks noGrp="1"/>
          </p:cNvSpPr>
          <p:nvPr>
            <p:ph type="sldNum" sz="quarter" idx="5"/>
          </p:nvPr>
        </p:nvSpPr>
        <p:spPr/>
        <p:txBody>
          <a:bodyPr/>
          <a:lstStyle/>
          <a:p>
            <a:fld id="{F32489B4-1DFB-4E68-8B3C-B819F9F8ECFB}" type="slidenum">
              <a:rPr lang="en-GB" smtClean="0"/>
              <a:t>9</a:t>
            </a:fld>
            <a:endParaRPr lang="en-GB"/>
          </a:p>
        </p:txBody>
      </p:sp>
    </p:spTree>
    <p:extLst>
      <p:ext uri="{BB962C8B-B14F-4D97-AF65-F5344CB8AC3E}">
        <p14:creationId xmlns:p14="http://schemas.microsoft.com/office/powerpoint/2010/main" val="4262166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GB" sz="1200"/>
          </a:p>
        </p:txBody>
      </p:sp>
      <p:sp>
        <p:nvSpPr>
          <p:cNvPr id="4" name="Slide Number Placeholder 3"/>
          <p:cNvSpPr>
            <a:spLocks noGrp="1"/>
          </p:cNvSpPr>
          <p:nvPr>
            <p:ph type="sldNum" sz="quarter" idx="5"/>
          </p:nvPr>
        </p:nvSpPr>
        <p:spPr/>
        <p:txBody>
          <a:bodyPr/>
          <a:lstStyle/>
          <a:p>
            <a:fld id="{F32489B4-1DFB-4E68-8B3C-B819F9F8ECFB}" type="slidenum">
              <a:rPr lang="en-GB" smtClean="0"/>
              <a:t>31</a:t>
            </a:fld>
            <a:endParaRPr lang="en-GB"/>
          </a:p>
        </p:txBody>
      </p:sp>
    </p:spTree>
    <p:extLst>
      <p:ext uri="{BB962C8B-B14F-4D97-AF65-F5344CB8AC3E}">
        <p14:creationId xmlns:p14="http://schemas.microsoft.com/office/powerpoint/2010/main" val="4015992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2489B4-1DFB-4E68-8B3C-B819F9F8ECF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81225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489B4-1DFB-4E68-8B3C-B819F9F8ECFB}" type="slidenum">
              <a:rPr lang="en-GB" smtClean="0"/>
              <a:t>48</a:t>
            </a:fld>
            <a:endParaRPr lang="en-GB"/>
          </a:p>
        </p:txBody>
      </p:sp>
    </p:spTree>
    <p:extLst>
      <p:ext uri="{BB962C8B-B14F-4D97-AF65-F5344CB8AC3E}">
        <p14:creationId xmlns:p14="http://schemas.microsoft.com/office/powerpoint/2010/main" val="3797186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489B4-1DFB-4E68-8B3C-B819F9F8ECFB}" type="slidenum">
              <a:rPr lang="en-GB" smtClean="0"/>
              <a:t>111</a:t>
            </a:fld>
            <a:endParaRPr lang="en-GB"/>
          </a:p>
        </p:txBody>
      </p:sp>
    </p:spTree>
    <p:extLst>
      <p:ext uri="{BB962C8B-B14F-4D97-AF65-F5344CB8AC3E}">
        <p14:creationId xmlns:p14="http://schemas.microsoft.com/office/powerpoint/2010/main" val="1727137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4500"/>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800"/>
            </a:lvl1pPr>
            <a:lvl2pPr marL="342886" indent="0" algn="ctr">
              <a:buNone/>
              <a:defRPr sz="1500"/>
            </a:lvl2pPr>
            <a:lvl3pPr marL="685772" indent="0" algn="ctr">
              <a:buNone/>
              <a:defRPr sz="1350"/>
            </a:lvl3pPr>
            <a:lvl4pPr marL="1028657" indent="0" algn="ctr">
              <a:buNone/>
              <a:defRPr sz="1200"/>
            </a:lvl4pPr>
            <a:lvl5pPr marL="1371543" indent="0" algn="ctr">
              <a:buNone/>
              <a:defRPr sz="1200"/>
            </a:lvl5pPr>
            <a:lvl6pPr marL="1714428" indent="0" algn="ctr">
              <a:buNone/>
              <a:defRPr sz="1200"/>
            </a:lvl6pPr>
            <a:lvl7pPr marL="2057314" indent="0" algn="ctr">
              <a:buNone/>
              <a:defRPr sz="1200"/>
            </a:lvl7pPr>
            <a:lvl8pPr marL="2400199" indent="0" algn="ctr">
              <a:buNone/>
              <a:defRPr sz="1200"/>
            </a:lvl8pPr>
            <a:lvl9pPr marL="2743085" indent="0" algn="ctr">
              <a:buNone/>
              <a:defRPr sz="12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158935170"/>
      </p:ext>
    </p:extLst>
  </p:cSld>
  <p:clrMapOvr>
    <a:masterClrMapping/>
  </p:clrMapOvr>
  <p:hf hdr="0" ftr="0" dt="0"/>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3109015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52926149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3656"/>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463"/>
            </a:lvl1pPr>
            <a:lvl2pPr marL="278595" indent="0" algn="ctr">
              <a:buNone/>
              <a:defRPr sz="1219"/>
            </a:lvl2pPr>
            <a:lvl3pPr marL="557190" indent="0" algn="ctr">
              <a:buNone/>
              <a:defRPr sz="1097"/>
            </a:lvl3pPr>
            <a:lvl4pPr marL="835784" indent="0" algn="ctr">
              <a:buNone/>
              <a:defRPr sz="975"/>
            </a:lvl4pPr>
            <a:lvl5pPr marL="1114379" indent="0" algn="ctr">
              <a:buNone/>
              <a:defRPr sz="975"/>
            </a:lvl5pPr>
            <a:lvl6pPr marL="1392973" indent="0" algn="ctr">
              <a:buNone/>
              <a:defRPr sz="975"/>
            </a:lvl6pPr>
            <a:lvl7pPr marL="1671568" indent="0" algn="ctr">
              <a:buNone/>
              <a:defRPr sz="975"/>
            </a:lvl7pPr>
            <a:lvl8pPr marL="1950162" indent="0" algn="ctr">
              <a:buNone/>
              <a:defRPr sz="975"/>
            </a:lvl8pPr>
            <a:lvl9pPr marL="2228757" indent="0" algn="ctr">
              <a:buNone/>
              <a:defRPr sz="975"/>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5F4214C6-6593-42CE-9639-BBF5D0E14D48}"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03017520"/>
      </p:ext>
    </p:extLst>
  </p:cSld>
  <p:clrMapOvr>
    <a:masterClrMapping/>
  </p:clrMapOvr>
  <p:hf hdr="0" ftr="0" dt="0"/>
  <p:extLst>
    <p:ext uri="{DCECCB84-F9BA-43D5-87BE-67443E8EF086}">
      <p15:sldGuideLst xmlns:p15="http://schemas.microsoft.com/office/powerpoint/2012/main">
        <p15:guide id="1" orient="horz" pos="2160" userDrawn="1">
          <p15:clr>
            <a:srgbClr val="FBAE40"/>
          </p15:clr>
        </p15:guide>
        <p15:guide id="2" pos="2535"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26406C3-8F91-4407-80B5-7853B31686DE}"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765272280"/>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2"/>
            <a:ext cx="8543925" cy="2852737"/>
          </a:xfrm>
        </p:spPr>
        <p:txBody>
          <a:bodyPr anchor="b"/>
          <a:lstStyle>
            <a:lvl1pPr>
              <a:defRPr sz="3656"/>
            </a:lvl1pPr>
          </a:lstStyle>
          <a:p>
            <a:r>
              <a:rPr lang="en-GB"/>
              <a:t>Click to edit Master title style</a:t>
            </a:r>
            <a:endParaRPr lang="en-US"/>
          </a:p>
        </p:txBody>
      </p:sp>
      <p:sp>
        <p:nvSpPr>
          <p:cNvPr id="3" name="Text Placeholder 2"/>
          <p:cNvSpPr>
            <a:spLocks noGrp="1"/>
          </p:cNvSpPr>
          <p:nvPr>
            <p:ph type="body" idx="1"/>
          </p:nvPr>
        </p:nvSpPr>
        <p:spPr>
          <a:xfrm>
            <a:off x="675881" y="4589468"/>
            <a:ext cx="8543925" cy="1500187"/>
          </a:xfrm>
        </p:spPr>
        <p:txBody>
          <a:bodyPr/>
          <a:lstStyle>
            <a:lvl1pPr marL="0" indent="0">
              <a:buNone/>
              <a:defRPr sz="1463">
                <a:solidFill>
                  <a:schemeClr val="tx1">
                    <a:tint val="82000"/>
                  </a:schemeClr>
                </a:solidFill>
              </a:defRPr>
            </a:lvl1pPr>
            <a:lvl2pPr marL="278595" indent="0">
              <a:buNone/>
              <a:defRPr sz="1219">
                <a:solidFill>
                  <a:schemeClr val="tx1">
                    <a:tint val="82000"/>
                  </a:schemeClr>
                </a:solidFill>
              </a:defRPr>
            </a:lvl2pPr>
            <a:lvl3pPr marL="557190" indent="0">
              <a:buNone/>
              <a:defRPr sz="1097">
                <a:solidFill>
                  <a:schemeClr val="tx1">
                    <a:tint val="82000"/>
                  </a:schemeClr>
                </a:solidFill>
              </a:defRPr>
            </a:lvl3pPr>
            <a:lvl4pPr marL="835784" indent="0">
              <a:buNone/>
              <a:defRPr sz="975">
                <a:solidFill>
                  <a:schemeClr val="tx1">
                    <a:tint val="82000"/>
                  </a:schemeClr>
                </a:solidFill>
              </a:defRPr>
            </a:lvl4pPr>
            <a:lvl5pPr marL="1114379" indent="0">
              <a:buNone/>
              <a:defRPr sz="975">
                <a:solidFill>
                  <a:schemeClr val="tx1">
                    <a:tint val="82000"/>
                  </a:schemeClr>
                </a:solidFill>
              </a:defRPr>
            </a:lvl5pPr>
            <a:lvl6pPr marL="1392973" indent="0">
              <a:buNone/>
              <a:defRPr sz="975">
                <a:solidFill>
                  <a:schemeClr val="tx1">
                    <a:tint val="82000"/>
                  </a:schemeClr>
                </a:solidFill>
              </a:defRPr>
            </a:lvl6pPr>
            <a:lvl7pPr marL="1671568" indent="0">
              <a:buNone/>
              <a:defRPr sz="975">
                <a:solidFill>
                  <a:schemeClr val="tx1">
                    <a:tint val="82000"/>
                  </a:schemeClr>
                </a:solidFill>
              </a:defRPr>
            </a:lvl7pPr>
            <a:lvl8pPr marL="1950162" indent="0">
              <a:buNone/>
              <a:defRPr sz="975">
                <a:solidFill>
                  <a:schemeClr val="tx1">
                    <a:tint val="82000"/>
                  </a:schemeClr>
                </a:solidFill>
              </a:defRPr>
            </a:lvl8pPr>
            <a:lvl9pPr marL="2228757" indent="0">
              <a:buNone/>
              <a:defRPr sz="975">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3DA7737-2368-4FA7-87A7-B66F0EDE9C93}"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62546264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369643A-70C7-4D71-8527-001E595ECB6A}" type="datetime1">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40691536"/>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9"/>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1" y="1681164"/>
            <a:ext cx="4190702" cy="823912"/>
          </a:xfrm>
        </p:spPr>
        <p:txBody>
          <a:bodyPr anchor="b"/>
          <a:lstStyle>
            <a:lvl1pPr marL="0" indent="0">
              <a:buNone/>
              <a:defRPr sz="1463" b="1"/>
            </a:lvl1pPr>
            <a:lvl2pPr marL="278595" indent="0">
              <a:buNone/>
              <a:defRPr sz="1219" b="1"/>
            </a:lvl2pPr>
            <a:lvl3pPr marL="557190" indent="0">
              <a:buNone/>
              <a:defRPr sz="1097" b="1"/>
            </a:lvl3pPr>
            <a:lvl4pPr marL="835784" indent="0">
              <a:buNone/>
              <a:defRPr sz="975" b="1"/>
            </a:lvl4pPr>
            <a:lvl5pPr marL="1114379" indent="0">
              <a:buNone/>
              <a:defRPr sz="975" b="1"/>
            </a:lvl5pPr>
            <a:lvl6pPr marL="1392973" indent="0">
              <a:buNone/>
              <a:defRPr sz="975" b="1"/>
            </a:lvl6pPr>
            <a:lvl7pPr marL="1671568" indent="0">
              <a:buNone/>
              <a:defRPr sz="975" b="1"/>
            </a:lvl7pPr>
            <a:lvl8pPr marL="1950162" indent="0">
              <a:buNone/>
              <a:defRPr sz="975" b="1"/>
            </a:lvl8pPr>
            <a:lvl9pPr marL="2228757" indent="0">
              <a:buNone/>
              <a:defRPr sz="975" b="1"/>
            </a:lvl9pPr>
          </a:lstStyle>
          <a:p>
            <a:pPr lvl="0"/>
            <a:r>
              <a:rPr lang="en-GB"/>
              <a:t>Click to edit Master text styles</a:t>
            </a:r>
          </a:p>
        </p:txBody>
      </p:sp>
      <p:sp>
        <p:nvSpPr>
          <p:cNvPr id="4" name="Content Placeholder 3"/>
          <p:cNvSpPr>
            <a:spLocks noGrp="1"/>
          </p:cNvSpPr>
          <p:nvPr>
            <p:ph sz="half" idx="2"/>
          </p:nvPr>
        </p:nvSpPr>
        <p:spPr>
          <a:xfrm>
            <a:off x="682331"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463" b="1"/>
            </a:lvl1pPr>
            <a:lvl2pPr marL="278595" indent="0">
              <a:buNone/>
              <a:defRPr sz="1219" b="1"/>
            </a:lvl2pPr>
            <a:lvl3pPr marL="557190" indent="0">
              <a:buNone/>
              <a:defRPr sz="1097" b="1"/>
            </a:lvl3pPr>
            <a:lvl4pPr marL="835784" indent="0">
              <a:buNone/>
              <a:defRPr sz="975" b="1"/>
            </a:lvl4pPr>
            <a:lvl5pPr marL="1114379" indent="0">
              <a:buNone/>
              <a:defRPr sz="975" b="1"/>
            </a:lvl5pPr>
            <a:lvl6pPr marL="1392973" indent="0">
              <a:buNone/>
              <a:defRPr sz="975" b="1"/>
            </a:lvl6pPr>
            <a:lvl7pPr marL="1671568" indent="0">
              <a:buNone/>
              <a:defRPr sz="975" b="1"/>
            </a:lvl7pPr>
            <a:lvl8pPr marL="1950162" indent="0">
              <a:buNone/>
              <a:defRPr sz="975" b="1"/>
            </a:lvl8pPr>
            <a:lvl9pPr marL="2228757" indent="0">
              <a:buNone/>
              <a:defRPr sz="975"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AD31327-0B48-447E-8F34-513C37ED76D0}" type="datetime1">
              <a:rPr lang="en-GB" smtClean="0"/>
              <a:t>25/03/2025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827571206"/>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4DBEE24-37C4-434E-8D1F-F00B1F7E4A34}" type="datetime1">
              <a:rPr lang="en-GB" smtClean="0"/>
              <a:t>25/03/2025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177427917"/>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E3D2AC-7E7F-4E24-AAC2-E12EE20C0A06}" type="datetime1">
              <a:rPr lang="en-GB" smtClean="0"/>
              <a:t>25/03/2025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878519522"/>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950"/>
            </a:lvl1pPr>
          </a:lstStyle>
          <a:p>
            <a:r>
              <a:rPr lang="en-GB"/>
              <a:t>Click to edit Master title style</a:t>
            </a:r>
            <a:endParaRPr lang="en-US"/>
          </a:p>
        </p:txBody>
      </p:sp>
      <p:sp>
        <p:nvSpPr>
          <p:cNvPr id="3" name="Content Placeholder 2"/>
          <p:cNvSpPr>
            <a:spLocks noGrp="1"/>
          </p:cNvSpPr>
          <p:nvPr>
            <p:ph idx="1"/>
          </p:nvPr>
        </p:nvSpPr>
        <p:spPr>
          <a:xfrm>
            <a:off x="4211343" y="987430"/>
            <a:ext cx="5014913" cy="4873625"/>
          </a:xfrm>
        </p:spPr>
        <p:txBody>
          <a:bodyPr/>
          <a:lstStyle>
            <a:lvl1pPr>
              <a:defRPr sz="1950"/>
            </a:lvl1pPr>
            <a:lvl2pPr>
              <a:defRPr sz="1706"/>
            </a:lvl2pPr>
            <a:lvl3pPr>
              <a:defRPr sz="1463"/>
            </a:lvl3pPr>
            <a:lvl4pPr>
              <a:defRPr sz="1219"/>
            </a:lvl4pPr>
            <a:lvl5pPr>
              <a:defRPr sz="1219"/>
            </a:lvl5pPr>
            <a:lvl6pPr>
              <a:defRPr sz="1219"/>
            </a:lvl6pPr>
            <a:lvl7pPr>
              <a:defRPr sz="1219"/>
            </a:lvl7pPr>
            <a:lvl8pPr>
              <a:defRPr sz="1219"/>
            </a:lvl8pPr>
            <a:lvl9pPr>
              <a:defRPr sz="1219"/>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975"/>
            </a:lvl1pPr>
            <a:lvl2pPr marL="278595" indent="0">
              <a:buNone/>
              <a:defRPr sz="853"/>
            </a:lvl2pPr>
            <a:lvl3pPr marL="557190" indent="0">
              <a:buNone/>
              <a:defRPr sz="731"/>
            </a:lvl3pPr>
            <a:lvl4pPr marL="835784" indent="0">
              <a:buNone/>
              <a:defRPr sz="609"/>
            </a:lvl4pPr>
            <a:lvl5pPr marL="1114379" indent="0">
              <a:buNone/>
              <a:defRPr sz="609"/>
            </a:lvl5pPr>
            <a:lvl6pPr marL="1392973" indent="0">
              <a:buNone/>
              <a:defRPr sz="609"/>
            </a:lvl6pPr>
            <a:lvl7pPr marL="1671568" indent="0">
              <a:buNone/>
              <a:defRPr sz="609"/>
            </a:lvl7pPr>
            <a:lvl8pPr marL="1950162" indent="0">
              <a:buNone/>
              <a:defRPr sz="609"/>
            </a:lvl8pPr>
            <a:lvl9pPr marL="2228757" indent="0">
              <a:buNone/>
              <a:defRPr sz="609"/>
            </a:lvl9pPr>
          </a:lstStyle>
          <a:p>
            <a:pPr lvl="0"/>
            <a:r>
              <a:rPr lang="en-GB"/>
              <a:t>Click to edit Master text styles</a:t>
            </a:r>
          </a:p>
        </p:txBody>
      </p:sp>
      <p:sp>
        <p:nvSpPr>
          <p:cNvPr id="5" name="Date Placeholder 4"/>
          <p:cNvSpPr>
            <a:spLocks noGrp="1"/>
          </p:cNvSpPr>
          <p:nvPr>
            <p:ph type="dt" sz="half" idx="10"/>
          </p:nvPr>
        </p:nvSpPr>
        <p:spPr/>
        <p:txBody>
          <a:bodyPr/>
          <a:lstStyle/>
          <a:p>
            <a:fld id="{F82D4409-C5DA-4907-9F28-026393E02F11}" type="datetime1">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148241505"/>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322835940"/>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1950"/>
            </a:lvl1pPr>
          </a:lstStyle>
          <a:p>
            <a:r>
              <a:rPr lang="en-GB"/>
              <a:t>Click to edit Master title style</a:t>
            </a:r>
            <a:endParaRPr lang="en-US"/>
          </a:p>
        </p:txBody>
      </p:sp>
      <p:sp>
        <p:nvSpPr>
          <p:cNvPr id="3" name="Picture Placeholder 2"/>
          <p:cNvSpPr>
            <a:spLocks noGrp="1" noChangeAspect="1"/>
          </p:cNvSpPr>
          <p:nvPr>
            <p:ph type="pic" idx="1"/>
          </p:nvPr>
        </p:nvSpPr>
        <p:spPr>
          <a:xfrm>
            <a:off x="4211343" y="987430"/>
            <a:ext cx="5014913" cy="4873625"/>
          </a:xfrm>
        </p:spPr>
        <p:txBody>
          <a:bodyPr anchor="t"/>
          <a:lstStyle>
            <a:lvl1pPr marL="0" indent="0">
              <a:buNone/>
              <a:defRPr sz="1950"/>
            </a:lvl1pPr>
            <a:lvl2pPr marL="278595" indent="0">
              <a:buNone/>
              <a:defRPr sz="1706"/>
            </a:lvl2pPr>
            <a:lvl3pPr marL="557190" indent="0">
              <a:buNone/>
              <a:defRPr sz="1463"/>
            </a:lvl3pPr>
            <a:lvl4pPr marL="835784" indent="0">
              <a:buNone/>
              <a:defRPr sz="1219"/>
            </a:lvl4pPr>
            <a:lvl5pPr marL="1114379" indent="0">
              <a:buNone/>
              <a:defRPr sz="1219"/>
            </a:lvl5pPr>
            <a:lvl6pPr marL="1392973" indent="0">
              <a:buNone/>
              <a:defRPr sz="1219"/>
            </a:lvl6pPr>
            <a:lvl7pPr marL="1671568" indent="0">
              <a:buNone/>
              <a:defRPr sz="1219"/>
            </a:lvl7pPr>
            <a:lvl8pPr marL="1950162" indent="0">
              <a:buNone/>
              <a:defRPr sz="1219"/>
            </a:lvl8pPr>
            <a:lvl9pPr marL="2228757" indent="0">
              <a:buNone/>
              <a:defRPr sz="1219"/>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975"/>
            </a:lvl1pPr>
            <a:lvl2pPr marL="278595" indent="0">
              <a:buNone/>
              <a:defRPr sz="853"/>
            </a:lvl2pPr>
            <a:lvl3pPr marL="557190" indent="0">
              <a:buNone/>
              <a:defRPr sz="731"/>
            </a:lvl3pPr>
            <a:lvl4pPr marL="835784" indent="0">
              <a:buNone/>
              <a:defRPr sz="609"/>
            </a:lvl4pPr>
            <a:lvl5pPr marL="1114379" indent="0">
              <a:buNone/>
              <a:defRPr sz="609"/>
            </a:lvl5pPr>
            <a:lvl6pPr marL="1392973" indent="0">
              <a:buNone/>
              <a:defRPr sz="609"/>
            </a:lvl6pPr>
            <a:lvl7pPr marL="1671568" indent="0">
              <a:buNone/>
              <a:defRPr sz="609"/>
            </a:lvl7pPr>
            <a:lvl8pPr marL="1950162" indent="0">
              <a:buNone/>
              <a:defRPr sz="609"/>
            </a:lvl8pPr>
            <a:lvl9pPr marL="2228757" indent="0">
              <a:buNone/>
              <a:defRPr sz="609"/>
            </a:lvl9pPr>
          </a:lstStyle>
          <a:p>
            <a:pPr lvl="0"/>
            <a:r>
              <a:rPr lang="en-GB"/>
              <a:t>Click to edit Master text styles</a:t>
            </a:r>
          </a:p>
        </p:txBody>
      </p:sp>
      <p:sp>
        <p:nvSpPr>
          <p:cNvPr id="5" name="Date Placeholder 4"/>
          <p:cNvSpPr>
            <a:spLocks noGrp="1"/>
          </p:cNvSpPr>
          <p:nvPr>
            <p:ph type="dt" sz="half" idx="10"/>
          </p:nvPr>
        </p:nvSpPr>
        <p:spPr/>
        <p:txBody>
          <a:bodyPr/>
          <a:lstStyle/>
          <a:p>
            <a:fld id="{4CA0436F-7F0F-4BBF-8AED-89AB588E9E88}" type="datetime1">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6702983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EA2FAD1-50F4-462E-A13D-A46B7D274CA9}"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013716647"/>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97CDF15-CB9B-4A3E-A3E3-E6EF3A036059}"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8761263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0"/>
            <a:ext cx="8543925" cy="2852737"/>
          </a:xfrm>
        </p:spPr>
        <p:txBody>
          <a:bodyPr anchor="b"/>
          <a:lstStyle>
            <a:lvl1pPr>
              <a:defRPr sz="4500"/>
            </a:lvl1pPr>
          </a:lstStyle>
          <a:p>
            <a:r>
              <a:rPr lang="en-GB"/>
              <a:t>Click to edit Master title style</a:t>
            </a:r>
            <a:endParaRPr lang="en-US"/>
          </a:p>
        </p:txBody>
      </p:sp>
      <p:sp>
        <p:nvSpPr>
          <p:cNvPr id="3" name="Text Placeholder 2"/>
          <p:cNvSpPr>
            <a:spLocks noGrp="1"/>
          </p:cNvSpPr>
          <p:nvPr>
            <p:ph type="body" idx="1"/>
          </p:nvPr>
        </p:nvSpPr>
        <p:spPr>
          <a:xfrm>
            <a:off x="675881" y="4589466"/>
            <a:ext cx="8543925" cy="1500187"/>
          </a:xfrm>
        </p:spPr>
        <p:txBody>
          <a:bodyPr/>
          <a:lstStyle>
            <a:lvl1pPr marL="0" indent="0">
              <a:buNone/>
              <a:defRPr sz="1800">
                <a:solidFill>
                  <a:schemeClr val="tx1">
                    <a:tint val="82000"/>
                  </a:schemeClr>
                </a:solidFill>
              </a:defRPr>
            </a:lvl1pPr>
            <a:lvl2pPr marL="342886" indent="0">
              <a:buNone/>
              <a:defRPr sz="1500">
                <a:solidFill>
                  <a:schemeClr val="tx1">
                    <a:tint val="82000"/>
                  </a:schemeClr>
                </a:solidFill>
              </a:defRPr>
            </a:lvl2pPr>
            <a:lvl3pPr marL="685772" indent="0">
              <a:buNone/>
              <a:defRPr sz="1350">
                <a:solidFill>
                  <a:schemeClr val="tx1">
                    <a:tint val="82000"/>
                  </a:schemeClr>
                </a:solidFill>
              </a:defRPr>
            </a:lvl3pPr>
            <a:lvl4pPr marL="1028657" indent="0">
              <a:buNone/>
              <a:defRPr sz="1200">
                <a:solidFill>
                  <a:schemeClr val="tx1">
                    <a:tint val="82000"/>
                  </a:schemeClr>
                </a:solidFill>
              </a:defRPr>
            </a:lvl4pPr>
            <a:lvl5pPr marL="1371543" indent="0">
              <a:buNone/>
              <a:defRPr sz="1200">
                <a:solidFill>
                  <a:schemeClr val="tx1">
                    <a:tint val="82000"/>
                  </a:schemeClr>
                </a:solidFill>
              </a:defRPr>
            </a:lvl5pPr>
            <a:lvl6pPr marL="1714428" indent="0">
              <a:buNone/>
              <a:defRPr sz="1200">
                <a:solidFill>
                  <a:schemeClr val="tx1">
                    <a:tint val="82000"/>
                  </a:schemeClr>
                </a:solidFill>
              </a:defRPr>
            </a:lvl6pPr>
            <a:lvl7pPr marL="2057314" indent="0">
              <a:buNone/>
              <a:defRPr sz="1200">
                <a:solidFill>
                  <a:schemeClr val="tx1">
                    <a:tint val="82000"/>
                  </a:schemeClr>
                </a:solidFill>
              </a:defRPr>
            </a:lvl7pPr>
            <a:lvl8pPr marL="2400199" indent="0">
              <a:buNone/>
              <a:defRPr sz="1200">
                <a:solidFill>
                  <a:schemeClr val="tx1">
                    <a:tint val="82000"/>
                  </a:schemeClr>
                </a:solidFill>
              </a:defRPr>
            </a:lvl8pPr>
            <a:lvl9pPr marL="2743085" indent="0">
              <a:buNone/>
              <a:defRPr sz="12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8381846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8700152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7"/>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30" y="1681164"/>
            <a:ext cx="4190702" cy="823912"/>
          </a:xfrm>
        </p:spPr>
        <p:txBody>
          <a:bodyPr anchor="b"/>
          <a:lstStyle>
            <a:lvl1pPr marL="0" indent="0">
              <a:buNone/>
              <a:defRPr sz="1800" b="1"/>
            </a:lvl1pPr>
            <a:lvl2pPr marL="342886" indent="0">
              <a:buNone/>
              <a:defRPr sz="1500" b="1"/>
            </a:lvl2pPr>
            <a:lvl3pPr marL="685772" indent="0">
              <a:buNone/>
              <a:defRPr sz="1350" b="1"/>
            </a:lvl3pPr>
            <a:lvl4pPr marL="1028657" indent="0">
              <a:buNone/>
              <a:defRPr sz="1200" b="1"/>
            </a:lvl4pPr>
            <a:lvl5pPr marL="1371543" indent="0">
              <a:buNone/>
              <a:defRPr sz="1200" b="1"/>
            </a:lvl5pPr>
            <a:lvl6pPr marL="1714428" indent="0">
              <a:buNone/>
              <a:defRPr sz="1200" b="1"/>
            </a:lvl6pPr>
            <a:lvl7pPr marL="2057314" indent="0">
              <a:buNone/>
              <a:defRPr sz="1200" b="1"/>
            </a:lvl7pPr>
            <a:lvl8pPr marL="2400199" indent="0">
              <a:buNone/>
              <a:defRPr sz="1200" b="1"/>
            </a:lvl8pPr>
            <a:lvl9pPr marL="2743085" indent="0">
              <a:buNone/>
              <a:defRPr sz="1200" b="1"/>
            </a:lvl9pPr>
          </a:lstStyle>
          <a:p>
            <a:pPr lvl="0"/>
            <a:r>
              <a:rPr lang="en-GB"/>
              <a:t>Click to edit Master text styles</a:t>
            </a:r>
          </a:p>
        </p:txBody>
      </p:sp>
      <p:sp>
        <p:nvSpPr>
          <p:cNvPr id="4" name="Content Placeholder 3"/>
          <p:cNvSpPr>
            <a:spLocks noGrp="1"/>
          </p:cNvSpPr>
          <p:nvPr>
            <p:ph sz="half" idx="2"/>
          </p:nvPr>
        </p:nvSpPr>
        <p:spPr>
          <a:xfrm>
            <a:off x="682330" y="2505076"/>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1800" b="1"/>
            </a:lvl1pPr>
            <a:lvl2pPr marL="342886" indent="0">
              <a:buNone/>
              <a:defRPr sz="1500" b="1"/>
            </a:lvl2pPr>
            <a:lvl3pPr marL="685772" indent="0">
              <a:buNone/>
              <a:defRPr sz="1350" b="1"/>
            </a:lvl3pPr>
            <a:lvl4pPr marL="1028657" indent="0">
              <a:buNone/>
              <a:defRPr sz="1200" b="1"/>
            </a:lvl4pPr>
            <a:lvl5pPr marL="1371543" indent="0">
              <a:buNone/>
              <a:defRPr sz="1200" b="1"/>
            </a:lvl5pPr>
            <a:lvl6pPr marL="1714428" indent="0">
              <a:buNone/>
              <a:defRPr sz="1200" b="1"/>
            </a:lvl6pPr>
            <a:lvl7pPr marL="2057314" indent="0">
              <a:buNone/>
              <a:defRPr sz="1200" b="1"/>
            </a:lvl7pPr>
            <a:lvl8pPr marL="2400199" indent="0">
              <a:buNone/>
              <a:defRPr sz="1200" b="1"/>
            </a:lvl8pPr>
            <a:lvl9pPr marL="2743085" indent="0">
              <a:buNone/>
              <a:defRPr sz="1200" b="1"/>
            </a:lvl9pPr>
          </a:lstStyle>
          <a:p>
            <a:pPr lvl="0"/>
            <a:r>
              <a:rPr lang="en-GB"/>
              <a:t>Click to edit Master text styles</a:t>
            </a:r>
          </a:p>
        </p:txBody>
      </p:sp>
      <p:sp>
        <p:nvSpPr>
          <p:cNvPr id="6" name="Content Placeholder 5"/>
          <p:cNvSpPr>
            <a:spLocks noGrp="1"/>
          </p:cNvSpPr>
          <p:nvPr>
            <p:ph sz="quarter" idx="4"/>
          </p:nvPr>
        </p:nvSpPr>
        <p:spPr>
          <a:xfrm>
            <a:off x="5014915" y="2505076"/>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25/03/2025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4630116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25/03/2025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915506759"/>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25/03/2025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750827846"/>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400"/>
            </a:lvl1pPr>
          </a:lstStyle>
          <a:p>
            <a:r>
              <a:rPr lang="en-GB"/>
              <a:t>Click to edit Master title style</a:t>
            </a:r>
            <a:endParaRPr lang="en-US"/>
          </a:p>
        </p:txBody>
      </p:sp>
      <p:sp>
        <p:nvSpPr>
          <p:cNvPr id="3" name="Content Placeholder 2"/>
          <p:cNvSpPr>
            <a:spLocks noGrp="1"/>
          </p:cNvSpPr>
          <p:nvPr>
            <p:ph idx="1"/>
          </p:nvPr>
        </p:nvSpPr>
        <p:spPr>
          <a:xfrm>
            <a:off x="4211342" y="987428"/>
            <a:ext cx="5014913"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200"/>
            </a:lvl1pPr>
            <a:lvl2pPr marL="342886" indent="0">
              <a:buNone/>
              <a:defRPr sz="1050"/>
            </a:lvl2pPr>
            <a:lvl3pPr marL="685772" indent="0">
              <a:buNone/>
              <a:defRPr sz="900"/>
            </a:lvl3pPr>
            <a:lvl4pPr marL="1028657" indent="0">
              <a:buNone/>
              <a:defRPr sz="750"/>
            </a:lvl4pPr>
            <a:lvl5pPr marL="1371543" indent="0">
              <a:buNone/>
              <a:defRPr sz="750"/>
            </a:lvl5pPr>
            <a:lvl6pPr marL="1714428" indent="0">
              <a:buNone/>
              <a:defRPr sz="750"/>
            </a:lvl6pPr>
            <a:lvl7pPr marL="2057314" indent="0">
              <a:buNone/>
              <a:defRPr sz="750"/>
            </a:lvl7pPr>
            <a:lvl8pPr marL="2400199" indent="0">
              <a:buNone/>
              <a:defRPr sz="750"/>
            </a:lvl8pPr>
            <a:lvl9pPr marL="2743085"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04804523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2400"/>
            </a:lvl1pPr>
          </a:lstStyle>
          <a:p>
            <a:r>
              <a:rPr lang="en-GB"/>
              <a:t>Click to edit Master title style</a:t>
            </a:r>
            <a:endParaRPr lang="en-US"/>
          </a:p>
        </p:txBody>
      </p:sp>
      <p:sp>
        <p:nvSpPr>
          <p:cNvPr id="3" name="Picture Placeholder 2"/>
          <p:cNvSpPr>
            <a:spLocks noGrp="1" noChangeAspect="1"/>
          </p:cNvSpPr>
          <p:nvPr>
            <p:ph type="pic" idx="1"/>
          </p:nvPr>
        </p:nvSpPr>
        <p:spPr>
          <a:xfrm>
            <a:off x="4211342" y="987428"/>
            <a:ext cx="5014913" cy="4873625"/>
          </a:xfrm>
        </p:spPr>
        <p:txBody>
          <a:bodyPr anchor="t"/>
          <a:lstStyle>
            <a:lvl1pPr marL="0" indent="0">
              <a:buNone/>
              <a:defRPr sz="2400"/>
            </a:lvl1pPr>
            <a:lvl2pPr marL="342886" indent="0">
              <a:buNone/>
              <a:defRPr sz="2100"/>
            </a:lvl2pPr>
            <a:lvl3pPr marL="685772" indent="0">
              <a:buNone/>
              <a:defRPr sz="1800"/>
            </a:lvl3pPr>
            <a:lvl4pPr marL="1028657" indent="0">
              <a:buNone/>
              <a:defRPr sz="1500"/>
            </a:lvl4pPr>
            <a:lvl5pPr marL="1371543" indent="0">
              <a:buNone/>
              <a:defRPr sz="1500"/>
            </a:lvl5pPr>
            <a:lvl6pPr marL="1714428" indent="0">
              <a:buNone/>
              <a:defRPr sz="1500"/>
            </a:lvl6pPr>
            <a:lvl7pPr marL="2057314" indent="0">
              <a:buNone/>
              <a:defRPr sz="1500"/>
            </a:lvl7pPr>
            <a:lvl8pPr marL="2400199" indent="0">
              <a:buNone/>
              <a:defRPr sz="1500"/>
            </a:lvl8pPr>
            <a:lvl9pPr marL="2743085" indent="0">
              <a:buNone/>
              <a:defRPr sz="1500"/>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200"/>
            </a:lvl1pPr>
            <a:lvl2pPr marL="342886" indent="0">
              <a:buNone/>
              <a:defRPr sz="1050"/>
            </a:lvl2pPr>
            <a:lvl3pPr marL="685772" indent="0">
              <a:buNone/>
              <a:defRPr sz="900"/>
            </a:lvl3pPr>
            <a:lvl4pPr marL="1028657" indent="0">
              <a:buNone/>
              <a:defRPr sz="750"/>
            </a:lvl4pPr>
            <a:lvl5pPr marL="1371543" indent="0">
              <a:buNone/>
              <a:defRPr sz="750"/>
            </a:lvl5pPr>
            <a:lvl6pPr marL="1714428" indent="0">
              <a:buNone/>
              <a:defRPr sz="750"/>
            </a:lvl6pPr>
            <a:lvl7pPr marL="2057314" indent="0">
              <a:buNone/>
              <a:defRPr sz="750"/>
            </a:lvl7pPr>
            <a:lvl8pPr marL="2400199" indent="0">
              <a:buNone/>
              <a:defRPr sz="750"/>
            </a:lvl8pPr>
            <a:lvl9pPr marL="2743085"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030372267"/>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0" y="365127"/>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0"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37838520-F4B5-4B13-B609-32D5859A39E5}" type="datetime1">
              <a:rPr lang="en-GB" smtClean="0"/>
              <a:t>25/03/2025</a:t>
            </a:fld>
            <a:endParaRPr lang="en-GB"/>
          </a:p>
        </p:txBody>
      </p:sp>
      <p:sp>
        <p:nvSpPr>
          <p:cNvPr id="5" name="Footer Placeholder 4"/>
          <p:cNvSpPr>
            <a:spLocks noGrp="1"/>
          </p:cNvSpPr>
          <p:nvPr>
            <p:ph type="ftr" sz="quarter" idx="3"/>
          </p:nvPr>
        </p:nvSpPr>
        <p:spPr>
          <a:xfrm>
            <a:off x="3281365" y="6356353"/>
            <a:ext cx="3343275"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3"/>
            <a:ext cx="222885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1664617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772"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3" indent="-171443" algn="l" defTabSz="685772"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28" indent="-171443" algn="l" defTabSz="685772"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14" indent="-171443" algn="l" defTabSz="685772"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00"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85"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7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5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3"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28"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6"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7" algn="l" defTabSz="685772" rtl="0" eaLnBrk="1" latinLnBrk="0" hangingPunct="1">
        <a:defRPr sz="1350" kern="1200">
          <a:solidFill>
            <a:schemeClr val="tx1"/>
          </a:solidFill>
          <a:latin typeface="+mn-lt"/>
          <a:ea typeface="+mn-ea"/>
          <a:cs typeface="+mn-cs"/>
        </a:defRPr>
      </a:lvl4pPr>
      <a:lvl5pPr marL="1371543" algn="l" defTabSz="685772" rtl="0" eaLnBrk="1" latinLnBrk="0" hangingPunct="1">
        <a:defRPr sz="1350" kern="1200">
          <a:solidFill>
            <a:schemeClr val="tx1"/>
          </a:solidFill>
          <a:latin typeface="+mn-lt"/>
          <a:ea typeface="+mn-ea"/>
          <a:cs typeface="+mn-cs"/>
        </a:defRPr>
      </a:lvl5pPr>
      <a:lvl6pPr marL="1714428" algn="l" defTabSz="685772" rtl="0" eaLnBrk="1" latinLnBrk="0" hangingPunct="1">
        <a:defRPr sz="1350" kern="1200">
          <a:solidFill>
            <a:schemeClr val="tx1"/>
          </a:solidFill>
          <a:latin typeface="+mn-lt"/>
          <a:ea typeface="+mn-ea"/>
          <a:cs typeface="+mn-cs"/>
        </a:defRPr>
      </a:lvl6pPr>
      <a:lvl7pPr marL="2057314" algn="l" defTabSz="685772" rtl="0" eaLnBrk="1" latinLnBrk="0" hangingPunct="1">
        <a:defRPr sz="1350" kern="1200">
          <a:solidFill>
            <a:schemeClr val="tx1"/>
          </a:solidFill>
          <a:latin typeface="+mn-lt"/>
          <a:ea typeface="+mn-ea"/>
          <a:cs typeface="+mn-cs"/>
        </a:defRPr>
      </a:lvl7pPr>
      <a:lvl8pPr marL="2400199" algn="l" defTabSz="685772" rtl="0" eaLnBrk="1" latinLnBrk="0" hangingPunct="1">
        <a:defRPr sz="1350" kern="1200">
          <a:solidFill>
            <a:schemeClr val="tx1"/>
          </a:solidFill>
          <a:latin typeface="+mn-lt"/>
          <a:ea typeface="+mn-ea"/>
          <a:cs typeface="+mn-cs"/>
        </a:defRPr>
      </a:lvl8pPr>
      <a:lvl9pPr marL="2743085" algn="l" defTabSz="685772"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1" y="365129"/>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41"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5"/>
            <a:ext cx="2228850" cy="365125"/>
          </a:xfrm>
          <a:prstGeom prst="rect">
            <a:avLst/>
          </a:prstGeom>
        </p:spPr>
        <p:txBody>
          <a:bodyPr vert="horz" lIns="91440" tIns="45720" rIns="91440" bIns="45720" rtlCol="0" anchor="ctr"/>
          <a:lstStyle>
            <a:lvl1pPr algn="l">
              <a:defRPr sz="731">
                <a:solidFill>
                  <a:schemeClr val="tx1">
                    <a:tint val="82000"/>
                  </a:schemeClr>
                </a:solidFill>
              </a:defRPr>
            </a:lvl1pPr>
          </a:lstStyle>
          <a:p>
            <a:fld id="{3511C740-F2A3-478A-B470-4E956C87CB53}" type="datetime1">
              <a:rPr lang="en-GB" smtClean="0"/>
              <a:t>25/03/2025</a:t>
            </a:fld>
            <a:endParaRPr lang="en-GB"/>
          </a:p>
        </p:txBody>
      </p:sp>
      <p:sp>
        <p:nvSpPr>
          <p:cNvPr id="5" name="Footer Placeholder 4"/>
          <p:cNvSpPr>
            <a:spLocks noGrp="1"/>
          </p:cNvSpPr>
          <p:nvPr>
            <p:ph type="ftr" sz="quarter" idx="3"/>
          </p:nvPr>
        </p:nvSpPr>
        <p:spPr>
          <a:xfrm>
            <a:off x="3281366" y="6356355"/>
            <a:ext cx="3343275" cy="365125"/>
          </a:xfrm>
          <a:prstGeom prst="rect">
            <a:avLst/>
          </a:prstGeom>
        </p:spPr>
        <p:txBody>
          <a:bodyPr vert="horz" lIns="91440" tIns="45720" rIns="91440" bIns="45720" rtlCol="0" anchor="ctr"/>
          <a:lstStyle>
            <a:lvl1pPr algn="ctr">
              <a:defRPr sz="731">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996113" y="6356355"/>
            <a:ext cx="2228850" cy="365125"/>
          </a:xfrm>
          <a:prstGeom prst="rect">
            <a:avLst/>
          </a:prstGeom>
        </p:spPr>
        <p:txBody>
          <a:bodyPr vert="horz" lIns="91440" tIns="45720" rIns="91440" bIns="45720" rtlCol="0" anchor="ctr"/>
          <a:lstStyle>
            <a:lvl1pPr algn="r">
              <a:defRPr sz="731">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23832778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685772"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3" indent="-171443" algn="l" defTabSz="685772"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28" indent="-171443" algn="l" defTabSz="685772"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14" indent="-171443" algn="l" defTabSz="685772"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00"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85"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7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5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3"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28"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6"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7" algn="l" defTabSz="685772" rtl="0" eaLnBrk="1" latinLnBrk="0" hangingPunct="1">
        <a:defRPr sz="1350" kern="1200">
          <a:solidFill>
            <a:schemeClr val="tx1"/>
          </a:solidFill>
          <a:latin typeface="+mn-lt"/>
          <a:ea typeface="+mn-ea"/>
          <a:cs typeface="+mn-cs"/>
        </a:defRPr>
      </a:lvl4pPr>
      <a:lvl5pPr marL="1371543" algn="l" defTabSz="685772" rtl="0" eaLnBrk="1" latinLnBrk="0" hangingPunct="1">
        <a:defRPr sz="1350" kern="1200">
          <a:solidFill>
            <a:schemeClr val="tx1"/>
          </a:solidFill>
          <a:latin typeface="+mn-lt"/>
          <a:ea typeface="+mn-ea"/>
          <a:cs typeface="+mn-cs"/>
        </a:defRPr>
      </a:lvl5pPr>
      <a:lvl6pPr marL="1714428" algn="l" defTabSz="685772" rtl="0" eaLnBrk="1" latinLnBrk="0" hangingPunct="1">
        <a:defRPr sz="1350" kern="1200">
          <a:solidFill>
            <a:schemeClr val="tx1"/>
          </a:solidFill>
          <a:latin typeface="+mn-lt"/>
          <a:ea typeface="+mn-ea"/>
          <a:cs typeface="+mn-cs"/>
        </a:defRPr>
      </a:lvl6pPr>
      <a:lvl7pPr marL="2057314" algn="l" defTabSz="685772" rtl="0" eaLnBrk="1" latinLnBrk="0" hangingPunct="1">
        <a:defRPr sz="1350" kern="1200">
          <a:solidFill>
            <a:schemeClr val="tx1"/>
          </a:solidFill>
          <a:latin typeface="+mn-lt"/>
          <a:ea typeface="+mn-ea"/>
          <a:cs typeface="+mn-cs"/>
        </a:defRPr>
      </a:lvl7pPr>
      <a:lvl8pPr marL="2400199" algn="l" defTabSz="685772" rtl="0" eaLnBrk="1" latinLnBrk="0" hangingPunct="1">
        <a:defRPr sz="1350" kern="1200">
          <a:solidFill>
            <a:schemeClr val="tx1"/>
          </a:solidFill>
          <a:latin typeface="+mn-lt"/>
          <a:ea typeface="+mn-ea"/>
          <a:cs typeface="+mn-cs"/>
        </a:defRPr>
      </a:lvl8pPr>
      <a:lvl9pPr marL="2743085" algn="l" defTabSz="685772"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jpeg"/><Relationship Id="rId7" Type="http://schemas.openxmlformats.org/officeDocument/2006/relationships/image" Target="../media/image44.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png"/><Relationship Id="rId9" Type="http://schemas.openxmlformats.org/officeDocument/2006/relationships/image" Target="../media/image46.png"/></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58.jpeg"/><Relationship Id="rId13" Type="http://schemas.openxmlformats.org/officeDocument/2006/relationships/image" Target="../media/image63.png"/><Relationship Id="rId3" Type="http://schemas.openxmlformats.org/officeDocument/2006/relationships/image" Target="../media/image1.emf"/><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61.jpeg"/><Relationship Id="rId5" Type="http://schemas.openxmlformats.org/officeDocument/2006/relationships/image" Target="../media/image55.png"/><Relationship Id="rId10" Type="http://schemas.openxmlformats.org/officeDocument/2006/relationships/image" Target="../media/image60.jpeg"/><Relationship Id="rId4" Type="http://schemas.openxmlformats.org/officeDocument/2006/relationships/image" Target="../media/image54.jpeg"/><Relationship Id="rId9" Type="http://schemas.openxmlformats.org/officeDocument/2006/relationships/image" Target="../media/image59.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5.png"/><Relationship Id="rId7"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70.png"/></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73.jpeg"/><Relationship Id="rId4" Type="http://schemas.openxmlformats.org/officeDocument/2006/relationships/image" Target="../media/image72.png"/></Relationships>
</file>

<file path=ppt/slides/_rels/slide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4.png"/><Relationship Id="rId7" Type="http://schemas.openxmlformats.org/officeDocument/2006/relationships/image" Target="../media/image7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3.png"/><Relationship Id="rId4" Type="http://schemas.openxmlformats.org/officeDocument/2006/relationships/image" Target="../media/image75.png"/></Relationships>
</file>

<file path=ppt/slides/_rels/slide4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3.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1.png"/><Relationship Id="rId5" Type="http://schemas.openxmlformats.org/officeDocument/2006/relationships/image" Target="../media/image6.png"/><Relationship Id="rId10" Type="http://schemas.openxmlformats.org/officeDocument/2006/relationships/image" Target="../media/image10.png"/><Relationship Id="rId4" Type="http://schemas.openxmlformats.org/officeDocument/2006/relationships/image" Target="../media/image5.png"/><Relationship Id="rId9" Type="http://schemas.microsoft.com/office/2007/relationships/hdphoto" Target="../media/hdphoto1.wdp"/><Relationship Id="rId14" Type="http://schemas.openxmlformats.org/officeDocument/2006/relationships/image" Target="../media/image14.png"/></Relationships>
</file>

<file path=ppt/slides/_rels/slide5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30.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png"/><Relationship Id="rId2" Type="http://schemas.openxmlformats.org/officeDocument/2006/relationships/image" Target="../media/image1.emf"/><Relationship Id="rId16"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emf"/><Relationship Id="rId7" Type="http://schemas.openxmlformats.org/officeDocument/2006/relationships/image" Target="../media/image3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1.png"/><Relationship Id="rId5" Type="http://schemas.microsoft.com/office/2014/relationships/chartEx" Target="../charts/chartEx1.xml"/><Relationship Id="rId10" Type="http://schemas.openxmlformats.org/officeDocument/2006/relationships/image" Target="../media/image34.png"/><Relationship Id="rId4" Type="http://schemas.openxmlformats.org/officeDocument/2006/relationships/chart" Target="../charts/chart1.xml"/><Relationship Id="rId9" Type="http://schemas.openxmlformats.org/officeDocument/2006/relationships/image" Target="../media/image33.png"/></Relationships>
</file>

<file path=ppt/slides/_rels/slide7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82.png"/><Relationship Id="rId5" Type="http://schemas.openxmlformats.org/officeDocument/2006/relationships/image" Target="../media/image81.png"/><Relationship Id="rId10" Type="http://schemas.openxmlformats.org/officeDocument/2006/relationships/image" Target="../media/image86.png"/><Relationship Id="rId4" Type="http://schemas.openxmlformats.org/officeDocument/2006/relationships/image" Target="../media/image80.png"/><Relationship Id="rId9" Type="http://schemas.openxmlformats.org/officeDocument/2006/relationships/image" Target="../media/image85.png"/></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76.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15.png"/></Relationships>
</file>

<file path=ppt/slides/_rels/slide8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8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78.jpeg"/><Relationship Id="rId1" Type="http://schemas.openxmlformats.org/officeDocument/2006/relationships/slideLayout" Target="../slideLayouts/slideLayout2.xml"/><Relationship Id="rId5" Type="http://schemas.openxmlformats.org/officeDocument/2006/relationships/image" Target="../media/image98.png"/><Relationship Id="rId4" Type="http://schemas.openxmlformats.org/officeDocument/2006/relationships/image" Target="../media/image97.png"/></Relationships>
</file>

<file path=ppt/slides/_rels/slide8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1.png"/></Relationships>
</file>

<file path=ppt/slides/_rels/slide8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105.png"/><Relationship Id="rId4" Type="http://schemas.openxmlformats.org/officeDocument/2006/relationships/image" Target="../media/image104.png"/></Relationships>
</file>

<file path=ppt/slides/_rels/slide8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9.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png"/></Relationships>
</file>

<file path=ppt/slides/_rels/slide9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91.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118.jpeg"/><Relationship Id="rId7" Type="http://schemas.openxmlformats.org/officeDocument/2006/relationships/image" Target="../media/image122.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121.jpeg"/><Relationship Id="rId5" Type="http://schemas.openxmlformats.org/officeDocument/2006/relationships/image" Target="../media/image120.jpeg"/><Relationship Id="rId4" Type="http://schemas.openxmlformats.org/officeDocument/2006/relationships/image" Target="../media/image11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3A1D2D-2E75-1563-78CE-052F34FC7A4E}"/>
              </a:ext>
            </a:extLst>
          </p:cNvPr>
          <p:cNvPicPr>
            <a:picLocks noChangeAspect="1"/>
          </p:cNvPicPr>
          <p:nvPr/>
        </p:nvPicPr>
        <p:blipFill>
          <a:blip r:embed="rId2"/>
          <a:stretch>
            <a:fillRect/>
          </a:stretch>
        </p:blipFill>
        <p:spPr>
          <a:xfrm rot="10605549">
            <a:off x="2491788" y="3094255"/>
            <a:ext cx="11138144" cy="9093250"/>
          </a:xfrm>
          <a:prstGeom prst="rect">
            <a:avLst/>
          </a:prstGeom>
        </p:spPr>
      </p:pic>
      <p:sp>
        <p:nvSpPr>
          <p:cNvPr id="4" name="TextBox 3">
            <a:extLst>
              <a:ext uri="{FF2B5EF4-FFF2-40B4-BE49-F238E27FC236}">
                <a16:creationId xmlns:a16="http://schemas.microsoft.com/office/drawing/2014/main" id="{0105746D-3F5E-1C6E-B0CA-35FA771207DD}"/>
              </a:ext>
            </a:extLst>
          </p:cNvPr>
          <p:cNvSpPr txBox="1"/>
          <p:nvPr/>
        </p:nvSpPr>
        <p:spPr>
          <a:xfrm>
            <a:off x="307975" y="5304532"/>
            <a:ext cx="10315909" cy="1077218"/>
          </a:xfrm>
          <a:prstGeom prst="rect">
            <a:avLst/>
          </a:prstGeom>
          <a:noFill/>
        </p:spPr>
        <p:txBody>
          <a:bodyPr wrap="square" rtlCol="0">
            <a:spAutoFit/>
          </a:bodyPr>
          <a:lstStyle/>
          <a:p>
            <a:r>
              <a:rPr lang="en-GB" sz="3200" b="1">
                <a:solidFill>
                  <a:schemeClr val="bg1"/>
                </a:solidFill>
              </a:rPr>
              <a:t>Swansea Bay UHB </a:t>
            </a:r>
          </a:p>
          <a:p>
            <a:r>
              <a:rPr lang="en-GB" sz="3200" b="1">
                <a:solidFill>
                  <a:schemeClr val="bg1"/>
                </a:solidFill>
              </a:rPr>
              <a:t>Annual Plan 2025/26</a:t>
            </a:r>
          </a:p>
        </p:txBody>
      </p:sp>
      <p:pic>
        <p:nvPicPr>
          <p:cNvPr id="16" name="Picture 15" descr="A group of people standing at a desk&#10;&#10;AI-generated content may be incorrect.">
            <a:extLst>
              <a:ext uri="{FF2B5EF4-FFF2-40B4-BE49-F238E27FC236}">
                <a16:creationId xmlns:a16="http://schemas.microsoft.com/office/drawing/2014/main" id="{A6A7DB48-6B54-3024-2427-BA80324139E4}"/>
              </a:ext>
            </a:extLst>
          </p:cNvPr>
          <p:cNvPicPr>
            <a:picLocks noChangeAspect="1"/>
          </p:cNvPicPr>
          <p:nvPr/>
        </p:nvPicPr>
        <p:blipFill>
          <a:blip r:embed="rId3"/>
          <a:srcRect l="187" t="1578" r="82788" b="7451"/>
          <a:stretch/>
        </p:blipFill>
        <p:spPr>
          <a:xfrm>
            <a:off x="3461783" y="589498"/>
            <a:ext cx="2883568" cy="18648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a:extLst>
              <a:ext uri="{FF2B5EF4-FFF2-40B4-BE49-F238E27FC236}">
                <a16:creationId xmlns:a16="http://schemas.microsoft.com/office/drawing/2014/main" id="{3A43E21E-C568-4CB4-5158-20B38EF678FB}"/>
              </a:ext>
            </a:extLst>
          </p:cNvPr>
          <p:cNvSpPr txBox="1"/>
          <p:nvPr/>
        </p:nvSpPr>
        <p:spPr>
          <a:xfrm>
            <a:off x="196929" y="2438731"/>
            <a:ext cx="2953561" cy="523220"/>
          </a:xfrm>
          <a:prstGeom prst="rect">
            <a:avLst/>
          </a:prstGeom>
          <a:noFill/>
        </p:spPr>
        <p:txBody>
          <a:bodyPr wrap="square" rtlCol="0">
            <a:spAutoFit/>
          </a:bodyPr>
          <a:lstStyle/>
          <a:p>
            <a:r>
              <a:rPr lang="en-GB" sz="2400">
                <a:solidFill>
                  <a:srgbClr val="6CC4CA"/>
                </a:solidFill>
                <a:latin typeface="Aptos Narrow" panose="020B0004020202020204" pitchFamily="34" charset="0"/>
              </a:rPr>
              <a:t>Working </a:t>
            </a:r>
            <a:r>
              <a:rPr lang="en-GB" sz="2800" b="1">
                <a:solidFill>
                  <a:srgbClr val="6CC4CA"/>
                </a:solidFill>
                <a:latin typeface="Aptos Narrow" panose="020B0004020202020204" pitchFamily="34" charset="0"/>
              </a:rPr>
              <a:t>together</a:t>
            </a:r>
            <a:endParaRPr lang="en-GB" sz="2400" b="1">
              <a:solidFill>
                <a:srgbClr val="6CC4CA"/>
              </a:solidFill>
              <a:latin typeface="Aptos Narrow" panose="020B0004020202020204" pitchFamily="34" charset="0"/>
            </a:endParaRPr>
          </a:p>
        </p:txBody>
      </p:sp>
      <p:grpSp>
        <p:nvGrpSpPr>
          <p:cNvPr id="22" name="Group 21">
            <a:extLst>
              <a:ext uri="{FF2B5EF4-FFF2-40B4-BE49-F238E27FC236}">
                <a16:creationId xmlns:a16="http://schemas.microsoft.com/office/drawing/2014/main" id="{ED219D81-843C-913A-5019-2B7F8A4A9490}"/>
              </a:ext>
            </a:extLst>
          </p:cNvPr>
          <p:cNvGrpSpPr/>
          <p:nvPr/>
        </p:nvGrpSpPr>
        <p:grpSpPr>
          <a:xfrm>
            <a:off x="307975" y="613387"/>
            <a:ext cx="5959882" cy="2316818"/>
            <a:chOff x="277782" y="613387"/>
            <a:chExt cx="5959882" cy="2316818"/>
          </a:xfrm>
        </p:grpSpPr>
        <p:pic>
          <p:nvPicPr>
            <p:cNvPr id="15" name="Picture 14">
              <a:extLst>
                <a:ext uri="{FF2B5EF4-FFF2-40B4-BE49-F238E27FC236}">
                  <a16:creationId xmlns:a16="http://schemas.microsoft.com/office/drawing/2014/main" id="{FE7E2CEC-B265-6621-E55C-140E5AA743FA}"/>
                </a:ext>
              </a:extLst>
            </p:cNvPr>
            <p:cNvPicPr>
              <a:picLocks/>
            </p:cNvPicPr>
            <p:nvPr/>
          </p:nvPicPr>
          <p:blipFill>
            <a:blip r:embed="rId4"/>
            <a:stretch>
              <a:fillRect/>
            </a:stretch>
          </p:blipFill>
          <p:spPr>
            <a:xfrm>
              <a:off x="277782" y="613387"/>
              <a:ext cx="2883568" cy="18648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a:extLst>
                <a:ext uri="{FF2B5EF4-FFF2-40B4-BE49-F238E27FC236}">
                  <a16:creationId xmlns:a16="http://schemas.microsoft.com/office/drawing/2014/main" id="{3C64E5D6-AEF0-511E-A26C-BB297A9C34EB}"/>
                </a:ext>
              </a:extLst>
            </p:cNvPr>
            <p:cNvSpPr txBox="1"/>
            <p:nvPr/>
          </p:nvSpPr>
          <p:spPr>
            <a:xfrm>
              <a:off x="3284103" y="2406985"/>
              <a:ext cx="2953561" cy="523220"/>
            </a:xfrm>
            <a:prstGeom prst="rect">
              <a:avLst/>
            </a:prstGeom>
            <a:noFill/>
          </p:spPr>
          <p:txBody>
            <a:bodyPr wrap="square" rtlCol="0">
              <a:spAutoFit/>
            </a:bodyPr>
            <a:lstStyle/>
            <a:p>
              <a:r>
                <a:rPr lang="en-GB" sz="2800" b="1">
                  <a:solidFill>
                    <a:srgbClr val="F5C950"/>
                  </a:solidFill>
                  <a:latin typeface="Aptos Narrow" panose="020B0004020202020204" pitchFamily="34" charset="0"/>
                </a:rPr>
                <a:t>Caring </a:t>
              </a:r>
              <a:r>
                <a:rPr lang="en-GB" sz="2400">
                  <a:solidFill>
                    <a:srgbClr val="F5C950"/>
                  </a:solidFill>
                  <a:latin typeface="Aptos Narrow" panose="020B0004020202020204" pitchFamily="34" charset="0"/>
                </a:rPr>
                <a:t>for each other</a:t>
              </a:r>
              <a:endParaRPr lang="en-GB" sz="2400" b="1">
                <a:solidFill>
                  <a:srgbClr val="F5C950"/>
                </a:solidFill>
                <a:latin typeface="Aptos Narrow" panose="020B0004020202020204" pitchFamily="34" charset="0"/>
              </a:endParaRPr>
            </a:p>
          </p:txBody>
        </p:sp>
      </p:grpSp>
      <p:grpSp>
        <p:nvGrpSpPr>
          <p:cNvPr id="21" name="Group 20">
            <a:extLst>
              <a:ext uri="{FF2B5EF4-FFF2-40B4-BE49-F238E27FC236}">
                <a16:creationId xmlns:a16="http://schemas.microsoft.com/office/drawing/2014/main" id="{09659886-4803-5B2F-8802-E65EEB0CFB8B}"/>
              </a:ext>
            </a:extLst>
          </p:cNvPr>
          <p:cNvGrpSpPr/>
          <p:nvPr/>
        </p:nvGrpSpPr>
        <p:grpSpPr>
          <a:xfrm>
            <a:off x="6483234" y="595546"/>
            <a:ext cx="3042823" cy="2326825"/>
            <a:chOff x="6451724" y="601593"/>
            <a:chExt cx="3042823" cy="2326825"/>
          </a:xfrm>
        </p:grpSpPr>
        <p:pic>
          <p:nvPicPr>
            <p:cNvPr id="18" name="Picture 17" descr="A group of people standing at a desk&#10;&#10;AI-generated content may be incorrect.">
              <a:extLst>
                <a:ext uri="{FF2B5EF4-FFF2-40B4-BE49-F238E27FC236}">
                  <a16:creationId xmlns:a16="http://schemas.microsoft.com/office/drawing/2014/main" id="{ABB83968-AB46-13AC-22A9-F07CE0627B07}"/>
                </a:ext>
              </a:extLst>
            </p:cNvPr>
            <p:cNvPicPr>
              <a:picLocks noChangeAspect="1"/>
            </p:cNvPicPr>
            <p:nvPr/>
          </p:nvPicPr>
          <p:blipFill>
            <a:blip r:embed="rId3"/>
            <a:srcRect l="66062" t="3765" r="16596" b="5266"/>
            <a:stretch/>
          </p:blipFill>
          <p:spPr>
            <a:xfrm>
              <a:off x="6584081" y="601593"/>
              <a:ext cx="2910466" cy="18527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6D8E922B-B21C-6647-D38A-019B0C32B625}"/>
                </a:ext>
              </a:extLst>
            </p:cNvPr>
            <p:cNvSpPr txBox="1"/>
            <p:nvPr/>
          </p:nvSpPr>
          <p:spPr>
            <a:xfrm>
              <a:off x="6451724" y="2405198"/>
              <a:ext cx="2953561" cy="523220"/>
            </a:xfrm>
            <a:prstGeom prst="rect">
              <a:avLst/>
            </a:prstGeom>
            <a:noFill/>
          </p:spPr>
          <p:txBody>
            <a:bodyPr wrap="square" rtlCol="0">
              <a:spAutoFit/>
            </a:bodyPr>
            <a:lstStyle/>
            <a:p>
              <a:r>
                <a:rPr lang="en-GB" sz="2400">
                  <a:solidFill>
                    <a:srgbClr val="CE3636"/>
                  </a:solidFill>
                  <a:latin typeface="Aptos Narrow" panose="020B0004020202020204" pitchFamily="34" charset="0"/>
                </a:rPr>
                <a:t>Always </a:t>
              </a:r>
              <a:r>
                <a:rPr lang="en-GB" sz="2800" b="1">
                  <a:solidFill>
                    <a:srgbClr val="CE3636"/>
                  </a:solidFill>
                  <a:latin typeface="Aptos Narrow" panose="020B0004020202020204" pitchFamily="34" charset="0"/>
                </a:rPr>
                <a:t>improving</a:t>
              </a:r>
              <a:endParaRPr lang="en-GB" sz="2400" b="1">
                <a:solidFill>
                  <a:srgbClr val="CE3636"/>
                </a:solidFill>
                <a:latin typeface="Aptos Narrow" panose="020B0004020202020204" pitchFamily="34" charset="0"/>
              </a:endParaRPr>
            </a:p>
          </p:txBody>
        </p:sp>
      </p:grpSp>
    </p:spTree>
    <p:extLst>
      <p:ext uri="{BB962C8B-B14F-4D97-AF65-F5344CB8AC3E}">
        <p14:creationId xmlns:p14="http://schemas.microsoft.com/office/powerpoint/2010/main" val="878785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7B7AD-BD1F-B152-AD60-6369CB3D55A1}"/>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1D150551-484E-7E5F-A8EA-8E38F7A421B5}"/>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1870D6A2-392A-49ED-5C15-0C622279541A}"/>
              </a:ext>
            </a:extLst>
          </p:cNvPr>
          <p:cNvSpPr>
            <a:spLocks noGrp="1"/>
          </p:cNvSpPr>
          <p:nvPr>
            <p:ph type="sldNum" sz="quarter" idx="12"/>
          </p:nvPr>
        </p:nvSpPr>
        <p:spPr>
          <a:xfrm>
            <a:off x="8018463" y="6353934"/>
            <a:ext cx="1543050" cy="527403"/>
          </a:xfrm>
        </p:spPr>
        <p:txBody>
          <a:bodyPr/>
          <a:lstStyle/>
          <a:p>
            <a:r>
              <a:rPr lang="en-GB">
                <a:solidFill>
                  <a:schemeClr val="tx1"/>
                </a:solidFill>
              </a:rPr>
              <a:t>10</a:t>
            </a:r>
          </a:p>
        </p:txBody>
      </p:sp>
      <p:sp>
        <p:nvSpPr>
          <p:cNvPr id="5" name="TextBox 4">
            <a:extLst>
              <a:ext uri="{FF2B5EF4-FFF2-40B4-BE49-F238E27FC236}">
                <a16:creationId xmlns:a16="http://schemas.microsoft.com/office/drawing/2014/main" id="{E2C1407D-3451-023D-ADBA-4AF388800EF2}"/>
              </a:ext>
            </a:extLst>
          </p:cNvPr>
          <p:cNvSpPr txBox="1"/>
          <p:nvPr/>
        </p:nvSpPr>
        <p:spPr>
          <a:xfrm>
            <a:off x="272157" y="296991"/>
            <a:ext cx="6518366" cy="369332"/>
          </a:xfrm>
          <a:prstGeom prst="rect">
            <a:avLst/>
          </a:prstGeom>
          <a:noFill/>
        </p:spPr>
        <p:txBody>
          <a:bodyPr wrap="square" rtlCol="0">
            <a:spAutoFit/>
          </a:bodyPr>
          <a:lstStyle/>
          <a:p>
            <a:pPr algn="just">
              <a:spcAft>
                <a:spcPts val="600"/>
              </a:spcAft>
            </a:pPr>
            <a:r>
              <a:rPr lang="en-GB" b="1">
                <a:solidFill>
                  <a:srgbClr val="834AAD"/>
                </a:solidFill>
                <a:latin typeface="Aptos Black" panose="020F0502020204030204" pitchFamily="34" charset="0"/>
              </a:rPr>
              <a:t>Achievements 2024/25</a:t>
            </a:r>
          </a:p>
        </p:txBody>
      </p:sp>
      <p:sp>
        <p:nvSpPr>
          <p:cNvPr id="2" name="TextBox 1">
            <a:extLst>
              <a:ext uri="{FF2B5EF4-FFF2-40B4-BE49-F238E27FC236}">
                <a16:creationId xmlns:a16="http://schemas.microsoft.com/office/drawing/2014/main" id="{28C8974F-4F12-810E-EE71-81D7AC50E3A2}"/>
              </a:ext>
            </a:extLst>
          </p:cNvPr>
          <p:cNvSpPr txBox="1"/>
          <p:nvPr/>
        </p:nvSpPr>
        <p:spPr>
          <a:xfrm>
            <a:off x="272160" y="690386"/>
            <a:ext cx="9289353" cy="1092607"/>
          </a:xfrm>
          <a:prstGeom prst="rect">
            <a:avLst/>
          </a:prstGeom>
          <a:noFill/>
        </p:spPr>
        <p:txBody>
          <a:bodyPr wrap="square" lIns="91440" tIns="45720" rIns="91440" bIns="45720" rtlCol="0" anchor="t">
            <a:spAutoFit/>
          </a:bodyPr>
          <a:lstStyle/>
          <a:p>
            <a:pPr algn="just">
              <a:spcAft>
                <a:spcPts val="600"/>
              </a:spcAft>
            </a:pPr>
            <a:r>
              <a:rPr lang="en-GB" sz="1200">
                <a:ea typeface="Verdana"/>
              </a:rPr>
              <a:t>In 2024/25 we delivered against 92% of the actions in our Annual Plan (239/259 actions). Where we have been unable to deliver, these actions have been rolled over into this plan or we have revised the actions based on the circumstances of non-delivery and mitigations required. Some of our achievements are highlighted below.</a:t>
            </a:r>
          </a:p>
          <a:p>
            <a:pPr algn="just"/>
            <a:r>
              <a:rPr lang="en-GB" sz="1200">
                <a:ea typeface="Verdana"/>
              </a:rPr>
              <a:t>Over the last 12 months our staff have consistently strived to improve services and deliver the best quality care to every patient, . They have had many successes locally, regionally and nationally</a:t>
            </a:r>
          </a:p>
        </p:txBody>
      </p:sp>
      <p:sp>
        <p:nvSpPr>
          <p:cNvPr id="7" name="TextBox 6">
            <a:extLst>
              <a:ext uri="{FF2B5EF4-FFF2-40B4-BE49-F238E27FC236}">
                <a16:creationId xmlns:a16="http://schemas.microsoft.com/office/drawing/2014/main" id="{EB3748E4-AE01-48E9-E610-E6A6D891390E}"/>
              </a:ext>
            </a:extLst>
          </p:cNvPr>
          <p:cNvSpPr txBox="1"/>
          <p:nvPr/>
        </p:nvSpPr>
        <p:spPr>
          <a:xfrm>
            <a:off x="272160" y="1759320"/>
            <a:ext cx="9217023" cy="307777"/>
          </a:xfrm>
          <a:prstGeom prst="rect">
            <a:avLst/>
          </a:prstGeom>
          <a:noFill/>
        </p:spPr>
        <p:txBody>
          <a:bodyPr wrap="square">
            <a:spAutoFit/>
          </a:bodyPr>
          <a:lstStyle/>
          <a:p>
            <a:pPr defTabSz="914361">
              <a:spcAft>
                <a:spcPts val="1200"/>
              </a:spcAft>
              <a:defRPr/>
            </a:pPr>
            <a:r>
              <a:rPr lang="en-GB" sz="1400" b="1">
                <a:solidFill>
                  <a:srgbClr val="C00000"/>
                </a:solidFill>
                <a:latin typeface="Calibri" panose="020F0502020204030204" pitchFamily="34" charset="0"/>
                <a:ea typeface="Calibri" panose="020F0502020204030204" pitchFamily="34" charset="0"/>
                <a:cs typeface="Calibri" panose="020F0502020204030204" pitchFamily="34" charset="0"/>
              </a:rPr>
              <a:t>People of Swansea Bay live healthier, equitable and more equal and prosperous lives    </a:t>
            </a:r>
          </a:p>
        </p:txBody>
      </p:sp>
      <p:sp>
        <p:nvSpPr>
          <p:cNvPr id="10" name="TextBox 9">
            <a:extLst>
              <a:ext uri="{FF2B5EF4-FFF2-40B4-BE49-F238E27FC236}">
                <a16:creationId xmlns:a16="http://schemas.microsoft.com/office/drawing/2014/main" id="{38A079E0-7C1E-F22C-AA24-597043D3F463}"/>
              </a:ext>
            </a:extLst>
          </p:cNvPr>
          <p:cNvSpPr txBox="1"/>
          <p:nvPr/>
        </p:nvSpPr>
        <p:spPr>
          <a:xfrm>
            <a:off x="272157" y="3522605"/>
            <a:ext cx="8111613" cy="307777"/>
          </a:xfrm>
          <a:prstGeom prst="rect">
            <a:avLst/>
          </a:prstGeom>
          <a:noFill/>
        </p:spPr>
        <p:txBody>
          <a:bodyPr wrap="square" lIns="91440" tIns="45720" rIns="91440" bIns="45720" anchor="t">
            <a:spAutoFit/>
          </a:bodyPr>
          <a:lstStyle/>
          <a:p>
            <a:pPr defTabSz="914361">
              <a:spcAft>
                <a:spcPts val="1200"/>
              </a:spcAft>
              <a:defRPr/>
            </a:pPr>
            <a:r>
              <a:rPr lang="en-GB" sz="1400" b="1">
                <a:solidFill>
                  <a:schemeClr val="tx2">
                    <a:lumMod val="49000"/>
                    <a:lumOff val="51000"/>
                  </a:schemeClr>
                </a:solidFill>
                <a:latin typeface="Calibri"/>
                <a:ea typeface="Calibri"/>
                <a:cs typeface="Calibri"/>
              </a:rPr>
              <a:t>Care is high quality, safe, efficient and delivers the best possible outcomes for people</a:t>
            </a:r>
          </a:p>
        </p:txBody>
      </p:sp>
      <p:sp>
        <p:nvSpPr>
          <p:cNvPr id="21" name="TextBox 20">
            <a:extLst>
              <a:ext uri="{FF2B5EF4-FFF2-40B4-BE49-F238E27FC236}">
                <a16:creationId xmlns:a16="http://schemas.microsoft.com/office/drawing/2014/main" id="{F72F7F54-AE43-77CF-0A59-7CE352E05EE7}"/>
              </a:ext>
            </a:extLst>
          </p:cNvPr>
          <p:cNvSpPr txBox="1"/>
          <p:nvPr/>
        </p:nvSpPr>
        <p:spPr>
          <a:xfrm>
            <a:off x="272157" y="3772628"/>
            <a:ext cx="9279774" cy="2769989"/>
          </a:xfrm>
          <a:prstGeom prst="rect">
            <a:avLst/>
          </a:prstGeom>
          <a:noFill/>
        </p:spPr>
        <p:txBody>
          <a:bodyPr wrap="square" lIns="91440" tIns="45720" rIns="91440" bIns="45720" anchor="t">
            <a:spAutoFit/>
          </a:bodyPr>
          <a:lstStyle/>
          <a:p>
            <a:pPr marL="171450" indent="-171450" algn="just">
              <a:spcAft>
                <a:spcPts val="600"/>
              </a:spcAft>
              <a:buFont typeface="Wingdings" panose="05000000000000000000" pitchFamily="2" charset="2"/>
              <a:buChar char="ü"/>
              <a:defRPr/>
            </a:pPr>
            <a:r>
              <a:rPr lang="en-GB" sz="1200">
                <a:ea typeface="Verdana"/>
              </a:rPr>
              <a:t>We continue to be best in Wales in managing and reducing waiting times for procedures.</a:t>
            </a:r>
          </a:p>
          <a:p>
            <a:pPr marL="171450" indent="-171450" algn="just">
              <a:spcAft>
                <a:spcPts val="600"/>
              </a:spcAft>
              <a:buFont typeface="Wingdings" panose="05000000000000000000" pitchFamily="2" charset="2"/>
              <a:buChar char="ü"/>
              <a:defRPr/>
            </a:pPr>
            <a:r>
              <a:rPr lang="en-GB" sz="1200">
                <a:ea typeface="Verdana"/>
              </a:rPr>
              <a:t>Lung cancer patients can now access cutting-edge liquid biopsy technology, potentially transforming their diagnostic and treatment pathways as part of a nationwide rollout.</a:t>
            </a:r>
          </a:p>
          <a:p>
            <a:pPr marL="171450" indent="-171450" algn="just">
              <a:spcAft>
                <a:spcPts val="600"/>
              </a:spcAft>
              <a:buFont typeface="Wingdings" panose="05000000000000000000" pitchFamily="2" charset="2"/>
              <a:buChar char="ü"/>
              <a:defRPr/>
            </a:pPr>
            <a:r>
              <a:rPr lang="en-GB" sz="1200">
                <a:ea typeface="Verdana"/>
              </a:rPr>
              <a:t>More people can access the Regional Diagnostic Centre with the expanded service now fully operational.</a:t>
            </a:r>
            <a:endParaRPr lang="en-US"/>
          </a:p>
          <a:p>
            <a:pPr marL="171450" indent="-171450" algn="just">
              <a:spcAft>
                <a:spcPts val="600"/>
              </a:spcAft>
              <a:buFont typeface="Wingdings" panose="05000000000000000000" pitchFamily="2" charset="2"/>
              <a:buChar char="ü"/>
              <a:defRPr/>
            </a:pPr>
            <a:r>
              <a:rPr lang="en-GB" sz="1200">
                <a:ea typeface="Verdana"/>
              </a:rPr>
              <a:t>We’re supporting people get home from hospital through a single Integrated Discharge Hub (IDH) providing live triage, discharge planning with Discharge to Recover Then Assess (D2RA) planning from acute sites, liaising with community teams to ensure safe supported discharges under the IDH.</a:t>
            </a:r>
          </a:p>
          <a:p>
            <a:pPr marL="171450" indent="-171450" algn="just">
              <a:spcAft>
                <a:spcPts val="600"/>
              </a:spcAft>
              <a:buFont typeface="Wingdings" panose="05000000000000000000" pitchFamily="2" charset="2"/>
              <a:buChar char="ü"/>
              <a:defRPr/>
            </a:pPr>
            <a:r>
              <a:rPr lang="en-GB" sz="1200">
                <a:ea typeface="Verdana"/>
              </a:rPr>
              <a:t>A new Waiting Well team has been introduced to help people both maintain and improve their health, reduce the risk of them having their operation postponed, and to have better outcomes when they are awaiting and recovering from their surgery or treatment.</a:t>
            </a:r>
          </a:p>
          <a:p>
            <a:pPr marL="171450" indent="-171450" algn="just">
              <a:spcAft>
                <a:spcPts val="600"/>
              </a:spcAft>
              <a:buFont typeface="Wingdings" panose="05000000000000000000" pitchFamily="2" charset="2"/>
              <a:buChar char="ü"/>
              <a:defRPr/>
            </a:pPr>
            <a:r>
              <a:rPr lang="en-GB" sz="1200" b="0" i="0">
                <a:solidFill>
                  <a:srgbClr val="323130"/>
                </a:solidFill>
                <a:effectLst/>
              </a:rPr>
              <a:t>An award-winning surgeon at Morriston Hospital has scored a world first by inventing a surgical instrument designed to improve patient safety.</a:t>
            </a:r>
            <a:r>
              <a:rPr lang="en-GB" sz="1200" b="0" i="0">
                <a:solidFill>
                  <a:srgbClr val="323130"/>
                </a:solidFill>
                <a:effectLst/>
                <a:ea typeface="Verdana"/>
              </a:rPr>
              <a:t> </a:t>
            </a:r>
            <a:r>
              <a:rPr lang="en-GB" sz="1200" b="0" i="0">
                <a:solidFill>
                  <a:srgbClr val="323130"/>
                </a:solidFill>
                <a:effectLst/>
              </a:rPr>
              <a:t>Consultant plastic surgeon Muhammad Umair Javed has created a microsurgery dissector, for use during breast reconstructions</a:t>
            </a:r>
            <a:r>
              <a:rPr lang="en-GB" sz="1200" b="0" i="0">
                <a:solidFill>
                  <a:srgbClr val="323130"/>
                </a:solidFill>
                <a:effectLst/>
                <a:latin typeface="Segoe UI" panose="020B0502040204020203" pitchFamily="34" charset="0"/>
              </a:rPr>
              <a:t>.</a:t>
            </a:r>
            <a:endParaRPr lang="en-GB" sz="1200">
              <a:ea typeface="Verdana"/>
            </a:endParaRPr>
          </a:p>
          <a:p>
            <a:pPr marL="171450" indent="-171450" algn="just">
              <a:spcAft>
                <a:spcPts val="600"/>
              </a:spcAft>
              <a:buFont typeface="Wingdings" panose="05000000000000000000" pitchFamily="2" charset="2"/>
              <a:buChar char="ü"/>
              <a:defRPr/>
            </a:pPr>
            <a:endParaRPr lang="en-GB" sz="1200">
              <a:ea typeface="Verdana"/>
            </a:endParaRPr>
          </a:p>
        </p:txBody>
      </p:sp>
      <p:sp>
        <p:nvSpPr>
          <p:cNvPr id="38" name="TextBox 37">
            <a:extLst>
              <a:ext uri="{FF2B5EF4-FFF2-40B4-BE49-F238E27FC236}">
                <a16:creationId xmlns:a16="http://schemas.microsoft.com/office/drawing/2014/main" id="{E2B507CB-8101-52A1-0755-300D458E5177}"/>
              </a:ext>
            </a:extLst>
          </p:cNvPr>
          <p:cNvSpPr txBox="1"/>
          <p:nvPr/>
        </p:nvSpPr>
        <p:spPr>
          <a:xfrm>
            <a:off x="272157" y="2043317"/>
            <a:ext cx="9289356" cy="1431161"/>
          </a:xfrm>
          <a:prstGeom prst="rect">
            <a:avLst/>
          </a:prstGeom>
          <a:noFill/>
        </p:spPr>
        <p:txBody>
          <a:bodyPr wrap="square" lIns="91440" tIns="45720" rIns="91440" bIns="45720" anchor="t">
            <a:spAutoFit/>
          </a:bodyPr>
          <a:lstStyle/>
          <a:p>
            <a:pPr marL="171450" marR="0" lvl="0" indent="-171450" algn="just" defTabSz="457200" rtl="0" eaLnBrk="1" fontAlgn="auto" latinLnBrk="0" hangingPunct="1">
              <a:lnSpc>
                <a:spcPct val="100000"/>
              </a:lnSpc>
              <a:spcBef>
                <a:spcPts val="0"/>
              </a:spcBef>
              <a:spcAft>
                <a:spcPts val="600"/>
              </a:spcAft>
              <a:buClrTx/>
              <a:buSzTx/>
              <a:buFont typeface="Wingdings" panose="05000000000000000000" pitchFamily="2" charset="2"/>
              <a:buChar char="ü"/>
              <a:tabLst/>
              <a:defRPr/>
            </a:pPr>
            <a:r>
              <a:rPr lang="en-GB" sz="1200">
                <a:ea typeface="Verdana"/>
              </a:rPr>
              <a:t>Women can access more support to stop smoking through the roll out of the ‘Help me quit for baby’ smoking cessation pilot.</a:t>
            </a:r>
          </a:p>
          <a:p>
            <a:pPr marL="171450" indent="-171450" algn="just">
              <a:spcAft>
                <a:spcPts val="600"/>
              </a:spcAft>
              <a:buFont typeface="Wingdings" panose="05000000000000000000" pitchFamily="2" charset="2"/>
              <a:buChar char="ü"/>
              <a:defRPr/>
            </a:pPr>
            <a:r>
              <a:rPr lang="en-GB" sz="1200">
                <a:ea typeface="Verdana"/>
              </a:rPr>
              <a:t>We're supporting earlier intervention with emotional wellbeing through a community psychology service which is in place in three areas as of April 2025 (Cwmtawe Bay and Upper Valleys Clusters), with plans to expand to other areas.</a:t>
            </a:r>
          </a:p>
          <a:p>
            <a:pPr marL="171450" indent="-171450" algn="just">
              <a:spcAft>
                <a:spcPts val="600"/>
              </a:spcAft>
              <a:buFont typeface="Wingdings" panose="05000000000000000000" pitchFamily="2" charset="2"/>
              <a:buChar char="ü"/>
              <a:defRPr/>
            </a:pPr>
            <a:r>
              <a:rPr lang="en-GB" sz="1200">
                <a:ea typeface="Verdana"/>
              </a:rPr>
              <a:t>Our Diverse Outreach Workers will  continue to work with minority communities whose voices aren’t typically heard through further funding being secured.</a:t>
            </a:r>
          </a:p>
          <a:p>
            <a:pPr marL="171450" indent="-171450" algn="just">
              <a:spcAft>
                <a:spcPts val="600"/>
              </a:spcAft>
              <a:buFont typeface="Wingdings" panose="05000000000000000000" pitchFamily="2" charset="2"/>
              <a:buChar char="ü"/>
              <a:defRPr/>
            </a:pPr>
            <a:r>
              <a:rPr lang="en-GB" sz="1200">
                <a:ea typeface="Verdana"/>
              </a:rPr>
              <a:t>People can seek support to be as fit and healthy as possible while waiting for surgery thanks to the Waiting Well website now available. </a:t>
            </a:r>
          </a:p>
        </p:txBody>
      </p:sp>
    </p:spTree>
    <p:extLst>
      <p:ext uri="{BB962C8B-B14F-4D97-AF65-F5344CB8AC3E}">
        <p14:creationId xmlns:p14="http://schemas.microsoft.com/office/powerpoint/2010/main" val="327185941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42F643-6B87-CC25-D911-2DF594A0D802}"/>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3489134D-5EEF-1E55-0E4C-614CC43EDA1A}"/>
              </a:ext>
            </a:extLst>
          </p:cNvPr>
          <p:cNvSpPr/>
          <p:nvPr/>
        </p:nvSpPr>
        <p:spPr>
          <a:xfrm>
            <a:off x="314511" y="961019"/>
            <a:ext cx="9235321" cy="1194309"/>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endParaRPr lang="en-US" sz="1200" b="1">
              <a:solidFill>
                <a:srgbClr val="000000"/>
              </a:solidFill>
            </a:endParaRPr>
          </a:p>
        </p:txBody>
      </p:sp>
      <p:pic>
        <p:nvPicPr>
          <p:cNvPr id="4" name="Picture 3" descr="A rainbow in a black background&#10;&#10;AI-generated content may be incorrect.">
            <a:extLst>
              <a:ext uri="{FF2B5EF4-FFF2-40B4-BE49-F238E27FC236}">
                <a16:creationId xmlns:a16="http://schemas.microsoft.com/office/drawing/2014/main" id="{3D8E8B7E-184E-9CA5-F9C1-2F97F41145A2}"/>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53B288A4-B043-8BCE-96FE-5700F7E2FD10}"/>
              </a:ext>
            </a:extLst>
          </p:cNvPr>
          <p:cNvSpPr txBox="1"/>
          <p:nvPr/>
        </p:nvSpPr>
        <p:spPr>
          <a:xfrm>
            <a:off x="362806" y="211160"/>
            <a:ext cx="9181487" cy="3588931"/>
          </a:xfrm>
          <a:prstGeom prst="rect">
            <a:avLst/>
          </a:prstGeom>
          <a:noFill/>
        </p:spPr>
        <p:txBody>
          <a:bodyPr wrap="square" lIns="91440" tIns="45720" rIns="91440" bIns="45720" anchor="t">
            <a:spAutoFit/>
          </a:bodyPr>
          <a:lstStyle/>
          <a:p>
            <a:pPr>
              <a:lnSpc>
                <a:spcPct val="115000"/>
              </a:lnSpc>
            </a:pPr>
            <a:r>
              <a:rPr lang="en-GB" b="1">
                <a:solidFill>
                  <a:srgbClr val="834AAD"/>
                </a:solidFill>
                <a:latin typeface="Aptos Black"/>
              </a:rPr>
              <a:t>Research, Development &amp; Innovation</a:t>
            </a:r>
            <a:r>
              <a:rPr lang="en-GB" sz="1600" b="1">
                <a:latin typeface="Arial"/>
                <a:cs typeface="Arial"/>
              </a:rPr>
              <a:t> </a:t>
            </a:r>
            <a:endParaRPr lang="en-GB" sz="1600" b="1">
              <a:solidFill>
                <a:srgbClr val="FF0000"/>
              </a:solidFill>
              <a:latin typeface="Arial"/>
              <a:cs typeface="Arial"/>
            </a:endParaRPr>
          </a:p>
          <a:p>
            <a:pPr algn="just">
              <a:spcAft>
                <a:spcPts val="600"/>
              </a:spcAft>
            </a:pPr>
            <a:r>
              <a:rPr lang="en-GB" sz="1200">
                <a:latin typeface="Aptos"/>
                <a:ea typeface="Verdana"/>
                <a:cs typeface="Times New Roman"/>
              </a:rPr>
              <a:t>A thriving culture of Research, Development and Innovation is a critical factor in the provision of safe, high quality care and aligns with health boards' Duty of Quality to continually improve the quality of the services they provide.</a:t>
            </a:r>
            <a:endParaRPr lang="en-GB" sz="1200">
              <a:latin typeface="Aptos"/>
            </a:endParaRPr>
          </a:p>
          <a:p>
            <a:pPr algn="just">
              <a:spcAft>
                <a:spcPts val="600"/>
              </a:spcAft>
            </a:pPr>
            <a:r>
              <a:rPr lang="en-GB" sz="1200">
                <a:latin typeface="Aptos"/>
                <a:ea typeface="Verdana"/>
                <a:cs typeface="Times New Roman"/>
              </a:rPr>
              <a:t>SBUHB has a two-pronged approach to RD&amp;I for 2025-26:</a:t>
            </a:r>
          </a:p>
          <a:p>
            <a:pPr marL="800100" lvl="1" indent="-342900" algn="just">
              <a:buFont typeface="Arial"/>
              <a:buChar char="•"/>
            </a:pPr>
            <a:r>
              <a:rPr lang="en-GB" sz="1200" b="1">
                <a:latin typeface="Aptos"/>
                <a:ea typeface="Verdana"/>
                <a:cs typeface="Times New Roman"/>
              </a:rPr>
              <a:t>Development of a Regional RD&amp;I strategy with Hywel Dda UHB under the Joint Committee arrangements, recognising the strengths both organisations bring, along with opportunities for wider academic partnerships and a larger population</a:t>
            </a:r>
          </a:p>
          <a:p>
            <a:pPr marL="800100" lvl="1" indent="-342900" algn="just">
              <a:buFont typeface="Arial"/>
              <a:buChar char="•"/>
            </a:pPr>
            <a:r>
              <a:rPr lang="en-GB" sz="1200" b="1">
                <a:latin typeface="Aptos"/>
                <a:ea typeface="Verdana"/>
                <a:cs typeface="Times New Roman"/>
              </a:rPr>
              <a:t>Development of a Bridging RD&amp;I Strategy for SBUHB pending the establishment of the regional RD&amp;I plan with Hywel Dda UHB to ensure SBUHB's   </a:t>
            </a:r>
          </a:p>
          <a:p>
            <a:pPr algn="just">
              <a:spcAft>
                <a:spcPts val="600"/>
              </a:spcAft>
            </a:pPr>
            <a:r>
              <a:rPr lang="en-GB" sz="1200">
                <a:latin typeface="Aptos"/>
                <a:ea typeface="Verdana"/>
                <a:cs typeface="Times New Roman"/>
              </a:rPr>
              <a:t>The Research, Development and Innovation Strategy has been developed to align to the pillars of the NHS Research &amp; Development Framework and the four national projects being taking forward via the national Embedding Research in the NHS programme. </a:t>
            </a:r>
            <a:endParaRPr lang="en-GB" sz="1200">
              <a:latin typeface="Aptos"/>
            </a:endParaRPr>
          </a:p>
          <a:p>
            <a:pPr algn="just">
              <a:spcAft>
                <a:spcPts val="600"/>
              </a:spcAft>
            </a:pPr>
            <a:r>
              <a:rPr lang="en-GB" sz="1200">
                <a:effectLst/>
                <a:latin typeface="Aptos"/>
                <a:ea typeface="Verdana"/>
                <a:cs typeface="Times New Roman"/>
              </a:rPr>
              <a:t>Underneath each pillar are associated objectives </a:t>
            </a:r>
            <a:r>
              <a:rPr lang="en-GB" sz="1200">
                <a:latin typeface="Aptos"/>
                <a:ea typeface="Verdana"/>
                <a:cs typeface="Times New Roman"/>
              </a:rPr>
              <a:t>which </a:t>
            </a:r>
            <a:r>
              <a:rPr lang="en-GB" sz="1200">
                <a:effectLst/>
                <a:latin typeface="Aptos"/>
                <a:ea typeface="Verdana"/>
                <a:cs typeface="Times New Roman"/>
              </a:rPr>
              <a:t>are supported by a delivery plan</a:t>
            </a:r>
            <a:r>
              <a:rPr lang="en-GB" sz="1200">
                <a:latin typeface="Aptos"/>
                <a:ea typeface="Verdana"/>
                <a:cs typeface="Times New Roman"/>
              </a:rPr>
              <a:t>, including:</a:t>
            </a:r>
            <a:r>
              <a:rPr lang="en-GB" sz="1200">
                <a:effectLst/>
                <a:latin typeface="Aptos"/>
                <a:ea typeface="Verdana"/>
                <a:cs typeface="Times New Roman"/>
              </a:rPr>
              <a:t> </a:t>
            </a:r>
            <a:endParaRPr lang="en-GB" sz="1200">
              <a:latin typeface="Aptos"/>
            </a:endParaRPr>
          </a:p>
          <a:p>
            <a:pPr marL="800100" lvl="1" indent="-342900" algn="just">
              <a:lnSpc>
                <a:spcPct val="115000"/>
              </a:lnSpc>
              <a:buFont typeface="Arial"/>
              <a:buChar char="•"/>
            </a:pPr>
            <a:endParaRPr lang="en-GB" sz="1200">
              <a:effectLst/>
              <a:latin typeface="Aptos"/>
              <a:ea typeface="Verdana"/>
              <a:cs typeface="Times New Roman"/>
            </a:endParaRPr>
          </a:p>
          <a:p>
            <a:pPr marL="800100" lvl="1" indent="-342900" algn="just">
              <a:lnSpc>
                <a:spcPct val="115000"/>
              </a:lnSpc>
              <a:buFont typeface="Arial"/>
              <a:buChar char="•"/>
            </a:pPr>
            <a:endParaRPr lang="en-GB" sz="1200">
              <a:effectLst/>
              <a:latin typeface="Aptos"/>
              <a:ea typeface="Verdana"/>
              <a:cs typeface="Times New Roman"/>
            </a:endParaRPr>
          </a:p>
          <a:p>
            <a:pPr marL="457200" algn="just">
              <a:lnSpc>
                <a:spcPct val="115000"/>
              </a:lnSpc>
            </a:pPr>
            <a:r>
              <a:rPr lang="en-GB" sz="1200">
                <a:effectLst/>
                <a:latin typeface="Aptos"/>
                <a:ea typeface="Verdana"/>
                <a:cs typeface="Times New Roman"/>
              </a:rPr>
              <a:t>  </a:t>
            </a:r>
          </a:p>
          <a:p>
            <a:pPr algn="just">
              <a:lnSpc>
                <a:spcPct val="115000"/>
              </a:lnSpc>
              <a:spcAft>
                <a:spcPts val="1000"/>
              </a:spcAft>
            </a:pPr>
            <a:endParaRPr lang="en-GB" sz="1200">
              <a:effectLst/>
              <a:latin typeface="Aptos"/>
              <a:ea typeface="Verdana" panose="020B060403050404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2A656E0A-1BD8-4BC3-05B8-78A40FB94F78}"/>
              </a:ext>
            </a:extLst>
          </p:cNvPr>
          <p:cNvSpPr txBox="1"/>
          <p:nvPr/>
        </p:nvSpPr>
        <p:spPr>
          <a:xfrm>
            <a:off x="3925538" y="2905162"/>
            <a:ext cx="542957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indent="-342900">
              <a:buFont typeface="Arial"/>
              <a:buChar char="•"/>
            </a:pPr>
            <a:r>
              <a:rPr lang="en-GB" sz="1200"/>
              <a:t>Introduce modern facilities and equipment</a:t>
            </a:r>
            <a:endParaRPr lang="en-US"/>
          </a:p>
          <a:p>
            <a:pPr marL="800100" indent="-342900">
              <a:buFont typeface="Arial"/>
              <a:buChar char="•"/>
            </a:pPr>
            <a:r>
              <a:rPr lang="en-GB" sz="1200"/>
              <a:t>Introduce pump-prime schemes</a:t>
            </a:r>
            <a:r>
              <a:rPr lang="en-US" sz="1200"/>
              <a:t>​</a:t>
            </a:r>
            <a:endParaRPr lang="en-US"/>
          </a:p>
          <a:p>
            <a:pPr marL="800100" indent="-342900">
              <a:buFont typeface="Arial"/>
              <a:buChar char="•"/>
            </a:pPr>
            <a:r>
              <a:rPr lang="en-GB" sz="1200"/>
              <a:t>increase the number of Chief and Principal Investigators</a:t>
            </a:r>
            <a:r>
              <a:rPr lang="en-US" sz="1200"/>
              <a:t>​</a:t>
            </a:r>
          </a:p>
          <a:p>
            <a:pPr marL="800100" indent="-342900">
              <a:buFont typeface="Arial"/>
              <a:buChar char="•"/>
            </a:pPr>
            <a:r>
              <a:rPr lang="en-GB" sz="1200"/>
              <a:t>Introduce research, development and innovation showcase events</a:t>
            </a:r>
          </a:p>
        </p:txBody>
      </p:sp>
      <p:sp>
        <p:nvSpPr>
          <p:cNvPr id="3" name="TextBox 2">
            <a:extLst>
              <a:ext uri="{FF2B5EF4-FFF2-40B4-BE49-F238E27FC236}">
                <a16:creationId xmlns:a16="http://schemas.microsoft.com/office/drawing/2014/main" id="{085B0C49-5148-0D17-BF03-8658B3F63007}"/>
              </a:ext>
            </a:extLst>
          </p:cNvPr>
          <p:cNvSpPr txBox="1"/>
          <p:nvPr/>
        </p:nvSpPr>
        <p:spPr>
          <a:xfrm>
            <a:off x="222529" y="2811708"/>
            <a:ext cx="4506132"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1" indent="-342900">
              <a:buFont typeface="Arial,Sans-Serif"/>
              <a:buChar char="•"/>
            </a:pPr>
            <a:r>
              <a:rPr lang="en-GB" sz="1200">
                <a:cs typeface="Arial"/>
              </a:rPr>
              <a:t>Ensure visibility of research, development and innovation at board level</a:t>
            </a:r>
            <a:r>
              <a:rPr lang="en-US" sz="1200">
                <a:cs typeface="Arial"/>
              </a:rPr>
              <a:t>​</a:t>
            </a:r>
            <a:endParaRPr lang="en-US"/>
          </a:p>
          <a:p>
            <a:pPr marL="800100" lvl="1" indent="-342900">
              <a:buFont typeface="Arial,Sans-Serif"/>
              <a:buChar char="•"/>
            </a:pPr>
            <a:r>
              <a:rPr lang="en-GB" sz="1200">
                <a:cs typeface="Arial"/>
              </a:rPr>
              <a:t>Effective Use of research delivery staff</a:t>
            </a:r>
            <a:r>
              <a:rPr lang="en-US" sz="1200">
                <a:cs typeface="Arial"/>
              </a:rPr>
              <a:t>​</a:t>
            </a:r>
          </a:p>
          <a:p>
            <a:pPr marL="800100" lvl="1" indent="-342900">
              <a:buFont typeface="Arial,Sans-Serif"/>
              <a:buChar char="•"/>
            </a:pPr>
            <a:r>
              <a:rPr lang="en-GB" sz="1200">
                <a:cs typeface="Arial"/>
              </a:rPr>
              <a:t>Maintain recruit to time and target performance</a:t>
            </a:r>
            <a:r>
              <a:rPr lang="en-US" sz="1200">
                <a:cs typeface="Arial"/>
              </a:rPr>
              <a:t>​</a:t>
            </a:r>
          </a:p>
          <a:p>
            <a:pPr marL="800100" lvl="1" indent="-342900" algn="just">
              <a:buFont typeface="Arial,Sans-Serif"/>
              <a:buChar char="•"/>
            </a:pPr>
            <a:endParaRPr lang="en-GB" sz="1200">
              <a:cs typeface="Arial"/>
            </a:endParaRPr>
          </a:p>
        </p:txBody>
      </p:sp>
      <p:sp>
        <p:nvSpPr>
          <p:cNvPr id="6" name="TextBox 5">
            <a:extLst>
              <a:ext uri="{FF2B5EF4-FFF2-40B4-BE49-F238E27FC236}">
                <a16:creationId xmlns:a16="http://schemas.microsoft.com/office/drawing/2014/main" id="{EE2EF742-0593-7F67-0937-311AF3D16516}"/>
              </a:ext>
            </a:extLst>
          </p:cNvPr>
          <p:cNvSpPr txBox="1"/>
          <p:nvPr/>
        </p:nvSpPr>
        <p:spPr>
          <a:xfrm>
            <a:off x="307975" y="3709943"/>
            <a:ext cx="9234675" cy="307776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200" b="1"/>
              <a:t>Building on successes of 2024/25:​</a:t>
            </a:r>
            <a:endParaRPr lang="en-US" sz="1200" b="1"/>
          </a:p>
          <a:p>
            <a:pPr marL="285750" indent="-285750" algn="just">
              <a:buFont typeface="Arial,Sans-Serif"/>
              <a:buChar char="•"/>
            </a:pPr>
            <a:r>
              <a:rPr lang="en-GB" sz="1200">
                <a:cs typeface="Arial"/>
              </a:rPr>
              <a:t>Improved governance and reporting through the Digital, Data, Research and Innovation Committee.​</a:t>
            </a:r>
          </a:p>
          <a:p>
            <a:pPr marL="285750" indent="-285750" algn="just">
              <a:buFont typeface="Arial,Sans-Serif"/>
              <a:buChar char="•"/>
            </a:pPr>
            <a:r>
              <a:rPr lang="en-GB" sz="1200">
                <a:cs typeface="Arial"/>
              </a:rPr>
              <a:t>Continue to raise the profile of RD&amp;I in the health board following the first Swansea Bay R&amp;D Day among all healthcare professionals.​</a:t>
            </a:r>
          </a:p>
          <a:p>
            <a:pPr marL="285750" indent="-285750" algn="just">
              <a:buFont typeface="Arial,Sans-Serif"/>
              <a:buChar char="•"/>
            </a:pPr>
            <a:r>
              <a:rPr lang="en-GB" sz="1200">
                <a:cs typeface="Arial"/>
              </a:rPr>
              <a:t>Work with Swansea University to promote early career interest in RD&amp;I among undergraduate nursing and medical students.​</a:t>
            </a:r>
          </a:p>
          <a:p>
            <a:pPr marL="285750" indent="-285750" algn="just">
              <a:buFont typeface="Arial,Sans-Serif"/>
              <a:buChar char="•"/>
            </a:pPr>
            <a:r>
              <a:rPr lang="en-GB" sz="1200">
                <a:cs typeface="Arial"/>
              </a:rPr>
              <a:t>Strengthen the commercial clinical research environment through the development of Commercial Research Delivery Wales (CRDW), with particular opportunities in SBUHB to increase commercial trials within oncology, aligned to the ambitions of ‘Tackling Cancer through Research’ to increase the number of patients accessing cancer studies.​</a:t>
            </a:r>
          </a:p>
          <a:p>
            <a:pPr marL="285750" indent="-285750" algn="just">
              <a:buFont typeface="Arial,Sans-Serif"/>
              <a:buChar char="•"/>
            </a:pPr>
            <a:r>
              <a:rPr lang="en-GB" sz="1200">
                <a:cs typeface="Arial"/>
              </a:rPr>
              <a:t>Seek funding through the Voluntary Scheme for Branded Medicines, Pricing, Access and Growth (VPAG) scheme to support RD&amp;I.​</a:t>
            </a:r>
          </a:p>
          <a:p>
            <a:pPr marL="285750" indent="-285750" algn="just">
              <a:buFont typeface="Arial,Sans-Serif"/>
              <a:buChar char="•"/>
            </a:pPr>
            <a:r>
              <a:rPr lang="en-GB" sz="1200">
                <a:cs typeface="Arial"/>
              </a:rPr>
              <a:t>A new joint clinical academic appointment in SAIL (a joint appointment of a consultant oncologist between SBUHB, Swansea University and the Wales Cancer Research Centre) to explore the potential of the SAIL data to assist in developing cancer treatments and improving outcomes - potentially the first in the UK.​</a:t>
            </a:r>
          </a:p>
          <a:p>
            <a:pPr marL="285750" indent="-285750" algn="just">
              <a:buFont typeface="Arial,Sans-Serif"/>
              <a:buChar char="•"/>
            </a:pPr>
            <a:r>
              <a:rPr lang="en-GB" sz="1200">
                <a:cs typeface="Arial"/>
              </a:rPr>
              <a:t>The interface and strong partnership working with Swansea University and plans to revisit the Memorandum of Understanding with Swansea University to ensure the Health Board has sound financial controls in place.​</a:t>
            </a:r>
          </a:p>
          <a:p>
            <a:pPr marL="285750" indent="-285750" algn="just">
              <a:buFont typeface="Arial,Sans-Serif"/>
              <a:buChar char="•"/>
            </a:pPr>
            <a:r>
              <a:rPr lang="en-GB" sz="1200">
                <a:cs typeface="Arial"/>
              </a:rPr>
              <a:t>The development of a policy for undertaking advanced therapies within the Health Board for genetic advanced therapies, which is being considered as part of the infrastructure development on the Morriston site.​</a:t>
            </a:r>
          </a:p>
          <a:p>
            <a:pPr algn="just"/>
            <a:r>
              <a:rPr lang="en-GB" sz="1200">
                <a:latin typeface="Aptos"/>
                <a:cs typeface="Segoe UI"/>
              </a:rPr>
              <a:t>​</a:t>
            </a:r>
          </a:p>
        </p:txBody>
      </p:sp>
      <p:sp>
        <p:nvSpPr>
          <p:cNvPr id="8" name="Slide Number Placeholder 7">
            <a:extLst>
              <a:ext uri="{FF2B5EF4-FFF2-40B4-BE49-F238E27FC236}">
                <a16:creationId xmlns:a16="http://schemas.microsoft.com/office/drawing/2014/main" id="{A0BC42BF-392D-0D49-A4A7-FC4405C0A28F}"/>
              </a:ext>
            </a:extLst>
          </p:cNvPr>
          <p:cNvSpPr>
            <a:spLocks noGrp="1"/>
          </p:cNvSpPr>
          <p:nvPr>
            <p:ph type="sldNum" sz="quarter" idx="12"/>
          </p:nvPr>
        </p:nvSpPr>
        <p:spPr/>
        <p:txBody>
          <a:bodyPr/>
          <a:lstStyle/>
          <a:p>
            <a:r>
              <a:rPr lang="en-GB"/>
              <a:t>100</a:t>
            </a:r>
          </a:p>
        </p:txBody>
      </p:sp>
    </p:spTree>
    <p:extLst>
      <p:ext uri="{BB962C8B-B14F-4D97-AF65-F5344CB8AC3E}">
        <p14:creationId xmlns:p14="http://schemas.microsoft.com/office/powerpoint/2010/main" val="153428010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7C3B6-C6C7-E347-63B4-B674DFBD6C0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4EB018A-F812-9DFE-384D-AC9977DFE942}"/>
              </a:ext>
            </a:extLst>
          </p:cNvPr>
          <p:cNvSpPr>
            <a:spLocks noGrp="1"/>
          </p:cNvSpPr>
          <p:nvPr>
            <p:ph type="sldNum" sz="quarter" idx="12"/>
          </p:nvPr>
        </p:nvSpPr>
        <p:spPr>
          <a:xfrm>
            <a:off x="7676312" y="6365931"/>
            <a:ext cx="2228850" cy="365125"/>
          </a:xfrm>
        </p:spPr>
        <p:txBody>
          <a:bodyPr/>
          <a:lstStyle/>
          <a:p>
            <a:r>
              <a:rPr lang="en-GB"/>
              <a:t>101</a:t>
            </a:r>
          </a:p>
        </p:txBody>
      </p:sp>
      <p:sp>
        <p:nvSpPr>
          <p:cNvPr id="5" name="TextBox 4">
            <a:extLst>
              <a:ext uri="{FF2B5EF4-FFF2-40B4-BE49-F238E27FC236}">
                <a16:creationId xmlns:a16="http://schemas.microsoft.com/office/drawing/2014/main" id="{E9EC4D84-96F4-AF90-4D8C-541F4BAE21F7}"/>
              </a:ext>
            </a:extLst>
          </p:cNvPr>
          <p:cNvSpPr txBox="1"/>
          <p:nvPr/>
        </p:nvSpPr>
        <p:spPr>
          <a:xfrm>
            <a:off x="361934" y="371722"/>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Financial Assessment</a:t>
            </a:r>
            <a:endParaRPr lang="en-GB" b="1">
              <a:solidFill>
                <a:srgbClr val="834AAD"/>
              </a:solidFill>
              <a:latin typeface="Aptos Black" panose="020F0502020204030204" pitchFamily="34" charset="0"/>
            </a:endParaRPr>
          </a:p>
        </p:txBody>
      </p:sp>
      <p:pic>
        <p:nvPicPr>
          <p:cNvPr id="6" name="Picture 5" descr="A rainbow in a black background&#10;&#10;AI-generated content may be incorrect.">
            <a:extLst>
              <a:ext uri="{FF2B5EF4-FFF2-40B4-BE49-F238E27FC236}">
                <a16:creationId xmlns:a16="http://schemas.microsoft.com/office/drawing/2014/main" id="{1690959B-CE0E-0A0F-308C-F9393E82586E}"/>
              </a:ext>
            </a:extLst>
          </p:cNvPr>
          <p:cNvPicPr>
            <a:picLocks noChangeAspect="1"/>
          </p:cNvPicPr>
          <p:nvPr/>
        </p:nvPicPr>
        <p:blipFill>
          <a:blip r:embed="rId2">
            <a:alphaModFix amt="20000"/>
            <a:lum bright="40000" contrast="-40000"/>
          </a:blip>
          <a:srcRect l="39228" t="58256" r="-2"/>
          <a:stretch/>
        </p:blipFill>
        <p:spPr>
          <a:xfrm rot="10800000">
            <a:off x="2314134" y="2925512"/>
            <a:ext cx="6769167" cy="3795760"/>
          </a:xfrm>
          <a:prstGeom prst="rect">
            <a:avLst/>
          </a:prstGeom>
        </p:spPr>
      </p:pic>
      <p:sp>
        <p:nvSpPr>
          <p:cNvPr id="2" name="TextBox 1">
            <a:extLst>
              <a:ext uri="{FF2B5EF4-FFF2-40B4-BE49-F238E27FC236}">
                <a16:creationId xmlns:a16="http://schemas.microsoft.com/office/drawing/2014/main" id="{D09C5770-459D-AAC1-01FC-FF43C6B80D30}"/>
              </a:ext>
            </a:extLst>
          </p:cNvPr>
          <p:cNvSpPr txBox="1"/>
          <p:nvPr/>
        </p:nvSpPr>
        <p:spPr>
          <a:xfrm>
            <a:off x="362429" y="729221"/>
            <a:ext cx="8960797" cy="5816977"/>
          </a:xfrm>
          <a:prstGeom prst="rect">
            <a:avLst/>
          </a:prstGeom>
          <a:solidFill>
            <a:schemeClr val="bg1"/>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ea typeface="+mn-lt"/>
                <a:cs typeface="+mn-lt"/>
              </a:rPr>
              <a:t>A detailed financial assessment has been made of the three main components of the financial plan for 2025/26: -</a:t>
            </a:r>
            <a:endParaRPr lang="en-US" sz="1200"/>
          </a:p>
          <a:p>
            <a:r>
              <a:rPr lang="en-US" sz="1200">
                <a:ea typeface="+mn-lt"/>
                <a:cs typeface="+mn-lt"/>
              </a:rPr>
              <a:t>• Run rate pressures into 2025/26 from 2024/25 </a:t>
            </a:r>
            <a:endParaRPr lang="en-US" sz="1200"/>
          </a:p>
          <a:p>
            <a:r>
              <a:rPr lang="en-US" sz="1200">
                <a:ea typeface="+mn-lt"/>
                <a:cs typeface="+mn-lt"/>
              </a:rPr>
              <a:t>• Impact of additional forecast cost increase for growth, inflation and demand changes in 2024/25 in light of the Welsh Government allocation of 1.77%</a:t>
            </a:r>
            <a:endParaRPr lang="en-US" sz="1200"/>
          </a:p>
          <a:p>
            <a:r>
              <a:rPr lang="en-US" sz="1200">
                <a:ea typeface="+mn-lt"/>
                <a:cs typeface="+mn-lt"/>
              </a:rPr>
              <a:t>• Savings framework</a:t>
            </a:r>
            <a:endParaRPr lang="en-US" sz="1200"/>
          </a:p>
          <a:p>
            <a:endParaRPr lang="en-US" sz="1200"/>
          </a:p>
          <a:p>
            <a:r>
              <a:rPr lang="en-US" sz="1200">
                <a:ea typeface="+mn-lt"/>
                <a:cs typeface="+mn-lt"/>
              </a:rPr>
              <a:t>The combination of increased operational expenditure seen in 2024/25 and the use of non-recurrent options to mitigate in year pressures has led the </a:t>
            </a:r>
            <a:r>
              <a:rPr lang="en-US" sz="1200" err="1">
                <a:ea typeface="+mn-lt"/>
                <a:cs typeface="+mn-lt"/>
              </a:rPr>
              <a:t>organisation</a:t>
            </a:r>
            <a:r>
              <a:rPr lang="en-US" sz="1200">
                <a:ea typeface="+mn-lt"/>
                <a:cs typeface="+mn-lt"/>
              </a:rPr>
              <a:t> to a significant underlying run rate carrying from 2024/25 into 2025/26. This has been assessed as £92.5m following “bottom up” analysis from individual budget holders correlated with a “top down” assessment exercise.  </a:t>
            </a:r>
            <a:endParaRPr lang="en-US" sz="1200"/>
          </a:p>
          <a:p>
            <a:r>
              <a:rPr lang="en-US" sz="1200">
                <a:ea typeface="+mn-lt"/>
                <a:cs typeface="+mn-lt"/>
              </a:rPr>
              <a:t>In 2025/26 the Health Board has assessed the new costs in year of £36.9m offset by Welsh Government allocation increase of £15.2m (1.77%). </a:t>
            </a:r>
            <a:endParaRPr lang="en-US" sz="1200"/>
          </a:p>
          <a:p>
            <a:endParaRPr lang="en-US" sz="1200">
              <a:ea typeface="+mn-lt"/>
              <a:cs typeface="+mn-lt"/>
            </a:endParaRPr>
          </a:p>
          <a:p>
            <a:r>
              <a:rPr lang="en-US" sz="1200">
                <a:ea typeface="+mn-lt"/>
                <a:cs typeface="+mn-lt"/>
              </a:rPr>
              <a:t>The Cost-Up assessment building in national and local growth, alongside inflation and changes to the commissioning contracts has been undertaken through a combination of:</a:t>
            </a:r>
            <a:endParaRPr lang="en-US" sz="1200"/>
          </a:p>
          <a:p>
            <a:r>
              <a:rPr lang="en-US" sz="1200">
                <a:ea typeface="+mn-lt"/>
                <a:cs typeface="+mn-lt"/>
              </a:rPr>
              <a:t>• Collaborative work with other Health Boards to test and challenge the assumptions;</a:t>
            </a:r>
            <a:endParaRPr lang="en-US" sz="1200"/>
          </a:p>
          <a:p>
            <a:r>
              <a:rPr lang="en-US" sz="1200">
                <a:ea typeface="+mn-lt"/>
                <a:cs typeface="+mn-lt"/>
              </a:rPr>
              <a:t>• Nationally agreed rates for inflation;</a:t>
            </a:r>
            <a:endParaRPr lang="en-US" sz="1200"/>
          </a:p>
          <a:p>
            <a:r>
              <a:rPr lang="en-US" sz="1200">
                <a:ea typeface="+mn-lt"/>
                <a:cs typeface="+mn-lt"/>
              </a:rPr>
              <a:t>• Directed changes to areas like the Welsh Risk Pool;</a:t>
            </a:r>
            <a:endParaRPr lang="en-US" sz="1200"/>
          </a:p>
          <a:p>
            <a:r>
              <a:rPr lang="en-US" sz="1200">
                <a:ea typeface="+mn-lt"/>
                <a:cs typeface="+mn-lt"/>
              </a:rPr>
              <a:t>• LTA discussions with all commissioners;</a:t>
            </a:r>
            <a:endParaRPr lang="en-US" sz="1200"/>
          </a:p>
          <a:p>
            <a:r>
              <a:rPr lang="en-US" sz="1200">
                <a:ea typeface="+mn-lt"/>
                <a:cs typeface="+mn-lt"/>
              </a:rPr>
              <a:t>• Detailed clinical assessment of areas such as NICE.</a:t>
            </a:r>
            <a:endParaRPr lang="en-US" sz="1200"/>
          </a:p>
          <a:p>
            <a:endParaRPr lang="en-US" sz="1200"/>
          </a:p>
          <a:p>
            <a:r>
              <a:rPr lang="en-US" sz="1200">
                <a:ea typeface="+mn-lt"/>
                <a:cs typeface="+mn-lt"/>
              </a:rPr>
              <a:t>The Health Board welcomes the planning assumption that additional funding will be provided by WG for the impact of the 2025/26 Pay Award and for the changes in Employers National Insurance Contributions from April 2025. </a:t>
            </a:r>
            <a:endParaRPr lang="en-US" sz="1200"/>
          </a:p>
          <a:p>
            <a:r>
              <a:rPr lang="en-US" sz="1200">
                <a:ea typeface="+mn-lt"/>
                <a:cs typeface="+mn-lt"/>
              </a:rPr>
              <a:t>This overall presents a net pressure in-year for 2025/26 of £21.7m.</a:t>
            </a:r>
            <a:endParaRPr lang="en-US" sz="1200"/>
          </a:p>
          <a:p>
            <a:endParaRPr lang="en-US" sz="1200">
              <a:ea typeface="+mn-lt"/>
              <a:cs typeface="+mn-lt"/>
            </a:endParaRPr>
          </a:p>
          <a:p>
            <a:r>
              <a:rPr lang="en-US" sz="1200">
                <a:ea typeface="+mn-lt"/>
                <a:cs typeface="+mn-lt"/>
              </a:rPr>
              <a:t>The </a:t>
            </a:r>
            <a:r>
              <a:rPr lang="en-US" sz="1200" err="1">
                <a:ea typeface="+mn-lt"/>
                <a:cs typeface="+mn-lt"/>
              </a:rPr>
              <a:t>organisation</a:t>
            </a:r>
            <a:r>
              <a:rPr lang="en-US" sz="1200">
                <a:ea typeface="+mn-lt"/>
                <a:cs typeface="+mn-lt"/>
              </a:rPr>
              <a:t> has set an ambitious savings delivery target of 5% for 2025/26 </a:t>
            </a:r>
            <a:r>
              <a:rPr lang="en-US" sz="1200" err="1">
                <a:ea typeface="+mn-lt"/>
                <a:cs typeface="+mn-lt"/>
              </a:rPr>
              <a:t>recognising</a:t>
            </a:r>
            <a:r>
              <a:rPr lang="en-US" sz="1200">
                <a:ea typeface="+mn-lt"/>
                <a:cs typeface="+mn-lt"/>
              </a:rPr>
              <a:t> that the starting position for the year is not acceptable. 5% is considered to be the maximum deliverable savings level in a financial year. </a:t>
            </a:r>
            <a:endParaRPr lang="en-US" sz="1200"/>
          </a:p>
          <a:p>
            <a:endParaRPr lang="en-US" sz="1200"/>
          </a:p>
          <a:p>
            <a:r>
              <a:rPr lang="en-US" sz="1200">
                <a:ea typeface="+mn-lt"/>
                <a:cs typeface="+mn-lt"/>
              </a:rPr>
              <a:t>After inclusion of the 5% (£55.4m) savings requirement, the closing assessed Plan for 2025/26 of £58.7m deficit remains in excess of the forecast closing position from 2024/25; this is also in excess of the Health Board’s Target Control Total of £17m. The Health Board clearly </a:t>
            </a:r>
            <a:r>
              <a:rPr lang="en-US" sz="1200" err="1">
                <a:ea typeface="+mn-lt"/>
                <a:cs typeface="+mn-lt"/>
              </a:rPr>
              <a:t>recognises</a:t>
            </a:r>
            <a:r>
              <a:rPr lang="en-US" sz="1200">
                <a:ea typeface="+mn-lt"/>
                <a:cs typeface="+mn-lt"/>
              </a:rPr>
              <a:t> that this financial profile is not acceptable or supportable, but at this stage represents the health Board’s considered position. T</a:t>
            </a:r>
            <a:r>
              <a:rPr lang="en-US" sz="1200" b="1">
                <a:ea typeface="+mn-lt"/>
                <a:cs typeface="+mn-lt"/>
              </a:rPr>
              <a:t>he Health Board fully agrees that it must go further and at pace in 2025/26</a:t>
            </a:r>
            <a:endParaRPr lang="en-US" sz="1200" b="1"/>
          </a:p>
        </p:txBody>
      </p:sp>
      <p:pic>
        <p:nvPicPr>
          <p:cNvPr id="7" name="Picture 6" descr="A rainbow in a black background&#10;&#10;AI-generated content may be incorrect.">
            <a:extLst>
              <a:ext uri="{FF2B5EF4-FFF2-40B4-BE49-F238E27FC236}">
                <a16:creationId xmlns:a16="http://schemas.microsoft.com/office/drawing/2014/main" id="{B42750FD-01B1-2B80-1379-AB8CAC378219}"/>
              </a:ext>
            </a:extLst>
          </p:cNvPr>
          <p:cNvPicPr>
            <a:picLocks noChangeAspect="1"/>
          </p:cNvPicPr>
          <p:nvPr/>
        </p:nvPicPr>
        <p:blipFill>
          <a:blip r:embed="rId2">
            <a:alphaModFix amt="20000"/>
            <a:lum bright="40000" contrast="-40000"/>
          </a:blip>
          <a:srcRect l="39228" t="58256" r="-2"/>
          <a:stretch/>
        </p:blipFill>
        <p:spPr>
          <a:xfrm rot="10800000">
            <a:off x="2831467" y="3059607"/>
            <a:ext cx="6769167" cy="3795760"/>
          </a:xfrm>
          <a:prstGeom prst="rect">
            <a:avLst/>
          </a:prstGeom>
        </p:spPr>
      </p:pic>
    </p:spTree>
    <p:extLst>
      <p:ext uri="{BB962C8B-B14F-4D97-AF65-F5344CB8AC3E}">
        <p14:creationId xmlns:p14="http://schemas.microsoft.com/office/powerpoint/2010/main" val="190982244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7C3B6-C6C7-E347-63B4-B674DFBD6C0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4EB018A-F812-9DFE-384D-AC9977DFE942}"/>
              </a:ext>
            </a:extLst>
          </p:cNvPr>
          <p:cNvSpPr>
            <a:spLocks noGrp="1"/>
          </p:cNvSpPr>
          <p:nvPr>
            <p:ph type="sldNum" sz="quarter" idx="12"/>
          </p:nvPr>
        </p:nvSpPr>
        <p:spPr/>
        <p:txBody>
          <a:bodyPr/>
          <a:lstStyle/>
          <a:p>
            <a:r>
              <a:rPr lang="en-GB"/>
              <a:t>102</a:t>
            </a:r>
          </a:p>
        </p:txBody>
      </p:sp>
      <p:pic>
        <p:nvPicPr>
          <p:cNvPr id="6" name="Picture 5" descr="A rainbow in a black background&#10;&#10;AI-generated content may be incorrect.">
            <a:extLst>
              <a:ext uri="{FF2B5EF4-FFF2-40B4-BE49-F238E27FC236}">
                <a16:creationId xmlns:a16="http://schemas.microsoft.com/office/drawing/2014/main" id="{1690959B-CE0E-0A0F-308C-F9393E82586E}"/>
              </a:ext>
            </a:extLst>
          </p:cNvPr>
          <p:cNvPicPr>
            <a:picLocks noChangeAspect="1"/>
          </p:cNvPicPr>
          <p:nvPr/>
        </p:nvPicPr>
        <p:blipFill>
          <a:blip r:embed="rId2">
            <a:alphaModFix amt="20000"/>
            <a:lum bright="40000" contrast="-40000"/>
          </a:blip>
          <a:srcRect l="39228" t="58256" r="-2"/>
          <a:stretch/>
        </p:blipFill>
        <p:spPr>
          <a:xfrm rot="10800000">
            <a:off x="2227912" y="2733948"/>
            <a:ext cx="6769167" cy="3795760"/>
          </a:xfrm>
          <a:prstGeom prst="rect">
            <a:avLst/>
          </a:prstGeom>
        </p:spPr>
      </p:pic>
      <p:sp>
        <p:nvSpPr>
          <p:cNvPr id="2" name="TextBox 1">
            <a:extLst>
              <a:ext uri="{FF2B5EF4-FFF2-40B4-BE49-F238E27FC236}">
                <a16:creationId xmlns:a16="http://schemas.microsoft.com/office/drawing/2014/main" id="{D09C5770-459D-AAC1-01FC-FF43C6B80D30}"/>
              </a:ext>
            </a:extLst>
          </p:cNvPr>
          <p:cNvSpPr txBox="1"/>
          <p:nvPr/>
        </p:nvSpPr>
        <p:spPr>
          <a:xfrm>
            <a:off x="295367" y="355671"/>
            <a:ext cx="9181143" cy="276999"/>
          </a:xfrm>
          <a:prstGeom prst="rect">
            <a:avLst/>
          </a:prstGeom>
          <a:noFill/>
          <a:ln>
            <a:solidFill>
              <a:schemeClr val="bg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a:ea typeface="+mn-lt"/>
                <a:cs typeface="+mn-lt"/>
              </a:rPr>
              <a:t>In terms of a three-year outlook, a summary of the financial outlook for Years 2025/26 – 2027/28 is provided in the table below:</a:t>
            </a:r>
            <a:endParaRPr lang="en-US" b="1"/>
          </a:p>
        </p:txBody>
      </p:sp>
      <p:pic>
        <p:nvPicPr>
          <p:cNvPr id="3" name="Picture 2" descr="A screenshot of a blue and white report&#10;&#10;AI-generated content may be incorrect.">
            <a:extLst>
              <a:ext uri="{FF2B5EF4-FFF2-40B4-BE49-F238E27FC236}">
                <a16:creationId xmlns:a16="http://schemas.microsoft.com/office/drawing/2014/main" id="{F656F5A8-59FE-0612-F21F-4C410C69995D}"/>
              </a:ext>
            </a:extLst>
          </p:cNvPr>
          <p:cNvPicPr>
            <a:picLocks noChangeAspect="1"/>
          </p:cNvPicPr>
          <p:nvPr/>
        </p:nvPicPr>
        <p:blipFill>
          <a:blip r:embed="rId3"/>
          <a:stretch>
            <a:fillRect/>
          </a:stretch>
        </p:blipFill>
        <p:spPr>
          <a:xfrm>
            <a:off x="294326" y="744945"/>
            <a:ext cx="5774775" cy="2839461"/>
          </a:xfrm>
          <a:prstGeom prst="rect">
            <a:avLst/>
          </a:prstGeom>
        </p:spPr>
      </p:pic>
      <p:sp>
        <p:nvSpPr>
          <p:cNvPr id="7" name="TextBox 6">
            <a:extLst>
              <a:ext uri="{FF2B5EF4-FFF2-40B4-BE49-F238E27FC236}">
                <a16:creationId xmlns:a16="http://schemas.microsoft.com/office/drawing/2014/main" id="{090DFFFB-430F-F004-E3FE-2A1EAC8206D7}"/>
              </a:ext>
            </a:extLst>
          </p:cNvPr>
          <p:cNvSpPr txBox="1"/>
          <p:nvPr/>
        </p:nvSpPr>
        <p:spPr>
          <a:xfrm>
            <a:off x="6407463" y="1112351"/>
            <a:ext cx="2829426" cy="1754326"/>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ea typeface="+mn-lt"/>
                <a:cs typeface="+mn-lt"/>
              </a:rPr>
              <a:t>This outlook assumes allocations and wage award funding are broadly the same as 2025/26 and that cost pressures and service growth are also broadly stable. </a:t>
            </a:r>
            <a:endParaRPr lang="en-US">
              <a:ea typeface="+mn-lt"/>
              <a:cs typeface="+mn-lt"/>
            </a:endParaRPr>
          </a:p>
          <a:p>
            <a:endParaRPr lang="en-US" sz="1200">
              <a:ea typeface="+mn-lt"/>
              <a:cs typeface="+mn-lt"/>
            </a:endParaRPr>
          </a:p>
          <a:p>
            <a:r>
              <a:rPr lang="en-US" sz="1200">
                <a:ea typeface="+mn-lt"/>
                <a:cs typeface="+mn-lt"/>
              </a:rPr>
              <a:t>Savings delivery is adjusted to 4% and 3% for future years to account for deliverability after 5% in year 1.</a:t>
            </a:r>
            <a:endParaRPr lang="en-US"/>
          </a:p>
        </p:txBody>
      </p:sp>
      <p:sp>
        <p:nvSpPr>
          <p:cNvPr id="9" name="TextBox 8">
            <a:extLst>
              <a:ext uri="{FF2B5EF4-FFF2-40B4-BE49-F238E27FC236}">
                <a16:creationId xmlns:a16="http://schemas.microsoft.com/office/drawing/2014/main" id="{2649A473-948C-48FE-3DE9-ADF98A73900E}"/>
              </a:ext>
            </a:extLst>
          </p:cNvPr>
          <p:cNvSpPr txBox="1"/>
          <p:nvPr/>
        </p:nvSpPr>
        <p:spPr>
          <a:xfrm>
            <a:off x="295367" y="3928344"/>
            <a:ext cx="9181141" cy="24929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t>A significant amount of work has been carried out by budget holders across Service Groups and Corporate Directorates in 2024/25 to enable line of sight to the forecast outturn of £43.7m for 2024/25.</a:t>
            </a:r>
            <a:endParaRPr lang="en-US"/>
          </a:p>
          <a:p>
            <a:endParaRPr lang="en-US" sz="1200"/>
          </a:p>
          <a:p>
            <a:r>
              <a:rPr lang="en-US" sz="1200"/>
              <a:t>From a savings perspective this represents a major challenge for 2025/26; however, there is significant opportunity across the Health Board to deliver savings at scale:</a:t>
            </a:r>
            <a:endParaRPr lang="en-US"/>
          </a:p>
          <a:p>
            <a:r>
              <a:rPr lang="en-US" sz="1200"/>
              <a:t> • A first wave of savings of circa £14m has been identified for 2025/26 </a:t>
            </a:r>
            <a:endParaRPr lang="en-US"/>
          </a:p>
          <a:p>
            <a:r>
              <a:rPr lang="en-US" sz="1200"/>
              <a:t>• 29 further schemes have been identified and are currently being costed </a:t>
            </a:r>
            <a:endParaRPr lang="en-US"/>
          </a:p>
          <a:p>
            <a:r>
              <a:rPr lang="en-US" sz="1200"/>
              <a:t>• £28.9m of benchmarked opportunities for further savings will be issued to budget holders for action. </a:t>
            </a:r>
            <a:endParaRPr lang="en-US"/>
          </a:p>
          <a:p>
            <a:endParaRPr lang="en-US" sz="1200"/>
          </a:p>
          <a:p>
            <a:r>
              <a:rPr lang="en-US" sz="1200"/>
              <a:t>Whilst this action is welcome and positive this does not give delivery confidence yet on the £58.7m deficit plan or assurance on further identification of savings at pace and scale. The Health Board would benefit from external support to help with this acceleration and testing of existing schemes to increase delivery confidence in the plan and for it to be taken further. Discussions are ongoing with Welsh Government in this regard. </a:t>
            </a:r>
            <a:endParaRPr lang="en-US"/>
          </a:p>
        </p:txBody>
      </p:sp>
    </p:spTree>
    <p:extLst>
      <p:ext uri="{BB962C8B-B14F-4D97-AF65-F5344CB8AC3E}">
        <p14:creationId xmlns:p14="http://schemas.microsoft.com/office/powerpoint/2010/main" val="390348608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7C3B6-C6C7-E347-63B4-B674DFBD6C0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4EB018A-F812-9DFE-384D-AC9977DFE942}"/>
              </a:ext>
            </a:extLst>
          </p:cNvPr>
          <p:cNvSpPr>
            <a:spLocks noGrp="1"/>
          </p:cNvSpPr>
          <p:nvPr>
            <p:ph type="sldNum" sz="quarter" idx="12"/>
          </p:nvPr>
        </p:nvSpPr>
        <p:spPr/>
        <p:txBody>
          <a:bodyPr/>
          <a:lstStyle/>
          <a:p>
            <a:r>
              <a:rPr lang="en-GB"/>
              <a:t>103</a:t>
            </a:r>
            <a:endParaRPr lang="en-US"/>
          </a:p>
        </p:txBody>
      </p:sp>
      <p:pic>
        <p:nvPicPr>
          <p:cNvPr id="6" name="Picture 5" descr="A rainbow in a black background&#10;&#10;AI-generated content may be incorrect.">
            <a:extLst>
              <a:ext uri="{FF2B5EF4-FFF2-40B4-BE49-F238E27FC236}">
                <a16:creationId xmlns:a16="http://schemas.microsoft.com/office/drawing/2014/main" id="{1690959B-CE0E-0A0F-308C-F9393E82586E}"/>
              </a:ext>
            </a:extLst>
          </p:cNvPr>
          <p:cNvPicPr>
            <a:picLocks noChangeAspect="1"/>
          </p:cNvPicPr>
          <p:nvPr/>
        </p:nvPicPr>
        <p:blipFill>
          <a:blip r:embed="rId2">
            <a:alphaModFix amt="20000"/>
            <a:lum bright="40000" contrast="-40000"/>
          </a:blip>
          <a:srcRect l="39228" t="58256" r="-2"/>
          <a:stretch/>
        </p:blipFill>
        <p:spPr>
          <a:xfrm rot="10800000">
            <a:off x="2227912" y="2733948"/>
            <a:ext cx="6769167" cy="3795760"/>
          </a:xfrm>
          <a:prstGeom prst="rect">
            <a:avLst/>
          </a:prstGeom>
        </p:spPr>
      </p:pic>
      <p:sp>
        <p:nvSpPr>
          <p:cNvPr id="9" name="TextBox 8">
            <a:extLst>
              <a:ext uri="{FF2B5EF4-FFF2-40B4-BE49-F238E27FC236}">
                <a16:creationId xmlns:a16="http://schemas.microsoft.com/office/drawing/2014/main" id="{2649A473-948C-48FE-3DE9-ADF98A73900E}"/>
              </a:ext>
            </a:extLst>
          </p:cNvPr>
          <p:cNvSpPr txBox="1"/>
          <p:nvPr/>
        </p:nvSpPr>
        <p:spPr>
          <a:xfrm>
            <a:off x="142083" y="374827"/>
            <a:ext cx="9181141" cy="16619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t>Internal</a:t>
            </a:r>
            <a:r>
              <a:rPr lang="en-US" sz="1200">
                <a:ea typeface="+mn-lt"/>
                <a:cs typeface="+mn-lt"/>
              </a:rPr>
              <a:t> governance arrangements have been strengthened and clarified with clear executive leadership and regular twice monthly reporting and monitoring regime in place. The Recovery and Sustainability Programme has been refreshed for 2025/26, reflecting on the learning from 2025/26 and further team resource has been allocated to strengthen it. Oversight of the plan and its delivery remain a primary matter for the Performance and Finance Committee (PFC) which is a direct sub-committee of the Full Board. Sufficient time will be given at these meetings with PFC meeting twice a month at present to scrutinise, challenge and support delivery plans.</a:t>
            </a:r>
            <a:endParaRPr lang="en-US">
              <a:ea typeface="+mn-lt"/>
              <a:cs typeface="+mn-lt"/>
            </a:endParaRPr>
          </a:p>
          <a:p>
            <a:r>
              <a:rPr lang="en-US" sz="1200">
                <a:ea typeface="+mn-lt"/>
                <a:cs typeface="+mn-lt"/>
              </a:rPr>
              <a:t>A test as to the efficacy of this would also be welcome through the external support under discussion. The diagram below illustrates the clear framework for plan delivery.</a:t>
            </a:r>
            <a:endParaRPr lang="en-US">
              <a:ea typeface="+mn-lt"/>
              <a:cs typeface="+mn-lt"/>
            </a:endParaRPr>
          </a:p>
          <a:p>
            <a:endParaRPr lang="en-US"/>
          </a:p>
        </p:txBody>
      </p:sp>
      <p:pic>
        <p:nvPicPr>
          <p:cNvPr id="5" name="Picture 4" descr="A diagram of a company&#10;&#10;AI-generated content may be incorrect.">
            <a:extLst>
              <a:ext uri="{FF2B5EF4-FFF2-40B4-BE49-F238E27FC236}">
                <a16:creationId xmlns:a16="http://schemas.microsoft.com/office/drawing/2014/main" id="{7DA72F7C-A1E3-218B-7306-BC266B96EE16}"/>
              </a:ext>
            </a:extLst>
          </p:cNvPr>
          <p:cNvPicPr>
            <a:picLocks noChangeAspect="1"/>
          </p:cNvPicPr>
          <p:nvPr/>
        </p:nvPicPr>
        <p:blipFill>
          <a:blip r:embed="rId3"/>
          <a:stretch>
            <a:fillRect/>
          </a:stretch>
        </p:blipFill>
        <p:spPr>
          <a:xfrm>
            <a:off x="140487" y="1839017"/>
            <a:ext cx="6111196" cy="4702903"/>
          </a:xfrm>
          <a:prstGeom prst="rect">
            <a:avLst/>
          </a:prstGeom>
        </p:spPr>
      </p:pic>
      <p:sp>
        <p:nvSpPr>
          <p:cNvPr id="10" name="TextBox 9">
            <a:extLst>
              <a:ext uri="{FF2B5EF4-FFF2-40B4-BE49-F238E27FC236}">
                <a16:creationId xmlns:a16="http://schemas.microsoft.com/office/drawing/2014/main" id="{FB892A79-21AB-91CF-AC05-39F71222419E}"/>
              </a:ext>
            </a:extLst>
          </p:cNvPr>
          <p:cNvSpPr txBox="1"/>
          <p:nvPr/>
        </p:nvSpPr>
        <p:spPr>
          <a:xfrm>
            <a:off x="6254296" y="1840294"/>
            <a:ext cx="2973126" cy="43191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a:t>
            </a:r>
          </a:p>
          <a:p>
            <a:pPr>
              <a:lnSpc>
                <a:spcPts val="1350"/>
              </a:lnSpc>
            </a:pPr>
            <a:r>
              <a:rPr lang="en-US" sz="1200"/>
              <a:t>On the basis of the current financial profile the Health Board is maintaining its control system from 2024/25 into 2025/26 in terms of vacancy freeze and variable pay controls. </a:t>
            </a:r>
          </a:p>
          <a:p>
            <a:pPr>
              <a:lnSpc>
                <a:spcPts val="1350"/>
              </a:lnSpc>
            </a:pPr>
            <a:endParaRPr lang="en-US" sz="1200"/>
          </a:p>
          <a:p>
            <a:pPr>
              <a:lnSpc>
                <a:spcPts val="1350"/>
              </a:lnSpc>
            </a:pPr>
            <a:r>
              <a:rPr lang="en-US" sz="1200"/>
              <a:t>The Health Board has further strengthened its governance arrangements and has clear Executive leadership through the Recovery and Sustainability </a:t>
            </a:r>
            <a:r>
              <a:rPr lang="en-US" sz="1200" err="1"/>
              <a:t>Programme</a:t>
            </a:r>
            <a:r>
              <a:rPr lang="en-US" sz="1200"/>
              <a:t>.</a:t>
            </a:r>
            <a:endParaRPr lang="en-US"/>
          </a:p>
          <a:p>
            <a:pPr>
              <a:lnSpc>
                <a:spcPts val="1350"/>
              </a:lnSpc>
            </a:pPr>
            <a:endParaRPr lang="en-US" sz="1200"/>
          </a:p>
          <a:p>
            <a:pPr>
              <a:lnSpc>
                <a:spcPts val="1350"/>
              </a:lnSpc>
            </a:pPr>
            <a:r>
              <a:rPr lang="en-US" sz="1200"/>
              <a:t>There is absolute clarity that more is needed to reduce risk in this base plan, improve upon it and support is necessary to achieve the scale and pace required.</a:t>
            </a:r>
            <a:endParaRPr lang="en-US"/>
          </a:p>
          <a:p>
            <a:pPr>
              <a:lnSpc>
                <a:spcPts val="1350"/>
              </a:lnSpc>
            </a:pPr>
            <a:endParaRPr lang="en-US" sz="1200" b="1"/>
          </a:p>
          <a:p>
            <a:pPr>
              <a:lnSpc>
                <a:spcPts val="1350"/>
              </a:lnSpc>
            </a:pPr>
            <a:r>
              <a:rPr lang="en-US" sz="1200" b="1"/>
              <a:t> It is acknowledged at this point that the plan cannot be approved and needs to be further worked through following submission, assessment and scrutiny by Welsh Government.​</a:t>
            </a:r>
            <a:endParaRPr lang="en-US" b="1"/>
          </a:p>
        </p:txBody>
      </p:sp>
    </p:spTree>
    <p:extLst>
      <p:ext uri="{BB962C8B-B14F-4D97-AF65-F5344CB8AC3E}">
        <p14:creationId xmlns:p14="http://schemas.microsoft.com/office/powerpoint/2010/main" val="244555026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F8AD59-FDAD-82C7-8ACF-B8F41C45B23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4593B8-16B0-2CB7-9347-CD9A599E48AE}"/>
              </a:ext>
            </a:extLst>
          </p:cNvPr>
          <p:cNvSpPr>
            <a:spLocks noGrp="1"/>
          </p:cNvSpPr>
          <p:nvPr>
            <p:ph type="sldNum" sz="quarter" idx="12"/>
          </p:nvPr>
        </p:nvSpPr>
        <p:spPr>
          <a:xfrm>
            <a:off x="7676312" y="6356353"/>
            <a:ext cx="2228850" cy="365125"/>
          </a:xfrm>
        </p:spPr>
        <p:txBody>
          <a:bodyPr/>
          <a:lstStyle/>
          <a:p>
            <a:pPr marL="0" marR="0" lvl="0" indent="0" algn="r" defTabSz="457200">
              <a:lnSpc>
                <a:spcPct val="100000"/>
              </a:lnSpc>
              <a:spcBef>
                <a:spcPts val="0"/>
              </a:spcBef>
              <a:spcAft>
                <a:spcPts val="0"/>
              </a:spcAft>
              <a:buNone/>
              <a:tabLst/>
              <a:defRPr/>
            </a:pPr>
            <a:r>
              <a:rPr lang="en-GB">
                <a:solidFill>
                  <a:prstClr val="black">
                    <a:tint val="82000"/>
                  </a:prstClr>
                </a:solidFill>
                <a:latin typeface="Aptos" panose="02110004020202020204"/>
              </a:rPr>
              <a:t>104</a:t>
            </a:r>
            <a:endParaRPr lang="en-US">
              <a:ea typeface="+mn-ea"/>
              <a:cs typeface="+mn-cs"/>
            </a:endParaRPr>
          </a:p>
        </p:txBody>
      </p:sp>
      <p:sp>
        <p:nvSpPr>
          <p:cNvPr id="5" name="TextBox 4">
            <a:extLst>
              <a:ext uri="{FF2B5EF4-FFF2-40B4-BE49-F238E27FC236}">
                <a16:creationId xmlns:a16="http://schemas.microsoft.com/office/drawing/2014/main" id="{ABC43397-7447-4921-53A6-612785B03227}"/>
              </a:ext>
            </a:extLst>
          </p:cNvPr>
          <p:cNvSpPr txBox="1"/>
          <p:nvPr/>
        </p:nvSpPr>
        <p:spPr>
          <a:xfrm>
            <a:off x="3048" y="0"/>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834AAD"/>
                </a:solidFill>
                <a:effectLst/>
                <a:uLnTx/>
                <a:uFillTx/>
                <a:latin typeface="Aptos Black" panose="020F0502020204030204" pitchFamily="34" charset="0"/>
                <a:ea typeface="+mn-ea"/>
                <a:cs typeface="+mn-cs"/>
              </a:rPr>
              <a:t>Capital &amp; Estates </a:t>
            </a:r>
          </a:p>
        </p:txBody>
      </p:sp>
      <p:sp>
        <p:nvSpPr>
          <p:cNvPr id="7" name="TextBox 6">
            <a:extLst>
              <a:ext uri="{FF2B5EF4-FFF2-40B4-BE49-F238E27FC236}">
                <a16:creationId xmlns:a16="http://schemas.microsoft.com/office/drawing/2014/main" id="{58183E0E-E4C6-FB66-4049-E5E7EF90A853}"/>
              </a:ext>
            </a:extLst>
          </p:cNvPr>
          <p:cNvSpPr txBox="1"/>
          <p:nvPr/>
        </p:nvSpPr>
        <p:spPr>
          <a:xfrm>
            <a:off x="91744" y="3262726"/>
            <a:ext cx="9448949" cy="3477875"/>
          </a:xfrm>
          <a:prstGeom prst="rect">
            <a:avLst/>
          </a:prstGeom>
          <a:solidFill>
            <a:srgbClr val="DBC5E1"/>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marL="228600" marR="0" lvl="0" indent="-228600" algn="just" defTabSz="457200" rtl="0" eaLnBrk="1" fontAlgn="auto" latinLnBrk="0" hangingPunct="1">
              <a:lnSpc>
                <a:spcPct val="100000"/>
              </a:lnSpc>
              <a:spcBef>
                <a:spcPts val="0"/>
              </a:spcBef>
              <a:spcAft>
                <a:spcPts val="0"/>
              </a:spcAft>
              <a:buClrTx/>
              <a:buSzTx/>
              <a:buFontTx/>
              <a:buAutoNum type="alphaUcPeriod"/>
              <a:tabLst/>
              <a:defRPr/>
            </a:pPr>
            <a:r>
              <a:rPr kumimoji="0" lang="en-GB" sz="1100" b="1" i="0" u="sng" strike="noStrike" kern="1200" cap="none" spc="0" normalizeH="0" baseline="0" noProof="0">
                <a:ln>
                  <a:noFill/>
                </a:ln>
                <a:solidFill>
                  <a:prstClr val="black"/>
                </a:solidFill>
                <a:effectLst/>
                <a:uLnTx/>
                <a:uFillTx/>
                <a:latin typeface="Aptos" panose="02110004020202020204"/>
                <a:ea typeface="+mn-ea"/>
                <a:cs typeface="+mn-cs"/>
              </a:rPr>
              <a:t>Approved Schemes</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Two schemes</a:t>
            </a:r>
            <a:r>
              <a:rPr kumimoji="0" lang="en-GB" sz="1100" b="0" i="0" u="sng" strike="noStrike" kern="1200" cap="none" spc="0" normalizeH="0" baseline="0" noProof="0">
                <a:ln>
                  <a:noFill/>
                </a:ln>
                <a:solidFill>
                  <a:prstClr val="black"/>
                </a:solidFill>
                <a:effectLst/>
                <a:uLnTx/>
                <a:uFillTx/>
                <a:latin typeface="Aptos" panose="02110004020202020204"/>
                <a:ea typeface="+mn-ea"/>
                <a:cs typeface="+mn-cs"/>
              </a:rPr>
              <a:t> </a:t>
            </a: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in the West Wales Cancer Centre have recently been approved. These schemes to provide a permanent PET-CT and 2</a:t>
            </a:r>
            <a:r>
              <a:rPr kumimoji="0" lang="en-GB" sz="1100" b="0" i="0" u="none" strike="noStrike" kern="1200" cap="none" spc="0" normalizeH="0" baseline="30000" noProof="0">
                <a:ln>
                  <a:noFill/>
                </a:ln>
                <a:solidFill>
                  <a:prstClr val="black"/>
                </a:solidFill>
                <a:effectLst/>
                <a:uLnTx/>
                <a:uFillTx/>
                <a:latin typeface="Aptos" panose="02110004020202020204"/>
                <a:ea typeface="+mn-ea"/>
                <a:cs typeface="+mn-cs"/>
              </a:rPr>
              <a:t>nd</a:t>
            </a: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 CT-Sim will complete in 2025-26.</a:t>
            </a:r>
          </a:p>
          <a:p>
            <a:pPr marL="228600" marR="0" lvl="0" indent="-228600" algn="just" defTabSz="457200" rtl="0" eaLnBrk="1" fontAlgn="auto" latinLnBrk="0" hangingPunct="1">
              <a:lnSpc>
                <a:spcPct val="100000"/>
              </a:lnSpc>
              <a:spcBef>
                <a:spcPts val="0"/>
              </a:spcBef>
              <a:spcAft>
                <a:spcPts val="0"/>
              </a:spcAft>
              <a:buClrTx/>
              <a:buSzTx/>
              <a:buFontTx/>
              <a:buAutoNum type="alphaUcPeriod" startAt="2"/>
              <a:tabLst/>
              <a:defRPr/>
            </a:pPr>
            <a:r>
              <a:rPr kumimoji="0" lang="en-GB" sz="1100" b="1" i="0" u="sng" strike="noStrike" kern="1200" cap="none" spc="0" normalizeH="0" baseline="0" noProof="0">
                <a:ln>
                  <a:noFill/>
                </a:ln>
                <a:solidFill>
                  <a:prstClr val="black"/>
                </a:solidFill>
                <a:effectLst/>
                <a:uLnTx/>
                <a:uFillTx/>
                <a:latin typeface="Aptos" panose="02110004020202020204"/>
                <a:ea typeface="+mn-ea"/>
                <a:cs typeface="+mn-cs"/>
              </a:rPr>
              <a:t>New - Urgent Risks</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The Board has requested urgent capital support on three capital schemes in the 10- Year programme to progress with short-term plans to mitigate the risks associated with delays with the main schemes</a:t>
            </a:r>
            <a:r>
              <a:rPr kumimoji="0" lang="en-GB" sz="1100" b="1" i="0" u="none" strike="noStrike" kern="1200" cap="none" spc="0" normalizeH="0" baseline="0" noProof="0">
                <a:ln>
                  <a:noFill/>
                </a:ln>
                <a:solidFill>
                  <a:prstClr val="black"/>
                </a:solidFill>
                <a:effectLst/>
                <a:uLnTx/>
                <a:uFillTx/>
                <a:latin typeface="Aptos" panose="02110004020202020204"/>
                <a:ea typeface="+mn-ea"/>
                <a:cs typeface="+mn-cs"/>
              </a:rPr>
              <a:t> </a:t>
            </a: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to manage Operational Resilience and Safety &amp; Clinical Suitability</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Adult Acute Mental Health Unit, Cefn Coed</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ED Improvements, Morriston</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Regional Pathology – Cellular Pathology</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In addition, support will also be required to re-provide the Taith Older Persons Ward which was badly damaged following a fire.</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Aptos" panose="02110004020202020204"/>
                <a:ea typeface="+mn-ea"/>
                <a:cs typeface="+mn-cs"/>
              </a:rPr>
              <a:t>C.  </a:t>
            </a:r>
            <a:r>
              <a:rPr kumimoji="0" lang="en-GB" sz="1100" b="1" i="0" u="sng" strike="noStrike" kern="1200" cap="none" spc="0" normalizeH="0" baseline="0" noProof="0">
                <a:ln>
                  <a:noFill/>
                </a:ln>
                <a:solidFill>
                  <a:prstClr val="black"/>
                </a:solidFill>
                <a:effectLst/>
                <a:uLnTx/>
                <a:uFillTx/>
                <a:latin typeface="Aptos" panose="02110004020202020204"/>
                <a:ea typeface="+mn-ea"/>
                <a:cs typeface="+mn-cs"/>
              </a:rPr>
              <a:t>WG Endorsement to produce Business Cases</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Three schemes received WG endorsement to progress with the development of business cases.</a:t>
            </a:r>
          </a:p>
          <a:p>
            <a:pPr marL="171450" marR="0" lvl="0"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1" i="0" u="none" strike="noStrike" kern="1200" cap="none" spc="0" normalizeH="0" baseline="0" noProof="0">
                <a:ln>
                  <a:noFill/>
                </a:ln>
                <a:solidFill>
                  <a:prstClr val="black"/>
                </a:solidFill>
                <a:effectLst/>
                <a:uLnTx/>
                <a:uFillTx/>
                <a:latin typeface="Aptos" panose="02110004020202020204"/>
                <a:ea typeface="+mn-ea"/>
                <a:cs typeface="+mn-cs"/>
              </a:rPr>
              <a:t>Emergency Department, Morriston</a:t>
            </a: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 This scheme is linked to the provision of a new Access Route into Morriston Hospital and the City Deal Campuses Business Case. A business case scoping meeting for the provision of a new ED department is taking place with WG in April</a:t>
            </a:r>
          </a:p>
          <a:p>
            <a:pPr marL="171450" marR="0" lvl="0"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1" i="0" u="none" strike="noStrike" kern="1200" cap="none" spc="0" normalizeH="0" baseline="0" noProof="0">
                <a:ln>
                  <a:noFill/>
                </a:ln>
                <a:solidFill>
                  <a:prstClr val="black"/>
                </a:solidFill>
                <a:effectLst/>
                <a:uLnTx/>
                <a:uFillTx/>
                <a:latin typeface="Aptos" panose="02110004020202020204"/>
                <a:ea typeface="+mn-ea"/>
                <a:cs typeface="+mn-cs"/>
              </a:rPr>
              <a:t>Develop a HVLC Centre of Excellence for Urology, NPT</a:t>
            </a: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 The relocation of high-volume low complexity Urology activity from Morriston to NPT will create increased capacity for planned care procedures and improve performance on the cancer pathway at Morriston. The Board is considering scrutiny comments from WG following submission of the business case.</a:t>
            </a:r>
          </a:p>
          <a:p>
            <a:pPr marL="171450" marR="0" lvl="0"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1" i="0" u="none" strike="noStrike" kern="1200" cap="none" spc="0" normalizeH="0" baseline="0" noProof="0">
                <a:ln>
                  <a:noFill/>
                </a:ln>
                <a:solidFill>
                  <a:prstClr val="black"/>
                </a:solidFill>
                <a:effectLst/>
                <a:uLnTx/>
                <a:uFillTx/>
                <a:latin typeface="Aptos" panose="02110004020202020204"/>
                <a:ea typeface="+mn-ea"/>
                <a:cs typeface="+mn-cs"/>
              </a:rPr>
              <a:t>Hybrid Vascular Theatre, Morriston. </a:t>
            </a: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Provide a dedicated hybrid theatre for more complex cases to allow vascular surgeons to combine conventional surgical techniques with interventional techniques in a hybrid theatre without interruption. The Board is considering scrutiny comments from WG following submission of the business case. </a:t>
            </a:r>
            <a:endParaRPr kumimoji="0" lang="en-GB" sz="1100" b="1"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8" name="TextBox 7">
            <a:extLst>
              <a:ext uri="{FF2B5EF4-FFF2-40B4-BE49-F238E27FC236}">
                <a16:creationId xmlns:a16="http://schemas.microsoft.com/office/drawing/2014/main" id="{593304FF-CB30-B18E-C62E-DEFE0CF5BFA2}"/>
              </a:ext>
            </a:extLst>
          </p:cNvPr>
          <p:cNvSpPr txBox="1"/>
          <p:nvPr/>
        </p:nvSpPr>
        <p:spPr>
          <a:xfrm>
            <a:off x="80031" y="293786"/>
            <a:ext cx="4080489" cy="297004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lt"/>
                <a:cs typeface="+mn-lt"/>
              </a:rPr>
              <a:t>The Health Board’s Estates Strategy approved by the Board in 2023, identified the need for significant capital investment to support the CSP and a programme of backlog maintenance works identified by Condition Surveys. </a:t>
            </a: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Following feedback on the NHS - All Wales Capital Prioritisation (Scheme Specific Elements), a new Estates Task Force under the leadership of our vice-chair was established in January, to provide the board with strategic oversight of the implementation of the Estates Strategy. Whilst the main elements of the prioritised 10-year plan remain intact, the Task Force recommended an urgent focus on four schemes which will require </a:t>
            </a:r>
            <a:r>
              <a:rPr kumimoji="0" lang="en-GB" sz="1100" b="0" i="0" u="sng" strike="noStrike" kern="1200" cap="none" spc="0" normalizeH="0" baseline="0" noProof="0">
                <a:ln>
                  <a:noFill/>
                </a:ln>
                <a:solidFill>
                  <a:prstClr val="black"/>
                </a:solidFill>
                <a:effectLst/>
                <a:uLnTx/>
                <a:uFillTx/>
                <a:latin typeface="Aptos" panose="02110004020202020204"/>
                <a:ea typeface="+mn-ea"/>
                <a:cs typeface="+mn-cs"/>
              </a:rPr>
              <a:t>urgent short-term capital funding support from WG </a:t>
            </a: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(in addition to long term strategic support) to ensure Operational Resilience and Safety &amp; Clinical Suitability</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100" b="1" i="0" u="none" strike="noStrike" kern="1200" cap="none" spc="0" normalizeH="0" baseline="0" noProof="0">
                <a:ln>
                  <a:noFill/>
                </a:ln>
                <a:solidFill>
                  <a:prstClr val="black"/>
                </a:solidFill>
                <a:effectLst/>
                <a:uLnTx/>
                <a:uFillTx/>
                <a:latin typeface="Aptos" panose="02110004020202020204"/>
                <a:ea typeface="+mn-ea"/>
                <a:cs typeface="+mn-cs"/>
              </a:rPr>
              <a:t>Adult Acute Mental Health Unit Cefn Coed</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100" b="1" i="0" u="none" strike="noStrike" kern="1200" cap="none" spc="0" normalizeH="0" baseline="0" noProof="0">
                <a:ln>
                  <a:noFill/>
                </a:ln>
                <a:solidFill>
                  <a:prstClr val="black"/>
                </a:solidFill>
                <a:effectLst/>
                <a:uLnTx/>
                <a:uFillTx/>
                <a:latin typeface="Aptos" panose="02110004020202020204"/>
                <a:ea typeface="+mn-ea"/>
                <a:cs typeface="+mn-cs"/>
              </a:rPr>
              <a:t>ED Morriston</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100" b="1" i="0" u="none" strike="noStrike" kern="1200" cap="none" spc="0" normalizeH="0" baseline="0" noProof="0">
                <a:ln>
                  <a:noFill/>
                </a:ln>
                <a:solidFill>
                  <a:prstClr val="black"/>
                </a:solidFill>
                <a:effectLst/>
                <a:uLnTx/>
                <a:uFillTx/>
                <a:latin typeface="Aptos" panose="02110004020202020204"/>
                <a:ea typeface="+mn-ea"/>
                <a:cs typeface="+mn-cs"/>
              </a:rPr>
              <a:t>Regional Cellular Pathology</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100" b="1" i="0" u="none" strike="noStrike" kern="1200" cap="none" spc="0" normalizeH="0" baseline="0" noProof="0">
                <a:ln>
                  <a:noFill/>
                </a:ln>
                <a:solidFill>
                  <a:prstClr val="black"/>
                </a:solidFill>
                <a:effectLst/>
                <a:uLnTx/>
                <a:uFillTx/>
                <a:latin typeface="Aptos" panose="02110004020202020204"/>
                <a:ea typeface="+mn-ea"/>
                <a:cs typeface="+mn-cs"/>
              </a:rPr>
              <a:t>Taith Older Persons Ward, Glanrhyd (Fire)</a:t>
            </a:r>
            <a:endParaRPr kumimoji="0" lang="en-GB" sz="11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1" name="TextBox 10">
            <a:extLst>
              <a:ext uri="{FF2B5EF4-FFF2-40B4-BE49-F238E27FC236}">
                <a16:creationId xmlns:a16="http://schemas.microsoft.com/office/drawing/2014/main" id="{A29FE4DF-EA6A-94CF-D87D-FF29675F1ECD}"/>
              </a:ext>
            </a:extLst>
          </p:cNvPr>
          <p:cNvSpPr txBox="1"/>
          <p:nvPr/>
        </p:nvSpPr>
        <p:spPr>
          <a:xfrm>
            <a:off x="4237503" y="293786"/>
            <a:ext cx="5308197" cy="297004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lt"/>
                <a:cs typeface="+mn-lt"/>
              </a:rPr>
              <a:t>Morriston Hospital - Hybrid Planning Application is due for submission in June 2025 for the development of the current site plus additional 55 acres (Outline Planning) and the provision of a new access route to J46 of the M4 (Full Planning).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black"/>
              </a:solidFill>
              <a:effectLst/>
              <a:uLnTx/>
              <a:uFillTx/>
              <a:latin typeface="Aptos" panose="02110004020202020204"/>
              <a:ea typeface="+mn-lt"/>
              <a:cs typeface="+mn-lt"/>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lt"/>
                <a:cs typeface="+mn-lt"/>
              </a:rPr>
              <a:t>The development of alternative funding models, estates utilisation, disposals and decarbonisation from part of the 10-year programme.</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black"/>
              </a:solidFill>
              <a:effectLst/>
              <a:uLnTx/>
              <a:uFillTx/>
              <a:latin typeface="Aptos" panose="02110004020202020204"/>
              <a:ea typeface="+mn-lt"/>
              <a:cs typeface="+mn-lt"/>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lt"/>
                <a:cs typeface="+mn-lt"/>
              </a:rPr>
              <a:t>During 2025-26 we will focus on developing our plans to provide modern estate to support our Community and Mental Health services in Swansea City Centre, looking at partnership models with Swansea Council and their development partners.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ea"/>
                <a:cs typeface="+mn-cs"/>
              </a:rPr>
              <a:t>The plan reflects the new Core Requirements funding allocations for TEF, Equipment &amp; Diagnostic and Digital. Our discretionary capital programme will focus on maintaining the highest risks in our equipment &amp; digital asset base, along with maintenance of our building estate alongside a contribution to the new TEF programme and the PFI contractual commitments at NPT hospital.</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8699973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F8AD59-FDAD-82C7-8ACF-B8F41C45B23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4593B8-16B0-2CB7-9347-CD9A599E48AE}"/>
              </a:ext>
            </a:extLst>
          </p:cNvPr>
          <p:cNvSpPr>
            <a:spLocks noGrp="1"/>
          </p:cNvSpPr>
          <p:nvPr>
            <p:ph type="sldNum" sz="quarter" idx="12"/>
          </p:nvPr>
        </p:nvSpPr>
        <p:spPr/>
        <p:txBody>
          <a:bodyPr/>
          <a:lstStyle/>
          <a:p>
            <a:pPr marL="0" marR="0" lvl="0" indent="0" algn="r" defTabSz="457200">
              <a:lnSpc>
                <a:spcPct val="100000"/>
              </a:lnSpc>
              <a:spcBef>
                <a:spcPts val="0"/>
              </a:spcBef>
              <a:spcAft>
                <a:spcPts val="0"/>
              </a:spcAft>
              <a:buNone/>
              <a:tabLst/>
              <a:defRPr/>
            </a:pPr>
            <a:r>
              <a:rPr lang="en-GB">
                <a:solidFill>
                  <a:prstClr val="black">
                    <a:tint val="82000"/>
                  </a:prstClr>
                </a:solidFill>
                <a:latin typeface="Aptos" panose="02110004020202020204"/>
              </a:rPr>
              <a:t>105</a:t>
            </a:r>
            <a:endParaRPr lang="en-US">
              <a:ea typeface="+mn-ea"/>
              <a:cs typeface="+mn-cs"/>
            </a:endParaRPr>
          </a:p>
        </p:txBody>
      </p:sp>
      <p:sp>
        <p:nvSpPr>
          <p:cNvPr id="5" name="TextBox 4">
            <a:extLst>
              <a:ext uri="{FF2B5EF4-FFF2-40B4-BE49-F238E27FC236}">
                <a16:creationId xmlns:a16="http://schemas.microsoft.com/office/drawing/2014/main" id="{ABC43397-7447-4921-53A6-612785B03227}"/>
              </a:ext>
            </a:extLst>
          </p:cNvPr>
          <p:cNvSpPr txBox="1"/>
          <p:nvPr/>
        </p:nvSpPr>
        <p:spPr>
          <a:xfrm>
            <a:off x="3048" y="0"/>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834AAD"/>
                </a:solidFill>
                <a:effectLst/>
                <a:uLnTx/>
                <a:uFillTx/>
                <a:latin typeface="Aptos Black" panose="020F0502020204030204" pitchFamily="34" charset="0"/>
                <a:ea typeface="+mn-ea"/>
                <a:cs typeface="+mn-cs"/>
              </a:rPr>
              <a:t>Capital &amp; Estates – 10 Year Outline Capital Programme</a:t>
            </a:r>
          </a:p>
        </p:txBody>
      </p:sp>
      <p:pic>
        <p:nvPicPr>
          <p:cNvPr id="6" name="Picture 5" descr="A rainbow in a black background&#10;&#10;AI-generated content may be incorrect.">
            <a:extLst>
              <a:ext uri="{FF2B5EF4-FFF2-40B4-BE49-F238E27FC236}">
                <a16:creationId xmlns:a16="http://schemas.microsoft.com/office/drawing/2014/main" id="{80DB3349-7232-CB95-D658-40EC30E72E5A}"/>
              </a:ext>
            </a:extLst>
          </p:cNvPr>
          <p:cNvPicPr>
            <a:picLocks noChangeAspect="1"/>
          </p:cNvPicPr>
          <p:nvPr/>
        </p:nvPicPr>
        <p:blipFill>
          <a:blip r:embed="rId2">
            <a:alphaModFix amt="20000"/>
            <a:lum bright="40000" contrast="-40000"/>
          </a:blip>
          <a:srcRect l="39228" t="58256" r="-2"/>
          <a:stretch/>
        </p:blipFill>
        <p:spPr>
          <a:xfrm rot="10800000">
            <a:off x="-628215" y="2137333"/>
            <a:ext cx="6769167" cy="3795760"/>
          </a:xfrm>
          <a:prstGeom prst="rect">
            <a:avLst/>
          </a:prstGeom>
        </p:spPr>
      </p:pic>
      <p:pic>
        <p:nvPicPr>
          <p:cNvPr id="3" name="Picture 2">
            <a:extLst>
              <a:ext uri="{FF2B5EF4-FFF2-40B4-BE49-F238E27FC236}">
                <a16:creationId xmlns:a16="http://schemas.microsoft.com/office/drawing/2014/main" id="{7F3090F6-1BAC-B24E-2ADD-70E6D75844E8}"/>
              </a:ext>
            </a:extLst>
          </p:cNvPr>
          <p:cNvPicPr>
            <a:picLocks noChangeAspect="1"/>
          </p:cNvPicPr>
          <p:nvPr/>
        </p:nvPicPr>
        <p:blipFill>
          <a:blip r:embed="rId3"/>
          <a:stretch>
            <a:fillRect/>
          </a:stretch>
        </p:blipFill>
        <p:spPr>
          <a:xfrm>
            <a:off x="112933" y="391368"/>
            <a:ext cx="9680133" cy="5805126"/>
          </a:xfrm>
          <a:prstGeom prst="rect">
            <a:avLst/>
          </a:prstGeom>
          <a:ln>
            <a:solidFill>
              <a:schemeClr val="tx1">
                <a:lumMod val="50000"/>
                <a:lumOff val="50000"/>
              </a:schemeClr>
            </a:solidFill>
          </a:ln>
        </p:spPr>
      </p:pic>
    </p:spTree>
    <p:extLst>
      <p:ext uri="{BB962C8B-B14F-4D97-AF65-F5344CB8AC3E}">
        <p14:creationId xmlns:p14="http://schemas.microsoft.com/office/powerpoint/2010/main" val="24076893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F8AD59-FDAD-82C7-8ACF-B8F41C45B23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4593B8-16B0-2CB7-9347-CD9A599E48AE}"/>
              </a:ext>
            </a:extLst>
          </p:cNvPr>
          <p:cNvSpPr>
            <a:spLocks noGrp="1"/>
          </p:cNvSpPr>
          <p:nvPr>
            <p:ph type="sldNum" sz="quarter" idx="12"/>
          </p:nvPr>
        </p:nvSpPr>
        <p:spPr>
          <a:xfrm>
            <a:off x="7599670" y="6490448"/>
            <a:ext cx="2228850" cy="365125"/>
          </a:xfrm>
        </p:spPr>
        <p:txBody>
          <a:bodyPr/>
          <a:lstStyle/>
          <a:p>
            <a:pPr marL="0" marR="0" lvl="0" indent="0" algn="r" defTabSz="457200">
              <a:lnSpc>
                <a:spcPct val="100000"/>
              </a:lnSpc>
              <a:spcBef>
                <a:spcPts val="0"/>
              </a:spcBef>
              <a:spcAft>
                <a:spcPts val="0"/>
              </a:spcAft>
              <a:buNone/>
              <a:tabLst/>
              <a:defRPr/>
            </a:pPr>
            <a:r>
              <a:rPr lang="en-GB">
                <a:solidFill>
                  <a:prstClr val="black">
                    <a:tint val="82000"/>
                  </a:prstClr>
                </a:solidFill>
                <a:latin typeface="Aptos" panose="02110004020202020204"/>
              </a:rPr>
              <a:t>106</a:t>
            </a:r>
            <a:endParaRPr lang="en-US">
              <a:ea typeface="+mn-ea"/>
              <a:cs typeface="+mn-cs"/>
            </a:endParaRPr>
          </a:p>
        </p:txBody>
      </p:sp>
      <p:sp>
        <p:nvSpPr>
          <p:cNvPr id="5" name="TextBox 4">
            <a:extLst>
              <a:ext uri="{FF2B5EF4-FFF2-40B4-BE49-F238E27FC236}">
                <a16:creationId xmlns:a16="http://schemas.microsoft.com/office/drawing/2014/main" id="{ABC43397-7447-4921-53A6-612785B03227}"/>
              </a:ext>
            </a:extLst>
          </p:cNvPr>
          <p:cNvSpPr txBox="1"/>
          <p:nvPr/>
        </p:nvSpPr>
        <p:spPr>
          <a:xfrm>
            <a:off x="3048" y="0"/>
            <a:ext cx="6518366"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834AAD"/>
                </a:solidFill>
                <a:effectLst/>
                <a:uLnTx/>
                <a:uFillTx/>
                <a:latin typeface="Aptos Black" panose="020F0502020204030204" pitchFamily="34" charset="0"/>
                <a:ea typeface="+mn-ea"/>
                <a:cs typeface="+mn-cs"/>
              </a:rPr>
              <a:t>Capital &amp; Estates – Enabling Actions</a:t>
            </a:r>
          </a:p>
        </p:txBody>
      </p:sp>
      <p:pic>
        <p:nvPicPr>
          <p:cNvPr id="6" name="Picture 5" descr="A rainbow in a black background&#10;&#10;AI-generated content may be incorrect.">
            <a:extLst>
              <a:ext uri="{FF2B5EF4-FFF2-40B4-BE49-F238E27FC236}">
                <a16:creationId xmlns:a16="http://schemas.microsoft.com/office/drawing/2014/main" id="{80DB3349-7232-CB95-D658-40EC30E72E5A}"/>
              </a:ext>
            </a:extLst>
          </p:cNvPr>
          <p:cNvPicPr>
            <a:picLocks noChangeAspect="1"/>
          </p:cNvPicPr>
          <p:nvPr/>
        </p:nvPicPr>
        <p:blipFill>
          <a:blip r:embed="rId2">
            <a:alphaModFix amt="20000"/>
            <a:lum bright="40000" contrast="-40000"/>
          </a:blip>
          <a:srcRect l="39228" t="58256" r="-2"/>
          <a:stretch/>
        </p:blipFill>
        <p:spPr>
          <a:xfrm rot="10800000">
            <a:off x="923788" y="2941903"/>
            <a:ext cx="6769167" cy="3795760"/>
          </a:xfrm>
          <a:prstGeom prst="rect">
            <a:avLst/>
          </a:prstGeom>
        </p:spPr>
      </p:pic>
      <p:sp>
        <p:nvSpPr>
          <p:cNvPr id="2" name="TextBox 1">
            <a:extLst>
              <a:ext uri="{FF2B5EF4-FFF2-40B4-BE49-F238E27FC236}">
                <a16:creationId xmlns:a16="http://schemas.microsoft.com/office/drawing/2014/main" id="{88CD7124-23D3-EE5B-7C09-B8B12CD0998F}"/>
              </a:ext>
            </a:extLst>
          </p:cNvPr>
          <p:cNvSpPr txBox="1"/>
          <p:nvPr/>
        </p:nvSpPr>
        <p:spPr>
          <a:xfrm>
            <a:off x="70216" y="396324"/>
            <a:ext cx="9716508" cy="250549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200" b="1" i="0" u="sng"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rPr>
              <a:t>Estates Rationalisation </a:t>
            </a:r>
            <a:endParaRPr kumimoji="0" lang="en-GB" sz="12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endParaRP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rPr>
              <a:t>Following the submission of our Estates Rationalisation of Non-Clinical Space submission in 2023, we are continuing to continuing to develop our disposal strategy. During 2024-25 we completed two disposals at Cymmer Health Centre and Phillips Parade. Our disposal strategy has identified two further disposals in 2025-26 and further potential disposals in the medium term which will require detailed investigation. </a:t>
            </a: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rPr>
              <a:t>We will continue to develop our disposal strategy for the remaining surplus areas of the Cefn Coed site, although this work will need to be linked to the provision of  new accommodation for the current Mental Health Acute Adult accommodation on the site. </a:t>
            </a: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rPr>
              <a:t>We are also actively investigating the potential to provide surplus land adjacent to the Health Board HQ in Baglan to support the recent request from WG for the identification of sites that may be suitable for </a:t>
            </a:r>
            <a:r>
              <a:rPr kumimoji="0" lang="en-GB" sz="1100" b="0" i="0" u="none" strike="noStrike" kern="1200" cap="none" spc="0" normalizeH="0" baseline="0" noProof="0">
                <a:ln>
                  <a:noFill/>
                </a:ln>
                <a:solidFill>
                  <a:prstClr val="black"/>
                </a:solidFill>
                <a:effectLst/>
                <a:uLnTx/>
                <a:uFillTx/>
                <a:latin typeface="Aptos" panose="02110004020202020204"/>
                <a:ea typeface="Aptos" panose="020B0004020202020204" pitchFamily="34" charset="0"/>
                <a:cs typeface="Aptos" panose="020B0004020202020204" pitchFamily="34" charset="0"/>
              </a:rPr>
              <a:t>‘meanwhile’ temporary alternative residential use (using Modern Methods of Construction and by implementing Permitted Development Rights). </a:t>
            </a: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rPr>
              <a:t>We are working closely with our partners at Swansea University on their City Deal Campuses Business Case, which may provide additional funding and land disposal opportunities.</a:t>
            </a:r>
          </a:p>
        </p:txBody>
      </p:sp>
      <p:sp>
        <p:nvSpPr>
          <p:cNvPr id="7" name="TextBox 6">
            <a:extLst>
              <a:ext uri="{FF2B5EF4-FFF2-40B4-BE49-F238E27FC236}">
                <a16:creationId xmlns:a16="http://schemas.microsoft.com/office/drawing/2014/main" id="{C2E50256-1400-2121-54EF-8196CD24D973}"/>
              </a:ext>
            </a:extLst>
          </p:cNvPr>
          <p:cNvSpPr txBox="1"/>
          <p:nvPr/>
        </p:nvSpPr>
        <p:spPr>
          <a:xfrm>
            <a:off x="41463" y="3024691"/>
            <a:ext cx="9836268" cy="36163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200" b="1" i="0" u="sng"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rPr>
              <a:t>Alternative Financing Models</a:t>
            </a:r>
            <a:endParaRPr kumimoji="0" lang="en-GB" sz="12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endParaRP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rPr>
              <a:t>The newly formed Estates Task Force group will consider the commercial opportunities </a:t>
            </a:r>
            <a:r>
              <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to deliver capital solutions using public and private partnerships to assist in developing the estate strategy and the implications. </a:t>
            </a: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We are continuing to benefit from funding from the Swansea Bay City Deal, with the hybrid planning application for the development of the Morriston Hospital site and new Access Route from the M4 due for submission in June 2025.</a:t>
            </a: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lt"/>
                <a:cs typeface="+mn-lt"/>
              </a:rPr>
              <a:t>Working with the West Glamorgan Regional Partnership Board, we secured design funding in 2024-25 to produce business cases for a new Learning Disabilities home in Dan-y-Deri (HCF) and a replacement for Cymmer Health Centre (IRCF). Both business cases will be completed in 2025-26. Further work on </a:t>
            </a: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lt"/>
                <a:cs typeface="+mn-lt"/>
              </a:rPr>
              <a:t>Some of our schemes also have revenue funded options which require IFRS 16 technical capital support. In 2024/25 we were able to capitalise through Right of Use Capital around £12m.</a:t>
            </a: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mn-lt"/>
                <a:cs typeface="+mn-lt"/>
              </a:rPr>
              <a:t>We will be continuing to work with our Energy Service partner and the WG Energy Services and Health &amp; Social Care Finance teams to explore how we can access alternative financing to</a:t>
            </a:r>
            <a:r>
              <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rPr>
              <a:t> de-steam and decarbonise the estate. These schemes are more about reducing carbon rather that also cost reduction. </a:t>
            </a:r>
          </a:p>
          <a:p>
            <a:pPr marL="0" marR="0" lvl="0" indent="0" algn="just" defTabSz="4572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rPr>
              <a:t>We have established a new PFI Exit Board to oversee the hand back of the NPT hospital to NHS ownership in May 2030. The Project Board will be responsible for the overall direction and management of the project from development of the Exit plan through to hand back and commissioning in line with Estates condition B and FM staff TUPE. The i</a:t>
            </a:r>
            <a:r>
              <a:rPr kumimoji="0" lang="en-GB" sz="1100" b="0" i="0" u="none" strike="noStrike" kern="1200" cap="none" spc="0" normalizeH="0" baseline="0" noProof="0">
                <a:ln>
                  <a:noFill/>
                </a:ln>
                <a:solidFill>
                  <a:srgbClr val="000000"/>
                </a:solidFill>
                <a:effectLst/>
                <a:uLnTx/>
                <a:uFillTx/>
                <a:latin typeface="Aptos" panose="02110004020202020204"/>
                <a:ea typeface="Calibri" panose="020F0502020204030204" pitchFamily="34" charset="0"/>
                <a:cs typeface="Arial" panose="020B0604020202020204" pitchFamily="34" charset="0"/>
              </a:rPr>
              <a:t>nitial 7-Year pre PFI Expiry Health Check report from the UK Infrastructure Projects Authority (IPA) in 2023 has formed the basis of our work programme and a 5-Year pre PFI Exit Expiry Health Check will be taking place in mid 2025. The Board is currently considering several  external specialist advisor appointments to support the exit, including commercial, legal and financial support.</a:t>
            </a:r>
            <a:endParaRPr kumimoji="0" lang="en-GB" sz="1100" b="0" i="0" u="none" strike="noStrike" kern="1200" cap="none" spc="0" normalizeH="0" baseline="0" noProof="0">
              <a:ln>
                <a:noFill/>
              </a:ln>
              <a:solidFill>
                <a:prstClr val="black"/>
              </a:solidFill>
              <a:effectLst/>
              <a:uLnTx/>
              <a:uFillTx/>
              <a:latin typeface="Aptos" panose="02110004020202020204"/>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575866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23B792-F239-C35A-B74F-A9D53C1E78F7}"/>
            </a:ext>
          </a:extLst>
        </p:cNvPr>
        <p:cNvGrpSpPr/>
        <p:nvPr/>
      </p:nvGrpSpPr>
      <p:grpSpPr>
        <a:xfrm>
          <a:off x="0" y="0"/>
          <a:ext cx="0" cy="0"/>
          <a:chOff x="0" y="0"/>
          <a:chExt cx="0" cy="0"/>
        </a:xfrm>
      </p:grpSpPr>
      <p:pic>
        <p:nvPicPr>
          <p:cNvPr id="12" name="Picture 11" descr="A rainbow in a black background&#10;&#10;AI-generated content may be incorrect.">
            <a:extLst>
              <a:ext uri="{FF2B5EF4-FFF2-40B4-BE49-F238E27FC236}">
                <a16:creationId xmlns:a16="http://schemas.microsoft.com/office/drawing/2014/main" id="{68ECFB16-7877-5B5C-5EDB-930B1D4E06A4}"/>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4545E3CF-FEB0-6BD4-EB11-242EA457006A}"/>
              </a:ext>
            </a:extLst>
          </p:cNvPr>
          <p:cNvSpPr>
            <a:spLocks noGrp="1"/>
          </p:cNvSpPr>
          <p:nvPr>
            <p:ph type="sldNum" sz="quarter" idx="12"/>
          </p:nvPr>
        </p:nvSpPr>
        <p:spPr/>
        <p:txBody>
          <a:bodyPr/>
          <a:lstStyle/>
          <a:p>
            <a:r>
              <a:rPr lang="en-GB"/>
              <a:t>107</a:t>
            </a:r>
            <a:endParaRPr lang="en-US"/>
          </a:p>
        </p:txBody>
      </p:sp>
      <p:sp>
        <p:nvSpPr>
          <p:cNvPr id="5" name="TextBox 4">
            <a:extLst>
              <a:ext uri="{FF2B5EF4-FFF2-40B4-BE49-F238E27FC236}">
                <a16:creationId xmlns:a16="http://schemas.microsoft.com/office/drawing/2014/main" id="{808300A4-F552-7885-EDA5-0C6D19DA32B2}"/>
              </a:ext>
            </a:extLst>
          </p:cNvPr>
          <p:cNvSpPr txBox="1"/>
          <p:nvPr/>
        </p:nvSpPr>
        <p:spPr>
          <a:xfrm>
            <a:off x="481190" y="421687"/>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Governance and Delivery</a:t>
            </a:r>
          </a:p>
        </p:txBody>
      </p:sp>
      <p:sp>
        <p:nvSpPr>
          <p:cNvPr id="13" name="TextBox 12">
            <a:extLst>
              <a:ext uri="{FF2B5EF4-FFF2-40B4-BE49-F238E27FC236}">
                <a16:creationId xmlns:a16="http://schemas.microsoft.com/office/drawing/2014/main" id="{1795BC72-4F31-1FEE-B0E4-FCF5C94DA87B}"/>
              </a:ext>
            </a:extLst>
          </p:cNvPr>
          <p:cNvSpPr txBox="1"/>
          <p:nvPr/>
        </p:nvSpPr>
        <p:spPr>
          <a:xfrm>
            <a:off x="477049" y="688262"/>
            <a:ext cx="8960154" cy="1569660"/>
          </a:xfrm>
          <a:prstGeom prst="rect">
            <a:avLst/>
          </a:prstGeom>
          <a:noFill/>
        </p:spPr>
        <p:txBody>
          <a:bodyPr wrap="square" lIns="91440" tIns="45720" rIns="91440" bIns="45720" anchor="t">
            <a:spAutoFit/>
          </a:bodyPr>
          <a:lstStyle/>
          <a:p>
            <a:pPr algn="just"/>
            <a:r>
              <a:rPr lang="en-GB" sz="1200">
                <a:latin typeface="Aptos"/>
                <a:ea typeface="Aptos" panose="020B0004020202020204" pitchFamily="34" charset="0"/>
                <a:cs typeface="Aptos" panose="020B0004020202020204" pitchFamily="34" charset="0"/>
              </a:rPr>
              <a:t>To enable delivery, we will be clarifying our Organisational Strategy to ensure we are all working to achieve the same ambitions. We will set out clear milestones and ensure our annual operational plans are integrated with and aligned to our longer-term vision and goals. We will also work to develop the culture in the Health Board through building out leadership and management capacity and capability, embed out values and behaviours and demonstrate consistent delivery to reinforce our role as a trusted partner and anchor institution. We will invest in our people so that are engaged and empowered, working in effective teams. We must also improve and streamline our systems and processes through the development of a clear operating framework with reliable data and intelligence that provides  insights to facilitate improvement and transformation. Finally, we must also ensure we have the right organisational structures in place so that we are organised for success.</a:t>
            </a:r>
            <a:endParaRPr lang="en-US">
              <a:latin typeface="Aptos"/>
              <a:ea typeface="Aptos" panose="020B0004020202020204" pitchFamily="34" charset="0"/>
              <a:cs typeface="Aptos" panose="020B0004020202020204" pitchFamily="34" charset="0"/>
            </a:endParaRPr>
          </a:p>
        </p:txBody>
      </p:sp>
      <p:sp>
        <p:nvSpPr>
          <p:cNvPr id="2" name="TextBox 13">
            <a:extLst>
              <a:ext uri="{FF2B5EF4-FFF2-40B4-BE49-F238E27FC236}">
                <a16:creationId xmlns:a16="http://schemas.microsoft.com/office/drawing/2014/main" id="{F2445E7A-A27A-1F57-7F18-9DF9A0095193}"/>
              </a:ext>
            </a:extLst>
          </p:cNvPr>
          <p:cNvSpPr txBox="1"/>
          <p:nvPr/>
        </p:nvSpPr>
        <p:spPr>
          <a:xfrm>
            <a:off x="476750" y="2260568"/>
            <a:ext cx="5787404" cy="4462760"/>
          </a:xfrm>
          <a:prstGeom prst="rect">
            <a:avLst/>
          </a:prstGeom>
          <a:noFill/>
        </p:spPr>
        <p:txBody>
          <a:bodyPr rot="0" spcFirstLastPara="0" vert="horz" wrap="square" lIns="91440" tIns="45720" rIns="91440" bIns="45720" numCol="1" spcCol="0" rtlCol="0" fromWordArt="0" anchor="ctr"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1">
                <a:latin typeface="Aptos"/>
                <a:cs typeface="Arial"/>
              </a:rPr>
              <a:t>Mitigating Risks to Delivery</a:t>
            </a:r>
          </a:p>
          <a:p>
            <a:pPr algn="just">
              <a:spcAft>
                <a:spcPts val="600"/>
              </a:spcAft>
            </a:pPr>
            <a:r>
              <a:rPr lang="en-GB" sz="1200">
                <a:latin typeface="Aptos"/>
                <a:ea typeface="Calibri"/>
                <a:cs typeface="Times New Roman"/>
              </a:rPr>
              <a:t>All risks have mitigating actions and are continually reviewed through the Health Board Risk Register. The Plan is a dynamic document and risks to delivery are constantly assessed and acted upon. Key risks to delivery include:</a:t>
            </a:r>
          </a:p>
          <a:p>
            <a:pPr marL="173355" indent="-173355" algn="just">
              <a:spcAft>
                <a:spcPts val="600"/>
              </a:spcAft>
              <a:buFont typeface="Arial"/>
              <a:buChar char="•"/>
            </a:pPr>
            <a:r>
              <a:rPr lang="en-GB" sz="1200" b="1">
                <a:latin typeface="Aptos"/>
                <a:cs typeface="Arial"/>
              </a:rPr>
              <a:t>Capacity to Deliver: </a:t>
            </a:r>
            <a:r>
              <a:rPr lang="en-GB" sz="1200">
                <a:latin typeface="Aptos"/>
                <a:cs typeface="Arial"/>
              </a:rPr>
              <a:t>System pressures significantly challenge our ability to dedicate capacity and resources to delivering projects, programmes and service changes. Our governance arrangement will ensure a clear focus on delivering our priorities. We will also ensure robust plans are in place to manage seasonal pressures.</a:t>
            </a:r>
          </a:p>
          <a:p>
            <a:pPr marL="173355" indent="-173355" algn="just">
              <a:spcAft>
                <a:spcPts val="600"/>
              </a:spcAft>
              <a:buFont typeface="Arial"/>
              <a:buChar char="•"/>
            </a:pPr>
            <a:r>
              <a:rPr lang="en-GB" sz="1200" b="1">
                <a:latin typeface="Aptos"/>
                <a:cs typeface="Arial"/>
              </a:rPr>
              <a:t>Workforce: </a:t>
            </a:r>
            <a:r>
              <a:rPr lang="en-GB" sz="1200">
                <a:latin typeface="Aptos"/>
                <a:cs typeface="Arial"/>
              </a:rPr>
              <a:t>Our robust prioritisation approach to planning has identified the workforce required to deliver our priorities and we are confident that we can attract the workforce required and we have put a number of steps to mitigate any risk such as embedding clinicians in the planning; refreshed recruitment strategies, branding and attraction campaign; recruitment team; international recruitment; internal recruitment trackers; and health, wellbeing and pastoral support.</a:t>
            </a:r>
          </a:p>
          <a:p>
            <a:pPr marL="173355" indent="-173355" algn="just">
              <a:spcAft>
                <a:spcPts val="600"/>
              </a:spcAft>
              <a:buFont typeface="Arial"/>
              <a:buChar char="•"/>
            </a:pPr>
            <a:r>
              <a:rPr lang="en-GB" sz="1200" b="1">
                <a:latin typeface="Aptos"/>
                <a:cs typeface="Arial"/>
              </a:rPr>
              <a:t>Digital:  </a:t>
            </a:r>
            <a:r>
              <a:rPr lang="en-GB" sz="1200">
                <a:latin typeface="Aptos"/>
                <a:cs typeface="Arial"/>
              </a:rPr>
              <a:t>The Health Board is committed to Digital transformation as a critical enabler to the sustainable delivery of clinical services, as set out in the refreshed Digital Strategy, with actions aligned to this Plan.</a:t>
            </a:r>
          </a:p>
          <a:p>
            <a:pPr marL="173355" indent="-173355" algn="just">
              <a:spcAft>
                <a:spcPts val="600"/>
              </a:spcAft>
              <a:buFont typeface="Arial"/>
              <a:buChar char="•"/>
            </a:pPr>
            <a:r>
              <a:rPr lang="en-GB" sz="1200" b="1">
                <a:latin typeface="Aptos"/>
                <a:cs typeface="Arial"/>
              </a:rPr>
              <a:t>Capital: </a:t>
            </a:r>
            <a:r>
              <a:rPr lang="en-GB" sz="1200">
                <a:latin typeface="Aptos"/>
                <a:cs typeface="Arial"/>
              </a:rPr>
              <a:t>The Health Board has an ambitious capital programme to maintain its existing asset base and implement major service change to ensure future sustainability of our services. We will continue to take a prioritised approach to our capital schemes based on agreed principles.</a:t>
            </a:r>
          </a:p>
        </p:txBody>
      </p:sp>
      <p:sp>
        <p:nvSpPr>
          <p:cNvPr id="6" name="TextBox 4">
            <a:extLst>
              <a:ext uri="{FF2B5EF4-FFF2-40B4-BE49-F238E27FC236}">
                <a16:creationId xmlns:a16="http://schemas.microsoft.com/office/drawing/2014/main" id="{7EB1F0C3-17F3-345D-ED7A-1348C63E9D43}"/>
              </a:ext>
            </a:extLst>
          </p:cNvPr>
          <p:cNvSpPr txBox="1"/>
          <p:nvPr/>
        </p:nvSpPr>
        <p:spPr>
          <a:xfrm>
            <a:off x="6519912" y="2373304"/>
            <a:ext cx="2915377" cy="36009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1" kern="0">
                <a:latin typeface="Aptos"/>
                <a:cs typeface="Arial"/>
              </a:rPr>
              <a:t>Emergency Preparedness, Resilience and Response</a:t>
            </a:r>
            <a:endParaRPr lang="en-US"/>
          </a:p>
          <a:p>
            <a:pPr algn="just"/>
            <a:r>
              <a:rPr lang="en-US" sz="1200">
                <a:latin typeface="Aptos"/>
                <a:cs typeface="Arial"/>
              </a:rPr>
              <a:t>Our emergency preparedness, resilience and response (EPRR) processes not only help the Health Board to comply with legal requirements but also reinforce the delivery of high-quality, safe, and equitable services, as well as supports the long-term sustainability and resilience of the </a:t>
            </a:r>
            <a:r>
              <a:rPr lang="en-US" sz="1200" err="1">
                <a:latin typeface="Aptos"/>
                <a:cs typeface="Arial"/>
              </a:rPr>
              <a:t>organisation</a:t>
            </a:r>
            <a:r>
              <a:rPr lang="en-US" sz="1200">
                <a:latin typeface="Aptos"/>
                <a:cs typeface="Arial"/>
              </a:rPr>
              <a:t>. Our work enhances resilience, ensures we maintain care quality during crises, ensures staff well-being, and supports financial sustainability. Our goal is to embed EPRR principles into the </a:t>
            </a:r>
            <a:r>
              <a:rPr lang="en-US" sz="1200" err="1">
                <a:latin typeface="Aptos"/>
                <a:cs typeface="Arial"/>
              </a:rPr>
              <a:t>organisation's</a:t>
            </a:r>
            <a:r>
              <a:rPr lang="en-US" sz="1200">
                <a:latin typeface="Aptos"/>
                <a:cs typeface="Arial"/>
              </a:rPr>
              <a:t> strategic work </a:t>
            </a:r>
            <a:r>
              <a:rPr lang="en-US" sz="1200" err="1">
                <a:latin typeface="Aptos"/>
                <a:cs typeface="Arial"/>
              </a:rPr>
              <a:t>programme</a:t>
            </a:r>
            <a:r>
              <a:rPr lang="en-US" sz="1200">
                <a:latin typeface="Aptos"/>
                <a:cs typeface="Arial"/>
              </a:rPr>
              <a:t>, improving emergency response, and ensuring continuity of care, especially for vulnerable populations.</a:t>
            </a:r>
          </a:p>
        </p:txBody>
      </p:sp>
    </p:spTree>
    <p:extLst>
      <p:ext uri="{BB962C8B-B14F-4D97-AF65-F5344CB8AC3E}">
        <p14:creationId xmlns:p14="http://schemas.microsoft.com/office/powerpoint/2010/main" val="230634710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8" name="Picture 1057" descr="A rainbow in a black background&#10;&#10;AI-generated content may be incorrect.">
            <a:extLst>
              <a:ext uri="{FF2B5EF4-FFF2-40B4-BE49-F238E27FC236}">
                <a16:creationId xmlns:a16="http://schemas.microsoft.com/office/drawing/2014/main" id="{28F9C78C-90F9-1CCE-E607-470EB487DED8}"/>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cxnSp>
        <p:nvCxnSpPr>
          <p:cNvPr id="1055" name="Straight Arrow Connector 1054">
            <a:extLst>
              <a:ext uri="{FF2B5EF4-FFF2-40B4-BE49-F238E27FC236}">
                <a16:creationId xmlns:a16="http://schemas.microsoft.com/office/drawing/2014/main" id="{ED688AAD-628A-8573-563A-58F112023796}"/>
              </a:ext>
            </a:extLst>
          </p:cNvPr>
          <p:cNvCxnSpPr/>
          <p:nvPr/>
        </p:nvCxnSpPr>
        <p:spPr>
          <a:xfrm flipH="1">
            <a:off x="6916253" y="1570829"/>
            <a:ext cx="2343" cy="30230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1056" name="Straight Arrow Connector 1055">
            <a:extLst>
              <a:ext uri="{FF2B5EF4-FFF2-40B4-BE49-F238E27FC236}">
                <a16:creationId xmlns:a16="http://schemas.microsoft.com/office/drawing/2014/main" id="{E1138B9A-AA45-7E27-7EB1-533BD8DC8EC6}"/>
              </a:ext>
            </a:extLst>
          </p:cNvPr>
          <p:cNvCxnSpPr/>
          <p:nvPr/>
        </p:nvCxnSpPr>
        <p:spPr>
          <a:xfrm flipH="1">
            <a:off x="7973460" y="1621230"/>
            <a:ext cx="2343" cy="30230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1057" name="Straight Arrow Connector 1056">
            <a:extLst>
              <a:ext uri="{FF2B5EF4-FFF2-40B4-BE49-F238E27FC236}">
                <a16:creationId xmlns:a16="http://schemas.microsoft.com/office/drawing/2014/main" id="{6A33E0F8-DBD6-A193-B999-1A3D0DE5153E}"/>
              </a:ext>
            </a:extLst>
          </p:cNvPr>
          <p:cNvCxnSpPr/>
          <p:nvPr/>
        </p:nvCxnSpPr>
        <p:spPr>
          <a:xfrm flipH="1">
            <a:off x="9048667" y="1656748"/>
            <a:ext cx="2343" cy="302309"/>
          </a:xfrm>
          <a:prstGeom prst="straightConnector1">
            <a:avLst/>
          </a:prstGeom>
        </p:spPr>
        <p:style>
          <a:lnRef idx="2">
            <a:schemeClr val="accent1"/>
          </a:lnRef>
          <a:fillRef idx="0">
            <a:schemeClr val="accent1"/>
          </a:fillRef>
          <a:effectRef idx="1">
            <a:schemeClr val="accent1"/>
          </a:effectRef>
          <a:fontRef idx="minor">
            <a:schemeClr val="tx1"/>
          </a:fontRef>
        </p:style>
      </p:cxnSp>
      <p:sp>
        <p:nvSpPr>
          <p:cNvPr id="4" name="Slide Number Placeholder 3">
            <a:extLst>
              <a:ext uri="{FF2B5EF4-FFF2-40B4-BE49-F238E27FC236}">
                <a16:creationId xmlns:a16="http://schemas.microsoft.com/office/drawing/2014/main" id="{3A82BFF1-4D8A-E203-60C9-7A5C09453A13}"/>
              </a:ext>
            </a:extLst>
          </p:cNvPr>
          <p:cNvSpPr>
            <a:spLocks noGrp="1"/>
          </p:cNvSpPr>
          <p:nvPr>
            <p:ph type="sldNum" sz="quarter" idx="12"/>
          </p:nvPr>
        </p:nvSpPr>
        <p:spPr/>
        <p:txBody>
          <a:bodyPr/>
          <a:lstStyle/>
          <a:p>
            <a:r>
              <a:rPr lang="en-GB"/>
              <a:t>108</a:t>
            </a:r>
            <a:endParaRPr lang="en-US"/>
          </a:p>
        </p:txBody>
      </p:sp>
      <p:sp>
        <p:nvSpPr>
          <p:cNvPr id="5" name="Rectangle 4">
            <a:extLst>
              <a:ext uri="{FF2B5EF4-FFF2-40B4-BE49-F238E27FC236}">
                <a16:creationId xmlns:a16="http://schemas.microsoft.com/office/drawing/2014/main" id="{6367F3D7-FC2C-3565-095B-8B39124611D6}"/>
              </a:ext>
            </a:extLst>
          </p:cNvPr>
          <p:cNvSpPr/>
          <p:nvPr/>
        </p:nvSpPr>
        <p:spPr>
          <a:xfrm>
            <a:off x="2018491" y="2331985"/>
            <a:ext cx="895006" cy="2394208"/>
          </a:xfrm>
          <a:prstGeom prst="rect">
            <a:avLst/>
          </a:prstGeom>
          <a:solidFill>
            <a:srgbClr val="73C16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100">
                <a:latin typeface="Univers Condensed Light"/>
              </a:rPr>
              <a:t>Recovery &amp; Sustainability Programme</a:t>
            </a:r>
          </a:p>
        </p:txBody>
      </p:sp>
      <p:sp>
        <p:nvSpPr>
          <p:cNvPr id="6" name="Rectangle 5">
            <a:extLst>
              <a:ext uri="{FF2B5EF4-FFF2-40B4-BE49-F238E27FC236}">
                <a16:creationId xmlns:a16="http://schemas.microsoft.com/office/drawing/2014/main" id="{7CDC489B-3233-2637-A914-CFB15DFEB893}"/>
              </a:ext>
            </a:extLst>
          </p:cNvPr>
          <p:cNvSpPr/>
          <p:nvPr/>
        </p:nvSpPr>
        <p:spPr>
          <a:xfrm>
            <a:off x="339084" y="2323286"/>
            <a:ext cx="788803" cy="2358986"/>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100">
                <a:latin typeface="Univers Condensed Light"/>
              </a:rPr>
              <a:t>Unscheduled Care Board</a:t>
            </a:r>
          </a:p>
        </p:txBody>
      </p:sp>
      <p:sp>
        <p:nvSpPr>
          <p:cNvPr id="7" name="Rectangle 6">
            <a:extLst>
              <a:ext uri="{FF2B5EF4-FFF2-40B4-BE49-F238E27FC236}">
                <a16:creationId xmlns:a16="http://schemas.microsoft.com/office/drawing/2014/main" id="{7C3D537B-6B85-C678-CB91-5111F8FC7F6F}"/>
              </a:ext>
            </a:extLst>
          </p:cNvPr>
          <p:cNvSpPr/>
          <p:nvPr/>
        </p:nvSpPr>
        <p:spPr>
          <a:xfrm>
            <a:off x="1167097" y="2328191"/>
            <a:ext cx="788803" cy="2358986"/>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100">
                <a:latin typeface="Univers Condensed Light"/>
              </a:rPr>
              <a:t>Planned Care Board</a:t>
            </a:r>
          </a:p>
        </p:txBody>
      </p:sp>
      <p:sp>
        <p:nvSpPr>
          <p:cNvPr id="8" name="Rectangle 7">
            <a:extLst>
              <a:ext uri="{FF2B5EF4-FFF2-40B4-BE49-F238E27FC236}">
                <a16:creationId xmlns:a16="http://schemas.microsoft.com/office/drawing/2014/main" id="{45DC51F3-32EB-6F03-EA51-9028CC01D899}"/>
              </a:ext>
            </a:extLst>
          </p:cNvPr>
          <p:cNvSpPr/>
          <p:nvPr/>
        </p:nvSpPr>
        <p:spPr>
          <a:xfrm>
            <a:off x="283085" y="2965787"/>
            <a:ext cx="1711411" cy="249662"/>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100">
                <a:latin typeface="Univers Condensed Light"/>
              </a:rPr>
              <a:t>Cancer Board</a:t>
            </a:r>
          </a:p>
        </p:txBody>
      </p:sp>
      <p:sp>
        <p:nvSpPr>
          <p:cNvPr id="9" name="Rectangle 8">
            <a:extLst>
              <a:ext uri="{FF2B5EF4-FFF2-40B4-BE49-F238E27FC236}">
                <a16:creationId xmlns:a16="http://schemas.microsoft.com/office/drawing/2014/main" id="{C2D5D5A8-358F-F669-1567-1C42B36923A2}"/>
              </a:ext>
            </a:extLst>
          </p:cNvPr>
          <p:cNvSpPr/>
          <p:nvPr/>
        </p:nvSpPr>
        <p:spPr>
          <a:xfrm>
            <a:off x="283085" y="3379282"/>
            <a:ext cx="1711411" cy="249662"/>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100">
                <a:latin typeface="Univers Condensed Light"/>
              </a:rPr>
              <a:t>CYP Board</a:t>
            </a:r>
          </a:p>
        </p:txBody>
      </p:sp>
      <p:sp>
        <p:nvSpPr>
          <p:cNvPr id="10" name="Rectangle 9">
            <a:extLst>
              <a:ext uri="{FF2B5EF4-FFF2-40B4-BE49-F238E27FC236}">
                <a16:creationId xmlns:a16="http://schemas.microsoft.com/office/drawing/2014/main" id="{9F238B69-AC6E-F20A-70C0-470465C0CDF5}"/>
              </a:ext>
            </a:extLst>
          </p:cNvPr>
          <p:cNvSpPr/>
          <p:nvPr/>
        </p:nvSpPr>
        <p:spPr>
          <a:xfrm>
            <a:off x="283085" y="3781290"/>
            <a:ext cx="1711411" cy="249662"/>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100">
                <a:latin typeface="Univers Condensed Light"/>
              </a:rPr>
              <a:t>Women’s Health Board</a:t>
            </a:r>
          </a:p>
        </p:txBody>
      </p:sp>
      <p:sp>
        <p:nvSpPr>
          <p:cNvPr id="11" name="Rectangle 10">
            <a:extLst>
              <a:ext uri="{FF2B5EF4-FFF2-40B4-BE49-F238E27FC236}">
                <a16:creationId xmlns:a16="http://schemas.microsoft.com/office/drawing/2014/main" id="{D2BB3FF7-3E13-EA8B-F053-A95D6A71707C}"/>
              </a:ext>
            </a:extLst>
          </p:cNvPr>
          <p:cNvSpPr/>
          <p:nvPr/>
        </p:nvSpPr>
        <p:spPr>
          <a:xfrm>
            <a:off x="283085" y="4194785"/>
            <a:ext cx="1711411" cy="249662"/>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342265" lvl="1" algn="ctr"/>
            <a:r>
              <a:rPr lang="en-GB" sz="1100">
                <a:latin typeface="Univers Condensed Light"/>
              </a:rPr>
              <a:t>Mental Health</a:t>
            </a:r>
          </a:p>
        </p:txBody>
      </p:sp>
      <p:sp>
        <p:nvSpPr>
          <p:cNvPr id="12" name="TextBox 11">
            <a:extLst>
              <a:ext uri="{FF2B5EF4-FFF2-40B4-BE49-F238E27FC236}">
                <a16:creationId xmlns:a16="http://schemas.microsoft.com/office/drawing/2014/main" id="{AA5A68B4-F05B-4809-B6CB-7C8130717A08}"/>
              </a:ext>
            </a:extLst>
          </p:cNvPr>
          <p:cNvSpPr txBox="1"/>
          <p:nvPr/>
        </p:nvSpPr>
        <p:spPr>
          <a:xfrm>
            <a:off x="259941" y="324937"/>
            <a:ext cx="481084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t>Framework for Governance and Delivery</a:t>
            </a:r>
          </a:p>
        </p:txBody>
      </p:sp>
      <p:sp>
        <p:nvSpPr>
          <p:cNvPr id="13" name="Rectangle 12">
            <a:extLst>
              <a:ext uri="{FF2B5EF4-FFF2-40B4-BE49-F238E27FC236}">
                <a16:creationId xmlns:a16="http://schemas.microsoft.com/office/drawing/2014/main" id="{DDB78B9E-392D-E841-08CA-340179072B03}"/>
              </a:ext>
            </a:extLst>
          </p:cNvPr>
          <p:cNvSpPr/>
          <p:nvPr/>
        </p:nvSpPr>
        <p:spPr>
          <a:xfrm>
            <a:off x="1465165" y="879303"/>
            <a:ext cx="1227255" cy="252000"/>
          </a:xfrm>
          <a:prstGeom prst="rect">
            <a:avLst/>
          </a:prstGeom>
          <a:solidFill>
            <a:schemeClr val="accent5">
              <a:lumMod val="75000"/>
            </a:schemeClr>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100">
                <a:latin typeface="Univers Condensed Light"/>
              </a:rPr>
              <a:t>Health Board</a:t>
            </a:r>
          </a:p>
        </p:txBody>
      </p:sp>
      <p:sp>
        <p:nvSpPr>
          <p:cNvPr id="14" name="Rectangle 13">
            <a:extLst>
              <a:ext uri="{FF2B5EF4-FFF2-40B4-BE49-F238E27FC236}">
                <a16:creationId xmlns:a16="http://schemas.microsoft.com/office/drawing/2014/main" id="{ACBD19B7-66A3-7E8A-CC63-932E16082F88}"/>
              </a:ext>
            </a:extLst>
          </p:cNvPr>
          <p:cNvSpPr/>
          <p:nvPr/>
        </p:nvSpPr>
        <p:spPr>
          <a:xfrm>
            <a:off x="307976" y="1436827"/>
            <a:ext cx="3541634" cy="3098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100">
                <a:latin typeface="Univers Condensed Light"/>
              </a:rPr>
              <a:t>Board Committees</a:t>
            </a:r>
          </a:p>
        </p:txBody>
      </p:sp>
      <p:sp>
        <p:nvSpPr>
          <p:cNvPr id="15" name="Rectangle 14">
            <a:extLst>
              <a:ext uri="{FF2B5EF4-FFF2-40B4-BE49-F238E27FC236}">
                <a16:creationId xmlns:a16="http://schemas.microsoft.com/office/drawing/2014/main" id="{7A2FA8A6-1E34-78E1-5486-DB2311F8AF52}"/>
              </a:ext>
            </a:extLst>
          </p:cNvPr>
          <p:cNvSpPr/>
          <p:nvPr/>
        </p:nvSpPr>
        <p:spPr>
          <a:xfrm>
            <a:off x="319986" y="1856365"/>
            <a:ext cx="3541634" cy="309860"/>
          </a:xfrm>
          <a:prstGeom prst="rect">
            <a:avLst/>
          </a:prstGeom>
          <a:solidFill>
            <a:schemeClr val="tx2">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100">
                <a:latin typeface="Univers Condensed Light"/>
              </a:rPr>
              <a:t>Management Board</a:t>
            </a:r>
          </a:p>
        </p:txBody>
      </p:sp>
      <p:sp>
        <p:nvSpPr>
          <p:cNvPr id="17" name="Rectangle 16">
            <a:extLst>
              <a:ext uri="{FF2B5EF4-FFF2-40B4-BE49-F238E27FC236}">
                <a16:creationId xmlns:a16="http://schemas.microsoft.com/office/drawing/2014/main" id="{017A6475-C3A4-CB04-D9D8-8FAFA75F9B0A}"/>
              </a:ext>
            </a:extLst>
          </p:cNvPr>
          <p:cNvSpPr/>
          <p:nvPr/>
        </p:nvSpPr>
        <p:spPr>
          <a:xfrm>
            <a:off x="318247" y="1160793"/>
            <a:ext cx="642990" cy="238459"/>
          </a:xfrm>
          <a:prstGeom prst="rect">
            <a:avLst/>
          </a:prstGeom>
          <a:solidFill>
            <a:schemeClr val="accent5">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100">
                <a:latin typeface="Univers Condensed Light"/>
              </a:rPr>
              <a:t>RJC</a:t>
            </a:r>
          </a:p>
        </p:txBody>
      </p:sp>
      <p:sp>
        <p:nvSpPr>
          <p:cNvPr id="18" name="Rectangle 17">
            <a:extLst>
              <a:ext uri="{FF2B5EF4-FFF2-40B4-BE49-F238E27FC236}">
                <a16:creationId xmlns:a16="http://schemas.microsoft.com/office/drawing/2014/main" id="{CE266C51-7341-8EB3-DB9D-99350597A049}"/>
              </a:ext>
            </a:extLst>
          </p:cNvPr>
          <p:cNvSpPr/>
          <p:nvPr/>
        </p:nvSpPr>
        <p:spPr>
          <a:xfrm>
            <a:off x="318247" y="575934"/>
            <a:ext cx="642990" cy="238459"/>
          </a:xfrm>
          <a:prstGeom prst="rect">
            <a:avLst/>
          </a:prstGeom>
          <a:solidFill>
            <a:schemeClr val="accent5">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100">
                <a:latin typeface="Univers Condensed Light"/>
              </a:rPr>
              <a:t>RSSPP</a:t>
            </a:r>
            <a:endParaRPr lang="en-US" sz="1100">
              <a:latin typeface="Univers Condensed Light"/>
            </a:endParaRPr>
          </a:p>
        </p:txBody>
      </p:sp>
      <p:sp>
        <p:nvSpPr>
          <p:cNvPr id="21" name="Rectangle 20">
            <a:extLst>
              <a:ext uri="{FF2B5EF4-FFF2-40B4-BE49-F238E27FC236}">
                <a16:creationId xmlns:a16="http://schemas.microsoft.com/office/drawing/2014/main" id="{E6387889-1AB8-E424-3727-D8F9AFDD0AE8}"/>
              </a:ext>
            </a:extLst>
          </p:cNvPr>
          <p:cNvSpPr/>
          <p:nvPr/>
        </p:nvSpPr>
        <p:spPr>
          <a:xfrm>
            <a:off x="7257903" y="879303"/>
            <a:ext cx="1423100" cy="252000"/>
          </a:xfrm>
          <a:prstGeom prst="rect">
            <a:avLst/>
          </a:prstGeom>
          <a:solidFill>
            <a:schemeClr val="accent5">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100">
                <a:latin typeface="Univers Condensed Light"/>
              </a:rPr>
              <a:t>West Glamorgan RPB</a:t>
            </a:r>
          </a:p>
        </p:txBody>
      </p:sp>
      <p:sp>
        <p:nvSpPr>
          <p:cNvPr id="3" name="Rectangle 2">
            <a:extLst>
              <a:ext uri="{FF2B5EF4-FFF2-40B4-BE49-F238E27FC236}">
                <a16:creationId xmlns:a16="http://schemas.microsoft.com/office/drawing/2014/main" id="{99F47472-9ED6-6EBC-F976-CD6BAEC69B9F}"/>
              </a:ext>
            </a:extLst>
          </p:cNvPr>
          <p:cNvSpPr/>
          <p:nvPr/>
        </p:nvSpPr>
        <p:spPr>
          <a:xfrm>
            <a:off x="2956945" y="2331985"/>
            <a:ext cx="895007" cy="2373494"/>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100">
                <a:latin typeface="Univers Condensed Light"/>
              </a:rPr>
              <a:t>Special Programmes:</a:t>
            </a:r>
          </a:p>
          <a:p>
            <a:pPr algn="ctr"/>
            <a:r>
              <a:rPr lang="en-GB" sz="1100">
                <a:solidFill>
                  <a:schemeClr val="bg1"/>
                </a:solidFill>
                <a:latin typeface="Univers Condensed Light"/>
              </a:rPr>
              <a:t>Maternity-Neonatal, Mental Health, ED, Regional Pathology Children</a:t>
            </a:r>
          </a:p>
          <a:p>
            <a:pPr algn="ctr"/>
            <a:r>
              <a:rPr lang="en-GB" sz="1100">
                <a:solidFill>
                  <a:schemeClr val="bg1"/>
                </a:solidFill>
                <a:latin typeface="Univers Condensed Light"/>
              </a:rPr>
              <a:t>Cancer</a:t>
            </a:r>
          </a:p>
          <a:p>
            <a:pPr algn="ctr"/>
            <a:endParaRPr lang="en-GB" sz="1100">
              <a:solidFill>
                <a:schemeClr val="bg1"/>
              </a:solidFill>
              <a:latin typeface="Univers Condensed Light"/>
            </a:endParaRPr>
          </a:p>
          <a:p>
            <a:pPr algn="ctr"/>
            <a:endParaRPr lang="en-GB" sz="1100">
              <a:latin typeface="Univers Condensed Light"/>
            </a:endParaRPr>
          </a:p>
        </p:txBody>
      </p:sp>
      <p:sp>
        <p:nvSpPr>
          <p:cNvPr id="19" name="Rectangle 18">
            <a:extLst>
              <a:ext uri="{FF2B5EF4-FFF2-40B4-BE49-F238E27FC236}">
                <a16:creationId xmlns:a16="http://schemas.microsoft.com/office/drawing/2014/main" id="{C075F5DD-E159-7114-2D8D-6A1F3484F46D}"/>
              </a:ext>
            </a:extLst>
          </p:cNvPr>
          <p:cNvSpPr/>
          <p:nvPr/>
        </p:nvSpPr>
        <p:spPr>
          <a:xfrm>
            <a:off x="318247" y="864694"/>
            <a:ext cx="642990" cy="238459"/>
          </a:xfrm>
          <a:prstGeom prst="rect">
            <a:avLst/>
          </a:prstGeom>
          <a:solidFill>
            <a:schemeClr val="accent5">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100">
                <a:latin typeface="Univers Condensed Light"/>
              </a:rPr>
              <a:t>PSB</a:t>
            </a:r>
            <a:endParaRPr lang="en-US" sz="1100">
              <a:latin typeface="Univers Condensed Light"/>
            </a:endParaRPr>
          </a:p>
        </p:txBody>
      </p:sp>
      <p:sp>
        <p:nvSpPr>
          <p:cNvPr id="24" name="Rectangle 23">
            <a:extLst>
              <a:ext uri="{FF2B5EF4-FFF2-40B4-BE49-F238E27FC236}">
                <a16:creationId xmlns:a16="http://schemas.microsoft.com/office/drawing/2014/main" id="{77236EC3-EE46-423B-4FB7-BC9AD3959A0D}"/>
              </a:ext>
            </a:extLst>
          </p:cNvPr>
          <p:cNvSpPr/>
          <p:nvPr/>
        </p:nvSpPr>
        <p:spPr>
          <a:xfrm>
            <a:off x="4303879" y="879303"/>
            <a:ext cx="1641053" cy="252000"/>
          </a:xfrm>
          <a:prstGeom prst="rect">
            <a:avLst/>
          </a:prstGeom>
          <a:solidFill>
            <a:schemeClr val="accent5">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100">
                <a:latin typeface="Univers Condensed Light"/>
              </a:rPr>
              <a:t>Pan Cluster Planning Group</a:t>
            </a:r>
            <a:endParaRPr lang="en-US" sz="1100">
              <a:latin typeface="Univers Condensed Light"/>
            </a:endParaRPr>
          </a:p>
        </p:txBody>
      </p:sp>
      <p:sp>
        <p:nvSpPr>
          <p:cNvPr id="25" name="TextBox 24">
            <a:extLst>
              <a:ext uri="{FF2B5EF4-FFF2-40B4-BE49-F238E27FC236}">
                <a16:creationId xmlns:a16="http://schemas.microsoft.com/office/drawing/2014/main" id="{1716C314-10F4-BBEE-C01D-466B6B2E1EB5}"/>
              </a:ext>
            </a:extLst>
          </p:cNvPr>
          <p:cNvSpPr txBox="1"/>
          <p:nvPr/>
        </p:nvSpPr>
        <p:spPr>
          <a:xfrm>
            <a:off x="411341" y="4834990"/>
            <a:ext cx="915017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200"/>
              <a:t>We have Programme Boards in place for Planned Cure and Unscheduled Care and for the Recovery and Sustainability Programme. These will drive performance and grip and control. A separate portfolio is being established to ensure we have a special focus on key programmes that will oversee the scoping planning and scrutiny of these particular service and infrastructure schemes with heightened focus on sustainability. They will ensure a standardised approach to programme oversight and governance in the Health Board</a:t>
            </a:r>
            <a:endParaRPr lang="en-US"/>
          </a:p>
        </p:txBody>
      </p:sp>
      <p:cxnSp>
        <p:nvCxnSpPr>
          <p:cNvPr id="16" name="Straight Arrow Connector 15">
            <a:extLst>
              <a:ext uri="{FF2B5EF4-FFF2-40B4-BE49-F238E27FC236}">
                <a16:creationId xmlns:a16="http://schemas.microsoft.com/office/drawing/2014/main" id="{086D258C-5B0D-715E-B705-5AF7E2C4F463}"/>
              </a:ext>
            </a:extLst>
          </p:cNvPr>
          <p:cNvCxnSpPr/>
          <p:nvPr/>
        </p:nvCxnSpPr>
        <p:spPr>
          <a:xfrm flipH="1">
            <a:off x="2090803" y="1614704"/>
            <a:ext cx="2343" cy="302309"/>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2" name="Connector: Elbow 31">
            <a:extLst>
              <a:ext uri="{FF2B5EF4-FFF2-40B4-BE49-F238E27FC236}">
                <a16:creationId xmlns:a16="http://schemas.microsoft.com/office/drawing/2014/main" id="{07E06318-A3B6-41E8-B542-A2190961EF6E}"/>
              </a:ext>
            </a:extLst>
          </p:cNvPr>
          <p:cNvCxnSpPr/>
          <p:nvPr/>
        </p:nvCxnSpPr>
        <p:spPr>
          <a:xfrm>
            <a:off x="945756" y="2166657"/>
            <a:ext cx="15561" cy="154847"/>
          </a:xfrm>
          <a:prstGeom prst="bentConnector3">
            <a:avLst/>
          </a:prstGeom>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91AE68DF-DCD4-D6FF-72AE-310BB029981F}"/>
              </a:ext>
            </a:extLst>
          </p:cNvPr>
          <p:cNvCxnSpPr/>
          <p:nvPr/>
        </p:nvCxnSpPr>
        <p:spPr>
          <a:xfrm>
            <a:off x="1547734" y="2161072"/>
            <a:ext cx="1890" cy="164223"/>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3783DC0B-4A5E-95E0-4326-AC991622AA0E}"/>
              </a:ext>
            </a:extLst>
          </p:cNvPr>
          <p:cNvCxnSpPr>
            <a:cxnSpLocks/>
          </p:cNvCxnSpPr>
          <p:nvPr/>
        </p:nvCxnSpPr>
        <p:spPr>
          <a:xfrm>
            <a:off x="3430502" y="2178245"/>
            <a:ext cx="1890" cy="164223"/>
          </a:xfrm>
          <a:prstGeom prst="straightConnector1">
            <a:avLst/>
          </a:prstGeom>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4C4CBFAE-D455-4AB7-23FF-5E5D50CA5743}"/>
              </a:ext>
            </a:extLst>
          </p:cNvPr>
          <p:cNvCxnSpPr>
            <a:cxnSpLocks/>
          </p:cNvCxnSpPr>
          <p:nvPr/>
        </p:nvCxnSpPr>
        <p:spPr>
          <a:xfrm>
            <a:off x="2487888" y="2173515"/>
            <a:ext cx="1890" cy="164223"/>
          </a:xfrm>
          <a:prstGeom prst="straightConnector1">
            <a:avLst/>
          </a:prstGeom>
        </p:spPr>
        <p:style>
          <a:lnRef idx="2">
            <a:schemeClr val="accent1"/>
          </a:lnRef>
          <a:fillRef idx="0">
            <a:schemeClr val="accent1"/>
          </a:fillRef>
          <a:effectRef idx="1">
            <a:schemeClr val="accent1"/>
          </a:effectRef>
          <a:fontRef idx="minor">
            <a:schemeClr val="tx1"/>
          </a:fontRef>
        </p:style>
      </p:cxnSp>
      <p:sp>
        <p:nvSpPr>
          <p:cNvPr id="20" name="Rectangle 19">
            <a:extLst>
              <a:ext uri="{FF2B5EF4-FFF2-40B4-BE49-F238E27FC236}">
                <a16:creationId xmlns:a16="http://schemas.microsoft.com/office/drawing/2014/main" id="{0C7309CA-0A3A-F5C6-8F6E-B1AAF8B77766}"/>
              </a:ext>
            </a:extLst>
          </p:cNvPr>
          <p:cNvSpPr/>
          <p:nvPr/>
        </p:nvSpPr>
        <p:spPr>
          <a:xfrm>
            <a:off x="6399577" y="1861110"/>
            <a:ext cx="1008000" cy="309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Board 1</a:t>
            </a:r>
          </a:p>
        </p:txBody>
      </p:sp>
      <p:sp>
        <p:nvSpPr>
          <p:cNvPr id="23" name="Rectangle 22">
            <a:extLst>
              <a:ext uri="{FF2B5EF4-FFF2-40B4-BE49-F238E27FC236}">
                <a16:creationId xmlns:a16="http://schemas.microsoft.com/office/drawing/2014/main" id="{27978D41-1E2B-B663-D7A9-879AB7EDE8F8}"/>
              </a:ext>
            </a:extLst>
          </p:cNvPr>
          <p:cNvSpPr/>
          <p:nvPr/>
        </p:nvSpPr>
        <p:spPr>
          <a:xfrm>
            <a:off x="7474784" y="1861110"/>
            <a:ext cx="1008000" cy="309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Board 2</a:t>
            </a:r>
          </a:p>
        </p:txBody>
      </p:sp>
      <p:sp>
        <p:nvSpPr>
          <p:cNvPr id="26" name="Rectangle 25">
            <a:extLst>
              <a:ext uri="{FF2B5EF4-FFF2-40B4-BE49-F238E27FC236}">
                <a16:creationId xmlns:a16="http://schemas.microsoft.com/office/drawing/2014/main" id="{59DBFF9E-0792-6D13-1CE1-96B504E6A034}"/>
              </a:ext>
            </a:extLst>
          </p:cNvPr>
          <p:cNvSpPr/>
          <p:nvPr/>
        </p:nvSpPr>
        <p:spPr>
          <a:xfrm>
            <a:off x="8549991" y="1861110"/>
            <a:ext cx="1008000" cy="309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Board 3</a:t>
            </a:r>
          </a:p>
        </p:txBody>
      </p:sp>
      <p:sp>
        <p:nvSpPr>
          <p:cNvPr id="27" name="Rectangle 26">
            <a:extLst>
              <a:ext uri="{FF2B5EF4-FFF2-40B4-BE49-F238E27FC236}">
                <a16:creationId xmlns:a16="http://schemas.microsoft.com/office/drawing/2014/main" id="{D8613DA3-DA9E-5AF9-7DA4-0675DD89EA86}"/>
              </a:ext>
            </a:extLst>
          </p:cNvPr>
          <p:cNvSpPr/>
          <p:nvPr/>
        </p:nvSpPr>
        <p:spPr>
          <a:xfrm>
            <a:off x="6408521" y="1436827"/>
            <a:ext cx="3125758" cy="309860"/>
          </a:xfrm>
          <a:prstGeom prst="rect">
            <a:avLst/>
          </a:prstGeom>
          <a:solidFill>
            <a:srgbClr val="15608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100">
                <a:latin typeface="Univers Condensed Light"/>
              </a:rPr>
              <a:t>Steering and Advisory Board</a:t>
            </a:r>
          </a:p>
        </p:txBody>
      </p:sp>
      <p:sp>
        <p:nvSpPr>
          <p:cNvPr id="28" name="Rectangle 27">
            <a:extLst>
              <a:ext uri="{FF2B5EF4-FFF2-40B4-BE49-F238E27FC236}">
                <a16:creationId xmlns:a16="http://schemas.microsoft.com/office/drawing/2014/main" id="{ADED5347-FC21-7A19-BF41-C6F7FDCF21ED}"/>
              </a:ext>
            </a:extLst>
          </p:cNvPr>
          <p:cNvSpPr/>
          <p:nvPr/>
        </p:nvSpPr>
        <p:spPr>
          <a:xfrm>
            <a:off x="6397385" y="2203098"/>
            <a:ext cx="1008000" cy="7323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Communities and Older People Programme</a:t>
            </a:r>
          </a:p>
        </p:txBody>
      </p:sp>
      <p:sp>
        <p:nvSpPr>
          <p:cNvPr id="29" name="Rectangle 28">
            <a:extLst>
              <a:ext uri="{FF2B5EF4-FFF2-40B4-BE49-F238E27FC236}">
                <a16:creationId xmlns:a16="http://schemas.microsoft.com/office/drawing/2014/main" id="{AF06D60E-AD7E-A683-A55E-92FBB43042C0}"/>
              </a:ext>
            </a:extLst>
          </p:cNvPr>
          <p:cNvSpPr/>
          <p:nvPr/>
        </p:nvSpPr>
        <p:spPr>
          <a:xfrm>
            <a:off x="6397385" y="2979390"/>
            <a:ext cx="1008000" cy="42325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Carers Partnership</a:t>
            </a:r>
          </a:p>
        </p:txBody>
      </p:sp>
      <p:sp>
        <p:nvSpPr>
          <p:cNvPr id="30" name="Rectangle 29">
            <a:extLst>
              <a:ext uri="{FF2B5EF4-FFF2-40B4-BE49-F238E27FC236}">
                <a16:creationId xmlns:a16="http://schemas.microsoft.com/office/drawing/2014/main" id="{7E2AA530-6E76-F0D4-7AB4-31680CAAA275}"/>
              </a:ext>
            </a:extLst>
          </p:cNvPr>
          <p:cNvSpPr/>
          <p:nvPr/>
        </p:nvSpPr>
        <p:spPr>
          <a:xfrm>
            <a:off x="7477020" y="2203098"/>
            <a:ext cx="1008000" cy="42826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Wellbeing &amp; LD Programme</a:t>
            </a:r>
          </a:p>
        </p:txBody>
      </p:sp>
      <p:sp>
        <p:nvSpPr>
          <p:cNvPr id="31" name="Rectangle 30">
            <a:extLst>
              <a:ext uri="{FF2B5EF4-FFF2-40B4-BE49-F238E27FC236}">
                <a16:creationId xmlns:a16="http://schemas.microsoft.com/office/drawing/2014/main" id="{CF792893-8E3C-BED0-62A9-AF7D4191C955}"/>
              </a:ext>
            </a:extLst>
          </p:cNvPr>
          <p:cNvSpPr/>
          <p:nvPr/>
        </p:nvSpPr>
        <p:spPr>
          <a:xfrm>
            <a:off x="7477020" y="2670540"/>
            <a:ext cx="1008000" cy="58148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Emotional Wellbeing and MH Programme</a:t>
            </a:r>
          </a:p>
        </p:txBody>
      </p:sp>
      <p:sp>
        <p:nvSpPr>
          <p:cNvPr id="36" name="Rectangle 35">
            <a:extLst>
              <a:ext uri="{FF2B5EF4-FFF2-40B4-BE49-F238E27FC236}">
                <a16:creationId xmlns:a16="http://schemas.microsoft.com/office/drawing/2014/main" id="{5B6C02AF-0811-FAEE-3D31-A5306D4785EC}"/>
              </a:ext>
            </a:extLst>
          </p:cNvPr>
          <p:cNvSpPr/>
          <p:nvPr/>
        </p:nvSpPr>
        <p:spPr>
          <a:xfrm>
            <a:off x="6397385" y="3446851"/>
            <a:ext cx="1008000" cy="43390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Dementia Programme</a:t>
            </a:r>
          </a:p>
        </p:txBody>
      </p:sp>
      <p:sp>
        <p:nvSpPr>
          <p:cNvPr id="37" name="Rectangle 36">
            <a:extLst>
              <a:ext uri="{FF2B5EF4-FFF2-40B4-BE49-F238E27FC236}">
                <a16:creationId xmlns:a16="http://schemas.microsoft.com/office/drawing/2014/main" id="{EF0E9D09-922C-52CD-F062-6887E8D2854C}"/>
              </a:ext>
            </a:extLst>
          </p:cNvPr>
          <p:cNvSpPr/>
          <p:nvPr/>
        </p:nvSpPr>
        <p:spPr>
          <a:xfrm>
            <a:off x="8549991" y="2203098"/>
            <a:ext cx="1008000" cy="70748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Children &amp; Young People Programme</a:t>
            </a:r>
          </a:p>
        </p:txBody>
      </p:sp>
      <p:sp>
        <p:nvSpPr>
          <p:cNvPr id="40" name="Rectangle 39">
            <a:extLst>
              <a:ext uri="{FF2B5EF4-FFF2-40B4-BE49-F238E27FC236}">
                <a16:creationId xmlns:a16="http://schemas.microsoft.com/office/drawing/2014/main" id="{2E149B75-82FA-2CDB-F19F-0912DACB0EBA}"/>
              </a:ext>
            </a:extLst>
          </p:cNvPr>
          <p:cNvSpPr/>
          <p:nvPr/>
        </p:nvSpPr>
        <p:spPr>
          <a:xfrm>
            <a:off x="8549991" y="2949631"/>
            <a:ext cx="1008000" cy="9399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Neurodiverse Programme</a:t>
            </a:r>
          </a:p>
        </p:txBody>
      </p:sp>
      <p:sp>
        <p:nvSpPr>
          <p:cNvPr id="52" name="Rectangle 51">
            <a:extLst>
              <a:ext uri="{FF2B5EF4-FFF2-40B4-BE49-F238E27FC236}">
                <a16:creationId xmlns:a16="http://schemas.microsoft.com/office/drawing/2014/main" id="{135C4BD0-B928-EAED-A68B-3CCDC018FB72}"/>
              </a:ext>
            </a:extLst>
          </p:cNvPr>
          <p:cNvSpPr/>
          <p:nvPr/>
        </p:nvSpPr>
        <p:spPr>
          <a:xfrm>
            <a:off x="7477020" y="3286412"/>
            <a:ext cx="1008000" cy="59449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latin typeface="Univers Condensed Light"/>
              </a:rPr>
              <a:t>Regional Commissioning Programme</a:t>
            </a:r>
          </a:p>
        </p:txBody>
      </p:sp>
      <p:sp>
        <p:nvSpPr>
          <p:cNvPr id="55" name="Rectangle 54">
            <a:extLst>
              <a:ext uri="{FF2B5EF4-FFF2-40B4-BE49-F238E27FC236}">
                <a16:creationId xmlns:a16="http://schemas.microsoft.com/office/drawing/2014/main" id="{5D398776-F27B-C251-199F-9DA943764B8E}"/>
              </a:ext>
            </a:extLst>
          </p:cNvPr>
          <p:cNvSpPr/>
          <p:nvPr/>
        </p:nvSpPr>
        <p:spPr>
          <a:xfrm>
            <a:off x="6399577" y="3939135"/>
            <a:ext cx="3158414" cy="78023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50"/>
              <a:t>Supporting Programmes:</a:t>
            </a:r>
          </a:p>
          <a:p>
            <a:pPr algn="ctr"/>
            <a:r>
              <a:rPr lang="en-GB" sz="1100">
                <a:latin typeface="Univers Condensed Light"/>
              </a:rPr>
              <a:t>Capital</a:t>
            </a:r>
          </a:p>
          <a:p>
            <a:pPr algn="ctr"/>
            <a:r>
              <a:rPr lang="en-GB" sz="1100">
                <a:latin typeface="Univers Condensed Light"/>
              </a:rPr>
              <a:t>Digital &amp; Data Transformation</a:t>
            </a:r>
          </a:p>
          <a:p>
            <a:pPr algn="ctr"/>
            <a:r>
              <a:rPr lang="en-GB" sz="1100">
                <a:latin typeface="Univers Condensed Light"/>
              </a:rPr>
              <a:t>Workforce</a:t>
            </a:r>
          </a:p>
          <a:p>
            <a:pPr algn="ctr"/>
            <a:r>
              <a:rPr lang="en-GB" sz="1100">
                <a:latin typeface="Univers Condensed Light"/>
              </a:rPr>
              <a:t>Section 16 (Social Value &amp; Social Enterprise)</a:t>
            </a:r>
          </a:p>
        </p:txBody>
      </p:sp>
      <p:sp>
        <p:nvSpPr>
          <p:cNvPr id="53" name="Rectangle 52">
            <a:extLst>
              <a:ext uri="{FF2B5EF4-FFF2-40B4-BE49-F238E27FC236}">
                <a16:creationId xmlns:a16="http://schemas.microsoft.com/office/drawing/2014/main" id="{F7C572AA-FD1B-D7F4-F9B0-9FD961DA15F7}"/>
              </a:ext>
            </a:extLst>
          </p:cNvPr>
          <p:cNvSpPr/>
          <p:nvPr/>
        </p:nvSpPr>
        <p:spPr>
          <a:xfrm>
            <a:off x="3955335" y="1436827"/>
            <a:ext cx="2338142" cy="30986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100">
                <a:solidFill>
                  <a:schemeClr val="tx1"/>
                </a:solidFill>
                <a:latin typeface="Univers Condensed Light"/>
              </a:rPr>
              <a:t>Local Cluster Collaborative</a:t>
            </a:r>
          </a:p>
        </p:txBody>
      </p:sp>
      <p:sp>
        <p:nvSpPr>
          <p:cNvPr id="54" name="Rectangle 53">
            <a:extLst>
              <a:ext uri="{FF2B5EF4-FFF2-40B4-BE49-F238E27FC236}">
                <a16:creationId xmlns:a16="http://schemas.microsoft.com/office/drawing/2014/main" id="{00D370CC-8E5F-1393-918A-06D43A44E047}"/>
              </a:ext>
            </a:extLst>
          </p:cNvPr>
          <p:cNvSpPr/>
          <p:nvPr/>
        </p:nvSpPr>
        <p:spPr>
          <a:xfrm>
            <a:off x="3955335" y="2873042"/>
            <a:ext cx="2338142" cy="30986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100">
                <a:solidFill>
                  <a:schemeClr val="tx1"/>
                </a:solidFill>
                <a:latin typeface="Univers Condensed Light"/>
              </a:rPr>
              <a:t>Professional Collaboratives</a:t>
            </a:r>
          </a:p>
        </p:txBody>
      </p:sp>
      <p:sp>
        <p:nvSpPr>
          <p:cNvPr id="56" name="Rectangle 55">
            <a:extLst>
              <a:ext uri="{FF2B5EF4-FFF2-40B4-BE49-F238E27FC236}">
                <a16:creationId xmlns:a16="http://schemas.microsoft.com/office/drawing/2014/main" id="{76988913-CD92-1CFE-D79F-9DCFD0DB76FB}"/>
              </a:ext>
            </a:extLst>
          </p:cNvPr>
          <p:cNvSpPr/>
          <p:nvPr/>
        </p:nvSpPr>
        <p:spPr>
          <a:xfrm>
            <a:off x="3967720" y="1862066"/>
            <a:ext cx="517327" cy="45001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en-GB" sz="800" err="1">
                <a:solidFill>
                  <a:schemeClr val="tx1"/>
                </a:solidFill>
                <a:latin typeface="Univers Condensed Light"/>
              </a:rPr>
              <a:t>Afan</a:t>
            </a:r>
            <a:endParaRPr lang="en-GB" sz="800">
              <a:solidFill>
                <a:schemeClr val="tx1"/>
              </a:solidFill>
              <a:latin typeface="Univers Condensed Light"/>
            </a:endParaRPr>
          </a:p>
        </p:txBody>
      </p:sp>
      <p:sp>
        <p:nvSpPr>
          <p:cNvPr id="57" name="Rectangle 56">
            <a:extLst>
              <a:ext uri="{FF2B5EF4-FFF2-40B4-BE49-F238E27FC236}">
                <a16:creationId xmlns:a16="http://schemas.microsoft.com/office/drawing/2014/main" id="{DAC2E22F-A6E1-83A0-6892-B96DBA2D4020}"/>
              </a:ext>
            </a:extLst>
          </p:cNvPr>
          <p:cNvSpPr/>
          <p:nvPr/>
        </p:nvSpPr>
        <p:spPr>
          <a:xfrm>
            <a:off x="4544771" y="1862066"/>
            <a:ext cx="517327" cy="45001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en-GB" sz="800">
                <a:solidFill>
                  <a:schemeClr val="tx1"/>
                </a:solidFill>
                <a:latin typeface="Univers Condensed Light"/>
              </a:rPr>
              <a:t>Bay</a:t>
            </a:r>
          </a:p>
        </p:txBody>
      </p:sp>
      <p:sp>
        <p:nvSpPr>
          <p:cNvPr id="58" name="Rectangle 57">
            <a:extLst>
              <a:ext uri="{FF2B5EF4-FFF2-40B4-BE49-F238E27FC236}">
                <a16:creationId xmlns:a16="http://schemas.microsoft.com/office/drawing/2014/main" id="{47EA6EA2-C7EA-A1F1-EA52-E05149C5C6CC}"/>
              </a:ext>
            </a:extLst>
          </p:cNvPr>
          <p:cNvSpPr/>
          <p:nvPr/>
        </p:nvSpPr>
        <p:spPr>
          <a:xfrm>
            <a:off x="5784598" y="1862066"/>
            <a:ext cx="517327" cy="45001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en-GB" sz="800" err="1">
                <a:solidFill>
                  <a:schemeClr val="tx1"/>
                </a:solidFill>
                <a:latin typeface="Univers Condensed Light"/>
              </a:rPr>
              <a:t>Penderi</a:t>
            </a:r>
            <a:endParaRPr lang="en-GB" sz="800">
              <a:solidFill>
                <a:schemeClr val="tx1"/>
              </a:solidFill>
              <a:latin typeface="Univers Condensed Light"/>
            </a:endParaRPr>
          </a:p>
        </p:txBody>
      </p:sp>
      <p:sp>
        <p:nvSpPr>
          <p:cNvPr id="59" name="Rectangle 58">
            <a:extLst>
              <a:ext uri="{FF2B5EF4-FFF2-40B4-BE49-F238E27FC236}">
                <a16:creationId xmlns:a16="http://schemas.microsoft.com/office/drawing/2014/main" id="{AD1A8C3B-4116-CC7B-B5BA-FB1C9E0B806A}"/>
              </a:ext>
            </a:extLst>
          </p:cNvPr>
          <p:cNvSpPr/>
          <p:nvPr/>
        </p:nvSpPr>
        <p:spPr>
          <a:xfrm>
            <a:off x="5217072" y="1862066"/>
            <a:ext cx="517327" cy="45001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en-GB" sz="800" err="1">
                <a:solidFill>
                  <a:schemeClr val="tx1"/>
                </a:solidFill>
                <a:latin typeface="Univers Condensed Light"/>
              </a:rPr>
              <a:t>Llwchwr</a:t>
            </a:r>
            <a:endParaRPr lang="en-GB" sz="800">
              <a:solidFill>
                <a:schemeClr val="tx1"/>
              </a:solidFill>
              <a:latin typeface="Univers Condensed Light"/>
            </a:endParaRPr>
          </a:p>
        </p:txBody>
      </p:sp>
      <p:sp>
        <p:nvSpPr>
          <p:cNvPr id="60" name="Rectangle 59">
            <a:extLst>
              <a:ext uri="{FF2B5EF4-FFF2-40B4-BE49-F238E27FC236}">
                <a16:creationId xmlns:a16="http://schemas.microsoft.com/office/drawing/2014/main" id="{A8C40D9D-F53A-4320-EDDA-0798A1643B57}"/>
              </a:ext>
            </a:extLst>
          </p:cNvPr>
          <p:cNvSpPr/>
          <p:nvPr/>
        </p:nvSpPr>
        <p:spPr>
          <a:xfrm>
            <a:off x="3967720" y="2368041"/>
            <a:ext cx="517327" cy="45001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en-GB" sz="800">
                <a:solidFill>
                  <a:schemeClr val="tx1"/>
                </a:solidFill>
                <a:latin typeface="Univers Condensed Light"/>
              </a:rPr>
              <a:t>City</a:t>
            </a:r>
          </a:p>
        </p:txBody>
      </p:sp>
      <p:sp>
        <p:nvSpPr>
          <p:cNvPr id="61" name="Rectangle 60">
            <a:extLst>
              <a:ext uri="{FF2B5EF4-FFF2-40B4-BE49-F238E27FC236}">
                <a16:creationId xmlns:a16="http://schemas.microsoft.com/office/drawing/2014/main" id="{A9149492-A65F-23BD-B57C-C357E0588187}"/>
              </a:ext>
            </a:extLst>
          </p:cNvPr>
          <p:cNvSpPr/>
          <p:nvPr/>
        </p:nvSpPr>
        <p:spPr>
          <a:xfrm>
            <a:off x="4545353" y="2368041"/>
            <a:ext cx="517327" cy="45001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en-GB" sz="800">
                <a:solidFill>
                  <a:schemeClr val="tx1"/>
                </a:solidFill>
                <a:latin typeface="Univers Condensed Light"/>
              </a:rPr>
              <a:t>Cwmtawe</a:t>
            </a:r>
          </a:p>
        </p:txBody>
      </p:sp>
      <p:sp>
        <p:nvSpPr>
          <p:cNvPr id="62" name="Rectangle 61">
            <a:extLst>
              <a:ext uri="{FF2B5EF4-FFF2-40B4-BE49-F238E27FC236}">
                <a16:creationId xmlns:a16="http://schemas.microsoft.com/office/drawing/2014/main" id="{EF3F27AF-DD2C-8F9F-D2F0-8247C8A5370F}"/>
              </a:ext>
            </a:extLst>
          </p:cNvPr>
          <p:cNvSpPr/>
          <p:nvPr/>
        </p:nvSpPr>
        <p:spPr>
          <a:xfrm>
            <a:off x="5784598" y="2368041"/>
            <a:ext cx="517327" cy="45001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en-GB" sz="800">
                <a:solidFill>
                  <a:schemeClr val="tx1"/>
                </a:solidFill>
                <a:latin typeface="Univers Condensed Light"/>
              </a:rPr>
              <a:t>Upper Valleys</a:t>
            </a:r>
          </a:p>
        </p:txBody>
      </p:sp>
      <p:sp>
        <p:nvSpPr>
          <p:cNvPr id="63" name="Rectangle 62">
            <a:extLst>
              <a:ext uri="{FF2B5EF4-FFF2-40B4-BE49-F238E27FC236}">
                <a16:creationId xmlns:a16="http://schemas.microsoft.com/office/drawing/2014/main" id="{D358E7F9-9C6A-25FA-884D-897A3FF489F1}"/>
              </a:ext>
            </a:extLst>
          </p:cNvPr>
          <p:cNvSpPr/>
          <p:nvPr/>
        </p:nvSpPr>
        <p:spPr>
          <a:xfrm>
            <a:off x="5216296" y="2368041"/>
            <a:ext cx="517327" cy="45001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36000" tIns="0" rIns="36000" bIns="0" rtlCol="0" anchor="ctr"/>
          <a:lstStyle/>
          <a:p>
            <a:pPr algn="ctr"/>
            <a:r>
              <a:rPr lang="en-GB" sz="800">
                <a:solidFill>
                  <a:schemeClr val="tx1"/>
                </a:solidFill>
                <a:latin typeface="Univers Condensed Light"/>
              </a:rPr>
              <a:t>Neath</a:t>
            </a:r>
          </a:p>
        </p:txBody>
      </p:sp>
      <p:sp>
        <p:nvSpPr>
          <p:cNvPr id="1024" name="Rectangle 1023">
            <a:extLst>
              <a:ext uri="{FF2B5EF4-FFF2-40B4-BE49-F238E27FC236}">
                <a16:creationId xmlns:a16="http://schemas.microsoft.com/office/drawing/2014/main" id="{7ED766BF-CCEC-F8FD-ACE2-9D59D980CF3C}"/>
              </a:ext>
            </a:extLst>
          </p:cNvPr>
          <p:cNvSpPr/>
          <p:nvPr/>
        </p:nvSpPr>
        <p:spPr>
          <a:xfrm>
            <a:off x="3960151" y="3237893"/>
            <a:ext cx="517327" cy="45001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a:solidFill>
                  <a:schemeClr val="tx1"/>
                </a:solidFill>
                <a:latin typeface="Univers Condensed Light"/>
              </a:rPr>
              <a:t>GMS</a:t>
            </a:r>
          </a:p>
        </p:txBody>
      </p:sp>
      <p:sp>
        <p:nvSpPr>
          <p:cNvPr id="1025" name="Rectangle 1024">
            <a:extLst>
              <a:ext uri="{FF2B5EF4-FFF2-40B4-BE49-F238E27FC236}">
                <a16:creationId xmlns:a16="http://schemas.microsoft.com/office/drawing/2014/main" id="{B6102A9F-0E6E-A9CD-E4C7-79B1AFC82AC6}"/>
              </a:ext>
            </a:extLst>
          </p:cNvPr>
          <p:cNvSpPr/>
          <p:nvPr/>
        </p:nvSpPr>
        <p:spPr>
          <a:xfrm>
            <a:off x="4556446" y="3229283"/>
            <a:ext cx="517327" cy="45001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a:solidFill>
                  <a:schemeClr val="tx1"/>
                </a:solidFill>
                <a:latin typeface="Univers Condensed Light"/>
              </a:rPr>
              <a:t>Dental</a:t>
            </a:r>
          </a:p>
        </p:txBody>
      </p:sp>
      <p:sp>
        <p:nvSpPr>
          <p:cNvPr id="1026" name="Rectangle 1025">
            <a:extLst>
              <a:ext uri="{FF2B5EF4-FFF2-40B4-BE49-F238E27FC236}">
                <a16:creationId xmlns:a16="http://schemas.microsoft.com/office/drawing/2014/main" id="{F3DB3AAB-4A31-272A-9C02-274562668570}"/>
              </a:ext>
            </a:extLst>
          </p:cNvPr>
          <p:cNvSpPr/>
          <p:nvPr/>
        </p:nvSpPr>
        <p:spPr>
          <a:xfrm>
            <a:off x="5749036" y="3237893"/>
            <a:ext cx="517327" cy="45001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a:solidFill>
                  <a:schemeClr val="tx1"/>
                </a:solidFill>
                <a:latin typeface="Univers Condensed Light"/>
              </a:rPr>
              <a:t>AHP &amp; Health Sciences</a:t>
            </a:r>
          </a:p>
        </p:txBody>
      </p:sp>
      <p:sp>
        <p:nvSpPr>
          <p:cNvPr id="1027" name="Rectangle 1026">
            <a:extLst>
              <a:ext uri="{FF2B5EF4-FFF2-40B4-BE49-F238E27FC236}">
                <a16:creationId xmlns:a16="http://schemas.microsoft.com/office/drawing/2014/main" id="{047CC080-8D8F-5F01-DE32-2175244E8E49}"/>
              </a:ext>
            </a:extLst>
          </p:cNvPr>
          <p:cNvSpPr/>
          <p:nvPr/>
        </p:nvSpPr>
        <p:spPr>
          <a:xfrm>
            <a:off x="5152741" y="3237893"/>
            <a:ext cx="517327" cy="45001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a:solidFill>
                  <a:schemeClr val="tx1"/>
                </a:solidFill>
                <a:latin typeface="Univers Condensed Light"/>
              </a:rPr>
              <a:t>Nursing</a:t>
            </a:r>
          </a:p>
        </p:txBody>
      </p:sp>
      <p:sp>
        <p:nvSpPr>
          <p:cNvPr id="1029" name="Rectangle 1028">
            <a:extLst>
              <a:ext uri="{FF2B5EF4-FFF2-40B4-BE49-F238E27FC236}">
                <a16:creationId xmlns:a16="http://schemas.microsoft.com/office/drawing/2014/main" id="{70849EF2-C74E-8FFA-6E0E-3F05AA240A05}"/>
              </a:ext>
            </a:extLst>
          </p:cNvPr>
          <p:cNvSpPr/>
          <p:nvPr/>
        </p:nvSpPr>
        <p:spPr>
          <a:xfrm>
            <a:off x="3960151" y="3743868"/>
            <a:ext cx="517327" cy="45001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a:solidFill>
                  <a:schemeClr val="tx1"/>
                </a:solidFill>
                <a:latin typeface="Univers Condensed Light"/>
              </a:rPr>
              <a:t>Pharmacy</a:t>
            </a:r>
          </a:p>
        </p:txBody>
      </p:sp>
      <p:sp>
        <p:nvSpPr>
          <p:cNvPr id="1030" name="Rectangle 1029">
            <a:extLst>
              <a:ext uri="{FF2B5EF4-FFF2-40B4-BE49-F238E27FC236}">
                <a16:creationId xmlns:a16="http://schemas.microsoft.com/office/drawing/2014/main" id="{8FE5F4EA-0195-3D8E-1986-3C3CF070E0D8}"/>
              </a:ext>
            </a:extLst>
          </p:cNvPr>
          <p:cNvSpPr/>
          <p:nvPr/>
        </p:nvSpPr>
        <p:spPr>
          <a:xfrm>
            <a:off x="4556445" y="3753199"/>
            <a:ext cx="517327" cy="45001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a:solidFill>
                  <a:schemeClr val="tx1"/>
                </a:solidFill>
                <a:latin typeface="Univers Condensed Light"/>
              </a:rPr>
              <a:t>Optometry</a:t>
            </a:r>
          </a:p>
        </p:txBody>
      </p:sp>
      <p:sp>
        <p:nvSpPr>
          <p:cNvPr id="1031" name="Rectangle 1030">
            <a:extLst>
              <a:ext uri="{FF2B5EF4-FFF2-40B4-BE49-F238E27FC236}">
                <a16:creationId xmlns:a16="http://schemas.microsoft.com/office/drawing/2014/main" id="{4D4B1FA4-DCE1-D7C0-726C-09CBD0BCB7D1}"/>
              </a:ext>
            </a:extLst>
          </p:cNvPr>
          <p:cNvSpPr/>
          <p:nvPr/>
        </p:nvSpPr>
        <p:spPr>
          <a:xfrm>
            <a:off x="5162886" y="3743898"/>
            <a:ext cx="517327" cy="45001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a:solidFill>
                  <a:schemeClr val="tx1"/>
                </a:solidFill>
                <a:latin typeface="Univers Condensed Light"/>
              </a:rPr>
              <a:t>3</a:t>
            </a:r>
            <a:r>
              <a:rPr lang="en-GB" sz="800" baseline="30000">
                <a:solidFill>
                  <a:schemeClr val="tx1"/>
                </a:solidFill>
                <a:latin typeface="Univers Condensed Light"/>
              </a:rPr>
              <a:t>rd</a:t>
            </a:r>
            <a:r>
              <a:rPr lang="en-GB" sz="800">
                <a:solidFill>
                  <a:schemeClr val="tx1"/>
                </a:solidFill>
                <a:latin typeface="Univers Condensed Light"/>
              </a:rPr>
              <a:t> Sector</a:t>
            </a:r>
          </a:p>
        </p:txBody>
      </p:sp>
      <p:cxnSp>
        <p:nvCxnSpPr>
          <p:cNvPr id="1033" name="Straight Arrow Connector 1032">
            <a:extLst>
              <a:ext uri="{FF2B5EF4-FFF2-40B4-BE49-F238E27FC236}">
                <a16:creationId xmlns:a16="http://schemas.microsoft.com/office/drawing/2014/main" id="{BD9EF12C-53C2-77E6-79E6-4948B895DEA3}"/>
              </a:ext>
            </a:extLst>
          </p:cNvPr>
          <p:cNvCxnSpPr>
            <a:cxnSpLocks/>
          </p:cNvCxnSpPr>
          <p:nvPr/>
        </p:nvCxnSpPr>
        <p:spPr>
          <a:xfrm>
            <a:off x="5147779" y="1758326"/>
            <a:ext cx="0" cy="1126355"/>
          </a:xfrm>
          <a:prstGeom prst="straightConnector1">
            <a:avLst/>
          </a:prstGeom>
          <a:ln w="38100">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34" name="Straight Arrow Connector 1033">
            <a:extLst>
              <a:ext uri="{FF2B5EF4-FFF2-40B4-BE49-F238E27FC236}">
                <a16:creationId xmlns:a16="http://schemas.microsoft.com/office/drawing/2014/main" id="{D0CC05A4-E838-68C6-CD3B-01FB1119294F}"/>
              </a:ext>
            </a:extLst>
          </p:cNvPr>
          <p:cNvCxnSpPr>
            <a:cxnSpLocks/>
            <a:stCxn id="13" idx="2"/>
            <a:endCxn id="14" idx="0"/>
          </p:cNvCxnSpPr>
          <p:nvPr/>
        </p:nvCxnSpPr>
        <p:spPr>
          <a:xfrm>
            <a:off x="2078793" y="1131303"/>
            <a:ext cx="0" cy="305524"/>
          </a:xfrm>
          <a:prstGeom prst="straightConnector1">
            <a:avLst/>
          </a:prstGeom>
          <a:ln>
            <a:headEnd type="triangle"/>
          </a:ln>
        </p:spPr>
        <p:style>
          <a:lnRef idx="2">
            <a:schemeClr val="accent1"/>
          </a:lnRef>
          <a:fillRef idx="0">
            <a:schemeClr val="accent1"/>
          </a:fillRef>
          <a:effectRef idx="1">
            <a:schemeClr val="accent1"/>
          </a:effectRef>
          <a:fontRef idx="minor">
            <a:schemeClr val="tx1"/>
          </a:fontRef>
        </p:style>
      </p:cxnSp>
      <p:cxnSp>
        <p:nvCxnSpPr>
          <p:cNvPr id="1038" name="Straight Arrow Connector 1037">
            <a:extLst>
              <a:ext uri="{FF2B5EF4-FFF2-40B4-BE49-F238E27FC236}">
                <a16:creationId xmlns:a16="http://schemas.microsoft.com/office/drawing/2014/main" id="{743338D7-C302-815A-77B9-1EBD318466F0}"/>
              </a:ext>
            </a:extLst>
          </p:cNvPr>
          <p:cNvCxnSpPr>
            <a:cxnSpLocks/>
            <a:stCxn id="24" idx="2"/>
            <a:endCxn id="53" idx="0"/>
          </p:cNvCxnSpPr>
          <p:nvPr/>
        </p:nvCxnSpPr>
        <p:spPr>
          <a:xfrm>
            <a:off x="5124406" y="1131303"/>
            <a:ext cx="0" cy="305524"/>
          </a:xfrm>
          <a:prstGeom prst="straightConnector1">
            <a:avLst/>
          </a:prstGeom>
          <a:ln>
            <a:headEnd type="triangle"/>
          </a:ln>
        </p:spPr>
        <p:style>
          <a:lnRef idx="2">
            <a:schemeClr val="accent1"/>
          </a:lnRef>
          <a:fillRef idx="0">
            <a:schemeClr val="accent1"/>
          </a:fillRef>
          <a:effectRef idx="1">
            <a:schemeClr val="accent1"/>
          </a:effectRef>
          <a:fontRef idx="minor">
            <a:schemeClr val="tx1"/>
          </a:fontRef>
        </p:style>
      </p:cxnSp>
      <p:cxnSp>
        <p:nvCxnSpPr>
          <p:cNvPr id="1042" name="Straight Arrow Connector 1041">
            <a:extLst>
              <a:ext uri="{FF2B5EF4-FFF2-40B4-BE49-F238E27FC236}">
                <a16:creationId xmlns:a16="http://schemas.microsoft.com/office/drawing/2014/main" id="{BCF02B67-1D6F-4203-4C77-D9E21E5D6196}"/>
              </a:ext>
            </a:extLst>
          </p:cNvPr>
          <p:cNvCxnSpPr>
            <a:cxnSpLocks/>
            <a:stCxn id="21" idx="2"/>
            <a:endCxn id="27" idx="0"/>
          </p:cNvCxnSpPr>
          <p:nvPr/>
        </p:nvCxnSpPr>
        <p:spPr>
          <a:xfrm>
            <a:off x="7969453" y="1131303"/>
            <a:ext cx="1947" cy="305524"/>
          </a:xfrm>
          <a:prstGeom prst="straightConnector1">
            <a:avLst/>
          </a:prstGeom>
          <a:ln>
            <a:headEnd type="triangle"/>
          </a:ln>
        </p:spPr>
        <p:style>
          <a:lnRef idx="2">
            <a:schemeClr val="accent1"/>
          </a:lnRef>
          <a:fillRef idx="0">
            <a:schemeClr val="accent1"/>
          </a:fillRef>
          <a:effectRef idx="1">
            <a:schemeClr val="accent1"/>
          </a:effectRef>
          <a:fontRef idx="minor">
            <a:schemeClr val="tx1"/>
          </a:fontRef>
        </p:style>
      </p:cxnSp>
      <p:cxnSp>
        <p:nvCxnSpPr>
          <p:cNvPr id="1046" name="Straight Arrow Connector 1045">
            <a:extLst>
              <a:ext uri="{FF2B5EF4-FFF2-40B4-BE49-F238E27FC236}">
                <a16:creationId xmlns:a16="http://schemas.microsoft.com/office/drawing/2014/main" id="{7EA8DBE0-6D85-BFC7-C23D-CD5254D9D38C}"/>
              </a:ext>
            </a:extLst>
          </p:cNvPr>
          <p:cNvCxnSpPr>
            <a:cxnSpLocks/>
          </p:cNvCxnSpPr>
          <p:nvPr/>
        </p:nvCxnSpPr>
        <p:spPr>
          <a:xfrm>
            <a:off x="5944932" y="1003832"/>
            <a:ext cx="1312971" cy="2942"/>
          </a:xfrm>
          <a:prstGeom prst="straightConnector1">
            <a:avLst/>
          </a:prstGeom>
          <a:ln>
            <a:prstDash val="sysDot"/>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49" name="Straight Arrow Connector 1048">
            <a:extLst>
              <a:ext uri="{FF2B5EF4-FFF2-40B4-BE49-F238E27FC236}">
                <a16:creationId xmlns:a16="http://schemas.microsoft.com/office/drawing/2014/main" id="{E332897C-69D9-EC67-DCD2-AD0C2951B09C}"/>
              </a:ext>
            </a:extLst>
          </p:cNvPr>
          <p:cNvCxnSpPr>
            <a:cxnSpLocks/>
            <a:stCxn id="13" idx="3"/>
            <a:endCxn id="24" idx="1"/>
          </p:cNvCxnSpPr>
          <p:nvPr/>
        </p:nvCxnSpPr>
        <p:spPr>
          <a:xfrm>
            <a:off x="2692420" y="1005303"/>
            <a:ext cx="1611459" cy="0"/>
          </a:xfrm>
          <a:prstGeom prst="straightConnector1">
            <a:avLst/>
          </a:prstGeom>
          <a:ln>
            <a:prstDash val="sysDot"/>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54" name="Connector: Elbow 1053">
            <a:extLst>
              <a:ext uri="{FF2B5EF4-FFF2-40B4-BE49-F238E27FC236}">
                <a16:creationId xmlns:a16="http://schemas.microsoft.com/office/drawing/2014/main" id="{B7034F7F-DA98-CDEE-568A-C646BE042725}"/>
              </a:ext>
            </a:extLst>
          </p:cNvPr>
          <p:cNvCxnSpPr>
            <a:stCxn id="21" idx="0"/>
            <a:endCxn id="13" idx="0"/>
          </p:cNvCxnSpPr>
          <p:nvPr/>
        </p:nvCxnSpPr>
        <p:spPr>
          <a:xfrm rot="16200000" flipV="1">
            <a:off x="5024123" y="-2066027"/>
            <a:ext cx="12700" cy="5890660"/>
          </a:xfrm>
          <a:prstGeom prst="bentConnector3">
            <a:avLst>
              <a:gd name="adj1" fmla="val 1800000"/>
            </a:avLst>
          </a:prstGeom>
          <a:ln>
            <a:prstDash val="sysDot"/>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90C13B2A-712B-E277-DA38-149E096EAD63}"/>
              </a:ext>
            </a:extLst>
          </p:cNvPr>
          <p:cNvCxnSpPr>
            <a:cxnSpLocks/>
          </p:cNvCxnSpPr>
          <p:nvPr/>
        </p:nvCxnSpPr>
        <p:spPr>
          <a:xfrm>
            <a:off x="967086" y="752217"/>
            <a:ext cx="493579" cy="259574"/>
          </a:xfrm>
          <a:prstGeom prst="straightConnector1">
            <a:avLst/>
          </a:prstGeom>
          <a:ln>
            <a:prstDash val="sysDot"/>
            <a:head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CED71023-48D1-B706-D249-EFD62988A3FB}"/>
              </a:ext>
            </a:extLst>
          </p:cNvPr>
          <p:cNvCxnSpPr>
            <a:cxnSpLocks/>
          </p:cNvCxnSpPr>
          <p:nvPr/>
        </p:nvCxnSpPr>
        <p:spPr>
          <a:xfrm>
            <a:off x="944982" y="1004941"/>
            <a:ext cx="539493" cy="6850"/>
          </a:xfrm>
          <a:prstGeom prst="straightConnector1">
            <a:avLst/>
          </a:prstGeom>
          <a:ln>
            <a:prstDash val="sysDot"/>
            <a:head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AA02A6A3-F30A-E6B3-01E7-FD48E4ABFA7D}"/>
              </a:ext>
            </a:extLst>
          </p:cNvPr>
          <p:cNvCxnSpPr>
            <a:cxnSpLocks/>
          </p:cNvCxnSpPr>
          <p:nvPr/>
        </p:nvCxnSpPr>
        <p:spPr>
          <a:xfrm flipV="1">
            <a:off x="980254" y="1000305"/>
            <a:ext cx="459144" cy="291821"/>
          </a:xfrm>
          <a:prstGeom prst="straightConnector1">
            <a:avLst/>
          </a:prstGeom>
          <a:ln>
            <a:prstDash val="sysDot"/>
            <a:head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11062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67775-1630-0F86-CC64-B09F4B095320}"/>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F7A553-1E28-525F-761C-284AF79CFBAA}"/>
              </a:ext>
            </a:extLst>
          </p:cNvPr>
          <p:cNvSpPr>
            <a:spLocks noGrp="1"/>
          </p:cNvSpPr>
          <p:nvPr>
            <p:ph type="sldNum" sz="quarter" idx="12"/>
          </p:nvPr>
        </p:nvSpPr>
        <p:spPr/>
        <p:txBody>
          <a:bodyPr/>
          <a:lstStyle/>
          <a:p>
            <a:r>
              <a:rPr lang="en-GB"/>
              <a:t>109</a:t>
            </a:r>
            <a:endParaRPr lang="en-US"/>
          </a:p>
        </p:txBody>
      </p:sp>
      <p:sp>
        <p:nvSpPr>
          <p:cNvPr id="5" name="TextBox 4">
            <a:extLst>
              <a:ext uri="{FF2B5EF4-FFF2-40B4-BE49-F238E27FC236}">
                <a16:creationId xmlns:a16="http://schemas.microsoft.com/office/drawing/2014/main" id="{8CB9B0DF-254C-9965-544B-E42D83FC0230}"/>
              </a:ext>
            </a:extLst>
          </p:cNvPr>
          <p:cNvSpPr txBox="1"/>
          <p:nvPr/>
        </p:nvSpPr>
        <p:spPr>
          <a:xfrm>
            <a:off x="477747" y="221582"/>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Glossary</a:t>
            </a:r>
          </a:p>
        </p:txBody>
      </p:sp>
      <p:pic>
        <p:nvPicPr>
          <p:cNvPr id="6" name="Picture 5" descr="A rainbow in a black background&#10;&#10;AI-generated content may be incorrect.">
            <a:extLst>
              <a:ext uri="{FF2B5EF4-FFF2-40B4-BE49-F238E27FC236}">
                <a16:creationId xmlns:a16="http://schemas.microsoft.com/office/drawing/2014/main" id="{5BFDD827-F20B-AB61-A236-F0E55684DF43}"/>
              </a:ext>
            </a:extLst>
          </p:cNvPr>
          <p:cNvPicPr>
            <a:picLocks noChangeAspect="1"/>
          </p:cNvPicPr>
          <p:nvPr/>
        </p:nvPicPr>
        <p:blipFill>
          <a:blip r:embed="rId2">
            <a:alphaModFix amt="20000"/>
            <a:lum bright="40000" contrast="-40000"/>
          </a:blip>
          <a:srcRect l="39228" t="58256" r="-2"/>
          <a:stretch/>
        </p:blipFill>
        <p:spPr>
          <a:xfrm rot="10800000">
            <a:off x="933369" y="3114311"/>
            <a:ext cx="6769167" cy="3795760"/>
          </a:xfrm>
          <a:prstGeom prst="rect">
            <a:avLst/>
          </a:prstGeom>
        </p:spPr>
      </p:pic>
      <p:sp>
        <p:nvSpPr>
          <p:cNvPr id="2" name="TextBox 1">
            <a:extLst>
              <a:ext uri="{FF2B5EF4-FFF2-40B4-BE49-F238E27FC236}">
                <a16:creationId xmlns:a16="http://schemas.microsoft.com/office/drawing/2014/main" id="{915FC017-AA1D-B05D-62AA-CAFD77F2E9C9}"/>
              </a:ext>
            </a:extLst>
          </p:cNvPr>
          <p:cNvSpPr txBox="1"/>
          <p:nvPr/>
        </p:nvSpPr>
        <p:spPr>
          <a:xfrm>
            <a:off x="477748" y="596254"/>
            <a:ext cx="4521725" cy="7001917"/>
          </a:xfrm>
          <a:prstGeom prst="rect">
            <a:avLst/>
          </a:prstGeom>
          <a:noFill/>
        </p:spPr>
        <p:txBody>
          <a:bodyPr wrap="square" rtlCol="0">
            <a:spAutoFit/>
          </a:bodyPr>
          <a:lstStyle/>
          <a:p>
            <a:r>
              <a:rPr lang="en-GB" sz="1050"/>
              <a:t>Promote, Prevent and Prepare for Planned Care </a:t>
            </a:r>
            <a:r>
              <a:rPr lang="en-GB" sz="1050" b="1"/>
              <a:t>3Ps</a:t>
            </a:r>
          </a:p>
          <a:p>
            <a:r>
              <a:rPr lang="en-GB" sz="1050"/>
              <a:t>Care Coordination, First Contact of Care, Continuity of Care &amp; Comprehensive Care </a:t>
            </a:r>
            <a:r>
              <a:rPr lang="en-GB" sz="1050" b="1"/>
              <a:t>4Cs</a:t>
            </a:r>
          </a:p>
          <a:p>
            <a:r>
              <a:rPr lang="en-GB" sz="1050"/>
              <a:t>Accelerated Cluster Development </a:t>
            </a:r>
            <a:r>
              <a:rPr lang="en-GB" sz="1050" b="1"/>
              <a:t>ACD</a:t>
            </a:r>
          </a:p>
          <a:p>
            <a:r>
              <a:rPr lang="en-GB" sz="1050"/>
              <a:t>Acute Clinical Team </a:t>
            </a:r>
            <a:r>
              <a:rPr lang="en-GB" sz="1050" b="1"/>
              <a:t>ACT</a:t>
            </a:r>
          </a:p>
          <a:p>
            <a:r>
              <a:rPr lang="en-GB" sz="1050"/>
              <a:t>Allied Health Professionals </a:t>
            </a:r>
            <a:r>
              <a:rPr lang="en-GB" sz="1050" b="1"/>
              <a:t>AHP</a:t>
            </a:r>
          </a:p>
          <a:p>
            <a:r>
              <a:rPr lang="en-GB" sz="1050"/>
              <a:t>Artificial Intelligence </a:t>
            </a:r>
            <a:r>
              <a:rPr lang="en-GB" sz="1050" b="1"/>
              <a:t>AI</a:t>
            </a:r>
          </a:p>
          <a:p>
            <a:r>
              <a:rPr lang="en-GB" sz="1050"/>
              <a:t>Audit Management and Tracking </a:t>
            </a:r>
            <a:r>
              <a:rPr lang="en-GB" sz="1050" b="1" err="1"/>
              <a:t>AMaT</a:t>
            </a:r>
            <a:endParaRPr lang="en-GB" sz="1050" b="1"/>
          </a:p>
          <a:p>
            <a:r>
              <a:rPr lang="en-GB" sz="1050"/>
              <a:t>Acute Oncology &amp; Haematology Assessment Unit </a:t>
            </a:r>
            <a:r>
              <a:rPr lang="en-GB" sz="1050" b="1"/>
              <a:t>AOHAU</a:t>
            </a:r>
          </a:p>
          <a:p>
            <a:r>
              <a:rPr lang="en-GB" sz="1050"/>
              <a:t>Area Planning Board </a:t>
            </a:r>
            <a:r>
              <a:rPr lang="en-GB" sz="1050" b="1"/>
              <a:t>APB</a:t>
            </a:r>
          </a:p>
          <a:p>
            <a:r>
              <a:rPr lang="en-GB" sz="1050"/>
              <a:t>A Regional Collaborative for Health </a:t>
            </a:r>
            <a:r>
              <a:rPr lang="en-GB" sz="1050" b="1"/>
              <a:t>ARCH</a:t>
            </a:r>
          </a:p>
          <a:p>
            <a:r>
              <a:rPr lang="en-GB" sz="1050"/>
              <a:t>All Wales Diabetes Prevention Plan </a:t>
            </a:r>
            <a:r>
              <a:rPr lang="en-GB" sz="1050" b="1"/>
              <a:t>AWDPP</a:t>
            </a:r>
          </a:p>
          <a:p>
            <a:r>
              <a:rPr lang="en-GB" sz="1050"/>
              <a:t>British Association of Perinatal Medicine </a:t>
            </a:r>
            <a:r>
              <a:rPr lang="en-GB" sz="1050" b="1"/>
              <a:t>BAPM</a:t>
            </a:r>
          </a:p>
          <a:p>
            <a:r>
              <a:rPr lang="en-GB" sz="1050"/>
              <a:t>Business Case </a:t>
            </a:r>
            <a:r>
              <a:rPr lang="en-GB" sz="1050" b="1"/>
              <a:t>BC</a:t>
            </a:r>
          </a:p>
          <a:p>
            <a:r>
              <a:rPr lang="en-GB" sz="1050"/>
              <a:t>Child &amp; Adolescent Mental Health Service </a:t>
            </a:r>
            <a:r>
              <a:rPr lang="en-GB" sz="1050" b="1"/>
              <a:t>CAMHS</a:t>
            </a:r>
          </a:p>
          <a:p>
            <a:r>
              <a:rPr lang="en-GB" sz="1050"/>
              <a:t>Could Not Attend </a:t>
            </a:r>
            <a:r>
              <a:rPr lang="en-GB" sz="1050" b="1"/>
              <a:t>CNA</a:t>
            </a:r>
          </a:p>
          <a:p>
            <a:r>
              <a:rPr lang="en-GB" sz="1050"/>
              <a:t>City Council </a:t>
            </a:r>
            <a:r>
              <a:rPr lang="en-GB" sz="1050" b="1"/>
              <a:t>CC</a:t>
            </a:r>
            <a:r>
              <a:rPr lang="en-GB" sz="1050"/>
              <a:t> </a:t>
            </a:r>
          </a:p>
          <a:p>
            <a:r>
              <a:rPr lang="en-GB" sz="1050"/>
              <a:t>Community Drug &amp; Alcohol Team </a:t>
            </a:r>
            <a:r>
              <a:rPr lang="en-GB" sz="1050" b="1"/>
              <a:t>CDAT</a:t>
            </a:r>
          </a:p>
          <a:p>
            <a:r>
              <a:rPr lang="en-GB" sz="1050"/>
              <a:t>Care Data Repository </a:t>
            </a:r>
            <a:r>
              <a:rPr lang="en-GB" sz="1050" b="1"/>
              <a:t>CDR</a:t>
            </a:r>
          </a:p>
          <a:p>
            <a:r>
              <a:rPr lang="en-GB" sz="1050"/>
              <a:t>Continuing Health Care </a:t>
            </a:r>
            <a:r>
              <a:rPr lang="en-GB" sz="1050" b="1"/>
              <a:t>CHC</a:t>
            </a:r>
          </a:p>
          <a:p>
            <a:r>
              <a:rPr lang="en-GB" sz="1050"/>
              <a:t>Clinical Implementation Network </a:t>
            </a:r>
            <a:r>
              <a:rPr lang="en-GB" sz="1050" b="1"/>
              <a:t>CIN</a:t>
            </a:r>
          </a:p>
          <a:p>
            <a:r>
              <a:rPr lang="en-GB" sz="1050"/>
              <a:t>Chronic Obstructive Pulmonary Disease </a:t>
            </a:r>
            <a:r>
              <a:rPr lang="en-GB" sz="1050" b="1"/>
              <a:t>COPD</a:t>
            </a:r>
          </a:p>
          <a:p>
            <a:r>
              <a:rPr lang="en-GB" sz="1050"/>
              <a:t>Commercial Research Delivery Wales </a:t>
            </a:r>
            <a:r>
              <a:rPr lang="en-GB" sz="1050" b="1"/>
              <a:t>CRDW</a:t>
            </a:r>
          </a:p>
          <a:p>
            <a:r>
              <a:rPr lang="en-GB" sz="1050"/>
              <a:t>Clinical Services Plan </a:t>
            </a:r>
            <a:r>
              <a:rPr lang="en-GB" sz="1050" b="1"/>
              <a:t>CSP</a:t>
            </a:r>
          </a:p>
          <a:p>
            <a:r>
              <a:rPr lang="en-GB" sz="1050"/>
              <a:t>Computed Tomography </a:t>
            </a:r>
            <a:r>
              <a:rPr lang="en-GB" sz="1050" b="1"/>
              <a:t>CT</a:t>
            </a:r>
          </a:p>
          <a:p>
            <a:r>
              <a:rPr lang="en-GB" sz="1050"/>
              <a:t>Computed Tomography Simulator </a:t>
            </a:r>
            <a:r>
              <a:rPr lang="en-GB" sz="1050" b="1"/>
              <a:t>CT SIM</a:t>
            </a:r>
          </a:p>
          <a:p>
            <a:r>
              <a:rPr lang="en-GB" sz="1050"/>
              <a:t>Cwm Taf Morgannwg University Health Board </a:t>
            </a:r>
            <a:r>
              <a:rPr lang="en-GB" sz="1050" b="1"/>
              <a:t>CTMUHB</a:t>
            </a:r>
          </a:p>
          <a:p>
            <a:r>
              <a:rPr lang="en-GB" sz="1050"/>
              <a:t>Cardiff and Value University Health Board </a:t>
            </a:r>
            <a:r>
              <a:rPr lang="en-GB" sz="1050" b="1"/>
              <a:t>CVUHB</a:t>
            </a:r>
          </a:p>
          <a:p>
            <a:r>
              <a:rPr lang="en-GB" sz="1050"/>
              <a:t>Children &amp; Young People </a:t>
            </a:r>
            <a:r>
              <a:rPr lang="en-GB" sz="1050" b="1"/>
              <a:t>CYP</a:t>
            </a:r>
          </a:p>
          <a:p>
            <a:r>
              <a:rPr lang="en-GB" sz="1050"/>
              <a:t>Demand &amp; Capacity </a:t>
            </a:r>
            <a:r>
              <a:rPr lang="en-GB" sz="1050" b="1"/>
              <a:t>D&amp;C</a:t>
            </a:r>
          </a:p>
          <a:p>
            <a:r>
              <a:rPr lang="en-GB" sz="1050"/>
              <a:t>Discharge to Recover then Assess </a:t>
            </a:r>
            <a:r>
              <a:rPr lang="en-GB" sz="1050" b="1"/>
              <a:t>D2RA</a:t>
            </a:r>
          </a:p>
          <a:p>
            <a:r>
              <a:rPr lang="en-GB" sz="1050"/>
              <a:t>Dental Access Portal </a:t>
            </a:r>
            <a:r>
              <a:rPr lang="en-GB" sz="1050" b="1"/>
              <a:t>DAP</a:t>
            </a:r>
          </a:p>
          <a:p>
            <a:r>
              <a:rPr lang="en-GB" sz="1050"/>
              <a:t>Direct Current Cardioversion </a:t>
            </a:r>
            <a:r>
              <a:rPr lang="en-GB" sz="1050" b="1"/>
              <a:t>DCCV</a:t>
            </a:r>
          </a:p>
          <a:p>
            <a:r>
              <a:rPr lang="en-GB" sz="1050"/>
              <a:t>Digital Health Care Wales </a:t>
            </a:r>
            <a:r>
              <a:rPr lang="en-GB" sz="1050" b="1"/>
              <a:t>DHCW</a:t>
            </a:r>
          </a:p>
          <a:p>
            <a:r>
              <a:rPr lang="en-GB" sz="1050"/>
              <a:t>Did Not Attend </a:t>
            </a:r>
            <a:r>
              <a:rPr lang="en-GB" sz="1050" b="1"/>
              <a:t>DNA</a:t>
            </a:r>
          </a:p>
          <a:p>
            <a:r>
              <a:rPr lang="en-GB" sz="1050"/>
              <a:t>Emergency Department </a:t>
            </a:r>
            <a:r>
              <a:rPr lang="en-GB" sz="1050" b="1"/>
              <a:t>ED</a:t>
            </a:r>
          </a:p>
          <a:p>
            <a:r>
              <a:rPr lang="en-GB" sz="1050"/>
              <a:t>Electronic Health Record </a:t>
            </a:r>
            <a:r>
              <a:rPr lang="en-GB" sz="1050" b="1"/>
              <a:t>EHR</a:t>
            </a:r>
          </a:p>
          <a:p>
            <a:r>
              <a:rPr lang="en-GB" sz="1050"/>
              <a:t>End of Life </a:t>
            </a:r>
            <a:r>
              <a:rPr lang="en-GB" sz="1050" b="1" err="1"/>
              <a:t>EoL</a:t>
            </a:r>
            <a:endParaRPr lang="en-GB" sz="1050" b="1"/>
          </a:p>
          <a:p>
            <a:endParaRPr lang="en-GB" sz="1000" b="1"/>
          </a:p>
          <a:p>
            <a:endParaRPr lang="en-GB" sz="1000" b="1"/>
          </a:p>
          <a:p>
            <a:endParaRPr lang="en-GB" sz="1000" b="1"/>
          </a:p>
          <a:p>
            <a:endParaRPr lang="en-GB" sz="1000" b="1"/>
          </a:p>
          <a:p>
            <a:endParaRPr lang="en-GB" sz="1000" b="1"/>
          </a:p>
        </p:txBody>
      </p:sp>
      <p:sp>
        <p:nvSpPr>
          <p:cNvPr id="3" name="TextBox 2">
            <a:extLst>
              <a:ext uri="{FF2B5EF4-FFF2-40B4-BE49-F238E27FC236}">
                <a16:creationId xmlns:a16="http://schemas.microsoft.com/office/drawing/2014/main" id="{5D772FB1-BC74-6C36-DE73-E58BAB5EF0D4}"/>
              </a:ext>
            </a:extLst>
          </p:cNvPr>
          <p:cNvSpPr txBox="1"/>
          <p:nvPr/>
        </p:nvSpPr>
        <p:spPr>
          <a:xfrm>
            <a:off x="4441432" y="408928"/>
            <a:ext cx="4573603" cy="6540252"/>
          </a:xfrm>
          <a:prstGeom prst="rect">
            <a:avLst/>
          </a:prstGeom>
          <a:noFill/>
        </p:spPr>
        <p:txBody>
          <a:bodyPr wrap="square" rtlCol="0">
            <a:spAutoFit/>
          </a:bodyPr>
          <a:lstStyle/>
          <a:p>
            <a:r>
              <a:rPr lang="en-GB" sz="1050"/>
              <a:t>Electronic Prescribing &amp; Medicines Administration </a:t>
            </a:r>
            <a:r>
              <a:rPr lang="en-GB" sz="1050" b="1"/>
              <a:t>EPMA</a:t>
            </a:r>
          </a:p>
          <a:p>
            <a:r>
              <a:rPr lang="en-GB" sz="1050"/>
              <a:t>Electronic Patient Record </a:t>
            </a:r>
            <a:r>
              <a:rPr lang="en-GB" sz="1050" b="1"/>
              <a:t>EPR</a:t>
            </a:r>
          </a:p>
          <a:p>
            <a:r>
              <a:rPr lang="en-GB" sz="1050"/>
              <a:t>Equality Impact Assessment </a:t>
            </a:r>
            <a:r>
              <a:rPr lang="en-GB" sz="1050" b="1"/>
              <a:t>EQIA</a:t>
            </a:r>
          </a:p>
          <a:p>
            <a:r>
              <a:rPr lang="en-GB" sz="1050"/>
              <a:t>Early Years Neurodevelopment Disorder </a:t>
            </a:r>
            <a:r>
              <a:rPr lang="en-GB" sz="1050" b="1"/>
              <a:t>EYND</a:t>
            </a:r>
          </a:p>
          <a:p>
            <a:r>
              <a:rPr lang="en-GB" sz="1050"/>
              <a:t>General Dentistry Service </a:t>
            </a:r>
            <a:r>
              <a:rPr lang="en-GB" sz="1050" b="1"/>
              <a:t>GDS</a:t>
            </a:r>
          </a:p>
          <a:p>
            <a:r>
              <a:rPr lang="en-GB" sz="1050"/>
              <a:t>Get It Right First Time Programme </a:t>
            </a:r>
            <a:r>
              <a:rPr lang="en-GB" sz="1050" b="1"/>
              <a:t>GIRFT</a:t>
            </a:r>
          </a:p>
          <a:p>
            <a:r>
              <a:rPr lang="en-GB" sz="1050"/>
              <a:t>General Medical Services </a:t>
            </a:r>
            <a:r>
              <a:rPr lang="en-GB" sz="1050" b="1"/>
              <a:t>GMS</a:t>
            </a:r>
          </a:p>
          <a:p>
            <a:r>
              <a:rPr lang="en-GB" sz="1050"/>
              <a:t>General Practitioner </a:t>
            </a:r>
            <a:r>
              <a:rPr lang="en-GB" sz="1050" b="1"/>
              <a:t>GP</a:t>
            </a:r>
          </a:p>
          <a:p>
            <a:r>
              <a:rPr lang="en-GB" sz="1050"/>
              <a:t>Guidelines for the Provision of Intensive Care Services </a:t>
            </a:r>
            <a:r>
              <a:rPr lang="en-GB" sz="1050" b="1"/>
              <a:t>GPICS</a:t>
            </a:r>
          </a:p>
          <a:p>
            <a:r>
              <a:rPr lang="en-GB" sz="1050"/>
              <a:t>Global Warming Potential </a:t>
            </a:r>
            <a:r>
              <a:rPr lang="en-GB" sz="1050" b="1"/>
              <a:t>GWP</a:t>
            </a:r>
          </a:p>
          <a:p>
            <a:r>
              <a:rPr lang="en-GB" sz="1050"/>
              <a:t>Health Board </a:t>
            </a:r>
            <a:r>
              <a:rPr lang="en-GB" sz="1050" b="1"/>
              <a:t>HB</a:t>
            </a:r>
          </a:p>
          <a:p>
            <a:r>
              <a:rPr lang="en-GB" sz="1050"/>
              <a:t>Health Care Acquired Infections </a:t>
            </a:r>
            <a:r>
              <a:rPr lang="en-GB" sz="1050" b="1"/>
              <a:t>HCAI</a:t>
            </a:r>
          </a:p>
          <a:p>
            <a:r>
              <a:rPr lang="en-GB" sz="1050"/>
              <a:t>Health, Care and Wellbeing Delivery Plan </a:t>
            </a:r>
            <a:r>
              <a:rPr lang="en-GB" sz="1050" b="1"/>
              <a:t>HCWDP</a:t>
            </a:r>
          </a:p>
          <a:p>
            <a:r>
              <a:rPr lang="en-GB" sz="1050"/>
              <a:t>Hywel Dda University Health Board </a:t>
            </a:r>
            <a:r>
              <a:rPr lang="en-GB" sz="1050" b="1" err="1"/>
              <a:t>HDdUHB</a:t>
            </a:r>
            <a:endParaRPr lang="en-GB" sz="1050" b="1"/>
          </a:p>
          <a:p>
            <a:r>
              <a:rPr lang="en-GB" sz="1050"/>
              <a:t>Hospital Electronic Prescribing &amp; Medicines Administration </a:t>
            </a:r>
            <a:r>
              <a:rPr lang="en-GB" sz="1050" b="1"/>
              <a:t>HEPMA </a:t>
            </a:r>
          </a:p>
          <a:p>
            <a:r>
              <a:rPr lang="en-GB" sz="1050"/>
              <a:t>Hospital Initiated Referrals </a:t>
            </a:r>
            <a:r>
              <a:rPr lang="en-GB" sz="1050" b="1"/>
              <a:t>HIR</a:t>
            </a:r>
          </a:p>
          <a:p>
            <a:r>
              <a:rPr lang="en-GB" sz="1050"/>
              <a:t>Healthcare Inspectorate Wales </a:t>
            </a:r>
            <a:r>
              <a:rPr lang="en-GB" sz="1050" b="1"/>
              <a:t>HIW </a:t>
            </a:r>
          </a:p>
          <a:p>
            <a:r>
              <a:rPr lang="en-GB" sz="1050"/>
              <a:t>Hepatobiliary and pancreatic Board </a:t>
            </a:r>
            <a:r>
              <a:rPr lang="en-GB" sz="1050" b="1"/>
              <a:t>HPB</a:t>
            </a:r>
          </a:p>
          <a:p>
            <a:r>
              <a:rPr lang="en-GB" sz="1050"/>
              <a:t>Health Solutions Business Unit </a:t>
            </a:r>
            <a:r>
              <a:rPr lang="en-GB" sz="1050" b="1"/>
              <a:t>HSDU</a:t>
            </a:r>
          </a:p>
          <a:p>
            <a:r>
              <a:rPr lang="en-GB" sz="1050"/>
              <a:t>High Volume, Low Complexity </a:t>
            </a:r>
            <a:r>
              <a:rPr lang="en-GB" sz="1050" b="1"/>
              <a:t>HVLC</a:t>
            </a:r>
          </a:p>
          <a:p>
            <a:r>
              <a:rPr lang="en-GB" sz="1050"/>
              <a:t>Intensive Care Units </a:t>
            </a:r>
            <a:r>
              <a:rPr lang="en-GB" sz="1050" b="1"/>
              <a:t>ICU</a:t>
            </a:r>
          </a:p>
          <a:p>
            <a:r>
              <a:rPr lang="en-GB" sz="1050"/>
              <a:t>Integrated Discharge Hub </a:t>
            </a:r>
            <a:r>
              <a:rPr lang="en-GB" sz="1050" b="1"/>
              <a:t>IDH</a:t>
            </a:r>
          </a:p>
          <a:p>
            <a:r>
              <a:rPr lang="en-GB" sz="1050"/>
              <a:t>Integrated Medium Term Plan </a:t>
            </a:r>
            <a:r>
              <a:rPr lang="en-GB" sz="1050" b="1"/>
              <a:t>IMTP</a:t>
            </a:r>
          </a:p>
          <a:p>
            <a:r>
              <a:rPr lang="en-GB" sz="1050"/>
              <a:t>Immuno-Oncology</a:t>
            </a:r>
            <a:r>
              <a:rPr lang="en-GB" sz="1050" b="1"/>
              <a:t> IO  </a:t>
            </a:r>
          </a:p>
          <a:p>
            <a:r>
              <a:rPr lang="en-GB" sz="1050"/>
              <a:t>Intensive Therapy Unit </a:t>
            </a:r>
            <a:r>
              <a:rPr lang="en-GB" sz="1050" b="1"/>
              <a:t>ITU</a:t>
            </a:r>
          </a:p>
          <a:p>
            <a:r>
              <a:rPr lang="en-GB" sz="1050"/>
              <a:t>Joint Commissioning Committee </a:t>
            </a:r>
            <a:r>
              <a:rPr lang="en-GB" sz="1050" b="1"/>
              <a:t>JCC</a:t>
            </a:r>
          </a:p>
          <a:p>
            <a:r>
              <a:rPr lang="en-GB" sz="1050"/>
              <a:t>Laboratory Information Management System </a:t>
            </a:r>
            <a:r>
              <a:rPr lang="en-GB" sz="1050" b="1"/>
              <a:t>2.0 LIMS 2.0 </a:t>
            </a:r>
          </a:p>
          <a:p>
            <a:r>
              <a:rPr lang="en-GB" sz="1050"/>
              <a:t>Local Primary Mental Health Support Service </a:t>
            </a:r>
            <a:r>
              <a:rPr lang="en-GB" sz="1050" b="1"/>
              <a:t>LPMHSS</a:t>
            </a:r>
          </a:p>
          <a:p>
            <a:r>
              <a:rPr lang="en-GB" sz="1050"/>
              <a:t>Long Term Agreements </a:t>
            </a:r>
            <a:r>
              <a:rPr lang="en-GB" sz="1050" b="1"/>
              <a:t>LTAs</a:t>
            </a:r>
          </a:p>
          <a:p>
            <a:r>
              <a:rPr lang="en-GB" sz="1050"/>
              <a:t>Multidisciplinary Team </a:t>
            </a:r>
            <a:r>
              <a:rPr lang="en-GB" sz="1050" b="1"/>
              <a:t>MDT</a:t>
            </a:r>
          </a:p>
          <a:p>
            <a:r>
              <a:rPr lang="en-GB" sz="1050"/>
              <a:t>Making Every Contact Count </a:t>
            </a:r>
            <a:r>
              <a:rPr lang="en-GB" sz="1050" b="1"/>
              <a:t>MECC</a:t>
            </a:r>
          </a:p>
          <a:p>
            <a:r>
              <a:rPr lang="en-GB" sz="1050"/>
              <a:t>Mental Health &amp; Learning Disabilities </a:t>
            </a:r>
            <a:r>
              <a:rPr lang="en-GB" sz="1050" b="1"/>
              <a:t>MH &amp; LD</a:t>
            </a:r>
          </a:p>
          <a:p>
            <a:r>
              <a:rPr lang="en-GB" sz="1050"/>
              <a:t>Mental Health &amp; Wellbeing </a:t>
            </a:r>
            <a:r>
              <a:rPr lang="en-GB" sz="1050" b="1"/>
              <a:t>MHW</a:t>
            </a:r>
          </a:p>
          <a:p>
            <a:r>
              <a:rPr lang="en-GB" sz="1050"/>
              <a:t>Magnetic Resonance Imaging </a:t>
            </a:r>
            <a:r>
              <a:rPr lang="en-GB" sz="1050" b="1"/>
              <a:t>MRI</a:t>
            </a:r>
          </a:p>
          <a:p>
            <a:r>
              <a:rPr lang="en-GB" sz="1050"/>
              <a:t>Magnetic Resonance Simulation </a:t>
            </a:r>
            <a:r>
              <a:rPr lang="en-GB" sz="1050" b="1"/>
              <a:t>MRISM</a:t>
            </a:r>
          </a:p>
          <a:p>
            <a:r>
              <a:rPr lang="en-GB" sz="1050"/>
              <a:t>Musculoskeletal</a:t>
            </a:r>
            <a:r>
              <a:rPr lang="en-GB" sz="1050" b="1"/>
              <a:t> MSK</a:t>
            </a:r>
          </a:p>
          <a:p>
            <a:r>
              <a:rPr lang="en-GB" sz="1050"/>
              <a:t>Neurodevelopment Delay </a:t>
            </a:r>
            <a:r>
              <a:rPr lang="en-GB" sz="1050" b="1"/>
              <a:t>NDD</a:t>
            </a:r>
          </a:p>
          <a:p>
            <a:r>
              <a:rPr lang="en-GB" sz="1050"/>
              <a:t>National Early Warning Score 2 </a:t>
            </a:r>
            <a:r>
              <a:rPr lang="en-GB" sz="1050" b="1"/>
              <a:t>NEWS 2</a:t>
            </a:r>
          </a:p>
          <a:p>
            <a:endParaRPr lang="en-GB" sz="1000" b="1"/>
          </a:p>
          <a:p>
            <a:endParaRPr lang="en-GB" sz="1000" b="1"/>
          </a:p>
        </p:txBody>
      </p:sp>
    </p:spTree>
    <p:extLst>
      <p:ext uri="{BB962C8B-B14F-4D97-AF65-F5344CB8AC3E}">
        <p14:creationId xmlns:p14="http://schemas.microsoft.com/office/powerpoint/2010/main" val="234291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89A710-54A2-97DB-318F-F1C977D98231}"/>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73899ECD-BBF2-D0F2-DC53-336C9B39F407}"/>
              </a:ext>
            </a:extLst>
          </p:cNvPr>
          <p:cNvSpPr>
            <a:spLocks noGrp="1"/>
          </p:cNvSpPr>
          <p:nvPr>
            <p:ph type="sldNum" sz="quarter" idx="12"/>
          </p:nvPr>
        </p:nvSpPr>
        <p:spPr/>
        <p:txBody>
          <a:bodyPr/>
          <a:lstStyle/>
          <a:p>
            <a:r>
              <a:rPr lang="en-GB"/>
              <a:t>11</a:t>
            </a:r>
            <a:endParaRPr lang="en-US"/>
          </a:p>
        </p:txBody>
      </p:sp>
      <p:sp>
        <p:nvSpPr>
          <p:cNvPr id="6" name="TextBox 5">
            <a:extLst>
              <a:ext uri="{FF2B5EF4-FFF2-40B4-BE49-F238E27FC236}">
                <a16:creationId xmlns:a16="http://schemas.microsoft.com/office/drawing/2014/main" id="{74ACBF2B-2B47-4726-2677-4962A7B6FAF5}"/>
              </a:ext>
            </a:extLst>
          </p:cNvPr>
          <p:cNvSpPr txBox="1"/>
          <p:nvPr/>
        </p:nvSpPr>
        <p:spPr>
          <a:xfrm>
            <a:off x="5017694" y="496741"/>
            <a:ext cx="4536897" cy="523220"/>
          </a:xfrm>
          <a:prstGeom prst="rect">
            <a:avLst/>
          </a:prstGeom>
          <a:noFill/>
        </p:spPr>
        <p:txBody>
          <a:bodyPr wrap="square" lIns="91440" tIns="45720" rIns="91440" bIns="45720" anchor="t">
            <a:spAutoFit/>
          </a:bodyPr>
          <a:lstStyle/>
          <a:p>
            <a:pPr algn="just" defTabSz="914361">
              <a:spcAft>
                <a:spcPts val="1200"/>
              </a:spcAft>
              <a:defRPr/>
            </a:pPr>
            <a:r>
              <a:rPr lang="en-GB" sz="1400" b="1">
                <a:solidFill>
                  <a:srgbClr val="FFC000"/>
                </a:solidFill>
                <a:latin typeface="Calibri"/>
                <a:ea typeface="Calibri"/>
                <a:cs typeface="Calibri"/>
              </a:rPr>
              <a:t>The Health Board is a great place to work where staff feel valued and work together towards a common goal</a:t>
            </a:r>
          </a:p>
        </p:txBody>
      </p:sp>
      <p:sp>
        <p:nvSpPr>
          <p:cNvPr id="8" name="TextBox 7">
            <a:extLst>
              <a:ext uri="{FF2B5EF4-FFF2-40B4-BE49-F238E27FC236}">
                <a16:creationId xmlns:a16="http://schemas.microsoft.com/office/drawing/2014/main" id="{343C2BAA-F442-8719-1DA5-28EAA2A3F010}"/>
              </a:ext>
            </a:extLst>
          </p:cNvPr>
          <p:cNvSpPr txBox="1"/>
          <p:nvPr/>
        </p:nvSpPr>
        <p:spPr>
          <a:xfrm>
            <a:off x="5021942" y="3714409"/>
            <a:ext cx="4532649" cy="523220"/>
          </a:xfrm>
          <a:prstGeom prst="rect">
            <a:avLst/>
          </a:prstGeom>
          <a:noFill/>
        </p:spPr>
        <p:txBody>
          <a:bodyPr wrap="square" lIns="91440" tIns="45720" rIns="91440" bIns="45720" anchor="t">
            <a:spAutoFit/>
          </a:bodyPr>
          <a:lstStyle/>
          <a:p>
            <a:pPr algn="just" defTabSz="914361">
              <a:spcAft>
                <a:spcPts val="1200"/>
              </a:spcAft>
              <a:defRPr/>
            </a:pPr>
            <a:r>
              <a:rPr lang="en-GB" sz="1400" b="1">
                <a:solidFill>
                  <a:srgbClr val="00BC62"/>
                </a:solidFill>
                <a:latin typeface="Calibri"/>
                <a:ea typeface="Calibri"/>
                <a:cs typeface="Calibri"/>
              </a:rPr>
              <a:t>The Health Board is a resilient, financially sustainable and responsible organisation</a:t>
            </a:r>
          </a:p>
        </p:txBody>
      </p:sp>
      <p:sp>
        <p:nvSpPr>
          <p:cNvPr id="10" name="TextBox 9">
            <a:extLst>
              <a:ext uri="{FF2B5EF4-FFF2-40B4-BE49-F238E27FC236}">
                <a16:creationId xmlns:a16="http://schemas.microsoft.com/office/drawing/2014/main" id="{B801D471-1382-760A-2BA2-A66773AF37F8}"/>
              </a:ext>
            </a:extLst>
          </p:cNvPr>
          <p:cNvSpPr txBox="1"/>
          <p:nvPr/>
        </p:nvSpPr>
        <p:spPr>
          <a:xfrm>
            <a:off x="5017694" y="1019961"/>
            <a:ext cx="4536897" cy="2810256"/>
          </a:xfrm>
          <a:prstGeom prst="rect">
            <a:avLst/>
          </a:prstGeom>
          <a:noFill/>
        </p:spPr>
        <p:txBody>
          <a:bodyPr wrap="square">
            <a:spAutoFit/>
          </a:bodyPr>
          <a:lstStyle/>
          <a:p>
            <a:pPr marL="171450" lvl="0" indent="-171450" algn="just">
              <a:spcAft>
                <a:spcPts val="600"/>
              </a:spcAft>
              <a:buFont typeface="Wingdings" panose="05000000000000000000" pitchFamily="2" charset="2"/>
              <a:buChar char="ü"/>
              <a:defRPr/>
            </a:pPr>
            <a:r>
              <a:rPr lang="en-GB" sz="1200">
                <a:ea typeface="Verdana" panose="020B0604030504040204" pitchFamily="34" charset="0"/>
              </a:rPr>
              <a:t>Staff wellbeing is being supported with a new preventative health checks for staff that has resulted in excellent uptake and positive feedback</a:t>
            </a:r>
          </a:p>
          <a:p>
            <a:pPr marL="171450" lvl="0" indent="-171450" algn="just">
              <a:lnSpc>
                <a:spcPct val="105000"/>
              </a:lnSpc>
              <a:spcAft>
                <a:spcPts val="600"/>
              </a:spcAft>
              <a:buFont typeface="Wingdings" panose="05000000000000000000" pitchFamily="2" charset="2"/>
              <a:buChar char="ü"/>
              <a:defRPr/>
            </a:pPr>
            <a:r>
              <a:rPr lang="en-GB" sz="1200">
                <a:ea typeface="Verdana" panose="020B0604030504040204" pitchFamily="34" charset="0"/>
              </a:rPr>
              <a:t>Staff turnover has improved with a new retention lead appointed targeting retention interventions and a focussing on flexible working. </a:t>
            </a:r>
          </a:p>
          <a:p>
            <a:pPr marL="171450" lvl="0" indent="-171450" algn="just">
              <a:lnSpc>
                <a:spcPct val="105000"/>
              </a:lnSpc>
              <a:spcAft>
                <a:spcPts val="600"/>
              </a:spcAft>
              <a:buFont typeface="Wingdings" panose="05000000000000000000" pitchFamily="2" charset="2"/>
              <a:buChar char="ü"/>
              <a:defRPr/>
            </a:pPr>
            <a:r>
              <a:rPr lang="en-GB" sz="1200">
                <a:ea typeface="Verdana" panose="020B0604030504040204" pitchFamily="34" charset="0"/>
              </a:rPr>
              <a:t>A new Brilliant Basics digital management development platform was launched which aims to provide managers with quick and easy access to information including bitesize learning packages, toolkits and user guides </a:t>
            </a:r>
          </a:p>
          <a:p>
            <a:pPr marL="171450" lvl="0" indent="-171450" algn="just">
              <a:lnSpc>
                <a:spcPct val="105000"/>
              </a:lnSpc>
              <a:spcAft>
                <a:spcPts val="600"/>
              </a:spcAft>
              <a:buFont typeface="Wingdings" panose="05000000000000000000" pitchFamily="2" charset="2"/>
              <a:buChar char="ü"/>
              <a:defRPr/>
            </a:pPr>
            <a:r>
              <a:rPr lang="en-GB" sz="1200">
                <a:ea typeface="Verdana" panose="020B0604030504040204" pitchFamily="34" charset="0"/>
              </a:rPr>
              <a:t>Staff now have 24/7 access to resources and live learning opportunities on a dedicated Civility and Healthy Working Relationships</a:t>
            </a:r>
          </a:p>
        </p:txBody>
      </p:sp>
      <p:sp>
        <p:nvSpPr>
          <p:cNvPr id="12" name="TextBox 11">
            <a:extLst>
              <a:ext uri="{FF2B5EF4-FFF2-40B4-BE49-F238E27FC236}">
                <a16:creationId xmlns:a16="http://schemas.microsoft.com/office/drawing/2014/main" id="{F1A2E7CC-33B3-F236-5F21-D71DACDE0786}"/>
              </a:ext>
            </a:extLst>
          </p:cNvPr>
          <p:cNvSpPr txBox="1"/>
          <p:nvPr/>
        </p:nvSpPr>
        <p:spPr>
          <a:xfrm>
            <a:off x="5011912" y="4164705"/>
            <a:ext cx="4542679" cy="2373214"/>
          </a:xfrm>
          <a:prstGeom prst="rect">
            <a:avLst/>
          </a:prstGeom>
          <a:noFill/>
        </p:spPr>
        <p:txBody>
          <a:bodyPr wrap="square">
            <a:spAutoFit/>
          </a:bodyPr>
          <a:lstStyle/>
          <a:p>
            <a:pPr marL="171450" indent="-171450" algn="just">
              <a:lnSpc>
                <a:spcPct val="105000"/>
              </a:lnSpc>
              <a:spcAft>
                <a:spcPts val="600"/>
              </a:spcAft>
              <a:buSzPts val="1000"/>
              <a:buFont typeface="Wingdings" panose="05000000000000000000" pitchFamily="2" charset="2"/>
              <a:buChar char="ü"/>
              <a:tabLst>
                <a:tab pos="457200" algn="l"/>
              </a:tabLst>
              <a:defRPr/>
            </a:pPr>
            <a:r>
              <a:rPr lang="en-GB" sz="1200">
                <a:ea typeface="Verdana" panose="020B0604030504040204" pitchFamily="34" charset="0"/>
              </a:rPr>
              <a:t>We have a community of engaged and passionate staff leading on initiatives in clinical spaces as well as joint collaborations with Swansea University and the private sector to promote and implement sustainability schemes </a:t>
            </a:r>
          </a:p>
          <a:p>
            <a:pPr marL="171450" indent="-171450" algn="just">
              <a:lnSpc>
                <a:spcPct val="105000"/>
              </a:lnSpc>
              <a:spcAft>
                <a:spcPts val="600"/>
              </a:spcAft>
              <a:buSzPts val="1000"/>
              <a:buFont typeface="Wingdings" panose="05000000000000000000" pitchFamily="2" charset="2"/>
              <a:buChar char="ü"/>
              <a:tabLst>
                <a:tab pos="457200" algn="l"/>
              </a:tabLst>
              <a:defRPr/>
            </a:pPr>
            <a:r>
              <a:rPr lang="en-GB" sz="1200">
                <a:ea typeface="Verdana" panose="020B0604030504040204" pitchFamily="34" charset="0"/>
              </a:rPr>
              <a:t>We are developing understanding of sustainability and synergies with existing work across the Health Board, including Quality, Value Based Healthcare and cost improvement.</a:t>
            </a:r>
          </a:p>
          <a:p>
            <a:pPr marL="171450" indent="-171450" algn="just">
              <a:lnSpc>
                <a:spcPct val="105000"/>
              </a:lnSpc>
              <a:spcAft>
                <a:spcPts val="600"/>
              </a:spcAft>
              <a:buSzPts val="1000"/>
              <a:buFont typeface="Wingdings" panose="05000000000000000000" pitchFamily="2" charset="2"/>
              <a:buChar char="ü"/>
              <a:tabLst>
                <a:tab pos="457200" algn="l"/>
              </a:tabLst>
              <a:defRPr/>
            </a:pPr>
            <a:r>
              <a:rPr lang="en-GB" sz="1200">
                <a:ea typeface="Verdana" panose="020B0604030504040204" pitchFamily="34" charset="0"/>
              </a:rPr>
              <a:t>Hundreds of children suffering from malnutrition in Africa were helped with support from Swansea Bay and Swansea Bay Health Charity. through the health board’s support of the ELWA Hospital in Liberia’s capital Monrovia</a:t>
            </a:r>
          </a:p>
        </p:txBody>
      </p:sp>
      <p:sp>
        <p:nvSpPr>
          <p:cNvPr id="2" name="TextBox 1">
            <a:extLst>
              <a:ext uri="{FF2B5EF4-FFF2-40B4-BE49-F238E27FC236}">
                <a16:creationId xmlns:a16="http://schemas.microsoft.com/office/drawing/2014/main" id="{7935A616-94E7-DF9F-EF35-DA54881F4C52}"/>
              </a:ext>
            </a:extLst>
          </p:cNvPr>
          <p:cNvSpPr txBox="1"/>
          <p:nvPr/>
        </p:nvSpPr>
        <p:spPr>
          <a:xfrm>
            <a:off x="251019" y="510308"/>
            <a:ext cx="4709719" cy="523220"/>
          </a:xfrm>
          <a:prstGeom prst="rect">
            <a:avLst/>
          </a:prstGeom>
          <a:noFill/>
        </p:spPr>
        <p:txBody>
          <a:bodyPr wrap="square">
            <a:spAutoFit/>
          </a:bodyPr>
          <a:lstStyle/>
          <a:p>
            <a:pPr defTabSz="914361">
              <a:spcAft>
                <a:spcPts val="1200"/>
              </a:spcAft>
              <a:defRPr/>
            </a:pPr>
            <a:r>
              <a:rPr lang="en-GB" sz="1400" b="1">
                <a:solidFill>
                  <a:srgbClr val="9E4ECA"/>
                </a:solidFill>
                <a:latin typeface="Calibri" panose="020F0502020204030204" pitchFamily="34" charset="0"/>
                <a:ea typeface="Calibri" panose="020F0502020204030204" pitchFamily="34" charset="0"/>
                <a:cs typeface="Calibri" panose="020F0502020204030204" pitchFamily="34" charset="0"/>
              </a:rPr>
              <a:t>Care is delivered in safe and appropriate settings supported by innovative digital solutions</a:t>
            </a:r>
          </a:p>
        </p:txBody>
      </p:sp>
      <p:sp>
        <p:nvSpPr>
          <p:cNvPr id="5" name="TextBox 4">
            <a:extLst>
              <a:ext uri="{FF2B5EF4-FFF2-40B4-BE49-F238E27FC236}">
                <a16:creationId xmlns:a16="http://schemas.microsoft.com/office/drawing/2014/main" id="{7FAFE862-6F5A-C1A5-9393-67616FB690CA}"/>
              </a:ext>
            </a:extLst>
          </p:cNvPr>
          <p:cNvSpPr txBox="1"/>
          <p:nvPr/>
        </p:nvSpPr>
        <p:spPr>
          <a:xfrm>
            <a:off x="243281" y="1000370"/>
            <a:ext cx="4709719" cy="5705986"/>
          </a:xfrm>
          <a:prstGeom prst="rect">
            <a:avLst/>
          </a:prstGeom>
          <a:noFill/>
        </p:spPr>
        <p:txBody>
          <a:bodyPr wrap="square" lIns="91440" tIns="45720" rIns="91440" bIns="45720" anchor="t">
            <a:spAutoFit/>
          </a:bodyPr>
          <a:lstStyle/>
          <a:p>
            <a:pPr marL="171450" indent="-171450" algn="just">
              <a:lnSpc>
                <a:spcPct val="105000"/>
              </a:lnSpc>
              <a:spcAft>
                <a:spcPts val="600"/>
              </a:spcAft>
              <a:buFont typeface="Wingdings" panose="05000000000000000000" pitchFamily="2" charset="2"/>
              <a:buChar char="ü"/>
              <a:defRPr/>
            </a:pPr>
            <a:r>
              <a:rPr lang="en-GB" sz="1200">
                <a:ea typeface="Verdana"/>
              </a:rPr>
              <a:t>Children have a better care environment with the work to reconfigure the Children’s Emergency Unit to provide a new main entrance, a friendly waiting area, an upgraded children’s and adolescent mental health support room and crucially, two new treatment bays complete.</a:t>
            </a:r>
          </a:p>
          <a:p>
            <a:pPr marL="171450" indent="-171450" algn="just">
              <a:lnSpc>
                <a:spcPct val="105000"/>
              </a:lnSpc>
              <a:spcAft>
                <a:spcPts val="600"/>
              </a:spcAft>
              <a:buFont typeface="Wingdings" panose="05000000000000000000" pitchFamily="2" charset="2"/>
              <a:buChar char="ü"/>
              <a:defRPr/>
            </a:pPr>
            <a:r>
              <a:rPr lang="en-GB" sz="1200">
                <a:ea typeface="Verdana"/>
              </a:rPr>
              <a:t>Women have greater choice in where to give birth with the successful re-opening of the Neath Port Talbot midwife-led Birth Centre  in September 2024.</a:t>
            </a:r>
            <a:endParaRPr lang="en-GB" sz="1200">
              <a:ea typeface="Verdana" panose="020B0604030504040204" pitchFamily="34" charset="0"/>
            </a:endParaRPr>
          </a:p>
          <a:p>
            <a:pPr marL="171450" marR="0" lvl="0" indent="-171450" algn="just" fontAlgn="auto">
              <a:lnSpc>
                <a:spcPct val="105000"/>
              </a:lnSpc>
              <a:spcBef>
                <a:spcPts val="0"/>
              </a:spcBef>
              <a:spcAft>
                <a:spcPts val="600"/>
              </a:spcAft>
              <a:buClrTx/>
              <a:buSzTx/>
              <a:buFont typeface="Wingdings" panose="05000000000000000000" pitchFamily="2" charset="2"/>
              <a:buChar char="ü"/>
              <a:tabLst/>
              <a:defRPr/>
            </a:pPr>
            <a:r>
              <a:rPr lang="en-GB" sz="1200">
                <a:ea typeface="Verdana"/>
              </a:rPr>
              <a:t>Surgery is improving with the use of advanced technologies; the Robot theatre is now operational.</a:t>
            </a:r>
          </a:p>
          <a:p>
            <a:pPr marL="171450" marR="0" lvl="0" indent="-171450" algn="just" fontAlgn="auto">
              <a:lnSpc>
                <a:spcPct val="105000"/>
              </a:lnSpc>
              <a:spcBef>
                <a:spcPts val="0"/>
              </a:spcBef>
              <a:spcAft>
                <a:spcPts val="600"/>
              </a:spcAft>
              <a:buClrTx/>
              <a:buSzTx/>
              <a:buFont typeface="Wingdings" panose="05000000000000000000" pitchFamily="2" charset="2"/>
              <a:buChar char="ü"/>
              <a:tabLst/>
              <a:defRPr/>
            </a:pPr>
            <a:r>
              <a:rPr lang="en-GB" sz="1200" b="0" i="0">
                <a:solidFill>
                  <a:srgbClr val="212529"/>
                </a:solidFill>
                <a:effectLst/>
                <a:latin typeface="Aptos"/>
              </a:rPr>
              <a:t>Hospital Electronic Prescribing and Medicines Administration, or HEPMA for short, is transforming the way medication is being managed in Swansea Bay hospitals. It helps by p</a:t>
            </a:r>
            <a:r>
              <a:rPr lang="en-GB" sz="1200" b="0" i="0">
                <a:solidFill>
                  <a:srgbClr val="474747"/>
                </a:solidFill>
                <a:effectLst/>
                <a:latin typeface="Aptos"/>
              </a:rPr>
              <a:t>roviding accurate and informative medicines </a:t>
            </a:r>
            <a:r>
              <a:rPr lang="en-GB" sz="1200">
                <a:solidFill>
                  <a:srgbClr val="474747"/>
                </a:solidFill>
                <a:latin typeface="Aptos"/>
              </a:rPr>
              <a:t>data on patients. </a:t>
            </a:r>
            <a:r>
              <a:rPr lang="en-GB" sz="1200" b="0" i="0">
                <a:solidFill>
                  <a:srgbClr val="212529"/>
                </a:solidFill>
                <a:effectLst/>
                <a:latin typeface="Aptos"/>
              </a:rPr>
              <a:t>We have successfully rolled </a:t>
            </a:r>
            <a:r>
              <a:rPr lang="en-GB" sz="1200">
                <a:ea typeface="Verdana"/>
              </a:rPr>
              <a:t>out HEPMA across all Learning Disability sites and it is now live across all inpatient ward areas.</a:t>
            </a:r>
          </a:p>
          <a:p>
            <a:pPr marL="171450" marR="0" lvl="0" indent="-171450" algn="just" fontAlgn="auto">
              <a:lnSpc>
                <a:spcPct val="105000"/>
              </a:lnSpc>
              <a:spcBef>
                <a:spcPts val="0"/>
              </a:spcBef>
              <a:spcAft>
                <a:spcPts val="600"/>
              </a:spcAft>
              <a:buClrTx/>
              <a:buSzTx/>
              <a:buFont typeface="Wingdings" panose="05000000000000000000" pitchFamily="2" charset="2"/>
              <a:buChar char="ü"/>
              <a:tabLst/>
              <a:defRPr/>
            </a:pPr>
            <a:r>
              <a:rPr lang="en-GB" sz="1200">
                <a:solidFill>
                  <a:srgbClr val="212529"/>
                </a:solidFill>
                <a:latin typeface="Aptos"/>
              </a:rPr>
              <a:t>The Swansea Bay Patient Portal (powered by Patients Know Best) which helps patients better manage their overall care and be more in control; all from the comfort of their own homes is now ready to go live for hundreds of thousands of patients to sign up to it.</a:t>
            </a:r>
          </a:p>
          <a:p>
            <a:pPr marL="171450" marR="0" lvl="0" indent="-171450" algn="just" fontAlgn="auto">
              <a:lnSpc>
                <a:spcPct val="105000"/>
              </a:lnSpc>
              <a:spcBef>
                <a:spcPts val="0"/>
              </a:spcBef>
              <a:spcAft>
                <a:spcPts val="600"/>
              </a:spcAft>
              <a:buClrTx/>
              <a:buSzTx/>
              <a:buFont typeface="Wingdings" panose="05000000000000000000" pitchFamily="2" charset="2"/>
              <a:buChar char="ü"/>
              <a:tabLst/>
              <a:defRPr/>
            </a:pPr>
            <a:r>
              <a:rPr lang="en-GB" sz="1200">
                <a:solidFill>
                  <a:srgbClr val="212529"/>
                </a:solidFill>
                <a:latin typeface="Aptos"/>
              </a:rPr>
              <a:t>Across our estate we have replaced refurbished the flooring and ceilings across 17 wards, installed a new electricity substation to meet hospital’s increased power needs, installed three new modular theatres for orthopaedic spinal and urology work in Neath Port Talbot Hospital and opened a new 38,000 square foot central medical records building</a:t>
            </a:r>
            <a:r>
              <a:rPr lang="en-GB" sz="1200">
                <a:solidFill>
                  <a:srgbClr val="212529"/>
                </a:solidFill>
                <a:latin typeface="-apple-system"/>
              </a:rPr>
              <a:t>.</a:t>
            </a:r>
          </a:p>
        </p:txBody>
      </p:sp>
    </p:spTree>
    <p:extLst>
      <p:ext uri="{BB962C8B-B14F-4D97-AF65-F5344CB8AC3E}">
        <p14:creationId xmlns:p14="http://schemas.microsoft.com/office/powerpoint/2010/main" val="345544919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85A51-9108-C080-9FA5-9F2AFDEFF90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91F711-8BE1-054A-C423-7E03970EF663}"/>
              </a:ext>
            </a:extLst>
          </p:cNvPr>
          <p:cNvSpPr>
            <a:spLocks noGrp="1"/>
          </p:cNvSpPr>
          <p:nvPr>
            <p:ph type="sldNum" sz="quarter" idx="12"/>
          </p:nvPr>
        </p:nvSpPr>
        <p:spPr/>
        <p:txBody>
          <a:bodyPr/>
          <a:lstStyle/>
          <a:p>
            <a:r>
              <a:rPr lang="en-GB"/>
              <a:t>110</a:t>
            </a:r>
          </a:p>
        </p:txBody>
      </p:sp>
      <p:sp>
        <p:nvSpPr>
          <p:cNvPr id="5" name="TextBox 4">
            <a:extLst>
              <a:ext uri="{FF2B5EF4-FFF2-40B4-BE49-F238E27FC236}">
                <a16:creationId xmlns:a16="http://schemas.microsoft.com/office/drawing/2014/main" id="{05CDA9D3-DAA7-581C-72EE-25C818AEA6BD}"/>
              </a:ext>
            </a:extLst>
          </p:cNvPr>
          <p:cNvSpPr txBox="1"/>
          <p:nvPr/>
        </p:nvSpPr>
        <p:spPr>
          <a:xfrm>
            <a:off x="477747" y="303081"/>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Glossary</a:t>
            </a:r>
          </a:p>
        </p:txBody>
      </p:sp>
      <p:pic>
        <p:nvPicPr>
          <p:cNvPr id="6" name="Picture 5" descr="A rainbow in a black background&#10;&#10;AI-generated content may be incorrect.">
            <a:extLst>
              <a:ext uri="{FF2B5EF4-FFF2-40B4-BE49-F238E27FC236}">
                <a16:creationId xmlns:a16="http://schemas.microsoft.com/office/drawing/2014/main" id="{2BF04C40-9A08-C68E-1C5E-E88FE02B3351}"/>
              </a:ext>
            </a:extLst>
          </p:cNvPr>
          <p:cNvPicPr>
            <a:picLocks noChangeAspect="1"/>
          </p:cNvPicPr>
          <p:nvPr/>
        </p:nvPicPr>
        <p:blipFill>
          <a:blip r:embed="rId3">
            <a:alphaModFix amt="20000"/>
            <a:lum bright="40000" contrast="-40000"/>
          </a:blip>
          <a:srcRect l="39228" t="58256" r="-2"/>
          <a:stretch/>
        </p:blipFill>
        <p:spPr>
          <a:xfrm rot="10800000">
            <a:off x="2562015" y="2922746"/>
            <a:ext cx="6769167" cy="3795760"/>
          </a:xfrm>
          <a:prstGeom prst="rect">
            <a:avLst/>
          </a:prstGeom>
        </p:spPr>
      </p:pic>
      <p:sp>
        <p:nvSpPr>
          <p:cNvPr id="2" name="TextBox 1">
            <a:extLst>
              <a:ext uri="{FF2B5EF4-FFF2-40B4-BE49-F238E27FC236}">
                <a16:creationId xmlns:a16="http://schemas.microsoft.com/office/drawing/2014/main" id="{44E76E0E-571F-8B90-58E8-49A9A6953C1C}"/>
              </a:ext>
            </a:extLst>
          </p:cNvPr>
          <p:cNvSpPr txBox="1"/>
          <p:nvPr/>
        </p:nvSpPr>
        <p:spPr>
          <a:xfrm>
            <a:off x="4854265" y="489709"/>
            <a:ext cx="3250164" cy="5872881"/>
          </a:xfrm>
          <a:prstGeom prst="rect">
            <a:avLst/>
          </a:prstGeom>
          <a:noFill/>
        </p:spPr>
        <p:txBody>
          <a:bodyPr wrap="square" rtlCol="0">
            <a:spAutoFit/>
          </a:bodyPr>
          <a:lstStyle/>
          <a:p>
            <a:r>
              <a:rPr lang="en-GB" sz="1050"/>
              <a:t>Referral To Treatment </a:t>
            </a:r>
            <a:r>
              <a:rPr lang="en-GB" sz="1050" b="1"/>
              <a:t>RTT</a:t>
            </a:r>
          </a:p>
          <a:p>
            <a:r>
              <a:rPr lang="en-GB" sz="1050"/>
              <a:t>Systemic Anti-Cancer Therapy </a:t>
            </a:r>
            <a:r>
              <a:rPr lang="en-GB" sz="1050" b="1"/>
              <a:t>SACT</a:t>
            </a:r>
          </a:p>
          <a:p>
            <a:r>
              <a:rPr lang="en-GB" sz="1050"/>
              <a:t>Swansea Bay University Health Board </a:t>
            </a:r>
            <a:r>
              <a:rPr lang="en-GB" sz="1050" b="1"/>
              <a:t>SBUHB </a:t>
            </a:r>
          </a:p>
          <a:p>
            <a:r>
              <a:rPr lang="en-GB" sz="1050"/>
              <a:t>Suspected Cancer </a:t>
            </a:r>
            <a:r>
              <a:rPr lang="en-GB" sz="1050" b="1"/>
              <a:t>SC</a:t>
            </a:r>
          </a:p>
          <a:p>
            <a:r>
              <a:rPr lang="en-GB" sz="1050"/>
              <a:t>Same Day Emergency Care </a:t>
            </a:r>
            <a:r>
              <a:rPr lang="en-GB" sz="1050" b="1"/>
              <a:t>SDEC</a:t>
            </a:r>
          </a:p>
          <a:p>
            <a:r>
              <a:rPr lang="en-GB" sz="1050"/>
              <a:t>Service Level Agreements </a:t>
            </a:r>
            <a:r>
              <a:rPr lang="en-GB" sz="1050" b="1"/>
              <a:t>SLAs</a:t>
            </a:r>
          </a:p>
          <a:p>
            <a:r>
              <a:rPr lang="en-GB" sz="1050"/>
              <a:t>Shared Medicines Record </a:t>
            </a:r>
            <a:r>
              <a:rPr lang="en-GB" sz="1050" b="1"/>
              <a:t>SMR  </a:t>
            </a:r>
          </a:p>
          <a:p>
            <a:r>
              <a:rPr lang="en-GB" sz="1050"/>
              <a:t>See on Symptom </a:t>
            </a:r>
            <a:r>
              <a:rPr lang="en-GB" sz="1050" b="1"/>
              <a:t>SoS</a:t>
            </a:r>
          </a:p>
          <a:p>
            <a:r>
              <a:rPr lang="en-GB" sz="1050"/>
              <a:t>Single Point of Access </a:t>
            </a:r>
            <a:r>
              <a:rPr lang="en-GB" sz="1050" b="1"/>
              <a:t>SPOA</a:t>
            </a:r>
          </a:p>
          <a:p>
            <a:r>
              <a:rPr lang="en-GB" sz="1050"/>
              <a:t>Mat</a:t>
            </a:r>
            <a:r>
              <a:rPr lang="en-GB" sz="1050" b="1"/>
              <a:t> </a:t>
            </a:r>
            <a:r>
              <a:rPr lang="en-GB" sz="1050"/>
              <a:t>Neo Safety Support Programme </a:t>
            </a:r>
            <a:r>
              <a:rPr lang="en-GB" sz="1050" b="1"/>
              <a:t>SSP</a:t>
            </a:r>
          </a:p>
          <a:p>
            <a:r>
              <a:rPr lang="en-GB" sz="1050"/>
              <a:t>South West Wales Cancer Centre </a:t>
            </a:r>
            <a:r>
              <a:rPr lang="en-GB" sz="1050" b="1"/>
              <a:t>SWWCC</a:t>
            </a:r>
          </a:p>
          <a:p>
            <a:r>
              <a:rPr lang="en-GB" sz="1050"/>
              <a:t>Transcatheter Aortic Valve Implantation </a:t>
            </a:r>
            <a:r>
              <a:rPr lang="en-GB" sz="1050" b="1"/>
              <a:t>TAVI</a:t>
            </a:r>
          </a:p>
          <a:p>
            <a:r>
              <a:rPr lang="en-GB" sz="1050"/>
              <a:t>To Be Confirmed </a:t>
            </a:r>
            <a:r>
              <a:rPr lang="en-GB" sz="1050" b="1"/>
              <a:t>TBC</a:t>
            </a:r>
          </a:p>
          <a:p>
            <a:r>
              <a:rPr lang="en-GB" sz="1050"/>
              <a:t>Tackling Diabetes Together Programme </a:t>
            </a:r>
            <a:r>
              <a:rPr lang="en-GB" sz="1050" b="1"/>
              <a:t>TDT</a:t>
            </a:r>
          </a:p>
          <a:p>
            <a:r>
              <a:rPr lang="en-GB" sz="1050"/>
              <a:t>Targeted Intervention </a:t>
            </a:r>
            <a:r>
              <a:rPr lang="en-GB" sz="1050" b="1"/>
              <a:t>TI </a:t>
            </a:r>
          </a:p>
          <a:p>
            <a:r>
              <a:rPr lang="en-GB" sz="1050"/>
              <a:t>Transoesophageal Echocardiogram </a:t>
            </a:r>
            <a:r>
              <a:rPr lang="en-GB" sz="1050" b="1"/>
              <a:t>TOE</a:t>
            </a:r>
          </a:p>
          <a:p>
            <a:r>
              <a:rPr lang="en-GB" sz="1050"/>
              <a:t>Transforming Access to Medicines </a:t>
            </a:r>
            <a:r>
              <a:rPr lang="en-GB" sz="1050" b="1"/>
              <a:t>TRAMS</a:t>
            </a:r>
          </a:p>
          <a:p>
            <a:r>
              <a:rPr lang="en-GB" sz="1050"/>
              <a:t>Tertiary Service Development Group </a:t>
            </a:r>
            <a:r>
              <a:rPr lang="en-GB" sz="1050" b="1"/>
              <a:t>TSDG</a:t>
            </a:r>
          </a:p>
          <a:p>
            <a:r>
              <a:rPr lang="en-GB" sz="1050"/>
              <a:t>Tertiary Service Oversight Group </a:t>
            </a:r>
            <a:r>
              <a:rPr lang="en-GB" sz="1050" b="1"/>
              <a:t>TSOG</a:t>
            </a:r>
          </a:p>
          <a:p>
            <a:r>
              <a:rPr lang="en-GB" sz="1050"/>
              <a:t>Unscheduled Emergency Care </a:t>
            </a:r>
            <a:r>
              <a:rPr lang="en-GB" sz="1050" b="1"/>
              <a:t>UEC</a:t>
            </a:r>
          </a:p>
          <a:p>
            <a:r>
              <a:rPr lang="en-GB" sz="1050"/>
              <a:t>Urgent Suspected Cancer </a:t>
            </a:r>
            <a:r>
              <a:rPr lang="en-GB" sz="1050" b="1"/>
              <a:t>USC</a:t>
            </a:r>
          </a:p>
          <a:p>
            <a:r>
              <a:rPr lang="en-GB" sz="1050"/>
              <a:t>Value Based Health Care </a:t>
            </a:r>
            <a:r>
              <a:rPr lang="en-GB" sz="1050" b="1"/>
              <a:t>VBHC </a:t>
            </a:r>
          </a:p>
          <a:p>
            <a:r>
              <a:rPr lang="en-GB" sz="1050"/>
              <a:t>Vascular Interventional Radiology </a:t>
            </a:r>
            <a:r>
              <a:rPr lang="en-GB" sz="1050" b="1"/>
              <a:t>VIR</a:t>
            </a:r>
          </a:p>
          <a:p>
            <a:r>
              <a:rPr lang="en-GB" sz="1050"/>
              <a:t>Voluntary Scheme for Branded Medicines, Pricing, Access &amp; Growth </a:t>
            </a:r>
            <a:r>
              <a:rPr lang="en-GB" sz="1050" b="1"/>
              <a:t>VPAG</a:t>
            </a:r>
          </a:p>
          <a:p>
            <a:r>
              <a:rPr lang="en-GB" sz="1050"/>
              <a:t>Welsh Ambulance Service Trust </a:t>
            </a:r>
            <a:r>
              <a:rPr lang="en-GB" sz="1050" b="1"/>
              <a:t>WAST</a:t>
            </a:r>
          </a:p>
          <a:p>
            <a:r>
              <a:rPr lang="en-GB" sz="1050"/>
              <a:t>Widening Access to Careers in Healthcare </a:t>
            </a:r>
            <a:r>
              <a:rPr lang="en-GB" sz="1050" b="1"/>
              <a:t>WATCH</a:t>
            </a:r>
          </a:p>
          <a:p>
            <a:r>
              <a:rPr lang="en-GB" sz="1050"/>
              <a:t>Well</a:t>
            </a:r>
            <a:r>
              <a:rPr lang="en-GB" sz="1050" b="1"/>
              <a:t> </a:t>
            </a:r>
            <a:r>
              <a:rPr lang="en-GB" sz="1050"/>
              <a:t>Being of Future Generations Act </a:t>
            </a:r>
            <a:r>
              <a:rPr lang="en-GB" sz="1050" b="1"/>
              <a:t>WBFGA</a:t>
            </a:r>
          </a:p>
          <a:p>
            <a:r>
              <a:rPr lang="en-GB" sz="1050"/>
              <a:t>Welsh</a:t>
            </a:r>
            <a:r>
              <a:rPr lang="en-GB" sz="1050" b="1"/>
              <a:t> </a:t>
            </a:r>
            <a:r>
              <a:rPr lang="en-GB" sz="1050"/>
              <a:t>Emergency Care Data Set </a:t>
            </a:r>
            <a:r>
              <a:rPr lang="en-GB" sz="1050" b="1"/>
              <a:t>WECDS</a:t>
            </a:r>
          </a:p>
          <a:p>
            <a:r>
              <a:rPr lang="en-GB" sz="1050"/>
              <a:t>Welsh Government </a:t>
            </a:r>
            <a:r>
              <a:rPr lang="en-GB" sz="1050" b="1"/>
              <a:t>WG</a:t>
            </a:r>
          </a:p>
          <a:p>
            <a:r>
              <a:rPr lang="en-GB" sz="1050"/>
              <a:t>Welsh General Ophthalmic Services </a:t>
            </a:r>
            <a:r>
              <a:rPr lang="en-GB" sz="1050" b="1"/>
              <a:t>WGOS</a:t>
            </a:r>
          </a:p>
          <a:p>
            <a:r>
              <a:rPr lang="en-GB" sz="1050"/>
              <a:t>Welsh Intensive Care Information System </a:t>
            </a:r>
            <a:r>
              <a:rPr lang="en-GB" sz="1050" b="1"/>
              <a:t>WICIS</a:t>
            </a:r>
          </a:p>
          <a:p>
            <a:r>
              <a:rPr lang="en-GB" sz="1050"/>
              <a:t>Waiting List Initiatives </a:t>
            </a:r>
            <a:r>
              <a:rPr lang="en-GB" sz="1050" b="1"/>
              <a:t>WLI </a:t>
            </a:r>
          </a:p>
          <a:p>
            <a:r>
              <a:rPr lang="en-GB" sz="1050"/>
              <a:t>Wales Nursing Care Record </a:t>
            </a:r>
            <a:r>
              <a:rPr lang="en-GB" sz="1050" b="1"/>
              <a:t>WNCR</a:t>
            </a:r>
          </a:p>
          <a:p>
            <a:r>
              <a:rPr lang="en-GB" sz="1050"/>
              <a:t>Welsh Patient Administration System </a:t>
            </a:r>
            <a:r>
              <a:rPr lang="en-GB" sz="1050" b="1"/>
              <a:t>WPAS</a:t>
            </a:r>
          </a:p>
          <a:p>
            <a:endParaRPr lang="en-GB" sz="1000" b="1"/>
          </a:p>
        </p:txBody>
      </p:sp>
      <p:sp>
        <p:nvSpPr>
          <p:cNvPr id="8" name="TextBox 7">
            <a:extLst>
              <a:ext uri="{FF2B5EF4-FFF2-40B4-BE49-F238E27FC236}">
                <a16:creationId xmlns:a16="http://schemas.microsoft.com/office/drawing/2014/main" id="{0E7177D4-A828-4D04-0940-055E0B115F6C}"/>
              </a:ext>
            </a:extLst>
          </p:cNvPr>
          <p:cNvSpPr txBox="1"/>
          <p:nvPr/>
        </p:nvSpPr>
        <p:spPr>
          <a:xfrm>
            <a:off x="477747" y="668087"/>
            <a:ext cx="4376745" cy="6001643"/>
          </a:xfrm>
          <a:prstGeom prst="rect">
            <a:avLst/>
          </a:prstGeom>
          <a:noFill/>
        </p:spPr>
        <p:txBody>
          <a:bodyPr wrap="square" lIns="91440" tIns="45720" rIns="91440" bIns="45720" rtlCol="0" anchor="t">
            <a:spAutoFit/>
          </a:bodyPr>
          <a:lstStyle/>
          <a:p>
            <a:r>
              <a:rPr lang="en-GB" sz="1050"/>
              <a:t>Newborn Early Warning Track and Trigger </a:t>
            </a:r>
            <a:r>
              <a:rPr lang="en-GB" sz="1050" b="1"/>
              <a:t>NEWTT 2 </a:t>
            </a:r>
          </a:p>
          <a:p>
            <a:r>
              <a:rPr lang="en-GB" sz="1050"/>
              <a:t>National Health Service </a:t>
            </a:r>
            <a:r>
              <a:rPr lang="en-GB" sz="1050" b="1"/>
              <a:t>NHS</a:t>
            </a:r>
          </a:p>
          <a:p>
            <a:r>
              <a:rPr lang="en-GB" sz="1050"/>
              <a:t>National Institute for Health and Care Excellence </a:t>
            </a:r>
            <a:r>
              <a:rPr lang="en-GB" sz="1050" b="1"/>
              <a:t>NICE</a:t>
            </a:r>
          </a:p>
          <a:p>
            <a:r>
              <a:rPr lang="en-GB" sz="1050"/>
              <a:t>Non-Invasive Ventilation </a:t>
            </a:r>
            <a:r>
              <a:rPr lang="en-GB" sz="1050" b="1"/>
              <a:t>NIV</a:t>
            </a:r>
          </a:p>
          <a:p>
            <a:r>
              <a:rPr lang="en-GB" sz="1050"/>
              <a:t>Neath Port Talbot &amp; Singleton Service Groups </a:t>
            </a:r>
            <a:r>
              <a:rPr lang="en-GB" sz="1050" b="1"/>
              <a:t>NPT SSG</a:t>
            </a:r>
          </a:p>
          <a:p>
            <a:r>
              <a:rPr lang="en-GB" sz="1050"/>
              <a:t>Neath Port Talbot Hospital </a:t>
            </a:r>
            <a:r>
              <a:rPr lang="en-GB" sz="1050" b="1"/>
              <a:t>NPTH</a:t>
            </a:r>
          </a:p>
          <a:p>
            <a:r>
              <a:rPr lang="en-GB" sz="1050"/>
              <a:t>Organisational Development </a:t>
            </a:r>
            <a:r>
              <a:rPr lang="en-GB" sz="1050" b="1"/>
              <a:t>OD</a:t>
            </a:r>
          </a:p>
          <a:p>
            <a:r>
              <a:rPr lang="en-GB" sz="1050"/>
              <a:t>Older People’s Assessment Service </a:t>
            </a:r>
            <a:r>
              <a:rPr lang="en-GB" sz="1050" b="1"/>
              <a:t>OPAS</a:t>
            </a:r>
          </a:p>
          <a:p>
            <a:r>
              <a:rPr lang="en-GB" sz="1050"/>
              <a:t>Older Persons Admission Unit </a:t>
            </a:r>
            <a:r>
              <a:rPr lang="en-GB" sz="1050" b="1"/>
              <a:t>OPAU</a:t>
            </a:r>
          </a:p>
          <a:p>
            <a:r>
              <a:rPr lang="en-GB" sz="1050"/>
              <a:t>Outpatients Department </a:t>
            </a:r>
            <a:r>
              <a:rPr lang="en-GB" sz="1050" b="1"/>
              <a:t>OPD</a:t>
            </a:r>
          </a:p>
          <a:p>
            <a:r>
              <a:rPr lang="en-GB" sz="1050"/>
              <a:t>Outpatients Group </a:t>
            </a:r>
            <a:r>
              <a:rPr lang="en-GB" sz="1050" b="1"/>
              <a:t>OPG   </a:t>
            </a:r>
          </a:p>
          <a:p>
            <a:r>
              <a:rPr lang="en-GB" sz="1050"/>
              <a:t>Older People’s Mental Health Service </a:t>
            </a:r>
            <a:r>
              <a:rPr lang="en-GB" sz="1050" b="1"/>
              <a:t>OPMHS</a:t>
            </a:r>
          </a:p>
          <a:p>
            <a:r>
              <a:rPr lang="en-GB" sz="1050"/>
              <a:t>Picture Archiving &amp; Communication System </a:t>
            </a:r>
            <a:r>
              <a:rPr lang="en-GB" sz="1050" b="1"/>
              <a:t>PACS</a:t>
            </a:r>
          </a:p>
          <a:p>
            <a:r>
              <a:rPr lang="en-GB" sz="1050"/>
              <a:t>Post Anaesthesia Care Unit </a:t>
            </a:r>
            <a:r>
              <a:rPr lang="en-GB" sz="1050" b="1"/>
              <a:t>PACU</a:t>
            </a:r>
          </a:p>
          <a:p>
            <a:r>
              <a:rPr lang="en-GB" sz="1050"/>
              <a:t>Pan Cluster Planning Group </a:t>
            </a:r>
            <a:r>
              <a:rPr lang="en-GB" sz="1050" b="1"/>
              <a:t>PCPG</a:t>
            </a:r>
          </a:p>
          <a:p>
            <a:r>
              <a:rPr lang="en-GB" sz="1050"/>
              <a:t>Primary Care &amp; Therapies </a:t>
            </a:r>
            <a:r>
              <a:rPr lang="en-GB" sz="1050" b="1"/>
              <a:t>PCT</a:t>
            </a:r>
          </a:p>
          <a:p>
            <a:r>
              <a:rPr lang="en-GB" sz="1050"/>
              <a:t>Positron Emission Tomography &amp; Computed Tomography </a:t>
            </a:r>
            <a:r>
              <a:rPr lang="en-GB" sz="1050" b="1"/>
              <a:t>PET CT</a:t>
            </a:r>
          </a:p>
          <a:p>
            <a:r>
              <a:rPr lang="en-GB" sz="1050"/>
              <a:t>Paediatric Early Warning System </a:t>
            </a:r>
            <a:r>
              <a:rPr lang="en-GB" sz="1050" b="1"/>
              <a:t>PEWS</a:t>
            </a:r>
          </a:p>
          <a:p>
            <a:r>
              <a:rPr lang="en-GB" sz="1050"/>
              <a:t>Public Health Wales </a:t>
            </a:r>
            <a:r>
              <a:rPr lang="en-GB" sz="1050" b="1"/>
              <a:t>PHW</a:t>
            </a:r>
          </a:p>
          <a:p>
            <a:r>
              <a:rPr lang="en-GB" sz="1050"/>
              <a:t>Patient Initiated Follow Up </a:t>
            </a:r>
            <a:r>
              <a:rPr lang="en-GB" sz="1050" b="1"/>
              <a:t>PIFU </a:t>
            </a:r>
          </a:p>
          <a:p>
            <a:r>
              <a:rPr lang="en-GB" sz="1050"/>
              <a:t>Patient Reported Outcomes Measures </a:t>
            </a:r>
            <a:r>
              <a:rPr lang="en-GB" sz="1050" b="1"/>
              <a:t>PROMS</a:t>
            </a:r>
          </a:p>
          <a:p>
            <a:r>
              <a:rPr lang="en-GB" sz="1050"/>
              <a:t>Public Services Board </a:t>
            </a:r>
            <a:r>
              <a:rPr lang="en-GB" sz="1050" b="1"/>
              <a:t>PSB</a:t>
            </a:r>
          </a:p>
          <a:p>
            <a:r>
              <a:rPr lang="en-GB" sz="1050"/>
              <a:t>Quality &amp; Safety </a:t>
            </a:r>
            <a:r>
              <a:rPr lang="en-GB" sz="1050" b="1"/>
              <a:t>Q&amp;S</a:t>
            </a:r>
          </a:p>
          <a:p>
            <a:r>
              <a:rPr lang="en-GB" sz="1050"/>
              <a:t>Quarter (1,2,3,4) </a:t>
            </a:r>
            <a:r>
              <a:rPr lang="en-GB" sz="1050" b="1"/>
              <a:t>Q (1,2,3,4)</a:t>
            </a:r>
          </a:p>
          <a:p>
            <a:r>
              <a:rPr lang="en-GB" sz="1050"/>
              <a:t>Quality Improvement </a:t>
            </a:r>
            <a:r>
              <a:rPr lang="en-GB" sz="1050" b="1"/>
              <a:t>QI</a:t>
            </a:r>
          </a:p>
          <a:p>
            <a:r>
              <a:rPr lang="en-GB" sz="1050"/>
              <a:t>Royal</a:t>
            </a:r>
            <a:r>
              <a:rPr lang="en-GB" sz="1050" b="1"/>
              <a:t> </a:t>
            </a:r>
            <a:r>
              <a:rPr lang="en-GB" sz="1050"/>
              <a:t>College of Midwives </a:t>
            </a:r>
            <a:r>
              <a:rPr lang="en-GB" sz="1050" b="1"/>
              <a:t>RCM </a:t>
            </a:r>
          </a:p>
          <a:p>
            <a:r>
              <a:rPr lang="en-GB" sz="1050"/>
              <a:t>Royal College of Obstetricians and Gynaecologists </a:t>
            </a:r>
            <a:r>
              <a:rPr lang="en-GB" sz="1050" b="1"/>
              <a:t>RCOG</a:t>
            </a:r>
          </a:p>
          <a:p>
            <a:r>
              <a:rPr lang="en-GB" sz="1050"/>
              <a:t>Research, Development &amp; Innovation </a:t>
            </a:r>
            <a:r>
              <a:rPr lang="en-GB" sz="1050" b="1"/>
              <a:t>RD &amp; I </a:t>
            </a:r>
          </a:p>
          <a:p>
            <a:r>
              <a:rPr lang="en-GB" sz="1050"/>
              <a:t>Regional Integration Funds </a:t>
            </a:r>
            <a:r>
              <a:rPr lang="en-GB" sz="1050" b="1"/>
              <a:t>RIF</a:t>
            </a:r>
          </a:p>
          <a:p>
            <a:r>
              <a:rPr lang="en-GB" sz="1050"/>
              <a:t>Radiology Information System </a:t>
            </a:r>
            <a:r>
              <a:rPr lang="en-GB" sz="1050" b="1"/>
              <a:t>RIS</a:t>
            </a:r>
          </a:p>
          <a:p>
            <a:r>
              <a:rPr lang="en-GB" sz="1050"/>
              <a:t>Radiology Informatics System Procurement </a:t>
            </a:r>
            <a:r>
              <a:rPr lang="en-GB" sz="1050" b="1"/>
              <a:t>RISP</a:t>
            </a:r>
          </a:p>
          <a:p>
            <a:r>
              <a:rPr lang="en-GB" sz="1000"/>
              <a:t>Regional Joint Committee RJC</a:t>
            </a:r>
          </a:p>
          <a:p>
            <a:r>
              <a:rPr lang="en-GB" sz="1000"/>
              <a:t>Regional Partnerships Board </a:t>
            </a:r>
            <a:r>
              <a:rPr lang="en-GB" sz="1000" b="1"/>
              <a:t>RPB</a:t>
            </a:r>
            <a:endParaRPr lang="en-GB"/>
          </a:p>
          <a:p>
            <a:r>
              <a:rPr lang="en-GB" sz="1050"/>
              <a:t>Regional &amp; Specialised Services Provider Planning Partnerships </a:t>
            </a:r>
            <a:r>
              <a:rPr lang="en-GB" sz="1050" b="1"/>
              <a:t>RSSPPP</a:t>
            </a:r>
          </a:p>
          <a:p>
            <a:endParaRPr lang="en-GB" sz="1000"/>
          </a:p>
          <a:p>
            <a:endParaRPr lang="en-GB" sz="900" b="1"/>
          </a:p>
          <a:p>
            <a:endParaRPr lang="en-GB" sz="900"/>
          </a:p>
        </p:txBody>
      </p:sp>
    </p:spTree>
    <p:extLst>
      <p:ext uri="{BB962C8B-B14F-4D97-AF65-F5344CB8AC3E}">
        <p14:creationId xmlns:p14="http://schemas.microsoft.com/office/powerpoint/2010/main" val="2442767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FA2512-AFAD-51E4-32CC-153257B65D3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7B7D497-DB78-7081-EEF1-526C8E60894A}"/>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A8522771-B9EF-8F4B-E1F1-98429682AC26}"/>
              </a:ext>
            </a:extLst>
          </p:cNvPr>
          <p:cNvSpPr>
            <a:spLocks noGrp="1"/>
          </p:cNvSpPr>
          <p:nvPr>
            <p:ph type="sldNum" sz="quarter" idx="12"/>
          </p:nvPr>
        </p:nvSpPr>
        <p:spPr>
          <a:xfrm>
            <a:off x="7322884" y="6381750"/>
            <a:ext cx="2228850" cy="365125"/>
          </a:xfrm>
        </p:spPr>
        <p:txBody>
          <a:bodyPr/>
          <a:lstStyle/>
          <a:p>
            <a:r>
              <a:rPr lang="en-GB"/>
              <a:t>12</a:t>
            </a:r>
          </a:p>
        </p:txBody>
      </p:sp>
      <p:sp>
        <p:nvSpPr>
          <p:cNvPr id="15" name="AutoShape 2">
            <a:extLst>
              <a:ext uri="{FF2B5EF4-FFF2-40B4-BE49-F238E27FC236}">
                <a16:creationId xmlns:a16="http://schemas.microsoft.com/office/drawing/2014/main" id="{48F62F67-84E0-6C25-2320-CBA50672457B}"/>
              </a:ext>
            </a:extLst>
          </p:cNvPr>
          <p:cNvSpPr>
            <a:spLocks noChangeAspect="1" noChangeArrowheads="1"/>
          </p:cNvSpPr>
          <p:nvPr/>
        </p:nvSpPr>
        <p:spPr bwMode="auto">
          <a:xfrm>
            <a:off x="3141822" y="4215131"/>
            <a:ext cx="23657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ea typeface="+mn-ea"/>
              <a:cs typeface="+mn-cs"/>
            </a:endParaRPr>
          </a:p>
        </p:txBody>
      </p:sp>
      <p:sp>
        <p:nvSpPr>
          <p:cNvPr id="16" name="AutoShape 4">
            <a:extLst>
              <a:ext uri="{FF2B5EF4-FFF2-40B4-BE49-F238E27FC236}">
                <a16:creationId xmlns:a16="http://schemas.microsoft.com/office/drawing/2014/main" id="{D73EA5A2-2457-3BDB-8BEA-7419BD2F3A0D}"/>
              </a:ext>
            </a:extLst>
          </p:cNvPr>
          <p:cNvSpPr>
            <a:spLocks noChangeAspect="1" noChangeArrowheads="1"/>
          </p:cNvSpPr>
          <p:nvPr/>
        </p:nvSpPr>
        <p:spPr bwMode="auto">
          <a:xfrm>
            <a:off x="3294222" y="4367531"/>
            <a:ext cx="23657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ea typeface="+mn-ea"/>
              <a:cs typeface="+mn-cs"/>
            </a:endParaRPr>
          </a:p>
        </p:txBody>
      </p:sp>
      <p:sp>
        <p:nvSpPr>
          <p:cNvPr id="20" name="AutoShape 6">
            <a:extLst>
              <a:ext uri="{FF2B5EF4-FFF2-40B4-BE49-F238E27FC236}">
                <a16:creationId xmlns:a16="http://schemas.microsoft.com/office/drawing/2014/main" id="{8F72C4E1-557F-D28A-C081-AE9B042F19C4}"/>
              </a:ext>
            </a:extLst>
          </p:cNvPr>
          <p:cNvSpPr>
            <a:spLocks noChangeAspect="1" noChangeArrowheads="1"/>
          </p:cNvSpPr>
          <p:nvPr/>
        </p:nvSpPr>
        <p:spPr bwMode="auto">
          <a:xfrm>
            <a:off x="3446622" y="4519931"/>
            <a:ext cx="23657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ea typeface="+mn-ea"/>
              <a:cs typeface="+mn-cs"/>
            </a:endParaRPr>
          </a:p>
        </p:txBody>
      </p:sp>
      <p:pic>
        <p:nvPicPr>
          <p:cNvPr id="21" name="Picture 20">
            <a:extLst>
              <a:ext uri="{FF2B5EF4-FFF2-40B4-BE49-F238E27FC236}">
                <a16:creationId xmlns:a16="http://schemas.microsoft.com/office/drawing/2014/main" id="{5FE7C3E7-E999-4E67-D3A6-2B11D0A23B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107" y="3801485"/>
            <a:ext cx="1031744" cy="919307"/>
          </a:xfrm>
          <a:prstGeom prst="rect">
            <a:avLst/>
          </a:prstGeom>
          <a:ln w="28575">
            <a:solidFill>
              <a:srgbClr val="834AAD"/>
            </a:solidFill>
          </a:ln>
        </p:spPr>
      </p:pic>
      <p:pic>
        <p:nvPicPr>
          <p:cNvPr id="22" name="Picture 21">
            <a:extLst>
              <a:ext uri="{FF2B5EF4-FFF2-40B4-BE49-F238E27FC236}">
                <a16:creationId xmlns:a16="http://schemas.microsoft.com/office/drawing/2014/main" id="{D9904E1C-806C-C508-0AF8-E2892AC2AE2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94356" y="3607696"/>
            <a:ext cx="976600" cy="880859"/>
          </a:xfrm>
          <a:prstGeom prst="rect">
            <a:avLst/>
          </a:prstGeom>
          <a:ln w="28575">
            <a:solidFill>
              <a:srgbClr val="DC5758"/>
            </a:solidFill>
          </a:ln>
        </p:spPr>
      </p:pic>
      <p:pic>
        <p:nvPicPr>
          <p:cNvPr id="23" name="Picture 22">
            <a:extLst>
              <a:ext uri="{FF2B5EF4-FFF2-40B4-BE49-F238E27FC236}">
                <a16:creationId xmlns:a16="http://schemas.microsoft.com/office/drawing/2014/main" id="{5FD07074-B0CD-322A-819C-F3BEE71EB0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99561" y="5006872"/>
            <a:ext cx="1301039" cy="1200330"/>
          </a:xfrm>
          <a:prstGeom prst="rect">
            <a:avLst/>
          </a:prstGeom>
          <a:ln w="28575">
            <a:solidFill>
              <a:srgbClr val="00B050"/>
            </a:solidFill>
          </a:ln>
        </p:spPr>
      </p:pic>
      <p:pic>
        <p:nvPicPr>
          <p:cNvPr id="24" name="Picture 23">
            <a:extLst>
              <a:ext uri="{FF2B5EF4-FFF2-40B4-BE49-F238E27FC236}">
                <a16:creationId xmlns:a16="http://schemas.microsoft.com/office/drawing/2014/main" id="{17715955-858C-78E9-BE2D-EC2F43E86F3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32691" y="5304170"/>
            <a:ext cx="965537" cy="957868"/>
          </a:xfrm>
          <a:prstGeom prst="rect">
            <a:avLst/>
          </a:prstGeom>
          <a:ln w="28575">
            <a:solidFill>
              <a:srgbClr val="0070C0"/>
            </a:solidFill>
          </a:ln>
        </p:spPr>
      </p:pic>
      <p:sp>
        <p:nvSpPr>
          <p:cNvPr id="25" name="TextBox 24">
            <a:extLst>
              <a:ext uri="{FF2B5EF4-FFF2-40B4-BE49-F238E27FC236}">
                <a16:creationId xmlns:a16="http://schemas.microsoft.com/office/drawing/2014/main" id="{3049BD11-946E-1B5F-1665-98F7A04F4812}"/>
              </a:ext>
            </a:extLst>
          </p:cNvPr>
          <p:cNvSpPr txBox="1"/>
          <p:nvPr/>
        </p:nvSpPr>
        <p:spPr>
          <a:xfrm flipH="1">
            <a:off x="1478460" y="3666056"/>
            <a:ext cx="3388383" cy="1200329"/>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accent5">
                    <a:lumMod val="75000"/>
                  </a:schemeClr>
                </a:solidFill>
                <a:effectLst/>
                <a:uLnTx/>
                <a:uFillTx/>
                <a:ea typeface="+mn-ea"/>
                <a:cs typeface="Segoe UI" panose="020B0502040204020203" pitchFamily="34" charset="0"/>
              </a:rPr>
              <a:t>Always Improving Award: </a:t>
            </a:r>
            <a:r>
              <a:rPr kumimoji="0" lang="en-GB" sz="1200" b="0" i="0" u="none" strike="noStrike" kern="1200" cap="none" spc="0" normalizeH="0" baseline="0" noProof="0">
                <a:ln>
                  <a:noFill/>
                </a:ln>
                <a:effectLst/>
                <a:uLnTx/>
                <a:uFillTx/>
                <a:ea typeface="+mn-ea"/>
                <a:cs typeface="Segoe UI" panose="020B0502040204020203" pitchFamily="34" charset="0"/>
              </a:rPr>
              <a:t>The Paediatric Occupational Therapy Team h</a:t>
            </a:r>
            <a:r>
              <a:rPr kumimoji="0" lang="en-GB" sz="1200" b="0" i="0" u="none" strike="noStrike" kern="1200" cap="none" spc="0" normalizeH="0" baseline="0" noProof="0">
                <a:ln>
                  <a:noFill/>
                </a:ln>
                <a:effectLst/>
                <a:uLnTx/>
                <a:uFillTx/>
                <a:ea typeface="+mn-ea"/>
              </a:rPr>
              <a:t>as made value-based changes to ensure person centred care is received as soon as possible. The effectiveness and quality within the service has been used as a benchmark for C&amp;YP services across Wales.</a:t>
            </a:r>
            <a:r>
              <a:rPr kumimoji="0" lang="en-GB" sz="1200" b="0" i="0" u="none" strike="noStrike" kern="1200" cap="none" spc="0" normalizeH="0" baseline="0" noProof="0">
                <a:ln>
                  <a:noFill/>
                </a:ln>
                <a:effectLst/>
                <a:uLnTx/>
                <a:uFillTx/>
                <a:ea typeface="+mn-ea"/>
                <a:cs typeface="Segoe UI" panose="020B0502040204020203" pitchFamily="34" charset="0"/>
              </a:rPr>
              <a:t> </a:t>
            </a:r>
            <a:endParaRPr kumimoji="0" lang="en-GB" sz="1600" b="0" i="0" u="none" strike="noStrike" kern="1200" cap="none" spc="0" normalizeH="0" baseline="0" noProof="0">
              <a:ln>
                <a:noFill/>
              </a:ln>
              <a:effectLst/>
              <a:uLnTx/>
              <a:uFillTx/>
              <a:ea typeface="+mn-ea"/>
              <a:cs typeface="Segoe UI" panose="020B0502040204020203" pitchFamily="34" charset="0"/>
            </a:endParaRPr>
          </a:p>
        </p:txBody>
      </p:sp>
      <p:sp>
        <p:nvSpPr>
          <p:cNvPr id="26" name="TextBox 25">
            <a:extLst>
              <a:ext uri="{FF2B5EF4-FFF2-40B4-BE49-F238E27FC236}">
                <a16:creationId xmlns:a16="http://schemas.microsoft.com/office/drawing/2014/main" id="{E0E03D75-A781-DE08-16CB-22216E57B2E8}"/>
              </a:ext>
            </a:extLst>
          </p:cNvPr>
          <p:cNvSpPr txBox="1"/>
          <p:nvPr/>
        </p:nvSpPr>
        <p:spPr>
          <a:xfrm flipH="1">
            <a:off x="4953000" y="3506237"/>
            <a:ext cx="3414288" cy="1015663"/>
          </a:xfrm>
          <a:prstGeom prst="rect">
            <a:avLst/>
          </a:prstGeom>
          <a:noFill/>
        </p:spPr>
        <p:txBody>
          <a:bodyPr wrap="square" rtlCol="0">
            <a:spAutoFit/>
          </a:bodyPr>
          <a:lstStyle/>
          <a:p>
            <a:pPr algn="just" defTabSz="914400">
              <a:defRPr/>
            </a:pPr>
            <a:r>
              <a:rPr kumimoji="0" lang="en-GB" sz="1200" b="1" i="0" u="none" strike="noStrike" kern="1200" cap="none" spc="0" normalizeH="0" baseline="0" noProof="0">
                <a:ln>
                  <a:noFill/>
                </a:ln>
                <a:solidFill>
                  <a:schemeClr val="accent2">
                    <a:lumMod val="75000"/>
                  </a:schemeClr>
                </a:solidFill>
                <a:effectLst/>
                <a:uLnTx/>
                <a:uFillTx/>
                <a:ea typeface="+mn-ea"/>
                <a:cs typeface="Segoe UI" panose="020B0502040204020203" pitchFamily="34" charset="0"/>
              </a:rPr>
              <a:t>Excellence in Equality, Diversity &amp; Belonging Award:</a:t>
            </a:r>
            <a:r>
              <a:rPr kumimoji="0" lang="en-GB" sz="1200" b="1" i="0" u="none" strike="noStrike" kern="1200" cap="none" spc="0" normalizeH="0" baseline="0" noProof="0">
                <a:ln>
                  <a:noFill/>
                </a:ln>
                <a:solidFill>
                  <a:srgbClr val="FF0000"/>
                </a:solidFill>
                <a:effectLst/>
                <a:uLnTx/>
                <a:uFillTx/>
                <a:ea typeface="+mn-ea"/>
                <a:cs typeface="Segoe UI" panose="020B0502040204020203" pitchFamily="34" charset="0"/>
              </a:rPr>
              <a:t> </a:t>
            </a:r>
            <a:r>
              <a:rPr kumimoji="0" lang="en-GB" sz="1200" b="0" i="0" u="none" strike="noStrike" kern="1200" cap="none" spc="0" normalizeH="0" baseline="0" noProof="0">
                <a:ln>
                  <a:noFill/>
                </a:ln>
                <a:effectLst/>
                <a:uLnTx/>
                <a:uFillTx/>
                <a:ea typeface="+mn-ea"/>
              </a:rPr>
              <a:t>Practice Development Nurse </a:t>
            </a:r>
            <a:r>
              <a:rPr kumimoji="0" lang="en-GB" sz="1200" b="0" i="0" u="none" strike="noStrike" kern="1200" cap="none" spc="0" normalizeH="0" baseline="0" noProof="0" err="1">
                <a:ln>
                  <a:noFill/>
                </a:ln>
                <a:effectLst/>
                <a:uLnTx/>
                <a:uFillTx/>
                <a:ea typeface="+mn-ea"/>
              </a:rPr>
              <a:t>Omobola</a:t>
            </a:r>
            <a:r>
              <a:rPr kumimoji="0" lang="en-GB" sz="1200" b="0" i="0" u="none" strike="noStrike" kern="1200" cap="none" spc="0" normalizeH="0" baseline="0" noProof="0">
                <a:ln>
                  <a:noFill/>
                </a:ln>
                <a:effectLst/>
                <a:uLnTx/>
                <a:uFillTx/>
                <a:ea typeface="+mn-ea"/>
              </a:rPr>
              <a:t> </a:t>
            </a:r>
            <a:r>
              <a:rPr kumimoji="0" lang="en-GB" sz="1200" b="0" i="0" u="none" strike="noStrike" kern="1200" cap="none" spc="0" normalizeH="0" baseline="0" noProof="0" err="1">
                <a:ln>
                  <a:noFill/>
                </a:ln>
                <a:effectLst/>
                <a:uLnTx/>
                <a:uFillTx/>
                <a:ea typeface="+mn-ea"/>
              </a:rPr>
              <a:t>Akinade</a:t>
            </a:r>
            <a:r>
              <a:rPr kumimoji="0" lang="en-GB" sz="1200" b="0" i="0" u="none" strike="noStrike" kern="1200" cap="none" spc="0" normalizeH="0" baseline="0" noProof="0">
                <a:ln>
                  <a:noFill/>
                </a:ln>
                <a:effectLst/>
                <a:uLnTx/>
                <a:uFillTx/>
                <a:ea typeface="+mn-ea"/>
              </a:rPr>
              <a:t>, joined the health board after leaving her native Nigeria in 2005. Recognised for</a:t>
            </a: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 leadership and advocacy, she effectively promotes</a:t>
            </a:r>
            <a:endParaRPr kumimoji="0" lang="en-GB" sz="1200" b="0" i="0" u="none" strike="noStrike" kern="1200" cap="none" spc="0" normalizeH="0" baseline="0" noProof="0">
              <a:ln>
                <a:noFill/>
              </a:ln>
              <a:effectLst/>
              <a:uLnTx/>
              <a:uFillTx/>
              <a:ea typeface="+mn-ea"/>
              <a:cs typeface="Segoe UI" panose="020B0502040204020203" pitchFamily="34" charset="0"/>
            </a:endParaRPr>
          </a:p>
        </p:txBody>
      </p:sp>
      <p:sp>
        <p:nvSpPr>
          <p:cNvPr id="27" name="TextBox 26">
            <a:extLst>
              <a:ext uri="{FF2B5EF4-FFF2-40B4-BE49-F238E27FC236}">
                <a16:creationId xmlns:a16="http://schemas.microsoft.com/office/drawing/2014/main" id="{E0C1AD6B-C30C-38C1-FB13-7FB5D1B60A91}"/>
              </a:ext>
            </a:extLst>
          </p:cNvPr>
          <p:cNvSpPr txBox="1"/>
          <p:nvPr/>
        </p:nvSpPr>
        <p:spPr>
          <a:xfrm flipH="1">
            <a:off x="307975" y="4832922"/>
            <a:ext cx="3134402" cy="1754326"/>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accent6">
                    <a:lumMod val="75000"/>
                  </a:schemeClr>
                </a:solidFill>
                <a:effectLst/>
                <a:uLnTx/>
                <a:uFillTx/>
                <a:cs typeface="Segoe UI" panose="020B0502040204020203" pitchFamily="34" charset="0"/>
              </a:rPr>
              <a:t>Sustainability in Healthcare Award: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effectLst/>
                <a:uLnTx/>
                <a:uFillTx/>
              </a:rPr>
              <a:t>Cae</a:t>
            </a:r>
            <a:r>
              <a:rPr kumimoji="0" lang="en-GB" sz="1200" b="0" i="0" u="none" strike="noStrike" kern="1200" cap="none" spc="0" normalizeH="0" baseline="0" noProof="0">
                <a:ln>
                  <a:noFill/>
                </a:ln>
                <a:effectLst/>
                <a:uLnTx/>
                <a:uFillTx/>
              </a:rPr>
              <a:t> </a:t>
            </a:r>
            <a:r>
              <a:rPr kumimoji="0" lang="en-GB" sz="1200" b="0" i="0" u="none" strike="noStrike" kern="1200" cap="none" spc="0" normalizeH="0" baseline="0" noProof="0" err="1">
                <a:ln>
                  <a:noFill/>
                </a:ln>
                <a:effectLst/>
                <a:uLnTx/>
                <a:uFillTx/>
              </a:rPr>
              <a:t>Felin</a:t>
            </a:r>
            <a:r>
              <a:rPr kumimoji="0" lang="en-GB" sz="1200" b="0" i="0" u="none" strike="noStrike" kern="1200" cap="none" spc="0" normalizeH="0" baseline="0" noProof="0">
                <a:ln>
                  <a:noFill/>
                </a:ln>
                <a:effectLst/>
                <a:uLnTx/>
                <a:uFillTx/>
              </a:rPr>
              <a:t> Community Agriculture project engages the community, including Brain Injury Unit patients and local schoolchildren. The partnership</a:t>
            </a:r>
            <a:r>
              <a:rPr lang="en-GB" sz="1200"/>
              <a:t> </a:t>
            </a:r>
            <a:r>
              <a:rPr kumimoji="0" lang="en-GB" sz="1200" b="0" i="0" u="none" strike="noStrike" kern="1200" cap="none" spc="0" normalizeH="0" baseline="0" noProof="0">
                <a:ln>
                  <a:noFill/>
                </a:ln>
                <a:effectLst/>
                <a:uLnTx/>
                <a:uFillTx/>
              </a:rPr>
              <a:t>has planted 1,500 trees, built beds and established a rainwater system, fostering growth and connection. It produces veg boxes, which are purchased through membership schemes.</a:t>
            </a:r>
            <a:endParaRPr kumimoji="0" lang="en-GB" sz="1200" b="0" i="0" u="none" strike="noStrike" kern="1200" cap="none" spc="0" normalizeH="0" baseline="0" noProof="0">
              <a:ln>
                <a:noFill/>
              </a:ln>
              <a:effectLst/>
              <a:uLnTx/>
              <a:uFillTx/>
              <a:cs typeface="Segoe UI" panose="020B0502040204020203" pitchFamily="34" charset="0"/>
            </a:endParaRPr>
          </a:p>
        </p:txBody>
      </p:sp>
      <p:sp>
        <p:nvSpPr>
          <p:cNvPr id="28" name="TextBox 27">
            <a:extLst>
              <a:ext uri="{FF2B5EF4-FFF2-40B4-BE49-F238E27FC236}">
                <a16:creationId xmlns:a16="http://schemas.microsoft.com/office/drawing/2014/main" id="{626C9D2C-8A43-6AB1-E9BF-0245152E6396}"/>
              </a:ext>
            </a:extLst>
          </p:cNvPr>
          <p:cNvSpPr txBox="1"/>
          <p:nvPr/>
        </p:nvSpPr>
        <p:spPr>
          <a:xfrm flipH="1">
            <a:off x="4933086" y="4855533"/>
            <a:ext cx="4713638"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accent4">
                    <a:lumMod val="75000"/>
                  </a:schemeClr>
                </a:solidFill>
                <a:effectLst/>
                <a:uLnTx/>
                <a:uFillTx/>
                <a:ea typeface="+mn-ea"/>
                <a:cs typeface="Segoe UI" panose="020B0502040204020203" pitchFamily="34" charset="0"/>
              </a:rPr>
              <a:t>Arts in Health Award:</a:t>
            </a:r>
            <a:r>
              <a:rPr kumimoji="0" lang="en-GB" sz="1200" b="1" i="0" u="none" strike="noStrike" kern="1200" cap="none" spc="0" normalizeH="0" baseline="0" noProof="0">
                <a:ln>
                  <a:noFill/>
                </a:ln>
                <a:solidFill>
                  <a:srgbClr val="00B050"/>
                </a:solidFill>
                <a:effectLst/>
                <a:uLnTx/>
                <a:uFillTx/>
                <a:ea typeface="+mn-ea"/>
                <a:cs typeface="Segoe UI" panose="020B0502040204020203" pitchFamily="34" charset="0"/>
              </a:rPr>
              <a:t> </a:t>
            </a:r>
            <a:r>
              <a:rPr kumimoji="0" lang="en-GB" sz="1200" b="0" i="0" u="none" strike="noStrike" kern="1200" cap="none" spc="0" normalizeH="0" baseline="0" noProof="0">
                <a:ln>
                  <a:noFill/>
                </a:ln>
                <a:effectLst/>
                <a:uLnTx/>
                <a:uFillTx/>
                <a:ea typeface="+mn-ea"/>
                <a:cs typeface="Segoe UI" panose="020B0502040204020203" pitchFamily="34" charset="0"/>
              </a:rPr>
              <a:t>R</a:t>
            </a:r>
            <a:r>
              <a:rPr kumimoji="0" lang="en-GB" sz="1200" b="0" i="0" u="none" strike="noStrike" kern="1200" cap="none" spc="0" normalizeH="0" baseline="0" noProof="0">
                <a:ln>
                  <a:noFill/>
                </a:ln>
                <a:effectLst/>
                <a:uLnTx/>
                <a:uFillTx/>
                <a:ea typeface="+mn-ea"/>
              </a:rPr>
              <a:t>ecognising the isolation many felt during the pandemic, the Library Services Team created a patient book trolley, filled with donated books and other items. </a:t>
            </a:r>
          </a:p>
        </p:txBody>
      </p:sp>
      <p:sp>
        <p:nvSpPr>
          <p:cNvPr id="7" name="TextBox 6">
            <a:extLst>
              <a:ext uri="{FF2B5EF4-FFF2-40B4-BE49-F238E27FC236}">
                <a16:creationId xmlns:a16="http://schemas.microsoft.com/office/drawing/2014/main" id="{B6847B6C-6160-CC5D-21D7-72AD66DAC2C0}"/>
              </a:ext>
            </a:extLst>
          </p:cNvPr>
          <p:cNvSpPr txBox="1"/>
          <p:nvPr/>
        </p:nvSpPr>
        <p:spPr>
          <a:xfrm>
            <a:off x="279263" y="2981469"/>
            <a:ext cx="9217025" cy="707886"/>
          </a:xfrm>
          <a:prstGeom prst="rect">
            <a:avLst/>
          </a:prstGeom>
          <a:noFill/>
        </p:spPr>
        <p:txBody>
          <a:bodyPr wrap="square" lIns="91440" tIns="45720" rIns="91440" bIns="45720" anchor="t">
            <a:spAutoFit/>
          </a:bodyPr>
          <a:lstStyle/>
          <a:p>
            <a:pPr defTabSz="914400">
              <a:defRPr/>
            </a:pPr>
            <a:r>
              <a:rPr lang="en-GB" sz="1600" b="1">
                <a:solidFill>
                  <a:schemeClr val="accent1"/>
                </a:solidFill>
                <a:latin typeface="Calibri"/>
                <a:ea typeface="Calibri"/>
                <a:cs typeface="Calibri"/>
              </a:rPr>
              <a:t>First recipients of newly-rebranded One Bay Way Staff Awards :</a:t>
            </a:r>
          </a:p>
          <a:p>
            <a:pPr marR="0" lvl="0" indent="0" algn="just" fontAlgn="auto">
              <a:lnSpc>
                <a:spcPct val="100000"/>
              </a:lnSpc>
              <a:spcBef>
                <a:spcPts val="0"/>
              </a:spcBef>
              <a:spcAft>
                <a:spcPts val="0"/>
              </a:spcAft>
              <a:buClrTx/>
              <a:buSzTx/>
              <a:buFontTx/>
              <a:buNone/>
              <a:tabLst/>
              <a:defRPr/>
            </a:pPr>
            <a:r>
              <a:rPr lang="en-GB" sz="1200">
                <a:ea typeface="Verdana"/>
              </a:rPr>
              <a:t>The One Bay Way Staff Awards recognise many fantastic projects, ideas, leadership developments and improvements to patient care. Winners from among the 15 award categories included:</a:t>
            </a:r>
          </a:p>
        </p:txBody>
      </p:sp>
      <p:sp>
        <p:nvSpPr>
          <p:cNvPr id="18" name="TextBox 17">
            <a:extLst>
              <a:ext uri="{FF2B5EF4-FFF2-40B4-BE49-F238E27FC236}">
                <a16:creationId xmlns:a16="http://schemas.microsoft.com/office/drawing/2014/main" id="{016987FF-7A24-6FD1-6708-4F4F44B2378E}"/>
              </a:ext>
            </a:extLst>
          </p:cNvPr>
          <p:cNvSpPr txBox="1"/>
          <p:nvPr/>
        </p:nvSpPr>
        <p:spPr>
          <a:xfrm>
            <a:off x="4962867" y="4423311"/>
            <a:ext cx="4635157" cy="461665"/>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inclusivity and support among her colleagues, enhancing community spirit and team cohesion within the health board.</a:t>
            </a:r>
            <a:r>
              <a:rPr kumimoji="0" lang="en-GB" sz="1200" b="1" i="0" u="none" strike="noStrike" kern="1200" cap="none" spc="0" normalizeH="0" baseline="0" noProof="0">
                <a:ln>
                  <a:noFill/>
                </a:ln>
                <a:solidFill>
                  <a:prstClr val="black"/>
                </a:solidFill>
                <a:effectLst/>
                <a:uLnTx/>
                <a:uFillTx/>
                <a:latin typeface="Aptos" panose="02110004020202020204"/>
                <a:ea typeface="+mn-ea"/>
                <a:cs typeface="Segoe UI" panose="020B0502040204020203" pitchFamily="34" charset="0"/>
              </a:rPr>
              <a:t> </a:t>
            </a:r>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30" name="TextBox 29">
            <a:extLst>
              <a:ext uri="{FF2B5EF4-FFF2-40B4-BE49-F238E27FC236}">
                <a16:creationId xmlns:a16="http://schemas.microsoft.com/office/drawing/2014/main" id="{917C625F-4032-6E13-BA18-7894988E7319}"/>
              </a:ext>
            </a:extLst>
          </p:cNvPr>
          <p:cNvSpPr txBox="1"/>
          <p:nvPr/>
        </p:nvSpPr>
        <p:spPr>
          <a:xfrm>
            <a:off x="4953000" y="5406026"/>
            <a:ext cx="3432676" cy="1015663"/>
          </a:xfrm>
          <a:prstGeom prst="rect">
            <a:avLst/>
          </a:prstGeom>
          <a:noFill/>
        </p:spPr>
        <p:txBody>
          <a:bodyPr wrap="square">
            <a:spAutoFit/>
          </a:bodyPr>
          <a:lstStyle/>
          <a:p>
            <a:pPr algn="just"/>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The trolley has expanded to include radios, large print books, tablets and religious texts. Patients have shared how these resources have improved their wellbeing, reduced anxiety and provided much-needed companionship.</a:t>
            </a:r>
            <a:endParaRPr lang="en-GB"/>
          </a:p>
        </p:txBody>
      </p:sp>
      <p:sp>
        <p:nvSpPr>
          <p:cNvPr id="5" name="TextBox 4">
            <a:extLst>
              <a:ext uri="{FF2B5EF4-FFF2-40B4-BE49-F238E27FC236}">
                <a16:creationId xmlns:a16="http://schemas.microsoft.com/office/drawing/2014/main" id="{B90EC776-D8E3-0E3E-4DF6-79479096BF1A}"/>
              </a:ext>
            </a:extLst>
          </p:cNvPr>
          <p:cNvSpPr txBox="1"/>
          <p:nvPr/>
        </p:nvSpPr>
        <p:spPr>
          <a:xfrm>
            <a:off x="4118492" y="709677"/>
            <a:ext cx="4000522" cy="1384995"/>
          </a:xfrm>
          <a:prstGeom prst="rect">
            <a:avLst/>
          </a:prstGeom>
          <a:noFill/>
        </p:spPr>
        <p:txBody>
          <a:bodyPr wrap="square">
            <a:spAutoFit/>
          </a:bodyPr>
          <a:lstStyle/>
          <a:p>
            <a:pPr algn="just"/>
            <a:r>
              <a:rPr lang="en-GB" sz="1200">
                <a:solidFill>
                  <a:srgbClr val="323130"/>
                </a:solidFill>
              </a:rPr>
              <a:t>Colleagues in our Neonatal Intensive Care Unit (NICU) were awarded a prestigious UK MUM Award for Excellence in Neonatal Care.</a:t>
            </a:r>
            <a:r>
              <a:rPr lang="en-GB" sz="1200" b="0" i="0">
                <a:solidFill>
                  <a:srgbClr val="323130"/>
                </a:solidFill>
                <a:effectLst/>
              </a:rPr>
              <a:t> The team was nominated by Rachel Stonehouse and her partner Corey, whose daughter Imogen was born extremely prematurely, weighing just over a pound, and spent 98 days being cared for in the NICU at Singleton before she was ready to go home.</a:t>
            </a:r>
            <a:endParaRPr lang="en-GB" sz="1200">
              <a:solidFill>
                <a:srgbClr val="323130"/>
              </a:solidFill>
            </a:endParaRPr>
          </a:p>
        </p:txBody>
      </p:sp>
      <p:pic>
        <p:nvPicPr>
          <p:cNvPr id="11" name="Picture 10">
            <a:extLst>
              <a:ext uri="{FF2B5EF4-FFF2-40B4-BE49-F238E27FC236}">
                <a16:creationId xmlns:a16="http://schemas.microsoft.com/office/drawing/2014/main" id="{A560F545-D192-3ED5-F36D-003C6FC51220}"/>
              </a:ext>
            </a:extLst>
          </p:cNvPr>
          <p:cNvPicPr>
            <a:picLocks noChangeAspect="1"/>
          </p:cNvPicPr>
          <p:nvPr/>
        </p:nvPicPr>
        <p:blipFill>
          <a:blip r:embed="rId7"/>
          <a:stretch>
            <a:fillRect/>
          </a:stretch>
        </p:blipFill>
        <p:spPr>
          <a:xfrm>
            <a:off x="8237007" y="811677"/>
            <a:ext cx="1265456" cy="1150889"/>
          </a:xfrm>
          <a:prstGeom prst="rect">
            <a:avLst/>
          </a:prstGeom>
          <a:ln w="28575">
            <a:solidFill>
              <a:srgbClr val="0A7F7C"/>
            </a:solidFill>
          </a:ln>
        </p:spPr>
      </p:pic>
      <p:sp>
        <p:nvSpPr>
          <p:cNvPr id="14" name="TextBox 13">
            <a:extLst>
              <a:ext uri="{FF2B5EF4-FFF2-40B4-BE49-F238E27FC236}">
                <a16:creationId xmlns:a16="http://schemas.microsoft.com/office/drawing/2014/main" id="{6EE46E2A-EBFB-52EC-E185-B2046D19022E}"/>
              </a:ext>
            </a:extLst>
          </p:cNvPr>
          <p:cNvSpPr txBox="1"/>
          <p:nvPr/>
        </p:nvSpPr>
        <p:spPr>
          <a:xfrm>
            <a:off x="5470719" y="2046612"/>
            <a:ext cx="4101823" cy="1015663"/>
          </a:xfrm>
          <a:prstGeom prst="rect">
            <a:avLst/>
          </a:prstGeom>
          <a:noFill/>
        </p:spPr>
        <p:txBody>
          <a:bodyPr wrap="square">
            <a:spAutoFit/>
          </a:bodyPr>
          <a:lstStyle/>
          <a:p>
            <a:pPr algn="just"/>
            <a:r>
              <a:rPr lang="en-GB" sz="1200"/>
              <a:t>Hazel Powell was awarded with a Chief Nursing Officer for Wales Excellence Award. She was nominated for her work which has seen the number of patient falls in hospitals drop below the average for Wales and, through partnership working, a drastic decrease in falls in care homes.</a:t>
            </a:r>
          </a:p>
        </p:txBody>
      </p:sp>
      <p:sp>
        <p:nvSpPr>
          <p:cNvPr id="17" name="AutoShape 2">
            <a:extLst>
              <a:ext uri="{FF2B5EF4-FFF2-40B4-BE49-F238E27FC236}">
                <a16:creationId xmlns:a16="http://schemas.microsoft.com/office/drawing/2014/main" id="{9108BB80-25E8-2CE6-0139-A53B33393E95}"/>
              </a:ext>
            </a:extLst>
          </p:cNvPr>
          <p:cNvSpPr>
            <a:spLocks noChangeAspect="1" noChangeArrowheads="1"/>
          </p:cNvSpPr>
          <p:nvPr/>
        </p:nvSpPr>
        <p:spPr bwMode="auto">
          <a:xfrm>
            <a:off x="4800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9" name="Picture 18">
            <a:extLst>
              <a:ext uri="{FF2B5EF4-FFF2-40B4-BE49-F238E27FC236}">
                <a16:creationId xmlns:a16="http://schemas.microsoft.com/office/drawing/2014/main" id="{2B72E95F-E2C9-1C16-0653-D5AD062BA3C3}"/>
              </a:ext>
            </a:extLst>
          </p:cNvPr>
          <p:cNvPicPr>
            <a:picLocks noChangeAspect="1"/>
          </p:cNvPicPr>
          <p:nvPr/>
        </p:nvPicPr>
        <p:blipFill>
          <a:blip r:embed="rId8"/>
          <a:srcRect b="54335"/>
          <a:stretch/>
        </p:blipFill>
        <p:spPr>
          <a:xfrm>
            <a:off x="4219575" y="2125482"/>
            <a:ext cx="1251144" cy="761380"/>
          </a:xfrm>
          <a:prstGeom prst="rect">
            <a:avLst/>
          </a:prstGeom>
          <a:ln w="28575">
            <a:solidFill>
              <a:schemeClr val="accent5">
                <a:lumMod val="60000"/>
                <a:lumOff val="40000"/>
              </a:schemeClr>
            </a:solidFill>
          </a:ln>
        </p:spPr>
      </p:pic>
      <p:sp>
        <p:nvSpPr>
          <p:cNvPr id="32" name="TextBox 31">
            <a:extLst>
              <a:ext uri="{FF2B5EF4-FFF2-40B4-BE49-F238E27FC236}">
                <a16:creationId xmlns:a16="http://schemas.microsoft.com/office/drawing/2014/main" id="{CE637D3D-D9D4-B152-A04C-C87F5EE9A23F}"/>
              </a:ext>
            </a:extLst>
          </p:cNvPr>
          <p:cNvSpPr txBox="1"/>
          <p:nvPr/>
        </p:nvSpPr>
        <p:spPr>
          <a:xfrm>
            <a:off x="209253" y="1563709"/>
            <a:ext cx="3914248" cy="1384995"/>
          </a:xfrm>
          <a:prstGeom prst="rect">
            <a:avLst/>
          </a:prstGeom>
          <a:noFill/>
        </p:spPr>
        <p:txBody>
          <a:bodyPr wrap="square">
            <a:spAutoFit/>
          </a:bodyPr>
          <a:lstStyle/>
          <a:p>
            <a:pPr algn="just"/>
            <a:r>
              <a:rPr lang="en-GB" sz="1200" b="0" i="0">
                <a:solidFill>
                  <a:srgbClr val="323130"/>
                </a:solidFill>
                <a:effectLst/>
              </a:rPr>
              <a:t>The Outpatient Parenteral Antimicrobial Therapy (OPAT) which treats patients safely at home and keeps them out of hospital has been recognised for its excellent care. The service’s approach to working collaboratively to ensure the best outcomes for patients led to the team winning the Delivering Our Partnership Compact Award at the health board’s most recent One Bay Way Awards.</a:t>
            </a:r>
            <a:endParaRPr lang="en-GB" sz="2400" b="0" i="0">
              <a:solidFill>
                <a:srgbClr val="323130"/>
              </a:solidFill>
              <a:effectLst/>
            </a:endParaRPr>
          </a:p>
        </p:txBody>
      </p:sp>
      <p:pic>
        <p:nvPicPr>
          <p:cNvPr id="34" name="Picture 33">
            <a:extLst>
              <a:ext uri="{FF2B5EF4-FFF2-40B4-BE49-F238E27FC236}">
                <a16:creationId xmlns:a16="http://schemas.microsoft.com/office/drawing/2014/main" id="{192959EC-8A34-39CD-0894-650C981A63C9}"/>
              </a:ext>
            </a:extLst>
          </p:cNvPr>
          <p:cNvPicPr>
            <a:picLocks noChangeAspect="1"/>
          </p:cNvPicPr>
          <p:nvPr/>
        </p:nvPicPr>
        <p:blipFill>
          <a:blip r:embed="rId9"/>
          <a:stretch>
            <a:fillRect/>
          </a:stretch>
        </p:blipFill>
        <p:spPr>
          <a:xfrm>
            <a:off x="350268" y="780088"/>
            <a:ext cx="3650231" cy="741327"/>
          </a:xfrm>
          <a:prstGeom prst="rect">
            <a:avLst/>
          </a:prstGeom>
          <a:ln w="12700">
            <a:solidFill>
              <a:schemeClr val="tx2">
                <a:lumMod val="75000"/>
                <a:lumOff val="25000"/>
              </a:schemeClr>
            </a:solidFill>
          </a:ln>
        </p:spPr>
      </p:pic>
      <p:sp>
        <p:nvSpPr>
          <p:cNvPr id="36" name="TextBox 35">
            <a:extLst>
              <a:ext uri="{FF2B5EF4-FFF2-40B4-BE49-F238E27FC236}">
                <a16:creationId xmlns:a16="http://schemas.microsoft.com/office/drawing/2014/main" id="{56F124A3-632B-B737-34EC-867581C852CF}"/>
              </a:ext>
            </a:extLst>
          </p:cNvPr>
          <p:cNvSpPr txBox="1"/>
          <p:nvPr/>
        </p:nvSpPr>
        <p:spPr>
          <a:xfrm>
            <a:off x="232275" y="458910"/>
            <a:ext cx="7119936" cy="369332"/>
          </a:xfrm>
          <a:prstGeom prst="rect">
            <a:avLst/>
          </a:prstGeom>
          <a:noFill/>
        </p:spPr>
        <p:txBody>
          <a:bodyPr wrap="square">
            <a:spAutoFit/>
          </a:bodyPr>
          <a:lstStyle/>
          <a:p>
            <a:pPr algn="just">
              <a:spcAft>
                <a:spcPts val="600"/>
              </a:spcAft>
            </a:pPr>
            <a:r>
              <a:rPr lang="en-GB" b="1">
                <a:solidFill>
                  <a:srgbClr val="834AAD"/>
                </a:solidFill>
                <a:latin typeface="Aptos Black" panose="020F0502020204030204" pitchFamily="34" charset="0"/>
              </a:rPr>
              <a:t>Staff Achievements</a:t>
            </a:r>
          </a:p>
        </p:txBody>
      </p:sp>
    </p:spTree>
    <p:extLst>
      <p:ext uri="{BB962C8B-B14F-4D97-AF65-F5344CB8AC3E}">
        <p14:creationId xmlns:p14="http://schemas.microsoft.com/office/powerpoint/2010/main" val="3954978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001EF-EA39-A4B5-523B-0134DF0A0051}"/>
            </a:ext>
          </a:extLst>
        </p:cNvPr>
        <p:cNvGrpSpPr/>
        <p:nvPr/>
      </p:nvGrpSpPr>
      <p:grpSpPr>
        <a:xfrm>
          <a:off x="0" y="0"/>
          <a:ext cx="0" cy="0"/>
          <a:chOff x="0" y="0"/>
          <a:chExt cx="0" cy="0"/>
        </a:xfrm>
      </p:grpSpPr>
      <p:pic>
        <p:nvPicPr>
          <p:cNvPr id="46" name="Picture 45">
            <a:extLst>
              <a:ext uri="{FF2B5EF4-FFF2-40B4-BE49-F238E27FC236}">
                <a16:creationId xmlns:a16="http://schemas.microsoft.com/office/drawing/2014/main" id="{E74BC9DD-D7B3-B088-118A-ACA7C790AEF3}"/>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11" name="Arrow: Pentagon 10">
            <a:extLst>
              <a:ext uri="{FF2B5EF4-FFF2-40B4-BE49-F238E27FC236}">
                <a16:creationId xmlns:a16="http://schemas.microsoft.com/office/drawing/2014/main" id="{319086FC-C168-C268-848C-A045A0173DAB}"/>
              </a:ext>
            </a:extLst>
          </p:cNvPr>
          <p:cNvSpPr/>
          <p:nvPr/>
        </p:nvSpPr>
        <p:spPr>
          <a:xfrm>
            <a:off x="344488" y="1244440"/>
            <a:ext cx="3236944" cy="1152000"/>
          </a:xfrm>
          <a:prstGeom prst="homePlate">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Slide Number Placeholder 3">
            <a:extLst>
              <a:ext uri="{FF2B5EF4-FFF2-40B4-BE49-F238E27FC236}">
                <a16:creationId xmlns:a16="http://schemas.microsoft.com/office/drawing/2014/main" id="{68D6F30C-80AE-D250-C2E5-3C284854A2A8}"/>
              </a:ext>
            </a:extLst>
          </p:cNvPr>
          <p:cNvSpPr>
            <a:spLocks noGrp="1"/>
          </p:cNvSpPr>
          <p:nvPr>
            <p:ph type="sldNum" sz="quarter" idx="12"/>
          </p:nvPr>
        </p:nvSpPr>
        <p:spPr>
          <a:xfrm>
            <a:off x="8045983" y="6245152"/>
            <a:ext cx="1543050" cy="527403"/>
          </a:xfrm>
        </p:spPr>
        <p:txBody>
          <a:bodyPr/>
          <a:lstStyle/>
          <a:p>
            <a:r>
              <a:rPr lang="en-GB">
                <a:solidFill>
                  <a:schemeClr val="tx1"/>
                </a:solidFill>
              </a:rPr>
              <a:t>13</a:t>
            </a:r>
            <a:endParaRPr lang="en-US"/>
          </a:p>
        </p:txBody>
      </p:sp>
      <p:sp>
        <p:nvSpPr>
          <p:cNvPr id="5" name="TextBox 4">
            <a:extLst>
              <a:ext uri="{FF2B5EF4-FFF2-40B4-BE49-F238E27FC236}">
                <a16:creationId xmlns:a16="http://schemas.microsoft.com/office/drawing/2014/main" id="{D3521025-6295-7B76-6661-925E6A9CEB8C}"/>
              </a:ext>
            </a:extLst>
          </p:cNvPr>
          <p:cNvSpPr txBox="1"/>
          <p:nvPr/>
        </p:nvSpPr>
        <p:spPr>
          <a:xfrm>
            <a:off x="235280" y="395712"/>
            <a:ext cx="6518366" cy="369332"/>
          </a:xfrm>
          <a:prstGeom prst="rect">
            <a:avLst/>
          </a:prstGeom>
          <a:noFill/>
        </p:spPr>
        <p:txBody>
          <a:bodyPr wrap="square" rtlCol="0">
            <a:spAutoFit/>
          </a:bodyPr>
          <a:lstStyle/>
          <a:p>
            <a:pPr algn="just">
              <a:spcAft>
                <a:spcPts val="600"/>
              </a:spcAft>
            </a:pPr>
            <a:r>
              <a:rPr lang="en-GB" b="1">
                <a:solidFill>
                  <a:srgbClr val="834AAD"/>
                </a:solidFill>
                <a:latin typeface="Aptos Black" panose="020F0502020204030204" pitchFamily="34" charset="0"/>
              </a:rPr>
              <a:t>Policy Context</a:t>
            </a:r>
          </a:p>
        </p:txBody>
      </p:sp>
      <p:sp>
        <p:nvSpPr>
          <p:cNvPr id="2" name="TextBox 1">
            <a:extLst>
              <a:ext uri="{FF2B5EF4-FFF2-40B4-BE49-F238E27FC236}">
                <a16:creationId xmlns:a16="http://schemas.microsoft.com/office/drawing/2014/main" id="{99AB15B7-BA85-8EFB-D2ED-8BD6DDEDBB48}"/>
              </a:ext>
            </a:extLst>
          </p:cNvPr>
          <p:cNvSpPr txBox="1"/>
          <p:nvPr/>
        </p:nvSpPr>
        <p:spPr>
          <a:xfrm>
            <a:off x="344487" y="794391"/>
            <a:ext cx="9217025" cy="461665"/>
          </a:xfrm>
          <a:prstGeom prst="rect">
            <a:avLst/>
          </a:prstGeom>
          <a:noFill/>
        </p:spPr>
        <p:txBody>
          <a:bodyPr wrap="square" lIns="91440" tIns="45720" rIns="91440" bIns="45720" rtlCol="0" anchor="t">
            <a:spAutoFit/>
          </a:bodyPr>
          <a:lstStyle/>
          <a:p>
            <a:pPr algn="just">
              <a:spcAft>
                <a:spcPts val="600"/>
              </a:spcAft>
            </a:pPr>
            <a:r>
              <a:rPr lang="en-GB" sz="1200">
                <a:ea typeface="Verdana"/>
              </a:rPr>
              <a:t>Our planning and Plan for 25/26 and beyond is informed by the policy context of health and care in Wales and the priorities and directives of Welsh Government.  </a:t>
            </a:r>
          </a:p>
        </p:txBody>
      </p:sp>
      <p:sp>
        <p:nvSpPr>
          <p:cNvPr id="3" name="TextBox 2">
            <a:extLst>
              <a:ext uri="{FF2B5EF4-FFF2-40B4-BE49-F238E27FC236}">
                <a16:creationId xmlns:a16="http://schemas.microsoft.com/office/drawing/2014/main" id="{C65F743C-BE46-D88D-8A01-2726A78892D7}"/>
              </a:ext>
            </a:extLst>
          </p:cNvPr>
          <p:cNvSpPr txBox="1"/>
          <p:nvPr/>
        </p:nvSpPr>
        <p:spPr>
          <a:xfrm>
            <a:off x="358871" y="1220275"/>
            <a:ext cx="2573415" cy="1200329"/>
          </a:xfrm>
          <a:prstGeom prst="rect">
            <a:avLst/>
          </a:prstGeom>
          <a:noFill/>
          <a:ln>
            <a:noFill/>
          </a:ln>
        </p:spPr>
        <p:txBody>
          <a:bodyPr wrap="square" lIns="91440" tIns="45720" rIns="91440" bIns="45720" rtlCol="0" anchor="t">
            <a:spAutoFit/>
          </a:bodyPr>
          <a:lstStyle/>
          <a:p>
            <a:pPr algn="just"/>
            <a:r>
              <a:rPr lang="en-GB" sz="1200" b="1">
                <a:latin typeface="Univers Condensed Light" panose="020B0306020202040204" pitchFamily="34" charset="0"/>
                <a:ea typeface="Verdana"/>
              </a:rPr>
              <a:t>Ministerial Priorities</a:t>
            </a:r>
            <a:endParaRPr lang="en-US" sz="1200" b="1">
              <a:latin typeface="Univers Condensed Light" panose="020B0306020202040204" pitchFamily="34" charset="0"/>
              <a:ea typeface="Verdana"/>
            </a:endParaRPr>
          </a:p>
          <a:p>
            <a:pPr marL="171450" indent="-171450">
              <a:buFont typeface="Arial"/>
              <a:buChar char="•"/>
            </a:pPr>
            <a:r>
              <a:rPr lang="en-US" sz="1200">
                <a:latin typeface="Univers Condensed Light" panose="020B0306020202040204" pitchFamily="34" charset="0"/>
                <a:ea typeface="Verdana"/>
              </a:rPr>
              <a:t>Timely access to care</a:t>
            </a:r>
          </a:p>
          <a:p>
            <a:pPr marL="171450" indent="-171450">
              <a:buFont typeface="Arial"/>
              <a:buChar char="•"/>
            </a:pPr>
            <a:r>
              <a:rPr lang="en-US" sz="1200">
                <a:latin typeface="Univers Condensed Light" panose="020B0306020202040204" pitchFamily="34" charset="0"/>
                <a:ea typeface="Verdana"/>
              </a:rPr>
              <a:t>Population health and prevention</a:t>
            </a:r>
          </a:p>
          <a:p>
            <a:pPr marL="171450" indent="-171450">
              <a:buFont typeface="Arial"/>
              <a:buChar char="•"/>
            </a:pPr>
            <a:r>
              <a:rPr lang="en-US" sz="1200">
                <a:latin typeface="Univers Condensed Light" panose="020B0306020202040204" pitchFamily="34" charset="0"/>
                <a:ea typeface="Verdana"/>
              </a:rPr>
              <a:t>Building community capacity</a:t>
            </a:r>
          </a:p>
          <a:p>
            <a:pPr marL="171450" indent="-171450">
              <a:buFont typeface="Arial"/>
              <a:buChar char="•"/>
            </a:pPr>
            <a:r>
              <a:rPr lang="en-US" sz="1200">
                <a:latin typeface="Univers Condensed Light" panose="020B0306020202040204" pitchFamily="34" charset="0"/>
                <a:ea typeface="Verdana"/>
              </a:rPr>
              <a:t>Mental health access</a:t>
            </a:r>
          </a:p>
          <a:p>
            <a:pPr marL="171450" indent="-171450">
              <a:buFont typeface="Arial"/>
              <a:buChar char="•"/>
            </a:pPr>
            <a:r>
              <a:rPr lang="en-US" sz="1200">
                <a:latin typeface="Univers Condensed Light" panose="020B0306020202040204" pitchFamily="34" charset="0"/>
                <a:ea typeface="Verdana"/>
              </a:rPr>
              <a:t>Women's health</a:t>
            </a:r>
          </a:p>
        </p:txBody>
      </p:sp>
      <p:sp>
        <p:nvSpPr>
          <p:cNvPr id="26" name="Arrow: Pentagon 25">
            <a:extLst>
              <a:ext uri="{FF2B5EF4-FFF2-40B4-BE49-F238E27FC236}">
                <a16:creationId xmlns:a16="http://schemas.microsoft.com/office/drawing/2014/main" id="{1FD7990C-6738-9C73-A04F-40A2E8CC8028}"/>
              </a:ext>
            </a:extLst>
          </p:cNvPr>
          <p:cNvSpPr/>
          <p:nvPr/>
        </p:nvSpPr>
        <p:spPr>
          <a:xfrm>
            <a:off x="344488" y="2596450"/>
            <a:ext cx="3236944" cy="1152000"/>
          </a:xfrm>
          <a:prstGeom prst="homePlat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TextBox 5">
            <a:extLst>
              <a:ext uri="{FF2B5EF4-FFF2-40B4-BE49-F238E27FC236}">
                <a16:creationId xmlns:a16="http://schemas.microsoft.com/office/drawing/2014/main" id="{6322F907-9B99-60B4-DBFB-0D4AF348ADE3}"/>
              </a:ext>
            </a:extLst>
          </p:cNvPr>
          <p:cNvSpPr txBox="1"/>
          <p:nvPr/>
        </p:nvSpPr>
        <p:spPr>
          <a:xfrm>
            <a:off x="358871" y="2588528"/>
            <a:ext cx="2946206" cy="1200329"/>
          </a:xfrm>
          <a:prstGeom prst="rect">
            <a:avLst/>
          </a:prstGeom>
          <a:noFill/>
        </p:spPr>
        <p:txBody>
          <a:bodyPr wrap="square" lIns="91440" tIns="45720" rIns="91440" bIns="45720" rtlCol="0" anchor="t">
            <a:spAutoFit/>
          </a:bodyPr>
          <a:lstStyle/>
          <a:p>
            <a:r>
              <a:rPr lang="en-GB" sz="1200" b="1">
                <a:latin typeface="Univers Condensed Light" panose="020B0306020202040204" pitchFamily="34" charset="0"/>
                <a:ea typeface="Verdana"/>
              </a:rPr>
              <a:t>Enabling Actions</a:t>
            </a:r>
            <a:endParaRPr lang="en-US" sz="1200" b="1">
              <a:latin typeface="Univers Condensed Light" panose="020B0306020202040204" pitchFamily="34" charset="0"/>
              <a:ea typeface="Verdana"/>
            </a:endParaRPr>
          </a:p>
          <a:p>
            <a:pPr marL="171450" indent="-171450">
              <a:buFont typeface="Arial"/>
              <a:buChar char="•"/>
            </a:pPr>
            <a:r>
              <a:rPr lang="en-GB" sz="1200">
                <a:latin typeface="Univers Condensed Light" panose="020B0306020202040204" pitchFamily="34" charset="0"/>
                <a:ea typeface="Verdana"/>
              </a:rPr>
              <a:t>Operational Productivity and Efficiency </a:t>
            </a:r>
          </a:p>
          <a:p>
            <a:pPr marL="171450" indent="-171450">
              <a:buFont typeface="Arial"/>
              <a:buChar char="•"/>
            </a:pPr>
            <a:r>
              <a:rPr lang="en-GB" sz="1200">
                <a:latin typeface="Univers Condensed Light" panose="020B0306020202040204" pitchFamily="34" charset="0"/>
                <a:ea typeface="Verdana"/>
              </a:rPr>
              <a:t>Workforce Productivity</a:t>
            </a:r>
          </a:p>
          <a:p>
            <a:pPr marL="171450" indent="-171450">
              <a:buFont typeface="Arial"/>
              <a:buChar char="•"/>
            </a:pPr>
            <a:r>
              <a:rPr lang="en-GB" sz="1200">
                <a:latin typeface="Univers Condensed Light" panose="020B0306020202040204" pitchFamily="34" charset="0"/>
                <a:ea typeface="Verdana"/>
              </a:rPr>
              <a:t>Maximising value for money</a:t>
            </a:r>
          </a:p>
          <a:p>
            <a:pPr marL="171450" indent="-171450">
              <a:buFont typeface="Arial"/>
              <a:buChar char="•"/>
            </a:pPr>
            <a:r>
              <a:rPr lang="en-GB" sz="1200">
                <a:latin typeface="Univers Condensed Light" panose="020B0306020202040204" pitchFamily="34" charset="0"/>
                <a:ea typeface="Verdana"/>
              </a:rPr>
              <a:t>Improving Value, Optimising Outcomes, Minimising Variation</a:t>
            </a:r>
            <a:endParaRPr lang="en-US" sz="1200">
              <a:latin typeface="Univers Condensed Light" panose="020B0306020202040204" pitchFamily="34" charset="0"/>
              <a:ea typeface="Verdana"/>
            </a:endParaRPr>
          </a:p>
        </p:txBody>
      </p:sp>
      <p:sp>
        <p:nvSpPr>
          <p:cNvPr id="27" name="Arrow: Pentagon 26">
            <a:extLst>
              <a:ext uri="{FF2B5EF4-FFF2-40B4-BE49-F238E27FC236}">
                <a16:creationId xmlns:a16="http://schemas.microsoft.com/office/drawing/2014/main" id="{6470F11B-29D1-564A-D11C-8B9208B6D3D4}"/>
              </a:ext>
            </a:extLst>
          </p:cNvPr>
          <p:cNvSpPr/>
          <p:nvPr/>
        </p:nvSpPr>
        <p:spPr>
          <a:xfrm>
            <a:off x="344488" y="3948460"/>
            <a:ext cx="3236944" cy="1152000"/>
          </a:xfrm>
          <a:prstGeom prst="homePlate">
            <a:avLst/>
          </a:prstGeom>
          <a:solidFill>
            <a:srgbClr val="FBD4C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TextBox 9">
            <a:extLst>
              <a:ext uri="{FF2B5EF4-FFF2-40B4-BE49-F238E27FC236}">
                <a16:creationId xmlns:a16="http://schemas.microsoft.com/office/drawing/2014/main" id="{5121F33C-4EA2-66A5-EC2C-5795350B1A4E}"/>
              </a:ext>
            </a:extLst>
          </p:cNvPr>
          <p:cNvSpPr txBox="1"/>
          <p:nvPr/>
        </p:nvSpPr>
        <p:spPr>
          <a:xfrm>
            <a:off x="366755" y="3973952"/>
            <a:ext cx="3064307" cy="1184940"/>
          </a:xfrm>
          <a:prstGeom prst="rect">
            <a:avLst/>
          </a:prstGeom>
          <a:noFill/>
        </p:spPr>
        <p:txBody>
          <a:bodyPr wrap="square" lIns="91440" tIns="45720" rIns="91440" bIns="45720" rtlCol="0" anchor="t">
            <a:spAutoFit/>
          </a:bodyPr>
          <a:lstStyle/>
          <a:p>
            <a:r>
              <a:rPr lang="en-GB" sz="1200" b="1">
                <a:latin typeface="Univers Condensed Light" panose="020B0306020202040204" pitchFamily="34" charset="0"/>
                <a:ea typeface="Verdana"/>
              </a:rPr>
              <a:t>Quality</a:t>
            </a:r>
            <a:endParaRPr lang="en-US" sz="1200" b="1">
              <a:latin typeface="Univers Condensed Light" panose="020B0306020202040204" pitchFamily="34" charset="0"/>
              <a:ea typeface="Verdana"/>
            </a:endParaRPr>
          </a:p>
          <a:p>
            <a:pPr marL="171450" indent="-171450">
              <a:buFont typeface="Arial"/>
              <a:buChar char="•"/>
            </a:pPr>
            <a:r>
              <a:rPr lang="en-GB" sz="1200">
                <a:latin typeface="Univers Condensed Light" panose="020B0306020202040204" pitchFamily="34" charset="0"/>
                <a:ea typeface="Verdana"/>
              </a:rPr>
              <a:t>Quality and Engagement Act 2020</a:t>
            </a:r>
          </a:p>
          <a:p>
            <a:pPr marL="171450" indent="-171450">
              <a:buFont typeface="Arial"/>
              <a:buChar char="•"/>
            </a:pPr>
            <a:r>
              <a:rPr lang="en-GB" sz="1200">
                <a:latin typeface="Univers Condensed Light" panose="020B0306020202040204" pitchFamily="34" charset="0"/>
                <a:ea typeface="Verdana"/>
              </a:rPr>
              <a:t>Duty of Quality Health and Care Quality Standards</a:t>
            </a:r>
          </a:p>
          <a:p>
            <a:pPr marL="171450" indent="-171450">
              <a:buFont typeface="Arial"/>
              <a:buChar char="•"/>
            </a:pPr>
            <a:r>
              <a:rPr lang="en-GB" sz="1200">
                <a:latin typeface="Univers Condensed Light" panose="020B0306020202040204" pitchFamily="34" charset="0"/>
                <a:ea typeface="Verdana"/>
              </a:rPr>
              <a:t>Reducing Health Inequalities</a:t>
            </a:r>
          </a:p>
          <a:p>
            <a:pPr marL="457200" indent="-171450" algn="just">
              <a:buFont typeface="Arial"/>
              <a:buChar char="•"/>
            </a:pPr>
            <a:endParaRPr lang="en-US" sz="1100">
              <a:solidFill>
                <a:schemeClr val="bg1"/>
              </a:solidFill>
              <a:latin typeface="Verdana"/>
              <a:ea typeface="Verdana"/>
            </a:endParaRPr>
          </a:p>
        </p:txBody>
      </p:sp>
      <p:sp>
        <p:nvSpPr>
          <p:cNvPr id="28" name="Arrow: Pentagon 27">
            <a:extLst>
              <a:ext uri="{FF2B5EF4-FFF2-40B4-BE49-F238E27FC236}">
                <a16:creationId xmlns:a16="http://schemas.microsoft.com/office/drawing/2014/main" id="{86734EA4-2F13-F130-156D-EE7346E62810}"/>
              </a:ext>
            </a:extLst>
          </p:cNvPr>
          <p:cNvSpPr/>
          <p:nvPr/>
        </p:nvSpPr>
        <p:spPr>
          <a:xfrm>
            <a:off x="344488" y="5300469"/>
            <a:ext cx="3236944" cy="1152000"/>
          </a:xfrm>
          <a:prstGeom prst="homePlat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9" name="TextBox 28">
            <a:extLst>
              <a:ext uri="{FF2B5EF4-FFF2-40B4-BE49-F238E27FC236}">
                <a16:creationId xmlns:a16="http://schemas.microsoft.com/office/drawing/2014/main" id="{8A68D876-1061-6E99-1ABF-11307B44B7AC}"/>
              </a:ext>
            </a:extLst>
          </p:cNvPr>
          <p:cNvSpPr txBox="1"/>
          <p:nvPr/>
        </p:nvSpPr>
        <p:spPr>
          <a:xfrm>
            <a:off x="359008" y="5319906"/>
            <a:ext cx="3064307" cy="1015663"/>
          </a:xfrm>
          <a:prstGeom prst="rect">
            <a:avLst/>
          </a:prstGeom>
          <a:noFill/>
        </p:spPr>
        <p:txBody>
          <a:bodyPr wrap="square" lIns="91440" tIns="45720" rIns="91440" bIns="45720" rtlCol="0" anchor="t">
            <a:spAutoFit/>
          </a:bodyPr>
          <a:lstStyle/>
          <a:p>
            <a:r>
              <a:rPr lang="en-GB" sz="1200" b="1">
                <a:latin typeface="Univers Condensed Light" panose="020B0306020202040204" pitchFamily="34" charset="0"/>
                <a:ea typeface="Verdana"/>
              </a:rPr>
              <a:t>Well-being of Future Generations</a:t>
            </a:r>
            <a:endParaRPr lang="en-US" sz="1200" b="1">
              <a:latin typeface="Univers Condensed Light" panose="020B0306020202040204" pitchFamily="34" charset="0"/>
              <a:ea typeface="Verdana"/>
            </a:endParaRPr>
          </a:p>
          <a:p>
            <a:pPr marL="171450" indent="-171450">
              <a:buFont typeface="Arial"/>
              <a:buChar char="•"/>
            </a:pPr>
            <a:r>
              <a:rPr lang="en-GB" sz="1200">
                <a:latin typeface="Univers Condensed Light" panose="020B0306020202040204" pitchFamily="34" charset="0"/>
                <a:ea typeface="Verdana"/>
              </a:rPr>
              <a:t>Ensure that best decisions are made that address both the here and now and the future.</a:t>
            </a:r>
          </a:p>
          <a:p>
            <a:pPr marL="171450" indent="-171450">
              <a:buFont typeface="Arial"/>
              <a:buChar char="•"/>
            </a:pPr>
            <a:r>
              <a:rPr lang="en-GB" sz="1200">
                <a:latin typeface="Univers Condensed Light" panose="020B0306020202040204" pitchFamily="34" charset="0"/>
                <a:ea typeface="Verdana"/>
              </a:rPr>
              <a:t>Five Ways of Working: Long Term Prevention, Involvement, Collaboration, Integration.</a:t>
            </a:r>
          </a:p>
        </p:txBody>
      </p:sp>
      <p:sp>
        <p:nvSpPr>
          <p:cNvPr id="34" name="Free-form: Shape 33">
            <a:extLst>
              <a:ext uri="{FF2B5EF4-FFF2-40B4-BE49-F238E27FC236}">
                <a16:creationId xmlns:a16="http://schemas.microsoft.com/office/drawing/2014/main" id="{BAC98F14-97AA-4B4C-8784-0CD42B759D93}"/>
              </a:ext>
            </a:extLst>
          </p:cNvPr>
          <p:cNvSpPr/>
          <p:nvPr/>
        </p:nvSpPr>
        <p:spPr>
          <a:xfrm>
            <a:off x="3305077" y="1261031"/>
            <a:ext cx="6288367" cy="1152000"/>
          </a:xfrm>
          <a:custGeom>
            <a:avLst/>
            <a:gdLst>
              <a:gd name="connsiteX0" fmla="*/ 1 w 6288367"/>
              <a:gd name="connsiteY0" fmla="*/ 8846 h 1152000"/>
              <a:gd name="connsiteX1" fmla="*/ 1 w 6288367"/>
              <a:gd name="connsiteY1" fmla="*/ 1143156 h 1152000"/>
              <a:gd name="connsiteX2" fmla="*/ 634764 w 6288367"/>
              <a:gd name="connsiteY2" fmla="*/ 587843 h 1152000"/>
              <a:gd name="connsiteX3" fmla="*/ 0 w 6288367"/>
              <a:gd name="connsiteY3" fmla="*/ 0 h 1152000"/>
              <a:gd name="connsiteX4" fmla="*/ 6288367 w 6288367"/>
              <a:gd name="connsiteY4" fmla="*/ 0 h 1152000"/>
              <a:gd name="connsiteX5" fmla="*/ 6288367 w 6288367"/>
              <a:gd name="connsiteY5" fmla="*/ 1152000 h 1152000"/>
              <a:gd name="connsiteX6" fmla="*/ 0 w 6288367"/>
              <a:gd name="connsiteY6" fmla="*/ 1152000 h 115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8367" h="1152000">
                <a:moveTo>
                  <a:pt x="1" y="8846"/>
                </a:moveTo>
                <a:lnTo>
                  <a:pt x="1" y="1143156"/>
                </a:lnTo>
                <a:lnTo>
                  <a:pt x="634764" y="587843"/>
                </a:lnTo>
                <a:close/>
                <a:moveTo>
                  <a:pt x="0" y="0"/>
                </a:moveTo>
                <a:lnTo>
                  <a:pt x="6288367" y="0"/>
                </a:lnTo>
                <a:lnTo>
                  <a:pt x="6288367" y="1152000"/>
                </a:lnTo>
                <a:lnTo>
                  <a:pt x="0" y="1152000"/>
                </a:lnTo>
                <a:close/>
              </a:path>
            </a:pathLst>
          </a:cu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43" name="Free-form: Shape 42">
            <a:extLst>
              <a:ext uri="{FF2B5EF4-FFF2-40B4-BE49-F238E27FC236}">
                <a16:creationId xmlns:a16="http://schemas.microsoft.com/office/drawing/2014/main" id="{FDA5CDB0-5CE7-3E9E-B38F-A6B9FAB4337E}"/>
              </a:ext>
            </a:extLst>
          </p:cNvPr>
          <p:cNvSpPr/>
          <p:nvPr/>
        </p:nvSpPr>
        <p:spPr>
          <a:xfrm>
            <a:off x="3305077" y="2607510"/>
            <a:ext cx="6288367" cy="1152000"/>
          </a:xfrm>
          <a:custGeom>
            <a:avLst/>
            <a:gdLst>
              <a:gd name="connsiteX0" fmla="*/ 1 w 6288367"/>
              <a:gd name="connsiteY0" fmla="*/ 8846 h 1152000"/>
              <a:gd name="connsiteX1" fmla="*/ 1 w 6288367"/>
              <a:gd name="connsiteY1" fmla="*/ 1143156 h 1152000"/>
              <a:gd name="connsiteX2" fmla="*/ 634764 w 6288367"/>
              <a:gd name="connsiteY2" fmla="*/ 587843 h 1152000"/>
              <a:gd name="connsiteX3" fmla="*/ 0 w 6288367"/>
              <a:gd name="connsiteY3" fmla="*/ 0 h 1152000"/>
              <a:gd name="connsiteX4" fmla="*/ 6288367 w 6288367"/>
              <a:gd name="connsiteY4" fmla="*/ 0 h 1152000"/>
              <a:gd name="connsiteX5" fmla="*/ 6288367 w 6288367"/>
              <a:gd name="connsiteY5" fmla="*/ 1152000 h 1152000"/>
              <a:gd name="connsiteX6" fmla="*/ 0 w 6288367"/>
              <a:gd name="connsiteY6" fmla="*/ 1152000 h 115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8367" h="1152000">
                <a:moveTo>
                  <a:pt x="1" y="8846"/>
                </a:moveTo>
                <a:lnTo>
                  <a:pt x="1" y="1143156"/>
                </a:lnTo>
                <a:lnTo>
                  <a:pt x="634764" y="587843"/>
                </a:lnTo>
                <a:close/>
                <a:moveTo>
                  <a:pt x="0" y="0"/>
                </a:moveTo>
                <a:lnTo>
                  <a:pt x="6288367" y="0"/>
                </a:lnTo>
                <a:lnTo>
                  <a:pt x="6288367" y="1152000"/>
                </a:lnTo>
                <a:lnTo>
                  <a:pt x="0" y="1152000"/>
                </a:lnTo>
                <a:close/>
              </a:path>
            </a:pathLst>
          </a:cu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44" name="Free-form: Shape 43">
            <a:extLst>
              <a:ext uri="{FF2B5EF4-FFF2-40B4-BE49-F238E27FC236}">
                <a16:creationId xmlns:a16="http://schemas.microsoft.com/office/drawing/2014/main" id="{CC7A21A2-BDD8-9D37-38C4-7BFB34D60C13}"/>
              </a:ext>
            </a:extLst>
          </p:cNvPr>
          <p:cNvSpPr/>
          <p:nvPr/>
        </p:nvSpPr>
        <p:spPr>
          <a:xfrm>
            <a:off x="3305077" y="3953989"/>
            <a:ext cx="6288367" cy="1152000"/>
          </a:xfrm>
          <a:custGeom>
            <a:avLst/>
            <a:gdLst>
              <a:gd name="connsiteX0" fmla="*/ 1 w 6288367"/>
              <a:gd name="connsiteY0" fmla="*/ 8846 h 1152000"/>
              <a:gd name="connsiteX1" fmla="*/ 1 w 6288367"/>
              <a:gd name="connsiteY1" fmla="*/ 1143156 h 1152000"/>
              <a:gd name="connsiteX2" fmla="*/ 634764 w 6288367"/>
              <a:gd name="connsiteY2" fmla="*/ 587843 h 1152000"/>
              <a:gd name="connsiteX3" fmla="*/ 0 w 6288367"/>
              <a:gd name="connsiteY3" fmla="*/ 0 h 1152000"/>
              <a:gd name="connsiteX4" fmla="*/ 6288367 w 6288367"/>
              <a:gd name="connsiteY4" fmla="*/ 0 h 1152000"/>
              <a:gd name="connsiteX5" fmla="*/ 6288367 w 6288367"/>
              <a:gd name="connsiteY5" fmla="*/ 1152000 h 1152000"/>
              <a:gd name="connsiteX6" fmla="*/ 0 w 6288367"/>
              <a:gd name="connsiteY6" fmla="*/ 1152000 h 115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8367" h="1152000">
                <a:moveTo>
                  <a:pt x="1" y="8846"/>
                </a:moveTo>
                <a:lnTo>
                  <a:pt x="1" y="1143156"/>
                </a:lnTo>
                <a:lnTo>
                  <a:pt x="634764" y="587843"/>
                </a:lnTo>
                <a:close/>
                <a:moveTo>
                  <a:pt x="0" y="0"/>
                </a:moveTo>
                <a:lnTo>
                  <a:pt x="6288367" y="0"/>
                </a:lnTo>
                <a:lnTo>
                  <a:pt x="6288367" y="1152000"/>
                </a:lnTo>
                <a:lnTo>
                  <a:pt x="0" y="1152000"/>
                </a:lnTo>
                <a:close/>
              </a:path>
            </a:pathLst>
          </a:custGeom>
          <a:solidFill>
            <a:srgbClr val="FBD4C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45" name="Free-form: Shape 44">
            <a:extLst>
              <a:ext uri="{FF2B5EF4-FFF2-40B4-BE49-F238E27FC236}">
                <a16:creationId xmlns:a16="http://schemas.microsoft.com/office/drawing/2014/main" id="{53AD32DC-5CCD-950F-EBEB-F097755EBE31}"/>
              </a:ext>
            </a:extLst>
          </p:cNvPr>
          <p:cNvSpPr/>
          <p:nvPr/>
        </p:nvSpPr>
        <p:spPr>
          <a:xfrm>
            <a:off x="3305077" y="5300469"/>
            <a:ext cx="6288367" cy="1152000"/>
          </a:xfrm>
          <a:custGeom>
            <a:avLst/>
            <a:gdLst>
              <a:gd name="connsiteX0" fmla="*/ 1 w 6288367"/>
              <a:gd name="connsiteY0" fmla="*/ 8846 h 1152000"/>
              <a:gd name="connsiteX1" fmla="*/ 1 w 6288367"/>
              <a:gd name="connsiteY1" fmla="*/ 1143156 h 1152000"/>
              <a:gd name="connsiteX2" fmla="*/ 634764 w 6288367"/>
              <a:gd name="connsiteY2" fmla="*/ 587843 h 1152000"/>
              <a:gd name="connsiteX3" fmla="*/ 0 w 6288367"/>
              <a:gd name="connsiteY3" fmla="*/ 0 h 1152000"/>
              <a:gd name="connsiteX4" fmla="*/ 6288367 w 6288367"/>
              <a:gd name="connsiteY4" fmla="*/ 0 h 1152000"/>
              <a:gd name="connsiteX5" fmla="*/ 6288367 w 6288367"/>
              <a:gd name="connsiteY5" fmla="*/ 1152000 h 1152000"/>
              <a:gd name="connsiteX6" fmla="*/ 0 w 6288367"/>
              <a:gd name="connsiteY6" fmla="*/ 1152000 h 115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8367" h="1152000">
                <a:moveTo>
                  <a:pt x="1" y="8846"/>
                </a:moveTo>
                <a:lnTo>
                  <a:pt x="1" y="1143156"/>
                </a:lnTo>
                <a:lnTo>
                  <a:pt x="634764" y="587843"/>
                </a:lnTo>
                <a:close/>
                <a:moveTo>
                  <a:pt x="0" y="0"/>
                </a:moveTo>
                <a:lnTo>
                  <a:pt x="6288367" y="0"/>
                </a:lnTo>
                <a:lnTo>
                  <a:pt x="6288367" y="1152000"/>
                </a:lnTo>
                <a:lnTo>
                  <a:pt x="0" y="1152000"/>
                </a:lnTo>
                <a:close/>
              </a:path>
            </a:pathLst>
          </a:cu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47" name="TextBox 46">
            <a:extLst>
              <a:ext uri="{FF2B5EF4-FFF2-40B4-BE49-F238E27FC236}">
                <a16:creationId xmlns:a16="http://schemas.microsoft.com/office/drawing/2014/main" id="{64E700C6-40BD-9046-1D52-4BDC69243B9E}"/>
              </a:ext>
            </a:extLst>
          </p:cNvPr>
          <p:cNvSpPr txBox="1"/>
          <p:nvPr/>
        </p:nvSpPr>
        <p:spPr>
          <a:xfrm>
            <a:off x="4074537" y="1410749"/>
            <a:ext cx="5358219" cy="1015663"/>
          </a:xfrm>
          <a:prstGeom prst="rect">
            <a:avLst/>
          </a:prstGeom>
          <a:noFill/>
          <a:ln>
            <a:noFill/>
          </a:ln>
        </p:spPr>
        <p:txBody>
          <a:bodyPr wrap="square" lIns="91440" tIns="45720" rIns="91440" bIns="45720" rtlCol="0" anchor="t">
            <a:spAutoFit/>
          </a:bodyPr>
          <a:lstStyle/>
          <a:p>
            <a:pPr algn="just"/>
            <a:r>
              <a:rPr lang="en-US" sz="1200">
                <a:latin typeface="Univers Condensed Light"/>
                <a:ea typeface="Verdana"/>
              </a:rPr>
              <a:t>We indicate throughout our plan where our actions will contribute to delivering the Ministerial Priorities. Population Health and Prevention and Building community capacity are central to how we seek to plan and deliver services working with our statutory and non-statutory partners across the south Wales region and locally. See Annexes 2a-e for the detailed Ministerial Templates.</a:t>
            </a:r>
          </a:p>
        </p:txBody>
      </p:sp>
      <p:sp>
        <p:nvSpPr>
          <p:cNvPr id="48" name="TextBox 47">
            <a:extLst>
              <a:ext uri="{FF2B5EF4-FFF2-40B4-BE49-F238E27FC236}">
                <a16:creationId xmlns:a16="http://schemas.microsoft.com/office/drawing/2014/main" id="{6B479886-AF8B-D50C-B1B0-C232B3FA863D}"/>
              </a:ext>
            </a:extLst>
          </p:cNvPr>
          <p:cNvSpPr txBox="1"/>
          <p:nvPr/>
        </p:nvSpPr>
        <p:spPr>
          <a:xfrm>
            <a:off x="4074537" y="2850458"/>
            <a:ext cx="5358219" cy="646331"/>
          </a:xfrm>
          <a:prstGeom prst="rect">
            <a:avLst/>
          </a:prstGeom>
          <a:noFill/>
          <a:ln>
            <a:noFill/>
          </a:ln>
        </p:spPr>
        <p:txBody>
          <a:bodyPr wrap="square" lIns="91440" tIns="45720" rIns="91440" bIns="45720" rtlCol="0" anchor="t">
            <a:spAutoFit/>
          </a:bodyPr>
          <a:lstStyle/>
          <a:p>
            <a:pPr algn="just"/>
            <a:r>
              <a:rPr lang="en-US" sz="1200">
                <a:latin typeface="Univers Condensed Light"/>
                <a:ea typeface="Verdana"/>
              </a:rPr>
              <a:t>We have mapped the actions within our plan to the Enabling Actions, and this is indicated throughout the Plan. Annex 1</a:t>
            </a:r>
            <a:r>
              <a:rPr lang="en-US" sz="1200">
                <a:solidFill>
                  <a:srgbClr val="FF0000"/>
                </a:solidFill>
                <a:latin typeface="Univers Condensed Light"/>
                <a:ea typeface="Verdana"/>
              </a:rPr>
              <a:t> </a:t>
            </a:r>
            <a:r>
              <a:rPr lang="en-US" sz="1200">
                <a:latin typeface="Univers Condensed Light"/>
                <a:ea typeface="Verdana"/>
              </a:rPr>
              <a:t>contains full details on how we have adopted and are working towards the Enabling Actions and our current baseline against each action.</a:t>
            </a:r>
          </a:p>
        </p:txBody>
      </p:sp>
      <p:sp>
        <p:nvSpPr>
          <p:cNvPr id="55" name="TextBox 54">
            <a:extLst>
              <a:ext uri="{FF2B5EF4-FFF2-40B4-BE49-F238E27FC236}">
                <a16:creationId xmlns:a16="http://schemas.microsoft.com/office/drawing/2014/main" id="{71582FD2-B229-9194-8413-640ADD7FCF59}"/>
              </a:ext>
            </a:extLst>
          </p:cNvPr>
          <p:cNvSpPr txBox="1"/>
          <p:nvPr/>
        </p:nvSpPr>
        <p:spPr>
          <a:xfrm>
            <a:off x="4064605" y="3948460"/>
            <a:ext cx="5358219" cy="1569660"/>
          </a:xfrm>
          <a:prstGeom prst="rect">
            <a:avLst/>
          </a:prstGeom>
          <a:noFill/>
          <a:ln>
            <a:noFill/>
          </a:ln>
        </p:spPr>
        <p:txBody>
          <a:bodyPr wrap="square" lIns="91440" tIns="45720" rIns="91440" bIns="45720" rtlCol="0" anchor="t">
            <a:spAutoFit/>
          </a:bodyPr>
          <a:lstStyle/>
          <a:p>
            <a:pPr algn="just"/>
            <a:r>
              <a:rPr lang="en-US" sz="1200">
                <a:latin typeface="Univers Condensed Light"/>
                <a:ea typeface="Verdana"/>
              </a:rPr>
              <a:t>Our system objectives are aligned to key Quality Standards reflecting our Strategic Objective to ensure c</a:t>
            </a:r>
            <a:r>
              <a:rPr lang="en-GB" sz="1200">
                <a:latin typeface="Univers Condensed Light"/>
                <a:ea typeface="Verdana"/>
              </a:rPr>
              <a:t>are is high quality, safe, efficient and delivers the best possible outcomes for people.</a:t>
            </a:r>
            <a:r>
              <a:rPr lang="en-GB" sz="1200">
                <a:latin typeface="Verdana"/>
                <a:ea typeface="Verdana"/>
              </a:rPr>
              <a:t> </a:t>
            </a:r>
            <a:r>
              <a:rPr lang="en-GB" sz="1200">
                <a:latin typeface="Univers Condensed Light"/>
                <a:ea typeface="Verdana"/>
              </a:rPr>
              <a:t>Where appropriate changes will be assessed through Quality Impact assessment and our newly developed integrated impact assessment process to ensure quality and equality impacts are considered. Work will also be undertaken to embed our Strategic Equality Objectives into our planning approaches.</a:t>
            </a:r>
          </a:p>
          <a:p>
            <a:pPr algn="just"/>
            <a:endParaRPr lang="en-GB" sz="1200">
              <a:solidFill>
                <a:srgbClr val="FFFFFF"/>
              </a:solidFill>
              <a:latin typeface="Univers Condensed Light" panose="020B0306020202040204" pitchFamily="34" charset="0"/>
              <a:ea typeface="Verdana"/>
            </a:endParaRPr>
          </a:p>
          <a:p>
            <a:pPr algn="just"/>
            <a:r>
              <a:rPr lang="en-US" sz="1200">
                <a:solidFill>
                  <a:srgbClr val="FFFFFF"/>
                </a:solidFill>
                <a:latin typeface="Univers Condensed Light"/>
                <a:ea typeface="Verdana"/>
              </a:rPr>
              <a:t> </a:t>
            </a:r>
            <a:endParaRPr lang="en-US" sz="1200">
              <a:solidFill>
                <a:schemeClr val="bg1"/>
              </a:solidFill>
              <a:latin typeface="Univers Condensed Light"/>
              <a:ea typeface="Verdana"/>
            </a:endParaRPr>
          </a:p>
        </p:txBody>
      </p:sp>
      <p:sp>
        <p:nvSpPr>
          <p:cNvPr id="58" name="TextBox 57">
            <a:extLst>
              <a:ext uri="{FF2B5EF4-FFF2-40B4-BE49-F238E27FC236}">
                <a16:creationId xmlns:a16="http://schemas.microsoft.com/office/drawing/2014/main" id="{E13E9481-0D15-0332-CA95-5955E6A8EE4E}"/>
              </a:ext>
            </a:extLst>
          </p:cNvPr>
          <p:cNvSpPr txBox="1"/>
          <p:nvPr/>
        </p:nvSpPr>
        <p:spPr>
          <a:xfrm>
            <a:off x="4074537" y="5463444"/>
            <a:ext cx="5358219" cy="1200329"/>
          </a:xfrm>
          <a:prstGeom prst="rect">
            <a:avLst/>
          </a:prstGeom>
          <a:noFill/>
          <a:ln>
            <a:noFill/>
          </a:ln>
        </p:spPr>
        <p:txBody>
          <a:bodyPr wrap="square" lIns="91440" tIns="45720" rIns="91440" bIns="45720" rtlCol="0" anchor="t">
            <a:spAutoFit/>
          </a:bodyPr>
          <a:lstStyle/>
          <a:p>
            <a:pPr algn="just"/>
            <a:r>
              <a:rPr lang="en-GB" sz="1200">
                <a:latin typeface="Univers Condensed Light"/>
                <a:ea typeface="Verdana"/>
              </a:rPr>
              <a:t>The Health Board’s Wellbeing Objectives are set out under our first Strategic Objective (page 6.) , Our commitment to our wider responsibilities are also the reason behind our Four Pillars approach to looking at our actions and responsibilities. We are committed to embedding the ways of working and have set out our approach on page 18.</a:t>
            </a:r>
          </a:p>
          <a:p>
            <a:pPr algn="just"/>
            <a:endParaRPr lang="en-GB" sz="1200">
              <a:solidFill>
                <a:srgbClr val="FFFFFF"/>
              </a:solidFill>
              <a:latin typeface="Univers Condensed Light" panose="020B0306020202040204" pitchFamily="34" charset="0"/>
              <a:ea typeface="Verdana"/>
            </a:endParaRPr>
          </a:p>
          <a:p>
            <a:pPr algn="just"/>
            <a:r>
              <a:rPr lang="en-US" sz="1200">
                <a:solidFill>
                  <a:srgbClr val="FFFFFF"/>
                </a:solidFill>
                <a:latin typeface="Univers Condensed Light"/>
                <a:ea typeface="Verdana"/>
              </a:rPr>
              <a:t> </a:t>
            </a:r>
            <a:endParaRPr lang="en-US" sz="1200">
              <a:solidFill>
                <a:schemeClr val="bg1"/>
              </a:solidFill>
              <a:latin typeface="Univers Condensed Light"/>
              <a:ea typeface="Verdana"/>
            </a:endParaRPr>
          </a:p>
        </p:txBody>
      </p:sp>
    </p:spTree>
    <p:extLst>
      <p:ext uri="{BB962C8B-B14F-4D97-AF65-F5344CB8AC3E}">
        <p14:creationId xmlns:p14="http://schemas.microsoft.com/office/powerpoint/2010/main" val="659818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B37A7-1602-54A5-740E-4199A60A93F2}"/>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FC64C796-42BA-4037-5A03-E6AA644D7480}"/>
              </a:ext>
            </a:extLst>
          </p:cNvPr>
          <p:cNvPicPr>
            <a:picLocks noChangeAspect="1"/>
          </p:cNvPicPr>
          <p:nvPr/>
        </p:nvPicPr>
        <p:blipFill>
          <a:blip r:embed="rId2">
            <a:alphaModFix amt="20000"/>
            <a:lum bright="40000" contrast="-40000"/>
          </a:blip>
          <a:srcRect l="39228" t="58256" r="-2"/>
          <a:stretch/>
        </p:blipFill>
        <p:spPr>
          <a:xfrm rot="10800000">
            <a:off x="3136831" y="3039856"/>
            <a:ext cx="6769167" cy="3795760"/>
          </a:xfrm>
          <a:prstGeom prst="rect">
            <a:avLst/>
          </a:prstGeom>
        </p:spPr>
      </p:pic>
      <p:sp>
        <p:nvSpPr>
          <p:cNvPr id="4" name="Slide Number Placeholder 3">
            <a:extLst>
              <a:ext uri="{FF2B5EF4-FFF2-40B4-BE49-F238E27FC236}">
                <a16:creationId xmlns:a16="http://schemas.microsoft.com/office/drawing/2014/main" id="{1F9D57E4-E874-9E4A-4CDC-4500CF404D93}"/>
              </a:ext>
            </a:extLst>
          </p:cNvPr>
          <p:cNvSpPr>
            <a:spLocks noGrp="1"/>
          </p:cNvSpPr>
          <p:nvPr>
            <p:ph type="sldNum" sz="quarter" idx="12"/>
          </p:nvPr>
        </p:nvSpPr>
        <p:spPr>
          <a:xfrm>
            <a:off x="8022347" y="6381750"/>
            <a:ext cx="1543050" cy="527403"/>
          </a:xfrm>
        </p:spPr>
        <p:txBody>
          <a:bodyPr/>
          <a:lstStyle/>
          <a:p>
            <a:r>
              <a:rPr lang="en-GB">
                <a:solidFill>
                  <a:schemeClr val="tx1"/>
                </a:solidFill>
              </a:rPr>
              <a:t>14</a:t>
            </a:r>
          </a:p>
        </p:txBody>
      </p:sp>
      <p:sp>
        <p:nvSpPr>
          <p:cNvPr id="5" name="TextBox 4">
            <a:extLst>
              <a:ext uri="{FF2B5EF4-FFF2-40B4-BE49-F238E27FC236}">
                <a16:creationId xmlns:a16="http://schemas.microsoft.com/office/drawing/2014/main" id="{8FA4D881-B8E2-4591-1404-E001D260A98C}"/>
              </a:ext>
            </a:extLst>
          </p:cNvPr>
          <p:cNvSpPr txBox="1"/>
          <p:nvPr/>
        </p:nvSpPr>
        <p:spPr>
          <a:xfrm>
            <a:off x="250803" y="404115"/>
            <a:ext cx="6518366" cy="369332"/>
          </a:xfrm>
          <a:prstGeom prst="rect">
            <a:avLst/>
          </a:prstGeom>
          <a:noFill/>
        </p:spPr>
        <p:txBody>
          <a:bodyPr wrap="square" rtlCol="0">
            <a:spAutoFit/>
          </a:bodyPr>
          <a:lstStyle/>
          <a:p>
            <a:pPr algn="just">
              <a:spcAft>
                <a:spcPts val="600"/>
              </a:spcAft>
            </a:pPr>
            <a:r>
              <a:rPr lang="en-GB" b="1">
                <a:solidFill>
                  <a:srgbClr val="834AAD"/>
                </a:solidFill>
                <a:latin typeface="Aptos Black" panose="020F0502020204030204" pitchFamily="34" charset="0"/>
              </a:rPr>
              <a:t>Risks and Challenges</a:t>
            </a:r>
          </a:p>
        </p:txBody>
      </p:sp>
      <p:graphicFrame>
        <p:nvGraphicFramePr>
          <p:cNvPr id="18" name="Table 17">
            <a:extLst>
              <a:ext uri="{FF2B5EF4-FFF2-40B4-BE49-F238E27FC236}">
                <a16:creationId xmlns:a16="http://schemas.microsoft.com/office/drawing/2014/main" id="{93B8F292-605A-7CE7-6DA1-0CD1CC798A68}"/>
              </a:ext>
            </a:extLst>
          </p:cNvPr>
          <p:cNvGraphicFramePr>
            <a:graphicFrameLocks noGrp="1"/>
          </p:cNvGraphicFramePr>
          <p:nvPr>
            <p:extLst>
              <p:ext uri="{D42A27DB-BD31-4B8C-83A1-F6EECF244321}">
                <p14:modId xmlns:p14="http://schemas.microsoft.com/office/powerpoint/2010/main" val="2594219590"/>
              </p:ext>
            </p:extLst>
          </p:nvPr>
        </p:nvGraphicFramePr>
        <p:xfrm>
          <a:off x="340603" y="3039856"/>
          <a:ext cx="5936435" cy="3230418"/>
        </p:xfrm>
        <a:graphic>
          <a:graphicData uri="http://schemas.openxmlformats.org/drawingml/2006/table">
            <a:tbl>
              <a:tblPr firstRow="1" firstCol="1" lastRow="1" lastCol="1" bandRow="1" bandCol="1"/>
              <a:tblGrid>
                <a:gridCol w="4800600">
                  <a:extLst>
                    <a:ext uri="{9D8B030D-6E8A-4147-A177-3AD203B41FA5}">
                      <a16:colId xmlns:a16="http://schemas.microsoft.com/office/drawing/2014/main" val="946211791"/>
                    </a:ext>
                  </a:extLst>
                </a:gridCol>
                <a:gridCol w="429221">
                  <a:extLst>
                    <a:ext uri="{9D8B030D-6E8A-4147-A177-3AD203B41FA5}">
                      <a16:colId xmlns:a16="http://schemas.microsoft.com/office/drawing/2014/main" val="2220310273"/>
                    </a:ext>
                  </a:extLst>
                </a:gridCol>
                <a:gridCol w="706614">
                  <a:extLst>
                    <a:ext uri="{9D8B030D-6E8A-4147-A177-3AD203B41FA5}">
                      <a16:colId xmlns:a16="http://schemas.microsoft.com/office/drawing/2014/main" val="4218904153"/>
                    </a:ext>
                  </a:extLst>
                </a:gridCol>
              </a:tblGrid>
              <a:tr h="140729">
                <a:tc>
                  <a:txBody>
                    <a:bodyPr/>
                    <a:lstStyle/>
                    <a:p>
                      <a:pPr>
                        <a:lnSpc>
                          <a:spcPct val="107000"/>
                        </a:lnSpc>
                      </a:pPr>
                      <a:r>
                        <a:rPr lang="en-GB" sz="1100" b="1">
                          <a:solidFill>
                            <a:srgbClr val="000000"/>
                          </a:solidFill>
                          <a:effectLst/>
                          <a:latin typeface="Aptos"/>
                          <a:ea typeface="Calibri"/>
                          <a:cs typeface="Arial"/>
                        </a:rPr>
                        <a:t>Highest Scoring Health Board Risks</a:t>
                      </a:r>
                      <a:endParaRPr lang="en-GB" sz="1100">
                        <a:effectLst/>
                        <a:latin typeface="Aptos"/>
                        <a:ea typeface="Calibri"/>
                        <a:cs typeface="Arial"/>
                      </a:endParaRPr>
                    </a:p>
                  </a:txBody>
                  <a:tcPr marL="3967" marR="3967" marT="3967" marB="396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1"/>
                    </a:solidFill>
                  </a:tcPr>
                </a:tc>
                <a:tc>
                  <a:txBody>
                    <a:bodyPr/>
                    <a:lstStyle/>
                    <a:p>
                      <a:pPr algn="ctr">
                        <a:lnSpc>
                          <a:spcPct val="107000"/>
                        </a:lnSpc>
                      </a:pPr>
                      <a:r>
                        <a:rPr lang="en-GB" sz="1100" b="1">
                          <a:solidFill>
                            <a:srgbClr val="000000"/>
                          </a:solidFill>
                          <a:effectLst/>
                          <a:latin typeface="Aptos"/>
                          <a:ea typeface="Calibri"/>
                          <a:cs typeface="Arial"/>
                        </a:rPr>
                        <a:t>Score</a:t>
                      </a:r>
                      <a:endParaRPr lang="en-GB" sz="1100">
                        <a:effectLst/>
                        <a:latin typeface="Aptos"/>
                        <a:ea typeface="Calibri"/>
                        <a:cs typeface="Arial"/>
                      </a:endParaRPr>
                    </a:p>
                  </a:txBody>
                  <a:tcPr marL="3967" marR="3967" marT="3967" marB="396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1"/>
                    </a:solidFill>
                  </a:tcPr>
                </a:tc>
                <a:tc>
                  <a:txBody>
                    <a:bodyPr/>
                    <a:lstStyle/>
                    <a:p>
                      <a:pPr algn="ctr">
                        <a:lnSpc>
                          <a:spcPct val="107000"/>
                        </a:lnSpc>
                      </a:pPr>
                      <a:endParaRPr lang="en-GB" sz="1100">
                        <a:effectLst/>
                        <a:latin typeface="Aptos"/>
                        <a:ea typeface="Calibri"/>
                        <a:cs typeface="Times New Roman"/>
                      </a:endParaRPr>
                    </a:p>
                  </a:txBody>
                  <a:tcPr marL="3967" marR="3967" marT="3967" marB="396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1"/>
                    </a:solidFill>
                  </a:tcPr>
                </a:tc>
                <a:extLst>
                  <a:ext uri="{0D108BD9-81ED-4DB2-BD59-A6C34878D82A}">
                    <a16:rowId xmlns:a16="http://schemas.microsoft.com/office/drawing/2014/main" val="3272986844"/>
                  </a:ext>
                </a:extLst>
              </a:tr>
              <a:tr h="648288">
                <a:tc>
                  <a:txBody>
                    <a:bodyPr/>
                    <a:lstStyle/>
                    <a:p>
                      <a:pPr>
                        <a:lnSpc>
                          <a:spcPct val="100000"/>
                        </a:lnSpc>
                      </a:pPr>
                      <a:r>
                        <a:rPr lang="en-GB" sz="1100" b="1">
                          <a:effectLst/>
                          <a:latin typeface="Aptos"/>
                          <a:ea typeface="Calibri"/>
                          <a:cs typeface="Arial"/>
                        </a:rPr>
                        <a:t>Access to Unscheduled Care Service</a:t>
                      </a:r>
                      <a:endParaRPr lang="en-GB" sz="1100">
                        <a:effectLst/>
                        <a:latin typeface="Aptos"/>
                        <a:ea typeface="Calibri"/>
                        <a:cs typeface="Arial"/>
                      </a:endParaRPr>
                    </a:p>
                    <a:p>
                      <a:pPr>
                        <a:lnSpc>
                          <a:spcPct val="100000"/>
                        </a:lnSpc>
                      </a:pPr>
                      <a:r>
                        <a:rPr lang="en-GB" sz="1100">
                          <a:effectLst/>
                          <a:latin typeface="Aptos"/>
                          <a:ea typeface="Calibri"/>
                          <a:cs typeface="Arial"/>
                        </a:rPr>
                        <a:t>If we fail to provide timely access to Unscheduled Care then this will have an impact on quality &amp; safety of patient care as well as patient and family experience and achievement of targets. There are challenges with capacity/staffing across the Health and Social care sectors.</a:t>
                      </a:r>
                    </a:p>
                  </a:txBody>
                  <a:tcPr marL="3967" marR="3967" marT="3967" marB="396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GB" sz="1100">
                          <a:solidFill>
                            <a:srgbClr val="FFFFFF"/>
                          </a:solidFill>
                          <a:effectLst/>
                          <a:latin typeface="Aptos"/>
                          <a:ea typeface="Calibri"/>
                          <a:cs typeface="Arial"/>
                        </a:rPr>
                        <a:t>25</a:t>
                      </a:r>
                      <a:endParaRPr lang="en-GB" sz="1100">
                        <a:effectLst/>
                        <a:latin typeface="Aptos"/>
                        <a:ea typeface="Calibri"/>
                        <a:cs typeface="Arial"/>
                      </a:endParaRPr>
                    </a:p>
                  </a:txBody>
                  <a:tcPr marL="3967" marR="3967" marT="3967" marB="396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lnSpc>
                          <a:spcPct val="107000"/>
                        </a:lnSpc>
                      </a:pPr>
                      <a:r>
                        <a:rPr lang="en-GB" sz="1100">
                          <a:solidFill>
                            <a:schemeClr val="tx1"/>
                          </a:solidFill>
                          <a:effectLst/>
                          <a:latin typeface="Aptos"/>
                          <a:ea typeface="Calibri"/>
                          <a:cs typeface="Times New Roman"/>
                        </a:rPr>
                        <a:t>Pages 52-55</a:t>
                      </a:r>
                    </a:p>
                  </a:txBody>
                  <a:tcPr marL="3967" marR="3967" marT="3967" marB="396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789948"/>
                  </a:ext>
                </a:extLst>
              </a:tr>
              <a:tr h="518189">
                <a:tc>
                  <a:txBody>
                    <a:bodyPr/>
                    <a:lstStyle/>
                    <a:p>
                      <a:pPr>
                        <a:lnSpc>
                          <a:spcPct val="100000"/>
                        </a:lnSpc>
                      </a:pPr>
                      <a:r>
                        <a:rPr lang="en-GB" sz="1100" b="1">
                          <a:effectLst/>
                          <a:latin typeface="Aptos"/>
                          <a:ea typeface="Times New Roman" panose="02020603050405020304" pitchFamily="18" charset="0"/>
                          <a:cs typeface="Arial"/>
                        </a:rPr>
                        <a:t>Access to Cancer Services </a:t>
                      </a:r>
                      <a:endParaRPr lang="en-GB" sz="1100">
                        <a:effectLst/>
                        <a:latin typeface="Aptos"/>
                        <a:ea typeface="Calibri"/>
                        <a:cs typeface="Arial"/>
                      </a:endParaRPr>
                    </a:p>
                    <a:p>
                      <a:pPr>
                        <a:lnSpc>
                          <a:spcPct val="100000"/>
                        </a:lnSpc>
                      </a:pPr>
                      <a:r>
                        <a:rPr lang="en-GB" sz="1100">
                          <a:effectLst/>
                          <a:latin typeface="Aptos"/>
                          <a:ea typeface="Times New Roman" panose="02020603050405020304" pitchFamily="18" charset="0"/>
                          <a:cs typeface="Arial"/>
                        </a:rPr>
                        <a:t>There is a risk of delay in diagnosing patients with cancer, and consequent delay in commencement of treatment, which could lead to poor patient outcomes and failure to achieve targets.</a:t>
                      </a:r>
                      <a:endParaRPr lang="en-GB" sz="1100">
                        <a:effectLst/>
                        <a:latin typeface="Aptos"/>
                        <a:ea typeface="Calibri"/>
                        <a:cs typeface="Arial"/>
                      </a:endParaRPr>
                    </a:p>
                  </a:txBody>
                  <a:tcPr marL="3967" marR="3967" marT="3967" marB="396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GB" sz="1100">
                          <a:solidFill>
                            <a:srgbClr val="FFFFFF"/>
                          </a:solidFill>
                          <a:effectLst/>
                          <a:latin typeface="Aptos"/>
                          <a:ea typeface="Calibri"/>
                          <a:cs typeface="Arial"/>
                        </a:rPr>
                        <a:t>25</a:t>
                      </a:r>
                      <a:endParaRPr lang="en-GB" sz="1100">
                        <a:effectLst/>
                        <a:latin typeface="Aptos"/>
                        <a:ea typeface="Calibri"/>
                        <a:cs typeface="Arial"/>
                      </a:endParaRPr>
                    </a:p>
                  </a:txBody>
                  <a:tcPr marL="3967" marR="3967" marT="3967" marB="396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lnSpc>
                          <a:spcPct val="107000"/>
                        </a:lnSpc>
                      </a:pPr>
                      <a:r>
                        <a:rPr lang="en-GB" sz="1100">
                          <a:solidFill>
                            <a:schemeClr val="tx1"/>
                          </a:solidFill>
                          <a:effectLst/>
                          <a:latin typeface="Aptos"/>
                          <a:ea typeface="Calibri"/>
                          <a:cs typeface="Times New Roman"/>
                        </a:rPr>
                        <a:t>Pages 56-62</a:t>
                      </a:r>
                    </a:p>
                  </a:txBody>
                  <a:tcPr marL="3967" marR="3967" marT="3967" marB="396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847874"/>
                  </a:ext>
                </a:extLst>
              </a:tr>
              <a:tr h="648288">
                <a:tc>
                  <a:txBody>
                    <a:bodyPr/>
                    <a:lstStyle/>
                    <a:p>
                      <a:pPr>
                        <a:lnSpc>
                          <a:spcPct val="100000"/>
                        </a:lnSpc>
                      </a:pPr>
                      <a:r>
                        <a:rPr lang="en-GB" sz="1100" b="1">
                          <a:effectLst/>
                          <a:latin typeface="Aptos"/>
                          <a:ea typeface="Times New Roman" panose="02020603050405020304" pitchFamily="18" charset="0"/>
                          <a:cs typeface="Arial"/>
                        </a:rPr>
                        <a:t>Access to Cancer Services (Systemic Anti-Cancer treatment (SACT)) </a:t>
                      </a:r>
                      <a:r>
                        <a:rPr lang="en-GB" sz="1100">
                          <a:effectLst/>
                          <a:latin typeface="Aptos"/>
                          <a:ea typeface="Calibri"/>
                          <a:cs typeface="Arial"/>
                        </a:rPr>
                        <a:t>The demand &amp; complexity of planned treatment regime for cancer patients requiring chemotherapy currently exceed the available chair capacity, risking unacceptable delays in access to SACT treatment in Chemotherapy Day Unit with impact on targets and patient outcomes.</a:t>
                      </a:r>
                    </a:p>
                  </a:txBody>
                  <a:tcPr marL="3967" marR="3967" marT="3967" marB="396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GB" sz="1100">
                          <a:solidFill>
                            <a:srgbClr val="FFFFFF"/>
                          </a:solidFill>
                          <a:effectLst/>
                          <a:latin typeface="Aptos"/>
                          <a:ea typeface="Calibri"/>
                          <a:cs typeface="Arial"/>
                        </a:rPr>
                        <a:t>25</a:t>
                      </a:r>
                      <a:endParaRPr lang="en-GB" sz="1100">
                        <a:effectLst/>
                        <a:latin typeface="Aptos"/>
                        <a:ea typeface="Calibri"/>
                        <a:cs typeface="Arial"/>
                      </a:endParaRPr>
                    </a:p>
                  </a:txBody>
                  <a:tcPr marL="3967" marR="3967" marT="3967" marB="396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lvl="0" algn="ctr">
                        <a:lnSpc>
                          <a:spcPct val="100000"/>
                        </a:lnSpc>
                        <a:spcBef>
                          <a:spcPts val="0"/>
                        </a:spcBef>
                        <a:spcAft>
                          <a:spcPts val="0"/>
                        </a:spcAft>
                        <a:buNone/>
                      </a:pPr>
                      <a:r>
                        <a:rPr lang="en-GB" sz="1100" b="0" i="0" u="none" strike="noStrike" noProof="0">
                          <a:solidFill>
                            <a:schemeClr val="tx1"/>
                          </a:solidFill>
                          <a:effectLst/>
                          <a:latin typeface="Aptos"/>
                        </a:rPr>
                        <a:t>Pages 62-64</a:t>
                      </a:r>
                    </a:p>
                  </a:txBody>
                  <a:tcPr marL="3967" marR="3967" marT="3967" marB="396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5170293"/>
                  </a:ext>
                </a:extLst>
              </a:tr>
              <a:tr h="518189">
                <a:tc>
                  <a:txBody>
                    <a:bodyPr/>
                    <a:lstStyle/>
                    <a:p>
                      <a:pPr>
                        <a:lnSpc>
                          <a:spcPct val="100000"/>
                        </a:lnSpc>
                      </a:pPr>
                      <a:r>
                        <a:rPr lang="en-GB" sz="1100" b="1">
                          <a:effectLst/>
                          <a:latin typeface="Aptos"/>
                          <a:ea typeface="Calibri"/>
                          <a:cs typeface="Arial"/>
                        </a:rPr>
                        <a:t>Finance: Forecast Deficit Risk </a:t>
                      </a:r>
                      <a:endParaRPr lang="en-GB" sz="1100">
                        <a:effectLst/>
                        <a:latin typeface="Aptos"/>
                        <a:ea typeface="Calibri"/>
                        <a:cs typeface="Arial"/>
                      </a:endParaRPr>
                    </a:p>
                    <a:p>
                      <a:pPr>
                        <a:lnSpc>
                          <a:spcPct val="100000"/>
                        </a:lnSpc>
                      </a:pPr>
                      <a:r>
                        <a:rPr lang="en-GB" sz="1100">
                          <a:effectLst/>
                          <a:latin typeface="Aptos"/>
                          <a:ea typeface="Calibri"/>
                          <a:cs typeface="Arial"/>
                        </a:rPr>
                        <a:t>Forecast deficit is not met due to insufficient progress on COVID cost reduction, savings identification, run rate reduction and the potential for new in-year pressures.  </a:t>
                      </a:r>
                    </a:p>
                  </a:txBody>
                  <a:tcPr marL="3967" marR="3967" marT="3967" marB="396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GB" sz="1100">
                          <a:solidFill>
                            <a:srgbClr val="FFFFFF"/>
                          </a:solidFill>
                          <a:effectLst/>
                          <a:latin typeface="Aptos"/>
                          <a:ea typeface="Calibri"/>
                          <a:cs typeface="Arial"/>
                        </a:rPr>
                        <a:t>25</a:t>
                      </a:r>
                      <a:endParaRPr lang="en-GB" sz="1100">
                        <a:effectLst/>
                        <a:latin typeface="Aptos"/>
                        <a:ea typeface="Calibri"/>
                        <a:cs typeface="Arial"/>
                      </a:endParaRPr>
                    </a:p>
                  </a:txBody>
                  <a:tcPr marL="3967" marR="3967" marT="3967" marB="396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a:lnSpc>
                          <a:spcPct val="107000"/>
                        </a:lnSpc>
                      </a:pPr>
                      <a:r>
                        <a:rPr lang="en-GB" sz="1100">
                          <a:solidFill>
                            <a:schemeClr val="tx1"/>
                          </a:solidFill>
                          <a:effectLst/>
                          <a:latin typeface="Aptos"/>
                          <a:ea typeface="Calibri"/>
                          <a:cs typeface="Times New Roman"/>
                        </a:rPr>
                        <a:t>Pages 101-103</a:t>
                      </a:r>
                    </a:p>
                  </a:txBody>
                  <a:tcPr marL="3967" marR="3967" marT="3967" marB="396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11176859"/>
                  </a:ext>
                </a:extLst>
              </a:tr>
            </a:tbl>
          </a:graphicData>
        </a:graphic>
      </p:graphicFrame>
      <p:sp>
        <p:nvSpPr>
          <p:cNvPr id="23" name="TextBox 22">
            <a:extLst>
              <a:ext uri="{FF2B5EF4-FFF2-40B4-BE49-F238E27FC236}">
                <a16:creationId xmlns:a16="http://schemas.microsoft.com/office/drawing/2014/main" id="{BE7EE612-2AC2-FD7C-4023-B4F29C5ECC3B}"/>
              </a:ext>
            </a:extLst>
          </p:cNvPr>
          <p:cNvSpPr txBox="1"/>
          <p:nvPr/>
        </p:nvSpPr>
        <p:spPr>
          <a:xfrm>
            <a:off x="6382929" y="710194"/>
            <a:ext cx="3182468" cy="5839620"/>
          </a:xfrm>
          <a:prstGeom prst="rect">
            <a:avLst/>
          </a:prstGeom>
          <a:noFill/>
        </p:spPr>
        <p:txBody>
          <a:bodyPr wrap="square" lIns="91440" tIns="45720" rIns="91440" bIns="45720" anchor="t">
            <a:spAutoFit/>
          </a:bodyPr>
          <a:lstStyle/>
          <a:p>
            <a:pPr algn="just"/>
            <a:r>
              <a:rPr lang="en-GB" sz="1200" b="1">
                <a:effectLst/>
                <a:latin typeface="Aptos"/>
                <a:ea typeface="Aptos" panose="020B0004020202020204" pitchFamily="34" charset="0"/>
                <a:cs typeface="Aptos" panose="020B0004020202020204" pitchFamily="34" charset="0"/>
              </a:rPr>
              <a:t>Workforce Challenges And Opportunities</a:t>
            </a:r>
            <a:endParaRPr lang="en-GB" sz="1200">
              <a:effectLst/>
              <a:latin typeface="Aptos"/>
              <a:ea typeface="Aptos" panose="020B0004020202020204" pitchFamily="34" charset="0"/>
              <a:cs typeface="Aptos" panose="020B0004020202020204" pitchFamily="34" charset="0"/>
            </a:endParaRPr>
          </a:p>
          <a:p>
            <a:pPr algn="just">
              <a:spcAft>
                <a:spcPts val="600"/>
              </a:spcAft>
            </a:pPr>
            <a:r>
              <a:rPr lang="en-GB" sz="1200">
                <a:effectLst/>
                <a:latin typeface="Aptos"/>
                <a:ea typeface="Aptos" panose="020B0004020202020204" pitchFamily="34" charset="0"/>
                <a:cs typeface="Aptos" panose="020B0004020202020204" pitchFamily="34" charset="0"/>
              </a:rPr>
              <a:t>Ensuring we are a great place to work</a:t>
            </a:r>
            <a:r>
              <a:rPr lang="en-GB" sz="1200">
                <a:latin typeface="Aptos"/>
                <a:ea typeface="Aptos" panose="020B0004020202020204" pitchFamily="34" charset="0"/>
                <a:cs typeface="Aptos" panose="020B0004020202020204" pitchFamily="34" charset="0"/>
              </a:rPr>
              <a:t>,</a:t>
            </a:r>
            <a:r>
              <a:rPr lang="en-GB" sz="1200">
                <a:effectLst/>
                <a:latin typeface="Aptos"/>
                <a:ea typeface="Aptos" panose="020B0004020202020204" pitchFamily="34" charset="0"/>
                <a:cs typeface="Aptos" panose="020B0004020202020204" pitchFamily="34" charset="0"/>
              </a:rPr>
              <a:t> and staff feel valued is a key strategic objective. This mean fostering a culture of openness where everyone can be their best selves.  We recognise that our people deliver our services</a:t>
            </a:r>
            <a:r>
              <a:rPr lang="en-GB" sz="1200">
                <a:latin typeface="Aptos"/>
                <a:ea typeface="Aptos" panose="020B0004020202020204" pitchFamily="34" charset="0"/>
                <a:cs typeface="Aptos" panose="020B0004020202020204" pitchFamily="34" charset="0"/>
              </a:rPr>
              <a:t>,</a:t>
            </a:r>
            <a:r>
              <a:rPr lang="en-GB" sz="1200">
                <a:effectLst/>
                <a:latin typeface="Aptos"/>
                <a:ea typeface="Aptos" panose="020B0004020202020204" pitchFamily="34" charset="0"/>
                <a:cs typeface="Aptos" panose="020B0004020202020204" pitchFamily="34" charset="0"/>
              </a:rPr>
              <a:t> and  it will be a measure of the temperature of how it feels to work in Swansea Bay. Our aspiration is  for a culture of engagement, inclusivity  and  one where we value our staff.</a:t>
            </a:r>
          </a:p>
          <a:p>
            <a:pPr algn="just">
              <a:spcAft>
                <a:spcPts val="600"/>
              </a:spcAft>
            </a:pPr>
            <a:r>
              <a:rPr lang="en-GB" sz="1200">
                <a:effectLst/>
                <a:latin typeface="Aptos"/>
                <a:ea typeface="Aptos" panose="020B0004020202020204" pitchFamily="34" charset="0"/>
                <a:cs typeface="Aptos" panose="020B0004020202020204" pitchFamily="34" charset="0"/>
              </a:rPr>
              <a:t>If we do this right, working  in social partnership and taking our teams  with us, this will enable us to achieve our objectives, support delivery of our vision and the population we serve. </a:t>
            </a:r>
          </a:p>
          <a:p>
            <a:pPr algn="just">
              <a:spcAft>
                <a:spcPts val="600"/>
              </a:spcAft>
            </a:pPr>
            <a:r>
              <a:rPr lang="en-GB" sz="1200">
                <a:effectLst/>
                <a:latin typeface="Aptos"/>
                <a:ea typeface="Aptos" panose="020B0004020202020204" pitchFamily="34" charset="0"/>
                <a:cs typeface="Aptos" panose="020B0004020202020204" pitchFamily="34" charset="0"/>
              </a:rPr>
              <a:t>This approach will be critical in how we carry out  service transformation, and achieve  financial sustainability,  balancing the risks of the potential for higher levels of  sickness absence,  reduced health and  well-being and a   more problematic social partnership landscape with increased employee relation cases.</a:t>
            </a:r>
          </a:p>
          <a:p>
            <a:pPr algn="just">
              <a:spcAft>
                <a:spcPts val="600"/>
              </a:spcAft>
            </a:pPr>
            <a:r>
              <a:rPr lang="en-GB" sz="1200">
                <a:effectLst/>
                <a:latin typeface="Aptos"/>
                <a:ea typeface="Aptos" panose="020B0004020202020204" pitchFamily="34" charset="0"/>
                <a:cs typeface="Aptos" panose="020B0004020202020204" pitchFamily="34" charset="0"/>
              </a:rPr>
              <a:t>These  strategic workforce challenges  are the key areas of focus and as such  they outweigh more  common  challenges such as recruitment difficulties in some hard to fill specialties for consultant  posts for example</a:t>
            </a:r>
            <a:r>
              <a:rPr lang="en-GB" sz="1200">
                <a:latin typeface="Aptos"/>
                <a:ea typeface="Aptos" panose="020B0004020202020204" pitchFamily="34" charset="0"/>
                <a:cs typeface="Aptos" panose="020B0004020202020204" pitchFamily="34" charset="0"/>
              </a:rPr>
              <a:t>.</a:t>
            </a:r>
            <a:r>
              <a:rPr lang="en-GB" sz="1200">
                <a:effectLst/>
                <a:latin typeface="Aptos"/>
                <a:ea typeface="Aptos" panose="020B0004020202020204" pitchFamily="34" charset="0"/>
                <a:cs typeface="Aptos" panose="020B0004020202020204" pitchFamily="34" charset="0"/>
              </a:rPr>
              <a:t>  </a:t>
            </a:r>
          </a:p>
        </p:txBody>
      </p:sp>
      <p:sp>
        <p:nvSpPr>
          <p:cNvPr id="25" name="TextBox 24">
            <a:extLst>
              <a:ext uri="{FF2B5EF4-FFF2-40B4-BE49-F238E27FC236}">
                <a16:creationId xmlns:a16="http://schemas.microsoft.com/office/drawing/2014/main" id="{E00CC1C8-C084-EE9A-F3FE-94C5A7C7A0B9}"/>
              </a:ext>
            </a:extLst>
          </p:cNvPr>
          <p:cNvSpPr txBox="1"/>
          <p:nvPr/>
        </p:nvSpPr>
        <p:spPr>
          <a:xfrm>
            <a:off x="250803" y="710194"/>
            <a:ext cx="6098579" cy="2539157"/>
          </a:xfrm>
          <a:prstGeom prst="rect">
            <a:avLst/>
          </a:prstGeom>
          <a:noFill/>
        </p:spPr>
        <p:txBody>
          <a:bodyPr wrap="square" lIns="91440" tIns="45720" rIns="91440" bIns="45720" rtlCol="0" anchor="t">
            <a:spAutoFit/>
          </a:bodyPr>
          <a:lstStyle/>
          <a:p>
            <a:pPr algn="just">
              <a:spcAft>
                <a:spcPts val="600"/>
              </a:spcAft>
            </a:pPr>
            <a:r>
              <a:rPr lang="en-GB" sz="1200"/>
              <a:t>Our plan is informed by our risks and challenges. Our highest risks to delivery are Unscheduled and Cancer and in achieving financial sustainability. The required prioritisation of these areas was reinforced through our planning processes and our immediate actions and the way in which we will manage delivery are reflective of their importance. </a:t>
            </a:r>
            <a:r>
              <a:rPr lang="en-GB" sz="1200">
                <a:solidFill>
                  <a:srgbClr val="000000"/>
                </a:solidFill>
              </a:rPr>
              <a:t> </a:t>
            </a:r>
            <a:endParaRPr lang="en-US">
              <a:solidFill>
                <a:srgbClr val="000000"/>
              </a:solidFill>
            </a:endParaRPr>
          </a:p>
          <a:p>
            <a:pPr algn="just">
              <a:spcAft>
                <a:spcPts val="600"/>
              </a:spcAft>
            </a:pPr>
            <a:r>
              <a:rPr lang="en-GB" sz="1200">
                <a:solidFill>
                  <a:srgbClr val="000000"/>
                </a:solidFill>
              </a:rPr>
              <a:t>We are also highly cognisant of the challenges faced across  maternity, neonatal and mental health services and these areas will require additional focus this year to ensure continued improvement  in the quality of services delivered for our population.</a:t>
            </a:r>
            <a:endParaRPr lang="en-US">
              <a:solidFill>
                <a:srgbClr val="000000"/>
              </a:solidFill>
            </a:endParaRPr>
          </a:p>
          <a:p>
            <a:pPr algn="just">
              <a:spcAft>
                <a:spcPts val="600"/>
              </a:spcAft>
            </a:pPr>
            <a:r>
              <a:rPr lang="en-GB" sz="1200">
                <a:solidFill>
                  <a:srgbClr val="000000"/>
                </a:solidFill>
              </a:rPr>
              <a:t>We will also respond to the recommendations of the Ministerial Advisory Group when they are fully published and will identify  actions to address the issues raised.</a:t>
            </a:r>
          </a:p>
          <a:p>
            <a:pPr algn="just"/>
            <a:endParaRPr lang="en-GB" sz="1200">
              <a:solidFill>
                <a:srgbClr val="000000"/>
              </a:solidFill>
            </a:endParaRPr>
          </a:p>
          <a:p>
            <a:pPr algn="just"/>
            <a:endParaRPr lang="en-GB" sz="1200">
              <a:solidFill>
                <a:srgbClr val="000000"/>
              </a:solidFill>
            </a:endParaRPr>
          </a:p>
        </p:txBody>
      </p:sp>
      <p:sp>
        <p:nvSpPr>
          <p:cNvPr id="2" name="TextBox 1">
            <a:extLst>
              <a:ext uri="{FF2B5EF4-FFF2-40B4-BE49-F238E27FC236}">
                <a16:creationId xmlns:a16="http://schemas.microsoft.com/office/drawing/2014/main" id="{D31BFD35-C3F0-CA9F-FE0F-86AA98B108A7}"/>
              </a:ext>
            </a:extLst>
          </p:cNvPr>
          <p:cNvSpPr txBox="1"/>
          <p:nvPr/>
        </p:nvSpPr>
        <p:spPr>
          <a:xfrm>
            <a:off x="250803" y="276285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latin typeface="Aptos" panose="020B0004020202020204" pitchFamily="34" charset="0"/>
              </a:rPr>
              <a:t>Health Board Risks</a:t>
            </a:r>
          </a:p>
        </p:txBody>
      </p:sp>
    </p:spTree>
    <p:extLst>
      <p:ext uri="{BB962C8B-B14F-4D97-AF65-F5344CB8AC3E}">
        <p14:creationId xmlns:p14="http://schemas.microsoft.com/office/powerpoint/2010/main" val="3375076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5FC3DBEF-1692-0705-DE07-665478DBF55B}"/>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123826" y="802491"/>
            <a:ext cx="150106" cy="300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4295" tIns="37147" rIns="74295" bIns="37147" numCol="1" anchor="ctr" anchorCtr="0" compatLnSpc="1">
            <a:prstTxWarp prst="textNoShape">
              <a:avLst/>
            </a:prstTxWarp>
            <a:spAutoFit/>
          </a:bodyPr>
          <a:lstStyle/>
          <a:p>
            <a:pPr defTabSz="742916">
              <a:defRPr/>
            </a:pPr>
            <a:endParaRPr lang="en-GB" sz="1462">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873609556"/>
              </p:ext>
            </p:extLst>
          </p:nvPr>
        </p:nvGraphicFramePr>
        <p:xfrm>
          <a:off x="307975" y="766762"/>
          <a:ext cx="9255125" cy="5811648"/>
        </p:xfrm>
        <a:graphic>
          <a:graphicData uri="http://schemas.openxmlformats.org/drawingml/2006/table">
            <a:tbl>
              <a:tblPr firstRow="1" bandRow="1">
                <a:tableStyleId>{5C22544A-7EE6-4342-B048-85BDC9FD1C3A}</a:tableStyleId>
              </a:tblPr>
              <a:tblGrid>
                <a:gridCol w="768350">
                  <a:extLst>
                    <a:ext uri="{9D8B030D-6E8A-4147-A177-3AD203B41FA5}">
                      <a16:colId xmlns:a16="http://schemas.microsoft.com/office/drawing/2014/main" val="2762623597"/>
                    </a:ext>
                  </a:extLst>
                </a:gridCol>
                <a:gridCol w="7486650">
                  <a:extLst>
                    <a:ext uri="{9D8B030D-6E8A-4147-A177-3AD203B41FA5}">
                      <a16:colId xmlns:a16="http://schemas.microsoft.com/office/drawing/2014/main" val="1765998844"/>
                    </a:ext>
                  </a:extLst>
                </a:gridCol>
                <a:gridCol w="1000125">
                  <a:extLst>
                    <a:ext uri="{9D8B030D-6E8A-4147-A177-3AD203B41FA5}">
                      <a16:colId xmlns:a16="http://schemas.microsoft.com/office/drawing/2014/main" val="2201901794"/>
                    </a:ext>
                  </a:extLst>
                </a:gridCol>
              </a:tblGrid>
              <a:tr h="167461">
                <a:tc>
                  <a:txBody>
                    <a:bodyPr/>
                    <a:lstStyle/>
                    <a:p>
                      <a:pPr algn="ctr">
                        <a:lnSpc>
                          <a:spcPts val="800"/>
                        </a:lnSpc>
                      </a:pPr>
                      <a:r>
                        <a:rPr lang="en-GB" sz="1000"/>
                        <a:t>TI Area (Level 4)</a:t>
                      </a:r>
                    </a:p>
                  </a:txBody>
                  <a:tcPr marL="122518" marR="122518" marT="61259" marB="612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000"/>
                        <a:t>Criteria to achieve</a:t>
                      </a:r>
                    </a:p>
                  </a:txBody>
                  <a:tcPr marL="122518" marR="122518" marT="61259" marB="612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000"/>
                        <a:t>Performance </a:t>
                      </a:r>
                    </a:p>
                    <a:p>
                      <a:pPr algn="ctr">
                        <a:lnSpc>
                          <a:spcPts val="800"/>
                        </a:lnSpc>
                      </a:pPr>
                      <a:r>
                        <a:rPr lang="en-GB" sz="1000"/>
                        <a:t>(Feb-24) </a:t>
                      </a:r>
                    </a:p>
                  </a:txBody>
                  <a:tcPr marL="122518" marR="122518" marT="61259" marB="612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272704">
                <a:tc>
                  <a:txBody>
                    <a:bodyPr/>
                    <a:lstStyle/>
                    <a:p>
                      <a:pPr algn="ctr"/>
                      <a:r>
                        <a:rPr lang="en-GB" sz="1050" b="1"/>
                        <a:t>Cancer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050" b="0" i="0">
                          <a:solidFill>
                            <a:schemeClr val="dk1"/>
                          </a:solidFill>
                          <a:effectLst/>
                          <a:latin typeface="+mn-lt"/>
                          <a:ea typeface="+mn-ea"/>
                          <a:cs typeface="+mn-cs"/>
                        </a:rPr>
                        <a:t>60% performance maintained for 3 months against the SCP target.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52% (Jan-25)</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0">
                <a:tc rowSpan="4">
                  <a:txBody>
                    <a:bodyPr/>
                    <a:lstStyle/>
                    <a:p>
                      <a:pPr marL="0" algn="ctr" defTabSz="1507846" rtl="0" eaLnBrk="1" latinLnBrk="0" hangingPunct="1"/>
                      <a:r>
                        <a:rPr lang="en-GB" sz="1050" b="1" kern="1200">
                          <a:solidFill>
                            <a:schemeClr val="dk1"/>
                          </a:solidFill>
                          <a:latin typeface="+mn-lt"/>
                          <a:ea typeface="+mn-ea"/>
                          <a:cs typeface="+mn-cs"/>
                        </a:rPr>
                        <a:t>UEC</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050" b="0" i="0">
                          <a:solidFill>
                            <a:schemeClr val="dk1"/>
                          </a:solidFill>
                          <a:effectLst/>
                          <a:latin typeface="+mn-lt"/>
                          <a:ea typeface="+mn-ea"/>
                          <a:cs typeface="+mn-cs"/>
                        </a:rPr>
                        <a:t>Continuous reduction of ambulance handovers over an hour of at least 11% in three consecutive months and maintained for 3 months (Based on Q2/Q3 2023 baseline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554</a:t>
                      </a:r>
                      <a:endParaRPr lang="en-GB" sz="1050" b="1">
                        <a:solidFill>
                          <a:srgbClr val="FF0000"/>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0">
                <a:tc vMerge="1">
                  <a:txBody>
                    <a:bodyPr/>
                    <a:lstStyle/>
                    <a:p>
                      <a:endParaRPr lang="en-GB" sz="1000"/>
                    </a:p>
                  </a:txBody>
                  <a:tcPr/>
                </a:tc>
                <a:tc>
                  <a:txBody>
                    <a:bodyPr/>
                    <a:lstStyle/>
                    <a:p>
                      <a:pPr algn="l"/>
                      <a:r>
                        <a:rPr lang="en-GB" sz="1050" b="0" i="0">
                          <a:solidFill>
                            <a:schemeClr val="dk1"/>
                          </a:solidFill>
                          <a:effectLst/>
                          <a:latin typeface="+mn-lt"/>
                          <a:ea typeface="+mn-ea"/>
                          <a:cs typeface="+mn-cs"/>
                        </a:rPr>
                        <a:t>Continuous improvement towards no more than 7% of patients waiting over 12 hours at each individual site and across HB</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12.4%</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272704">
                <a:tc vMerge="1">
                  <a:txBody>
                    <a:bodyPr/>
                    <a:lstStyle/>
                    <a:p>
                      <a:endParaRPr lang="en-GB" sz="1000"/>
                    </a:p>
                  </a:txBody>
                  <a:tcPr/>
                </a:tc>
                <a:tc>
                  <a:txBody>
                    <a:bodyPr/>
                    <a:lstStyle/>
                    <a:p>
                      <a:pPr algn="l"/>
                      <a:r>
                        <a:rPr lang="en-GB" sz="1050" b="0" i="0">
                          <a:solidFill>
                            <a:schemeClr val="dk1"/>
                          </a:solidFill>
                          <a:effectLst/>
                          <a:latin typeface="+mn-lt"/>
                          <a:ea typeface="+mn-ea"/>
                          <a:cs typeface="+mn-cs"/>
                        </a:rPr>
                        <a:t>Median time from arrival at emergency department to assessment by a clinical decision maker should not exceed 60 minutes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84.6%</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422890">
                <a:tc vMerge="1">
                  <a:txBody>
                    <a:bodyPr/>
                    <a:lstStyle/>
                    <a:p>
                      <a:endParaRPr lang="en-GB" sz="1000"/>
                    </a:p>
                  </a:txBody>
                  <a:tcPr/>
                </a:tc>
                <a:tc>
                  <a:txBody>
                    <a:bodyPr/>
                    <a:lstStyle/>
                    <a:p>
                      <a:pPr algn="l"/>
                      <a:r>
                        <a:rPr lang="en-GB" sz="1050" b="0" i="0">
                          <a:solidFill>
                            <a:schemeClr val="dk1"/>
                          </a:solidFill>
                          <a:effectLst/>
                          <a:latin typeface="+mn-lt"/>
                          <a:ea typeface="+mn-ea"/>
                          <a:cs typeface="+mn-cs"/>
                        </a:rPr>
                        <a:t>Continuous reduction in delayed pathways of care of 5% for three consecutive months and then maintained for three months (based on Oct-Dec 23 baseline)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273 </a:t>
                      </a:r>
                      <a:endParaRPr lang="en-GB" sz="1050" b="1">
                        <a:solidFill>
                          <a:srgbClr val="FF0000"/>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326051478"/>
                  </a:ext>
                </a:extLst>
              </a:tr>
              <a:tr h="0">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050" b="1" kern="1200">
                        <a:solidFill>
                          <a:schemeClr val="dk1"/>
                        </a:solidFill>
                        <a:latin typeface="+mn-lt"/>
                        <a:ea typeface="+mn-ea"/>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050" b="1" kern="1200">
                        <a:solidFill>
                          <a:schemeClr val="dk1"/>
                        </a:solidFill>
                        <a:latin typeface="+mn-lt"/>
                        <a:ea typeface="+mn-ea"/>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050" b="1" kern="1200">
                        <a:solidFill>
                          <a:schemeClr val="dk1"/>
                        </a:solidFill>
                        <a:latin typeface="+mn-lt"/>
                        <a:ea typeface="+mn-ea"/>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050" b="1" kern="1200">
                        <a:solidFill>
                          <a:schemeClr val="dk1"/>
                        </a:solidFill>
                        <a:latin typeface="+mn-lt"/>
                        <a:ea typeface="+mn-ea"/>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050" b="1" kern="1200">
                        <a:solidFill>
                          <a:schemeClr val="dk1"/>
                        </a:solidFill>
                        <a:latin typeface="+mn-lt"/>
                        <a:ea typeface="+mn-ea"/>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050" b="1" kern="1200">
                        <a:solidFill>
                          <a:schemeClr val="dk1"/>
                        </a:solidFill>
                        <a:latin typeface="+mn-lt"/>
                        <a:ea typeface="+mn-ea"/>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050" b="1" kern="1200">
                          <a:solidFill>
                            <a:schemeClr val="dk1"/>
                          </a:solidFill>
                          <a:latin typeface="+mn-lt"/>
                          <a:ea typeface="+mn-ea"/>
                          <a:cs typeface="+mn-cs"/>
                        </a:rPr>
                        <a:t>HCAIs</a:t>
                      </a:r>
                    </a:p>
                    <a:p>
                      <a:pPr marL="0" algn="ctr" defTabSz="1507846" rtl="0" eaLnBrk="1" latinLnBrk="0" hangingPunct="1"/>
                      <a:endParaRPr lang="en-GB" sz="1050" b="1" kern="1200">
                        <a:solidFill>
                          <a:schemeClr val="dk1"/>
                        </a:solidFill>
                        <a:latin typeface="+mn-lt"/>
                        <a:ea typeface="+mn-ea"/>
                        <a:cs typeface="+mn-cs"/>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50" b="0" i="0">
                          <a:solidFill>
                            <a:schemeClr val="dk1"/>
                          </a:solidFill>
                          <a:effectLst/>
                          <a:latin typeface="+mn-lt"/>
                          <a:ea typeface="+mn-ea"/>
                          <a:cs typeface="+mn-cs"/>
                        </a:rPr>
                        <a:t>A clear improvement plan based on a root cause analysis to address the issue of hospital onset HCAIs.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i="0">
                          <a:solidFill>
                            <a:schemeClr val="dk1"/>
                          </a:solidFill>
                          <a:effectLst/>
                          <a:latin typeface="+mn-lt"/>
                          <a:ea typeface="+mn-ea"/>
                          <a:cs typeface="+mn-cs"/>
                        </a:rPr>
                        <a:t>In place</a:t>
                      </a:r>
                      <a:endParaRPr lang="en-GB" sz="1050" b="1"/>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422890">
                <a:tc vMerge="1">
                  <a:txBody>
                    <a:bodyPr/>
                    <a:lstStyle/>
                    <a:p>
                      <a:endParaRPr lang="en-GB" sz="1200"/>
                    </a:p>
                  </a:txBody>
                  <a:tcPr/>
                </a:tc>
                <a:tc>
                  <a:txBody>
                    <a:bodyPr/>
                    <a:lstStyle/>
                    <a:p>
                      <a:r>
                        <a:rPr lang="en-GB" sz="1050" b="0" i="0">
                          <a:solidFill>
                            <a:schemeClr val="dk1"/>
                          </a:solidFill>
                          <a:effectLst/>
                          <a:latin typeface="+mn-lt"/>
                          <a:ea typeface="+mn-ea"/>
                          <a:cs typeface="+mn-cs"/>
                        </a:rPr>
                        <a:t>C-Diff: reduce the number of hospital onset infections by 40% and maintain for 3 months (from a baseline of the average number of cases in quarter 3 of 10 cases to no more than 6 per month</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11 cases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422890">
                <a:tc vMerge="1">
                  <a:txBody>
                    <a:bodyPr/>
                    <a:lstStyle/>
                    <a:p>
                      <a:endParaRPr lang="en-GB" sz="1200"/>
                    </a:p>
                  </a:txBody>
                  <a:tcPr/>
                </a:tc>
                <a:tc>
                  <a:txBody>
                    <a:bodyPr/>
                    <a:lstStyle/>
                    <a:p>
                      <a:r>
                        <a:rPr lang="en-GB" sz="1050" b="0" i="0">
                          <a:solidFill>
                            <a:schemeClr val="dk1"/>
                          </a:solidFill>
                          <a:effectLst/>
                          <a:latin typeface="+mn-lt"/>
                          <a:ea typeface="+mn-ea"/>
                          <a:cs typeface="+mn-cs"/>
                        </a:rPr>
                        <a:t>Staph aureus: reduce the number of hospital onset infections by 25% and maintain for 3 months (from a baseline of the average number of cases in quarter 3 of 4 cases to no more than 3 per month</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5 cases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422890">
                <a:tc vMerge="1">
                  <a:txBody>
                    <a:bodyPr/>
                    <a:lstStyle/>
                    <a:p>
                      <a:endParaRPr lang="en-GB" sz="1200"/>
                    </a:p>
                  </a:txBody>
                  <a:tcPr/>
                </a:tc>
                <a:tc>
                  <a:txBody>
                    <a:bodyPr/>
                    <a:lstStyle/>
                    <a:p>
                      <a:r>
                        <a:rPr lang="en-GB" sz="1050" b="0" i="0">
                          <a:solidFill>
                            <a:schemeClr val="dk1"/>
                          </a:solidFill>
                          <a:effectLst/>
                          <a:latin typeface="+mn-lt"/>
                          <a:ea typeface="+mn-ea"/>
                          <a:cs typeface="+mn-cs"/>
                        </a:rPr>
                        <a:t>E-coli: reduce the number of hospital onset infections by 20% and maintain for 3 months (from a baseline of the average number of · cases in quarter 3 of 5 cases to no more than 4 per month)</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8 cases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422890">
                <a:tc vMerge="1">
                  <a:txBody>
                    <a:bodyPr/>
                    <a:lstStyle/>
                    <a:p>
                      <a:endParaRPr lang="en-GB" sz="1200"/>
                    </a:p>
                  </a:txBody>
                  <a:tcPr>
                    <a:lnT w="12700" cap="flat" cmpd="sng" algn="ctr">
                      <a:solidFill>
                        <a:schemeClr val="tx1"/>
                      </a:solidFill>
                      <a:prstDash val="solid"/>
                      <a:round/>
                      <a:headEnd type="none" w="med" len="med"/>
                      <a:tailEnd type="none" w="med" len="med"/>
                    </a:lnT>
                  </a:tcPr>
                </a:tc>
                <a:tc>
                  <a:txBody>
                    <a:bodyPr/>
                    <a:lstStyle/>
                    <a:p>
                      <a:r>
                        <a:rPr lang="en-GB" sz="1050" b="0" i="0">
                          <a:solidFill>
                            <a:schemeClr val="dk1"/>
                          </a:solidFill>
                          <a:effectLst/>
                          <a:latin typeface="+mn-lt"/>
                          <a:ea typeface="+mn-ea"/>
                          <a:cs typeface="+mn-cs"/>
                        </a:rPr>
                        <a:t>Klebsiella: reduce the number of hospital onset infections by 10% and maintain for 3 months based on 2017/18 figures (baseline –54 cases in 2017/18, reduce to average of at most 4 per month)</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3 cases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2703809067"/>
                  </a:ext>
                </a:extLst>
              </a:tr>
              <a:tr h="437209">
                <a:tc rowSpan="5">
                  <a:txBody>
                    <a:bodyPr/>
                    <a:lstStyle/>
                    <a:p>
                      <a:pPr marL="0" algn="ctr" defTabSz="1507846" rtl="0" eaLnBrk="1" latinLnBrk="0" hangingPunct="1"/>
                      <a:r>
                        <a:rPr lang="en-GB" sz="1050" b="1" kern="1200">
                          <a:solidFill>
                            <a:schemeClr val="dk1"/>
                          </a:solidFill>
                          <a:latin typeface="+mn-lt"/>
                          <a:ea typeface="+mn-ea"/>
                          <a:cs typeface="+mn-cs"/>
                        </a:rPr>
                        <a:t>Finance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685772" rtl="0" eaLnBrk="1" latinLnBrk="0" hangingPunct="1"/>
                      <a:r>
                        <a:rPr lang="en-GB" sz="1050" b="0" i="0" kern="1200">
                          <a:solidFill>
                            <a:schemeClr val="dk1"/>
                          </a:solidFill>
                          <a:effectLst/>
                          <a:latin typeface="+mn-lt"/>
                          <a:ea typeface="+mn-ea"/>
                          <a:cs typeface="+mn-cs"/>
                        </a:rPr>
                        <a:t>Demonstrate financial governance and financial control environment mechanisms are robust and sufficient assurance is received on their effectiveness.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GB" sz="800" b="1"/>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1148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lvl="0" algn="l" defTabSz="685772" rtl="0" eaLnBrk="1" latinLnBrk="0" hangingPunct="1"/>
                      <a:r>
                        <a:rPr lang="en-GB" sz="1050" b="0" i="0" kern="1200">
                          <a:solidFill>
                            <a:schemeClr val="dk1"/>
                          </a:solidFill>
                          <a:effectLst/>
                          <a:latin typeface="+mn-lt"/>
                          <a:ea typeface="+mn-ea"/>
                          <a:cs typeface="+mn-cs"/>
                        </a:rPr>
                        <a:t>Clearly articulate the drivers of the current deficit to inform a triangulated approach to identify and deliver actions that will improve efficiency and maximise the use of resources.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lvl="0" algn="l" defTabSz="685772" rtl="0" eaLnBrk="1" latinLnBrk="0" hangingPunct="1"/>
                      <a:r>
                        <a:rPr lang="en-GB" sz="1050" b="0" i="0" kern="1200">
                          <a:solidFill>
                            <a:schemeClr val="dk1"/>
                          </a:solidFill>
                          <a:effectLst/>
                          <a:latin typeface="+mn-lt"/>
                          <a:ea typeface="+mn-ea"/>
                          <a:cs typeface="+mn-cs"/>
                        </a:rPr>
                        <a:t>Demonstrate clear policies / processes supporting  identification, delivery and monitoring of savings opportunities.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878862984"/>
                  </a:ext>
                </a:extLst>
              </a:tr>
              <a:tr h="0">
                <a:tc vMerge="1">
                  <a:txBody>
                    <a:bodyPr/>
                    <a:lstStyle/>
                    <a:p>
                      <a:endParaRPr lang="en-GB"/>
                    </a:p>
                  </a:txBody>
                  <a:tcPr/>
                </a:tc>
                <a:tc>
                  <a:txBody>
                    <a:bodyPr/>
                    <a:lstStyle/>
                    <a:p>
                      <a:pPr marL="0" lvl="0" algn="l" defTabSz="685772" rtl="0" eaLnBrk="1" latinLnBrk="0" hangingPunct="1"/>
                      <a:r>
                        <a:rPr lang="en-GB" sz="1050" b="0" i="0" kern="1200">
                          <a:solidFill>
                            <a:schemeClr val="dk1"/>
                          </a:solidFill>
                          <a:effectLst/>
                          <a:latin typeface="+mn-lt"/>
                          <a:ea typeface="+mn-ea"/>
                          <a:cs typeface="+mn-cs"/>
                        </a:rPr>
                        <a:t>Demonstrate and evidence an integrated planning approach and strategy to deliver a (recurrent) breakeven position over the medium-term, with a clear roadmap and key milestones for delivery.</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43826524"/>
                  </a:ext>
                </a:extLst>
              </a:tr>
              <a:tr h="344544">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50" b="0" i="0" kern="1200">
                          <a:solidFill>
                            <a:schemeClr val="dk1"/>
                          </a:solidFill>
                          <a:effectLst/>
                          <a:latin typeface="+mn-lt"/>
                          <a:ea typeface="+mn-ea"/>
                          <a:cs typeface="+mn-cs"/>
                        </a:rPr>
                        <a:t>Submit a balanced three-year medium-term plan in line with the current planning framework.</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endParaRPr lang="en-GB"/>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410211010"/>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98879" y="397430"/>
            <a:ext cx="9449946" cy="369332"/>
          </a:xfrm>
          <a:prstGeom prst="rect">
            <a:avLst/>
          </a:prstGeom>
          <a:noFill/>
        </p:spPr>
        <p:txBody>
          <a:bodyPr wrap="square" rtlCol="0">
            <a:spAutoFit/>
          </a:bodyPr>
          <a:lstStyle/>
          <a:p>
            <a:pPr algn="just">
              <a:spcAft>
                <a:spcPts val="600"/>
              </a:spcAft>
            </a:pPr>
            <a:r>
              <a:rPr lang="en-GB" b="1">
                <a:solidFill>
                  <a:srgbClr val="834AAD"/>
                </a:solidFill>
                <a:latin typeface="Aptos Black" panose="020F0502020204030204" pitchFamily="34" charset="0"/>
              </a:rPr>
              <a:t>Delivery against Targeted Intervention and Enhanced Monitoring Criteria 2024/25</a:t>
            </a:r>
          </a:p>
        </p:txBody>
      </p:sp>
      <p:sp>
        <p:nvSpPr>
          <p:cNvPr id="4" name="Slide Number Placeholder 3">
            <a:extLst>
              <a:ext uri="{FF2B5EF4-FFF2-40B4-BE49-F238E27FC236}">
                <a16:creationId xmlns:a16="http://schemas.microsoft.com/office/drawing/2014/main" id="{D0C28EAF-9C38-07C6-F223-AF17020DAA5A}"/>
              </a:ext>
            </a:extLst>
          </p:cNvPr>
          <p:cNvSpPr>
            <a:spLocks noGrp="1"/>
          </p:cNvSpPr>
          <p:nvPr>
            <p:ph type="sldNum" sz="quarter" idx="12"/>
          </p:nvPr>
        </p:nvSpPr>
        <p:spPr>
          <a:xfrm>
            <a:off x="7673892" y="6491845"/>
            <a:ext cx="2228850" cy="365125"/>
          </a:xfrm>
        </p:spPr>
        <p:txBody>
          <a:bodyPr/>
          <a:lstStyle/>
          <a:p>
            <a:r>
              <a:rPr lang="en-GB"/>
              <a:t>15</a:t>
            </a:r>
            <a:endParaRPr lang="en-US"/>
          </a:p>
        </p:txBody>
      </p:sp>
    </p:spTree>
    <p:extLst>
      <p:ext uri="{BB962C8B-B14F-4D97-AF65-F5344CB8AC3E}">
        <p14:creationId xmlns:p14="http://schemas.microsoft.com/office/powerpoint/2010/main" val="3649263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86D0A234-B0DA-91AF-F498-D5B6E99AD094}"/>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123826" y="802491"/>
            <a:ext cx="150106" cy="300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4295" tIns="37147" rIns="74295" bIns="37147" numCol="1" anchor="ctr" anchorCtr="0" compatLnSpc="1">
            <a:prstTxWarp prst="textNoShape">
              <a:avLst/>
            </a:prstTxWarp>
            <a:spAutoFit/>
          </a:bodyPr>
          <a:lstStyle/>
          <a:p>
            <a:pPr defTabSz="742916">
              <a:defRPr/>
            </a:pPr>
            <a:endParaRPr lang="en-GB" sz="1462">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3897289415"/>
              </p:ext>
            </p:extLst>
          </p:nvPr>
        </p:nvGraphicFramePr>
        <p:xfrm>
          <a:off x="307975" y="549275"/>
          <a:ext cx="9253538" cy="5453421"/>
        </p:xfrm>
        <a:graphic>
          <a:graphicData uri="http://schemas.openxmlformats.org/drawingml/2006/table">
            <a:tbl>
              <a:tblPr firstRow="1" bandRow="1">
                <a:tableStyleId>{5C22544A-7EE6-4342-B048-85BDC9FD1C3A}</a:tableStyleId>
              </a:tblPr>
              <a:tblGrid>
                <a:gridCol w="1158875">
                  <a:extLst>
                    <a:ext uri="{9D8B030D-6E8A-4147-A177-3AD203B41FA5}">
                      <a16:colId xmlns:a16="http://schemas.microsoft.com/office/drawing/2014/main" val="2762623597"/>
                    </a:ext>
                  </a:extLst>
                </a:gridCol>
                <a:gridCol w="6657975">
                  <a:extLst>
                    <a:ext uri="{9D8B030D-6E8A-4147-A177-3AD203B41FA5}">
                      <a16:colId xmlns:a16="http://schemas.microsoft.com/office/drawing/2014/main" val="1765998844"/>
                    </a:ext>
                  </a:extLst>
                </a:gridCol>
                <a:gridCol w="1436688">
                  <a:extLst>
                    <a:ext uri="{9D8B030D-6E8A-4147-A177-3AD203B41FA5}">
                      <a16:colId xmlns:a16="http://schemas.microsoft.com/office/drawing/2014/main" val="2201901794"/>
                    </a:ext>
                  </a:extLst>
                </a:gridCol>
              </a:tblGrid>
              <a:tr h="250825">
                <a:tc>
                  <a:txBody>
                    <a:bodyPr/>
                    <a:lstStyle/>
                    <a:p>
                      <a:pPr algn="ctr">
                        <a:lnSpc>
                          <a:spcPts val="800"/>
                        </a:lnSpc>
                      </a:pPr>
                      <a:r>
                        <a:rPr lang="en-GB" sz="1000"/>
                        <a:t>Escalation Area</a:t>
                      </a:r>
                    </a:p>
                    <a:p>
                      <a:pPr algn="ctr">
                        <a:lnSpc>
                          <a:spcPts val="800"/>
                        </a:lnSpc>
                      </a:pPr>
                      <a:r>
                        <a:rPr lang="en-GB" sz="1000"/>
                        <a:t>(Level 3)</a:t>
                      </a:r>
                    </a:p>
                  </a:txBody>
                  <a:tcPr marL="122518" marR="122518" marT="61259" marB="612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000"/>
                        <a:t>Criteria to achieve</a:t>
                      </a:r>
                    </a:p>
                  </a:txBody>
                  <a:tcPr marL="122518" marR="122518" marT="61259" marB="612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000"/>
                        <a:t>Performance  </a:t>
                      </a:r>
                    </a:p>
                    <a:p>
                      <a:pPr algn="ctr">
                        <a:lnSpc>
                          <a:spcPts val="800"/>
                        </a:lnSpc>
                      </a:pPr>
                      <a:r>
                        <a:rPr lang="en-GB" sz="1000"/>
                        <a:t>(Feb-25)</a:t>
                      </a:r>
                    </a:p>
                  </a:txBody>
                  <a:tcPr marL="122518" marR="122518" marT="61259" marB="612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0">
                <a:tc rowSpan="3">
                  <a:txBody>
                    <a:bodyPr/>
                    <a:lstStyle/>
                    <a:p>
                      <a:pPr algn="ctr"/>
                      <a:r>
                        <a:rPr lang="en-GB" sz="1050" b="1"/>
                        <a:t>CAMHS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50" b="0" i="0">
                          <a:solidFill>
                            <a:schemeClr val="dk1"/>
                          </a:solidFill>
                          <a:effectLst/>
                          <a:latin typeface="+mn-lt"/>
                          <a:ea typeface="+mn-ea"/>
                          <a:cs typeface="+mn-cs"/>
                        </a:rPr>
                        <a:t>80% of LPMHSS mental health assessments undertaken within 28 days from the date of receipt of referral</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42%</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0">
                <a:tc vMerge="1">
                  <a:txBody>
                    <a:bodyPr/>
                    <a:lstStyle/>
                    <a:p>
                      <a:endParaRPr lang="en-GB" sz="1000" b="1"/>
                    </a:p>
                  </a:txBody>
                  <a:tcPr/>
                </a:tc>
                <a:tc>
                  <a:txBody>
                    <a:bodyPr/>
                    <a:lstStyle/>
                    <a:p>
                      <a:r>
                        <a:rPr lang="en-GB" sz="1050" b="0" i="0">
                          <a:solidFill>
                            <a:schemeClr val="dk1"/>
                          </a:solidFill>
                          <a:effectLst/>
                          <a:latin typeface="+mn-lt"/>
                          <a:ea typeface="+mn-ea"/>
                          <a:cs typeface="+mn-cs"/>
                        </a:rPr>
                        <a:t>65% of therapeutic interventions started within 28 days following an assessment by LPMHS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100% - meets de escalation criteria</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0">
                <a:tc vMerge="1">
                  <a:txBody>
                    <a:bodyPr/>
                    <a:lstStyle/>
                    <a:p>
                      <a:endParaRPr lang="en-GB" sz="1000" b="1"/>
                    </a:p>
                  </a:txBody>
                  <a:tcPr/>
                </a:tc>
                <a:tc>
                  <a:txBody>
                    <a:bodyPr/>
                    <a:lstStyle/>
                    <a:p>
                      <a:r>
                        <a:rPr lang="en-GB" sz="1050" b="0" i="0">
                          <a:solidFill>
                            <a:schemeClr val="dk1"/>
                          </a:solidFill>
                          <a:effectLst/>
                          <a:latin typeface="+mn-lt"/>
                          <a:ea typeface="+mn-ea"/>
                          <a:cs typeface="+mn-cs"/>
                        </a:rPr>
                        <a:t>80% of HB residents in receipt of secondary mental health services who have a valid care and treatment plan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98% - meets de escalation criteria</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0">
                <a:tc rowSpan="9">
                  <a:txBody>
                    <a:bodyPr/>
                    <a:lstStyle/>
                    <a:p>
                      <a:pPr algn="ctr"/>
                      <a:r>
                        <a:rPr lang="en-GB" sz="1050" b="1"/>
                        <a:t>Planned Care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050" b="0" i="0">
                          <a:solidFill>
                            <a:schemeClr val="dk1"/>
                          </a:solidFill>
                          <a:effectLst/>
                          <a:latin typeface="+mn-lt"/>
                          <a:ea typeface="+mn-ea"/>
                          <a:cs typeface="+mn-cs"/>
                        </a:rPr>
                        <a:t>100% of open outpatient pathways to be waiting less than 52 weeks and maintained for 3 month</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100%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284855">
                <a:tc vMerge="1">
                  <a:txBody>
                    <a:bodyPr/>
                    <a:lstStyle/>
                    <a:p>
                      <a:endParaRPr lang="en-GB" sz="1200"/>
                    </a:p>
                  </a:txBody>
                  <a:tcPr/>
                </a:tc>
                <a:tc>
                  <a:txBody>
                    <a:bodyPr/>
                    <a:lstStyle/>
                    <a:p>
                      <a:pPr algn="l"/>
                      <a:r>
                        <a:rPr lang="en-GB" sz="1050" b="0" i="0">
                          <a:solidFill>
                            <a:schemeClr val="dk1"/>
                          </a:solidFill>
                          <a:effectLst/>
                          <a:latin typeface="+mn-lt"/>
                          <a:ea typeface="+mn-ea"/>
                          <a:cs typeface="+mn-cs"/>
                        </a:rPr>
                        <a:t>100% of open pathways to be waiting less than 104 weeks and maintained for 3 months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99.69%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50068624"/>
                  </a:ext>
                </a:extLst>
              </a:tr>
              <a:tr h="272245">
                <a:tc vMerge="1">
                  <a:txBody>
                    <a:bodyPr/>
                    <a:lstStyle/>
                    <a:p>
                      <a:endParaRPr lang="en-GB" sz="1200"/>
                    </a:p>
                  </a:txBody>
                  <a:tcPr/>
                </a:tc>
                <a:tc>
                  <a:txBody>
                    <a:bodyPr/>
                    <a:lstStyle/>
                    <a:p>
                      <a:pPr algn="l"/>
                      <a:r>
                        <a:rPr lang="en-GB" sz="1050" b="0" i="0">
                          <a:solidFill>
                            <a:schemeClr val="dk1"/>
                          </a:solidFill>
                          <a:effectLst/>
                          <a:latin typeface="+mn-lt"/>
                          <a:ea typeface="+mn-ea"/>
                          <a:cs typeface="+mn-cs"/>
                        </a:rPr>
                        <a:t>80% of open pathways to be waiting less than 52 weeks and maintained for 3 months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86.02%</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3093954728"/>
                  </a:ext>
                </a:extLst>
              </a:tr>
              <a:tr h="0">
                <a:tc vMerge="1">
                  <a:txBody>
                    <a:bodyPr/>
                    <a:lstStyle/>
                    <a:p>
                      <a:endParaRPr lang="en-GB" sz="1200"/>
                    </a:p>
                  </a:txBody>
                  <a:tcPr/>
                </a:tc>
                <a:tc>
                  <a:txBody>
                    <a:bodyPr/>
                    <a:lstStyle/>
                    <a:p>
                      <a:pPr algn="l"/>
                      <a:r>
                        <a:rPr lang="en-GB" sz="1050" b="0" i="0">
                          <a:solidFill>
                            <a:schemeClr val="dk1"/>
                          </a:solidFill>
                          <a:effectLst/>
                          <a:latin typeface="+mn-lt"/>
                          <a:ea typeface="+mn-ea"/>
                          <a:cs typeface="+mn-cs"/>
                        </a:rPr>
                        <a:t>15% reduction in the number of patients delayed by 100% for their follow up appointment in three consecutive months and maintained for 3 months (Based on the November 2023 baseline.)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-5.7%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443173458"/>
                  </a:ext>
                </a:extLst>
              </a:tr>
              <a:tr h="423164">
                <a:tc vMerge="1">
                  <a:txBody>
                    <a:bodyPr/>
                    <a:lstStyle/>
                    <a:p>
                      <a:endParaRPr lang="en-GB" sz="1200"/>
                    </a:p>
                  </a:txBody>
                  <a:tcPr/>
                </a:tc>
                <a:tc>
                  <a:txBody>
                    <a:bodyPr/>
                    <a:lstStyle/>
                    <a:p>
                      <a:pPr algn="l"/>
                      <a:r>
                        <a:rPr lang="en-GB" sz="1050" b="0" i="0">
                          <a:solidFill>
                            <a:schemeClr val="dk1"/>
                          </a:solidFill>
                          <a:effectLst/>
                          <a:latin typeface="+mn-lt"/>
                          <a:ea typeface="+mn-ea"/>
                          <a:cs typeface="+mn-cs"/>
                        </a:rPr>
                        <a:t>65% R1 ophthalmology patient pathways to be waiting within or no longer than 25% of their target date for an outpatient appointment and maintained for 3 months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76.11%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0">
                <a:tc vMerge="1">
                  <a:txBody>
                    <a:bodyPr/>
                    <a:lstStyle/>
                    <a:p>
                      <a:endParaRPr lang="en-GB" sz="1200"/>
                    </a:p>
                  </a:txBody>
                  <a:tcPr/>
                </a:tc>
                <a:tc>
                  <a:txBody>
                    <a:bodyPr/>
                    <a:lstStyle/>
                    <a:p>
                      <a:pPr algn="l"/>
                      <a:r>
                        <a:rPr lang="en-GB" sz="1050" b="0" i="0">
                          <a:solidFill>
                            <a:schemeClr val="dk1"/>
                          </a:solidFill>
                          <a:effectLst/>
                          <a:latin typeface="+mn-lt"/>
                          <a:ea typeface="+mn-ea"/>
                          <a:cs typeface="+mn-cs"/>
                        </a:rPr>
                        <a:t>80% of patients waiting for a diagnostic test to be waiting less than 8 weeks and maintained for 3 months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79.53%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0">
                <a:tc vMerge="1">
                  <a:txBody>
                    <a:bodyPr/>
                    <a:lstStyle/>
                    <a:p>
                      <a:endParaRPr lang="en-GB" sz="1200"/>
                    </a:p>
                  </a:txBody>
                  <a:tcPr/>
                </a:tc>
                <a:tc>
                  <a:txBody>
                    <a:bodyPr/>
                    <a:lstStyle/>
                    <a:p>
                      <a:pPr algn="l"/>
                      <a:r>
                        <a:rPr lang="en-GB" sz="1050" b="0" i="0">
                          <a:solidFill>
                            <a:schemeClr val="dk1"/>
                          </a:solidFill>
                          <a:effectLst/>
                          <a:latin typeface="+mn-lt"/>
                          <a:ea typeface="+mn-ea"/>
                          <a:cs typeface="+mn-cs"/>
                        </a:rPr>
                        <a:t>80% of patients waiting for a diagnostic endoscopy to be waiting less than 8 weeks and maintained for 3 month</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38.78%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0112813"/>
                  </a:ext>
                </a:extLst>
              </a:tr>
              <a:tr h="0">
                <a:tc vMerge="1">
                  <a:txBody>
                    <a:bodyPr/>
                    <a:lstStyle/>
                    <a:p>
                      <a:endParaRPr lang="en-GB" sz="1200"/>
                    </a:p>
                  </a:txBody>
                  <a:tcPr/>
                </a:tc>
                <a:tc>
                  <a:txBody>
                    <a:bodyPr/>
                    <a:lstStyle/>
                    <a:p>
                      <a:pPr algn="l"/>
                      <a:r>
                        <a:rPr lang="en-GB" sz="1050" b="0" i="0">
                          <a:solidFill>
                            <a:schemeClr val="dk1"/>
                          </a:solidFill>
                          <a:effectLst/>
                          <a:latin typeface="+mn-lt"/>
                          <a:ea typeface="+mn-ea"/>
                          <a:cs typeface="+mn-cs"/>
                        </a:rPr>
                        <a:t>80% of patients waiting for a NOUS and non cardiac MRI to be waiting less than 8 weeks and maintained for 3 months.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50" b="1"/>
                        <a:t>100%</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0">
                <a:tc vMerge="1">
                  <a:txBody>
                    <a:bodyPr/>
                    <a:lstStyle/>
                    <a:p>
                      <a:endParaRPr lang="en-GB" sz="1200"/>
                    </a:p>
                  </a:txBody>
                  <a:tcPr/>
                </a:tc>
                <a:tc>
                  <a:txBody>
                    <a:bodyPr/>
                    <a:lstStyle/>
                    <a:p>
                      <a:pPr algn="l"/>
                      <a:r>
                        <a:rPr lang="en-GB" sz="1050" b="0" i="0">
                          <a:solidFill>
                            <a:schemeClr val="dk1"/>
                          </a:solidFill>
                          <a:effectLst/>
                          <a:latin typeface="+mn-lt"/>
                          <a:ea typeface="+mn-ea"/>
                          <a:cs typeface="+mn-cs"/>
                        </a:rPr>
                        <a:t>85% of patients waiting for therapies to be waiting less than 14 weeks and maintained for 3 months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97.92%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r h="0">
                <a:tc rowSpan="3">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50" b="1" kern="1200">
                          <a:solidFill>
                            <a:schemeClr val="dk1"/>
                          </a:solidFill>
                          <a:latin typeface="+mn-lt"/>
                          <a:ea typeface="+mn-ea"/>
                          <a:cs typeface="+mn-cs"/>
                        </a:rPr>
                        <a:t>Strategy and Planning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685772" rtl="0" eaLnBrk="1" latinLnBrk="0" hangingPunct="1"/>
                      <a:r>
                        <a:rPr lang="en-GB" sz="1050" b="0" i="0" kern="1200">
                          <a:solidFill>
                            <a:schemeClr val="dk1"/>
                          </a:solidFill>
                          <a:effectLst/>
                          <a:latin typeface="+mn-lt"/>
                          <a:ea typeface="+mn-ea"/>
                          <a:cs typeface="+mn-cs"/>
                        </a:rPr>
                        <a:t>Improved integrated planning evident across the organisation to develop an approvable IMTP for 2024-26, providing a route map towards the UHB’s longer-term ambition.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050" b="1"/>
                        <a:t>In progress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154263680"/>
                  </a:ext>
                </a:extLst>
              </a:tr>
              <a:tr h="0">
                <a:tc vMerge="1">
                  <a:txBody>
                    <a:bodyPr/>
                    <a:lstStyle/>
                    <a:p>
                      <a:pPr algn="ctr"/>
                      <a:endParaRPr lang="en-GB" sz="1050" b="1"/>
                    </a:p>
                  </a:txBody>
                  <a:tcPr marL="122518" marR="122518" marT="61259" marB="612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685772" rtl="0" eaLnBrk="1" latinLnBrk="0" hangingPunct="1"/>
                      <a:r>
                        <a:rPr lang="en-GB" sz="1050" b="0" i="0" kern="1200">
                          <a:solidFill>
                            <a:schemeClr val="dk1"/>
                          </a:solidFill>
                          <a:effectLst/>
                          <a:latin typeface="+mn-lt"/>
                          <a:ea typeface="+mn-ea"/>
                          <a:cs typeface="+mn-cs"/>
                        </a:rPr>
                        <a:t>Effective regional planning taking place to ensure patients have access to the best possible care with clear demonstration that services of higher risk are more sustainable and benefit the population the organisation serves.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50" b="1"/>
                        <a:t>In progress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745243054"/>
                  </a:ext>
                </a:extLst>
              </a:tr>
              <a:tr h="0">
                <a:tc vMerge="1">
                  <a:txBody>
                    <a:bodyPr/>
                    <a:lstStyle/>
                    <a:p>
                      <a:pPr algn="ctr"/>
                      <a:endParaRPr lang="en-GB" sz="1050" b="1"/>
                    </a:p>
                  </a:txBody>
                  <a:tcPr marL="122518" marR="122518" marT="61259" marB="6125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050" b="0" i="0" kern="1200">
                          <a:solidFill>
                            <a:schemeClr val="dk1"/>
                          </a:solidFill>
                          <a:effectLst/>
                          <a:latin typeface="+mn-lt"/>
                          <a:ea typeface="+mn-ea"/>
                          <a:cs typeface="+mn-cs"/>
                        </a:rPr>
                        <a:t>Clearly agreed clinical strategy and development of a clinical plan to lead future planning and investment decisions.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050" b="1"/>
                        <a:t>In progress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862428639"/>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p:txBody>
          <a:bodyPr/>
          <a:lstStyle/>
          <a:p>
            <a:r>
              <a:rPr lang="en-GB"/>
              <a:t>16</a:t>
            </a:r>
          </a:p>
        </p:txBody>
      </p:sp>
    </p:spTree>
    <p:extLst>
      <p:ext uri="{BB962C8B-B14F-4D97-AF65-F5344CB8AC3E}">
        <p14:creationId xmlns:p14="http://schemas.microsoft.com/office/powerpoint/2010/main" val="2595990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CDE6E7C-041C-290D-E227-2E89A5762868}"/>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189EC742-7F8D-712C-B8C5-C81901F82694}"/>
              </a:ext>
            </a:extLst>
          </p:cNvPr>
          <p:cNvSpPr>
            <a:spLocks noGrp="1"/>
          </p:cNvSpPr>
          <p:nvPr>
            <p:ph type="sldNum" sz="quarter" idx="12"/>
          </p:nvPr>
        </p:nvSpPr>
        <p:spPr>
          <a:xfrm>
            <a:off x="7332663" y="6348282"/>
            <a:ext cx="2228850" cy="365125"/>
          </a:xfrm>
        </p:spPr>
        <p:txBody>
          <a:bodyPr/>
          <a:lstStyle/>
          <a:p>
            <a:r>
              <a:rPr lang="en-GB"/>
              <a:t>17</a:t>
            </a:r>
            <a:endParaRPr lang="en-US"/>
          </a:p>
        </p:txBody>
      </p:sp>
      <p:sp>
        <p:nvSpPr>
          <p:cNvPr id="5" name="TextBox 4">
            <a:extLst>
              <a:ext uri="{FF2B5EF4-FFF2-40B4-BE49-F238E27FC236}">
                <a16:creationId xmlns:a16="http://schemas.microsoft.com/office/drawing/2014/main" id="{0EE90667-E982-D821-D399-19348BA7008F}"/>
              </a:ext>
            </a:extLst>
          </p:cNvPr>
          <p:cNvSpPr txBox="1"/>
          <p:nvPr/>
        </p:nvSpPr>
        <p:spPr>
          <a:xfrm>
            <a:off x="259595" y="418190"/>
            <a:ext cx="9301918" cy="3508653"/>
          </a:xfrm>
          <a:prstGeom prst="rect">
            <a:avLst/>
          </a:prstGeom>
          <a:noFill/>
        </p:spPr>
        <p:txBody>
          <a:bodyPr wrap="square" lIns="91440" tIns="45720" rIns="91440" bIns="45720" rtlCol="0" anchor="t">
            <a:spAutoFit/>
          </a:bodyPr>
          <a:lstStyle/>
          <a:p>
            <a:pPr algn="just"/>
            <a:r>
              <a:rPr lang="en-GB" b="1">
                <a:solidFill>
                  <a:srgbClr val="834AAD"/>
                </a:solidFill>
                <a:latin typeface="Aptos Black"/>
              </a:rPr>
              <a:t>Our Path to Sustainability</a:t>
            </a:r>
          </a:p>
          <a:p>
            <a:pPr algn="just">
              <a:spcAft>
                <a:spcPts val="600"/>
              </a:spcAft>
            </a:pPr>
            <a:r>
              <a:rPr lang="en-GB" sz="1200">
                <a:ea typeface="Verdana"/>
              </a:rPr>
              <a:t>Our ambition is to be an organisation that delivers the best outcomes for our population, preventing illness and maintaining wellbeing; being a centre of excellence for research and innovation and for teaching and training; and being a great place to work, where staff feel valued and work together towards a common goal. </a:t>
            </a:r>
          </a:p>
          <a:p>
            <a:pPr algn="just">
              <a:spcAft>
                <a:spcPts val="600"/>
              </a:spcAft>
            </a:pPr>
            <a:r>
              <a:rPr lang="en-GB" sz="1200">
                <a:ea typeface="Verdana"/>
              </a:rPr>
              <a:t>We recognise that our current performance and delivery in certain areas is not what the people of Swansea Bay deserve. People are waiting too long for planned procedures, spending too much time in our emergency department and experiencing delays to their cancer treatments. This is reflected in the Health Board being put into Targeted Intervention (TI) for performance in these areas. </a:t>
            </a:r>
          </a:p>
          <a:p>
            <a:pPr algn="just">
              <a:spcAft>
                <a:spcPts val="600"/>
              </a:spcAft>
            </a:pPr>
            <a:r>
              <a:rPr lang="en-GB" sz="1200">
                <a:ea typeface="Verdana"/>
              </a:rPr>
              <a:t>We are committed to working hand in hand with Welsh Government to improve, through driving a quality focused effort for the benefit of our patients, our staff and our finances. We firmly believe that high quality services will result in better outcomes and greater efficiency and that is why we are unambiguously focusing our decision-making based on clinical considerations and on getting things right first time, preventing illnesses rather than treating them, treating the patient as an individual and focussing on outcomes. </a:t>
            </a:r>
          </a:p>
          <a:p>
            <a:pPr algn="just">
              <a:spcAft>
                <a:spcPts val="600"/>
              </a:spcAft>
            </a:pPr>
            <a:r>
              <a:rPr lang="en-GB" sz="1200">
                <a:ea typeface="Verdana"/>
              </a:rPr>
              <a:t>To achieve our Strategic Objective of being a resilient financially sustainable and responsible organisation, we are setting out a pathway to sustainability.  We must continue to drive productivity and efficiency to achieve financial grip and control, and we must also simultaneously seek transformational solutions to address the challenges in both service delivery and population health and wellbeing.</a:t>
            </a:r>
          </a:p>
          <a:p>
            <a:pPr algn="just">
              <a:spcAft>
                <a:spcPts val="600"/>
              </a:spcAft>
            </a:pPr>
            <a:r>
              <a:rPr lang="en-GB" sz="1200">
                <a:ea typeface="Verdana"/>
              </a:rPr>
              <a:t>This plan has therefore been developed on the basis that actions we take must fall into the below three categories.</a:t>
            </a:r>
          </a:p>
          <a:p>
            <a:pPr algn="just"/>
            <a:endParaRPr lang="en-GB" sz="1100">
              <a:latin typeface="Verdana" panose="020B0604030504040204" pitchFamily="34" charset="0"/>
              <a:ea typeface="Verdana" panose="020B0604030504040204" pitchFamily="34" charset="0"/>
            </a:endParaRPr>
          </a:p>
        </p:txBody>
      </p:sp>
      <p:sp>
        <p:nvSpPr>
          <p:cNvPr id="10" name="TextBox 9">
            <a:extLst>
              <a:ext uri="{FF2B5EF4-FFF2-40B4-BE49-F238E27FC236}">
                <a16:creationId xmlns:a16="http://schemas.microsoft.com/office/drawing/2014/main" id="{80D0E276-47B9-556E-AA4A-753E5824F958}"/>
              </a:ext>
            </a:extLst>
          </p:cNvPr>
          <p:cNvSpPr txBox="1"/>
          <p:nvPr/>
        </p:nvSpPr>
        <p:spPr>
          <a:xfrm>
            <a:off x="307975" y="4087471"/>
            <a:ext cx="9253538" cy="2092881"/>
          </a:xfrm>
          <a:prstGeom prst="rect">
            <a:avLst/>
          </a:prstGeom>
          <a:noFill/>
        </p:spPr>
        <p:txBody>
          <a:bodyPr wrap="square" lIns="91440" tIns="45720" rIns="91440" bIns="45720" anchor="t">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This </a:t>
            </a:r>
            <a:r>
              <a:rPr lang="en-GB" sz="1200">
                <a:solidFill>
                  <a:prstClr val="black"/>
                </a:solidFill>
                <a:latin typeface="Aptos" panose="02110004020202020204"/>
                <a:ea typeface="Verdana"/>
              </a:rPr>
              <a:t>Plan</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will therefore </a:t>
            </a:r>
            <a:r>
              <a:rPr lang="en-GB" sz="1200">
                <a:ea typeface="Verdana"/>
              </a:rPr>
              <a:t>lay the foundations for </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delivering our long-term ambitions and achieving sustainability through a recovery and sustainability programme approach. We will </a:t>
            </a:r>
            <a:r>
              <a:rPr lang="en-GB" sz="1200">
                <a:solidFill>
                  <a:prstClr val="black"/>
                </a:solidFill>
                <a:latin typeface="Aptos" panose="02110004020202020204"/>
                <a:ea typeface="Verdana"/>
              </a:rPr>
              <a:t>balance the immediate needs to address risks and our financial position while planning and enacting transformational change that will bring about long-term sustainability.</a:t>
            </a:r>
            <a:endPar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endParaRPr>
          </a:p>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Our first priorities are ensuring strong financial grip and control; delivering our key performance targets; and maintaining safe services for our patients.  In addition to this</a:t>
            </a:r>
            <a:r>
              <a:rPr lang="en-GB" sz="1200">
                <a:solidFill>
                  <a:prstClr val="black"/>
                </a:solidFill>
                <a:latin typeface="Aptos" panose="02110004020202020204"/>
                <a:ea typeface="Verdana"/>
              </a:rPr>
              <a:t>, Special Programmes will be in place in 2025/26 to address particular risks and fragile service areas identified where we will deliver transformation at pace.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Simultaneously we will work to ensure the organisation has </a:t>
            </a:r>
            <a:r>
              <a:rPr lang="en-GB" sz="1200">
                <a:ea typeface="Verdana"/>
              </a:rPr>
              <a:t>a clear vision that is supported by our staff and our community.  To achieve this, in 2025, we will refresh our organisational strategy and engage on our vision and ambitions. With a strong strategic direction agreed, we will develop a Clinical Services Plan (CSP) that builds on the work delivered through our CSP 2019. This will also be underpinned by our People Strategy, which has already told us what is important to our staff.</a:t>
            </a:r>
            <a:endParaRPr kumimoji="0" lang="en-GB" sz="1200" b="0" i="0" u="none" strike="noStrike" kern="1200" cap="none" spc="0" normalizeH="0" baseline="0" noProof="0">
              <a:ln>
                <a:noFill/>
              </a:ln>
              <a:solidFill>
                <a:prstClr val="black"/>
              </a:solidFill>
              <a:effectLst/>
              <a:uLnTx/>
              <a:uFillTx/>
              <a:latin typeface="Aptos" panose="02110004020202020204"/>
              <a:ea typeface="Verdana" panose="020B0604030504040204" pitchFamily="34" charset="0"/>
              <a:cs typeface="+mn-cs"/>
            </a:endParaRPr>
          </a:p>
        </p:txBody>
      </p:sp>
      <p:sp>
        <p:nvSpPr>
          <p:cNvPr id="16" name="Rectangle 15">
            <a:extLst>
              <a:ext uri="{FF2B5EF4-FFF2-40B4-BE49-F238E27FC236}">
                <a16:creationId xmlns:a16="http://schemas.microsoft.com/office/drawing/2014/main" id="{988C22B8-C31D-E654-330A-F28D1D7041B3}"/>
              </a:ext>
            </a:extLst>
          </p:cNvPr>
          <p:cNvSpPr/>
          <p:nvPr/>
        </p:nvSpPr>
        <p:spPr>
          <a:xfrm>
            <a:off x="342882" y="3746199"/>
            <a:ext cx="2952000" cy="234043"/>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kern="1400">
                <a:solidFill>
                  <a:schemeClr val="tx1"/>
                </a:solidFill>
                <a:latin typeface="Univers Condensed Light" panose="020B0306020202040204" pitchFamily="34" charset="0"/>
                <a:ea typeface="Verdana" panose="020B0604030504040204" pitchFamily="34" charset="0"/>
              </a:rPr>
              <a:t>Financial Grip and Control</a:t>
            </a:r>
          </a:p>
        </p:txBody>
      </p:sp>
      <p:sp>
        <p:nvSpPr>
          <p:cNvPr id="18" name="Rectangle 17">
            <a:extLst>
              <a:ext uri="{FF2B5EF4-FFF2-40B4-BE49-F238E27FC236}">
                <a16:creationId xmlns:a16="http://schemas.microsoft.com/office/drawing/2014/main" id="{8A73F0E7-94E5-0341-361F-564A5FAF2910}"/>
              </a:ext>
            </a:extLst>
          </p:cNvPr>
          <p:cNvSpPr/>
          <p:nvPr/>
        </p:nvSpPr>
        <p:spPr>
          <a:xfrm>
            <a:off x="3477000" y="3746199"/>
            <a:ext cx="2952000" cy="234043"/>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kern="1400">
                <a:solidFill>
                  <a:schemeClr val="tx1"/>
                </a:solidFill>
                <a:latin typeface="Univers Condensed Light" panose="020B0306020202040204" pitchFamily="34" charset="0"/>
                <a:ea typeface="Verdana" panose="020B0604030504040204" pitchFamily="34" charset="0"/>
              </a:rPr>
              <a:t>Short-Term Service Change and Safe Services</a:t>
            </a:r>
          </a:p>
        </p:txBody>
      </p:sp>
      <p:sp>
        <p:nvSpPr>
          <p:cNvPr id="19" name="Rectangle 18">
            <a:extLst>
              <a:ext uri="{FF2B5EF4-FFF2-40B4-BE49-F238E27FC236}">
                <a16:creationId xmlns:a16="http://schemas.microsoft.com/office/drawing/2014/main" id="{2973BCBB-443C-0F3D-52AA-D69E7B459CA6}"/>
              </a:ext>
            </a:extLst>
          </p:cNvPr>
          <p:cNvSpPr/>
          <p:nvPr/>
        </p:nvSpPr>
        <p:spPr>
          <a:xfrm>
            <a:off x="6611118" y="3746198"/>
            <a:ext cx="2952000" cy="234043"/>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kern="1400">
                <a:solidFill>
                  <a:schemeClr val="tx1"/>
                </a:solidFill>
                <a:latin typeface="Univers Condensed Light" panose="020B0306020202040204" pitchFamily="34" charset="0"/>
                <a:ea typeface="Verdana" panose="020B0604030504040204" pitchFamily="34" charset="0"/>
              </a:rPr>
              <a:t>Long-Term Sustainability</a:t>
            </a:r>
          </a:p>
        </p:txBody>
      </p:sp>
    </p:spTree>
    <p:extLst>
      <p:ext uri="{BB962C8B-B14F-4D97-AF65-F5344CB8AC3E}">
        <p14:creationId xmlns:p14="http://schemas.microsoft.com/office/powerpoint/2010/main" val="328360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1450806-0128-14B3-4DE0-286257E04FAD}"/>
              </a:ext>
            </a:extLst>
          </p:cNvPr>
          <p:cNvSpPr>
            <a:spLocks noGrp="1"/>
          </p:cNvSpPr>
          <p:nvPr>
            <p:ph type="sldNum" sz="quarter" idx="12"/>
          </p:nvPr>
        </p:nvSpPr>
        <p:spPr/>
        <p:txBody>
          <a:bodyPr/>
          <a:lstStyle/>
          <a:p>
            <a:r>
              <a:rPr lang="en-GB"/>
              <a:t>18</a:t>
            </a:r>
          </a:p>
        </p:txBody>
      </p:sp>
      <p:sp>
        <p:nvSpPr>
          <p:cNvPr id="2" name="Arrow: Chevron 1">
            <a:extLst>
              <a:ext uri="{FF2B5EF4-FFF2-40B4-BE49-F238E27FC236}">
                <a16:creationId xmlns:a16="http://schemas.microsoft.com/office/drawing/2014/main" id="{48255784-0893-A6FF-E21B-459B46E71CC5}"/>
              </a:ext>
            </a:extLst>
          </p:cNvPr>
          <p:cNvSpPr/>
          <p:nvPr/>
        </p:nvSpPr>
        <p:spPr>
          <a:xfrm>
            <a:off x="2710555" y="915412"/>
            <a:ext cx="2956820" cy="1512000"/>
          </a:xfrm>
          <a:prstGeom prst="chevron">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en-GB" sz="1400"/>
          </a:p>
        </p:txBody>
      </p:sp>
      <p:sp>
        <p:nvSpPr>
          <p:cNvPr id="3" name="Arrow: Chevron 2">
            <a:extLst>
              <a:ext uri="{FF2B5EF4-FFF2-40B4-BE49-F238E27FC236}">
                <a16:creationId xmlns:a16="http://schemas.microsoft.com/office/drawing/2014/main" id="{B309CF3A-4D53-C921-1E2E-13F097DB687F}"/>
              </a:ext>
            </a:extLst>
          </p:cNvPr>
          <p:cNvSpPr/>
          <p:nvPr/>
        </p:nvSpPr>
        <p:spPr>
          <a:xfrm>
            <a:off x="2706932" y="2687692"/>
            <a:ext cx="4728470" cy="1512000"/>
          </a:xfrm>
          <a:prstGeom prst="chevron">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Chevron 4">
            <a:extLst>
              <a:ext uri="{FF2B5EF4-FFF2-40B4-BE49-F238E27FC236}">
                <a16:creationId xmlns:a16="http://schemas.microsoft.com/office/drawing/2014/main" id="{CD82227F-11BA-A37E-FB15-F8AB2DCCC40B}"/>
              </a:ext>
            </a:extLst>
          </p:cNvPr>
          <p:cNvSpPr/>
          <p:nvPr/>
        </p:nvSpPr>
        <p:spPr>
          <a:xfrm>
            <a:off x="2710555" y="4480186"/>
            <a:ext cx="6850958" cy="1512000"/>
          </a:xfrm>
          <a:prstGeom prst="chevron">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0E77AFFE-0055-3195-5D61-6B308A3D00F6}"/>
              </a:ext>
            </a:extLst>
          </p:cNvPr>
          <p:cNvSpPr txBox="1"/>
          <p:nvPr/>
        </p:nvSpPr>
        <p:spPr>
          <a:xfrm>
            <a:off x="307975" y="364609"/>
            <a:ext cx="4953000" cy="369332"/>
          </a:xfrm>
          <a:prstGeom prst="rect">
            <a:avLst/>
          </a:prstGeom>
          <a:noFill/>
        </p:spPr>
        <p:txBody>
          <a:bodyPr wrap="square">
            <a:spAutoFit/>
          </a:bodyPr>
          <a:lstStyle/>
          <a:p>
            <a:pPr algn="just"/>
            <a:r>
              <a:rPr lang="en-GB" b="1">
                <a:solidFill>
                  <a:srgbClr val="834AAD"/>
                </a:solidFill>
                <a:latin typeface="Aptos Black"/>
              </a:rPr>
              <a:t>Our Path to Sustainability</a:t>
            </a:r>
          </a:p>
        </p:txBody>
      </p:sp>
      <p:sp>
        <p:nvSpPr>
          <p:cNvPr id="14" name="Arrow: Pentagon 13">
            <a:extLst>
              <a:ext uri="{FF2B5EF4-FFF2-40B4-BE49-F238E27FC236}">
                <a16:creationId xmlns:a16="http://schemas.microsoft.com/office/drawing/2014/main" id="{CEC41933-76DB-CE7C-D9A3-5C72BAE21251}"/>
              </a:ext>
            </a:extLst>
          </p:cNvPr>
          <p:cNvSpPr/>
          <p:nvPr/>
        </p:nvSpPr>
        <p:spPr>
          <a:xfrm>
            <a:off x="307975" y="915412"/>
            <a:ext cx="2882900" cy="1512000"/>
          </a:xfrm>
          <a:prstGeom prst="homePlat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Financial Grip and Control</a:t>
            </a:r>
          </a:p>
        </p:txBody>
      </p:sp>
      <p:sp>
        <p:nvSpPr>
          <p:cNvPr id="15" name="Arrow: Pentagon 14">
            <a:extLst>
              <a:ext uri="{FF2B5EF4-FFF2-40B4-BE49-F238E27FC236}">
                <a16:creationId xmlns:a16="http://schemas.microsoft.com/office/drawing/2014/main" id="{057F05BA-27AA-DB62-8E86-8C449F09D059}"/>
              </a:ext>
            </a:extLst>
          </p:cNvPr>
          <p:cNvSpPr/>
          <p:nvPr/>
        </p:nvSpPr>
        <p:spPr>
          <a:xfrm>
            <a:off x="304352" y="2687692"/>
            <a:ext cx="2882900" cy="1512000"/>
          </a:xfrm>
          <a:prstGeom prst="homePlat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Short-Term Service Change and Safe Services</a:t>
            </a:r>
          </a:p>
        </p:txBody>
      </p:sp>
      <p:sp>
        <p:nvSpPr>
          <p:cNvPr id="16" name="Arrow: Pentagon 15">
            <a:extLst>
              <a:ext uri="{FF2B5EF4-FFF2-40B4-BE49-F238E27FC236}">
                <a16:creationId xmlns:a16="http://schemas.microsoft.com/office/drawing/2014/main" id="{B895BEA6-CA6A-87E8-24DF-EDE430807069}"/>
              </a:ext>
            </a:extLst>
          </p:cNvPr>
          <p:cNvSpPr/>
          <p:nvPr/>
        </p:nvSpPr>
        <p:spPr>
          <a:xfrm>
            <a:off x="307975" y="4480186"/>
            <a:ext cx="2882900" cy="1512000"/>
          </a:xfrm>
          <a:prstGeom prst="homePlat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Long Term Sustainability</a:t>
            </a:r>
          </a:p>
        </p:txBody>
      </p:sp>
      <p:sp>
        <p:nvSpPr>
          <p:cNvPr id="18" name="TextBox 17">
            <a:extLst>
              <a:ext uri="{FF2B5EF4-FFF2-40B4-BE49-F238E27FC236}">
                <a16:creationId xmlns:a16="http://schemas.microsoft.com/office/drawing/2014/main" id="{17770BB5-13CA-79D6-AC71-320B0FB09C22}"/>
              </a:ext>
            </a:extLst>
          </p:cNvPr>
          <p:cNvSpPr txBox="1"/>
          <p:nvPr/>
        </p:nvSpPr>
        <p:spPr>
          <a:xfrm>
            <a:off x="3311796" y="1074025"/>
            <a:ext cx="2070487" cy="1277273"/>
          </a:xfrm>
          <a:prstGeom prst="rect">
            <a:avLst/>
          </a:prstGeom>
          <a:noFill/>
        </p:spPr>
        <p:txBody>
          <a:bodyPr wrap="square" lIns="91440" tIns="45720" rIns="91440" bIns="45720" anchor="t">
            <a:spAutoFit/>
          </a:bodyPr>
          <a:lstStyle/>
          <a:p>
            <a:pPr marL="285750" marR="0" lvl="0" indent="-179705"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a:ln>
                  <a:noFill/>
                </a:ln>
                <a:effectLst/>
                <a:uLnTx/>
                <a:uFillTx/>
                <a:latin typeface="Univers Condensed Light"/>
              </a:rPr>
              <a:t>Efficiency and Productivity through Enabling Actions</a:t>
            </a:r>
            <a:endParaRPr lang="en-US">
              <a:latin typeface="Univers Condensed Light"/>
            </a:endParaRPr>
          </a:p>
          <a:p>
            <a:pPr marL="285750" indent="-179705">
              <a:buFont typeface="Arial" panose="020B0604020202020204" pitchFamily="34" charset="0"/>
              <a:buChar char="•"/>
              <a:defRPr/>
            </a:pPr>
            <a:r>
              <a:rPr lang="en-GB" sz="1100">
                <a:latin typeface="Univers Condensed Light"/>
              </a:rPr>
              <a:t>Savings Delivery</a:t>
            </a:r>
          </a:p>
          <a:p>
            <a:pPr marL="285750" indent="-179705">
              <a:buFont typeface="Arial" panose="020B0604020202020204" pitchFamily="34" charset="0"/>
              <a:buChar char="•"/>
              <a:defRPr/>
            </a:pPr>
            <a:r>
              <a:rPr lang="en-GB" sz="1100">
                <a:latin typeface="Univers Condensed Light"/>
              </a:rPr>
              <a:t>Recovery and Sustainability Programme actions aligned to National Value and Sustainability Board</a:t>
            </a:r>
          </a:p>
        </p:txBody>
      </p:sp>
      <p:sp>
        <p:nvSpPr>
          <p:cNvPr id="19" name="TextBox 18">
            <a:extLst>
              <a:ext uri="{FF2B5EF4-FFF2-40B4-BE49-F238E27FC236}">
                <a16:creationId xmlns:a16="http://schemas.microsoft.com/office/drawing/2014/main" id="{D693EE79-0418-6B7C-9C20-1C3A1A925978}"/>
              </a:ext>
            </a:extLst>
          </p:cNvPr>
          <p:cNvSpPr txBox="1"/>
          <p:nvPr/>
        </p:nvSpPr>
        <p:spPr>
          <a:xfrm>
            <a:off x="3088379" y="2798447"/>
            <a:ext cx="3965576" cy="1277273"/>
          </a:xfrm>
          <a:prstGeom prst="rect">
            <a:avLst/>
          </a:prstGeom>
          <a:noFill/>
        </p:spPr>
        <p:txBody>
          <a:bodyPr wrap="square" lIns="91440" tIns="45720" rIns="91440" bIns="45720" anchor="t">
            <a:spAutoFit/>
          </a:bodyPr>
          <a:lstStyle/>
          <a:p>
            <a:pPr marL="285750" indent="-179705">
              <a:buFont typeface="Arial,Sans-Serif" panose="020B0604020202020204" pitchFamily="34" charset="0"/>
              <a:buChar char="•"/>
              <a:defRPr/>
            </a:pPr>
            <a:r>
              <a:rPr lang="en-GB" sz="1100">
                <a:latin typeface="Univers Condensed Light"/>
              </a:rPr>
              <a:t>Delivering Performance against Ministerial Priorities</a:t>
            </a:r>
            <a:endParaRPr lang="en-US" sz="1100">
              <a:latin typeface="Univers Condensed Light"/>
            </a:endParaRPr>
          </a:p>
          <a:p>
            <a:pPr marL="285750" indent="-179705">
              <a:buFont typeface="Arial" panose="020B0604020202020204" pitchFamily="34" charset="0"/>
              <a:buChar char="•"/>
              <a:defRPr/>
            </a:pPr>
            <a:r>
              <a:rPr lang="en-GB" sz="1100">
                <a:latin typeface="Univers Condensed Light"/>
              </a:rPr>
              <a:t>Deliver transformation at pace to address particular risks and fragile service areas:</a:t>
            </a:r>
            <a:endParaRPr lang="en-GB">
              <a:latin typeface="Univers Condensed Light"/>
            </a:endParaRPr>
          </a:p>
          <a:p>
            <a:pPr marL="742950" lvl="1" indent="-179705">
              <a:buFont typeface="Arial" panose="020B0604020202020204" pitchFamily="34" charset="0"/>
              <a:buChar char="•"/>
              <a:defRPr/>
            </a:pPr>
            <a:r>
              <a:rPr lang="en-GB" sz="1100">
                <a:latin typeface="Univers Condensed Light"/>
              </a:rPr>
              <a:t>UEC and Planned Care including key condition pathways: Frailty, Diabetes, Cardiovascular, Respiratory</a:t>
            </a:r>
          </a:p>
          <a:p>
            <a:pPr marL="742950" lvl="1" indent="-179705">
              <a:buFont typeface="Arial" panose="020B0604020202020204" pitchFamily="34" charset="0"/>
              <a:buChar char="•"/>
              <a:defRPr/>
            </a:pPr>
            <a:r>
              <a:rPr kumimoji="0" lang="en-GB" sz="1100" b="0" i="0" u="none" strike="noStrike" kern="1200" cap="none" spc="0" normalizeH="0" baseline="0" noProof="0">
                <a:ln>
                  <a:noFill/>
                </a:ln>
                <a:effectLst/>
                <a:uLnTx/>
                <a:uFillTx/>
                <a:latin typeface="Univers Condensed Light"/>
              </a:rPr>
              <a:t>Mental </a:t>
            </a:r>
            <a:r>
              <a:rPr lang="en-GB" sz="1100">
                <a:latin typeface="Univers Condensed Light"/>
              </a:rPr>
              <a:t>Health, Emergency Department, Children, Maternity-Neonatal, Cancer, Regional Pathology</a:t>
            </a:r>
            <a:endParaRPr lang="en-GB" sz="1100" b="0" i="0" u="none" strike="noStrike" kern="1200" cap="none" spc="0" normalizeH="0" baseline="0" noProof="0">
              <a:ln>
                <a:noFill/>
              </a:ln>
              <a:effectLst/>
              <a:uLnTx/>
              <a:uFillTx/>
              <a:latin typeface="Univers Condensed Light"/>
            </a:endParaRPr>
          </a:p>
        </p:txBody>
      </p:sp>
      <p:sp>
        <p:nvSpPr>
          <p:cNvPr id="20" name="TextBox 19">
            <a:extLst>
              <a:ext uri="{FF2B5EF4-FFF2-40B4-BE49-F238E27FC236}">
                <a16:creationId xmlns:a16="http://schemas.microsoft.com/office/drawing/2014/main" id="{D38649F7-D31A-48A4-D446-261156E02389}"/>
              </a:ext>
            </a:extLst>
          </p:cNvPr>
          <p:cNvSpPr txBox="1"/>
          <p:nvPr/>
        </p:nvSpPr>
        <p:spPr>
          <a:xfrm>
            <a:off x="3092002" y="4546548"/>
            <a:ext cx="5594798" cy="1615827"/>
          </a:xfrm>
          <a:prstGeom prst="rect">
            <a:avLst/>
          </a:prstGeom>
          <a:noFill/>
        </p:spPr>
        <p:txBody>
          <a:bodyPr wrap="square" lIns="91440" tIns="45720" rIns="91440" bIns="45720" anchor="t">
            <a:spAutoFit/>
          </a:bodyPr>
          <a:lstStyle/>
          <a:p>
            <a:pPr marL="285750" indent="-179705">
              <a:buFont typeface="Arial" panose="020B0604020202020204" pitchFamily="34" charset="0"/>
              <a:buChar char="•"/>
              <a:defRPr/>
            </a:pPr>
            <a:r>
              <a:rPr lang="en-GB" sz="1100">
                <a:latin typeface="Univers Condensed Light"/>
              </a:rPr>
              <a:t>Ensuring clarity of vision and effective delivery:</a:t>
            </a:r>
            <a:endParaRPr lang="en-US">
              <a:latin typeface="Univers Condensed Light"/>
            </a:endParaRPr>
          </a:p>
          <a:p>
            <a:pPr marL="742950" lvl="1" indent="-179705">
              <a:buFont typeface="Arial" panose="020B0604020202020204" pitchFamily="34" charset="0"/>
              <a:buChar char="•"/>
              <a:defRPr/>
            </a:pPr>
            <a:r>
              <a:rPr lang="en-GB" sz="1100">
                <a:latin typeface="Univers Condensed Light"/>
              </a:rPr>
              <a:t>Refreshed Organisational Strategy and Clinical Services Plan built upon  robust Strategic Populational Health Needs Assessment, Horizon scanning and Strategic Demand and Capacity Modelling.</a:t>
            </a:r>
          </a:p>
          <a:p>
            <a:pPr marL="742950" lvl="1" indent="-179705">
              <a:buFont typeface="Arial" panose="020B0604020202020204" pitchFamily="34" charset="0"/>
              <a:buChar char="•"/>
              <a:defRPr/>
            </a:pPr>
            <a:r>
              <a:rPr lang="en-GB" sz="1100">
                <a:latin typeface="Univers Condensed Light"/>
              </a:rPr>
              <a:t>Aligned strategies for Digital, People, Estates, Quality, Safety and Patient Experience, Population Health, Environmental Sustainability, Research, Development and Innovation,</a:t>
            </a:r>
          </a:p>
          <a:p>
            <a:pPr marL="742950" lvl="1" indent="-179705">
              <a:buFont typeface="Arial" panose="020B0604020202020204" pitchFamily="34" charset="0"/>
              <a:buChar char="•"/>
              <a:defRPr/>
            </a:pPr>
            <a:r>
              <a:rPr lang="en-GB" sz="1100">
                <a:latin typeface="Univers Condensed Light"/>
              </a:rPr>
              <a:t>Productive partnership working with Communities, Patients, Clusters, Regional Partnership Board, Third Sector, Public Services Board, NHS Partners. </a:t>
            </a:r>
          </a:p>
          <a:p>
            <a:pPr marL="742950" lvl="1" indent="-179705">
              <a:buFont typeface="Arial" panose="020B0604020202020204" pitchFamily="34" charset="0"/>
              <a:buChar char="•"/>
              <a:defRPr/>
            </a:pPr>
            <a:endParaRPr lang="en-GB" sz="1100">
              <a:latin typeface="Univers Condensed Light" panose="020B0306020202040204" pitchFamily="34" charset="0"/>
            </a:endParaRPr>
          </a:p>
        </p:txBody>
      </p:sp>
    </p:spTree>
    <p:extLst>
      <p:ext uri="{BB962C8B-B14F-4D97-AF65-F5344CB8AC3E}">
        <p14:creationId xmlns:p14="http://schemas.microsoft.com/office/powerpoint/2010/main" val="32796153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D05A49-5A80-1B7E-CBE0-FDD73B18D7C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FD7EE31-4A7A-4FBA-D229-4116CFFD31A2}"/>
              </a:ext>
            </a:extLst>
          </p:cNvPr>
          <p:cNvPicPr>
            <a:picLocks noChangeAspect="1"/>
          </p:cNvPicPr>
          <p:nvPr/>
        </p:nvPicPr>
        <p:blipFill>
          <a:blip r:embed="rId2">
            <a:alphaModFix amt="20000"/>
            <a:lum bright="40000" contrast="-40000"/>
          </a:blip>
          <a:srcRect l="39228" t="58256" r="-2"/>
          <a:stretch/>
        </p:blipFill>
        <p:spPr>
          <a:xfrm rot="10800000">
            <a:off x="3019747" y="3059606"/>
            <a:ext cx="6769167" cy="3795760"/>
          </a:xfrm>
          <a:prstGeom prst="rect">
            <a:avLst/>
          </a:prstGeom>
        </p:spPr>
      </p:pic>
      <p:sp>
        <p:nvSpPr>
          <p:cNvPr id="41" name="Rectangle 40">
            <a:extLst>
              <a:ext uri="{FF2B5EF4-FFF2-40B4-BE49-F238E27FC236}">
                <a16:creationId xmlns:a16="http://schemas.microsoft.com/office/drawing/2014/main" id="{29DBBD28-A6C7-DE09-D996-CD4F5E9695E3}"/>
              </a:ext>
            </a:extLst>
          </p:cNvPr>
          <p:cNvSpPr/>
          <p:nvPr/>
        </p:nvSpPr>
        <p:spPr>
          <a:xfrm>
            <a:off x="404130" y="5866039"/>
            <a:ext cx="9086850" cy="575582"/>
          </a:xfrm>
          <a:prstGeom prst="rect">
            <a:avLst/>
          </a:prstGeom>
          <a:solidFill>
            <a:srgbClr val="73C16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E28548AD-CE4A-35C1-BB30-BF8F5EB58315}"/>
              </a:ext>
            </a:extLst>
          </p:cNvPr>
          <p:cNvSpPr/>
          <p:nvPr/>
        </p:nvSpPr>
        <p:spPr>
          <a:xfrm>
            <a:off x="367396" y="4788354"/>
            <a:ext cx="9086850" cy="575582"/>
          </a:xfrm>
          <a:prstGeom prst="rect">
            <a:avLst/>
          </a:prstGeom>
          <a:solidFill>
            <a:srgbClr val="FFCC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018E1969-E318-590D-F1A9-A97C6B2DB61B}"/>
              </a:ext>
            </a:extLst>
          </p:cNvPr>
          <p:cNvSpPr/>
          <p:nvPr/>
        </p:nvSpPr>
        <p:spPr>
          <a:xfrm>
            <a:off x="391886" y="3759654"/>
            <a:ext cx="9086850" cy="575582"/>
          </a:xfrm>
          <a:prstGeom prst="rect">
            <a:avLst/>
          </a:prstGeom>
          <a:solidFill>
            <a:srgbClr val="9E4E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BE480AD-BDBC-8C69-109E-65B83F772FDA}"/>
              </a:ext>
            </a:extLst>
          </p:cNvPr>
          <p:cNvSpPr/>
          <p:nvPr/>
        </p:nvSpPr>
        <p:spPr>
          <a:xfrm>
            <a:off x="379718" y="2571750"/>
            <a:ext cx="9086850" cy="575582"/>
          </a:xfrm>
          <a:prstGeom prst="rect">
            <a:avLst/>
          </a:prstGeom>
          <a:solidFill>
            <a:srgbClr val="51ABE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92C53E2B-E01A-EDBE-1E75-474EF04A7A1D}"/>
              </a:ext>
            </a:extLst>
          </p:cNvPr>
          <p:cNvSpPr/>
          <p:nvPr/>
        </p:nvSpPr>
        <p:spPr>
          <a:xfrm>
            <a:off x="416375" y="1285875"/>
            <a:ext cx="9086850" cy="575582"/>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34502D7-8C4B-AF7D-75DA-16CFF15C9A3C}"/>
              </a:ext>
            </a:extLst>
          </p:cNvPr>
          <p:cNvSpPr/>
          <p:nvPr/>
        </p:nvSpPr>
        <p:spPr>
          <a:xfrm>
            <a:off x="6943571" y="975372"/>
            <a:ext cx="2559313" cy="1121557"/>
          </a:xfrm>
          <a:prstGeom prst="rect">
            <a:avLst/>
          </a:prstGeom>
          <a:solidFill>
            <a:schemeClr val="bg1"/>
          </a:solidFill>
          <a:ln w="28575">
            <a:solidFill>
              <a:srgbClr val="C6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F16DD8F-0273-A5B3-F28E-D1FF797AF5B9}"/>
              </a:ext>
            </a:extLst>
          </p:cNvPr>
          <p:cNvSpPr/>
          <p:nvPr/>
        </p:nvSpPr>
        <p:spPr>
          <a:xfrm>
            <a:off x="6943645" y="2136303"/>
            <a:ext cx="2559313" cy="1379466"/>
          </a:xfrm>
          <a:prstGeom prst="rect">
            <a:avLst/>
          </a:prstGeom>
          <a:solidFill>
            <a:schemeClr val="bg1"/>
          </a:solidFill>
          <a:ln w="28575">
            <a:solidFill>
              <a:srgbClr val="51AB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CC185B9B-8648-BEDF-78E6-5E9AF73812E1}"/>
              </a:ext>
            </a:extLst>
          </p:cNvPr>
          <p:cNvSpPr/>
          <p:nvPr/>
        </p:nvSpPr>
        <p:spPr>
          <a:xfrm>
            <a:off x="6936262" y="3554292"/>
            <a:ext cx="2557343" cy="977378"/>
          </a:xfrm>
          <a:prstGeom prst="rect">
            <a:avLst/>
          </a:prstGeom>
          <a:solidFill>
            <a:schemeClr val="bg1"/>
          </a:solidFill>
          <a:ln w="28575">
            <a:solidFill>
              <a:srgbClr val="9E4ECD"/>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lgn="just">
              <a:spcAft>
                <a:spcPts val="600"/>
              </a:spcAft>
              <a:buFont typeface="Arial,Sans-Serif"/>
              <a:buChar char="•"/>
            </a:pPr>
            <a:r>
              <a:rPr lang="en-GB" sz="1100">
                <a:solidFill>
                  <a:srgbClr val="000000"/>
                </a:solidFill>
              </a:rPr>
              <a:t>People will receive care in suitable settings that are safe and designed to enable the best  delivery of care</a:t>
            </a:r>
            <a:endParaRPr lang="en-US" sz="1100">
              <a:solidFill>
                <a:srgbClr val="000000"/>
              </a:solidFill>
            </a:endParaRPr>
          </a:p>
          <a:p>
            <a:pPr marL="171450" indent="-171450" algn="just">
              <a:spcAft>
                <a:spcPts val="600"/>
              </a:spcAft>
              <a:buFont typeface="Arial,Sans-Serif"/>
              <a:buChar char="•"/>
            </a:pPr>
            <a:r>
              <a:rPr lang="en-GB" sz="1100">
                <a:solidFill>
                  <a:srgbClr val="000000"/>
                </a:solidFill>
              </a:rPr>
              <a:t>Services and care is more efficient through effective digital support</a:t>
            </a:r>
            <a:endParaRPr lang="en-GB"/>
          </a:p>
        </p:txBody>
      </p:sp>
      <p:sp>
        <p:nvSpPr>
          <p:cNvPr id="13" name="Rectangle: Rounded Corners 52">
            <a:extLst>
              <a:ext uri="{FF2B5EF4-FFF2-40B4-BE49-F238E27FC236}">
                <a16:creationId xmlns:a16="http://schemas.microsoft.com/office/drawing/2014/main" id="{B44B65E8-D2CF-4AAF-0380-2BBFF2F6C0DF}"/>
              </a:ext>
            </a:extLst>
          </p:cNvPr>
          <p:cNvSpPr/>
          <p:nvPr/>
        </p:nvSpPr>
        <p:spPr>
          <a:xfrm>
            <a:off x="6940797" y="4564063"/>
            <a:ext cx="2557352" cy="1034747"/>
          </a:xfrm>
          <a:prstGeom prst="rect">
            <a:avLst/>
          </a:prstGeom>
          <a:solidFill>
            <a:schemeClr val="bg1"/>
          </a:solidFill>
          <a:ln w="28575">
            <a:solidFill>
              <a:srgbClr val="FF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4" name="Rectangle: Rounded Corners 58">
            <a:extLst>
              <a:ext uri="{FF2B5EF4-FFF2-40B4-BE49-F238E27FC236}">
                <a16:creationId xmlns:a16="http://schemas.microsoft.com/office/drawing/2014/main" id="{9D8F6102-DD5F-0BD6-C3C9-7C2A8DD5AF30}"/>
              </a:ext>
            </a:extLst>
          </p:cNvPr>
          <p:cNvSpPr/>
          <p:nvPr/>
        </p:nvSpPr>
        <p:spPr>
          <a:xfrm>
            <a:off x="6948314" y="5659879"/>
            <a:ext cx="2559095" cy="991201"/>
          </a:xfrm>
          <a:prstGeom prst="rect">
            <a:avLst/>
          </a:prstGeom>
          <a:solidFill>
            <a:schemeClr val="bg1"/>
          </a:solidFill>
          <a:ln w="28575">
            <a:solidFill>
              <a:srgbClr val="73C16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3" name="Rectangle 42">
            <a:extLst>
              <a:ext uri="{FF2B5EF4-FFF2-40B4-BE49-F238E27FC236}">
                <a16:creationId xmlns:a16="http://schemas.microsoft.com/office/drawing/2014/main" id="{9FFC627F-D7F8-BD0B-A116-FEC7493F87D4}"/>
              </a:ext>
            </a:extLst>
          </p:cNvPr>
          <p:cNvSpPr/>
          <p:nvPr/>
        </p:nvSpPr>
        <p:spPr>
          <a:xfrm>
            <a:off x="2712127" y="975372"/>
            <a:ext cx="3838485" cy="1120500"/>
          </a:xfrm>
          <a:prstGeom prst="rect">
            <a:avLst/>
          </a:prstGeom>
          <a:solidFill>
            <a:schemeClr val="bg1"/>
          </a:solidFill>
          <a:ln w="28575">
            <a:solidFill>
              <a:srgbClr val="C6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A0774E0C-B2F9-B770-F5C1-0F734FF43605}"/>
              </a:ext>
            </a:extLst>
          </p:cNvPr>
          <p:cNvSpPr/>
          <p:nvPr/>
        </p:nvSpPr>
        <p:spPr>
          <a:xfrm>
            <a:off x="2730590" y="2136303"/>
            <a:ext cx="3829757" cy="1379466"/>
          </a:xfrm>
          <a:prstGeom prst="rect">
            <a:avLst/>
          </a:prstGeom>
          <a:solidFill>
            <a:schemeClr val="bg1"/>
          </a:solidFill>
          <a:ln w="28575">
            <a:solidFill>
              <a:srgbClr val="51AB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55EE653B-1336-4F5A-BA43-156E84EAB15E}"/>
              </a:ext>
            </a:extLst>
          </p:cNvPr>
          <p:cNvSpPr/>
          <p:nvPr/>
        </p:nvSpPr>
        <p:spPr>
          <a:xfrm>
            <a:off x="2730590" y="3554292"/>
            <a:ext cx="3843397" cy="977378"/>
          </a:xfrm>
          <a:prstGeom prst="rect">
            <a:avLst/>
          </a:prstGeom>
          <a:solidFill>
            <a:schemeClr val="bg1"/>
          </a:solidFill>
          <a:ln w="28575">
            <a:solidFill>
              <a:srgbClr val="9E4E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Rounded Corners 52">
            <a:extLst>
              <a:ext uri="{FF2B5EF4-FFF2-40B4-BE49-F238E27FC236}">
                <a16:creationId xmlns:a16="http://schemas.microsoft.com/office/drawing/2014/main" id="{B4508233-ACC3-AF7A-E043-7DC31A29001B}"/>
              </a:ext>
            </a:extLst>
          </p:cNvPr>
          <p:cNvSpPr/>
          <p:nvPr/>
        </p:nvSpPr>
        <p:spPr>
          <a:xfrm>
            <a:off x="2724850" y="4564063"/>
            <a:ext cx="3842948" cy="1034747"/>
          </a:xfrm>
          <a:prstGeom prst="rect">
            <a:avLst/>
          </a:prstGeom>
          <a:solidFill>
            <a:schemeClr val="bg1"/>
          </a:solidFill>
          <a:ln w="28575">
            <a:solidFill>
              <a:srgbClr val="FF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60" name="Rectangle: Rounded Corners 58">
            <a:extLst>
              <a:ext uri="{FF2B5EF4-FFF2-40B4-BE49-F238E27FC236}">
                <a16:creationId xmlns:a16="http://schemas.microsoft.com/office/drawing/2014/main" id="{59943987-2B46-9118-206A-C4E549B7CF8B}"/>
              </a:ext>
            </a:extLst>
          </p:cNvPr>
          <p:cNvSpPr/>
          <p:nvPr/>
        </p:nvSpPr>
        <p:spPr>
          <a:xfrm>
            <a:off x="2724850" y="5659879"/>
            <a:ext cx="3838720" cy="990833"/>
          </a:xfrm>
          <a:prstGeom prst="rect">
            <a:avLst/>
          </a:prstGeom>
          <a:solidFill>
            <a:schemeClr val="bg1"/>
          </a:solidFill>
          <a:ln w="28575">
            <a:solidFill>
              <a:srgbClr val="73C16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59" name="Rectangle: Rounded Corners 58">
            <a:extLst>
              <a:ext uri="{FF2B5EF4-FFF2-40B4-BE49-F238E27FC236}">
                <a16:creationId xmlns:a16="http://schemas.microsoft.com/office/drawing/2014/main" id="{6A4F6897-5D63-73C4-B100-C89F39EC507B}"/>
              </a:ext>
            </a:extLst>
          </p:cNvPr>
          <p:cNvSpPr/>
          <p:nvPr/>
        </p:nvSpPr>
        <p:spPr>
          <a:xfrm>
            <a:off x="382829" y="5667368"/>
            <a:ext cx="1935997" cy="989998"/>
          </a:xfrm>
          <a:prstGeom prst="rect">
            <a:avLst/>
          </a:prstGeom>
          <a:solidFill>
            <a:schemeClr val="bg1"/>
          </a:solidFill>
          <a:ln w="28575">
            <a:solidFill>
              <a:srgbClr val="73C16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53" name="Rectangle: Rounded Corners 52">
            <a:extLst>
              <a:ext uri="{FF2B5EF4-FFF2-40B4-BE49-F238E27FC236}">
                <a16:creationId xmlns:a16="http://schemas.microsoft.com/office/drawing/2014/main" id="{87BD5944-73C2-EC77-51C0-4B51D8DFA092}"/>
              </a:ext>
            </a:extLst>
          </p:cNvPr>
          <p:cNvSpPr/>
          <p:nvPr/>
        </p:nvSpPr>
        <p:spPr>
          <a:xfrm>
            <a:off x="377091" y="4572716"/>
            <a:ext cx="1929109" cy="1034141"/>
          </a:xfrm>
          <a:prstGeom prst="rect">
            <a:avLst/>
          </a:prstGeom>
          <a:solidFill>
            <a:schemeClr val="bg1"/>
          </a:solidFill>
          <a:ln w="28575">
            <a:solidFill>
              <a:srgbClr val="FF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8" name="Rectangle: Rounded Corners 33">
            <a:extLst>
              <a:ext uri="{FF2B5EF4-FFF2-40B4-BE49-F238E27FC236}">
                <a16:creationId xmlns:a16="http://schemas.microsoft.com/office/drawing/2014/main" id="{2DB41764-7663-0E12-D1EF-776B2F835014}"/>
              </a:ext>
            </a:extLst>
          </p:cNvPr>
          <p:cNvSpPr/>
          <p:nvPr/>
        </p:nvSpPr>
        <p:spPr>
          <a:xfrm>
            <a:off x="377091" y="3555456"/>
            <a:ext cx="1931799" cy="979715"/>
          </a:xfrm>
          <a:prstGeom prst="rect">
            <a:avLst/>
          </a:prstGeom>
          <a:solidFill>
            <a:schemeClr val="bg1"/>
          </a:solidFill>
          <a:ln w="28575">
            <a:solidFill>
              <a:srgbClr val="9E4EC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20" name="Rectangle: Rounded Corners 19">
            <a:extLst>
              <a:ext uri="{FF2B5EF4-FFF2-40B4-BE49-F238E27FC236}">
                <a16:creationId xmlns:a16="http://schemas.microsoft.com/office/drawing/2014/main" id="{DDC888A6-989C-81A6-2468-2B27BA4CA179}"/>
              </a:ext>
            </a:extLst>
          </p:cNvPr>
          <p:cNvSpPr/>
          <p:nvPr/>
        </p:nvSpPr>
        <p:spPr>
          <a:xfrm>
            <a:off x="382830" y="2145209"/>
            <a:ext cx="1932993" cy="1371252"/>
          </a:xfrm>
          <a:prstGeom prst="rect">
            <a:avLst/>
          </a:prstGeom>
          <a:solidFill>
            <a:schemeClr val="bg1"/>
          </a:solidFill>
          <a:ln w="28575">
            <a:solidFill>
              <a:srgbClr val="51AB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Rounded Corners 18">
            <a:extLst>
              <a:ext uri="{FF2B5EF4-FFF2-40B4-BE49-F238E27FC236}">
                <a16:creationId xmlns:a16="http://schemas.microsoft.com/office/drawing/2014/main" id="{576B6932-3D8E-A5D0-8A3D-672D9119B92C}"/>
              </a:ext>
            </a:extLst>
          </p:cNvPr>
          <p:cNvSpPr/>
          <p:nvPr/>
        </p:nvSpPr>
        <p:spPr>
          <a:xfrm>
            <a:off x="397604" y="975372"/>
            <a:ext cx="1910309" cy="1132254"/>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30593450-2884-E8AF-2057-25D65AA8FC8C}"/>
              </a:ext>
            </a:extLst>
          </p:cNvPr>
          <p:cNvSpPr>
            <a:spLocks noGrp="1"/>
          </p:cNvSpPr>
          <p:nvPr>
            <p:ph type="sldNum" sz="quarter" idx="12"/>
          </p:nvPr>
        </p:nvSpPr>
        <p:spPr/>
        <p:txBody>
          <a:bodyPr/>
          <a:lstStyle/>
          <a:p>
            <a:r>
              <a:rPr lang="en-GB"/>
              <a:t>19</a:t>
            </a:r>
            <a:endParaRPr lang="en-US"/>
          </a:p>
        </p:txBody>
      </p:sp>
      <p:sp>
        <p:nvSpPr>
          <p:cNvPr id="5" name="TextBox 4">
            <a:extLst>
              <a:ext uri="{FF2B5EF4-FFF2-40B4-BE49-F238E27FC236}">
                <a16:creationId xmlns:a16="http://schemas.microsoft.com/office/drawing/2014/main" id="{E12F79DF-997D-A21A-41BE-8C358649DB42}"/>
              </a:ext>
            </a:extLst>
          </p:cNvPr>
          <p:cNvSpPr txBox="1"/>
          <p:nvPr/>
        </p:nvSpPr>
        <p:spPr>
          <a:xfrm>
            <a:off x="307975" y="356752"/>
            <a:ext cx="6518366" cy="369332"/>
          </a:xfrm>
          <a:prstGeom prst="rect">
            <a:avLst/>
          </a:prstGeom>
          <a:noFill/>
        </p:spPr>
        <p:txBody>
          <a:bodyPr wrap="square" lIns="91440" tIns="45720" rIns="91440" bIns="45720" rtlCol="0" anchor="t">
            <a:spAutoFit/>
          </a:bodyPr>
          <a:lstStyle/>
          <a:p>
            <a:pPr algn="just"/>
            <a:r>
              <a:rPr lang="en-GB" b="1">
                <a:solidFill>
                  <a:srgbClr val="834AAD"/>
                </a:solidFill>
                <a:latin typeface="Aptos Black"/>
              </a:rPr>
              <a:t>Plan on a Page 2025/26</a:t>
            </a:r>
          </a:p>
        </p:txBody>
      </p:sp>
      <p:sp>
        <p:nvSpPr>
          <p:cNvPr id="15" name="TextBox 14">
            <a:extLst>
              <a:ext uri="{FF2B5EF4-FFF2-40B4-BE49-F238E27FC236}">
                <a16:creationId xmlns:a16="http://schemas.microsoft.com/office/drawing/2014/main" id="{A437DC06-0519-F8D4-AED7-99D128099DF8}"/>
              </a:ext>
            </a:extLst>
          </p:cNvPr>
          <p:cNvSpPr txBox="1"/>
          <p:nvPr/>
        </p:nvSpPr>
        <p:spPr>
          <a:xfrm>
            <a:off x="563335" y="667430"/>
            <a:ext cx="13716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solidFill>
                  <a:schemeClr val="bg1">
                    <a:lumMod val="49000"/>
                  </a:schemeClr>
                </a:solidFill>
                <a:latin typeface="Univers Condensed Light"/>
              </a:rPr>
              <a:t>Strategic Objective</a:t>
            </a:r>
          </a:p>
        </p:txBody>
      </p:sp>
      <p:sp>
        <p:nvSpPr>
          <p:cNvPr id="16" name="TextBox 15">
            <a:extLst>
              <a:ext uri="{FF2B5EF4-FFF2-40B4-BE49-F238E27FC236}">
                <a16:creationId xmlns:a16="http://schemas.microsoft.com/office/drawing/2014/main" id="{8A15E45D-56C7-019F-28B8-D9E8C9A0898E}"/>
              </a:ext>
            </a:extLst>
          </p:cNvPr>
          <p:cNvSpPr txBox="1"/>
          <p:nvPr/>
        </p:nvSpPr>
        <p:spPr>
          <a:xfrm>
            <a:off x="3739244" y="678917"/>
            <a:ext cx="181241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
                <a:solidFill>
                  <a:schemeClr val="bg1">
                    <a:lumMod val="49000"/>
                  </a:schemeClr>
                </a:solidFill>
                <a:latin typeface="Univers Condensed Light"/>
              </a:rPr>
              <a:t>Priority Areas or 2025/26</a:t>
            </a:r>
            <a:endParaRPr lang="en-US">
              <a:solidFill>
                <a:schemeClr val="bg1">
                  <a:lumMod val="49000"/>
                </a:schemeClr>
              </a:solidFill>
            </a:endParaRPr>
          </a:p>
        </p:txBody>
      </p:sp>
      <p:sp>
        <p:nvSpPr>
          <p:cNvPr id="18" name="TextBox 17">
            <a:extLst>
              <a:ext uri="{FF2B5EF4-FFF2-40B4-BE49-F238E27FC236}">
                <a16:creationId xmlns:a16="http://schemas.microsoft.com/office/drawing/2014/main" id="{04C05B4B-3995-547C-8C8F-D43BEF08FC71}"/>
              </a:ext>
            </a:extLst>
          </p:cNvPr>
          <p:cNvSpPr txBox="1"/>
          <p:nvPr/>
        </p:nvSpPr>
        <p:spPr>
          <a:xfrm>
            <a:off x="7297844" y="658832"/>
            <a:ext cx="181241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
                <a:solidFill>
                  <a:schemeClr val="bg1">
                    <a:lumMod val="49000"/>
                  </a:schemeClr>
                </a:solidFill>
                <a:latin typeface="Univers Condensed Light"/>
              </a:rPr>
              <a:t>What This Means for People</a:t>
            </a:r>
            <a:endParaRPr lang="en-US">
              <a:solidFill>
                <a:schemeClr val="bg1">
                  <a:lumMod val="49000"/>
                </a:schemeClr>
              </a:solidFill>
            </a:endParaRPr>
          </a:p>
        </p:txBody>
      </p:sp>
      <p:sp>
        <p:nvSpPr>
          <p:cNvPr id="6" name="Rectangle 5">
            <a:extLst>
              <a:ext uri="{FF2B5EF4-FFF2-40B4-BE49-F238E27FC236}">
                <a16:creationId xmlns:a16="http://schemas.microsoft.com/office/drawing/2014/main" id="{41929A1A-EAA7-373C-980E-D6FD7A3419BA}"/>
              </a:ext>
            </a:extLst>
          </p:cNvPr>
          <p:cNvSpPr/>
          <p:nvPr/>
        </p:nvSpPr>
        <p:spPr>
          <a:xfrm>
            <a:off x="381049" y="1133786"/>
            <a:ext cx="1909431" cy="830997"/>
          </a:xfrm>
          <a:prstGeom prst="rect">
            <a:avLst/>
          </a:prstGeom>
        </p:spPr>
        <p:txBody>
          <a:bodyPr wrap="square" lIns="91440" tIns="45720" rIns="91440" bIns="45720" anchor="ctr">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200" b="1" i="0" u="none" strike="noStrike" kern="1200" cap="none" spc="0" normalizeH="0" baseline="0" noProof="0">
                <a:ln>
                  <a:noFill/>
                </a:ln>
                <a:solidFill>
                  <a:srgbClr val="C00000"/>
                </a:solidFill>
                <a:effectLst/>
                <a:uLnTx/>
                <a:uFillTx/>
                <a:latin typeface="Aptos"/>
              </a:rPr>
              <a:t>People of Swansea Bay live healthier, equitable and more equal and prosperous lives    </a:t>
            </a:r>
            <a:endParaRPr lang="en-GB" sz="1200" b="1" i="0" u="none" strike="noStrike" kern="1200" cap="none" spc="0" normalizeH="0" baseline="0" noProof="0">
              <a:ln>
                <a:noFill/>
              </a:ln>
              <a:solidFill>
                <a:srgbClr val="C00000"/>
              </a:solidFill>
              <a:effectLst/>
              <a:uLnTx/>
              <a:uFillTx/>
              <a:latin typeface="Aptos"/>
            </a:endParaRPr>
          </a:p>
        </p:txBody>
      </p:sp>
      <p:sp>
        <p:nvSpPr>
          <p:cNvPr id="10" name="Rectangle 9">
            <a:extLst>
              <a:ext uri="{FF2B5EF4-FFF2-40B4-BE49-F238E27FC236}">
                <a16:creationId xmlns:a16="http://schemas.microsoft.com/office/drawing/2014/main" id="{EC09361F-16D8-3DE1-66F8-9563BCE9E85D}"/>
              </a:ext>
            </a:extLst>
          </p:cNvPr>
          <p:cNvSpPr/>
          <p:nvPr/>
        </p:nvSpPr>
        <p:spPr>
          <a:xfrm>
            <a:off x="396672" y="2442542"/>
            <a:ext cx="1932653" cy="830997"/>
          </a:xfrm>
          <a:prstGeom prst="rect">
            <a:avLst/>
          </a:prstGeom>
        </p:spPr>
        <p:txBody>
          <a:bodyPr wrap="square" lIns="91440" tIns="45720" rIns="91440" bIns="45720" anchor="ctr">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200" b="1" i="0" u="none" strike="noStrike" kern="1200" cap="none" spc="0" normalizeH="0" baseline="0" noProof="0">
                <a:ln>
                  <a:noFill/>
                </a:ln>
                <a:solidFill>
                  <a:schemeClr val="tx2">
                    <a:lumMod val="49000"/>
                    <a:lumOff val="51000"/>
                  </a:schemeClr>
                </a:solidFill>
                <a:effectLst/>
                <a:uLnTx/>
                <a:uFillTx/>
                <a:latin typeface="Aptos"/>
              </a:rPr>
              <a:t>Care is high quality, safe, efficient and delivers the best possible outcomes for people</a:t>
            </a:r>
            <a:endParaRPr lang="en-GB" sz="1200" b="1" i="0" u="none" strike="noStrike" kern="1200" cap="none" spc="0" normalizeH="0" baseline="0" noProof="0">
              <a:ln>
                <a:noFill/>
              </a:ln>
              <a:solidFill>
                <a:schemeClr val="tx2">
                  <a:lumMod val="49000"/>
                  <a:lumOff val="51000"/>
                </a:schemeClr>
              </a:solidFill>
              <a:effectLst/>
              <a:uLnTx/>
              <a:uFillTx/>
              <a:latin typeface="Aptos"/>
              <a:ea typeface="Calibri"/>
              <a:cs typeface="Calibri"/>
            </a:endParaRPr>
          </a:p>
        </p:txBody>
      </p:sp>
      <p:sp>
        <p:nvSpPr>
          <p:cNvPr id="29" name="TextBox 28">
            <a:extLst>
              <a:ext uri="{FF2B5EF4-FFF2-40B4-BE49-F238E27FC236}">
                <a16:creationId xmlns:a16="http://schemas.microsoft.com/office/drawing/2014/main" id="{6994BE19-1801-DE9E-A6D9-A7305B867FCB}"/>
              </a:ext>
            </a:extLst>
          </p:cNvPr>
          <p:cNvSpPr txBox="1"/>
          <p:nvPr/>
        </p:nvSpPr>
        <p:spPr>
          <a:xfrm>
            <a:off x="2761644" y="987876"/>
            <a:ext cx="3930795"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a:buChar char="•"/>
            </a:pPr>
            <a:r>
              <a:rPr lang="en-GB" sz="1100"/>
              <a:t>Expand sustainable NDD services</a:t>
            </a:r>
            <a:endParaRPr lang="en-US" sz="1100"/>
          </a:p>
          <a:p>
            <a:pPr marL="171450" indent="-171450">
              <a:buFont typeface="Arial"/>
              <a:buChar char="•"/>
            </a:pPr>
            <a:r>
              <a:rPr lang="en-GB" sz="1100"/>
              <a:t>Produce a Women’s health strategic framework  and Health Hub</a:t>
            </a:r>
            <a:endParaRPr lang="en-US" sz="1100"/>
          </a:p>
          <a:p>
            <a:pPr marL="171450" indent="-171450">
              <a:buFont typeface="Arial"/>
              <a:buChar char="•"/>
            </a:pPr>
            <a:r>
              <a:rPr lang="en-GB" sz="1100"/>
              <a:t>Embed Community based Psychology </a:t>
            </a:r>
          </a:p>
          <a:p>
            <a:pPr marL="171450" indent="-171450">
              <a:buFont typeface="Arial"/>
              <a:buChar char="•"/>
            </a:pPr>
            <a:r>
              <a:rPr lang="en-GB" sz="1100"/>
              <a:t>Reduce Falls by supporting the development of a system wide single approach to responding to falls</a:t>
            </a:r>
          </a:p>
        </p:txBody>
      </p:sp>
      <p:sp>
        <p:nvSpPr>
          <p:cNvPr id="42" name="TextBox 1">
            <a:extLst>
              <a:ext uri="{FF2B5EF4-FFF2-40B4-BE49-F238E27FC236}">
                <a16:creationId xmlns:a16="http://schemas.microsoft.com/office/drawing/2014/main" id="{E4234633-6E3E-16D1-38AE-975CDD090747}"/>
              </a:ext>
            </a:extLst>
          </p:cNvPr>
          <p:cNvSpPr txBox="1"/>
          <p:nvPr/>
        </p:nvSpPr>
        <p:spPr>
          <a:xfrm>
            <a:off x="-5331202" y="1940767"/>
            <a:ext cx="2743200" cy="26161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163E64"/>
                </a:solidFill>
                <a:latin typeface="Arial"/>
              </a:rPr>
              <a:t>I</a:t>
            </a:r>
            <a:endParaRPr lang="en-GB" sz="1100">
              <a:latin typeface="Arial"/>
              <a:cs typeface="Arial"/>
            </a:endParaRPr>
          </a:p>
        </p:txBody>
      </p:sp>
      <p:sp>
        <p:nvSpPr>
          <p:cNvPr id="33" name="TextBox 32">
            <a:extLst>
              <a:ext uri="{FF2B5EF4-FFF2-40B4-BE49-F238E27FC236}">
                <a16:creationId xmlns:a16="http://schemas.microsoft.com/office/drawing/2014/main" id="{ECE0620E-8DFB-85CD-669F-52D885D18FE8}"/>
              </a:ext>
            </a:extLst>
          </p:cNvPr>
          <p:cNvSpPr txBox="1"/>
          <p:nvPr/>
        </p:nvSpPr>
        <p:spPr>
          <a:xfrm>
            <a:off x="2765892" y="2106675"/>
            <a:ext cx="3832409"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a:buChar char="•"/>
            </a:pPr>
            <a:r>
              <a:rPr lang="en-GB" sz="1100"/>
              <a:t>7 Day sustainable service model in UEC</a:t>
            </a:r>
          </a:p>
          <a:p>
            <a:pPr marL="171450" indent="-171450">
              <a:buFont typeface="Arial"/>
              <a:buChar char="•"/>
            </a:pPr>
            <a:r>
              <a:rPr lang="en-GB" sz="1100"/>
              <a:t>Deliver a Hospital at Home service</a:t>
            </a:r>
          </a:p>
          <a:p>
            <a:pPr marL="171450" indent="-171450">
              <a:buFont typeface="Arial"/>
              <a:buChar char="•"/>
            </a:pPr>
            <a:r>
              <a:rPr lang="en-GB" sz="1100"/>
              <a:t>Right size Theatres and Anaesthetics</a:t>
            </a:r>
          </a:p>
          <a:p>
            <a:pPr marL="171450" indent="-171450">
              <a:buFont typeface="Arial"/>
              <a:buChar char="•"/>
            </a:pPr>
            <a:r>
              <a:rPr lang="en-GB" sz="1100"/>
              <a:t>Outpatients Transformation (Health Pathways,3Ps,Modernisation)</a:t>
            </a:r>
          </a:p>
          <a:p>
            <a:pPr marL="171450" indent="-171450">
              <a:buFont typeface="Arial"/>
              <a:buChar char="•"/>
            </a:pPr>
            <a:r>
              <a:rPr lang="en-GB" sz="1100"/>
              <a:t>Cancer Centre Developments – oncology and haematology redesign,  SACT expansion, 2nd CT SIM </a:t>
            </a:r>
          </a:p>
          <a:p>
            <a:pPr marL="171450" indent="-171450">
              <a:buFont typeface="Arial"/>
              <a:buChar char="•"/>
            </a:pPr>
            <a:r>
              <a:rPr lang="en-GB" sz="1100"/>
              <a:t>Deliver Maternity and Neonatal Safety Programme</a:t>
            </a:r>
          </a:p>
        </p:txBody>
      </p:sp>
      <p:sp>
        <p:nvSpPr>
          <p:cNvPr id="47" name="Rectangle 46">
            <a:extLst>
              <a:ext uri="{FF2B5EF4-FFF2-40B4-BE49-F238E27FC236}">
                <a16:creationId xmlns:a16="http://schemas.microsoft.com/office/drawing/2014/main" id="{409A8168-DC0A-FC90-9A11-4CB79CA64326}"/>
              </a:ext>
            </a:extLst>
          </p:cNvPr>
          <p:cNvSpPr/>
          <p:nvPr/>
        </p:nvSpPr>
        <p:spPr>
          <a:xfrm>
            <a:off x="386268" y="3629894"/>
            <a:ext cx="1933884" cy="830997"/>
          </a:xfrm>
          <a:prstGeom prst="rect">
            <a:avLst/>
          </a:prstGeom>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200" b="1" i="0" u="none" strike="noStrike" kern="1200" cap="none" spc="0" normalizeH="0" baseline="0" noProof="0">
                <a:ln>
                  <a:noFill/>
                </a:ln>
                <a:solidFill>
                  <a:srgbClr val="9E4ECA"/>
                </a:solidFill>
                <a:effectLst/>
                <a:uLnTx/>
                <a:uFillTx/>
                <a:latin typeface="Aptos"/>
              </a:rPr>
              <a:t>Care is delivered in safe and appropriate settings supported by innovative digital solutions</a:t>
            </a:r>
            <a:endParaRPr lang="en-GB" sz="1200" b="1" i="0" u="none" strike="noStrike" kern="1200" cap="none" spc="0" normalizeH="0" baseline="0" noProof="0">
              <a:ln>
                <a:noFill/>
              </a:ln>
              <a:solidFill>
                <a:srgbClr val="9E4ECA"/>
              </a:solidFill>
              <a:effectLst/>
              <a:uLnTx/>
              <a:uFillTx/>
              <a:latin typeface="Aptos"/>
            </a:endParaRPr>
          </a:p>
        </p:txBody>
      </p:sp>
      <p:sp>
        <p:nvSpPr>
          <p:cNvPr id="46" name="TextBox 34">
            <a:extLst>
              <a:ext uri="{FF2B5EF4-FFF2-40B4-BE49-F238E27FC236}">
                <a16:creationId xmlns:a16="http://schemas.microsoft.com/office/drawing/2014/main" id="{4A741AA9-866A-3FD5-40C9-F50BD36C258C}"/>
              </a:ext>
            </a:extLst>
          </p:cNvPr>
          <p:cNvSpPr txBox="1"/>
          <p:nvPr/>
        </p:nvSpPr>
        <p:spPr>
          <a:xfrm>
            <a:off x="2757824" y="3570333"/>
            <a:ext cx="3924354" cy="166199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a:buFont typeface="Arial"/>
              <a:buChar char="•"/>
            </a:pPr>
            <a:r>
              <a:rPr lang="en-GB" sz="1100" dirty="0"/>
              <a:t>Urgent infrastructure improvement in ED &amp; MH</a:t>
            </a:r>
          </a:p>
          <a:p>
            <a:pPr marL="171450" indent="-171450">
              <a:buFont typeface="Arial"/>
              <a:buChar char="•"/>
            </a:pPr>
            <a:r>
              <a:rPr lang="en-GB" sz="1100" dirty="0"/>
              <a:t>Theatre refurbishment programme</a:t>
            </a:r>
            <a:endParaRPr lang="en-GB" dirty="0"/>
          </a:p>
          <a:p>
            <a:pPr marL="171450" indent="-171450">
              <a:buFont typeface="Arial"/>
              <a:buChar char="•"/>
            </a:pPr>
            <a:r>
              <a:rPr lang="en-GB" sz="1100" dirty="0"/>
              <a:t>Digital solution for community and  mental health integrated teams</a:t>
            </a:r>
          </a:p>
          <a:p>
            <a:pPr>
              <a:buFont typeface="Arial"/>
              <a:buChar char="•"/>
            </a:pPr>
            <a:r>
              <a:rPr lang="en-GB" sz="1100" dirty="0"/>
              <a:t>  Single Electronic Patient Record phase 1: USC</a:t>
            </a:r>
            <a:endParaRPr lang="en-GB" sz="1100" b="1" dirty="0"/>
          </a:p>
          <a:p>
            <a:br>
              <a:rPr lang="en-US" dirty="0"/>
            </a:br>
            <a:endParaRPr lang="en-US" dirty="0"/>
          </a:p>
          <a:p>
            <a:pPr marL="171450" indent="-171450">
              <a:buFont typeface="Arial"/>
              <a:buChar char="•"/>
            </a:pPr>
            <a:endParaRPr lang="en-GB" sz="1100" dirty="0"/>
          </a:p>
        </p:txBody>
      </p:sp>
      <p:sp>
        <p:nvSpPr>
          <p:cNvPr id="52" name="Rectangle 51">
            <a:extLst>
              <a:ext uri="{FF2B5EF4-FFF2-40B4-BE49-F238E27FC236}">
                <a16:creationId xmlns:a16="http://schemas.microsoft.com/office/drawing/2014/main" id="{1FEA51EC-AFF9-A459-0607-B92EEC3D9CC7}"/>
              </a:ext>
            </a:extLst>
          </p:cNvPr>
          <p:cNvSpPr/>
          <p:nvPr/>
        </p:nvSpPr>
        <p:spPr>
          <a:xfrm>
            <a:off x="371457" y="4573610"/>
            <a:ext cx="1935426" cy="1015663"/>
          </a:xfrm>
          <a:prstGeom prst="rect">
            <a:avLst/>
          </a:prstGeom>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a:spcAft>
                <a:spcPts val="1200"/>
              </a:spcAft>
              <a:defRPr/>
            </a:pPr>
            <a:r>
              <a:rPr lang="en-GB" sz="1200" b="1">
                <a:solidFill>
                  <a:srgbClr val="FFC000"/>
                </a:solidFill>
                <a:latin typeface="Aptos"/>
              </a:rPr>
              <a:t>The Health Board is</a:t>
            </a:r>
            <a:r>
              <a:rPr kumimoji="0" lang="en-GB" sz="1200" b="1" i="0" u="none" strike="noStrike" kern="1200" cap="none" spc="0" normalizeH="0" baseline="0" noProof="0">
                <a:ln>
                  <a:noFill/>
                </a:ln>
                <a:solidFill>
                  <a:srgbClr val="FFC000"/>
                </a:solidFill>
                <a:effectLst/>
                <a:uLnTx/>
                <a:uFillTx/>
                <a:latin typeface="Aptos"/>
              </a:rPr>
              <a:t> a great place to work where staff feel valued and work together towards a common goal</a:t>
            </a:r>
            <a:endParaRPr lang="en-GB" sz="1200" b="1" i="0" u="none" strike="noStrike" kern="1200" cap="none" spc="0" normalizeH="0" baseline="0" noProof="0">
              <a:ln>
                <a:noFill/>
              </a:ln>
              <a:solidFill>
                <a:srgbClr val="FFC000"/>
              </a:solidFill>
              <a:effectLst/>
              <a:uLnTx/>
              <a:uFillTx/>
              <a:latin typeface="Aptos"/>
              <a:ea typeface="Calibri"/>
              <a:cs typeface="Calibri"/>
            </a:endParaRPr>
          </a:p>
        </p:txBody>
      </p:sp>
      <p:sp>
        <p:nvSpPr>
          <p:cNvPr id="51" name="TextBox 31">
            <a:extLst>
              <a:ext uri="{FF2B5EF4-FFF2-40B4-BE49-F238E27FC236}">
                <a16:creationId xmlns:a16="http://schemas.microsoft.com/office/drawing/2014/main" id="{9EBBA30D-77C8-E01A-FCB5-131050789312}"/>
              </a:ext>
            </a:extLst>
          </p:cNvPr>
          <p:cNvSpPr txBox="1"/>
          <p:nvPr/>
        </p:nvSpPr>
        <p:spPr>
          <a:xfrm>
            <a:off x="2723150" y="4559372"/>
            <a:ext cx="3842948" cy="110799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2738" indent="-282738" defTabSz="753969">
              <a:buFont typeface="Arial"/>
              <a:buChar char="•"/>
            </a:pPr>
            <a:r>
              <a:rPr lang="en-GB" sz="1100">
                <a:solidFill>
                  <a:prstClr val="black"/>
                </a:solidFill>
                <a:latin typeface="Aptos" panose="02110004020202020204"/>
              </a:rPr>
              <a:t>Advice and support to encourage attendance at work</a:t>
            </a:r>
          </a:p>
          <a:p>
            <a:pPr marL="282738" indent="-282738" defTabSz="753969">
              <a:buFont typeface="Arial"/>
              <a:buChar char="•"/>
            </a:pPr>
            <a:r>
              <a:rPr lang="en-GB" sz="1100">
                <a:solidFill>
                  <a:prstClr val="black"/>
                </a:solidFill>
                <a:latin typeface="Aptos" panose="02110004020202020204"/>
              </a:rPr>
              <a:t>Embed our retention plan</a:t>
            </a:r>
          </a:p>
          <a:p>
            <a:pPr marL="282738" indent="-282738" defTabSz="753969">
              <a:buFont typeface="Arial"/>
              <a:buChar char="•"/>
            </a:pPr>
            <a:r>
              <a:rPr lang="en-GB" sz="1100">
                <a:solidFill>
                  <a:prstClr val="black"/>
                </a:solidFill>
                <a:latin typeface="Aptos" panose="02110004020202020204"/>
              </a:rPr>
              <a:t>Supporting the creation of an environment to enable staff to speak up safely</a:t>
            </a:r>
          </a:p>
          <a:p>
            <a:pPr marL="282738" indent="-282738" defTabSz="753969">
              <a:buFont typeface="Arial"/>
              <a:buChar char="•"/>
            </a:pPr>
            <a:r>
              <a:rPr lang="en-GB" sz="1100">
                <a:solidFill>
                  <a:prstClr val="black"/>
                </a:solidFill>
                <a:latin typeface="Aptos" panose="02110004020202020204"/>
              </a:rPr>
              <a:t>Lay the foundations to work towards a transformation programme to move the organisation to stabilisation.</a:t>
            </a:r>
          </a:p>
        </p:txBody>
      </p:sp>
      <p:sp>
        <p:nvSpPr>
          <p:cNvPr id="58" name="Rectangle 57">
            <a:extLst>
              <a:ext uri="{FF2B5EF4-FFF2-40B4-BE49-F238E27FC236}">
                <a16:creationId xmlns:a16="http://schemas.microsoft.com/office/drawing/2014/main" id="{B63D0353-398B-C636-D49C-D7A64C827CE3}"/>
              </a:ext>
            </a:extLst>
          </p:cNvPr>
          <p:cNvSpPr/>
          <p:nvPr/>
        </p:nvSpPr>
        <p:spPr>
          <a:xfrm>
            <a:off x="296380" y="5732035"/>
            <a:ext cx="2122284" cy="830997"/>
          </a:xfrm>
          <a:prstGeom prst="rect">
            <a:avLst/>
          </a:prstGeom>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a:spcAft>
                <a:spcPts val="1200"/>
              </a:spcAft>
              <a:defRPr/>
            </a:pPr>
            <a:r>
              <a:rPr lang="en-GB" sz="1200" b="1">
                <a:solidFill>
                  <a:srgbClr val="00BC62"/>
                </a:solidFill>
                <a:latin typeface="Aptos"/>
              </a:rPr>
              <a:t>The Health Board is a</a:t>
            </a:r>
            <a:r>
              <a:rPr kumimoji="0" lang="en-GB" sz="1200" b="1" i="0" u="none" strike="noStrike" kern="1200" cap="none" spc="0" normalizeH="0" baseline="0" noProof="0">
                <a:ln>
                  <a:noFill/>
                </a:ln>
                <a:solidFill>
                  <a:srgbClr val="00BC62"/>
                </a:solidFill>
                <a:effectLst/>
                <a:uLnTx/>
                <a:uFillTx/>
                <a:latin typeface="Aptos"/>
              </a:rPr>
              <a:t> resilient, financially sustainable and responsible organisation</a:t>
            </a:r>
            <a:endParaRPr lang="en-GB" sz="1200" b="1" i="0" u="none" strike="noStrike" kern="1200" cap="none" spc="0" normalizeH="0" baseline="0" noProof="0">
              <a:ln>
                <a:noFill/>
              </a:ln>
              <a:solidFill>
                <a:srgbClr val="00BC62"/>
              </a:solidFill>
              <a:effectLst/>
              <a:uLnTx/>
              <a:uFillTx/>
              <a:latin typeface="Aptos"/>
            </a:endParaRPr>
          </a:p>
        </p:txBody>
      </p:sp>
      <p:sp>
        <p:nvSpPr>
          <p:cNvPr id="57" name="TextBox 1">
            <a:extLst>
              <a:ext uri="{FF2B5EF4-FFF2-40B4-BE49-F238E27FC236}">
                <a16:creationId xmlns:a16="http://schemas.microsoft.com/office/drawing/2014/main" id="{C869BBB3-A4E6-227A-5925-96420164EF2A}"/>
              </a:ext>
            </a:extLst>
          </p:cNvPr>
          <p:cNvSpPr txBox="1"/>
          <p:nvPr/>
        </p:nvSpPr>
        <p:spPr>
          <a:xfrm>
            <a:off x="2708505" y="5685040"/>
            <a:ext cx="3825673" cy="110799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a:buFont typeface="Arial"/>
              <a:buChar char="•"/>
            </a:pPr>
            <a:r>
              <a:rPr lang="en-GB" sz="1100"/>
              <a:t>Workforce planning addressing variable pay and job plans</a:t>
            </a:r>
            <a:endParaRPr lang="en-US" sz="1100"/>
          </a:p>
          <a:p>
            <a:pPr marL="171450" indent="-171450">
              <a:buFont typeface="Arial"/>
              <a:buChar char="•"/>
            </a:pPr>
            <a:r>
              <a:rPr lang="en-GB" sz="1100"/>
              <a:t>Embed sustainability, decarbonisation and adaptation into Health Board decision making</a:t>
            </a:r>
          </a:p>
          <a:p>
            <a:pPr marL="171450" indent="-171450">
              <a:buFont typeface="Arial"/>
              <a:buChar char="•"/>
            </a:pPr>
            <a:r>
              <a:rPr lang="en-US" sz="1100"/>
              <a:t>Deliver Financial Savings through grip and control on spending and recovery and sustainability </a:t>
            </a:r>
            <a:r>
              <a:rPr lang="en-US" sz="1100" err="1"/>
              <a:t>programme</a:t>
            </a:r>
          </a:p>
          <a:p>
            <a:pPr marL="171450" indent="-171450">
              <a:buFont typeface="Arial"/>
              <a:buChar char="•"/>
            </a:pPr>
            <a:endParaRPr lang="en-US" sz="1100"/>
          </a:p>
        </p:txBody>
      </p:sp>
      <p:sp>
        <p:nvSpPr>
          <p:cNvPr id="27" name="TextBox 26">
            <a:extLst>
              <a:ext uri="{FF2B5EF4-FFF2-40B4-BE49-F238E27FC236}">
                <a16:creationId xmlns:a16="http://schemas.microsoft.com/office/drawing/2014/main" id="{43F233D7-3DF0-D764-AD17-0816CBCF9985}"/>
              </a:ext>
            </a:extLst>
          </p:cNvPr>
          <p:cNvSpPr txBox="1"/>
          <p:nvPr/>
        </p:nvSpPr>
        <p:spPr>
          <a:xfrm rot="-10800000" flipV="1">
            <a:off x="6921661" y="2430174"/>
            <a:ext cx="2559543"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gn="just">
              <a:spcAft>
                <a:spcPts val="600"/>
              </a:spcAft>
              <a:buFont typeface="Arial"/>
              <a:buChar char="•"/>
            </a:pPr>
            <a:r>
              <a:rPr lang="en-GB" sz="1100">
                <a:cs typeface="Arial"/>
              </a:rPr>
              <a:t>People will not wait as long for treatment or care </a:t>
            </a:r>
            <a:endParaRPr lang="en-US"/>
          </a:p>
          <a:p>
            <a:pPr marL="171450" indent="-171450" algn="just">
              <a:buFont typeface="Arial"/>
              <a:buChar char="•"/>
            </a:pPr>
            <a:r>
              <a:rPr lang="en-GB" sz="1100">
                <a:cs typeface="Arial"/>
              </a:rPr>
              <a:t>People will be supported to leave hospital when they are well  enough to do so</a:t>
            </a:r>
          </a:p>
        </p:txBody>
      </p:sp>
      <p:sp>
        <p:nvSpPr>
          <p:cNvPr id="31" name="TextBox 30">
            <a:extLst>
              <a:ext uri="{FF2B5EF4-FFF2-40B4-BE49-F238E27FC236}">
                <a16:creationId xmlns:a16="http://schemas.microsoft.com/office/drawing/2014/main" id="{02732252-A04B-109D-91A4-EDA6617A939D}"/>
              </a:ext>
            </a:extLst>
          </p:cNvPr>
          <p:cNvSpPr txBox="1"/>
          <p:nvPr/>
        </p:nvSpPr>
        <p:spPr>
          <a:xfrm>
            <a:off x="6931265" y="4573039"/>
            <a:ext cx="2561089" cy="8463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gn="just">
              <a:spcAft>
                <a:spcPts val="600"/>
              </a:spcAft>
              <a:buFont typeface="Arial,Sans-Serif"/>
              <a:buChar char="•"/>
            </a:pPr>
            <a:r>
              <a:rPr lang="en-GB" sz="1100">
                <a:cs typeface="Arial"/>
              </a:rPr>
              <a:t>Staff feel supported to stay healthy and well</a:t>
            </a:r>
            <a:endParaRPr lang="en-US"/>
          </a:p>
          <a:p>
            <a:pPr marL="171450" indent="-171450" algn="just">
              <a:spcAft>
                <a:spcPts val="600"/>
              </a:spcAft>
              <a:buFont typeface="Arial,Sans-Serif"/>
              <a:buChar char="•"/>
            </a:pPr>
            <a:r>
              <a:rPr lang="en-GB" sz="1100">
                <a:solidFill>
                  <a:prstClr val="black"/>
                </a:solidFill>
                <a:latin typeface="Aptos" panose="02110004020202020204"/>
                <a:cs typeface="Arial"/>
              </a:rPr>
              <a:t>Supported culture and sustainable organisation</a:t>
            </a:r>
            <a:endParaRPr lang="en-US" sz="1600">
              <a:solidFill>
                <a:prstClr val="black"/>
              </a:solidFill>
              <a:latin typeface="Aptos" panose="02110004020202020204"/>
            </a:endParaRPr>
          </a:p>
        </p:txBody>
      </p:sp>
      <p:sp>
        <p:nvSpPr>
          <p:cNvPr id="32" name="TextBox 31">
            <a:extLst>
              <a:ext uri="{FF2B5EF4-FFF2-40B4-BE49-F238E27FC236}">
                <a16:creationId xmlns:a16="http://schemas.microsoft.com/office/drawing/2014/main" id="{E2A374F2-8764-0D5B-3963-14DD26CF2C6B}"/>
              </a:ext>
            </a:extLst>
          </p:cNvPr>
          <p:cNvSpPr txBox="1"/>
          <p:nvPr/>
        </p:nvSpPr>
        <p:spPr>
          <a:xfrm>
            <a:off x="6931265" y="5768169"/>
            <a:ext cx="2561089" cy="8463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gn="just">
              <a:spcAft>
                <a:spcPts val="600"/>
              </a:spcAft>
              <a:buFont typeface="Arial,Sans-Serif"/>
              <a:buChar char="•"/>
            </a:pPr>
            <a:r>
              <a:rPr lang="en-GB" sz="1100">
                <a:cs typeface="Arial"/>
              </a:rPr>
              <a:t>Negative environmental impacts of care delivery are reduced</a:t>
            </a:r>
            <a:endParaRPr lang="en-US"/>
          </a:p>
          <a:p>
            <a:pPr marL="171450" indent="-171450" algn="just">
              <a:buFont typeface="Arial,Sans-Serif"/>
              <a:buChar char="•"/>
            </a:pPr>
            <a:r>
              <a:rPr lang="en-GB" sz="1100">
                <a:cs typeface="Arial"/>
              </a:rPr>
              <a:t>The Health Board is able to invest money in services </a:t>
            </a:r>
          </a:p>
        </p:txBody>
      </p:sp>
      <p:sp>
        <p:nvSpPr>
          <p:cNvPr id="34" name="TextBox 33">
            <a:extLst>
              <a:ext uri="{FF2B5EF4-FFF2-40B4-BE49-F238E27FC236}">
                <a16:creationId xmlns:a16="http://schemas.microsoft.com/office/drawing/2014/main" id="{44E36613-61F6-6527-CAB1-8A708461AE77}"/>
              </a:ext>
            </a:extLst>
          </p:cNvPr>
          <p:cNvSpPr txBox="1"/>
          <p:nvPr/>
        </p:nvSpPr>
        <p:spPr>
          <a:xfrm>
            <a:off x="6920353" y="972452"/>
            <a:ext cx="2551895" cy="13394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gn="just">
              <a:spcAft>
                <a:spcPts val="600"/>
              </a:spcAft>
              <a:buFont typeface="Arial"/>
              <a:buChar char="•"/>
            </a:pPr>
            <a:r>
              <a:rPr lang="en-GB" sz="1100">
                <a:latin typeface="Aptos"/>
                <a:cs typeface="Arial"/>
              </a:rPr>
              <a:t>People are supported in the community to stay well so they only need to go to hospital if necessary</a:t>
            </a:r>
            <a:endParaRPr lang="en-US" sz="1100">
              <a:latin typeface="Aptos"/>
              <a:cs typeface="Arial"/>
            </a:endParaRPr>
          </a:p>
          <a:p>
            <a:pPr marL="171450" indent="-171450" algn="just">
              <a:buFont typeface="Arial"/>
              <a:buChar char="•"/>
            </a:pPr>
            <a:r>
              <a:rPr lang="en-GB" sz="1100">
                <a:latin typeface="Aptos"/>
                <a:cs typeface="Arial"/>
              </a:rPr>
              <a:t>People can access community-based treatment and services more easily</a:t>
            </a:r>
            <a:endParaRPr lang="en-GB">
              <a:latin typeface="Aptos"/>
            </a:endParaRPr>
          </a:p>
          <a:p>
            <a:pPr marL="171450" indent="-171450" algn="just">
              <a:lnSpc>
                <a:spcPts val="1200"/>
              </a:lnSpc>
              <a:buFont typeface="Arial"/>
              <a:buChar char="•"/>
            </a:pPr>
            <a:endParaRPr lang="en-GB" sz="1100">
              <a:cs typeface="Arial"/>
            </a:endParaRPr>
          </a:p>
        </p:txBody>
      </p:sp>
    </p:spTree>
    <p:extLst>
      <p:ext uri="{BB962C8B-B14F-4D97-AF65-F5344CB8AC3E}">
        <p14:creationId xmlns:p14="http://schemas.microsoft.com/office/powerpoint/2010/main" val="2742149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A8F80-06F8-5677-B46D-40C17FEB1B02}"/>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74E4386-B716-35C2-3AD9-85197661AB32}"/>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Slide Number Placeholder 4">
            <a:extLst>
              <a:ext uri="{FF2B5EF4-FFF2-40B4-BE49-F238E27FC236}">
                <a16:creationId xmlns:a16="http://schemas.microsoft.com/office/drawing/2014/main" id="{91C1FD39-F6FC-C0ED-C92C-DFFE4C8E3BE4}"/>
              </a:ext>
            </a:extLst>
          </p:cNvPr>
          <p:cNvSpPr>
            <a:spLocks noGrp="1"/>
          </p:cNvSpPr>
          <p:nvPr>
            <p:ph type="sldNum" sz="quarter" idx="12"/>
          </p:nvPr>
        </p:nvSpPr>
        <p:spPr/>
        <p:txBody>
          <a:bodyPr/>
          <a:lstStyle/>
          <a:p>
            <a:r>
              <a:rPr lang="en-GB"/>
              <a:t>2</a:t>
            </a:r>
            <a:endParaRPr lang="en-US"/>
          </a:p>
        </p:txBody>
      </p:sp>
      <p:sp>
        <p:nvSpPr>
          <p:cNvPr id="6" name="TextBox 5">
            <a:extLst>
              <a:ext uri="{FF2B5EF4-FFF2-40B4-BE49-F238E27FC236}">
                <a16:creationId xmlns:a16="http://schemas.microsoft.com/office/drawing/2014/main" id="{DA74733C-0ECC-00C0-4B1C-7E5C27E918F1}"/>
              </a:ext>
            </a:extLst>
          </p:cNvPr>
          <p:cNvSpPr txBox="1"/>
          <p:nvPr/>
        </p:nvSpPr>
        <p:spPr>
          <a:xfrm>
            <a:off x="223384" y="364609"/>
            <a:ext cx="6518366" cy="369332"/>
          </a:xfrm>
          <a:prstGeom prst="rect">
            <a:avLst/>
          </a:prstGeom>
          <a:noFill/>
        </p:spPr>
        <p:txBody>
          <a:bodyPr wrap="square" rtlCol="0">
            <a:spAutoFit/>
          </a:bodyPr>
          <a:lstStyle/>
          <a:p>
            <a:pPr algn="just"/>
            <a:r>
              <a:rPr lang="en-GB" sz="1800" b="1">
                <a:solidFill>
                  <a:srgbClr val="834AAD"/>
                </a:solidFill>
                <a:latin typeface="Aptos Black" panose="020F0502020204030204" pitchFamily="34" charset="0"/>
              </a:rPr>
              <a:t>Foreword</a:t>
            </a:r>
          </a:p>
        </p:txBody>
      </p:sp>
      <p:sp>
        <p:nvSpPr>
          <p:cNvPr id="3" name="TextBox 2">
            <a:extLst>
              <a:ext uri="{FF2B5EF4-FFF2-40B4-BE49-F238E27FC236}">
                <a16:creationId xmlns:a16="http://schemas.microsoft.com/office/drawing/2014/main" id="{760E67DA-6D08-B6B7-E606-1E86D0B3881C}"/>
              </a:ext>
            </a:extLst>
          </p:cNvPr>
          <p:cNvSpPr txBox="1"/>
          <p:nvPr/>
        </p:nvSpPr>
        <p:spPr>
          <a:xfrm>
            <a:off x="223383" y="621363"/>
            <a:ext cx="9338129" cy="5432256"/>
          </a:xfrm>
          <a:prstGeom prst="rect">
            <a:avLst/>
          </a:prstGeom>
          <a:noFill/>
        </p:spPr>
        <p:txBody>
          <a:bodyPr wrap="square" lIns="91440" tIns="45720" rIns="91440" bIns="45720" anchor="t">
            <a:spAutoFit/>
          </a:bodyPr>
          <a:lstStyle/>
          <a:p>
            <a:pPr algn="just">
              <a:spcAft>
                <a:spcPts val="600"/>
              </a:spcAft>
            </a:pPr>
            <a:r>
              <a:rPr lang="en-US" altLang="en-US" sz="1200">
                <a:solidFill>
                  <a:srgbClr val="323130"/>
                </a:solidFill>
                <a:ea typeface="Verdana"/>
                <a:cs typeface="Segoe UI"/>
              </a:rPr>
              <a:t>Welcome to Swansea Bay University Health Board's Plan for 2025 – 2028. It sets out our key priorities and programmes of work for the next three years, providing detail on the actions and outcomes we commit to deliver in 2025/26. The plan reflects three overlapping drivers: the health needs of our population which are particularly significant in some communities; the Cabinet Secretary's priorities informed by the people of Wales and our vision to become a high-quality organisation, delivering excellent care and supporting healthy lives. </a:t>
            </a:r>
            <a:endParaRPr lang="en-US" sz="1200"/>
          </a:p>
          <a:p>
            <a:pPr algn="just">
              <a:spcAft>
                <a:spcPts val="600"/>
              </a:spcAft>
            </a:pPr>
            <a:r>
              <a:rPr lang="en-US" altLang="en-US" sz="1200">
                <a:solidFill>
                  <a:srgbClr val="323130"/>
                </a:solidFill>
                <a:ea typeface="Verdana"/>
                <a:cs typeface="Segoe UI"/>
              </a:rPr>
              <a:t>Our</a:t>
            </a:r>
            <a:r>
              <a:rPr kumimoji="0" lang="en-US" altLang="en-US" sz="1200" b="0" i="0" u="none" strike="noStrike" cap="none" normalizeH="0" baseline="0">
                <a:ln>
                  <a:noFill/>
                </a:ln>
                <a:solidFill>
                  <a:srgbClr val="323130"/>
                </a:solidFill>
                <a:effectLst/>
                <a:ea typeface="Verdana"/>
                <a:cs typeface="Segoe UI"/>
              </a:rPr>
              <a:t> continued</a:t>
            </a:r>
            <a:r>
              <a:rPr kumimoji="0" lang="en-US" altLang="en-US" sz="1200" b="0" i="0" u="none" strike="noStrike" cap="none" normalizeH="0">
                <a:ln>
                  <a:noFill/>
                </a:ln>
                <a:solidFill>
                  <a:srgbClr val="323130"/>
                </a:solidFill>
                <a:effectLst/>
                <a:ea typeface="Verdana"/>
                <a:cs typeface="Segoe UI"/>
              </a:rPr>
              <a:t> </a:t>
            </a:r>
            <a:r>
              <a:rPr kumimoji="0" lang="en-US" altLang="en-US" sz="1200" b="0" i="0" u="none" strike="noStrike" cap="none" normalizeH="0" baseline="0">
                <a:ln>
                  <a:noFill/>
                </a:ln>
                <a:solidFill>
                  <a:srgbClr val="323130"/>
                </a:solidFill>
                <a:effectLst/>
                <a:ea typeface="Verdana"/>
                <a:cs typeface="Segoe UI"/>
              </a:rPr>
              <a:t>commitment in Swansea Bay UHB (SBUHB) is to deliver </a:t>
            </a:r>
            <a:r>
              <a:rPr kumimoji="0" lang="en-US" altLang="en-US" sz="1200" b="1" i="0" u="none" strike="noStrike" cap="none" normalizeH="0" baseline="0">
                <a:ln>
                  <a:noFill/>
                </a:ln>
                <a:solidFill>
                  <a:srgbClr val="323130"/>
                </a:solidFill>
                <a:effectLst/>
                <a:ea typeface="Verdana"/>
                <a:cs typeface="Segoe UI"/>
              </a:rPr>
              <a:t>safe, </a:t>
            </a:r>
            <a:r>
              <a:rPr lang="en-US" altLang="en-US" sz="1200" b="1">
                <a:solidFill>
                  <a:srgbClr val="323130"/>
                </a:solidFill>
                <a:ea typeface="Verdana"/>
                <a:cs typeface="Segoe UI"/>
              </a:rPr>
              <a:t>high-quality</a:t>
            </a:r>
            <a:r>
              <a:rPr kumimoji="0" lang="en-US" altLang="en-US" sz="1200" b="1" i="0" u="none" strike="noStrike" cap="none" normalizeH="0" baseline="0">
                <a:ln>
                  <a:noFill/>
                </a:ln>
                <a:solidFill>
                  <a:srgbClr val="323130"/>
                </a:solidFill>
                <a:effectLst/>
                <a:ea typeface="Verdana"/>
                <a:cs typeface="Segoe UI"/>
              </a:rPr>
              <a:t> care for our patients </a:t>
            </a:r>
            <a:r>
              <a:rPr kumimoji="0" lang="en-US" altLang="en-US" sz="1200" b="0" i="0" u="none" strike="noStrike" cap="none" normalizeH="0" baseline="0">
                <a:ln>
                  <a:noFill/>
                </a:ln>
                <a:solidFill>
                  <a:srgbClr val="323130"/>
                </a:solidFill>
                <a:effectLst/>
                <a:ea typeface="Verdana"/>
                <a:cs typeface="Segoe UI"/>
              </a:rPr>
              <a:t>- working in collaboration with partners to achieve this</a:t>
            </a:r>
            <a:r>
              <a:rPr kumimoji="0" lang="en-US" altLang="en-US" sz="1200" b="0" i="0" u="none" strike="noStrike" cap="none" normalizeH="0">
                <a:ln>
                  <a:noFill/>
                </a:ln>
                <a:solidFill>
                  <a:srgbClr val="323130"/>
                </a:solidFill>
                <a:effectLst/>
                <a:ea typeface="Verdana"/>
                <a:cs typeface="Segoe UI"/>
              </a:rPr>
              <a:t> and </a:t>
            </a:r>
            <a:r>
              <a:rPr lang="en-US" altLang="en-US" sz="1200">
                <a:solidFill>
                  <a:srgbClr val="323130"/>
                </a:solidFill>
                <a:ea typeface="Verdana"/>
                <a:cs typeface="Segoe UI"/>
              </a:rPr>
              <a:t>fostering an environment and culture within which we can all thrive and our populations receive the best services possible, both now and in the future.</a:t>
            </a:r>
            <a:endParaRPr lang="en-US" altLang="en-US" sz="1200" b="0" i="0" u="none" strike="noStrike" cap="none" normalizeH="0" baseline="0">
              <a:ln>
                <a:noFill/>
              </a:ln>
              <a:effectLst/>
              <a:ea typeface="Verdana"/>
              <a:cs typeface="Segoe UI"/>
            </a:endParaRPr>
          </a:p>
          <a:p>
            <a:pPr algn="just">
              <a:spcAft>
                <a:spcPts val="600"/>
              </a:spcAft>
            </a:pPr>
            <a:r>
              <a:rPr lang="en-US" altLang="en-US" sz="1200">
                <a:solidFill>
                  <a:srgbClr val="323130"/>
                </a:solidFill>
                <a:ea typeface="Verdana"/>
                <a:cs typeface="Segoe UI"/>
              </a:rPr>
              <a:t>We are acutely aware we face several challenges, particularly ensuring the safety and financial sustainability of our health care services. We are committed to delivering the Welsh Government expectations regarding improving our financial position and delivering our plan. We will do this by improving efficiency, productivity, and delivering the best value in our system, as well as reshaping the way we deliver some of our services, with a greater focus on illness prevention, early intervention and building capacity in community-based care. </a:t>
            </a:r>
          </a:p>
          <a:p>
            <a:pPr algn="just" defTabSz="914400" eaLnBrk="0" fontAlgn="base" hangingPunct="0">
              <a:spcBef>
                <a:spcPct val="0"/>
              </a:spcBef>
              <a:spcAft>
                <a:spcPts val="600"/>
              </a:spcAft>
            </a:pPr>
            <a:r>
              <a:rPr kumimoji="0" lang="en-US" altLang="en-US" sz="1200" b="0" i="0" u="none" strike="noStrike" cap="none" normalizeH="0" baseline="0">
                <a:ln>
                  <a:noFill/>
                </a:ln>
                <a:solidFill>
                  <a:srgbClr val="323130"/>
                </a:solidFill>
                <a:effectLst/>
                <a:ea typeface="Verdana"/>
                <a:cs typeface="Segoe UI"/>
              </a:rPr>
              <a:t>We</a:t>
            </a:r>
            <a:r>
              <a:rPr lang="en-US" altLang="en-US" sz="1200">
                <a:solidFill>
                  <a:srgbClr val="323130"/>
                </a:solidFill>
                <a:ea typeface="Verdana"/>
                <a:cs typeface="Segoe UI"/>
              </a:rPr>
              <a:t> </a:t>
            </a:r>
            <a:r>
              <a:rPr kumimoji="0" lang="en-US" altLang="en-US" sz="1200" b="0" i="0" u="none" strike="noStrike" cap="none" normalizeH="0">
                <a:ln>
                  <a:noFill/>
                </a:ln>
                <a:solidFill>
                  <a:srgbClr val="323130"/>
                </a:solidFill>
                <a:effectLst/>
                <a:ea typeface="Verdana"/>
                <a:cs typeface="Segoe UI"/>
              </a:rPr>
              <a:t> continue to experience </a:t>
            </a:r>
            <a:r>
              <a:rPr kumimoji="0" lang="en-US" altLang="en-US" sz="1200" b="0" i="0" u="none" strike="noStrike" cap="none" normalizeH="0" baseline="0">
                <a:ln>
                  <a:noFill/>
                </a:ln>
                <a:solidFill>
                  <a:srgbClr val="323130"/>
                </a:solidFill>
                <a:effectLst/>
                <a:ea typeface="Verdana"/>
                <a:cs typeface="Segoe UI"/>
              </a:rPr>
              <a:t>particularly busy and </a:t>
            </a:r>
            <a:r>
              <a:rPr lang="en-US" altLang="en-US" sz="1200">
                <a:solidFill>
                  <a:srgbClr val="323130"/>
                </a:solidFill>
                <a:ea typeface="Verdana"/>
                <a:cs typeface="Segoe UI"/>
              </a:rPr>
              <a:t>pressured</a:t>
            </a:r>
            <a:r>
              <a:rPr kumimoji="0" lang="en-US" altLang="en-US" sz="1200" b="0" i="0" u="none" strike="noStrike" cap="none" normalizeH="0" baseline="0">
                <a:ln>
                  <a:noFill/>
                </a:ln>
                <a:solidFill>
                  <a:srgbClr val="323130"/>
                </a:solidFill>
                <a:effectLst/>
                <a:ea typeface="Verdana"/>
                <a:cs typeface="Segoe UI"/>
              </a:rPr>
              <a:t> times in our urgent and emergency care services</a:t>
            </a:r>
            <a:r>
              <a:rPr lang="en-US" altLang="en-US" sz="1200">
                <a:solidFill>
                  <a:srgbClr val="323130"/>
                </a:solidFill>
                <a:ea typeface="Verdana"/>
                <a:cs typeface="Segoe UI"/>
              </a:rPr>
              <a:t>. The Health Board remains committed to supporting </a:t>
            </a:r>
            <a:r>
              <a:rPr kumimoji="0" lang="en-US" altLang="en-US" sz="1200" b="0" i="0" u="none" strike="noStrike" cap="none" normalizeH="0" baseline="0">
                <a:ln>
                  <a:noFill/>
                </a:ln>
                <a:solidFill>
                  <a:srgbClr val="323130"/>
                </a:solidFill>
                <a:effectLst/>
                <a:ea typeface="Verdana"/>
                <a:cs typeface="Segoe UI"/>
              </a:rPr>
              <a:t>urgent and emergency care services to run towards these problems and do everything we  can to look after our patients and one another.  </a:t>
            </a:r>
            <a:endParaRPr lang="en-US" altLang="en-US" sz="1200" b="0" i="0" u="none" strike="noStrike" cap="none" normalizeH="0" baseline="0">
              <a:ln>
                <a:noFill/>
              </a:ln>
              <a:solidFill>
                <a:srgbClr val="323130"/>
              </a:solidFill>
              <a:effectLst/>
              <a:ea typeface="Verdana"/>
              <a:cs typeface="Segoe UI"/>
            </a:endParaRPr>
          </a:p>
          <a:p>
            <a:pPr algn="just" defTabSz="914400" eaLnBrk="0" fontAlgn="base" hangingPunct="0">
              <a:spcBef>
                <a:spcPct val="0"/>
              </a:spcBef>
              <a:spcAft>
                <a:spcPts val="600"/>
              </a:spcAft>
            </a:pPr>
            <a:r>
              <a:rPr lang="en-US" altLang="en-US" sz="1200">
                <a:solidFill>
                  <a:srgbClr val="323130"/>
                </a:solidFill>
                <a:ea typeface="Verdana"/>
                <a:cs typeface="Segoe UI"/>
              </a:rPr>
              <a:t>We have continued our focus on recovering planned care services - our great progress has been nationally recognised and as a consequence of the improvements delivered in performance and outcomes related to planned care and child and adolescent mental health, Welsh Government have de-escalated the Health Board in those areas from Targeted Intervention. However, we know there is more work to do and improving waiting times for patients remains a continued focus. </a:t>
            </a:r>
          </a:p>
          <a:p>
            <a:pPr algn="just" defTabSz="914400">
              <a:spcBef>
                <a:spcPct val="0"/>
              </a:spcBef>
              <a:spcAft>
                <a:spcPts val="600"/>
              </a:spcAft>
            </a:pPr>
            <a:r>
              <a:rPr lang="en-US" altLang="en-US" sz="1200">
                <a:solidFill>
                  <a:srgbClr val="323130"/>
                </a:solidFill>
                <a:ea typeface="Verdana"/>
                <a:cs typeface="Segoe UI"/>
              </a:rPr>
              <a:t>We have embarked on a programme of improvement in our maternity and neonatal services which we will continue, and we will establish a transformation programme for our mental health services and services for learning disabled people working closely with local authority and third sector partners. Our work in these areas will be informed by people with lived experience of our services, and their families and carers.</a:t>
            </a:r>
            <a:endParaRPr lang="en-US" altLang="en-US" sz="1200">
              <a:solidFill>
                <a:srgbClr val="323130"/>
              </a:solidFill>
              <a:ea typeface="Verdana" panose="020B0604030504040204" pitchFamily="34" charset="0"/>
              <a:cs typeface="Segoe UI"/>
            </a:endParaRPr>
          </a:p>
          <a:p>
            <a:pPr algn="just" defTabSz="914400">
              <a:spcBef>
                <a:spcPct val="0"/>
              </a:spcBef>
              <a:spcAft>
                <a:spcPts val="600"/>
              </a:spcAft>
            </a:pPr>
            <a:r>
              <a:rPr lang="en-US" altLang="en-US" sz="1200">
                <a:solidFill>
                  <a:srgbClr val="323130"/>
                </a:solidFill>
                <a:ea typeface="Verdana"/>
                <a:cs typeface="Segoe UI"/>
              </a:rPr>
              <a:t>We will also commit to work with team colleagues across the organisation to ensure that everyone feels safe in work, empowered and engaged, and where diversity is celebrated so that everyone feels a sense of belonging.   </a:t>
            </a:r>
            <a:endParaRPr lang="en-US" altLang="en-US" sz="1200">
              <a:solidFill>
                <a:srgbClr val="323130"/>
              </a:solidFill>
              <a:ea typeface="Verdana" panose="020B0604030504040204" pitchFamily="34" charset="0"/>
              <a:cs typeface="Segoe UI"/>
            </a:endParaRPr>
          </a:p>
          <a:p>
            <a:pPr algn="just" defTabSz="914400">
              <a:spcBef>
                <a:spcPct val="0"/>
              </a:spcBef>
              <a:spcAft>
                <a:spcPts val="600"/>
              </a:spcAft>
            </a:pPr>
            <a:r>
              <a:rPr lang="en-US" altLang="en-US" sz="1200">
                <a:solidFill>
                  <a:srgbClr val="323130"/>
                </a:solidFill>
                <a:ea typeface="Verdana"/>
                <a:cs typeface="Segoe UI"/>
              </a:rPr>
              <a:t>The Board recognises its role in leading and governing the organisation through the next three years as we transition to a sustainable model of care, and we are committed to doing this in the best interests of our patients, communities and colleagues. </a:t>
            </a:r>
            <a:endParaRPr lang="en-US" altLang="en-US" sz="1200">
              <a:solidFill>
                <a:srgbClr val="323130"/>
              </a:solidFill>
              <a:ea typeface="Verdana" panose="020B0604030504040204" pitchFamily="34" charset="0"/>
              <a:cs typeface="Segoe UI"/>
            </a:endParaRPr>
          </a:p>
        </p:txBody>
      </p:sp>
    </p:spTree>
    <p:extLst>
      <p:ext uri="{BB962C8B-B14F-4D97-AF65-F5344CB8AC3E}">
        <p14:creationId xmlns:p14="http://schemas.microsoft.com/office/powerpoint/2010/main" val="9709457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63B6A-0733-BB47-58DA-5688B9C2EA3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E659952-7B03-8199-935D-B046A8DD28D5}"/>
              </a:ext>
            </a:extLst>
          </p:cNvPr>
          <p:cNvPicPr>
            <a:picLocks noChangeAspect="1"/>
          </p:cNvPicPr>
          <p:nvPr/>
        </p:nvPicPr>
        <p:blipFill>
          <a:blip r:embed="rId2">
            <a:alphaModFix amt="20000"/>
            <a:lum bright="40000" contrast="-40000"/>
          </a:blip>
          <a:srcRect l="39228" t="58256" r="-2"/>
          <a:stretch/>
        </p:blipFill>
        <p:spPr>
          <a:xfrm rot="10800000">
            <a:off x="3019747" y="3059606"/>
            <a:ext cx="6769167" cy="3795760"/>
          </a:xfrm>
          <a:prstGeom prst="rect">
            <a:avLst/>
          </a:prstGeom>
        </p:spPr>
      </p:pic>
      <p:sp>
        <p:nvSpPr>
          <p:cNvPr id="41" name="Rectangle 40">
            <a:extLst>
              <a:ext uri="{FF2B5EF4-FFF2-40B4-BE49-F238E27FC236}">
                <a16:creationId xmlns:a16="http://schemas.microsoft.com/office/drawing/2014/main" id="{2D0567DE-47CB-A740-8426-DB48281AD4B2}"/>
              </a:ext>
            </a:extLst>
          </p:cNvPr>
          <p:cNvSpPr/>
          <p:nvPr/>
        </p:nvSpPr>
        <p:spPr>
          <a:xfrm>
            <a:off x="404130" y="5866039"/>
            <a:ext cx="9086850" cy="575582"/>
          </a:xfrm>
          <a:prstGeom prst="rect">
            <a:avLst/>
          </a:prstGeom>
          <a:solidFill>
            <a:srgbClr val="73C16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7119F912-323D-81AB-4776-D22B66926D42}"/>
              </a:ext>
            </a:extLst>
          </p:cNvPr>
          <p:cNvSpPr/>
          <p:nvPr/>
        </p:nvSpPr>
        <p:spPr>
          <a:xfrm>
            <a:off x="367396" y="4788354"/>
            <a:ext cx="9086850" cy="575582"/>
          </a:xfrm>
          <a:prstGeom prst="rect">
            <a:avLst/>
          </a:prstGeom>
          <a:solidFill>
            <a:srgbClr val="FFCC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DD20BEBE-DE2B-F70E-6F43-5650C269C1C6}"/>
              </a:ext>
            </a:extLst>
          </p:cNvPr>
          <p:cNvSpPr/>
          <p:nvPr/>
        </p:nvSpPr>
        <p:spPr>
          <a:xfrm>
            <a:off x="391886" y="3759654"/>
            <a:ext cx="9086850" cy="575582"/>
          </a:xfrm>
          <a:prstGeom prst="rect">
            <a:avLst/>
          </a:prstGeom>
          <a:solidFill>
            <a:srgbClr val="9E4E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82D24CFA-C8E4-5E36-2F80-47033AE03758}"/>
              </a:ext>
            </a:extLst>
          </p:cNvPr>
          <p:cNvSpPr/>
          <p:nvPr/>
        </p:nvSpPr>
        <p:spPr>
          <a:xfrm>
            <a:off x="379718" y="2571750"/>
            <a:ext cx="9086850" cy="575582"/>
          </a:xfrm>
          <a:prstGeom prst="rect">
            <a:avLst/>
          </a:prstGeom>
          <a:solidFill>
            <a:srgbClr val="51ABE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393799A8-0346-A98A-AB1F-48ABFC457453}"/>
              </a:ext>
            </a:extLst>
          </p:cNvPr>
          <p:cNvSpPr/>
          <p:nvPr/>
        </p:nvSpPr>
        <p:spPr>
          <a:xfrm>
            <a:off x="416375" y="1285875"/>
            <a:ext cx="9086850" cy="575582"/>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D944808-6734-F44D-B9AE-33E336C519E8}"/>
              </a:ext>
            </a:extLst>
          </p:cNvPr>
          <p:cNvSpPr/>
          <p:nvPr/>
        </p:nvSpPr>
        <p:spPr>
          <a:xfrm>
            <a:off x="6943571" y="975372"/>
            <a:ext cx="2559313" cy="1121557"/>
          </a:xfrm>
          <a:prstGeom prst="rect">
            <a:avLst/>
          </a:prstGeom>
          <a:solidFill>
            <a:schemeClr val="bg1"/>
          </a:solidFill>
          <a:ln w="28575">
            <a:solidFill>
              <a:srgbClr val="C6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buFont typeface="Arial"/>
              <a:buChar char="•"/>
            </a:pPr>
            <a:r>
              <a:rPr lang="en-GB" sz="1100">
                <a:solidFill>
                  <a:schemeClr val="tx1"/>
                </a:solidFill>
              </a:rPr>
              <a:t>Develop new approach to needs assessment reflecting changing population need</a:t>
            </a:r>
            <a:endParaRPr lang="en-GB" sz="1400"/>
          </a:p>
          <a:p>
            <a:pPr marL="171450" indent="-171450">
              <a:buFont typeface="Arial"/>
              <a:buChar char="•"/>
            </a:pPr>
            <a:r>
              <a:rPr lang="en-GB" sz="1100">
                <a:solidFill>
                  <a:schemeClr val="tx1"/>
                </a:solidFill>
              </a:rPr>
              <a:t>Develop a process for ongoing horizon scanning for the future</a:t>
            </a:r>
          </a:p>
          <a:p>
            <a:pPr marL="171450" indent="-171450">
              <a:buFont typeface="Arial"/>
              <a:buChar char="•"/>
            </a:pPr>
            <a:r>
              <a:rPr lang="en-GB" sz="1100">
                <a:solidFill>
                  <a:schemeClr val="tx1"/>
                </a:solidFill>
              </a:rPr>
              <a:t>Undertake deep dives into areas of unmet need in our population</a:t>
            </a:r>
          </a:p>
        </p:txBody>
      </p:sp>
      <p:sp>
        <p:nvSpPr>
          <p:cNvPr id="11" name="Rectangle 10">
            <a:extLst>
              <a:ext uri="{FF2B5EF4-FFF2-40B4-BE49-F238E27FC236}">
                <a16:creationId xmlns:a16="http://schemas.microsoft.com/office/drawing/2014/main" id="{6FD9ED40-E745-2EBE-94D1-5933889C0A32}"/>
              </a:ext>
            </a:extLst>
          </p:cNvPr>
          <p:cNvSpPr/>
          <p:nvPr/>
        </p:nvSpPr>
        <p:spPr>
          <a:xfrm>
            <a:off x="6943645" y="2136303"/>
            <a:ext cx="2559313" cy="1379466"/>
          </a:xfrm>
          <a:prstGeom prst="rect">
            <a:avLst/>
          </a:prstGeom>
          <a:solidFill>
            <a:schemeClr val="bg1"/>
          </a:solidFill>
          <a:ln w="28575">
            <a:solidFill>
              <a:srgbClr val="51ABE7"/>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buFont typeface="Arial"/>
              <a:buChar char="•"/>
            </a:pPr>
            <a:endParaRPr lang="en-GB" sz="1100">
              <a:solidFill>
                <a:schemeClr val="tx1"/>
              </a:solidFill>
            </a:endParaRPr>
          </a:p>
          <a:p>
            <a:pPr marL="171450" indent="-171450" algn="ctr">
              <a:buFont typeface="Arial"/>
              <a:buChar char="•"/>
            </a:pPr>
            <a:endParaRPr lang="en-GB"/>
          </a:p>
        </p:txBody>
      </p:sp>
      <p:sp>
        <p:nvSpPr>
          <p:cNvPr id="12" name="Rectangle 11">
            <a:extLst>
              <a:ext uri="{FF2B5EF4-FFF2-40B4-BE49-F238E27FC236}">
                <a16:creationId xmlns:a16="http://schemas.microsoft.com/office/drawing/2014/main" id="{8805ADEE-FE61-A6FD-AE98-1BD37A6EE507}"/>
              </a:ext>
            </a:extLst>
          </p:cNvPr>
          <p:cNvSpPr/>
          <p:nvPr/>
        </p:nvSpPr>
        <p:spPr>
          <a:xfrm>
            <a:off x="6936262" y="3554292"/>
            <a:ext cx="2557343" cy="977378"/>
          </a:xfrm>
          <a:prstGeom prst="rect">
            <a:avLst/>
          </a:prstGeom>
          <a:solidFill>
            <a:schemeClr val="bg1"/>
          </a:solidFill>
          <a:ln w="28575">
            <a:solidFill>
              <a:srgbClr val="9E4ECD"/>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lgn="just">
              <a:spcAft>
                <a:spcPts val="600"/>
              </a:spcAft>
              <a:buFont typeface="Arial,Sans-Serif"/>
              <a:buChar char="•"/>
            </a:pPr>
            <a:r>
              <a:rPr lang="en-GB" sz="1100">
                <a:solidFill>
                  <a:srgbClr val="000000"/>
                </a:solidFill>
              </a:rPr>
              <a:t>Primary and Community Estates Strategy</a:t>
            </a:r>
          </a:p>
        </p:txBody>
      </p:sp>
      <p:sp>
        <p:nvSpPr>
          <p:cNvPr id="13" name="Rectangle: Rounded Corners 52">
            <a:extLst>
              <a:ext uri="{FF2B5EF4-FFF2-40B4-BE49-F238E27FC236}">
                <a16:creationId xmlns:a16="http://schemas.microsoft.com/office/drawing/2014/main" id="{BCE6E9F9-C1FA-D905-4F1B-EF2C2120A092}"/>
              </a:ext>
            </a:extLst>
          </p:cNvPr>
          <p:cNvSpPr/>
          <p:nvPr/>
        </p:nvSpPr>
        <p:spPr>
          <a:xfrm>
            <a:off x="6940797" y="4564063"/>
            <a:ext cx="2557352" cy="1034747"/>
          </a:xfrm>
          <a:prstGeom prst="rect">
            <a:avLst/>
          </a:prstGeom>
          <a:solidFill>
            <a:schemeClr val="bg1"/>
          </a:solidFill>
          <a:ln w="28575">
            <a:solidFill>
              <a:srgbClr val="FF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4" name="Rectangle: Rounded Corners 58">
            <a:extLst>
              <a:ext uri="{FF2B5EF4-FFF2-40B4-BE49-F238E27FC236}">
                <a16:creationId xmlns:a16="http://schemas.microsoft.com/office/drawing/2014/main" id="{ED32C5F1-F384-0947-86D2-B3C5DC920F36}"/>
              </a:ext>
            </a:extLst>
          </p:cNvPr>
          <p:cNvSpPr/>
          <p:nvPr/>
        </p:nvSpPr>
        <p:spPr>
          <a:xfrm>
            <a:off x="6948314" y="5659879"/>
            <a:ext cx="2559095" cy="991201"/>
          </a:xfrm>
          <a:prstGeom prst="rect">
            <a:avLst/>
          </a:prstGeom>
          <a:solidFill>
            <a:schemeClr val="bg1"/>
          </a:solidFill>
          <a:ln w="28575">
            <a:solidFill>
              <a:srgbClr val="73C162"/>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171450" indent="-171450" algn="ctr">
              <a:buFont typeface="Arial"/>
              <a:buChar char="•"/>
            </a:pPr>
            <a:r>
              <a:rPr lang="en-US" sz="1100">
                <a:solidFill>
                  <a:schemeClr val="tx1"/>
                </a:solidFill>
              </a:rPr>
              <a:t>New Climate Action Plan developed</a:t>
            </a:r>
            <a:endParaRPr lang="en-US"/>
          </a:p>
        </p:txBody>
      </p:sp>
      <p:sp>
        <p:nvSpPr>
          <p:cNvPr id="43" name="Rectangle 42">
            <a:extLst>
              <a:ext uri="{FF2B5EF4-FFF2-40B4-BE49-F238E27FC236}">
                <a16:creationId xmlns:a16="http://schemas.microsoft.com/office/drawing/2014/main" id="{8A329AB9-69CA-3D6F-07F8-0D5F20765245}"/>
              </a:ext>
            </a:extLst>
          </p:cNvPr>
          <p:cNvSpPr/>
          <p:nvPr/>
        </p:nvSpPr>
        <p:spPr>
          <a:xfrm>
            <a:off x="2712127" y="975372"/>
            <a:ext cx="3838485" cy="1120500"/>
          </a:xfrm>
          <a:prstGeom prst="rect">
            <a:avLst/>
          </a:prstGeom>
          <a:solidFill>
            <a:schemeClr val="bg1"/>
          </a:solidFill>
          <a:ln w="28575">
            <a:solidFill>
              <a:srgbClr val="C6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buFont typeface="Arial"/>
              <a:buChar char="•"/>
            </a:pPr>
            <a:r>
              <a:rPr lang="en-GB" sz="1100">
                <a:solidFill>
                  <a:schemeClr val="tx1"/>
                </a:solidFill>
              </a:rPr>
              <a:t>Establish sustainable model for Weight Management Pathway</a:t>
            </a:r>
            <a:endParaRPr lang="en-US">
              <a:solidFill>
                <a:schemeClr val="tx1"/>
              </a:solidFill>
            </a:endParaRPr>
          </a:p>
          <a:p>
            <a:pPr marL="171450" indent="-171450">
              <a:buFont typeface="Arial"/>
              <a:buChar char="•"/>
            </a:pPr>
            <a:r>
              <a:rPr lang="en-GB" sz="1100">
                <a:solidFill>
                  <a:schemeClr val="tx1"/>
                </a:solidFill>
              </a:rPr>
              <a:t>Establish sustainable model for Diabetes prevention programme </a:t>
            </a:r>
          </a:p>
          <a:p>
            <a:pPr marL="171450" indent="-171450">
              <a:buFont typeface="Arial"/>
              <a:buChar char="•"/>
            </a:pPr>
            <a:r>
              <a:rPr lang="en-GB" sz="1100">
                <a:solidFill>
                  <a:schemeClr val="tx1"/>
                </a:solidFill>
              </a:rPr>
              <a:t>Deliver Children's and Young People's Strategy</a:t>
            </a:r>
          </a:p>
        </p:txBody>
      </p:sp>
      <p:sp>
        <p:nvSpPr>
          <p:cNvPr id="44" name="Rectangle 43">
            <a:extLst>
              <a:ext uri="{FF2B5EF4-FFF2-40B4-BE49-F238E27FC236}">
                <a16:creationId xmlns:a16="http://schemas.microsoft.com/office/drawing/2014/main" id="{5A4C78E1-DCD3-0FE7-C801-00C190A30699}"/>
              </a:ext>
            </a:extLst>
          </p:cNvPr>
          <p:cNvSpPr/>
          <p:nvPr/>
        </p:nvSpPr>
        <p:spPr>
          <a:xfrm>
            <a:off x="2730590" y="2136303"/>
            <a:ext cx="3829757" cy="1379466"/>
          </a:xfrm>
          <a:prstGeom prst="rect">
            <a:avLst/>
          </a:prstGeom>
          <a:solidFill>
            <a:schemeClr val="bg1"/>
          </a:solidFill>
          <a:ln w="28575">
            <a:solidFill>
              <a:srgbClr val="51ABE7"/>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buFont typeface="Arial"/>
              <a:buChar char="•"/>
            </a:pPr>
            <a:r>
              <a:rPr lang="en-GB" sz="1100">
                <a:solidFill>
                  <a:schemeClr val="tx1"/>
                </a:solidFill>
              </a:rPr>
              <a:t>Develop model for Mental Health Emergency Department</a:t>
            </a:r>
          </a:p>
          <a:p>
            <a:pPr marL="171450" indent="-171450">
              <a:buFont typeface="Arial"/>
              <a:buChar char="•"/>
            </a:pPr>
            <a:r>
              <a:rPr lang="en-GB" sz="1100">
                <a:solidFill>
                  <a:schemeClr val="tx1"/>
                </a:solidFill>
              </a:rPr>
              <a:t>Implement Stroke improvement plan</a:t>
            </a:r>
          </a:p>
          <a:p>
            <a:pPr marL="171450" indent="-171450">
              <a:buFont typeface="Arial"/>
              <a:buChar char="•"/>
            </a:pPr>
            <a:r>
              <a:rPr lang="en-GB" sz="1100">
                <a:solidFill>
                  <a:schemeClr val="tx1"/>
                </a:solidFill>
              </a:rPr>
              <a:t>Develop secondary care diabetes and endocrine service</a:t>
            </a:r>
          </a:p>
          <a:p>
            <a:pPr marL="171450" indent="-171450">
              <a:buFont typeface="Arial"/>
              <a:buChar char="•"/>
            </a:pPr>
            <a:r>
              <a:rPr lang="en-GB" sz="1100">
                <a:solidFill>
                  <a:schemeClr val="tx1"/>
                </a:solidFill>
              </a:rPr>
              <a:t>Continue to develop the D2RA service</a:t>
            </a:r>
          </a:p>
          <a:p>
            <a:pPr marL="171450" indent="-171450">
              <a:buFont typeface="Arial"/>
              <a:buChar char="•"/>
            </a:pPr>
            <a:r>
              <a:rPr lang="en-GB" sz="1100">
                <a:solidFill>
                  <a:schemeClr val="tx1"/>
                </a:solidFill>
              </a:rPr>
              <a:t>Deliver LD inpatient service modernisation improvements to older people's mental health services</a:t>
            </a:r>
          </a:p>
          <a:p>
            <a:pPr marL="171450" indent="-171450">
              <a:buFont typeface="Arial"/>
              <a:buChar char="•"/>
            </a:pPr>
            <a:r>
              <a:rPr lang="en-GB" sz="1100">
                <a:solidFill>
                  <a:schemeClr val="tx1"/>
                </a:solidFill>
              </a:rPr>
              <a:t>Build resilient Cellular pathology service</a:t>
            </a:r>
          </a:p>
        </p:txBody>
      </p:sp>
      <p:sp>
        <p:nvSpPr>
          <p:cNvPr id="49" name="Rectangle 48">
            <a:extLst>
              <a:ext uri="{FF2B5EF4-FFF2-40B4-BE49-F238E27FC236}">
                <a16:creationId xmlns:a16="http://schemas.microsoft.com/office/drawing/2014/main" id="{D55C08BE-24C2-10E3-0C88-4F6BACCC3176}"/>
              </a:ext>
            </a:extLst>
          </p:cNvPr>
          <p:cNvSpPr/>
          <p:nvPr/>
        </p:nvSpPr>
        <p:spPr>
          <a:xfrm>
            <a:off x="2730590" y="3554292"/>
            <a:ext cx="3843397" cy="977378"/>
          </a:xfrm>
          <a:prstGeom prst="rect">
            <a:avLst/>
          </a:prstGeom>
          <a:solidFill>
            <a:schemeClr val="bg1"/>
          </a:solidFill>
          <a:ln w="28575">
            <a:solidFill>
              <a:srgbClr val="9E4ECD"/>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buFont typeface="Arial"/>
              <a:buChar char="•"/>
            </a:pPr>
            <a:r>
              <a:rPr lang="en-GB" sz="1100" dirty="0">
                <a:solidFill>
                  <a:schemeClr val="tx1"/>
                </a:solidFill>
              </a:rPr>
              <a:t>Critical Care and Burns Expansion</a:t>
            </a:r>
          </a:p>
          <a:p>
            <a:pPr marL="171450" indent="-171450">
              <a:buFont typeface="Arial"/>
              <a:buChar char="•"/>
            </a:pPr>
            <a:r>
              <a:rPr lang="en-GB" sz="1100" dirty="0">
                <a:solidFill>
                  <a:schemeClr val="tx1"/>
                </a:solidFill>
              </a:rPr>
              <a:t>Implement further Theatre developments</a:t>
            </a:r>
          </a:p>
          <a:p>
            <a:pPr marL="171450" indent="-171450">
              <a:buFont typeface="Arial"/>
              <a:buChar char="•"/>
            </a:pPr>
            <a:r>
              <a:rPr lang="en-GB" sz="1100" dirty="0">
                <a:solidFill>
                  <a:schemeClr val="tx1"/>
                </a:solidFill>
              </a:rPr>
              <a:t>5th Linac (Radiotherapy treatment machine) for SWW</a:t>
            </a:r>
          </a:p>
          <a:p>
            <a:pPr marL="171450" indent="-171450">
              <a:buFont typeface="Arial"/>
              <a:buChar char="•"/>
            </a:pPr>
            <a:r>
              <a:rPr lang="en-GB" sz="1100" dirty="0">
                <a:solidFill>
                  <a:schemeClr val="tx1"/>
                </a:solidFill>
              </a:rPr>
              <a:t>Improvements to LD inpatient estate</a:t>
            </a:r>
          </a:p>
          <a:p>
            <a:pPr marL="171450" indent="-171450">
              <a:buFont typeface="Arial"/>
              <a:buChar char="•"/>
            </a:pPr>
            <a:r>
              <a:rPr lang="en-GB" sz="1100" dirty="0">
                <a:solidFill>
                  <a:schemeClr val="tx1"/>
                </a:solidFill>
              </a:rPr>
              <a:t>Single Electronic Patient Record further phases</a:t>
            </a:r>
          </a:p>
        </p:txBody>
      </p:sp>
      <p:sp>
        <p:nvSpPr>
          <p:cNvPr id="55" name="Rectangle: Rounded Corners 52">
            <a:extLst>
              <a:ext uri="{FF2B5EF4-FFF2-40B4-BE49-F238E27FC236}">
                <a16:creationId xmlns:a16="http://schemas.microsoft.com/office/drawing/2014/main" id="{AAA097AF-318F-873F-02FA-4FF56CC5BF8E}"/>
              </a:ext>
            </a:extLst>
          </p:cNvPr>
          <p:cNvSpPr/>
          <p:nvPr/>
        </p:nvSpPr>
        <p:spPr>
          <a:xfrm>
            <a:off x="2724850" y="4564063"/>
            <a:ext cx="3842948" cy="1034747"/>
          </a:xfrm>
          <a:prstGeom prst="rect">
            <a:avLst/>
          </a:prstGeom>
          <a:solidFill>
            <a:schemeClr val="bg1"/>
          </a:solidFill>
          <a:ln w="28575">
            <a:solidFill>
              <a:srgbClr val="FF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171450" indent="-171450">
              <a:buFont typeface="Arial"/>
              <a:buChar char="•"/>
            </a:pPr>
            <a:r>
              <a:rPr lang="en-GB" sz="1100">
                <a:solidFill>
                  <a:schemeClr val="tx1"/>
                </a:solidFill>
              </a:rPr>
              <a:t>Transform our coaching and mentoring opportunities to increase accessibility for all our people</a:t>
            </a:r>
          </a:p>
          <a:p>
            <a:pPr marL="171450" indent="-171450">
              <a:buFont typeface="Arial"/>
              <a:buChar char="•"/>
            </a:pPr>
            <a:r>
              <a:rPr lang="en-GB" sz="1100">
                <a:solidFill>
                  <a:schemeClr val="tx1"/>
                </a:solidFill>
              </a:rPr>
              <a:t>Improve the recruitment experience of our candidates</a:t>
            </a:r>
          </a:p>
          <a:p>
            <a:pPr marL="171450" indent="-171450">
              <a:buFont typeface="Arial"/>
              <a:buChar char="•"/>
            </a:pPr>
            <a:r>
              <a:rPr lang="en-GB" sz="1100">
                <a:solidFill>
                  <a:schemeClr val="tx1"/>
                </a:solidFill>
              </a:rPr>
              <a:t>Provide further training for digital and data solutions, working with Trade Union partners to source funding where required</a:t>
            </a:r>
          </a:p>
        </p:txBody>
      </p:sp>
      <p:sp>
        <p:nvSpPr>
          <p:cNvPr id="60" name="Rectangle: Rounded Corners 58">
            <a:extLst>
              <a:ext uri="{FF2B5EF4-FFF2-40B4-BE49-F238E27FC236}">
                <a16:creationId xmlns:a16="http://schemas.microsoft.com/office/drawing/2014/main" id="{DDC511A4-41F9-7B45-07FD-7585CAC0C68C}"/>
              </a:ext>
            </a:extLst>
          </p:cNvPr>
          <p:cNvSpPr/>
          <p:nvPr/>
        </p:nvSpPr>
        <p:spPr>
          <a:xfrm>
            <a:off x="2724850" y="5659879"/>
            <a:ext cx="3838720" cy="990833"/>
          </a:xfrm>
          <a:prstGeom prst="rect">
            <a:avLst/>
          </a:prstGeom>
          <a:solidFill>
            <a:schemeClr val="bg1"/>
          </a:solidFill>
          <a:ln w="28575">
            <a:solidFill>
              <a:srgbClr val="73C162"/>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171450" indent="-171450">
              <a:buFont typeface="Arial"/>
              <a:buChar char="•"/>
            </a:pPr>
            <a:r>
              <a:rPr lang="en-GB" sz="1100">
                <a:solidFill>
                  <a:schemeClr val="tx1"/>
                </a:solidFill>
              </a:rPr>
              <a:t>Updated approach to climate mitigation (emissions reduction) ensuring this is being undertaken across the organisation and embedded into all strategies and action plans</a:t>
            </a:r>
          </a:p>
          <a:p>
            <a:pPr marL="171450" indent="-171450">
              <a:buFont typeface="Arial"/>
              <a:buChar char="•"/>
            </a:pPr>
            <a:r>
              <a:rPr lang="en-GB" sz="1100">
                <a:solidFill>
                  <a:schemeClr val="tx1"/>
                </a:solidFill>
              </a:rPr>
              <a:t>Continued delivery of savings and effective financial grip and control</a:t>
            </a:r>
            <a:endParaRPr lang="en-US" sz="1100">
              <a:solidFill>
                <a:schemeClr val="tx1"/>
              </a:solidFill>
            </a:endParaRPr>
          </a:p>
        </p:txBody>
      </p:sp>
      <p:sp>
        <p:nvSpPr>
          <p:cNvPr id="59" name="Rectangle: Rounded Corners 58">
            <a:extLst>
              <a:ext uri="{FF2B5EF4-FFF2-40B4-BE49-F238E27FC236}">
                <a16:creationId xmlns:a16="http://schemas.microsoft.com/office/drawing/2014/main" id="{EAF28047-07A1-41F0-4694-82C534A3B402}"/>
              </a:ext>
            </a:extLst>
          </p:cNvPr>
          <p:cNvSpPr/>
          <p:nvPr/>
        </p:nvSpPr>
        <p:spPr>
          <a:xfrm>
            <a:off x="382829" y="5667368"/>
            <a:ext cx="1935997" cy="989998"/>
          </a:xfrm>
          <a:prstGeom prst="rect">
            <a:avLst/>
          </a:prstGeom>
          <a:solidFill>
            <a:schemeClr val="bg1"/>
          </a:solidFill>
          <a:ln w="28575">
            <a:solidFill>
              <a:srgbClr val="73C16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53" name="Rectangle: Rounded Corners 52">
            <a:extLst>
              <a:ext uri="{FF2B5EF4-FFF2-40B4-BE49-F238E27FC236}">
                <a16:creationId xmlns:a16="http://schemas.microsoft.com/office/drawing/2014/main" id="{1C205DB0-9875-87FF-B2D4-004AF74180F1}"/>
              </a:ext>
            </a:extLst>
          </p:cNvPr>
          <p:cNvSpPr/>
          <p:nvPr/>
        </p:nvSpPr>
        <p:spPr>
          <a:xfrm>
            <a:off x="377091" y="4572716"/>
            <a:ext cx="1929109" cy="1034141"/>
          </a:xfrm>
          <a:prstGeom prst="rect">
            <a:avLst/>
          </a:prstGeom>
          <a:solidFill>
            <a:schemeClr val="bg1"/>
          </a:solidFill>
          <a:ln w="28575">
            <a:solidFill>
              <a:srgbClr val="FF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8" name="Rectangle: Rounded Corners 33">
            <a:extLst>
              <a:ext uri="{FF2B5EF4-FFF2-40B4-BE49-F238E27FC236}">
                <a16:creationId xmlns:a16="http://schemas.microsoft.com/office/drawing/2014/main" id="{F915A989-79E1-7EF7-71BA-72620705622B}"/>
              </a:ext>
            </a:extLst>
          </p:cNvPr>
          <p:cNvSpPr/>
          <p:nvPr/>
        </p:nvSpPr>
        <p:spPr>
          <a:xfrm>
            <a:off x="377091" y="3555456"/>
            <a:ext cx="1931799" cy="979715"/>
          </a:xfrm>
          <a:prstGeom prst="rect">
            <a:avLst/>
          </a:prstGeom>
          <a:solidFill>
            <a:schemeClr val="bg1"/>
          </a:solidFill>
          <a:ln w="28575">
            <a:solidFill>
              <a:srgbClr val="9E4EC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20" name="Rectangle: Rounded Corners 19">
            <a:extLst>
              <a:ext uri="{FF2B5EF4-FFF2-40B4-BE49-F238E27FC236}">
                <a16:creationId xmlns:a16="http://schemas.microsoft.com/office/drawing/2014/main" id="{24F388C3-41C8-F1F0-6C95-B288E6C5C323}"/>
              </a:ext>
            </a:extLst>
          </p:cNvPr>
          <p:cNvSpPr/>
          <p:nvPr/>
        </p:nvSpPr>
        <p:spPr>
          <a:xfrm>
            <a:off x="382830" y="2145209"/>
            <a:ext cx="1932993" cy="1371252"/>
          </a:xfrm>
          <a:prstGeom prst="rect">
            <a:avLst/>
          </a:prstGeom>
          <a:solidFill>
            <a:schemeClr val="bg1"/>
          </a:solidFill>
          <a:ln w="28575">
            <a:solidFill>
              <a:srgbClr val="51ABE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Rounded Corners 18">
            <a:extLst>
              <a:ext uri="{FF2B5EF4-FFF2-40B4-BE49-F238E27FC236}">
                <a16:creationId xmlns:a16="http://schemas.microsoft.com/office/drawing/2014/main" id="{FE29B641-AEDD-226A-2A47-6CF616E2E6AD}"/>
              </a:ext>
            </a:extLst>
          </p:cNvPr>
          <p:cNvSpPr/>
          <p:nvPr/>
        </p:nvSpPr>
        <p:spPr>
          <a:xfrm>
            <a:off x="397604" y="975372"/>
            <a:ext cx="1910309" cy="1132254"/>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9C1F4F00-DFA7-1EF6-440C-43FA65FE9BF8}"/>
              </a:ext>
            </a:extLst>
          </p:cNvPr>
          <p:cNvSpPr>
            <a:spLocks noGrp="1"/>
          </p:cNvSpPr>
          <p:nvPr>
            <p:ph type="sldNum" sz="quarter" idx="12"/>
          </p:nvPr>
        </p:nvSpPr>
        <p:spPr/>
        <p:txBody>
          <a:bodyPr/>
          <a:lstStyle/>
          <a:p>
            <a:r>
              <a:rPr lang="en-GB"/>
              <a:t>20</a:t>
            </a:r>
          </a:p>
        </p:txBody>
      </p:sp>
      <p:sp>
        <p:nvSpPr>
          <p:cNvPr id="5" name="TextBox 4">
            <a:extLst>
              <a:ext uri="{FF2B5EF4-FFF2-40B4-BE49-F238E27FC236}">
                <a16:creationId xmlns:a16="http://schemas.microsoft.com/office/drawing/2014/main" id="{23D041F9-3E14-6C53-D30B-3DD88EBBFB22}"/>
              </a:ext>
            </a:extLst>
          </p:cNvPr>
          <p:cNvSpPr txBox="1"/>
          <p:nvPr/>
        </p:nvSpPr>
        <p:spPr>
          <a:xfrm>
            <a:off x="356733" y="415018"/>
            <a:ext cx="6518366" cy="369332"/>
          </a:xfrm>
          <a:prstGeom prst="rect">
            <a:avLst/>
          </a:prstGeom>
          <a:noFill/>
        </p:spPr>
        <p:txBody>
          <a:bodyPr wrap="square" rtlCol="0">
            <a:spAutoFit/>
          </a:bodyPr>
          <a:lstStyle/>
          <a:p>
            <a:pPr algn="just"/>
            <a:r>
              <a:rPr lang="en-GB" b="1">
                <a:solidFill>
                  <a:srgbClr val="834AAD"/>
                </a:solidFill>
                <a:latin typeface="Aptos Black" panose="020F0502020204030204" pitchFamily="34" charset="0"/>
              </a:rPr>
              <a:t>Strategic Plan on a Page</a:t>
            </a:r>
          </a:p>
        </p:txBody>
      </p:sp>
      <p:sp>
        <p:nvSpPr>
          <p:cNvPr id="15" name="TextBox 14">
            <a:extLst>
              <a:ext uri="{FF2B5EF4-FFF2-40B4-BE49-F238E27FC236}">
                <a16:creationId xmlns:a16="http://schemas.microsoft.com/office/drawing/2014/main" id="{F861FEED-5F9B-B421-747A-44545F08845B}"/>
              </a:ext>
            </a:extLst>
          </p:cNvPr>
          <p:cNvSpPr txBox="1"/>
          <p:nvPr/>
        </p:nvSpPr>
        <p:spPr>
          <a:xfrm>
            <a:off x="563335" y="667430"/>
            <a:ext cx="13716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solidFill>
                  <a:schemeClr val="bg1">
                    <a:lumMod val="49000"/>
                  </a:schemeClr>
                </a:solidFill>
                <a:latin typeface="Univers Condensed Light"/>
              </a:rPr>
              <a:t>Strategic Objective</a:t>
            </a:r>
          </a:p>
        </p:txBody>
      </p:sp>
      <p:sp>
        <p:nvSpPr>
          <p:cNvPr id="16" name="TextBox 15">
            <a:extLst>
              <a:ext uri="{FF2B5EF4-FFF2-40B4-BE49-F238E27FC236}">
                <a16:creationId xmlns:a16="http://schemas.microsoft.com/office/drawing/2014/main" id="{D9733CB6-5BA7-7D52-0C8E-8E0FC81D809C}"/>
              </a:ext>
            </a:extLst>
          </p:cNvPr>
          <p:cNvSpPr txBox="1"/>
          <p:nvPr/>
        </p:nvSpPr>
        <p:spPr>
          <a:xfrm>
            <a:off x="3723679" y="687970"/>
            <a:ext cx="181241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
                <a:solidFill>
                  <a:schemeClr val="bg1">
                    <a:lumMod val="49000"/>
                  </a:schemeClr>
                </a:solidFill>
                <a:latin typeface="Univers Condensed Light"/>
              </a:rPr>
              <a:t>Indicative Actions 26/27</a:t>
            </a:r>
            <a:endParaRPr lang="en-US">
              <a:solidFill>
                <a:schemeClr val="bg1">
                  <a:lumMod val="49000"/>
                </a:schemeClr>
              </a:solidFill>
            </a:endParaRPr>
          </a:p>
        </p:txBody>
      </p:sp>
      <p:sp>
        <p:nvSpPr>
          <p:cNvPr id="18" name="TextBox 17">
            <a:extLst>
              <a:ext uri="{FF2B5EF4-FFF2-40B4-BE49-F238E27FC236}">
                <a16:creationId xmlns:a16="http://schemas.microsoft.com/office/drawing/2014/main" id="{179FF072-4C63-919B-AC84-19E0EBC0DF99}"/>
              </a:ext>
            </a:extLst>
          </p:cNvPr>
          <p:cNvSpPr txBox="1"/>
          <p:nvPr/>
        </p:nvSpPr>
        <p:spPr>
          <a:xfrm>
            <a:off x="7324833" y="702715"/>
            <a:ext cx="181241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
                <a:solidFill>
                  <a:schemeClr val="bg1">
                    <a:lumMod val="49000"/>
                  </a:schemeClr>
                </a:solidFill>
                <a:latin typeface="Univers Condensed Light"/>
              </a:rPr>
              <a:t>Planning Actions</a:t>
            </a:r>
            <a:endParaRPr lang="en-US"/>
          </a:p>
        </p:txBody>
      </p:sp>
      <p:sp>
        <p:nvSpPr>
          <p:cNvPr id="6" name="Rectangle 5">
            <a:extLst>
              <a:ext uri="{FF2B5EF4-FFF2-40B4-BE49-F238E27FC236}">
                <a16:creationId xmlns:a16="http://schemas.microsoft.com/office/drawing/2014/main" id="{C58717B3-8CF0-23F9-D9E8-68EF5CFAF45E}"/>
              </a:ext>
            </a:extLst>
          </p:cNvPr>
          <p:cNvSpPr/>
          <p:nvPr/>
        </p:nvSpPr>
        <p:spPr>
          <a:xfrm>
            <a:off x="381049" y="1133786"/>
            <a:ext cx="1909431" cy="830997"/>
          </a:xfrm>
          <a:prstGeom prst="rect">
            <a:avLst/>
          </a:prstGeom>
        </p:spPr>
        <p:txBody>
          <a:bodyPr wrap="square" lIns="91440" tIns="45720" rIns="91440" bIns="45720" anchor="ctr">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200" b="1" i="0" u="none" strike="noStrike" kern="1200" cap="none" spc="0" normalizeH="0" baseline="0" noProof="0">
                <a:ln>
                  <a:noFill/>
                </a:ln>
                <a:solidFill>
                  <a:srgbClr val="C00000"/>
                </a:solidFill>
                <a:effectLst/>
                <a:uLnTx/>
                <a:uFillTx/>
                <a:latin typeface="Aptos"/>
              </a:rPr>
              <a:t>People of Swansea Bay live healthier, equitable and more equal and prosperous lives    </a:t>
            </a:r>
            <a:endParaRPr lang="en-GB" sz="1200" b="1" i="0" u="none" strike="noStrike" kern="1200" cap="none" spc="0" normalizeH="0" baseline="0" noProof="0">
              <a:ln>
                <a:noFill/>
              </a:ln>
              <a:solidFill>
                <a:srgbClr val="C00000"/>
              </a:solidFill>
              <a:effectLst/>
              <a:uLnTx/>
              <a:uFillTx/>
              <a:latin typeface="Aptos"/>
            </a:endParaRPr>
          </a:p>
        </p:txBody>
      </p:sp>
      <p:sp>
        <p:nvSpPr>
          <p:cNvPr id="10" name="Rectangle 9">
            <a:extLst>
              <a:ext uri="{FF2B5EF4-FFF2-40B4-BE49-F238E27FC236}">
                <a16:creationId xmlns:a16="http://schemas.microsoft.com/office/drawing/2014/main" id="{D4F64A14-6D15-CCBD-C24F-597F930E2D91}"/>
              </a:ext>
            </a:extLst>
          </p:cNvPr>
          <p:cNvSpPr/>
          <p:nvPr/>
        </p:nvSpPr>
        <p:spPr>
          <a:xfrm>
            <a:off x="396672" y="2442542"/>
            <a:ext cx="1932653" cy="830997"/>
          </a:xfrm>
          <a:prstGeom prst="rect">
            <a:avLst/>
          </a:prstGeom>
        </p:spPr>
        <p:txBody>
          <a:bodyPr wrap="square" lIns="91440" tIns="45720" rIns="91440" bIns="45720" anchor="ctr">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200" b="1" i="0" u="none" strike="noStrike" kern="1200" cap="none" spc="0" normalizeH="0" baseline="0" noProof="0">
                <a:ln>
                  <a:noFill/>
                </a:ln>
                <a:solidFill>
                  <a:schemeClr val="tx2">
                    <a:lumMod val="49000"/>
                    <a:lumOff val="51000"/>
                  </a:schemeClr>
                </a:solidFill>
                <a:effectLst/>
                <a:uLnTx/>
                <a:uFillTx/>
                <a:latin typeface="Aptos"/>
              </a:rPr>
              <a:t>Care is high quality, safe, efficient and delivers the best possible outcomes for people</a:t>
            </a:r>
            <a:endParaRPr lang="en-GB" sz="1200" b="1" i="0" u="none" strike="noStrike" kern="1200" cap="none" spc="0" normalizeH="0" baseline="0" noProof="0">
              <a:ln>
                <a:noFill/>
              </a:ln>
              <a:solidFill>
                <a:schemeClr val="tx2">
                  <a:lumMod val="49000"/>
                  <a:lumOff val="51000"/>
                </a:schemeClr>
              </a:solidFill>
              <a:effectLst/>
              <a:uLnTx/>
              <a:uFillTx/>
              <a:latin typeface="Aptos"/>
              <a:ea typeface="Calibri"/>
              <a:cs typeface="Calibri"/>
            </a:endParaRPr>
          </a:p>
        </p:txBody>
      </p:sp>
      <p:sp>
        <p:nvSpPr>
          <p:cNvPr id="47" name="Rectangle 46">
            <a:extLst>
              <a:ext uri="{FF2B5EF4-FFF2-40B4-BE49-F238E27FC236}">
                <a16:creationId xmlns:a16="http://schemas.microsoft.com/office/drawing/2014/main" id="{C9196678-279F-E147-9784-6277CB3953B8}"/>
              </a:ext>
            </a:extLst>
          </p:cNvPr>
          <p:cNvSpPr/>
          <p:nvPr/>
        </p:nvSpPr>
        <p:spPr>
          <a:xfrm>
            <a:off x="386268" y="3629894"/>
            <a:ext cx="1933884" cy="830997"/>
          </a:xfrm>
          <a:prstGeom prst="rect">
            <a:avLst/>
          </a:prstGeom>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200" b="1" i="0" u="none" strike="noStrike" kern="1200" cap="none" spc="0" normalizeH="0" baseline="0" noProof="0">
                <a:ln>
                  <a:noFill/>
                </a:ln>
                <a:solidFill>
                  <a:srgbClr val="9E4ECA"/>
                </a:solidFill>
                <a:effectLst/>
                <a:uLnTx/>
                <a:uFillTx/>
                <a:latin typeface="Aptos"/>
              </a:rPr>
              <a:t>Care is delivered in safe and appropriate settings supported by innovative digital solutions</a:t>
            </a:r>
            <a:endParaRPr lang="en-GB" sz="1200" b="1" i="0" u="none" strike="noStrike" kern="1200" cap="none" spc="0" normalizeH="0" baseline="0" noProof="0">
              <a:ln>
                <a:noFill/>
              </a:ln>
              <a:solidFill>
                <a:srgbClr val="9E4ECA"/>
              </a:solidFill>
              <a:effectLst/>
              <a:uLnTx/>
              <a:uFillTx/>
              <a:latin typeface="Aptos"/>
            </a:endParaRPr>
          </a:p>
        </p:txBody>
      </p:sp>
      <p:sp>
        <p:nvSpPr>
          <p:cNvPr id="52" name="Rectangle 51">
            <a:extLst>
              <a:ext uri="{FF2B5EF4-FFF2-40B4-BE49-F238E27FC236}">
                <a16:creationId xmlns:a16="http://schemas.microsoft.com/office/drawing/2014/main" id="{93627E8A-A5EA-8FA9-E742-EA2FB72765E5}"/>
              </a:ext>
            </a:extLst>
          </p:cNvPr>
          <p:cNvSpPr/>
          <p:nvPr/>
        </p:nvSpPr>
        <p:spPr>
          <a:xfrm>
            <a:off x="371457" y="4573610"/>
            <a:ext cx="1935426" cy="1015663"/>
          </a:xfrm>
          <a:prstGeom prst="rect">
            <a:avLst/>
          </a:prstGeom>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a:spcAft>
                <a:spcPts val="1200"/>
              </a:spcAft>
              <a:defRPr/>
            </a:pPr>
            <a:r>
              <a:rPr lang="en-GB" sz="1200" b="1">
                <a:solidFill>
                  <a:srgbClr val="FFC000"/>
                </a:solidFill>
                <a:latin typeface="Aptos"/>
              </a:rPr>
              <a:t>The Health Board is</a:t>
            </a:r>
            <a:r>
              <a:rPr kumimoji="0" lang="en-GB" sz="1200" b="1" i="0" u="none" strike="noStrike" kern="1200" cap="none" spc="0" normalizeH="0" baseline="0" noProof="0">
                <a:ln>
                  <a:noFill/>
                </a:ln>
                <a:solidFill>
                  <a:srgbClr val="FFC000"/>
                </a:solidFill>
                <a:effectLst/>
                <a:uLnTx/>
                <a:uFillTx/>
                <a:latin typeface="Aptos"/>
              </a:rPr>
              <a:t> a great place to work where staff feel valued and work together towards a common goal</a:t>
            </a:r>
            <a:endParaRPr lang="en-GB" sz="1200" b="1" i="0" u="none" strike="noStrike" kern="1200" cap="none" spc="0" normalizeH="0" baseline="0" noProof="0">
              <a:ln>
                <a:noFill/>
              </a:ln>
              <a:solidFill>
                <a:srgbClr val="FFC000"/>
              </a:solidFill>
              <a:effectLst/>
              <a:uLnTx/>
              <a:uFillTx/>
              <a:latin typeface="Aptos"/>
              <a:ea typeface="Calibri"/>
              <a:cs typeface="Calibri"/>
            </a:endParaRPr>
          </a:p>
        </p:txBody>
      </p:sp>
      <p:sp>
        <p:nvSpPr>
          <p:cNvPr id="58" name="Rectangle 57">
            <a:extLst>
              <a:ext uri="{FF2B5EF4-FFF2-40B4-BE49-F238E27FC236}">
                <a16:creationId xmlns:a16="http://schemas.microsoft.com/office/drawing/2014/main" id="{C1331DE8-EF29-7191-7CE8-02084F5B6759}"/>
              </a:ext>
            </a:extLst>
          </p:cNvPr>
          <p:cNvSpPr/>
          <p:nvPr/>
        </p:nvSpPr>
        <p:spPr>
          <a:xfrm>
            <a:off x="267625" y="5746412"/>
            <a:ext cx="2122284" cy="830997"/>
          </a:xfrm>
          <a:prstGeom prst="rect">
            <a:avLst/>
          </a:prstGeom>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a:spcAft>
                <a:spcPts val="1200"/>
              </a:spcAft>
              <a:defRPr/>
            </a:pPr>
            <a:r>
              <a:rPr lang="en-GB" sz="1200" b="1">
                <a:solidFill>
                  <a:srgbClr val="00BC62"/>
                </a:solidFill>
                <a:latin typeface="Aptos"/>
              </a:rPr>
              <a:t>The Health Board is a</a:t>
            </a:r>
            <a:r>
              <a:rPr kumimoji="0" lang="en-GB" sz="1200" b="1" i="0" u="none" strike="noStrike" kern="1200" cap="none" spc="0" normalizeH="0" baseline="0" noProof="0">
                <a:ln>
                  <a:noFill/>
                </a:ln>
                <a:solidFill>
                  <a:srgbClr val="00BC62"/>
                </a:solidFill>
                <a:effectLst/>
                <a:uLnTx/>
                <a:uFillTx/>
                <a:latin typeface="Aptos"/>
              </a:rPr>
              <a:t> resilient, financially sustainable and responsible organisation</a:t>
            </a:r>
            <a:endParaRPr lang="en-GB" sz="1200" b="1" i="0" u="none" strike="noStrike" kern="1200" cap="none" spc="0" normalizeH="0" baseline="0" noProof="0">
              <a:ln>
                <a:noFill/>
              </a:ln>
              <a:solidFill>
                <a:srgbClr val="00BC62"/>
              </a:solidFill>
              <a:effectLst/>
              <a:uLnTx/>
              <a:uFillTx/>
              <a:latin typeface="Aptos"/>
            </a:endParaRPr>
          </a:p>
        </p:txBody>
      </p:sp>
      <p:sp>
        <p:nvSpPr>
          <p:cNvPr id="81" name="TextBox 80">
            <a:extLst>
              <a:ext uri="{FF2B5EF4-FFF2-40B4-BE49-F238E27FC236}">
                <a16:creationId xmlns:a16="http://schemas.microsoft.com/office/drawing/2014/main" id="{004ED112-F7E8-EB79-2147-4908C74B23A1}"/>
              </a:ext>
            </a:extLst>
          </p:cNvPr>
          <p:cNvSpPr txBox="1"/>
          <p:nvPr/>
        </p:nvSpPr>
        <p:spPr>
          <a:xfrm>
            <a:off x="6945702" y="2222739"/>
            <a:ext cx="2570672" cy="12246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nSpc>
                <a:spcPts val="1125"/>
              </a:lnSpc>
              <a:buFont typeface="Arial,Sans-Serif"/>
              <a:buChar char="•"/>
            </a:pPr>
            <a:r>
              <a:rPr lang="en-GB" sz="1100">
                <a:cs typeface="Arial"/>
              </a:rPr>
              <a:t>Development of refreshed Clinical Services Plan</a:t>
            </a:r>
            <a:r>
              <a:rPr lang="en-US" sz="1100">
                <a:cs typeface="Arial"/>
              </a:rPr>
              <a:t>​</a:t>
            </a:r>
          </a:p>
          <a:p>
            <a:pPr marL="171450" indent="-171450">
              <a:lnSpc>
                <a:spcPts val="1125"/>
              </a:lnSpc>
              <a:buFont typeface="Arial,Sans-Serif"/>
              <a:buChar char="•"/>
            </a:pPr>
            <a:r>
              <a:rPr lang="en-GB" sz="1100">
                <a:cs typeface="Arial"/>
              </a:rPr>
              <a:t>Undertake a community model review</a:t>
            </a:r>
            <a:r>
              <a:rPr lang="en-US" sz="1100">
                <a:cs typeface="Arial"/>
              </a:rPr>
              <a:t>​</a:t>
            </a:r>
          </a:p>
          <a:p>
            <a:pPr marL="171450" indent="-171450">
              <a:lnSpc>
                <a:spcPts val="1125"/>
              </a:lnSpc>
              <a:buFont typeface="Arial,Sans-Serif"/>
              <a:buChar char="•"/>
            </a:pPr>
            <a:r>
              <a:rPr lang="en-GB" sz="1100">
                <a:cs typeface="Arial"/>
              </a:rPr>
              <a:t>Develop comprehensive Cancer Strategy</a:t>
            </a:r>
            <a:r>
              <a:rPr lang="en-US" sz="1100">
                <a:cs typeface="Arial"/>
              </a:rPr>
              <a:t>​</a:t>
            </a:r>
          </a:p>
          <a:p>
            <a:pPr marL="171450" indent="-171450">
              <a:lnSpc>
                <a:spcPts val="1125"/>
              </a:lnSpc>
              <a:buFont typeface="Arial,Sans-Serif"/>
              <a:buChar char="•"/>
            </a:pPr>
            <a:r>
              <a:rPr lang="en-GB" sz="1100">
                <a:cs typeface="Arial"/>
              </a:rPr>
              <a:t>Develop detailed regional work programme with Hywel Dda UHB</a:t>
            </a:r>
          </a:p>
        </p:txBody>
      </p:sp>
      <p:sp>
        <p:nvSpPr>
          <p:cNvPr id="82" name="TextBox 81">
            <a:extLst>
              <a:ext uri="{FF2B5EF4-FFF2-40B4-BE49-F238E27FC236}">
                <a16:creationId xmlns:a16="http://schemas.microsoft.com/office/drawing/2014/main" id="{A715A81C-C30B-5127-8C81-B3CDDDF25154}"/>
              </a:ext>
            </a:extLst>
          </p:cNvPr>
          <p:cNvSpPr txBox="1"/>
          <p:nvPr/>
        </p:nvSpPr>
        <p:spPr>
          <a:xfrm>
            <a:off x="6922916" y="4569916"/>
            <a:ext cx="2616244" cy="9387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2575" indent="-282575" defTabSz="753969">
              <a:buFont typeface="Arial"/>
              <a:buChar char="•"/>
            </a:pPr>
            <a:r>
              <a:rPr lang="en-US" sz="1100">
                <a:solidFill>
                  <a:prstClr val="black"/>
                </a:solidFill>
                <a:latin typeface="Aptos" panose="02110004020202020204"/>
              </a:rPr>
              <a:t>Assess our cultural baseline and create the right culture to facilitate workforce transformation and re-design</a:t>
            </a:r>
            <a:endParaRPr lang="en-US">
              <a:solidFill>
                <a:prstClr val="black"/>
              </a:solidFill>
            </a:endParaRPr>
          </a:p>
          <a:p>
            <a:pPr marL="282575" indent="-282575" defTabSz="753969">
              <a:buFont typeface="Arial"/>
              <a:buChar char="•"/>
            </a:pPr>
            <a:r>
              <a:rPr lang="en-GB" sz="1100">
                <a:solidFill>
                  <a:prstClr val="black"/>
                </a:solidFill>
                <a:latin typeface="Aptos" panose="02110004020202020204"/>
              </a:rPr>
              <a:t>Develop Demand &amp; Capacity  plan​</a:t>
            </a:r>
          </a:p>
        </p:txBody>
      </p:sp>
    </p:spTree>
    <p:extLst>
      <p:ext uri="{BB962C8B-B14F-4D97-AF65-F5344CB8AC3E}">
        <p14:creationId xmlns:p14="http://schemas.microsoft.com/office/powerpoint/2010/main" val="3234308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80E7602D-634E-A933-6C94-4C060DECE48D}"/>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a:solidFill>
                  <a:prstClr val="black">
                    <a:tint val="82000"/>
                  </a:prstClr>
                </a:solidFill>
                <a:latin typeface="Aptos" panose="02110004020202020204"/>
              </a:rPr>
              <a:t>21</a:t>
            </a:r>
            <a:endParaRPr lang="en-GB" sz="900" b="0" i="0" u="none" strike="noStrike" kern="1200" cap="none" spc="0" normalizeH="0" baseline="0" noProof="0">
              <a:ln>
                <a:noFill/>
              </a:ln>
              <a:solidFill>
                <a:prstClr val="black">
                  <a:tint val="82000"/>
                </a:prstClr>
              </a:solidFill>
              <a:effectLst/>
              <a:uLnTx/>
              <a:uFillTx/>
              <a:latin typeface="Aptos" panose="02110004020202020204"/>
            </a:endParaRPr>
          </a:p>
        </p:txBody>
      </p:sp>
      <p:sp>
        <p:nvSpPr>
          <p:cNvPr id="5" name="TextBox 4">
            <a:extLst>
              <a:ext uri="{FF2B5EF4-FFF2-40B4-BE49-F238E27FC236}">
                <a16:creationId xmlns:a16="http://schemas.microsoft.com/office/drawing/2014/main" id="{822F9491-329F-2D65-6605-00CD82190C59}"/>
              </a:ext>
            </a:extLst>
          </p:cNvPr>
          <p:cNvSpPr txBox="1"/>
          <p:nvPr/>
        </p:nvSpPr>
        <p:spPr>
          <a:xfrm>
            <a:off x="344488" y="563661"/>
            <a:ext cx="6518366" cy="369332"/>
          </a:xfrm>
          <a:prstGeom prst="rect">
            <a:avLst/>
          </a:prstGeom>
          <a:noFill/>
        </p:spPr>
        <p:txBody>
          <a:bodyPr wrap="square" rtlCol="0">
            <a:spAutoFit/>
          </a:bodyPr>
          <a:lstStyle/>
          <a:p>
            <a:pPr marR="0" lvl="0" indent="0" algn="just" fontAlgn="auto">
              <a:lnSpc>
                <a:spcPct val="100000"/>
              </a:lnSpc>
              <a:spcBef>
                <a:spcPts val="0"/>
              </a:spcBef>
              <a:spcAft>
                <a:spcPts val="600"/>
              </a:spcAft>
              <a:buClrTx/>
              <a:buSzTx/>
              <a:buFontTx/>
              <a:buNone/>
              <a:tabLst/>
              <a:defRPr/>
            </a:pPr>
            <a:r>
              <a:rPr lang="en-GB" b="1">
                <a:solidFill>
                  <a:srgbClr val="834AAD"/>
                </a:solidFill>
                <a:latin typeface="Aptos Black" panose="020F0502020204030204" pitchFamily="34" charset="0"/>
              </a:rPr>
              <a:t>Enabling Actions</a:t>
            </a:r>
          </a:p>
        </p:txBody>
      </p:sp>
      <p:sp>
        <p:nvSpPr>
          <p:cNvPr id="2" name="TextBox 1">
            <a:extLst>
              <a:ext uri="{FF2B5EF4-FFF2-40B4-BE49-F238E27FC236}">
                <a16:creationId xmlns:a16="http://schemas.microsoft.com/office/drawing/2014/main" id="{9390F1B7-8569-09C0-3A5C-368BC2C1BDE9}"/>
              </a:ext>
            </a:extLst>
          </p:cNvPr>
          <p:cNvSpPr txBox="1"/>
          <p:nvPr/>
        </p:nvSpPr>
        <p:spPr>
          <a:xfrm>
            <a:off x="344488" y="848467"/>
            <a:ext cx="9217025" cy="461665"/>
          </a:xfrm>
          <a:prstGeom prst="rect">
            <a:avLst/>
          </a:prstGeom>
          <a:noFill/>
        </p:spPr>
        <p:txBody>
          <a:bodyPr wrap="square" lIns="91440" tIns="45720" rIns="91440" bIns="45720" rtlCol="0" anchor="t">
            <a:spAutoFit/>
          </a:bodyPr>
          <a:lstStyle/>
          <a:p>
            <a:pPr algn="just">
              <a:defRPr/>
            </a:pPr>
            <a:r>
              <a:rPr kumimoji="0" lang="en-GB" sz="1200" b="0" i="0" u="none" strike="noStrike" kern="1200" cap="none" spc="0" normalizeH="0" baseline="0" noProof="0">
                <a:ln>
                  <a:noFill/>
                </a:ln>
                <a:solidFill>
                  <a:prstClr val="black"/>
                </a:solidFill>
                <a:effectLst/>
                <a:uLnTx/>
                <a:uFillTx/>
                <a:ea typeface="Verdana"/>
                <a:cs typeface="+mn-cs"/>
              </a:rPr>
              <a:t>Welsh Government </a:t>
            </a:r>
            <a:r>
              <a:rPr lang="en-GB" sz="1200">
                <a:solidFill>
                  <a:prstClr val="black"/>
                </a:solidFill>
                <a:ea typeface="Verdana"/>
              </a:rPr>
              <a:t>has set out a number of </a:t>
            </a:r>
            <a:r>
              <a:rPr lang="en-GB" sz="1200" b="1">
                <a:solidFill>
                  <a:prstClr val="black"/>
                </a:solidFill>
                <a:ea typeface="Verdana"/>
              </a:rPr>
              <a:t>Enabling Actions</a:t>
            </a:r>
            <a:r>
              <a:rPr lang="en-GB" sz="1200">
                <a:solidFill>
                  <a:prstClr val="black"/>
                </a:solidFill>
                <a:ea typeface="Verdana"/>
              </a:rPr>
              <a:t> in</a:t>
            </a:r>
            <a:r>
              <a:rPr kumimoji="0" lang="en-GB" sz="1200" b="0" i="0" u="none" strike="noStrike" kern="1200" cap="none" spc="0" normalizeH="0" baseline="0" noProof="0">
                <a:ln>
                  <a:noFill/>
                </a:ln>
                <a:solidFill>
                  <a:prstClr val="black"/>
                </a:solidFill>
                <a:effectLst/>
                <a:uLnTx/>
                <a:uFillTx/>
                <a:ea typeface="Verdana"/>
                <a:cs typeface="+mn-cs"/>
              </a:rPr>
              <a:t> their Planning Guidance 2025/26. A summary of what we will be delivering is described below</a:t>
            </a:r>
            <a:r>
              <a:rPr lang="en-GB" sz="1200">
                <a:solidFill>
                  <a:prstClr val="black"/>
                </a:solidFill>
                <a:ea typeface="Verdana"/>
              </a:rPr>
              <a:t>, with detailed actions at Annex 1.</a:t>
            </a:r>
            <a:endParaRPr lang="en-GB" sz="1200" b="0" i="0" u="none" strike="noStrike" kern="1200" cap="none" spc="0" normalizeH="0" baseline="0" noProof="0">
              <a:ln>
                <a:noFill/>
              </a:ln>
              <a:solidFill>
                <a:prstClr val="black"/>
              </a:solidFill>
              <a:effectLst/>
              <a:uLnTx/>
              <a:uFillTx/>
              <a:ea typeface="Verdana"/>
            </a:endParaRPr>
          </a:p>
        </p:txBody>
      </p:sp>
      <p:graphicFrame>
        <p:nvGraphicFramePr>
          <p:cNvPr id="11" name="Table 10">
            <a:extLst>
              <a:ext uri="{FF2B5EF4-FFF2-40B4-BE49-F238E27FC236}">
                <a16:creationId xmlns:a16="http://schemas.microsoft.com/office/drawing/2014/main" id="{7029A495-8439-5BAD-D4DF-69CFE2A28E4E}"/>
              </a:ext>
            </a:extLst>
          </p:cNvPr>
          <p:cNvGraphicFramePr>
            <a:graphicFrameLocks noGrp="1"/>
          </p:cNvGraphicFramePr>
          <p:nvPr>
            <p:extLst>
              <p:ext uri="{D42A27DB-BD31-4B8C-83A1-F6EECF244321}">
                <p14:modId xmlns:p14="http://schemas.microsoft.com/office/powerpoint/2010/main" val="3527240710"/>
              </p:ext>
            </p:extLst>
          </p:nvPr>
        </p:nvGraphicFramePr>
        <p:xfrm>
          <a:off x="446330" y="1309730"/>
          <a:ext cx="2968352" cy="4846320"/>
        </p:xfrm>
        <a:graphic>
          <a:graphicData uri="http://schemas.openxmlformats.org/drawingml/2006/table">
            <a:tbl>
              <a:tblPr firstRow="1" bandRow="1">
                <a:tableStyleId>{5C22544A-7EE6-4342-B048-85BDC9FD1C3A}</a:tableStyleId>
              </a:tblPr>
              <a:tblGrid>
                <a:gridCol w="2968352">
                  <a:extLst>
                    <a:ext uri="{9D8B030D-6E8A-4147-A177-3AD203B41FA5}">
                      <a16:colId xmlns:a16="http://schemas.microsoft.com/office/drawing/2014/main" val="4018376069"/>
                    </a:ext>
                  </a:extLst>
                </a:gridCol>
              </a:tblGrid>
              <a:tr h="300101">
                <a:tc>
                  <a:txBody>
                    <a:bodyPr/>
                    <a:lstStyle/>
                    <a:p>
                      <a:pPr marL="0" algn="l" rtl="0" eaLnBrk="1" fontAlgn="ctr" latinLnBrk="0" hangingPunct="1">
                        <a:buNone/>
                      </a:pPr>
                      <a:r>
                        <a:rPr lang="en-GB" sz="1200" b="1" i="0" u="none" strike="noStrike" kern="1200">
                          <a:solidFill>
                            <a:srgbClr val="FFFFFF"/>
                          </a:solidFill>
                          <a:effectLst/>
                          <a:latin typeface="Aptos"/>
                        </a:rPr>
                        <a:t>Operational  Productivity and Efficiency – UEC</a:t>
                      </a:r>
                      <a:endParaRPr lang="en-GB" sz="1800" b="0" i="0" u="none" strike="noStrike">
                        <a:effectLst/>
                        <a:latin typeface="Apto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156082"/>
                    </a:solidFill>
                  </a:tcPr>
                </a:tc>
                <a:extLst>
                  <a:ext uri="{0D108BD9-81ED-4DB2-BD59-A6C34878D82A}">
                    <a16:rowId xmlns:a16="http://schemas.microsoft.com/office/drawing/2014/main" val="1133883387"/>
                  </a:ext>
                </a:extLst>
              </a:tr>
              <a:tr h="381127">
                <a:tc>
                  <a:txBody>
                    <a:bodyPr/>
                    <a:lstStyle/>
                    <a:p>
                      <a:pPr marL="0" algn="l" rtl="0" eaLnBrk="1" fontAlgn="ctr" latinLnBrk="0" hangingPunct="1">
                        <a:buNone/>
                      </a:pPr>
                      <a:r>
                        <a:rPr lang="en-US" sz="1200" b="1" i="0" u="none" strike="noStrike" kern="1200">
                          <a:solidFill>
                            <a:srgbClr val="000000"/>
                          </a:solidFill>
                          <a:effectLst/>
                          <a:latin typeface="Aptos"/>
                          <a:ea typeface="Verdana"/>
                          <a:cs typeface="Calibri"/>
                        </a:rPr>
                        <a:t>Improve timely access to care, reducing the length of wait in key areas of the UEC stream through addressing variation </a:t>
                      </a:r>
                      <a:endParaRPr lang="en-US" sz="1800" b="0" i="0" u="none" strike="noStrike">
                        <a:effectLst/>
                        <a:latin typeface="Aptos"/>
                        <a:ea typeface="Verdana"/>
                        <a:cs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2D8"/>
                    </a:solidFill>
                  </a:tcPr>
                </a:tc>
                <a:extLst>
                  <a:ext uri="{0D108BD9-81ED-4DB2-BD59-A6C34878D82A}">
                    <a16:rowId xmlns:a16="http://schemas.microsoft.com/office/drawing/2014/main" val="3938273837"/>
                  </a:ext>
                </a:extLst>
              </a:tr>
              <a:tr h="2099387">
                <a:tc>
                  <a:txBody>
                    <a:bodyPr/>
                    <a:lstStyle/>
                    <a:p>
                      <a:pPr marL="0" algn="just" rtl="0" eaLnBrk="1" fontAlgn="t" latinLnBrk="0" hangingPunct="1">
                        <a:buNone/>
                      </a:pPr>
                      <a:r>
                        <a:rPr lang="en-GB" sz="1200" b="0" i="0" u="none" strike="noStrike" kern="1200">
                          <a:solidFill>
                            <a:srgbClr val="333333"/>
                          </a:solidFill>
                          <a:effectLst/>
                          <a:latin typeface="Aptos"/>
                          <a:ea typeface="Verdana"/>
                        </a:rPr>
                        <a:t>Key priorities:</a:t>
                      </a:r>
                      <a:endParaRPr lang="en-GB" sz="1800" b="0" i="0" u="none" strike="noStrike">
                        <a:effectLst/>
                        <a:latin typeface="Aptos"/>
                        <a:ea typeface="Verdana"/>
                      </a:endParaRPr>
                    </a:p>
                    <a:p>
                      <a:pPr marL="173355" indent="-173355" algn="just" rtl="0" eaLnBrk="1" fontAlgn="t" latinLnBrk="0" hangingPunct="1">
                        <a:buFont typeface="Arial"/>
                        <a:buChar char="•"/>
                      </a:pPr>
                      <a:r>
                        <a:rPr lang="en-GB" sz="1200" b="0" i="0" u="none" strike="noStrike" kern="1200">
                          <a:solidFill>
                            <a:srgbClr val="333333"/>
                          </a:solidFill>
                          <a:effectLst/>
                          <a:latin typeface="Aptos"/>
                          <a:ea typeface="Verdana"/>
                        </a:rPr>
                        <a:t>Implement key initiatives aimed at enhancing patient care and operational efficiency. </a:t>
                      </a:r>
                      <a:endParaRPr lang="en-GB" sz="1800" b="0" i="0" u="none" strike="noStrike">
                        <a:effectLst/>
                        <a:latin typeface="Aptos"/>
                        <a:ea typeface="Verdana"/>
                      </a:endParaRPr>
                    </a:p>
                    <a:p>
                      <a:pPr marL="173355" indent="-173355" algn="just" rtl="0" eaLnBrk="1" fontAlgn="t" latinLnBrk="0" hangingPunct="1">
                        <a:buFont typeface="Arial"/>
                        <a:buChar char="•"/>
                      </a:pPr>
                      <a:r>
                        <a:rPr lang="en-GB" sz="1200" b="0" i="0" u="none" strike="noStrike" kern="1200">
                          <a:solidFill>
                            <a:srgbClr val="333333"/>
                          </a:solidFill>
                          <a:effectLst/>
                          <a:latin typeface="Aptos"/>
                          <a:ea typeface="Verdana"/>
                        </a:rPr>
                        <a:t>Focus on falls and breathing problems in the reworking of pre-hospital pathways.</a:t>
                      </a:r>
                      <a:endParaRPr lang="en-GB" sz="1800" b="0" i="0" u="none" strike="noStrike">
                        <a:effectLst/>
                        <a:latin typeface="Aptos"/>
                        <a:ea typeface="Verdana"/>
                      </a:endParaRPr>
                    </a:p>
                    <a:p>
                      <a:pPr marL="173355" indent="-173355" algn="just" rtl="0" eaLnBrk="1" fontAlgn="t" latinLnBrk="0" hangingPunct="1">
                        <a:buFont typeface="Arial"/>
                        <a:buChar char="•"/>
                      </a:pPr>
                      <a:r>
                        <a:rPr lang="en-GB" sz="1200" b="0" i="0" u="none" strike="noStrike" kern="1200">
                          <a:solidFill>
                            <a:srgbClr val="333333"/>
                          </a:solidFill>
                          <a:effectLst/>
                          <a:latin typeface="Aptos"/>
                          <a:ea typeface="Verdana"/>
                        </a:rPr>
                        <a:t>Expand management of frailty to prevent unnecessary pre-hospital admissions.</a:t>
                      </a:r>
                      <a:endParaRPr lang="en-GB" sz="1800" b="0" i="0" u="none" strike="noStrike">
                        <a:effectLst/>
                        <a:latin typeface="Aptos"/>
                        <a:ea typeface="Verdana"/>
                      </a:endParaRPr>
                    </a:p>
                    <a:p>
                      <a:pPr marL="173355" indent="-173355" algn="just" rtl="0" eaLnBrk="1" fontAlgn="t" latinLnBrk="0" hangingPunct="1">
                        <a:buFont typeface="Arial"/>
                        <a:buChar char="•"/>
                      </a:pPr>
                      <a:r>
                        <a:rPr lang="en-GB" sz="1200" b="0" i="0" u="none" strike="noStrike" kern="1200">
                          <a:solidFill>
                            <a:srgbClr val="333333"/>
                          </a:solidFill>
                          <a:effectLst/>
                          <a:latin typeface="Aptos"/>
                          <a:ea typeface="Verdana"/>
                        </a:rPr>
                        <a:t>Improvements to front door services including 7 day working and enhancing operational management to streamline patient flow.</a:t>
                      </a:r>
                      <a:endParaRPr lang="en-GB" sz="1800" b="0" i="0" u="none" strike="noStrike">
                        <a:effectLst/>
                        <a:latin typeface="Aptos"/>
                        <a:ea typeface="Verdana"/>
                      </a:endParaRPr>
                    </a:p>
                    <a:p>
                      <a:pPr marL="173355" indent="-173355" algn="just" rtl="0" eaLnBrk="1" fontAlgn="t" latinLnBrk="0" hangingPunct="1">
                        <a:buFont typeface="Arial"/>
                        <a:buChar char="•"/>
                      </a:pPr>
                      <a:r>
                        <a:rPr lang="en-GB" sz="1200" b="0" i="0" u="none" strike="noStrike" kern="1200">
                          <a:solidFill>
                            <a:srgbClr val="333333"/>
                          </a:solidFill>
                          <a:effectLst/>
                          <a:latin typeface="Aptos"/>
                          <a:ea typeface="Verdana"/>
                        </a:rPr>
                        <a:t>Working with our partners in the Local Authorities through the RPB to deliver and embed ‘Discharge to Recover &amp; Assess’ model.</a:t>
                      </a:r>
                    </a:p>
                    <a:p>
                      <a:pPr marL="173355" lvl="0" indent="-173355" algn="just">
                        <a:buFont typeface="Arial"/>
                        <a:buChar char="•"/>
                      </a:pPr>
                      <a:endParaRPr lang="en-GB" sz="1200" b="0" i="0" u="none" strike="noStrike" kern="1200">
                        <a:solidFill>
                          <a:srgbClr val="333333"/>
                        </a:solidFill>
                        <a:effectLst/>
                        <a:latin typeface="Aptos"/>
                        <a:ea typeface="Verdana"/>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D"/>
                    </a:solidFill>
                  </a:tcPr>
                </a:tc>
                <a:extLst>
                  <a:ext uri="{0D108BD9-81ED-4DB2-BD59-A6C34878D82A}">
                    <a16:rowId xmlns:a16="http://schemas.microsoft.com/office/drawing/2014/main" val="4290959507"/>
                  </a:ext>
                </a:extLst>
              </a:tr>
            </a:tbl>
          </a:graphicData>
        </a:graphic>
      </p:graphicFrame>
      <p:graphicFrame>
        <p:nvGraphicFramePr>
          <p:cNvPr id="13" name="Table 12">
            <a:extLst>
              <a:ext uri="{FF2B5EF4-FFF2-40B4-BE49-F238E27FC236}">
                <a16:creationId xmlns:a16="http://schemas.microsoft.com/office/drawing/2014/main" id="{8AEE746A-3065-3D93-B550-7221B61085B9}"/>
              </a:ext>
            </a:extLst>
          </p:cNvPr>
          <p:cNvGraphicFramePr>
            <a:graphicFrameLocks noGrp="1"/>
          </p:cNvGraphicFramePr>
          <p:nvPr>
            <p:extLst>
              <p:ext uri="{D42A27DB-BD31-4B8C-83A1-F6EECF244321}">
                <p14:modId xmlns:p14="http://schemas.microsoft.com/office/powerpoint/2010/main" val="3767912339"/>
              </p:ext>
            </p:extLst>
          </p:nvPr>
        </p:nvGraphicFramePr>
        <p:xfrm>
          <a:off x="3525864" y="1315616"/>
          <a:ext cx="5996236" cy="2345257"/>
        </p:xfrm>
        <a:graphic>
          <a:graphicData uri="http://schemas.openxmlformats.org/drawingml/2006/table">
            <a:tbl>
              <a:tblPr firstRow="1" bandRow="1">
                <a:tableStyleId>{5C22544A-7EE6-4342-B048-85BDC9FD1C3A}</a:tableStyleId>
              </a:tblPr>
              <a:tblGrid>
                <a:gridCol w="5996236">
                  <a:extLst>
                    <a:ext uri="{9D8B030D-6E8A-4147-A177-3AD203B41FA5}">
                      <a16:colId xmlns:a16="http://schemas.microsoft.com/office/drawing/2014/main" val="866622540"/>
                    </a:ext>
                  </a:extLst>
                </a:gridCol>
              </a:tblGrid>
              <a:tr h="328912">
                <a:tc>
                  <a:txBody>
                    <a:bodyPr/>
                    <a:lstStyle/>
                    <a:p>
                      <a:pPr marL="0" algn="l" rtl="0" eaLnBrk="1" fontAlgn="ctr" latinLnBrk="0" hangingPunct="1">
                        <a:buNone/>
                      </a:pPr>
                      <a:r>
                        <a:rPr lang="en-GB" sz="1350" b="1" i="0" u="none" strike="noStrike" kern="1200">
                          <a:solidFill>
                            <a:srgbClr val="FFFFFF"/>
                          </a:solidFill>
                          <a:effectLst/>
                          <a:latin typeface="Aptos"/>
                        </a:rPr>
                        <a:t>Operational  Productivity – Planned Care</a:t>
                      </a:r>
                      <a:endParaRPr lang="en-GB" sz="1800" b="0" i="0" u="none" strike="noStrike">
                        <a:effectLst/>
                        <a:latin typeface="Apto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156082"/>
                    </a:solidFill>
                  </a:tcPr>
                </a:tc>
                <a:extLst>
                  <a:ext uri="{0D108BD9-81ED-4DB2-BD59-A6C34878D82A}">
                    <a16:rowId xmlns:a16="http://schemas.microsoft.com/office/drawing/2014/main" val="1407123225"/>
                  </a:ext>
                </a:extLst>
              </a:tr>
              <a:tr h="461865">
                <a:tc>
                  <a:txBody>
                    <a:bodyPr/>
                    <a:lstStyle/>
                    <a:p>
                      <a:pPr marL="0" algn="l" rtl="0" eaLnBrk="1" fontAlgn="ctr" latinLnBrk="0" hangingPunct="1">
                        <a:buNone/>
                      </a:pPr>
                      <a:r>
                        <a:rPr lang="en-US" sz="1200" b="1" i="0" u="none" strike="noStrike" kern="1200">
                          <a:solidFill>
                            <a:srgbClr val="333333"/>
                          </a:solidFill>
                          <a:effectLst/>
                          <a:latin typeface="Aptos"/>
                          <a:ea typeface="Verdana"/>
                        </a:rPr>
                        <a:t>Improving timely access to care, reducing unwarranted variation in clinical productivity</a:t>
                      </a:r>
                      <a:endParaRPr lang="en-US" sz="1800" b="0" i="0" u="none" strike="noStrike">
                        <a:effectLst/>
                        <a:latin typeface="Aptos"/>
                        <a:ea typeface="Verdana"/>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2D8"/>
                    </a:solidFill>
                  </a:tcPr>
                </a:tc>
                <a:extLst>
                  <a:ext uri="{0D108BD9-81ED-4DB2-BD59-A6C34878D82A}">
                    <a16:rowId xmlns:a16="http://schemas.microsoft.com/office/drawing/2014/main" val="2884163760"/>
                  </a:ext>
                </a:extLst>
              </a:tr>
              <a:tr h="1385595">
                <a:tc>
                  <a:txBody>
                    <a:bodyPr/>
                    <a:lstStyle/>
                    <a:p>
                      <a:pPr marL="0" algn="just" rtl="0" eaLnBrk="1" fontAlgn="t" latinLnBrk="0" hangingPunct="1">
                        <a:buNone/>
                      </a:pPr>
                      <a:r>
                        <a:rPr lang="en-GB" sz="1200" b="0" i="0" u="none" strike="noStrike" kern="1200">
                          <a:solidFill>
                            <a:srgbClr val="333333"/>
                          </a:solidFill>
                          <a:effectLst/>
                          <a:latin typeface="Aptos"/>
                          <a:ea typeface="Verdana"/>
                        </a:rPr>
                        <a:t>Key priorities:</a:t>
                      </a:r>
                      <a:endParaRPr lang="en-GB" sz="1800" b="0" i="0" u="none" strike="noStrike">
                        <a:effectLst/>
                        <a:latin typeface="Aptos"/>
                        <a:ea typeface="Verdana"/>
                      </a:endParaRPr>
                    </a:p>
                    <a:p>
                      <a:pPr marL="173355" indent="-173355" algn="just" rtl="0" eaLnBrk="1" fontAlgn="t" latinLnBrk="0" hangingPunct="1">
                        <a:buFont typeface="Arial"/>
                        <a:buChar char="•"/>
                      </a:pPr>
                      <a:r>
                        <a:rPr lang="en-GB" sz="1200" b="0" i="0" u="none" strike="noStrike" kern="1200">
                          <a:solidFill>
                            <a:srgbClr val="333333"/>
                          </a:solidFill>
                          <a:effectLst/>
                          <a:latin typeface="Aptos"/>
                          <a:ea typeface="Verdana"/>
                        </a:rPr>
                        <a:t>Transforming and modernising outpatient services including introducing patient-initiated follow-ups and virtual reviews, enabling active discharge processes to streamline patient flow. </a:t>
                      </a:r>
                      <a:endParaRPr lang="en-GB" sz="1800" b="0" i="0" u="none" strike="noStrike">
                        <a:effectLst/>
                        <a:latin typeface="Aptos"/>
                        <a:ea typeface="Verdana"/>
                      </a:endParaRPr>
                    </a:p>
                    <a:p>
                      <a:pPr marL="173355" indent="-173355" algn="just" rtl="0" eaLnBrk="1" fontAlgn="t" latinLnBrk="0" hangingPunct="1">
                        <a:buFont typeface="Arial"/>
                        <a:buChar char="•"/>
                      </a:pPr>
                      <a:r>
                        <a:rPr lang="en-GB" sz="1200" b="0" i="0" u="none" strike="noStrike" kern="1200">
                          <a:solidFill>
                            <a:srgbClr val="333333"/>
                          </a:solidFill>
                          <a:effectLst/>
                          <a:latin typeface="Aptos"/>
                          <a:ea typeface="Verdana"/>
                        </a:rPr>
                        <a:t>Right-sizing theatre and anaesthetic capacities, while also improving efficiencies within all surgical specialities. </a:t>
                      </a:r>
                      <a:endParaRPr lang="en-GB" sz="1800" b="0" i="0" u="none" strike="noStrike">
                        <a:effectLst/>
                        <a:latin typeface="Aptos"/>
                        <a:ea typeface="Verdana"/>
                      </a:endParaRPr>
                    </a:p>
                    <a:p>
                      <a:pPr marL="173355" indent="-173355" algn="just" rtl="0" eaLnBrk="1" fontAlgn="t" latinLnBrk="0" hangingPunct="1">
                        <a:buFont typeface="Arial"/>
                        <a:buChar char="•"/>
                      </a:pPr>
                      <a:r>
                        <a:rPr lang="en-GB" sz="1200" b="0" i="0" u="none" strike="noStrike" kern="1200">
                          <a:solidFill>
                            <a:srgbClr val="333333"/>
                          </a:solidFill>
                          <a:effectLst/>
                          <a:latin typeface="Aptos"/>
                          <a:ea typeface="Verdana"/>
                        </a:rPr>
                        <a:t>Taking forward the major capital prioritised case to operationalise the OR1 Theatres at Neath Port Talbot Hospital</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D"/>
                    </a:solidFill>
                  </a:tcPr>
                </a:tc>
                <a:extLst>
                  <a:ext uri="{0D108BD9-81ED-4DB2-BD59-A6C34878D82A}">
                    <a16:rowId xmlns:a16="http://schemas.microsoft.com/office/drawing/2014/main" val="2952320426"/>
                  </a:ext>
                </a:extLst>
              </a:tr>
            </a:tbl>
          </a:graphicData>
        </a:graphic>
      </p:graphicFrame>
      <p:graphicFrame>
        <p:nvGraphicFramePr>
          <p:cNvPr id="15" name="Table 14">
            <a:extLst>
              <a:ext uri="{FF2B5EF4-FFF2-40B4-BE49-F238E27FC236}">
                <a16:creationId xmlns:a16="http://schemas.microsoft.com/office/drawing/2014/main" id="{A542FB63-376D-9D64-9DD4-9F932915B6F5}"/>
              </a:ext>
            </a:extLst>
          </p:cNvPr>
          <p:cNvGraphicFramePr>
            <a:graphicFrameLocks noGrp="1"/>
          </p:cNvGraphicFramePr>
          <p:nvPr>
            <p:extLst>
              <p:ext uri="{D42A27DB-BD31-4B8C-83A1-F6EECF244321}">
                <p14:modId xmlns:p14="http://schemas.microsoft.com/office/powerpoint/2010/main" val="1265907236"/>
              </p:ext>
            </p:extLst>
          </p:nvPr>
        </p:nvGraphicFramePr>
        <p:xfrm>
          <a:off x="3553847" y="3834881"/>
          <a:ext cx="5947698" cy="2132457"/>
        </p:xfrm>
        <a:graphic>
          <a:graphicData uri="http://schemas.openxmlformats.org/drawingml/2006/table">
            <a:tbl>
              <a:tblPr firstRow="1" bandRow="1">
                <a:tableStyleId>{5C22544A-7EE6-4342-B048-85BDC9FD1C3A}</a:tableStyleId>
              </a:tblPr>
              <a:tblGrid>
                <a:gridCol w="5947698">
                  <a:extLst>
                    <a:ext uri="{9D8B030D-6E8A-4147-A177-3AD203B41FA5}">
                      <a16:colId xmlns:a16="http://schemas.microsoft.com/office/drawing/2014/main" val="1758214302"/>
                    </a:ext>
                  </a:extLst>
                </a:gridCol>
              </a:tblGrid>
              <a:tr h="330327">
                <a:tc>
                  <a:txBody>
                    <a:bodyPr/>
                    <a:lstStyle/>
                    <a:p>
                      <a:pPr marL="0" algn="l" rtl="0" eaLnBrk="1" fontAlgn="ctr" latinLnBrk="0" hangingPunct="1">
                        <a:buNone/>
                      </a:pPr>
                      <a:r>
                        <a:rPr lang="en-GB" sz="1350" b="1" i="0" u="none" strike="noStrike" kern="1200">
                          <a:solidFill>
                            <a:srgbClr val="FFFFFF"/>
                          </a:solidFill>
                          <a:effectLst/>
                          <a:latin typeface="Aptos"/>
                        </a:rPr>
                        <a:t>Workforce Productivity</a:t>
                      </a:r>
                      <a:endParaRPr lang="en-GB" sz="1800" b="0" i="0" u="none" strike="noStrike">
                        <a:effectLst/>
                        <a:latin typeface="Apto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156082"/>
                    </a:solidFill>
                  </a:tcPr>
                </a:tc>
                <a:extLst>
                  <a:ext uri="{0D108BD9-81ED-4DB2-BD59-A6C34878D82A}">
                    <a16:rowId xmlns:a16="http://schemas.microsoft.com/office/drawing/2014/main" val="4034675972"/>
                  </a:ext>
                </a:extLst>
              </a:tr>
              <a:tr h="129921">
                <a:tc>
                  <a:txBody>
                    <a:bodyPr/>
                    <a:lstStyle/>
                    <a:p>
                      <a:pPr marL="0" algn="l" rtl="0" eaLnBrk="1" fontAlgn="ctr" latinLnBrk="0" hangingPunct="1">
                        <a:buNone/>
                      </a:pPr>
                      <a:r>
                        <a:rPr lang="en-US" sz="1200" b="1" i="0" u="none" strike="noStrike" kern="1200">
                          <a:solidFill>
                            <a:srgbClr val="000000"/>
                          </a:solidFill>
                          <a:effectLst/>
                          <a:latin typeface="Aptos"/>
                          <a:ea typeface="Verdana"/>
                          <a:cs typeface="Calibri"/>
                        </a:rPr>
                        <a:t>Maximise workforce productivity and efficiency, strengthening value and effective deployment of workforce</a:t>
                      </a:r>
                      <a:endParaRPr lang="en-US" sz="1800" b="0" i="0" u="none" strike="noStrike">
                        <a:effectLst/>
                        <a:latin typeface="Aptos"/>
                        <a:ea typeface="Verdana"/>
                        <a:cs typeface="Calibri"/>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2D8"/>
                    </a:solidFill>
                  </a:tcPr>
                </a:tc>
                <a:extLst>
                  <a:ext uri="{0D108BD9-81ED-4DB2-BD59-A6C34878D82A}">
                    <a16:rowId xmlns:a16="http://schemas.microsoft.com/office/drawing/2014/main" val="3101228984"/>
                  </a:ext>
                </a:extLst>
              </a:tr>
              <a:tr h="550291">
                <a:tc>
                  <a:txBody>
                    <a:bodyPr/>
                    <a:lstStyle/>
                    <a:p>
                      <a:pPr marL="0" algn="just" rtl="0" eaLnBrk="1" fontAlgn="ctr" latinLnBrk="0" hangingPunct="1">
                        <a:buNone/>
                      </a:pPr>
                      <a:r>
                        <a:rPr lang="en-GB" sz="1200" b="0" i="0" u="none" strike="noStrike" kern="1200">
                          <a:solidFill>
                            <a:srgbClr val="333333"/>
                          </a:solidFill>
                          <a:effectLst/>
                          <a:latin typeface="Aptos"/>
                        </a:rPr>
                        <a:t>Key priorities to strengthen the value and deployment of our workforce:</a:t>
                      </a:r>
                      <a:endParaRPr lang="en-GB" sz="1800" b="0" i="0" u="none" strike="noStrike">
                        <a:effectLst/>
                        <a:latin typeface="Aptos"/>
                      </a:endParaRPr>
                    </a:p>
                    <a:p>
                      <a:pPr marL="173355" indent="-173355" algn="just" rtl="0" eaLnBrk="1" fontAlgn="ctr" latinLnBrk="0" hangingPunct="1">
                        <a:buFont typeface="Arial"/>
                        <a:buChar char="•"/>
                      </a:pPr>
                      <a:r>
                        <a:rPr lang="en-GB" sz="1200" b="0" i="0" u="none" strike="noStrike" kern="1200">
                          <a:solidFill>
                            <a:srgbClr val="333333"/>
                          </a:solidFill>
                          <a:effectLst/>
                          <a:latin typeface="Aptos"/>
                        </a:rPr>
                        <a:t>Strategic initiatives to significantly reduce agency expenditure. </a:t>
                      </a:r>
                      <a:endParaRPr lang="en-GB" sz="1800" b="0" i="0" u="none" strike="noStrike">
                        <a:effectLst/>
                        <a:latin typeface="Aptos"/>
                      </a:endParaRPr>
                    </a:p>
                    <a:p>
                      <a:pPr marL="173355" indent="-173355" algn="just" rtl="0" eaLnBrk="1" fontAlgn="ctr" latinLnBrk="0" hangingPunct="1">
                        <a:buFont typeface="Arial"/>
                        <a:buChar char="•"/>
                      </a:pPr>
                      <a:r>
                        <a:rPr lang="en-GB" sz="1200" b="0" i="0" u="none" strike="noStrike" kern="1200">
                          <a:solidFill>
                            <a:srgbClr val="333333"/>
                          </a:solidFill>
                          <a:effectLst/>
                          <a:latin typeface="Aptos"/>
                        </a:rPr>
                        <a:t>Focus on effective execution of job planning policy </a:t>
                      </a:r>
                      <a:r>
                        <a:rPr lang="en-GB" sz="1200" b="0" i="0" u="none" strike="noStrike" kern="1200">
                          <a:solidFill>
                            <a:srgbClr val="333333"/>
                          </a:solidFill>
                          <a:effectLst/>
                          <a:latin typeface="Aptos"/>
                          <a:ea typeface="Verdana"/>
                        </a:rPr>
                        <a:t>ensuring that 100% of Consultants possess an agreed job plan, supported by speciality level reviews of job plans aligned to robust demand and capacity planning. </a:t>
                      </a:r>
                      <a:endParaRPr lang="en-GB" sz="1800" b="0" i="0" u="none" strike="noStrike">
                        <a:effectLst/>
                        <a:latin typeface="Aptos"/>
                        <a:ea typeface="Verdana"/>
                      </a:endParaRPr>
                    </a:p>
                    <a:p>
                      <a:pPr marL="173355" indent="-173355" algn="just" rtl="0" eaLnBrk="1" fontAlgn="ctr" latinLnBrk="0" hangingPunct="1">
                        <a:buFont typeface="Arial"/>
                        <a:buChar char="•"/>
                      </a:pPr>
                      <a:r>
                        <a:rPr lang="en-GB" sz="1200" b="0" i="0" u="none" strike="noStrike" kern="1200">
                          <a:solidFill>
                            <a:srgbClr val="333333"/>
                          </a:solidFill>
                          <a:effectLst/>
                          <a:latin typeface="Aptos"/>
                          <a:ea typeface="Verdana"/>
                        </a:rPr>
                        <a:t>Improve Occupational Health advice to facilitate employees' swift return post-sickness absence, fostering improved attendance and workplace morale.</a:t>
                      </a:r>
                      <a:endParaRPr lang="en-GB" sz="1800" b="0" i="0" u="none" strike="noStrike">
                        <a:effectLst/>
                        <a:latin typeface="Aptos"/>
                        <a:ea typeface="Verdana"/>
                      </a:endParaRPr>
                    </a:p>
                  </a:txBody>
                  <a:tcPr marL="64770" marR="64770" marT="32385" marB="3238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D"/>
                    </a:solidFill>
                  </a:tcPr>
                </a:tc>
                <a:extLst>
                  <a:ext uri="{0D108BD9-81ED-4DB2-BD59-A6C34878D82A}">
                    <a16:rowId xmlns:a16="http://schemas.microsoft.com/office/drawing/2014/main" val="1808308636"/>
                  </a:ext>
                </a:extLst>
              </a:tr>
            </a:tbl>
          </a:graphicData>
        </a:graphic>
      </p:graphicFrame>
    </p:spTree>
    <p:extLst>
      <p:ext uri="{BB962C8B-B14F-4D97-AF65-F5344CB8AC3E}">
        <p14:creationId xmlns:p14="http://schemas.microsoft.com/office/powerpoint/2010/main" val="14289494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4CD08417-90A6-9D83-52F9-5CA050E284F9}"/>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marL="0" marR="0" lvl="0" indent="0" algn="r" defTabSz="457200">
              <a:lnSpc>
                <a:spcPct val="100000"/>
              </a:lnSpc>
              <a:spcBef>
                <a:spcPts val="0"/>
              </a:spcBef>
              <a:spcAft>
                <a:spcPts val="0"/>
              </a:spcAft>
              <a:buNone/>
              <a:tabLst/>
              <a:defRPr/>
            </a:pPr>
            <a:r>
              <a:rPr lang="en-GB">
                <a:solidFill>
                  <a:prstClr val="black">
                    <a:tint val="82000"/>
                  </a:prstClr>
                </a:solidFill>
                <a:latin typeface="Aptos" panose="02110004020202020204"/>
              </a:rPr>
              <a:t>22</a:t>
            </a:r>
            <a:endParaRPr lang="en-US">
              <a:ea typeface="+mn-ea"/>
              <a:cs typeface="+mn-cs"/>
            </a:endParaRPr>
          </a:p>
        </p:txBody>
      </p:sp>
      <p:graphicFrame>
        <p:nvGraphicFramePr>
          <p:cNvPr id="3" name="Table 2">
            <a:extLst>
              <a:ext uri="{FF2B5EF4-FFF2-40B4-BE49-F238E27FC236}">
                <a16:creationId xmlns:a16="http://schemas.microsoft.com/office/drawing/2014/main" id="{5AD643E0-06B6-E4BA-CA30-030475B67992}"/>
              </a:ext>
            </a:extLst>
          </p:cNvPr>
          <p:cNvGraphicFramePr>
            <a:graphicFrameLocks noGrp="1"/>
          </p:cNvGraphicFramePr>
          <p:nvPr>
            <p:extLst>
              <p:ext uri="{D42A27DB-BD31-4B8C-83A1-F6EECF244321}">
                <p14:modId xmlns:p14="http://schemas.microsoft.com/office/powerpoint/2010/main" val="4263416704"/>
              </p:ext>
            </p:extLst>
          </p:nvPr>
        </p:nvGraphicFramePr>
        <p:xfrm>
          <a:off x="493147" y="462898"/>
          <a:ext cx="4036524" cy="4114799"/>
        </p:xfrm>
        <a:graphic>
          <a:graphicData uri="http://schemas.openxmlformats.org/drawingml/2006/table">
            <a:tbl>
              <a:tblPr firstRow="1" bandRow="1">
                <a:tableStyleId>{5C22544A-7EE6-4342-B048-85BDC9FD1C3A}</a:tableStyleId>
              </a:tblPr>
              <a:tblGrid>
                <a:gridCol w="4036524">
                  <a:extLst>
                    <a:ext uri="{9D8B030D-6E8A-4147-A177-3AD203B41FA5}">
                      <a16:colId xmlns:a16="http://schemas.microsoft.com/office/drawing/2014/main" val="2656761399"/>
                    </a:ext>
                  </a:extLst>
                </a:gridCol>
              </a:tblGrid>
              <a:tr h="475861">
                <a:tc>
                  <a:txBody>
                    <a:bodyPr/>
                    <a:lstStyle/>
                    <a:p>
                      <a:pPr marL="0" algn="l" rtl="0" eaLnBrk="1" fontAlgn="ctr" latinLnBrk="0" hangingPunct="1">
                        <a:buNone/>
                      </a:pPr>
                      <a:r>
                        <a:rPr lang="en-GB" sz="1350" b="1" i="0" u="none" strike="noStrike" kern="1200">
                          <a:solidFill>
                            <a:srgbClr val="FFFFFF"/>
                          </a:solidFill>
                          <a:effectLst/>
                          <a:latin typeface="Aptos"/>
                        </a:rPr>
                        <a:t>Maximising Value for Money</a:t>
                      </a:r>
                      <a:endParaRPr lang="en-GB" sz="1800" b="0" i="0" u="none" strike="noStrike">
                        <a:effectLst/>
                        <a:latin typeface="Apto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156082"/>
                    </a:solidFill>
                  </a:tcPr>
                </a:tc>
                <a:extLst>
                  <a:ext uri="{0D108BD9-81ED-4DB2-BD59-A6C34878D82A}">
                    <a16:rowId xmlns:a16="http://schemas.microsoft.com/office/drawing/2014/main" val="688341113"/>
                  </a:ext>
                </a:extLst>
              </a:tr>
              <a:tr h="643812">
                <a:tc>
                  <a:txBody>
                    <a:bodyPr/>
                    <a:lstStyle/>
                    <a:p>
                      <a:pPr marL="0" algn="l" rtl="0" eaLnBrk="1" fontAlgn="t" latinLnBrk="0" hangingPunct="1">
                        <a:buNone/>
                      </a:pPr>
                      <a:r>
                        <a:rPr lang="en-US" sz="1200" b="1" i="0" u="none" strike="noStrike" kern="1200">
                          <a:solidFill>
                            <a:srgbClr val="000000"/>
                          </a:solidFill>
                          <a:effectLst/>
                          <a:latin typeface="Aptos"/>
                          <a:ea typeface="Verdana"/>
                          <a:cs typeface="Aptos" panose="020B0004020202020204" pitchFamily="34" charset="0"/>
                        </a:rPr>
                        <a:t>Continue to optimise value for money and contribution to overall efficiency through key non-pay areas, optimising both efficiency and effectiveness</a:t>
                      </a:r>
                      <a:endParaRPr lang="en-US" sz="1200" b="0" i="0" u="none" strike="noStrike">
                        <a:effectLst/>
                        <a:latin typeface="Aptos"/>
                        <a:ea typeface="Verdana"/>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2D8"/>
                    </a:solidFill>
                  </a:tcPr>
                </a:tc>
                <a:extLst>
                  <a:ext uri="{0D108BD9-81ED-4DB2-BD59-A6C34878D82A}">
                    <a16:rowId xmlns:a16="http://schemas.microsoft.com/office/drawing/2014/main" val="2751162147"/>
                  </a:ext>
                </a:extLst>
              </a:tr>
              <a:tr h="2995126">
                <a:tc>
                  <a:txBody>
                    <a:bodyPr/>
                    <a:lstStyle/>
                    <a:p>
                      <a:pPr marL="0" algn="just" rtl="0" eaLnBrk="1" fontAlgn="t" latinLnBrk="0" hangingPunct="1">
                        <a:buNone/>
                      </a:pPr>
                      <a:r>
                        <a:rPr lang="en-GB" sz="1200" b="0" i="0" u="none" strike="noStrike" kern="1200">
                          <a:solidFill>
                            <a:srgbClr val="000000"/>
                          </a:solidFill>
                          <a:effectLst/>
                          <a:latin typeface="Aptos"/>
                          <a:ea typeface="Verdana"/>
                        </a:rPr>
                        <a:t>Key Priorities:</a:t>
                      </a:r>
                      <a:endParaRPr lang="en-GB" sz="1200" b="0" i="0" u="none" strike="noStrike">
                        <a:effectLst/>
                        <a:latin typeface="Aptos"/>
                        <a:ea typeface="Verdana"/>
                      </a:endParaRPr>
                    </a:p>
                    <a:p>
                      <a:pPr marL="173355" indent="-173355" algn="just" rtl="0" eaLnBrk="1" fontAlgn="t" latinLnBrk="0" hangingPunct="1">
                        <a:spcAft>
                          <a:spcPts val="600"/>
                        </a:spcAft>
                        <a:buFont typeface="Arial"/>
                        <a:buChar char="•"/>
                      </a:pPr>
                      <a:r>
                        <a:rPr lang="en-GB" sz="1200" b="1" i="0" u="none" strike="noStrike" kern="1200">
                          <a:solidFill>
                            <a:srgbClr val="000000"/>
                          </a:solidFill>
                          <a:effectLst/>
                          <a:latin typeface="Aptos"/>
                          <a:ea typeface="Verdana"/>
                        </a:rPr>
                        <a:t>Non-pay - </a:t>
                      </a:r>
                      <a:r>
                        <a:rPr lang="en-GB" sz="1200" b="0" i="0" u="none" strike="noStrike" kern="1200">
                          <a:solidFill>
                            <a:srgbClr val="000000"/>
                          </a:solidFill>
                          <a:effectLst/>
                          <a:latin typeface="Aptos"/>
                          <a:ea typeface="Verdana"/>
                        </a:rPr>
                        <a:t>examples including review of skin products substitutes used in Burns &amp; Plastics and Dermatology, seeking to achieve cost efficiencies without compromising quality. </a:t>
                      </a:r>
                      <a:endParaRPr lang="en-GB" sz="1200" b="0" i="0" u="none" strike="noStrike">
                        <a:effectLst/>
                        <a:latin typeface="Aptos"/>
                        <a:ea typeface="Verdana"/>
                      </a:endParaRPr>
                    </a:p>
                    <a:p>
                      <a:pPr marL="173355" indent="-173355" algn="l" rtl="0" eaLnBrk="1" fontAlgn="t" latinLnBrk="0" hangingPunct="1">
                        <a:spcAft>
                          <a:spcPts val="600"/>
                        </a:spcAft>
                        <a:buFont typeface="Arial"/>
                        <a:buChar char="•"/>
                      </a:pPr>
                      <a:r>
                        <a:rPr lang="en-GB" sz="1200" b="1" i="0" u="none" strike="noStrike" kern="1200">
                          <a:solidFill>
                            <a:srgbClr val="000000"/>
                          </a:solidFill>
                          <a:effectLst/>
                          <a:latin typeface="Aptos"/>
                          <a:ea typeface="Verdana"/>
                        </a:rPr>
                        <a:t>Medicines</a:t>
                      </a:r>
                      <a:r>
                        <a:rPr lang="en-GB" sz="1200" b="0" i="0" u="none" strike="noStrike" kern="1200">
                          <a:solidFill>
                            <a:srgbClr val="000000"/>
                          </a:solidFill>
                          <a:effectLst/>
                          <a:latin typeface="Aptos"/>
                          <a:ea typeface="Verdana"/>
                        </a:rPr>
                        <a:t> –Develop comprehensive Medicines Management Strategy building on existing work to optimise the use of medicines, support patient outcomes, and manage resources effectively.</a:t>
                      </a:r>
                      <a:endParaRPr lang="en-GB" sz="1200" b="0" i="0" u="none" strike="noStrike">
                        <a:effectLst/>
                        <a:latin typeface="Aptos"/>
                        <a:ea typeface="Verdana"/>
                      </a:endParaRPr>
                    </a:p>
                    <a:p>
                      <a:pPr marL="173355" indent="-173355" algn="l" rtl="0" eaLnBrk="1" fontAlgn="t" latinLnBrk="0" hangingPunct="1">
                        <a:spcAft>
                          <a:spcPts val="600"/>
                        </a:spcAft>
                        <a:buFont typeface="Arial"/>
                        <a:buChar char="•"/>
                      </a:pPr>
                      <a:r>
                        <a:rPr lang="en-GB" sz="1200" b="1" i="0" u="none" strike="noStrike" kern="1200">
                          <a:solidFill>
                            <a:srgbClr val="000000"/>
                          </a:solidFill>
                          <a:effectLst/>
                          <a:latin typeface="Aptos"/>
                          <a:ea typeface="Verdana"/>
                        </a:rPr>
                        <a:t>CHC -</a:t>
                      </a:r>
                      <a:r>
                        <a:rPr lang="en-GB" sz="1200" b="0" i="0" u="none" strike="noStrike" kern="1200">
                          <a:solidFill>
                            <a:srgbClr val="000000"/>
                          </a:solidFill>
                          <a:effectLst/>
                          <a:latin typeface="Aptos"/>
                          <a:ea typeface="Verdana"/>
                        </a:rPr>
                        <a:t> Implement strengthened commissioning approach in 2025/2026.</a:t>
                      </a:r>
                      <a:endParaRPr lang="en-GB" sz="1200" b="0" i="0" u="none" strike="noStrike">
                        <a:effectLst/>
                        <a:latin typeface="Aptos"/>
                        <a:ea typeface="Verdana"/>
                      </a:endParaRPr>
                    </a:p>
                    <a:p>
                      <a:pPr marL="173355" marR="0" indent="-173355" algn="l" rtl="0" eaLnBrk="1" fontAlgn="auto" latinLnBrk="0" hangingPunct="1">
                        <a:spcAft>
                          <a:spcPts val="600"/>
                        </a:spcAft>
                        <a:buFont typeface="Arial"/>
                        <a:buChar char="•"/>
                      </a:pPr>
                      <a:r>
                        <a:rPr lang="en-GB" sz="1200" b="0" i="0" u="none" strike="noStrike" kern="1200">
                          <a:solidFill>
                            <a:srgbClr val="000000"/>
                          </a:solidFill>
                          <a:effectLst/>
                          <a:latin typeface="Aptos"/>
                          <a:ea typeface="Verdana"/>
                        </a:rPr>
                        <a:t>Ongoing refresh of the </a:t>
                      </a:r>
                      <a:r>
                        <a:rPr lang="en-GB" sz="1200" b="1" i="0" u="none" strike="noStrike" kern="1200">
                          <a:solidFill>
                            <a:srgbClr val="000000"/>
                          </a:solidFill>
                          <a:effectLst/>
                          <a:latin typeface="Aptos"/>
                          <a:ea typeface="Verdana"/>
                        </a:rPr>
                        <a:t>Health Board Estates Strategy </a:t>
                      </a:r>
                      <a:r>
                        <a:rPr lang="en-GB" sz="1200" b="0" i="0" u="none" strike="noStrike" kern="1200">
                          <a:solidFill>
                            <a:srgbClr val="000000"/>
                          </a:solidFill>
                          <a:effectLst/>
                          <a:latin typeface="Aptos"/>
                          <a:ea typeface="Verdana"/>
                        </a:rPr>
                        <a:t>which will include primary care estate. </a:t>
                      </a:r>
                      <a:endParaRPr lang="en-GB" sz="1200" b="0" i="0" u="none" strike="noStrike">
                        <a:effectLst/>
                        <a:latin typeface="Aptos"/>
                        <a:ea typeface="Verdana"/>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D"/>
                    </a:solidFill>
                  </a:tcPr>
                </a:tc>
                <a:extLst>
                  <a:ext uri="{0D108BD9-81ED-4DB2-BD59-A6C34878D82A}">
                    <a16:rowId xmlns:a16="http://schemas.microsoft.com/office/drawing/2014/main" val="4236880452"/>
                  </a:ext>
                </a:extLst>
              </a:tr>
            </a:tbl>
          </a:graphicData>
        </a:graphic>
      </p:graphicFrame>
      <p:graphicFrame>
        <p:nvGraphicFramePr>
          <p:cNvPr id="7" name="Table 6">
            <a:extLst>
              <a:ext uri="{FF2B5EF4-FFF2-40B4-BE49-F238E27FC236}">
                <a16:creationId xmlns:a16="http://schemas.microsoft.com/office/drawing/2014/main" id="{D53CBB6F-2017-64CE-7A93-795247FEE03F}"/>
              </a:ext>
            </a:extLst>
          </p:cNvPr>
          <p:cNvGraphicFramePr>
            <a:graphicFrameLocks noGrp="1"/>
          </p:cNvGraphicFramePr>
          <p:nvPr>
            <p:extLst>
              <p:ext uri="{D42A27DB-BD31-4B8C-83A1-F6EECF244321}">
                <p14:modId xmlns:p14="http://schemas.microsoft.com/office/powerpoint/2010/main" val="1560497748"/>
              </p:ext>
            </p:extLst>
          </p:nvPr>
        </p:nvGraphicFramePr>
        <p:xfrm>
          <a:off x="4589219" y="461865"/>
          <a:ext cx="4819269" cy="4133850"/>
        </p:xfrm>
        <a:graphic>
          <a:graphicData uri="http://schemas.openxmlformats.org/drawingml/2006/table">
            <a:tbl>
              <a:tblPr firstRow="1" bandRow="1">
                <a:tableStyleId>{5C22544A-7EE6-4342-B048-85BDC9FD1C3A}</a:tableStyleId>
              </a:tblPr>
              <a:tblGrid>
                <a:gridCol w="4819269">
                  <a:extLst>
                    <a:ext uri="{9D8B030D-6E8A-4147-A177-3AD203B41FA5}">
                      <a16:colId xmlns:a16="http://schemas.microsoft.com/office/drawing/2014/main" val="1381557149"/>
                    </a:ext>
                  </a:extLst>
                </a:gridCol>
              </a:tblGrid>
              <a:tr h="261747">
                <a:tc>
                  <a:txBody>
                    <a:bodyPr/>
                    <a:lstStyle/>
                    <a:p>
                      <a:pPr marL="0" algn="l" rtl="0" eaLnBrk="1" fontAlgn="ctr" latinLnBrk="0" hangingPunct="1">
                        <a:buNone/>
                      </a:pPr>
                      <a:r>
                        <a:rPr lang="en-GB" sz="1350" b="1" i="0" u="none" strike="noStrike" kern="1200">
                          <a:solidFill>
                            <a:srgbClr val="FFFFFF"/>
                          </a:solidFill>
                          <a:effectLst/>
                          <a:latin typeface="Aptos"/>
                        </a:rPr>
                        <a:t>Improving Value Optimising Outcomes and Minimising Variation</a:t>
                      </a:r>
                      <a:endParaRPr lang="en-GB" sz="1800" b="0" i="0" u="none" strike="noStrike">
                        <a:effectLst/>
                        <a:latin typeface="Apto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156082"/>
                    </a:solidFill>
                  </a:tcPr>
                </a:tc>
                <a:extLst>
                  <a:ext uri="{0D108BD9-81ED-4DB2-BD59-A6C34878D82A}">
                    <a16:rowId xmlns:a16="http://schemas.microsoft.com/office/drawing/2014/main" val="267602218"/>
                  </a:ext>
                </a:extLst>
              </a:tr>
              <a:tr h="345313">
                <a:tc>
                  <a:txBody>
                    <a:bodyPr/>
                    <a:lstStyle/>
                    <a:p>
                      <a:pPr marL="0" indent="0" algn="l" rtl="0" eaLnBrk="1" fontAlgn="t" latinLnBrk="0" hangingPunct="1">
                        <a:buNone/>
                      </a:pPr>
                      <a:r>
                        <a:rPr lang="en-US" sz="1200" b="1" i="0" u="none" strike="noStrike" kern="1200">
                          <a:solidFill>
                            <a:srgbClr val="000000"/>
                          </a:solidFill>
                          <a:effectLst/>
                          <a:latin typeface="Aptos"/>
                          <a:ea typeface="Aptos" panose="020B0004020202020204" pitchFamily="34" charset="0"/>
                          <a:cs typeface="Aptos" panose="020B0004020202020204" pitchFamily="34" charset="0"/>
                        </a:rPr>
                        <a:t>Support improvements in outcomes, effectiveness, and value, through optimising how resources are utilised and focus on improving outcomes</a:t>
                      </a:r>
                      <a:endParaRPr lang="en-US" sz="1800" b="0" i="0" u="none" strike="noStrike">
                        <a:effectLst/>
                        <a:latin typeface="Aptos"/>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2D8"/>
                    </a:solidFill>
                  </a:tcPr>
                </a:tc>
                <a:extLst>
                  <a:ext uri="{0D108BD9-81ED-4DB2-BD59-A6C34878D82A}">
                    <a16:rowId xmlns:a16="http://schemas.microsoft.com/office/drawing/2014/main" val="4083508745"/>
                  </a:ext>
                </a:extLst>
              </a:tr>
              <a:tr h="385572">
                <a:tc>
                  <a:txBody>
                    <a:bodyPr/>
                    <a:lstStyle/>
                    <a:p>
                      <a:pPr marL="173355" indent="-173355" algn="just" rtl="0" eaLnBrk="1" fontAlgn="ctr" latinLnBrk="0" hangingPunct="1">
                        <a:buClrTx/>
                        <a:buSzPts val="1200"/>
                        <a:buFont typeface="Arial" panose="020B0604020202020204" pitchFamily="34" charset="0"/>
                        <a:buChar char="•"/>
                      </a:pPr>
                      <a:r>
                        <a:rPr lang="en-GB" sz="1200" b="1" i="0" u="none" strike="noStrike" kern="1200">
                          <a:solidFill>
                            <a:srgbClr val="000000"/>
                          </a:solidFill>
                          <a:effectLst/>
                          <a:latin typeface="Aptos"/>
                          <a:ea typeface="Verdana"/>
                        </a:rPr>
                        <a:t>Improving cancer care </a:t>
                      </a:r>
                      <a:r>
                        <a:rPr lang="en-GB" sz="1200" b="0" i="0" u="none" strike="noStrike" kern="1200">
                          <a:solidFill>
                            <a:srgbClr val="000000"/>
                          </a:solidFill>
                          <a:effectLst/>
                          <a:latin typeface="Aptos"/>
                          <a:ea typeface="Verdana"/>
                        </a:rPr>
                        <a:t>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Delivery of the National Optimal Pathways for Cancer remains the ambition for all tumour sites, and we are committed to working towards these optimal standards.</a:t>
                      </a:r>
                      <a:endParaRPr lang="en-GB" sz="1200" b="0" i="0" u="none" strike="noStrike">
                        <a:effectLst/>
                        <a:latin typeface="Aptos"/>
                        <a:ea typeface="Verdana"/>
                      </a:endParaRPr>
                    </a:p>
                    <a:p>
                      <a:pPr marL="0" lvl="0" indent="0" algn="just">
                        <a:buClrTx/>
                        <a:buSzPts val="1200"/>
                        <a:buNone/>
                      </a:pPr>
                      <a:endParaRPr lang="en-GB" sz="1200" b="0" i="0" u="none" strike="noStrike" kern="1200">
                        <a:solidFill>
                          <a:srgbClr val="000000"/>
                        </a:solidFill>
                        <a:effectLst/>
                        <a:latin typeface="Aptos"/>
                        <a:ea typeface="Verdana"/>
                      </a:endParaRPr>
                    </a:p>
                    <a:p>
                      <a:pPr marL="173355" indent="-173355" algn="just" rtl="0" eaLnBrk="1" fontAlgn="ctr" latinLnBrk="0" hangingPunct="1">
                        <a:buFont typeface="Arial"/>
                        <a:buChar char="•"/>
                      </a:pPr>
                      <a:r>
                        <a:rPr lang="en-GB" sz="1200" b="1" i="0" u="none" strike="noStrike" kern="1200">
                          <a:solidFill>
                            <a:srgbClr val="000000"/>
                          </a:solidFill>
                          <a:effectLst/>
                          <a:latin typeface="Aptos"/>
                          <a:ea typeface="Verdana"/>
                        </a:rPr>
                        <a:t>Diabetes</a:t>
                      </a:r>
                      <a:r>
                        <a:rPr lang="en-GB" sz="1200" b="0" i="0" u="none" strike="noStrike" kern="1200">
                          <a:solidFill>
                            <a:srgbClr val="000000"/>
                          </a:solidFill>
                          <a:effectLst/>
                          <a:latin typeface="Aptos"/>
                          <a:ea typeface="Verdana"/>
                        </a:rPr>
                        <a:t> - We have taken a number of strategic and operational actions to improve performance against the diabetes eight Care Standards and has signed up to the Tackling Diabetes Together programme. The aim is also to build on work already undertaken, to establish a community multi-disciplinary diabetes service to deliver specialist care</a:t>
                      </a:r>
                      <a:endParaRPr lang="en-GB" sz="1800" b="0" i="0" u="none" strike="noStrike">
                        <a:effectLst/>
                        <a:latin typeface="Aptos"/>
                        <a:ea typeface="Verdana"/>
                      </a:endParaRPr>
                    </a:p>
                    <a:p>
                      <a:pPr marL="171450" indent="-171450" algn="just" rtl="0" eaLnBrk="1" fontAlgn="base" latinLnBrk="0" hangingPunct="1">
                        <a:buFont typeface="Arial"/>
                        <a:buChar char="•"/>
                      </a:pPr>
                      <a:r>
                        <a:rPr lang="en-GB" sz="1200" b="0" i="0" u="none" strike="noStrike" kern="1200">
                          <a:solidFill>
                            <a:srgbClr val="333333"/>
                          </a:solidFill>
                          <a:effectLst/>
                          <a:latin typeface="Aptos"/>
                        </a:rPr>
                        <a:t>.</a:t>
                      </a:r>
                      <a:endParaRPr lang="en-GB" sz="1800" b="0" i="0" u="none" strike="noStrike">
                        <a:effectLst/>
                        <a:latin typeface="Aptos"/>
                      </a:endParaRPr>
                    </a:p>
                  </a:txBody>
                  <a:tcPr marL="64770" marR="64770" marT="32385" marB="3238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AED"/>
                    </a:solidFill>
                  </a:tcPr>
                </a:tc>
                <a:extLst>
                  <a:ext uri="{0D108BD9-81ED-4DB2-BD59-A6C34878D82A}">
                    <a16:rowId xmlns:a16="http://schemas.microsoft.com/office/drawing/2014/main" val="2229142704"/>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7C3B6-C6C7-E347-63B4-B674DFBD6C0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4EB018A-F812-9DFE-384D-AC9977DFE942}"/>
              </a:ext>
            </a:extLst>
          </p:cNvPr>
          <p:cNvSpPr>
            <a:spLocks noGrp="1"/>
          </p:cNvSpPr>
          <p:nvPr>
            <p:ph type="sldNum" sz="quarter" idx="12"/>
          </p:nvPr>
        </p:nvSpPr>
        <p:spPr/>
        <p:txBody>
          <a:bodyPr/>
          <a:lstStyle/>
          <a:p>
            <a:r>
              <a:rPr lang="en-GB"/>
              <a:t>23</a:t>
            </a:r>
          </a:p>
        </p:txBody>
      </p:sp>
      <p:sp>
        <p:nvSpPr>
          <p:cNvPr id="5" name="TextBox 4">
            <a:extLst>
              <a:ext uri="{FF2B5EF4-FFF2-40B4-BE49-F238E27FC236}">
                <a16:creationId xmlns:a16="http://schemas.microsoft.com/office/drawing/2014/main" id="{E9EC4D84-96F4-AF90-4D8C-541F4BAE21F7}"/>
              </a:ext>
            </a:extLst>
          </p:cNvPr>
          <p:cNvSpPr txBox="1"/>
          <p:nvPr/>
        </p:nvSpPr>
        <p:spPr>
          <a:xfrm>
            <a:off x="246971" y="103532"/>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Financial Plan Summary</a:t>
            </a:r>
            <a:endParaRPr lang="en-GB" b="1">
              <a:solidFill>
                <a:srgbClr val="834AAD"/>
              </a:solidFill>
              <a:latin typeface="Aptos Black" panose="020F0502020204030204" pitchFamily="34" charset="0"/>
            </a:endParaRPr>
          </a:p>
        </p:txBody>
      </p:sp>
      <p:pic>
        <p:nvPicPr>
          <p:cNvPr id="6" name="Picture 5" descr="A rainbow in a black background&#10;&#10;AI-generated content may be incorrect.">
            <a:extLst>
              <a:ext uri="{FF2B5EF4-FFF2-40B4-BE49-F238E27FC236}">
                <a16:creationId xmlns:a16="http://schemas.microsoft.com/office/drawing/2014/main" id="{1690959B-CE0E-0A0F-308C-F9393E82586E}"/>
              </a:ext>
            </a:extLst>
          </p:cNvPr>
          <p:cNvPicPr>
            <a:picLocks noChangeAspect="1"/>
          </p:cNvPicPr>
          <p:nvPr/>
        </p:nvPicPr>
        <p:blipFill>
          <a:blip r:embed="rId2">
            <a:alphaModFix amt="20000"/>
            <a:lum bright="40000" contrast="-40000"/>
          </a:blip>
          <a:srcRect l="39228" t="58256" r="-2"/>
          <a:stretch/>
        </p:blipFill>
        <p:spPr>
          <a:xfrm rot="10800000">
            <a:off x="2475792" y="3574065"/>
            <a:ext cx="6769167" cy="3795760"/>
          </a:xfrm>
          <a:prstGeom prst="rect">
            <a:avLst/>
          </a:prstGeom>
        </p:spPr>
      </p:pic>
      <p:sp>
        <p:nvSpPr>
          <p:cNvPr id="2" name="TextBox 1">
            <a:extLst>
              <a:ext uri="{FF2B5EF4-FFF2-40B4-BE49-F238E27FC236}">
                <a16:creationId xmlns:a16="http://schemas.microsoft.com/office/drawing/2014/main" id="{D09C5770-459D-AAC1-01FC-FF43C6B80D30}"/>
              </a:ext>
            </a:extLst>
          </p:cNvPr>
          <p:cNvSpPr txBox="1"/>
          <p:nvPr/>
        </p:nvSpPr>
        <p:spPr>
          <a:xfrm>
            <a:off x="244415" y="579249"/>
            <a:ext cx="3823925" cy="6001643"/>
          </a:xfrm>
          <a:prstGeom prst="rect">
            <a:avLst/>
          </a:prstGeom>
          <a:solidFill>
            <a:schemeClr val="accent1">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b="1">
                <a:ea typeface="+mn-lt"/>
                <a:cs typeface="+mn-lt"/>
              </a:rPr>
              <a:t>Jo</a:t>
            </a:r>
            <a:r>
              <a:rPr lang="en-US" sz="1200" b="1">
                <a:ea typeface="+mn-lt"/>
                <a:cs typeface="+mn-lt"/>
              </a:rPr>
              <a:t>urney Through 2024/25</a:t>
            </a:r>
          </a:p>
          <a:p>
            <a:r>
              <a:rPr lang="en-US" sz="1200">
                <a:ea typeface="+mn-lt"/>
                <a:cs typeface="+mn-lt"/>
              </a:rPr>
              <a:t>The 2024/25 Annual Plan submitted on 28 March 2024 reported a deficit of £50.1m after the delivery of £26.1m of savings, with an expectation that operational spend remained within the allocated budgets. Through Quarter 1 and 2 the reported deficit significantly exceeded the plan and immediate actions were taken. </a:t>
            </a:r>
            <a:endParaRPr lang="en-US" sz="1200"/>
          </a:p>
          <a:p>
            <a:endParaRPr lang="en-US" sz="1200"/>
          </a:p>
          <a:p>
            <a:r>
              <a:rPr lang="en-US" sz="1200">
                <a:ea typeface="+mn-lt"/>
                <a:cs typeface="+mn-lt"/>
              </a:rPr>
              <a:t>On 26 September 2024 the Health Board submitted a revised Financial Assessment for 2024/25. The assessment and accompanying letter </a:t>
            </a:r>
            <a:r>
              <a:rPr lang="en-US" sz="1200" err="1">
                <a:ea typeface="+mn-lt"/>
                <a:cs typeface="+mn-lt"/>
              </a:rPr>
              <a:t>summarised</a:t>
            </a:r>
            <a:r>
              <a:rPr lang="en-US" sz="1200">
                <a:ea typeface="+mn-lt"/>
                <a:cs typeface="+mn-lt"/>
              </a:rPr>
              <a:t> a high degree of confidence in the delivery of £64.1m deficit position by the 31 March 2025, with further opportunities of £13.3m giving the Health Board line of sight to £50.8m; £0.7m above the previous forecast. In December 2024 Welsh Government (WG) issued an additional £6.4m of recurrent funding to the Health Board, which has reduced the deficit forecast to £43.7m. The Health Board Target Control Total remaining unchanged.</a:t>
            </a:r>
          </a:p>
          <a:p>
            <a:endParaRPr lang="en-US" sz="1200"/>
          </a:p>
          <a:p>
            <a:r>
              <a:rPr lang="en-US" sz="1200">
                <a:ea typeface="+mn-lt"/>
                <a:cs typeface="+mn-lt"/>
              </a:rPr>
              <a:t>On 19 December 2024 a Special Board meeting was provided with a detailed assessment of the 2024/25 outturn forecast based on the information available following Month 8 (November 2024). This identified a significant operational overspend running at £88.1m above the deficit plan. £11.0m was addressed recurrently through changes in the 2024/25 planning assumptions, but with no material change in the overall expenditure trend of the Health Board in 2024/25, the options to strive to achieve the planned deficit figure of £43.7m were predominantly non-recurrent in nature.</a:t>
            </a:r>
          </a:p>
        </p:txBody>
      </p:sp>
      <p:sp>
        <p:nvSpPr>
          <p:cNvPr id="3" name="TextBox 2">
            <a:extLst>
              <a:ext uri="{FF2B5EF4-FFF2-40B4-BE49-F238E27FC236}">
                <a16:creationId xmlns:a16="http://schemas.microsoft.com/office/drawing/2014/main" id="{339C4DD2-F98D-68C3-2F56-8E7B79AC0D60}"/>
              </a:ext>
            </a:extLst>
          </p:cNvPr>
          <p:cNvSpPr txBox="1"/>
          <p:nvPr/>
        </p:nvSpPr>
        <p:spPr>
          <a:xfrm>
            <a:off x="4156217" y="575970"/>
            <a:ext cx="5502316" cy="6001643"/>
          </a:xfrm>
          <a:prstGeom prst="rect">
            <a:avLst/>
          </a:prstGeom>
          <a:solidFill>
            <a:schemeClr val="accent2">
              <a:lumMod val="20000"/>
              <a:lumOff val="80000"/>
            </a:schemeClr>
          </a:solidFill>
          <a:ln>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a:ea typeface="+mn-lt"/>
                <a:cs typeface="+mn-lt"/>
              </a:rPr>
              <a:t>Plan 2025/26</a:t>
            </a:r>
            <a:endParaRPr lang="en-US" sz="1200" b="1"/>
          </a:p>
          <a:p>
            <a:r>
              <a:rPr lang="en-US" sz="1200">
                <a:ea typeface="+mn-lt"/>
                <a:cs typeface="+mn-lt"/>
              </a:rPr>
              <a:t>The combination of increased operational expenditure seen in 2024/25 and the use of non-recurrent options to mitigate in year pressures has led the </a:t>
            </a:r>
            <a:r>
              <a:rPr lang="en-US" sz="1200" err="1">
                <a:ea typeface="+mn-lt"/>
                <a:cs typeface="+mn-lt"/>
              </a:rPr>
              <a:t>organisation</a:t>
            </a:r>
            <a:r>
              <a:rPr lang="en-US" sz="1200">
                <a:ea typeface="+mn-lt"/>
                <a:cs typeface="+mn-lt"/>
              </a:rPr>
              <a:t> to a significant underlying run rate carrying from 2024/25 into 2025/26. </a:t>
            </a:r>
            <a:endParaRPr lang="en-US" sz="1200"/>
          </a:p>
          <a:p>
            <a:endParaRPr lang="en-US" sz="1200"/>
          </a:p>
          <a:p>
            <a:r>
              <a:rPr lang="en-US" sz="1200">
                <a:ea typeface="+mn-lt"/>
                <a:cs typeface="+mn-lt"/>
              </a:rPr>
              <a:t>The Health Board </a:t>
            </a:r>
            <a:r>
              <a:rPr lang="en-US" sz="1200" err="1">
                <a:ea typeface="+mn-lt"/>
                <a:cs typeface="+mn-lt"/>
              </a:rPr>
              <a:t>recognises</a:t>
            </a:r>
            <a:r>
              <a:rPr lang="en-US" sz="1200">
                <a:ea typeface="+mn-lt"/>
                <a:cs typeface="+mn-lt"/>
              </a:rPr>
              <a:t> that limited delivery of recurrent savings historically (mitigated by reliance on non recurrent solutions), along with run rate pressures are the main drivers of the current financial forecast.</a:t>
            </a:r>
            <a:endParaRPr lang="en-US" sz="1200"/>
          </a:p>
          <a:p>
            <a:endParaRPr lang="en-US" sz="1200"/>
          </a:p>
          <a:p>
            <a:r>
              <a:rPr lang="en-US" sz="1200">
                <a:ea typeface="+mn-lt"/>
                <a:cs typeface="+mn-lt"/>
              </a:rPr>
              <a:t>In 2025/26 the Health Board has assessed the new costs in year of £36.9m offset by Welsh Government allocation increase of £15.2m (1.77%). </a:t>
            </a:r>
            <a:endParaRPr lang="en-US" sz="1200"/>
          </a:p>
          <a:p>
            <a:endParaRPr lang="en-US" sz="1200"/>
          </a:p>
          <a:p>
            <a:r>
              <a:rPr lang="en-US" sz="1200">
                <a:ea typeface="+mn-lt"/>
                <a:cs typeface="+mn-lt"/>
              </a:rPr>
              <a:t>The Cost-Up assessment building in national and local growth, alongside inflation and changes to the commissioning contracts has been undertaken through a combination of:</a:t>
            </a:r>
            <a:endParaRPr lang="en-US" sz="1200"/>
          </a:p>
          <a:p>
            <a:r>
              <a:rPr lang="en-US" sz="1200">
                <a:ea typeface="+mn-lt"/>
                <a:cs typeface="+mn-lt"/>
              </a:rPr>
              <a:t>• Collaborative work with other Health Boards to test and challenge the assumptions;</a:t>
            </a:r>
            <a:endParaRPr lang="en-US" sz="1200"/>
          </a:p>
          <a:p>
            <a:r>
              <a:rPr lang="en-US" sz="1200">
                <a:ea typeface="+mn-lt"/>
                <a:cs typeface="+mn-lt"/>
              </a:rPr>
              <a:t>• Nationally agreed rates for inflation;</a:t>
            </a:r>
            <a:endParaRPr lang="en-US" sz="1200"/>
          </a:p>
          <a:p>
            <a:r>
              <a:rPr lang="en-US" sz="1200">
                <a:ea typeface="+mn-lt"/>
                <a:cs typeface="+mn-lt"/>
              </a:rPr>
              <a:t>• Directed changes to areas like the Welsh Risk Pool;</a:t>
            </a:r>
            <a:endParaRPr lang="en-US" sz="1200"/>
          </a:p>
          <a:p>
            <a:r>
              <a:rPr lang="en-US" sz="1200">
                <a:ea typeface="+mn-lt"/>
                <a:cs typeface="+mn-lt"/>
              </a:rPr>
              <a:t>• LTA discussions with all commissioners;</a:t>
            </a:r>
            <a:endParaRPr lang="en-US" sz="1200"/>
          </a:p>
          <a:p>
            <a:r>
              <a:rPr lang="en-US" sz="1200">
                <a:ea typeface="+mn-lt"/>
                <a:cs typeface="+mn-lt"/>
              </a:rPr>
              <a:t>• Detailed clinical assessment of areas such as NICE</a:t>
            </a:r>
            <a:endParaRPr lang="en-US" sz="1200"/>
          </a:p>
          <a:p>
            <a:endParaRPr lang="en-US" sz="1200"/>
          </a:p>
          <a:p>
            <a:r>
              <a:rPr lang="en-US" sz="1200">
                <a:ea typeface="+mn-lt"/>
                <a:cs typeface="+mn-lt"/>
              </a:rPr>
              <a:t>The combined value of these Cost-Up exceeds the WG increase in funding of 1.77%, but this does not reflect the additional funding to be provided by WG for the impact of the 2025/26 Pay Award or the changes in Employers National Insurance Contributions from April 2025. </a:t>
            </a:r>
            <a:endParaRPr lang="en-US"/>
          </a:p>
          <a:p>
            <a:endParaRPr lang="en-US" sz="1200">
              <a:ea typeface="+mn-lt"/>
              <a:cs typeface="+mn-lt"/>
            </a:endParaRPr>
          </a:p>
          <a:p>
            <a:r>
              <a:rPr lang="en-US" sz="1200">
                <a:ea typeface="+mn-lt"/>
                <a:cs typeface="+mn-lt"/>
              </a:rPr>
              <a:t>This presents a net pressure in-year for 2025/26 of £21.7m. Had there been no opening run rate pressure, a reasonable savings target of 2% or £22m would have been sufficient to balance the plan. This would have been deliverable based on historic performance.</a:t>
            </a:r>
            <a:endParaRPr lang="en-US"/>
          </a:p>
        </p:txBody>
      </p:sp>
    </p:spTree>
    <p:extLst>
      <p:ext uri="{BB962C8B-B14F-4D97-AF65-F5344CB8AC3E}">
        <p14:creationId xmlns:p14="http://schemas.microsoft.com/office/powerpoint/2010/main" val="14982397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7C3B6-C6C7-E347-63B4-B674DFBD6C0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4EB018A-F812-9DFE-384D-AC9977DFE942}"/>
              </a:ext>
            </a:extLst>
          </p:cNvPr>
          <p:cNvSpPr>
            <a:spLocks noGrp="1"/>
          </p:cNvSpPr>
          <p:nvPr>
            <p:ph type="sldNum" sz="quarter" idx="12"/>
          </p:nvPr>
        </p:nvSpPr>
        <p:spPr/>
        <p:txBody>
          <a:bodyPr/>
          <a:lstStyle/>
          <a:p>
            <a:r>
              <a:rPr lang="en-GB"/>
              <a:t>4</a:t>
            </a:r>
          </a:p>
        </p:txBody>
      </p:sp>
      <p:sp>
        <p:nvSpPr>
          <p:cNvPr id="5" name="TextBox 4">
            <a:extLst>
              <a:ext uri="{FF2B5EF4-FFF2-40B4-BE49-F238E27FC236}">
                <a16:creationId xmlns:a16="http://schemas.microsoft.com/office/drawing/2014/main" id="{E9EC4D84-96F4-AF90-4D8C-541F4BAE21F7}"/>
              </a:ext>
            </a:extLst>
          </p:cNvPr>
          <p:cNvSpPr txBox="1"/>
          <p:nvPr/>
        </p:nvSpPr>
        <p:spPr>
          <a:xfrm>
            <a:off x="390675" y="467504"/>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Financial Plan 25/26 Summary</a:t>
            </a:r>
            <a:endParaRPr lang="en-GB" b="1">
              <a:solidFill>
                <a:srgbClr val="834AAD"/>
              </a:solidFill>
              <a:latin typeface="Aptos Black" panose="020F0502020204030204" pitchFamily="34" charset="0"/>
            </a:endParaRPr>
          </a:p>
        </p:txBody>
      </p:sp>
      <p:pic>
        <p:nvPicPr>
          <p:cNvPr id="6" name="Picture 5" descr="A rainbow in a black background&#10;&#10;AI-generated content may be incorrect.">
            <a:extLst>
              <a:ext uri="{FF2B5EF4-FFF2-40B4-BE49-F238E27FC236}">
                <a16:creationId xmlns:a16="http://schemas.microsoft.com/office/drawing/2014/main" id="{1690959B-CE0E-0A0F-308C-F9393E82586E}"/>
              </a:ext>
            </a:extLst>
          </p:cNvPr>
          <p:cNvPicPr>
            <a:picLocks noChangeAspect="1"/>
          </p:cNvPicPr>
          <p:nvPr/>
        </p:nvPicPr>
        <p:blipFill>
          <a:blip r:embed="rId2">
            <a:alphaModFix amt="20000"/>
            <a:lum bright="40000" contrast="-40000"/>
          </a:blip>
          <a:srcRect l="39228" t="58256" r="-2"/>
          <a:stretch/>
        </p:blipFill>
        <p:spPr>
          <a:xfrm rot="10800000">
            <a:off x="2475792" y="3574065"/>
            <a:ext cx="6769167" cy="3795760"/>
          </a:xfrm>
          <a:prstGeom prst="rect">
            <a:avLst/>
          </a:prstGeom>
        </p:spPr>
      </p:pic>
      <p:sp>
        <p:nvSpPr>
          <p:cNvPr id="2" name="TextBox 1">
            <a:extLst>
              <a:ext uri="{FF2B5EF4-FFF2-40B4-BE49-F238E27FC236}">
                <a16:creationId xmlns:a16="http://schemas.microsoft.com/office/drawing/2014/main" id="{D09C5770-459D-AAC1-01FC-FF43C6B80D30}"/>
              </a:ext>
            </a:extLst>
          </p:cNvPr>
          <p:cNvSpPr txBox="1"/>
          <p:nvPr/>
        </p:nvSpPr>
        <p:spPr>
          <a:xfrm>
            <a:off x="391170" y="892051"/>
            <a:ext cx="8836252" cy="1569660"/>
          </a:xfrm>
          <a:prstGeom prst="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ea typeface="+mn-lt"/>
                <a:cs typeface="+mn-lt"/>
              </a:rPr>
              <a:t>Given the scale of underlying run rate coming into 2025/26 the </a:t>
            </a:r>
            <a:r>
              <a:rPr lang="en-US" sz="1200" err="1">
                <a:ea typeface="+mn-lt"/>
                <a:cs typeface="+mn-lt"/>
              </a:rPr>
              <a:t>organisation</a:t>
            </a:r>
            <a:r>
              <a:rPr lang="en-US" sz="1200">
                <a:ea typeface="+mn-lt"/>
                <a:cs typeface="+mn-lt"/>
              </a:rPr>
              <a:t> has set an ambitious savings delivery target of 5% for 2025/26. 5% is considered to be the maximum deliverable savings level in a financial year. Even after delivery of this 5% savings requirement the closing assessed Plan for 2025/26 of £58.7m deficit remains in excess of the forecast closing position from 2024/25; this is also in excess of the Health Board’s Target Control Total of £17m.</a:t>
            </a:r>
          </a:p>
          <a:p>
            <a:endParaRPr lang="en-US" sz="1200">
              <a:ea typeface="+mn-lt"/>
              <a:cs typeface="+mn-lt"/>
            </a:endParaRPr>
          </a:p>
          <a:p>
            <a:r>
              <a:rPr lang="en-US" sz="1200">
                <a:ea typeface="+mn-lt"/>
                <a:cs typeface="+mn-lt"/>
              </a:rPr>
              <a:t>The combination of the opening run rate, costs above allocation in 2025/26 and a 5% savings </a:t>
            </a:r>
            <a:r>
              <a:rPr lang="en-US" sz="1200" err="1">
                <a:ea typeface="+mn-lt"/>
                <a:cs typeface="+mn-lt"/>
              </a:rPr>
              <a:t>programme</a:t>
            </a:r>
            <a:r>
              <a:rPr lang="en-US" sz="1200">
                <a:ea typeface="+mn-lt"/>
                <a:cs typeface="+mn-lt"/>
              </a:rPr>
              <a:t> result in a forecast deficit of £58.7m for 2025/26. A summary of the financial outlook for Years 2025/26 – 2027/28 is provided in the table below:</a:t>
            </a:r>
            <a:endParaRPr lang="en-US"/>
          </a:p>
          <a:p>
            <a:endParaRPr lang="en-US" sz="1200"/>
          </a:p>
        </p:txBody>
      </p:sp>
      <p:pic>
        <p:nvPicPr>
          <p:cNvPr id="7" name="Picture 6" descr="A screenshot of a blue and white report&#10;&#10;AI-generated content may be incorrect.">
            <a:extLst>
              <a:ext uri="{FF2B5EF4-FFF2-40B4-BE49-F238E27FC236}">
                <a16:creationId xmlns:a16="http://schemas.microsoft.com/office/drawing/2014/main" id="{B09456B8-5774-F5D2-845C-74A00E715DD2}"/>
              </a:ext>
            </a:extLst>
          </p:cNvPr>
          <p:cNvPicPr>
            <a:picLocks noChangeAspect="1"/>
          </p:cNvPicPr>
          <p:nvPr/>
        </p:nvPicPr>
        <p:blipFill>
          <a:blip r:embed="rId3"/>
          <a:stretch>
            <a:fillRect/>
          </a:stretch>
        </p:blipFill>
        <p:spPr>
          <a:xfrm>
            <a:off x="481489" y="2373401"/>
            <a:ext cx="5544156" cy="2408123"/>
          </a:xfrm>
          <a:prstGeom prst="rect">
            <a:avLst/>
          </a:prstGeom>
        </p:spPr>
      </p:pic>
      <p:sp>
        <p:nvSpPr>
          <p:cNvPr id="12" name="TextBox 11">
            <a:extLst>
              <a:ext uri="{FF2B5EF4-FFF2-40B4-BE49-F238E27FC236}">
                <a16:creationId xmlns:a16="http://schemas.microsoft.com/office/drawing/2014/main" id="{E38D6B27-680F-EAFE-F1EA-15F186E7D23F}"/>
              </a:ext>
            </a:extLst>
          </p:cNvPr>
          <p:cNvSpPr txBox="1"/>
          <p:nvPr/>
        </p:nvSpPr>
        <p:spPr>
          <a:xfrm>
            <a:off x="6426740" y="2587394"/>
            <a:ext cx="2800682"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t>This outlook assumes allocations and wage award funding are broadly the same as 2025/26 and that cost pressures and service growth are also broadly stable. </a:t>
            </a:r>
            <a:endParaRPr lang="en-US"/>
          </a:p>
          <a:p>
            <a:endParaRPr lang="en-US" sz="1200"/>
          </a:p>
          <a:p>
            <a:r>
              <a:rPr lang="en-US" sz="1200"/>
              <a:t>Savings delivery is adjusted to 4% and 3% for future years to account for deliverability after 5% in year 1</a:t>
            </a:r>
            <a:endParaRPr lang="en-US"/>
          </a:p>
        </p:txBody>
      </p:sp>
      <p:sp>
        <p:nvSpPr>
          <p:cNvPr id="13" name="TextBox 12">
            <a:extLst>
              <a:ext uri="{FF2B5EF4-FFF2-40B4-BE49-F238E27FC236}">
                <a16:creationId xmlns:a16="http://schemas.microsoft.com/office/drawing/2014/main" id="{857B03E2-A852-7A4D-1E59-3677B935CAC9}"/>
              </a:ext>
            </a:extLst>
          </p:cNvPr>
          <p:cNvSpPr txBox="1"/>
          <p:nvPr/>
        </p:nvSpPr>
        <p:spPr>
          <a:xfrm>
            <a:off x="391169" y="5010682"/>
            <a:ext cx="8836252" cy="1384995"/>
          </a:xfrm>
          <a:prstGeom prst="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t>Going into 2025/26 the Health Board must deliver a sustainable model of care whilst focusing on reducing its expenditure on a recurrent basis, through recurrent savings delivery to achieve financial sustainability. The Health Board </a:t>
            </a:r>
            <a:r>
              <a:rPr lang="en-US" sz="1200" err="1"/>
              <a:t>recognises</a:t>
            </a:r>
            <a:r>
              <a:rPr lang="en-US" sz="1200"/>
              <a:t> that £58.7m deficit needs to reduce sustainably and at pace, with this forecast representing the most granular assessment available at this point in time. </a:t>
            </a:r>
            <a:endParaRPr lang="en-US"/>
          </a:p>
          <a:p>
            <a:r>
              <a:rPr lang="en-US" sz="1200"/>
              <a:t>The Health Board urgently wishes to explore what external support could be available to support the Health Board to deliver this. In addition, the Health Board is considering the further choices and options that it would wish to discuss with Welsh Government to reduce the forecast deficit further. This would only be possible when the 5% savings target is delivered with certainty. </a:t>
            </a:r>
            <a:endParaRPr lang="en-US"/>
          </a:p>
        </p:txBody>
      </p:sp>
    </p:spTree>
    <p:extLst>
      <p:ext uri="{BB962C8B-B14F-4D97-AF65-F5344CB8AC3E}">
        <p14:creationId xmlns:p14="http://schemas.microsoft.com/office/powerpoint/2010/main" val="29173274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7C3B6-C6C7-E347-63B4-B674DFBD6C0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4EB018A-F812-9DFE-384D-AC9977DFE942}"/>
              </a:ext>
            </a:extLst>
          </p:cNvPr>
          <p:cNvSpPr>
            <a:spLocks noGrp="1"/>
          </p:cNvSpPr>
          <p:nvPr>
            <p:ph type="sldNum" sz="quarter" idx="12"/>
          </p:nvPr>
        </p:nvSpPr>
        <p:spPr/>
        <p:txBody>
          <a:bodyPr/>
          <a:lstStyle/>
          <a:p>
            <a:r>
              <a:rPr lang="en-GB"/>
              <a:t>25</a:t>
            </a:r>
            <a:endParaRPr lang="en-US"/>
          </a:p>
        </p:txBody>
      </p:sp>
      <p:sp>
        <p:nvSpPr>
          <p:cNvPr id="5" name="TextBox 4">
            <a:extLst>
              <a:ext uri="{FF2B5EF4-FFF2-40B4-BE49-F238E27FC236}">
                <a16:creationId xmlns:a16="http://schemas.microsoft.com/office/drawing/2014/main" id="{E9EC4D84-96F4-AF90-4D8C-541F4BAE21F7}"/>
              </a:ext>
            </a:extLst>
          </p:cNvPr>
          <p:cNvSpPr txBox="1"/>
          <p:nvPr/>
        </p:nvSpPr>
        <p:spPr>
          <a:xfrm>
            <a:off x="243919" y="186338"/>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Financial Plan 25/26 Summary</a:t>
            </a:r>
            <a:endParaRPr lang="en-GB" b="1">
              <a:solidFill>
                <a:srgbClr val="834AAD"/>
              </a:solidFill>
              <a:latin typeface="Aptos Black" panose="020F0502020204030204" pitchFamily="34" charset="0"/>
            </a:endParaRPr>
          </a:p>
        </p:txBody>
      </p:sp>
      <p:pic>
        <p:nvPicPr>
          <p:cNvPr id="6" name="Picture 5" descr="A rainbow in a black background&#10;&#10;AI-generated content may be incorrect.">
            <a:extLst>
              <a:ext uri="{FF2B5EF4-FFF2-40B4-BE49-F238E27FC236}">
                <a16:creationId xmlns:a16="http://schemas.microsoft.com/office/drawing/2014/main" id="{1690959B-CE0E-0A0F-308C-F9393E82586E}"/>
              </a:ext>
            </a:extLst>
          </p:cNvPr>
          <p:cNvPicPr>
            <a:picLocks noChangeAspect="1"/>
          </p:cNvPicPr>
          <p:nvPr/>
        </p:nvPicPr>
        <p:blipFill>
          <a:blip r:embed="rId2">
            <a:alphaModFix amt="20000"/>
            <a:lum bright="40000" contrast="-40000"/>
          </a:blip>
          <a:srcRect l="39228" t="58256" r="-2"/>
          <a:stretch/>
        </p:blipFill>
        <p:spPr>
          <a:xfrm rot="10800000">
            <a:off x="2475791" y="3615755"/>
            <a:ext cx="5934978" cy="3285059"/>
          </a:xfrm>
          <a:prstGeom prst="rect">
            <a:avLst/>
          </a:prstGeom>
        </p:spPr>
      </p:pic>
      <p:sp>
        <p:nvSpPr>
          <p:cNvPr id="2" name="TextBox 1">
            <a:extLst>
              <a:ext uri="{FF2B5EF4-FFF2-40B4-BE49-F238E27FC236}">
                <a16:creationId xmlns:a16="http://schemas.microsoft.com/office/drawing/2014/main" id="{D09C5770-459D-AAC1-01FC-FF43C6B80D30}"/>
              </a:ext>
            </a:extLst>
          </p:cNvPr>
          <p:cNvSpPr txBox="1"/>
          <p:nvPr/>
        </p:nvSpPr>
        <p:spPr>
          <a:xfrm>
            <a:off x="343269" y="565641"/>
            <a:ext cx="9229044" cy="3785652"/>
          </a:xfrm>
          <a:prstGeom prst="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ea typeface="+mn-lt"/>
                <a:cs typeface="+mn-lt"/>
              </a:rPr>
              <a:t>Along with immediate cost control, the Health Board must focus on sustainability over 3 years, allowing the Health Board to deliver its </a:t>
            </a:r>
            <a:r>
              <a:rPr lang="en-US" sz="1200" err="1">
                <a:ea typeface="+mn-lt"/>
                <a:cs typeface="+mn-lt"/>
              </a:rPr>
              <a:t>recognised</a:t>
            </a:r>
            <a:r>
              <a:rPr lang="en-US" sz="1200">
                <a:ea typeface="+mn-lt"/>
                <a:cs typeface="+mn-lt"/>
              </a:rPr>
              <a:t> Target Control Total as soon as possible, through the delivery of a detailed service plan and savings </a:t>
            </a:r>
            <a:r>
              <a:rPr lang="en-US" sz="1200" err="1">
                <a:ea typeface="+mn-lt"/>
                <a:cs typeface="+mn-lt"/>
              </a:rPr>
              <a:t>programme</a:t>
            </a:r>
            <a:r>
              <a:rPr lang="en-US" sz="1200">
                <a:ea typeface="+mn-lt"/>
                <a:cs typeface="+mn-lt"/>
              </a:rPr>
              <a:t> supported by and underpinned via the Recovery &amp; Sustainability </a:t>
            </a:r>
            <a:r>
              <a:rPr lang="en-US" sz="1200" err="1">
                <a:ea typeface="+mn-lt"/>
                <a:cs typeface="+mn-lt"/>
              </a:rPr>
              <a:t>Programme</a:t>
            </a:r>
            <a:r>
              <a:rPr lang="en-US" sz="1200">
                <a:ea typeface="+mn-lt"/>
                <a:cs typeface="+mn-lt"/>
              </a:rPr>
              <a:t> (established in October 2024) aligned to: -</a:t>
            </a:r>
            <a:endParaRPr lang="en-US"/>
          </a:p>
          <a:p>
            <a:r>
              <a:rPr lang="en-US" sz="1200">
                <a:ea typeface="+mn-lt"/>
                <a:cs typeface="+mn-lt"/>
              </a:rPr>
              <a:t>1. National Value &amp; Sustainability </a:t>
            </a:r>
            <a:r>
              <a:rPr lang="en-US" sz="1200" err="1">
                <a:ea typeface="+mn-lt"/>
                <a:cs typeface="+mn-lt"/>
              </a:rPr>
              <a:t>Programmes</a:t>
            </a:r>
            <a:endParaRPr lang="en-US" err="1"/>
          </a:p>
          <a:p>
            <a:r>
              <a:rPr lang="en-US" sz="1200">
                <a:ea typeface="+mn-lt"/>
                <a:cs typeface="+mn-lt"/>
              </a:rPr>
              <a:t>2. Delivery of the Cabinet Secretary’s Enabling Actions</a:t>
            </a:r>
            <a:endParaRPr lang="en-US"/>
          </a:p>
          <a:p>
            <a:r>
              <a:rPr lang="en-US" sz="1200">
                <a:ea typeface="+mn-lt"/>
                <a:cs typeface="+mn-lt"/>
              </a:rPr>
              <a:t>3. External Support to identify and support delivery of recurrent service changes and opportunities</a:t>
            </a:r>
            <a:endParaRPr lang="en-US"/>
          </a:p>
          <a:p>
            <a:r>
              <a:rPr lang="en-US" sz="1200">
                <a:ea typeface="+mn-lt"/>
                <a:cs typeface="+mn-lt"/>
              </a:rPr>
              <a:t>The Recovery and Sustainability </a:t>
            </a:r>
            <a:r>
              <a:rPr lang="en-US" sz="1200" err="1">
                <a:ea typeface="+mn-lt"/>
                <a:cs typeface="+mn-lt"/>
              </a:rPr>
              <a:t>Programme</a:t>
            </a:r>
            <a:r>
              <a:rPr lang="en-US" sz="1200">
                <a:ea typeface="+mn-lt"/>
                <a:cs typeface="+mn-lt"/>
              </a:rPr>
              <a:t> has been refreshed for 2025/26 to include twelve core workstreams aligned to the Health Board’s overall savings delivery framework. Current vacancy control and variable pay management will remain in place running into 2025/26 until assurance of plan delivery is in place.  </a:t>
            </a:r>
            <a:endParaRPr lang="en-US"/>
          </a:p>
          <a:p>
            <a:r>
              <a:rPr lang="en-US" sz="1200">
                <a:ea typeface="+mn-lt"/>
                <a:cs typeface="+mn-lt"/>
              </a:rPr>
              <a:t>The governance route for 2025/26 remains unchanged with Recovery &amp; Sustainability Board having full oversight of delivery of 2025/26 Savings requirement, alongside processes to reduce operational spend, reporting directly into the Performance &amp; Finance Committee. Executive leadership will oversee the delivery of the benefits set out in items 1 to 3 above with clear assignment of leadership to these as per the illustration below. </a:t>
            </a:r>
            <a:endParaRPr lang="en-US"/>
          </a:p>
          <a:p>
            <a:r>
              <a:rPr lang="en-US" sz="1200">
                <a:ea typeface="+mn-lt"/>
                <a:cs typeface="+mn-lt"/>
              </a:rPr>
              <a:t>As noted above the Health Board has been working collaboratively to identify areas of work to achieve the challenging savings target for 2025/26. An element of the target has been identified to date, these schemes are focusing on recurrent approaches to reducing expenditure, which will increase in Quarter 1 supported by external capacity to identify and deliver schemes.  </a:t>
            </a:r>
            <a:endParaRPr lang="en-US"/>
          </a:p>
          <a:p>
            <a:endParaRPr lang="en-US"/>
          </a:p>
          <a:p>
            <a:endParaRPr lang="en-US"/>
          </a:p>
          <a:p>
            <a:endParaRPr lang="en-US" sz="1200"/>
          </a:p>
        </p:txBody>
      </p:sp>
      <p:sp>
        <p:nvSpPr>
          <p:cNvPr id="8" name="TextBox 7">
            <a:extLst>
              <a:ext uri="{FF2B5EF4-FFF2-40B4-BE49-F238E27FC236}">
                <a16:creationId xmlns:a16="http://schemas.microsoft.com/office/drawing/2014/main" id="{CD69D630-00A2-F925-AE99-195FBEB13BD6}"/>
              </a:ext>
            </a:extLst>
          </p:cNvPr>
          <p:cNvSpPr txBox="1"/>
          <p:nvPr/>
        </p:nvSpPr>
        <p:spPr>
          <a:xfrm>
            <a:off x="342759" y="3724501"/>
            <a:ext cx="9184105" cy="10002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ea typeface="+mn-lt"/>
                <a:cs typeface="+mn-lt"/>
              </a:rPr>
              <a:t>A summary on the level of savings identified and aligned to the Health Board themes is summarised below:</a:t>
            </a:r>
            <a:endParaRPr lang="en-US" sz="1200" b="1"/>
          </a:p>
          <a:p>
            <a:endParaRPr lang="en-US"/>
          </a:p>
          <a:p>
            <a:endParaRPr lang="en-US"/>
          </a:p>
          <a:p>
            <a:endParaRPr lang="en-GB" sz="1100"/>
          </a:p>
        </p:txBody>
      </p:sp>
      <p:pic>
        <p:nvPicPr>
          <p:cNvPr id="7" name="Picture 6" descr="A screenshot of a computer screen&#10;&#10;AI-generated content may be incorrect.">
            <a:extLst>
              <a:ext uri="{FF2B5EF4-FFF2-40B4-BE49-F238E27FC236}">
                <a16:creationId xmlns:a16="http://schemas.microsoft.com/office/drawing/2014/main" id="{53ECBBA7-AC4C-1DE9-E749-0FF25D2A22ED}"/>
              </a:ext>
            </a:extLst>
          </p:cNvPr>
          <p:cNvPicPr>
            <a:picLocks noChangeAspect="1"/>
          </p:cNvPicPr>
          <p:nvPr/>
        </p:nvPicPr>
        <p:blipFill>
          <a:blip r:embed="rId3"/>
          <a:stretch>
            <a:fillRect/>
          </a:stretch>
        </p:blipFill>
        <p:spPr>
          <a:xfrm>
            <a:off x="347950" y="3957397"/>
            <a:ext cx="7641063" cy="2899004"/>
          </a:xfrm>
          <a:prstGeom prst="rect">
            <a:avLst/>
          </a:prstGeom>
        </p:spPr>
      </p:pic>
    </p:spTree>
    <p:extLst>
      <p:ext uri="{BB962C8B-B14F-4D97-AF65-F5344CB8AC3E}">
        <p14:creationId xmlns:p14="http://schemas.microsoft.com/office/powerpoint/2010/main" val="36342926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7C3B6-C6C7-E347-63B4-B674DFBD6C0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4EB018A-F812-9DFE-384D-AC9977DFE942}"/>
              </a:ext>
            </a:extLst>
          </p:cNvPr>
          <p:cNvSpPr>
            <a:spLocks noGrp="1"/>
          </p:cNvSpPr>
          <p:nvPr>
            <p:ph type="sldNum" sz="quarter" idx="12"/>
          </p:nvPr>
        </p:nvSpPr>
        <p:spPr/>
        <p:txBody>
          <a:bodyPr/>
          <a:lstStyle/>
          <a:p>
            <a:r>
              <a:rPr lang="en-GB"/>
              <a:t>26</a:t>
            </a:r>
            <a:endParaRPr lang="en-US"/>
          </a:p>
        </p:txBody>
      </p:sp>
      <p:sp>
        <p:nvSpPr>
          <p:cNvPr id="5" name="TextBox 4">
            <a:extLst>
              <a:ext uri="{FF2B5EF4-FFF2-40B4-BE49-F238E27FC236}">
                <a16:creationId xmlns:a16="http://schemas.microsoft.com/office/drawing/2014/main" id="{E9EC4D84-96F4-AF90-4D8C-541F4BAE21F7}"/>
              </a:ext>
            </a:extLst>
          </p:cNvPr>
          <p:cNvSpPr txBox="1"/>
          <p:nvPr/>
        </p:nvSpPr>
        <p:spPr>
          <a:xfrm>
            <a:off x="390675" y="467504"/>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Financial Plan 25/26 Summary</a:t>
            </a:r>
            <a:endParaRPr lang="en-GB" b="1">
              <a:solidFill>
                <a:srgbClr val="834AAD"/>
              </a:solidFill>
              <a:latin typeface="Aptos Black" panose="020F0502020204030204" pitchFamily="34" charset="0"/>
            </a:endParaRPr>
          </a:p>
        </p:txBody>
      </p:sp>
      <p:pic>
        <p:nvPicPr>
          <p:cNvPr id="6" name="Picture 5" descr="A rainbow in a black background&#10;&#10;AI-generated content may be incorrect.">
            <a:extLst>
              <a:ext uri="{FF2B5EF4-FFF2-40B4-BE49-F238E27FC236}">
                <a16:creationId xmlns:a16="http://schemas.microsoft.com/office/drawing/2014/main" id="{1690959B-CE0E-0A0F-308C-F9393E82586E}"/>
              </a:ext>
            </a:extLst>
          </p:cNvPr>
          <p:cNvPicPr>
            <a:picLocks noChangeAspect="1"/>
          </p:cNvPicPr>
          <p:nvPr/>
        </p:nvPicPr>
        <p:blipFill>
          <a:blip r:embed="rId2">
            <a:alphaModFix amt="20000"/>
            <a:lum bright="40000" contrast="-40000"/>
          </a:blip>
          <a:srcRect l="39228" t="58256" r="-2"/>
          <a:stretch/>
        </p:blipFill>
        <p:spPr>
          <a:xfrm rot="10800000">
            <a:off x="2314134" y="2925512"/>
            <a:ext cx="6769167" cy="3795760"/>
          </a:xfrm>
          <a:prstGeom prst="rect">
            <a:avLst/>
          </a:prstGeom>
        </p:spPr>
      </p:pic>
      <p:sp>
        <p:nvSpPr>
          <p:cNvPr id="2" name="TextBox 1">
            <a:extLst>
              <a:ext uri="{FF2B5EF4-FFF2-40B4-BE49-F238E27FC236}">
                <a16:creationId xmlns:a16="http://schemas.microsoft.com/office/drawing/2014/main" id="{D09C5770-459D-AAC1-01FC-FF43C6B80D30}"/>
              </a:ext>
            </a:extLst>
          </p:cNvPr>
          <p:cNvSpPr txBox="1"/>
          <p:nvPr/>
        </p:nvSpPr>
        <p:spPr>
          <a:xfrm>
            <a:off x="343269" y="834582"/>
            <a:ext cx="9229044" cy="4708981"/>
          </a:xfrm>
          <a:prstGeom prst="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ea typeface="+mn-lt"/>
                <a:cs typeface="+mn-lt"/>
              </a:rPr>
              <a:t>In addition to the currently identified savings, there are 29 further schemes which are yet to be costed and which must be translated into delivery plans as matter of urgency and alongside these, benchmarking of our urgent emergency care system,  procurement improvements, medicines management opportunities and variable pay improvements to a value of £28.9m have also been identified and will be translated into this plan urgently.</a:t>
            </a:r>
            <a:endParaRPr lang="en-US" sz="1200"/>
          </a:p>
          <a:p>
            <a:endParaRPr lang="en-US" sz="1200"/>
          </a:p>
          <a:p>
            <a:r>
              <a:rPr lang="en-US" sz="1200">
                <a:ea typeface="+mn-lt"/>
                <a:cs typeface="+mn-lt"/>
              </a:rPr>
              <a:t>Where the Health Board has certainty the financial impact is reflected within the 3 Year Assessment, but there are other areas that have the potential to impact on the delivery of the plan in year. Assessing the certainty, timing and choices has meant they are reflected only as a risk at this point. </a:t>
            </a:r>
          </a:p>
          <a:p>
            <a:endParaRPr lang="en-US" sz="1200">
              <a:ea typeface="+mn-lt"/>
              <a:cs typeface="+mn-lt"/>
            </a:endParaRPr>
          </a:p>
          <a:p>
            <a:r>
              <a:rPr lang="en-US" sz="1200">
                <a:ea typeface="+mn-lt"/>
                <a:cs typeface="+mn-lt"/>
              </a:rPr>
              <a:t>The risks in 2025/26 have been </a:t>
            </a:r>
            <a:r>
              <a:rPr lang="en-US" sz="1200" err="1">
                <a:ea typeface="+mn-lt"/>
                <a:cs typeface="+mn-lt"/>
              </a:rPr>
              <a:t>categorised</a:t>
            </a:r>
            <a:r>
              <a:rPr lang="en-US" sz="1200">
                <a:ea typeface="+mn-lt"/>
                <a:cs typeface="+mn-lt"/>
              </a:rPr>
              <a:t> as those: -</a:t>
            </a:r>
            <a:endParaRPr lang="en-US"/>
          </a:p>
          <a:p>
            <a:endParaRPr lang="en-US" sz="1200"/>
          </a:p>
          <a:p>
            <a:r>
              <a:rPr lang="en-US" sz="1200">
                <a:ea typeface="+mn-lt"/>
                <a:cs typeface="+mn-lt"/>
              </a:rPr>
              <a:t>• Risks Aligned to Choices Made in Development Plan – for example Health Board choses a high level of savings delivery and there is the risk that target will not be met in full.</a:t>
            </a:r>
            <a:endParaRPr lang="en-US" sz="1200"/>
          </a:p>
          <a:p>
            <a:r>
              <a:rPr lang="en-US" sz="1200">
                <a:ea typeface="+mn-lt"/>
                <a:cs typeface="+mn-lt"/>
              </a:rPr>
              <a:t>• Risks the HB will need to manage above plan that may have a financial consequence – for example planned changes to its workforce. </a:t>
            </a:r>
          </a:p>
          <a:p>
            <a:endParaRPr lang="en-US" sz="1200"/>
          </a:p>
          <a:p>
            <a:r>
              <a:rPr lang="en-US" sz="1200">
                <a:ea typeface="+mn-lt"/>
                <a:cs typeface="+mn-lt"/>
              </a:rPr>
              <a:t>The risks are set out in detail within the </a:t>
            </a:r>
            <a:r>
              <a:rPr lang="en-US" sz="1200" b="1">
                <a:ea typeface="+mn-lt"/>
                <a:cs typeface="+mn-lt"/>
              </a:rPr>
              <a:t>Minimum Data Set (Annex 3)</a:t>
            </a:r>
            <a:endParaRPr lang="en-US" sz="1200" b="1"/>
          </a:p>
          <a:p>
            <a:endParaRPr lang="en-US" sz="1200"/>
          </a:p>
          <a:p>
            <a:r>
              <a:rPr lang="en-US" sz="1200">
                <a:ea typeface="+mn-lt"/>
                <a:cs typeface="+mn-lt"/>
              </a:rPr>
              <a:t>For 2025/26 based on the current cost, risk, quality, safety and funding assumptions outlined above, the Health Board cannot see a position where a safe and sustainable service model can be contained within a financial plan for 2025/26 that meets the  WG set Target Control Total. The 3-year element of the plan, at a very high level, demonstrates that the Target Control Total could be achieved within 3 years and the Health Board is clear that this must be achieved as soon as possible.</a:t>
            </a:r>
            <a:endParaRPr lang="en-US" sz="1200"/>
          </a:p>
          <a:p>
            <a:endParaRPr lang="en-US" sz="1200"/>
          </a:p>
          <a:p>
            <a:r>
              <a:rPr lang="en-US" sz="1200">
                <a:ea typeface="+mn-lt"/>
                <a:cs typeface="+mn-lt"/>
              </a:rPr>
              <a:t>The Health Board is clear that whilst this plan represents the current reflection of service configuration and delivery, the forecast 2025/26 deficit must be reduced at pace with a re-assessed position in terms of when Target Control Total will be achieved an urgent next step following submission of the Plan. </a:t>
            </a:r>
          </a:p>
        </p:txBody>
      </p:sp>
    </p:spTree>
    <p:extLst>
      <p:ext uri="{BB962C8B-B14F-4D97-AF65-F5344CB8AC3E}">
        <p14:creationId xmlns:p14="http://schemas.microsoft.com/office/powerpoint/2010/main" val="3294230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1DDF3B5-0636-4DA1-73B5-3DBB3DF1A935}"/>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652A92E5-186A-3433-F472-5B0D63C7A6CD}"/>
              </a:ext>
            </a:extLst>
          </p:cNvPr>
          <p:cNvSpPr>
            <a:spLocks noGrp="1"/>
          </p:cNvSpPr>
          <p:nvPr>
            <p:ph type="sldNum" sz="quarter" idx="12"/>
          </p:nvPr>
        </p:nvSpPr>
        <p:spPr/>
        <p:txBody>
          <a:bodyPr/>
          <a:lstStyle/>
          <a:p>
            <a:r>
              <a:rPr lang="en-GB"/>
              <a:t>27</a:t>
            </a:r>
          </a:p>
        </p:txBody>
      </p:sp>
      <p:sp>
        <p:nvSpPr>
          <p:cNvPr id="5" name="TextBox 4">
            <a:extLst>
              <a:ext uri="{FF2B5EF4-FFF2-40B4-BE49-F238E27FC236}">
                <a16:creationId xmlns:a16="http://schemas.microsoft.com/office/drawing/2014/main" id="{0C2F52DE-9850-C045-450E-E26110E1DE6C}"/>
              </a:ext>
            </a:extLst>
          </p:cNvPr>
          <p:cNvSpPr txBox="1"/>
          <p:nvPr/>
        </p:nvSpPr>
        <p:spPr>
          <a:xfrm>
            <a:off x="344488" y="561975"/>
            <a:ext cx="6518366" cy="369332"/>
          </a:xfrm>
          <a:prstGeom prst="rect">
            <a:avLst/>
          </a:prstGeom>
          <a:noFill/>
        </p:spPr>
        <p:txBody>
          <a:bodyPr wrap="square" rtlCol="0">
            <a:spAutoFit/>
          </a:bodyPr>
          <a:lstStyle/>
          <a:p>
            <a:pPr algn="just">
              <a:spcAft>
                <a:spcPts val="600"/>
              </a:spcAft>
              <a:defRPr/>
            </a:pPr>
            <a:r>
              <a:rPr lang="en-GB" b="1">
                <a:solidFill>
                  <a:srgbClr val="834AAD"/>
                </a:solidFill>
                <a:latin typeface="Aptos Black" panose="020F0502020204030204" pitchFamily="34" charset="0"/>
              </a:rPr>
              <a:t>Delivering Performance</a:t>
            </a:r>
          </a:p>
        </p:txBody>
      </p:sp>
      <p:sp>
        <p:nvSpPr>
          <p:cNvPr id="7" name="Rectangle 6">
            <a:extLst>
              <a:ext uri="{FF2B5EF4-FFF2-40B4-BE49-F238E27FC236}">
                <a16:creationId xmlns:a16="http://schemas.microsoft.com/office/drawing/2014/main" id="{0EA9848A-ECD8-76DA-111A-123DD2FA328C}"/>
              </a:ext>
            </a:extLst>
          </p:cNvPr>
          <p:cNvSpPr/>
          <p:nvPr/>
        </p:nvSpPr>
        <p:spPr>
          <a:xfrm>
            <a:off x="344489" y="1391692"/>
            <a:ext cx="4351967" cy="5524589"/>
          </a:xfrm>
          <a:prstGeom prst="rect">
            <a:avLst/>
          </a:prstGeom>
          <a:noFill/>
          <a:ln>
            <a:solidFill>
              <a:schemeClr val="accent5">
                <a:lumMod val="20000"/>
                <a:lumOff val="80000"/>
              </a:schemeClr>
            </a:solidFill>
          </a:ln>
        </p:spPr>
        <p:txBody>
          <a:bodyPr wrap="square" lIns="91440" tIns="45720" rIns="91440" bIns="45720" anchor="t">
            <a:spAutoFit/>
          </a:bodyPr>
          <a:lstStyle/>
          <a:p>
            <a:pPr algn="just" defTabSz="914400"/>
            <a:r>
              <a:rPr lang="en-GB" sz="1200" b="1">
                <a:solidFill>
                  <a:prstClr val="black"/>
                </a:solidFill>
                <a:cs typeface="Arial"/>
              </a:rPr>
              <a:t>Planned Care delivery in 25/26: </a:t>
            </a:r>
            <a:r>
              <a:rPr lang="en-GB" sz="1200">
                <a:solidFill>
                  <a:prstClr val="black"/>
                </a:solidFill>
                <a:cs typeface="Arial"/>
              </a:rPr>
              <a:t>These trajectories are predicated on the receipt of the Planned Care Monies from Welsh Government (£5.2M).</a:t>
            </a:r>
          </a:p>
          <a:p>
            <a:pPr marL="171450" indent="-171450" algn="just" defTabSz="914400">
              <a:buFont typeface="Arial" panose="020B0604020202020204" pitchFamily="34" charset="0"/>
              <a:buChar char="•"/>
            </a:pPr>
            <a:r>
              <a:rPr lang="en-GB" sz="1200">
                <a:ea typeface="Verdana"/>
              </a:rPr>
              <a:t>We will maintain zero 104 week waits for treatment, as achieved by 31</a:t>
            </a:r>
            <a:r>
              <a:rPr lang="en-GB" sz="1200" baseline="30000">
                <a:ea typeface="Verdana"/>
              </a:rPr>
              <a:t>st</a:t>
            </a:r>
            <a:r>
              <a:rPr lang="en-GB" sz="1200">
                <a:ea typeface="Verdana"/>
              </a:rPr>
              <a:t> March 2025</a:t>
            </a:r>
          </a:p>
          <a:p>
            <a:pPr marL="171450" indent="-171450" algn="just" defTabSz="914400">
              <a:buFont typeface="Arial" panose="020B0604020202020204" pitchFamily="34" charset="0"/>
              <a:buChar char="•"/>
            </a:pPr>
            <a:r>
              <a:rPr lang="en-GB" sz="1200">
                <a:ea typeface="Verdana"/>
              </a:rPr>
              <a:t>We will maintain our ‘best in Wales’ position on 0 patients waiting over 52 weeks for a first outpatients' appointment</a:t>
            </a:r>
          </a:p>
          <a:p>
            <a:pPr marL="171450" indent="-171450" algn="just" defTabSz="914400">
              <a:spcAft>
                <a:spcPts val="600"/>
              </a:spcAft>
              <a:buFont typeface="Arial" panose="020B0604020202020204" pitchFamily="34" charset="0"/>
              <a:buChar char="•"/>
            </a:pPr>
            <a:r>
              <a:rPr lang="en-GB" sz="1200">
                <a:ea typeface="Verdana"/>
              </a:rPr>
              <a:t>We will work towards reducing the number of patients waiting over 8 weeks for a diagnostic endoscopy, and continue to maintain our current position of patients waiting over 8 weeks for all other diagnostics (80% TI target)</a:t>
            </a:r>
          </a:p>
          <a:p>
            <a:pPr algn="just" defTabSz="914400"/>
            <a:r>
              <a:rPr lang="en-GB" sz="1200" b="1">
                <a:solidFill>
                  <a:prstClr val="black"/>
                </a:solidFill>
              </a:rPr>
              <a:t>Cancer Care Delivery in 2025/26 </a:t>
            </a:r>
            <a:endParaRPr lang="en-GB" sz="1200" b="1">
              <a:solidFill>
                <a:prstClr val="black"/>
              </a:solidFill>
              <a:ea typeface="Verdana"/>
              <a:cs typeface="Arial"/>
            </a:endParaRPr>
          </a:p>
          <a:p>
            <a:pPr algn="just" defTabSz="914400"/>
            <a:r>
              <a:rPr lang="en-GB" sz="1200">
                <a:latin typeface="Arial"/>
                <a:ea typeface="Verdana"/>
                <a:cs typeface="Arial"/>
              </a:rPr>
              <a:t>•</a:t>
            </a:r>
            <a:r>
              <a:rPr lang="en-GB" sz="1200">
                <a:ea typeface="Verdana"/>
              </a:rPr>
              <a:t>We will deliver a 12-month improvement trend, patients starting first definitive cancer treatment within 62 days from point of suspicion (regardless of the referral route), building toward achieving the national target of 80% by 31 March 2026. </a:t>
            </a:r>
            <a:endParaRPr lang="en-GB"/>
          </a:p>
          <a:p>
            <a:pPr algn="just" defTabSz="914400"/>
            <a:r>
              <a:rPr lang="en-GB" sz="1200">
                <a:latin typeface="Arial"/>
                <a:ea typeface="Verdana"/>
                <a:cs typeface="Arial"/>
              </a:rPr>
              <a:t>•</a:t>
            </a:r>
            <a:r>
              <a:rPr lang="en-GB" sz="1200">
                <a:ea typeface="Verdana"/>
              </a:rPr>
              <a:t>We will reduce wait times across the following pathways:</a:t>
            </a:r>
            <a:endParaRPr lang="en-GB"/>
          </a:p>
          <a:p>
            <a:pPr algn="just" defTabSz="914400"/>
            <a:r>
              <a:rPr lang="en-GB" sz="1200">
                <a:ea typeface="Verdana"/>
              </a:rPr>
              <a:t>Time to Radiotherapy -</a:t>
            </a:r>
            <a:endParaRPr lang="en-GB"/>
          </a:p>
          <a:p>
            <a:pPr algn="just" defTabSz="914400"/>
            <a:r>
              <a:rPr lang="en-GB" sz="1200">
                <a:latin typeface="Arial"/>
                <a:ea typeface="Verdana"/>
                <a:cs typeface="Arial"/>
              </a:rPr>
              <a:t>•</a:t>
            </a:r>
            <a:r>
              <a:rPr lang="en-GB" sz="1200">
                <a:ea typeface="Verdana"/>
              </a:rPr>
              <a:t>Scheduled - % within 21 days, % within 28 days </a:t>
            </a:r>
            <a:endParaRPr lang="en-GB"/>
          </a:p>
          <a:p>
            <a:pPr algn="just" defTabSz="914400"/>
            <a:r>
              <a:rPr lang="en-GB" sz="1200">
                <a:latin typeface="Arial"/>
                <a:ea typeface="Verdana"/>
                <a:cs typeface="Arial"/>
              </a:rPr>
              <a:t>•</a:t>
            </a:r>
            <a:r>
              <a:rPr lang="en-GB" sz="1200">
                <a:ea typeface="Verdana"/>
              </a:rPr>
              <a:t>Urgent SC - % within 7 days, % within 14 days</a:t>
            </a:r>
            <a:endParaRPr lang="en-GB"/>
          </a:p>
          <a:p>
            <a:pPr algn="just" defTabSz="914400"/>
            <a:r>
              <a:rPr lang="en-GB" sz="1200">
                <a:latin typeface="Arial"/>
                <a:ea typeface="Verdana"/>
                <a:cs typeface="Arial"/>
              </a:rPr>
              <a:t>•</a:t>
            </a:r>
            <a:r>
              <a:rPr lang="en-GB" sz="1200">
                <a:ea typeface="Verdana"/>
              </a:rPr>
              <a:t>Emergency - % within 1 day, % within 2 days </a:t>
            </a:r>
            <a:endParaRPr lang="en-GB"/>
          </a:p>
          <a:p>
            <a:pPr algn="just" defTabSz="914400"/>
            <a:r>
              <a:rPr lang="en-GB" sz="1200">
                <a:latin typeface="Arial"/>
                <a:ea typeface="Verdana"/>
                <a:cs typeface="Arial"/>
              </a:rPr>
              <a:t>•</a:t>
            </a:r>
            <a:r>
              <a:rPr lang="en-GB" sz="1200">
                <a:ea typeface="Verdana"/>
              </a:rPr>
              <a:t>Elective delay - % within 21 days, % within 28 days </a:t>
            </a:r>
            <a:endParaRPr lang="en-GB"/>
          </a:p>
          <a:p>
            <a:pPr algn="just" defTabSz="914400"/>
            <a:r>
              <a:rPr lang="en-GB" sz="1200">
                <a:ea typeface="Verdana"/>
              </a:rPr>
              <a:t>Time to SACT</a:t>
            </a:r>
            <a:endParaRPr lang="en-GB"/>
          </a:p>
          <a:p>
            <a:pPr algn="just" defTabSz="914400"/>
            <a:r>
              <a:rPr lang="en-GB" sz="1200">
                <a:latin typeface="Arial"/>
                <a:ea typeface="Verdana"/>
                <a:cs typeface="Arial"/>
              </a:rPr>
              <a:t>•</a:t>
            </a:r>
            <a:r>
              <a:rPr lang="en-GB" sz="1200">
                <a:ea typeface="Verdana"/>
              </a:rPr>
              <a:t>Priority 1 (Emergency -within 48 hours) </a:t>
            </a:r>
            <a:endParaRPr lang="en-GB"/>
          </a:p>
          <a:p>
            <a:pPr algn="just" defTabSz="914400"/>
            <a:r>
              <a:rPr lang="en-GB" sz="1200">
                <a:latin typeface="Arial"/>
                <a:ea typeface="Verdana"/>
                <a:cs typeface="Arial"/>
              </a:rPr>
              <a:t>•</a:t>
            </a:r>
            <a:r>
              <a:rPr lang="en-GB" sz="1200">
                <a:ea typeface="Verdana"/>
              </a:rPr>
              <a:t>Urgent/Priority 2 - within 14 days (for Curative, Palliative/Disease Control, Haematology remission and Neoadjuvant intent)</a:t>
            </a:r>
            <a:endParaRPr lang="en-GB"/>
          </a:p>
          <a:p>
            <a:pPr algn="just" defTabSz="914400"/>
            <a:r>
              <a:rPr lang="en-GB" sz="1200">
                <a:latin typeface="Arial"/>
                <a:ea typeface="Verdana"/>
                <a:cs typeface="Arial"/>
              </a:rPr>
              <a:t>•</a:t>
            </a:r>
            <a:r>
              <a:rPr lang="en-GB" sz="1200">
                <a:ea typeface="Verdana"/>
              </a:rPr>
              <a:t>Routine/Priority 3 - within 21 days (for adjuvant intent)</a:t>
            </a:r>
            <a:endParaRPr lang="en-GB"/>
          </a:p>
          <a:p>
            <a:pPr algn="just" defTabSz="914400"/>
            <a:endParaRPr lang="en-GB" sz="1200">
              <a:ea typeface="Verdana"/>
            </a:endParaRPr>
          </a:p>
        </p:txBody>
      </p:sp>
      <p:sp>
        <p:nvSpPr>
          <p:cNvPr id="8" name="TextBox 7">
            <a:extLst>
              <a:ext uri="{FF2B5EF4-FFF2-40B4-BE49-F238E27FC236}">
                <a16:creationId xmlns:a16="http://schemas.microsoft.com/office/drawing/2014/main" id="{0F6FE293-EDC2-DE39-B37C-17FB29039B9E}"/>
              </a:ext>
            </a:extLst>
          </p:cNvPr>
          <p:cNvSpPr txBox="1"/>
          <p:nvPr/>
        </p:nvSpPr>
        <p:spPr>
          <a:xfrm>
            <a:off x="344488" y="923612"/>
            <a:ext cx="9217024" cy="461665"/>
          </a:xfrm>
          <a:prstGeom prst="rect">
            <a:avLst/>
          </a:prstGeom>
          <a:noFill/>
        </p:spPr>
        <p:txBody>
          <a:bodyPr wrap="square" lIns="91440" tIns="45720" rIns="91440" bIns="45720" anchor="t">
            <a:spAutoFit/>
          </a:bodyPr>
          <a:lstStyle/>
          <a:p>
            <a:pPr algn="just" defTabSz="914400">
              <a:spcAft>
                <a:spcPts val="600"/>
              </a:spcAft>
              <a:defRPr/>
            </a:pPr>
            <a:r>
              <a:rPr lang="en-GB" sz="1200">
                <a:solidFill>
                  <a:prstClr val="black"/>
                </a:solidFill>
              </a:rPr>
              <a:t>In line with the Ministerial</a:t>
            </a:r>
            <a:r>
              <a:rPr kumimoji="0" lang="en-GB" sz="1200" b="0" i="0" u="none" strike="noStrike" kern="1200" cap="none" spc="0" normalizeH="0" baseline="0" noProof="0">
                <a:ln>
                  <a:noFill/>
                </a:ln>
                <a:solidFill>
                  <a:prstClr val="black"/>
                </a:solidFill>
                <a:effectLst/>
                <a:uLnTx/>
                <a:uFillTx/>
                <a:ea typeface="+mn-ea"/>
                <a:cs typeface="+mn-cs"/>
              </a:rPr>
              <a:t> </a:t>
            </a:r>
            <a:r>
              <a:rPr lang="en-GB" sz="1200">
                <a:solidFill>
                  <a:prstClr val="black"/>
                </a:solidFill>
              </a:rPr>
              <a:t>Priorities, we have baselines</a:t>
            </a:r>
            <a:r>
              <a:rPr kumimoji="0" lang="en-GB" sz="1200" b="0" i="0" u="none" strike="noStrike" kern="1200" cap="none" spc="0" normalizeH="0" baseline="0" noProof="0">
                <a:ln>
                  <a:noFill/>
                </a:ln>
                <a:solidFill>
                  <a:prstClr val="black"/>
                </a:solidFill>
                <a:effectLst/>
                <a:uLnTx/>
                <a:uFillTx/>
                <a:ea typeface="+mn-ea"/>
                <a:cs typeface="+mn-cs"/>
              </a:rPr>
              <a:t> and trajectories </a:t>
            </a:r>
            <a:r>
              <a:rPr lang="en-GB" sz="1200">
                <a:solidFill>
                  <a:prstClr val="black"/>
                </a:solidFill>
              </a:rPr>
              <a:t>for our key services that reflect our resources (workforce, finance and capacity)</a:t>
            </a:r>
            <a:r>
              <a:rPr kumimoji="0" lang="en-GB" sz="1200" b="0" i="0" u="none" strike="noStrike" kern="1200" cap="none" spc="0" normalizeH="0" baseline="0" noProof="0">
                <a:ln>
                  <a:noFill/>
                </a:ln>
                <a:solidFill>
                  <a:prstClr val="black"/>
                </a:solidFill>
                <a:effectLst/>
                <a:uLnTx/>
                <a:uFillTx/>
                <a:ea typeface="+mn-ea"/>
                <a:cs typeface="+mn-cs"/>
              </a:rPr>
              <a:t> and ambition to deliver in 2025/26. </a:t>
            </a:r>
            <a:r>
              <a:rPr lang="en-GB" sz="1200"/>
              <a:t>Detailed Ministerial Templates at  </a:t>
            </a:r>
            <a:r>
              <a:rPr lang="en-GB" sz="1200" b="1"/>
              <a:t>Annexes 2a-e</a:t>
            </a:r>
            <a:endParaRPr lang="en-GB" sz="1200" b="1" i="0" u="none" strike="noStrike" kern="1200" cap="none" spc="0" normalizeH="0" baseline="0" noProof="0">
              <a:ln>
                <a:noFill/>
              </a:ln>
              <a:effectLst/>
              <a:uLnTx/>
              <a:uFillTx/>
            </a:endParaRPr>
          </a:p>
        </p:txBody>
      </p:sp>
      <p:sp>
        <p:nvSpPr>
          <p:cNvPr id="11" name="TextBox 10">
            <a:extLst>
              <a:ext uri="{FF2B5EF4-FFF2-40B4-BE49-F238E27FC236}">
                <a16:creationId xmlns:a16="http://schemas.microsoft.com/office/drawing/2014/main" id="{2D30D77F-E562-E81A-D913-66CF8ECFC5AF}"/>
              </a:ext>
            </a:extLst>
          </p:cNvPr>
          <p:cNvSpPr txBox="1"/>
          <p:nvPr/>
        </p:nvSpPr>
        <p:spPr>
          <a:xfrm>
            <a:off x="4698964" y="1396399"/>
            <a:ext cx="4939192" cy="5324535"/>
          </a:xfrm>
          <a:prstGeom prst="rect">
            <a:avLst/>
          </a:prstGeom>
          <a:noFill/>
        </p:spPr>
        <p:txBody>
          <a:bodyPr wrap="square" lIns="91440" tIns="45720" rIns="91440" bIns="45720" anchor="t">
            <a:spAutoFit/>
          </a:bodyPr>
          <a:lstStyle/>
          <a:p>
            <a:pPr algn="just" defTabSz="914400">
              <a:spcAft>
                <a:spcPts val="600"/>
              </a:spcAft>
            </a:pPr>
            <a:r>
              <a:rPr lang="en-GB" sz="1200" b="1">
                <a:solidFill>
                  <a:prstClr val="black"/>
                </a:solidFill>
              </a:rPr>
              <a:t>Unscheduled Care Delivery</a:t>
            </a:r>
            <a:endParaRPr lang="en-GB" sz="1200" b="1">
              <a:solidFill>
                <a:prstClr val="black"/>
              </a:solidFill>
              <a:cs typeface="Arial"/>
            </a:endParaRPr>
          </a:p>
          <a:p>
            <a:pPr marL="171450" indent="-171450" algn="just" fontAlgn="ctr">
              <a:buFont typeface="Arial" panose="020B0604020202020204" pitchFamily="34" charset="0"/>
              <a:buChar char="•"/>
            </a:pPr>
            <a:r>
              <a:rPr lang="en-GB" sz="1200">
                <a:ea typeface="Verdana"/>
              </a:rPr>
              <a:t> We will reduce ambulance patient handovers &gt;1 hr</a:t>
            </a:r>
            <a:endParaRPr lang="en-GB" sz="1200" i="0" u="none" strike="noStrike">
              <a:effectLst/>
              <a:ea typeface="Verdana"/>
            </a:endParaRPr>
          </a:p>
          <a:p>
            <a:pPr marL="171450" indent="-171450" algn="just">
              <a:buFont typeface="Arial" panose="020B0604020202020204" pitchFamily="34" charset="0"/>
              <a:buChar char="•"/>
            </a:pPr>
            <a:r>
              <a:rPr lang="en-GB" sz="1200">
                <a:ea typeface="Verdana"/>
              </a:rPr>
              <a:t> We will reduce ED waits &gt;12 hrs </a:t>
            </a:r>
          </a:p>
          <a:p>
            <a:pPr marL="171450" indent="-171450" algn="just">
              <a:buFont typeface="Arial" panose="020B0604020202020204" pitchFamily="34" charset="0"/>
              <a:buChar char="•"/>
            </a:pPr>
            <a:r>
              <a:rPr lang="en-GB" sz="1200">
                <a:ea typeface="Verdana"/>
              </a:rPr>
              <a:t>We will deliver </a:t>
            </a:r>
            <a:r>
              <a:rPr lang="en-GB" sz="1200" i="0" u="none" strike="noStrike" kern="1200">
                <a:effectLst/>
                <a:ea typeface="Verdana"/>
              </a:rPr>
              <a:t>a </a:t>
            </a:r>
            <a:r>
              <a:rPr lang="en-GB" sz="1200">
                <a:ea typeface="Verdana"/>
              </a:rPr>
              <a:t>12-month </a:t>
            </a:r>
            <a:r>
              <a:rPr lang="en-GB" sz="1200" i="0" u="none" strike="noStrike" kern="1200">
                <a:effectLst/>
                <a:ea typeface="Verdana"/>
              </a:rPr>
              <a:t>reduction </a:t>
            </a:r>
            <a:r>
              <a:rPr lang="en-GB" sz="1200">
                <a:ea typeface="Verdana"/>
              </a:rPr>
              <a:t>trend in Number of people who are delayed in hospital as measured by the Delayed Pathways of Care Dashboard</a:t>
            </a:r>
            <a:endParaRPr lang="en-GB">
              <a:ea typeface="Verdana"/>
            </a:endParaRPr>
          </a:p>
          <a:p>
            <a:pPr algn="just" defTabSz="914400"/>
            <a:r>
              <a:rPr lang="en-GB" sz="1200" b="1">
                <a:latin typeface="Aptos"/>
                <a:ea typeface="Verdana"/>
              </a:rPr>
              <a:t>Quality &amp; Safety in 25/26: </a:t>
            </a:r>
            <a:endParaRPr lang="en-GB" sz="1200" b="1">
              <a:solidFill>
                <a:srgbClr val="FF0000"/>
              </a:solidFill>
              <a:latin typeface="Aptos"/>
              <a:ea typeface="Verdana"/>
            </a:endParaRPr>
          </a:p>
          <a:p>
            <a:pPr marL="171450" indent="-171450" algn="just" defTabSz="914400">
              <a:buFont typeface="Arial"/>
              <a:buChar char="•"/>
            </a:pPr>
            <a:r>
              <a:rPr lang="en-GB" sz="1200">
                <a:latin typeface="Aptos"/>
                <a:ea typeface="Verdana"/>
              </a:rPr>
              <a:t>We will focus on the reduction of cases of HCAI across the Health Board and evidence continuous improvement accompanied by a strong QI approach</a:t>
            </a:r>
            <a:endParaRPr lang="en-GB">
              <a:ea typeface="Verdana"/>
            </a:endParaRPr>
          </a:p>
          <a:p>
            <a:pPr marL="171450" indent="-171450" algn="just" defTabSz="914400">
              <a:buFont typeface="Arial"/>
              <a:buChar char="•"/>
            </a:pPr>
            <a:r>
              <a:rPr lang="en-GB" sz="1200">
                <a:latin typeface="Aptos"/>
                <a:ea typeface="Verdana"/>
              </a:rPr>
              <a:t>We will continue to implement our duty of quality</a:t>
            </a:r>
            <a:endParaRPr lang="en-GB">
              <a:ea typeface="Verdana"/>
            </a:endParaRPr>
          </a:p>
          <a:p>
            <a:pPr marL="171450" indent="-171450" algn="just" defTabSz="914400">
              <a:buFont typeface="Arial"/>
              <a:buChar char="•"/>
            </a:pPr>
            <a:r>
              <a:rPr lang="en-GB" sz="1200">
                <a:latin typeface="Aptos"/>
                <a:ea typeface="Verdana"/>
              </a:rPr>
              <a:t>We will monitor delivery of the quality priorities through the Quality digital dashboard</a:t>
            </a:r>
            <a:endParaRPr lang="en-GB">
              <a:ea typeface="Verdana"/>
            </a:endParaRPr>
          </a:p>
          <a:p>
            <a:pPr algn="just" defTabSz="914400"/>
            <a:endParaRPr lang="en-GB" sz="1200">
              <a:latin typeface="Arial"/>
              <a:ea typeface="Verdana"/>
              <a:cs typeface="Arial"/>
            </a:endParaRPr>
          </a:p>
          <a:p>
            <a:pPr algn="just" defTabSz="914400"/>
            <a:r>
              <a:rPr lang="en-GB" sz="1200" b="1">
                <a:latin typeface="Aptos"/>
                <a:ea typeface="Verdana"/>
              </a:rPr>
              <a:t>Mental Health Services in 25/26 </a:t>
            </a:r>
            <a:endParaRPr lang="en-GB" sz="1200" b="1">
              <a:solidFill>
                <a:srgbClr val="FF0000"/>
              </a:solidFill>
              <a:ea typeface="Verdana"/>
            </a:endParaRPr>
          </a:p>
          <a:p>
            <a:pPr marL="171450" indent="-171450" defTabSz="914400">
              <a:buFont typeface="Arial"/>
              <a:buChar char="•"/>
            </a:pPr>
            <a:r>
              <a:rPr lang="en-GB" sz="1200">
                <a:latin typeface="Aptos"/>
                <a:ea typeface="Verdana"/>
              </a:rPr>
              <a:t>We will maintain 80% target of mental health assessments undertaken within (up to and including) 28 days from the date of receipt of referral</a:t>
            </a:r>
            <a:endParaRPr lang="en-GB">
              <a:ea typeface="Verdana"/>
            </a:endParaRPr>
          </a:p>
          <a:p>
            <a:pPr marL="171450" indent="-171450" defTabSz="914400">
              <a:buFont typeface="Arial"/>
              <a:buChar char="•"/>
            </a:pPr>
            <a:r>
              <a:rPr lang="en-GB" sz="1200">
                <a:latin typeface="Aptos"/>
                <a:ea typeface="Verdana"/>
              </a:rPr>
              <a:t>We will maintain 80% target of therapeutic interventions started within (up to and including) 28 days following an assessment by LPMHSS</a:t>
            </a:r>
            <a:endParaRPr lang="en-GB">
              <a:ea typeface="Verdana"/>
            </a:endParaRPr>
          </a:p>
          <a:p>
            <a:pPr marL="171450" indent="-171450" defTabSz="914400">
              <a:buFont typeface="Arial"/>
              <a:buChar char="•"/>
            </a:pPr>
            <a:r>
              <a:rPr lang="en-GB" sz="1200">
                <a:latin typeface="Aptos"/>
                <a:ea typeface="Verdana"/>
              </a:rPr>
              <a:t>We will support the continued delivery of national mental health and learning disabilities performance targets</a:t>
            </a:r>
            <a:endParaRPr lang="en-GB">
              <a:ea typeface="Verdana"/>
            </a:endParaRPr>
          </a:p>
          <a:p>
            <a:pPr marL="171450" indent="-171450" algn="just" defTabSz="914400">
              <a:buFont typeface="Arial"/>
              <a:buChar char="•"/>
            </a:pPr>
            <a:r>
              <a:rPr lang="en-GB" sz="1200">
                <a:latin typeface="Aptos"/>
                <a:ea typeface="Verdana"/>
              </a:rPr>
              <a:t>We will appropriately develop the facilities across our mental health services with the support of capital projects and implement recommendations where possible. </a:t>
            </a:r>
            <a:endParaRPr lang="en-GB">
              <a:ea typeface="Verdana"/>
            </a:endParaRPr>
          </a:p>
          <a:p>
            <a:pPr marL="628650" lvl="1" indent="-171450" algn="just" defTabSz="914400">
              <a:spcAft>
                <a:spcPts val="600"/>
              </a:spcAft>
              <a:buFont typeface="Arial" panose="020B0604020202020204" pitchFamily="34" charset="0"/>
              <a:buChar char="•"/>
            </a:pPr>
            <a:endParaRPr lang="en-GB" sz="110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293852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4DA845-CCD2-F9B1-D457-E2E750E8B5FD}"/>
              </a:ext>
            </a:extLst>
          </p:cNvPr>
          <p:cNvSpPr>
            <a:spLocks noGrp="1"/>
          </p:cNvSpPr>
          <p:nvPr>
            <p:ph type="sldNum" sz="quarter" idx="12"/>
          </p:nvPr>
        </p:nvSpPr>
        <p:spPr/>
        <p:txBody>
          <a:bodyPr/>
          <a:lstStyle/>
          <a:p>
            <a:r>
              <a:rPr lang="en-GB"/>
              <a:t>28</a:t>
            </a:r>
            <a:endParaRPr lang="en-US"/>
          </a:p>
        </p:txBody>
      </p:sp>
      <p:pic>
        <p:nvPicPr>
          <p:cNvPr id="6" name="Picture 5">
            <a:extLst>
              <a:ext uri="{FF2B5EF4-FFF2-40B4-BE49-F238E27FC236}">
                <a16:creationId xmlns:a16="http://schemas.microsoft.com/office/drawing/2014/main" id="{972F774E-8DC8-C40B-9AD2-314A645FB73F}"/>
              </a:ext>
            </a:extLst>
          </p:cNvPr>
          <p:cNvPicPr>
            <a:picLocks noChangeAspect="1"/>
          </p:cNvPicPr>
          <p:nvPr/>
        </p:nvPicPr>
        <p:blipFill>
          <a:blip r:embed="rId2">
            <a:alphaModFix amt="20000"/>
            <a:lum bright="40000" contrast="-40000"/>
          </a:blip>
          <a:srcRect l="-9261" t="60665" r="48550" b="-2408"/>
          <a:stretch/>
        </p:blipFill>
        <p:spPr>
          <a:xfrm rot="10800000">
            <a:off x="3126405" y="2918816"/>
            <a:ext cx="6772577" cy="3472588"/>
          </a:xfrm>
          <a:prstGeom prst="rect">
            <a:avLst/>
          </a:prstGeom>
        </p:spPr>
      </p:pic>
      <p:sp>
        <p:nvSpPr>
          <p:cNvPr id="7" name="TextBox 6">
            <a:extLst>
              <a:ext uri="{FF2B5EF4-FFF2-40B4-BE49-F238E27FC236}">
                <a16:creationId xmlns:a16="http://schemas.microsoft.com/office/drawing/2014/main" id="{DD45039D-39D7-EEF7-3EFD-32E623D7DDB6}"/>
              </a:ext>
            </a:extLst>
          </p:cNvPr>
          <p:cNvSpPr txBox="1"/>
          <p:nvPr/>
        </p:nvSpPr>
        <p:spPr>
          <a:xfrm>
            <a:off x="562154" y="655608"/>
            <a:ext cx="9097991"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200" b="1"/>
              <a:t>Population health and prevention </a:t>
            </a:r>
            <a:endParaRPr lang="en-GB" sz="1200" b="1">
              <a:solidFill>
                <a:srgbClr val="FF0000"/>
              </a:solidFill>
              <a:cs typeface="Arial"/>
            </a:endParaRPr>
          </a:p>
          <a:p>
            <a:pPr marL="173355" indent="-173355" algn="just">
              <a:buFont typeface="Arial"/>
              <a:buChar char="•"/>
            </a:pPr>
            <a:r>
              <a:rPr lang="en-GB" sz="1200">
                <a:ea typeface="Verdana"/>
              </a:rPr>
              <a:t>We will achieve the vaccination targets outlined in the NHS performance Framework (2025-26)</a:t>
            </a:r>
          </a:p>
          <a:p>
            <a:pPr marL="173355" indent="-173355" algn="just">
              <a:buFont typeface="Arial"/>
              <a:buChar char="•"/>
            </a:pPr>
            <a:r>
              <a:rPr lang="en-GB" sz="1200">
                <a:ea typeface="Verdana"/>
              </a:rPr>
              <a:t>We will increase the % of patients (aged 12 years and over) with diabetes who received all eight NICE recommended care processes </a:t>
            </a:r>
          </a:p>
          <a:p>
            <a:pPr marL="173355" indent="-173355" algn="just">
              <a:buFont typeface="Arial"/>
              <a:buChar char="•"/>
            </a:pPr>
            <a:endParaRPr lang="en-GB" sz="1200">
              <a:ea typeface="Verdana"/>
            </a:endParaRPr>
          </a:p>
          <a:p>
            <a:pPr algn="just"/>
            <a:r>
              <a:rPr lang="en-GB" sz="1200" b="1">
                <a:ea typeface="Verdana"/>
              </a:rPr>
              <a:t>Building Community Capacity </a:t>
            </a:r>
            <a:endParaRPr lang="en-GB" sz="1200" b="1">
              <a:solidFill>
                <a:srgbClr val="FF0000"/>
              </a:solidFill>
              <a:ea typeface="Verdana"/>
            </a:endParaRPr>
          </a:p>
          <a:p>
            <a:pPr marL="171450" indent="-171450" algn="just">
              <a:buFont typeface="Arial"/>
              <a:buChar char="•"/>
            </a:pPr>
            <a:r>
              <a:rPr lang="en-GB" sz="1200">
                <a:ea typeface="Verdana"/>
              </a:rPr>
              <a:t>100% of GP practices achieving all National Access Standards for In-hours GMS </a:t>
            </a:r>
            <a:endParaRPr lang="en-GB"/>
          </a:p>
          <a:p>
            <a:pPr marL="171450" indent="-171450" algn="just">
              <a:buFont typeface="Arial"/>
              <a:buChar char="•"/>
            </a:pPr>
            <a:r>
              <a:rPr lang="en-GB" sz="1200">
                <a:ea typeface="Verdana"/>
              </a:rPr>
              <a:t>We will support the increase in number of people accessing Pharmacist Independent Prescribing Service for acute minor conditions and routine contraception services where the patient reports they would have otherwise visited their GP</a:t>
            </a:r>
            <a:endParaRPr lang="en-GB"/>
          </a:p>
          <a:p>
            <a:pPr marL="173355" indent="-173355" algn="just">
              <a:buFont typeface="Arial"/>
              <a:buChar char="•"/>
            </a:pPr>
            <a:endParaRPr lang="en-GB" sz="1200">
              <a:ea typeface="Verdana"/>
            </a:endParaRPr>
          </a:p>
        </p:txBody>
      </p:sp>
      <p:sp>
        <p:nvSpPr>
          <p:cNvPr id="8" name="TextBox 7">
            <a:extLst>
              <a:ext uri="{FF2B5EF4-FFF2-40B4-BE49-F238E27FC236}">
                <a16:creationId xmlns:a16="http://schemas.microsoft.com/office/drawing/2014/main" id="{EBB861C6-FC63-4C40-39BC-6E5F91C74C82}"/>
              </a:ext>
            </a:extLst>
          </p:cNvPr>
          <p:cNvSpPr txBox="1"/>
          <p:nvPr/>
        </p:nvSpPr>
        <p:spPr>
          <a:xfrm>
            <a:off x="-134470" y="3263040"/>
            <a:ext cx="4867835" cy="30931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628650" indent="-171450" algn="just">
              <a:spcAft>
                <a:spcPts val="600"/>
              </a:spcAft>
              <a:buFont typeface="Arial" panose="020B0604020202020204" pitchFamily="34" charset="0"/>
              <a:buChar char="•"/>
            </a:pPr>
            <a:r>
              <a:rPr lang="en-GB" sz="1200" kern="100"/>
              <a:t>The diagram outlines the high-level reporting structure in place within the Health Board which provides appropriate Governance structures surrounding delivery against strategic objectives, along with monitoring and managing performance. </a:t>
            </a:r>
            <a:endParaRPr lang="en-US" sz="1200"/>
          </a:p>
          <a:p>
            <a:pPr marL="628650" indent="-171450" algn="just">
              <a:spcAft>
                <a:spcPts val="600"/>
              </a:spcAft>
              <a:buFont typeface="Arial" panose="020B0604020202020204" pitchFamily="34" charset="0"/>
              <a:buChar char="•"/>
            </a:pPr>
            <a:r>
              <a:rPr lang="en-GB" sz="1200" kern="100"/>
              <a:t>The management of the delivery of the outlined performance measures will be supported by monthly performance review meetings with individual service groups, along with general management across the Health Board of all key performance priorities. </a:t>
            </a:r>
            <a:endParaRPr lang="en-GB" sz="1200"/>
          </a:p>
          <a:p>
            <a:pPr marL="628650" indent="-171450" algn="just">
              <a:spcAft>
                <a:spcPts val="600"/>
              </a:spcAft>
              <a:buFont typeface="Arial" panose="020B0604020202020204" pitchFamily="34" charset="0"/>
              <a:buChar char="•"/>
            </a:pPr>
            <a:r>
              <a:rPr lang="en-GB" sz="1200" kern="100"/>
              <a:t>Each quarter, a formal review against delivery of the Health Board plan will be undertaken with services, with formal updates provided to Board. </a:t>
            </a:r>
          </a:p>
          <a:p>
            <a:pPr marL="628650" indent="-171450" algn="just">
              <a:spcAft>
                <a:spcPts val="600"/>
              </a:spcAft>
              <a:buFont typeface="Arial" panose="020B0604020202020204" pitchFamily="34" charset="0"/>
              <a:buChar char="•"/>
            </a:pPr>
            <a:r>
              <a:rPr lang="en-GB" sz="1200" kern="100"/>
              <a:t>The levels of assurance will be managed and reported appropriately from individual level all the way through to the Board and subsequently Welsh Government </a:t>
            </a:r>
          </a:p>
        </p:txBody>
      </p:sp>
      <p:sp>
        <p:nvSpPr>
          <p:cNvPr id="9" name="TextBox 8">
            <a:extLst>
              <a:ext uri="{FF2B5EF4-FFF2-40B4-BE49-F238E27FC236}">
                <a16:creationId xmlns:a16="http://schemas.microsoft.com/office/drawing/2014/main" id="{67B664D1-B133-48A8-AA2D-37FF2F4B5EA4}"/>
              </a:ext>
            </a:extLst>
          </p:cNvPr>
          <p:cNvSpPr txBox="1"/>
          <p:nvPr/>
        </p:nvSpPr>
        <p:spPr>
          <a:xfrm>
            <a:off x="392525" y="289211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b="1">
                <a:solidFill>
                  <a:srgbClr val="834AAD"/>
                </a:solidFill>
                <a:latin typeface="Aptos Black"/>
              </a:rPr>
              <a:t>Performance Reporting</a:t>
            </a:r>
          </a:p>
        </p:txBody>
      </p:sp>
      <p:pic>
        <p:nvPicPr>
          <p:cNvPr id="10" name="Picture 9" descr="A diagram of a company&#10;&#10;AI-generated content may be incorrect.">
            <a:extLst>
              <a:ext uri="{FF2B5EF4-FFF2-40B4-BE49-F238E27FC236}">
                <a16:creationId xmlns:a16="http://schemas.microsoft.com/office/drawing/2014/main" id="{133134E4-65FE-7702-5295-3E1D04E2D0CD}"/>
              </a:ext>
            </a:extLst>
          </p:cNvPr>
          <p:cNvPicPr>
            <a:picLocks noChangeAspect="1"/>
          </p:cNvPicPr>
          <p:nvPr/>
        </p:nvPicPr>
        <p:blipFill>
          <a:blip r:embed="rId3"/>
          <a:stretch>
            <a:fillRect/>
          </a:stretch>
        </p:blipFill>
        <p:spPr>
          <a:xfrm>
            <a:off x="4949181" y="2563120"/>
            <a:ext cx="3945026" cy="3834855"/>
          </a:xfrm>
          <a:prstGeom prst="rect">
            <a:avLst/>
          </a:prstGeom>
        </p:spPr>
      </p:pic>
      <p:sp>
        <p:nvSpPr>
          <p:cNvPr id="2" name="TextBox 8">
            <a:extLst>
              <a:ext uri="{FF2B5EF4-FFF2-40B4-BE49-F238E27FC236}">
                <a16:creationId xmlns:a16="http://schemas.microsoft.com/office/drawing/2014/main" id="{AE24EC70-1546-63D8-5584-8FB7C59CC23F}"/>
              </a:ext>
            </a:extLst>
          </p:cNvPr>
          <p:cNvSpPr txBox="1"/>
          <p:nvPr/>
        </p:nvSpPr>
        <p:spPr>
          <a:xfrm>
            <a:off x="563540" y="2251213"/>
            <a:ext cx="9096631" cy="461665"/>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914400">
              <a:spcAft>
                <a:spcPts val="600"/>
              </a:spcAft>
            </a:pPr>
            <a:r>
              <a:rPr lang="en-GB" sz="1200" b="1">
                <a:solidFill>
                  <a:prstClr val="black"/>
                </a:solidFill>
              </a:rPr>
              <a:t>We will continue to revise trajectories on the basis of agreed TI targets, aligned with allocation of Planned Care ‘Recovery’ funds focused in the highest priority areas to ensure delivery of our  performance ambitions. </a:t>
            </a:r>
          </a:p>
        </p:txBody>
      </p:sp>
    </p:spTree>
    <p:extLst>
      <p:ext uri="{BB962C8B-B14F-4D97-AF65-F5344CB8AC3E}">
        <p14:creationId xmlns:p14="http://schemas.microsoft.com/office/powerpoint/2010/main" val="11115290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2C33FD04-1240-3B23-54FD-01A279358DD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DDFEFEA-D536-7E91-13B9-961E036BC593}"/>
              </a:ext>
            </a:extLst>
          </p:cNvPr>
          <p:cNvSpPr>
            <a:spLocks noGrp="1"/>
          </p:cNvSpPr>
          <p:nvPr>
            <p:ph type="sldNum" sz="quarter" idx="12"/>
          </p:nvPr>
        </p:nvSpPr>
        <p:spPr/>
        <p:txBody>
          <a:bodyPr/>
          <a:lstStyle/>
          <a:p>
            <a:r>
              <a:rPr lang="en-GB"/>
              <a:t>29</a:t>
            </a:r>
          </a:p>
        </p:txBody>
      </p:sp>
      <p:sp>
        <p:nvSpPr>
          <p:cNvPr id="5" name="TextBox 4">
            <a:extLst>
              <a:ext uri="{FF2B5EF4-FFF2-40B4-BE49-F238E27FC236}">
                <a16:creationId xmlns:a16="http://schemas.microsoft.com/office/drawing/2014/main" id="{893E29FF-C6C2-3692-6880-3A9FAC2A9F77}"/>
              </a:ext>
            </a:extLst>
          </p:cNvPr>
          <p:cNvSpPr txBox="1"/>
          <p:nvPr/>
        </p:nvSpPr>
        <p:spPr>
          <a:xfrm>
            <a:off x="344488" y="2844225"/>
            <a:ext cx="5688012" cy="584775"/>
          </a:xfrm>
          <a:prstGeom prst="rect">
            <a:avLst/>
          </a:prstGeom>
          <a:noFill/>
        </p:spPr>
        <p:txBody>
          <a:bodyPr wrap="square" rtlCol="0">
            <a:spAutoFit/>
          </a:bodyPr>
          <a:lstStyle/>
          <a:p>
            <a:r>
              <a:rPr lang="en-GB" sz="3200" b="1">
                <a:solidFill>
                  <a:schemeClr val="bg1"/>
                </a:solidFill>
              </a:rPr>
              <a:t>Ways of Working</a:t>
            </a:r>
          </a:p>
        </p:txBody>
      </p:sp>
      <p:pic>
        <p:nvPicPr>
          <p:cNvPr id="2" name="Picture 1">
            <a:extLst>
              <a:ext uri="{FF2B5EF4-FFF2-40B4-BE49-F238E27FC236}">
                <a16:creationId xmlns:a16="http://schemas.microsoft.com/office/drawing/2014/main" id="{2BCD14B9-A408-5911-E13D-CD2299C14F1C}"/>
              </a:ext>
            </a:extLst>
          </p:cNvPr>
          <p:cNvPicPr>
            <a:picLocks noChangeAspect="1"/>
          </p:cNvPicPr>
          <p:nvPr/>
        </p:nvPicPr>
        <p:blipFill>
          <a:blip r:embed="rId2"/>
          <a:srcRect l="-1838" t="16109" r="1833" b="-4148"/>
          <a:stretch/>
        </p:blipFill>
        <p:spPr>
          <a:xfrm rot="10605549">
            <a:off x="2571137" y="1904127"/>
            <a:ext cx="11138780" cy="8005589"/>
          </a:xfrm>
          <a:prstGeom prst="rect">
            <a:avLst/>
          </a:prstGeom>
        </p:spPr>
      </p:pic>
    </p:spTree>
    <p:extLst>
      <p:ext uri="{BB962C8B-B14F-4D97-AF65-F5344CB8AC3E}">
        <p14:creationId xmlns:p14="http://schemas.microsoft.com/office/powerpoint/2010/main" val="2388686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F64CC91-E90D-88CC-0B44-D6FEF940114C}"/>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Slide Number Placeholder 4">
            <a:extLst>
              <a:ext uri="{FF2B5EF4-FFF2-40B4-BE49-F238E27FC236}">
                <a16:creationId xmlns:a16="http://schemas.microsoft.com/office/drawing/2014/main" id="{47897FEB-88B9-958C-D78E-29B9B87BA6EE}"/>
              </a:ext>
            </a:extLst>
          </p:cNvPr>
          <p:cNvSpPr>
            <a:spLocks noGrp="1"/>
          </p:cNvSpPr>
          <p:nvPr>
            <p:ph type="sldNum" sz="quarter" idx="12"/>
          </p:nvPr>
        </p:nvSpPr>
        <p:spPr/>
        <p:txBody>
          <a:bodyPr/>
          <a:lstStyle/>
          <a:p>
            <a:r>
              <a:rPr lang="en-GB"/>
              <a:t>3</a:t>
            </a:r>
          </a:p>
        </p:txBody>
      </p:sp>
      <p:sp>
        <p:nvSpPr>
          <p:cNvPr id="6" name="TextBox 5">
            <a:extLst>
              <a:ext uri="{FF2B5EF4-FFF2-40B4-BE49-F238E27FC236}">
                <a16:creationId xmlns:a16="http://schemas.microsoft.com/office/drawing/2014/main" id="{FAD3E938-53E1-6EA3-42F0-8350C91F6524}"/>
              </a:ext>
            </a:extLst>
          </p:cNvPr>
          <p:cNvSpPr txBox="1"/>
          <p:nvPr/>
        </p:nvSpPr>
        <p:spPr>
          <a:xfrm>
            <a:off x="344488" y="373506"/>
            <a:ext cx="6518366" cy="369332"/>
          </a:xfrm>
          <a:prstGeom prst="rect">
            <a:avLst/>
          </a:prstGeom>
          <a:noFill/>
        </p:spPr>
        <p:txBody>
          <a:bodyPr wrap="square" rtlCol="0">
            <a:spAutoFit/>
          </a:bodyPr>
          <a:lstStyle/>
          <a:p>
            <a:pPr algn="just"/>
            <a:r>
              <a:rPr lang="en-GB" b="1">
                <a:solidFill>
                  <a:srgbClr val="834AAD"/>
                </a:solidFill>
                <a:latin typeface="Aptos Black" panose="020F0502020204030204" pitchFamily="34" charset="0"/>
              </a:rPr>
              <a:t>Contents</a:t>
            </a:r>
          </a:p>
        </p:txBody>
      </p:sp>
      <p:graphicFrame>
        <p:nvGraphicFramePr>
          <p:cNvPr id="2" name="Table 1">
            <a:extLst>
              <a:ext uri="{FF2B5EF4-FFF2-40B4-BE49-F238E27FC236}">
                <a16:creationId xmlns:a16="http://schemas.microsoft.com/office/drawing/2014/main" id="{7D5F3A76-74E7-18A6-16E2-56E59BF9790D}"/>
              </a:ext>
            </a:extLst>
          </p:cNvPr>
          <p:cNvGraphicFramePr>
            <a:graphicFrameLocks noGrp="1"/>
          </p:cNvGraphicFramePr>
          <p:nvPr>
            <p:extLst>
              <p:ext uri="{D42A27DB-BD31-4B8C-83A1-F6EECF244321}">
                <p14:modId xmlns:p14="http://schemas.microsoft.com/office/powerpoint/2010/main" val="3504470270"/>
              </p:ext>
            </p:extLst>
          </p:nvPr>
        </p:nvGraphicFramePr>
        <p:xfrm>
          <a:off x="344488" y="742838"/>
          <a:ext cx="4427537" cy="5156415"/>
        </p:xfrm>
        <a:graphic>
          <a:graphicData uri="http://schemas.openxmlformats.org/drawingml/2006/table">
            <a:tbl>
              <a:tblPr firstRow="1" bandRow="1"/>
              <a:tblGrid>
                <a:gridCol w="3836987">
                  <a:extLst>
                    <a:ext uri="{9D8B030D-6E8A-4147-A177-3AD203B41FA5}">
                      <a16:colId xmlns:a16="http://schemas.microsoft.com/office/drawing/2014/main" val="867557238"/>
                    </a:ext>
                  </a:extLst>
                </a:gridCol>
                <a:gridCol w="590550">
                  <a:extLst>
                    <a:ext uri="{9D8B030D-6E8A-4147-A177-3AD203B41FA5}">
                      <a16:colId xmlns:a16="http://schemas.microsoft.com/office/drawing/2014/main" val="2738234401"/>
                    </a:ext>
                  </a:extLst>
                </a:gridCol>
              </a:tblGrid>
              <a:tr h="287986">
                <a:tc>
                  <a:txBody>
                    <a:bodyPr/>
                    <a:lstStyle/>
                    <a:p>
                      <a:r>
                        <a:rPr lang="en-GB" sz="1200" b="1"/>
                        <a:t>Strategic Context</a:t>
                      </a:r>
                    </a:p>
                  </a:txBody>
                  <a:tcPr anchor="ctr"/>
                </a:tc>
                <a:tc>
                  <a:txBody>
                    <a:bodyPr/>
                    <a:lstStyle/>
                    <a:p>
                      <a:r>
                        <a:rPr lang="en-GB" sz="1200"/>
                        <a:t>Pages</a:t>
                      </a:r>
                    </a:p>
                  </a:txBody>
                  <a:tcPr anchor="ctr"/>
                </a:tc>
                <a:extLst>
                  <a:ext uri="{0D108BD9-81ED-4DB2-BD59-A6C34878D82A}">
                    <a16:rowId xmlns:a16="http://schemas.microsoft.com/office/drawing/2014/main" val="3145341551"/>
                  </a:ext>
                </a:extLst>
              </a:tr>
              <a:tr h="287986">
                <a:tc>
                  <a:txBody>
                    <a:bodyPr/>
                    <a:lstStyle/>
                    <a:p>
                      <a:pPr marL="513715" lvl="1" indent="-171450">
                        <a:buFont typeface="Arial" panose="020B0604020202020204" pitchFamily="34" charset="0"/>
                        <a:buChar char="•"/>
                      </a:pPr>
                      <a:r>
                        <a:rPr lang="en-GB" sz="1200"/>
                        <a:t>Introduction and About the Health Board</a:t>
                      </a:r>
                    </a:p>
                  </a:txBody>
                  <a:tcPr anchor="ctr"/>
                </a:tc>
                <a:tc>
                  <a:txBody>
                    <a:bodyPr/>
                    <a:lstStyle/>
                    <a:p>
                      <a:r>
                        <a:rPr lang="en-GB" sz="1200"/>
                        <a:t>4-7</a:t>
                      </a:r>
                    </a:p>
                  </a:txBody>
                  <a:tcPr anchor="ctr"/>
                </a:tc>
                <a:extLst>
                  <a:ext uri="{0D108BD9-81ED-4DB2-BD59-A6C34878D82A}">
                    <a16:rowId xmlns:a16="http://schemas.microsoft.com/office/drawing/2014/main" val="1928884215"/>
                  </a:ext>
                </a:extLst>
              </a:tr>
              <a:tr h="287986">
                <a:tc>
                  <a:txBody>
                    <a:bodyPr/>
                    <a:lstStyle/>
                    <a:p>
                      <a:pPr marL="513715" lvl="1" indent="-171450">
                        <a:buFont typeface="Arial" panose="020B0604020202020204" pitchFamily="34" charset="0"/>
                        <a:buChar char="•"/>
                      </a:pPr>
                      <a:r>
                        <a:rPr lang="en-GB" sz="1200"/>
                        <a:t>Strategic Purpose</a:t>
                      </a:r>
                    </a:p>
                  </a:txBody>
                  <a:tcPr anchor="ctr"/>
                </a:tc>
                <a:tc>
                  <a:txBody>
                    <a:bodyPr/>
                    <a:lstStyle/>
                    <a:p>
                      <a:r>
                        <a:rPr lang="en-GB" sz="1200"/>
                        <a:t>8</a:t>
                      </a:r>
                    </a:p>
                  </a:txBody>
                  <a:tcPr anchor="ctr"/>
                </a:tc>
                <a:extLst>
                  <a:ext uri="{0D108BD9-81ED-4DB2-BD59-A6C34878D82A}">
                    <a16:rowId xmlns:a16="http://schemas.microsoft.com/office/drawing/2014/main" val="1114626776"/>
                  </a:ext>
                </a:extLst>
              </a:tr>
              <a:tr h="287986">
                <a:tc>
                  <a:txBody>
                    <a:bodyPr/>
                    <a:lstStyle/>
                    <a:p>
                      <a:pPr marL="513715" lvl="1" indent="-171450">
                        <a:buFont typeface="Arial" panose="020B0604020202020204" pitchFamily="34" charset="0"/>
                        <a:buChar char="•"/>
                      </a:pPr>
                      <a:r>
                        <a:rPr lang="en-GB" sz="1200"/>
                        <a:t>Strategic Objectives</a:t>
                      </a:r>
                    </a:p>
                  </a:txBody>
                  <a:tcPr anchor="ctr"/>
                </a:tc>
                <a:tc>
                  <a:txBody>
                    <a:bodyPr/>
                    <a:lstStyle/>
                    <a:p>
                      <a:r>
                        <a:rPr lang="en-GB" sz="1200"/>
                        <a:t>9</a:t>
                      </a:r>
                    </a:p>
                  </a:txBody>
                  <a:tcPr anchor="ctr"/>
                </a:tc>
                <a:extLst>
                  <a:ext uri="{0D108BD9-81ED-4DB2-BD59-A6C34878D82A}">
                    <a16:rowId xmlns:a16="http://schemas.microsoft.com/office/drawing/2014/main" val="3450159880"/>
                  </a:ext>
                </a:extLst>
              </a:tr>
              <a:tr h="193429">
                <a:tc>
                  <a:txBody>
                    <a:bodyPr/>
                    <a:lstStyle/>
                    <a:p>
                      <a:pPr marL="513715" lvl="1" indent="-171450">
                        <a:buFont typeface="Arial" panose="020B0604020202020204" pitchFamily="34" charset="0"/>
                        <a:buChar char="•"/>
                      </a:pPr>
                      <a:r>
                        <a:rPr lang="en-GB" sz="1200"/>
                        <a:t>Achievements 24/25</a:t>
                      </a:r>
                    </a:p>
                  </a:txBody>
                  <a:tcPr anchor="ctr"/>
                </a:tc>
                <a:tc>
                  <a:txBody>
                    <a:bodyPr/>
                    <a:lstStyle/>
                    <a:p>
                      <a:r>
                        <a:rPr lang="en-GB" sz="1200"/>
                        <a:t>10-12</a:t>
                      </a:r>
                    </a:p>
                  </a:txBody>
                  <a:tcPr anchor="ctr"/>
                </a:tc>
                <a:extLst>
                  <a:ext uri="{0D108BD9-81ED-4DB2-BD59-A6C34878D82A}">
                    <a16:rowId xmlns:a16="http://schemas.microsoft.com/office/drawing/2014/main" val="2873754542"/>
                  </a:ext>
                </a:extLst>
              </a:tr>
              <a:tr h="287986">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Policy context/requirements</a:t>
                      </a:r>
                    </a:p>
                  </a:txBody>
                  <a:tcPr anchor="ctr"/>
                </a:tc>
                <a:tc>
                  <a:txBody>
                    <a:bodyPr/>
                    <a:lstStyle/>
                    <a:p>
                      <a:r>
                        <a:rPr lang="en-GB" sz="1200"/>
                        <a:t>13</a:t>
                      </a:r>
                    </a:p>
                  </a:txBody>
                  <a:tcPr anchor="ctr"/>
                </a:tc>
                <a:extLst>
                  <a:ext uri="{0D108BD9-81ED-4DB2-BD59-A6C34878D82A}">
                    <a16:rowId xmlns:a16="http://schemas.microsoft.com/office/drawing/2014/main" val="183538386"/>
                  </a:ext>
                </a:extLst>
              </a:tr>
              <a:tr h="287986">
                <a:tc>
                  <a:txBody>
                    <a:bodyPr/>
                    <a:lstStyle/>
                    <a:p>
                      <a:pPr marL="513715" lvl="1" indent="-171450">
                        <a:buFont typeface="Arial" panose="020B0604020202020204" pitchFamily="34" charset="0"/>
                        <a:buChar char="•"/>
                      </a:pPr>
                      <a:r>
                        <a:rPr lang="en-GB" sz="1200"/>
                        <a:t>Risks and Challenges, Performance delivery </a:t>
                      </a:r>
                    </a:p>
                  </a:txBody>
                  <a:tcPr anchor="ctr"/>
                </a:tc>
                <a:tc>
                  <a:txBody>
                    <a:bodyPr/>
                    <a:lstStyle/>
                    <a:p>
                      <a:r>
                        <a:rPr lang="en-GB" sz="1200"/>
                        <a:t>14-16</a:t>
                      </a:r>
                    </a:p>
                  </a:txBody>
                  <a:tcPr anchor="ctr"/>
                </a:tc>
                <a:extLst>
                  <a:ext uri="{0D108BD9-81ED-4DB2-BD59-A6C34878D82A}">
                    <a16:rowId xmlns:a16="http://schemas.microsoft.com/office/drawing/2014/main" val="671819660"/>
                  </a:ext>
                </a:extLst>
              </a:tr>
              <a:tr h="287986">
                <a:tc>
                  <a:txBody>
                    <a:bodyPr/>
                    <a:lstStyle/>
                    <a:p>
                      <a:pPr marL="513715" lvl="1" indent="-171450">
                        <a:buFont typeface="Arial" panose="020B0604020202020204" pitchFamily="34" charset="0"/>
                        <a:buChar char="•"/>
                      </a:pPr>
                      <a:r>
                        <a:rPr lang="en-GB" sz="1200"/>
                        <a:t>Path to Sustainability</a:t>
                      </a:r>
                    </a:p>
                  </a:txBody>
                  <a:tcPr anchor="ctr"/>
                </a:tc>
                <a:tc>
                  <a:txBody>
                    <a:bodyPr/>
                    <a:lstStyle/>
                    <a:p>
                      <a:r>
                        <a:rPr lang="en-GB" sz="1200"/>
                        <a:t>17-18</a:t>
                      </a:r>
                    </a:p>
                  </a:txBody>
                  <a:tcPr anchor="ctr"/>
                </a:tc>
                <a:extLst>
                  <a:ext uri="{0D108BD9-81ED-4DB2-BD59-A6C34878D82A}">
                    <a16:rowId xmlns:a16="http://schemas.microsoft.com/office/drawing/2014/main" val="231806090"/>
                  </a:ext>
                </a:extLst>
              </a:tr>
              <a:tr h="287986">
                <a:tc>
                  <a:txBody>
                    <a:bodyPr/>
                    <a:lstStyle/>
                    <a:p>
                      <a:pPr marL="513715" lvl="1" indent="-171450">
                        <a:buFont typeface="Arial" panose="020B0604020202020204" pitchFamily="34" charset="0"/>
                        <a:buChar char="•"/>
                      </a:pPr>
                      <a:r>
                        <a:rPr lang="en-GB" sz="1200"/>
                        <a:t>Strategic Plan on a Page</a:t>
                      </a:r>
                    </a:p>
                  </a:txBody>
                  <a:tcPr anchor="ctr"/>
                </a:tc>
                <a:tc>
                  <a:txBody>
                    <a:bodyPr/>
                    <a:lstStyle/>
                    <a:p>
                      <a:r>
                        <a:rPr lang="en-GB" sz="1200"/>
                        <a:t>19-20</a:t>
                      </a:r>
                    </a:p>
                  </a:txBody>
                  <a:tcPr anchor="ctr"/>
                </a:tc>
                <a:extLst>
                  <a:ext uri="{0D108BD9-81ED-4DB2-BD59-A6C34878D82A}">
                    <a16:rowId xmlns:a16="http://schemas.microsoft.com/office/drawing/2014/main" val="2928306587"/>
                  </a:ext>
                </a:extLst>
              </a:tr>
              <a:tr h="287986">
                <a:tc>
                  <a:txBody>
                    <a:bodyPr/>
                    <a:lstStyle/>
                    <a:p>
                      <a:pPr marL="513715" lvl="1" indent="-171450">
                        <a:buFont typeface="Arial" panose="020B0604020202020204" pitchFamily="34" charset="0"/>
                        <a:buChar char="•"/>
                      </a:pPr>
                      <a:r>
                        <a:rPr lang="en-GB" sz="1200"/>
                        <a:t>Enabling Actions</a:t>
                      </a:r>
                    </a:p>
                  </a:txBody>
                  <a:tcPr anchor="ctr"/>
                </a:tc>
                <a:tc>
                  <a:txBody>
                    <a:bodyPr/>
                    <a:lstStyle/>
                    <a:p>
                      <a:r>
                        <a:rPr lang="en-GB" sz="1200"/>
                        <a:t>21-22</a:t>
                      </a:r>
                    </a:p>
                  </a:txBody>
                  <a:tcPr anchor="ctr"/>
                </a:tc>
                <a:extLst>
                  <a:ext uri="{0D108BD9-81ED-4DB2-BD59-A6C34878D82A}">
                    <a16:rowId xmlns:a16="http://schemas.microsoft.com/office/drawing/2014/main" val="1277802816"/>
                  </a:ext>
                </a:extLst>
              </a:tr>
              <a:tr h="287986">
                <a:tc>
                  <a:txBody>
                    <a:bodyPr/>
                    <a:lstStyle/>
                    <a:p>
                      <a:pPr marL="513715" lvl="1" indent="-171450">
                        <a:buFont typeface="Arial" panose="020B0604020202020204" pitchFamily="34" charset="0"/>
                        <a:buChar char="•"/>
                      </a:pPr>
                      <a:r>
                        <a:rPr lang="en-GB" sz="1200"/>
                        <a:t>Financial Summary</a:t>
                      </a:r>
                    </a:p>
                  </a:txBody>
                  <a:tcPr anchor="ctr"/>
                </a:tc>
                <a:tc>
                  <a:txBody>
                    <a:bodyPr/>
                    <a:lstStyle/>
                    <a:p>
                      <a:pPr lvl="0">
                        <a:buNone/>
                      </a:pPr>
                      <a:r>
                        <a:rPr lang="en-GB" sz="1200"/>
                        <a:t>23-26</a:t>
                      </a:r>
                    </a:p>
                  </a:txBody>
                  <a:tcPr anchor="ctr"/>
                </a:tc>
                <a:extLst>
                  <a:ext uri="{0D108BD9-81ED-4DB2-BD59-A6C34878D82A}">
                    <a16:rowId xmlns:a16="http://schemas.microsoft.com/office/drawing/2014/main" val="2588306565"/>
                  </a:ext>
                </a:extLst>
              </a:tr>
              <a:tr h="287985">
                <a:tc>
                  <a:txBody>
                    <a:bodyPr/>
                    <a:lstStyle/>
                    <a:p>
                      <a:pPr marL="513715" lvl="1" indent="-171450">
                        <a:buFont typeface="Arial"/>
                        <a:buChar char="•"/>
                      </a:pPr>
                      <a:r>
                        <a:rPr lang="en-GB" sz="1200"/>
                        <a:t>Delivering Performance</a:t>
                      </a:r>
                    </a:p>
                  </a:txBody>
                  <a:tcPr anchor="ctr"/>
                </a:tc>
                <a:tc>
                  <a:txBody>
                    <a:bodyPr/>
                    <a:lstStyle/>
                    <a:p>
                      <a:pPr lvl="0">
                        <a:buNone/>
                      </a:pPr>
                      <a:r>
                        <a:rPr lang="en-GB" sz="1200"/>
                        <a:t>27-28</a:t>
                      </a:r>
                    </a:p>
                  </a:txBody>
                  <a:tcPr anchor="ctr"/>
                </a:tc>
                <a:extLst>
                  <a:ext uri="{0D108BD9-81ED-4DB2-BD59-A6C34878D82A}">
                    <a16:rowId xmlns:a16="http://schemas.microsoft.com/office/drawing/2014/main" val="2133163973"/>
                  </a:ext>
                </a:extLst>
              </a:tr>
              <a:tr h="146762">
                <a:tc>
                  <a:txBody>
                    <a:bodyPr/>
                    <a:lstStyle/>
                    <a:p>
                      <a:r>
                        <a:rPr lang="en-GB" sz="1200" b="1"/>
                        <a:t>Ways of Working</a:t>
                      </a:r>
                    </a:p>
                  </a:txBody>
                  <a:tcPr anchor="ctr"/>
                </a:tc>
                <a:tc>
                  <a:txBody>
                    <a:bodyPr/>
                    <a:lstStyle/>
                    <a:p>
                      <a:r>
                        <a:rPr lang="en-GB" sz="1200"/>
                        <a:t>Pages</a:t>
                      </a:r>
                    </a:p>
                  </a:txBody>
                  <a:tcPr anchor="ctr"/>
                </a:tc>
                <a:extLst>
                  <a:ext uri="{0D108BD9-81ED-4DB2-BD59-A6C34878D82A}">
                    <a16:rowId xmlns:a16="http://schemas.microsoft.com/office/drawing/2014/main" val="3927187951"/>
                  </a:ext>
                </a:extLst>
              </a:tr>
              <a:tr h="287986">
                <a:tc>
                  <a:txBody>
                    <a:bodyPr/>
                    <a:lstStyle/>
                    <a:p>
                      <a:pPr marL="513715" lvl="1" indent="-171450">
                        <a:buFont typeface="Arial" panose="020B0604020202020204" pitchFamily="34" charset="0"/>
                        <a:buChar char="•"/>
                      </a:pPr>
                      <a:r>
                        <a:rPr lang="en-GB" sz="1200"/>
                        <a:t>Ways of Working</a:t>
                      </a:r>
                    </a:p>
                  </a:txBody>
                  <a:tcPr anchor="ctr"/>
                </a:tc>
                <a:tc>
                  <a:txBody>
                    <a:bodyPr/>
                    <a:lstStyle/>
                    <a:p>
                      <a:r>
                        <a:rPr lang="en-GB" sz="1200"/>
                        <a:t>30</a:t>
                      </a:r>
                    </a:p>
                  </a:txBody>
                  <a:tcPr anchor="ctr"/>
                </a:tc>
                <a:extLst>
                  <a:ext uri="{0D108BD9-81ED-4DB2-BD59-A6C34878D82A}">
                    <a16:rowId xmlns:a16="http://schemas.microsoft.com/office/drawing/2014/main" val="2019974173"/>
                  </a:ext>
                </a:extLst>
              </a:tr>
              <a:tr h="287986">
                <a:tc>
                  <a:txBody>
                    <a:bodyPr/>
                    <a:lstStyle/>
                    <a:p>
                      <a:pPr marL="513715" lvl="1" indent="-171450">
                        <a:buFont typeface="Arial" panose="020B0604020202020204" pitchFamily="34" charset="0"/>
                        <a:buChar char="•"/>
                      </a:pPr>
                      <a:r>
                        <a:rPr lang="en-GB" sz="1200"/>
                        <a:t>Wellbeing Goals/ Future Generations Act</a:t>
                      </a:r>
                    </a:p>
                  </a:txBody>
                  <a:tcPr anchor="ctr"/>
                </a:tc>
                <a:tc>
                  <a:txBody>
                    <a:bodyPr/>
                    <a:lstStyle/>
                    <a:p>
                      <a:r>
                        <a:rPr lang="en-GB" sz="1200"/>
                        <a:t>31</a:t>
                      </a:r>
                    </a:p>
                  </a:txBody>
                  <a:tcPr anchor="ctr"/>
                </a:tc>
                <a:extLst>
                  <a:ext uri="{0D108BD9-81ED-4DB2-BD59-A6C34878D82A}">
                    <a16:rowId xmlns:a16="http://schemas.microsoft.com/office/drawing/2014/main" val="1894010356"/>
                  </a:ext>
                </a:extLst>
              </a:tr>
              <a:tr h="287986">
                <a:tc>
                  <a:txBody>
                    <a:bodyPr/>
                    <a:lstStyle/>
                    <a:p>
                      <a:pPr marL="513715" lvl="1" indent="-171450">
                        <a:buFont typeface="Arial" panose="020B0604020202020204" pitchFamily="34" charset="0"/>
                        <a:buChar char="•"/>
                      </a:pPr>
                      <a:r>
                        <a:rPr lang="en-GB" sz="1200"/>
                        <a:t>Becoming a Pop Health Organisation</a:t>
                      </a:r>
                    </a:p>
                  </a:txBody>
                  <a:tcPr anchor="ctr"/>
                </a:tc>
                <a:tc>
                  <a:txBody>
                    <a:bodyPr/>
                    <a:lstStyle/>
                    <a:p>
                      <a:r>
                        <a:rPr lang="en-GB" sz="1200"/>
                        <a:t>32-34</a:t>
                      </a:r>
                    </a:p>
                  </a:txBody>
                  <a:tcPr anchor="ctr"/>
                </a:tc>
                <a:extLst>
                  <a:ext uri="{0D108BD9-81ED-4DB2-BD59-A6C34878D82A}">
                    <a16:rowId xmlns:a16="http://schemas.microsoft.com/office/drawing/2014/main" val="2411481766"/>
                  </a:ext>
                </a:extLst>
              </a:tr>
              <a:tr h="287986">
                <a:tc>
                  <a:txBody>
                    <a:bodyPr/>
                    <a:lstStyle/>
                    <a:p>
                      <a:pPr marL="513715" lvl="1" indent="-171450">
                        <a:buFont typeface="Arial" panose="020B0604020202020204" pitchFamily="34" charset="0"/>
                        <a:buChar char="•"/>
                      </a:pPr>
                      <a:r>
                        <a:rPr lang="en-GB" sz="1200"/>
                        <a:t>Quality  Safety, Patient Experience</a:t>
                      </a:r>
                    </a:p>
                  </a:txBody>
                  <a:tcPr anchor="ctr"/>
                </a:tc>
                <a:tc>
                  <a:txBody>
                    <a:bodyPr/>
                    <a:lstStyle/>
                    <a:p>
                      <a:r>
                        <a:rPr lang="en-GB" sz="1200"/>
                        <a:t>35-37</a:t>
                      </a:r>
                    </a:p>
                  </a:txBody>
                  <a:tcPr anchor="ctr"/>
                </a:tc>
                <a:extLst>
                  <a:ext uri="{0D108BD9-81ED-4DB2-BD59-A6C34878D82A}">
                    <a16:rowId xmlns:a16="http://schemas.microsoft.com/office/drawing/2014/main" val="1523653899"/>
                  </a:ext>
                </a:extLst>
              </a:tr>
              <a:tr h="287986">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Partnerships overview</a:t>
                      </a:r>
                    </a:p>
                  </a:txBody>
                  <a:tcPr anchor="ctr"/>
                </a:tc>
                <a:tc>
                  <a:txBody>
                    <a:bodyPr/>
                    <a:lstStyle/>
                    <a:p>
                      <a:r>
                        <a:rPr lang="en-GB" sz="1200"/>
                        <a:t>38-41</a:t>
                      </a:r>
                    </a:p>
                  </a:txBody>
                  <a:tcPr anchor="ctr"/>
                </a:tc>
                <a:extLst>
                  <a:ext uri="{0D108BD9-81ED-4DB2-BD59-A6C34878D82A}">
                    <a16:rowId xmlns:a16="http://schemas.microsoft.com/office/drawing/2014/main" val="1225833130"/>
                  </a:ext>
                </a:extLst>
              </a:tr>
            </a:tbl>
          </a:graphicData>
        </a:graphic>
      </p:graphicFrame>
      <p:graphicFrame>
        <p:nvGraphicFramePr>
          <p:cNvPr id="4" name="Table 3">
            <a:extLst>
              <a:ext uri="{FF2B5EF4-FFF2-40B4-BE49-F238E27FC236}">
                <a16:creationId xmlns:a16="http://schemas.microsoft.com/office/drawing/2014/main" id="{9F9925A9-17D8-C497-4DB8-1EE15160B9F4}"/>
              </a:ext>
            </a:extLst>
          </p:cNvPr>
          <p:cNvGraphicFramePr>
            <a:graphicFrameLocks noGrp="1"/>
          </p:cNvGraphicFramePr>
          <p:nvPr>
            <p:extLst>
              <p:ext uri="{D42A27DB-BD31-4B8C-83A1-F6EECF244321}">
                <p14:modId xmlns:p14="http://schemas.microsoft.com/office/powerpoint/2010/main" val="2118251245"/>
              </p:ext>
            </p:extLst>
          </p:nvPr>
        </p:nvGraphicFramePr>
        <p:xfrm>
          <a:off x="4975646" y="742838"/>
          <a:ext cx="4036218" cy="5983429"/>
        </p:xfrm>
        <a:graphic>
          <a:graphicData uri="http://schemas.openxmlformats.org/drawingml/2006/table">
            <a:tbl>
              <a:tblPr firstRow="1" bandRow="1"/>
              <a:tblGrid>
                <a:gridCol w="3230972">
                  <a:extLst>
                    <a:ext uri="{9D8B030D-6E8A-4147-A177-3AD203B41FA5}">
                      <a16:colId xmlns:a16="http://schemas.microsoft.com/office/drawing/2014/main" val="1180373510"/>
                    </a:ext>
                  </a:extLst>
                </a:gridCol>
                <a:gridCol w="805246">
                  <a:extLst>
                    <a:ext uri="{9D8B030D-6E8A-4147-A177-3AD203B41FA5}">
                      <a16:colId xmlns:a16="http://schemas.microsoft.com/office/drawing/2014/main" val="3267896576"/>
                    </a:ext>
                  </a:extLst>
                </a:gridCol>
              </a:tblGrid>
              <a:tr h="288000">
                <a:tc>
                  <a:txBody>
                    <a:bodyPr/>
                    <a:lstStyle/>
                    <a:p>
                      <a:r>
                        <a:rPr lang="en-GB" sz="1200" b="1"/>
                        <a:t>Service Delivery</a:t>
                      </a:r>
                    </a:p>
                  </a:txBody>
                  <a:tcPr anchor="ctr"/>
                </a:tc>
                <a:tc>
                  <a:txBody>
                    <a:bodyPr/>
                    <a:lstStyle/>
                    <a:p>
                      <a:r>
                        <a:rPr lang="en-GB" sz="1200"/>
                        <a:t>Pages</a:t>
                      </a:r>
                    </a:p>
                  </a:txBody>
                  <a:tcPr anchor="ctr"/>
                </a:tc>
                <a:extLst>
                  <a:ext uri="{0D108BD9-81ED-4DB2-BD59-A6C34878D82A}">
                    <a16:rowId xmlns:a16="http://schemas.microsoft.com/office/drawing/2014/main" val="3924033546"/>
                  </a:ext>
                </a:extLst>
              </a:tr>
              <a:tr h="288000">
                <a:tc>
                  <a:txBody>
                    <a:bodyPr/>
                    <a:lstStyle/>
                    <a:p>
                      <a:pPr marL="513715" lvl="1" indent="-171450">
                        <a:buFont typeface="Arial" panose="020B0604020202020204" pitchFamily="34" charset="0"/>
                        <a:buChar char="•"/>
                      </a:pPr>
                      <a:r>
                        <a:rPr lang="en-GB" sz="1200"/>
                        <a:t>Plan Approach</a:t>
                      </a:r>
                      <a:endParaRPr lang="en-GB" sz="1200" b="0"/>
                    </a:p>
                  </a:txBody>
                  <a:tcPr anchor="ctr"/>
                </a:tc>
                <a:tc>
                  <a:txBody>
                    <a:bodyPr/>
                    <a:lstStyle/>
                    <a:p>
                      <a:r>
                        <a:rPr lang="en-GB" sz="1200"/>
                        <a:t>43-47</a:t>
                      </a:r>
                    </a:p>
                  </a:txBody>
                  <a:tcPr anchor="ctr"/>
                </a:tc>
                <a:extLst>
                  <a:ext uri="{0D108BD9-81ED-4DB2-BD59-A6C34878D82A}">
                    <a16:rowId xmlns:a16="http://schemas.microsoft.com/office/drawing/2014/main" val="1517043657"/>
                  </a:ext>
                </a:extLst>
              </a:tr>
              <a:tr h="288000">
                <a:tc>
                  <a:txBody>
                    <a:bodyPr/>
                    <a:lstStyle/>
                    <a:p>
                      <a:pPr marL="513715" lvl="1" indent="-171450">
                        <a:buFont typeface="Arial" panose="020B0604020202020204" pitchFamily="34" charset="0"/>
                        <a:buChar char="•"/>
                      </a:pPr>
                      <a:r>
                        <a:rPr lang="en-GB" sz="1200"/>
                        <a:t>Primary &amp; Community Care</a:t>
                      </a:r>
                      <a:endParaRPr lang="en-GB" sz="1200" b="0"/>
                    </a:p>
                  </a:txBody>
                  <a:tcPr anchor="ctr"/>
                </a:tc>
                <a:tc>
                  <a:txBody>
                    <a:bodyPr/>
                    <a:lstStyle/>
                    <a:p>
                      <a:r>
                        <a:rPr lang="en-GB" sz="1200"/>
                        <a:t>48-51</a:t>
                      </a:r>
                    </a:p>
                  </a:txBody>
                  <a:tcPr anchor="ctr"/>
                </a:tc>
                <a:extLst>
                  <a:ext uri="{0D108BD9-81ED-4DB2-BD59-A6C34878D82A}">
                    <a16:rowId xmlns:a16="http://schemas.microsoft.com/office/drawing/2014/main" val="486652677"/>
                  </a:ext>
                </a:extLst>
              </a:tr>
              <a:tr h="288000">
                <a:tc>
                  <a:txBody>
                    <a:bodyPr/>
                    <a:lstStyle/>
                    <a:p>
                      <a:pPr marL="513715" lvl="1" indent="-171450">
                        <a:buFont typeface="Arial" panose="020B0604020202020204" pitchFamily="34" charset="0"/>
                        <a:buChar char="•"/>
                      </a:pPr>
                      <a:r>
                        <a:rPr lang="en-GB" sz="1200"/>
                        <a:t>Unscheduled Care</a:t>
                      </a:r>
                      <a:endParaRPr lang="en-GB" sz="1200" b="0"/>
                    </a:p>
                  </a:txBody>
                  <a:tcPr anchor="ctr"/>
                </a:tc>
                <a:tc>
                  <a:txBody>
                    <a:bodyPr/>
                    <a:lstStyle/>
                    <a:p>
                      <a:r>
                        <a:rPr lang="en-GB" sz="1200"/>
                        <a:t>52- 55</a:t>
                      </a:r>
                    </a:p>
                  </a:txBody>
                  <a:tcPr anchor="ctr"/>
                </a:tc>
                <a:extLst>
                  <a:ext uri="{0D108BD9-81ED-4DB2-BD59-A6C34878D82A}">
                    <a16:rowId xmlns:a16="http://schemas.microsoft.com/office/drawing/2014/main" val="232533932"/>
                  </a:ext>
                </a:extLst>
              </a:tr>
              <a:tr h="291829">
                <a:tc>
                  <a:txBody>
                    <a:bodyPr/>
                    <a:lstStyle/>
                    <a:p>
                      <a:pPr marL="513715" lvl="1" indent="-171450">
                        <a:buFont typeface="Arial" panose="020B0604020202020204" pitchFamily="34" charset="0"/>
                        <a:buChar char="•"/>
                      </a:pPr>
                      <a:r>
                        <a:rPr lang="en-GB" sz="1200"/>
                        <a:t>Planned Care</a:t>
                      </a:r>
                      <a:endParaRPr lang="en-GB" sz="1200" b="0"/>
                    </a:p>
                  </a:txBody>
                  <a:tcPr anchor="ctr"/>
                </a:tc>
                <a:tc>
                  <a:txBody>
                    <a:bodyPr/>
                    <a:lstStyle/>
                    <a:p>
                      <a:r>
                        <a:rPr lang="en-GB" sz="1200"/>
                        <a:t>56-62</a:t>
                      </a:r>
                    </a:p>
                  </a:txBody>
                  <a:tcPr anchor="ctr"/>
                </a:tc>
                <a:extLst>
                  <a:ext uri="{0D108BD9-81ED-4DB2-BD59-A6C34878D82A}">
                    <a16:rowId xmlns:a16="http://schemas.microsoft.com/office/drawing/2014/main" val="3870992388"/>
                  </a:ext>
                </a:extLst>
              </a:tr>
              <a:tr h="288000">
                <a:tc>
                  <a:txBody>
                    <a:bodyPr/>
                    <a:lstStyle/>
                    <a:p>
                      <a:pPr marL="513715" lvl="1" indent="-171450">
                        <a:buFont typeface="Arial" panose="020B0604020202020204" pitchFamily="34" charset="0"/>
                        <a:buChar char="•"/>
                      </a:pPr>
                      <a:r>
                        <a:rPr lang="en-GB" sz="1200"/>
                        <a:t>Cancer</a:t>
                      </a:r>
                      <a:endParaRPr lang="en-GB" sz="1200" b="0"/>
                    </a:p>
                  </a:txBody>
                  <a:tcPr anchor="ctr"/>
                </a:tc>
                <a:tc>
                  <a:txBody>
                    <a:bodyPr/>
                    <a:lstStyle/>
                    <a:p>
                      <a:r>
                        <a:rPr lang="en-GB" sz="1200"/>
                        <a:t>62-64</a:t>
                      </a:r>
                    </a:p>
                  </a:txBody>
                  <a:tcPr anchor="ctr"/>
                </a:tc>
                <a:extLst>
                  <a:ext uri="{0D108BD9-81ED-4DB2-BD59-A6C34878D82A}">
                    <a16:rowId xmlns:a16="http://schemas.microsoft.com/office/drawing/2014/main" val="2727949096"/>
                  </a:ext>
                </a:extLst>
              </a:tr>
              <a:tr h="288000">
                <a:tc>
                  <a:txBody>
                    <a:bodyPr/>
                    <a:lstStyle/>
                    <a:p>
                      <a:pPr marL="513715" lvl="1" indent="-171450">
                        <a:buFont typeface="Arial" panose="020B0604020202020204" pitchFamily="34" charset="0"/>
                        <a:buChar char="•"/>
                      </a:pPr>
                      <a:r>
                        <a:rPr lang="en-GB" sz="1200"/>
                        <a:t>Mental Health &amp; Learning Disabilities</a:t>
                      </a:r>
                      <a:endParaRPr lang="en-GB" sz="1200" b="0"/>
                    </a:p>
                  </a:txBody>
                  <a:tcPr anchor="ctr"/>
                </a:tc>
                <a:tc>
                  <a:txBody>
                    <a:bodyPr/>
                    <a:lstStyle/>
                    <a:p>
                      <a:r>
                        <a:rPr lang="en-GB" sz="1200"/>
                        <a:t>65-69</a:t>
                      </a:r>
                    </a:p>
                  </a:txBody>
                  <a:tcPr anchor="ctr"/>
                </a:tc>
                <a:extLst>
                  <a:ext uri="{0D108BD9-81ED-4DB2-BD59-A6C34878D82A}">
                    <a16:rowId xmlns:a16="http://schemas.microsoft.com/office/drawing/2014/main" val="493555354"/>
                  </a:ext>
                </a:extLst>
              </a:tr>
              <a:tr h="288000">
                <a:tc>
                  <a:txBody>
                    <a:bodyPr/>
                    <a:lstStyle/>
                    <a:p>
                      <a:pPr marL="513715" lvl="1" indent="-171450">
                        <a:buFont typeface="Arial" panose="020B0604020202020204" pitchFamily="34" charset="0"/>
                        <a:buChar char="•"/>
                      </a:pPr>
                      <a:r>
                        <a:rPr lang="en-GB" sz="1200"/>
                        <a:t>Women’s Health, Maternity &amp; Neonatal</a:t>
                      </a:r>
                      <a:endParaRPr lang="en-GB" sz="1200" b="0"/>
                    </a:p>
                  </a:txBody>
                  <a:tcPr anchor="ctr"/>
                </a:tc>
                <a:tc>
                  <a:txBody>
                    <a:bodyPr/>
                    <a:lstStyle/>
                    <a:p>
                      <a:r>
                        <a:rPr lang="en-GB" sz="1200"/>
                        <a:t>70-72</a:t>
                      </a:r>
                    </a:p>
                  </a:txBody>
                  <a:tcPr anchor="ctr"/>
                </a:tc>
                <a:extLst>
                  <a:ext uri="{0D108BD9-81ED-4DB2-BD59-A6C34878D82A}">
                    <a16:rowId xmlns:a16="http://schemas.microsoft.com/office/drawing/2014/main" val="2661630314"/>
                  </a:ext>
                </a:extLst>
              </a:tr>
              <a:tr h="288000">
                <a:tc>
                  <a:txBody>
                    <a:bodyPr/>
                    <a:lstStyle/>
                    <a:p>
                      <a:pPr marL="513715" marR="0" lvl="1" indent="-171450" algn="l" defTabSz="685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Children &amp; Young People</a:t>
                      </a:r>
                      <a:endParaRPr lang="en-GB" sz="1200" b="0"/>
                    </a:p>
                  </a:txBody>
                  <a:tcPr anchor="ctr"/>
                </a:tc>
                <a:tc>
                  <a:txBody>
                    <a:bodyPr/>
                    <a:lstStyle/>
                    <a:p>
                      <a:r>
                        <a:rPr lang="en-GB" sz="1200"/>
                        <a:t>73-75</a:t>
                      </a:r>
                    </a:p>
                  </a:txBody>
                  <a:tcPr anchor="ctr"/>
                </a:tc>
                <a:extLst>
                  <a:ext uri="{0D108BD9-81ED-4DB2-BD59-A6C34878D82A}">
                    <a16:rowId xmlns:a16="http://schemas.microsoft.com/office/drawing/2014/main" val="554552010"/>
                  </a:ext>
                </a:extLst>
              </a:tr>
              <a:tr h="288000">
                <a:tc>
                  <a:txBody>
                    <a:bodyPr/>
                    <a:lstStyle/>
                    <a:p>
                      <a:pPr marL="513715" lvl="1" indent="-171450">
                        <a:buFont typeface="Arial" panose="020B0604020202020204" pitchFamily="34" charset="0"/>
                        <a:buChar char="•"/>
                      </a:pPr>
                      <a:r>
                        <a:rPr lang="en-GB" sz="1200" b="0"/>
                        <a:t>Cross System and Specialised</a:t>
                      </a:r>
                    </a:p>
                  </a:txBody>
                  <a:tcPr anchor="ctr"/>
                </a:tc>
                <a:tc>
                  <a:txBody>
                    <a:bodyPr/>
                    <a:lstStyle/>
                    <a:p>
                      <a:r>
                        <a:rPr lang="en-GB" sz="1200"/>
                        <a:t>76-77</a:t>
                      </a:r>
                    </a:p>
                  </a:txBody>
                  <a:tcPr anchor="ctr"/>
                </a:tc>
                <a:extLst>
                  <a:ext uri="{0D108BD9-81ED-4DB2-BD59-A6C34878D82A}">
                    <a16:rowId xmlns:a16="http://schemas.microsoft.com/office/drawing/2014/main" val="700640316"/>
                  </a:ext>
                </a:extLst>
              </a:tr>
              <a:tr h="288000">
                <a:tc>
                  <a:txBody>
                    <a:bodyPr/>
                    <a:lstStyle/>
                    <a:p>
                      <a:r>
                        <a:rPr lang="en-GB" sz="1200" b="1"/>
                        <a:t>Enabling Delivery</a:t>
                      </a:r>
                    </a:p>
                  </a:txBody>
                  <a:tcPr anchor="ctr"/>
                </a:tc>
                <a:tc>
                  <a:txBody>
                    <a:bodyPr/>
                    <a:lstStyle/>
                    <a:p>
                      <a:r>
                        <a:rPr lang="en-GB" sz="1200"/>
                        <a:t>Pages</a:t>
                      </a:r>
                    </a:p>
                  </a:txBody>
                  <a:tcPr anchor="ctr"/>
                </a:tc>
                <a:extLst>
                  <a:ext uri="{0D108BD9-81ED-4DB2-BD59-A6C34878D82A}">
                    <a16:rowId xmlns:a16="http://schemas.microsoft.com/office/drawing/2014/main" val="154397967"/>
                  </a:ext>
                </a:extLst>
              </a:tr>
              <a:tr h="288000">
                <a:tc>
                  <a:txBody>
                    <a:bodyPr/>
                    <a:lstStyle/>
                    <a:p>
                      <a:pPr marL="513715" lvl="1" indent="-171450">
                        <a:buFont typeface="Arial" panose="020B0604020202020204" pitchFamily="34" charset="0"/>
                        <a:buChar char="•"/>
                      </a:pPr>
                      <a:r>
                        <a:rPr lang="en-GB" sz="1200"/>
                        <a:t>Working in Partnership – Clusters, Regional working, WGRPB, PSB</a:t>
                      </a:r>
                    </a:p>
                  </a:txBody>
                  <a:tcPr anchor="ctr"/>
                </a:tc>
                <a:tc>
                  <a:txBody>
                    <a:bodyPr/>
                    <a:lstStyle/>
                    <a:p>
                      <a:r>
                        <a:rPr lang="en-GB" sz="1200"/>
                        <a:t>78-87</a:t>
                      </a:r>
                    </a:p>
                  </a:txBody>
                  <a:tcPr anchor="ctr"/>
                </a:tc>
                <a:extLst>
                  <a:ext uri="{0D108BD9-81ED-4DB2-BD59-A6C34878D82A}">
                    <a16:rowId xmlns:a16="http://schemas.microsoft.com/office/drawing/2014/main" val="3705393474"/>
                  </a:ext>
                </a:extLst>
              </a:tr>
              <a:tr h="288000">
                <a:tc>
                  <a:txBody>
                    <a:bodyPr/>
                    <a:lstStyle/>
                    <a:p>
                      <a:pPr marL="513715" lvl="1" indent="-171450">
                        <a:buClr>
                          <a:srgbClr val="000000"/>
                        </a:buClr>
                        <a:buFont typeface="Arial,Sans-Serif"/>
                        <a:buChar char="•"/>
                      </a:pPr>
                      <a:r>
                        <a:rPr lang="en-GB" sz="1200" b="0" i="0" u="none" strike="noStrike" noProof="0">
                          <a:solidFill>
                            <a:srgbClr val="000000"/>
                          </a:solidFill>
                          <a:latin typeface="Aptos"/>
                        </a:rPr>
                        <a:t>Workforce</a:t>
                      </a:r>
                    </a:p>
                  </a:txBody>
                  <a:tcPr anchor="ctr"/>
                </a:tc>
                <a:tc>
                  <a:txBody>
                    <a:bodyPr/>
                    <a:lstStyle/>
                    <a:p>
                      <a:pPr lvl="0">
                        <a:buNone/>
                      </a:pPr>
                      <a:r>
                        <a:rPr lang="en-GB" sz="1200"/>
                        <a:t>88- 92</a:t>
                      </a:r>
                    </a:p>
                  </a:txBody>
                  <a:tcPr anchor="ctr"/>
                </a:tc>
                <a:extLst>
                  <a:ext uri="{0D108BD9-81ED-4DB2-BD59-A6C34878D82A}">
                    <a16:rowId xmlns:a16="http://schemas.microsoft.com/office/drawing/2014/main" val="2320049036"/>
                  </a:ext>
                </a:extLst>
              </a:tr>
              <a:tr h="288000">
                <a:tc>
                  <a:txBody>
                    <a:bodyPr/>
                    <a:lstStyle/>
                    <a:p>
                      <a:pPr marL="513715" lvl="1" indent="-171450">
                        <a:buFont typeface="Arial" panose="020B0604020202020204" pitchFamily="34" charset="0"/>
                        <a:buChar char="•"/>
                      </a:pPr>
                      <a:r>
                        <a:rPr lang="en-GB" sz="1200"/>
                        <a:t>Digital</a:t>
                      </a:r>
                      <a:endParaRPr lang="en-GB" sz="1200" b="0"/>
                    </a:p>
                  </a:txBody>
                  <a:tcPr anchor="ctr"/>
                </a:tc>
                <a:tc>
                  <a:txBody>
                    <a:bodyPr/>
                    <a:lstStyle/>
                    <a:p>
                      <a:r>
                        <a:rPr lang="en-GB" sz="1200"/>
                        <a:t>93-97</a:t>
                      </a:r>
                    </a:p>
                  </a:txBody>
                  <a:tcPr anchor="ctr"/>
                </a:tc>
                <a:extLst>
                  <a:ext uri="{0D108BD9-81ED-4DB2-BD59-A6C34878D82A}">
                    <a16:rowId xmlns:a16="http://schemas.microsoft.com/office/drawing/2014/main" val="3920407791"/>
                  </a:ext>
                </a:extLst>
              </a:tr>
              <a:tr h="288000">
                <a:tc>
                  <a:txBody>
                    <a:bodyPr/>
                    <a:lstStyle/>
                    <a:p>
                      <a:pPr marL="513715" lvl="1" indent="-171450">
                        <a:buFont typeface="Arial" panose="020B0604020202020204" pitchFamily="34" charset="0"/>
                        <a:buChar char="•"/>
                      </a:pPr>
                      <a:r>
                        <a:rPr lang="en-GB" sz="1200"/>
                        <a:t>Sustainability</a:t>
                      </a:r>
                      <a:endParaRPr lang="en-GB" sz="1200" b="0"/>
                    </a:p>
                  </a:txBody>
                  <a:tcPr anchor="ctr"/>
                </a:tc>
                <a:tc>
                  <a:txBody>
                    <a:bodyPr/>
                    <a:lstStyle/>
                    <a:p>
                      <a:r>
                        <a:rPr lang="en-GB" sz="1200"/>
                        <a:t>98-99</a:t>
                      </a:r>
                    </a:p>
                  </a:txBody>
                  <a:tcPr anchor="ctr"/>
                </a:tc>
                <a:extLst>
                  <a:ext uri="{0D108BD9-81ED-4DB2-BD59-A6C34878D82A}">
                    <a16:rowId xmlns:a16="http://schemas.microsoft.com/office/drawing/2014/main" val="3755800199"/>
                  </a:ext>
                </a:extLst>
              </a:tr>
              <a:tr h="288000">
                <a:tc>
                  <a:txBody>
                    <a:bodyPr/>
                    <a:lstStyle/>
                    <a:p>
                      <a:pPr marL="513715" lvl="1" indent="-171450">
                        <a:buFont typeface="Arial" panose="020B0604020202020204" pitchFamily="34" charset="0"/>
                        <a:buChar char="•"/>
                      </a:pPr>
                      <a:r>
                        <a:rPr lang="en-GB" sz="1200" b="0"/>
                        <a:t>Research, Development and Innovation</a:t>
                      </a:r>
                    </a:p>
                  </a:txBody>
                  <a:tcPr anchor="ctr"/>
                </a:tc>
                <a:tc>
                  <a:txBody>
                    <a:bodyPr/>
                    <a:lstStyle/>
                    <a:p>
                      <a:r>
                        <a:rPr lang="en-GB" sz="1200"/>
                        <a:t>100</a:t>
                      </a:r>
                    </a:p>
                  </a:txBody>
                  <a:tcPr anchor="ctr"/>
                </a:tc>
                <a:extLst>
                  <a:ext uri="{0D108BD9-81ED-4DB2-BD59-A6C34878D82A}">
                    <a16:rowId xmlns:a16="http://schemas.microsoft.com/office/drawing/2014/main" val="2575656628"/>
                  </a:ext>
                </a:extLst>
              </a:tr>
              <a:tr h="288000">
                <a:tc>
                  <a:txBody>
                    <a:bodyPr/>
                    <a:lstStyle/>
                    <a:p>
                      <a:pPr marL="513715" lvl="1" indent="-171450">
                        <a:buFont typeface="Arial" panose="020B0604020202020204" pitchFamily="34" charset="0"/>
                        <a:buChar char="•"/>
                      </a:pPr>
                      <a:r>
                        <a:rPr lang="en-GB" sz="1200"/>
                        <a:t>Finance</a:t>
                      </a:r>
                    </a:p>
                  </a:txBody>
                  <a:tcPr anchor="ctr"/>
                </a:tc>
                <a:tc>
                  <a:txBody>
                    <a:bodyPr/>
                    <a:lstStyle/>
                    <a:p>
                      <a:r>
                        <a:rPr lang="en-GB" sz="1200"/>
                        <a:t>101-103</a:t>
                      </a:r>
                    </a:p>
                  </a:txBody>
                  <a:tcPr anchor="ctr"/>
                </a:tc>
                <a:extLst>
                  <a:ext uri="{0D108BD9-81ED-4DB2-BD59-A6C34878D82A}">
                    <a16:rowId xmlns:a16="http://schemas.microsoft.com/office/drawing/2014/main" val="1243472136"/>
                  </a:ext>
                </a:extLst>
              </a:tr>
              <a:tr h="288000">
                <a:tc>
                  <a:txBody>
                    <a:bodyPr/>
                    <a:lstStyle/>
                    <a:p>
                      <a:pPr marL="513715" lvl="1" indent="-171450">
                        <a:buFont typeface="Arial" panose="020B0604020202020204" pitchFamily="34" charset="0"/>
                        <a:buChar char="•"/>
                      </a:pPr>
                      <a:r>
                        <a:rPr lang="en-GB" sz="1200">
                          <a:solidFill>
                            <a:schemeClr val="tx1"/>
                          </a:solidFill>
                        </a:rPr>
                        <a:t>Capital and Estates</a:t>
                      </a:r>
                      <a:endParaRPr lang="en-GB" sz="1200" b="0">
                        <a:solidFill>
                          <a:schemeClr val="tx1"/>
                        </a:solidFill>
                      </a:endParaRPr>
                    </a:p>
                  </a:txBody>
                  <a:tcPr anchor="ctr"/>
                </a:tc>
                <a:tc>
                  <a:txBody>
                    <a:bodyPr/>
                    <a:lstStyle/>
                    <a:p>
                      <a:r>
                        <a:rPr lang="en-GB" sz="1200">
                          <a:solidFill>
                            <a:schemeClr val="tx1"/>
                          </a:solidFill>
                        </a:rPr>
                        <a:t>104-106</a:t>
                      </a:r>
                    </a:p>
                  </a:txBody>
                  <a:tcPr anchor="ctr"/>
                </a:tc>
                <a:extLst>
                  <a:ext uri="{0D108BD9-81ED-4DB2-BD59-A6C34878D82A}">
                    <a16:rowId xmlns:a16="http://schemas.microsoft.com/office/drawing/2014/main" val="2360088206"/>
                  </a:ext>
                </a:extLst>
              </a:tr>
              <a:tr h="288000">
                <a:tc>
                  <a:txBody>
                    <a:bodyPr/>
                    <a:lstStyle/>
                    <a:p>
                      <a:pPr marL="513715" lvl="1" indent="-171450">
                        <a:buFont typeface="Arial" panose="020B0604020202020204" pitchFamily="34" charset="0"/>
                        <a:buChar char="•"/>
                      </a:pPr>
                      <a:r>
                        <a:rPr lang="en-GB" sz="1200">
                          <a:solidFill>
                            <a:schemeClr val="tx1"/>
                          </a:solidFill>
                        </a:rPr>
                        <a:t>Governance and Delivery</a:t>
                      </a:r>
                      <a:endParaRPr lang="en-GB" sz="1200" b="0">
                        <a:solidFill>
                          <a:schemeClr val="tx1"/>
                        </a:solidFill>
                      </a:endParaRPr>
                    </a:p>
                  </a:txBody>
                  <a:tcPr anchor="ctr"/>
                </a:tc>
                <a:tc>
                  <a:txBody>
                    <a:bodyPr/>
                    <a:lstStyle/>
                    <a:p>
                      <a:r>
                        <a:rPr lang="en-GB" sz="1200">
                          <a:solidFill>
                            <a:schemeClr val="tx1"/>
                          </a:solidFill>
                        </a:rPr>
                        <a:t>107-108</a:t>
                      </a:r>
                    </a:p>
                  </a:txBody>
                  <a:tcPr anchor="ctr"/>
                </a:tc>
                <a:extLst>
                  <a:ext uri="{0D108BD9-81ED-4DB2-BD59-A6C34878D82A}">
                    <a16:rowId xmlns:a16="http://schemas.microsoft.com/office/drawing/2014/main" val="1995176294"/>
                  </a:ext>
                </a:extLst>
              </a:tr>
            </a:tbl>
          </a:graphicData>
        </a:graphic>
      </p:graphicFrame>
    </p:spTree>
    <p:extLst>
      <p:ext uri="{BB962C8B-B14F-4D97-AF65-F5344CB8AC3E}">
        <p14:creationId xmlns:p14="http://schemas.microsoft.com/office/powerpoint/2010/main" val="32088183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1E8A773-C81D-F0D5-1728-9F7D2278A5D2}"/>
              </a:ext>
            </a:extLst>
          </p:cNvPr>
          <p:cNvPicPr>
            <a:picLocks noChangeAspect="1"/>
          </p:cNvPicPr>
          <p:nvPr/>
        </p:nvPicPr>
        <p:blipFill>
          <a:blip r:embed="rId3">
            <a:alphaModFix amt="20000"/>
            <a:lum bright="40000" contrast="-40000"/>
          </a:blip>
          <a:srcRect l="39228" t="58256" r="-2"/>
          <a:stretch/>
        </p:blipFill>
        <p:spPr>
          <a:xfrm rot="10800000">
            <a:off x="3136831" y="3066419"/>
            <a:ext cx="6769167" cy="3795760"/>
          </a:xfrm>
          <a:prstGeom prst="rect">
            <a:avLst/>
          </a:prstGeom>
        </p:spPr>
      </p:pic>
      <p:sp>
        <p:nvSpPr>
          <p:cNvPr id="4" name="Slide Number Placeholder 3">
            <a:extLst>
              <a:ext uri="{FF2B5EF4-FFF2-40B4-BE49-F238E27FC236}">
                <a16:creationId xmlns:a16="http://schemas.microsoft.com/office/drawing/2014/main" id="{274866A3-3DE2-CCD8-7721-0A6C588088AF}"/>
              </a:ext>
            </a:extLst>
          </p:cNvPr>
          <p:cNvSpPr>
            <a:spLocks noGrp="1"/>
          </p:cNvSpPr>
          <p:nvPr>
            <p:ph type="sldNum" sz="quarter" idx="12"/>
          </p:nvPr>
        </p:nvSpPr>
        <p:spPr/>
        <p:txBody>
          <a:bodyPr/>
          <a:lstStyle/>
          <a:p>
            <a:r>
              <a:rPr lang="en-GB"/>
              <a:t>30</a:t>
            </a:r>
            <a:endParaRPr lang="en-US"/>
          </a:p>
        </p:txBody>
      </p:sp>
      <p:sp>
        <p:nvSpPr>
          <p:cNvPr id="5" name="TextBox 4">
            <a:extLst>
              <a:ext uri="{FF2B5EF4-FFF2-40B4-BE49-F238E27FC236}">
                <a16:creationId xmlns:a16="http://schemas.microsoft.com/office/drawing/2014/main" id="{8F8F0C6D-65B8-DF11-5288-46063B7126E2}"/>
              </a:ext>
            </a:extLst>
          </p:cNvPr>
          <p:cNvSpPr txBox="1"/>
          <p:nvPr/>
        </p:nvSpPr>
        <p:spPr>
          <a:xfrm>
            <a:off x="333530" y="375735"/>
            <a:ext cx="5759451" cy="723275"/>
          </a:xfrm>
          <a:prstGeom prst="rect">
            <a:avLst/>
          </a:prstGeom>
          <a:noFill/>
        </p:spPr>
        <p:txBody>
          <a:bodyPr wrap="square" rtlCol="0">
            <a:spAutoFit/>
          </a:bodyPr>
          <a:lstStyle/>
          <a:p>
            <a:pPr algn="just">
              <a:spcAft>
                <a:spcPts val="600"/>
              </a:spcAft>
              <a:defRPr/>
            </a:pPr>
            <a:r>
              <a:rPr lang="en-GB" b="1">
                <a:solidFill>
                  <a:srgbClr val="834AAD"/>
                </a:solidFill>
                <a:latin typeface="Aptos Black" panose="020F0502020204030204" pitchFamily="34" charset="0"/>
              </a:rPr>
              <a:t>Our Ways of Working</a:t>
            </a:r>
          </a:p>
          <a:p>
            <a:pPr marL="285738" indent="-285738">
              <a:buFontTx/>
              <a:buChar char="-"/>
            </a:pPr>
            <a:endParaRPr lang="en-GB" sz="1800"/>
          </a:p>
        </p:txBody>
      </p:sp>
      <p:sp>
        <p:nvSpPr>
          <p:cNvPr id="6" name="TextBox 5">
            <a:extLst>
              <a:ext uri="{FF2B5EF4-FFF2-40B4-BE49-F238E27FC236}">
                <a16:creationId xmlns:a16="http://schemas.microsoft.com/office/drawing/2014/main" id="{67EC1BE3-0D64-0870-DD07-F77F47E62953}"/>
              </a:ext>
            </a:extLst>
          </p:cNvPr>
          <p:cNvSpPr txBox="1"/>
          <p:nvPr/>
        </p:nvSpPr>
        <p:spPr>
          <a:xfrm>
            <a:off x="369438" y="733252"/>
            <a:ext cx="9217024" cy="1077218"/>
          </a:xfrm>
          <a:prstGeom prst="rect">
            <a:avLst/>
          </a:prstGeom>
          <a:noFill/>
        </p:spPr>
        <p:txBody>
          <a:bodyPr wrap="square" lIns="91440" tIns="45720" rIns="91440" bIns="45720" anchor="t">
            <a:spAutoFit/>
          </a:bodyPr>
          <a:lstStyle/>
          <a:p>
            <a:pPr algn="just">
              <a:spcAft>
                <a:spcPts val="600"/>
              </a:spcAft>
            </a:pPr>
            <a:r>
              <a:rPr lang="en-GB" sz="1200">
                <a:ea typeface="Verdana"/>
              </a:rPr>
              <a:t>In Swansea Bay UHB, we recognise the importance of the five ways of working as a behavioural framework as set out in the Wellbeing of Future Generations Act that as a Health Board we are looking to embed to deliver legislative sustainable development principles. In 2024/25, we have undertaken the Ways of Working Journey Checker and assessed how we have adopted, implemented pursue the five ways of working. This Plan and our longer-term plans support incorporation of the five ways of working into our organisational culture.   </a:t>
            </a:r>
          </a:p>
          <a:p>
            <a:pPr algn="just"/>
            <a:endParaRPr lang="en-GB" sz="1100">
              <a:latin typeface="Verdana" panose="020B0604030504040204" pitchFamily="34" charset="0"/>
              <a:ea typeface="Verdana" panose="020B0604030504040204" pitchFamily="34" charset="0"/>
            </a:endParaRPr>
          </a:p>
        </p:txBody>
      </p:sp>
      <p:sp>
        <p:nvSpPr>
          <p:cNvPr id="12" name="TextBox 11">
            <a:extLst>
              <a:ext uri="{FF2B5EF4-FFF2-40B4-BE49-F238E27FC236}">
                <a16:creationId xmlns:a16="http://schemas.microsoft.com/office/drawing/2014/main" id="{5515D955-0A6B-981C-D121-635C66D3E06E}"/>
              </a:ext>
            </a:extLst>
          </p:cNvPr>
          <p:cNvSpPr txBox="1"/>
          <p:nvPr/>
        </p:nvSpPr>
        <p:spPr>
          <a:xfrm>
            <a:off x="971541" y="1385460"/>
            <a:ext cx="8589972" cy="1184940"/>
          </a:xfrm>
          <a:prstGeom prst="rect">
            <a:avLst/>
          </a:prstGeom>
          <a:noFill/>
        </p:spPr>
        <p:txBody>
          <a:bodyPr wrap="square" lIns="91440" tIns="45720" rIns="91440" bIns="45720" anchor="t">
            <a:spAutoFit/>
          </a:bodyPr>
          <a:lstStyle/>
          <a:p>
            <a:endParaRPr lang="en-GB" sz="1100">
              <a:latin typeface="Verdana" panose="020B0604030504040204" pitchFamily="34" charset="0"/>
              <a:ea typeface="Verdana" panose="020B0604030504040204" pitchFamily="34" charset="0"/>
            </a:endParaRPr>
          </a:p>
          <a:p>
            <a:pPr algn="just"/>
            <a:r>
              <a:rPr lang="en-GB" sz="1200" b="1">
                <a:ea typeface="Verdana"/>
              </a:rPr>
              <a:t>Long Term </a:t>
            </a:r>
            <a:r>
              <a:rPr lang="en-GB" sz="1200">
                <a:ea typeface="Verdana"/>
              </a:rPr>
              <a:t>– This Annual Plan seeks to balance the immediate challenges faced across our services and pathways with our vision for a more population health focused organisation. We recognise the significant challenge in doing this whilst we strive for stronger financial control and achievement of our Targeted Intervention targets. But we are also confident that through a refresh of our Organisational Strategy and Clinical Services Plan we can seize and maximise the opportunities available to us to delivery significant, sustainable and forward-thinking transformation.</a:t>
            </a:r>
          </a:p>
        </p:txBody>
      </p:sp>
      <p:sp>
        <p:nvSpPr>
          <p:cNvPr id="13" name="TextBox 12">
            <a:extLst>
              <a:ext uri="{FF2B5EF4-FFF2-40B4-BE49-F238E27FC236}">
                <a16:creationId xmlns:a16="http://schemas.microsoft.com/office/drawing/2014/main" id="{38F38D12-E030-446B-B1C0-A7CAEC34C594}"/>
              </a:ext>
            </a:extLst>
          </p:cNvPr>
          <p:cNvSpPr txBox="1"/>
          <p:nvPr/>
        </p:nvSpPr>
        <p:spPr>
          <a:xfrm>
            <a:off x="6924134" y="6181478"/>
            <a:ext cx="2816244" cy="215444"/>
          </a:xfrm>
          <a:prstGeom prst="rect">
            <a:avLst/>
          </a:prstGeom>
          <a:noFill/>
        </p:spPr>
        <p:txBody>
          <a:bodyPr wrap="square" rtlCol="0">
            <a:spAutoFit/>
          </a:bodyPr>
          <a:lstStyle/>
          <a:p>
            <a:r>
              <a:rPr lang="en-GB" sz="800" i="1">
                <a:latin typeface="Verdana" panose="020B0604030504040204" pitchFamily="34" charset="0"/>
                <a:ea typeface="Verdana" panose="020B0604030504040204" pitchFamily="34" charset="0"/>
              </a:rPr>
              <a:t>Our Ways of Working Journey Checker Analysis</a:t>
            </a:r>
          </a:p>
        </p:txBody>
      </p:sp>
      <p:sp>
        <p:nvSpPr>
          <p:cNvPr id="18" name="TextBox 17">
            <a:extLst>
              <a:ext uri="{FF2B5EF4-FFF2-40B4-BE49-F238E27FC236}">
                <a16:creationId xmlns:a16="http://schemas.microsoft.com/office/drawing/2014/main" id="{2BBD9EAB-2A14-B1BC-F9F5-79E76B9B14C3}"/>
              </a:ext>
            </a:extLst>
          </p:cNvPr>
          <p:cNvSpPr txBox="1"/>
          <p:nvPr/>
        </p:nvSpPr>
        <p:spPr>
          <a:xfrm>
            <a:off x="1015374" y="5895703"/>
            <a:ext cx="5809988" cy="1015663"/>
          </a:xfrm>
          <a:prstGeom prst="rect">
            <a:avLst/>
          </a:prstGeom>
          <a:noFill/>
        </p:spPr>
        <p:txBody>
          <a:bodyPr wrap="square" lIns="91440" tIns="45720" rIns="91440" bIns="45720" anchor="t">
            <a:spAutoFit/>
          </a:bodyPr>
          <a:lstStyle/>
          <a:p>
            <a:pPr algn="just">
              <a:spcAft>
                <a:spcPts val="600"/>
              </a:spcAft>
            </a:pPr>
            <a:r>
              <a:rPr lang="en-GB" sz="1200" b="1">
                <a:ea typeface="Verdana"/>
              </a:rPr>
              <a:t>Collaboration</a:t>
            </a:r>
            <a:r>
              <a:rPr lang="en-GB" sz="1200">
                <a:ea typeface="Verdana"/>
              </a:rPr>
              <a:t> – Our new Strategic Partnership Group provides a forum for the health board to promote and support collaboration in formal and informal ways. We have developed a Partnership Collaborative framework and have strong relationships across the Regional Partnership and Public Service Boards and the Third Sector network.</a:t>
            </a:r>
          </a:p>
        </p:txBody>
      </p:sp>
      <p:pic>
        <p:nvPicPr>
          <p:cNvPr id="3" name="Picture 2">
            <a:extLst>
              <a:ext uri="{FF2B5EF4-FFF2-40B4-BE49-F238E27FC236}">
                <a16:creationId xmlns:a16="http://schemas.microsoft.com/office/drawing/2014/main" id="{2FDB0CD4-ADA2-72F3-0D98-5254B8D22BEF}"/>
              </a:ext>
            </a:extLst>
          </p:cNvPr>
          <p:cNvPicPr>
            <a:picLocks noChangeAspect="1"/>
          </p:cNvPicPr>
          <p:nvPr/>
        </p:nvPicPr>
        <p:blipFill>
          <a:blip r:embed="rId4"/>
          <a:srcRect t="20889" r="5589" b="1723"/>
          <a:stretch/>
        </p:blipFill>
        <p:spPr>
          <a:xfrm>
            <a:off x="6924136" y="3645872"/>
            <a:ext cx="2603057" cy="2372332"/>
          </a:xfrm>
          <a:prstGeom prst="rect">
            <a:avLst/>
          </a:prstGeom>
          <a:ln w="38100">
            <a:solidFill>
              <a:srgbClr val="834AAD"/>
            </a:solidFill>
          </a:ln>
        </p:spPr>
      </p:pic>
      <p:pic>
        <p:nvPicPr>
          <p:cNvPr id="1026" name="Picture 2" descr="Repository - Academi Wales">
            <a:extLst>
              <a:ext uri="{FF2B5EF4-FFF2-40B4-BE49-F238E27FC236}">
                <a16:creationId xmlns:a16="http://schemas.microsoft.com/office/drawing/2014/main" id="{B48F0285-E7C3-103C-C057-E59BAFB3BD51}"/>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35485" t="-1206" r="34856" b="63495"/>
          <a:stretch/>
        </p:blipFill>
        <p:spPr bwMode="auto">
          <a:xfrm>
            <a:off x="332408" y="2765579"/>
            <a:ext cx="674825" cy="643507"/>
          </a:xfrm>
          <a:prstGeom prst="roundRect">
            <a:avLst>
              <a:gd name="adj" fmla="val 25989"/>
            </a:avLst>
          </a:prstGeom>
          <a:noFill/>
          <a:extLst>
            <a:ext uri="{909E8E84-426E-40DD-AFC4-6F175D3DCCD1}">
              <a14:hiddenFill xmlns:a14="http://schemas.microsoft.com/office/drawing/2010/main">
                <a:solidFill>
                  <a:srgbClr val="FFFFFF"/>
                </a:solidFill>
              </a14:hiddenFill>
            </a:ext>
          </a:extLst>
        </p:spPr>
      </p:pic>
      <p:pic>
        <p:nvPicPr>
          <p:cNvPr id="9" name="Picture 2" descr="Repository - Academi Wales">
            <a:extLst>
              <a:ext uri="{FF2B5EF4-FFF2-40B4-BE49-F238E27FC236}">
                <a16:creationId xmlns:a16="http://schemas.microsoft.com/office/drawing/2014/main" id="{4C59F637-37BF-01D8-8C71-16EF90AE337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0938" t="63966" r="51242" b="-1007"/>
          <a:stretch/>
        </p:blipFill>
        <p:spPr bwMode="auto">
          <a:xfrm>
            <a:off x="366727" y="5874317"/>
            <a:ext cx="640506" cy="639588"/>
          </a:xfrm>
          <a:prstGeom prst="roundRect">
            <a:avLst/>
          </a:prstGeom>
          <a:noFill/>
          <a:extLst>
            <a:ext uri="{909E8E84-426E-40DD-AFC4-6F175D3DCCD1}">
              <a14:hiddenFill xmlns:a14="http://schemas.microsoft.com/office/drawing/2010/main">
                <a:solidFill>
                  <a:srgbClr val="FFFFFF"/>
                </a:solidFill>
              </a14:hiddenFill>
            </a:ext>
          </a:extLst>
        </p:spPr>
      </p:pic>
      <p:pic>
        <p:nvPicPr>
          <p:cNvPr id="10" name="Picture 2" descr="Repository - Academi Wales">
            <a:extLst>
              <a:ext uri="{FF2B5EF4-FFF2-40B4-BE49-F238E27FC236}">
                <a16:creationId xmlns:a16="http://schemas.microsoft.com/office/drawing/2014/main" id="{A39A4DB3-C9E6-0C61-AB94-60C706D1FC5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0770" t="22718" r="60490" b="37621"/>
          <a:stretch/>
        </p:blipFill>
        <p:spPr bwMode="auto">
          <a:xfrm>
            <a:off x="362478" y="1807932"/>
            <a:ext cx="656835" cy="679843"/>
          </a:xfrm>
          <a:prstGeom prst="round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592C9F15-4AA0-015D-285F-9500C836368D}"/>
              </a:ext>
            </a:extLst>
          </p:cNvPr>
          <p:cNvSpPr txBox="1"/>
          <p:nvPr/>
        </p:nvSpPr>
        <p:spPr>
          <a:xfrm>
            <a:off x="971539" y="2577981"/>
            <a:ext cx="8589974" cy="1015663"/>
          </a:xfrm>
          <a:prstGeom prst="rect">
            <a:avLst/>
          </a:prstGeom>
          <a:noFill/>
        </p:spPr>
        <p:txBody>
          <a:bodyPr wrap="square" lIns="91440" tIns="45720" rIns="91440" bIns="45720" anchor="t">
            <a:spAutoFit/>
          </a:bodyPr>
          <a:lstStyle/>
          <a:p>
            <a:pPr algn="just">
              <a:spcAft>
                <a:spcPts val="600"/>
              </a:spcAft>
              <a:defRPr/>
            </a:pPr>
            <a:r>
              <a:rPr kumimoji="0" lang="en-GB" sz="1200" b="1" i="0" u="none" strike="noStrike" kern="1200" cap="none" spc="0" normalizeH="0" baseline="0" noProof="0">
                <a:ln>
                  <a:noFill/>
                </a:ln>
                <a:solidFill>
                  <a:prstClr val="black"/>
                </a:solidFill>
                <a:effectLst/>
                <a:uLnTx/>
                <a:uFillTx/>
                <a:latin typeface="Aptos" panose="02110004020202020204"/>
                <a:ea typeface="Verdana"/>
                <a:cs typeface="+mn-cs"/>
              </a:rPr>
              <a:t>Prevention</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 We have a population health strategy, strategic objectives, wellbeing objectives and strategic indicators that set out how as an organisation we can address future problems  acting though our four functional pillars. </a:t>
            </a:r>
            <a:r>
              <a:rPr lang="en-GB" sz="1200">
                <a:solidFill>
                  <a:prstClr val="black"/>
                </a:solidFill>
                <a:latin typeface="Aptos" panose="02110004020202020204"/>
                <a:ea typeface="Verdana"/>
              </a:rPr>
              <a:t>We are developing and will in 25/26</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publish a horizon scanning report, </a:t>
            </a:r>
            <a:r>
              <a:rPr lang="en-GB" sz="1200">
                <a:solidFill>
                  <a:prstClr val="black"/>
                </a:solidFill>
                <a:latin typeface="Aptos" panose="02110004020202020204"/>
                <a:ea typeface="Verdana"/>
              </a:rPr>
              <a:t>an updated</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Health Needs Assessment and </a:t>
            </a:r>
            <a:r>
              <a:rPr lang="en-GB" sz="1200">
                <a:solidFill>
                  <a:prstClr val="black"/>
                </a:solidFill>
                <a:latin typeface="Aptos" panose="02110004020202020204"/>
                <a:ea typeface="Verdana"/>
              </a:rPr>
              <a:t>a Service</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Baseline Assessment in addition to further improving demand and capacity planning and modelling. These</a:t>
            </a:r>
            <a:r>
              <a:rPr lang="en-GB" sz="1200">
                <a:solidFill>
                  <a:prstClr val="black"/>
                </a:solidFill>
                <a:latin typeface="Aptos" panose="02110004020202020204"/>
                <a:ea typeface="Verdana"/>
              </a:rPr>
              <a:t> </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will help to identify the challenges and problems so that we can act to prevent them and enable us to deliver our Strategic Objectives.</a:t>
            </a:r>
          </a:p>
        </p:txBody>
      </p:sp>
      <p:sp>
        <p:nvSpPr>
          <p:cNvPr id="16" name="TextBox 15">
            <a:extLst>
              <a:ext uri="{FF2B5EF4-FFF2-40B4-BE49-F238E27FC236}">
                <a16:creationId xmlns:a16="http://schemas.microsoft.com/office/drawing/2014/main" id="{905827A2-4AFF-D4C8-3010-F1B4AE976A3B}"/>
              </a:ext>
            </a:extLst>
          </p:cNvPr>
          <p:cNvSpPr txBox="1"/>
          <p:nvPr/>
        </p:nvSpPr>
        <p:spPr>
          <a:xfrm>
            <a:off x="971540" y="3591841"/>
            <a:ext cx="5809989" cy="1384995"/>
          </a:xfrm>
          <a:prstGeom prst="rect">
            <a:avLst/>
          </a:prstGeom>
          <a:noFill/>
        </p:spPr>
        <p:txBody>
          <a:bodyPr wrap="square" lIns="91440" tIns="45720" rIns="91440" bIns="45720" anchor="t">
            <a:spAutoFit/>
          </a:bodyPr>
          <a:lstStyle/>
          <a:p>
            <a:pPr algn="just">
              <a:spcAft>
                <a:spcPts val="600"/>
              </a:spcAft>
              <a:defRPr/>
            </a:pPr>
            <a:r>
              <a:rPr kumimoji="0" lang="en-GB" sz="1200" b="1" i="0" u="none" strike="noStrike" kern="1200" cap="none" spc="0" normalizeH="0" baseline="0" noProof="0">
                <a:ln>
                  <a:noFill/>
                </a:ln>
                <a:solidFill>
                  <a:prstClr val="black"/>
                </a:solidFill>
                <a:effectLst/>
                <a:uLnTx/>
                <a:uFillTx/>
                <a:latin typeface="Aptos" panose="02110004020202020204"/>
                <a:ea typeface="Verdana"/>
                <a:cs typeface="+mn-cs"/>
              </a:rPr>
              <a:t>Integration</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 The Health Board’s Well-being Objectives are a fully integrated element of our Organisational Strategic Objectives. However, we recognise that we have more work to do to communicate and engage on our Strategic Objectives and will do so, both internally and with our partners</a:t>
            </a:r>
            <a:r>
              <a:rPr lang="en-GB" sz="1200">
                <a:solidFill>
                  <a:prstClr val="black"/>
                </a:solidFill>
                <a:latin typeface="Aptos" panose="02110004020202020204"/>
                <a:ea typeface="Verdana"/>
              </a:rPr>
              <a:t>. We are committed to being a purposeful anchor institution, undertaking a baseline assessment as the foundation to delivering our anchor mission and working across other public bodies long term to develop an anchor system. </a:t>
            </a:r>
            <a:endParaRPr lang="en-GB" sz="1200" b="0" i="0" u="none" strike="noStrike" kern="1200" cap="none" spc="0" normalizeH="0" baseline="0" noProof="0">
              <a:ln>
                <a:noFill/>
              </a:ln>
              <a:solidFill>
                <a:prstClr val="black"/>
              </a:solidFill>
              <a:effectLst/>
              <a:uLnTx/>
              <a:uFillTx/>
              <a:latin typeface="Aptos" panose="02110004020202020204"/>
              <a:ea typeface="Verdana" panose="020B0604030504040204" pitchFamily="34" charset="0"/>
            </a:endParaRPr>
          </a:p>
        </p:txBody>
      </p:sp>
      <p:sp>
        <p:nvSpPr>
          <p:cNvPr id="19" name="TextBox 18">
            <a:extLst>
              <a:ext uri="{FF2B5EF4-FFF2-40B4-BE49-F238E27FC236}">
                <a16:creationId xmlns:a16="http://schemas.microsoft.com/office/drawing/2014/main" id="{8A67DE66-2347-4730-F9FD-B67ECD10D52B}"/>
              </a:ext>
            </a:extLst>
          </p:cNvPr>
          <p:cNvSpPr txBox="1"/>
          <p:nvPr/>
        </p:nvSpPr>
        <p:spPr>
          <a:xfrm>
            <a:off x="972920" y="4881314"/>
            <a:ext cx="5838728" cy="1015663"/>
          </a:xfrm>
          <a:prstGeom prst="rect">
            <a:avLst/>
          </a:prstGeom>
          <a:noFill/>
        </p:spPr>
        <p:txBody>
          <a:bodyPr wrap="square" lIns="91440" tIns="45720" rIns="91440" bIns="45720" anchor="t">
            <a:spAutoFit/>
          </a:bodyPr>
          <a:lstStyle/>
          <a:p>
            <a:pPr algn="just">
              <a:spcAft>
                <a:spcPts val="600"/>
              </a:spcAft>
              <a:defRPr/>
            </a:pPr>
            <a:r>
              <a:rPr kumimoji="0" lang="en-GB" sz="1200" b="1" i="0" u="none" strike="noStrike" kern="1200" cap="none" spc="0" normalizeH="0" baseline="0" noProof="0">
                <a:ln>
                  <a:noFill/>
                </a:ln>
                <a:solidFill>
                  <a:prstClr val="black"/>
                </a:solidFill>
                <a:effectLst/>
                <a:uLnTx/>
                <a:uFillTx/>
                <a:latin typeface="Aptos" panose="02110004020202020204"/>
                <a:ea typeface="Verdana"/>
                <a:cs typeface="+mn-cs"/>
              </a:rPr>
              <a:t>Involvement </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We have good examples of two-way co-production in service change such as in </a:t>
            </a:r>
            <a:r>
              <a:rPr kumimoji="0" lang="en-GB" sz="1200" b="0" i="0" u="none" strike="noStrike" kern="1200" cap="none" spc="0" normalizeH="0" baseline="0" noProof="0" err="1">
                <a:ln>
                  <a:noFill/>
                </a:ln>
                <a:solidFill>
                  <a:prstClr val="black"/>
                </a:solidFill>
                <a:effectLst/>
                <a:uLnTx/>
                <a:uFillTx/>
                <a:latin typeface="Aptos" panose="02110004020202020204"/>
                <a:ea typeface="Verdana"/>
                <a:cs typeface="+mn-cs"/>
              </a:rPr>
              <a:t>Cymner</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Health Centre</a:t>
            </a:r>
            <a:r>
              <a:rPr lang="en-GB" sz="1200">
                <a:solidFill>
                  <a:prstClr val="black"/>
                </a:solidFill>
                <a:latin typeface="Aptos" panose="02110004020202020204"/>
                <a:ea typeface="Verdana"/>
              </a:rPr>
              <a:t>.</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The </a:t>
            </a:r>
            <a:r>
              <a:rPr lang="en-GB" sz="1200">
                <a:solidFill>
                  <a:prstClr val="black"/>
                </a:solidFill>
                <a:latin typeface="Aptos" panose="02110004020202020204"/>
                <a:ea typeface="Verdana"/>
              </a:rPr>
              <a:t>Health</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a:t>
            </a:r>
            <a:r>
              <a:rPr lang="en-GB" sz="1200">
                <a:solidFill>
                  <a:prstClr val="black"/>
                </a:solidFill>
                <a:latin typeface="Aptos" panose="02110004020202020204"/>
                <a:ea typeface="Verdana"/>
              </a:rPr>
              <a:t>Board</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has developed stronger approaches to understanding patient experience and the needs of specific patient cohorts to inform decisions and services. </a:t>
            </a:r>
            <a:r>
              <a:rPr lang="en-GB" sz="1200">
                <a:solidFill>
                  <a:prstClr val="black"/>
                </a:solidFill>
                <a:latin typeface="Aptos" panose="02110004020202020204"/>
                <a:ea typeface="Verdana"/>
              </a:rPr>
              <a:t>Our</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approach to </a:t>
            </a:r>
            <a:r>
              <a:rPr lang="en-GB" sz="1200">
                <a:solidFill>
                  <a:prstClr val="black"/>
                </a:solidFill>
                <a:latin typeface="Aptos" panose="02110004020202020204"/>
                <a:ea typeface="Verdana"/>
              </a:rPr>
              <a:t>the </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EQIA process </a:t>
            </a:r>
            <a:r>
              <a:rPr lang="en-GB" sz="1200">
                <a:solidFill>
                  <a:prstClr val="black"/>
                </a:solidFill>
                <a:latin typeface="Aptos" panose="02110004020202020204"/>
                <a:ea typeface="Verdana"/>
              </a:rPr>
              <a:t>will</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a:t>
            </a:r>
            <a:r>
              <a:rPr lang="en-GB" sz="1200">
                <a:solidFill>
                  <a:prstClr val="black"/>
                </a:solidFill>
                <a:latin typeface="Aptos" panose="02110004020202020204"/>
                <a:ea typeface="Verdana"/>
              </a:rPr>
              <a:t>be </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strengthened and be more coordinated and will </a:t>
            </a:r>
            <a:r>
              <a:rPr lang="en-GB" sz="1200">
                <a:solidFill>
                  <a:prstClr val="black"/>
                </a:solidFill>
                <a:latin typeface="Aptos" panose="02110004020202020204"/>
                <a:ea typeface="Verdana"/>
              </a:rPr>
              <a:t> Strategic Equality Plan: We All Belong. </a:t>
            </a:r>
            <a:endParaRPr lang="en-GB" sz="1200" b="0" i="0" u="none" strike="noStrike" kern="1200" cap="none" spc="0" normalizeH="0" baseline="0" noProof="0">
              <a:ln>
                <a:noFill/>
              </a:ln>
              <a:solidFill>
                <a:prstClr val="black"/>
              </a:solidFill>
              <a:effectLst/>
              <a:uLnTx/>
              <a:uFillTx/>
              <a:latin typeface="Aptos" panose="02110004020202020204"/>
              <a:ea typeface="Verdana"/>
            </a:endParaRPr>
          </a:p>
        </p:txBody>
      </p:sp>
      <p:pic>
        <p:nvPicPr>
          <p:cNvPr id="20" name="Picture 2" descr="Repository - Academi Wales">
            <a:extLst>
              <a:ext uri="{FF2B5EF4-FFF2-40B4-BE49-F238E27FC236}">
                <a16:creationId xmlns:a16="http://schemas.microsoft.com/office/drawing/2014/main" id="{9A4D162D-55BE-27F1-45D9-954532B9185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2082" t="63585" r="19776" b="-151"/>
          <a:stretch/>
        </p:blipFill>
        <p:spPr bwMode="auto">
          <a:xfrm>
            <a:off x="336564" y="4829075"/>
            <a:ext cx="640506" cy="624170"/>
          </a:xfrm>
          <a:prstGeom prst="roundRect">
            <a:avLst/>
          </a:prstGeom>
          <a:noFill/>
          <a:extLst>
            <a:ext uri="{909E8E84-426E-40DD-AFC4-6F175D3DCCD1}">
              <a14:hiddenFill xmlns:a14="http://schemas.microsoft.com/office/drawing/2010/main">
                <a:solidFill>
                  <a:srgbClr val="FFFFFF"/>
                </a:solidFill>
              </a14:hiddenFill>
            </a:ext>
          </a:extLst>
        </p:spPr>
      </p:pic>
      <p:pic>
        <p:nvPicPr>
          <p:cNvPr id="21" name="Picture 2" descr="Repository - Academi Wales">
            <a:extLst>
              <a:ext uri="{FF2B5EF4-FFF2-40B4-BE49-F238E27FC236}">
                <a16:creationId xmlns:a16="http://schemas.microsoft.com/office/drawing/2014/main" id="{00B81838-9A6B-3C54-135F-7610E2A1FA3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0720" t="23933" r="9865" b="37828"/>
          <a:stretch/>
        </p:blipFill>
        <p:spPr bwMode="auto">
          <a:xfrm>
            <a:off x="333530" y="3867399"/>
            <a:ext cx="640506" cy="624522"/>
          </a:xfrm>
          <a:prstGeom prst="roundRect">
            <a:avLst>
              <a:gd name="adj" fmla="val 24532"/>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06547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2AF39D-4D6D-5216-72CE-04F030B9E236}"/>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E8C2140F-32D2-6824-4E19-BB2B83808173}"/>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9F8AFE30-3326-66BD-F847-A4A9EF7572F9}"/>
              </a:ext>
            </a:extLst>
          </p:cNvPr>
          <p:cNvSpPr>
            <a:spLocks noGrp="1"/>
          </p:cNvSpPr>
          <p:nvPr>
            <p:ph type="sldNum" sz="quarter" idx="12"/>
          </p:nvPr>
        </p:nvSpPr>
        <p:spPr/>
        <p:txBody>
          <a:bodyPr/>
          <a:lstStyle/>
          <a:p>
            <a:r>
              <a:rPr lang="en-GB"/>
              <a:t>31</a:t>
            </a:r>
          </a:p>
        </p:txBody>
      </p:sp>
      <p:sp>
        <p:nvSpPr>
          <p:cNvPr id="5" name="TextBox 4">
            <a:extLst>
              <a:ext uri="{FF2B5EF4-FFF2-40B4-BE49-F238E27FC236}">
                <a16:creationId xmlns:a16="http://schemas.microsoft.com/office/drawing/2014/main" id="{EF1AA3AF-D980-ABA7-75B8-492A0D81EC0A}"/>
              </a:ext>
            </a:extLst>
          </p:cNvPr>
          <p:cNvSpPr txBox="1"/>
          <p:nvPr/>
        </p:nvSpPr>
        <p:spPr>
          <a:xfrm>
            <a:off x="298265" y="505037"/>
            <a:ext cx="9263247" cy="1292662"/>
          </a:xfrm>
          <a:prstGeom prst="rect">
            <a:avLst/>
          </a:prstGeom>
          <a:noFill/>
        </p:spPr>
        <p:txBody>
          <a:bodyPr wrap="square" rtlCol="0">
            <a:spAutoFit/>
          </a:bodyPr>
          <a:lstStyle/>
          <a:p>
            <a:r>
              <a:rPr lang="en-GB" b="1">
                <a:solidFill>
                  <a:srgbClr val="834AAD"/>
                </a:solidFill>
                <a:latin typeface="Aptos Black" panose="020F0502020204030204" pitchFamily="34" charset="0"/>
              </a:rPr>
              <a:t>Well-being Goals</a:t>
            </a:r>
          </a:p>
          <a:p>
            <a:pPr algn="just"/>
            <a:r>
              <a:rPr lang="en-GB" sz="1200">
                <a:ea typeface="Verdana" panose="020B0604030504040204" pitchFamily="34" charset="0"/>
              </a:rPr>
              <a:t>Our Well-being Objectives are fully integrated into our Strategic Objectives. More specifically the eight statements of High Quality for Strategic Objective 1 are our Wellbeing Objectives. These link directly to our Population Health Strategy and reflect the evidence-based Marmot Principles which focus on health inequalities and how we can reduce the disparities in health outcomes based on social determinants. Meeting these Wellbeing Objectives purposefully requires the health board to think beyond its role as a Care provider and maximise it’s influence and contribution across the four functional pillars of our responsibilities.</a:t>
            </a:r>
          </a:p>
        </p:txBody>
      </p:sp>
      <p:graphicFrame>
        <p:nvGraphicFramePr>
          <p:cNvPr id="2" name="Table 1">
            <a:extLst>
              <a:ext uri="{FF2B5EF4-FFF2-40B4-BE49-F238E27FC236}">
                <a16:creationId xmlns:a16="http://schemas.microsoft.com/office/drawing/2014/main" id="{BCF78270-A6B2-F918-3CB2-D0E207A878C3}"/>
              </a:ext>
            </a:extLst>
          </p:cNvPr>
          <p:cNvGraphicFramePr>
            <a:graphicFrameLocks noGrp="1"/>
          </p:cNvGraphicFramePr>
          <p:nvPr>
            <p:extLst>
              <p:ext uri="{D42A27DB-BD31-4B8C-83A1-F6EECF244321}">
                <p14:modId xmlns:p14="http://schemas.microsoft.com/office/powerpoint/2010/main" val="2593344402"/>
              </p:ext>
            </p:extLst>
          </p:nvPr>
        </p:nvGraphicFramePr>
        <p:xfrm>
          <a:off x="321376" y="2103589"/>
          <a:ext cx="9217023" cy="4339358"/>
        </p:xfrm>
        <a:graphic>
          <a:graphicData uri="http://schemas.openxmlformats.org/drawingml/2006/table">
            <a:tbl>
              <a:tblPr firstRow="1" bandRow="1">
                <a:tableStyleId>{5C22544A-7EE6-4342-B048-85BDC9FD1C3A}</a:tableStyleId>
              </a:tblPr>
              <a:tblGrid>
                <a:gridCol w="2516535">
                  <a:extLst>
                    <a:ext uri="{9D8B030D-6E8A-4147-A177-3AD203B41FA5}">
                      <a16:colId xmlns:a16="http://schemas.microsoft.com/office/drawing/2014/main" val="3243204355"/>
                    </a:ext>
                  </a:extLst>
                </a:gridCol>
                <a:gridCol w="837561">
                  <a:extLst>
                    <a:ext uri="{9D8B030D-6E8A-4147-A177-3AD203B41FA5}">
                      <a16:colId xmlns:a16="http://schemas.microsoft.com/office/drawing/2014/main" val="1144306799"/>
                    </a:ext>
                  </a:extLst>
                </a:gridCol>
                <a:gridCol w="837561">
                  <a:extLst>
                    <a:ext uri="{9D8B030D-6E8A-4147-A177-3AD203B41FA5}">
                      <a16:colId xmlns:a16="http://schemas.microsoft.com/office/drawing/2014/main" val="4159113375"/>
                    </a:ext>
                  </a:extLst>
                </a:gridCol>
                <a:gridCol w="837561">
                  <a:extLst>
                    <a:ext uri="{9D8B030D-6E8A-4147-A177-3AD203B41FA5}">
                      <a16:colId xmlns:a16="http://schemas.microsoft.com/office/drawing/2014/main" val="3011344247"/>
                    </a:ext>
                  </a:extLst>
                </a:gridCol>
                <a:gridCol w="837561">
                  <a:extLst>
                    <a:ext uri="{9D8B030D-6E8A-4147-A177-3AD203B41FA5}">
                      <a16:colId xmlns:a16="http://schemas.microsoft.com/office/drawing/2014/main" val="1186626190"/>
                    </a:ext>
                  </a:extLst>
                </a:gridCol>
                <a:gridCol w="837561">
                  <a:extLst>
                    <a:ext uri="{9D8B030D-6E8A-4147-A177-3AD203B41FA5}">
                      <a16:colId xmlns:a16="http://schemas.microsoft.com/office/drawing/2014/main" val="2362717599"/>
                    </a:ext>
                  </a:extLst>
                </a:gridCol>
                <a:gridCol w="837561">
                  <a:extLst>
                    <a:ext uri="{9D8B030D-6E8A-4147-A177-3AD203B41FA5}">
                      <a16:colId xmlns:a16="http://schemas.microsoft.com/office/drawing/2014/main" val="2365197351"/>
                    </a:ext>
                  </a:extLst>
                </a:gridCol>
                <a:gridCol w="837561">
                  <a:extLst>
                    <a:ext uri="{9D8B030D-6E8A-4147-A177-3AD203B41FA5}">
                      <a16:colId xmlns:a16="http://schemas.microsoft.com/office/drawing/2014/main" val="3081373148"/>
                    </a:ext>
                  </a:extLst>
                </a:gridCol>
                <a:gridCol w="837561">
                  <a:extLst>
                    <a:ext uri="{9D8B030D-6E8A-4147-A177-3AD203B41FA5}">
                      <a16:colId xmlns:a16="http://schemas.microsoft.com/office/drawing/2014/main" val="1930250536"/>
                    </a:ext>
                  </a:extLst>
                </a:gridCol>
              </a:tblGrid>
              <a:tr h="1737518">
                <a:tc>
                  <a:txBody>
                    <a:bodyPr/>
                    <a:lstStyle/>
                    <a:p>
                      <a:endParaRPr lang="en-GB" sz="1100">
                        <a:latin typeface="+mn-lt"/>
                        <a:ea typeface="Verdana" panose="020B0604030504040204" pitchFamily="34" charset="0"/>
                      </a:endParaRPr>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100" b="0">
                          <a:solidFill>
                            <a:prstClr val="black"/>
                          </a:solidFill>
                          <a:latin typeface="Univers Condensed Light" panose="020B0306020202040204" pitchFamily="34" charset="0"/>
                          <a:ea typeface="Verdana" panose="020B0604030504040204" pitchFamily="34" charset="0"/>
                          <a:cs typeface="Calibri" panose="020F0502020204030204" pitchFamily="34" charset="0"/>
                        </a:rPr>
                        <a:t>Every child has the best start in life</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100" b="0">
                          <a:solidFill>
                            <a:prstClr val="black"/>
                          </a:solidFill>
                          <a:latin typeface="Univers Condensed Light" panose="020B0306020202040204" pitchFamily="34" charset="0"/>
                          <a:ea typeface="Verdana" panose="020B0604030504040204" pitchFamily="34" charset="0"/>
                          <a:cs typeface="Calibri" panose="020F0502020204030204" pitchFamily="34" charset="0"/>
                        </a:rPr>
                        <a:t>All children, young people and adults are enabled to maximise their capabilities and have control over their lives</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100" b="0">
                          <a:solidFill>
                            <a:prstClr val="black"/>
                          </a:solidFill>
                          <a:latin typeface="Univers Condensed Light" panose="020B0306020202040204" pitchFamily="34" charset="0"/>
                          <a:ea typeface="Verdana" panose="020B0604030504040204" pitchFamily="34" charset="0"/>
                          <a:cs typeface="Calibri" panose="020F0502020204030204" pitchFamily="34" charset="0"/>
                        </a:rPr>
                        <a:t>Good work and fair employment is created for all</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100" b="0">
                          <a:solidFill>
                            <a:prstClr val="black"/>
                          </a:solidFill>
                          <a:latin typeface="Univers Condensed Light" panose="020B0306020202040204" pitchFamily="34" charset="0"/>
                          <a:ea typeface="Verdana" panose="020B0604030504040204" pitchFamily="34" charset="0"/>
                          <a:cs typeface="Calibri" panose="020F0502020204030204" pitchFamily="34" charset="0"/>
                        </a:rPr>
                        <a:t>A healthy standard of living is ensured for all</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100" b="0">
                          <a:solidFill>
                            <a:prstClr val="black"/>
                          </a:solidFill>
                          <a:latin typeface="Univers Condensed Light" panose="020B0306020202040204" pitchFamily="34" charset="0"/>
                          <a:ea typeface="Verdana" panose="020B0604030504040204" pitchFamily="34" charset="0"/>
                          <a:cs typeface="Calibri" panose="020F0502020204030204" pitchFamily="34" charset="0"/>
                        </a:rPr>
                        <a:t>Healthy and sustainable places are created through placemaking</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defTabSz="914361">
                        <a:lnSpc>
                          <a:spcPct val="100000"/>
                        </a:lnSpc>
                        <a:buFont typeface="Arial" panose="020B0604020202020204" pitchFamily="34" charset="0"/>
                        <a:buNone/>
                        <a:defRPr/>
                      </a:pPr>
                      <a:r>
                        <a:rPr lang="en-GB" sz="1100" b="0">
                          <a:solidFill>
                            <a:prstClr val="black"/>
                          </a:solidFill>
                          <a:latin typeface="Univers Condensed Light" panose="020B0306020202040204" pitchFamily="34" charset="0"/>
                          <a:ea typeface="Verdana" panose="020B0604030504040204" pitchFamily="34" charset="0"/>
                          <a:cs typeface="Calibri" panose="020F0502020204030204" pitchFamily="34" charset="0"/>
                        </a:rPr>
                        <a:t>The role and impact of ill-health prevention is strengthened</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defTabSz="914361">
                        <a:lnSpc>
                          <a:spcPct val="100000"/>
                        </a:lnSpc>
                        <a:buFont typeface="Arial" panose="020B0604020202020204" pitchFamily="34" charset="0"/>
                        <a:buNone/>
                        <a:defRPr/>
                      </a:pPr>
                      <a:r>
                        <a:rPr lang="en-GB" sz="1100" b="0">
                          <a:solidFill>
                            <a:prstClr val="black"/>
                          </a:solidFill>
                          <a:latin typeface="Univers Condensed Light" panose="020B0306020202040204" pitchFamily="34" charset="0"/>
                          <a:ea typeface="Verdana" panose="020B0604030504040204" pitchFamily="34" charset="0"/>
                          <a:cs typeface="Calibri" panose="020F0502020204030204" pitchFamily="34" charset="0"/>
                        </a:rPr>
                        <a:t>Racism, discrimination and their outcomes are tackled</a:t>
                      </a: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361"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0">
                          <a:solidFill>
                            <a:prstClr val="black"/>
                          </a:solidFill>
                          <a:latin typeface="Univers Condensed Light" panose="020B0306020202040204" pitchFamily="34" charset="0"/>
                          <a:ea typeface="Verdana" panose="020B0604030504040204" pitchFamily="34" charset="0"/>
                          <a:cs typeface="Calibri" panose="020F0502020204030204" pitchFamily="34" charset="0"/>
                        </a:rPr>
                        <a:t>Environmental sustainability and health equity are pursued together</a:t>
                      </a:r>
                    </a:p>
                  </a:txBody>
                  <a:tcPr vert="vert27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8614942"/>
                  </a:ext>
                </a:extLst>
              </a:tr>
              <a:tr h="355904">
                <a:tc>
                  <a:txBody>
                    <a:bodyPr/>
                    <a:lstStyle/>
                    <a:p>
                      <a:pPr algn="ctr"/>
                      <a:r>
                        <a:rPr lang="en-GB" sz="1100">
                          <a:solidFill>
                            <a:schemeClr val="bg1"/>
                          </a:solidFill>
                          <a:latin typeface="Univers Condensed Light" panose="020B0306020202040204" pitchFamily="34" charset="0"/>
                          <a:ea typeface="Verdana" panose="020B0604030504040204" pitchFamily="34" charset="0"/>
                        </a:rPr>
                        <a:t>A prosperous Wales</a:t>
                      </a:r>
                    </a:p>
                  </a:txBody>
                  <a:tcPr marL="45720" marR="45720" marT="36000" marB="36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7B000"/>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B7B000"/>
                          </a:solidFill>
                          <a:effectLst/>
                          <a:uLnTx/>
                          <a:uFillTx/>
                          <a:latin typeface="Aptos" panose="02110004020202020204"/>
                          <a:ea typeface="Verdana" panose="020B0604030504040204" pitchFamily="34" charset="0"/>
                          <a:cs typeface="+mn-cs"/>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B7B000"/>
                          </a:solidFill>
                          <a:effectLst/>
                          <a:uLnTx/>
                          <a:uFillTx/>
                          <a:latin typeface="Aptos" panose="02110004020202020204"/>
                          <a:ea typeface="Verdana" panose="020B0604030504040204" pitchFamily="34" charset="0"/>
                          <a:cs typeface="+mn-cs"/>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B7B000"/>
                          </a:solidFill>
                          <a:effectLst/>
                          <a:uLnTx/>
                          <a:uFillTx/>
                          <a:latin typeface="Aptos" panose="02110004020202020204"/>
                          <a:ea typeface="Verdana" panose="020B0604030504040204" pitchFamily="34" charset="0"/>
                          <a:cs typeface="+mn-cs"/>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B7B000"/>
                          </a:solidFill>
                          <a:effectLst/>
                          <a:uLnTx/>
                          <a:uFillTx/>
                          <a:latin typeface="Aptos" panose="02110004020202020204"/>
                          <a:ea typeface="Verdana" panose="020B0604030504040204" pitchFamily="34" charset="0"/>
                          <a:cs typeface="+mn-cs"/>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B7B000"/>
                          </a:solidFill>
                          <a:effectLst/>
                          <a:uLnTx/>
                          <a:uFillTx/>
                          <a:latin typeface="+mn-lt"/>
                          <a:ea typeface="Verdana" panose="020B0604030504040204" pitchFamily="34" charset="0"/>
                          <a:cs typeface="+mn-cs"/>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B7B000"/>
                          </a:solidFill>
                          <a:effectLst/>
                          <a:uLnTx/>
                          <a:uFillTx/>
                          <a:latin typeface="+mn-lt"/>
                          <a:ea typeface="Verdana" panose="020B0604030504040204" pitchFamily="34" charset="0"/>
                          <a:cs typeface="+mn-cs"/>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B7B000"/>
                          </a:solidFill>
                          <a:effectLst/>
                          <a:uLnTx/>
                          <a:uFillTx/>
                          <a:latin typeface="+mn-lt"/>
                          <a:ea typeface="Verdana" panose="020B0604030504040204" pitchFamily="34" charset="0"/>
                          <a:cs typeface="+mn-cs"/>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B7B000"/>
                          </a:solidFill>
                          <a:effectLst/>
                          <a:uLnTx/>
                          <a:uFillTx/>
                          <a:latin typeface="Aptos" panose="02110004020202020204"/>
                          <a:ea typeface="Verdana" panose="020B0604030504040204" pitchFamily="34" charset="0"/>
                          <a:cs typeface="+mn-cs"/>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3335860"/>
                  </a:ext>
                </a:extLst>
              </a:tr>
              <a:tr h="355904">
                <a:tc>
                  <a:txBody>
                    <a:bodyPr/>
                    <a:lstStyle/>
                    <a:p>
                      <a:pPr algn="ctr"/>
                      <a:r>
                        <a:rPr lang="en-GB" sz="1100">
                          <a:solidFill>
                            <a:schemeClr val="bg1"/>
                          </a:solidFill>
                          <a:latin typeface="Univers Condensed Light" panose="020B0306020202040204" pitchFamily="34" charset="0"/>
                          <a:ea typeface="Verdana" panose="020B0604030504040204" pitchFamily="34" charset="0"/>
                        </a:rPr>
                        <a:t>A resilient Wales</a:t>
                      </a:r>
                    </a:p>
                  </a:txBody>
                  <a:tcPr marL="45720" marR="45720" marT="36000" marB="36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9719"/>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F59719"/>
                        </a:solidFill>
                        <a:effectLst/>
                        <a:uLnTx/>
                        <a:uFillTx/>
                        <a:latin typeface="Aptos" panose="02110004020202020204"/>
                        <a:ea typeface="Verdana" panose="020B0604030504040204" pitchFamily="34" charset="0"/>
                        <a:cs typeface="+mn-cs"/>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F59719"/>
                        </a:solidFill>
                        <a:effectLst/>
                        <a:uLnTx/>
                        <a:uFillTx/>
                        <a:latin typeface="Aptos" panose="02110004020202020204"/>
                        <a:ea typeface="Verdana" panose="020B0604030504040204" pitchFamily="34" charset="0"/>
                        <a:cs typeface="+mn-cs"/>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F59719"/>
                        </a:solidFill>
                        <a:effectLst/>
                        <a:uLnTx/>
                        <a:uFillTx/>
                        <a:latin typeface="Aptos" panose="02110004020202020204"/>
                        <a:ea typeface="Verdana" panose="020B0604030504040204" pitchFamily="34" charset="0"/>
                        <a:cs typeface="+mn-cs"/>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F59719"/>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59719"/>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F59719"/>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F59719"/>
                        </a:solidFill>
                        <a:effectLst/>
                        <a:uLnTx/>
                        <a:uFillTx/>
                        <a:latin typeface="Aptos" panose="02110004020202020204"/>
                        <a:ea typeface="Verdana" panose="020B0604030504040204" pitchFamily="34" charset="0"/>
                        <a:cs typeface="+mn-cs"/>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59719"/>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3353376"/>
                  </a:ext>
                </a:extLst>
              </a:tr>
              <a:tr h="355904">
                <a:tc>
                  <a:txBody>
                    <a:bodyPr/>
                    <a:lstStyle/>
                    <a:p>
                      <a:pPr algn="ctr"/>
                      <a:r>
                        <a:rPr lang="en-GB" sz="1100">
                          <a:solidFill>
                            <a:schemeClr val="bg1"/>
                          </a:solidFill>
                          <a:latin typeface="Univers Condensed Light" panose="020B0306020202040204" pitchFamily="34" charset="0"/>
                          <a:ea typeface="Verdana" panose="020B0604030504040204" pitchFamily="34" charset="0"/>
                        </a:rPr>
                        <a:t>A healthier Wales</a:t>
                      </a:r>
                    </a:p>
                  </a:txBody>
                  <a:tcPr marL="45720" marR="45720" marT="36000" marB="36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2B24"/>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E62B24"/>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E62B24"/>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E62B24"/>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E62B24"/>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E62B24"/>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E62B24"/>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E62B24"/>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E62B24"/>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9438359"/>
                  </a:ext>
                </a:extLst>
              </a:tr>
              <a:tr h="355904">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100">
                          <a:solidFill>
                            <a:schemeClr val="bg1"/>
                          </a:solidFill>
                          <a:latin typeface="Univers Condensed Light" panose="020B0306020202040204" pitchFamily="34" charset="0"/>
                          <a:ea typeface="Verdana" panose="020B0604030504040204" pitchFamily="34" charset="0"/>
                        </a:rPr>
                        <a:t>A more equal Wales</a:t>
                      </a:r>
                    </a:p>
                  </a:txBody>
                  <a:tcPr marL="45720" marR="45720" marT="36000" marB="36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B223C"/>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AB223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AB223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AB223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AB223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AB223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AB223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AB223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AB223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24456231"/>
                  </a:ext>
                </a:extLst>
              </a:tr>
              <a:tr h="355904">
                <a:tc>
                  <a:txBody>
                    <a:bodyPr/>
                    <a:lstStyle/>
                    <a:p>
                      <a:pPr algn="ctr"/>
                      <a:r>
                        <a:rPr lang="en-GB" sz="1100">
                          <a:solidFill>
                            <a:schemeClr val="bg1"/>
                          </a:solidFill>
                          <a:latin typeface="Univers Condensed Light" panose="020B0306020202040204" pitchFamily="34" charset="0"/>
                          <a:ea typeface="Verdana" panose="020B0604030504040204" pitchFamily="34" charset="0"/>
                        </a:rPr>
                        <a:t>A Wales of cohesive communities</a:t>
                      </a:r>
                    </a:p>
                  </a:txBody>
                  <a:tcPr marL="45720" marR="45720" marT="36000" marB="36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E4F9B"/>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7E4F9B"/>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7E4F9B"/>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7E4F9B"/>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7E4F9B"/>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7E4F9B"/>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7E4F9B"/>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7E4F9B"/>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7E4F9B"/>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19614939"/>
                  </a:ext>
                </a:extLst>
              </a:tr>
              <a:tr h="396305">
                <a:tc>
                  <a:txBody>
                    <a:bodyPr/>
                    <a:lstStyle/>
                    <a:p>
                      <a:pPr algn="ctr"/>
                      <a:r>
                        <a:rPr lang="en-GB" sz="1100">
                          <a:solidFill>
                            <a:schemeClr val="bg1"/>
                          </a:solidFill>
                          <a:latin typeface="Univers Condensed Light" panose="020B0306020202040204" pitchFamily="34" charset="0"/>
                          <a:ea typeface="Verdana" panose="020B0604030504040204" pitchFamily="34" charset="0"/>
                        </a:rPr>
                        <a:t>A Wales of vibrant culture and thriving Welsh language</a:t>
                      </a:r>
                    </a:p>
                  </a:txBody>
                  <a:tcPr marL="45720" marR="45720" marT="36000" marB="36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64D9C"/>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364D9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364D9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black"/>
                        </a:solidFill>
                        <a:effectLst/>
                        <a:uLnTx/>
                        <a:uFillTx/>
                        <a:latin typeface="Aptos" panose="02110004020202020204"/>
                        <a:ea typeface="Verdana" panose="020B0604030504040204" pitchFamily="34" charset="0"/>
                        <a:cs typeface="+mn-cs"/>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364D9C"/>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364D9C"/>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364D9C"/>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364D9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364D9C"/>
                          </a:solidFill>
                          <a:effectLst/>
                          <a:uLnTx/>
                          <a:uFillTx/>
                          <a:latin typeface="+mn-lt"/>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6296833"/>
                  </a:ext>
                </a:extLst>
              </a:tr>
              <a:tr h="355904">
                <a:tc>
                  <a:txBody>
                    <a:bodyPr/>
                    <a:lstStyle/>
                    <a:p>
                      <a:pPr algn="ctr"/>
                      <a:r>
                        <a:rPr lang="en-GB" sz="1100">
                          <a:solidFill>
                            <a:schemeClr val="bg1"/>
                          </a:solidFill>
                          <a:latin typeface="Univers Condensed Light" panose="020B0306020202040204" pitchFamily="34" charset="0"/>
                          <a:ea typeface="Verdana" panose="020B0604030504040204" pitchFamily="34" charset="0"/>
                        </a:rPr>
                        <a:t>A globally responsible Wales</a:t>
                      </a:r>
                    </a:p>
                  </a:txBody>
                  <a:tcPr marL="45720" marR="45720" marT="36000" marB="36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28ECC"/>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428EC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428EC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428EC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428EC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428EC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428EC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428EC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428ECC"/>
                          </a:solidFill>
                          <a:effectLst/>
                          <a:uLnTx/>
                          <a:uFillTx/>
                          <a:latin typeface="Aptos" panose="02110004020202020204"/>
                          <a:ea typeface="Verdana" panose="020B0604030504040204" pitchFamily="34" charset="0"/>
                          <a:cs typeface="+mn-cs"/>
                        </a:rPr>
                        <a:t>●</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5874502"/>
                  </a:ext>
                </a:extLst>
              </a:tr>
            </a:tbl>
          </a:graphicData>
        </a:graphic>
      </p:graphicFrame>
      <p:pic>
        <p:nvPicPr>
          <p:cNvPr id="9" name="Picture 8">
            <a:extLst>
              <a:ext uri="{FF2B5EF4-FFF2-40B4-BE49-F238E27FC236}">
                <a16:creationId xmlns:a16="http://schemas.microsoft.com/office/drawing/2014/main" id="{DD822E35-3E7C-EA39-D669-A4721A04DFDF}"/>
              </a:ext>
            </a:extLst>
          </p:cNvPr>
          <p:cNvPicPr>
            <a:picLocks noChangeAspect="1"/>
          </p:cNvPicPr>
          <p:nvPr/>
        </p:nvPicPr>
        <p:blipFill>
          <a:blip r:embed="rId3"/>
          <a:stretch>
            <a:fillRect/>
          </a:stretch>
        </p:blipFill>
        <p:spPr>
          <a:xfrm>
            <a:off x="828035" y="2300293"/>
            <a:ext cx="1495009" cy="1419217"/>
          </a:xfrm>
          <a:prstGeom prst="rect">
            <a:avLst/>
          </a:prstGeom>
        </p:spPr>
      </p:pic>
      <p:sp>
        <p:nvSpPr>
          <p:cNvPr id="3" name="TextBox 2">
            <a:extLst>
              <a:ext uri="{FF2B5EF4-FFF2-40B4-BE49-F238E27FC236}">
                <a16:creationId xmlns:a16="http://schemas.microsoft.com/office/drawing/2014/main" id="{DAF531FB-B06B-5CDF-5BEB-4A0759C1A0EA}"/>
              </a:ext>
            </a:extLst>
          </p:cNvPr>
          <p:cNvSpPr txBox="1"/>
          <p:nvPr/>
        </p:nvSpPr>
        <p:spPr>
          <a:xfrm>
            <a:off x="1660321" y="1678720"/>
            <a:ext cx="476893" cy="523220"/>
          </a:xfrm>
          <a:prstGeom prst="rect">
            <a:avLst/>
          </a:prstGeom>
          <a:noFill/>
        </p:spPr>
        <p:txBody>
          <a:bodyPr wrap="square" rtlCol="0">
            <a:spAutoFit/>
          </a:bodyPr>
          <a:lstStyle/>
          <a:p>
            <a:r>
              <a:rPr lang="en-GB" sz="2800" b="1">
                <a:solidFill>
                  <a:schemeClr val="tx1">
                    <a:lumMod val="95000"/>
                    <a:lumOff val="5000"/>
                  </a:schemeClr>
                </a:solidFill>
                <a:latin typeface="Aptos" panose="020B0004020202020204" pitchFamily="34" charset="0"/>
                <a:ea typeface="Verdana" panose="020B0604030504040204" pitchFamily="34" charset="0"/>
              </a:rPr>
              <a:t>○</a:t>
            </a:r>
            <a:endParaRPr lang="en-GB" sz="2800" b="1">
              <a:solidFill>
                <a:schemeClr val="tx1">
                  <a:lumMod val="95000"/>
                  <a:lumOff val="5000"/>
                </a:schemeClr>
              </a:solidFill>
              <a:latin typeface="Verdana" panose="020B0604030504040204" pitchFamily="34" charset="0"/>
              <a:ea typeface="Verdana" panose="020B0604030504040204" pitchFamily="34" charset="0"/>
            </a:endParaRPr>
          </a:p>
        </p:txBody>
      </p:sp>
      <p:sp>
        <p:nvSpPr>
          <p:cNvPr id="7" name="TextBox 6">
            <a:extLst>
              <a:ext uri="{FF2B5EF4-FFF2-40B4-BE49-F238E27FC236}">
                <a16:creationId xmlns:a16="http://schemas.microsoft.com/office/drawing/2014/main" id="{590EDAAB-7423-6B10-A373-5B1CD298C68D}"/>
              </a:ext>
            </a:extLst>
          </p:cNvPr>
          <p:cNvSpPr txBox="1"/>
          <p:nvPr/>
        </p:nvSpPr>
        <p:spPr>
          <a:xfrm>
            <a:off x="1793279" y="1814210"/>
            <a:ext cx="1458578" cy="276999"/>
          </a:xfrm>
          <a:prstGeom prst="rect">
            <a:avLst/>
          </a:prstGeom>
          <a:noFill/>
        </p:spPr>
        <p:txBody>
          <a:bodyPr wrap="square">
            <a:spAutoFit/>
          </a:bodyPr>
          <a:lstStyle/>
          <a:p>
            <a:pPr algn="ctr"/>
            <a:r>
              <a:rPr lang="en-GB" sz="1200">
                <a:solidFill>
                  <a:schemeClr val="tx1">
                    <a:lumMod val="95000"/>
                    <a:lumOff val="5000"/>
                  </a:schemeClr>
                </a:solidFill>
                <a:latin typeface="Aptos" panose="020B0004020202020204" pitchFamily="34" charset="0"/>
                <a:ea typeface="Verdana" panose="020B0604030504040204" pitchFamily="34" charset="0"/>
              </a:rPr>
              <a:t>Indirect impact</a:t>
            </a:r>
            <a:endParaRPr lang="en-GB" sz="1200"/>
          </a:p>
        </p:txBody>
      </p:sp>
      <p:sp>
        <p:nvSpPr>
          <p:cNvPr id="10" name="TextBox 9">
            <a:extLst>
              <a:ext uri="{FF2B5EF4-FFF2-40B4-BE49-F238E27FC236}">
                <a16:creationId xmlns:a16="http://schemas.microsoft.com/office/drawing/2014/main" id="{22959DB7-058F-426F-76DC-6344A7B51237}"/>
              </a:ext>
            </a:extLst>
          </p:cNvPr>
          <p:cNvSpPr txBox="1"/>
          <p:nvPr/>
        </p:nvSpPr>
        <p:spPr>
          <a:xfrm>
            <a:off x="367601" y="1801831"/>
            <a:ext cx="1458578" cy="276999"/>
          </a:xfrm>
          <a:prstGeom prst="rect">
            <a:avLst/>
          </a:prstGeom>
          <a:noFill/>
        </p:spPr>
        <p:txBody>
          <a:bodyPr wrap="square">
            <a:spAutoFit/>
          </a:bodyPr>
          <a:lstStyle/>
          <a:p>
            <a:pPr algn="ctr"/>
            <a:r>
              <a:rPr lang="en-GB" sz="1200">
                <a:solidFill>
                  <a:schemeClr val="tx1">
                    <a:lumMod val="95000"/>
                    <a:lumOff val="5000"/>
                  </a:schemeClr>
                </a:solidFill>
                <a:latin typeface="Aptos" panose="020B0004020202020204" pitchFamily="34" charset="0"/>
                <a:ea typeface="Verdana" panose="020B0604030504040204" pitchFamily="34" charset="0"/>
              </a:rPr>
              <a:t>Direct impact</a:t>
            </a:r>
            <a:endParaRPr lang="en-GB" sz="1200"/>
          </a:p>
        </p:txBody>
      </p:sp>
      <p:sp>
        <p:nvSpPr>
          <p:cNvPr id="11" name="TextBox 10">
            <a:extLst>
              <a:ext uri="{FF2B5EF4-FFF2-40B4-BE49-F238E27FC236}">
                <a16:creationId xmlns:a16="http://schemas.microsoft.com/office/drawing/2014/main" id="{44BB9863-2D4F-1501-8ED0-62C3793B082F}"/>
              </a:ext>
            </a:extLst>
          </p:cNvPr>
          <p:cNvSpPr txBox="1"/>
          <p:nvPr/>
        </p:nvSpPr>
        <p:spPr>
          <a:xfrm>
            <a:off x="265533" y="1678720"/>
            <a:ext cx="494489" cy="523220"/>
          </a:xfrm>
          <a:prstGeom prst="rect">
            <a:avLst/>
          </a:prstGeom>
          <a:noFill/>
        </p:spPr>
        <p:txBody>
          <a:bodyPr wrap="square">
            <a:spAutoFit/>
          </a:bodyPr>
          <a:lstStyle/>
          <a:p>
            <a:pPr algn="ctr"/>
            <a:r>
              <a:rPr lang="en-GB" sz="2800">
                <a:solidFill>
                  <a:schemeClr val="tx1">
                    <a:lumMod val="95000"/>
                    <a:lumOff val="5000"/>
                  </a:schemeClr>
                </a:solidFill>
                <a:latin typeface="Aptos" panose="020B0004020202020204" pitchFamily="34" charset="0"/>
                <a:ea typeface="Verdana" panose="020B0604030504040204" pitchFamily="34" charset="0"/>
              </a:rPr>
              <a:t>●</a:t>
            </a:r>
            <a:endParaRPr lang="en-GB" sz="1200"/>
          </a:p>
        </p:txBody>
      </p:sp>
    </p:spTree>
    <p:extLst>
      <p:ext uri="{BB962C8B-B14F-4D97-AF65-F5344CB8AC3E}">
        <p14:creationId xmlns:p14="http://schemas.microsoft.com/office/powerpoint/2010/main" val="4534401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6390B29-4649-27AB-2C0F-3AEAE043D094}"/>
              </a:ext>
            </a:extLst>
          </p:cNvPr>
          <p:cNvPicPr>
            <a:picLocks noChangeAspect="1"/>
          </p:cNvPicPr>
          <p:nvPr/>
        </p:nvPicPr>
        <p:blipFill>
          <a:blip r:embed="rId2"/>
          <a:stretch>
            <a:fillRect/>
          </a:stretch>
        </p:blipFill>
        <p:spPr>
          <a:xfrm>
            <a:off x="7524332" y="179361"/>
            <a:ext cx="2009965" cy="809677"/>
          </a:xfrm>
          <a:prstGeom prst="rect">
            <a:avLst/>
          </a:prstGeom>
        </p:spPr>
      </p:pic>
      <p:pic>
        <p:nvPicPr>
          <p:cNvPr id="7" name="Picture 6">
            <a:extLst>
              <a:ext uri="{FF2B5EF4-FFF2-40B4-BE49-F238E27FC236}">
                <a16:creationId xmlns:a16="http://schemas.microsoft.com/office/drawing/2014/main" id="{03B05790-3B51-CC63-C413-8B53AC21CC49}"/>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grpSp>
        <p:nvGrpSpPr>
          <p:cNvPr id="13" name="Group 12">
            <a:extLst>
              <a:ext uri="{FF2B5EF4-FFF2-40B4-BE49-F238E27FC236}">
                <a16:creationId xmlns:a16="http://schemas.microsoft.com/office/drawing/2014/main" id="{0A0B2D31-F687-A0C9-A3A9-1C21D9FD8AA2}"/>
              </a:ext>
            </a:extLst>
          </p:cNvPr>
          <p:cNvGrpSpPr/>
          <p:nvPr/>
        </p:nvGrpSpPr>
        <p:grpSpPr>
          <a:xfrm>
            <a:off x="420508" y="5223071"/>
            <a:ext cx="9255779" cy="1180467"/>
            <a:chOff x="355374" y="5254595"/>
            <a:chExt cx="9255779" cy="1180467"/>
          </a:xfrm>
        </p:grpSpPr>
        <p:grpSp>
          <p:nvGrpSpPr>
            <p:cNvPr id="23" name="Group 22">
              <a:extLst>
                <a:ext uri="{FF2B5EF4-FFF2-40B4-BE49-F238E27FC236}">
                  <a16:creationId xmlns:a16="http://schemas.microsoft.com/office/drawing/2014/main" id="{867222D2-9BB7-5780-B309-85E6AFA9B151}"/>
                </a:ext>
              </a:extLst>
            </p:cNvPr>
            <p:cNvGrpSpPr/>
            <p:nvPr/>
          </p:nvGrpSpPr>
          <p:grpSpPr>
            <a:xfrm>
              <a:off x="355374" y="5260872"/>
              <a:ext cx="4459618" cy="1165255"/>
              <a:chOff x="375266" y="5493909"/>
              <a:chExt cx="4459618" cy="1165255"/>
            </a:xfrm>
          </p:grpSpPr>
          <p:pic>
            <p:nvPicPr>
              <p:cNvPr id="24" name="Picture 23">
                <a:extLst>
                  <a:ext uri="{FF2B5EF4-FFF2-40B4-BE49-F238E27FC236}">
                    <a16:creationId xmlns:a16="http://schemas.microsoft.com/office/drawing/2014/main" id="{6E95062F-EB2C-E72A-5B50-EB00C29299F1}"/>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75266" y="5493909"/>
                <a:ext cx="2229809" cy="1165255"/>
              </a:xfrm>
              <a:prstGeom prst="rect">
                <a:avLst/>
              </a:prstGeom>
            </p:spPr>
          </p:pic>
          <p:pic>
            <p:nvPicPr>
              <p:cNvPr id="25" name="Picture 24">
                <a:extLst>
                  <a:ext uri="{FF2B5EF4-FFF2-40B4-BE49-F238E27FC236}">
                    <a16:creationId xmlns:a16="http://schemas.microsoft.com/office/drawing/2014/main" id="{D3F2B54A-2FE4-AFF1-19A0-EBA504EFE87B}"/>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605075" y="5493909"/>
                <a:ext cx="2229809" cy="1165255"/>
              </a:xfrm>
              <a:prstGeom prst="rect">
                <a:avLst/>
              </a:prstGeom>
            </p:spPr>
          </p:pic>
        </p:grpSp>
        <p:pic>
          <p:nvPicPr>
            <p:cNvPr id="9" name="Picture 8">
              <a:extLst>
                <a:ext uri="{FF2B5EF4-FFF2-40B4-BE49-F238E27FC236}">
                  <a16:creationId xmlns:a16="http://schemas.microsoft.com/office/drawing/2014/main" id="{C9309730-32C6-C9AB-FF4F-846CC3E49A90}"/>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816796" y="5254595"/>
              <a:ext cx="2229809" cy="1165255"/>
            </a:xfrm>
            <a:prstGeom prst="rect">
              <a:avLst/>
            </a:prstGeom>
          </p:spPr>
        </p:pic>
        <p:pic>
          <p:nvPicPr>
            <p:cNvPr id="10" name="Picture 9">
              <a:extLst>
                <a:ext uri="{FF2B5EF4-FFF2-40B4-BE49-F238E27FC236}">
                  <a16:creationId xmlns:a16="http://schemas.microsoft.com/office/drawing/2014/main" id="{82B9AB20-E067-E557-3828-3A369D8AB658}"/>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044801" y="5269807"/>
              <a:ext cx="2229809" cy="1165255"/>
            </a:xfrm>
            <a:prstGeom prst="rect">
              <a:avLst/>
            </a:prstGeom>
          </p:spPr>
        </p:pic>
        <p:pic>
          <p:nvPicPr>
            <p:cNvPr id="11" name="Picture 10">
              <a:extLst>
                <a:ext uri="{FF2B5EF4-FFF2-40B4-BE49-F238E27FC236}">
                  <a16:creationId xmlns:a16="http://schemas.microsoft.com/office/drawing/2014/main" id="{B0D34F75-C4CC-74B4-7D8A-BEE2F90B5EBB}"/>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l="-984" t="-1305" r="81640" b="1305"/>
            <a:stretch/>
          </p:blipFill>
          <p:spPr>
            <a:xfrm>
              <a:off x="9226013" y="5266626"/>
              <a:ext cx="385140" cy="1165255"/>
            </a:xfrm>
            <a:prstGeom prst="rect">
              <a:avLst/>
            </a:prstGeom>
          </p:spPr>
        </p:pic>
      </p:grpSp>
      <p:sp>
        <p:nvSpPr>
          <p:cNvPr id="4" name="Slide Number Placeholder 3">
            <a:extLst>
              <a:ext uri="{FF2B5EF4-FFF2-40B4-BE49-F238E27FC236}">
                <a16:creationId xmlns:a16="http://schemas.microsoft.com/office/drawing/2014/main" id="{F973C19D-F0DA-466D-737B-6B39C8CD1212}"/>
              </a:ext>
            </a:extLst>
          </p:cNvPr>
          <p:cNvSpPr>
            <a:spLocks noGrp="1"/>
          </p:cNvSpPr>
          <p:nvPr>
            <p:ph type="sldNum" sz="quarter" idx="12"/>
          </p:nvPr>
        </p:nvSpPr>
        <p:spPr>
          <a:xfrm>
            <a:off x="12277976" y="6199942"/>
            <a:ext cx="222885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9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GB" sz="9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5" name="TextBox 4">
            <a:extLst>
              <a:ext uri="{FF2B5EF4-FFF2-40B4-BE49-F238E27FC236}">
                <a16:creationId xmlns:a16="http://schemas.microsoft.com/office/drawing/2014/main" id="{CBABB08C-ADA7-FDB7-3992-A7AE418363F2}"/>
              </a:ext>
            </a:extLst>
          </p:cNvPr>
          <p:cNvSpPr txBox="1"/>
          <p:nvPr/>
        </p:nvSpPr>
        <p:spPr>
          <a:xfrm>
            <a:off x="344488" y="530524"/>
            <a:ext cx="6518366"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b="1">
                <a:solidFill>
                  <a:srgbClr val="834AAD"/>
                </a:solidFill>
                <a:latin typeface="Aptos Black" panose="020F0502020204030204" pitchFamily="34" charset="0"/>
              </a:rPr>
              <a:t>Becoming a Population Health Focused Organisation</a:t>
            </a:r>
          </a:p>
          <a:p>
            <a:pPr marL="285738" marR="0" lvl="0" indent="-285738" algn="l" defTabSz="457200" rtl="0" eaLnBrk="1" fontAlgn="auto" latinLnBrk="0" hangingPunct="1">
              <a:lnSpc>
                <a:spcPct val="100000"/>
              </a:lnSpc>
              <a:spcBef>
                <a:spcPts val="0"/>
              </a:spcBef>
              <a:spcAft>
                <a:spcPts val="0"/>
              </a:spcAft>
              <a:buClrTx/>
              <a:buSzTx/>
              <a:buFontTx/>
              <a:buChar char="-"/>
              <a:tabLst/>
              <a:defRPr/>
            </a:pPr>
            <a:endParaRPr kumimoji="0" lang="en-GB"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3" name="TextBox 2">
            <a:extLst>
              <a:ext uri="{FF2B5EF4-FFF2-40B4-BE49-F238E27FC236}">
                <a16:creationId xmlns:a16="http://schemas.microsoft.com/office/drawing/2014/main" id="{5ACC34C6-B9A7-7280-74F6-CFEAA217E29A}"/>
              </a:ext>
            </a:extLst>
          </p:cNvPr>
          <p:cNvSpPr txBox="1"/>
          <p:nvPr/>
        </p:nvSpPr>
        <p:spPr>
          <a:xfrm>
            <a:off x="357549" y="996095"/>
            <a:ext cx="9190901" cy="2908489"/>
          </a:xfrm>
          <a:prstGeom prst="rect">
            <a:avLst/>
          </a:prstGeom>
          <a:noFill/>
        </p:spPr>
        <p:txBody>
          <a:bodyPr wrap="square">
            <a:spAutoFit/>
          </a:bodyPr>
          <a:lstStyle/>
          <a:p>
            <a:pPr marL="0" marR="0" lvl="0" indent="0" algn="just" defTabSz="457200" rtl="0" eaLnBrk="1" fontAlgn="auto" latinLnBrk="0" hangingPunct="1">
              <a:lnSpc>
                <a:spcPct val="100000"/>
              </a:lnSpc>
              <a:spcBef>
                <a:spcPts val="300"/>
              </a:spcBef>
              <a:spcAft>
                <a:spcPts val="300"/>
              </a:spcAft>
              <a:buClrTx/>
              <a:buSzTx/>
              <a:buFontTx/>
              <a:buNone/>
              <a:tabLst/>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mn-cs"/>
              </a:rPr>
              <a:t>Becoming a Population Health focussed, and competent organisation requires visible leadership, foundations that  enable engagement and align of the whole the organisation to challenge existing ways of thinking, working and delivery across all aspects of our business. Population health is integral to the delivery of our high-quality organisational vision as reflected in our Strategic Objective 1: People of Swansea Bay live healthier more equal and prosperous lives. We understand the challenges of delivering this agenda given the current external context in which health and care is being delivered especially in achieving the shift organisational towards preventing ill-health as opposed to treating ill-health.  The foundations developed to date since inception of the Population Health Strategy. </a:t>
            </a:r>
          </a:p>
          <a:p>
            <a:pPr marL="0" marR="0" lvl="0" indent="0" algn="just" defTabSz="457200" rtl="0" eaLnBrk="1" fontAlgn="auto" latinLnBrk="0" hangingPunct="1">
              <a:lnSpc>
                <a:spcPct val="100000"/>
              </a:lnSpc>
              <a:spcBef>
                <a:spcPts val="300"/>
              </a:spcBef>
              <a:spcAft>
                <a:spcPts val="300"/>
              </a:spcAft>
              <a:buClrTx/>
              <a:buSzTx/>
              <a:buFontTx/>
              <a:buNone/>
              <a:tabLst/>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mn-cs"/>
              </a:rPr>
              <a:t>We will continue with our engagement led approach to build  leadership, literacy, capability and capacity needed to implement strategy at scale. Utilising governance,  systems and processes to create alignment to enable consistent application of population health approaches through existing work and development of new opportunities. Core to this is strengthening our use of data to promote the role and impact of prevention to ensure we understand, recognise and act to tackle the 5 conditions that contribute towards health inequalities. One size will not fit all and so we  need to be adaptive and ensure all aspects of our business &amp; ways of working, embed and demonstrate action. </a:t>
            </a:r>
          </a:p>
          <a:p>
            <a:pPr algn="just">
              <a:spcBef>
                <a:spcPts val="300"/>
              </a:spcBef>
              <a:spcAft>
                <a:spcPts val="300"/>
              </a:spcAft>
              <a:defRPr/>
            </a:pPr>
            <a:endParaRPr lang="en-GB" sz="1200">
              <a:solidFill>
                <a:prstClr val="black"/>
              </a:solidFill>
              <a:ea typeface="Verdana" panose="020B0604030504040204" pitchFamily="34" charset="0"/>
            </a:endParaRPr>
          </a:p>
          <a:p>
            <a:pPr marL="0" marR="0" lvl="0" indent="0" algn="just" defTabSz="457200" rtl="0" eaLnBrk="1" fontAlgn="auto" latinLnBrk="0" hangingPunct="1">
              <a:lnSpc>
                <a:spcPct val="100000"/>
              </a:lnSpc>
              <a:spcBef>
                <a:spcPts val="300"/>
              </a:spcBef>
              <a:spcAft>
                <a:spcPts val="300"/>
              </a:spcAft>
              <a:buClrTx/>
              <a:buSzTx/>
              <a:buFontTx/>
              <a:buNone/>
              <a:tabLst/>
              <a:defRPr/>
            </a:pPr>
            <a:endParaRPr kumimoji="0" lang="en-GB" sz="1200" b="0" i="0" u="none" strike="noStrike" kern="1200" cap="none" spc="0" normalizeH="0" baseline="0" noProof="0">
              <a:ln>
                <a:noFill/>
              </a:ln>
              <a:solidFill>
                <a:prstClr val="black"/>
              </a:solidFill>
              <a:effectLst/>
              <a:uLnTx/>
              <a:uFillTx/>
              <a:ea typeface="Verdana" panose="020B0604030504040204" pitchFamily="34" charset="0"/>
              <a:cs typeface="+mn-cs"/>
            </a:endParaRPr>
          </a:p>
        </p:txBody>
      </p:sp>
      <p:pic>
        <p:nvPicPr>
          <p:cNvPr id="36" name="Picture 35">
            <a:extLst>
              <a:ext uri="{FF2B5EF4-FFF2-40B4-BE49-F238E27FC236}">
                <a16:creationId xmlns:a16="http://schemas.microsoft.com/office/drawing/2014/main" id="{9CF64D97-0389-750A-EB20-EE9F433E8B0B}"/>
              </a:ext>
            </a:extLst>
          </p:cNvPr>
          <p:cNvPicPr>
            <a:picLocks noChangeAspect="1"/>
          </p:cNvPicPr>
          <p:nvPr/>
        </p:nvPicPr>
        <p:blipFill>
          <a:blip r:embed="rId5">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1523287" y="5911038"/>
            <a:ext cx="1100197" cy="464368"/>
          </a:xfrm>
          <a:prstGeom prst="rect">
            <a:avLst/>
          </a:prstGeom>
        </p:spPr>
      </p:pic>
      <p:pic>
        <p:nvPicPr>
          <p:cNvPr id="37" name="Picture 36">
            <a:extLst>
              <a:ext uri="{FF2B5EF4-FFF2-40B4-BE49-F238E27FC236}">
                <a16:creationId xmlns:a16="http://schemas.microsoft.com/office/drawing/2014/main" id="{7C99495E-0F19-5A98-3788-940BB1836DBB}"/>
              </a:ext>
            </a:extLst>
          </p:cNvPr>
          <p:cNvPicPr>
            <a:picLocks noChangeAspect="1"/>
          </p:cNvPicPr>
          <p:nvPr/>
        </p:nvPicPr>
        <p:blipFill rotWithShape="1">
          <a:blip r:embed="rId6">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b="20227"/>
          <a:stretch/>
        </p:blipFill>
        <p:spPr>
          <a:xfrm flipH="1">
            <a:off x="3166233" y="5603842"/>
            <a:ext cx="1208641" cy="751596"/>
          </a:xfrm>
          <a:prstGeom prst="rect">
            <a:avLst/>
          </a:prstGeom>
        </p:spPr>
      </p:pic>
      <p:pic>
        <p:nvPicPr>
          <p:cNvPr id="38" name="Picture 37">
            <a:extLst>
              <a:ext uri="{FF2B5EF4-FFF2-40B4-BE49-F238E27FC236}">
                <a16:creationId xmlns:a16="http://schemas.microsoft.com/office/drawing/2014/main" id="{F4DDF7E8-C09B-D52A-8349-F7941C6140E8}"/>
              </a:ext>
            </a:extLst>
          </p:cNvPr>
          <p:cNvPicPr>
            <a:picLocks noChangeAspect="1"/>
          </p:cNvPicPr>
          <p:nvPr/>
        </p:nvPicPr>
        <p:blipFill>
          <a:blip r:embed="rId7">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8853121" y="5805997"/>
            <a:ext cx="568911" cy="527403"/>
          </a:xfrm>
          <a:prstGeom prst="rect">
            <a:avLst/>
          </a:prstGeom>
        </p:spPr>
      </p:pic>
      <p:pic>
        <p:nvPicPr>
          <p:cNvPr id="39" name="Picture 38">
            <a:extLst>
              <a:ext uri="{FF2B5EF4-FFF2-40B4-BE49-F238E27FC236}">
                <a16:creationId xmlns:a16="http://schemas.microsoft.com/office/drawing/2014/main" id="{4553E514-CD5B-BC67-1B90-E8B2E19D0DFE}"/>
              </a:ext>
            </a:extLst>
          </p:cNvPr>
          <p:cNvPicPr>
            <a:picLocks noChangeAspect="1"/>
          </p:cNvPicPr>
          <p:nvPr/>
        </p:nvPicPr>
        <p:blipFill>
          <a:blip r:embed="rId8">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tretch>
            <a:fillRect/>
          </a:stretch>
        </p:blipFill>
        <p:spPr>
          <a:xfrm>
            <a:off x="4762709" y="5832958"/>
            <a:ext cx="441110" cy="522480"/>
          </a:xfrm>
          <a:prstGeom prst="rect">
            <a:avLst/>
          </a:prstGeom>
        </p:spPr>
      </p:pic>
      <p:pic>
        <p:nvPicPr>
          <p:cNvPr id="40" name="Picture 2" descr="Premium Vector | Family silhouettes parents with their ...">
            <a:extLst>
              <a:ext uri="{FF2B5EF4-FFF2-40B4-BE49-F238E27FC236}">
                <a16:creationId xmlns:a16="http://schemas.microsoft.com/office/drawing/2014/main" id="{2AE4E947-BBE3-56C1-EBA8-A531A8259C91}"/>
              </a:ext>
            </a:extLst>
          </p:cNvPr>
          <p:cNvPicPr>
            <a:picLocks noChangeAspect="1" noChangeArrowheads="1"/>
          </p:cNvPicPr>
          <p:nvPr/>
        </p:nvPicPr>
        <p:blipFill>
          <a:blip r:embed="rId9"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7419497" y="5710814"/>
            <a:ext cx="751596" cy="751596"/>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Children Silhouette&quot; Images – Browse 194 Stock Photos ...">
            <a:extLst>
              <a:ext uri="{FF2B5EF4-FFF2-40B4-BE49-F238E27FC236}">
                <a16:creationId xmlns:a16="http://schemas.microsoft.com/office/drawing/2014/main" id="{9158EF02-935B-750D-2269-CB720E01F745}"/>
              </a:ext>
            </a:extLst>
          </p:cNvPr>
          <p:cNvPicPr>
            <a:picLocks noChangeAspect="1" noChangeArrowheads="1"/>
          </p:cNvPicPr>
          <p:nvPr/>
        </p:nvPicPr>
        <p:blipFill>
          <a:blip r:embed="rId10"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5869912" y="5805997"/>
            <a:ext cx="1165133" cy="656413"/>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Mom Toddler Daughter Silhouette Images – Browse 2,086 Stock ...">
            <a:extLst>
              <a:ext uri="{FF2B5EF4-FFF2-40B4-BE49-F238E27FC236}">
                <a16:creationId xmlns:a16="http://schemas.microsoft.com/office/drawing/2014/main" id="{71F64D28-249D-66D0-0611-368E25A67A7C}"/>
              </a:ext>
            </a:extLst>
          </p:cNvPr>
          <p:cNvPicPr>
            <a:picLocks noChangeAspect="1" noChangeArrowheads="1"/>
          </p:cNvPicPr>
          <p:nvPr/>
        </p:nvPicPr>
        <p:blipFill>
          <a:blip r:embed="rId11" cstate="hq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flipH="1">
            <a:off x="420508" y="5913803"/>
            <a:ext cx="619154" cy="46436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4A906E8-2D5E-88CD-C72D-54E0DEE89F43}"/>
              </a:ext>
            </a:extLst>
          </p:cNvPr>
          <p:cNvSpPr txBox="1"/>
          <p:nvPr/>
        </p:nvSpPr>
        <p:spPr>
          <a:xfrm>
            <a:off x="340238" y="3451919"/>
            <a:ext cx="4474754" cy="1569660"/>
          </a:xfrm>
          <a:prstGeom prst="rect">
            <a:avLst/>
          </a:prstGeom>
          <a:noFill/>
        </p:spPr>
        <p:txBody>
          <a:bodyPr wrap="square">
            <a:spAutoFit/>
          </a:bodyPr>
          <a:lstStyle/>
          <a:p>
            <a:pPr algn="just">
              <a:spcBef>
                <a:spcPts val="300"/>
              </a:spcBef>
              <a:spcAft>
                <a:spcPts val="300"/>
              </a:spcAft>
              <a:defRPr/>
            </a:pPr>
            <a:r>
              <a:rPr lang="en-GB" sz="1200">
                <a:solidFill>
                  <a:prstClr val="black"/>
                </a:solidFill>
                <a:ea typeface="Verdana" panose="020B0604030504040204" pitchFamily="34" charset="0"/>
              </a:rPr>
              <a:t>There is a big gap in the difference in health between the most and least deprived communities in Swansea Bay. Not all of this can be solved by health care services alone – in fact on about 10% of the gap (health inequity) is thought to be down to inequalities in healthcare service provision. The rest is caused by income security social support (35% of the gap in self-reported health), living conditions (29%), social and human capital (19%), and employment and working conditions (7%). </a:t>
            </a:r>
          </a:p>
        </p:txBody>
      </p:sp>
      <p:grpSp>
        <p:nvGrpSpPr>
          <p:cNvPr id="12" name="Group 11">
            <a:extLst>
              <a:ext uri="{FF2B5EF4-FFF2-40B4-BE49-F238E27FC236}">
                <a16:creationId xmlns:a16="http://schemas.microsoft.com/office/drawing/2014/main" id="{92E700D6-CAB6-4B8D-31A9-1EC1D2B39F10}"/>
              </a:ext>
            </a:extLst>
          </p:cNvPr>
          <p:cNvGrpSpPr/>
          <p:nvPr/>
        </p:nvGrpSpPr>
        <p:grpSpPr>
          <a:xfrm>
            <a:off x="5135769" y="3266336"/>
            <a:ext cx="4090244" cy="2383387"/>
            <a:chOff x="4879807" y="3613154"/>
            <a:chExt cx="5185996" cy="2734883"/>
          </a:xfrm>
        </p:grpSpPr>
        <p:pic>
          <p:nvPicPr>
            <p:cNvPr id="14" name="Picture 13">
              <a:extLst>
                <a:ext uri="{FF2B5EF4-FFF2-40B4-BE49-F238E27FC236}">
                  <a16:creationId xmlns:a16="http://schemas.microsoft.com/office/drawing/2014/main" id="{479E0129-8EA5-2231-F2CC-C318C7C2825E}"/>
                </a:ext>
              </a:extLst>
            </p:cNvPr>
            <p:cNvPicPr>
              <a:picLocks noChangeAspect="1"/>
            </p:cNvPicPr>
            <p:nvPr/>
          </p:nvPicPr>
          <p:blipFill>
            <a:blip r:embed="rId12"/>
            <a:stretch>
              <a:fillRect/>
            </a:stretch>
          </p:blipFill>
          <p:spPr>
            <a:xfrm>
              <a:off x="4879807" y="3878143"/>
              <a:ext cx="4165256" cy="2469894"/>
            </a:xfrm>
            <a:prstGeom prst="rect">
              <a:avLst/>
            </a:prstGeom>
          </p:spPr>
        </p:pic>
        <p:pic>
          <p:nvPicPr>
            <p:cNvPr id="15" name="Picture 14">
              <a:extLst>
                <a:ext uri="{FF2B5EF4-FFF2-40B4-BE49-F238E27FC236}">
                  <a16:creationId xmlns:a16="http://schemas.microsoft.com/office/drawing/2014/main" id="{FA9B3BC7-0C7F-72FC-2A4B-300146084E2D}"/>
                </a:ext>
              </a:extLst>
            </p:cNvPr>
            <p:cNvPicPr>
              <a:picLocks noChangeAspect="1"/>
            </p:cNvPicPr>
            <p:nvPr/>
          </p:nvPicPr>
          <p:blipFill>
            <a:blip r:embed="rId13"/>
            <a:stretch>
              <a:fillRect/>
            </a:stretch>
          </p:blipFill>
          <p:spPr>
            <a:xfrm>
              <a:off x="8868676" y="4120917"/>
              <a:ext cx="1197127" cy="1930207"/>
            </a:xfrm>
            <a:prstGeom prst="rect">
              <a:avLst/>
            </a:prstGeom>
          </p:spPr>
        </p:pic>
        <p:sp>
          <p:nvSpPr>
            <p:cNvPr id="16" name="TextBox 15">
              <a:extLst>
                <a:ext uri="{FF2B5EF4-FFF2-40B4-BE49-F238E27FC236}">
                  <a16:creationId xmlns:a16="http://schemas.microsoft.com/office/drawing/2014/main" id="{D6A95DF2-B996-D239-CD28-8B9882B18A30}"/>
                </a:ext>
              </a:extLst>
            </p:cNvPr>
            <p:cNvSpPr txBox="1"/>
            <p:nvPr/>
          </p:nvSpPr>
          <p:spPr>
            <a:xfrm>
              <a:off x="5148637" y="3613154"/>
              <a:ext cx="4516441" cy="300192"/>
            </a:xfrm>
            <a:prstGeom prst="rect">
              <a:avLst/>
            </a:prstGeom>
            <a:noFill/>
          </p:spPr>
          <p:txBody>
            <a:bodyPr wrap="square" rtlCol="0">
              <a:spAutoFit/>
            </a:bodyPr>
            <a:lstStyle/>
            <a:p>
              <a:pPr algn="ctr"/>
              <a:r>
                <a:rPr lang="en-GB" sz="1100" b="1"/>
                <a:t>The 5 conditions contributions to inequities in health </a:t>
              </a:r>
            </a:p>
          </p:txBody>
        </p:sp>
      </p:grpSp>
    </p:spTree>
    <p:extLst>
      <p:ext uri="{BB962C8B-B14F-4D97-AF65-F5344CB8AC3E}">
        <p14:creationId xmlns:p14="http://schemas.microsoft.com/office/powerpoint/2010/main" val="34349237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7635C-5F12-0213-89DE-91AAB07A3BB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B26D4AC-CDA1-655E-FBE8-6686E777C2E0}"/>
              </a:ext>
            </a:extLst>
          </p:cNvPr>
          <p:cNvSpPr>
            <a:spLocks noGrp="1"/>
          </p:cNvSpPr>
          <p:nvPr>
            <p:ph type="sldNum" sz="quarter" idx="12"/>
          </p:nvPr>
        </p:nvSpPr>
        <p:spPr/>
        <p:txBody>
          <a:bodyPr/>
          <a:lstStyle/>
          <a:p>
            <a:pPr marL="0" marR="0" lvl="0" indent="0" algn="r" defTabSz="457200">
              <a:lnSpc>
                <a:spcPct val="100000"/>
              </a:lnSpc>
              <a:spcBef>
                <a:spcPts val="0"/>
              </a:spcBef>
              <a:spcAft>
                <a:spcPts val="0"/>
              </a:spcAft>
              <a:buNone/>
              <a:tabLst/>
              <a:defRPr/>
            </a:pPr>
            <a:r>
              <a:rPr lang="en-GB">
                <a:solidFill>
                  <a:prstClr val="black">
                    <a:tint val="82000"/>
                  </a:prstClr>
                </a:solidFill>
                <a:latin typeface="Aptos" panose="02110004020202020204"/>
              </a:rPr>
              <a:t>33</a:t>
            </a:r>
            <a:endParaRPr lang="en-US">
              <a:ea typeface="+mn-ea"/>
              <a:cs typeface="+mn-cs"/>
            </a:endParaRPr>
          </a:p>
        </p:txBody>
      </p:sp>
      <p:sp>
        <p:nvSpPr>
          <p:cNvPr id="3" name="TextBox 2">
            <a:extLst>
              <a:ext uri="{FF2B5EF4-FFF2-40B4-BE49-F238E27FC236}">
                <a16:creationId xmlns:a16="http://schemas.microsoft.com/office/drawing/2014/main" id="{70E75BE5-D877-54C5-12C6-E9803DDF9E9E}"/>
              </a:ext>
            </a:extLst>
          </p:cNvPr>
          <p:cNvSpPr txBox="1"/>
          <p:nvPr/>
        </p:nvSpPr>
        <p:spPr>
          <a:xfrm>
            <a:off x="357549" y="1826518"/>
            <a:ext cx="3980675" cy="4093428"/>
          </a:xfrm>
          <a:prstGeom prst="rect">
            <a:avLst/>
          </a:prstGeom>
          <a:noFill/>
        </p:spPr>
        <p:txBody>
          <a:bodyPr wrap="square">
            <a:spAutoFit/>
          </a:bodyPr>
          <a:lstStyle/>
          <a:p>
            <a:pPr marL="0" marR="0" lvl="0" indent="0" algn="just" defTabSz="457200" rtl="0" eaLnBrk="1" fontAlgn="auto" latinLnBrk="0" hangingPunct="1">
              <a:lnSpc>
                <a:spcPct val="100000"/>
              </a:lnSpc>
              <a:spcBef>
                <a:spcPts val="600"/>
              </a:spcBef>
              <a:spcAft>
                <a:spcPts val="60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panose="020B0604030504040204" pitchFamily="34" charset="0"/>
                <a:cs typeface="+mn-cs"/>
              </a:rPr>
              <a:t>There is a lot we already know about what action is needed to reduce inequalities and improve the health and wellbeing of the whole of our population. The healthcare we provide has the potential to improve health inequalities by only 10%. The remaining 90% requires us to take bold and considered action in line with the evidence base. Working with and through partners and partnerships to improve overall health and wellbeing of our local population and reduce the gap between our least and most deprived communities. </a:t>
            </a:r>
            <a:endParaRPr kumimoji="0" lang="en-GB" sz="1200" b="0" i="0" u="none" strike="noStrike" kern="1200" cap="none" spc="0" normalizeH="0" baseline="0" noProof="0">
              <a:ln>
                <a:noFill/>
              </a:ln>
              <a:solidFill>
                <a:prstClr val="black"/>
              </a:solidFill>
              <a:effectLst/>
              <a:uLnTx/>
              <a:uFillTx/>
              <a:latin typeface="Aptos" panose="02110004020202020204"/>
              <a:ea typeface="Verdana" panose="020B0604030504040204" pitchFamily="34" charset="0"/>
              <a:cs typeface="Calibri"/>
            </a:endParaRPr>
          </a:p>
          <a:p>
            <a:pPr marL="0" marR="0" lvl="0" indent="0" algn="just" defTabSz="457200" rtl="0" eaLnBrk="1" fontAlgn="auto" latinLnBrk="0" hangingPunct="1">
              <a:lnSpc>
                <a:spcPct val="100000"/>
              </a:lnSpc>
              <a:spcBef>
                <a:spcPts val="600"/>
              </a:spcBef>
              <a:spcAft>
                <a:spcPts val="60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panose="020B0604030504040204" pitchFamily="34" charset="0"/>
                <a:cs typeface="+mn-cs"/>
              </a:rPr>
              <a:t>Sustainable development, our impact on our environment, and our voice as an anchor institution to improve the socio-economic status and placemaking agendas for the communities we serve must be part of the value we create. </a:t>
            </a:r>
          </a:p>
          <a:p>
            <a:pPr marL="0" marR="0" lvl="0" indent="0" algn="just" defTabSz="457200" rtl="0" eaLnBrk="1" fontAlgn="auto" latinLnBrk="0" hangingPunct="1">
              <a:lnSpc>
                <a:spcPct val="100000"/>
              </a:lnSpc>
              <a:spcBef>
                <a:spcPts val="600"/>
              </a:spcBef>
              <a:spcAft>
                <a:spcPts val="60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panose="020B0604030504040204" pitchFamily="34" charset="0"/>
                <a:cs typeface="+mn-cs"/>
              </a:rPr>
              <a:t>Our work in Health Protection, Vaccination and Diabetes management working across clusters strengthens the focus for prevention. Developing our regional ambition to focus on equity-driven healthcare further supports the direction set by WG. </a:t>
            </a:r>
          </a:p>
        </p:txBody>
      </p:sp>
      <p:grpSp>
        <p:nvGrpSpPr>
          <p:cNvPr id="2" name="Group 1">
            <a:extLst>
              <a:ext uri="{FF2B5EF4-FFF2-40B4-BE49-F238E27FC236}">
                <a16:creationId xmlns:a16="http://schemas.microsoft.com/office/drawing/2014/main" id="{4E90FCA4-4535-E19D-B426-B7BC42F42EE0}"/>
              </a:ext>
            </a:extLst>
          </p:cNvPr>
          <p:cNvGrpSpPr/>
          <p:nvPr/>
        </p:nvGrpSpPr>
        <p:grpSpPr>
          <a:xfrm>
            <a:off x="4635674" y="1942773"/>
            <a:ext cx="4912776" cy="4276916"/>
            <a:chOff x="4661647" y="1565929"/>
            <a:chExt cx="4912776" cy="4276916"/>
          </a:xfrm>
          <a:solidFill>
            <a:srgbClr val="6CC4CA"/>
          </a:solidFill>
        </p:grpSpPr>
        <p:sp>
          <p:nvSpPr>
            <p:cNvPr id="6" name="Rectangle 5">
              <a:extLst>
                <a:ext uri="{FF2B5EF4-FFF2-40B4-BE49-F238E27FC236}">
                  <a16:creationId xmlns:a16="http://schemas.microsoft.com/office/drawing/2014/main" id="{85E9034C-5FD0-66BD-D9B5-BD9BC23EF67D}"/>
                </a:ext>
              </a:extLst>
            </p:cNvPr>
            <p:cNvSpPr/>
            <p:nvPr/>
          </p:nvSpPr>
          <p:spPr>
            <a:xfrm>
              <a:off x="4661647" y="1565929"/>
              <a:ext cx="4912776" cy="4276916"/>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685800" marR="0" lvl="1" indent="-228600" algn="just" defTabSz="457200" rtl="0" eaLnBrk="1" fontAlgn="auto" latinLnBrk="0" hangingPunct="1">
                <a:lnSpc>
                  <a:spcPct val="100000"/>
                </a:lnSpc>
                <a:spcBef>
                  <a:spcPts val="300"/>
                </a:spcBef>
                <a:spcAft>
                  <a:spcPts val="300"/>
                </a:spcAft>
                <a:buClrTx/>
                <a:buSzTx/>
                <a:buFont typeface="+mj-lt"/>
                <a:buAutoNum type="arabicPeriod"/>
                <a:tabLst/>
                <a:defRPr/>
              </a:pPr>
              <a:endParaRPr kumimoji="0" lang="en-GB"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4A55F9A8-4B72-17A4-180C-AC7F45BE20DB}"/>
                </a:ext>
              </a:extLst>
            </p:cNvPr>
            <p:cNvSpPr txBox="1"/>
            <p:nvPr/>
          </p:nvSpPr>
          <p:spPr>
            <a:xfrm>
              <a:off x="4723781" y="1703250"/>
              <a:ext cx="4788507" cy="2492990"/>
            </a:xfrm>
            <a:prstGeom prst="rect">
              <a:avLst/>
            </a:prstGeom>
            <a:grp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Aptos" panose="02110004020202020204"/>
                  <a:ea typeface="+mn-ea"/>
                  <a:cs typeface="+mn-cs"/>
                </a:rPr>
                <a:t>Maximising our impact as an Anchor Institution</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a:ln>
                    <a:noFill/>
                  </a:ln>
                  <a:solidFill>
                    <a:sysClr val="windowText" lastClr="000000"/>
                  </a:solidFill>
                  <a:effectLst/>
                  <a:uLnTx/>
                  <a:uFillTx/>
                  <a:latin typeface="Aptos" panose="02110004020202020204"/>
                  <a:ea typeface="Verdana" panose="020B0604030504040204" pitchFamily="34" charset="0"/>
                  <a:cs typeface="Calibri" panose="020F0502020204030204" pitchFamily="34" charset="0"/>
                </a:rPr>
                <a:t>The Foundational Economy in Health &amp; Social Services (2021-22) Programme set out towards “</a:t>
              </a:r>
              <a:r>
                <a:rPr kumimoji="0" lang="en-GB" sz="1200" b="0" i="1" u="none" strike="noStrike" kern="0" cap="none" spc="0" normalizeH="0" baseline="0" noProof="0">
                  <a:ln>
                    <a:noFill/>
                  </a:ln>
                  <a:solidFill>
                    <a:sysClr val="windowText" lastClr="000000"/>
                  </a:solidFill>
                  <a:effectLst/>
                  <a:uLnTx/>
                  <a:uFillTx/>
                  <a:latin typeface="Aptos" panose="02110004020202020204"/>
                  <a:ea typeface="Verdana" panose="020B0604030504040204" pitchFamily="34" charset="0"/>
                  <a:cs typeface="Calibri" panose="020F0502020204030204" pitchFamily="34" charset="0"/>
                </a:rPr>
                <a:t>Maximising the impact to Wales from its biggest Network of Anchor Institutions, Health and Social Services</a:t>
              </a:r>
              <a:r>
                <a:rPr kumimoji="0" lang="en-GB" sz="1200" b="0" i="0" u="none" strike="noStrike" kern="0" cap="none" spc="0" normalizeH="0" baseline="0" noProof="0">
                  <a:ln>
                    <a:noFill/>
                  </a:ln>
                  <a:solidFill>
                    <a:sysClr val="windowText" lastClr="000000"/>
                  </a:solidFill>
                  <a:effectLst/>
                  <a:uLnTx/>
                  <a:uFillTx/>
                  <a:latin typeface="Aptos" panose="02110004020202020204"/>
                  <a:ea typeface="Verdana" panose="020B0604030504040204" pitchFamily="34" charset="0"/>
                  <a:cs typeface="Calibri" panose="020F0502020204030204" pitchFamily="34" charset="0"/>
                </a:rPr>
                <a:t>”. Programme focuses around the 3 Ps:</a:t>
              </a: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200" b="1" i="0" u="none" strike="noStrike" kern="0" cap="none" spc="0" normalizeH="0" baseline="0" noProof="0">
                  <a:ln>
                    <a:noFill/>
                  </a:ln>
                  <a:solidFill>
                    <a:sysClr val="windowText" lastClr="000000"/>
                  </a:solidFill>
                  <a:effectLst/>
                  <a:uLnTx/>
                  <a:uFillTx/>
                  <a:latin typeface="Aptos" panose="02110004020202020204"/>
                  <a:ea typeface="Verdana" panose="020B0604030504040204" pitchFamily="34" charset="0"/>
                  <a:cs typeface="Calibri" panose="020F0502020204030204" pitchFamily="34" charset="0"/>
                </a:rPr>
                <a:t>Procurement </a:t>
              </a:r>
              <a:r>
                <a:rPr kumimoji="0" lang="en-GB" sz="1200" b="0" i="0" u="none" strike="noStrike" kern="0" cap="none" spc="0" normalizeH="0" baseline="0" noProof="0">
                  <a:ln>
                    <a:noFill/>
                  </a:ln>
                  <a:solidFill>
                    <a:sysClr val="windowText" lastClr="000000"/>
                  </a:solidFill>
                  <a:effectLst/>
                  <a:uLnTx/>
                  <a:uFillTx/>
                  <a:latin typeface="Aptos" panose="02110004020202020204"/>
                  <a:ea typeface="Verdana" panose="020B0604030504040204" pitchFamily="34" charset="0"/>
                  <a:cs typeface="Calibri" panose="020F0502020204030204" pitchFamily="34" charset="0"/>
                </a:rPr>
                <a:t>– leveraging spend to benefit Welsh businesses and communities.</a:t>
              </a: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200" b="1" i="0" u="none" strike="noStrike" kern="0" cap="none" spc="0" normalizeH="0" baseline="0" noProof="0">
                  <a:ln>
                    <a:noFill/>
                  </a:ln>
                  <a:solidFill>
                    <a:sysClr val="windowText" lastClr="000000"/>
                  </a:solidFill>
                  <a:effectLst/>
                  <a:uLnTx/>
                  <a:uFillTx/>
                  <a:latin typeface="Aptos" panose="02110004020202020204"/>
                  <a:ea typeface="Verdana" panose="020B0604030504040204" pitchFamily="34" charset="0"/>
                  <a:cs typeface="Calibri" panose="020F0502020204030204" pitchFamily="34" charset="0"/>
                </a:rPr>
                <a:t>People </a:t>
              </a:r>
              <a:r>
                <a:rPr kumimoji="0" lang="en-GB" sz="1200" b="0" i="0" u="none" strike="noStrike" kern="0" cap="none" spc="0" normalizeH="0" baseline="0" noProof="0">
                  <a:ln>
                    <a:noFill/>
                  </a:ln>
                  <a:solidFill>
                    <a:sysClr val="windowText" lastClr="000000"/>
                  </a:solidFill>
                  <a:effectLst/>
                  <a:uLnTx/>
                  <a:uFillTx/>
                  <a:latin typeface="Aptos" panose="02110004020202020204"/>
                  <a:ea typeface="Verdana" panose="020B0604030504040204" pitchFamily="34" charset="0"/>
                  <a:cs typeface="Calibri" panose="020F0502020204030204" pitchFamily="34" charset="0"/>
                </a:rPr>
                <a:t>– how recruitment can employ people from the communities served, especially those further away from the labour market.</a:t>
              </a: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200" b="1" i="0" u="none" strike="noStrike" kern="0" cap="none" spc="0" normalizeH="0" baseline="0" noProof="0">
                  <a:ln>
                    <a:noFill/>
                  </a:ln>
                  <a:solidFill>
                    <a:sysClr val="windowText" lastClr="000000"/>
                  </a:solidFill>
                  <a:effectLst/>
                  <a:uLnTx/>
                  <a:uFillTx/>
                  <a:latin typeface="Aptos" panose="02110004020202020204"/>
                  <a:ea typeface="Verdana" panose="020B0604030504040204" pitchFamily="34" charset="0"/>
                  <a:cs typeface="Calibri" panose="020F0502020204030204" pitchFamily="34" charset="0"/>
                </a:rPr>
                <a:t>Place </a:t>
              </a:r>
              <a:r>
                <a:rPr kumimoji="0" lang="en-GB" sz="1200" b="0" i="0" u="none" strike="noStrike" kern="0" cap="none" spc="0" normalizeH="0" baseline="0" noProof="0">
                  <a:ln>
                    <a:noFill/>
                  </a:ln>
                  <a:solidFill>
                    <a:sysClr val="windowText" lastClr="000000"/>
                  </a:solidFill>
                  <a:effectLst/>
                  <a:uLnTx/>
                  <a:uFillTx/>
                  <a:latin typeface="Aptos" panose="02110004020202020204"/>
                  <a:ea typeface="Verdana" panose="020B0604030504040204" pitchFamily="34" charset="0"/>
                  <a:cs typeface="Calibri" panose="020F0502020204030204" pitchFamily="34" charset="0"/>
                </a:rPr>
                <a:t>– how the health and social care ‘footprint’ and estate can be managed to provide better access to services as well as benefit local communities, businesses and the third sector.</a:t>
              </a:r>
            </a:p>
          </p:txBody>
        </p:sp>
        <p:sp>
          <p:nvSpPr>
            <p:cNvPr id="11" name="TextBox 10">
              <a:extLst>
                <a:ext uri="{FF2B5EF4-FFF2-40B4-BE49-F238E27FC236}">
                  <a16:creationId xmlns:a16="http://schemas.microsoft.com/office/drawing/2014/main" id="{763965F9-896C-3D6B-06E7-61C618AF1888}"/>
                </a:ext>
              </a:extLst>
            </p:cNvPr>
            <p:cNvSpPr txBox="1"/>
            <p:nvPr/>
          </p:nvSpPr>
          <p:spPr>
            <a:xfrm>
              <a:off x="4785915" y="4196240"/>
              <a:ext cx="4788507" cy="1646605"/>
            </a:xfrm>
            <a:prstGeom prst="rect">
              <a:avLst/>
            </a:prstGeom>
            <a:grpFill/>
          </p:spPr>
          <p:txBody>
            <a:bodyPr wrap="square">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a:ln>
                    <a:noFill/>
                  </a:ln>
                  <a:solidFill>
                    <a:prstClr val="black"/>
                  </a:solidFill>
                  <a:effectLst/>
                  <a:uLnTx/>
                  <a:uFillTx/>
                  <a:latin typeface="Aptos" panose="02110004020202020204"/>
                  <a:ea typeface="Verdana" panose="020B0604030504040204" pitchFamily="34" charset="0"/>
                  <a:cs typeface="Calibri" panose="020F0502020204030204" pitchFamily="34" charset="0"/>
                </a:rPr>
                <a:t>As a £1.5bn anchor institution that employs over 14,000 </a:t>
              </a:r>
              <a:r>
                <a:rPr kumimoji="0" lang="en-GB" sz="1200" b="0" i="0" u="none" strike="noStrike" kern="1200" cap="none" spc="0" normalizeH="0" baseline="0" noProof="0">
                  <a:ln>
                    <a:noFill/>
                  </a:ln>
                  <a:solidFill>
                    <a:prstClr val="black"/>
                  </a:solidFill>
                  <a:effectLst/>
                  <a:uLnTx/>
                  <a:uFillTx/>
                  <a:latin typeface="Aptos" panose="02110004020202020204"/>
                  <a:ea typeface="Verdana" panose="020B0604030504040204" pitchFamily="34" charset="0"/>
                  <a:cs typeface="Calibri" panose="020F0502020204030204" pitchFamily="34" charset="0"/>
                </a:rPr>
                <a:t>the Health Board has significant assets and spending power and can consciously use these resources to improve the health of the population of Swansea Bay and create a better future for all. </a:t>
              </a:r>
            </a:p>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panose="020B0604030504040204" pitchFamily="34" charset="0"/>
                  <a:cs typeface="Calibri" panose="020F0502020204030204" pitchFamily="34" charset="0"/>
                </a:rPr>
                <a:t>Our Population Health Strategy articulates the role we can and need to take through the four pillars, one of which is anchor. It calls for us to mobilise and repurpose our resources to ensure greater and longer lasting impact.</a:t>
              </a:r>
            </a:p>
          </p:txBody>
        </p:sp>
      </p:grpSp>
      <p:sp>
        <p:nvSpPr>
          <p:cNvPr id="14" name="TextBox 13">
            <a:extLst>
              <a:ext uri="{FF2B5EF4-FFF2-40B4-BE49-F238E27FC236}">
                <a16:creationId xmlns:a16="http://schemas.microsoft.com/office/drawing/2014/main" id="{0BE0AE26-9037-5EFE-BF99-977B6BDCCFAC}"/>
              </a:ext>
            </a:extLst>
          </p:cNvPr>
          <p:cNvSpPr txBox="1"/>
          <p:nvPr/>
        </p:nvSpPr>
        <p:spPr>
          <a:xfrm>
            <a:off x="357549" y="638311"/>
            <a:ext cx="9190901" cy="1015663"/>
          </a:xfrm>
          <a:prstGeom prst="rect">
            <a:avLst/>
          </a:prstGeom>
          <a:noFill/>
        </p:spPr>
        <p:txBody>
          <a:bodyPr wrap="square" lIns="91440" tIns="45720" rIns="91440" bIns="45720" anchor="t">
            <a:spAutoFit/>
          </a:bodyPr>
          <a:lstStyle/>
          <a:p>
            <a:pPr marL="0" marR="0" lvl="0" indent="0" algn="just" defTabSz="457200" rtl="0" eaLnBrk="1" fontAlgn="auto" latinLnBrk="0" hangingPunct="1">
              <a:lnSpc>
                <a:spcPct val="100000"/>
              </a:lnSpc>
              <a:spcBef>
                <a:spcPts val="300"/>
              </a:spcBef>
              <a:spcAft>
                <a:spcPts val="30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Our </a:t>
            </a:r>
            <a:r>
              <a:rPr lang="en-GB" sz="1200">
                <a:solidFill>
                  <a:prstClr val="black"/>
                </a:solidFill>
                <a:latin typeface="Aptos" panose="02110004020202020204"/>
                <a:ea typeface="Verdana"/>
              </a:rPr>
              <a:t>Population</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a:t>
            </a:r>
            <a:r>
              <a:rPr lang="en-GB" sz="1200">
                <a:solidFill>
                  <a:prstClr val="black"/>
                </a:solidFill>
                <a:latin typeface="Aptos" panose="02110004020202020204"/>
                <a:ea typeface="Verdana"/>
              </a:rPr>
              <a:t>Health</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a:t>
            </a:r>
            <a:r>
              <a:rPr lang="en-GB" sz="1200">
                <a:solidFill>
                  <a:prstClr val="black"/>
                </a:solidFill>
                <a:latin typeface="Aptos" panose="02110004020202020204"/>
                <a:ea typeface="Verdana"/>
              </a:rPr>
              <a:t>Strategy</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 requires action to challenge the status quo and change behaviour to enable us to move from responding to increasing demands on our services to prioritising equity across all that we do to address the differential health needs of our population leading to a better, fairer Swansea Bay for all. Developing understanding and action in line with our role as an anchor institution and productive partnerships as the foundation for joined up action to reduce the gap between our least and most deprived communities, addressing poverty and the impact this has on the overall health and wellbeing of our local population. </a:t>
            </a:r>
          </a:p>
        </p:txBody>
      </p:sp>
    </p:spTree>
    <p:extLst>
      <p:ext uri="{BB962C8B-B14F-4D97-AF65-F5344CB8AC3E}">
        <p14:creationId xmlns:p14="http://schemas.microsoft.com/office/powerpoint/2010/main" val="27596529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EF936-0D5D-7B32-A861-E15252133323}"/>
            </a:ext>
          </a:extLst>
        </p:cNvPr>
        <p:cNvGrpSpPr/>
        <p:nvPr/>
      </p:nvGrpSpPr>
      <p:grpSpPr>
        <a:xfrm>
          <a:off x="0" y="0"/>
          <a:ext cx="0" cy="0"/>
          <a:chOff x="0" y="0"/>
          <a:chExt cx="0" cy="0"/>
        </a:xfrm>
      </p:grpSpPr>
      <p:sp>
        <p:nvSpPr>
          <p:cNvPr id="10" name="Rectangle: Rounded Corners 10">
            <a:extLst>
              <a:ext uri="{FF2B5EF4-FFF2-40B4-BE49-F238E27FC236}">
                <a16:creationId xmlns:a16="http://schemas.microsoft.com/office/drawing/2014/main" id="{93E9AC3C-BEEE-F76D-C2EC-A8C9733F82B3}"/>
              </a:ext>
            </a:extLst>
          </p:cNvPr>
          <p:cNvSpPr/>
          <p:nvPr/>
        </p:nvSpPr>
        <p:spPr>
          <a:xfrm>
            <a:off x="307975" y="1280160"/>
            <a:ext cx="9253538" cy="5441318"/>
          </a:xfrm>
          <a:prstGeom prst="rect">
            <a:avLst/>
          </a:prstGeom>
          <a:solidFill>
            <a:schemeClr val="accent2">
              <a:lumMod val="20000"/>
              <a:lumOff val="80000"/>
              <a:alpha val="41000"/>
            </a:schemeClr>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875782C8-DBCE-9D1B-0423-612839391CC9}"/>
              </a:ext>
            </a:extLst>
          </p:cNvPr>
          <p:cNvPicPr>
            <a:picLocks noChangeAspect="1"/>
          </p:cNvPicPr>
          <p:nvPr/>
        </p:nvPicPr>
        <p:blipFill>
          <a:blip r:embed="rId3">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505634C9-6480-B658-2CD3-09AFFAF05E9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a:solidFill>
                  <a:prstClr val="black">
                    <a:tint val="82000"/>
                  </a:prstClr>
                </a:solidFill>
                <a:latin typeface="Aptos" panose="02110004020202020204"/>
              </a:rPr>
              <a:t>34</a:t>
            </a:r>
            <a:endParaRPr kumimoji="0" lang="en-GB" sz="9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16" name="Rectangle 15">
            <a:extLst>
              <a:ext uri="{FF2B5EF4-FFF2-40B4-BE49-F238E27FC236}">
                <a16:creationId xmlns:a16="http://schemas.microsoft.com/office/drawing/2014/main" id="{F5528709-D507-0EFD-D134-A27E4902F6D4}"/>
              </a:ext>
            </a:extLst>
          </p:cNvPr>
          <p:cNvSpPr/>
          <p:nvPr/>
        </p:nvSpPr>
        <p:spPr>
          <a:xfrm>
            <a:off x="262975" y="425630"/>
            <a:ext cx="5747711" cy="34323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800" b="1" i="0" u="none" strike="noStrike" kern="1200" cap="none" spc="0" normalizeH="0" baseline="0" noProof="0">
                <a:ln>
                  <a:noFill/>
                </a:ln>
                <a:solidFill>
                  <a:srgbClr val="834AAD"/>
                </a:solidFill>
                <a:effectLst/>
                <a:uLnTx/>
                <a:uFillTx/>
                <a:latin typeface="Aptos Black" panose="020F0502020204030204" pitchFamily="34" charset="0"/>
                <a:ea typeface="+mn-ea"/>
                <a:cs typeface="+mn-cs"/>
              </a:rPr>
              <a:t>Population Health Priority Areas for 2025/26</a:t>
            </a:r>
          </a:p>
        </p:txBody>
      </p:sp>
      <p:sp>
        <p:nvSpPr>
          <p:cNvPr id="2" name="TextBox 1">
            <a:extLst>
              <a:ext uri="{FF2B5EF4-FFF2-40B4-BE49-F238E27FC236}">
                <a16:creationId xmlns:a16="http://schemas.microsoft.com/office/drawing/2014/main" id="{87A7D01D-492A-D963-811E-B2813909B6BC}"/>
              </a:ext>
            </a:extLst>
          </p:cNvPr>
          <p:cNvSpPr txBox="1"/>
          <p:nvPr/>
        </p:nvSpPr>
        <p:spPr>
          <a:xfrm>
            <a:off x="344487" y="736774"/>
            <a:ext cx="9218258" cy="461665"/>
          </a:xfrm>
          <a:prstGeom prst="rect">
            <a:avLst/>
          </a:prstGeom>
          <a:noFill/>
        </p:spPr>
        <p:txBody>
          <a:bodyPr wrap="square">
            <a:spAutoFit/>
          </a:bodyPr>
          <a:lstStyle/>
          <a:p>
            <a:pPr marL="0" marR="0" lvl="0" indent="0" algn="just" defTabSz="457200" rtl="0" eaLnBrk="1" fontAlgn="auto" latinLnBrk="0" hangingPunct="1">
              <a:lnSpc>
                <a:spcPct val="100000"/>
              </a:lnSpc>
              <a:spcBef>
                <a:spcPts val="300"/>
              </a:spcBef>
              <a:spcAft>
                <a:spcPts val="300"/>
              </a:spcAft>
              <a:buClrTx/>
              <a:buSzTx/>
              <a:buFontTx/>
              <a:buNone/>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Alongside delivery against our ambitions outlined in the Population Health Strategy, the 2025/26 NHS planning guidance also draws attention to specific priority areas which include:</a:t>
            </a:r>
          </a:p>
        </p:txBody>
      </p:sp>
      <p:sp>
        <p:nvSpPr>
          <p:cNvPr id="3" name="TextBox 2">
            <a:extLst>
              <a:ext uri="{FF2B5EF4-FFF2-40B4-BE49-F238E27FC236}">
                <a16:creationId xmlns:a16="http://schemas.microsoft.com/office/drawing/2014/main" id="{C68EC2A1-0F27-EF18-B356-47419E90AEFF}"/>
              </a:ext>
            </a:extLst>
          </p:cNvPr>
          <p:cNvSpPr txBox="1"/>
          <p:nvPr/>
        </p:nvSpPr>
        <p:spPr>
          <a:xfrm>
            <a:off x="343255" y="1281810"/>
            <a:ext cx="4345123" cy="2308324"/>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Aptos" panose="02110004020202020204"/>
                <a:ea typeface="+mn-ea"/>
                <a:cs typeface="+mn-cs"/>
              </a:rPr>
              <a:t>Diabetes management</a:t>
            </a:r>
          </a:p>
          <a:p>
            <a:pPr marL="357188" marR="0" lvl="0"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Improved compliance with completion of 8 care processes for patients within primary and secondary care services</a:t>
            </a:r>
          </a:p>
          <a:p>
            <a:pPr marL="357188" marR="0" lvl="0"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Monitoring of requirements of the DSS specifications</a:t>
            </a:r>
          </a:p>
          <a:p>
            <a:pPr marL="357188" marR="0" lvl="0"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Education and communication programme for all staff and patients</a:t>
            </a:r>
          </a:p>
          <a:p>
            <a:pPr marL="357188" marR="0" lvl="0"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Digital improvements to increase data capture</a:t>
            </a:r>
          </a:p>
          <a:p>
            <a:pPr marL="357188" marR="0" lvl="0"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Participation in the Welsh Government home urine albumin testing pilot</a:t>
            </a:r>
          </a:p>
          <a:p>
            <a:pPr marL="357188" marR="0" lvl="0"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Allocation of a diabetes consultant to each cluster for early/timely advice and expertise</a:t>
            </a:r>
          </a:p>
        </p:txBody>
      </p:sp>
      <p:sp>
        <p:nvSpPr>
          <p:cNvPr id="6" name="TextBox 5">
            <a:extLst>
              <a:ext uri="{FF2B5EF4-FFF2-40B4-BE49-F238E27FC236}">
                <a16:creationId xmlns:a16="http://schemas.microsoft.com/office/drawing/2014/main" id="{DA87A18C-3C6E-D79A-BEA3-A997DBFD4BCD}"/>
              </a:ext>
            </a:extLst>
          </p:cNvPr>
          <p:cNvSpPr txBox="1"/>
          <p:nvPr/>
        </p:nvSpPr>
        <p:spPr>
          <a:xfrm>
            <a:off x="4953000" y="1337965"/>
            <a:ext cx="4609745" cy="3970318"/>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Aptos" panose="02110004020202020204"/>
                <a:ea typeface="+mn-ea"/>
                <a:cs typeface="+mn-cs"/>
              </a:rPr>
              <a:t>Health Protection &amp; Immunisation</a:t>
            </a:r>
          </a:p>
          <a:p>
            <a:pPr marL="26670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a:ln>
                  <a:noFill/>
                </a:ln>
                <a:solidFill>
                  <a:prstClr val="black"/>
                </a:solidFill>
                <a:effectLst/>
                <a:uLnTx/>
                <a:uFillTx/>
                <a:latin typeface="Aptos" panose="02110004020202020204"/>
                <a:ea typeface="+mn-ea"/>
                <a:cs typeface="+mn-cs"/>
              </a:rPr>
              <a:t>National Immunisation Framework for Wales</a:t>
            </a:r>
          </a:p>
          <a:p>
            <a:pPr marL="628650"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Evaluate performance to learn from practice and improve on uptake in all target population</a:t>
            </a:r>
          </a:p>
          <a:p>
            <a:pPr marL="628650"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Providing data to key local partners involved in the delivery of vaccines to adopt good practice and improve efficiency</a:t>
            </a:r>
          </a:p>
          <a:p>
            <a:pPr marL="266700" marR="0" lvl="1" indent="0" algn="just" defTabSz="457200" rtl="0" eaLnBrk="1" fontAlgn="auto" latinLnBrk="0" hangingPunct="1">
              <a:lnSpc>
                <a:spcPct val="100000"/>
              </a:lnSpc>
              <a:spcBef>
                <a:spcPts val="0"/>
              </a:spcBef>
              <a:spcAft>
                <a:spcPts val="0"/>
              </a:spcAft>
              <a:buClrTx/>
              <a:buSzTx/>
              <a:buFontTx/>
              <a:buNone/>
              <a:tabLst>
                <a:tab pos="266700" algn="l"/>
              </a:tabLst>
              <a:defRPr/>
            </a:pPr>
            <a:r>
              <a:rPr kumimoji="0" lang="en-GB" sz="1200" b="0" i="1" u="none" strike="noStrike" kern="1200" cap="none" spc="0" normalizeH="0" baseline="0" noProof="0">
                <a:ln>
                  <a:noFill/>
                </a:ln>
                <a:solidFill>
                  <a:prstClr val="black"/>
                </a:solidFill>
                <a:effectLst/>
                <a:uLnTx/>
                <a:uFillTx/>
                <a:latin typeface="Aptos" panose="02110004020202020204"/>
                <a:ea typeface="+mn-ea"/>
                <a:cs typeface="+mn-cs"/>
              </a:rPr>
              <a:t>Vaccine Equity Strategic Plan Implementation</a:t>
            </a:r>
          </a:p>
          <a:p>
            <a:pPr marL="628650"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Re-focus services to address inequalities in vaccine uptake rates across ethnicity and deprivation through the leadership of an established Vaccine Equity Group</a:t>
            </a:r>
          </a:p>
          <a:p>
            <a:pPr marL="628650"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Enable easy access for all services to information on vaccination to promote understanding and uptake</a:t>
            </a:r>
          </a:p>
          <a:p>
            <a:pPr marL="266700" marR="0" lvl="1" indent="0" algn="just" defTabSz="4572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a:ln>
                  <a:noFill/>
                </a:ln>
                <a:solidFill>
                  <a:prstClr val="black"/>
                </a:solidFill>
                <a:effectLst/>
                <a:uLnTx/>
                <a:uFillTx/>
                <a:latin typeface="Aptos" panose="02110004020202020204"/>
                <a:ea typeface="+mn-ea"/>
                <a:cs typeface="+mn-cs"/>
              </a:rPr>
              <a:t>Health Protection Framework for Wales</a:t>
            </a:r>
          </a:p>
          <a:p>
            <a:pPr marL="628650"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Swansea Bay UHB will provide leadership in developing a sustainable regional Health Protection Partnership that focusses on multi-agency action to prevent and respond to health protection challenges</a:t>
            </a:r>
          </a:p>
          <a:p>
            <a:pPr marL="628650"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The Health Board, working with partners, will continue work towards Welsh Government elimination targets for hepatitis B&amp;C, HIV and Tuberculosis</a:t>
            </a:r>
          </a:p>
        </p:txBody>
      </p:sp>
      <p:sp>
        <p:nvSpPr>
          <p:cNvPr id="7" name="TextBox 6">
            <a:extLst>
              <a:ext uri="{FF2B5EF4-FFF2-40B4-BE49-F238E27FC236}">
                <a16:creationId xmlns:a16="http://schemas.microsoft.com/office/drawing/2014/main" id="{6C22ED7D-8408-160E-4A7B-2E70E4B606C8}"/>
              </a:ext>
            </a:extLst>
          </p:cNvPr>
          <p:cNvSpPr txBox="1"/>
          <p:nvPr/>
        </p:nvSpPr>
        <p:spPr>
          <a:xfrm>
            <a:off x="323219" y="3591784"/>
            <a:ext cx="4609745" cy="156966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Aptos" panose="02110004020202020204"/>
                <a:ea typeface="+mn-ea"/>
                <a:cs typeface="+mn-cs"/>
              </a:rPr>
              <a:t>Tobacco Control</a:t>
            </a:r>
          </a:p>
          <a:p>
            <a:pPr marL="357188"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tab pos="266700" algn="l"/>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Help Me Quit smoking cessation services continue to be operational in Swansea Bay, providing support to smokers in the community, hospital and maternity</a:t>
            </a:r>
          </a:p>
          <a:p>
            <a:pPr marL="357188"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tab pos="266700" algn="l"/>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Help Me Quit in Hospital and Maternal Smoking Cessation pilot programmes are operational in the Health Board, with continued funding through Prevention and Early Years funding in 2025/26</a:t>
            </a:r>
          </a:p>
        </p:txBody>
      </p:sp>
      <p:sp>
        <p:nvSpPr>
          <p:cNvPr id="8" name="TextBox 7">
            <a:extLst>
              <a:ext uri="{FF2B5EF4-FFF2-40B4-BE49-F238E27FC236}">
                <a16:creationId xmlns:a16="http://schemas.microsoft.com/office/drawing/2014/main" id="{970A2305-D871-ABE1-E40B-76B1CDC51673}"/>
              </a:ext>
            </a:extLst>
          </p:cNvPr>
          <p:cNvSpPr txBox="1"/>
          <p:nvPr/>
        </p:nvSpPr>
        <p:spPr>
          <a:xfrm>
            <a:off x="5137265" y="5447809"/>
            <a:ext cx="4425480" cy="1015663"/>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Aptos" panose="02110004020202020204"/>
                <a:ea typeface="+mn-ea"/>
                <a:cs typeface="+mn-cs"/>
              </a:rPr>
              <a:t>Weight Management</a:t>
            </a:r>
          </a:p>
          <a:p>
            <a:pPr marL="357188"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Develop a comprehensive and sustainable weight management pathway in line with the All Wales Weight Management Pathway, including a focus on Level 2 and Level 3 adult Weight Management Services</a:t>
            </a:r>
          </a:p>
        </p:txBody>
      </p:sp>
      <p:sp>
        <p:nvSpPr>
          <p:cNvPr id="9" name="TextBox 8">
            <a:extLst>
              <a:ext uri="{FF2B5EF4-FFF2-40B4-BE49-F238E27FC236}">
                <a16:creationId xmlns:a16="http://schemas.microsoft.com/office/drawing/2014/main" id="{0721A894-3428-5B59-BE45-57EAE8BA7E25}"/>
              </a:ext>
            </a:extLst>
          </p:cNvPr>
          <p:cNvSpPr txBox="1"/>
          <p:nvPr/>
        </p:nvSpPr>
        <p:spPr>
          <a:xfrm>
            <a:off x="343255" y="5157581"/>
            <a:ext cx="4609745" cy="156966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Aptos" panose="02110004020202020204"/>
                <a:ea typeface="+mn-ea"/>
                <a:cs typeface="+mn-cs"/>
              </a:rPr>
              <a:t>Whole System Approach to Healthy Weight</a:t>
            </a:r>
          </a:p>
          <a:p>
            <a:pPr marL="357188"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tab pos="266700" algn="l"/>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Access to food, including availability and affordability, has been agreed by the PSBs as a regional priority</a:t>
            </a:r>
          </a:p>
          <a:p>
            <a:pPr marL="357188"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tab pos="266700" algn="l"/>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Work will commence to map this in detail and agree the area of focus for collaborative work, aligning with the Well-being Plans and Health Board priorities</a:t>
            </a:r>
          </a:p>
          <a:p>
            <a:pPr marL="357188" marR="0" lvl="1" indent="-1714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tab pos="266700" algn="l"/>
              </a:tabLst>
              <a:defRPr/>
            </a:pPr>
            <a:r>
              <a:rPr kumimoji="0" lang="en-GB" sz="1200" b="0" i="0" u="none" strike="noStrike" kern="1200" cap="none" spc="0" normalizeH="0" baseline="0" noProof="0">
                <a:ln>
                  <a:noFill/>
                </a:ln>
                <a:solidFill>
                  <a:prstClr val="black"/>
                </a:solidFill>
                <a:effectLst/>
                <a:uLnTx/>
                <a:uFillTx/>
                <a:latin typeface="Aptos" panose="02110004020202020204"/>
                <a:ea typeface="+mn-ea"/>
                <a:cs typeface="+mn-cs"/>
              </a:rPr>
              <a:t>A regional Learning Network aimed at building capacity and capability for systems working will be established</a:t>
            </a:r>
          </a:p>
        </p:txBody>
      </p:sp>
    </p:spTree>
    <p:extLst>
      <p:ext uri="{BB962C8B-B14F-4D97-AF65-F5344CB8AC3E}">
        <p14:creationId xmlns:p14="http://schemas.microsoft.com/office/powerpoint/2010/main" val="8070115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4559B1E-8BAB-EF07-87B0-B4700C238C66}"/>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7BE7A8DA-7457-E080-F259-520469FF82B3}"/>
              </a:ext>
            </a:extLst>
          </p:cNvPr>
          <p:cNvSpPr>
            <a:spLocks noGrp="1"/>
          </p:cNvSpPr>
          <p:nvPr>
            <p:ph type="sldNum" sz="quarter" idx="12"/>
          </p:nvPr>
        </p:nvSpPr>
        <p:spPr>
          <a:xfrm>
            <a:off x="6400862" y="9587105"/>
            <a:ext cx="1543050" cy="527403"/>
          </a:xfrm>
        </p:spPr>
        <p:txBody>
          <a:bodyPr/>
          <a:lstStyle/>
          <a:p>
            <a:fld id="{1B571774-39BD-4D3C-8315-35C0B43D4F9A}" type="slidenum">
              <a:rPr lang="en-GB" smtClean="0"/>
              <a:t>36</a:t>
            </a:fld>
            <a:endParaRPr lang="en-GB"/>
          </a:p>
        </p:txBody>
      </p:sp>
      <p:sp>
        <p:nvSpPr>
          <p:cNvPr id="5" name="TextBox 4">
            <a:extLst>
              <a:ext uri="{FF2B5EF4-FFF2-40B4-BE49-F238E27FC236}">
                <a16:creationId xmlns:a16="http://schemas.microsoft.com/office/drawing/2014/main" id="{EC3C0F48-6485-928C-F774-D932C218A9F4}"/>
              </a:ext>
            </a:extLst>
          </p:cNvPr>
          <p:cNvSpPr txBox="1"/>
          <p:nvPr/>
        </p:nvSpPr>
        <p:spPr>
          <a:xfrm>
            <a:off x="344488" y="534762"/>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Quality, Safety and Patient Experience</a:t>
            </a:r>
          </a:p>
        </p:txBody>
      </p:sp>
      <p:pic>
        <p:nvPicPr>
          <p:cNvPr id="3" name="Content Placeholder 3">
            <a:extLst>
              <a:ext uri="{FF2B5EF4-FFF2-40B4-BE49-F238E27FC236}">
                <a16:creationId xmlns:a16="http://schemas.microsoft.com/office/drawing/2014/main" id="{3CB4953A-8632-CCAB-0497-9E0F53AD218B}"/>
              </a:ext>
            </a:extLst>
          </p:cNvPr>
          <p:cNvPicPr>
            <a:picLocks/>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857" t="2856" r="2528"/>
          <a:stretch/>
        </p:blipFill>
        <p:spPr bwMode="auto">
          <a:xfrm>
            <a:off x="5598903" y="2659461"/>
            <a:ext cx="3713539" cy="3622504"/>
          </a:xfrm>
          <a:prstGeom prst="rect">
            <a:avLst/>
          </a:prstGeom>
          <a:noFill/>
          <a:ln>
            <a:noFill/>
          </a:ln>
        </p:spPr>
      </p:pic>
      <p:sp>
        <p:nvSpPr>
          <p:cNvPr id="11" name="TextBox 10">
            <a:extLst>
              <a:ext uri="{FF2B5EF4-FFF2-40B4-BE49-F238E27FC236}">
                <a16:creationId xmlns:a16="http://schemas.microsoft.com/office/drawing/2014/main" id="{3CE1843F-0966-969A-1BC6-3DC7618FF22F}"/>
              </a:ext>
            </a:extLst>
          </p:cNvPr>
          <p:cNvSpPr txBox="1"/>
          <p:nvPr/>
        </p:nvSpPr>
        <p:spPr>
          <a:xfrm>
            <a:off x="344487" y="878146"/>
            <a:ext cx="9217025" cy="1646605"/>
          </a:xfrm>
          <a:prstGeom prst="rect">
            <a:avLst/>
          </a:prstGeom>
          <a:noFill/>
        </p:spPr>
        <p:txBody>
          <a:bodyPr wrap="square">
            <a:spAutoFit/>
          </a:bodyPr>
          <a:lstStyle/>
          <a:p>
            <a:pPr algn="just">
              <a:spcAft>
                <a:spcPts val="600"/>
              </a:spcAft>
              <a:defRPr/>
            </a:pPr>
            <a:r>
              <a:rPr lang="en-GB" sz="1200">
                <a:ea typeface="Verdana" panose="020B0604030504040204" pitchFamily="34" charset="0"/>
              </a:rPr>
              <a:t>Swansea Bay University Health Board (SBUHB) has a Duty of Quality –Health and Care Quality Standards, as set out in the Quality and Engagement Act (Welsh Government, Health and Social Care (Quality and Engagement) (Wales) Act 2020). In line with our responsibilities under this duty, Quality and Safety remain fundamental to our Annual Plan and the plans of our Service Groups and Systems. We aim to do this by: Putting quality at the heart of all of our decisions; Having an effective quality management system in place; Communicating with our communities about the quality of our care. In addition to this, SBUHB has a duty to </a:t>
            </a:r>
            <a:r>
              <a:rPr lang="en-GB" sz="1200">
                <a:ea typeface="Verdana" panose="020B0604030504040204" pitchFamily="34" charset="0"/>
                <a:cs typeface="Arial" panose="020B0604020202020204" pitchFamily="34" charset="0"/>
              </a:rPr>
              <a:t>ensure that we are open and transparent when care goes wrong under the Duty of Candour</a:t>
            </a:r>
            <a:endParaRPr lang="en-GB" sz="1200">
              <a:ea typeface="Verdana" panose="020B0604030504040204" pitchFamily="34" charset="0"/>
            </a:endParaRPr>
          </a:p>
          <a:p>
            <a:pPr algn="just">
              <a:spcAft>
                <a:spcPts val="600"/>
              </a:spcAft>
              <a:defRPr/>
            </a:pPr>
            <a:r>
              <a:rPr lang="en-GB" sz="1200">
                <a:ea typeface="Verdana" panose="020B0604030504040204" pitchFamily="34" charset="0"/>
              </a:rPr>
              <a:t>Our Quality Strategy is clear that “quality is everybody’s business”. The strategy sets out our vision for quality, namely </a:t>
            </a:r>
            <a:r>
              <a:rPr lang="en-GB" sz="1200" b="1" i="1">
                <a:ea typeface="Verdana" panose="020B0604030504040204" pitchFamily="34" charset="0"/>
              </a:rPr>
              <a:t>“to reignite our intrinsic commitment to delivery of high-quality care that exceeds patients and carer expectations”</a:t>
            </a:r>
            <a:r>
              <a:rPr lang="en-GB" sz="1200" i="1">
                <a:ea typeface="Verdana" panose="020B0604030504040204" pitchFamily="34" charset="0"/>
              </a:rPr>
              <a:t>. </a:t>
            </a:r>
            <a:endParaRPr lang="en-GB" sz="1200">
              <a:ea typeface="Verdana" panose="020B0604030504040204" pitchFamily="34" charset="0"/>
            </a:endParaRPr>
          </a:p>
        </p:txBody>
      </p:sp>
      <p:sp>
        <p:nvSpPr>
          <p:cNvPr id="13" name="Rectangle 12">
            <a:extLst>
              <a:ext uri="{FF2B5EF4-FFF2-40B4-BE49-F238E27FC236}">
                <a16:creationId xmlns:a16="http://schemas.microsoft.com/office/drawing/2014/main" id="{E262F345-7659-F580-B466-A5C47AE82A38}"/>
              </a:ext>
            </a:extLst>
          </p:cNvPr>
          <p:cNvSpPr/>
          <p:nvPr/>
        </p:nvSpPr>
        <p:spPr>
          <a:xfrm>
            <a:off x="336323" y="2482906"/>
            <a:ext cx="5747711" cy="287515"/>
          </a:xfrm>
          <a:prstGeom prst="rect">
            <a:avLst/>
          </a:prstGeom>
        </p:spPr>
        <p:txBody>
          <a:bodyPr wrap="square">
            <a:spAutoFit/>
          </a:bodyPr>
          <a:lstStyle/>
          <a:p>
            <a:pPr marL="0" marR="0" lvl="0" indent="0" defTabSz="914400" rtl="0" eaLnBrk="1" fontAlgn="auto" latinLnBrk="0" hangingPunct="1">
              <a:lnSpc>
                <a:spcPct val="90000"/>
              </a:lnSpc>
              <a:spcBef>
                <a:spcPts val="0"/>
              </a:spcBef>
              <a:spcAft>
                <a:spcPts val="0"/>
              </a:spcAft>
              <a:buClrTx/>
              <a:buSzTx/>
              <a:buFontTx/>
              <a:buNone/>
              <a:tabLst/>
              <a:defRPr/>
            </a:pPr>
            <a:r>
              <a:rPr lang="en-GB" sz="1400" b="1"/>
              <a:t>Implementing Our Duty of Quality</a:t>
            </a:r>
            <a:endParaRPr lang="en-GB" sz="1200" b="1">
              <a:cs typeface="Arial" panose="020B0604020202020204" pitchFamily="34" charset="0"/>
            </a:endParaRPr>
          </a:p>
        </p:txBody>
      </p:sp>
      <p:sp>
        <p:nvSpPr>
          <p:cNvPr id="9" name="TextBox 8">
            <a:extLst>
              <a:ext uri="{FF2B5EF4-FFF2-40B4-BE49-F238E27FC236}">
                <a16:creationId xmlns:a16="http://schemas.microsoft.com/office/drawing/2014/main" id="{AE630CE3-4756-3D11-8F08-24DB5E1CCACF}"/>
              </a:ext>
            </a:extLst>
          </p:cNvPr>
          <p:cNvSpPr txBox="1"/>
          <p:nvPr/>
        </p:nvSpPr>
        <p:spPr>
          <a:xfrm>
            <a:off x="344488" y="2700734"/>
            <a:ext cx="5423902"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a:buChar char="•"/>
            </a:pPr>
            <a:r>
              <a:rPr lang="en-GB" sz="1200"/>
              <a:t>We will provide regular information to our communities on the quality and safety of our care</a:t>
            </a:r>
          </a:p>
          <a:p>
            <a:pPr marL="145415" indent="-145415" algn="just" defTabSz="776192">
              <a:buFont typeface="Arial" panose="020B0604020202020204" pitchFamily="34" charset="0"/>
              <a:buChar char="•"/>
              <a:defRPr/>
            </a:pPr>
            <a:r>
              <a:rPr lang="en-GB" sz="1200">
                <a:solidFill>
                  <a:prstClr val="black"/>
                </a:solidFill>
                <a:ea typeface="Verdana"/>
                <a:cs typeface="Arial"/>
              </a:rPr>
              <a:t>Our quality dashboard will be completed and launched across the organisation</a:t>
            </a:r>
            <a:endParaRPr lang="en-US" sz="1200">
              <a:solidFill>
                <a:prstClr val="black"/>
              </a:solidFill>
            </a:endParaRPr>
          </a:p>
          <a:p>
            <a:pPr marL="145415" indent="-145415" algn="just" defTabSz="776192">
              <a:buFont typeface="Arial" panose="020B0604020202020204" pitchFamily="34" charset="0"/>
              <a:buChar char="•"/>
              <a:defRPr/>
            </a:pPr>
            <a:r>
              <a:rPr lang="en-GB" sz="1200">
                <a:solidFill>
                  <a:prstClr val="black"/>
                </a:solidFill>
                <a:ea typeface="Verdana"/>
                <a:cs typeface="Arial"/>
              </a:rPr>
              <a:t>AMaT will be rolled out across nursing assurance audits</a:t>
            </a:r>
          </a:p>
          <a:p>
            <a:pPr marL="145540" indent="-145540" algn="just" defTabSz="776192">
              <a:buFont typeface="Arial" panose="020B0604020202020204" pitchFamily="34" charset="0"/>
              <a:buChar char="•"/>
              <a:defRPr/>
            </a:pPr>
            <a:r>
              <a:rPr lang="en-GB" sz="1200">
                <a:solidFill>
                  <a:prstClr val="black"/>
                </a:solidFill>
                <a:ea typeface="Verdana" panose="020B0604030504040204" pitchFamily="34" charset="0"/>
                <a:cs typeface="Arial" panose="020B0604020202020204" pitchFamily="34" charset="0"/>
              </a:rPr>
              <a:t>We will develop opportunities for our patients to support our assurance activities</a:t>
            </a:r>
          </a:p>
          <a:p>
            <a:pPr marL="145540" indent="-145540" algn="just" defTabSz="776192">
              <a:buFont typeface="Arial" panose="020B0604020202020204" pitchFamily="34" charset="0"/>
              <a:buChar char="•"/>
              <a:defRPr/>
            </a:pPr>
            <a:r>
              <a:rPr lang="en-GB" sz="1200">
                <a:solidFill>
                  <a:prstClr val="black"/>
                </a:solidFill>
                <a:ea typeface="Verdana" panose="020B0604030504040204" pitchFamily="34" charset="0"/>
                <a:cs typeface="Arial" panose="020B0604020202020204" pitchFamily="34" charset="0"/>
              </a:rPr>
              <a:t>Will support the work of our Mental Health QI and Assurance Board</a:t>
            </a:r>
          </a:p>
          <a:p>
            <a:pPr marL="145540" indent="-145540" algn="just" defTabSz="776192">
              <a:buFont typeface="Arial" panose="020B0604020202020204" pitchFamily="34" charset="0"/>
              <a:buChar char="•"/>
              <a:defRPr/>
            </a:pPr>
            <a:r>
              <a:rPr lang="en-GB" sz="1200">
                <a:solidFill>
                  <a:prstClr val="black"/>
                </a:solidFill>
                <a:ea typeface="Verdana" panose="020B0604030504040204" pitchFamily="34" charset="0"/>
                <a:cs typeface="Arial" panose="020B0604020202020204" pitchFamily="34" charset="0"/>
              </a:rPr>
              <a:t>We will continue to learn from internal and external reviews, including those from </a:t>
            </a:r>
            <a:r>
              <a:rPr lang="en-GB" sz="1200" err="1">
                <a:solidFill>
                  <a:prstClr val="black"/>
                </a:solidFill>
                <a:ea typeface="Verdana" panose="020B0604030504040204" pitchFamily="34" charset="0"/>
                <a:cs typeface="Arial" panose="020B0604020202020204" pitchFamily="34" charset="0"/>
              </a:rPr>
              <a:t>Llais</a:t>
            </a:r>
            <a:r>
              <a:rPr lang="en-GB" sz="1200">
                <a:solidFill>
                  <a:prstClr val="black"/>
                </a:solidFill>
                <a:ea typeface="Verdana" panose="020B0604030504040204" pitchFamily="34" charset="0"/>
                <a:cs typeface="Arial" panose="020B0604020202020204" pitchFamily="34" charset="0"/>
              </a:rPr>
              <a:t> and HIW </a:t>
            </a:r>
          </a:p>
          <a:p>
            <a:pPr marL="171450" indent="-171450" algn="just" defTabSz="776192">
              <a:buFont typeface="Arial" panose="020B0604020202020204" pitchFamily="34" charset="0"/>
              <a:buChar char="•"/>
              <a:defRPr/>
            </a:pPr>
            <a:r>
              <a:rPr lang="en-GB" sz="1200">
                <a:solidFill>
                  <a:prstClr val="black"/>
                </a:solidFill>
                <a:ea typeface="Verdana"/>
                <a:cs typeface="Arial"/>
              </a:rPr>
              <a:t>Our Patient Safety Congress events are well established with over 2150 attending in 2024, we will build on this in the coming year to increase the opportunities for learning across the organisation</a:t>
            </a:r>
          </a:p>
          <a:p>
            <a:pPr marL="171450" indent="-171450" algn="just" defTabSz="776192">
              <a:buFont typeface="Arial" panose="020B0604020202020204" pitchFamily="34" charset="0"/>
              <a:buChar char="•"/>
              <a:defRPr/>
            </a:pPr>
            <a:r>
              <a:rPr lang="en-GB" sz="1200">
                <a:solidFill>
                  <a:prstClr val="black"/>
                </a:solidFill>
                <a:ea typeface="Verdana"/>
                <a:cs typeface="Arial"/>
              </a:rPr>
              <a:t>We will embed of Quality Impact Assessment process at Board level</a:t>
            </a:r>
          </a:p>
          <a:p>
            <a:pPr marL="171450" indent="-171450" algn="just" defTabSz="776192">
              <a:buFont typeface="Arial" panose="020B0604020202020204" pitchFamily="34" charset="0"/>
              <a:buChar char="•"/>
              <a:defRPr/>
            </a:pPr>
            <a:r>
              <a:rPr lang="en-GB" sz="1200">
                <a:solidFill>
                  <a:prstClr val="black"/>
                </a:solidFill>
                <a:ea typeface="Verdana"/>
                <a:cs typeface="Arial"/>
              </a:rPr>
              <a:t>We will finalise and launch our Learning from Events Framework</a:t>
            </a:r>
          </a:p>
          <a:p>
            <a:pPr marL="171450" indent="-171450" algn="just" defTabSz="776192">
              <a:buFont typeface="Arial" panose="020B0604020202020204" pitchFamily="34" charset="0"/>
              <a:buChar char="•"/>
              <a:defRPr/>
            </a:pPr>
            <a:r>
              <a:rPr lang="en-GB" sz="1200">
                <a:solidFill>
                  <a:prstClr val="black"/>
                </a:solidFill>
                <a:ea typeface="Verdana"/>
                <a:cs typeface="Arial"/>
              </a:rPr>
              <a:t>Our QI Improvement Forums will continue to provide opportunities for sharing improvement ideas</a:t>
            </a:r>
          </a:p>
          <a:p>
            <a:pPr marL="171450" indent="-171450" algn="just" defTabSz="776192">
              <a:buFont typeface="Arial" panose="020B0604020202020204" pitchFamily="34" charset="0"/>
              <a:buChar char="•"/>
              <a:defRPr/>
            </a:pPr>
            <a:r>
              <a:rPr lang="en-GB" sz="1200">
                <a:solidFill>
                  <a:prstClr val="black"/>
                </a:solidFill>
                <a:ea typeface="Verdana"/>
                <a:cs typeface="Arial"/>
              </a:rPr>
              <a:t>We will increase opportunities for patient to be involved in quality improvement</a:t>
            </a:r>
          </a:p>
          <a:p>
            <a:pPr marL="171450" indent="-171450" algn="just" defTabSz="776192">
              <a:buFont typeface="Arial" panose="020B0604020202020204" pitchFamily="34" charset="0"/>
              <a:buChar char="•"/>
              <a:defRPr/>
            </a:pPr>
            <a:r>
              <a:rPr lang="en-GB" sz="1200">
                <a:solidFill>
                  <a:prstClr val="black"/>
                </a:solidFill>
                <a:ea typeface="Verdana"/>
                <a:cs typeface="Arial"/>
              </a:rPr>
              <a:t>We will work with partners as part of the Safe Care Collaborative</a:t>
            </a:r>
          </a:p>
          <a:p>
            <a:pPr marL="145540" indent="-145540" algn="just" defTabSz="776192">
              <a:buFont typeface="Arial" panose="020B0604020202020204" pitchFamily="34" charset="0"/>
              <a:buChar char="•"/>
              <a:defRPr/>
            </a:pPr>
            <a:endParaRPr lang="en-GB" sz="1200">
              <a:solidFill>
                <a:prstClr val="black"/>
              </a:solidFill>
              <a:ea typeface="Verdana" panose="020B0604030504040204" pitchFamily="34" charset="0"/>
              <a:cs typeface="Arial" panose="020B0604020202020204" pitchFamily="34" charset="0"/>
            </a:endParaRPr>
          </a:p>
          <a:p>
            <a:pPr marL="145415" indent="-145415" algn="just" defTabSz="776192">
              <a:buFont typeface="Arial" panose="020B0604020202020204" pitchFamily="34" charset="0"/>
              <a:buChar char="•"/>
              <a:defRPr/>
            </a:pPr>
            <a:endParaRPr lang="en-GB" sz="1800">
              <a:solidFill>
                <a:prstClr val="black"/>
              </a:solidFill>
              <a:latin typeface="Verdana"/>
              <a:ea typeface="Verdana"/>
              <a:cs typeface="Arial"/>
            </a:endParaRPr>
          </a:p>
          <a:p>
            <a:endParaRPr lang="en-GB" sz="1800"/>
          </a:p>
        </p:txBody>
      </p:sp>
    </p:spTree>
    <p:extLst>
      <p:ext uri="{BB962C8B-B14F-4D97-AF65-F5344CB8AC3E}">
        <p14:creationId xmlns:p14="http://schemas.microsoft.com/office/powerpoint/2010/main" val="16634738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10">
            <a:extLst>
              <a:ext uri="{FF2B5EF4-FFF2-40B4-BE49-F238E27FC236}">
                <a16:creationId xmlns:a16="http://schemas.microsoft.com/office/drawing/2014/main" id="{4140B9AB-7D4A-2116-CF70-A6C9F9BB5330}"/>
              </a:ext>
            </a:extLst>
          </p:cNvPr>
          <p:cNvSpPr/>
          <p:nvPr/>
        </p:nvSpPr>
        <p:spPr>
          <a:xfrm>
            <a:off x="331338" y="1575048"/>
            <a:ext cx="9148404" cy="5144497"/>
          </a:xfrm>
          <a:prstGeom prst="rect">
            <a:avLst/>
          </a:prstGeom>
          <a:solidFill>
            <a:schemeClr val="accent2">
              <a:lumMod val="20000"/>
              <a:lumOff val="80000"/>
              <a:alpha val="41000"/>
            </a:schemeClr>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85427CB7-A9F9-660A-A883-75FCAF54EDAC}"/>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0F90ACEB-25C6-7E17-064F-9A933407D89A}"/>
              </a:ext>
            </a:extLst>
          </p:cNvPr>
          <p:cNvSpPr>
            <a:spLocks noGrp="1"/>
          </p:cNvSpPr>
          <p:nvPr>
            <p:ph type="sldNum" sz="quarter" idx="12"/>
          </p:nvPr>
        </p:nvSpPr>
        <p:spPr/>
        <p:txBody>
          <a:bodyPr/>
          <a:lstStyle/>
          <a:p>
            <a:r>
              <a:rPr lang="en-GB"/>
              <a:t>36</a:t>
            </a:r>
          </a:p>
        </p:txBody>
      </p:sp>
      <p:sp>
        <p:nvSpPr>
          <p:cNvPr id="6" name="TextBox 5">
            <a:extLst>
              <a:ext uri="{FF2B5EF4-FFF2-40B4-BE49-F238E27FC236}">
                <a16:creationId xmlns:a16="http://schemas.microsoft.com/office/drawing/2014/main" id="{A1109CF7-C2C6-67DC-4116-1220D0859297}"/>
              </a:ext>
            </a:extLst>
          </p:cNvPr>
          <p:cNvSpPr txBox="1"/>
          <p:nvPr/>
        </p:nvSpPr>
        <p:spPr>
          <a:xfrm>
            <a:off x="4391313" y="1434241"/>
            <a:ext cx="4848726" cy="5293757"/>
          </a:xfrm>
          <a:prstGeom prst="rect">
            <a:avLst/>
          </a:prstGeom>
          <a:noFill/>
        </p:spPr>
        <p:txBody>
          <a:bodyPr wrap="square" lIns="91440" tIns="45720" rIns="91440" bIns="45720" anchor="t">
            <a:spAutoFit/>
          </a:bodyPr>
          <a:lstStyle/>
          <a:p>
            <a:pPr algn="just"/>
            <a:r>
              <a:rPr lang="en-GB" sz="1200" b="1">
                <a:ea typeface="Verdana"/>
                <a:cs typeface="Arial"/>
              </a:rPr>
              <a:t>End of Life Care</a:t>
            </a:r>
          </a:p>
          <a:p>
            <a:pPr marL="285750" indent="-285750" algn="just">
              <a:spcAft>
                <a:spcPts val="600"/>
              </a:spcAft>
              <a:buFont typeface="Arial" panose="020B0604020202020204" pitchFamily="34" charset="0"/>
              <a:buChar char="•"/>
            </a:pPr>
            <a:r>
              <a:rPr lang="en-GB" sz="1200">
                <a:ea typeface="Verdana"/>
                <a:cs typeface="Arial"/>
              </a:rPr>
              <a:t>We will continue to make improvements in our End-of-Life (</a:t>
            </a:r>
            <a:r>
              <a:rPr lang="en-GB" sz="1200" err="1">
                <a:ea typeface="Verdana"/>
                <a:cs typeface="Arial"/>
              </a:rPr>
              <a:t>EoL</a:t>
            </a:r>
            <a:r>
              <a:rPr lang="en-GB" sz="1200">
                <a:ea typeface="Verdana"/>
                <a:cs typeface="Arial"/>
              </a:rPr>
              <a:t>) Care in line with professional standards, clinical guidance and the quality attributes set out in the quality statement. We will do this with our Regional Partnership Board, Local  Authorities, Hospices,  Third Sector and other appropriate Stakeholders to ensure that people facing a life shortening illness at whatever stage of their lives are supported by a workforce who are upskilled in Advanced Care Planning, Future Care Planning and </a:t>
            </a:r>
            <a:r>
              <a:rPr lang="en-GB" sz="1200" err="1">
                <a:ea typeface="Verdana"/>
                <a:cs typeface="Arial"/>
              </a:rPr>
              <a:t>EoL</a:t>
            </a:r>
            <a:r>
              <a:rPr lang="en-GB" sz="1200">
                <a:ea typeface="Verdana"/>
                <a:cs typeface="Arial"/>
              </a:rPr>
              <a:t> Care. </a:t>
            </a:r>
          </a:p>
          <a:p>
            <a:pPr algn="just"/>
            <a:r>
              <a:rPr lang="en-GB" sz="1200" b="1">
                <a:ea typeface="Verdana"/>
                <a:cs typeface="Arial"/>
              </a:rPr>
              <a:t>Infection Prevention &amp; Control</a:t>
            </a:r>
          </a:p>
          <a:p>
            <a:pPr marL="285750" indent="-285750" algn="just">
              <a:spcAft>
                <a:spcPts val="600"/>
              </a:spcAft>
              <a:buFont typeface="Arial" panose="020B0604020202020204" pitchFamily="34" charset="0"/>
              <a:buChar char="•"/>
              <a:defRPr/>
            </a:pPr>
            <a:r>
              <a:rPr lang="en-GB" sz="1200">
                <a:ea typeface="Verdana"/>
                <a:cs typeface="Arial"/>
              </a:rPr>
              <a:t>We will continue to work collaboratively across the organisation in order to achieve the Antimicrobial Resistance and Health Care Associated Infection Improvement goals that have been set  for 2024-2025.  To ensure that we are always striving to improve outcomes for our service users we are working with our digital development team to create an application that will support the central analysis of HCAI case reviews. This will provide us with a better understanding of what may be contributing to our service users acquiring infections and guide us towards where we can make improvements.</a:t>
            </a:r>
          </a:p>
          <a:p>
            <a:pPr algn="just">
              <a:defRPr/>
            </a:pPr>
            <a:r>
              <a:rPr lang="en-GB" sz="1200" b="1">
                <a:ea typeface="Verdana"/>
                <a:cs typeface="Arial"/>
              </a:rPr>
              <a:t>Bereavement</a:t>
            </a:r>
          </a:p>
          <a:p>
            <a:pPr marL="228600" indent="-228600" algn="just">
              <a:spcAft>
                <a:spcPts val="600"/>
              </a:spcAft>
              <a:buFont typeface="Arial" panose="020B0604020202020204" pitchFamily="34" charset="0"/>
              <a:buChar char="•"/>
              <a:defRPr/>
            </a:pPr>
            <a:r>
              <a:rPr lang="en-GB" sz="1200">
                <a:ea typeface="Verdana"/>
                <a:cs typeface="Arial"/>
              </a:rPr>
              <a:t>We have achieved full implementation of the ‘Care After Death’ service and will continue to work collaboratively across the organisation and our partners to further develop the portfolio, service provision, relevant policies and outreach services. We have also adopted the Charter for the Bereaved Families.</a:t>
            </a:r>
            <a:endParaRPr lang="en-GB" sz="1200">
              <a:ea typeface="Verdana" panose="020B0604030504040204" pitchFamily="34" charset="0"/>
              <a:cs typeface="Arial" panose="020B0604020202020204" pitchFamily="34" charset="0"/>
            </a:endParaRPr>
          </a:p>
          <a:p>
            <a:pPr marL="285750" indent="-285750" algn="just">
              <a:buFont typeface="Arial" panose="020B0604020202020204" pitchFamily="34" charset="0"/>
              <a:buChar char="•"/>
              <a:defRPr/>
            </a:pPr>
            <a:endParaRPr lang="en-GB" sz="1100">
              <a:latin typeface="Verdana" panose="020B0604030504040204" pitchFamily="34" charset="0"/>
              <a:ea typeface="Verdana" panose="020B0604030504040204" pitchFamily="34" charset="0"/>
              <a:cs typeface="Arial" panose="020B0604020202020204" pitchFamily="34" charset="0"/>
            </a:endParaRPr>
          </a:p>
        </p:txBody>
      </p:sp>
      <p:sp>
        <p:nvSpPr>
          <p:cNvPr id="3" name="TextBox 2">
            <a:extLst>
              <a:ext uri="{FF2B5EF4-FFF2-40B4-BE49-F238E27FC236}">
                <a16:creationId xmlns:a16="http://schemas.microsoft.com/office/drawing/2014/main" id="{C7C771B9-995C-BD19-BB69-AB62D810E625}"/>
              </a:ext>
            </a:extLst>
          </p:cNvPr>
          <p:cNvSpPr txBox="1"/>
          <p:nvPr/>
        </p:nvSpPr>
        <p:spPr>
          <a:xfrm>
            <a:off x="449179" y="1592801"/>
            <a:ext cx="4158916" cy="4939814"/>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Reducing harm through pressure damage </a:t>
            </a: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and continuing our downward trajectory of number of pressure damage incidents reported through</a:t>
            </a:r>
          </a:p>
          <a:p>
            <a:pPr marL="342900" indent="-342900" algn="just">
              <a:buFont typeface="Arial" panose="020B0604020202020204" pitchFamily="34" charset="0"/>
              <a:buChar char="•"/>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Improving the information we give to patients about the importance of movement in order to maintain skin health</a:t>
            </a:r>
          </a:p>
          <a:p>
            <a:pPr marL="342900" indent="-342900" algn="just">
              <a:spcAft>
                <a:spcPts val="600"/>
              </a:spcAft>
              <a:buFont typeface="Arial" panose="020B0604020202020204" pitchFamily="34" charset="0"/>
              <a:buChar char="•"/>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Working to improve the quality of reporting of pressure damage so we can provide the appropriate care</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Nutrition &amp; Hydration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We will build on the enthusiasm for improving the nutrition and hydration of our patients.</a:t>
            </a:r>
          </a:p>
          <a:p>
            <a:pPr marL="171450" indent="-171450" algn="just">
              <a:spcAft>
                <a:spcPts val="600"/>
              </a:spcAft>
              <a:buFont typeface="Arial" panose="020B0604020202020204" pitchFamily="34" charset="0"/>
              <a:buChar char="•"/>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Deliver quality improvement projects to increase the availability of snacks for patients, engage with patients in developing and tasting menus as well as ensuring that we identify patients who require referral for specialist support.</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Preventing Harm from Falls</a:t>
            </a:r>
          </a:p>
          <a:p>
            <a:pPr marL="285750" indent="-285750" algn="just">
              <a:buFont typeface="Arial" panose="020B0604020202020204" pitchFamily="34" charset="0"/>
              <a:buChar char="•"/>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Implementing the recommendations from the national audit for inpatient falls</a:t>
            </a:r>
          </a:p>
          <a:p>
            <a:pPr marL="285750" indent="-285750" algn="just">
              <a:spcAft>
                <a:spcPts val="600"/>
              </a:spcAft>
              <a:buFont typeface="Arial" panose="020B0604020202020204" pitchFamily="34" charset="0"/>
              <a:buChar char="•"/>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Arial" panose="020B0604020202020204" pitchFamily="34" charset="0"/>
              </a:rPr>
              <a:t>Falls prevention work within the community through Clusters</a:t>
            </a:r>
          </a:p>
          <a:p>
            <a:pPr algn="just"/>
            <a:r>
              <a:rPr lang="en-GB" sz="1200" b="1">
                <a:ea typeface="Verdana" panose="020B0604030504040204" pitchFamily="34" charset="0"/>
                <a:cs typeface="Arial" panose="020B0604020202020204" pitchFamily="34" charset="0"/>
              </a:rPr>
              <a:t>Recognising and Responding to Deterioration</a:t>
            </a:r>
          </a:p>
          <a:p>
            <a:pPr marL="285750" indent="-285750" algn="just">
              <a:spcAft>
                <a:spcPts val="600"/>
              </a:spcAft>
              <a:buFont typeface="Arial" panose="020B0604020202020204" pitchFamily="34" charset="0"/>
              <a:buChar char="•"/>
            </a:pPr>
            <a:r>
              <a:rPr lang="en-GB" sz="1200">
                <a:ea typeface="Verdana" panose="020B0604030504040204" pitchFamily="34" charset="0"/>
                <a:cs typeface="Arial" panose="020B0604020202020204" pitchFamily="34" charset="0"/>
              </a:rPr>
              <a:t>Rolling out the new national early warning systems (NEWS 2, PEWS, NEWTT2) as part of a national implementation programme</a:t>
            </a:r>
          </a:p>
        </p:txBody>
      </p:sp>
      <p:sp>
        <p:nvSpPr>
          <p:cNvPr id="2" name="TextBox 9">
            <a:extLst>
              <a:ext uri="{FF2B5EF4-FFF2-40B4-BE49-F238E27FC236}">
                <a16:creationId xmlns:a16="http://schemas.microsoft.com/office/drawing/2014/main" id="{CAF804B2-5C19-B360-13A3-0B818A55B125}"/>
              </a:ext>
            </a:extLst>
          </p:cNvPr>
          <p:cNvSpPr txBox="1"/>
          <p:nvPr/>
        </p:nvSpPr>
        <p:spPr>
          <a:xfrm>
            <a:off x="344488" y="860594"/>
            <a:ext cx="9112333" cy="93871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spcAft>
                <a:spcPts val="600"/>
              </a:spcAft>
            </a:pPr>
            <a:r>
              <a:rPr lang="en-GB" sz="1200">
                <a:ea typeface="Verdana" panose="020B0604030504040204" pitchFamily="34" charset="0"/>
                <a:cs typeface="Arial" panose="020B0604020202020204" pitchFamily="34" charset="0"/>
              </a:rPr>
              <a:t>We recognise the harm that deconditioning can cause, both to individual patients and across our systems. We are developing specific roles across our services to support prevention of deconditioning and will also be undertaking health board wide work in the following areas:</a:t>
            </a:r>
          </a:p>
          <a:p>
            <a:pPr lvl="0">
              <a:defRPr/>
            </a:pPr>
            <a:endParaRPr lang="en-GB" sz="140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7B5F5A9-E846-EFE0-7AA1-9D4957CA84DA}"/>
              </a:ext>
            </a:extLst>
          </p:cNvPr>
          <p:cNvSpPr/>
          <p:nvPr/>
        </p:nvSpPr>
        <p:spPr>
          <a:xfrm>
            <a:off x="344488" y="525792"/>
            <a:ext cx="5747711" cy="34323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90000"/>
              </a:lnSpc>
              <a:spcBef>
                <a:spcPts val="0"/>
              </a:spcBef>
              <a:spcAft>
                <a:spcPts val="0"/>
              </a:spcAft>
              <a:buClrTx/>
              <a:buSzTx/>
              <a:buFontTx/>
              <a:buNone/>
              <a:tabLst/>
              <a:defRPr/>
            </a:pPr>
            <a:r>
              <a:rPr lang="en-GB" b="1">
                <a:solidFill>
                  <a:srgbClr val="834AAD"/>
                </a:solidFill>
                <a:latin typeface="Aptos Black" panose="020F0502020204030204" pitchFamily="34" charset="0"/>
              </a:rPr>
              <a:t>Quality Priority Areas for 2025/26</a:t>
            </a:r>
          </a:p>
        </p:txBody>
      </p:sp>
    </p:spTree>
    <p:extLst>
      <p:ext uri="{BB962C8B-B14F-4D97-AF65-F5344CB8AC3E}">
        <p14:creationId xmlns:p14="http://schemas.microsoft.com/office/powerpoint/2010/main" val="16641553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53E16-0977-28B8-117D-B4FFBB46F34E}"/>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32E09A50-9C6F-41F2-53D1-D84684185C1C}"/>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65F31126-FCC8-2FDE-9F67-2BD608BF3D62}"/>
              </a:ext>
            </a:extLst>
          </p:cNvPr>
          <p:cNvSpPr>
            <a:spLocks noGrp="1"/>
          </p:cNvSpPr>
          <p:nvPr>
            <p:ph type="sldNum" sz="quarter" idx="12"/>
          </p:nvPr>
        </p:nvSpPr>
        <p:spPr/>
        <p:txBody>
          <a:bodyPr/>
          <a:lstStyle/>
          <a:p>
            <a:r>
              <a:rPr lang="en-GB"/>
              <a:t>37</a:t>
            </a:r>
          </a:p>
        </p:txBody>
      </p:sp>
      <p:graphicFrame>
        <p:nvGraphicFramePr>
          <p:cNvPr id="2" name="Table 1">
            <a:extLst>
              <a:ext uri="{FF2B5EF4-FFF2-40B4-BE49-F238E27FC236}">
                <a16:creationId xmlns:a16="http://schemas.microsoft.com/office/drawing/2014/main" id="{9AA50A7F-C5E9-5A5A-DE1C-C0C418909726}"/>
              </a:ext>
            </a:extLst>
          </p:cNvPr>
          <p:cNvGraphicFramePr>
            <a:graphicFrameLocks noGrp="1"/>
          </p:cNvGraphicFramePr>
          <p:nvPr>
            <p:extLst>
              <p:ext uri="{D42A27DB-BD31-4B8C-83A1-F6EECF244321}">
                <p14:modId xmlns:p14="http://schemas.microsoft.com/office/powerpoint/2010/main" val="659157077"/>
              </p:ext>
            </p:extLst>
          </p:nvPr>
        </p:nvGraphicFramePr>
        <p:xfrm>
          <a:off x="397552" y="812724"/>
          <a:ext cx="9163961" cy="4985137"/>
        </p:xfrm>
        <a:graphic>
          <a:graphicData uri="http://schemas.openxmlformats.org/drawingml/2006/table">
            <a:tbl>
              <a:tblPr firstRow="1" firstCol="1" bandRow="1"/>
              <a:tblGrid>
                <a:gridCol w="9163961">
                  <a:extLst>
                    <a:ext uri="{9D8B030D-6E8A-4147-A177-3AD203B41FA5}">
                      <a16:colId xmlns:a16="http://schemas.microsoft.com/office/drawing/2014/main" val="195378137"/>
                    </a:ext>
                  </a:extLst>
                </a:gridCol>
              </a:tblGrid>
              <a:tr h="281057">
                <a:tc>
                  <a:txBody>
                    <a:bodyPr/>
                    <a:lstStyle/>
                    <a:p>
                      <a:pPr>
                        <a:lnSpc>
                          <a:spcPct val="115000"/>
                        </a:lnSpc>
                        <a:spcAft>
                          <a:spcPts val="800"/>
                        </a:spcAft>
                      </a:pPr>
                      <a:r>
                        <a:rPr lang="en-GB" sz="1200" b="1" kern="100">
                          <a:solidFill>
                            <a:schemeClr val="bg1"/>
                          </a:solidFill>
                          <a:effectLst/>
                          <a:latin typeface="+mn-lt"/>
                          <a:ea typeface="Verdana"/>
                          <a:cs typeface="Times New Roman"/>
                        </a:rPr>
                        <a:t>Delivery Action </a:t>
                      </a:r>
                      <a:endParaRPr lang="en-GB" sz="1200" kern="100">
                        <a:solidFill>
                          <a:schemeClr val="bg1"/>
                        </a:solidFill>
                        <a:effectLst/>
                        <a:latin typeface="+mn-lt"/>
                        <a:ea typeface="Verdana"/>
                        <a:cs typeface="Times New Roman"/>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1857816232"/>
                  </a:ext>
                </a:extLst>
              </a:tr>
              <a:tr h="1004201">
                <a:tc>
                  <a:txBody>
                    <a:bodyPr/>
                    <a:lstStyle/>
                    <a:p>
                      <a:pPr>
                        <a:lnSpc>
                          <a:spcPct val="100000"/>
                        </a:lnSpc>
                        <a:spcAft>
                          <a:spcPts val="400"/>
                        </a:spcAft>
                      </a:pPr>
                      <a:r>
                        <a:rPr lang="en-GB" sz="1200" b="1" kern="100">
                          <a:effectLst/>
                          <a:latin typeface="+mn-lt"/>
                          <a:ea typeface="Verdana"/>
                          <a:cs typeface="Times New Roman"/>
                        </a:rPr>
                        <a:t>Quality Improvement</a:t>
                      </a:r>
                    </a:p>
                    <a:p>
                      <a:pPr marL="171450" lvl="0" indent="-171450">
                        <a:spcAft>
                          <a:spcPts val="400"/>
                        </a:spcAft>
                        <a:buFont typeface="Arial" panose="020B0604020202020204" pitchFamily="34" charset="0"/>
                        <a:buChar char="•"/>
                      </a:pPr>
                      <a:r>
                        <a:rPr lang="en-US" sz="1200"/>
                        <a:t>We are designing a training package to provide quality improvement skills for our patients</a:t>
                      </a:r>
                    </a:p>
                    <a:p>
                      <a:pPr marL="171450" lvl="0" indent="-171450">
                        <a:spcAft>
                          <a:spcPts val="400"/>
                        </a:spcAft>
                        <a:buFont typeface="Arial" panose="020B0604020202020204" pitchFamily="34" charset="0"/>
                        <a:buChar char="•"/>
                      </a:pPr>
                      <a:r>
                        <a:rPr lang="en-US" sz="1200"/>
                        <a:t>To reduce harm from pressure damage we will work with communities to increase their understanding about skin health</a:t>
                      </a:r>
                    </a:p>
                    <a:p>
                      <a:pPr marL="171450" lvl="0" indent="-171450">
                        <a:spcAft>
                          <a:spcPts val="400"/>
                        </a:spcAft>
                        <a:buFont typeface="Arial" panose="020B0604020202020204" pitchFamily="34" charset="0"/>
                        <a:buChar char="•"/>
                      </a:pPr>
                      <a:r>
                        <a:rPr lang="en-US" sz="1200"/>
                        <a:t>Building on the success of our previous intergenerational work, we will reduce harm from falls within the community</a:t>
                      </a:r>
                    </a:p>
                    <a:p>
                      <a:pPr marL="171450" lvl="0" indent="-171450">
                        <a:spcAft>
                          <a:spcPts val="400"/>
                        </a:spcAft>
                        <a:buFont typeface="Arial" panose="020B0604020202020204" pitchFamily="34" charset="0"/>
                        <a:buChar char="•"/>
                      </a:pPr>
                      <a:r>
                        <a:rPr lang="en-US" sz="1200"/>
                        <a:t>Rolling out the new national early warning systems</a:t>
                      </a:r>
                    </a:p>
                    <a:p>
                      <a:pPr marL="171450" lvl="0" indent="-171450">
                        <a:spcAft>
                          <a:spcPts val="400"/>
                        </a:spcAft>
                        <a:buFont typeface="Arial" panose="020B0604020202020204" pitchFamily="34" charset="0"/>
                        <a:buChar char="•"/>
                      </a:pPr>
                      <a:r>
                        <a:rPr lang="en-US" sz="1200"/>
                        <a:t>Delivering quality improvement projects as part of the national Safe Care Partnership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8908223"/>
                  </a:ext>
                </a:extLst>
              </a:tr>
              <a:tr h="836834">
                <a:tc>
                  <a:txBody>
                    <a:bodyPr/>
                    <a:lstStyle/>
                    <a:p>
                      <a:pPr marL="0" lvl="0" indent="0" algn="l" defTabSz="685772" rtl="0" eaLnBrk="1" latinLnBrk="0" hangingPunct="1">
                        <a:lnSpc>
                          <a:spcPct val="100000"/>
                        </a:lnSpc>
                        <a:spcAft>
                          <a:spcPts val="400"/>
                        </a:spcAft>
                        <a:buFont typeface="Arial" panose="020B0604020202020204" pitchFamily="34" charset="0"/>
                        <a:buNone/>
                      </a:pPr>
                      <a:r>
                        <a:rPr lang="en-US" sz="1200" b="1" kern="100">
                          <a:solidFill>
                            <a:schemeClr val="tx1"/>
                          </a:solidFill>
                          <a:effectLst/>
                          <a:latin typeface="+mn-lt"/>
                          <a:ea typeface="Verdana"/>
                          <a:cs typeface="Times New Roman"/>
                        </a:rPr>
                        <a:t>Quality Planning</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 Developing a new model of patient stories so that we can increase the opportunities for patients to share their experiences</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Contributing to a national study on the impact of the arts-based Sharing Hope project on staff wellbeing</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Publishing our framework for Learning from Events</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Development of our Dementia Steering Group to inform improvements in our care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43151069"/>
                  </a:ext>
                </a:extLst>
              </a:tr>
              <a:tr h="669467">
                <a:tc>
                  <a:txBody>
                    <a:bodyPr/>
                    <a:lstStyle/>
                    <a:p>
                      <a:pPr marL="0" lvl="0" indent="0" algn="l" defTabSz="685772" rtl="0" eaLnBrk="1" latinLnBrk="0" hangingPunct="1">
                        <a:lnSpc>
                          <a:spcPct val="100000"/>
                        </a:lnSpc>
                        <a:spcAft>
                          <a:spcPts val="400"/>
                        </a:spcAft>
                        <a:buFont typeface="Arial" panose="020B0604020202020204" pitchFamily="34" charset="0"/>
                        <a:buNone/>
                      </a:pPr>
                      <a:r>
                        <a:rPr lang="en-US" sz="1200" b="1" kern="100">
                          <a:solidFill>
                            <a:schemeClr val="tx1"/>
                          </a:solidFill>
                          <a:effectLst/>
                          <a:latin typeface="+mn-lt"/>
                          <a:ea typeface="Verdana"/>
                          <a:cs typeface="Times New Roman"/>
                        </a:rPr>
                        <a:t>Quality Control</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Further development of our quality and safety dashboard to provide information at ward and service level</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Increased use of </a:t>
                      </a:r>
                      <a:r>
                        <a:rPr lang="en-US" sz="1200" kern="1200" err="1">
                          <a:solidFill>
                            <a:schemeClr val="tx1"/>
                          </a:solidFill>
                          <a:latin typeface="+mn-lt"/>
                          <a:ea typeface="+mn-ea"/>
                          <a:cs typeface="+mn-cs"/>
                        </a:rPr>
                        <a:t>AMaT</a:t>
                      </a:r>
                      <a:r>
                        <a:rPr lang="en-US" sz="1200" kern="1200">
                          <a:solidFill>
                            <a:schemeClr val="tx1"/>
                          </a:solidFill>
                          <a:latin typeface="+mn-lt"/>
                          <a:ea typeface="+mn-ea"/>
                          <a:cs typeface="+mn-cs"/>
                        </a:rPr>
                        <a:t> to manage our external inspections</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On going commitment to compliance with Welsh Language Standards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91282593"/>
                  </a:ext>
                </a:extLst>
              </a:tr>
              <a:tr h="1004201">
                <a:tc>
                  <a:txBody>
                    <a:bodyPr/>
                    <a:lstStyle/>
                    <a:p>
                      <a:pPr marL="0" lvl="0" indent="0" algn="l" defTabSz="685772" rtl="0" eaLnBrk="1" latinLnBrk="0" hangingPunct="1">
                        <a:lnSpc>
                          <a:spcPct val="100000"/>
                        </a:lnSpc>
                        <a:spcAft>
                          <a:spcPts val="400"/>
                        </a:spcAft>
                        <a:buFont typeface="Arial" panose="020B0604020202020204" pitchFamily="34" charset="0"/>
                        <a:buNone/>
                      </a:pPr>
                      <a:r>
                        <a:rPr lang="en-US" sz="1200" b="1" kern="100">
                          <a:solidFill>
                            <a:schemeClr val="tx1"/>
                          </a:solidFill>
                          <a:effectLst/>
                          <a:latin typeface="+mn-lt"/>
                          <a:ea typeface="Verdana"/>
                          <a:cs typeface="Times New Roman"/>
                        </a:rPr>
                        <a:t>Quality Assurance</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Strengthening our quality assurance systems within service groups</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Re-launching our </a:t>
                      </a:r>
                      <a:r>
                        <a:rPr lang="en-US" sz="1200" kern="1200" err="1">
                          <a:solidFill>
                            <a:schemeClr val="tx1"/>
                          </a:solidFill>
                          <a:latin typeface="+mn-lt"/>
                          <a:ea typeface="+mn-ea"/>
                          <a:cs typeface="+mn-cs"/>
                        </a:rPr>
                        <a:t>programme</a:t>
                      </a:r>
                      <a:r>
                        <a:rPr lang="en-US" sz="1200" kern="1200">
                          <a:solidFill>
                            <a:schemeClr val="tx1"/>
                          </a:solidFill>
                          <a:latin typeface="+mn-lt"/>
                          <a:ea typeface="+mn-ea"/>
                          <a:cs typeface="+mn-cs"/>
                        </a:rPr>
                        <a:t> of independent member visits to services, to provide a further layer of assurance</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Creating opportunities for patients to be involved in our quality assurance activities</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Strengthening our systems of assurance for cross-cutting themes through our Patient and Stakeholder Experience Group</a:t>
                      </a:r>
                    </a:p>
                    <a:p>
                      <a:pPr marL="171450" lvl="0" indent="-171450" algn="l" defTabSz="685772" rtl="0" eaLnBrk="1" latinLnBrk="0" hangingPunct="1">
                        <a:spcAft>
                          <a:spcPts val="400"/>
                        </a:spcAft>
                        <a:buFont typeface="Arial" panose="020B0604020202020204" pitchFamily="34" charset="0"/>
                        <a:buChar char="•"/>
                      </a:pPr>
                      <a:r>
                        <a:rPr lang="en-US" sz="1200" kern="1200">
                          <a:solidFill>
                            <a:schemeClr val="tx1"/>
                          </a:solidFill>
                          <a:latin typeface="+mn-lt"/>
                          <a:ea typeface="+mn-ea"/>
                          <a:cs typeface="+mn-cs"/>
                        </a:rPr>
                        <a:t>Further development of how we communicate with our communities about the quality of our care through ‘Always on ‘ reporting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4606251"/>
                  </a:ext>
                </a:extLst>
              </a:tr>
            </a:tbl>
          </a:graphicData>
        </a:graphic>
      </p:graphicFrame>
      <p:sp>
        <p:nvSpPr>
          <p:cNvPr id="6" name="TextBox 5">
            <a:extLst>
              <a:ext uri="{FF2B5EF4-FFF2-40B4-BE49-F238E27FC236}">
                <a16:creationId xmlns:a16="http://schemas.microsoft.com/office/drawing/2014/main" id="{60A4A2A9-44E0-F88F-AD7D-C8EA930FCA43}"/>
              </a:ext>
            </a:extLst>
          </p:cNvPr>
          <p:cNvSpPr txBox="1"/>
          <p:nvPr/>
        </p:nvSpPr>
        <p:spPr>
          <a:xfrm>
            <a:off x="207052" y="377657"/>
            <a:ext cx="5431748" cy="34323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914400">
              <a:lnSpc>
                <a:spcPct val="90000"/>
              </a:lnSpc>
              <a:defRPr/>
            </a:pPr>
            <a:r>
              <a:rPr lang="en-GB" b="1">
                <a:solidFill>
                  <a:srgbClr val="834AAD"/>
                </a:solidFill>
                <a:latin typeface="Aptos Black" panose="020F0502020204030204" pitchFamily="34" charset="0"/>
              </a:rPr>
              <a:t>Quality , Safety and Improvement Plan</a:t>
            </a:r>
          </a:p>
        </p:txBody>
      </p:sp>
    </p:spTree>
    <p:extLst>
      <p:ext uri="{BB962C8B-B14F-4D97-AF65-F5344CB8AC3E}">
        <p14:creationId xmlns:p14="http://schemas.microsoft.com/office/powerpoint/2010/main" val="2043506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10">
            <a:extLst>
              <a:ext uri="{FF2B5EF4-FFF2-40B4-BE49-F238E27FC236}">
                <a16:creationId xmlns:a16="http://schemas.microsoft.com/office/drawing/2014/main" id="{F71F5CC8-C177-066F-0D33-0498DDFDA32F}"/>
              </a:ext>
            </a:extLst>
          </p:cNvPr>
          <p:cNvSpPr/>
          <p:nvPr/>
        </p:nvSpPr>
        <p:spPr>
          <a:xfrm>
            <a:off x="298925" y="1847076"/>
            <a:ext cx="9253538" cy="4580838"/>
          </a:xfrm>
          <a:prstGeom prst="rect">
            <a:avLst/>
          </a:prstGeom>
          <a:solidFill>
            <a:schemeClr val="accent2">
              <a:lumMod val="20000"/>
              <a:lumOff val="80000"/>
              <a:alpha val="41000"/>
            </a:schemeClr>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DA3E0DAF-771F-DD07-9089-D904F1567FA3}"/>
              </a:ext>
            </a:extLst>
          </p:cNvPr>
          <p:cNvSpPr>
            <a:spLocks noGrp="1"/>
          </p:cNvSpPr>
          <p:nvPr>
            <p:ph type="sldNum" sz="quarter" idx="12"/>
          </p:nvPr>
        </p:nvSpPr>
        <p:spPr/>
        <p:txBody>
          <a:bodyPr/>
          <a:lstStyle/>
          <a:p>
            <a:pPr defTabSz="371475"/>
            <a:r>
              <a:rPr lang="en-GB">
                <a:solidFill>
                  <a:prstClr val="black">
                    <a:tint val="82000"/>
                  </a:prstClr>
                </a:solidFill>
                <a:latin typeface="Aptos" panose="02110004020202020204"/>
              </a:rPr>
              <a:t>38</a:t>
            </a:r>
          </a:p>
        </p:txBody>
      </p:sp>
      <p:sp>
        <p:nvSpPr>
          <p:cNvPr id="6" name="Rectangle 5">
            <a:extLst>
              <a:ext uri="{FF2B5EF4-FFF2-40B4-BE49-F238E27FC236}">
                <a16:creationId xmlns:a16="http://schemas.microsoft.com/office/drawing/2014/main" id="{0F8DC1BE-6D44-A2CA-D394-59D43C30ED42}"/>
              </a:ext>
            </a:extLst>
          </p:cNvPr>
          <p:cNvSpPr/>
          <p:nvPr/>
        </p:nvSpPr>
        <p:spPr>
          <a:xfrm>
            <a:off x="371794" y="808585"/>
            <a:ext cx="9217024" cy="1062471"/>
          </a:xfrm>
          <a:prstGeom prst="rect">
            <a:avLst/>
          </a:prstGeom>
        </p:spPr>
        <p:txBody>
          <a:bodyPr wrap="square" lIns="74295" tIns="37148" rIns="74295" bIns="37148" anchor="t">
            <a:spAutoFit/>
          </a:bodyPr>
          <a:lstStyle/>
          <a:p>
            <a:pPr algn="just">
              <a:spcAft>
                <a:spcPts val="488"/>
              </a:spcAft>
              <a:defRPr/>
            </a:pPr>
            <a:r>
              <a:rPr lang="en-GB" sz="1200">
                <a:solidFill>
                  <a:prstClr val="black"/>
                </a:solidFill>
                <a:latin typeface="Aptos" panose="02110004020202020204"/>
                <a:ea typeface="Verdana" panose="020B0604030504040204" pitchFamily="34" charset="0"/>
              </a:rPr>
              <a:t>We have a duty to commission services that meet the needs of our population through assessing needs, planning and prioritising services and purchasing and monitoring the effectiveness of services in delivering the best health outcomes possible for our communities. </a:t>
            </a:r>
          </a:p>
          <a:p>
            <a:pPr algn="just">
              <a:spcAft>
                <a:spcPts val="488"/>
              </a:spcAft>
              <a:defRPr/>
            </a:pPr>
            <a:r>
              <a:rPr lang="en-GB" sz="1200">
                <a:solidFill>
                  <a:prstClr val="black"/>
                </a:solidFill>
                <a:latin typeface="Aptos" panose="02110004020202020204"/>
                <a:ea typeface="Verdana" panose="020B0604030504040204" pitchFamily="34" charset="0"/>
              </a:rPr>
              <a:t>Our key achievement for 2024/25 was the Voluntary Sector Recommissioning Programme which was an example of how we effectively used the principles of the Commissioning Cycle to procure services from the Voluntary Sector that complement our services to meet the needs of our population </a:t>
            </a:r>
            <a:endParaRPr lang="en-GB" sz="1100">
              <a:solidFill>
                <a:srgbClr val="FF0000"/>
              </a:solidFill>
              <a:latin typeface="Aptos" panose="02110004020202020204"/>
              <a:ea typeface="Verdana" panose="020B0604030504040204" pitchFamily="34" charset="0"/>
            </a:endParaRPr>
          </a:p>
        </p:txBody>
      </p:sp>
      <p:sp>
        <p:nvSpPr>
          <p:cNvPr id="9" name="TextBox 8">
            <a:extLst>
              <a:ext uri="{FF2B5EF4-FFF2-40B4-BE49-F238E27FC236}">
                <a16:creationId xmlns:a16="http://schemas.microsoft.com/office/drawing/2014/main" id="{208D9512-500C-44E1-2DF3-FD7F87F7BAE7}"/>
              </a:ext>
            </a:extLst>
          </p:cNvPr>
          <p:cNvSpPr txBox="1"/>
          <p:nvPr/>
        </p:nvSpPr>
        <p:spPr>
          <a:xfrm>
            <a:off x="371794" y="572327"/>
            <a:ext cx="6211140" cy="325924"/>
          </a:xfrm>
          <a:prstGeom prst="rect">
            <a:avLst/>
          </a:prstGeom>
          <a:noFill/>
        </p:spPr>
        <p:txBody>
          <a:bodyPr wrap="square" lIns="74295" tIns="37148" rIns="74295" bIns="37148" rtlCol="0" anchor="t">
            <a:spAutoFit/>
          </a:bodyPr>
          <a:lstStyle/>
          <a:p>
            <a:pPr>
              <a:lnSpc>
                <a:spcPct val="90000"/>
              </a:lnSpc>
              <a:defRPr/>
            </a:pPr>
            <a:r>
              <a:rPr lang="en-GB" b="1">
                <a:solidFill>
                  <a:srgbClr val="834AAD"/>
                </a:solidFill>
                <a:latin typeface="Aptos Black" panose="020F0502020204030204" pitchFamily="34" charset="0"/>
              </a:rPr>
              <a:t>Commissioning Quality and Outcomes-Driven Care</a:t>
            </a:r>
          </a:p>
        </p:txBody>
      </p:sp>
      <p:sp>
        <p:nvSpPr>
          <p:cNvPr id="3" name="TextBox 2">
            <a:extLst>
              <a:ext uri="{FF2B5EF4-FFF2-40B4-BE49-F238E27FC236}">
                <a16:creationId xmlns:a16="http://schemas.microsoft.com/office/drawing/2014/main" id="{527FA60E-EE6F-E9E9-8F36-89C4342E11BD}"/>
              </a:ext>
            </a:extLst>
          </p:cNvPr>
          <p:cNvSpPr txBox="1"/>
          <p:nvPr/>
        </p:nvSpPr>
        <p:spPr>
          <a:xfrm>
            <a:off x="317182" y="1903229"/>
            <a:ext cx="2788835" cy="276999"/>
          </a:xfrm>
          <a:prstGeom prst="rect">
            <a:avLst/>
          </a:prstGeom>
          <a:noFill/>
        </p:spPr>
        <p:txBody>
          <a:bodyPr wrap="square">
            <a:spAutoFit/>
          </a:bodyPr>
          <a:lstStyle/>
          <a:p>
            <a:pPr defTabSz="371475"/>
            <a:r>
              <a:rPr lang="en-GB" sz="1200" b="1">
                <a:solidFill>
                  <a:prstClr val="black"/>
                </a:solidFill>
                <a:latin typeface="Aptos" panose="02110004020202020204"/>
              </a:rPr>
              <a:t>Priority areas for 2025/26</a:t>
            </a:r>
          </a:p>
        </p:txBody>
      </p:sp>
      <p:sp>
        <p:nvSpPr>
          <p:cNvPr id="8" name="TextBox 7">
            <a:extLst>
              <a:ext uri="{FF2B5EF4-FFF2-40B4-BE49-F238E27FC236}">
                <a16:creationId xmlns:a16="http://schemas.microsoft.com/office/drawing/2014/main" id="{24807F98-62ED-F95D-3048-C97DA69FFC13}"/>
              </a:ext>
            </a:extLst>
          </p:cNvPr>
          <p:cNvSpPr txBox="1"/>
          <p:nvPr/>
        </p:nvSpPr>
        <p:spPr>
          <a:xfrm>
            <a:off x="317182" y="2236381"/>
            <a:ext cx="9217024" cy="4191533"/>
          </a:xfrm>
          <a:prstGeom prst="rect">
            <a:avLst/>
          </a:prstGeom>
          <a:noFill/>
        </p:spPr>
        <p:txBody>
          <a:bodyPr wrap="square" lIns="74295" tIns="37148" rIns="74295" bIns="37148" anchor="t">
            <a:spAutoFit/>
          </a:bodyPr>
          <a:lstStyle/>
          <a:p>
            <a:pPr algn="just" defTabSz="371475">
              <a:spcAft>
                <a:spcPts val="325"/>
              </a:spcAft>
            </a:pPr>
            <a:r>
              <a:rPr lang="en-GB" sz="1200" b="1">
                <a:solidFill>
                  <a:prstClr val="black"/>
                </a:solidFill>
                <a:latin typeface="Aptos" panose="02110004020202020204"/>
                <a:ea typeface="Verdana"/>
              </a:rPr>
              <a:t>Strengthening processes and infrastructure:</a:t>
            </a:r>
          </a:p>
          <a:p>
            <a:pPr marL="216694" lvl="1" indent="-139303" algn="just" defTabSz="371475">
              <a:spcAft>
                <a:spcPts val="325"/>
              </a:spcAft>
              <a:buFont typeface="Wingdings" panose="05000000000000000000" pitchFamily="2" charset="2"/>
              <a:buChar char="§"/>
            </a:pPr>
            <a:r>
              <a:rPr lang="en-GB" sz="1200">
                <a:solidFill>
                  <a:prstClr val="black"/>
                </a:solidFill>
                <a:latin typeface="Aptos" panose="02110004020202020204"/>
                <a:ea typeface="Verdana"/>
              </a:rPr>
              <a:t>Refresh of our Commissioning Framework to ensure that it is an effective tool for the Health Board in delivering the Annual Plan priorities and key strategies such as the Population Health Strategy.</a:t>
            </a:r>
            <a:endParaRPr lang="en-GB" sz="1200" b="1">
              <a:solidFill>
                <a:prstClr val="black"/>
              </a:solidFill>
              <a:latin typeface="Aptos" panose="02110004020202020204"/>
              <a:ea typeface="Verdana"/>
            </a:endParaRPr>
          </a:p>
          <a:p>
            <a:pPr marL="216694" lvl="1" indent="-139303" algn="just" defTabSz="371475">
              <a:spcAft>
                <a:spcPts val="325"/>
              </a:spcAft>
              <a:buFont typeface="Wingdings" panose="05000000000000000000" pitchFamily="2" charset="2"/>
              <a:buChar char="§"/>
            </a:pPr>
            <a:r>
              <a:rPr lang="en-GB" sz="1200">
                <a:solidFill>
                  <a:prstClr val="black"/>
                </a:solidFill>
                <a:latin typeface="Aptos" panose="02110004020202020204"/>
                <a:ea typeface="Verdana"/>
              </a:rPr>
              <a:t>Continued update on Commissioning Process related to Health Services (Provider Selection Regime) (Wales) Regulations 20256 which commenced in February 2025.</a:t>
            </a:r>
          </a:p>
          <a:p>
            <a:pPr marL="216694" lvl="1" indent="-139303" algn="just" defTabSz="371475">
              <a:spcAft>
                <a:spcPts val="325"/>
              </a:spcAft>
              <a:buFont typeface="Wingdings" panose="05000000000000000000" pitchFamily="2" charset="2"/>
              <a:buChar char="§"/>
            </a:pPr>
            <a:r>
              <a:rPr lang="en-GB" sz="1200">
                <a:solidFill>
                  <a:prstClr val="black"/>
                </a:solidFill>
                <a:latin typeface="Aptos" panose="02110004020202020204"/>
                <a:ea typeface="Verdana"/>
              </a:rPr>
              <a:t>Improved performance and quality management of contracting arrangements with neighbouring Health Boards.</a:t>
            </a:r>
          </a:p>
          <a:p>
            <a:pPr marL="216694" lvl="1" indent="-139303" algn="just" defTabSz="371475">
              <a:spcAft>
                <a:spcPts val="325"/>
              </a:spcAft>
              <a:buFont typeface="Wingdings" panose="05000000000000000000" pitchFamily="2" charset="2"/>
              <a:buChar char="§"/>
            </a:pPr>
            <a:r>
              <a:rPr lang="en-GB" sz="1200">
                <a:solidFill>
                  <a:prstClr val="black"/>
                </a:solidFill>
                <a:latin typeface="Aptos" panose="02110004020202020204"/>
                <a:ea typeface="Verdana"/>
              </a:rPr>
              <a:t>Ensuring that correct contractual arrangements are in place for regional commissioning, e.g. joint delivery models with Hywel Dda University Health Board.</a:t>
            </a:r>
          </a:p>
          <a:p>
            <a:pPr marL="77391" lvl="1" algn="just" defTabSz="371475">
              <a:spcAft>
                <a:spcPts val="325"/>
              </a:spcAft>
            </a:pPr>
            <a:endParaRPr lang="en-GB" sz="1200">
              <a:solidFill>
                <a:prstClr val="black"/>
              </a:solidFill>
              <a:latin typeface="Aptos" panose="02110004020202020204"/>
              <a:ea typeface="Verdana"/>
            </a:endParaRPr>
          </a:p>
          <a:p>
            <a:pPr marL="69652" lvl="1" algn="just" defTabSz="371475">
              <a:spcAft>
                <a:spcPts val="325"/>
              </a:spcAft>
            </a:pPr>
            <a:r>
              <a:rPr lang="en-GB" sz="1200" b="1">
                <a:solidFill>
                  <a:prstClr val="black"/>
                </a:solidFill>
                <a:latin typeface="Aptos" panose="02110004020202020204"/>
                <a:ea typeface="Verdana"/>
              </a:rPr>
              <a:t>Delivering key programmes of work, including:</a:t>
            </a:r>
          </a:p>
          <a:p>
            <a:pPr marL="294084" lvl="2" indent="-147042" algn="just" defTabSz="371475">
              <a:spcAft>
                <a:spcPts val="325"/>
              </a:spcAft>
              <a:buFont typeface="Wingdings" panose="05000000000000000000" pitchFamily="2" charset="2"/>
              <a:buChar char="§"/>
            </a:pPr>
            <a:r>
              <a:rPr lang="en-GB" sz="1200">
                <a:solidFill>
                  <a:prstClr val="black"/>
                </a:solidFill>
                <a:latin typeface="Aptos" panose="02110004020202020204"/>
                <a:ea typeface="Verdana"/>
              </a:rPr>
              <a:t>Completion of the final phase of the Voluntary Sector Recommissioning Programme in Q2 25/26 which will be underpinned by robust co-produced service specifications. Implementation of the Performance &amp; Quality Assurance Framework for Voluntary Sector contracts including annual visits and scrutiny of monitoring information to assure the Health Board on the performance and quality of the services being commissioned.</a:t>
            </a:r>
          </a:p>
          <a:p>
            <a:pPr marL="294084" lvl="2" indent="-147042" algn="just" defTabSz="371475">
              <a:spcAft>
                <a:spcPts val="325"/>
              </a:spcAft>
              <a:buFont typeface="Wingdings" panose="05000000000000000000" pitchFamily="2" charset="2"/>
              <a:buChar char="§"/>
            </a:pPr>
            <a:r>
              <a:rPr lang="en-GB" sz="1200">
                <a:solidFill>
                  <a:prstClr val="black"/>
                </a:solidFill>
                <a:latin typeface="Aptos" panose="02110004020202020204"/>
                <a:ea typeface="Verdana"/>
              </a:rPr>
              <a:t>Development of commissioning model for Emotional and Mental Wellbeing Strategy working with the Regional Partnership Board (RPB) to jointly commission mental health support services from Voluntary Sector organisations</a:t>
            </a:r>
          </a:p>
          <a:p>
            <a:pPr marL="294084" lvl="2" indent="-147042" algn="just" defTabSz="371475">
              <a:spcAft>
                <a:spcPts val="325"/>
              </a:spcAft>
              <a:buFont typeface="Wingdings" panose="05000000000000000000" pitchFamily="2" charset="2"/>
              <a:buChar char="§"/>
            </a:pPr>
            <a:r>
              <a:rPr lang="en-GB" sz="1200">
                <a:solidFill>
                  <a:prstClr val="black"/>
                </a:solidFill>
                <a:latin typeface="Aptos" panose="02110004020202020204"/>
                <a:ea typeface="Verdana"/>
              </a:rPr>
              <a:t>Implementation of an Alliance commissioning model for Drug and Alcohol Services in partnership with the Area Planning Board (APB).</a:t>
            </a:r>
          </a:p>
          <a:p>
            <a:pPr marL="294084" lvl="2" indent="-147042" algn="just" defTabSz="371475">
              <a:spcAft>
                <a:spcPts val="325"/>
              </a:spcAft>
              <a:buFont typeface="Wingdings" panose="05000000000000000000" pitchFamily="2" charset="2"/>
              <a:buChar char="§"/>
            </a:pPr>
            <a:r>
              <a:rPr lang="en-GB" sz="1200">
                <a:solidFill>
                  <a:prstClr val="black"/>
                </a:solidFill>
                <a:latin typeface="Aptos" panose="02110004020202020204"/>
                <a:ea typeface="Verdana"/>
              </a:rPr>
              <a:t>Commissioning of a sustainable non-drug allergy service in collaboration with South Wales Health Boards. </a:t>
            </a:r>
          </a:p>
          <a:p>
            <a:pPr marL="294084" lvl="2" indent="-147042" algn="just" defTabSz="371475">
              <a:spcAft>
                <a:spcPts val="325"/>
              </a:spcAft>
              <a:buFont typeface="Wingdings" panose="05000000000000000000" pitchFamily="2" charset="2"/>
              <a:buChar char="§"/>
            </a:pPr>
            <a:r>
              <a:rPr lang="en-GB" sz="1200">
                <a:solidFill>
                  <a:prstClr val="black"/>
                </a:solidFill>
                <a:latin typeface="Aptos" panose="02110004020202020204"/>
                <a:ea typeface="Verdana"/>
              </a:rPr>
              <a:t>Securing additional elective activity from Independent Providers to aid the Health Board in achieving waiting times targets.  Delivery against contracts to be monitored via Quality and Delivery meetings.  </a:t>
            </a:r>
          </a:p>
        </p:txBody>
      </p:sp>
      <p:pic>
        <p:nvPicPr>
          <p:cNvPr id="2" name="Picture 1">
            <a:extLst>
              <a:ext uri="{FF2B5EF4-FFF2-40B4-BE49-F238E27FC236}">
                <a16:creationId xmlns:a16="http://schemas.microsoft.com/office/drawing/2014/main" id="{F97B7309-C0A3-3E10-FE66-A2A4AD5AF6E8}"/>
              </a:ext>
            </a:extLst>
          </p:cNvPr>
          <p:cNvPicPr>
            <a:picLocks noChangeAspect="1"/>
          </p:cNvPicPr>
          <p:nvPr/>
        </p:nvPicPr>
        <p:blipFill>
          <a:blip r:embed="rId2">
            <a:alphaModFix amt="20000"/>
            <a:lum bright="40000" contrast="-40000"/>
          </a:blip>
          <a:srcRect l="39228" t="58256" r="-2"/>
          <a:stretch/>
        </p:blipFill>
        <p:spPr>
          <a:xfrm rot="10800000">
            <a:off x="1979393" y="3064731"/>
            <a:ext cx="6769167" cy="3795760"/>
          </a:xfrm>
          <a:prstGeom prst="rect">
            <a:avLst/>
          </a:prstGeom>
        </p:spPr>
      </p:pic>
    </p:spTree>
    <p:extLst>
      <p:ext uri="{BB962C8B-B14F-4D97-AF65-F5344CB8AC3E}">
        <p14:creationId xmlns:p14="http://schemas.microsoft.com/office/powerpoint/2010/main" val="6204648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2843F6-3FC6-F48C-5931-8F22DF2899F2}"/>
              </a:ext>
            </a:extLst>
          </p:cNvPr>
          <p:cNvSpPr>
            <a:spLocks noGrp="1"/>
          </p:cNvSpPr>
          <p:nvPr>
            <p:ph type="sldNum" sz="quarter" idx="12"/>
          </p:nvPr>
        </p:nvSpPr>
        <p:spPr/>
        <p:txBody>
          <a:bodyPr/>
          <a:lstStyle/>
          <a:p>
            <a:r>
              <a:rPr lang="en-GB"/>
              <a:t>39</a:t>
            </a:r>
          </a:p>
        </p:txBody>
      </p:sp>
      <p:sp>
        <p:nvSpPr>
          <p:cNvPr id="5" name="TextBox 4">
            <a:extLst>
              <a:ext uri="{FF2B5EF4-FFF2-40B4-BE49-F238E27FC236}">
                <a16:creationId xmlns:a16="http://schemas.microsoft.com/office/drawing/2014/main" id="{31B68C57-3204-8D5F-DC53-3B9E2411AC99}"/>
              </a:ext>
            </a:extLst>
          </p:cNvPr>
          <p:cNvSpPr txBox="1"/>
          <p:nvPr/>
        </p:nvSpPr>
        <p:spPr>
          <a:xfrm>
            <a:off x="293807" y="2657684"/>
            <a:ext cx="9229042"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200"/>
              <a:t>Health organisations across Wales have come together over the last few months to consider the challenges facing the NHS in Wales and how we can collectively address these over the coming years. The aim is to build a service delivery blueprint which will describe </a:t>
            </a:r>
            <a:r>
              <a:rPr lang="en-US" sz="1200" b="1"/>
              <a:t>what the NHS in Wales will look like in 10 years’ time</a:t>
            </a:r>
            <a:r>
              <a:rPr lang="en-US" sz="1200"/>
              <a:t>, and which will deliver improvements in health outcomes and performance and reduce inequalities. This will be a collaborative effort, bringing together the thinking from within NHS organisations in Wales and </a:t>
            </a:r>
            <a:r>
              <a:rPr lang="en-US" sz="1200" err="1"/>
              <a:t>utilising</a:t>
            </a:r>
            <a:r>
              <a:rPr lang="en-US" sz="1200"/>
              <a:t> external expertise and international insights, and will support and enhance the Welsh Government’s work on a National Plan. This will be a blueprint that describes an integrated primary and community care system focused on prevention and early intervention, a future model for hospitals, technology enabled care and a future-focused and enabled workforce. It will also set out a plan for how these changes will be delivered.</a:t>
            </a:r>
          </a:p>
        </p:txBody>
      </p:sp>
      <p:sp>
        <p:nvSpPr>
          <p:cNvPr id="7" name="TextBox 6">
            <a:extLst>
              <a:ext uri="{FF2B5EF4-FFF2-40B4-BE49-F238E27FC236}">
                <a16:creationId xmlns:a16="http://schemas.microsoft.com/office/drawing/2014/main" id="{BAC91344-88CD-1016-5F39-F44E1678388C}"/>
              </a:ext>
            </a:extLst>
          </p:cNvPr>
          <p:cNvSpPr txBox="1"/>
          <p:nvPr/>
        </p:nvSpPr>
        <p:spPr>
          <a:xfrm>
            <a:off x="373541" y="6079354"/>
            <a:ext cx="922904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t>As this national work develops, Swansea Bay UHB will commit to aligning the thinking into our plans for service change and improvement.</a:t>
            </a:r>
          </a:p>
        </p:txBody>
      </p:sp>
      <p:sp>
        <p:nvSpPr>
          <p:cNvPr id="9" name="TextBox 8">
            <a:extLst>
              <a:ext uri="{FF2B5EF4-FFF2-40B4-BE49-F238E27FC236}">
                <a16:creationId xmlns:a16="http://schemas.microsoft.com/office/drawing/2014/main" id="{8C579B43-96DD-B2B8-C3B9-2B6941EB6D0E}"/>
              </a:ext>
            </a:extLst>
          </p:cNvPr>
          <p:cNvSpPr txBox="1"/>
          <p:nvPr/>
        </p:nvSpPr>
        <p:spPr>
          <a:xfrm>
            <a:off x="293807" y="2370507"/>
            <a:ext cx="8760686" cy="369332"/>
          </a:xfrm>
          <a:prstGeom prst="rect">
            <a:avLst/>
          </a:prstGeom>
          <a:noFill/>
        </p:spPr>
        <p:txBody>
          <a:bodyPr wrap="square" lIns="91440" tIns="45720" rIns="91440" bIns="45720" anchor="t">
            <a:spAutoFit/>
          </a:bodyPr>
          <a:lstStyle/>
          <a:p>
            <a:r>
              <a:rPr lang="en-GB" b="1">
                <a:solidFill>
                  <a:srgbClr val="834AAD"/>
                </a:solidFill>
                <a:latin typeface="Aptos Black"/>
              </a:rPr>
              <a:t>Working on An All Wales Basis</a:t>
            </a:r>
            <a:endParaRPr lang="en-GB" b="1">
              <a:solidFill>
                <a:srgbClr val="834AAD"/>
              </a:solidFill>
              <a:latin typeface="Aptos Black" panose="020F0502020204030204" pitchFamily="34" charset="0"/>
            </a:endParaRPr>
          </a:p>
        </p:txBody>
      </p:sp>
      <p:sp>
        <p:nvSpPr>
          <p:cNvPr id="3" name="TextBox 2">
            <a:extLst>
              <a:ext uri="{FF2B5EF4-FFF2-40B4-BE49-F238E27FC236}">
                <a16:creationId xmlns:a16="http://schemas.microsoft.com/office/drawing/2014/main" id="{59203C48-73C1-1CC9-833D-C32D94D99672}"/>
              </a:ext>
            </a:extLst>
          </p:cNvPr>
          <p:cNvSpPr txBox="1"/>
          <p:nvPr/>
        </p:nvSpPr>
        <p:spPr>
          <a:xfrm>
            <a:off x="121996" y="714836"/>
            <a:ext cx="9439517" cy="1792798"/>
          </a:xfrm>
          <a:prstGeom prst="rect">
            <a:avLst/>
          </a:prstGeom>
          <a:noFill/>
        </p:spPr>
        <p:txBody>
          <a:bodyPr wrap="square" lIns="91440" tIns="45720" rIns="91440" bIns="45720" anchor="t">
            <a:spAutoFit/>
          </a:bodyPr>
          <a:lstStyle/>
          <a:p>
            <a:pPr marL="146685" lvl="2" algn="just" defTabSz="371475">
              <a:spcAft>
                <a:spcPts val="325"/>
              </a:spcAft>
            </a:pPr>
            <a:r>
              <a:rPr lang="en-GB" sz="1200">
                <a:solidFill>
                  <a:prstClr val="black"/>
                </a:solidFill>
                <a:latin typeface="Aptos" panose="02110004020202020204"/>
                <a:ea typeface="Verdana"/>
              </a:rPr>
              <a:t>Demand for CHC is increasing in line with population demographics</a:t>
            </a:r>
            <a:r>
              <a:rPr lang="en-GB" sz="1200"/>
              <a:t>. Alongside the strategic challenges, there is a need for more focussed operational management of services to mitigate against the service and financial pressures being experienced. </a:t>
            </a:r>
            <a:r>
              <a:rPr lang="en-GB" sz="1200">
                <a:solidFill>
                  <a:prstClr val="black"/>
                </a:solidFill>
                <a:latin typeface="Aptos" panose="02110004020202020204"/>
                <a:ea typeface="Verdana"/>
              </a:rPr>
              <a:t>The former National Collaborative Commissioning Unit (NCCU) undertook a review of the Health Board’s commissioning approach to CHC and recommended a centralised function.  Work has commenced over the last 18 months to localise the recommended model, and we will be undertaking a specific programme of work in 2025/26 to strengthen the commissioning of Continuing Healthcare and Complex Care. through a standardised commissioning approach and by working in partnership with Social Services.  This programme will focus on the </a:t>
            </a:r>
            <a:r>
              <a:rPr lang="en-GB" sz="1200">
                <a:effectLst/>
                <a:ea typeface="Calibri"/>
                <a:cs typeface="Arial"/>
              </a:rPr>
              <a:t>opportunities to streamline and standardise processes; more efficiently manage contractual arrangements, support the wider development of the sector, improve partnership relationships as well as the potential to enhance negotiating leverage with providers.</a:t>
            </a:r>
          </a:p>
          <a:p>
            <a:pPr marL="146685" lvl="2" algn="just" defTabSz="371475">
              <a:spcAft>
                <a:spcPts val="325"/>
              </a:spcAft>
            </a:pPr>
            <a:endParaRPr lang="en-GB" sz="1200">
              <a:solidFill>
                <a:prstClr val="black"/>
              </a:solidFill>
              <a:latin typeface="Aptos" panose="02110004020202020204"/>
              <a:ea typeface="Verdana"/>
            </a:endParaRPr>
          </a:p>
        </p:txBody>
      </p:sp>
      <p:sp>
        <p:nvSpPr>
          <p:cNvPr id="8" name="TextBox 7">
            <a:extLst>
              <a:ext uri="{FF2B5EF4-FFF2-40B4-BE49-F238E27FC236}">
                <a16:creationId xmlns:a16="http://schemas.microsoft.com/office/drawing/2014/main" id="{5A43D246-26F9-28FF-E8CC-B635C77CE3D6}"/>
              </a:ext>
            </a:extLst>
          </p:cNvPr>
          <p:cNvSpPr txBox="1"/>
          <p:nvPr/>
        </p:nvSpPr>
        <p:spPr>
          <a:xfrm>
            <a:off x="206058" y="501647"/>
            <a:ext cx="3629892" cy="307777"/>
          </a:xfrm>
          <a:prstGeom prst="rect">
            <a:avLst/>
          </a:prstGeom>
          <a:noFill/>
        </p:spPr>
        <p:txBody>
          <a:bodyPr wrap="square" rtlCol="0">
            <a:spAutoFit/>
          </a:bodyPr>
          <a:lstStyle/>
          <a:p>
            <a:r>
              <a:rPr lang="en-GB" sz="1400" b="1"/>
              <a:t>Continuing Healthcare (CHC)</a:t>
            </a:r>
          </a:p>
        </p:txBody>
      </p:sp>
      <p:sp>
        <p:nvSpPr>
          <p:cNvPr id="10" name="Rectangle: Rounded Corners 9">
            <a:extLst>
              <a:ext uri="{FF2B5EF4-FFF2-40B4-BE49-F238E27FC236}">
                <a16:creationId xmlns:a16="http://schemas.microsoft.com/office/drawing/2014/main" id="{4D657139-A420-A198-A923-B936635A32E4}"/>
              </a:ext>
            </a:extLst>
          </p:cNvPr>
          <p:cNvSpPr/>
          <p:nvPr/>
        </p:nvSpPr>
        <p:spPr>
          <a:xfrm>
            <a:off x="946181" y="4394132"/>
            <a:ext cx="1676400" cy="779307"/>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tx1"/>
                </a:solidFill>
              </a:rPr>
              <a:t>Engagement and involvement of communities</a:t>
            </a:r>
          </a:p>
        </p:txBody>
      </p:sp>
      <p:sp>
        <p:nvSpPr>
          <p:cNvPr id="11" name="Rectangle: Rounded Corners 10">
            <a:extLst>
              <a:ext uri="{FF2B5EF4-FFF2-40B4-BE49-F238E27FC236}">
                <a16:creationId xmlns:a16="http://schemas.microsoft.com/office/drawing/2014/main" id="{17D5C7E9-D111-837D-5552-F27595E36669}"/>
              </a:ext>
            </a:extLst>
          </p:cNvPr>
          <p:cNvSpPr/>
          <p:nvPr/>
        </p:nvSpPr>
        <p:spPr>
          <a:xfrm>
            <a:off x="2997750" y="4394132"/>
            <a:ext cx="1676400" cy="779307"/>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tx1"/>
                </a:solidFill>
              </a:rPr>
              <a:t>Collaboration with Welsh Government policy  leads</a:t>
            </a:r>
          </a:p>
        </p:txBody>
      </p:sp>
      <p:sp>
        <p:nvSpPr>
          <p:cNvPr id="12" name="Rectangle: Rounded Corners 11">
            <a:extLst>
              <a:ext uri="{FF2B5EF4-FFF2-40B4-BE49-F238E27FC236}">
                <a16:creationId xmlns:a16="http://schemas.microsoft.com/office/drawing/2014/main" id="{49E8C9FB-AD3B-CE49-474E-D9625EA70C72}"/>
              </a:ext>
            </a:extLst>
          </p:cNvPr>
          <p:cNvSpPr/>
          <p:nvPr/>
        </p:nvSpPr>
        <p:spPr>
          <a:xfrm>
            <a:off x="5049319" y="4394132"/>
            <a:ext cx="1676400" cy="779307"/>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tx1"/>
                </a:solidFill>
              </a:rPr>
              <a:t>Engagement and involvement of NHS staff in shaping future models</a:t>
            </a:r>
          </a:p>
        </p:txBody>
      </p:sp>
      <p:sp>
        <p:nvSpPr>
          <p:cNvPr id="13" name="Rectangle: Rounded Corners 12">
            <a:extLst>
              <a:ext uri="{FF2B5EF4-FFF2-40B4-BE49-F238E27FC236}">
                <a16:creationId xmlns:a16="http://schemas.microsoft.com/office/drawing/2014/main" id="{97EC74EF-4513-EF3E-FE96-74575436DBC7}"/>
              </a:ext>
            </a:extLst>
          </p:cNvPr>
          <p:cNvSpPr/>
          <p:nvPr/>
        </p:nvSpPr>
        <p:spPr>
          <a:xfrm>
            <a:off x="7100888" y="4394132"/>
            <a:ext cx="1676400" cy="779307"/>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tx1"/>
                </a:solidFill>
              </a:rPr>
              <a:t>Clear roadmap for digital transformation</a:t>
            </a:r>
          </a:p>
        </p:txBody>
      </p:sp>
      <p:sp>
        <p:nvSpPr>
          <p:cNvPr id="14" name="Rectangle: Rounded Corners 13">
            <a:extLst>
              <a:ext uri="{FF2B5EF4-FFF2-40B4-BE49-F238E27FC236}">
                <a16:creationId xmlns:a16="http://schemas.microsoft.com/office/drawing/2014/main" id="{F119C1B0-AE87-6F48-FD49-440A53566C21}"/>
              </a:ext>
            </a:extLst>
          </p:cNvPr>
          <p:cNvSpPr/>
          <p:nvPr/>
        </p:nvSpPr>
        <p:spPr>
          <a:xfrm>
            <a:off x="946182" y="5268516"/>
            <a:ext cx="7831106" cy="779307"/>
          </a:xfrm>
          <a:prstGeom prst="roundRect">
            <a:avLst>
              <a:gd name="adj" fmla="val 17889"/>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a:solidFill>
                  <a:schemeClr val="tx1"/>
                </a:solidFill>
              </a:rPr>
              <a:t>Delivery model which is based on clarity of responsibility at a National Regional and Local level</a:t>
            </a:r>
          </a:p>
        </p:txBody>
      </p:sp>
    </p:spTree>
    <p:extLst>
      <p:ext uri="{BB962C8B-B14F-4D97-AF65-F5344CB8AC3E}">
        <p14:creationId xmlns:p14="http://schemas.microsoft.com/office/powerpoint/2010/main" val="4039912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7B7AD-BD1F-B152-AD60-6369CB3D55A1}"/>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1D150551-484E-7E5F-A8EA-8E38F7A421B5}"/>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1870D6A2-392A-49ED-5C15-0C622279541A}"/>
              </a:ext>
            </a:extLst>
          </p:cNvPr>
          <p:cNvSpPr>
            <a:spLocks noGrp="1"/>
          </p:cNvSpPr>
          <p:nvPr>
            <p:ph type="sldNum" sz="quarter" idx="12"/>
          </p:nvPr>
        </p:nvSpPr>
        <p:spPr>
          <a:xfrm>
            <a:off x="8249202" y="6258833"/>
            <a:ext cx="1543050" cy="527403"/>
          </a:xfrm>
        </p:spPr>
        <p:txBody>
          <a:bodyPr/>
          <a:lstStyle/>
          <a:p>
            <a:r>
              <a:rPr lang="en-GB">
                <a:solidFill>
                  <a:schemeClr val="tx1"/>
                </a:solidFill>
              </a:rPr>
              <a:t>4</a:t>
            </a:r>
            <a:endParaRPr lang="en-US"/>
          </a:p>
        </p:txBody>
      </p:sp>
      <p:sp>
        <p:nvSpPr>
          <p:cNvPr id="5" name="TextBox 4">
            <a:extLst>
              <a:ext uri="{FF2B5EF4-FFF2-40B4-BE49-F238E27FC236}">
                <a16:creationId xmlns:a16="http://schemas.microsoft.com/office/drawing/2014/main" id="{E2C1407D-3451-023D-ADBA-4AF388800EF2}"/>
              </a:ext>
            </a:extLst>
          </p:cNvPr>
          <p:cNvSpPr txBox="1"/>
          <p:nvPr/>
        </p:nvSpPr>
        <p:spPr>
          <a:xfrm>
            <a:off x="307975" y="359957"/>
            <a:ext cx="6511563" cy="1077218"/>
          </a:xfrm>
          <a:prstGeom prst="rect">
            <a:avLst/>
          </a:prstGeom>
          <a:noFill/>
        </p:spPr>
        <p:txBody>
          <a:bodyPr wrap="square" lIns="91440" tIns="45720" rIns="91440" bIns="45720" rtlCol="0" anchor="t">
            <a:spAutoFit/>
          </a:bodyPr>
          <a:lstStyle/>
          <a:p>
            <a:pPr algn="just">
              <a:spcAft>
                <a:spcPts val="600"/>
              </a:spcAft>
            </a:pPr>
            <a:r>
              <a:rPr lang="en-GB" b="1">
                <a:solidFill>
                  <a:srgbClr val="834AAD"/>
                </a:solidFill>
                <a:latin typeface="Aptos Black"/>
              </a:rPr>
              <a:t>Introduction </a:t>
            </a:r>
          </a:p>
          <a:p>
            <a:pPr algn="just">
              <a:spcAft>
                <a:spcPts val="600"/>
              </a:spcAft>
            </a:pPr>
            <a:endParaRPr lang="en-GB" b="1">
              <a:solidFill>
                <a:srgbClr val="834AAD"/>
              </a:solidFill>
              <a:latin typeface="Aptos Black"/>
            </a:endParaRPr>
          </a:p>
          <a:p>
            <a:pPr algn="just">
              <a:spcAft>
                <a:spcPts val="600"/>
              </a:spcAft>
            </a:pPr>
            <a:endParaRPr lang="en-GB" b="1">
              <a:solidFill>
                <a:srgbClr val="834AAD"/>
              </a:solidFill>
              <a:latin typeface="Aptos Black"/>
            </a:endParaRPr>
          </a:p>
        </p:txBody>
      </p:sp>
      <p:sp>
        <p:nvSpPr>
          <p:cNvPr id="2" name="TextBox 1">
            <a:extLst>
              <a:ext uri="{FF2B5EF4-FFF2-40B4-BE49-F238E27FC236}">
                <a16:creationId xmlns:a16="http://schemas.microsoft.com/office/drawing/2014/main" id="{28C8974F-4F12-810E-EE71-81D7AC50E3A2}"/>
              </a:ext>
            </a:extLst>
          </p:cNvPr>
          <p:cNvSpPr txBox="1"/>
          <p:nvPr/>
        </p:nvSpPr>
        <p:spPr>
          <a:xfrm>
            <a:off x="307975" y="641452"/>
            <a:ext cx="9217024" cy="5986254"/>
          </a:xfrm>
          <a:prstGeom prst="rect">
            <a:avLst/>
          </a:prstGeom>
          <a:noFill/>
        </p:spPr>
        <p:txBody>
          <a:bodyPr wrap="square" lIns="91440" tIns="45720" rIns="91440" bIns="45720" rtlCol="0" anchor="t">
            <a:spAutoFit/>
          </a:bodyPr>
          <a:lstStyle/>
          <a:p>
            <a:pPr algn="just">
              <a:spcAft>
                <a:spcPts val="600"/>
              </a:spcAft>
            </a:pPr>
            <a:r>
              <a:rPr lang="en-GB" sz="1200">
                <a:ea typeface="Verdana"/>
              </a:rPr>
              <a:t>This Plan summaries the key priorities, programmes of work and actions we will be taking forward in 2025/26 as we increase the pace on our journey to become a high-quality organisation that delivers excellent care and supports improved health and wellbeing in our communities. The plan integrates our service plans, workforce, digital, capital  and finance to present an integrated approach to achieving our goals for the next three years, as we progress our five strategic objectives (referenced later in the Plan). The Plan is set in a three-year context as many of the programmes of work continue beyond 2025/26, but most of the detailed actions relate to' in-year' delivery in the first year of the plan. We also plan to refresh our Strategy this year, building on the engagement that took place with our teams, communities and partners two years ago. There is recognition of the need to be clearer on what our vision means for our communities, patients and our colleagues – both internal and external. </a:t>
            </a:r>
          </a:p>
          <a:p>
            <a:pPr algn="just">
              <a:spcAft>
                <a:spcPts val="600"/>
              </a:spcAft>
            </a:pPr>
            <a:r>
              <a:rPr lang="en-GB" sz="1200">
                <a:ea typeface="Verdana"/>
              </a:rPr>
              <a:t>We also recognise that the delivery of the 2025/26 Plan does not get us to the financial position expected of us by Welsh Government, and therefore the requirement is for us to submit an Annual Plan, with a clear trajectory to get to a sustainable financial position where we are in balance each year, with the opportunity to reshape where we invest our resources, recognising the need for greater focus on illness prevention, managing wellbeing and building capacity in neighbourhood-based services for local communities. </a:t>
            </a:r>
          </a:p>
          <a:p>
            <a:pPr algn="just">
              <a:spcAft>
                <a:spcPts val="600"/>
              </a:spcAft>
            </a:pPr>
            <a:r>
              <a:rPr lang="en-GB" sz="1200" b="1">
                <a:ea typeface="Verdana"/>
              </a:rPr>
              <a:t>This plan is underpinned by three key high-level drivers: </a:t>
            </a:r>
          </a:p>
          <a:p>
            <a:pPr marL="228600" indent="-228600" algn="just">
              <a:spcAft>
                <a:spcPts val="600"/>
              </a:spcAft>
              <a:buAutoNum type="arabicPeriod"/>
            </a:pPr>
            <a:r>
              <a:rPr lang="en-GB" sz="1200" b="1">
                <a:ea typeface="Verdana"/>
              </a:rPr>
              <a:t>Responding to the health needs of our population which are significant in some communities – where life expectancy and healthy live years lived are deteriorating in some populations. We know that many families are struggling in the current economic climate – and the impact of the changes at Tata Steel are significant – which impacts on peoples' health and wellbeing. We also have high rates of death from  suicide and substance use which we are committed to tackling with partners. </a:t>
            </a:r>
            <a:endParaRPr lang="en-GB" b="1"/>
          </a:p>
          <a:p>
            <a:pPr marL="228600" indent="-228600" algn="just">
              <a:spcAft>
                <a:spcPts val="600"/>
              </a:spcAft>
              <a:buAutoNum type="arabicPeriod"/>
            </a:pPr>
            <a:r>
              <a:rPr lang="en-GB" sz="1200" b="1">
                <a:ea typeface="Verdana"/>
              </a:rPr>
              <a:t>Delivering the Cabinet Secretaries priorities: improving access for planned care, emergency and urgent care, cancer care and mental health; improving women's health services recognising the inequalities that exist; increasing the focus on illness prevention and building our capacity in community-based services. </a:t>
            </a:r>
          </a:p>
          <a:p>
            <a:pPr marL="228600" indent="-228600" algn="just">
              <a:spcAft>
                <a:spcPts val="600"/>
              </a:spcAft>
              <a:buAutoNum type="arabicPeriod"/>
            </a:pPr>
            <a:r>
              <a:rPr lang="en-GB" sz="1200" b="1">
                <a:ea typeface="Verdana"/>
              </a:rPr>
              <a:t>Continuing progress against our five strategic objectives on our journey to deliver excellent services for our patients, and support communities to live well. </a:t>
            </a:r>
          </a:p>
          <a:p>
            <a:pPr algn="just">
              <a:spcAft>
                <a:spcPts val="600"/>
              </a:spcAft>
            </a:pPr>
            <a:r>
              <a:rPr lang="en-GB" sz="1200">
                <a:ea typeface="Verdana"/>
              </a:rPr>
              <a:t>The Plan is shaped by three themes for 2025/26 - ensuring safe care; living within our means and continued improvement in priority areas which reflect the focus of our work this year. Sitting below this plan and detailed annual delivery plans for each Service Group and Corporate Department, which provide us with the granularity we need to be confident of delivering the improvements we need week in, week out to ensure we achieve the targets set. </a:t>
            </a:r>
          </a:p>
          <a:p>
            <a:pPr algn="just">
              <a:spcAft>
                <a:spcPts val="600"/>
              </a:spcAft>
            </a:pPr>
            <a:r>
              <a:rPr lang="en-GB" sz="1200">
                <a:ea typeface="Verdana"/>
              </a:rPr>
              <a:t>During the year we are also reviewing our operating framework to strengthen our approach to performance and accountability and governance – from Board to ward/team and will review our organisation design to ensure we are organised for delivery and success.</a:t>
            </a:r>
          </a:p>
        </p:txBody>
      </p:sp>
    </p:spTree>
    <p:extLst>
      <p:ext uri="{BB962C8B-B14F-4D97-AF65-F5344CB8AC3E}">
        <p14:creationId xmlns:p14="http://schemas.microsoft.com/office/powerpoint/2010/main" val="33995394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CA10790-2D60-D4BA-FEB7-3D469C9A1FA9}"/>
              </a:ext>
            </a:extLst>
          </p:cNvPr>
          <p:cNvPicPr>
            <a:picLocks noChangeAspect="1"/>
          </p:cNvPicPr>
          <p:nvPr/>
        </p:nvPicPr>
        <p:blipFill>
          <a:blip r:embed="rId2">
            <a:alphaModFix amt="20000"/>
            <a:lum bright="40000" contrast="-40000"/>
          </a:blip>
          <a:srcRect l="39228" t="58256" r="-2"/>
          <a:stretch/>
        </p:blipFill>
        <p:spPr>
          <a:xfrm rot="10800000">
            <a:off x="3136831" y="3246400"/>
            <a:ext cx="6769167" cy="3795760"/>
          </a:xfrm>
          <a:prstGeom prst="rect">
            <a:avLst/>
          </a:prstGeom>
        </p:spPr>
      </p:pic>
      <p:sp>
        <p:nvSpPr>
          <p:cNvPr id="5" name="TextBox 4">
            <a:extLst>
              <a:ext uri="{FF2B5EF4-FFF2-40B4-BE49-F238E27FC236}">
                <a16:creationId xmlns:a16="http://schemas.microsoft.com/office/drawing/2014/main" id="{10EF8463-1990-7D5E-C582-928926FD9E05}"/>
              </a:ext>
            </a:extLst>
          </p:cNvPr>
          <p:cNvSpPr txBox="1"/>
          <p:nvPr/>
        </p:nvSpPr>
        <p:spPr>
          <a:xfrm>
            <a:off x="323417" y="595613"/>
            <a:ext cx="6518366" cy="1000274"/>
          </a:xfrm>
          <a:prstGeom prst="rect">
            <a:avLst/>
          </a:prstGeom>
          <a:noFill/>
        </p:spPr>
        <p:txBody>
          <a:bodyPr wrap="square" rtlCol="0">
            <a:spAutoFit/>
          </a:bodyPr>
          <a:lstStyle/>
          <a:p>
            <a:pPr>
              <a:spcAft>
                <a:spcPts val="600"/>
              </a:spcAft>
            </a:pPr>
            <a:r>
              <a:rPr lang="en-GB" b="1">
                <a:solidFill>
                  <a:srgbClr val="834AAD"/>
                </a:solidFill>
                <a:latin typeface="Aptos Black" panose="020F0502020204030204" pitchFamily="34" charset="0"/>
              </a:rPr>
              <a:t>Working in Partnership</a:t>
            </a:r>
          </a:p>
          <a:p>
            <a:endParaRPr lang="en-GB" sz="1800"/>
          </a:p>
          <a:p>
            <a:pPr marL="285738" indent="-285738">
              <a:buFontTx/>
              <a:buChar char="-"/>
            </a:pPr>
            <a:endParaRPr lang="en-GB" sz="1800"/>
          </a:p>
        </p:txBody>
      </p:sp>
      <p:sp>
        <p:nvSpPr>
          <p:cNvPr id="2" name="Rectangle 1">
            <a:extLst>
              <a:ext uri="{FF2B5EF4-FFF2-40B4-BE49-F238E27FC236}">
                <a16:creationId xmlns:a16="http://schemas.microsoft.com/office/drawing/2014/main" id="{4B956757-7C28-EC86-C0A6-D7296AB6A625}"/>
              </a:ext>
            </a:extLst>
          </p:cNvPr>
          <p:cNvSpPr/>
          <p:nvPr/>
        </p:nvSpPr>
        <p:spPr>
          <a:xfrm>
            <a:off x="323417" y="873637"/>
            <a:ext cx="9238096" cy="830997"/>
          </a:xfrm>
          <a:prstGeom prst="rect">
            <a:avLst/>
          </a:prstGeom>
        </p:spPr>
        <p:txBody>
          <a:bodyPr wrap="square" lIns="91440" tIns="45720" rIns="91440" bIns="45720" anchor="t">
            <a:spAutoFit/>
          </a:bodyPr>
          <a:lstStyle/>
          <a:p>
            <a:pPr algn="just">
              <a:spcAft>
                <a:spcPts val="600"/>
              </a:spcAft>
              <a:defRPr/>
            </a:pPr>
            <a:r>
              <a:rPr lang="en-GB" sz="1200">
                <a:ea typeface="Verdana"/>
              </a:rPr>
              <a:t>We have a strong record of partnership working and, wherever possible and beneficial, we will continue to deliver regional and integrated solutions. To achieve this, we are working with our statutory and no-statutory  partners directly and through the Regional Partnership Board (RPB), Public Services Board (PSB), and other NHS &amp; External Partnerships.</a:t>
            </a:r>
            <a:r>
              <a:rPr kumimoji="0" lang="en-GB" sz="1200" b="0" i="0" u="none" strike="noStrike" kern="1200" cap="none" spc="0" normalizeH="0" baseline="0" noProof="0">
                <a:ln>
                  <a:noFill/>
                </a:ln>
                <a:solidFill>
                  <a:prstClr val="black"/>
                </a:solidFill>
                <a:effectLst/>
                <a:uLnTx/>
                <a:uFillTx/>
                <a:ea typeface="Verdana"/>
                <a:cs typeface="+mn-cs"/>
              </a:rPr>
              <a:t> </a:t>
            </a:r>
            <a:r>
              <a:rPr lang="en-GB" sz="1200">
                <a:solidFill>
                  <a:prstClr val="black"/>
                </a:solidFill>
                <a:ea typeface="Verdana"/>
              </a:rPr>
              <a:t>We have developed the following Health Board Principles  for Collaboration. Details of our regional working priorities can be found from page 58.</a:t>
            </a:r>
            <a:endParaRPr lang="en-GB" sz="1200" b="0" i="0" u="none" strike="noStrike" kern="1200" cap="none" spc="0" normalizeH="0" baseline="0" noProof="0">
              <a:ln>
                <a:noFill/>
              </a:ln>
              <a:solidFill>
                <a:prstClr val="black"/>
              </a:solidFill>
              <a:effectLst/>
              <a:uLnTx/>
              <a:uFillTx/>
              <a:ea typeface="Verdana" panose="020B0604030504040204" pitchFamily="34" charset="0"/>
            </a:endParaRPr>
          </a:p>
        </p:txBody>
      </p:sp>
      <p:sp>
        <p:nvSpPr>
          <p:cNvPr id="39" name="TextBox 38">
            <a:extLst>
              <a:ext uri="{FF2B5EF4-FFF2-40B4-BE49-F238E27FC236}">
                <a16:creationId xmlns:a16="http://schemas.microsoft.com/office/drawing/2014/main" id="{7FE85641-7C20-521F-33FA-AE6D38323741}"/>
              </a:ext>
            </a:extLst>
          </p:cNvPr>
          <p:cNvSpPr txBox="1"/>
          <p:nvPr/>
        </p:nvSpPr>
        <p:spPr>
          <a:xfrm>
            <a:off x="323417" y="1600377"/>
            <a:ext cx="3629892" cy="307777"/>
          </a:xfrm>
          <a:prstGeom prst="rect">
            <a:avLst/>
          </a:prstGeom>
          <a:noFill/>
        </p:spPr>
        <p:txBody>
          <a:bodyPr wrap="square" rtlCol="0">
            <a:spAutoFit/>
          </a:bodyPr>
          <a:lstStyle/>
          <a:p>
            <a:r>
              <a:rPr lang="en-GB" sz="1400" b="1"/>
              <a:t>Principles for Collaboration</a:t>
            </a:r>
          </a:p>
        </p:txBody>
      </p:sp>
      <p:sp>
        <p:nvSpPr>
          <p:cNvPr id="41" name="Rectangle: Rounded Corners 40">
            <a:extLst>
              <a:ext uri="{FF2B5EF4-FFF2-40B4-BE49-F238E27FC236}">
                <a16:creationId xmlns:a16="http://schemas.microsoft.com/office/drawing/2014/main" id="{9C4652C9-AFA4-287B-D47F-7A0D1E407DEA}"/>
              </a:ext>
            </a:extLst>
          </p:cNvPr>
          <p:cNvSpPr/>
          <p:nvPr/>
        </p:nvSpPr>
        <p:spPr>
          <a:xfrm>
            <a:off x="344488" y="1863743"/>
            <a:ext cx="2808000" cy="720000"/>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latin typeface="Univers Condensed Light" panose="020B0306020202040204" pitchFamily="34" charset="0"/>
            </a:endParaRPr>
          </a:p>
        </p:txBody>
      </p:sp>
      <p:sp>
        <p:nvSpPr>
          <p:cNvPr id="42" name="Rectangle: Rounded Corners 41">
            <a:extLst>
              <a:ext uri="{FF2B5EF4-FFF2-40B4-BE49-F238E27FC236}">
                <a16:creationId xmlns:a16="http://schemas.microsoft.com/office/drawing/2014/main" id="{B4EE109A-ADFA-4156-4C4F-9EAA0E8F8FA9}"/>
              </a:ext>
            </a:extLst>
          </p:cNvPr>
          <p:cNvSpPr/>
          <p:nvPr/>
        </p:nvSpPr>
        <p:spPr>
          <a:xfrm>
            <a:off x="3505417" y="1883151"/>
            <a:ext cx="2808000" cy="720000"/>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latin typeface="Univers Condensed Light" panose="020B0306020202040204" pitchFamily="34" charset="0"/>
            </a:endParaRPr>
          </a:p>
        </p:txBody>
      </p:sp>
      <p:sp>
        <p:nvSpPr>
          <p:cNvPr id="47" name="Rectangle: Rounded Corners 46">
            <a:extLst>
              <a:ext uri="{FF2B5EF4-FFF2-40B4-BE49-F238E27FC236}">
                <a16:creationId xmlns:a16="http://schemas.microsoft.com/office/drawing/2014/main" id="{14DD0C59-3BFC-6FD8-1B5E-6872FA399747}"/>
              </a:ext>
            </a:extLst>
          </p:cNvPr>
          <p:cNvSpPr/>
          <p:nvPr/>
        </p:nvSpPr>
        <p:spPr>
          <a:xfrm>
            <a:off x="331013" y="2613070"/>
            <a:ext cx="2808000" cy="720000"/>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latin typeface="Univers Condensed Light" panose="020B0306020202040204" pitchFamily="34" charset="0"/>
            </a:endParaRPr>
          </a:p>
        </p:txBody>
      </p:sp>
      <p:sp>
        <p:nvSpPr>
          <p:cNvPr id="48" name="Rectangle: Rounded Corners 47">
            <a:extLst>
              <a:ext uri="{FF2B5EF4-FFF2-40B4-BE49-F238E27FC236}">
                <a16:creationId xmlns:a16="http://schemas.microsoft.com/office/drawing/2014/main" id="{A3131219-E514-91CA-674F-9EE4847E1BF2}"/>
              </a:ext>
            </a:extLst>
          </p:cNvPr>
          <p:cNvSpPr/>
          <p:nvPr/>
        </p:nvSpPr>
        <p:spPr>
          <a:xfrm>
            <a:off x="6773012" y="1876690"/>
            <a:ext cx="2808000" cy="720000"/>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latin typeface="Univers Condensed Light" panose="020B0306020202040204" pitchFamily="34" charset="0"/>
            </a:endParaRPr>
          </a:p>
        </p:txBody>
      </p:sp>
      <p:sp>
        <p:nvSpPr>
          <p:cNvPr id="49" name="Rectangle: Rounded Corners 48">
            <a:extLst>
              <a:ext uri="{FF2B5EF4-FFF2-40B4-BE49-F238E27FC236}">
                <a16:creationId xmlns:a16="http://schemas.microsoft.com/office/drawing/2014/main" id="{CFAAC3A9-A606-7289-F742-1775B05520A0}"/>
              </a:ext>
            </a:extLst>
          </p:cNvPr>
          <p:cNvSpPr/>
          <p:nvPr/>
        </p:nvSpPr>
        <p:spPr>
          <a:xfrm>
            <a:off x="3502854" y="2645721"/>
            <a:ext cx="2808000" cy="720000"/>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latin typeface="Univers Condensed Light" panose="020B0306020202040204" pitchFamily="34" charset="0"/>
            </a:endParaRPr>
          </a:p>
        </p:txBody>
      </p:sp>
      <p:sp>
        <p:nvSpPr>
          <p:cNvPr id="50" name="Rectangle: Rounded Corners 49">
            <a:extLst>
              <a:ext uri="{FF2B5EF4-FFF2-40B4-BE49-F238E27FC236}">
                <a16:creationId xmlns:a16="http://schemas.microsoft.com/office/drawing/2014/main" id="{F5BBAD21-290C-ED09-1A37-0F365A8B017A}"/>
              </a:ext>
            </a:extLst>
          </p:cNvPr>
          <p:cNvSpPr/>
          <p:nvPr/>
        </p:nvSpPr>
        <p:spPr>
          <a:xfrm>
            <a:off x="6774533" y="2634133"/>
            <a:ext cx="2808000" cy="720000"/>
          </a:xfrm>
          <a:prstGeom prst="roundRect">
            <a:avLst/>
          </a:prstGeom>
          <a:solidFill>
            <a:srgbClr val="6CC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latin typeface="Univers Condensed Light" panose="020B0306020202040204" pitchFamily="34" charset="0"/>
            </a:endParaRPr>
          </a:p>
        </p:txBody>
      </p:sp>
      <p:sp>
        <p:nvSpPr>
          <p:cNvPr id="52" name="TextBox 51">
            <a:extLst>
              <a:ext uri="{FF2B5EF4-FFF2-40B4-BE49-F238E27FC236}">
                <a16:creationId xmlns:a16="http://schemas.microsoft.com/office/drawing/2014/main" id="{7819060F-6051-D5BD-5DCC-C3FC85E01A72}"/>
              </a:ext>
            </a:extLst>
          </p:cNvPr>
          <p:cNvSpPr txBox="1"/>
          <p:nvPr/>
        </p:nvSpPr>
        <p:spPr>
          <a:xfrm>
            <a:off x="985711" y="1989635"/>
            <a:ext cx="2189294" cy="461665"/>
          </a:xfrm>
          <a:prstGeom prst="rect">
            <a:avLst/>
          </a:prstGeom>
          <a:noFill/>
        </p:spPr>
        <p:txBody>
          <a:bodyPr wrap="square">
            <a:spAutoFit/>
          </a:bodyPr>
          <a:lstStyle/>
          <a:p>
            <a:pPr marR="0" lvl="0" algn="ctr" defTabSz="457200" rtl="0" eaLnBrk="1" fontAlgn="auto" latinLnBrk="0" hangingPunct="1">
              <a:lnSpc>
                <a:spcPct val="100000"/>
              </a:lnSpc>
              <a:spcBef>
                <a:spcPts val="0"/>
              </a:spcBef>
              <a:spcAft>
                <a:spcPts val="0"/>
              </a:spcAft>
              <a:buClrTx/>
              <a:buSzTx/>
              <a:tabLst/>
              <a:defRPr/>
            </a:pPr>
            <a:r>
              <a:rPr lang="en-GB" sz="1200">
                <a:solidFill>
                  <a:prstClr val="black"/>
                </a:solidFill>
                <a:latin typeface="Univers Condensed Light" panose="020B0306020202040204" pitchFamily="34" charset="0"/>
                <a:ea typeface="Verdana" panose="020B0604030504040204" pitchFamily="34" charset="0"/>
              </a:rPr>
              <a:t>Recognise the value of partners and develop trust and mutual respect</a:t>
            </a:r>
          </a:p>
        </p:txBody>
      </p:sp>
      <p:sp>
        <p:nvSpPr>
          <p:cNvPr id="56" name="TextBox 55">
            <a:extLst>
              <a:ext uri="{FF2B5EF4-FFF2-40B4-BE49-F238E27FC236}">
                <a16:creationId xmlns:a16="http://schemas.microsoft.com/office/drawing/2014/main" id="{A3102634-9CD9-FFF4-2218-8840D3B303B4}"/>
              </a:ext>
            </a:extLst>
          </p:cNvPr>
          <p:cNvSpPr txBox="1"/>
          <p:nvPr/>
        </p:nvSpPr>
        <p:spPr>
          <a:xfrm>
            <a:off x="4198643" y="1930946"/>
            <a:ext cx="2159807" cy="646331"/>
          </a:xfrm>
          <a:prstGeom prst="rect">
            <a:avLst/>
          </a:prstGeom>
          <a:noFill/>
        </p:spPr>
        <p:txBody>
          <a:bodyPr wrap="square">
            <a:spAutoFit/>
          </a:bodyPr>
          <a:lstStyle/>
          <a:p>
            <a:pPr algn="ctr">
              <a:defRPr/>
            </a:pPr>
            <a:r>
              <a:rPr lang="en-GB" sz="1200">
                <a:solidFill>
                  <a:prstClr val="black"/>
                </a:solidFill>
                <a:latin typeface="Univers Condensed Light" panose="020B0306020202040204" pitchFamily="34" charset="0"/>
                <a:ea typeface="Verdana" panose="020B0604030504040204" pitchFamily="34" charset="0"/>
              </a:rPr>
              <a:t>Demonstrate commitment to develop and agree shared goals and values </a:t>
            </a:r>
          </a:p>
        </p:txBody>
      </p:sp>
      <p:sp>
        <p:nvSpPr>
          <p:cNvPr id="58" name="TextBox 57">
            <a:extLst>
              <a:ext uri="{FF2B5EF4-FFF2-40B4-BE49-F238E27FC236}">
                <a16:creationId xmlns:a16="http://schemas.microsoft.com/office/drawing/2014/main" id="{A69C7FFA-0F09-197E-D9CE-3EACE3F816A0}"/>
              </a:ext>
            </a:extLst>
          </p:cNvPr>
          <p:cNvSpPr txBox="1"/>
          <p:nvPr/>
        </p:nvSpPr>
        <p:spPr>
          <a:xfrm>
            <a:off x="1077824" y="2665224"/>
            <a:ext cx="1993133" cy="646331"/>
          </a:xfrm>
          <a:prstGeom prst="rect">
            <a:avLst/>
          </a:prstGeom>
          <a:noFill/>
        </p:spPr>
        <p:txBody>
          <a:bodyPr wrap="square">
            <a:spAutoFit/>
          </a:bodyPr>
          <a:lstStyle/>
          <a:p>
            <a:pPr algn="ctr">
              <a:defRPr/>
            </a:pPr>
            <a:r>
              <a:rPr lang="en-GB" sz="1200">
                <a:solidFill>
                  <a:prstClr val="black"/>
                </a:solidFill>
                <a:latin typeface="Univers Condensed Light" panose="020B0306020202040204" pitchFamily="34" charset="0"/>
                <a:ea typeface="Verdana" panose="020B0604030504040204" pitchFamily="34" charset="0"/>
              </a:rPr>
              <a:t>Collaborate when there is a clear advantage for the population </a:t>
            </a:r>
          </a:p>
        </p:txBody>
      </p:sp>
      <p:sp>
        <p:nvSpPr>
          <p:cNvPr id="62" name="TextBox 61">
            <a:extLst>
              <a:ext uri="{FF2B5EF4-FFF2-40B4-BE49-F238E27FC236}">
                <a16:creationId xmlns:a16="http://schemas.microsoft.com/office/drawing/2014/main" id="{6D13F415-123D-444F-A693-61B9C7FD2D27}"/>
              </a:ext>
            </a:extLst>
          </p:cNvPr>
          <p:cNvSpPr txBox="1"/>
          <p:nvPr/>
        </p:nvSpPr>
        <p:spPr>
          <a:xfrm>
            <a:off x="7366346" y="2025122"/>
            <a:ext cx="2287340" cy="461665"/>
          </a:xfrm>
          <a:prstGeom prst="rect">
            <a:avLst/>
          </a:prstGeom>
          <a:noFill/>
        </p:spPr>
        <p:txBody>
          <a:bodyPr wrap="square">
            <a:spAutoFit/>
          </a:bodyPr>
          <a:lstStyle/>
          <a:p>
            <a:pPr algn="ctr">
              <a:defRPr/>
            </a:pPr>
            <a:r>
              <a:rPr lang="en-GB" sz="1200">
                <a:solidFill>
                  <a:prstClr val="black"/>
                </a:solidFill>
                <a:latin typeface="Univers Condensed Light" panose="020B0306020202040204" pitchFamily="34" charset="0"/>
                <a:ea typeface="Verdana" panose="020B0604030504040204" pitchFamily="34" charset="0"/>
              </a:rPr>
              <a:t>Practice open and transparent communication</a:t>
            </a:r>
          </a:p>
        </p:txBody>
      </p:sp>
      <p:sp>
        <p:nvSpPr>
          <p:cNvPr id="64" name="TextBox 63">
            <a:extLst>
              <a:ext uri="{FF2B5EF4-FFF2-40B4-BE49-F238E27FC236}">
                <a16:creationId xmlns:a16="http://schemas.microsoft.com/office/drawing/2014/main" id="{65400047-ECDA-C718-5160-DC855BC79CCE}"/>
              </a:ext>
            </a:extLst>
          </p:cNvPr>
          <p:cNvSpPr txBox="1"/>
          <p:nvPr/>
        </p:nvSpPr>
        <p:spPr>
          <a:xfrm>
            <a:off x="4118232" y="2664028"/>
            <a:ext cx="2240218" cy="646331"/>
          </a:xfrm>
          <a:prstGeom prst="rect">
            <a:avLst/>
          </a:prstGeom>
          <a:noFill/>
        </p:spPr>
        <p:txBody>
          <a:bodyPr wrap="square">
            <a:spAutoFit/>
          </a:bodyPr>
          <a:lstStyle/>
          <a:p>
            <a:pPr algn="ctr">
              <a:defRPr/>
            </a:pPr>
            <a:r>
              <a:rPr lang="en-GB" sz="1200">
                <a:solidFill>
                  <a:prstClr val="black"/>
                </a:solidFill>
                <a:latin typeface="Univers Condensed Light" panose="020B0306020202040204" pitchFamily="34" charset="0"/>
                <a:ea typeface="Verdana" panose="020B0604030504040204" pitchFamily="34" charset="0"/>
              </a:rPr>
              <a:t>Effective representation of the views and interests of Service Groups and Corporate Departments </a:t>
            </a:r>
          </a:p>
        </p:txBody>
      </p:sp>
      <p:sp>
        <p:nvSpPr>
          <p:cNvPr id="40" name="TextBox 39">
            <a:extLst>
              <a:ext uri="{FF2B5EF4-FFF2-40B4-BE49-F238E27FC236}">
                <a16:creationId xmlns:a16="http://schemas.microsoft.com/office/drawing/2014/main" id="{47C74AB2-195F-0E83-B66E-78BCB96361A7}"/>
              </a:ext>
            </a:extLst>
          </p:cNvPr>
          <p:cNvSpPr txBox="1"/>
          <p:nvPr/>
        </p:nvSpPr>
        <p:spPr>
          <a:xfrm>
            <a:off x="7554746" y="2770132"/>
            <a:ext cx="1982906" cy="461665"/>
          </a:xfrm>
          <a:prstGeom prst="rect">
            <a:avLst/>
          </a:prstGeom>
          <a:noFill/>
        </p:spPr>
        <p:txBody>
          <a:bodyPr wrap="square" rtlCol="0">
            <a:spAutoFit/>
          </a:bodyPr>
          <a:lstStyle/>
          <a:p>
            <a:pPr algn="ctr">
              <a:defRPr/>
            </a:pPr>
            <a:r>
              <a:rPr lang="en-GB" sz="1200">
                <a:solidFill>
                  <a:prstClr val="black"/>
                </a:solidFill>
                <a:latin typeface="Univers Condensed Light" panose="020B0306020202040204" pitchFamily="34" charset="0"/>
                <a:ea typeface="Verdana" panose="020B0604030504040204" pitchFamily="34" charset="0"/>
              </a:rPr>
              <a:t>Strong focus on transformation and innovation</a:t>
            </a:r>
          </a:p>
        </p:txBody>
      </p:sp>
      <p:sp>
        <p:nvSpPr>
          <p:cNvPr id="65" name="Oval 64">
            <a:extLst>
              <a:ext uri="{FF2B5EF4-FFF2-40B4-BE49-F238E27FC236}">
                <a16:creationId xmlns:a16="http://schemas.microsoft.com/office/drawing/2014/main" id="{243C0EF3-EC5B-FA80-690C-E7189B63FD92}"/>
              </a:ext>
            </a:extLst>
          </p:cNvPr>
          <p:cNvSpPr/>
          <p:nvPr/>
        </p:nvSpPr>
        <p:spPr>
          <a:xfrm>
            <a:off x="381155" y="1878780"/>
            <a:ext cx="685749" cy="68574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latin typeface="Univers Condensed Light" panose="020B0306020202040204" pitchFamily="34" charset="0"/>
              </a:rPr>
              <a:t>v</a:t>
            </a:r>
          </a:p>
        </p:txBody>
      </p:sp>
      <p:sp>
        <p:nvSpPr>
          <p:cNvPr id="67" name="Oval 66">
            <a:extLst>
              <a:ext uri="{FF2B5EF4-FFF2-40B4-BE49-F238E27FC236}">
                <a16:creationId xmlns:a16="http://schemas.microsoft.com/office/drawing/2014/main" id="{1A36ABB6-4A76-6498-03D6-61695F338FEA}"/>
              </a:ext>
            </a:extLst>
          </p:cNvPr>
          <p:cNvSpPr/>
          <p:nvPr/>
        </p:nvSpPr>
        <p:spPr>
          <a:xfrm>
            <a:off x="392075" y="2649599"/>
            <a:ext cx="685749" cy="68574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latin typeface="Univers Condensed Light" panose="020B0306020202040204" pitchFamily="34" charset="0"/>
              </a:rPr>
              <a:t>v</a:t>
            </a:r>
          </a:p>
        </p:txBody>
      </p:sp>
      <p:sp>
        <p:nvSpPr>
          <p:cNvPr id="68" name="Oval 67">
            <a:extLst>
              <a:ext uri="{FF2B5EF4-FFF2-40B4-BE49-F238E27FC236}">
                <a16:creationId xmlns:a16="http://schemas.microsoft.com/office/drawing/2014/main" id="{056ACB27-699D-614A-89E8-D7C22326D717}"/>
              </a:ext>
            </a:extLst>
          </p:cNvPr>
          <p:cNvSpPr/>
          <p:nvPr/>
        </p:nvSpPr>
        <p:spPr>
          <a:xfrm>
            <a:off x="3550676" y="2678453"/>
            <a:ext cx="685749" cy="68574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latin typeface="Univers Condensed Light" panose="020B0306020202040204" pitchFamily="34" charset="0"/>
              </a:rPr>
              <a:t>v</a:t>
            </a:r>
          </a:p>
        </p:txBody>
      </p:sp>
      <p:sp>
        <p:nvSpPr>
          <p:cNvPr id="69" name="Oval 68">
            <a:extLst>
              <a:ext uri="{FF2B5EF4-FFF2-40B4-BE49-F238E27FC236}">
                <a16:creationId xmlns:a16="http://schemas.microsoft.com/office/drawing/2014/main" id="{281540CE-BC4D-B193-A322-6CEB770698CB}"/>
              </a:ext>
            </a:extLst>
          </p:cNvPr>
          <p:cNvSpPr/>
          <p:nvPr/>
        </p:nvSpPr>
        <p:spPr>
          <a:xfrm>
            <a:off x="3557926" y="1904157"/>
            <a:ext cx="685749" cy="68574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latin typeface="Univers Condensed Light" panose="020B0306020202040204" pitchFamily="34" charset="0"/>
              </a:rPr>
              <a:t>v</a:t>
            </a:r>
          </a:p>
        </p:txBody>
      </p:sp>
      <p:sp>
        <p:nvSpPr>
          <p:cNvPr id="70" name="Oval 69">
            <a:extLst>
              <a:ext uri="{FF2B5EF4-FFF2-40B4-BE49-F238E27FC236}">
                <a16:creationId xmlns:a16="http://schemas.microsoft.com/office/drawing/2014/main" id="{F6AE0A7B-E6B8-0312-E7CA-41FB7EF57C6B}"/>
              </a:ext>
            </a:extLst>
          </p:cNvPr>
          <p:cNvSpPr/>
          <p:nvPr/>
        </p:nvSpPr>
        <p:spPr>
          <a:xfrm>
            <a:off x="6841783" y="1878780"/>
            <a:ext cx="685749" cy="68574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latin typeface="Univers Condensed Light" panose="020B0306020202040204" pitchFamily="34" charset="0"/>
              </a:rPr>
              <a:t>v</a:t>
            </a:r>
          </a:p>
        </p:txBody>
      </p:sp>
      <p:sp>
        <p:nvSpPr>
          <p:cNvPr id="71" name="Oval 70">
            <a:extLst>
              <a:ext uri="{FF2B5EF4-FFF2-40B4-BE49-F238E27FC236}">
                <a16:creationId xmlns:a16="http://schemas.microsoft.com/office/drawing/2014/main" id="{C41E19B3-E98E-E81B-8D81-076F883C2805}"/>
              </a:ext>
            </a:extLst>
          </p:cNvPr>
          <p:cNvSpPr/>
          <p:nvPr/>
        </p:nvSpPr>
        <p:spPr>
          <a:xfrm>
            <a:off x="6862356" y="2643964"/>
            <a:ext cx="685749" cy="68574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latin typeface="Univers Condensed Light" panose="020B0306020202040204" pitchFamily="34" charset="0"/>
              </a:rPr>
              <a:t>v</a:t>
            </a:r>
          </a:p>
        </p:txBody>
      </p:sp>
      <p:pic>
        <p:nvPicPr>
          <p:cNvPr id="72" name="Content Placeholder 20">
            <a:extLst>
              <a:ext uri="{FF2B5EF4-FFF2-40B4-BE49-F238E27FC236}">
                <a16:creationId xmlns:a16="http://schemas.microsoft.com/office/drawing/2014/main" id="{4BE3C23A-8363-A0A8-7C2C-9F5FCBADFE0D}"/>
              </a:ext>
            </a:extLst>
          </p:cNvPr>
          <p:cNvPicPr>
            <a:picLocks noChangeAspect="1"/>
          </p:cNvPicPr>
          <p:nvPr/>
        </p:nvPicPr>
        <p:blipFill>
          <a:blip r:embed="rId3"/>
          <a:stretch>
            <a:fillRect/>
          </a:stretch>
        </p:blipFill>
        <p:spPr>
          <a:xfrm>
            <a:off x="4461385" y="3719755"/>
            <a:ext cx="853566" cy="973842"/>
          </a:xfrm>
          <a:prstGeom prst="rect">
            <a:avLst/>
          </a:prstGeom>
        </p:spPr>
      </p:pic>
      <p:sp>
        <p:nvSpPr>
          <p:cNvPr id="73" name="Rectangle 72">
            <a:extLst>
              <a:ext uri="{FF2B5EF4-FFF2-40B4-BE49-F238E27FC236}">
                <a16:creationId xmlns:a16="http://schemas.microsoft.com/office/drawing/2014/main" id="{BE888BE0-29A0-9D9E-3D63-5D57D3F17843}"/>
              </a:ext>
            </a:extLst>
          </p:cNvPr>
          <p:cNvSpPr/>
          <p:nvPr/>
        </p:nvSpPr>
        <p:spPr>
          <a:xfrm>
            <a:off x="319534" y="3698410"/>
            <a:ext cx="4199358" cy="1336805"/>
          </a:xfrm>
          <a:prstGeom prst="rect">
            <a:avLst/>
          </a:prstGeom>
        </p:spPr>
        <p:txBody>
          <a:bodyPr wrap="square">
            <a:spAutoFit/>
          </a:bodyPr>
          <a:lstStyle/>
          <a:p>
            <a:pPr algn="just">
              <a:spcAft>
                <a:spcPts val="600"/>
              </a:spcAft>
            </a:pPr>
            <a:r>
              <a:rPr lang="en-GB" sz="1200">
                <a:solidFill>
                  <a:prstClr val="black"/>
                </a:solidFill>
                <a:ea typeface="Verdana" panose="020B0604030504040204" pitchFamily="34" charset="0"/>
              </a:rPr>
              <a:t>The West Glamorgan RPB Area Plan sets out how the West Glamorgan Regional Partnership Board will respond to the findings of the West Glamorgan Population Needs Assessment published on the 1st April 2022, which captured the health and social care needs of people living region. </a:t>
            </a:r>
          </a:p>
          <a:p>
            <a:endParaRPr lang="en-GB" sz="1400"/>
          </a:p>
        </p:txBody>
      </p:sp>
      <p:sp>
        <p:nvSpPr>
          <p:cNvPr id="74" name="TextBox 73">
            <a:extLst>
              <a:ext uri="{FF2B5EF4-FFF2-40B4-BE49-F238E27FC236}">
                <a16:creationId xmlns:a16="http://schemas.microsoft.com/office/drawing/2014/main" id="{1B220781-9768-1A51-3511-94C0A51483C5}"/>
              </a:ext>
            </a:extLst>
          </p:cNvPr>
          <p:cNvSpPr txBox="1"/>
          <p:nvPr/>
        </p:nvSpPr>
        <p:spPr>
          <a:xfrm>
            <a:off x="316822" y="3392574"/>
            <a:ext cx="3629892" cy="307777"/>
          </a:xfrm>
          <a:prstGeom prst="rect">
            <a:avLst/>
          </a:prstGeom>
          <a:noFill/>
        </p:spPr>
        <p:txBody>
          <a:bodyPr wrap="square" rtlCol="0">
            <a:spAutoFit/>
          </a:bodyPr>
          <a:lstStyle/>
          <a:p>
            <a:r>
              <a:rPr lang="en-GB" sz="1400" b="1"/>
              <a:t>Regional Partnership Board</a:t>
            </a:r>
          </a:p>
        </p:txBody>
      </p:sp>
      <p:sp>
        <p:nvSpPr>
          <p:cNvPr id="76" name="TextBox 75">
            <a:extLst>
              <a:ext uri="{FF2B5EF4-FFF2-40B4-BE49-F238E27FC236}">
                <a16:creationId xmlns:a16="http://schemas.microsoft.com/office/drawing/2014/main" id="{A68DE6F0-B670-B17C-F4EA-C159F42BC49B}"/>
              </a:ext>
            </a:extLst>
          </p:cNvPr>
          <p:cNvSpPr txBox="1"/>
          <p:nvPr/>
        </p:nvSpPr>
        <p:spPr>
          <a:xfrm>
            <a:off x="309040" y="4684998"/>
            <a:ext cx="5148903" cy="204469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mn-cs"/>
              </a:rPr>
              <a:t>Through the Regional Partnership Board (RPB), we collaborate to design and deliver integrated services. We work in collaboration to identify shared priorities for service transformation and align the utilisation of the Regional Integration Funds (RIF) and Regional Capital Funds money.   </a:t>
            </a:r>
          </a:p>
          <a:p>
            <a:pPr algn="just">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mn-cs"/>
              </a:rPr>
              <a:t>The West Glamorgan Area Plan guides our work, focusing on the principles of person-centred care, prevention, early intervention, and seamless integration across services. This aligns with the vision set out in A Healthier Wales, which emphasises the importance of long-term, integrated services that support individuals to live healthier lives, with a focus on collaboration and shared responsibility in delivering health and care outcomes."</a:t>
            </a:r>
            <a:endParaRPr lang="en-GB" sz="2000"/>
          </a:p>
        </p:txBody>
      </p:sp>
      <p:sp>
        <p:nvSpPr>
          <p:cNvPr id="20" name="TextBox 19">
            <a:extLst>
              <a:ext uri="{FF2B5EF4-FFF2-40B4-BE49-F238E27FC236}">
                <a16:creationId xmlns:a16="http://schemas.microsoft.com/office/drawing/2014/main" id="{0BED1803-7A1A-931A-7E9B-A665877B3FA5}"/>
              </a:ext>
            </a:extLst>
          </p:cNvPr>
          <p:cNvSpPr txBox="1"/>
          <p:nvPr/>
        </p:nvSpPr>
        <p:spPr>
          <a:xfrm>
            <a:off x="5482931" y="3686937"/>
            <a:ext cx="4092959" cy="1200329"/>
          </a:xfrm>
          <a:prstGeom prst="rect">
            <a:avLst/>
          </a:prstGeom>
          <a:noFill/>
        </p:spPr>
        <p:txBody>
          <a:bodyPr wrap="square" rtlCol="0">
            <a:spAutoFit/>
          </a:bodyPr>
          <a:lstStyle/>
          <a:p>
            <a:pPr algn="just"/>
            <a:r>
              <a:rPr lang="en-GB" sz="1200">
                <a:solidFill>
                  <a:prstClr val="black"/>
                </a:solidFill>
                <a:ea typeface="Verdana" panose="020B0604030504040204" pitchFamily="34" charset="0"/>
              </a:rPr>
              <a:t>The Wellbeing Plans developed by the Public Service Boards in Swansea &amp; Neath Port Talbot are primarily driven by matters raised in the Assessment of Local Well-being undertaken in 2022. The Plans take into account recommendations made by the Future Generations Report, and Welsh Government’s Future Trends Report. </a:t>
            </a:r>
          </a:p>
        </p:txBody>
      </p:sp>
      <p:sp>
        <p:nvSpPr>
          <p:cNvPr id="32" name="TextBox 31">
            <a:extLst>
              <a:ext uri="{FF2B5EF4-FFF2-40B4-BE49-F238E27FC236}">
                <a16:creationId xmlns:a16="http://schemas.microsoft.com/office/drawing/2014/main" id="{7587FCD8-F5F0-7BBA-F324-D2FBC344DE4D}"/>
              </a:ext>
            </a:extLst>
          </p:cNvPr>
          <p:cNvSpPr txBox="1"/>
          <p:nvPr/>
        </p:nvSpPr>
        <p:spPr>
          <a:xfrm>
            <a:off x="5466449" y="3397001"/>
            <a:ext cx="3629892" cy="307777"/>
          </a:xfrm>
          <a:prstGeom prst="rect">
            <a:avLst/>
          </a:prstGeom>
          <a:noFill/>
        </p:spPr>
        <p:txBody>
          <a:bodyPr wrap="square" rtlCol="0">
            <a:spAutoFit/>
          </a:bodyPr>
          <a:lstStyle/>
          <a:p>
            <a:r>
              <a:rPr lang="en-GB" sz="1400" b="1"/>
              <a:t>Public Service Boards</a:t>
            </a:r>
          </a:p>
        </p:txBody>
      </p:sp>
      <p:sp>
        <p:nvSpPr>
          <p:cNvPr id="11" name="TextBox 10">
            <a:extLst>
              <a:ext uri="{FF2B5EF4-FFF2-40B4-BE49-F238E27FC236}">
                <a16:creationId xmlns:a16="http://schemas.microsoft.com/office/drawing/2014/main" id="{C26CD42B-1377-829A-A465-764E1D278D68}"/>
              </a:ext>
            </a:extLst>
          </p:cNvPr>
          <p:cNvSpPr txBox="1"/>
          <p:nvPr/>
        </p:nvSpPr>
        <p:spPr>
          <a:xfrm>
            <a:off x="5489409" y="4890507"/>
            <a:ext cx="3935156" cy="1600438"/>
          </a:xfrm>
          <a:prstGeom prst="rect">
            <a:avLst/>
          </a:prstGeom>
          <a:noFill/>
        </p:spPr>
        <p:txBody>
          <a:bodyPr wrap="square" lIns="91440" tIns="45720" rIns="91440" bIns="45720" rtlCol="0" anchor="t">
            <a:spAutoFit/>
          </a:bodyPr>
          <a:lstStyle/>
          <a:p>
            <a:r>
              <a:rPr lang="en-GB" sz="1400" b="1"/>
              <a:t>Third Sector</a:t>
            </a:r>
          </a:p>
          <a:p>
            <a:pPr algn="just" defTabSz="914400">
              <a:spcAft>
                <a:spcPts val="600"/>
              </a:spcAft>
              <a:defRPr/>
            </a:pPr>
            <a:r>
              <a:rPr lang="en-GB" sz="1200">
                <a:ea typeface="Verdana"/>
              </a:rPr>
              <a:t>The Health Board's collaborative approach with the Third Sector Providers continues to make an invaluable contribution to service provision and improvements towards patient care. A full recommissioning programme is underway. Also in collaboration, the Health Board and the RPB are at the early stages of engagement to implement the Emotional and Mental Wellbeing Strategy</a:t>
            </a:r>
            <a:endParaRPr lang="en-GB" sz="1200" b="1" i="0" u="none" strike="noStrike" kern="1200" cap="none" spc="0" normalizeH="0" baseline="0" noProof="0">
              <a:ln>
                <a:noFill/>
              </a:ln>
              <a:effectLst/>
              <a:highlight>
                <a:srgbClr val="FFFF00"/>
              </a:highlight>
              <a:uLnTx/>
              <a:uFillTx/>
              <a:ea typeface="Verdana"/>
            </a:endParaRPr>
          </a:p>
        </p:txBody>
      </p:sp>
      <p:pic>
        <p:nvPicPr>
          <p:cNvPr id="8" name="Picture 7" descr="A black background with a black square&#10;&#10;AI-generated content may be incorrect.">
            <a:extLst>
              <a:ext uri="{FF2B5EF4-FFF2-40B4-BE49-F238E27FC236}">
                <a16:creationId xmlns:a16="http://schemas.microsoft.com/office/drawing/2014/main" id="{F5499F51-6D85-56B1-ACE1-8CE801D2E629}"/>
              </a:ext>
            </a:extLst>
          </p:cNvPr>
          <p:cNvPicPr>
            <a:picLocks noChangeAspect="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483666" y="1991091"/>
            <a:ext cx="479528" cy="479528"/>
          </a:xfrm>
          <a:prstGeom prst="rect">
            <a:avLst/>
          </a:prstGeom>
        </p:spPr>
      </p:pic>
      <p:pic>
        <p:nvPicPr>
          <p:cNvPr id="10" name="Picture 9" descr="A black background with a black square&#10;&#10;AI-generated content may be incorrect.">
            <a:extLst>
              <a:ext uri="{FF2B5EF4-FFF2-40B4-BE49-F238E27FC236}">
                <a16:creationId xmlns:a16="http://schemas.microsoft.com/office/drawing/2014/main" id="{87062713-B122-3521-BE87-2270CE6CC5EE}"/>
              </a:ext>
            </a:extLst>
          </p:cNvPr>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581349" y="2707843"/>
            <a:ext cx="604586" cy="604586"/>
          </a:xfrm>
          <a:prstGeom prst="rect">
            <a:avLst/>
          </a:prstGeom>
        </p:spPr>
      </p:pic>
      <p:pic>
        <p:nvPicPr>
          <p:cNvPr id="13" name="Picture 12" descr="A black background with a black square&#10;&#10;AI-generated content may be incorrect.">
            <a:extLst>
              <a:ext uri="{FF2B5EF4-FFF2-40B4-BE49-F238E27FC236}">
                <a16:creationId xmlns:a16="http://schemas.microsoft.com/office/drawing/2014/main" id="{3F4EA94A-BCF6-8913-0517-E234AD7CA1D8}"/>
              </a:ext>
            </a:extLst>
          </p:cNvPr>
          <p:cNvPicPr>
            <a:picLocks noChangeAspect="1"/>
          </p:cNvPicPr>
          <p:nvPr/>
        </p:nvPicPr>
        <p:blipFill>
          <a:blip r:embed="rId6">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469178" y="2680297"/>
            <a:ext cx="532645" cy="532645"/>
          </a:xfrm>
          <a:prstGeom prst="rect">
            <a:avLst/>
          </a:prstGeom>
        </p:spPr>
      </p:pic>
      <p:pic>
        <p:nvPicPr>
          <p:cNvPr id="15" name="Picture 14" descr="A black background with a black square&#10;&#10;AI-generated content may be incorrect.">
            <a:extLst>
              <a:ext uri="{FF2B5EF4-FFF2-40B4-BE49-F238E27FC236}">
                <a16:creationId xmlns:a16="http://schemas.microsoft.com/office/drawing/2014/main" id="{23A36EF0-2CB2-97FE-D9F5-92F2CE84DB2E}"/>
              </a:ext>
            </a:extLst>
          </p:cNvPr>
          <p:cNvPicPr>
            <a:picLocks noChangeAspect="1"/>
          </p:cNvPicPr>
          <p:nvPr/>
        </p:nvPicPr>
        <p:blipFill>
          <a:blip r:embed="rId7">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948246" y="1975343"/>
            <a:ext cx="472821" cy="472821"/>
          </a:xfrm>
          <a:prstGeom prst="rect">
            <a:avLst/>
          </a:prstGeom>
        </p:spPr>
      </p:pic>
      <p:pic>
        <p:nvPicPr>
          <p:cNvPr id="19" name="Picture 18" descr="A black background with a black square&#10;&#10;AI-generated content may be incorrect.">
            <a:extLst>
              <a:ext uri="{FF2B5EF4-FFF2-40B4-BE49-F238E27FC236}">
                <a16:creationId xmlns:a16="http://schemas.microsoft.com/office/drawing/2014/main" id="{9F283AB3-03DF-57C9-A6DB-935920DB602D}"/>
              </a:ext>
            </a:extLst>
          </p:cNvPr>
          <p:cNvPicPr>
            <a:picLocks noChangeAspect="1"/>
          </p:cNvPicPr>
          <p:nvPr/>
        </p:nvPicPr>
        <p:blipFill>
          <a:blip r:embed="rId8">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964712" y="2732404"/>
            <a:ext cx="481035" cy="481035"/>
          </a:xfrm>
          <a:prstGeom prst="rect">
            <a:avLst/>
          </a:prstGeom>
        </p:spPr>
      </p:pic>
      <p:pic>
        <p:nvPicPr>
          <p:cNvPr id="22" name="Picture 21" descr="A black background with a black square&#10;&#10;AI-generated content may be incorrect.">
            <a:extLst>
              <a:ext uri="{FF2B5EF4-FFF2-40B4-BE49-F238E27FC236}">
                <a16:creationId xmlns:a16="http://schemas.microsoft.com/office/drawing/2014/main" id="{EA9FDFA4-68ED-6539-07CB-8A8044A66D14}"/>
              </a:ext>
            </a:extLst>
          </p:cNvPr>
          <p:cNvPicPr>
            <a:picLocks noChangeAspect="1"/>
          </p:cNvPicPr>
          <p:nvPr/>
        </p:nvPicPr>
        <p:blipFill>
          <a:blip r:embed="rId9">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645543" y="1981987"/>
            <a:ext cx="526846" cy="526846"/>
          </a:xfrm>
          <a:prstGeom prst="rect">
            <a:avLst/>
          </a:prstGeom>
        </p:spPr>
      </p:pic>
      <p:sp>
        <p:nvSpPr>
          <p:cNvPr id="3" name="Slide Number Placeholder 2">
            <a:extLst>
              <a:ext uri="{FF2B5EF4-FFF2-40B4-BE49-F238E27FC236}">
                <a16:creationId xmlns:a16="http://schemas.microsoft.com/office/drawing/2014/main" id="{D1E0D795-3513-0C2E-63A6-A726D761F425}"/>
              </a:ext>
            </a:extLst>
          </p:cNvPr>
          <p:cNvSpPr>
            <a:spLocks noGrp="1"/>
          </p:cNvSpPr>
          <p:nvPr>
            <p:ph type="sldNum" sz="quarter" idx="12"/>
          </p:nvPr>
        </p:nvSpPr>
        <p:spPr/>
        <p:txBody>
          <a:bodyPr/>
          <a:lstStyle/>
          <a:p>
            <a:r>
              <a:rPr lang="en-GB"/>
              <a:t>40</a:t>
            </a:r>
            <a:endParaRPr lang="en-US"/>
          </a:p>
        </p:txBody>
      </p:sp>
    </p:spTree>
    <p:extLst>
      <p:ext uri="{BB962C8B-B14F-4D97-AF65-F5344CB8AC3E}">
        <p14:creationId xmlns:p14="http://schemas.microsoft.com/office/powerpoint/2010/main" val="17231555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B76B195-0DC3-754C-28F2-AFBBB8DBC2B3}"/>
              </a:ext>
            </a:extLst>
          </p:cNvPr>
          <p:cNvPicPr>
            <a:picLocks noChangeAspect="1"/>
          </p:cNvPicPr>
          <p:nvPr/>
        </p:nvPicPr>
        <p:blipFill>
          <a:blip r:embed="rId2">
            <a:alphaModFix amt="20000"/>
            <a:lum bright="40000" contrast="-40000"/>
          </a:blip>
          <a:srcRect l="39228" t="58256" r="-2"/>
          <a:stretch/>
        </p:blipFill>
        <p:spPr>
          <a:xfrm rot="10800000">
            <a:off x="2657172" y="3283604"/>
            <a:ext cx="6769167" cy="3795760"/>
          </a:xfrm>
          <a:prstGeom prst="rect">
            <a:avLst/>
          </a:prstGeom>
        </p:spPr>
      </p:pic>
      <p:sp>
        <p:nvSpPr>
          <p:cNvPr id="4" name="Slide Number Placeholder 3">
            <a:extLst>
              <a:ext uri="{FF2B5EF4-FFF2-40B4-BE49-F238E27FC236}">
                <a16:creationId xmlns:a16="http://schemas.microsoft.com/office/drawing/2014/main" id="{4DC308CE-F3C4-2F57-10BA-4566B49257E5}"/>
              </a:ext>
            </a:extLst>
          </p:cNvPr>
          <p:cNvSpPr>
            <a:spLocks noGrp="1"/>
          </p:cNvSpPr>
          <p:nvPr>
            <p:ph type="sldNum" sz="quarter" idx="12"/>
          </p:nvPr>
        </p:nvSpPr>
        <p:spPr/>
        <p:txBody>
          <a:bodyPr/>
          <a:lstStyle/>
          <a:p>
            <a:r>
              <a:rPr lang="en-GB"/>
              <a:t>41</a:t>
            </a:r>
          </a:p>
        </p:txBody>
      </p:sp>
      <p:sp>
        <p:nvSpPr>
          <p:cNvPr id="5" name="TextBox 4">
            <a:extLst>
              <a:ext uri="{FF2B5EF4-FFF2-40B4-BE49-F238E27FC236}">
                <a16:creationId xmlns:a16="http://schemas.microsoft.com/office/drawing/2014/main" id="{CC764B79-3351-9729-C5C0-CB521D33AFC3}"/>
              </a:ext>
            </a:extLst>
          </p:cNvPr>
          <p:cNvSpPr txBox="1"/>
          <p:nvPr/>
        </p:nvSpPr>
        <p:spPr>
          <a:xfrm>
            <a:off x="2111680" y="-1081334"/>
            <a:ext cx="5697865" cy="923330"/>
          </a:xfrm>
          <a:prstGeom prst="rect">
            <a:avLst/>
          </a:prstGeom>
          <a:noFill/>
        </p:spPr>
        <p:txBody>
          <a:bodyPr wrap="square" rtlCol="0">
            <a:spAutoFit/>
          </a:bodyPr>
          <a:lstStyle/>
          <a:p>
            <a:pPr marL="285750" indent="-285750">
              <a:buFont typeface="Arial" panose="020B0604020202020204" pitchFamily="34" charset="0"/>
              <a:buChar char="•"/>
            </a:pPr>
            <a:endParaRPr lang="en-GB" sz="1800" b="1"/>
          </a:p>
          <a:p>
            <a:pPr marL="285750" indent="-285750">
              <a:buFont typeface="Arial" panose="020B0604020202020204" pitchFamily="34" charset="0"/>
              <a:buChar char="•"/>
            </a:pPr>
            <a:endParaRPr lang="en-GB" sz="1800" b="1"/>
          </a:p>
          <a:p>
            <a:pPr marL="285750" indent="-285750">
              <a:buFont typeface="Arial" panose="020B0604020202020204" pitchFamily="34" charset="0"/>
              <a:buChar char="•"/>
            </a:pPr>
            <a:endParaRPr lang="en-GB" sz="1800" b="1"/>
          </a:p>
        </p:txBody>
      </p:sp>
      <p:sp>
        <p:nvSpPr>
          <p:cNvPr id="2" name="TextBox 1">
            <a:extLst>
              <a:ext uri="{FF2B5EF4-FFF2-40B4-BE49-F238E27FC236}">
                <a16:creationId xmlns:a16="http://schemas.microsoft.com/office/drawing/2014/main" id="{90AFF422-E997-E5C9-3330-4ACFB77AD9DB}"/>
              </a:ext>
            </a:extLst>
          </p:cNvPr>
          <p:cNvSpPr txBox="1"/>
          <p:nvPr/>
        </p:nvSpPr>
        <p:spPr>
          <a:xfrm>
            <a:off x="262177" y="673350"/>
            <a:ext cx="6875401" cy="876009"/>
          </a:xfrm>
          <a:prstGeom prst="rect">
            <a:avLst/>
          </a:prstGeom>
          <a:noFill/>
        </p:spPr>
        <p:txBody>
          <a:bodyPr wrap="square" lIns="91440" tIns="45720" rIns="91440" bIns="45720" rtlCol="0" anchor="t">
            <a:spAutoFit/>
          </a:bodyPr>
          <a:lstStyle/>
          <a:p>
            <a:pPr lvl="0">
              <a:lnSpc>
                <a:spcPct val="107000"/>
              </a:lnSpc>
              <a:spcBef>
                <a:spcPts val="450"/>
              </a:spcBef>
              <a:defRPr/>
            </a:pPr>
            <a:r>
              <a:rPr lang="en-GB" sz="1200">
                <a:solidFill>
                  <a:prstClr val="black"/>
                </a:solidFill>
                <a:ea typeface="Verdana"/>
              </a:rPr>
              <a:t>The Health Board works as part of the Pan Cluster Planning Group in both planning and delivering local health care services. Working as a cluster ensures care is better co-ordinated to promote the wellbeing of individuals and communities. Details of the Pan Cluster Planning Group and the Cluster’s priorities are set out in this plan on </a:t>
            </a:r>
            <a:r>
              <a:rPr lang="en-GB" sz="1200">
                <a:ea typeface="Verdana"/>
              </a:rPr>
              <a:t>page 79-81.</a:t>
            </a:r>
            <a:r>
              <a:rPr lang="en-GB" sz="1200">
                <a:solidFill>
                  <a:prstClr val="black"/>
                </a:solidFill>
                <a:ea typeface="Verdana"/>
              </a:rPr>
              <a:t> Clusters aim to:</a:t>
            </a:r>
          </a:p>
        </p:txBody>
      </p:sp>
      <p:sp>
        <p:nvSpPr>
          <p:cNvPr id="3" name="TextBox 2">
            <a:extLst>
              <a:ext uri="{FF2B5EF4-FFF2-40B4-BE49-F238E27FC236}">
                <a16:creationId xmlns:a16="http://schemas.microsoft.com/office/drawing/2014/main" id="{58DFADA1-3FFA-E030-F7F6-7ECF74F64AB1}"/>
              </a:ext>
            </a:extLst>
          </p:cNvPr>
          <p:cNvSpPr txBox="1"/>
          <p:nvPr/>
        </p:nvSpPr>
        <p:spPr>
          <a:xfrm>
            <a:off x="262177" y="449744"/>
            <a:ext cx="3629892" cy="307777"/>
          </a:xfrm>
          <a:prstGeom prst="rect">
            <a:avLst/>
          </a:prstGeom>
          <a:noFill/>
        </p:spPr>
        <p:txBody>
          <a:bodyPr wrap="square" rtlCol="0">
            <a:spAutoFit/>
          </a:bodyPr>
          <a:lstStyle/>
          <a:p>
            <a:pPr>
              <a:spcAft>
                <a:spcPts val="600"/>
              </a:spcAft>
            </a:pPr>
            <a:r>
              <a:rPr lang="en-GB" sz="1400" b="1"/>
              <a:t>Primary Care Clusters</a:t>
            </a:r>
          </a:p>
        </p:txBody>
      </p:sp>
      <p:sp>
        <p:nvSpPr>
          <p:cNvPr id="6" name="Rectangle 5">
            <a:extLst>
              <a:ext uri="{FF2B5EF4-FFF2-40B4-BE49-F238E27FC236}">
                <a16:creationId xmlns:a16="http://schemas.microsoft.com/office/drawing/2014/main" id="{389F1D9D-F4B0-358F-45A5-F30F9BED6302}"/>
              </a:ext>
            </a:extLst>
          </p:cNvPr>
          <p:cNvSpPr/>
          <p:nvPr/>
        </p:nvSpPr>
        <p:spPr>
          <a:xfrm>
            <a:off x="670968" y="1480269"/>
            <a:ext cx="9025331" cy="1169551"/>
          </a:xfrm>
          <a:prstGeom prst="rect">
            <a:avLst/>
          </a:prstGeom>
        </p:spPr>
        <p:txBody>
          <a:bodyPr wrap="square">
            <a:spAutoFit/>
          </a:bodyPr>
          <a:lstStyle/>
          <a:p>
            <a:pPr marL="285750" lvl="0" indent="-285750" algn="just">
              <a:spcAft>
                <a:spcPts val="300"/>
              </a:spcAft>
              <a:buFont typeface="Wingdings" panose="05000000000000000000" pitchFamily="2" charset="2"/>
              <a:buChar char="Ø"/>
              <a:defRPr/>
            </a:pPr>
            <a:r>
              <a:rPr lang="en-GB" sz="1200">
                <a:solidFill>
                  <a:prstClr val="black"/>
                </a:solidFill>
                <a:ea typeface="Verdana" panose="020B0604030504040204" pitchFamily="34" charset="0"/>
              </a:rPr>
              <a:t>Have safe &amp; effective systems to direct people to the right person at the first point of contact</a:t>
            </a:r>
          </a:p>
          <a:p>
            <a:pPr marL="285750" lvl="0" indent="-285750" algn="just">
              <a:spcAft>
                <a:spcPts val="300"/>
              </a:spcAft>
              <a:buFont typeface="Wingdings" panose="05000000000000000000" pitchFamily="2" charset="2"/>
              <a:buChar char="Ø"/>
              <a:defRPr/>
            </a:pPr>
            <a:r>
              <a:rPr lang="en-GB" sz="1200">
                <a:solidFill>
                  <a:prstClr val="black"/>
                </a:solidFill>
                <a:ea typeface="Verdana" panose="020B0604030504040204" pitchFamily="34" charset="0"/>
              </a:rPr>
              <a:t>Provide care closer to or at home, by the right person, when it’s most needed</a:t>
            </a:r>
          </a:p>
          <a:p>
            <a:pPr marL="285750" marR="0" lvl="0" indent="-285750" algn="just" defTabSz="457200" rtl="0" eaLnBrk="1" fontAlgn="auto" latinLnBrk="0" hangingPunct="1">
              <a:lnSpc>
                <a:spcPct val="100000"/>
              </a:lnSpc>
              <a:spcBef>
                <a:spcPts val="0"/>
              </a:spcBef>
              <a:spcAft>
                <a:spcPts val="300"/>
              </a:spcAft>
              <a:buClrTx/>
              <a:buSzTx/>
              <a:buFont typeface="Wingdings" panose="05000000000000000000" pitchFamily="2" charset="2"/>
              <a:buChar char="Ø"/>
              <a:tabLst/>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mn-cs"/>
              </a:rPr>
              <a:t>Deliver high quality integrated primary, community health, social care &amp; third sector services</a:t>
            </a:r>
          </a:p>
          <a:p>
            <a:pPr marL="285750" marR="0" lvl="0" indent="-285750" algn="just" defTabSz="457200" rtl="0" eaLnBrk="1" fontAlgn="auto" latinLnBrk="0" hangingPunct="1">
              <a:lnSpc>
                <a:spcPct val="100000"/>
              </a:lnSpc>
              <a:spcBef>
                <a:spcPts val="0"/>
              </a:spcBef>
              <a:spcAft>
                <a:spcPts val="300"/>
              </a:spcAft>
              <a:buClrTx/>
              <a:buSzTx/>
              <a:buFont typeface="Wingdings" panose="05000000000000000000" pitchFamily="2" charset="2"/>
              <a:buChar char="Ø"/>
              <a:tabLst/>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mn-cs"/>
              </a:rPr>
              <a:t>Understand &amp; respond to the health and care needs of their population</a:t>
            </a:r>
          </a:p>
          <a:p>
            <a:pPr marL="285750" marR="0" lvl="0" indent="-285750" algn="just" defTabSz="457200" rtl="0" eaLnBrk="1" fontAlgn="auto" latinLnBrk="0" hangingPunct="1">
              <a:lnSpc>
                <a:spcPct val="100000"/>
              </a:lnSpc>
              <a:spcBef>
                <a:spcPts val="0"/>
              </a:spcBef>
              <a:spcAft>
                <a:spcPts val="300"/>
              </a:spcAft>
              <a:buClrTx/>
              <a:buSzTx/>
              <a:buFont typeface="Wingdings" panose="05000000000000000000" pitchFamily="2" charset="2"/>
              <a:buChar char="Ø"/>
              <a:tabLst/>
              <a:defRPr/>
            </a:pPr>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mn-cs"/>
              </a:rPr>
              <a:t>Plan to prevent ill health and promote well-being </a:t>
            </a:r>
            <a:endParaRPr kumimoji="0" lang="en-GB" sz="1100" b="0" i="0" u="none" strike="noStrike" kern="1200" cap="none" spc="0" normalizeH="0" baseline="0" noProof="0">
              <a:ln>
                <a:noFill/>
              </a:ln>
              <a:solidFill>
                <a:prstClr val="black"/>
              </a:solidFill>
              <a:effectLst/>
              <a:uLnTx/>
              <a:uFillTx/>
              <a:ea typeface="Verdana" panose="020B0604030504040204" pitchFamily="34" charset="0"/>
              <a:cs typeface="+mn-cs"/>
            </a:endParaRPr>
          </a:p>
        </p:txBody>
      </p:sp>
      <p:sp>
        <p:nvSpPr>
          <p:cNvPr id="7" name="TextBox 6">
            <a:extLst>
              <a:ext uri="{FF2B5EF4-FFF2-40B4-BE49-F238E27FC236}">
                <a16:creationId xmlns:a16="http://schemas.microsoft.com/office/drawing/2014/main" id="{211AD3F9-3745-912A-E0B3-0257D3711D51}"/>
              </a:ext>
            </a:extLst>
          </p:cNvPr>
          <p:cNvSpPr txBox="1"/>
          <p:nvPr/>
        </p:nvSpPr>
        <p:spPr>
          <a:xfrm>
            <a:off x="108744" y="5357819"/>
            <a:ext cx="9309014" cy="1415772"/>
          </a:xfrm>
          <a:prstGeom prst="rect">
            <a:avLst/>
          </a:prstGeom>
          <a:noFill/>
        </p:spPr>
        <p:txBody>
          <a:bodyPr wrap="square" lIns="91440" tIns="45720" rIns="91440" bIns="45720" rtlCol="0" anchor="t">
            <a:spAutoFit/>
          </a:bodyPr>
          <a:lstStyle/>
          <a:p>
            <a:r>
              <a:rPr lang="en-GB" sz="1400" b="1"/>
              <a:t>Joint Commissioning Committee</a:t>
            </a:r>
          </a:p>
          <a:p>
            <a:pPr algn="just"/>
            <a:r>
              <a:rPr lang="en-GB" sz="1200">
                <a:ea typeface="Verdana"/>
              </a:rPr>
              <a:t>Working with the new Joint Commissioning Committee (JCC) For Wales on priorities including Paediatric Services, Cardiac Surgery, Nephrology and Specialist Mental Health. We will continue working with the JCC on the implications of their Foundational Plan. As a Provider, we host a number of Specialised services with sustainability or financial risks that have not been prioritised for investment in year, we need to fully understand the impact on what we can deliver in 2025/26 and work with JCC to minimise financial risk in year. The JCC foundational plan assumes an additional funding requirement of £6.3m from SBUHB as a commissioner. This liability has been included in full in financial plan for 2025/26.</a:t>
            </a:r>
          </a:p>
        </p:txBody>
      </p:sp>
      <p:sp>
        <p:nvSpPr>
          <p:cNvPr id="8" name="TextBox 7">
            <a:extLst>
              <a:ext uri="{FF2B5EF4-FFF2-40B4-BE49-F238E27FC236}">
                <a16:creationId xmlns:a16="http://schemas.microsoft.com/office/drawing/2014/main" id="{8332BB86-0691-C03E-55DF-3ED5B2173E68}"/>
              </a:ext>
            </a:extLst>
          </p:cNvPr>
          <p:cNvSpPr txBox="1"/>
          <p:nvPr/>
        </p:nvSpPr>
        <p:spPr>
          <a:xfrm>
            <a:off x="209701" y="2583152"/>
            <a:ext cx="6786412" cy="1415772"/>
          </a:xfrm>
          <a:prstGeom prst="rect">
            <a:avLst/>
          </a:prstGeom>
          <a:noFill/>
        </p:spPr>
        <p:txBody>
          <a:bodyPr wrap="square" lIns="91440" tIns="45720" rIns="91440" bIns="45720" rtlCol="0" anchor="t">
            <a:spAutoFit/>
          </a:bodyPr>
          <a:lstStyle/>
          <a:p>
            <a:r>
              <a:rPr lang="en-GB" sz="1400" b="1"/>
              <a:t>Swansea Bay UHB and Hywel Dda UHB Joint Committee</a:t>
            </a:r>
          </a:p>
          <a:p>
            <a:pPr algn="just"/>
            <a:r>
              <a:rPr lang="en-GB" sz="1200">
                <a:solidFill>
                  <a:srgbClr val="333333"/>
                </a:solidFill>
                <a:latin typeface="Aptos"/>
                <a:ea typeface="Verdana"/>
                <a:cs typeface="Segoe UI"/>
              </a:rPr>
              <a:t>The newly established Regional Joint Committee between Hywel Dda and Swansea Bay University Health Boards will provide an opportunity to build upon the joint aspirations, ambitions, ideas, and commitment to drive regional delivery. A Regional Joint Committee’s work programme is being developed. Both Health Boards are keen to make the most of the opportunities presented through the establishment of the Joint Committee for the benefit of the respective patient populations.</a:t>
            </a:r>
            <a:endParaRPr lang="en-GB" sz="1200">
              <a:latin typeface="Aptos"/>
            </a:endParaRPr>
          </a:p>
          <a:p>
            <a:pPr marL="434975" lvl="1" indent="-118110" algn="just" fontAlgn="base">
              <a:spcAft>
                <a:spcPts val="415"/>
              </a:spcAft>
              <a:buFont typeface="Arial" panose="020B0604020202020204" pitchFamily="34" charset="0"/>
              <a:buChar char="•"/>
            </a:pPr>
            <a:endParaRPr lang="en-GB" sz="1200">
              <a:ea typeface="Verdana" panose="020B0604030504040204" pitchFamily="34" charset="0"/>
            </a:endParaRPr>
          </a:p>
        </p:txBody>
      </p:sp>
      <p:sp>
        <p:nvSpPr>
          <p:cNvPr id="9" name="TextBox 8">
            <a:extLst>
              <a:ext uri="{FF2B5EF4-FFF2-40B4-BE49-F238E27FC236}">
                <a16:creationId xmlns:a16="http://schemas.microsoft.com/office/drawing/2014/main" id="{ECBD3251-2334-C3A6-C909-B8E7C7187135}"/>
              </a:ext>
            </a:extLst>
          </p:cNvPr>
          <p:cNvSpPr txBox="1"/>
          <p:nvPr/>
        </p:nvSpPr>
        <p:spPr>
          <a:xfrm>
            <a:off x="239106" y="3777222"/>
            <a:ext cx="9268894" cy="861774"/>
          </a:xfrm>
          <a:prstGeom prst="rect">
            <a:avLst/>
          </a:prstGeom>
          <a:noFill/>
        </p:spPr>
        <p:txBody>
          <a:bodyPr wrap="square" lIns="91440" tIns="45720" rIns="91440" bIns="45720" rtlCol="0" anchor="t">
            <a:spAutoFit/>
          </a:bodyPr>
          <a:lstStyle/>
          <a:p>
            <a:pPr algn="just"/>
            <a:r>
              <a:rPr lang="en-GB" sz="1400" b="1"/>
              <a:t>Regional Specialised Partnerships</a:t>
            </a:r>
          </a:p>
          <a:p>
            <a:pPr algn="just"/>
            <a:r>
              <a:rPr lang="en-GB" sz="1200">
                <a:ea typeface="Verdana"/>
              </a:rPr>
              <a:t>Collaboration between Cardiff and Vale and Swansea Bay University Health Boards to ensure shared delivery of sustainable specialised services across the two tertiary centres with a focus on:</a:t>
            </a:r>
          </a:p>
          <a:p>
            <a:pPr marL="434975" lvl="1" indent="-118110" algn="just" fontAlgn="base">
              <a:spcAft>
                <a:spcPts val="415"/>
              </a:spcAft>
              <a:buFont typeface="Arial" panose="020B0604020202020204" pitchFamily="34" charset="0"/>
              <a:buChar char="•"/>
            </a:pPr>
            <a:endParaRPr lang="en-GB" sz="1200">
              <a:solidFill>
                <a:srgbClr val="000000"/>
              </a:solidFill>
              <a:ea typeface="Verdana" panose="020B0604030504040204" pitchFamily="34" charset="0"/>
            </a:endParaRPr>
          </a:p>
        </p:txBody>
      </p:sp>
      <p:pic>
        <p:nvPicPr>
          <p:cNvPr id="10" name="Picture 9" descr="Hywel Dda University Health Board Logo.jpg - HEIW">
            <a:extLst>
              <a:ext uri="{FF2B5EF4-FFF2-40B4-BE49-F238E27FC236}">
                <a16:creationId xmlns:a16="http://schemas.microsoft.com/office/drawing/2014/main" id="{F8A005A2-A4DA-DAFA-D90E-D2F97FF0740A}"/>
              </a:ext>
            </a:extLst>
          </p:cNvPr>
          <p:cNvPicPr>
            <a:picLocks noChangeAspect="1"/>
          </p:cNvPicPr>
          <p:nvPr/>
        </p:nvPicPr>
        <p:blipFill>
          <a:blip r:embed="rId3"/>
          <a:stretch>
            <a:fillRect/>
          </a:stretch>
        </p:blipFill>
        <p:spPr>
          <a:xfrm>
            <a:off x="7137579" y="2978813"/>
            <a:ext cx="2340829" cy="676452"/>
          </a:xfrm>
          <a:prstGeom prst="rect">
            <a:avLst/>
          </a:prstGeom>
          <a:ln w="28575">
            <a:solidFill>
              <a:schemeClr val="tx2">
                <a:lumMod val="90000"/>
                <a:lumOff val="10000"/>
              </a:schemeClr>
            </a:solidFill>
          </a:ln>
        </p:spPr>
      </p:pic>
      <p:sp>
        <p:nvSpPr>
          <p:cNvPr id="13" name="TextBox 12">
            <a:extLst>
              <a:ext uri="{FF2B5EF4-FFF2-40B4-BE49-F238E27FC236}">
                <a16:creationId xmlns:a16="http://schemas.microsoft.com/office/drawing/2014/main" id="{9ED70F77-EC9F-CC2C-7858-FEC00EDAEBE1}"/>
              </a:ext>
            </a:extLst>
          </p:cNvPr>
          <p:cNvSpPr txBox="1"/>
          <p:nvPr/>
        </p:nvSpPr>
        <p:spPr>
          <a:xfrm>
            <a:off x="307975" y="4356664"/>
            <a:ext cx="6800010"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34975" lvl="1" indent="-118110" algn="just">
              <a:buFont typeface="Arial,Sans-Serif"/>
              <a:buChar char="•"/>
            </a:pPr>
            <a:r>
              <a:rPr lang="en-GB" sz="1200">
                <a:cs typeface="Arial"/>
              </a:rPr>
              <a:t>Hepatobiliary and pancreatic (HPB) Network will focus on several key milestones to enhance service delivery and coordination, and will address significant gaps in service provision for patients with Severe Acute Pancreatitis</a:t>
            </a:r>
            <a:r>
              <a:rPr lang="en-US" sz="1200">
                <a:cs typeface="Arial"/>
              </a:rPr>
              <a:t>​</a:t>
            </a:r>
          </a:p>
          <a:p>
            <a:pPr marL="434975" lvl="1" indent="-118110" algn="just">
              <a:buFont typeface="Arial,Sans-Serif"/>
              <a:buChar char="•"/>
            </a:pPr>
            <a:r>
              <a:rPr lang="en-GB" sz="1200">
                <a:cs typeface="Arial"/>
              </a:rPr>
              <a:t>The development of an interim Gynae Oncology arrangement to support SBUHB with a regional MDT whilst establishing a long-term regional model for complex gynae oncology</a:t>
            </a:r>
          </a:p>
        </p:txBody>
      </p:sp>
      <p:pic>
        <p:nvPicPr>
          <p:cNvPr id="14" name="Picture 13" descr="Cardiff and Vale University Health Board Logo.jpg - HEIW">
            <a:extLst>
              <a:ext uri="{FF2B5EF4-FFF2-40B4-BE49-F238E27FC236}">
                <a16:creationId xmlns:a16="http://schemas.microsoft.com/office/drawing/2014/main" id="{68D5D2A4-3C76-1991-4530-8BCFCA126CF8}"/>
              </a:ext>
            </a:extLst>
          </p:cNvPr>
          <p:cNvPicPr>
            <a:picLocks noChangeAspect="1"/>
          </p:cNvPicPr>
          <p:nvPr/>
        </p:nvPicPr>
        <p:blipFill>
          <a:blip r:embed="rId4"/>
          <a:stretch>
            <a:fillRect/>
          </a:stretch>
        </p:blipFill>
        <p:spPr>
          <a:xfrm>
            <a:off x="7137578" y="4472890"/>
            <a:ext cx="2340829" cy="746769"/>
          </a:xfrm>
          <a:prstGeom prst="rect">
            <a:avLst/>
          </a:prstGeom>
          <a:ln w="28575">
            <a:solidFill>
              <a:schemeClr val="tx2">
                <a:lumMod val="90000"/>
                <a:lumOff val="10000"/>
              </a:schemeClr>
            </a:solidFill>
          </a:ln>
        </p:spPr>
      </p:pic>
      <p:pic>
        <p:nvPicPr>
          <p:cNvPr id="12" name="Picture 11" descr="2. 24/7 Model - Primary Care One">
            <a:extLst>
              <a:ext uri="{FF2B5EF4-FFF2-40B4-BE49-F238E27FC236}">
                <a16:creationId xmlns:a16="http://schemas.microsoft.com/office/drawing/2014/main" id="{65102B4F-785D-BB3C-008B-380589FCC354}"/>
              </a:ext>
            </a:extLst>
          </p:cNvPr>
          <p:cNvPicPr>
            <a:picLocks noChangeAspect="1"/>
          </p:cNvPicPr>
          <p:nvPr/>
        </p:nvPicPr>
        <p:blipFill>
          <a:blip r:embed="rId5"/>
          <a:srcRect t="245" r="6226" b="2635"/>
          <a:stretch/>
        </p:blipFill>
        <p:spPr>
          <a:xfrm>
            <a:off x="7280936" y="566603"/>
            <a:ext cx="1952192" cy="2033297"/>
          </a:xfrm>
          <a:prstGeom prst="rect">
            <a:avLst/>
          </a:prstGeom>
        </p:spPr>
      </p:pic>
    </p:spTree>
    <p:extLst>
      <p:ext uri="{BB962C8B-B14F-4D97-AF65-F5344CB8AC3E}">
        <p14:creationId xmlns:p14="http://schemas.microsoft.com/office/powerpoint/2010/main" val="18623787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36D7E567-5A88-BE7D-00AF-C0B7559ED44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4D5B429-CE18-60BA-D6C3-4424A344A4C1}"/>
              </a:ext>
            </a:extLst>
          </p:cNvPr>
          <p:cNvSpPr>
            <a:spLocks noGrp="1"/>
          </p:cNvSpPr>
          <p:nvPr>
            <p:ph type="sldNum" sz="quarter" idx="12"/>
          </p:nvPr>
        </p:nvSpPr>
        <p:spPr/>
        <p:txBody>
          <a:bodyPr/>
          <a:lstStyle/>
          <a:p>
            <a:r>
              <a:rPr lang="en-GB"/>
              <a:t>42</a:t>
            </a:r>
            <a:endParaRPr lang="en-US"/>
          </a:p>
        </p:txBody>
      </p:sp>
      <p:sp>
        <p:nvSpPr>
          <p:cNvPr id="5" name="TextBox 4">
            <a:extLst>
              <a:ext uri="{FF2B5EF4-FFF2-40B4-BE49-F238E27FC236}">
                <a16:creationId xmlns:a16="http://schemas.microsoft.com/office/drawing/2014/main" id="{667192CA-1056-579F-765A-BA94A1B4F41A}"/>
              </a:ext>
            </a:extLst>
          </p:cNvPr>
          <p:cNvSpPr txBox="1"/>
          <p:nvPr/>
        </p:nvSpPr>
        <p:spPr>
          <a:xfrm>
            <a:off x="344488" y="2890391"/>
            <a:ext cx="5688012" cy="1077218"/>
          </a:xfrm>
          <a:prstGeom prst="rect">
            <a:avLst/>
          </a:prstGeom>
          <a:noFill/>
        </p:spPr>
        <p:txBody>
          <a:bodyPr wrap="square" rtlCol="0">
            <a:spAutoFit/>
          </a:bodyPr>
          <a:lstStyle/>
          <a:p>
            <a:r>
              <a:rPr lang="en-GB" sz="3200" b="1">
                <a:solidFill>
                  <a:schemeClr val="bg1"/>
                </a:solidFill>
              </a:rPr>
              <a:t>Service Delivery and Improvement</a:t>
            </a:r>
          </a:p>
        </p:txBody>
      </p:sp>
      <p:pic>
        <p:nvPicPr>
          <p:cNvPr id="3" name="Picture 2">
            <a:extLst>
              <a:ext uri="{FF2B5EF4-FFF2-40B4-BE49-F238E27FC236}">
                <a16:creationId xmlns:a16="http://schemas.microsoft.com/office/drawing/2014/main" id="{51CCDA64-499D-C871-D6BC-44910639E170}"/>
              </a:ext>
            </a:extLst>
          </p:cNvPr>
          <p:cNvPicPr>
            <a:picLocks noChangeAspect="1"/>
          </p:cNvPicPr>
          <p:nvPr/>
        </p:nvPicPr>
        <p:blipFill>
          <a:blip r:embed="rId2"/>
          <a:stretch>
            <a:fillRect/>
          </a:stretch>
        </p:blipFill>
        <p:spPr>
          <a:xfrm rot="10605549">
            <a:off x="2812927" y="2030186"/>
            <a:ext cx="11138144" cy="9093250"/>
          </a:xfrm>
          <a:prstGeom prst="rect">
            <a:avLst/>
          </a:prstGeom>
        </p:spPr>
      </p:pic>
    </p:spTree>
    <p:extLst>
      <p:ext uri="{BB962C8B-B14F-4D97-AF65-F5344CB8AC3E}">
        <p14:creationId xmlns:p14="http://schemas.microsoft.com/office/powerpoint/2010/main" val="36432539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E92E618-72BD-D0A6-551A-3DE47C121905}"/>
              </a:ext>
            </a:extLst>
          </p:cNvPr>
          <p:cNvPicPr>
            <a:picLocks noChangeAspect="1"/>
          </p:cNvPicPr>
          <p:nvPr/>
        </p:nvPicPr>
        <p:blipFill>
          <a:blip r:embed="rId2">
            <a:alphaModFix amt="20000"/>
            <a:lum bright="40000" contrast="-40000"/>
          </a:blip>
          <a:srcRect l="39228" t="58256" r="-2"/>
          <a:stretch/>
        </p:blipFill>
        <p:spPr>
          <a:xfrm rot="10800000">
            <a:off x="3136831" y="2986707"/>
            <a:ext cx="6769167" cy="3795760"/>
          </a:xfrm>
          <a:prstGeom prst="rect">
            <a:avLst/>
          </a:prstGeom>
        </p:spPr>
      </p:pic>
      <p:sp>
        <p:nvSpPr>
          <p:cNvPr id="4" name="Slide Number Placeholder 3">
            <a:extLst>
              <a:ext uri="{FF2B5EF4-FFF2-40B4-BE49-F238E27FC236}">
                <a16:creationId xmlns:a16="http://schemas.microsoft.com/office/drawing/2014/main" id="{DC318C24-A358-6BD8-4E00-319A3A73DCE3}"/>
              </a:ext>
            </a:extLst>
          </p:cNvPr>
          <p:cNvSpPr>
            <a:spLocks noGrp="1"/>
          </p:cNvSpPr>
          <p:nvPr>
            <p:ph type="sldNum" sz="quarter" idx="12"/>
          </p:nvPr>
        </p:nvSpPr>
        <p:spPr>
          <a:xfrm>
            <a:off x="6299926" y="8422257"/>
            <a:ext cx="1543050" cy="527403"/>
          </a:xfrm>
        </p:spPr>
        <p:txBody>
          <a:bodyPr/>
          <a:lstStyle/>
          <a:p>
            <a:fld id="{1B571774-39BD-4D3C-8315-35C0B43D4F9A}" type="slidenum">
              <a:rPr lang="en-GB" smtClean="0"/>
              <a:t>44</a:t>
            </a:fld>
            <a:endParaRPr lang="en-GB"/>
          </a:p>
        </p:txBody>
      </p:sp>
      <p:sp>
        <p:nvSpPr>
          <p:cNvPr id="5" name="TextBox 4">
            <a:extLst>
              <a:ext uri="{FF2B5EF4-FFF2-40B4-BE49-F238E27FC236}">
                <a16:creationId xmlns:a16="http://schemas.microsoft.com/office/drawing/2014/main" id="{464C19A2-DCD9-145E-780A-77D5B9489239}"/>
              </a:ext>
            </a:extLst>
          </p:cNvPr>
          <p:cNvSpPr txBox="1"/>
          <p:nvPr/>
        </p:nvSpPr>
        <p:spPr>
          <a:xfrm>
            <a:off x="301881" y="306764"/>
            <a:ext cx="8929651" cy="3185487"/>
          </a:xfrm>
          <a:prstGeom prst="rect">
            <a:avLst/>
          </a:prstGeom>
          <a:noFill/>
        </p:spPr>
        <p:txBody>
          <a:bodyPr wrap="square" lIns="91440" tIns="45720" rIns="91440" bIns="45720" rtlCol="0" anchor="t">
            <a:spAutoFit/>
          </a:bodyPr>
          <a:lstStyle/>
          <a:p>
            <a:pPr>
              <a:spcAft>
                <a:spcPts val="600"/>
              </a:spcAft>
            </a:pPr>
            <a:r>
              <a:rPr lang="en-GB" b="1">
                <a:solidFill>
                  <a:srgbClr val="834AAD"/>
                </a:solidFill>
                <a:latin typeface="Aptos Black"/>
              </a:rPr>
              <a:t>Planning Approach</a:t>
            </a:r>
            <a:endParaRPr lang="en-US"/>
          </a:p>
          <a:p>
            <a:pPr algn="just">
              <a:spcAft>
                <a:spcPts val="600"/>
              </a:spcAft>
            </a:pPr>
            <a:r>
              <a:rPr lang="en-GB" sz="1200">
                <a:ea typeface="Verdana"/>
              </a:rPr>
              <a:t>This Annual Plan for 2025/26 is set in a three-year context that enables us to develop our strategic direction while focussing on our immediate priorities that will establish the foundations for success.</a:t>
            </a:r>
          </a:p>
          <a:p>
            <a:pPr algn="just">
              <a:spcAft>
                <a:spcPts val="600"/>
              </a:spcAft>
            </a:pPr>
            <a:r>
              <a:rPr lang="en-GB" sz="1200">
                <a:ea typeface="Verdana"/>
              </a:rPr>
              <a:t>Our framework for planning and delivery is described in the diagram below. It aims to ensure that the actions we take culminate to deliver our strategic objectives. </a:t>
            </a:r>
          </a:p>
          <a:p>
            <a:pPr algn="just"/>
            <a:r>
              <a:rPr lang="en-GB" sz="1200">
                <a:ea typeface="Verdana"/>
              </a:rPr>
              <a:t>This section of the Plan is divided into 'system areas'; Primary and Community Care, Unscheduled Care, Planned Care, Cancer, Mental Health, Learning Disabilities, Women’s Health, Maternity and Neonatal, and Children and Young people. Our objectives for each system are set out aligned to six of the core domains of quality and our 2</a:t>
            </a:r>
            <a:r>
              <a:rPr lang="en-GB" sz="600" baseline="30000">
                <a:ea typeface="Verdana"/>
              </a:rPr>
              <a:t>nd</a:t>
            </a:r>
            <a:r>
              <a:rPr lang="en-GB" sz="1200">
                <a:ea typeface="Verdana"/>
              </a:rPr>
              <a:t> strategic objectives. These objectives describe what good looks like for patients and the public. Aligned to these objectives are how we will measure delivery and where our actions will get us in terms of improved performance. We also include System 'Plans on a Page' which describe the critical priorities that will be delivered in 2025/26 and things we need to do to deliver them. Delivery Actions are then presented which describe in more detail the specific actions we will undertake in 2025/26 across Service groups and corporate teams. These Delivery Actions have been through a thorough scrutiny process conducted with broad senior engagement and are fully aligned to our Financial, Workforce Digital and Capital plans . </a:t>
            </a:r>
          </a:p>
          <a:p>
            <a:pPr algn="just">
              <a:spcAft>
                <a:spcPts val="600"/>
              </a:spcAft>
            </a:pPr>
            <a:endParaRPr lang="en-GB" sz="1200">
              <a:ea typeface="Verdana"/>
            </a:endParaRPr>
          </a:p>
        </p:txBody>
      </p:sp>
      <p:pic>
        <p:nvPicPr>
          <p:cNvPr id="11" name="Picture 10" descr="A diagram of a pyramid&#10;&#10;AI-generated content may be incorrect.">
            <a:extLst>
              <a:ext uri="{FF2B5EF4-FFF2-40B4-BE49-F238E27FC236}">
                <a16:creationId xmlns:a16="http://schemas.microsoft.com/office/drawing/2014/main" id="{EA442496-639B-2770-E1B3-A1F07A5622B1}"/>
              </a:ext>
            </a:extLst>
          </p:cNvPr>
          <p:cNvPicPr>
            <a:picLocks noChangeAspect="1"/>
          </p:cNvPicPr>
          <p:nvPr/>
        </p:nvPicPr>
        <p:blipFill>
          <a:blip r:embed="rId3"/>
          <a:stretch>
            <a:fillRect/>
          </a:stretch>
        </p:blipFill>
        <p:spPr>
          <a:xfrm>
            <a:off x="436185" y="3060094"/>
            <a:ext cx="7992907" cy="3655621"/>
          </a:xfrm>
          <a:prstGeom prst="rect">
            <a:avLst/>
          </a:prstGeom>
        </p:spPr>
      </p:pic>
      <p:sp>
        <p:nvSpPr>
          <p:cNvPr id="3" name="TextBox 2">
            <a:extLst>
              <a:ext uri="{FF2B5EF4-FFF2-40B4-BE49-F238E27FC236}">
                <a16:creationId xmlns:a16="http://schemas.microsoft.com/office/drawing/2014/main" id="{10DC35CD-0D7C-5498-71FB-ABDA45851DF2}"/>
              </a:ext>
            </a:extLst>
          </p:cNvPr>
          <p:cNvSpPr txBox="1"/>
          <p:nvPr/>
        </p:nvSpPr>
        <p:spPr>
          <a:xfrm>
            <a:off x="8984105" y="6482790"/>
            <a:ext cx="830578"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900"/>
              <a:t>43</a:t>
            </a:r>
          </a:p>
        </p:txBody>
      </p:sp>
    </p:spTree>
    <p:extLst>
      <p:ext uri="{BB962C8B-B14F-4D97-AF65-F5344CB8AC3E}">
        <p14:creationId xmlns:p14="http://schemas.microsoft.com/office/powerpoint/2010/main" val="16342931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0D4D3B3-414A-60ED-AAE9-382C3D1B74CB}"/>
              </a:ext>
            </a:extLst>
          </p:cNvPr>
          <p:cNvPicPr>
            <a:picLocks noChangeAspect="1"/>
          </p:cNvPicPr>
          <p:nvPr/>
        </p:nvPicPr>
        <p:blipFill>
          <a:blip r:embed="rId2">
            <a:alphaModFix amt="20000"/>
            <a:lum bright="40000" contrast="-40000"/>
          </a:blip>
          <a:srcRect l="39228" t="58256" r="-2"/>
          <a:stretch/>
        </p:blipFill>
        <p:spPr>
          <a:xfrm rot="10800000">
            <a:off x="3136831" y="3059664"/>
            <a:ext cx="6769167" cy="3795760"/>
          </a:xfrm>
          <a:prstGeom prst="rect">
            <a:avLst/>
          </a:prstGeom>
        </p:spPr>
      </p:pic>
      <p:sp>
        <p:nvSpPr>
          <p:cNvPr id="18" name="Arrow: Down 17">
            <a:extLst>
              <a:ext uri="{FF2B5EF4-FFF2-40B4-BE49-F238E27FC236}">
                <a16:creationId xmlns:a16="http://schemas.microsoft.com/office/drawing/2014/main" id="{F56AC52B-0620-F76D-D64E-B67AA6697190}"/>
              </a:ext>
            </a:extLst>
          </p:cNvPr>
          <p:cNvSpPr/>
          <p:nvPr/>
        </p:nvSpPr>
        <p:spPr>
          <a:xfrm>
            <a:off x="7919532" y="1952977"/>
            <a:ext cx="258285" cy="300834"/>
          </a:xfrm>
          <a:prstGeom prst="downArrow">
            <a:avLst>
              <a:gd name="adj1" fmla="val 66667"/>
              <a:gd name="adj2" fmla="val 50000"/>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19" name="Arrow: Down 18">
            <a:extLst>
              <a:ext uri="{FF2B5EF4-FFF2-40B4-BE49-F238E27FC236}">
                <a16:creationId xmlns:a16="http://schemas.microsoft.com/office/drawing/2014/main" id="{6B770BD1-E356-D0D5-CB8E-94C5D240FC71}"/>
              </a:ext>
            </a:extLst>
          </p:cNvPr>
          <p:cNvSpPr/>
          <p:nvPr/>
        </p:nvSpPr>
        <p:spPr>
          <a:xfrm>
            <a:off x="7918141" y="2794718"/>
            <a:ext cx="261067" cy="289346"/>
          </a:xfrm>
          <a:prstGeom prst="downArrow">
            <a:avLst>
              <a:gd name="adj1" fmla="val 66667"/>
              <a:gd name="adj2" fmla="val 50000"/>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2" name="Slide Number Placeholder 1">
            <a:extLst>
              <a:ext uri="{FF2B5EF4-FFF2-40B4-BE49-F238E27FC236}">
                <a16:creationId xmlns:a16="http://schemas.microsoft.com/office/drawing/2014/main" id="{ADA31C20-FF34-51D2-1181-368C99C038BD}"/>
              </a:ext>
            </a:extLst>
          </p:cNvPr>
          <p:cNvSpPr>
            <a:spLocks noGrp="1"/>
          </p:cNvSpPr>
          <p:nvPr>
            <p:ph type="sldNum" sz="quarter" idx="12"/>
          </p:nvPr>
        </p:nvSpPr>
        <p:spPr>
          <a:xfrm>
            <a:off x="7280109" y="6333563"/>
            <a:ext cx="2228850" cy="365125"/>
          </a:xfrm>
        </p:spPr>
        <p:txBody>
          <a:bodyPr/>
          <a:lstStyle/>
          <a:p>
            <a:r>
              <a:rPr lang="en-GB"/>
              <a:t>44</a:t>
            </a:r>
          </a:p>
        </p:txBody>
      </p:sp>
      <p:graphicFrame>
        <p:nvGraphicFramePr>
          <p:cNvPr id="15" name="Table 14">
            <a:extLst>
              <a:ext uri="{FF2B5EF4-FFF2-40B4-BE49-F238E27FC236}">
                <a16:creationId xmlns:a16="http://schemas.microsoft.com/office/drawing/2014/main" id="{A4998264-2FA0-54B6-8A85-EE29DAC0B3F4}"/>
              </a:ext>
            </a:extLst>
          </p:cNvPr>
          <p:cNvGraphicFramePr>
            <a:graphicFrameLocks noGrp="1"/>
          </p:cNvGraphicFramePr>
          <p:nvPr>
            <p:extLst>
              <p:ext uri="{D42A27DB-BD31-4B8C-83A1-F6EECF244321}">
                <p14:modId xmlns:p14="http://schemas.microsoft.com/office/powerpoint/2010/main" val="1764503314"/>
              </p:ext>
            </p:extLst>
          </p:nvPr>
        </p:nvGraphicFramePr>
        <p:xfrm>
          <a:off x="6184734" y="5469242"/>
          <a:ext cx="3324225" cy="487680"/>
        </p:xfrm>
        <a:graphic>
          <a:graphicData uri="http://schemas.openxmlformats.org/drawingml/2006/table">
            <a:tbl>
              <a:tblPr bandRow="1">
                <a:tableStyleId>{5C22544A-7EE6-4342-B048-85BDC9FD1C3A}</a:tableStyleId>
              </a:tblPr>
              <a:tblGrid>
                <a:gridCol w="2343150">
                  <a:extLst>
                    <a:ext uri="{9D8B030D-6E8A-4147-A177-3AD203B41FA5}">
                      <a16:colId xmlns:a16="http://schemas.microsoft.com/office/drawing/2014/main" val="2510803437"/>
                    </a:ext>
                  </a:extLst>
                </a:gridCol>
                <a:gridCol w="981075">
                  <a:extLst>
                    <a:ext uri="{9D8B030D-6E8A-4147-A177-3AD203B41FA5}">
                      <a16:colId xmlns:a16="http://schemas.microsoft.com/office/drawing/2014/main" val="874776426"/>
                    </a:ext>
                  </a:extLst>
                </a:gridCol>
              </a:tblGrid>
              <a:tr h="171450">
                <a:tc>
                  <a:txBody>
                    <a:bodyPr/>
                    <a:lstStyle/>
                    <a:p>
                      <a:pPr fontAlgn="base">
                        <a:lnSpc>
                          <a:spcPts val="1200"/>
                        </a:lnSpc>
                        <a:buNone/>
                      </a:pPr>
                      <a:r>
                        <a:rPr lang="en-GB" sz="1000" b="0">
                          <a:solidFill>
                            <a:srgbClr val="000000"/>
                          </a:solidFill>
                          <a:effectLst/>
                          <a:latin typeface="Univers Condensed Light"/>
                        </a:rPr>
                        <a:t>Enabling Action</a:t>
                      </a:r>
                      <a:endParaRPr lang="en-GB" b="1">
                        <a:solidFill>
                          <a:srgbClr val="FFFFFF"/>
                        </a:solidFill>
                        <a:effectLst/>
                        <a:latin typeface="Univers Condensed Light"/>
                      </a:endParaRPr>
                    </a:p>
                  </a:txBody>
                  <a:tcPr>
                    <a:lnL w="10544" cap="flat" cmpd="sng" algn="ctr">
                      <a:solidFill>
                        <a:srgbClr val="BFBFBF"/>
                      </a:solidFill>
                      <a:prstDash val="solid"/>
                      <a:round/>
                      <a:headEnd type="none" w="med" len="med"/>
                      <a:tailEnd type="none" w="med" len="med"/>
                    </a:lnL>
                    <a:lnR w="10544" cap="flat" cmpd="sng" algn="ctr">
                      <a:solidFill>
                        <a:srgbClr val="BFBFBF"/>
                      </a:solidFill>
                      <a:prstDash val="solid"/>
                      <a:round/>
                      <a:headEnd type="none" w="med" len="med"/>
                      <a:tailEnd type="none" w="med" len="med"/>
                    </a:lnR>
                    <a:lnT w="10544" cap="flat" cmpd="sng" algn="ctr">
                      <a:solidFill>
                        <a:srgbClr val="BFBFBF"/>
                      </a:solidFill>
                      <a:prstDash val="solid"/>
                      <a:round/>
                      <a:headEnd type="none" w="med" len="med"/>
                      <a:tailEnd type="none" w="med" len="med"/>
                    </a:lnT>
                    <a:lnB w="10544" cap="flat" cmpd="sng" algn="ctr">
                      <a:solidFill>
                        <a:srgbClr val="BFBFBF"/>
                      </a:solidFill>
                      <a:prstDash val="solid"/>
                      <a:round/>
                      <a:headEnd type="none" w="med" len="med"/>
                      <a:tailEnd type="none" w="med" len="med"/>
                    </a:lnB>
                    <a:noFill/>
                  </a:tcPr>
                </a:tc>
                <a:tc>
                  <a:txBody>
                    <a:bodyPr/>
                    <a:lstStyle/>
                    <a:p>
                      <a:pPr fontAlgn="base">
                        <a:lnSpc>
                          <a:spcPts val="1200"/>
                        </a:lnSpc>
                        <a:buNone/>
                      </a:pPr>
                      <a:r>
                        <a:rPr lang="en-GB" sz="1000" b="0">
                          <a:solidFill>
                            <a:srgbClr val="FFFFFF"/>
                          </a:solidFill>
                          <a:effectLst/>
                          <a:latin typeface="Univers Condensed Light"/>
                        </a:rPr>
                        <a:t>EA1</a:t>
                      </a:r>
                      <a:endParaRPr lang="en-GB" b="1">
                        <a:solidFill>
                          <a:srgbClr val="FFFFFF"/>
                        </a:solidFill>
                        <a:effectLst/>
                        <a:latin typeface="Univers Condensed Light"/>
                      </a:endParaRPr>
                    </a:p>
                  </a:txBody>
                  <a:tcPr>
                    <a:lnL w="10544" cap="flat" cmpd="sng" algn="ctr">
                      <a:solidFill>
                        <a:srgbClr val="BFBFBF"/>
                      </a:solidFill>
                      <a:prstDash val="solid"/>
                      <a:round/>
                      <a:headEnd type="none" w="med" len="med"/>
                      <a:tailEnd type="none" w="med" len="med"/>
                    </a:lnL>
                    <a:lnR w="10544" cap="flat" cmpd="sng" algn="ctr">
                      <a:solidFill>
                        <a:srgbClr val="BFBFBF"/>
                      </a:solidFill>
                      <a:prstDash val="solid"/>
                      <a:round/>
                      <a:headEnd type="none" w="med" len="med"/>
                      <a:tailEnd type="none" w="med" len="med"/>
                    </a:lnR>
                    <a:lnT w="10544" cap="flat" cmpd="sng" algn="ctr">
                      <a:solidFill>
                        <a:srgbClr val="BFBFBF"/>
                      </a:solidFill>
                      <a:prstDash val="solid"/>
                      <a:round/>
                      <a:headEnd type="none" w="med" len="med"/>
                      <a:tailEnd type="none" w="med" len="med"/>
                    </a:lnT>
                    <a:lnB w="10544" cap="flat" cmpd="sng" algn="ctr">
                      <a:solidFill>
                        <a:srgbClr val="BFBFBF"/>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779842502"/>
                  </a:ext>
                </a:extLst>
              </a:tr>
              <a:tr h="214175">
                <a:tc>
                  <a:txBody>
                    <a:bodyPr/>
                    <a:lstStyle/>
                    <a:p>
                      <a:pPr fontAlgn="base">
                        <a:lnSpc>
                          <a:spcPts val="1200"/>
                        </a:lnSpc>
                        <a:buNone/>
                      </a:pPr>
                      <a:r>
                        <a:rPr lang="en-GB" sz="1000">
                          <a:effectLst/>
                          <a:latin typeface="Univers Condensed Light"/>
                        </a:rPr>
                        <a:t>Delivery Expectation</a:t>
                      </a:r>
                      <a:endParaRPr lang="en-GB">
                        <a:effectLst/>
                        <a:latin typeface="Univers Condensed Light"/>
                      </a:endParaRPr>
                    </a:p>
                  </a:txBody>
                  <a:tcPr>
                    <a:lnL w="10544" cap="flat" cmpd="sng" algn="ctr">
                      <a:solidFill>
                        <a:srgbClr val="BFBFBF"/>
                      </a:solidFill>
                      <a:prstDash val="solid"/>
                      <a:round/>
                      <a:headEnd type="none" w="med" len="med"/>
                      <a:tailEnd type="none" w="med" len="med"/>
                    </a:lnL>
                    <a:lnR w="10544" cap="flat" cmpd="sng" algn="ctr">
                      <a:solidFill>
                        <a:srgbClr val="BFBFBF"/>
                      </a:solidFill>
                      <a:prstDash val="solid"/>
                      <a:round/>
                      <a:headEnd type="none" w="med" len="med"/>
                      <a:tailEnd type="none" w="med" len="med"/>
                    </a:lnR>
                    <a:lnT w="10544" cap="flat" cmpd="sng" algn="ctr">
                      <a:solidFill>
                        <a:srgbClr val="BFBFBF"/>
                      </a:solidFill>
                      <a:prstDash val="solid"/>
                      <a:round/>
                      <a:headEnd type="none" w="med" len="med"/>
                      <a:tailEnd type="none" w="med" len="med"/>
                    </a:lnT>
                    <a:lnB w="10544" cap="flat" cmpd="sng" algn="ctr">
                      <a:solidFill>
                        <a:srgbClr val="BFBFBF"/>
                      </a:solidFill>
                      <a:prstDash val="solid"/>
                      <a:round/>
                      <a:headEnd type="none" w="med" len="med"/>
                      <a:tailEnd type="none" w="med" len="med"/>
                    </a:lnB>
                    <a:noFill/>
                  </a:tcPr>
                </a:tc>
                <a:tc>
                  <a:txBody>
                    <a:bodyPr/>
                    <a:lstStyle/>
                    <a:p>
                      <a:pPr fontAlgn="base">
                        <a:lnSpc>
                          <a:spcPts val="1200"/>
                        </a:lnSpc>
                        <a:buNone/>
                      </a:pPr>
                      <a:r>
                        <a:rPr lang="en-GB" sz="1000">
                          <a:solidFill>
                            <a:srgbClr val="FFFFFF"/>
                          </a:solidFill>
                          <a:effectLst/>
                          <a:latin typeface="Univers Condensed Light"/>
                        </a:rPr>
                        <a:t>DE1</a:t>
                      </a:r>
                      <a:endParaRPr lang="en-GB">
                        <a:effectLst/>
                        <a:latin typeface="Univers Condensed Light"/>
                      </a:endParaRPr>
                    </a:p>
                  </a:txBody>
                  <a:tcPr>
                    <a:lnL w="10544" cap="flat" cmpd="sng" algn="ctr">
                      <a:solidFill>
                        <a:srgbClr val="BFBFBF"/>
                      </a:solidFill>
                      <a:prstDash val="solid"/>
                      <a:round/>
                      <a:headEnd type="none" w="med" len="med"/>
                      <a:tailEnd type="none" w="med" len="med"/>
                    </a:lnL>
                    <a:lnR w="10544" cap="flat" cmpd="sng" algn="ctr">
                      <a:solidFill>
                        <a:srgbClr val="BFBFBF"/>
                      </a:solidFill>
                      <a:prstDash val="solid"/>
                      <a:round/>
                      <a:headEnd type="none" w="med" len="med"/>
                      <a:tailEnd type="none" w="med" len="med"/>
                    </a:lnR>
                    <a:lnT w="10544" cap="flat" cmpd="sng" algn="ctr">
                      <a:solidFill>
                        <a:srgbClr val="BFBFBF"/>
                      </a:solidFill>
                      <a:prstDash val="solid"/>
                      <a:round/>
                      <a:headEnd type="none" w="med" len="med"/>
                      <a:tailEnd type="none" w="med" len="med"/>
                    </a:lnT>
                    <a:lnB w="10544" cap="flat" cmpd="sng" algn="ctr">
                      <a:solidFill>
                        <a:srgbClr val="BFBFBF"/>
                      </a:solidFill>
                      <a:prstDash val="solid"/>
                      <a:round/>
                      <a:headEnd type="none" w="med" len="med"/>
                      <a:tailEnd type="none" w="med" len="med"/>
                    </a:lnB>
                    <a:solidFill>
                      <a:schemeClr val="accent5"/>
                    </a:solidFill>
                  </a:tcPr>
                </a:tc>
                <a:extLst>
                  <a:ext uri="{0D108BD9-81ED-4DB2-BD59-A6C34878D82A}">
                    <a16:rowId xmlns:a16="http://schemas.microsoft.com/office/drawing/2014/main" val="3872059937"/>
                  </a:ext>
                </a:extLst>
              </a:tr>
            </a:tbl>
          </a:graphicData>
        </a:graphic>
      </p:graphicFrame>
      <p:sp>
        <p:nvSpPr>
          <p:cNvPr id="16" name="TextBox 5">
            <a:extLst>
              <a:ext uri="{FF2B5EF4-FFF2-40B4-BE49-F238E27FC236}">
                <a16:creationId xmlns:a16="http://schemas.microsoft.com/office/drawing/2014/main" id="{77E2BADB-0E11-BD95-ED07-6FB10EB40B5D}"/>
              </a:ext>
            </a:extLst>
          </p:cNvPr>
          <p:cNvSpPr txBox="1"/>
          <p:nvPr/>
        </p:nvSpPr>
        <p:spPr>
          <a:xfrm>
            <a:off x="353761" y="5495257"/>
            <a:ext cx="5842862" cy="461665"/>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indent="0" algn="just">
              <a:buNone/>
            </a:pPr>
            <a:r>
              <a:rPr lang="en-GB" sz="1200">
                <a:ea typeface="Verdana" panose="020B0604030504040204" pitchFamily="34" charset="0"/>
              </a:rPr>
              <a:t>All actions in the plan have been aligned to the Welsh Government Enabling Actions and Delivery Expectations. These have been indicated in each Delivery Action table:</a:t>
            </a:r>
          </a:p>
        </p:txBody>
      </p:sp>
      <p:sp>
        <p:nvSpPr>
          <p:cNvPr id="6" name="Rectangle 5">
            <a:extLst>
              <a:ext uri="{FF2B5EF4-FFF2-40B4-BE49-F238E27FC236}">
                <a16:creationId xmlns:a16="http://schemas.microsoft.com/office/drawing/2014/main" id="{E27420B1-4FB1-8AC5-7F88-EEAB1F10ACC3}"/>
              </a:ext>
            </a:extLst>
          </p:cNvPr>
          <p:cNvSpPr/>
          <p:nvPr/>
        </p:nvSpPr>
        <p:spPr>
          <a:xfrm>
            <a:off x="6564404" y="1412606"/>
            <a:ext cx="2968541" cy="575476"/>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200">
                <a:latin typeface="Univers Condensed Light"/>
              </a:rPr>
              <a:t>Baseline Assessment of service and delivery</a:t>
            </a:r>
            <a:endParaRPr lang="en-GB" sz="1200">
              <a:latin typeface="Univers Condensed Light" panose="020B0306020202040204" pitchFamily="34" charset="0"/>
            </a:endParaRPr>
          </a:p>
        </p:txBody>
      </p:sp>
      <p:sp>
        <p:nvSpPr>
          <p:cNvPr id="7" name="Rectangle 6">
            <a:extLst>
              <a:ext uri="{FF2B5EF4-FFF2-40B4-BE49-F238E27FC236}">
                <a16:creationId xmlns:a16="http://schemas.microsoft.com/office/drawing/2014/main" id="{D12CD532-44B3-AA75-B14A-4DB8A66382CC}"/>
              </a:ext>
            </a:extLst>
          </p:cNvPr>
          <p:cNvSpPr/>
          <p:nvPr/>
        </p:nvSpPr>
        <p:spPr>
          <a:xfrm>
            <a:off x="6564404" y="2243045"/>
            <a:ext cx="2968541" cy="575476"/>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200">
                <a:latin typeface="Univers Condensed Light" panose="020B0306020202040204" pitchFamily="34" charset="0"/>
              </a:rPr>
              <a:t>Identification of gaps and risks</a:t>
            </a:r>
          </a:p>
        </p:txBody>
      </p:sp>
      <p:sp>
        <p:nvSpPr>
          <p:cNvPr id="13" name="Rectangle 12">
            <a:extLst>
              <a:ext uri="{FF2B5EF4-FFF2-40B4-BE49-F238E27FC236}">
                <a16:creationId xmlns:a16="http://schemas.microsoft.com/office/drawing/2014/main" id="{146DF743-F204-7CE4-CC4F-C3F690EC0C30}"/>
              </a:ext>
            </a:extLst>
          </p:cNvPr>
          <p:cNvSpPr/>
          <p:nvPr/>
        </p:nvSpPr>
        <p:spPr>
          <a:xfrm>
            <a:off x="6564404" y="3073484"/>
            <a:ext cx="2968541" cy="57547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200">
                <a:latin typeface="Univers Condensed Light" panose="020B0306020202040204" pitchFamily="34" charset="0"/>
              </a:rPr>
              <a:t>Development of Delivery Actions to address risk and gaps</a:t>
            </a:r>
          </a:p>
        </p:txBody>
      </p:sp>
      <p:sp>
        <p:nvSpPr>
          <p:cNvPr id="20" name="TextBox 5">
            <a:extLst>
              <a:ext uri="{FF2B5EF4-FFF2-40B4-BE49-F238E27FC236}">
                <a16:creationId xmlns:a16="http://schemas.microsoft.com/office/drawing/2014/main" id="{9EABC8F6-015B-FED0-E811-A71E8ED3E766}"/>
              </a:ext>
            </a:extLst>
          </p:cNvPr>
          <p:cNvSpPr txBox="1"/>
          <p:nvPr/>
        </p:nvSpPr>
        <p:spPr>
          <a:xfrm>
            <a:off x="316965" y="1419141"/>
            <a:ext cx="6204449" cy="233910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1200">
                <a:cs typeface="Segoe UI"/>
              </a:rPr>
              <a:t>To deliver these priorities for 25/26, this plan was developed through, in the first instance, identifying and understanding our gaps in delivery and performance, and our areas of risk. Delivery Actions were then developed to address these gaps within the financial and performance parameters set by the Executive Team. Action were aligned to the three categories of Expenditure Control Short-term service change and ensuring safe services , and Medium-term to Long-term sustainability.</a:t>
            </a:r>
            <a:r>
              <a:rPr lang="en-US" sz="1200">
                <a:cs typeface="Segoe UI"/>
              </a:rPr>
              <a:t> </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Through this process they key priorities set out on page 19 were identified for immediate and concentrated action:</a:t>
            </a:r>
          </a:p>
          <a:p>
            <a:pPr marL="228600" indent="-228600" algn="just">
              <a:buAutoNum type="arabicPeriod"/>
            </a:pPr>
            <a:r>
              <a:rPr lang="en-GB" sz="1200">
                <a:solidFill>
                  <a:prstClr val="black"/>
                </a:solidFill>
                <a:latin typeface="Aptos" panose="02110004020202020204"/>
                <a:ea typeface="Verdana"/>
              </a:rPr>
              <a:t>Our Urgent and Emergency Care and Planned Care Systems including key conditions: Diabetes, Cardiovascular, Respiratory, and Frailty.</a:t>
            </a:r>
          </a:p>
          <a:p>
            <a:pPr marL="228600" indent="-228600" algn="just">
              <a:buAutoNum type="arabicPeriod"/>
            </a:pPr>
            <a:r>
              <a:rPr lang="en-GB" sz="1200">
                <a:solidFill>
                  <a:prstClr val="black"/>
                </a:solidFill>
                <a:latin typeface="Aptos" panose="02110004020202020204"/>
                <a:ea typeface="Verdana"/>
              </a:rPr>
              <a:t>Special Programmes to address key risk areas: Maternity and Neo Natal, Cancer Mental Health, Emergency Department, Children, and Regional Pathology.</a:t>
            </a:r>
            <a:endParaRPr lang="en-GB" sz="1200" b="0" i="0" u="none" strike="noStrike" kern="1200" cap="none" spc="0" normalizeH="0" baseline="0" noProof="0">
              <a:ln>
                <a:noFill/>
              </a:ln>
              <a:solidFill>
                <a:prstClr val="black"/>
              </a:solidFill>
              <a:effectLst/>
              <a:uLnTx/>
              <a:uFillTx/>
              <a:latin typeface="Aptos" panose="02110004020202020204"/>
              <a:ea typeface="Verdana"/>
            </a:endParaRPr>
          </a:p>
          <a:p>
            <a:pPr algn="just"/>
            <a:endParaRPr lang="en-US" sz="1400" b="1">
              <a:cs typeface="Arial"/>
            </a:endParaRPr>
          </a:p>
        </p:txBody>
      </p:sp>
      <p:sp>
        <p:nvSpPr>
          <p:cNvPr id="21" name="TextBox 20">
            <a:extLst>
              <a:ext uri="{FF2B5EF4-FFF2-40B4-BE49-F238E27FC236}">
                <a16:creationId xmlns:a16="http://schemas.microsoft.com/office/drawing/2014/main" id="{CB2201D1-51A9-F8DE-EB34-BC8A81C41D47}"/>
              </a:ext>
            </a:extLst>
          </p:cNvPr>
          <p:cNvSpPr txBox="1"/>
          <p:nvPr/>
        </p:nvSpPr>
        <p:spPr>
          <a:xfrm>
            <a:off x="44404" y="636842"/>
            <a:ext cx="9595902" cy="8002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1" indent="-342900" algn="just">
              <a:spcAft>
                <a:spcPts val="600"/>
              </a:spcAft>
              <a:buAutoNum type="arabicPeriod"/>
            </a:pPr>
            <a:r>
              <a:rPr lang="en-GB" sz="1200" b="1">
                <a:cs typeface="Arial"/>
              </a:rPr>
              <a:t>Ensuring the delivery of safe and sustainable services</a:t>
            </a:r>
            <a:r>
              <a:rPr lang="en-US" sz="1200" b="1">
                <a:cs typeface="Arial"/>
              </a:rPr>
              <a:t>​</a:t>
            </a:r>
            <a:r>
              <a:rPr lang="en-US" sz="1200">
                <a:cs typeface="Arial"/>
              </a:rPr>
              <a:t>​</a:t>
            </a:r>
            <a:endParaRPr lang="en-US" sz="1200"/>
          </a:p>
          <a:p>
            <a:pPr marL="800100" lvl="1" indent="-342900" algn="just">
              <a:spcAft>
                <a:spcPts val="600"/>
              </a:spcAft>
              <a:buAutoNum type="arabicPeriod"/>
            </a:pPr>
            <a:r>
              <a:rPr lang="en-GB" sz="1200" b="1">
                <a:cs typeface="Arial"/>
              </a:rPr>
              <a:t>Strengthening financial control to ensure that we can commission and deliver services within the resources available to us</a:t>
            </a:r>
            <a:r>
              <a:rPr lang="en-US" sz="1200" b="1">
                <a:cs typeface="Arial"/>
              </a:rPr>
              <a:t>​</a:t>
            </a:r>
            <a:r>
              <a:rPr lang="en-US" sz="1200">
                <a:cs typeface="Arial"/>
              </a:rPr>
              <a:t>​</a:t>
            </a:r>
          </a:p>
          <a:p>
            <a:pPr marL="800100" lvl="1" indent="-342900" algn="just">
              <a:spcAft>
                <a:spcPts val="600"/>
              </a:spcAft>
              <a:buAutoNum type="arabicPeriod"/>
            </a:pPr>
            <a:r>
              <a:rPr lang="en-GB" sz="1200" b="1">
                <a:cs typeface="Arial"/>
              </a:rPr>
              <a:t>Improving performance in those areas of Welsh Government escalation as part of our continuous improvement journey</a:t>
            </a:r>
          </a:p>
        </p:txBody>
      </p:sp>
      <p:sp>
        <p:nvSpPr>
          <p:cNvPr id="22" name="TextBox 21">
            <a:extLst>
              <a:ext uri="{FF2B5EF4-FFF2-40B4-BE49-F238E27FC236}">
                <a16:creationId xmlns:a16="http://schemas.microsoft.com/office/drawing/2014/main" id="{8724B730-F46D-CE25-E7B4-FB362B7A1A74}"/>
              </a:ext>
            </a:extLst>
          </p:cNvPr>
          <p:cNvSpPr txBox="1"/>
          <p:nvPr/>
        </p:nvSpPr>
        <p:spPr>
          <a:xfrm>
            <a:off x="273975" y="430068"/>
            <a:ext cx="606050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We have identified our immediate priorities for 2025-26 as:</a:t>
            </a:r>
            <a:r>
              <a:rPr lang="en-US" sz="1200"/>
              <a:t>​</a:t>
            </a:r>
            <a:endParaRPr lang="en-GB"/>
          </a:p>
        </p:txBody>
      </p:sp>
      <p:sp>
        <p:nvSpPr>
          <p:cNvPr id="24" name="Rectangle 23">
            <a:extLst>
              <a:ext uri="{FF2B5EF4-FFF2-40B4-BE49-F238E27FC236}">
                <a16:creationId xmlns:a16="http://schemas.microsoft.com/office/drawing/2014/main" id="{A8505979-6044-A740-F74F-0853C1DC1578}"/>
              </a:ext>
            </a:extLst>
          </p:cNvPr>
          <p:cNvSpPr/>
          <p:nvPr/>
        </p:nvSpPr>
        <p:spPr>
          <a:xfrm>
            <a:off x="310446" y="3787241"/>
            <a:ext cx="9202200" cy="275383"/>
          </a:xfrm>
          <a:prstGeom prst="rect">
            <a:avLst/>
          </a:prstGeom>
          <a:solidFill>
            <a:srgbClr val="0A7F7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t>Annual Plan 2025/26</a:t>
            </a:r>
          </a:p>
        </p:txBody>
      </p:sp>
      <p:sp>
        <p:nvSpPr>
          <p:cNvPr id="25" name="Rectangle 24">
            <a:extLst>
              <a:ext uri="{FF2B5EF4-FFF2-40B4-BE49-F238E27FC236}">
                <a16:creationId xmlns:a16="http://schemas.microsoft.com/office/drawing/2014/main" id="{3DEF1A48-F0A1-47BF-8FC3-1BA8EF18019F}"/>
              </a:ext>
            </a:extLst>
          </p:cNvPr>
          <p:cNvSpPr/>
          <p:nvPr/>
        </p:nvSpPr>
        <p:spPr>
          <a:xfrm>
            <a:off x="315398" y="4118156"/>
            <a:ext cx="1254344" cy="1305076"/>
          </a:xfrm>
          <a:prstGeom prst="rect">
            <a:avLst/>
          </a:prstGeom>
          <a:solidFill>
            <a:srgbClr val="77CFCF"/>
          </a:solidFill>
          <a:ln>
            <a:solidFill>
              <a:srgbClr val="77CFC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a:solidFill>
                  <a:srgbClr val="000000"/>
                </a:solidFill>
              </a:rPr>
              <a:t>Strategic Context</a:t>
            </a:r>
          </a:p>
        </p:txBody>
      </p:sp>
      <p:sp>
        <p:nvSpPr>
          <p:cNvPr id="26" name="Rectangle 25">
            <a:extLst>
              <a:ext uri="{FF2B5EF4-FFF2-40B4-BE49-F238E27FC236}">
                <a16:creationId xmlns:a16="http://schemas.microsoft.com/office/drawing/2014/main" id="{19001494-2971-490D-561E-BA0887664614}"/>
              </a:ext>
            </a:extLst>
          </p:cNvPr>
          <p:cNvSpPr/>
          <p:nvPr/>
        </p:nvSpPr>
        <p:spPr>
          <a:xfrm>
            <a:off x="1639215" y="4118156"/>
            <a:ext cx="1254344" cy="1305076"/>
          </a:xfrm>
          <a:prstGeom prst="rect">
            <a:avLst/>
          </a:prstGeom>
          <a:solidFill>
            <a:srgbClr val="77CFCF"/>
          </a:solidFill>
          <a:ln>
            <a:solidFill>
              <a:srgbClr val="77CFCF"/>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rgbClr val="000000"/>
                </a:solidFill>
              </a:rPr>
              <a:t>Responding to National Guidance</a:t>
            </a:r>
          </a:p>
        </p:txBody>
      </p:sp>
      <p:sp>
        <p:nvSpPr>
          <p:cNvPr id="27" name="Rectangle 26">
            <a:extLst>
              <a:ext uri="{FF2B5EF4-FFF2-40B4-BE49-F238E27FC236}">
                <a16:creationId xmlns:a16="http://schemas.microsoft.com/office/drawing/2014/main" id="{CD5252B6-A0FB-8FFA-D92C-9DDC2CB1E234}"/>
              </a:ext>
            </a:extLst>
          </p:cNvPr>
          <p:cNvSpPr/>
          <p:nvPr/>
        </p:nvSpPr>
        <p:spPr>
          <a:xfrm>
            <a:off x="2963032" y="4118156"/>
            <a:ext cx="1254344" cy="1305076"/>
          </a:xfrm>
          <a:prstGeom prst="rect">
            <a:avLst/>
          </a:prstGeom>
          <a:solidFill>
            <a:srgbClr val="77CFCF"/>
          </a:solidFill>
          <a:ln>
            <a:solidFill>
              <a:srgbClr val="77CFCF"/>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rgbClr val="000000"/>
                </a:solidFill>
              </a:rPr>
              <a:t>Delivery Action by System</a:t>
            </a:r>
          </a:p>
        </p:txBody>
      </p:sp>
      <p:sp>
        <p:nvSpPr>
          <p:cNvPr id="28" name="Rectangle 27">
            <a:extLst>
              <a:ext uri="{FF2B5EF4-FFF2-40B4-BE49-F238E27FC236}">
                <a16:creationId xmlns:a16="http://schemas.microsoft.com/office/drawing/2014/main" id="{E80BF378-4C38-C000-0FEC-B1CAFFB17814}"/>
              </a:ext>
            </a:extLst>
          </p:cNvPr>
          <p:cNvSpPr/>
          <p:nvPr/>
        </p:nvSpPr>
        <p:spPr>
          <a:xfrm>
            <a:off x="4286849" y="4118156"/>
            <a:ext cx="1254344" cy="1305076"/>
          </a:xfrm>
          <a:prstGeom prst="rect">
            <a:avLst/>
          </a:prstGeom>
          <a:solidFill>
            <a:srgbClr val="77CFCF"/>
          </a:solidFill>
          <a:ln>
            <a:solidFill>
              <a:srgbClr val="77CFCF"/>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rgbClr val="000000"/>
                </a:solidFill>
              </a:rPr>
              <a:t>Special Programmes: Mat-Neo, Cancer, Mental Health, ED, Regional Path, Children</a:t>
            </a:r>
          </a:p>
        </p:txBody>
      </p:sp>
      <p:sp>
        <p:nvSpPr>
          <p:cNvPr id="29" name="Rectangle 28">
            <a:extLst>
              <a:ext uri="{FF2B5EF4-FFF2-40B4-BE49-F238E27FC236}">
                <a16:creationId xmlns:a16="http://schemas.microsoft.com/office/drawing/2014/main" id="{9C1DFF6A-E47F-07C4-9B70-2DF558FFB514}"/>
              </a:ext>
            </a:extLst>
          </p:cNvPr>
          <p:cNvSpPr/>
          <p:nvPr/>
        </p:nvSpPr>
        <p:spPr>
          <a:xfrm>
            <a:off x="5610666" y="4118156"/>
            <a:ext cx="1254344" cy="1305076"/>
          </a:xfrm>
          <a:prstGeom prst="rect">
            <a:avLst/>
          </a:prstGeom>
          <a:solidFill>
            <a:srgbClr val="77CFCF"/>
          </a:solidFill>
          <a:ln>
            <a:solidFill>
              <a:srgbClr val="77CFCF"/>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rgbClr val="000000"/>
                </a:solidFill>
              </a:rPr>
              <a:t>Responding to Enabling Actions </a:t>
            </a:r>
            <a:endParaRPr lang="en-US">
              <a:solidFill>
                <a:srgbClr val="000000"/>
              </a:solidFill>
            </a:endParaRPr>
          </a:p>
          <a:p>
            <a:pPr algn="ctr"/>
            <a:r>
              <a:rPr lang="en-GB" sz="1200">
                <a:solidFill>
                  <a:srgbClr val="000000"/>
                </a:solidFill>
              </a:rPr>
              <a:t>(adopt or justify)</a:t>
            </a:r>
            <a:endParaRPr lang="en-GB">
              <a:solidFill>
                <a:srgbClr val="000000"/>
              </a:solidFill>
            </a:endParaRPr>
          </a:p>
        </p:txBody>
      </p:sp>
      <p:sp>
        <p:nvSpPr>
          <p:cNvPr id="30" name="Rectangle 29">
            <a:extLst>
              <a:ext uri="{FF2B5EF4-FFF2-40B4-BE49-F238E27FC236}">
                <a16:creationId xmlns:a16="http://schemas.microsoft.com/office/drawing/2014/main" id="{831D1F49-D903-4B86-78FD-6BB08868ADC1}"/>
              </a:ext>
            </a:extLst>
          </p:cNvPr>
          <p:cNvSpPr/>
          <p:nvPr/>
        </p:nvSpPr>
        <p:spPr>
          <a:xfrm>
            <a:off x="6934483" y="4118156"/>
            <a:ext cx="1254344" cy="1305076"/>
          </a:xfrm>
          <a:prstGeom prst="rect">
            <a:avLst/>
          </a:prstGeom>
          <a:solidFill>
            <a:srgbClr val="77CFCF"/>
          </a:solidFill>
          <a:ln>
            <a:solidFill>
              <a:srgbClr val="77CFCF"/>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rgbClr val="000000"/>
                </a:solidFill>
              </a:rPr>
              <a:t>Recovery and Sustainability Actions</a:t>
            </a:r>
          </a:p>
        </p:txBody>
      </p:sp>
      <p:sp>
        <p:nvSpPr>
          <p:cNvPr id="31" name="Rectangle 30">
            <a:extLst>
              <a:ext uri="{FF2B5EF4-FFF2-40B4-BE49-F238E27FC236}">
                <a16:creationId xmlns:a16="http://schemas.microsoft.com/office/drawing/2014/main" id="{998FA731-594D-27C9-3C11-057E89ADD1F5}"/>
              </a:ext>
            </a:extLst>
          </p:cNvPr>
          <p:cNvSpPr/>
          <p:nvPr/>
        </p:nvSpPr>
        <p:spPr>
          <a:xfrm>
            <a:off x="8258302" y="4118156"/>
            <a:ext cx="1254344" cy="1305076"/>
          </a:xfrm>
          <a:prstGeom prst="rect">
            <a:avLst/>
          </a:prstGeom>
          <a:solidFill>
            <a:srgbClr val="77CFCF"/>
          </a:solidFill>
          <a:ln>
            <a:solidFill>
              <a:srgbClr val="77CFCF"/>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rgbClr val="000000"/>
                </a:solidFill>
              </a:rPr>
              <a:t>Organising for Delivery</a:t>
            </a:r>
          </a:p>
        </p:txBody>
      </p:sp>
      <p:sp>
        <p:nvSpPr>
          <p:cNvPr id="3" name="TextBox 5">
            <a:extLst>
              <a:ext uri="{FF2B5EF4-FFF2-40B4-BE49-F238E27FC236}">
                <a16:creationId xmlns:a16="http://schemas.microsoft.com/office/drawing/2014/main" id="{DAAEA307-697C-7706-2EE6-203947B6E478}"/>
              </a:ext>
            </a:extLst>
          </p:cNvPr>
          <p:cNvSpPr txBox="1"/>
          <p:nvPr/>
        </p:nvSpPr>
        <p:spPr>
          <a:xfrm>
            <a:off x="273975" y="5965243"/>
            <a:ext cx="9320749" cy="461665"/>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US" sz="1200">
                <a:cs typeface="Segoe UI"/>
              </a:rPr>
              <a:t>Significant delivery milestones are indicated in the plan and more detailed milestones are described in the Ministerial templates in </a:t>
            </a:r>
            <a:r>
              <a:rPr lang="en-US" sz="1200">
                <a:solidFill>
                  <a:srgbClr val="000000"/>
                </a:solidFill>
                <a:cs typeface="Segoe UI"/>
              </a:rPr>
              <a:t>Annexes 2a-e.</a:t>
            </a:r>
            <a:r>
              <a:rPr lang="en-US" sz="1200">
                <a:solidFill>
                  <a:srgbClr val="FF0000"/>
                </a:solidFill>
                <a:cs typeface="Segoe UI"/>
              </a:rPr>
              <a:t> </a:t>
            </a:r>
            <a:r>
              <a:rPr lang="en-GB" sz="1200">
                <a:cs typeface="Segoe UI"/>
              </a:rPr>
              <a:t> </a:t>
            </a:r>
            <a:r>
              <a:rPr lang="en-US" sz="1200">
                <a:cs typeface="Segoe UI"/>
              </a:rPr>
              <a:t>​Our key p</a:t>
            </a:r>
            <a:r>
              <a:rPr lang="en-GB" sz="1200" err="1">
                <a:ea typeface="Verdana"/>
              </a:rPr>
              <a:t>roposals</a:t>
            </a:r>
            <a:r>
              <a:rPr lang="en-GB" sz="1200">
                <a:ea typeface="Verdana"/>
              </a:rPr>
              <a:t> and changes will be impact assessed, and engagement requirements will be identified prior to implementation. </a:t>
            </a:r>
          </a:p>
        </p:txBody>
      </p:sp>
      <p:sp>
        <p:nvSpPr>
          <p:cNvPr id="5" name="TextBox 4">
            <a:extLst>
              <a:ext uri="{FF2B5EF4-FFF2-40B4-BE49-F238E27FC236}">
                <a16:creationId xmlns:a16="http://schemas.microsoft.com/office/drawing/2014/main" id="{2224F984-40BF-C89F-32FB-BBD167D4C8AD}"/>
              </a:ext>
            </a:extLst>
          </p:cNvPr>
          <p:cNvSpPr txBox="1"/>
          <p:nvPr/>
        </p:nvSpPr>
        <p:spPr>
          <a:xfrm>
            <a:off x="273975" y="3550969"/>
            <a:ext cx="7133582" cy="276999"/>
          </a:xfrm>
          <a:prstGeom prst="rect">
            <a:avLst/>
          </a:prstGeom>
          <a:noFill/>
        </p:spPr>
        <p:txBody>
          <a:bodyPr wrap="square">
            <a:spAutoFit/>
          </a:bodyPr>
          <a:lstStyle/>
          <a:p>
            <a:r>
              <a:rPr lang="en-US" sz="1200">
                <a:cs typeface="Segoe UI"/>
              </a:rPr>
              <a:t>Our Annual Plan  consists of the following key components:</a:t>
            </a:r>
            <a:endParaRPr lang="en-GB" sz="1200">
              <a:cs typeface="Segoe UI"/>
            </a:endParaRPr>
          </a:p>
        </p:txBody>
      </p:sp>
    </p:spTree>
    <p:extLst>
      <p:ext uri="{BB962C8B-B14F-4D97-AF65-F5344CB8AC3E}">
        <p14:creationId xmlns:p14="http://schemas.microsoft.com/office/powerpoint/2010/main" val="6965479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9A7A73A6-5C09-AAD9-5B6C-9B914BCBE819}"/>
              </a:ext>
            </a:extLst>
          </p:cNvPr>
          <p:cNvSpPr/>
          <p:nvPr/>
        </p:nvSpPr>
        <p:spPr>
          <a:xfrm>
            <a:off x="422888" y="1174196"/>
            <a:ext cx="3838250" cy="1511853"/>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GB" sz="1200" b="1">
                <a:solidFill>
                  <a:srgbClr val="000000"/>
                </a:solidFill>
              </a:rPr>
              <a:t>Ares of Focus</a:t>
            </a:r>
            <a:endParaRPr lang="en-US" sz="1200" b="1">
              <a:solidFill>
                <a:srgbClr val="000000"/>
              </a:solidFill>
            </a:endParaRPr>
          </a:p>
        </p:txBody>
      </p:sp>
      <p:sp>
        <p:nvSpPr>
          <p:cNvPr id="4" name="Slide Number Placeholder 3">
            <a:extLst>
              <a:ext uri="{FF2B5EF4-FFF2-40B4-BE49-F238E27FC236}">
                <a16:creationId xmlns:a16="http://schemas.microsoft.com/office/drawing/2014/main" id="{F2B29374-5ABE-F372-C9F3-AD8A44926259}"/>
              </a:ext>
            </a:extLst>
          </p:cNvPr>
          <p:cNvSpPr>
            <a:spLocks noGrp="1"/>
          </p:cNvSpPr>
          <p:nvPr>
            <p:ph type="sldNum" sz="quarter" idx="12"/>
          </p:nvPr>
        </p:nvSpPr>
        <p:spPr/>
        <p:txBody>
          <a:bodyPr/>
          <a:lstStyle/>
          <a:p>
            <a:r>
              <a:rPr lang="en-GB"/>
              <a:t>45</a:t>
            </a:r>
            <a:endParaRPr lang="en-US"/>
          </a:p>
        </p:txBody>
      </p:sp>
      <p:sp>
        <p:nvSpPr>
          <p:cNvPr id="2" name="TextBox 1">
            <a:extLst>
              <a:ext uri="{FF2B5EF4-FFF2-40B4-BE49-F238E27FC236}">
                <a16:creationId xmlns:a16="http://schemas.microsoft.com/office/drawing/2014/main" id="{B00CE888-5704-A8DC-7BED-261A947DE926}"/>
              </a:ext>
            </a:extLst>
          </p:cNvPr>
          <p:cNvSpPr txBox="1"/>
          <p:nvPr/>
        </p:nvSpPr>
        <p:spPr>
          <a:xfrm>
            <a:off x="307975" y="364609"/>
            <a:ext cx="4953000" cy="369332"/>
          </a:xfrm>
          <a:prstGeom prst="rect">
            <a:avLst/>
          </a:prstGeom>
          <a:noFill/>
        </p:spPr>
        <p:txBody>
          <a:bodyPr wrap="square">
            <a:spAutoFit/>
          </a:bodyPr>
          <a:lstStyle/>
          <a:p>
            <a:pPr algn="just"/>
            <a:r>
              <a:rPr lang="en-GB" b="1">
                <a:solidFill>
                  <a:srgbClr val="834AAD"/>
                </a:solidFill>
                <a:latin typeface="Aptos Black"/>
              </a:rPr>
              <a:t>Priorities and Special Programmes</a:t>
            </a:r>
          </a:p>
        </p:txBody>
      </p:sp>
      <p:sp>
        <p:nvSpPr>
          <p:cNvPr id="5" name="TextBox 4">
            <a:extLst>
              <a:ext uri="{FF2B5EF4-FFF2-40B4-BE49-F238E27FC236}">
                <a16:creationId xmlns:a16="http://schemas.microsoft.com/office/drawing/2014/main" id="{9C6B2598-73D3-F5B4-CD1B-15C386712F4F}"/>
              </a:ext>
            </a:extLst>
          </p:cNvPr>
          <p:cNvSpPr txBox="1"/>
          <p:nvPr/>
        </p:nvSpPr>
        <p:spPr>
          <a:xfrm>
            <a:off x="307975" y="646329"/>
            <a:ext cx="9253538" cy="461665"/>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600"/>
              </a:spcAft>
              <a:buClrTx/>
              <a:buSzTx/>
              <a:buFontTx/>
              <a:buNone/>
              <a:tabLst/>
              <a:defRPr/>
            </a:pPr>
            <a:r>
              <a:rPr lang="en-GB" sz="1200">
                <a:solidFill>
                  <a:prstClr val="black"/>
                </a:solidFill>
                <a:latin typeface="Aptos" panose="02110004020202020204"/>
                <a:ea typeface="Verdana" panose="020B0604030504040204" pitchFamily="34" charset="0"/>
              </a:rPr>
              <a:t>Through our Planning we have identified particular areas for delivery and transformation to address key risks and fragility of services. In 2025/26, we will direct particular focus on these areas.</a:t>
            </a:r>
          </a:p>
        </p:txBody>
      </p:sp>
      <p:sp>
        <p:nvSpPr>
          <p:cNvPr id="7" name="Rectangle 6">
            <a:extLst>
              <a:ext uri="{FF2B5EF4-FFF2-40B4-BE49-F238E27FC236}">
                <a16:creationId xmlns:a16="http://schemas.microsoft.com/office/drawing/2014/main" id="{9AA1AF7C-CA16-CD35-1817-FD47181F8B72}"/>
              </a:ext>
            </a:extLst>
          </p:cNvPr>
          <p:cNvSpPr/>
          <p:nvPr/>
        </p:nvSpPr>
        <p:spPr>
          <a:xfrm>
            <a:off x="508613" y="1399874"/>
            <a:ext cx="2168525" cy="563508"/>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200" b="1">
                <a:solidFill>
                  <a:srgbClr val="000000"/>
                </a:solidFill>
              </a:rPr>
              <a:t>Urgent and Emergency Care</a:t>
            </a:r>
            <a:endParaRPr lang="en-US" sz="1200" b="1">
              <a:solidFill>
                <a:srgbClr val="000000"/>
              </a:solidFill>
            </a:endParaRPr>
          </a:p>
        </p:txBody>
      </p:sp>
      <p:sp>
        <p:nvSpPr>
          <p:cNvPr id="9" name="Rectangle 8">
            <a:extLst>
              <a:ext uri="{FF2B5EF4-FFF2-40B4-BE49-F238E27FC236}">
                <a16:creationId xmlns:a16="http://schemas.microsoft.com/office/drawing/2014/main" id="{C043E5EE-0F74-8BD4-2389-1A44E2F25F50}"/>
              </a:ext>
            </a:extLst>
          </p:cNvPr>
          <p:cNvSpPr/>
          <p:nvPr/>
        </p:nvSpPr>
        <p:spPr>
          <a:xfrm>
            <a:off x="508612" y="2029585"/>
            <a:ext cx="2168525" cy="563508"/>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200" b="1">
                <a:solidFill>
                  <a:srgbClr val="000000"/>
                </a:solidFill>
              </a:rPr>
              <a:t>Planned Care</a:t>
            </a:r>
            <a:endParaRPr lang="en-US" sz="1200" b="1">
              <a:solidFill>
                <a:srgbClr val="000000"/>
              </a:solidFill>
            </a:endParaRPr>
          </a:p>
        </p:txBody>
      </p:sp>
      <p:sp>
        <p:nvSpPr>
          <p:cNvPr id="10" name="Rectangle 9">
            <a:extLst>
              <a:ext uri="{FF2B5EF4-FFF2-40B4-BE49-F238E27FC236}">
                <a16:creationId xmlns:a16="http://schemas.microsoft.com/office/drawing/2014/main" id="{69EDB7C1-37BA-F440-140C-F64A40DB3951}"/>
              </a:ext>
            </a:extLst>
          </p:cNvPr>
          <p:cNvSpPr/>
          <p:nvPr/>
        </p:nvSpPr>
        <p:spPr>
          <a:xfrm>
            <a:off x="2769182" y="1399874"/>
            <a:ext cx="1422431" cy="252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200" b="1">
                <a:solidFill>
                  <a:srgbClr val="000000"/>
                </a:solidFill>
              </a:rPr>
              <a:t>Frailty</a:t>
            </a:r>
            <a:endParaRPr lang="en-GB">
              <a:solidFill>
                <a:srgbClr val="000000"/>
              </a:solidFill>
            </a:endParaRPr>
          </a:p>
        </p:txBody>
      </p:sp>
      <p:sp>
        <p:nvSpPr>
          <p:cNvPr id="11" name="Rectangle 10">
            <a:extLst>
              <a:ext uri="{FF2B5EF4-FFF2-40B4-BE49-F238E27FC236}">
                <a16:creationId xmlns:a16="http://schemas.microsoft.com/office/drawing/2014/main" id="{F6F175B7-E88F-CD2E-EEC1-0685713080F0}"/>
              </a:ext>
            </a:extLst>
          </p:cNvPr>
          <p:cNvSpPr/>
          <p:nvPr/>
        </p:nvSpPr>
        <p:spPr>
          <a:xfrm>
            <a:off x="2769181" y="1714425"/>
            <a:ext cx="1422431" cy="252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200" b="1">
                <a:solidFill>
                  <a:srgbClr val="000000"/>
                </a:solidFill>
              </a:rPr>
              <a:t>Diabetes</a:t>
            </a:r>
            <a:endParaRPr lang="en-GB">
              <a:solidFill>
                <a:srgbClr val="000000"/>
              </a:solidFill>
            </a:endParaRPr>
          </a:p>
        </p:txBody>
      </p:sp>
      <p:sp>
        <p:nvSpPr>
          <p:cNvPr id="12" name="Rectangle 11">
            <a:extLst>
              <a:ext uri="{FF2B5EF4-FFF2-40B4-BE49-F238E27FC236}">
                <a16:creationId xmlns:a16="http://schemas.microsoft.com/office/drawing/2014/main" id="{1794DE17-FBED-9076-4E05-B647A9B3FDB2}"/>
              </a:ext>
            </a:extLst>
          </p:cNvPr>
          <p:cNvSpPr/>
          <p:nvPr/>
        </p:nvSpPr>
        <p:spPr>
          <a:xfrm>
            <a:off x="2769180" y="2028976"/>
            <a:ext cx="1422431" cy="252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200" b="1">
                <a:solidFill>
                  <a:srgbClr val="000000"/>
                </a:solidFill>
              </a:rPr>
              <a:t>Respiratory</a:t>
            </a:r>
            <a:endParaRPr lang="en-GB">
              <a:solidFill>
                <a:srgbClr val="000000"/>
              </a:solidFill>
            </a:endParaRPr>
          </a:p>
        </p:txBody>
      </p:sp>
      <p:sp>
        <p:nvSpPr>
          <p:cNvPr id="13" name="Rectangle 12">
            <a:extLst>
              <a:ext uri="{FF2B5EF4-FFF2-40B4-BE49-F238E27FC236}">
                <a16:creationId xmlns:a16="http://schemas.microsoft.com/office/drawing/2014/main" id="{F15BCFA4-674C-D592-07A0-306D240E83DE}"/>
              </a:ext>
            </a:extLst>
          </p:cNvPr>
          <p:cNvSpPr/>
          <p:nvPr/>
        </p:nvSpPr>
        <p:spPr>
          <a:xfrm>
            <a:off x="2769179" y="2343526"/>
            <a:ext cx="1422431" cy="252000"/>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200" b="1">
                <a:solidFill>
                  <a:srgbClr val="000000"/>
                </a:solidFill>
              </a:rPr>
              <a:t>Cardiovascular</a:t>
            </a:r>
            <a:endParaRPr lang="en-GB">
              <a:solidFill>
                <a:srgbClr val="000000"/>
              </a:solidFill>
            </a:endParaRPr>
          </a:p>
        </p:txBody>
      </p:sp>
      <p:sp>
        <p:nvSpPr>
          <p:cNvPr id="25" name="TextBox 24">
            <a:extLst>
              <a:ext uri="{FF2B5EF4-FFF2-40B4-BE49-F238E27FC236}">
                <a16:creationId xmlns:a16="http://schemas.microsoft.com/office/drawing/2014/main" id="{C7B4E91C-3CA7-0A92-90EF-0BD5F41B7586}"/>
              </a:ext>
            </a:extLst>
          </p:cNvPr>
          <p:cNvSpPr txBox="1"/>
          <p:nvPr/>
        </p:nvSpPr>
        <p:spPr>
          <a:xfrm>
            <a:off x="317555" y="2792460"/>
            <a:ext cx="9153850" cy="1200329"/>
          </a:xfrm>
          <a:prstGeom prst="rect">
            <a:avLst/>
          </a:prstGeom>
          <a:noFill/>
        </p:spPr>
        <p:txBody>
          <a:bodyPr wrap="square" lIns="91440" tIns="45720" rIns="91440" bIns="45720" rtlCol="0" anchor="t">
            <a:spAutoFit/>
          </a:bodyPr>
          <a:lstStyle/>
          <a:p>
            <a:pPr algn="just"/>
            <a:r>
              <a:rPr lang="en-GB" sz="1200" b="1">
                <a:solidFill>
                  <a:prstClr val="black"/>
                </a:solidFill>
                <a:cs typeface="Arial"/>
              </a:rPr>
              <a:t>Urgent and Emergency Care</a:t>
            </a:r>
          </a:p>
          <a:p>
            <a:pPr algn="just"/>
            <a:r>
              <a:rPr lang="en-GB" sz="1200">
                <a:solidFill>
                  <a:prstClr val="black"/>
                </a:solidFill>
                <a:cs typeface="Arial"/>
              </a:rPr>
              <a:t>As part of a whole system approach, our ambition is to create ‘one urgent and emergency care system’ which clearly supports patients and communities in knowing where and when they can get the care they need in an emergency. This will be achieved through consistent and integrated delivery of the </a:t>
            </a:r>
            <a:r>
              <a:rPr lang="en-GB" sz="1200" i="1">
                <a:solidFill>
                  <a:prstClr val="black"/>
                </a:solidFill>
                <a:cs typeface="Arial"/>
              </a:rPr>
              <a:t>Six Goals </a:t>
            </a:r>
            <a:r>
              <a:rPr lang="en-GB" sz="1200">
                <a:solidFill>
                  <a:prstClr val="black"/>
                </a:solidFill>
                <a:cs typeface="Arial"/>
              </a:rPr>
              <a:t>to help achieve the best possible clinical outcomes, value and experience for patients and staff involved in the delivery of care. Strengthening joint planning and accountability with our Regional Partnership Board partners is a key enabler and focus for 2025-28.</a:t>
            </a:r>
            <a:endParaRPr lang="en-GB">
              <a:solidFill>
                <a:prstClr val="black"/>
              </a:solidFill>
            </a:endParaRPr>
          </a:p>
        </p:txBody>
      </p:sp>
      <p:sp>
        <p:nvSpPr>
          <p:cNvPr id="32" name="TextBox 31">
            <a:extLst>
              <a:ext uri="{FF2B5EF4-FFF2-40B4-BE49-F238E27FC236}">
                <a16:creationId xmlns:a16="http://schemas.microsoft.com/office/drawing/2014/main" id="{BB74A1C3-5AF5-FCF0-19E3-92BD375EA1B5}"/>
              </a:ext>
            </a:extLst>
          </p:cNvPr>
          <p:cNvSpPr txBox="1"/>
          <p:nvPr/>
        </p:nvSpPr>
        <p:spPr>
          <a:xfrm>
            <a:off x="317555" y="3993078"/>
            <a:ext cx="9153850" cy="1015663"/>
          </a:xfrm>
          <a:prstGeom prst="rect">
            <a:avLst/>
          </a:prstGeom>
          <a:noFill/>
        </p:spPr>
        <p:txBody>
          <a:bodyPr wrap="square" lIns="91440" tIns="45720" rIns="91440" bIns="45720" rtlCol="0" anchor="t">
            <a:spAutoFit/>
          </a:bodyPr>
          <a:lstStyle/>
          <a:p>
            <a:r>
              <a:rPr lang="en-GB" sz="1200" b="1">
                <a:solidFill>
                  <a:prstClr val="black"/>
                </a:solidFill>
                <a:cs typeface="Arial"/>
              </a:rPr>
              <a:t>Planned Care</a:t>
            </a:r>
          </a:p>
          <a:p>
            <a:pPr algn="just"/>
            <a:r>
              <a:rPr lang="en-GB" sz="1200">
                <a:solidFill>
                  <a:prstClr val="black"/>
                </a:solidFill>
                <a:cs typeface="Arial"/>
              </a:rPr>
              <a:t>We recognise that a fundamental change is needed within planned care services that will deliver sustainability though service redesign. Our over-arching ambition for Planned Care is to deliver and improve access to advice, diagnostics, therapy and interventions for patients through maximising new ways of working, pathway redesign, innovation and digital innovation. This will include core activity, transformation initiatives and re-modelling of services in sustainable way. </a:t>
            </a:r>
            <a:endParaRPr lang="en-GB">
              <a:solidFill>
                <a:prstClr val="black"/>
              </a:solidFill>
            </a:endParaRPr>
          </a:p>
        </p:txBody>
      </p:sp>
      <p:sp>
        <p:nvSpPr>
          <p:cNvPr id="33" name="TextBox 32">
            <a:extLst>
              <a:ext uri="{FF2B5EF4-FFF2-40B4-BE49-F238E27FC236}">
                <a16:creationId xmlns:a16="http://schemas.microsoft.com/office/drawing/2014/main" id="{39574874-B8D2-DD0D-2787-B9C1B492830C}"/>
              </a:ext>
            </a:extLst>
          </p:cNvPr>
          <p:cNvSpPr txBox="1"/>
          <p:nvPr/>
        </p:nvSpPr>
        <p:spPr>
          <a:xfrm>
            <a:off x="327135" y="5010869"/>
            <a:ext cx="9253538" cy="1384995"/>
          </a:xfrm>
          <a:prstGeom prst="rect">
            <a:avLst/>
          </a:prstGeom>
          <a:noFill/>
        </p:spPr>
        <p:txBody>
          <a:bodyPr wrap="square" lIns="91440" tIns="45720" rIns="91440" bIns="45720" rtlCol="0" anchor="t">
            <a:spAutoFit/>
          </a:bodyPr>
          <a:lstStyle/>
          <a:p>
            <a:pPr algn="just"/>
            <a:r>
              <a:rPr lang="en-GB" sz="1200" b="1">
                <a:solidFill>
                  <a:prstClr val="black"/>
                </a:solidFill>
                <a:cs typeface="Arial"/>
              </a:rPr>
              <a:t>Frailty</a:t>
            </a:r>
          </a:p>
          <a:p>
            <a:pPr algn="just" fontAlgn="base">
              <a:spcAft>
                <a:spcPts val="600"/>
              </a:spcAft>
            </a:pPr>
            <a:r>
              <a:rPr lang="en-GB" sz="1200">
                <a:effectLst/>
                <a:ea typeface="Aptos" panose="020B0004020202020204" pitchFamily="34" charset="0"/>
              </a:rPr>
              <a:t>Through the One Bay Way frailty alliance we have established a local pathway for elective general surgical patients encompassing screening for frailty at point of referral and yearly whilst on elective waiting lists. This is performed digitally where possible and via telephone where patients are unable to complete digitally ensuring equality of access for people who have less familiarity or access to digital technology. The screening questionnaires are reviewed</a:t>
            </a:r>
            <a:r>
              <a:rPr lang="en-GB" sz="1200">
                <a:ea typeface="Aptos" panose="020B0004020202020204" pitchFamily="34" charset="0"/>
              </a:rPr>
              <a:t>,</a:t>
            </a:r>
            <a:r>
              <a:rPr lang="en-GB" sz="1200">
                <a:effectLst/>
                <a:ea typeface="Aptos" panose="020B0004020202020204" pitchFamily="34" charset="0"/>
              </a:rPr>
              <a:t> and patients are streamed into appropriate services which include two perioperative medicine clinics.  The successful introduction of this service has resulted in reduction of general surgical waiting lists and optimisation of those who wish to go ahead with surgery. It ensures the right patient is treated at the right time in the right place. </a:t>
            </a:r>
            <a:endParaRPr lang="en-GB" sz="1100">
              <a:effectLst/>
              <a:ea typeface="Aptos" panose="020B0004020202020204" pitchFamily="34" charset="0"/>
            </a:endParaRPr>
          </a:p>
        </p:txBody>
      </p:sp>
      <p:sp>
        <p:nvSpPr>
          <p:cNvPr id="3" name="Rectangle 2">
            <a:extLst>
              <a:ext uri="{FF2B5EF4-FFF2-40B4-BE49-F238E27FC236}">
                <a16:creationId xmlns:a16="http://schemas.microsoft.com/office/drawing/2014/main" id="{430AF30B-20A0-F13C-19C0-B5A4C51A8DC7}"/>
              </a:ext>
            </a:extLst>
          </p:cNvPr>
          <p:cNvSpPr/>
          <p:nvPr/>
        </p:nvSpPr>
        <p:spPr>
          <a:xfrm>
            <a:off x="4299851" y="1161972"/>
            <a:ext cx="5174962" cy="1511853"/>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en-GB" sz="1200" b="1">
                <a:solidFill>
                  <a:srgbClr val="000000"/>
                </a:solidFill>
              </a:rPr>
              <a:t>Special Programmes</a:t>
            </a:r>
            <a:endParaRPr lang="en-US" sz="1200" b="1">
              <a:solidFill>
                <a:srgbClr val="000000"/>
              </a:solidFill>
            </a:endParaRPr>
          </a:p>
        </p:txBody>
      </p:sp>
      <p:sp>
        <p:nvSpPr>
          <p:cNvPr id="22" name="Rectangle 21">
            <a:extLst>
              <a:ext uri="{FF2B5EF4-FFF2-40B4-BE49-F238E27FC236}">
                <a16:creationId xmlns:a16="http://schemas.microsoft.com/office/drawing/2014/main" id="{AAE6E660-A641-326C-0965-D4A2743AE331}"/>
              </a:ext>
            </a:extLst>
          </p:cNvPr>
          <p:cNvSpPr/>
          <p:nvPr/>
        </p:nvSpPr>
        <p:spPr>
          <a:xfrm>
            <a:off x="4369380" y="1399874"/>
            <a:ext cx="1584000" cy="565200"/>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en-GB" sz="1200" b="1">
                <a:solidFill>
                  <a:srgbClr val="000000"/>
                </a:solidFill>
              </a:rPr>
              <a:t>Mental Health</a:t>
            </a:r>
            <a:endParaRPr lang="en-US" sz="1200" b="1">
              <a:solidFill>
                <a:srgbClr val="000000"/>
              </a:solidFill>
            </a:endParaRPr>
          </a:p>
        </p:txBody>
      </p:sp>
      <p:sp>
        <p:nvSpPr>
          <p:cNvPr id="23" name="Rectangle 22">
            <a:extLst>
              <a:ext uri="{FF2B5EF4-FFF2-40B4-BE49-F238E27FC236}">
                <a16:creationId xmlns:a16="http://schemas.microsoft.com/office/drawing/2014/main" id="{DB59B8D7-2986-F6D5-244C-0D4637A6936A}"/>
              </a:ext>
            </a:extLst>
          </p:cNvPr>
          <p:cNvSpPr/>
          <p:nvPr/>
        </p:nvSpPr>
        <p:spPr>
          <a:xfrm>
            <a:off x="4369380" y="2027893"/>
            <a:ext cx="1584000" cy="565200"/>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en-GB" sz="1200" b="1">
                <a:solidFill>
                  <a:srgbClr val="000000"/>
                </a:solidFill>
              </a:rPr>
              <a:t>Emergency Department</a:t>
            </a:r>
            <a:endParaRPr lang="en-US" sz="1200" b="1">
              <a:solidFill>
                <a:srgbClr val="000000"/>
              </a:solidFill>
            </a:endParaRPr>
          </a:p>
        </p:txBody>
      </p:sp>
      <p:sp>
        <p:nvSpPr>
          <p:cNvPr id="24" name="Rectangle 23">
            <a:extLst>
              <a:ext uri="{FF2B5EF4-FFF2-40B4-BE49-F238E27FC236}">
                <a16:creationId xmlns:a16="http://schemas.microsoft.com/office/drawing/2014/main" id="{1677D547-90CF-4E64-EE25-797A47E090B7}"/>
              </a:ext>
            </a:extLst>
          </p:cNvPr>
          <p:cNvSpPr/>
          <p:nvPr/>
        </p:nvSpPr>
        <p:spPr>
          <a:xfrm>
            <a:off x="6061622" y="1399028"/>
            <a:ext cx="1584000" cy="565200"/>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en-GB" sz="1200" b="1">
                <a:solidFill>
                  <a:srgbClr val="000000"/>
                </a:solidFill>
              </a:rPr>
              <a:t>Regional Pathology</a:t>
            </a:r>
            <a:endParaRPr lang="en-US" sz="1200" b="1">
              <a:solidFill>
                <a:srgbClr val="000000"/>
              </a:solidFill>
            </a:endParaRPr>
          </a:p>
        </p:txBody>
      </p:sp>
      <p:sp>
        <p:nvSpPr>
          <p:cNvPr id="34" name="Rectangle 33">
            <a:extLst>
              <a:ext uri="{FF2B5EF4-FFF2-40B4-BE49-F238E27FC236}">
                <a16:creationId xmlns:a16="http://schemas.microsoft.com/office/drawing/2014/main" id="{587F40A1-22A2-7E99-6757-076F3CFB58FD}"/>
              </a:ext>
            </a:extLst>
          </p:cNvPr>
          <p:cNvSpPr/>
          <p:nvPr/>
        </p:nvSpPr>
        <p:spPr>
          <a:xfrm>
            <a:off x="6061623" y="2029310"/>
            <a:ext cx="1584000" cy="565200"/>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en-GB" sz="1200" b="1">
                <a:solidFill>
                  <a:srgbClr val="000000"/>
                </a:solidFill>
              </a:rPr>
              <a:t>Cancer</a:t>
            </a:r>
            <a:endParaRPr lang="en-US" sz="1200" b="1">
              <a:solidFill>
                <a:srgbClr val="000000"/>
              </a:solidFill>
            </a:endParaRPr>
          </a:p>
        </p:txBody>
      </p:sp>
      <p:sp>
        <p:nvSpPr>
          <p:cNvPr id="35" name="Rectangle 34">
            <a:extLst>
              <a:ext uri="{FF2B5EF4-FFF2-40B4-BE49-F238E27FC236}">
                <a16:creationId xmlns:a16="http://schemas.microsoft.com/office/drawing/2014/main" id="{DF692F4B-9467-C225-A7A2-DDBD75DB2CBD}"/>
              </a:ext>
            </a:extLst>
          </p:cNvPr>
          <p:cNvSpPr/>
          <p:nvPr/>
        </p:nvSpPr>
        <p:spPr>
          <a:xfrm>
            <a:off x="7753864" y="1399028"/>
            <a:ext cx="1584000" cy="565200"/>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en-GB" sz="1200" b="1">
                <a:solidFill>
                  <a:srgbClr val="000000"/>
                </a:solidFill>
              </a:rPr>
              <a:t>Children &amp; young People</a:t>
            </a:r>
            <a:endParaRPr lang="en-US" sz="1200" b="1">
              <a:solidFill>
                <a:srgbClr val="000000"/>
              </a:solidFill>
            </a:endParaRPr>
          </a:p>
        </p:txBody>
      </p:sp>
      <p:sp>
        <p:nvSpPr>
          <p:cNvPr id="36" name="Rectangle 35">
            <a:extLst>
              <a:ext uri="{FF2B5EF4-FFF2-40B4-BE49-F238E27FC236}">
                <a16:creationId xmlns:a16="http://schemas.microsoft.com/office/drawing/2014/main" id="{992EA14B-B1EB-2BBD-1DDC-80A38EBD319C}"/>
              </a:ext>
            </a:extLst>
          </p:cNvPr>
          <p:cNvSpPr/>
          <p:nvPr/>
        </p:nvSpPr>
        <p:spPr>
          <a:xfrm>
            <a:off x="7753864" y="2027893"/>
            <a:ext cx="1584000" cy="565200"/>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en-GB" sz="1200" b="1">
                <a:solidFill>
                  <a:srgbClr val="000000"/>
                </a:solidFill>
              </a:rPr>
              <a:t>Maternity &amp; Neonatal</a:t>
            </a:r>
            <a:endParaRPr lang="en-US" sz="1200" b="1">
              <a:solidFill>
                <a:srgbClr val="000000"/>
              </a:solidFill>
            </a:endParaRPr>
          </a:p>
        </p:txBody>
      </p:sp>
    </p:spTree>
    <p:extLst>
      <p:ext uri="{BB962C8B-B14F-4D97-AF65-F5344CB8AC3E}">
        <p14:creationId xmlns:p14="http://schemas.microsoft.com/office/powerpoint/2010/main" val="27932650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E9B5C5-78D2-30FD-C2B5-FB367E35C95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1D317F0-8266-438C-412D-DB7A8C2F2C05}"/>
              </a:ext>
            </a:extLst>
          </p:cNvPr>
          <p:cNvSpPr>
            <a:spLocks noGrp="1"/>
          </p:cNvSpPr>
          <p:nvPr>
            <p:ph type="sldNum" sz="quarter" idx="12"/>
          </p:nvPr>
        </p:nvSpPr>
        <p:spPr/>
        <p:txBody>
          <a:bodyPr/>
          <a:lstStyle/>
          <a:p>
            <a:r>
              <a:rPr lang="en-GB"/>
              <a:t>46</a:t>
            </a:r>
          </a:p>
        </p:txBody>
      </p:sp>
      <p:sp>
        <p:nvSpPr>
          <p:cNvPr id="36" name="TextBox 35">
            <a:extLst>
              <a:ext uri="{FF2B5EF4-FFF2-40B4-BE49-F238E27FC236}">
                <a16:creationId xmlns:a16="http://schemas.microsoft.com/office/drawing/2014/main" id="{B61CE2D6-3642-0F29-6B0E-C1746D765EED}"/>
              </a:ext>
            </a:extLst>
          </p:cNvPr>
          <p:cNvSpPr txBox="1"/>
          <p:nvPr/>
        </p:nvSpPr>
        <p:spPr>
          <a:xfrm>
            <a:off x="334785" y="564586"/>
            <a:ext cx="9226728" cy="2385268"/>
          </a:xfrm>
          <a:prstGeom prst="rect">
            <a:avLst/>
          </a:prstGeom>
          <a:noFill/>
        </p:spPr>
        <p:txBody>
          <a:bodyPr wrap="square" lIns="91440" tIns="45720" rIns="91440" bIns="45720" anchor="t">
            <a:spAutoFit/>
          </a:bodyPr>
          <a:lstStyle/>
          <a:p>
            <a:pPr algn="just">
              <a:spcAft>
                <a:spcPts val="600"/>
              </a:spcAft>
            </a:pPr>
            <a:r>
              <a:rPr lang="en-GB" sz="1200"/>
              <a:t>We have demonstrated an improvement in availability of shared decision making in line with 3P’s and national guidance. There is also evidence nationally of a decrease in ‘one the day’ cancellations and decision regret associated with surgery which should replicated in Swansea Bay with establishment of this service. Further to this there has been a significant number of new diagnoses made and optimisation of medication including reduced costs through rationalisation following introduction of this service. </a:t>
            </a:r>
            <a:endParaRPr lang="en-US" sz="1200"/>
          </a:p>
          <a:p>
            <a:r>
              <a:rPr lang="en-GB" sz="1200" b="1"/>
              <a:t>Diabetes</a:t>
            </a:r>
            <a:endParaRPr lang="en-GB"/>
          </a:p>
          <a:p>
            <a:pPr algn="just">
              <a:spcAft>
                <a:spcPts val="600"/>
              </a:spcAft>
            </a:pPr>
            <a:r>
              <a:rPr lang="en-GB" sz="1200">
                <a:ea typeface="Verdana"/>
              </a:rPr>
              <a:t>Currently 8.13% (26,000) of the Swansea Bay population have diabetes. Approximately 10% of the national NHS budget is spent on people with diabetes and it is estimated that over the next ten years, one in 11 adults in Wales will have Type 2 diabetes; Public Health Wales estimates that by 2035/36 there will be a 56% increase in patients living with diabetes. This rising prevalence will incur significant cost to the NHS and therefore to SBUHB. Over 10% of hospital admissions are attributed to people with diabetes. People with diabetes admitted to hospital, have an 8% chance of mortality within the year. This number rises to 13% if they have had an amputation; SBUHB has the highest rate of amputations, certainly in Wales, and one of the highest in the UK.  SBUHB has signed up to the Tackling Diabetes Together Programme [TDT]  and has formulated a plan to improve the Health Board’s position in relation to the Diabetes 8 Care Standards. </a:t>
            </a:r>
          </a:p>
        </p:txBody>
      </p:sp>
      <p:sp>
        <p:nvSpPr>
          <p:cNvPr id="3" name="TextBox 2">
            <a:extLst>
              <a:ext uri="{FF2B5EF4-FFF2-40B4-BE49-F238E27FC236}">
                <a16:creationId xmlns:a16="http://schemas.microsoft.com/office/drawing/2014/main" id="{1332729F-F394-2DBA-390A-87BB946A511A}"/>
              </a:ext>
            </a:extLst>
          </p:cNvPr>
          <p:cNvSpPr txBox="1"/>
          <p:nvPr/>
        </p:nvSpPr>
        <p:spPr>
          <a:xfrm>
            <a:off x="334099" y="2953756"/>
            <a:ext cx="9331398" cy="1415772"/>
          </a:xfrm>
          <a:prstGeom prst="rect">
            <a:avLst/>
          </a:prstGeom>
          <a:noFill/>
        </p:spPr>
        <p:txBody>
          <a:bodyPr wrap="square">
            <a:spAutoFit/>
          </a:bodyPr>
          <a:lstStyle/>
          <a:p>
            <a:r>
              <a:rPr lang="en-GB" sz="1200" b="1">
                <a:latin typeface="Aptos" panose="020B0004020202020204" pitchFamily="34" charset="0"/>
              </a:rPr>
              <a:t>Respiratory</a:t>
            </a:r>
          </a:p>
          <a:p>
            <a:pPr algn="just"/>
            <a:r>
              <a:rPr lang="en-GB" sz="1200">
                <a:latin typeface="Aptos" panose="020B0004020202020204" pitchFamily="34" charset="0"/>
                <a:ea typeface="Verdana" panose="020B0604030504040204" pitchFamily="34" charset="0"/>
                <a:cs typeface="Calibri" panose="020F0502020204030204" pitchFamily="34" charset="0"/>
              </a:rPr>
              <a:t>COPD is the most common respiratory disease and a COPD exacerbation is the second most common reason for an emergency admission.  SBUHB and WAST have </a:t>
            </a:r>
            <a:r>
              <a:rPr lang="en-GB" sz="1200">
                <a:latin typeface="Aptos" panose="020B0004020202020204" pitchFamily="34" charset="0"/>
                <a:ea typeface="Verdana" panose="020B0604030504040204" pitchFamily="34" charset="0"/>
                <a:cs typeface="Times New Roman" panose="02020603050405020304" pitchFamily="18" charset="0"/>
              </a:rPr>
              <a:t>redesigned the COPD pathway </a:t>
            </a:r>
            <a:r>
              <a:rPr lang="en-GB" sz="1200">
                <a:effectLst/>
                <a:latin typeface="Aptos" panose="020B0004020202020204" pitchFamily="34" charset="0"/>
                <a:ea typeface="Verdana" panose="020B0604030504040204" pitchFamily="34" charset="0"/>
                <a:cs typeface="Times New Roman" panose="02020603050405020304" pitchFamily="18" charset="0"/>
              </a:rPr>
              <a:t>to focus on the elements of Diagnostic, Preventative and Early intervention stages, addressing key issues which will contribute to the overall betterment of the Whole System pathway – Enhancing the </a:t>
            </a:r>
            <a:r>
              <a:rPr lang="en-GB" sz="1200">
                <a:latin typeface="Aptos" panose="020B0004020202020204" pitchFamily="34" charset="0"/>
                <a:ea typeface="Verdana" panose="020B0604030504040204" pitchFamily="34" charset="0"/>
              </a:rPr>
              <a:t>professional community model and community of practice which aligns and educates on the resources within Primary and Secondary care.   Future work will include Respiratory Ward and Community NIV redesign.</a:t>
            </a:r>
          </a:p>
          <a:p>
            <a:endParaRPr lang="en-GB" sz="1400" b="1"/>
          </a:p>
        </p:txBody>
      </p:sp>
      <p:sp>
        <p:nvSpPr>
          <p:cNvPr id="6" name="TextBox 5">
            <a:extLst>
              <a:ext uri="{FF2B5EF4-FFF2-40B4-BE49-F238E27FC236}">
                <a16:creationId xmlns:a16="http://schemas.microsoft.com/office/drawing/2014/main" id="{BCF02BFE-77E2-95A7-6D07-C8CA57A3BCB6}"/>
              </a:ext>
            </a:extLst>
          </p:cNvPr>
          <p:cNvSpPr txBox="1"/>
          <p:nvPr/>
        </p:nvSpPr>
        <p:spPr>
          <a:xfrm>
            <a:off x="322352" y="4152876"/>
            <a:ext cx="9256853" cy="2385268"/>
          </a:xfrm>
          <a:prstGeom prst="rect">
            <a:avLst/>
          </a:prstGeom>
          <a:noFill/>
        </p:spPr>
        <p:txBody>
          <a:bodyPr wrap="square">
            <a:spAutoFit/>
          </a:bodyPr>
          <a:lstStyle/>
          <a:p>
            <a:r>
              <a:rPr lang="en-GB" sz="1200" b="1">
                <a:latin typeface="Aptos" panose="020B0004020202020204" pitchFamily="34" charset="0"/>
              </a:rPr>
              <a:t>Cardiovascular Disease</a:t>
            </a:r>
          </a:p>
          <a:p>
            <a:pPr algn="just">
              <a:spcAft>
                <a:spcPts val="600"/>
              </a:spcAft>
            </a:pPr>
            <a:r>
              <a:rPr lang="en-GB" sz="1200">
                <a:ea typeface="Verdana" panose="020B0604030504040204" pitchFamily="34" charset="0"/>
              </a:rPr>
              <a:t>Cardiovascular disease is another major cause of morbidity in our population. To date </a:t>
            </a:r>
            <a:r>
              <a:rPr lang="en-US" sz="1200">
                <a:solidFill>
                  <a:srgbClr val="000000"/>
                </a:solidFill>
                <a:ea typeface="Verdana" panose="020B0604030504040204" pitchFamily="34" charset="0"/>
              </a:rPr>
              <a:t>we have implemented community pathways for Atrial Fibrillation and Heart Failure, these are now operational with </a:t>
            </a:r>
            <a:r>
              <a:rPr kumimoji="0" lang="en-US" altLang="en-US" sz="1200" b="0" i="0" u="none" strike="noStrike" cap="none" normalizeH="0" baseline="0">
                <a:ln>
                  <a:noFill/>
                </a:ln>
                <a:solidFill>
                  <a:srgbClr val="000000"/>
                </a:solidFill>
                <a:effectLst/>
              </a:rPr>
              <a:t>initial benefit realization submitted to WG/NHS Execs. These community services will be continued using ongoing VBHC monies for the next 12 months. </a:t>
            </a:r>
            <a:endParaRPr lang="en-GB" sz="1200">
              <a:ea typeface="Verdana" panose="020B0604030504040204" pitchFamily="34" charset="0"/>
            </a:endParaRPr>
          </a:p>
          <a:p>
            <a:pPr algn="just">
              <a:spcAft>
                <a:spcPts val="600"/>
              </a:spcAft>
            </a:pPr>
            <a:r>
              <a:rPr lang="en-GB" sz="1200">
                <a:ea typeface="Verdana" panose="020B0604030504040204" pitchFamily="34" charset="0"/>
              </a:rPr>
              <a:t>Lengths of stay following Vascular surgery are on average 1.5 days higher than the health board average, with 80% of procedures being carried out via emergency or unplanned care.  In September 2024, the health board initiated the creation of the South-West Wales Vascular Network and, as part of that process a programme of work has been initiated through an agreed Vascular Services Plan. The priorities of the Vascular Plan include the stabilising and growth of Vascular Interventional Radiology (VIR), plus the development of a Hybrid Theatre (the business case for which is currently with Welsh Government). Support of these developments will facilitate a significant change in the reliance on emergency care and move towards a more planned care approach, enabling the establishment of a critical limb pathway.  These developments will significantly reduce lengths of stay, improve the flow of patients and surgical outcomes and have a positive impact on amputation rates, currently some of the worst in the UK.</a:t>
            </a:r>
          </a:p>
        </p:txBody>
      </p:sp>
    </p:spTree>
    <p:extLst>
      <p:ext uri="{BB962C8B-B14F-4D97-AF65-F5344CB8AC3E}">
        <p14:creationId xmlns:p14="http://schemas.microsoft.com/office/powerpoint/2010/main" val="31538743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C5868-FFC2-2E9F-69F5-A748A79D57E4}"/>
            </a:ext>
          </a:extLst>
        </p:cNvPr>
        <p:cNvGrpSpPr/>
        <p:nvPr/>
      </p:nvGrpSpPr>
      <p:grpSpPr>
        <a:xfrm>
          <a:off x="0" y="0"/>
          <a:ext cx="0" cy="0"/>
          <a:chOff x="0" y="0"/>
          <a:chExt cx="0" cy="0"/>
        </a:xfrm>
      </p:grpSpPr>
      <p:sp>
        <p:nvSpPr>
          <p:cNvPr id="34" name="Rectangle 33">
            <a:extLst>
              <a:ext uri="{FF2B5EF4-FFF2-40B4-BE49-F238E27FC236}">
                <a16:creationId xmlns:a16="http://schemas.microsoft.com/office/drawing/2014/main" id="{413767CF-0459-DA5A-A181-3FEE6CC7718A}"/>
              </a:ext>
            </a:extLst>
          </p:cNvPr>
          <p:cNvSpPr/>
          <p:nvPr/>
        </p:nvSpPr>
        <p:spPr>
          <a:xfrm>
            <a:off x="291554" y="496339"/>
            <a:ext cx="9269959" cy="4749128"/>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endParaRPr lang="en-US" sz="1200" b="1">
              <a:solidFill>
                <a:srgbClr val="000000"/>
              </a:solidFill>
            </a:endParaRPr>
          </a:p>
        </p:txBody>
      </p:sp>
      <p:sp>
        <p:nvSpPr>
          <p:cNvPr id="4" name="Slide Number Placeholder 3">
            <a:extLst>
              <a:ext uri="{FF2B5EF4-FFF2-40B4-BE49-F238E27FC236}">
                <a16:creationId xmlns:a16="http://schemas.microsoft.com/office/drawing/2014/main" id="{B6A1177D-C5E8-6F65-7EC5-3C1B460FF677}"/>
              </a:ext>
            </a:extLst>
          </p:cNvPr>
          <p:cNvSpPr>
            <a:spLocks noGrp="1"/>
          </p:cNvSpPr>
          <p:nvPr>
            <p:ph type="sldNum" sz="quarter" idx="12"/>
          </p:nvPr>
        </p:nvSpPr>
        <p:spPr/>
        <p:txBody>
          <a:bodyPr/>
          <a:lstStyle/>
          <a:p>
            <a:r>
              <a:rPr lang="en-GB"/>
              <a:t>47</a:t>
            </a:r>
          </a:p>
        </p:txBody>
      </p:sp>
      <p:sp>
        <p:nvSpPr>
          <p:cNvPr id="5" name="TextBox 4">
            <a:extLst>
              <a:ext uri="{FF2B5EF4-FFF2-40B4-BE49-F238E27FC236}">
                <a16:creationId xmlns:a16="http://schemas.microsoft.com/office/drawing/2014/main" id="{4D668FD5-48F2-C8D4-A620-817CCCDB8EB4}"/>
              </a:ext>
            </a:extLst>
          </p:cNvPr>
          <p:cNvSpPr txBox="1"/>
          <p:nvPr/>
        </p:nvSpPr>
        <p:spPr>
          <a:xfrm>
            <a:off x="1362075" y="764935"/>
            <a:ext cx="8105776" cy="4349909"/>
          </a:xfrm>
          <a:prstGeom prst="rect">
            <a:avLst/>
          </a:prstGeom>
          <a:noFill/>
        </p:spPr>
        <p:txBody>
          <a:bodyPr wrap="square" lIns="91440" tIns="45720" rIns="91440" bIns="45720" anchor="t">
            <a:spAutoFit/>
          </a:bodyPr>
          <a:lstStyle/>
          <a:p>
            <a:pPr algn="just"/>
            <a:r>
              <a:rPr lang="en-GB" sz="1200" b="1">
                <a:latin typeface="Aptos"/>
              </a:rPr>
              <a:t>Emergency Department</a:t>
            </a:r>
            <a:endParaRPr lang="en-US" sz="1200" b="1">
              <a:latin typeface="Aptos"/>
            </a:endParaRPr>
          </a:p>
          <a:p>
            <a:pPr marL="171450" algn="just">
              <a:spcAft>
                <a:spcPts val="800"/>
              </a:spcAft>
            </a:pPr>
            <a:r>
              <a:rPr lang="en-GB" sz="1200">
                <a:solidFill>
                  <a:srgbClr val="000000"/>
                </a:solidFill>
              </a:rPr>
              <a:t>Work will focus on  delivering modern and appropriate physical environment in the emergency department at Morriston Hospital to ensure safe services, dignity of care for patients and patients treated the right place by the right person.</a:t>
            </a:r>
          </a:p>
          <a:p>
            <a:pPr algn="just"/>
            <a:r>
              <a:rPr lang="en-GB" sz="1200" b="1">
                <a:solidFill>
                  <a:srgbClr val="000000"/>
                </a:solidFill>
              </a:rPr>
              <a:t>Mental Health</a:t>
            </a:r>
            <a:endParaRPr lang="en-US" sz="1200" b="1">
              <a:solidFill>
                <a:srgbClr val="000000"/>
              </a:solidFill>
            </a:endParaRPr>
          </a:p>
          <a:p>
            <a:pPr marL="171450" algn="just">
              <a:spcAft>
                <a:spcPts val="800"/>
              </a:spcAft>
            </a:pPr>
            <a:r>
              <a:rPr lang="en-GB" sz="1200">
                <a:solidFill>
                  <a:srgbClr val="000000"/>
                </a:solidFill>
              </a:rPr>
              <a:t>Work will focus on modernising models of care and estate infrastructure across mental health services including inpatient and community settings.</a:t>
            </a:r>
          </a:p>
          <a:p>
            <a:pPr algn="just"/>
            <a:r>
              <a:rPr lang="en-GB" sz="1200" b="1">
                <a:solidFill>
                  <a:srgbClr val="000000"/>
                </a:solidFill>
              </a:rPr>
              <a:t>Children  &amp; Young People</a:t>
            </a:r>
            <a:endParaRPr lang="en-US" sz="1200">
              <a:solidFill>
                <a:srgbClr val="FFFFFF"/>
              </a:solidFill>
            </a:endParaRPr>
          </a:p>
          <a:p>
            <a:pPr marL="171450" algn="just">
              <a:spcAft>
                <a:spcPts val="800"/>
              </a:spcAft>
            </a:pPr>
            <a:r>
              <a:rPr lang="en-GB" sz="1200">
                <a:solidFill>
                  <a:srgbClr val="000000"/>
                </a:solidFill>
              </a:rPr>
              <a:t>Work will focus on improving sustainability of services with greater focus on early intervention and prevention through development of an integrated CYP strategy.</a:t>
            </a:r>
          </a:p>
          <a:p>
            <a:pPr algn="just"/>
            <a:r>
              <a:rPr lang="en-GB" sz="1200" b="1">
                <a:solidFill>
                  <a:srgbClr val="000000"/>
                </a:solidFill>
              </a:rPr>
              <a:t>Cancer</a:t>
            </a:r>
          </a:p>
          <a:p>
            <a:pPr marL="171450" algn="just">
              <a:spcAft>
                <a:spcPts val="800"/>
              </a:spcAft>
            </a:pPr>
            <a:r>
              <a:rPr lang="en-GB" sz="1200">
                <a:solidFill>
                  <a:srgbClr val="000000"/>
                </a:solidFill>
              </a:rPr>
              <a:t>Work will focus on developing a comprehensive strategy for Cancer care and prevention linking community, secondary and tertiary services.</a:t>
            </a:r>
          </a:p>
          <a:p>
            <a:pPr algn="just"/>
            <a:r>
              <a:rPr lang="en-GB" sz="1200" b="1">
                <a:solidFill>
                  <a:srgbClr val="000000"/>
                </a:solidFill>
              </a:rPr>
              <a:t>Maternity-Neonatal</a:t>
            </a:r>
            <a:endParaRPr lang="en-US" sz="1200" b="1">
              <a:solidFill>
                <a:srgbClr val="000000"/>
              </a:solidFill>
            </a:endParaRPr>
          </a:p>
          <a:p>
            <a:pPr marL="171450" algn="just">
              <a:spcAft>
                <a:spcPts val="600"/>
              </a:spcAft>
            </a:pPr>
            <a:r>
              <a:rPr lang="en-GB" sz="1200">
                <a:solidFill>
                  <a:srgbClr val="000000"/>
                </a:solidFill>
              </a:rPr>
              <a:t>Work will focus on ensuring high quality safe maternal and neo natal services and deliver the recommendations of the HIW report in full.</a:t>
            </a:r>
          </a:p>
          <a:p>
            <a:pPr algn="just"/>
            <a:r>
              <a:rPr lang="en-GB" sz="1200" b="1">
                <a:solidFill>
                  <a:srgbClr val="000000"/>
                </a:solidFill>
              </a:rPr>
              <a:t>Regional Pathology</a:t>
            </a:r>
          </a:p>
          <a:p>
            <a:pPr marL="171450" algn="just"/>
            <a:r>
              <a:rPr lang="en-GB" sz="1200">
                <a:solidFill>
                  <a:srgbClr val="000000"/>
                </a:solidFill>
              </a:rPr>
              <a:t>Work will focus on providing stability and sustainability to services across the region by  developing critical mass, joint training and quality management systems, single digital information systems, collective recruitment and capital solution</a:t>
            </a:r>
            <a:endParaRPr lang="en-GB" sz="1200"/>
          </a:p>
        </p:txBody>
      </p:sp>
      <p:sp>
        <p:nvSpPr>
          <p:cNvPr id="11" name="TextBox 10">
            <a:extLst>
              <a:ext uri="{FF2B5EF4-FFF2-40B4-BE49-F238E27FC236}">
                <a16:creationId xmlns:a16="http://schemas.microsoft.com/office/drawing/2014/main" id="{CCDE44C1-B9A2-A105-EB11-CEAFD7D93DBB}"/>
              </a:ext>
            </a:extLst>
          </p:cNvPr>
          <p:cNvSpPr txBox="1"/>
          <p:nvPr/>
        </p:nvSpPr>
        <p:spPr>
          <a:xfrm>
            <a:off x="288985" y="49745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t>Special Programmes</a:t>
            </a:r>
            <a:endParaRPr lang="en-GB"/>
          </a:p>
        </p:txBody>
      </p:sp>
      <p:pic>
        <p:nvPicPr>
          <p:cNvPr id="14" name="Picture 13" descr="A black background with a black square&#10;&#10;AI-generated content may be incorrect.">
            <a:extLst>
              <a:ext uri="{FF2B5EF4-FFF2-40B4-BE49-F238E27FC236}">
                <a16:creationId xmlns:a16="http://schemas.microsoft.com/office/drawing/2014/main" id="{05A465E6-2E16-8B85-8E04-6EF170BAFB5B}"/>
              </a:ext>
            </a:extLst>
          </p:cNvPr>
          <p:cNvPicPr>
            <a:picLocks noChangeAspect="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62044" y="2271304"/>
            <a:ext cx="476250" cy="476250"/>
          </a:xfrm>
          <a:prstGeom prst="rect">
            <a:avLst/>
          </a:prstGeom>
        </p:spPr>
      </p:pic>
      <p:pic>
        <p:nvPicPr>
          <p:cNvPr id="18" name="Picture 17" descr="A black background with a black square&#10;&#10;AI-generated content may be incorrect.">
            <a:extLst>
              <a:ext uri="{FF2B5EF4-FFF2-40B4-BE49-F238E27FC236}">
                <a16:creationId xmlns:a16="http://schemas.microsoft.com/office/drawing/2014/main" id="{F121E3B1-CA5A-E5F6-A9F6-4DF1D6A0A019}"/>
              </a:ext>
            </a:extLst>
          </p:cNvPr>
          <p:cNvPicPr>
            <a:picLocks noChangeAspect="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06669" y="3541732"/>
            <a:ext cx="508668" cy="508668"/>
          </a:xfrm>
          <a:prstGeom prst="rect">
            <a:avLst/>
          </a:prstGeom>
        </p:spPr>
      </p:pic>
      <p:pic>
        <p:nvPicPr>
          <p:cNvPr id="22" name="Picture 21" descr="A black background with a black square&#10;&#10;AI-generated content may be incorrect.">
            <a:extLst>
              <a:ext uri="{FF2B5EF4-FFF2-40B4-BE49-F238E27FC236}">
                <a16:creationId xmlns:a16="http://schemas.microsoft.com/office/drawing/2014/main" id="{D352B8B5-A23F-39F9-CF96-772ADAAC3E5A}"/>
              </a:ext>
            </a:extLst>
          </p:cNvPr>
          <p:cNvPicPr>
            <a:picLocks noChangeAspect="1"/>
          </p:cNvPicPr>
          <p:nvPr/>
        </p:nvPicPr>
        <p:blipFill>
          <a:blip r:embed="rId5">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62044" y="1604125"/>
            <a:ext cx="476250" cy="476250"/>
          </a:xfrm>
          <a:prstGeom prst="rect">
            <a:avLst/>
          </a:prstGeom>
        </p:spPr>
      </p:pic>
      <p:pic>
        <p:nvPicPr>
          <p:cNvPr id="24" name="Picture 23" descr="A black background with a black square&#10;&#10;AI-generated content may be incorrect.">
            <a:extLst>
              <a:ext uri="{FF2B5EF4-FFF2-40B4-BE49-F238E27FC236}">
                <a16:creationId xmlns:a16="http://schemas.microsoft.com/office/drawing/2014/main" id="{40997B83-3BDA-8428-6DCE-C4D56A54440C}"/>
              </a:ext>
            </a:extLst>
          </p:cNvPr>
          <p:cNvPicPr>
            <a:picLocks noChangeAspect="1"/>
          </p:cNvPicPr>
          <p:nvPr/>
        </p:nvPicPr>
        <p:blipFill>
          <a:blip r:embed="rId6">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62044" y="952921"/>
            <a:ext cx="476250" cy="476250"/>
          </a:xfrm>
          <a:prstGeom prst="rect">
            <a:avLst/>
          </a:prstGeom>
        </p:spPr>
      </p:pic>
      <p:pic>
        <p:nvPicPr>
          <p:cNvPr id="31" name="Picture 30" descr="A black background with a black square&#10;&#10;AI-generated content may be incorrect.">
            <a:extLst>
              <a:ext uri="{FF2B5EF4-FFF2-40B4-BE49-F238E27FC236}">
                <a16:creationId xmlns:a16="http://schemas.microsoft.com/office/drawing/2014/main" id="{FFB2040B-754A-22E7-222C-270C8365DDEF}"/>
              </a:ext>
            </a:extLst>
          </p:cNvPr>
          <p:cNvPicPr>
            <a:picLocks noChangeAspect="1"/>
          </p:cNvPicPr>
          <p:nvPr/>
        </p:nvPicPr>
        <p:blipFill>
          <a:blip r:embed="rId7">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54408" y="4331173"/>
            <a:ext cx="476250" cy="476250"/>
          </a:xfrm>
          <a:prstGeom prst="rect">
            <a:avLst/>
          </a:prstGeom>
        </p:spPr>
      </p:pic>
      <p:pic>
        <p:nvPicPr>
          <p:cNvPr id="33" name="Picture 32" descr="A black background with a black square&#10;&#10;AI-generated content may be incorrect.">
            <a:extLst>
              <a:ext uri="{FF2B5EF4-FFF2-40B4-BE49-F238E27FC236}">
                <a16:creationId xmlns:a16="http://schemas.microsoft.com/office/drawing/2014/main" id="{A4B6A1D2-38E4-E174-AD8B-77346E9B39AB}"/>
              </a:ext>
            </a:extLst>
          </p:cNvPr>
          <p:cNvPicPr>
            <a:picLocks noChangeAspect="1"/>
          </p:cNvPicPr>
          <p:nvPr/>
        </p:nvPicPr>
        <p:blipFill>
          <a:blip r:embed="rId8">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05919" y="2841272"/>
            <a:ext cx="587324" cy="587324"/>
          </a:xfrm>
          <a:prstGeom prst="rect">
            <a:avLst/>
          </a:prstGeom>
        </p:spPr>
      </p:pic>
    </p:spTree>
    <p:extLst>
      <p:ext uri="{BB962C8B-B14F-4D97-AF65-F5344CB8AC3E}">
        <p14:creationId xmlns:p14="http://schemas.microsoft.com/office/powerpoint/2010/main" val="373113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48AE161-C4F5-A5A2-9917-516C948B3EC6}"/>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86E05120-A628-237C-AC45-8346879B322D}"/>
              </a:ext>
            </a:extLst>
          </p:cNvPr>
          <p:cNvSpPr>
            <a:spLocks noGrp="1"/>
          </p:cNvSpPr>
          <p:nvPr>
            <p:ph type="sldNum" sz="quarter" idx="12"/>
          </p:nvPr>
        </p:nvSpPr>
        <p:spPr>
          <a:xfrm>
            <a:off x="6386919" y="7595165"/>
            <a:ext cx="1543050" cy="527403"/>
          </a:xfrm>
        </p:spPr>
        <p:txBody>
          <a:bodyPr/>
          <a:lstStyle/>
          <a:p>
            <a:fld id="{1B571774-39BD-4D3C-8315-35C0B43D4F9A}" type="slidenum">
              <a:rPr lang="en-GB" smtClean="0"/>
              <a:t>49</a:t>
            </a:fld>
            <a:endParaRPr lang="en-GB"/>
          </a:p>
        </p:txBody>
      </p:sp>
      <p:sp>
        <p:nvSpPr>
          <p:cNvPr id="5" name="TextBox 4">
            <a:extLst>
              <a:ext uri="{FF2B5EF4-FFF2-40B4-BE49-F238E27FC236}">
                <a16:creationId xmlns:a16="http://schemas.microsoft.com/office/drawing/2014/main" id="{DDDCD17D-09A1-5F2D-27F4-B1EE3579ACB3}"/>
              </a:ext>
            </a:extLst>
          </p:cNvPr>
          <p:cNvSpPr txBox="1"/>
          <p:nvPr/>
        </p:nvSpPr>
        <p:spPr>
          <a:xfrm>
            <a:off x="271369" y="545463"/>
            <a:ext cx="6518366" cy="369332"/>
          </a:xfrm>
          <a:prstGeom prst="rect">
            <a:avLst/>
          </a:prstGeom>
          <a:noFill/>
        </p:spPr>
        <p:txBody>
          <a:bodyPr wrap="square" rtlCol="0">
            <a:spAutoFit/>
          </a:bodyPr>
          <a:lstStyle/>
          <a:p>
            <a:r>
              <a:rPr lang="en-GB" b="1">
                <a:solidFill>
                  <a:srgbClr val="834AAD"/>
                </a:solidFill>
                <a:latin typeface="Aptos Black" panose="020F0502020204030204" pitchFamily="34" charset="0"/>
              </a:rPr>
              <a:t>Primary Care and Community Services</a:t>
            </a:r>
          </a:p>
        </p:txBody>
      </p:sp>
      <p:sp>
        <p:nvSpPr>
          <p:cNvPr id="34" name="TextBox 33">
            <a:extLst>
              <a:ext uri="{FF2B5EF4-FFF2-40B4-BE49-F238E27FC236}">
                <a16:creationId xmlns:a16="http://schemas.microsoft.com/office/drawing/2014/main" id="{55943A5E-2FA1-02B7-7544-D4D451611BC8}"/>
              </a:ext>
            </a:extLst>
          </p:cNvPr>
          <p:cNvSpPr txBox="1"/>
          <p:nvPr/>
        </p:nvSpPr>
        <p:spPr>
          <a:xfrm>
            <a:off x="344487" y="827640"/>
            <a:ext cx="9217025" cy="1569660"/>
          </a:xfrm>
          <a:prstGeom prst="rect">
            <a:avLst/>
          </a:prstGeom>
          <a:noFill/>
        </p:spPr>
        <p:txBody>
          <a:bodyPr wrap="square">
            <a:spAutoFit/>
          </a:bodyPr>
          <a:lstStyle/>
          <a:p>
            <a:pPr algn="just"/>
            <a:r>
              <a:rPr lang="en-GB" sz="1200">
                <a:ea typeface="Verdana" panose="020B0604030504040204" pitchFamily="34" charset="0"/>
              </a:rPr>
              <a:t>We will seek to ensure equitable access to admission avoidance services and health education, empowering individuals to maintain their independence, health and wellbeing, regardless of their circumstances or needs. We must also provide timely and effective first contact care by ensuring patients are seen by the appropriate healthcare professional, including social care and third sector colleagues, where appropriate.  Care must occur in the right setting, supported by accurate and up-to-date digital information for enhanced health outcomes and prevention of harm; always delivering safe and efficient treatment and pre-surgery care and support, tailored to individual needs, ensuring optimal preparation for patients. Ensure effective pathways, in and out of hospital and offering support for prompt, person-centred discharge and post-discharge care, ensuring continuity and support that maximises health outcomes and addresses what matters most to the patient.</a:t>
            </a:r>
          </a:p>
        </p:txBody>
      </p:sp>
      <p:grpSp>
        <p:nvGrpSpPr>
          <p:cNvPr id="37" name="Group 36">
            <a:extLst>
              <a:ext uri="{FF2B5EF4-FFF2-40B4-BE49-F238E27FC236}">
                <a16:creationId xmlns:a16="http://schemas.microsoft.com/office/drawing/2014/main" id="{3B3B2033-9438-8A26-2101-AE9E659F1D9F}"/>
              </a:ext>
            </a:extLst>
          </p:cNvPr>
          <p:cNvGrpSpPr/>
          <p:nvPr/>
        </p:nvGrpSpPr>
        <p:grpSpPr>
          <a:xfrm>
            <a:off x="344487" y="2594713"/>
            <a:ext cx="5525961" cy="4052368"/>
            <a:chOff x="549274" y="2595343"/>
            <a:chExt cx="5525961" cy="4052368"/>
          </a:xfrm>
        </p:grpSpPr>
        <p:grpSp>
          <p:nvGrpSpPr>
            <p:cNvPr id="38" name="Group 37">
              <a:extLst>
                <a:ext uri="{FF2B5EF4-FFF2-40B4-BE49-F238E27FC236}">
                  <a16:creationId xmlns:a16="http://schemas.microsoft.com/office/drawing/2014/main" id="{B0921FCA-2C05-6EF7-EBD1-4CB72719708C}"/>
                </a:ext>
              </a:extLst>
            </p:cNvPr>
            <p:cNvGrpSpPr/>
            <p:nvPr/>
          </p:nvGrpSpPr>
          <p:grpSpPr>
            <a:xfrm>
              <a:off x="549275" y="3963977"/>
              <a:ext cx="5525960" cy="648993"/>
              <a:chOff x="549275" y="3963977"/>
              <a:chExt cx="5525960" cy="648993"/>
            </a:xfrm>
          </p:grpSpPr>
          <p:grpSp>
            <p:nvGrpSpPr>
              <p:cNvPr id="64" name="Group 63">
                <a:extLst>
                  <a:ext uri="{FF2B5EF4-FFF2-40B4-BE49-F238E27FC236}">
                    <a16:creationId xmlns:a16="http://schemas.microsoft.com/office/drawing/2014/main" id="{DCEDB3E6-0D8B-AA85-EFAB-10176AED96BE}"/>
                  </a:ext>
                </a:extLst>
              </p:cNvPr>
              <p:cNvGrpSpPr/>
              <p:nvPr/>
            </p:nvGrpSpPr>
            <p:grpSpPr>
              <a:xfrm>
                <a:off x="549275" y="3963977"/>
                <a:ext cx="5525960" cy="648000"/>
                <a:chOff x="549275" y="4333880"/>
                <a:chExt cx="5525960" cy="648000"/>
              </a:xfrm>
            </p:grpSpPr>
            <p:sp>
              <p:nvSpPr>
                <p:cNvPr id="66" name="Rectangle 65">
                  <a:extLst>
                    <a:ext uri="{FF2B5EF4-FFF2-40B4-BE49-F238E27FC236}">
                      <a16:creationId xmlns:a16="http://schemas.microsoft.com/office/drawing/2014/main" id="{F4F0C7EB-F6CD-754D-852D-73EE62C13E73}"/>
                    </a:ext>
                  </a:extLst>
                </p:cNvPr>
                <p:cNvSpPr/>
                <p:nvPr/>
              </p:nvSpPr>
              <p:spPr>
                <a:xfrm>
                  <a:off x="549275" y="4333880"/>
                  <a:ext cx="5525960" cy="648000"/>
                </a:xfrm>
                <a:prstGeom prst="rect">
                  <a:avLst/>
                </a:pr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7" name="Rectangle 66">
                  <a:extLst>
                    <a:ext uri="{FF2B5EF4-FFF2-40B4-BE49-F238E27FC236}">
                      <a16:creationId xmlns:a16="http://schemas.microsoft.com/office/drawing/2014/main" id="{F5F51F57-1D07-562E-A97C-DDB17C8407CD}"/>
                    </a:ext>
                  </a:extLst>
                </p:cNvPr>
                <p:cNvSpPr/>
                <p:nvPr/>
              </p:nvSpPr>
              <p:spPr>
                <a:xfrm>
                  <a:off x="765013" y="4529748"/>
                  <a:ext cx="485086"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SAFE</a:t>
                  </a:r>
                </a:p>
              </p:txBody>
            </p:sp>
          </p:grpSp>
          <p:sp>
            <p:nvSpPr>
              <p:cNvPr id="65" name="Rectangle 64">
                <a:extLst>
                  <a:ext uri="{FF2B5EF4-FFF2-40B4-BE49-F238E27FC236}">
                    <a16:creationId xmlns:a16="http://schemas.microsoft.com/office/drawing/2014/main" id="{70C727F0-7A58-FF1B-0650-5D927299F1F7}"/>
                  </a:ext>
                </a:extLst>
              </p:cNvPr>
              <p:cNvSpPr/>
              <p:nvPr/>
            </p:nvSpPr>
            <p:spPr>
              <a:xfrm>
                <a:off x="1508392" y="4012806"/>
                <a:ext cx="4433455" cy="600164"/>
              </a:xfrm>
              <a:prstGeom prst="rect">
                <a:avLst/>
              </a:prstGeom>
            </p:spPr>
            <p:txBody>
              <a:bodyPr wrap="square">
                <a:spAutoFit/>
              </a:bodyPr>
              <a:lstStyle/>
              <a:p>
                <a:pPr lvl="0" algn="just"/>
                <a:r>
                  <a:rPr lang="en-GB" sz="1100">
                    <a:solidFill>
                      <a:schemeClr val="bg1"/>
                    </a:solidFill>
                  </a:rPr>
                  <a:t>People receive care from the appropriate professional in the correct setting. They encounter services that are adequately staffed, well-trained and experienced, ensuring safety and preventing harm.</a:t>
                </a:r>
                <a:endParaRPr lang="en-GB" sz="1100" b="1" u="sng">
                  <a:solidFill>
                    <a:schemeClr val="bg1"/>
                  </a:solidFill>
                </a:endParaRPr>
              </a:p>
            </p:txBody>
          </p:sp>
        </p:grpSp>
        <p:grpSp>
          <p:nvGrpSpPr>
            <p:cNvPr id="39" name="Group 38">
              <a:extLst>
                <a:ext uri="{FF2B5EF4-FFF2-40B4-BE49-F238E27FC236}">
                  <a16:creationId xmlns:a16="http://schemas.microsoft.com/office/drawing/2014/main" id="{7BB2F6A0-8936-E2C2-E648-50B662EE87B1}"/>
                </a:ext>
              </a:extLst>
            </p:cNvPr>
            <p:cNvGrpSpPr/>
            <p:nvPr/>
          </p:nvGrpSpPr>
          <p:grpSpPr>
            <a:xfrm>
              <a:off x="549275" y="4645057"/>
              <a:ext cx="5525960" cy="648000"/>
              <a:chOff x="549275" y="4645057"/>
              <a:chExt cx="5525960" cy="648000"/>
            </a:xfrm>
          </p:grpSpPr>
          <p:grpSp>
            <p:nvGrpSpPr>
              <p:cNvPr id="60" name="Group 59">
                <a:extLst>
                  <a:ext uri="{FF2B5EF4-FFF2-40B4-BE49-F238E27FC236}">
                    <a16:creationId xmlns:a16="http://schemas.microsoft.com/office/drawing/2014/main" id="{3BD6AAB8-DA60-78AF-3A82-5DDB8F1ED33C}"/>
                  </a:ext>
                </a:extLst>
              </p:cNvPr>
              <p:cNvGrpSpPr/>
              <p:nvPr/>
            </p:nvGrpSpPr>
            <p:grpSpPr>
              <a:xfrm>
                <a:off x="549275" y="4645057"/>
                <a:ext cx="5525960" cy="648000"/>
                <a:chOff x="549275" y="5193836"/>
                <a:chExt cx="5525960" cy="648000"/>
              </a:xfrm>
            </p:grpSpPr>
            <p:sp>
              <p:nvSpPr>
                <p:cNvPr id="62" name="Rectangle 61">
                  <a:extLst>
                    <a:ext uri="{FF2B5EF4-FFF2-40B4-BE49-F238E27FC236}">
                      <a16:creationId xmlns:a16="http://schemas.microsoft.com/office/drawing/2014/main" id="{B96E0A53-8D98-80DC-E26C-2E7DACF128CF}"/>
                    </a:ext>
                  </a:extLst>
                </p:cNvPr>
                <p:cNvSpPr/>
                <p:nvPr/>
              </p:nvSpPr>
              <p:spPr>
                <a:xfrm>
                  <a:off x="549275" y="5193836"/>
                  <a:ext cx="5525960" cy="648000"/>
                </a:xfrm>
                <a:prstGeom prst="rect">
                  <a:avLst/>
                </a:pr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3" name="Rectangle 62">
                  <a:extLst>
                    <a:ext uri="{FF2B5EF4-FFF2-40B4-BE49-F238E27FC236}">
                      <a16:creationId xmlns:a16="http://schemas.microsoft.com/office/drawing/2014/main" id="{479B4E93-C4D3-9ECF-0108-A3F29355C5B0}"/>
                    </a:ext>
                  </a:extLst>
                </p:cNvPr>
                <p:cNvSpPr/>
                <p:nvPr/>
              </p:nvSpPr>
              <p:spPr>
                <a:xfrm>
                  <a:off x="685003" y="5389704"/>
                  <a:ext cx="645107"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TIMELY</a:t>
                  </a:r>
                </a:p>
              </p:txBody>
            </p:sp>
          </p:grpSp>
          <p:sp>
            <p:nvSpPr>
              <p:cNvPr id="61" name="Rectangle 60">
                <a:extLst>
                  <a:ext uri="{FF2B5EF4-FFF2-40B4-BE49-F238E27FC236}">
                    <a16:creationId xmlns:a16="http://schemas.microsoft.com/office/drawing/2014/main" id="{7F42CB8F-BE09-951B-91D3-2ECFE1D75215}"/>
                  </a:ext>
                </a:extLst>
              </p:cNvPr>
              <p:cNvSpPr/>
              <p:nvPr/>
            </p:nvSpPr>
            <p:spPr>
              <a:xfrm>
                <a:off x="1508392" y="4770060"/>
                <a:ext cx="4433455" cy="430887"/>
              </a:xfrm>
              <a:prstGeom prst="rect">
                <a:avLst/>
              </a:prstGeom>
            </p:spPr>
            <p:txBody>
              <a:bodyPr wrap="square">
                <a:spAutoFit/>
              </a:bodyPr>
              <a:lstStyle/>
              <a:p>
                <a:pPr lvl="0" algn="just"/>
                <a:r>
                  <a:rPr lang="en-GB" sz="1100">
                    <a:solidFill>
                      <a:schemeClr val="bg1"/>
                    </a:solidFill>
                    <a:cs typeface="Arial" panose="020B0604020202020204" pitchFamily="34" charset="0"/>
                  </a:rPr>
                  <a:t>People receive timely, integrated primary and community care, delivered locally to minimise health outcomes.</a:t>
                </a:r>
              </a:p>
            </p:txBody>
          </p:sp>
        </p:grpSp>
        <p:grpSp>
          <p:nvGrpSpPr>
            <p:cNvPr id="40" name="Group 39">
              <a:extLst>
                <a:ext uri="{FF2B5EF4-FFF2-40B4-BE49-F238E27FC236}">
                  <a16:creationId xmlns:a16="http://schemas.microsoft.com/office/drawing/2014/main" id="{D2B143F8-0A1E-4F82-A47C-A9928A2E3C59}"/>
                </a:ext>
              </a:extLst>
            </p:cNvPr>
            <p:cNvGrpSpPr/>
            <p:nvPr/>
          </p:nvGrpSpPr>
          <p:grpSpPr>
            <a:xfrm>
              <a:off x="549275" y="5322384"/>
              <a:ext cx="5525960" cy="648000"/>
              <a:chOff x="549275" y="5322384"/>
              <a:chExt cx="5525960" cy="648000"/>
            </a:xfrm>
          </p:grpSpPr>
          <p:grpSp>
            <p:nvGrpSpPr>
              <p:cNvPr id="56" name="Group 55">
                <a:extLst>
                  <a:ext uri="{FF2B5EF4-FFF2-40B4-BE49-F238E27FC236}">
                    <a16:creationId xmlns:a16="http://schemas.microsoft.com/office/drawing/2014/main" id="{09BC3156-90F7-68E6-A6A5-FEA80E3C5EF9}"/>
                  </a:ext>
                </a:extLst>
              </p:cNvPr>
              <p:cNvGrpSpPr/>
              <p:nvPr/>
            </p:nvGrpSpPr>
            <p:grpSpPr>
              <a:xfrm>
                <a:off x="549275" y="5322384"/>
                <a:ext cx="5525960" cy="648000"/>
                <a:chOff x="549275" y="6036309"/>
                <a:chExt cx="5525960" cy="648000"/>
              </a:xfrm>
            </p:grpSpPr>
            <p:sp>
              <p:nvSpPr>
                <p:cNvPr id="58" name="Rectangle 57">
                  <a:extLst>
                    <a:ext uri="{FF2B5EF4-FFF2-40B4-BE49-F238E27FC236}">
                      <a16:creationId xmlns:a16="http://schemas.microsoft.com/office/drawing/2014/main" id="{115A59A2-A0C3-8002-DC9F-025CA61787C6}"/>
                    </a:ext>
                  </a:extLst>
                </p:cNvPr>
                <p:cNvSpPr/>
                <p:nvPr/>
              </p:nvSpPr>
              <p:spPr>
                <a:xfrm>
                  <a:off x="549275" y="6036309"/>
                  <a:ext cx="5525960" cy="648000"/>
                </a:xfrm>
                <a:prstGeom prst="rect">
                  <a:avLst/>
                </a:pr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9" name="Rectangle 58">
                  <a:extLst>
                    <a:ext uri="{FF2B5EF4-FFF2-40B4-BE49-F238E27FC236}">
                      <a16:creationId xmlns:a16="http://schemas.microsoft.com/office/drawing/2014/main" id="{E0D4EC6F-AECF-CA51-51AF-E592F2DA8251}"/>
                    </a:ext>
                  </a:extLst>
                </p:cNvPr>
                <p:cNvSpPr/>
                <p:nvPr/>
              </p:nvSpPr>
              <p:spPr>
                <a:xfrm>
                  <a:off x="594795" y="6232177"/>
                  <a:ext cx="825523"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EFFECTIVE</a:t>
                  </a:r>
                </a:p>
              </p:txBody>
            </p:sp>
          </p:grpSp>
          <p:sp>
            <p:nvSpPr>
              <p:cNvPr id="57" name="Rectangle 56">
                <a:extLst>
                  <a:ext uri="{FF2B5EF4-FFF2-40B4-BE49-F238E27FC236}">
                    <a16:creationId xmlns:a16="http://schemas.microsoft.com/office/drawing/2014/main" id="{84B4AEBC-9E85-3D1A-E7CA-CE5919F4CF89}"/>
                  </a:ext>
                </a:extLst>
              </p:cNvPr>
              <p:cNvSpPr/>
              <p:nvPr/>
            </p:nvSpPr>
            <p:spPr>
              <a:xfrm>
                <a:off x="1508392" y="5325448"/>
                <a:ext cx="4398326" cy="600164"/>
              </a:xfrm>
              <a:prstGeom prst="rect">
                <a:avLst/>
              </a:prstGeom>
            </p:spPr>
            <p:txBody>
              <a:bodyPr wrap="square">
                <a:spAutoFit/>
              </a:bodyPr>
              <a:lstStyle/>
              <a:p>
                <a:pPr lvl="0" algn="just"/>
                <a:r>
                  <a:rPr lang="en-GB" sz="1100">
                    <a:solidFill>
                      <a:schemeClr val="bg1"/>
                    </a:solidFill>
                    <a:cs typeface="Arial" panose="020B0604020202020204" pitchFamily="34" charset="0"/>
                  </a:rPr>
                  <a:t>People are informed, supported and empowered to maximise their health and wellbeing and when necessary receive appropriate evidence-based care that maximises outcomes.</a:t>
                </a:r>
              </a:p>
            </p:txBody>
          </p:sp>
        </p:grpSp>
        <p:grpSp>
          <p:nvGrpSpPr>
            <p:cNvPr id="41" name="Group 40">
              <a:extLst>
                <a:ext uri="{FF2B5EF4-FFF2-40B4-BE49-F238E27FC236}">
                  <a16:creationId xmlns:a16="http://schemas.microsoft.com/office/drawing/2014/main" id="{B359A1DC-8D19-EC7D-7B03-6A52A05ABB24}"/>
                </a:ext>
              </a:extLst>
            </p:cNvPr>
            <p:cNvGrpSpPr/>
            <p:nvPr/>
          </p:nvGrpSpPr>
          <p:grpSpPr>
            <a:xfrm>
              <a:off x="549275" y="3273865"/>
              <a:ext cx="5525960" cy="648000"/>
              <a:chOff x="549275" y="3273865"/>
              <a:chExt cx="5525960" cy="648000"/>
            </a:xfrm>
          </p:grpSpPr>
          <p:grpSp>
            <p:nvGrpSpPr>
              <p:cNvPr id="52" name="Group 51">
                <a:extLst>
                  <a:ext uri="{FF2B5EF4-FFF2-40B4-BE49-F238E27FC236}">
                    <a16:creationId xmlns:a16="http://schemas.microsoft.com/office/drawing/2014/main" id="{42258CE6-F187-D267-C00C-292AB92DD2C2}"/>
                  </a:ext>
                </a:extLst>
              </p:cNvPr>
              <p:cNvGrpSpPr/>
              <p:nvPr/>
            </p:nvGrpSpPr>
            <p:grpSpPr>
              <a:xfrm>
                <a:off x="549275" y="3273865"/>
                <a:ext cx="5525960" cy="648000"/>
                <a:chOff x="549275" y="3453091"/>
                <a:chExt cx="5525960" cy="648000"/>
              </a:xfrm>
            </p:grpSpPr>
            <p:sp>
              <p:nvSpPr>
                <p:cNvPr id="54" name="Rectangle 53">
                  <a:extLst>
                    <a:ext uri="{FF2B5EF4-FFF2-40B4-BE49-F238E27FC236}">
                      <a16:creationId xmlns:a16="http://schemas.microsoft.com/office/drawing/2014/main" id="{E5F29B26-751A-E905-9C29-84EBD1AE7FDA}"/>
                    </a:ext>
                  </a:extLst>
                </p:cNvPr>
                <p:cNvSpPr/>
                <p:nvPr/>
              </p:nvSpPr>
              <p:spPr>
                <a:xfrm>
                  <a:off x="549275" y="3453091"/>
                  <a:ext cx="5525960" cy="648000"/>
                </a:xfrm>
                <a:prstGeom prst="rect">
                  <a:avLst/>
                </a:pr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5" name="Rectangle 54">
                  <a:extLst>
                    <a:ext uri="{FF2B5EF4-FFF2-40B4-BE49-F238E27FC236}">
                      <a16:creationId xmlns:a16="http://schemas.microsoft.com/office/drawing/2014/main" id="{5BC16414-8837-A4CF-A186-728DF5ABC08D}"/>
                    </a:ext>
                  </a:extLst>
                </p:cNvPr>
                <p:cNvSpPr/>
                <p:nvPr/>
              </p:nvSpPr>
              <p:spPr>
                <a:xfrm>
                  <a:off x="606560" y="3638994"/>
                  <a:ext cx="801991"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EFFICIENT</a:t>
                  </a:r>
                </a:p>
              </p:txBody>
            </p:sp>
          </p:grpSp>
          <p:sp>
            <p:nvSpPr>
              <p:cNvPr id="53" name="Rectangle 52">
                <a:extLst>
                  <a:ext uri="{FF2B5EF4-FFF2-40B4-BE49-F238E27FC236}">
                    <a16:creationId xmlns:a16="http://schemas.microsoft.com/office/drawing/2014/main" id="{BF603163-AF99-75D6-B478-1D1F94E93930}"/>
                  </a:ext>
                </a:extLst>
              </p:cNvPr>
              <p:cNvSpPr/>
              <p:nvPr/>
            </p:nvSpPr>
            <p:spPr>
              <a:xfrm>
                <a:off x="1508392" y="3334945"/>
                <a:ext cx="4440438" cy="550343"/>
              </a:xfrm>
              <a:prstGeom prst="rect">
                <a:avLst/>
              </a:prstGeom>
            </p:spPr>
            <p:txBody>
              <a:bodyPr wrap="square">
                <a:spAutoFit/>
              </a:bodyPr>
              <a:lstStyle/>
              <a:p>
                <a:pPr algn="just" defTabSz="1644650">
                  <a:lnSpc>
                    <a:spcPct val="90000"/>
                  </a:lnSpc>
                  <a:spcBef>
                    <a:spcPct val="0"/>
                  </a:spcBef>
                  <a:spcAft>
                    <a:spcPct val="35000"/>
                  </a:spcAft>
                  <a:defRPr/>
                </a:pPr>
                <a:r>
                  <a:rPr lang="en-GB" sz="1100">
                    <a:solidFill>
                      <a:schemeClr val="bg1"/>
                    </a:solidFill>
                    <a:cs typeface="Arial" panose="020B0604020202020204" pitchFamily="34" charset="0"/>
                  </a:rPr>
                  <a:t>People receive care that is supported by data and digital technology, ensuring relevant information is accurate, complete, up to date and shared between everyone responsible for that person’s care. </a:t>
                </a:r>
              </a:p>
            </p:txBody>
          </p:sp>
        </p:grpSp>
        <p:grpSp>
          <p:nvGrpSpPr>
            <p:cNvPr id="42" name="Group 41">
              <a:extLst>
                <a:ext uri="{FF2B5EF4-FFF2-40B4-BE49-F238E27FC236}">
                  <a16:creationId xmlns:a16="http://schemas.microsoft.com/office/drawing/2014/main" id="{97D169DE-9884-6458-80CE-27D70DB4FC73}"/>
                </a:ext>
              </a:extLst>
            </p:cNvPr>
            <p:cNvGrpSpPr/>
            <p:nvPr/>
          </p:nvGrpSpPr>
          <p:grpSpPr>
            <a:xfrm>
              <a:off x="549275" y="2595343"/>
              <a:ext cx="5525960" cy="648000"/>
              <a:chOff x="549275" y="2595343"/>
              <a:chExt cx="5525960" cy="648000"/>
            </a:xfrm>
          </p:grpSpPr>
          <p:grpSp>
            <p:nvGrpSpPr>
              <p:cNvPr id="48" name="Group 47">
                <a:extLst>
                  <a:ext uri="{FF2B5EF4-FFF2-40B4-BE49-F238E27FC236}">
                    <a16:creationId xmlns:a16="http://schemas.microsoft.com/office/drawing/2014/main" id="{81727964-D83F-F63A-84DB-AC031BB90E24}"/>
                  </a:ext>
                </a:extLst>
              </p:cNvPr>
              <p:cNvGrpSpPr/>
              <p:nvPr/>
            </p:nvGrpSpPr>
            <p:grpSpPr>
              <a:xfrm>
                <a:off x="549275" y="2595343"/>
                <a:ext cx="5525960" cy="648000"/>
                <a:chOff x="549275" y="2595343"/>
                <a:chExt cx="5525960" cy="648000"/>
              </a:xfrm>
            </p:grpSpPr>
            <p:sp>
              <p:nvSpPr>
                <p:cNvPr id="50" name="Rectangle 49">
                  <a:extLst>
                    <a:ext uri="{FF2B5EF4-FFF2-40B4-BE49-F238E27FC236}">
                      <a16:creationId xmlns:a16="http://schemas.microsoft.com/office/drawing/2014/main" id="{3FB84D63-54CA-1F7A-DB4E-6DB5C3224B0F}"/>
                    </a:ext>
                  </a:extLst>
                </p:cNvPr>
                <p:cNvSpPr/>
                <p:nvPr/>
              </p:nvSpPr>
              <p:spPr>
                <a:xfrm>
                  <a:off x="549275" y="2595343"/>
                  <a:ext cx="5525960" cy="648000"/>
                </a:xfrm>
                <a:prstGeom prst="rect">
                  <a:avLst/>
                </a:pr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1" name="Rectangle 50">
                  <a:extLst>
                    <a:ext uri="{FF2B5EF4-FFF2-40B4-BE49-F238E27FC236}">
                      <a16:creationId xmlns:a16="http://schemas.microsoft.com/office/drawing/2014/main" id="{CB5444FC-B54D-9792-F449-55B1CE8DC284}"/>
                    </a:ext>
                  </a:extLst>
                </p:cNvPr>
                <p:cNvSpPr/>
                <p:nvPr/>
              </p:nvSpPr>
              <p:spPr>
                <a:xfrm>
                  <a:off x="564202" y="2791211"/>
                  <a:ext cx="886708"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EQUITABLE</a:t>
                  </a:r>
                </a:p>
              </p:txBody>
            </p:sp>
          </p:grpSp>
          <p:sp>
            <p:nvSpPr>
              <p:cNvPr id="49" name="Rectangle 48">
                <a:extLst>
                  <a:ext uri="{FF2B5EF4-FFF2-40B4-BE49-F238E27FC236}">
                    <a16:creationId xmlns:a16="http://schemas.microsoft.com/office/drawing/2014/main" id="{BE5673C9-0E37-39AA-5863-3ADE94B6B7C9}"/>
                  </a:ext>
                </a:extLst>
              </p:cNvPr>
              <p:cNvSpPr/>
              <p:nvPr/>
            </p:nvSpPr>
            <p:spPr>
              <a:xfrm>
                <a:off x="1508392" y="2720346"/>
                <a:ext cx="4433455" cy="397994"/>
              </a:xfrm>
              <a:prstGeom prst="rect">
                <a:avLst/>
              </a:prstGeom>
            </p:spPr>
            <p:txBody>
              <a:bodyPr wrap="square">
                <a:spAutoFit/>
              </a:bodyPr>
              <a:lstStyle/>
              <a:p>
                <a:pPr algn="just" defTabSz="1644650">
                  <a:lnSpc>
                    <a:spcPct val="90000"/>
                  </a:lnSpc>
                  <a:spcBef>
                    <a:spcPct val="0"/>
                  </a:spcBef>
                  <a:spcAft>
                    <a:spcPct val="35000"/>
                  </a:spcAft>
                  <a:defRPr/>
                </a:pPr>
                <a:r>
                  <a:rPr lang="en-GB" sz="1100">
                    <a:solidFill>
                      <a:schemeClr val="bg1"/>
                    </a:solidFill>
                    <a:cs typeface="Arial" panose="020B0604020202020204" pitchFamily="34" charset="0"/>
                  </a:rPr>
                  <a:t>Primary and community care is available to people based on need, reducing inequity in outcomes and access.</a:t>
                </a:r>
              </a:p>
            </p:txBody>
          </p:sp>
        </p:grpSp>
        <p:grpSp>
          <p:nvGrpSpPr>
            <p:cNvPr id="43" name="Group 42">
              <a:extLst>
                <a:ext uri="{FF2B5EF4-FFF2-40B4-BE49-F238E27FC236}">
                  <a16:creationId xmlns:a16="http://schemas.microsoft.com/office/drawing/2014/main" id="{B8A8AD15-F6D0-FCB7-3025-6B618A17DFA4}"/>
                </a:ext>
              </a:extLst>
            </p:cNvPr>
            <p:cNvGrpSpPr/>
            <p:nvPr/>
          </p:nvGrpSpPr>
          <p:grpSpPr>
            <a:xfrm>
              <a:off x="549274" y="5999711"/>
              <a:ext cx="5525960" cy="648000"/>
              <a:chOff x="549274" y="5999711"/>
              <a:chExt cx="5525960" cy="648000"/>
            </a:xfrm>
          </p:grpSpPr>
          <p:grpSp>
            <p:nvGrpSpPr>
              <p:cNvPr id="44" name="Group 43">
                <a:extLst>
                  <a:ext uri="{FF2B5EF4-FFF2-40B4-BE49-F238E27FC236}">
                    <a16:creationId xmlns:a16="http://schemas.microsoft.com/office/drawing/2014/main" id="{042FE499-E559-44CC-3CC2-D93D62109A40}"/>
                  </a:ext>
                </a:extLst>
              </p:cNvPr>
              <p:cNvGrpSpPr/>
              <p:nvPr/>
            </p:nvGrpSpPr>
            <p:grpSpPr>
              <a:xfrm>
                <a:off x="549274" y="5999711"/>
                <a:ext cx="5525960" cy="648000"/>
                <a:chOff x="524116" y="6938480"/>
                <a:chExt cx="5525960" cy="648000"/>
              </a:xfrm>
            </p:grpSpPr>
            <p:sp>
              <p:nvSpPr>
                <p:cNvPr id="46" name="Rectangle 45">
                  <a:extLst>
                    <a:ext uri="{FF2B5EF4-FFF2-40B4-BE49-F238E27FC236}">
                      <a16:creationId xmlns:a16="http://schemas.microsoft.com/office/drawing/2014/main" id="{47B15177-13F3-EAEC-B1FF-BD676E7F23CB}"/>
                    </a:ext>
                  </a:extLst>
                </p:cNvPr>
                <p:cNvSpPr/>
                <p:nvPr/>
              </p:nvSpPr>
              <p:spPr>
                <a:xfrm>
                  <a:off x="524116" y="6938480"/>
                  <a:ext cx="5525960" cy="648000"/>
                </a:xfrm>
                <a:prstGeom prst="rect">
                  <a:avLst/>
                </a:pr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7" name="Rectangle 46">
                  <a:extLst>
                    <a:ext uri="{FF2B5EF4-FFF2-40B4-BE49-F238E27FC236}">
                      <a16:creationId xmlns:a16="http://schemas.microsoft.com/office/drawing/2014/main" id="{5410244A-D79C-E749-9D6F-72E7C9F149A6}"/>
                    </a:ext>
                  </a:extLst>
                </p:cNvPr>
                <p:cNvSpPr/>
                <p:nvPr/>
              </p:nvSpPr>
              <p:spPr>
                <a:xfrm>
                  <a:off x="596713" y="7059613"/>
                  <a:ext cx="1081842" cy="425758"/>
                </a:xfrm>
                <a:prstGeom prst="rect">
                  <a:avLst/>
                </a:prstGeom>
              </p:spPr>
              <p:txBody>
                <a:bodyPr wrap="square">
                  <a:spAutoFit/>
                </a:bodyPr>
                <a:lstStyle/>
                <a:p>
                  <a:pPr lvl="0" algn="ctr" defTabSz="1644650">
                    <a:lnSpc>
                      <a:spcPct val="90000"/>
                    </a:lnSpc>
                    <a:spcBef>
                      <a:spcPct val="0"/>
                    </a:spcBef>
                    <a:spcAft>
                      <a:spcPct val="35000"/>
                    </a:spcAft>
                    <a:defRPr/>
                  </a:pPr>
                  <a:r>
                    <a:rPr lang="en-US" sz="1200" b="1" kern="0">
                      <a:solidFill>
                        <a:schemeClr val="bg1"/>
                      </a:solidFill>
                    </a:rPr>
                    <a:t>PERSON CENTERED</a:t>
                  </a:r>
                </a:p>
              </p:txBody>
            </p:sp>
          </p:grpSp>
          <p:sp>
            <p:nvSpPr>
              <p:cNvPr id="45" name="Rectangle 44">
                <a:extLst>
                  <a:ext uri="{FF2B5EF4-FFF2-40B4-BE49-F238E27FC236}">
                    <a16:creationId xmlns:a16="http://schemas.microsoft.com/office/drawing/2014/main" id="{D704D3A9-6593-F794-C6A3-3A1E04AF4513}"/>
                  </a:ext>
                </a:extLst>
              </p:cNvPr>
              <p:cNvSpPr/>
              <p:nvPr/>
            </p:nvSpPr>
            <p:spPr>
              <a:xfrm>
                <a:off x="1508391" y="6124714"/>
                <a:ext cx="4398325" cy="397994"/>
              </a:xfrm>
              <a:prstGeom prst="rect">
                <a:avLst/>
              </a:prstGeom>
            </p:spPr>
            <p:txBody>
              <a:bodyPr wrap="square">
                <a:spAutoFit/>
              </a:bodyPr>
              <a:lstStyle/>
              <a:p>
                <a:pPr algn="just" defTabSz="1644650">
                  <a:lnSpc>
                    <a:spcPct val="90000"/>
                  </a:lnSpc>
                  <a:spcBef>
                    <a:spcPct val="0"/>
                  </a:spcBef>
                  <a:spcAft>
                    <a:spcPct val="35000"/>
                  </a:spcAft>
                  <a:defRPr/>
                </a:pPr>
                <a:r>
                  <a:rPr lang="en-GB" sz="1100">
                    <a:solidFill>
                      <a:schemeClr val="bg1"/>
                    </a:solidFill>
                    <a:cs typeface="Arial" panose="020B0604020202020204" pitchFamily="34" charset="0"/>
                  </a:rPr>
                  <a:t>People receive optimal, evidence based, primary care  across all providers based on clinical need and what matters most to them. </a:t>
                </a:r>
              </a:p>
            </p:txBody>
          </p:sp>
        </p:grpSp>
      </p:grpSp>
      <p:sp>
        <p:nvSpPr>
          <p:cNvPr id="68" name="TextBox 67">
            <a:extLst>
              <a:ext uri="{FF2B5EF4-FFF2-40B4-BE49-F238E27FC236}">
                <a16:creationId xmlns:a16="http://schemas.microsoft.com/office/drawing/2014/main" id="{BBBAB2AF-10E5-5BB6-FCAD-8E1762F07C66}"/>
              </a:ext>
            </a:extLst>
          </p:cNvPr>
          <p:cNvSpPr txBox="1"/>
          <p:nvPr/>
        </p:nvSpPr>
        <p:spPr>
          <a:xfrm>
            <a:off x="5935014" y="2565799"/>
            <a:ext cx="3679630" cy="3293983"/>
          </a:xfrm>
          <a:prstGeom prst="bracketPair">
            <a:avLst>
              <a:gd name="adj" fmla="val 2528"/>
            </a:avLst>
          </a:prstGeom>
          <a:noFill/>
          <a:ln w="38100">
            <a:solidFill>
              <a:srgbClr val="0A7F7C"/>
            </a:solidFill>
          </a:ln>
        </p:spPr>
        <p:txBody>
          <a:bodyPr wrap="square" lIns="91440" tIns="45720" rIns="91440" bIns="45720" anchor="t">
            <a:spAutoFit/>
          </a:bodyPr>
          <a:lstStyle/>
          <a:p>
            <a:pPr algn="just"/>
            <a:r>
              <a:rPr lang="en-GB" sz="1400" b="1"/>
              <a:t>Measuring Delivery</a:t>
            </a:r>
            <a:endParaRPr lang="en-US" sz="1400"/>
          </a:p>
          <a:p>
            <a:pPr marL="171450" indent="-171450" algn="just">
              <a:buFont typeface="Arial"/>
              <a:buChar char="•"/>
              <a:defRPr/>
            </a:pPr>
            <a:r>
              <a:rPr lang="en-GB" sz="1200">
                <a:solidFill>
                  <a:prstClr val="black"/>
                </a:solidFill>
                <a:latin typeface="Aptos"/>
                <a:ea typeface="Verdana"/>
                <a:cs typeface="Calibri"/>
              </a:rPr>
              <a:t>%</a:t>
            </a:r>
            <a:r>
              <a:rPr lang="en-GB" sz="1200">
                <a:solidFill>
                  <a:prstClr val="black"/>
                </a:solidFill>
                <a:ea typeface="Verdana"/>
                <a:cs typeface="Calibri"/>
              </a:rPr>
              <a:t> </a:t>
            </a:r>
            <a:r>
              <a:rPr kumimoji="0" lang="en-GB" sz="1200" b="0" i="0" u="none" strike="noStrike" kern="1200" cap="none" spc="0" normalizeH="0" baseline="0" noProof="0">
                <a:ln>
                  <a:noFill/>
                </a:ln>
                <a:solidFill>
                  <a:prstClr val="black"/>
                </a:solidFill>
                <a:effectLst/>
                <a:uLnTx/>
                <a:uFillTx/>
                <a:ea typeface="Verdana"/>
                <a:cs typeface="Calibri"/>
              </a:rPr>
              <a:t>GP practices achieving all National Access Standards for In-hours GMS</a:t>
            </a:r>
            <a:r>
              <a:rPr lang="en-GB" sz="1200">
                <a:solidFill>
                  <a:prstClr val="black"/>
                </a:solidFill>
                <a:ea typeface="Verdana"/>
                <a:cs typeface="Calibri"/>
              </a:rPr>
              <a:t>: </a:t>
            </a:r>
            <a:endParaRPr lang="en-GB" sz="1200" b="1" i="0" u="none" strike="noStrike" kern="1200" cap="none" spc="0" normalizeH="0" baseline="0" noProof="0">
              <a:ln>
                <a:noFill/>
              </a:ln>
              <a:solidFill>
                <a:prstClr val="black"/>
              </a:solidFill>
              <a:effectLst/>
              <a:uLnTx/>
              <a:uFillTx/>
              <a:ea typeface="Verdana"/>
              <a:cs typeface="Calibri"/>
            </a:endParaRPr>
          </a:p>
          <a:p>
            <a:pPr marL="171450" indent="-171450" algn="just">
              <a:buFont typeface="Arial"/>
              <a:buChar char="•"/>
              <a:defRPr/>
            </a:pPr>
            <a:r>
              <a:rPr lang="en-GB" sz="1200">
                <a:solidFill>
                  <a:prstClr val="black"/>
                </a:solidFill>
                <a:latin typeface="Aptos"/>
                <a:ea typeface="Verdana"/>
                <a:cs typeface="Arial"/>
              </a:rPr>
              <a:t>Number</a:t>
            </a:r>
            <a:r>
              <a:rPr lang="en-GB" sz="1200">
                <a:solidFill>
                  <a:prstClr val="black"/>
                </a:solidFill>
                <a:ea typeface="Verdana"/>
              </a:rPr>
              <a:t> </a:t>
            </a:r>
            <a:r>
              <a:rPr kumimoji="0" lang="en-GB" sz="1200" b="0" i="0" u="none" strike="noStrike" kern="1200" cap="none" spc="0" normalizeH="0" baseline="0" noProof="0">
                <a:ln>
                  <a:noFill/>
                </a:ln>
                <a:solidFill>
                  <a:prstClr val="black"/>
                </a:solidFill>
                <a:effectLst/>
                <a:uLnTx/>
                <a:uFillTx/>
                <a:ea typeface="Verdana"/>
              </a:rPr>
              <a:t>accessing Pharmacists Independent Prescribing Service for acute minor conditions and routine contraception services where the patient reports they would have otherwise visited their GP</a:t>
            </a:r>
            <a:r>
              <a:rPr lang="en-GB" sz="1200" b="1">
                <a:solidFill>
                  <a:srgbClr val="156082"/>
                </a:solidFill>
                <a:ea typeface="Verdana"/>
              </a:rPr>
              <a:t>:  </a:t>
            </a:r>
          </a:p>
          <a:p>
            <a:pPr marL="171450" indent="-171450" algn="just">
              <a:buFont typeface="Arial"/>
              <a:buChar char="•"/>
              <a:defRPr/>
            </a:pPr>
            <a:r>
              <a:rPr lang="en-GB" sz="1200">
                <a:solidFill>
                  <a:prstClr val="black"/>
                </a:solidFill>
                <a:latin typeface="Aptos"/>
                <a:ea typeface="Verdana"/>
                <a:cs typeface="Arial"/>
              </a:rPr>
              <a:t>%</a:t>
            </a:r>
            <a:r>
              <a:rPr lang="en-GB" sz="1200">
                <a:solidFill>
                  <a:prstClr val="black"/>
                </a:solidFill>
                <a:ea typeface="Verdana"/>
              </a:rPr>
              <a:t> </a:t>
            </a:r>
            <a:r>
              <a:rPr kumimoji="0" lang="en-GB" sz="1200" b="0" i="0" u="none" strike="noStrike" kern="1200" cap="none" spc="0" normalizeH="0" baseline="0" noProof="0">
                <a:ln>
                  <a:noFill/>
                </a:ln>
                <a:solidFill>
                  <a:prstClr val="black"/>
                </a:solidFill>
                <a:effectLst/>
                <a:uLnTx/>
                <a:uFillTx/>
                <a:ea typeface="Verdana"/>
              </a:rPr>
              <a:t>of adult/child population accessing NHS Dental care over </a:t>
            </a:r>
            <a:r>
              <a:rPr lang="en-GB" sz="1200">
                <a:solidFill>
                  <a:prstClr val="black"/>
                </a:solidFill>
                <a:ea typeface="Verdana"/>
              </a:rPr>
              <a:t>24-month</a:t>
            </a:r>
            <a:r>
              <a:rPr kumimoji="0" lang="en-GB" sz="1200" b="0" i="0" u="none" strike="noStrike" kern="1200" cap="none" spc="0" normalizeH="0" baseline="0" noProof="0">
                <a:ln>
                  <a:noFill/>
                </a:ln>
                <a:solidFill>
                  <a:prstClr val="black"/>
                </a:solidFill>
                <a:effectLst/>
                <a:uLnTx/>
                <a:uFillTx/>
                <a:ea typeface="Verdana"/>
              </a:rPr>
              <a:t> period</a:t>
            </a:r>
            <a:r>
              <a:rPr lang="en-GB" sz="1200">
                <a:solidFill>
                  <a:prstClr val="black"/>
                </a:solidFill>
                <a:ea typeface="Verdana"/>
              </a:rPr>
              <a:t>: </a:t>
            </a:r>
            <a:r>
              <a:rPr lang="en-GB" sz="1200" b="1">
                <a:solidFill>
                  <a:srgbClr val="156082"/>
                </a:solidFill>
                <a:ea typeface="Verdana"/>
              </a:rPr>
              <a:t>. </a:t>
            </a:r>
            <a:endParaRPr lang="en-GB"/>
          </a:p>
          <a:p>
            <a:pPr marL="171450" indent="-171450" algn="just">
              <a:buFont typeface="Arial"/>
              <a:buChar char="•"/>
              <a:defRPr/>
            </a:pPr>
            <a:r>
              <a:rPr lang="en-GB" sz="1200">
                <a:solidFill>
                  <a:prstClr val="black"/>
                </a:solidFill>
                <a:ea typeface="Verdana"/>
              </a:rPr>
              <a:t>Capacity </a:t>
            </a:r>
            <a:r>
              <a:rPr kumimoji="0" lang="en-GB" sz="1200" b="0" i="0" u="none" strike="noStrike" kern="1200" cap="none" spc="0" normalizeH="0" baseline="0" noProof="0">
                <a:ln>
                  <a:noFill/>
                </a:ln>
                <a:solidFill>
                  <a:prstClr val="black"/>
                </a:solidFill>
                <a:effectLst/>
                <a:uLnTx/>
                <a:uFillTx/>
                <a:ea typeface="Verdana"/>
              </a:rPr>
              <a:t>at the weekend of community nursing and specialist palliative care nursing to at least the required levels previously set for 2024/25 and greater where possible</a:t>
            </a:r>
            <a:endParaRPr lang="en-GB" sz="1200">
              <a:solidFill>
                <a:prstClr val="black"/>
              </a:solidFill>
              <a:ea typeface="Verdana"/>
            </a:endParaRPr>
          </a:p>
          <a:p>
            <a:pPr marL="171450" indent="-171450" algn="just">
              <a:buFont typeface="Arial"/>
              <a:buChar char="•"/>
              <a:defRPr/>
            </a:pPr>
            <a:r>
              <a:rPr lang="en-GB" sz="1200">
                <a:solidFill>
                  <a:prstClr val="black"/>
                </a:solidFill>
                <a:ea typeface="Verdana"/>
              </a:rPr>
              <a:t>Capacity </a:t>
            </a:r>
            <a:r>
              <a:rPr kumimoji="0" lang="en-GB" sz="1200" b="0" i="0" u="none" strike="noStrike" kern="1200" cap="none" spc="0" normalizeH="0" baseline="0" noProof="0">
                <a:ln>
                  <a:noFill/>
                </a:ln>
                <a:solidFill>
                  <a:prstClr val="black"/>
                </a:solidFill>
                <a:effectLst/>
                <a:uLnTx/>
                <a:uFillTx/>
                <a:ea typeface="Verdana"/>
              </a:rPr>
              <a:t>of Enhanced Community Care to at least the required levels previously set for 2024/25 and greater where possible.</a:t>
            </a:r>
            <a:r>
              <a:rPr lang="en-GB" sz="1200">
                <a:solidFill>
                  <a:prstClr val="black"/>
                </a:solidFill>
                <a:ea typeface="Verdana"/>
              </a:rPr>
              <a:t> </a:t>
            </a:r>
          </a:p>
        </p:txBody>
      </p:sp>
    </p:spTree>
    <p:extLst>
      <p:ext uri="{BB962C8B-B14F-4D97-AF65-F5344CB8AC3E}">
        <p14:creationId xmlns:p14="http://schemas.microsoft.com/office/powerpoint/2010/main" val="18934089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5B35B-5AE6-5231-C298-0C557BF41160}"/>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BFFFF120-EA9F-5BA0-B584-36B392D8AF43}"/>
              </a:ext>
            </a:extLst>
          </p:cNvPr>
          <p:cNvSpPr/>
          <p:nvPr/>
        </p:nvSpPr>
        <p:spPr>
          <a:xfrm>
            <a:off x="293485" y="678373"/>
            <a:ext cx="7302452" cy="5274800"/>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algn="ctr">
              <a:defRPr/>
            </a:pPr>
            <a:r>
              <a:rPr lang="en-GB" sz="1045" b="1" kern="0">
                <a:solidFill>
                  <a:prstClr val="black"/>
                </a:solidFill>
                <a:latin typeface="Aptos" panose="02110004020202020204"/>
              </a:rPr>
              <a:t>2025/26</a:t>
            </a:r>
          </a:p>
        </p:txBody>
      </p:sp>
      <p:sp>
        <p:nvSpPr>
          <p:cNvPr id="4" name="Slide Number Placeholder 3">
            <a:extLst>
              <a:ext uri="{FF2B5EF4-FFF2-40B4-BE49-F238E27FC236}">
                <a16:creationId xmlns:a16="http://schemas.microsoft.com/office/drawing/2014/main" id="{101B7FA2-1F81-3615-C46F-EA64185CA821}"/>
              </a:ext>
            </a:extLst>
          </p:cNvPr>
          <p:cNvSpPr>
            <a:spLocks noGrp="1"/>
          </p:cNvSpPr>
          <p:nvPr>
            <p:ph type="sldNum" sz="quarter" idx="12"/>
          </p:nvPr>
        </p:nvSpPr>
        <p:spPr/>
        <p:txBody>
          <a:bodyPr/>
          <a:lstStyle/>
          <a:p>
            <a:pPr defTabSz="371475"/>
            <a:r>
              <a:rPr lang="en-GB" sz="700">
                <a:solidFill>
                  <a:prstClr val="black">
                    <a:tint val="82000"/>
                  </a:prstClr>
                </a:solidFill>
                <a:latin typeface="Aptos" panose="02110004020202020204"/>
              </a:rPr>
              <a:t>49</a:t>
            </a:r>
            <a:endParaRPr lang="en-US"/>
          </a:p>
        </p:txBody>
      </p:sp>
      <p:pic>
        <p:nvPicPr>
          <p:cNvPr id="6" name="Picture 5">
            <a:extLst>
              <a:ext uri="{FF2B5EF4-FFF2-40B4-BE49-F238E27FC236}">
                <a16:creationId xmlns:a16="http://schemas.microsoft.com/office/drawing/2014/main" id="{46E722E0-71F2-2817-1E4A-0A50B8AB458C}"/>
              </a:ext>
            </a:extLst>
          </p:cNvPr>
          <p:cNvPicPr>
            <a:picLocks noChangeAspect="1"/>
          </p:cNvPicPr>
          <p:nvPr/>
        </p:nvPicPr>
        <p:blipFill>
          <a:blip r:embed="rId2">
            <a:alphaModFix amt="20000"/>
            <a:lum bright="40000" contrast="-40000"/>
          </a:blip>
          <a:srcRect l="39228" t="58256" r="-2"/>
          <a:stretch/>
        </p:blipFill>
        <p:spPr>
          <a:xfrm rot="10800000">
            <a:off x="4250717" y="3637992"/>
            <a:ext cx="5499948" cy="3084055"/>
          </a:xfrm>
          <a:prstGeom prst="rect">
            <a:avLst/>
          </a:prstGeom>
        </p:spPr>
      </p:pic>
      <p:sp>
        <p:nvSpPr>
          <p:cNvPr id="7" name="Hexagon 6">
            <a:extLst>
              <a:ext uri="{FF2B5EF4-FFF2-40B4-BE49-F238E27FC236}">
                <a16:creationId xmlns:a16="http://schemas.microsoft.com/office/drawing/2014/main" id="{EE2E45BA-99D5-9841-FBFE-E4FBBFD5A730}"/>
              </a:ext>
            </a:extLst>
          </p:cNvPr>
          <p:cNvSpPr/>
          <p:nvPr/>
        </p:nvSpPr>
        <p:spPr>
          <a:xfrm>
            <a:off x="5209910" y="1072840"/>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solidFill>
                  <a:srgbClr val="000000"/>
                </a:solidFill>
                <a:latin typeface="Univers Condensed Light"/>
              </a:rPr>
              <a:t>We will maintain national target of 100% </a:t>
            </a:r>
            <a:r>
              <a:rPr lang="en-GB" sz="1100" kern="0">
                <a:solidFill>
                  <a:srgbClr val="000000"/>
                </a:solidFill>
                <a:latin typeface="Univers Condensed Light"/>
              </a:rPr>
              <a:t>GP practices achieving all National Access Standards for In-hours GMS</a:t>
            </a:r>
            <a:r>
              <a:rPr lang="en-US" sz="1050" kern="0">
                <a:solidFill>
                  <a:srgbClr val="000000"/>
                </a:solidFill>
                <a:latin typeface="Univers Condensed Light"/>
              </a:rPr>
              <a:t> </a:t>
            </a:r>
            <a:endParaRPr lang="en-US" sz="1050">
              <a:solidFill>
                <a:srgbClr val="000000"/>
              </a:solidFill>
            </a:endParaRPr>
          </a:p>
        </p:txBody>
      </p:sp>
      <p:sp>
        <p:nvSpPr>
          <p:cNvPr id="9" name="Rectangle 8">
            <a:extLst>
              <a:ext uri="{FF2B5EF4-FFF2-40B4-BE49-F238E27FC236}">
                <a16:creationId xmlns:a16="http://schemas.microsoft.com/office/drawing/2014/main" id="{5151920E-189F-E2C8-E096-100EDC52CDDA}"/>
              </a:ext>
            </a:extLst>
          </p:cNvPr>
          <p:cNvSpPr/>
          <p:nvPr/>
        </p:nvSpPr>
        <p:spPr>
          <a:xfrm>
            <a:off x="7776891" y="679979"/>
            <a:ext cx="1460160" cy="5274801"/>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algn="ctr" defTabSz="265345">
              <a:defRPr/>
            </a:pPr>
            <a:r>
              <a:rPr lang="en-GB" sz="1045" b="1" kern="0">
                <a:solidFill>
                  <a:prstClr val="black"/>
                </a:solidFill>
                <a:latin typeface="Aptos" panose="02110004020202020204"/>
              </a:rPr>
              <a:t>2026-2028</a:t>
            </a:r>
          </a:p>
        </p:txBody>
      </p:sp>
      <p:sp>
        <p:nvSpPr>
          <p:cNvPr id="11" name="Rectangle 10">
            <a:extLst>
              <a:ext uri="{FF2B5EF4-FFF2-40B4-BE49-F238E27FC236}">
                <a16:creationId xmlns:a16="http://schemas.microsoft.com/office/drawing/2014/main" id="{ABCDC778-5836-0862-32E0-D281B8CB3EA1}"/>
              </a:ext>
            </a:extLst>
          </p:cNvPr>
          <p:cNvSpPr/>
          <p:nvPr/>
        </p:nvSpPr>
        <p:spPr>
          <a:xfrm>
            <a:off x="468280" y="1174988"/>
            <a:ext cx="1687189" cy="39947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rtlCol="0" anchor="ctr"/>
          <a:lstStyle/>
          <a:p>
            <a:pPr algn="ctr" defTabSz="265345">
              <a:defRPr/>
            </a:pPr>
            <a:r>
              <a:rPr lang="en-GB" sz="1050" kern="0">
                <a:solidFill>
                  <a:srgbClr val="000000"/>
                </a:solidFill>
                <a:latin typeface="Aptos"/>
              </a:rPr>
              <a:t>Improve Prevention and Wellbeing</a:t>
            </a:r>
          </a:p>
        </p:txBody>
      </p:sp>
      <p:sp>
        <p:nvSpPr>
          <p:cNvPr id="12" name="Rectangle 11">
            <a:extLst>
              <a:ext uri="{FF2B5EF4-FFF2-40B4-BE49-F238E27FC236}">
                <a16:creationId xmlns:a16="http://schemas.microsoft.com/office/drawing/2014/main" id="{877E2CEC-6C57-F3D3-6E20-CC4CE68D258A}"/>
              </a:ext>
            </a:extLst>
          </p:cNvPr>
          <p:cNvSpPr/>
          <p:nvPr/>
        </p:nvSpPr>
        <p:spPr>
          <a:xfrm>
            <a:off x="468280" y="4016756"/>
            <a:ext cx="1691318" cy="558060"/>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rtlCol="0" anchor="ctr"/>
          <a:lstStyle/>
          <a:p>
            <a:pPr algn="ctr" defTabSz="265345">
              <a:defRPr/>
            </a:pPr>
            <a:r>
              <a:rPr lang="en-GB" sz="1050" kern="0">
                <a:solidFill>
                  <a:srgbClr val="000000"/>
                </a:solidFill>
                <a:latin typeface="Aptos"/>
              </a:rPr>
              <a:t>Data and digital technology is a key enabler of transformational change</a:t>
            </a:r>
          </a:p>
        </p:txBody>
      </p:sp>
      <p:sp>
        <p:nvSpPr>
          <p:cNvPr id="13" name="Rectangle 12">
            <a:extLst>
              <a:ext uri="{FF2B5EF4-FFF2-40B4-BE49-F238E27FC236}">
                <a16:creationId xmlns:a16="http://schemas.microsoft.com/office/drawing/2014/main" id="{67F52DE1-485B-73F2-E031-37588D13AF9C}"/>
              </a:ext>
            </a:extLst>
          </p:cNvPr>
          <p:cNvSpPr/>
          <p:nvPr/>
        </p:nvSpPr>
        <p:spPr>
          <a:xfrm>
            <a:off x="468280" y="3001897"/>
            <a:ext cx="1685052" cy="842016"/>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rtlCol="0" anchor="ctr"/>
          <a:lstStyle/>
          <a:p>
            <a:pPr algn="ctr" defTabSz="265345">
              <a:defRPr/>
            </a:pPr>
            <a:r>
              <a:rPr lang="en-GB" sz="1050" kern="0">
                <a:solidFill>
                  <a:srgbClr val="000000"/>
                </a:solidFill>
                <a:latin typeface="Aptos"/>
              </a:rPr>
              <a:t>Care to be delivered locally and integrated to ensure  primary care is consistent on a 24/7 and geographic basis</a:t>
            </a:r>
          </a:p>
        </p:txBody>
      </p:sp>
      <p:sp>
        <p:nvSpPr>
          <p:cNvPr id="14" name="Arrow: Pentagon 13">
            <a:extLst>
              <a:ext uri="{FF2B5EF4-FFF2-40B4-BE49-F238E27FC236}">
                <a16:creationId xmlns:a16="http://schemas.microsoft.com/office/drawing/2014/main" id="{9F2E57DF-773D-80E3-1BBD-8646C7ACF5A3}"/>
              </a:ext>
            </a:extLst>
          </p:cNvPr>
          <p:cNvSpPr/>
          <p:nvPr/>
        </p:nvSpPr>
        <p:spPr>
          <a:xfrm>
            <a:off x="514844" y="5229948"/>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Contract Reform</a:t>
            </a:r>
          </a:p>
        </p:txBody>
      </p:sp>
      <p:sp>
        <p:nvSpPr>
          <p:cNvPr id="15" name="Arrow: Pentagon 14">
            <a:extLst>
              <a:ext uri="{FF2B5EF4-FFF2-40B4-BE49-F238E27FC236}">
                <a16:creationId xmlns:a16="http://schemas.microsoft.com/office/drawing/2014/main" id="{0B4E34BD-3E81-01BF-1FD4-FC2957603112}"/>
              </a:ext>
            </a:extLst>
          </p:cNvPr>
          <p:cNvSpPr/>
          <p:nvPr/>
        </p:nvSpPr>
        <p:spPr>
          <a:xfrm>
            <a:off x="514844" y="5407453"/>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Strategic Programme for Primary Care </a:t>
            </a:r>
          </a:p>
        </p:txBody>
      </p:sp>
      <p:sp>
        <p:nvSpPr>
          <p:cNvPr id="16" name="TextBox 15">
            <a:extLst>
              <a:ext uri="{FF2B5EF4-FFF2-40B4-BE49-F238E27FC236}">
                <a16:creationId xmlns:a16="http://schemas.microsoft.com/office/drawing/2014/main" id="{6D855CAD-5E51-DF2D-B684-5F22FE2DC060}"/>
              </a:ext>
            </a:extLst>
          </p:cNvPr>
          <p:cNvSpPr txBox="1"/>
          <p:nvPr/>
        </p:nvSpPr>
        <p:spPr>
          <a:xfrm>
            <a:off x="411838" y="4696112"/>
            <a:ext cx="3463789" cy="242374"/>
          </a:xfrm>
          <a:prstGeom prst="rect">
            <a:avLst/>
          </a:prstGeom>
          <a:noFill/>
        </p:spPr>
        <p:txBody>
          <a:bodyPr wrap="square" rtlCol="0">
            <a:spAutoFit/>
          </a:bodyPr>
          <a:lstStyle/>
          <a:p>
            <a:pPr defTabSz="265345">
              <a:defRPr/>
            </a:pPr>
            <a:r>
              <a:rPr lang="en-GB" sz="975" b="1">
                <a:solidFill>
                  <a:srgbClr val="000000"/>
                </a:solidFill>
                <a:latin typeface="Univers Condensed Light" panose="020B0306020202040204" pitchFamily="34" charset="0"/>
              </a:rPr>
              <a:t>Interdependent Workstreams</a:t>
            </a:r>
          </a:p>
        </p:txBody>
      </p:sp>
      <p:sp>
        <p:nvSpPr>
          <p:cNvPr id="17" name="Arrow: Pentagon 16">
            <a:extLst>
              <a:ext uri="{FF2B5EF4-FFF2-40B4-BE49-F238E27FC236}">
                <a16:creationId xmlns:a16="http://schemas.microsoft.com/office/drawing/2014/main" id="{123F3A84-6D46-03FA-0BD7-6B97E0DECE59}"/>
              </a:ext>
            </a:extLst>
          </p:cNvPr>
          <p:cNvSpPr/>
          <p:nvPr/>
        </p:nvSpPr>
        <p:spPr>
          <a:xfrm>
            <a:off x="514844" y="5573469"/>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Workforce Strategy</a:t>
            </a:r>
          </a:p>
        </p:txBody>
      </p:sp>
      <p:sp>
        <p:nvSpPr>
          <p:cNvPr id="18" name="Arrow: Pentagon 17">
            <a:extLst>
              <a:ext uri="{FF2B5EF4-FFF2-40B4-BE49-F238E27FC236}">
                <a16:creationId xmlns:a16="http://schemas.microsoft.com/office/drawing/2014/main" id="{D591D5A3-34A6-0FA1-D2BC-A89F3201A9A4}"/>
              </a:ext>
            </a:extLst>
          </p:cNvPr>
          <p:cNvSpPr/>
          <p:nvPr/>
        </p:nvSpPr>
        <p:spPr>
          <a:xfrm>
            <a:off x="514844" y="5739486"/>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Digital </a:t>
            </a:r>
          </a:p>
        </p:txBody>
      </p:sp>
      <p:sp>
        <p:nvSpPr>
          <p:cNvPr id="20" name="Rectangle 19">
            <a:extLst>
              <a:ext uri="{FF2B5EF4-FFF2-40B4-BE49-F238E27FC236}">
                <a16:creationId xmlns:a16="http://schemas.microsoft.com/office/drawing/2014/main" id="{003CB4F1-C751-8578-808D-C91E2A2496F1}"/>
              </a:ext>
            </a:extLst>
          </p:cNvPr>
          <p:cNvSpPr/>
          <p:nvPr/>
        </p:nvSpPr>
        <p:spPr>
          <a:xfrm>
            <a:off x="468280" y="1741837"/>
            <a:ext cx="1688250" cy="402989"/>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rtlCol="0" anchor="ctr"/>
          <a:lstStyle/>
          <a:p>
            <a:pPr algn="ctr" defTabSz="265345">
              <a:defRPr/>
            </a:pPr>
            <a:r>
              <a:rPr lang="en-GB" sz="1050" kern="0">
                <a:solidFill>
                  <a:srgbClr val="000000"/>
                </a:solidFill>
                <a:latin typeface="Aptos"/>
              </a:rPr>
              <a:t>Community by Design</a:t>
            </a:r>
          </a:p>
        </p:txBody>
      </p:sp>
      <p:sp>
        <p:nvSpPr>
          <p:cNvPr id="21" name="Rectangle 20">
            <a:extLst>
              <a:ext uri="{FF2B5EF4-FFF2-40B4-BE49-F238E27FC236}">
                <a16:creationId xmlns:a16="http://schemas.microsoft.com/office/drawing/2014/main" id="{6B154E91-9790-58B3-0712-EA91BC779B24}"/>
              </a:ext>
            </a:extLst>
          </p:cNvPr>
          <p:cNvSpPr/>
          <p:nvPr/>
        </p:nvSpPr>
        <p:spPr>
          <a:xfrm>
            <a:off x="468280" y="2308686"/>
            <a:ext cx="1676772" cy="525835"/>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rtlCol="0" anchor="ctr"/>
          <a:lstStyle/>
          <a:p>
            <a:pPr algn="ctr" defTabSz="265345">
              <a:defRPr/>
            </a:pPr>
            <a:r>
              <a:rPr lang="en-GB" sz="1050" kern="0">
                <a:solidFill>
                  <a:srgbClr val="000000"/>
                </a:solidFill>
                <a:latin typeface="Aptos"/>
              </a:rPr>
              <a:t>Implementation of the full primary care model at cluster level</a:t>
            </a:r>
          </a:p>
        </p:txBody>
      </p:sp>
      <p:graphicFrame>
        <p:nvGraphicFramePr>
          <p:cNvPr id="22" name="Table 21">
            <a:extLst>
              <a:ext uri="{FF2B5EF4-FFF2-40B4-BE49-F238E27FC236}">
                <a16:creationId xmlns:a16="http://schemas.microsoft.com/office/drawing/2014/main" id="{2DE6E8B9-777E-8E2B-A7CA-DD252C9141B6}"/>
              </a:ext>
            </a:extLst>
          </p:cNvPr>
          <p:cNvGraphicFramePr>
            <a:graphicFrameLocks noGrp="1"/>
          </p:cNvGraphicFramePr>
          <p:nvPr>
            <p:extLst>
              <p:ext uri="{D42A27DB-BD31-4B8C-83A1-F6EECF244321}">
                <p14:modId xmlns:p14="http://schemas.microsoft.com/office/powerpoint/2010/main" val="2388434614"/>
              </p:ext>
            </p:extLst>
          </p:nvPr>
        </p:nvGraphicFramePr>
        <p:xfrm>
          <a:off x="2809140" y="1019483"/>
          <a:ext cx="2371534" cy="3785474"/>
        </p:xfrm>
        <a:graphic>
          <a:graphicData uri="http://schemas.openxmlformats.org/drawingml/2006/table">
            <a:tbl>
              <a:tblPr firstRow="1" bandRow="1"/>
              <a:tblGrid>
                <a:gridCol w="2371534">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chemeClr val="tx1"/>
                          </a:solidFill>
                          <a:latin typeface="+mn-lt"/>
                          <a:ea typeface="+mn-ea"/>
                          <a:cs typeface="+mn-cs"/>
                        </a:rPr>
                        <a:t>Develop sustainable plan for Hearing Aids</a:t>
                      </a: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mpd="sng">
                      <a:solidFill>
                        <a:srgbClr val="4EA72E"/>
                      </a:solidFill>
                    </a:lnB>
                    <a:lnTlToBr w="12700" cmpd="sng">
                      <a:noFill/>
                      <a:prstDash val="solid"/>
                    </a:lnTlToBr>
                    <a:lnBlToTr w="12700" cmpd="sng">
                      <a:noFill/>
                      <a:prstDash val="solid"/>
                    </a:lnBlToTr>
                    <a:solidFill>
                      <a:srgbClr val="4EA72E">
                        <a:tint val="20000"/>
                      </a:srgbClr>
                    </a:solidFill>
                  </a:tcP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chemeClr val="tx1"/>
                          </a:solidFill>
                          <a:latin typeface="+mn-lt"/>
                          <a:ea typeface="+mn-ea"/>
                          <a:cs typeface="+mn-cs"/>
                        </a:rPr>
                        <a:t>Delivery of Tobacco Control Priorities</a:t>
                      </a:r>
                    </a:p>
                  </a:txBody>
                  <a:tcPr marL="53068" marR="53068" marT="26534" marB="26534" anchor="ctr">
                    <a:lnL w="12700" cmpd="sng">
                      <a:solidFill>
                        <a:srgbClr val="4EA72E"/>
                      </a:solidFill>
                    </a:lnL>
                    <a:lnR w="12700" cmpd="sng">
                      <a:solidFill>
                        <a:srgbClr val="4EA72E"/>
                      </a:solidFill>
                    </a:lnR>
                    <a:lnT w="12700" cap="flat" cmpd="sng" algn="ctr">
                      <a:solidFill>
                        <a:srgbClr val="4EA72E"/>
                      </a:solidFill>
                      <a:prstDash val="solid"/>
                      <a:round/>
                      <a:headEnd type="none" w="med" len="med"/>
                      <a:tailEnd type="none" w="med" len="med"/>
                    </a:lnT>
                    <a:lnB w="12700" cmpd="sng">
                      <a:solidFill>
                        <a:srgbClr val="4EA72E"/>
                      </a:solidFill>
                    </a:lnB>
                    <a:lnTlToBr w="12700" cmpd="sng">
                      <a:noFill/>
                      <a:prstDash val="solid"/>
                    </a:lnTlToBr>
                    <a:lnBlToTr w="12700" cmpd="sng">
                      <a:noFill/>
                      <a:prstDash val="solid"/>
                    </a:lnBlToTr>
                    <a:solidFill>
                      <a:srgbClr val="4EA72E">
                        <a:tint val="20000"/>
                      </a:srgbClr>
                    </a:solidFill>
                  </a:tcPr>
                </a:tc>
                <a:extLst>
                  <a:ext uri="{0D108BD9-81ED-4DB2-BD59-A6C34878D82A}">
                    <a16:rowId xmlns:a16="http://schemas.microsoft.com/office/drawing/2014/main" val="1532433617"/>
                  </a:ext>
                </a:extLst>
              </a:tr>
              <a:tr h="207711">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chemeClr val="tx1"/>
                          </a:solidFill>
                        </a:rPr>
                        <a:t>Ensure GMS access and sustainability</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ap="flat" cmpd="sng" algn="ctr">
                      <a:solidFill>
                        <a:srgbClr val="4EA72E"/>
                      </a:solidFill>
                      <a:prstDash val="solid"/>
                      <a:round/>
                      <a:headEnd type="none" w="med" len="med"/>
                      <a:tailEnd type="none" w="med" len="med"/>
                    </a:lnT>
                    <a:lnB w="12700" cmpd="sng">
                      <a:solidFill>
                        <a:srgbClr val="4EA72E"/>
                      </a:solidFill>
                    </a:lnB>
                    <a:lnTlToBr w="12700" cmpd="sng">
                      <a:noFill/>
                      <a:prstDash val="solid"/>
                    </a:lnTlToBr>
                    <a:lnBlToTr w="12700" cmpd="sng">
                      <a:noFill/>
                      <a:prstDash val="solid"/>
                    </a:lnBlToTr>
                    <a:solidFill>
                      <a:srgbClr val="4EA72E">
                        <a:tint val="20000"/>
                      </a:srgbClr>
                    </a:solidFill>
                  </a:tcPr>
                </a:tc>
                <a:extLst>
                  <a:ext uri="{0D108BD9-81ED-4DB2-BD59-A6C34878D82A}">
                    <a16:rowId xmlns:a16="http://schemas.microsoft.com/office/drawing/2014/main" val="2947851244"/>
                  </a:ext>
                </a:extLst>
              </a:tr>
              <a:tr h="222998">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chemeClr val="tx1"/>
                          </a:solidFill>
                        </a:rPr>
                        <a:t>Improvement of GMS Estates</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mpd="sng">
                      <a:solidFill>
                        <a:srgbClr val="4EA72E"/>
                      </a:solidFill>
                    </a:lnB>
                    <a:lnTlToBr w="12700" cmpd="sng">
                      <a:noFill/>
                      <a:prstDash val="solid"/>
                    </a:lnTlToBr>
                    <a:lnBlToTr w="12700" cmpd="sng">
                      <a:noFill/>
                      <a:prstDash val="solid"/>
                    </a:lnBlToTr>
                    <a:solidFill>
                      <a:srgbClr val="4EA72E">
                        <a:tint val="40000"/>
                      </a:srgbClr>
                    </a:solidFill>
                  </a:tcPr>
                </a:tc>
                <a:extLst>
                  <a:ext uri="{0D108BD9-81ED-4DB2-BD59-A6C34878D82A}">
                    <a16:rowId xmlns:a16="http://schemas.microsoft.com/office/drawing/2014/main" val="1761936340"/>
                  </a:ext>
                </a:extLst>
              </a:tr>
              <a:tr h="200852">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rPr>
                        <a:t>Implementation of Dental Access Portal</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mpd="sng">
                      <a:solidFill>
                        <a:srgbClr val="4EA72E"/>
                      </a:solidFill>
                    </a:lnB>
                    <a:lnTlToBr w="12700" cmpd="sng">
                      <a:noFill/>
                      <a:prstDash val="solid"/>
                    </a:lnTlToBr>
                    <a:lnBlToTr w="12700" cmpd="sng">
                      <a:noFill/>
                      <a:prstDash val="solid"/>
                    </a:lnBlToTr>
                    <a:solidFill>
                      <a:srgbClr val="4EA72E">
                        <a:tint val="20000"/>
                      </a:srgbClr>
                    </a:solidFill>
                  </a:tcPr>
                </a:tc>
                <a:extLst>
                  <a:ext uri="{0D108BD9-81ED-4DB2-BD59-A6C34878D82A}">
                    <a16:rowId xmlns:a16="http://schemas.microsoft.com/office/drawing/2014/main" val="19079756"/>
                  </a:ext>
                </a:extLst>
              </a:tr>
              <a:tr h="222347">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rPr>
                        <a:t>Implementation of Optometry Contract</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mpd="sng">
                      <a:solidFill>
                        <a:srgbClr val="4EA72E"/>
                      </a:solidFill>
                    </a:lnB>
                    <a:lnTlToBr w="12700" cmpd="sng">
                      <a:noFill/>
                      <a:prstDash val="solid"/>
                    </a:lnTlToBr>
                    <a:lnBlToTr w="12700" cmpd="sng">
                      <a:noFill/>
                      <a:prstDash val="solid"/>
                    </a:lnBlToTr>
                    <a:solidFill>
                      <a:srgbClr val="4EA72E">
                        <a:tint val="40000"/>
                      </a:srgbClr>
                    </a:solidFill>
                  </a:tcPr>
                </a:tc>
                <a:extLst>
                  <a:ext uri="{0D108BD9-81ED-4DB2-BD59-A6C34878D82A}">
                    <a16:rowId xmlns:a16="http://schemas.microsoft.com/office/drawing/2014/main" val="77866958"/>
                  </a:ext>
                </a:extLst>
              </a:tr>
              <a:tr h="313536">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rPr>
                        <a:t>Review access to Special Care Dentistry/ Specialist Dentistry/Generalist Dentistry  </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mpd="sng">
                      <a:solidFill>
                        <a:srgbClr val="4EA72E"/>
                      </a:solidFill>
                    </a:lnB>
                    <a:lnTlToBr w="12700" cmpd="sng">
                      <a:noFill/>
                      <a:prstDash val="solid"/>
                    </a:lnTlToBr>
                    <a:lnBlToTr w="12700" cmpd="sng">
                      <a:noFill/>
                      <a:prstDash val="solid"/>
                    </a:lnBlToTr>
                    <a:solidFill>
                      <a:srgbClr val="4EA72E">
                        <a:tint val="20000"/>
                      </a:srgbClr>
                    </a:solidFill>
                  </a:tcPr>
                </a:tc>
                <a:extLst>
                  <a:ext uri="{0D108BD9-81ED-4DB2-BD59-A6C34878D82A}">
                    <a16:rowId xmlns:a16="http://schemas.microsoft.com/office/drawing/2014/main" val="3100981310"/>
                  </a:ext>
                </a:extLst>
              </a:tr>
              <a:tr h="313536">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rPr>
                        <a:t>Maintain services of Paediatric Dentistry general anaesthetic</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ap="flat" cmpd="sng" algn="ctr">
                      <a:solidFill>
                        <a:srgbClr val="4EA72E"/>
                      </a:solidFill>
                      <a:prstDash val="solid"/>
                      <a:round/>
                      <a:headEnd type="none" w="med" len="med"/>
                      <a:tailEnd type="none" w="med" len="med"/>
                    </a:lnT>
                    <a:lnB w="12700" cmpd="sng">
                      <a:solidFill>
                        <a:srgbClr val="4EA72E"/>
                      </a:solidFill>
                    </a:lnB>
                    <a:lnTlToBr w="12700" cmpd="sng">
                      <a:noFill/>
                      <a:prstDash val="solid"/>
                    </a:lnTlToBr>
                    <a:lnBlToTr w="12700" cmpd="sng">
                      <a:noFill/>
                      <a:prstDash val="solid"/>
                    </a:lnBlToTr>
                    <a:solidFill>
                      <a:srgbClr val="4EA72E">
                        <a:tint val="40000"/>
                      </a:srgbClr>
                    </a:solidFill>
                  </a:tcPr>
                </a:tc>
                <a:extLst>
                  <a:ext uri="{0D108BD9-81ED-4DB2-BD59-A6C34878D82A}">
                    <a16:rowId xmlns:a16="http://schemas.microsoft.com/office/drawing/2014/main" val="2323466645"/>
                  </a:ext>
                </a:extLst>
              </a:tr>
              <a:tr h="207558">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rPr>
                        <a:t>Implementation of Pan Cluster Priorities</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mpd="sng">
                      <a:solidFill>
                        <a:srgbClr val="4EA72E"/>
                      </a:solidFill>
                    </a:lnB>
                    <a:lnTlToBr w="12700" cmpd="sng">
                      <a:noFill/>
                      <a:prstDash val="solid"/>
                    </a:lnTlToBr>
                    <a:lnBlToTr w="12700" cmpd="sng">
                      <a:noFill/>
                      <a:prstDash val="solid"/>
                    </a:lnBlToTr>
                    <a:solidFill>
                      <a:srgbClr val="4EA72E">
                        <a:tint val="20000"/>
                      </a:srgbClr>
                    </a:solidFill>
                  </a:tcPr>
                </a:tc>
                <a:extLst>
                  <a:ext uri="{0D108BD9-81ED-4DB2-BD59-A6C34878D82A}">
                    <a16:rowId xmlns:a16="http://schemas.microsoft.com/office/drawing/2014/main" val="4229014756"/>
                  </a:ext>
                </a:extLst>
              </a:tr>
              <a:tr h="215400">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rPr>
                        <a:t>Implement Local Cluster Plans (208 key actions)</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mpd="sng">
                      <a:solidFill>
                        <a:srgbClr val="4EA72E"/>
                      </a:solidFill>
                    </a:lnB>
                    <a:lnTlToBr w="12700" cmpd="sng">
                      <a:noFill/>
                      <a:prstDash val="solid"/>
                    </a:lnTlToBr>
                    <a:lnBlToTr w="12700" cmpd="sng">
                      <a:noFill/>
                      <a:prstDash val="solid"/>
                    </a:lnBlToTr>
                    <a:solidFill>
                      <a:srgbClr val="4EA72E">
                        <a:tint val="40000"/>
                      </a:srgbClr>
                    </a:solidFill>
                  </a:tcPr>
                </a:tc>
                <a:extLst>
                  <a:ext uri="{0D108BD9-81ED-4DB2-BD59-A6C34878D82A}">
                    <a16:rowId xmlns:a16="http://schemas.microsoft.com/office/drawing/2014/main" val="1249859190"/>
                  </a:ext>
                </a:extLst>
              </a:tr>
              <a:tr h="201502">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rPr>
                        <a:t>Implementation of Electronic Prescribing</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mpd="sng">
                      <a:solidFill>
                        <a:srgbClr val="4EA72E"/>
                      </a:solidFill>
                    </a:lnB>
                    <a:lnTlToBr w="12700" cmpd="sng">
                      <a:noFill/>
                      <a:prstDash val="solid"/>
                    </a:lnTlToBr>
                    <a:lnBlToTr w="12700" cmpd="sng">
                      <a:noFill/>
                      <a:prstDash val="solid"/>
                    </a:lnBlToTr>
                    <a:solidFill>
                      <a:srgbClr val="4EA72E">
                        <a:tint val="20000"/>
                      </a:srgbClr>
                    </a:solidFill>
                  </a:tcPr>
                </a:tc>
                <a:extLst>
                  <a:ext uri="{0D108BD9-81ED-4DB2-BD59-A6C34878D82A}">
                    <a16:rowId xmlns:a16="http://schemas.microsoft.com/office/drawing/2014/main" val="3782594751"/>
                  </a:ext>
                </a:extLst>
              </a:tr>
              <a:tr h="321085">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rPr>
                        <a:t>Maximise number of Pharmacies offering the Independent Prescribing Service</a:t>
                      </a:r>
                      <a:endParaRPr lang="en-GB" sz="900" b="0" kern="1200">
                        <a:solidFill>
                          <a:schemeClr val="tx1"/>
                        </a:solidFill>
                        <a:latin typeface="+mn-lt"/>
                        <a:ea typeface="+mn-ea"/>
                        <a:cs typeface="+mn-cs"/>
                      </a:endParaRP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ap="flat" cmpd="sng" algn="ctr">
                      <a:solidFill>
                        <a:srgbClr val="4EA72E"/>
                      </a:solidFill>
                      <a:prstDash val="solid"/>
                      <a:round/>
                      <a:headEnd type="none" w="med" len="med"/>
                      <a:tailEnd type="none" w="med" len="med"/>
                    </a:lnB>
                    <a:lnTlToBr w="12700" cmpd="sng">
                      <a:noFill/>
                      <a:prstDash val="solid"/>
                    </a:lnTlToBr>
                    <a:lnBlToTr w="12700" cmpd="sng">
                      <a:noFill/>
                      <a:prstDash val="solid"/>
                    </a:lnBlToTr>
                    <a:solidFill>
                      <a:srgbClr val="4EA72E">
                        <a:tint val="40000"/>
                      </a:srgbClr>
                    </a:solidFill>
                  </a:tcPr>
                </a:tc>
                <a:extLst>
                  <a:ext uri="{0D108BD9-81ED-4DB2-BD59-A6C34878D82A}">
                    <a16:rowId xmlns:a16="http://schemas.microsoft.com/office/drawing/2014/main" val="1827092180"/>
                  </a:ext>
                </a:extLst>
              </a:tr>
              <a:tr h="313100">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latin typeface="+mn-lt"/>
                          <a:ea typeface="+mn-ea"/>
                          <a:cs typeface="+mn-cs"/>
                        </a:rPr>
                        <a:t>Continue with implementing Community Psychology Model</a:t>
                      </a: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ap="flat" cmpd="sng" algn="ctr">
                      <a:solidFill>
                        <a:srgbClr val="4EA72E"/>
                      </a:solidFill>
                      <a:prstDash val="solid"/>
                      <a:round/>
                      <a:headEnd type="none" w="med" len="med"/>
                      <a:tailEnd type="none" w="med" len="med"/>
                    </a:lnB>
                    <a:lnTlToBr w="12700" cmpd="sng">
                      <a:noFill/>
                      <a:prstDash val="solid"/>
                    </a:lnTlToBr>
                    <a:lnBlToTr w="12700" cmpd="sng">
                      <a:noFill/>
                      <a:prstDash val="solid"/>
                    </a:lnBlToTr>
                    <a:solidFill>
                      <a:srgbClr val="4EA72E">
                        <a:tint val="40000"/>
                      </a:srgbClr>
                    </a:solidFill>
                  </a:tcPr>
                </a:tc>
                <a:extLst>
                  <a:ext uri="{0D108BD9-81ED-4DB2-BD59-A6C34878D82A}">
                    <a16:rowId xmlns:a16="http://schemas.microsoft.com/office/drawing/2014/main" val="2208767081"/>
                  </a:ext>
                </a:extLst>
              </a:tr>
              <a:tr h="226952">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latin typeface="+mn-lt"/>
                          <a:ea typeface="+mn-ea"/>
                          <a:cs typeface="+mn-cs"/>
                        </a:rPr>
                        <a:t>Review all high CHC placements </a:t>
                      </a:r>
                    </a:p>
                  </a:txBody>
                  <a:tcPr marL="53068" marR="53068" marT="26534" marB="26534" anchor="ctr">
                    <a:lnL w="12700" cmpd="sng">
                      <a:solidFill>
                        <a:srgbClr val="4EA72E"/>
                      </a:solidFill>
                    </a:lnL>
                    <a:lnR w="12700" cmpd="sng">
                      <a:solidFill>
                        <a:srgbClr val="4EA72E"/>
                      </a:solidFill>
                    </a:lnR>
                    <a:lnT w="12700" cap="flat" cmpd="sng" algn="ctr">
                      <a:solidFill>
                        <a:srgbClr val="4EA72E"/>
                      </a:solidFill>
                      <a:prstDash val="solid"/>
                      <a:round/>
                      <a:headEnd type="none" w="med" len="med"/>
                      <a:tailEnd type="none" w="med" len="med"/>
                    </a:lnT>
                    <a:lnB w="12700" cap="flat" cmpd="sng" algn="ctr">
                      <a:solidFill>
                        <a:srgbClr val="4EA72E"/>
                      </a:solidFill>
                      <a:prstDash val="solid"/>
                      <a:round/>
                      <a:headEnd type="none" w="med" len="med"/>
                      <a:tailEnd type="none" w="med" len="med"/>
                    </a:lnB>
                    <a:lnTlToBr w="12700" cmpd="sng">
                      <a:noFill/>
                      <a:prstDash val="solid"/>
                    </a:lnTlToBr>
                    <a:lnBlToTr w="12700" cmpd="sng">
                      <a:noFill/>
                      <a:prstDash val="solid"/>
                    </a:lnBlToTr>
                    <a:solidFill>
                      <a:srgbClr val="4EA72E">
                        <a:tint val="40000"/>
                      </a:srgbClr>
                    </a:solidFill>
                  </a:tcPr>
                </a:tc>
                <a:extLst>
                  <a:ext uri="{0D108BD9-81ED-4DB2-BD59-A6C34878D82A}">
                    <a16:rowId xmlns:a16="http://schemas.microsoft.com/office/drawing/2014/main" val="2764236359"/>
                  </a:ext>
                </a:extLst>
              </a:tr>
              <a:tr h="243192">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lang="en-GB" sz="900" b="0" kern="1200">
                          <a:solidFill>
                            <a:schemeClr val="tx1"/>
                          </a:solidFill>
                          <a:latin typeface="+mn-lt"/>
                          <a:ea typeface="+mn-ea"/>
                          <a:cs typeface="+mn-cs"/>
                        </a:rPr>
                        <a:t>Delivery of GMS Planned Care Programme </a:t>
                      </a:r>
                    </a:p>
                  </a:txBody>
                  <a:tcPr marL="53068" marR="53068" marT="26534" marB="26534" anchor="ctr">
                    <a:lnL w="12700" cmpd="sng">
                      <a:solidFill>
                        <a:srgbClr val="4EA72E"/>
                      </a:solidFill>
                    </a:lnL>
                    <a:lnR w="12700" cmpd="sng">
                      <a:solidFill>
                        <a:srgbClr val="4EA72E"/>
                      </a:solidFill>
                    </a:lnR>
                    <a:lnT w="12700" cmpd="sng">
                      <a:solidFill>
                        <a:srgbClr val="4EA72E"/>
                      </a:solidFill>
                    </a:lnT>
                    <a:lnB w="12700" cap="flat" cmpd="sng" algn="ctr">
                      <a:solidFill>
                        <a:srgbClr val="4EA72E"/>
                      </a:solidFill>
                      <a:prstDash val="solid"/>
                      <a:round/>
                      <a:headEnd type="none" w="med" len="med"/>
                      <a:tailEnd type="none" w="med" len="med"/>
                    </a:lnB>
                    <a:lnTlToBr w="12700" cmpd="sng">
                      <a:noFill/>
                      <a:prstDash val="solid"/>
                    </a:lnTlToBr>
                    <a:lnBlToTr w="12700" cmpd="sng">
                      <a:noFill/>
                      <a:prstDash val="solid"/>
                    </a:lnBlToTr>
                    <a:solidFill>
                      <a:srgbClr val="4EA72E">
                        <a:tint val="40000"/>
                      </a:srgbClr>
                    </a:solidFill>
                  </a:tcPr>
                </a:tc>
                <a:extLst>
                  <a:ext uri="{0D108BD9-81ED-4DB2-BD59-A6C34878D82A}">
                    <a16:rowId xmlns:a16="http://schemas.microsoft.com/office/drawing/2014/main" val="3100800039"/>
                  </a:ext>
                </a:extLst>
              </a:tr>
            </a:tbl>
          </a:graphicData>
        </a:graphic>
      </p:graphicFrame>
      <p:cxnSp>
        <p:nvCxnSpPr>
          <p:cNvPr id="23" name="Connector: Elbow 22">
            <a:extLst>
              <a:ext uri="{FF2B5EF4-FFF2-40B4-BE49-F238E27FC236}">
                <a16:creationId xmlns:a16="http://schemas.microsoft.com/office/drawing/2014/main" id="{4C8FF0B6-4E66-B496-E1CC-35F0167EDF3B}"/>
              </a:ext>
            </a:extLst>
          </p:cNvPr>
          <p:cNvCxnSpPr>
            <a:cxnSpLocks/>
          </p:cNvCxnSpPr>
          <p:nvPr/>
        </p:nvCxnSpPr>
        <p:spPr>
          <a:xfrm>
            <a:off x="2157383" y="1374725"/>
            <a:ext cx="557108" cy="1568267"/>
          </a:xfrm>
          <a:prstGeom prst="bentConnector3">
            <a:avLst>
              <a:gd name="adj1" fmla="val 50000"/>
            </a:avLst>
          </a:prstGeom>
          <a:noFill/>
          <a:ln w="19050" cap="flat" cmpd="sng" algn="ctr">
            <a:solidFill>
              <a:srgbClr val="156082"/>
            </a:solidFill>
            <a:prstDash val="solid"/>
            <a:miter lim="800000"/>
          </a:ln>
          <a:effectLst/>
        </p:spPr>
      </p:cxnSp>
      <p:cxnSp>
        <p:nvCxnSpPr>
          <p:cNvPr id="24" name="Connector: Elbow 23">
            <a:extLst>
              <a:ext uri="{FF2B5EF4-FFF2-40B4-BE49-F238E27FC236}">
                <a16:creationId xmlns:a16="http://schemas.microsoft.com/office/drawing/2014/main" id="{376906C5-C95B-EDA1-921B-0975301653DE}"/>
              </a:ext>
            </a:extLst>
          </p:cNvPr>
          <p:cNvCxnSpPr>
            <a:cxnSpLocks/>
          </p:cNvCxnSpPr>
          <p:nvPr/>
        </p:nvCxnSpPr>
        <p:spPr>
          <a:xfrm flipV="1">
            <a:off x="2159598" y="2935324"/>
            <a:ext cx="577851" cy="493994"/>
          </a:xfrm>
          <a:prstGeom prst="bentConnector3">
            <a:avLst>
              <a:gd name="adj1" fmla="val 50000"/>
            </a:avLst>
          </a:prstGeom>
          <a:noFill/>
          <a:ln w="19050" cap="flat" cmpd="sng" algn="ctr">
            <a:solidFill>
              <a:srgbClr val="156082"/>
            </a:solidFill>
            <a:prstDash val="solid"/>
            <a:miter lim="800000"/>
          </a:ln>
          <a:effectLst/>
        </p:spPr>
      </p:cxnSp>
      <p:cxnSp>
        <p:nvCxnSpPr>
          <p:cNvPr id="25" name="Connector: Elbow 24">
            <a:extLst>
              <a:ext uri="{FF2B5EF4-FFF2-40B4-BE49-F238E27FC236}">
                <a16:creationId xmlns:a16="http://schemas.microsoft.com/office/drawing/2014/main" id="{67E6B427-1943-34BB-84F0-269DD7CFE355}"/>
              </a:ext>
            </a:extLst>
          </p:cNvPr>
          <p:cNvCxnSpPr>
            <a:cxnSpLocks/>
          </p:cNvCxnSpPr>
          <p:nvPr/>
        </p:nvCxnSpPr>
        <p:spPr>
          <a:xfrm>
            <a:off x="2154855" y="1947481"/>
            <a:ext cx="582594" cy="995511"/>
          </a:xfrm>
          <a:prstGeom prst="bentConnector3">
            <a:avLst>
              <a:gd name="adj1" fmla="val 50000"/>
            </a:avLst>
          </a:prstGeom>
          <a:noFill/>
          <a:ln w="19050" cap="flat" cmpd="sng" algn="ctr">
            <a:solidFill>
              <a:srgbClr val="156082"/>
            </a:solidFill>
            <a:prstDash val="solid"/>
            <a:miter lim="800000"/>
          </a:ln>
          <a:effectLst/>
        </p:spPr>
      </p:cxnSp>
      <p:cxnSp>
        <p:nvCxnSpPr>
          <p:cNvPr id="26" name="Connector: Elbow 25">
            <a:extLst>
              <a:ext uri="{FF2B5EF4-FFF2-40B4-BE49-F238E27FC236}">
                <a16:creationId xmlns:a16="http://schemas.microsoft.com/office/drawing/2014/main" id="{5C8F0F4B-935E-8103-94D6-7D2F508DB72C}"/>
              </a:ext>
            </a:extLst>
          </p:cNvPr>
          <p:cNvCxnSpPr>
            <a:cxnSpLocks/>
          </p:cNvCxnSpPr>
          <p:nvPr/>
        </p:nvCxnSpPr>
        <p:spPr>
          <a:xfrm flipV="1">
            <a:off x="2163803" y="2910408"/>
            <a:ext cx="582690" cy="1402449"/>
          </a:xfrm>
          <a:prstGeom prst="bentConnector3">
            <a:avLst>
              <a:gd name="adj1" fmla="val 50000"/>
            </a:avLst>
          </a:prstGeom>
          <a:noFill/>
          <a:ln w="19050" cap="flat" cmpd="sng" algn="ctr">
            <a:solidFill>
              <a:srgbClr val="156082"/>
            </a:solidFill>
            <a:prstDash val="solid"/>
            <a:miter lim="800000"/>
          </a:ln>
          <a:effectLst/>
        </p:spPr>
      </p:cxnSp>
      <p:sp>
        <p:nvSpPr>
          <p:cNvPr id="28" name="Arrow: Pentagon 27">
            <a:extLst>
              <a:ext uri="{FF2B5EF4-FFF2-40B4-BE49-F238E27FC236}">
                <a16:creationId xmlns:a16="http://schemas.microsoft.com/office/drawing/2014/main" id="{3E5238BC-F8A6-A814-D12C-02E2DD2FB17E}"/>
              </a:ext>
            </a:extLst>
          </p:cNvPr>
          <p:cNvSpPr/>
          <p:nvPr/>
        </p:nvSpPr>
        <p:spPr>
          <a:xfrm>
            <a:off x="514844" y="5052444"/>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PCPG Priorities</a:t>
            </a:r>
          </a:p>
        </p:txBody>
      </p:sp>
      <p:sp>
        <p:nvSpPr>
          <p:cNvPr id="29" name="Arrow: Pentagon 28">
            <a:extLst>
              <a:ext uri="{FF2B5EF4-FFF2-40B4-BE49-F238E27FC236}">
                <a16:creationId xmlns:a16="http://schemas.microsoft.com/office/drawing/2014/main" id="{641B3ED5-2CEB-6DAE-5089-26CA583BFB95}"/>
              </a:ext>
            </a:extLst>
          </p:cNvPr>
          <p:cNvSpPr/>
          <p:nvPr/>
        </p:nvSpPr>
        <p:spPr>
          <a:xfrm>
            <a:off x="514844" y="4874940"/>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Primary &amp; Community Estates Strategy</a:t>
            </a:r>
          </a:p>
        </p:txBody>
      </p:sp>
      <p:sp>
        <p:nvSpPr>
          <p:cNvPr id="65" name="TextBox 64">
            <a:extLst>
              <a:ext uri="{FF2B5EF4-FFF2-40B4-BE49-F238E27FC236}">
                <a16:creationId xmlns:a16="http://schemas.microsoft.com/office/drawing/2014/main" id="{6F3A5FF8-9D66-3F9B-99B6-A009767F73B9}"/>
              </a:ext>
            </a:extLst>
          </p:cNvPr>
          <p:cNvSpPr txBox="1"/>
          <p:nvPr/>
        </p:nvSpPr>
        <p:spPr>
          <a:xfrm>
            <a:off x="590265" y="836585"/>
            <a:ext cx="1848800" cy="227581"/>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System Priorities </a:t>
            </a:r>
            <a:endParaRPr lang="en-GB" sz="894" b="1">
              <a:solidFill>
                <a:prstClr val="white">
                  <a:lumMod val="50000"/>
                </a:prstClr>
              </a:solidFill>
              <a:latin typeface="Aptos" panose="02110004020202020204"/>
            </a:endParaRPr>
          </a:p>
        </p:txBody>
      </p:sp>
      <p:sp>
        <p:nvSpPr>
          <p:cNvPr id="67" name="TextBox 66">
            <a:extLst>
              <a:ext uri="{FF2B5EF4-FFF2-40B4-BE49-F238E27FC236}">
                <a16:creationId xmlns:a16="http://schemas.microsoft.com/office/drawing/2014/main" id="{8C98239F-3BD4-698D-9B49-DECB842C7E3B}"/>
              </a:ext>
            </a:extLst>
          </p:cNvPr>
          <p:cNvSpPr txBox="1"/>
          <p:nvPr/>
        </p:nvSpPr>
        <p:spPr>
          <a:xfrm>
            <a:off x="3312708" y="838339"/>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Areas to Deliver </a:t>
            </a:r>
            <a:endParaRPr lang="en-GB" sz="894" b="1">
              <a:solidFill>
                <a:prstClr val="white">
                  <a:lumMod val="50000"/>
                </a:prstClr>
              </a:solidFill>
              <a:latin typeface="Aptos" panose="02110004020202020204"/>
            </a:endParaRPr>
          </a:p>
        </p:txBody>
      </p:sp>
      <p:sp>
        <p:nvSpPr>
          <p:cNvPr id="68" name="TextBox 67">
            <a:extLst>
              <a:ext uri="{FF2B5EF4-FFF2-40B4-BE49-F238E27FC236}">
                <a16:creationId xmlns:a16="http://schemas.microsoft.com/office/drawing/2014/main" id="{11BE8B90-E15B-5702-9989-6C801CEA0983}"/>
              </a:ext>
            </a:extLst>
          </p:cNvPr>
          <p:cNvSpPr txBox="1"/>
          <p:nvPr/>
        </p:nvSpPr>
        <p:spPr>
          <a:xfrm>
            <a:off x="5729657" y="838810"/>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Outputs</a:t>
            </a:r>
            <a:endParaRPr lang="en-GB" sz="894" b="1">
              <a:solidFill>
                <a:prstClr val="white">
                  <a:lumMod val="50000"/>
                </a:prstClr>
              </a:solidFill>
              <a:latin typeface="Aptos" panose="02110004020202020204"/>
            </a:endParaRPr>
          </a:p>
        </p:txBody>
      </p:sp>
      <p:sp>
        <p:nvSpPr>
          <p:cNvPr id="72" name="Rectangle 71">
            <a:extLst>
              <a:ext uri="{FF2B5EF4-FFF2-40B4-BE49-F238E27FC236}">
                <a16:creationId xmlns:a16="http://schemas.microsoft.com/office/drawing/2014/main" id="{B95255BA-A60E-4A03-AC12-DC614E06697C}"/>
              </a:ext>
            </a:extLst>
          </p:cNvPr>
          <p:cNvSpPr/>
          <p:nvPr/>
        </p:nvSpPr>
        <p:spPr>
          <a:xfrm>
            <a:off x="7982316" y="3176662"/>
            <a:ext cx="1043313" cy="686662"/>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Sustainable Weight Management Pathway</a:t>
            </a:r>
          </a:p>
        </p:txBody>
      </p:sp>
      <p:sp>
        <p:nvSpPr>
          <p:cNvPr id="73" name="Rectangle 72">
            <a:extLst>
              <a:ext uri="{FF2B5EF4-FFF2-40B4-BE49-F238E27FC236}">
                <a16:creationId xmlns:a16="http://schemas.microsoft.com/office/drawing/2014/main" id="{1D927888-5BD3-30D9-7A9D-BF412622E9CA}"/>
              </a:ext>
            </a:extLst>
          </p:cNvPr>
          <p:cNvSpPr/>
          <p:nvPr/>
        </p:nvSpPr>
        <p:spPr>
          <a:xfrm>
            <a:off x="7984636" y="1476931"/>
            <a:ext cx="1043312" cy="83599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Sustainable Diabetes Prevention Programme</a:t>
            </a:r>
          </a:p>
        </p:txBody>
      </p:sp>
      <p:sp>
        <p:nvSpPr>
          <p:cNvPr id="5" name="Hexagon 4">
            <a:extLst>
              <a:ext uri="{FF2B5EF4-FFF2-40B4-BE49-F238E27FC236}">
                <a16:creationId xmlns:a16="http://schemas.microsoft.com/office/drawing/2014/main" id="{FDE4AD87-F96E-DEA1-5619-748ECBDFBDD5}"/>
              </a:ext>
            </a:extLst>
          </p:cNvPr>
          <p:cNvSpPr/>
          <p:nvPr/>
        </p:nvSpPr>
        <p:spPr>
          <a:xfrm>
            <a:off x="5214043" y="1842498"/>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solidFill>
                  <a:srgbClr val="000000"/>
                </a:solidFill>
                <a:latin typeface="Univers Condensed Light"/>
              </a:rPr>
              <a:t>We will increase the numbers accessing Pharmacist Independent Prescribing Services</a:t>
            </a:r>
          </a:p>
        </p:txBody>
      </p:sp>
      <p:sp>
        <p:nvSpPr>
          <p:cNvPr id="8" name="Hexagon 7">
            <a:extLst>
              <a:ext uri="{FF2B5EF4-FFF2-40B4-BE49-F238E27FC236}">
                <a16:creationId xmlns:a16="http://schemas.microsoft.com/office/drawing/2014/main" id="{94B3C21A-6EF0-BEBD-4362-DC8DFF8FA9E8}"/>
              </a:ext>
            </a:extLst>
          </p:cNvPr>
          <p:cNvSpPr/>
          <p:nvPr/>
        </p:nvSpPr>
        <p:spPr>
          <a:xfrm>
            <a:off x="5218180" y="2612156"/>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solidFill>
                  <a:srgbClr val="000000"/>
                </a:solidFill>
                <a:latin typeface="Univers Condensed Light"/>
              </a:rPr>
              <a:t>We will maintain our delivery of NHS dental services for adults and children</a:t>
            </a:r>
          </a:p>
        </p:txBody>
      </p:sp>
      <p:sp>
        <p:nvSpPr>
          <p:cNvPr id="30" name="Hexagon 29">
            <a:extLst>
              <a:ext uri="{FF2B5EF4-FFF2-40B4-BE49-F238E27FC236}">
                <a16:creationId xmlns:a16="http://schemas.microsoft.com/office/drawing/2014/main" id="{563D5E0E-964B-22D6-BB5F-7C1D363893AB}"/>
              </a:ext>
            </a:extLst>
          </p:cNvPr>
          <p:cNvSpPr/>
          <p:nvPr/>
        </p:nvSpPr>
        <p:spPr>
          <a:xfrm>
            <a:off x="5222320" y="3393302"/>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increase weekend capacity for community nursing and specialist palliative care</a:t>
            </a:r>
          </a:p>
        </p:txBody>
      </p:sp>
      <p:sp>
        <p:nvSpPr>
          <p:cNvPr id="31" name="Hexagon 30">
            <a:extLst>
              <a:ext uri="{FF2B5EF4-FFF2-40B4-BE49-F238E27FC236}">
                <a16:creationId xmlns:a16="http://schemas.microsoft.com/office/drawing/2014/main" id="{810C7568-483A-115F-FDF7-CF25219DAD30}"/>
              </a:ext>
            </a:extLst>
          </p:cNvPr>
          <p:cNvSpPr/>
          <p:nvPr/>
        </p:nvSpPr>
        <p:spPr>
          <a:xfrm>
            <a:off x="5203506" y="4151472"/>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increase capacity of Enhanced Community Care</a:t>
            </a:r>
          </a:p>
        </p:txBody>
      </p:sp>
      <p:sp>
        <p:nvSpPr>
          <p:cNvPr id="34" name="TextBox 29">
            <a:extLst>
              <a:ext uri="{FF2B5EF4-FFF2-40B4-BE49-F238E27FC236}">
                <a16:creationId xmlns:a16="http://schemas.microsoft.com/office/drawing/2014/main" id="{13D191A5-BBB6-4D80-EBE9-6162ABB87064}"/>
              </a:ext>
            </a:extLst>
          </p:cNvPr>
          <p:cNvSpPr txBox="1"/>
          <p:nvPr/>
        </p:nvSpPr>
        <p:spPr>
          <a:xfrm>
            <a:off x="294326" y="304227"/>
            <a:ext cx="6518366" cy="369332"/>
          </a:xfrm>
          <a:prstGeom prst="rect">
            <a:avLst/>
          </a:prstGeom>
          <a:noFill/>
        </p:spPr>
        <p:txBody>
          <a:bodyPr wrap="squar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a:solidFill>
                  <a:srgbClr val="834AAD"/>
                </a:solidFill>
                <a:latin typeface="Aptos Black"/>
              </a:rPr>
              <a:t>Primary Care and Community Services Plan on a Page</a:t>
            </a:r>
            <a:endParaRPr lang="en-GB" b="1">
              <a:solidFill>
                <a:srgbClr val="834AAD"/>
              </a:solidFill>
              <a:latin typeface="Aptos Black" panose="020F0502020204030204" pitchFamily="34" charset="0"/>
            </a:endParaRPr>
          </a:p>
        </p:txBody>
      </p:sp>
    </p:spTree>
    <p:extLst>
      <p:ext uri="{BB962C8B-B14F-4D97-AF65-F5344CB8AC3E}">
        <p14:creationId xmlns:p14="http://schemas.microsoft.com/office/powerpoint/2010/main" val="1064680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B89C5E-E764-DE9A-54F1-4D52B0829600}"/>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0" name="Rectangle: Rounded Corners 49">
            <a:extLst>
              <a:ext uri="{FF2B5EF4-FFF2-40B4-BE49-F238E27FC236}">
                <a16:creationId xmlns:a16="http://schemas.microsoft.com/office/drawing/2014/main" id="{F7132F0C-832D-5FA2-9CFC-6AB1CDB868DB}"/>
              </a:ext>
            </a:extLst>
          </p:cNvPr>
          <p:cNvSpPr/>
          <p:nvPr/>
        </p:nvSpPr>
        <p:spPr>
          <a:xfrm>
            <a:off x="5014071" y="3522233"/>
            <a:ext cx="4422894" cy="2841891"/>
          </a:xfrm>
          <a:prstGeom prst="roundRect">
            <a:avLst>
              <a:gd name="adj" fmla="val 3098"/>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Rounded Corners 5">
            <a:extLst>
              <a:ext uri="{FF2B5EF4-FFF2-40B4-BE49-F238E27FC236}">
                <a16:creationId xmlns:a16="http://schemas.microsoft.com/office/drawing/2014/main" id="{61AECD56-6444-2E4F-27AC-CD9C2043FC8B}"/>
              </a:ext>
            </a:extLst>
          </p:cNvPr>
          <p:cNvSpPr/>
          <p:nvPr/>
        </p:nvSpPr>
        <p:spPr>
          <a:xfrm>
            <a:off x="403375" y="1854742"/>
            <a:ext cx="1914171" cy="661940"/>
          </a:xfrm>
          <a:prstGeom prst="roundRect">
            <a:avLst>
              <a:gd name="adj" fmla="val 10239"/>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3814A1B-63EB-8EA1-EEE3-A271E149E13F}"/>
              </a:ext>
            </a:extLst>
          </p:cNvPr>
          <p:cNvSpPr txBox="1"/>
          <p:nvPr/>
        </p:nvSpPr>
        <p:spPr>
          <a:xfrm>
            <a:off x="472355" y="2209164"/>
            <a:ext cx="1061948" cy="246221"/>
          </a:xfrm>
          <a:prstGeom prst="rect">
            <a:avLst/>
          </a:prstGeom>
          <a:noFill/>
        </p:spPr>
        <p:txBody>
          <a:bodyPr wrap="square" rtlCol="0">
            <a:spAutoFit/>
          </a:bodyPr>
          <a:lstStyle/>
          <a:p>
            <a:pPr algn="ctr"/>
            <a:r>
              <a:rPr lang="en-GB" sz="1000" kern="1400">
                <a:solidFill>
                  <a:schemeClr val="tx2"/>
                </a:solidFill>
                <a:latin typeface="Univers Condensed Light" panose="020B0306020202040204" pitchFamily="34" charset="0"/>
                <a:ea typeface="Verdana" panose="020B0604030504040204" pitchFamily="34" charset="0"/>
              </a:rPr>
              <a:t>Approx. population</a:t>
            </a:r>
          </a:p>
        </p:txBody>
      </p:sp>
      <p:sp>
        <p:nvSpPr>
          <p:cNvPr id="8" name="TextBox 7">
            <a:extLst>
              <a:ext uri="{FF2B5EF4-FFF2-40B4-BE49-F238E27FC236}">
                <a16:creationId xmlns:a16="http://schemas.microsoft.com/office/drawing/2014/main" id="{A6014218-48ED-6416-A194-D327F6AD9E91}"/>
              </a:ext>
            </a:extLst>
          </p:cNvPr>
          <p:cNvSpPr txBox="1"/>
          <p:nvPr/>
        </p:nvSpPr>
        <p:spPr>
          <a:xfrm>
            <a:off x="502509" y="1887780"/>
            <a:ext cx="1148213" cy="461665"/>
          </a:xfrm>
          <a:prstGeom prst="rect">
            <a:avLst/>
          </a:prstGeom>
          <a:noFill/>
        </p:spPr>
        <p:txBody>
          <a:bodyPr wrap="square">
            <a:spAutoFit/>
          </a:bodyPr>
          <a:lstStyle/>
          <a:p>
            <a:r>
              <a:rPr lang="en-GB" sz="2400" b="1" kern="1400">
                <a:solidFill>
                  <a:schemeClr val="tx2"/>
                </a:solidFill>
                <a:latin typeface="Univers Condensed Light" panose="020B0306020202040204" pitchFamily="34" charset="0"/>
                <a:ea typeface="Verdana" panose="020B0604030504040204" pitchFamily="34" charset="0"/>
              </a:rPr>
              <a:t>396,000</a:t>
            </a:r>
            <a:endParaRPr lang="en-GB" sz="2400" b="1">
              <a:solidFill>
                <a:schemeClr val="tx2"/>
              </a:solidFill>
              <a:latin typeface="Univers Condensed Light" panose="020B0306020202040204" pitchFamily="34" charset="0"/>
            </a:endParaRPr>
          </a:p>
        </p:txBody>
      </p:sp>
      <p:sp>
        <p:nvSpPr>
          <p:cNvPr id="9" name="Rectangle: Rounded Corners 8">
            <a:extLst>
              <a:ext uri="{FF2B5EF4-FFF2-40B4-BE49-F238E27FC236}">
                <a16:creationId xmlns:a16="http://schemas.microsoft.com/office/drawing/2014/main" id="{040BD9C5-41F2-7AF9-358C-8F771CDE8C01}"/>
              </a:ext>
            </a:extLst>
          </p:cNvPr>
          <p:cNvSpPr/>
          <p:nvPr/>
        </p:nvSpPr>
        <p:spPr>
          <a:xfrm>
            <a:off x="397918" y="2583519"/>
            <a:ext cx="2542260" cy="2272198"/>
          </a:xfrm>
          <a:prstGeom prst="roundRect">
            <a:avLst>
              <a:gd name="adj" fmla="val 2264"/>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AB06F635-CB5C-1A4F-ED03-EEC9908B96A2}"/>
              </a:ext>
            </a:extLst>
          </p:cNvPr>
          <p:cNvSpPr/>
          <p:nvPr/>
        </p:nvSpPr>
        <p:spPr>
          <a:xfrm>
            <a:off x="1040972" y="2842766"/>
            <a:ext cx="1836000" cy="180264"/>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GB" sz="1000" kern="1400">
                <a:solidFill>
                  <a:schemeClr val="accent1"/>
                </a:solidFill>
                <a:latin typeface="Univers Condensed Light" panose="020B0306020202040204" pitchFamily="34" charset="0"/>
                <a:ea typeface="Verdana" panose="020B0604030504040204" pitchFamily="34" charset="0"/>
              </a:rPr>
              <a:t>81.5 years</a:t>
            </a:r>
          </a:p>
        </p:txBody>
      </p:sp>
      <p:sp>
        <p:nvSpPr>
          <p:cNvPr id="11" name="Rectangle 10">
            <a:extLst>
              <a:ext uri="{FF2B5EF4-FFF2-40B4-BE49-F238E27FC236}">
                <a16:creationId xmlns:a16="http://schemas.microsoft.com/office/drawing/2014/main" id="{B6B1ED03-1275-F207-997F-ABBA87B487BC}"/>
              </a:ext>
            </a:extLst>
          </p:cNvPr>
          <p:cNvSpPr/>
          <p:nvPr/>
        </p:nvSpPr>
        <p:spPr>
          <a:xfrm>
            <a:off x="1040972" y="3088329"/>
            <a:ext cx="1582537" cy="178450"/>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GB" sz="1000" kern="1400">
                <a:solidFill>
                  <a:schemeClr val="bg1"/>
                </a:solidFill>
                <a:latin typeface="Univers Condensed Light" panose="020B0306020202040204" pitchFamily="34" charset="0"/>
                <a:ea typeface="Verdana" panose="020B0604030504040204" pitchFamily="34" charset="0"/>
              </a:rPr>
              <a:t>77.3 Years</a:t>
            </a:r>
          </a:p>
        </p:txBody>
      </p:sp>
      <p:sp>
        <p:nvSpPr>
          <p:cNvPr id="12" name="TextBox 11">
            <a:extLst>
              <a:ext uri="{FF2B5EF4-FFF2-40B4-BE49-F238E27FC236}">
                <a16:creationId xmlns:a16="http://schemas.microsoft.com/office/drawing/2014/main" id="{1F70C809-4747-FB17-4B14-6339E1A07B60}"/>
              </a:ext>
            </a:extLst>
          </p:cNvPr>
          <p:cNvSpPr txBox="1"/>
          <p:nvPr/>
        </p:nvSpPr>
        <p:spPr>
          <a:xfrm>
            <a:off x="397918" y="2562056"/>
            <a:ext cx="3650262" cy="276999"/>
          </a:xfrm>
          <a:prstGeom prst="rect">
            <a:avLst/>
          </a:prstGeom>
          <a:noFill/>
        </p:spPr>
        <p:txBody>
          <a:bodyPr wrap="square" rtlCol="0">
            <a:spAutoFit/>
          </a:bodyPr>
          <a:lstStyle/>
          <a:p>
            <a:r>
              <a:rPr lang="en-GB" sz="1200" b="1">
                <a:solidFill>
                  <a:schemeClr val="tx2"/>
                </a:solidFill>
                <a:latin typeface="Univers Condensed Light" panose="020B0306020202040204" pitchFamily="34" charset="0"/>
              </a:rPr>
              <a:t>Life Expectancy</a:t>
            </a:r>
          </a:p>
        </p:txBody>
      </p:sp>
      <p:sp>
        <p:nvSpPr>
          <p:cNvPr id="13" name="TextBox 12">
            <a:extLst>
              <a:ext uri="{FF2B5EF4-FFF2-40B4-BE49-F238E27FC236}">
                <a16:creationId xmlns:a16="http://schemas.microsoft.com/office/drawing/2014/main" id="{05F69D32-10BC-5B7C-58EF-9F72489F7C62}"/>
              </a:ext>
            </a:extLst>
          </p:cNvPr>
          <p:cNvSpPr txBox="1"/>
          <p:nvPr/>
        </p:nvSpPr>
        <p:spPr>
          <a:xfrm>
            <a:off x="475982" y="2766803"/>
            <a:ext cx="644717" cy="276999"/>
          </a:xfrm>
          <a:prstGeom prst="rect">
            <a:avLst/>
          </a:prstGeom>
          <a:noFill/>
        </p:spPr>
        <p:txBody>
          <a:bodyPr wrap="square" rtlCol="0">
            <a:spAutoFit/>
          </a:bodyPr>
          <a:lstStyle/>
          <a:p>
            <a:pPr algn="ctr"/>
            <a:r>
              <a:rPr lang="en-GB" sz="1200">
                <a:solidFill>
                  <a:schemeClr val="tx2"/>
                </a:solidFill>
                <a:latin typeface="Univers Condensed Light" panose="020B0306020202040204" pitchFamily="34" charset="0"/>
              </a:rPr>
              <a:t>Female</a:t>
            </a:r>
          </a:p>
        </p:txBody>
      </p:sp>
      <p:sp>
        <p:nvSpPr>
          <p:cNvPr id="14" name="TextBox 13">
            <a:extLst>
              <a:ext uri="{FF2B5EF4-FFF2-40B4-BE49-F238E27FC236}">
                <a16:creationId xmlns:a16="http://schemas.microsoft.com/office/drawing/2014/main" id="{33D5C5F8-477E-1A25-03C4-919A53335F89}"/>
              </a:ext>
            </a:extLst>
          </p:cNvPr>
          <p:cNvSpPr txBox="1"/>
          <p:nvPr/>
        </p:nvSpPr>
        <p:spPr>
          <a:xfrm>
            <a:off x="475982" y="3022233"/>
            <a:ext cx="644717" cy="276999"/>
          </a:xfrm>
          <a:prstGeom prst="rect">
            <a:avLst/>
          </a:prstGeom>
          <a:noFill/>
        </p:spPr>
        <p:txBody>
          <a:bodyPr wrap="square" rtlCol="0">
            <a:spAutoFit/>
          </a:bodyPr>
          <a:lstStyle/>
          <a:p>
            <a:pPr algn="ctr"/>
            <a:r>
              <a:rPr lang="en-GB" sz="1200">
                <a:solidFill>
                  <a:schemeClr val="tx2"/>
                </a:solidFill>
                <a:latin typeface="Univers Condensed Light" panose="020B0306020202040204" pitchFamily="34" charset="0"/>
              </a:rPr>
              <a:t>Male</a:t>
            </a:r>
          </a:p>
        </p:txBody>
      </p:sp>
      <p:sp>
        <p:nvSpPr>
          <p:cNvPr id="15" name="Rectangle 14">
            <a:extLst>
              <a:ext uri="{FF2B5EF4-FFF2-40B4-BE49-F238E27FC236}">
                <a16:creationId xmlns:a16="http://schemas.microsoft.com/office/drawing/2014/main" id="{F3F75A8B-F21C-EE08-2CD2-D00F68BE0EAF}"/>
              </a:ext>
            </a:extLst>
          </p:cNvPr>
          <p:cNvSpPr/>
          <p:nvPr/>
        </p:nvSpPr>
        <p:spPr>
          <a:xfrm>
            <a:off x="530564" y="4326719"/>
            <a:ext cx="540000" cy="309677"/>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a:solidFill>
                  <a:schemeClr val="accent1"/>
                </a:solidFill>
                <a:latin typeface="Univers Condensed Light" panose="020B0306020202040204" pitchFamily="34" charset="0"/>
                <a:ea typeface="Verdana" panose="020B0604030504040204" pitchFamily="34" charset="0"/>
              </a:rPr>
              <a:t>6.8 years</a:t>
            </a:r>
          </a:p>
        </p:txBody>
      </p:sp>
      <p:sp>
        <p:nvSpPr>
          <p:cNvPr id="16" name="TextBox 15">
            <a:extLst>
              <a:ext uri="{FF2B5EF4-FFF2-40B4-BE49-F238E27FC236}">
                <a16:creationId xmlns:a16="http://schemas.microsoft.com/office/drawing/2014/main" id="{9C7555E0-C50C-5AF3-D7CC-1B1A142D95A6}"/>
              </a:ext>
            </a:extLst>
          </p:cNvPr>
          <p:cNvSpPr txBox="1"/>
          <p:nvPr/>
        </p:nvSpPr>
        <p:spPr>
          <a:xfrm>
            <a:off x="799035" y="4591864"/>
            <a:ext cx="644717" cy="276999"/>
          </a:xfrm>
          <a:prstGeom prst="rect">
            <a:avLst/>
          </a:prstGeom>
          <a:noFill/>
        </p:spPr>
        <p:txBody>
          <a:bodyPr wrap="square" rtlCol="0">
            <a:spAutoFit/>
          </a:bodyPr>
          <a:lstStyle/>
          <a:p>
            <a:pPr algn="ctr"/>
            <a:r>
              <a:rPr lang="en-GB" sz="1200">
                <a:solidFill>
                  <a:schemeClr val="tx2"/>
                </a:solidFill>
                <a:latin typeface="Univers Condensed Light" panose="020B0306020202040204" pitchFamily="34" charset="0"/>
              </a:rPr>
              <a:t>Female</a:t>
            </a:r>
          </a:p>
        </p:txBody>
      </p:sp>
      <p:sp>
        <p:nvSpPr>
          <p:cNvPr id="17" name="TextBox 16">
            <a:extLst>
              <a:ext uri="{FF2B5EF4-FFF2-40B4-BE49-F238E27FC236}">
                <a16:creationId xmlns:a16="http://schemas.microsoft.com/office/drawing/2014/main" id="{D14472CF-5B09-8E16-B4E0-2E4A5EF00739}"/>
              </a:ext>
            </a:extLst>
          </p:cNvPr>
          <p:cNvSpPr txBox="1"/>
          <p:nvPr/>
        </p:nvSpPr>
        <p:spPr>
          <a:xfrm>
            <a:off x="1978792" y="4618783"/>
            <a:ext cx="644717" cy="276999"/>
          </a:xfrm>
          <a:prstGeom prst="rect">
            <a:avLst/>
          </a:prstGeom>
          <a:noFill/>
        </p:spPr>
        <p:txBody>
          <a:bodyPr wrap="square" rtlCol="0">
            <a:spAutoFit/>
          </a:bodyPr>
          <a:lstStyle/>
          <a:p>
            <a:pPr algn="ctr"/>
            <a:r>
              <a:rPr lang="en-GB" sz="1200">
                <a:solidFill>
                  <a:schemeClr val="tx2"/>
                </a:solidFill>
                <a:latin typeface="Univers Condensed Light" panose="020B0306020202040204" pitchFamily="34" charset="0"/>
              </a:rPr>
              <a:t>Male</a:t>
            </a:r>
          </a:p>
        </p:txBody>
      </p:sp>
      <p:sp>
        <p:nvSpPr>
          <p:cNvPr id="18" name="TextBox 17">
            <a:extLst>
              <a:ext uri="{FF2B5EF4-FFF2-40B4-BE49-F238E27FC236}">
                <a16:creationId xmlns:a16="http://schemas.microsoft.com/office/drawing/2014/main" id="{5C69E17A-F5B0-AF32-A420-02C9DB9CC375}"/>
              </a:ext>
            </a:extLst>
          </p:cNvPr>
          <p:cNvSpPr txBox="1"/>
          <p:nvPr/>
        </p:nvSpPr>
        <p:spPr>
          <a:xfrm>
            <a:off x="405445" y="3335199"/>
            <a:ext cx="1770996" cy="374461"/>
          </a:xfrm>
          <a:prstGeom prst="rect">
            <a:avLst/>
          </a:prstGeom>
          <a:noFill/>
        </p:spPr>
        <p:txBody>
          <a:bodyPr wrap="square" rtlCol="0">
            <a:spAutoFit/>
          </a:bodyPr>
          <a:lstStyle/>
          <a:p>
            <a:pPr>
              <a:lnSpc>
                <a:spcPts val="1100"/>
              </a:lnSpc>
            </a:pPr>
            <a:r>
              <a:rPr lang="en-GB" sz="1200" b="1">
                <a:solidFill>
                  <a:schemeClr val="tx2"/>
                </a:solidFill>
                <a:latin typeface="Univers Condensed Light" panose="020B0306020202040204" pitchFamily="34" charset="0"/>
              </a:rPr>
              <a:t>Gap in Life Expectancy</a:t>
            </a:r>
          </a:p>
          <a:p>
            <a:pPr>
              <a:lnSpc>
                <a:spcPts val="1100"/>
              </a:lnSpc>
            </a:pPr>
            <a:r>
              <a:rPr lang="en-GB" sz="1000" kern="1400">
                <a:solidFill>
                  <a:schemeClr val="tx2"/>
                </a:solidFill>
                <a:latin typeface="Univers Condensed Light" panose="020B0306020202040204" pitchFamily="34" charset="0"/>
                <a:ea typeface="Verdana" panose="020B0604030504040204" pitchFamily="34" charset="0"/>
              </a:rPr>
              <a:t>Most deprived vs least deprived</a:t>
            </a:r>
          </a:p>
        </p:txBody>
      </p:sp>
      <p:sp>
        <p:nvSpPr>
          <p:cNvPr id="19" name="Rectangle 18">
            <a:extLst>
              <a:ext uri="{FF2B5EF4-FFF2-40B4-BE49-F238E27FC236}">
                <a16:creationId xmlns:a16="http://schemas.microsoft.com/office/drawing/2014/main" id="{B08A5001-0B14-C4AE-02A7-A0E27068185A}"/>
              </a:ext>
            </a:extLst>
          </p:cNvPr>
          <p:cNvSpPr/>
          <p:nvPr/>
        </p:nvSpPr>
        <p:spPr>
          <a:xfrm>
            <a:off x="1708792" y="4203634"/>
            <a:ext cx="540000" cy="429666"/>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a:solidFill>
                  <a:schemeClr val="bg1"/>
                </a:solidFill>
                <a:latin typeface="Univers Condensed Light" panose="020B0306020202040204" pitchFamily="34" charset="0"/>
                <a:ea typeface="Verdana" panose="020B0604030504040204" pitchFamily="34" charset="0"/>
              </a:rPr>
              <a:t>7.9</a:t>
            </a:r>
          </a:p>
          <a:p>
            <a:pPr algn="ctr"/>
            <a:r>
              <a:rPr lang="en-GB" sz="1000" kern="1400">
                <a:solidFill>
                  <a:schemeClr val="bg1"/>
                </a:solidFill>
                <a:latin typeface="Univers Condensed Light" panose="020B0306020202040204" pitchFamily="34" charset="0"/>
                <a:ea typeface="Verdana" panose="020B0604030504040204" pitchFamily="34" charset="0"/>
              </a:rPr>
              <a:t>years</a:t>
            </a:r>
          </a:p>
        </p:txBody>
      </p:sp>
      <p:sp>
        <p:nvSpPr>
          <p:cNvPr id="20" name="Rectangle 19">
            <a:extLst>
              <a:ext uri="{FF2B5EF4-FFF2-40B4-BE49-F238E27FC236}">
                <a16:creationId xmlns:a16="http://schemas.microsoft.com/office/drawing/2014/main" id="{A4831E9A-2815-5342-BD3C-38D5C2C4F01F}"/>
              </a:ext>
            </a:extLst>
          </p:cNvPr>
          <p:cNvSpPr/>
          <p:nvPr/>
        </p:nvSpPr>
        <p:spPr>
          <a:xfrm>
            <a:off x="1105200" y="3722806"/>
            <a:ext cx="540000" cy="91359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a:solidFill>
                  <a:schemeClr val="accent1"/>
                </a:solidFill>
                <a:latin typeface="Univers Condensed Light" panose="020B0306020202040204" pitchFamily="34" charset="0"/>
                <a:ea typeface="Verdana" panose="020B0604030504040204" pitchFamily="34" charset="0"/>
              </a:rPr>
              <a:t>19.9 Healthy years</a:t>
            </a:r>
          </a:p>
        </p:txBody>
      </p:sp>
      <p:sp>
        <p:nvSpPr>
          <p:cNvPr id="21" name="Rectangle 20">
            <a:extLst>
              <a:ext uri="{FF2B5EF4-FFF2-40B4-BE49-F238E27FC236}">
                <a16:creationId xmlns:a16="http://schemas.microsoft.com/office/drawing/2014/main" id="{CBCA719A-177A-BCBA-6F9A-7ACC81B66F3C}"/>
              </a:ext>
            </a:extLst>
          </p:cNvPr>
          <p:cNvSpPr/>
          <p:nvPr/>
        </p:nvSpPr>
        <p:spPr>
          <a:xfrm>
            <a:off x="2277631" y="3851425"/>
            <a:ext cx="540000" cy="781876"/>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kern="1400">
                <a:solidFill>
                  <a:schemeClr val="bg1"/>
                </a:solidFill>
                <a:latin typeface="Univers Condensed Light" panose="020B0306020202040204" pitchFamily="34" charset="0"/>
                <a:ea typeface="Verdana" panose="020B0604030504040204" pitchFamily="34" charset="0"/>
              </a:rPr>
              <a:t>14.6 Healthy</a:t>
            </a:r>
          </a:p>
          <a:p>
            <a:pPr algn="ctr"/>
            <a:r>
              <a:rPr lang="en-GB" sz="1000" kern="1400">
                <a:solidFill>
                  <a:schemeClr val="bg1"/>
                </a:solidFill>
                <a:latin typeface="Univers Condensed Light" panose="020B0306020202040204" pitchFamily="34" charset="0"/>
                <a:ea typeface="Verdana" panose="020B0604030504040204" pitchFamily="34" charset="0"/>
              </a:rPr>
              <a:t>years</a:t>
            </a:r>
          </a:p>
        </p:txBody>
      </p:sp>
      <p:sp>
        <p:nvSpPr>
          <p:cNvPr id="22" name="Rectangle: Rounded Corners 21">
            <a:extLst>
              <a:ext uri="{FF2B5EF4-FFF2-40B4-BE49-F238E27FC236}">
                <a16:creationId xmlns:a16="http://schemas.microsoft.com/office/drawing/2014/main" id="{D619A1FF-A399-3701-7AFE-ED44A666DFBF}"/>
              </a:ext>
            </a:extLst>
          </p:cNvPr>
          <p:cNvSpPr/>
          <p:nvPr/>
        </p:nvSpPr>
        <p:spPr>
          <a:xfrm>
            <a:off x="2392453" y="1854742"/>
            <a:ext cx="2968039" cy="661940"/>
          </a:xfrm>
          <a:prstGeom prst="roundRect">
            <a:avLst>
              <a:gd name="adj" fmla="val 10239"/>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D0F3F18B-209F-6636-7A20-997F4ACE73FC}"/>
              </a:ext>
            </a:extLst>
          </p:cNvPr>
          <p:cNvSpPr txBox="1"/>
          <p:nvPr/>
        </p:nvSpPr>
        <p:spPr>
          <a:xfrm>
            <a:off x="2547878" y="2017039"/>
            <a:ext cx="2360436" cy="400110"/>
          </a:xfrm>
          <a:prstGeom prst="rect">
            <a:avLst/>
          </a:prstGeom>
          <a:noFill/>
        </p:spPr>
        <p:txBody>
          <a:bodyPr wrap="square" rtlCol="0">
            <a:spAutoFit/>
          </a:bodyPr>
          <a:lstStyle/>
          <a:p>
            <a:pPr algn="just"/>
            <a:r>
              <a:rPr lang="en-GB" sz="2000" b="1">
                <a:solidFill>
                  <a:schemeClr val="tx2"/>
                </a:solidFill>
                <a:latin typeface="Univers Condensed Light" panose="020B0306020202040204" pitchFamily="34" charset="0"/>
              </a:rPr>
              <a:t>20% </a:t>
            </a:r>
          </a:p>
        </p:txBody>
      </p:sp>
      <p:sp>
        <p:nvSpPr>
          <p:cNvPr id="24" name="TextBox 23">
            <a:extLst>
              <a:ext uri="{FF2B5EF4-FFF2-40B4-BE49-F238E27FC236}">
                <a16:creationId xmlns:a16="http://schemas.microsoft.com/office/drawing/2014/main" id="{459781B2-F9B4-9A5C-6E84-998D6191483C}"/>
              </a:ext>
            </a:extLst>
          </p:cNvPr>
          <p:cNvSpPr txBox="1"/>
          <p:nvPr/>
        </p:nvSpPr>
        <p:spPr>
          <a:xfrm>
            <a:off x="3177009" y="1959357"/>
            <a:ext cx="1648897" cy="461665"/>
          </a:xfrm>
          <a:prstGeom prst="rect">
            <a:avLst/>
          </a:prstGeom>
          <a:noFill/>
        </p:spPr>
        <p:txBody>
          <a:bodyPr wrap="square">
            <a:spAutoFit/>
          </a:bodyPr>
          <a:lstStyle/>
          <a:p>
            <a:r>
              <a:rPr lang="en-GB" sz="1200" kern="1400">
                <a:solidFill>
                  <a:schemeClr val="tx2"/>
                </a:solidFill>
                <a:latin typeface="Univers Condensed Light" panose="020B0306020202040204" pitchFamily="34" charset="0"/>
                <a:ea typeface="Verdana" panose="020B0604030504040204" pitchFamily="34" charset="0"/>
              </a:rPr>
              <a:t>of Children in Swansea Bay are living in poverty</a:t>
            </a:r>
          </a:p>
        </p:txBody>
      </p:sp>
      <p:sp>
        <p:nvSpPr>
          <p:cNvPr id="25" name="TextBox 6">
            <a:extLst>
              <a:ext uri="{FF2B5EF4-FFF2-40B4-BE49-F238E27FC236}">
                <a16:creationId xmlns:a16="http://schemas.microsoft.com/office/drawing/2014/main" id="{EDE610E4-82C4-6691-71BA-C8D6EFB1C49A}"/>
              </a:ext>
            </a:extLst>
          </p:cNvPr>
          <p:cNvSpPr txBox="1"/>
          <p:nvPr/>
        </p:nvSpPr>
        <p:spPr>
          <a:xfrm>
            <a:off x="280897" y="393200"/>
            <a:ext cx="9280616" cy="1292662"/>
          </a:xfrm>
          <a:prstGeom prst="rect">
            <a:avLst/>
          </a:prstGeom>
          <a:noFill/>
        </p:spPr>
        <p:txBody>
          <a:bodyPr wrap="squar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b="1">
                <a:solidFill>
                  <a:srgbClr val="7030A0"/>
                </a:solidFill>
                <a:latin typeface="Aptos Black"/>
                <a:cs typeface="Arial"/>
              </a:rPr>
              <a:t>About our Health Board </a:t>
            </a:r>
          </a:p>
          <a:p>
            <a:pPr algn="just">
              <a:spcAft>
                <a:spcPts val="600"/>
              </a:spcAft>
            </a:pPr>
            <a:r>
              <a:rPr lang="en-GB" sz="1200">
                <a:solidFill>
                  <a:srgbClr val="000000"/>
                </a:solidFill>
                <a:latin typeface="Aptos"/>
                <a:ea typeface="Verdana"/>
                <a:cs typeface="Arial"/>
              </a:rPr>
              <a:t>The Health Board has responsibility for assessing the health needs of our population in Swansea and Neath Port Talbot local authorities and then commissioning, planning and delivering healthcare for those people. We also have a joint responsibility for improving the health and wellbeing of our diverse communities.</a:t>
            </a:r>
            <a:r>
              <a:rPr lang="en-GB" sz="1200">
                <a:latin typeface="Aptos"/>
              </a:rPr>
              <a:t> </a:t>
            </a:r>
            <a:r>
              <a:rPr lang="en-GB" sz="1200">
                <a:solidFill>
                  <a:srgbClr val="000000"/>
                </a:solidFill>
                <a:latin typeface="Aptos"/>
                <a:ea typeface="Verdana"/>
                <a:cs typeface="Arial"/>
              </a:rPr>
              <a:t>We recognise that we are one part of a broader social, economic, environmental and health economy in the Swansea bay region. The lives and health of people in our communities are impacted by wider determinants of health and as an anchor institution we have a role in addressing and responding to these in all that we do.</a:t>
            </a:r>
            <a:endParaRPr lang="en-GB">
              <a:latin typeface="Aptos"/>
            </a:endParaRPr>
          </a:p>
        </p:txBody>
      </p:sp>
      <p:sp>
        <p:nvSpPr>
          <p:cNvPr id="26" name="Rectangle: Rounded Corners 25">
            <a:extLst>
              <a:ext uri="{FF2B5EF4-FFF2-40B4-BE49-F238E27FC236}">
                <a16:creationId xmlns:a16="http://schemas.microsoft.com/office/drawing/2014/main" id="{ABCF3794-49C6-A9E2-5DBB-E212E87D2009}"/>
              </a:ext>
            </a:extLst>
          </p:cNvPr>
          <p:cNvSpPr/>
          <p:nvPr/>
        </p:nvSpPr>
        <p:spPr>
          <a:xfrm>
            <a:off x="3003770" y="2570285"/>
            <a:ext cx="1946152" cy="2285432"/>
          </a:xfrm>
          <a:prstGeom prst="roundRect">
            <a:avLst>
              <a:gd name="adj" fmla="val 3098"/>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E878EDB2-2601-A61A-40E0-602206A70F1C}"/>
              </a:ext>
            </a:extLst>
          </p:cNvPr>
          <p:cNvSpPr txBox="1"/>
          <p:nvPr/>
        </p:nvSpPr>
        <p:spPr>
          <a:xfrm>
            <a:off x="3031961" y="2551085"/>
            <a:ext cx="1810383" cy="276999"/>
          </a:xfrm>
          <a:prstGeom prst="rect">
            <a:avLst/>
          </a:prstGeom>
          <a:noFill/>
        </p:spPr>
        <p:txBody>
          <a:bodyPr wrap="square" rtlCol="0">
            <a:spAutoFit/>
          </a:bodyPr>
          <a:lstStyle/>
          <a:p>
            <a:r>
              <a:rPr lang="en-GB" sz="1200" b="1">
                <a:solidFill>
                  <a:schemeClr val="tx2"/>
                </a:solidFill>
                <a:latin typeface="Univers Condensed Light" panose="020B0306020202040204" pitchFamily="34" charset="0"/>
              </a:rPr>
              <a:t>Healthy Behaviours</a:t>
            </a:r>
          </a:p>
        </p:txBody>
      </p:sp>
      <p:sp>
        <p:nvSpPr>
          <p:cNvPr id="28" name="TextBox 27">
            <a:extLst>
              <a:ext uri="{FF2B5EF4-FFF2-40B4-BE49-F238E27FC236}">
                <a16:creationId xmlns:a16="http://schemas.microsoft.com/office/drawing/2014/main" id="{6786F35C-0BAC-5F8D-8232-1B3B78431AD6}"/>
              </a:ext>
            </a:extLst>
          </p:cNvPr>
          <p:cNvSpPr txBox="1"/>
          <p:nvPr/>
        </p:nvSpPr>
        <p:spPr>
          <a:xfrm>
            <a:off x="3726651" y="2861242"/>
            <a:ext cx="1261789" cy="461665"/>
          </a:xfrm>
          <a:prstGeom prst="rect">
            <a:avLst/>
          </a:prstGeom>
          <a:noFill/>
        </p:spPr>
        <p:txBody>
          <a:bodyPr wrap="square">
            <a:spAutoFit/>
          </a:bodyPr>
          <a:lstStyle/>
          <a:p>
            <a:pPr algn="ctr"/>
            <a:r>
              <a:rPr lang="en-GB" sz="1200" kern="1400">
                <a:solidFill>
                  <a:schemeClr val="tx2"/>
                </a:solidFill>
                <a:latin typeface="Univers Condensed Light" panose="020B0306020202040204" pitchFamily="34" charset="0"/>
                <a:ea typeface="Verdana" panose="020B0604030504040204" pitchFamily="34" charset="0"/>
              </a:rPr>
              <a:t>14% Adults currently smoke</a:t>
            </a:r>
          </a:p>
        </p:txBody>
      </p:sp>
      <p:sp>
        <p:nvSpPr>
          <p:cNvPr id="29" name="TextBox 28">
            <a:extLst>
              <a:ext uri="{FF2B5EF4-FFF2-40B4-BE49-F238E27FC236}">
                <a16:creationId xmlns:a16="http://schemas.microsoft.com/office/drawing/2014/main" id="{43CDA8FB-5D9F-FF15-AF00-5A71C92CF627}"/>
              </a:ext>
            </a:extLst>
          </p:cNvPr>
          <p:cNvSpPr txBox="1"/>
          <p:nvPr/>
        </p:nvSpPr>
        <p:spPr>
          <a:xfrm>
            <a:off x="3726651" y="3507458"/>
            <a:ext cx="1261789" cy="461665"/>
          </a:xfrm>
          <a:prstGeom prst="rect">
            <a:avLst/>
          </a:prstGeom>
          <a:noFill/>
        </p:spPr>
        <p:txBody>
          <a:bodyPr wrap="square">
            <a:spAutoFit/>
          </a:bodyPr>
          <a:lstStyle/>
          <a:p>
            <a:pPr algn="ctr"/>
            <a:r>
              <a:rPr lang="en-GB" sz="1200" kern="1400">
                <a:solidFill>
                  <a:schemeClr val="tx2"/>
                </a:solidFill>
                <a:latin typeface="Univers Condensed Light" panose="020B0306020202040204" pitchFamily="34" charset="0"/>
                <a:ea typeface="Verdana" panose="020B0604030504040204" pitchFamily="34" charset="0"/>
              </a:rPr>
              <a:t>16% Adults drink above guidelines</a:t>
            </a:r>
          </a:p>
        </p:txBody>
      </p:sp>
      <p:sp>
        <p:nvSpPr>
          <p:cNvPr id="30" name="TextBox 29">
            <a:extLst>
              <a:ext uri="{FF2B5EF4-FFF2-40B4-BE49-F238E27FC236}">
                <a16:creationId xmlns:a16="http://schemas.microsoft.com/office/drawing/2014/main" id="{9EA6733D-7DF4-B910-8BB2-A465DDCA6B5E}"/>
              </a:ext>
            </a:extLst>
          </p:cNvPr>
          <p:cNvSpPr txBox="1"/>
          <p:nvPr/>
        </p:nvSpPr>
        <p:spPr>
          <a:xfrm>
            <a:off x="3726651" y="4153674"/>
            <a:ext cx="1261789" cy="646331"/>
          </a:xfrm>
          <a:prstGeom prst="rect">
            <a:avLst/>
          </a:prstGeom>
          <a:noFill/>
        </p:spPr>
        <p:txBody>
          <a:bodyPr wrap="square">
            <a:spAutoFit/>
          </a:bodyPr>
          <a:lstStyle/>
          <a:p>
            <a:pPr algn="ctr"/>
            <a:r>
              <a:rPr lang="en-GB" sz="1200" kern="1400">
                <a:solidFill>
                  <a:schemeClr val="tx2"/>
                </a:solidFill>
                <a:latin typeface="Univers Condensed Light" panose="020B0306020202040204" pitchFamily="34" charset="0"/>
                <a:ea typeface="Verdana" panose="020B0604030504040204" pitchFamily="34" charset="0"/>
              </a:rPr>
              <a:t>64% Working age adults not a healthy weight</a:t>
            </a:r>
          </a:p>
        </p:txBody>
      </p:sp>
      <p:pic>
        <p:nvPicPr>
          <p:cNvPr id="32" name="Picture 31">
            <a:extLst>
              <a:ext uri="{FF2B5EF4-FFF2-40B4-BE49-F238E27FC236}">
                <a16:creationId xmlns:a16="http://schemas.microsoft.com/office/drawing/2014/main" id="{531BD608-256B-5BFF-FAA0-851F13CBD831}"/>
              </a:ext>
            </a:extLst>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24485" y="1990761"/>
            <a:ext cx="398741" cy="398741"/>
          </a:xfrm>
          <a:prstGeom prst="rect">
            <a:avLst/>
          </a:prstGeom>
        </p:spPr>
      </p:pic>
      <p:pic>
        <p:nvPicPr>
          <p:cNvPr id="34" name="Picture 33" descr="A black background with a black square&#10;&#10;AI-generated content may be incorrect.">
            <a:extLst>
              <a:ext uri="{FF2B5EF4-FFF2-40B4-BE49-F238E27FC236}">
                <a16:creationId xmlns:a16="http://schemas.microsoft.com/office/drawing/2014/main" id="{69EDFC2D-63CD-3C1B-1E6A-ED718024B8AF}"/>
              </a:ext>
            </a:extLst>
          </p:cNvPr>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55957" y="1931811"/>
            <a:ext cx="476153" cy="476153"/>
          </a:xfrm>
          <a:prstGeom prst="rect">
            <a:avLst/>
          </a:prstGeom>
        </p:spPr>
      </p:pic>
      <p:pic>
        <p:nvPicPr>
          <p:cNvPr id="36" name="Picture 35" descr="A black background with a black square&#10;&#10;AI-generated content may be incorrect.">
            <a:extLst>
              <a:ext uri="{FF2B5EF4-FFF2-40B4-BE49-F238E27FC236}">
                <a16:creationId xmlns:a16="http://schemas.microsoft.com/office/drawing/2014/main" id="{83CFEFB5-A33C-664D-C772-B0AB58636535}"/>
              </a:ext>
            </a:extLst>
          </p:cNvPr>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3281378" y="2873796"/>
            <a:ext cx="396594" cy="396594"/>
          </a:xfrm>
          <a:prstGeom prst="rect">
            <a:avLst/>
          </a:prstGeom>
        </p:spPr>
      </p:pic>
      <p:pic>
        <p:nvPicPr>
          <p:cNvPr id="40" name="Picture 39" descr="A black background with a black square&#10;&#10;AI-generated content may be incorrect.">
            <a:extLst>
              <a:ext uri="{FF2B5EF4-FFF2-40B4-BE49-F238E27FC236}">
                <a16:creationId xmlns:a16="http://schemas.microsoft.com/office/drawing/2014/main" id="{22313035-AC1E-5DE6-9710-D059CC3B97AB}"/>
              </a:ext>
            </a:extLst>
          </p:cNvPr>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6847" y="3533689"/>
            <a:ext cx="365655" cy="365655"/>
          </a:xfrm>
          <a:prstGeom prst="rect">
            <a:avLst/>
          </a:prstGeom>
        </p:spPr>
      </p:pic>
      <p:pic>
        <p:nvPicPr>
          <p:cNvPr id="44" name="Picture 43" descr="A black background with a black square&#10;&#10;AI-generated content may be incorrect.">
            <a:extLst>
              <a:ext uri="{FF2B5EF4-FFF2-40B4-BE49-F238E27FC236}">
                <a16:creationId xmlns:a16="http://schemas.microsoft.com/office/drawing/2014/main" id="{1CD788CB-D51D-F2AB-30CD-EB2F2261479D}"/>
              </a:ext>
            </a:extLst>
          </p:cNvPr>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10757" y="4268844"/>
            <a:ext cx="390937" cy="390937"/>
          </a:xfrm>
          <a:prstGeom prst="rect">
            <a:avLst/>
          </a:prstGeom>
        </p:spPr>
      </p:pic>
      <p:sp>
        <p:nvSpPr>
          <p:cNvPr id="2" name="TextBox 1">
            <a:extLst>
              <a:ext uri="{FF2B5EF4-FFF2-40B4-BE49-F238E27FC236}">
                <a16:creationId xmlns:a16="http://schemas.microsoft.com/office/drawing/2014/main" id="{5174E8C2-4E19-5398-B3FD-1317E6BB3119}"/>
              </a:ext>
            </a:extLst>
          </p:cNvPr>
          <p:cNvSpPr txBox="1"/>
          <p:nvPr/>
        </p:nvSpPr>
        <p:spPr>
          <a:xfrm>
            <a:off x="266875" y="1600965"/>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latin typeface="Aptos" panose="020B0004020202020204" pitchFamily="34" charset="0"/>
              </a:rPr>
              <a:t>Our Population</a:t>
            </a:r>
          </a:p>
        </p:txBody>
      </p:sp>
      <p:sp>
        <p:nvSpPr>
          <p:cNvPr id="5" name="TextBox 4">
            <a:extLst>
              <a:ext uri="{FF2B5EF4-FFF2-40B4-BE49-F238E27FC236}">
                <a16:creationId xmlns:a16="http://schemas.microsoft.com/office/drawing/2014/main" id="{CC50A563-3EB9-7036-5AC2-61F4260969E0}"/>
              </a:ext>
            </a:extLst>
          </p:cNvPr>
          <p:cNvSpPr txBox="1"/>
          <p:nvPr/>
        </p:nvSpPr>
        <p:spPr>
          <a:xfrm>
            <a:off x="5052588" y="3572151"/>
            <a:ext cx="4384377" cy="830997"/>
          </a:xfrm>
          <a:prstGeom prst="rect">
            <a:avLst/>
          </a:prstGeom>
          <a:noFill/>
        </p:spPr>
        <p:txBody>
          <a:bodyPr wrap="square" lIns="91440" tIns="45720" rIns="91440" bIns="45720" anchor="t">
            <a:spAutoFit/>
          </a:bodyPr>
          <a:lstStyle/>
          <a:p>
            <a:r>
              <a:rPr lang="en-GB" sz="1200" b="1">
                <a:solidFill>
                  <a:schemeClr val="tx2"/>
                </a:solidFill>
                <a:latin typeface="Univers Condensed Light" panose="020B0306020202040204" pitchFamily="34" charset="0"/>
              </a:rPr>
              <a:t>Health inequalities </a:t>
            </a:r>
          </a:p>
          <a:p>
            <a:pPr algn="just"/>
            <a:r>
              <a:rPr lang="en-GB" sz="1200" kern="1400">
                <a:solidFill>
                  <a:schemeClr val="tx2"/>
                </a:solidFill>
                <a:latin typeface="Univers Condensed Light" panose="020B0306020202040204" pitchFamily="34" charset="0"/>
                <a:ea typeface="Verdana" panose="020B0604030504040204" pitchFamily="34" charset="0"/>
              </a:rPr>
              <a:t>There are persistent inequalities in Swansea Bay, linked to differing experiences of the wider determinants of health (such as education, housing and income) throughout life. </a:t>
            </a:r>
          </a:p>
        </p:txBody>
      </p:sp>
      <p:pic>
        <p:nvPicPr>
          <p:cNvPr id="31" name="Picture 30">
            <a:extLst>
              <a:ext uri="{FF2B5EF4-FFF2-40B4-BE49-F238E27FC236}">
                <a16:creationId xmlns:a16="http://schemas.microsoft.com/office/drawing/2014/main" id="{DF949A6E-BF21-2048-2613-92EEE28BBAD0}"/>
              </a:ext>
            </a:extLst>
          </p:cNvPr>
          <p:cNvPicPr>
            <a:picLocks noChangeAspect="1"/>
          </p:cNvPicPr>
          <p:nvPr/>
        </p:nvPicPr>
        <p:blipFill>
          <a:blip r:embed="rId8">
            <a:clrChange>
              <a:clrFrom>
                <a:srgbClr val="FFFFFF"/>
              </a:clrFrom>
              <a:clrTo>
                <a:srgbClr val="FFFFFF">
                  <a:alpha val="0"/>
                </a:srgbClr>
              </a:clrTo>
            </a:clrChange>
            <a:extLst>
              <a:ext uri="{BEBA8EAE-BF5A-486C-A8C5-ECC9F3942E4B}">
                <a14:imgProps xmlns:a14="http://schemas.microsoft.com/office/drawing/2010/main">
                  <a14:imgLayer r:embed="rId9">
                    <a14:imgEffect>
                      <a14:brightnessContrast bright="20000"/>
                    </a14:imgEffect>
                  </a14:imgLayer>
                </a14:imgProps>
              </a:ext>
            </a:extLst>
          </a:blip>
          <a:stretch>
            <a:fillRect/>
          </a:stretch>
        </p:blipFill>
        <p:spPr>
          <a:xfrm>
            <a:off x="5524078" y="4339394"/>
            <a:ext cx="3318949" cy="2033515"/>
          </a:xfrm>
          <a:prstGeom prst="rect">
            <a:avLst/>
          </a:prstGeom>
        </p:spPr>
      </p:pic>
      <p:sp>
        <p:nvSpPr>
          <p:cNvPr id="33" name="Rectangle: Rounded Corners 32">
            <a:extLst>
              <a:ext uri="{FF2B5EF4-FFF2-40B4-BE49-F238E27FC236}">
                <a16:creationId xmlns:a16="http://schemas.microsoft.com/office/drawing/2014/main" id="{408C4A13-0DAD-8F7D-2991-8E4829DE741C}"/>
              </a:ext>
            </a:extLst>
          </p:cNvPr>
          <p:cNvSpPr/>
          <p:nvPr/>
        </p:nvSpPr>
        <p:spPr>
          <a:xfrm>
            <a:off x="5435398" y="1859724"/>
            <a:ext cx="4003636" cy="661940"/>
          </a:xfrm>
          <a:prstGeom prst="roundRect">
            <a:avLst>
              <a:gd name="adj" fmla="val 10239"/>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DCD2CA95-4332-A4DF-2DE7-44EFAA656C93}"/>
              </a:ext>
            </a:extLst>
          </p:cNvPr>
          <p:cNvSpPr txBox="1"/>
          <p:nvPr/>
        </p:nvSpPr>
        <p:spPr>
          <a:xfrm>
            <a:off x="6160650" y="1955102"/>
            <a:ext cx="2810435" cy="461665"/>
          </a:xfrm>
          <a:prstGeom prst="rect">
            <a:avLst/>
          </a:prstGeom>
          <a:noFill/>
        </p:spPr>
        <p:txBody>
          <a:bodyPr wrap="square">
            <a:spAutoFit/>
          </a:bodyPr>
          <a:lstStyle/>
          <a:p>
            <a:pPr algn="ctr">
              <a:spcAft>
                <a:spcPts val="600"/>
              </a:spcAft>
            </a:pPr>
            <a:r>
              <a:rPr lang="en-GB" sz="1200" kern="1400">
                <a:solidFill>
                  <a:schemeClr val="tx2"/>
                </a:solidFill>
                <a:latin typeface="Univers Condensed Light" panose="020B0306020202040204" pitchFamily="34" charset="0"/>
                <a:ea typeface="Verdana" panose="020B0604030504040204" pitchFamily="34" charset="0"/>
              </a:rPr>
              <a:t>children aged 4 years old in Swansea Bay are not fully up to date with their vaccinations.</a:t>
            </a:r>
          </a:p>
        </p:txBody>
      </p:sp>
      <p:sp>
        <p:nvSpPr>
          <p:cNvPr id="39" name="TextBox 38">
            <a:extLst>
              <a:ext uri="{FF2B5EF4-FFF2-40B4-BE49-F238E27FC236}">
                <a16:creationId xmlns:a16="http://schemas.microsoft.com/office/drawing/2014/main" id="{17EC12B7-F036-579E-22C2-071319EE177D}"/>
              </a:ext>
            </a:extLst>
          </p:cNvPr>
          <p:cNvSpPr txBox="1"/>
          <p:nvPr/>
        </p:nvSpPr>
        <p:spPr>
          <a:xfrm>
            <a:off x="5390864" y="1971975"/>
            <a:ext cx="993720" cy="40011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0E2841"/>
                </a:solidFill>
                <a:effectLst/>
                <a:uLnTx/>
                <a:uFillTx/>
                <a:latin typeface="Univers Condensed Light" panose="020B0306020202040204" pitchFamily="34" charset="0"/>
                <a:ea typeface="+mn-ea"/>
                <a:cs typeface="+mn-cs"/>
              </a:rPr>
              <a:t>1 in 6</a:t>
            </a:r>
          </a:p>
        </p:txBody>
      </p:sp>
      <p:pic>
        <p:nvPicPr>
          <p:cNvPr id="42" name="Picture 41" descr="A black background with a black square&#10;&#10;AI-generated content may be incorrect.">
            <a:extLst>
              <a:ext uri="{FF2B5EF4-FFF2-40B4-BE49-F238E27FC236}">
                <a16:creationId xmlns:a16="http://schemas.microsoft.com/office/drawing/2014/main" id="{1413A156-7629-4308-134C-654E57C2AA83}"/>
              </a:ext>
            </a:extLst>
          </p:cNvPr>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864816" y="1917454"/>
            <a:ext cx="499313" cy="499313"/>
          </a:xfrm>
          <a:prstGeom prst="rect">
            <a:avLst/>
          </a:prstGeom>
        </p:spPr>
      </p:pic>
      <p:sp>
        <p:nvSpPr>
          <p:cNvPr id="43" name="Rectangle: Rounded Corners 42">
            <a:extLst>
              <a:ext uri="{FF2B5EF4-FFF2-40B4-BE49-F238E27FC236}">
                <a16:creationId xmlns:a16="http://schemas.microsoft.com/office/drawing/2014/main" id="{815F137A-9B09-6251-1E39-58B26A6670E7}"/>
              </a:ext>
            </a:extLst>
          </p:cNvPr>
          <p:cNvSpPr/>
          <p:nvPr/>
        </p:nvSpPr>
        <p:spPr>
          <a:xfrm>
            <a:off x="5013515" y="2549498"/>
            <a:ext cx="1716058" cy="936000"/>
          </a:xfrm>
          <a:prstGeom prst="roundRect">
            <a:avLst>
              <a:gd name="adj" fmla="val 5714"/>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Rounded Corners 44">
            <a:extLst>
              <a:ext uri="{FF2B5EF4-FFF2-40B4-BE49-F238E27FC236}">
                <a16:creationId xmlns:a16="http://schemas.microsoft.com/office/drawing/2014/main" id="{BD0647EB-A48B-D7F8-1095-8FD9F205D4E3}"/>
              </a:ext>
            </a:extLst>
          </p:cNvPr>
          <p:cNvSpPr/>
          <p:nvPr/>
        </p:nvSpPr>
        <p:spPr>
          <a:xfrm>
            <a:off x="6822116" y="2549498"/>
            <a:ext cx="2614849" cy="936000"/>
          </a:xfrm>
          <a:prstGeom prst="roundRect">
            <a:avLst>
              <a:gd name="adj" fmla="val 5714"/>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a:extLst>
              <a:ext uri="{FF2B5EF4-FFF2-40B4-BE49-F238E27FC236}">
                <a16:creationId xmlns:a16="http://schemas.microsoft.com/office/drawing/2014/main" id="{1FA21009-39DA-9881-7EDA-11B4B93F16E9}"/>
              </a:ext>
            </a:extLst>
          </p:cNvPr>
          <p:cNvSpPr txBox="1"/>
          <p:nvPr/>
        </p:nvSpPr>
        <p:spPr>
          <a:xfrm>
            <a:off x="7415170" y="2514401"/>
            <a:ext cx="2029322" cy="1015663"/>
          </a:xfrm>
          <a:prstGeom prst="rect">
            <a:avLst/>
          </a:prstGeom>
          <a:noFill/>
        </p:spPr>
        <p:txBody>
          <a:bodyPr wrap="square">
            <a:spAutoFit/>
          </a:bodyPr>
          <a:lstStyle/>
          <a:p>
            <a:pPr marR="0" lvl="0" algn="ctr" defTabSz="457200" rtl="0" eaLnBrk="1" fontAlgn="auto" latinLnBrk="0" hangingPunct="1">
              <a:lnSpc>
                <a:spcPct val="100000"/>
              </a:lnSpc>
              <a:spcBef>
                <a:spcPts val="0"/>
              </a:spcBef>
              <a:spcAft>
                <a:spcPts val="600"/>
              </a:spcAft>
              <a:buClrTx/>
              <a:buSzTx/>
              <a:tabLst/>
              <a:defRPr/>
            </a:pPr>
            <a:r>
              <a:rPr lang="en-GB" sz="1200" kern="1400">
                <a:solidFill>
                  <a:schemeClr val="tx2"/>
                </a:solidFill>
                <a:latin typeface="Univers Condensed Light" panose="020B0306020202040204" pitchFamily="34" charset="0"/>
                <a:ea typeface="Verdana" panose="020B0604030504040204" pitchFamily="34" charset="0"/>
              </a:rPr>
              <a:t>9% of the population in Swansea and 4% of the population in NPT were born outside the UK. 5% and 1% of our population’s main language is not English.</a:t>
            </a:r>
          </a:p>
        </p:txBody>
      </p:sp>
      <p:pic>
        <p:nvPicPr>
          <p:cNvPr id="56" name="Picture 55" descr="A black background with a black square&#10;&#10;AI-generated content may be incorrect.">
            <a:extLst>
              <a:ext uri="{FF2B5EF4-FFF2-40B4-BE49-F238E27FC236}">
                <a16:creationId xmlns:a16="http://schemas.microsoft.com/office/drawing/2014/main" id="{3F9D1C81-26D7-01AC-576B-0C41E0D646FC}"/>
              </a:ext>
            </a:extLst>
          </p:cNvPr>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887917" y="2704771"/>
            <a:ext cx="591273" cy="591273"/>
          </a:xfrm>
          <a:prstGeom prst="rect">
            <a:avLst/>
          </a:prstGeom>
        </p:spPr>
      </p:pic>
      <p:sp>
        <p:nvSpPr>
          <p:cNvPr id="57" name="Rectangle: Rounded Corners 56">
            <a:extLst>
              <a:ext uri="{FF2B5EF4-FFF2-40B4-BE49-F238E27FC236}">
                <a16:creationId xmlns:a16="http://schemas.microsoft.com/office/drawing/2014/main" id="{6C5129D4-92AA-DDC1-123E-4BD46A4304C9}"/>
              </a:ext>
            </a:extLst>
          </p:cNvPr>
          <p:cNvSpPr/>
          <p:nvPr/>
        </p:nvSpPr>
        <p:spPr>
          <a:xfrm>
            <a:off x="387168" y="4918863"/>
            <a:ext cx="4534037" cy="525129"/>
          </a:xfrm>
          <a:prstGeom prst="roundRect">
            <a:avLst>
              <a:gd name="adj" fmla="val 10239"/>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Rounded Corners 57">
            <a:extLst>
              <a:ext uri="{FF2B5EF4-FFF2-40B4-BE49-F238E27FC236}">
                <a16:creationId xmlns:a16="http://schemas.microsoft.com/office/drawing/2014/main" id="{9866B64F-F773-502A-157C-DA05A92C1677}"/>
              </a:ext>
            </a:extLst>
          </p:cNvPr>
          <p:cNvSpPr/>
          <p:nvPr/>
        </p:nvSpPr>
        <p:spPr>
          <a:xfrm>
            <a:off x="390661" y="5515504"/>
            <a:ext cx="4530543" cy="866246"/>
          </a:xfrm>
          <a:prstGeom prst="roundRect">
            <a:avLst>
              <a:gd name="adj" fmla="val 4950"/>
            </a:avLst>
          </a:prstGeom>
          <a:solidFill>
            <a:srgbClr val="A9E2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TextBox 59">
            <a:extLst>
              <a:ext uri="{FF2B5EF4-FFF2-40B4-BE49-F238E27FC236}">
                <a16:creationId xmlns:a16="http://schemas.microsoft.com/office/drawing/2014/main" id="{923AF6D4-5E73-3D4B-C952-16EEBA35F3F5}"/>
              </a:ext>
            </a:extLst>
          </p:cNvPr>
          <p:cNvSpPr txBox="1"/>
          <p:nvPr/>
        </p:nvSpPr>
        <p:spPr>
          <a:xfrm>
            <a:off x="4958178" y="2590658"/>
            <a:ext cx="1426406" cy="830997"/>
          </a:xfrm>
          <a:prstGeom prst="rect">
            <a:avLst/>
          </a:prstGeom>
          <a:noFill/>
        </p:spPr>
        <p:txBody>
          <a:bodyPr wrap="square">
            <a:spAutoFit/>
          </a:bodyPr>
          <a:lstStyle/>
          <a:p>
            <a:pPr algn="ctr">
              <a:spcAft>
                <a:spcPts val="600"/>
              </a:spcAft>
            </a:pPr>
            <a:r>
              <a:rPr lang="en-GB" sz="1200" kern="1400">
                <a:solidFill>
                  <a:schemeClr val="tx2"/>
                </a:solidFill>
                <a:latin typeface="Univers Condensed Light" panose="020B0306020202040204" pitchFamily="34" charset="0"/>
                <a:ea typeface="Verdana" panose="020B0604030504040204" pitchFamily="34" charset="0"/>
              </a:rPr>
              <a:t>9% of 16+ years old in Swansea, and 10% of those in NPT, are long-term unemployed</a:t>
            </a:r>
            <a:endParaRPr lang="en-GB" sz="1800">
              <a:ea typeface="Verdana"/>
            </a:endParaRPr>
          </a:p>
        </p:txBody>
      </p:sp>
      <p:sp>
        <p:nvSpPr>
          <p:cNvPr id="62" name="TextBox 61">
            <a:extLst>
              <a:ext uri="{FF2B5EF4-FFF2-40B4-BE49-F238E27FC236}">
                <a16:creationId xmlns:a16="http://schemas.microsoft.com/office/drawing/2014/main" id="{47A3481E-ABB5-D0E0-BA71-D9B698A3E898}"/>
              </a:ext>
            </a:extLst>
          </p:cNvPr>
          <p:cNvSpPr txBox="1"/>
          <p:nvPr/>
        </p:nvSpPr>
        <p:spPr>
          <a:xfrm>
            <a:off x="1534303" y="5533128"/>
            <a:ext cx="3394606" cy="830997"/>
          </a:xfrm>
          <a:prstGeom prst="rect">
            <a:avLst/>
          </a:prstGeom>
          <a:noFill/>
        </p:spPr>
        <p:txBody>
          <a:bodyPr wrap="square">
            <a:spAutoFit/>
          </a:bodyPr>
          <a:lstStyle/>
          <a:p>
            <a:pPr algn="ctr">
              <a:spcAft>
                <a:spcPts val="600"/>
              </a:spcAft>
            </a:pPr>
            <a:r>
              <a:rPr lang="en-GB" sz="1200" kern="1400">
                <a:solidFill>
                  <a:schemeClr val="tx2"/>
                </a:solidFill>
                <a:latin typeface="Univers Condensed Light" panose="020B0306020202040204" pitchFamily="34" charset="0"/>
                <a:ea typeface="Verdana" panose="020B0604030504040204" pitchFamily="34" charset="0"/>
              </a:rPr>
              <a:t>Only 79% of the population in Swansea and 76% of the population in NPT believe their health is either Good or Very Good, while 1 in 14 people in Swansea and 1 in 11 in NPT believe their health is either Bad or Very Bad.</a:t>
            </a:r>
          </a:p>
        </p:txBody>
      </p:sp>
      <p:pic>
        <p:nvPicPr>
          <p:cNvPr id="67" name="Picture 66" descr="A black background with a black square&#10;&#10;AI-generated content may be incorrect.">
            <a:extLst>
              <a:ext uri="{FF2B5EF4-FFF2-40B4-BE49-F238E27FC236}">
                <a16:creationId xmlns:a16="http://schemas.microsoft.com/office/drawing/2014/main" id="{034A6D46-1583-47A6-C5DE-FE4FCF2F0798}"/>
              </a:ext>
            </a:extLst>
          </p:cNvPr>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23511" y="5585715"/>
            <a:ext cx="634921" cy="634921"/>
          </a:xfrm>
          <a:prstGeom prst="rect">
            <a:avLst/>
          </a:prstGeom>
        </p:spPr>
      </p:pic>
      <p:pic>
        <p:nvPicPr>
          <p:cNvPr id="4" name="Picture 3" descr="A black background with a black square&#10;&#10;AI-generated content may be incorrect.">
            <a:extLst>
              <a:ext uri="{FF2B5EF4-FFF2-40B4-BE49-F238E27FC236}">
                <a16:creationId xmlns:a16="http://schemas.microsoft.com/office/drawing/2014/main" id="{B8C45ECD-1B47-1B46-57AF-106EE7638CD5}"/>
              </a:ext>
            </a:extLst>
          </p:cNvPr>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248485" y="2779447"/>
            <a:ext cx="461665" cy="461665"/>
          </a:xfrm>
          <a:prstGeom prst="rect">
            <a:avLst/>
          </a:prstGeom>
        </p:spPr>
      </p:pic>
      <p:sp>
        <p:nvSpPr>
          <p:cNvPr id="49" name="TextBox 48">
            <a:extLst>
              <a:ext uri="{FF2B5EF4-FFF2-40B4-BE49-F238E27FC236}">
                <a16:creationId xmlns:a16="http://schemas.microsoft.com/office/drawing/2014/main" id="{BC1E87DE-38A1-B0AC-1E21-10FE0D790976}"/>
              </a:ext>
            </a:extLst>
          </p:cNvPr>
          <p:cNvSpPr txBox="1"/>
          <p:nvPr/>
        </p:nvSpPr>
        <p:spPr>
          <a:xfrm>
            <a:off x="415454" y="4954778"/>
            <a:ext cx="3394606" cy="461665"/>
          </a:xfrm>
          <a:prstGeom prst="rect">
            <a:avLst/>
          </a:prstGeom>
          <a:noFill/>
        </p:spPr>
        <p:txBody>
          <a:bodyPr wrap="square">
            <a:spAutoFit/>
          </a:bodyPr>
          <a:lstStyle/>
          <a:p>
            <a:pPr algn="ctr">
              <a:spcAft>
                <a:spcPts val="600"/>
              </a:spcAft>
            </a:pPr>
            <a:r>
              <a:rPr lang="en-GB" sz="1200" kern="1400">
                <a:solidFill>
                  <a:schemeClr val="tx2"/>
                </a:solidFill>
                <a:latin typeface="Univers Condensed Light" panose="020B0306020202040204" pitchFamily="34" charset="0"/>
                <a:ea typeface="Verdana" panose="020B0604030504040204" pitchFamily="34" charset="0"/>
              </a:rPr>
              <a:t>9% of the population in Swansea and 3% of the population in NPT are from a non-white ethnic group.</a:t>
            </a:r>
          </a:p>
        </p:txBody>
      </p:sp>
      <p:pic>
        <p:nvPicPr>
          <p:cNvPr id="48" name="Picture 47" descr="A black background with a black square&#10;&#10;AI-generated content may be incorrect.">
            <a:extLst>
              <a:ext uri="{FF2B5EF4-FFF2-40B4-BE49-F238E27FC236}">
                <a16:creationId xmlns:a16="http://schemas.microsoft.com/office/drawing/2014/main" id="{6615CBE2-520D-4A90-16E3-26191E292274}"/>
              </a:ext>
            </a:extLst>
          </p:cNvPr>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036354" y="4911608"/>
            <a:ext cx="525129" cy="525129"/>
          </a:xfrm>
          <a:prstGeom prst="rect">
            <a:avLst/>
          </a:prstGeom>
        </p:spPr>
      </p:pic>
      <p:sp>
        <p:nvSpPr>
          <p:cNvPr id="35" name="Slide Number Placeholder 34">
            <a:extLst>
              <a:ext uri="{FF2B5EF4-FFF2-40B4-BE49-F238E27FC236}">
                <a16:creationId xmlns:a16="http://schemas.microsoft.com/office/drawing/2014/main" id="{00B05236-6866-B7B5-9518-EA7BD786D88D}"/>
              </a:ext>
            </a:extLst>
          </p:cNvPr>
          <p:cNvSpPr>
            <a:spLocks noGrp="1"/>
          </p:cNvSpPr>
          <p:nvPr>
            <p:ph type="sldNum" sz="quarter" idx="12"/>
          </p:nvPr>
        </p:nvSpPr>
        <p:spPr/>
        <p:txBody>
          <a:bodyPr/>
          <a:lstStyle/>
          <a:p>
            <a:r>
              <a:rPr lang="en-GB"/>
              <a:t>5</a:t>
            </a:r>
          </a:p>
        </p:txBody>
      </p:sp>
    </p:spTree>
    <p:extLst>
      <p:ext uri="{BB962C8B-B14F-4D97-AF65-F5344CB8AC3E}">
        <p14:creationId xmlns:p14="http://schemas.microsoft.com/office/powerpoint/2010/main" val="19078757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A31344-1744-A6EB-A9F5-0C6C5CB74FBD}"/>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678EDC5C-FD2E-6F15-66F1-BA2700FB3535}"/>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E3B653CD-810D-160B-7A81-08ED584E6AFC}"/>
              </a:ext>
            </a:extLst>
          </p:cNvPr>
          <p:cNvSpPr>
            <a:spLocks noGrp="1"/>
          </p:cNvSpPr>
          <p:nvPr>
            <p:ph type="sldNum" sz="quarter" idx="12"/>
          </p:nvPr>
        </p:nvSpPr>
        <p:spPr/>
        <p:txBody>
          <a:bodyPr/>
          <a:lstStyle/>
          <a:p>
            <a:r>
              <a:rPr lang="en-GB"/>
              <a:t>50</a:t>
            </a:r>
          </a:p>
        </p:txBody>
      </p:sp>
      <p:graphicFrame>
        <p:nvGraphicFramePr>
          <p:cNvPr id="2" name="Table 1">
            <a:extLst>
              <a:ext uri="{FF2B5EF4-FFF2-40B4-BE49-F238E27FC236}">
                <a16:creationId xmlns:a16="http://schemas.microsoft.com/office/drawing/2014/main" id="{AB2F745C-8BEE-786F-BF5E-08F9EE63BEF9}"/>
              </a:ext>
            </a:extLst>
          </p:cNvPr>
          <p:cNvGraphicFramePr>
            <a:graphicFrameLocks noGrp="1"/>
          </p:cNvGraphicFramePr>
          <p:nvPr>
            <p:extLst>
              <p:ext uri="{D42A27DB-BD31-4B8C-83A1-F6EECF244321}">
                <p14:modId xmlns:p14="http://schemas.microsoft.com/office/powerpoint/2010/main" val="4084826309"/>
              </p:ext>
            </p:extLst>
          </p:nvPr>
        </p:nvGraphicFramePr>
        <p:xfrm>
          <a:off x="344487" y="860481"/>
          <a:ext cx="9217027" cy="5265368"/>
        </p:xfrm>
        <a:graphic>
          <a:graphicData uri="http://schemas.openxmlformats.org/drawingml/2006/table">
            <a:tbl>
              <a:tblPr firstRow="1" firstCol="1" bandRow="1"/>
              <a:tblGrid>
                <a:gridCol w="435442">
                  <a:extLst>
                    <a:ext uri="{9D8B030D-6E8A-4147-A177-3AD203B41FA5}">
                      <a16:colId xmlns:a16="http://schemas.microsoft.com/office/drawing/2014/main" val="2655333896"/>
                    </a:ext>
                  </a:extLst>
                </a:gridCol>
                <a:gridCol w="7906871">
                  <a:extLst>
                    <a:ext uri="{9D8B030D-6E8A-4147-A177-3AD203B41FA5}">
                      <a16:colId xmlns:a16="http://schemas.microsoft.com/office/drawing/2014/main" val="195378137"/>
                    </a:ext>
                  </a:extLst>
                </a:gridCol>
                <a:gridCol w="437357">
                  <a:extLst>
                    <a:ext uri="{9D8B030D-6E8A-4147-A177-3AD203B41FA5}">
                      <a16:colId xmlns:a16="http://schemas.microsoft.com/office/drawing/2014/main" val="2583835386"/>
                    </a:ext>
                  </a:extLst>
                </a:gridCol>
                <a:gridCol w="437357">
                  <a:extLst>
                    <a:ext uri="{9D8B030D-6E8A-4147-A177-3AD203B41FA5}">
                      <a16:colId xmlns:a16="http://schemas.microsoft.com/office/drawing/2014/main" val="3085351673"/>
                    </a:ext>
                  </a:extLst>
                </a:gridCol>
              </a:tblGrid>
              <a:tr h="132087">
                <a:tc>
                  <a:txBody>
                    <a:bodyPr/>
                    <a:lstStyle/>
                    <a:p>
                      <a:pPr algn="ctr">
                        <a:lnSpc>
                          <a:spcPct val="115000"/>
                        </a:lnSpc>
                        <a:spcAft>
                          <a:spcPts val="800"/>
                        </a:spcAft>
                      </a:pPr>
                      <a:r>
                        <a:rPr lang="en-GB" sz="1000" b="1" kern="100">
                          <a:solidFill>
                            <a:schemeClr val="bg1"/>
                          </a:solidFill>
                          <a:effectLst/>
                          <a:latin typeface="+mn-lt"/>
                          <a:ea typeface="Verdana"/>
                          <a:cs typeface="Times New Roman"/>
                        </a:rPr>
                        <a:t>Ref</a:t>
                      </a:r>
                      <a:endParaRPr lang="en-GB" sz="1000" kern="100">
                        <a:solidFill>
                          <a:schemeClr val="bg1"/>
                        </a:solidFill>
                        <a:effectLst/>
                        <a:latin typeface="+mn-lt"/>
                        <a:ea typeface="Verdana"/>
                        <a:cs typeface="Times New Roman"/>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nSpc>
                          <a:spcPct val="115000"/>
                        </a:lnSpc>
                        <a:spcAft>
                          <a:spcPts val="800"/>
                        </a:spcAft>
                      </a:pPr>
                      <a:r>
                        <a:rPr lang="en-GB" sz="1200" b="1" kern="100">
                          <a:solidFill>
                            <a:schemeClr val="bg1"/>
                          </a:solidFill>
                          <a:effectLst/>
                          <a:latin typeface="+mn-lt"/>
                          <a:ea typeface="Verdana"/>
                          <a:cs typeface="Times New Roman"/>
                        </a:rPr>
                        <a:t>Delivery Action </a:t>
                      </a:r>
                      <a:endParaRPr lang="en-GB" sz="1200" kern="100">
                        <a:solidFill>
                          <a:schemeClr val="bg1"/>
                        </a:solidFill>
                        <a:effectLst/>
                        <a:latin typeface="+mn-lt"/>
                        <a:ea typeface="Verdana"/>
                        <a:cs typeface="Times New Roman"/>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gridSpan="2">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7816232"/>
                  </a:ext>
                </a:extLst>
              </a:tr>
              <a:tr h="400868">
                <a:tc>
                  <a:txBody>
                    <a:bodyPr/>
                    <a:lstStyle/>
                    <a:p>
                      <a:pPr algn="ctr">
                        <a:lnSpc>
                          <a:spcPct val="115000"/>
                        </a:lnSpc>
                        <a:spcAft>
                          <a:spcPts val="800"/>
                        </a:spcAft>
                      </a:pPr>
                      <a:r>
                        <a:rPr lang="en-GB" sz="800" kern="100">
                          <a:effectLst/>
                          <a:latin typeface="Univers Condensed Light"/>
                          <a:ea typeface="Verdana"/>
                          <a:cs typeface="Times New Roman"/>
                        </a:rPr>
                        <a:t>PCT_02</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a:cs typeface="Times New Roman"/>
                        </a:rPr>
                        <a:t>Develop sustainable plan for Adult and Paediatric Hearing Aids </a:t>
                      </a:r>
                      <a:r>
                        <a:rPr lang="en-GB" sz="1100" kern="100">
                          <a:effectLst/>
                          <a:latin typeface="+mn-lt"/>
                          <a:ea typeface="Verdana"/>
                          <a:cs typeface="Times New Roman"/>
                        </a:rPr>
                        <a:t>[</a:t>
                      </a:r>
                      <a:r>
                        <a:rPr lang="en-GB" sz="1100" i="1" kern="100">
                          <a:effectLst/>
                          <a:latin typeface="+mn-lt"/>
                          <a:ea typeface="Verdana"/>
                          <a:cs typeface="Times New Roman"/>
                        </a:rPr>
                        <a:t>also included in Planned Care System]</a:t>
                      </a:r>
                      <a:endParaRPr lang="en-GB" sz="1100" kern="100">
                        <a:effectLst/>
                        <a:latin typeface="+mn-lt"/>
                        <a:ea typeface="Verdan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900" kern="100">
                        <a:effectLst/>
                        <a:latin typeface="Univers Condensed Light"/>
                        <a:ea typeface="Aptos" panose="020B0004020202020204" pitchFamily="34" charset="0"/>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900" kern="100">
                        <a:effectLst/>
                        <a:latin typeface="Univers Condensed Light"/>
                        <a:ea typeface="Aptos" panose="020B0004020202020204" pitchFamily="34" charset="0"/>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8908223"/>
                  </a:ext>
                </a:extLst>
              </a:tr>
              <a:tr h="482443">
                <a:tc>
                  <a:txBody>
                    <a:bodyPr/>
                    <a:lstStyle/>
                    <a:p>
                      <a:pPr algn="ctr">
                        <a:lnSpc>
                          <a:spcPct val="115000"/>
                        </a:lnSpc>
                        <a:spcAft>
                          <a:spcPts val="800"/>
                        </a:spcAft>
                      </a:pPr>
                      <a:r>
                        <a:rPr lang="en-GB" sz="800" kern="100">
                          <a:effectLst/>
                          <a:latin typeface="Univers Condensed Light"/>
                          <a:ea typeface="Verdana"/>
                          <a:cs typeface="Times New Roman"/>
                        </a:rPr>
                        <a:t>PCT_09</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a:cs typeface="Times New Roman"/>
                        </a:rPr>
                        <a:t>Focussed implementation of Pan Cluster Planning Group (PCPG) Priorities and Cross Cluster projects in support of the National ‘Accelerated Cluster Development’ (ACD) Programme</a:t>
                      </a:r>
                      <a:endParaRPr lang="en-GB" sz="1100" kern="100">
                        <a:effectLst/>
                        <a:latin typeface="+mn-lt"/>
                        <a:ea typeface="Verdana"/>
                        <a:cs typeface="Times New Roman"/>
                      </a:endParaRPr>
                    </a:p>
                    <a:p>
                      <a:pPr marL="171450" lvl="0" indent="-171450">
                        <a:lnSpc>
                          <a:spcPct val="100000"/>
                        </a:lnSpc>
                        <a:buFont typeface="Arial" panose="020B0604020202020204" pitchFamily="34" charset="0"/>
                        <a:buChar char="•"/>
                      </a:pPr>
                      <a:r>
                        <a:rPr lang="en-GB" sz="1100" kern="100">
                          <a:effectLst/>
                          <a:latin typeface="+mn-lt"/>
                          <a:ea typeface="Verdana"/>
                          <a:cs typeface="Times New Roman"/>
                        </a:rPr>
                        <a:t>Development and delivery of a Pan Cluster Planning Group (PCPG) plan.</a:t>
                      </a:r>
                    </a:p>
                    <a:p>
                      <a:pPr marL="171450" lvl="0" indent="-171450">
                        <a:lnSpc>
                          <a:spcPct val="100000"/>
                        </a:lnSpc>
                        <a:spcAft>
                          <a:spcPts val="800"/>
                        </a:spcAft>
                        <a:buFont typeface="Arial" panose="020B0604020202020204" pitchFamily="34" charset="0"/>
                        <a:buChar char="•"/>
                      </a:pPr>
                      <a:r>
                        <a:rPr lang="en-GB" sz="1100" kern="100">
                          <a:effectLst/>
                          <a:latin typeface="+mn-lt"/>
                          <a:ea typeface="Verdana"/>
                          <a:cs typeface="Times New Roman"/>
                        </a:rPr>
                        <a:t>x8 Clusters working independently and where needed in unified manner to develop and deliver on IMTPs that support the local population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rgbClr val="FFFFFF"/>
                          </a:solidFill>
                          <a:effectLst/>
                          <a:latin typeface="Univers Condensed Light"/>
                          <a:ea typeface="Aptos" panose="020B0004020202020204" pitchFamily="34" charset="0"/>
                          <a:cs typeface="Times New Roman"/>
                        </a:rPr>
                        <a:t>EA.1 </a:t>
                      </a: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843151069"/>
                  </a:ext>
                </a:extLst>
              </a:tr>
              <a:tr h="0">
                <a:tc>
                  <a:txBody>
                    <a:bodyPr/>
                    <a:lstStyle/>
                    <a:p>
                      <a:pPr algn="ctr">
                        <a:lnSpc>
                          <a:spcPct val="115000"/>
                        </a:lnSpc>
                        <a:spcAft>
                          <a:spcPts val="800"/>
                        </a:spcAft>
                      </a:pPr>
                      <a:r>
                        <a:rPr lang="en-GB" sz="800" kern="100">
                          <a:effectLst/>
                          <a:latin typeface="Univers Condensed Light"/>
                          <a:ea typeface="Verdana"/>
                          <a:cs typeface="Times New Roman"/>
                        </a:rPr>
                        <a:t>MHLD_25</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indent="0">
                        <a:lnSpc>
                          <a:spcPct val="100000"/>
                        </a:lnSpc>
                        <a:spcAft>
                          <a:spcPts val="0"/>
                        </a:spcAft>
                        <a:buFont typeface="Arial" panose="020B0604020202020204" pitchFamily="34" charset="0"/>
                        <a:buNone/>
                      </a:pPr>
                      <a:r>
                        <a:rPr lang="en-GB" sz="1100" b="1" kern="100">
                          <a:effectLst/>
                          <a:latin typeface="+mn-lt"/>
                          <a:ea typeface="Verdana"/>
                          <a:cs typeface="Times New Roman"/>
                        </a:rPr>
                        <a:t>Continue implementation of Community Psychology Model</a:t>
                      </a:r>
                    </a:p>
                    <a:p>
                      <a:pPr marL="0" lvl="0" indent="0">
                        <a:lnSpc>
                          <a:spcPct val="100000"/>
                        </a:lnSpc>
                        <a:spcAft>
                          <a:spcPts val="800"/>
                        </a:spcAft>
                        <a:buFont typeface="Arial" panose="020B0604020202020204" pitchFamily="34" charset="0"/>
                        <a:buNone/>
                      </a:pPr>
                      <a:r>
                        <a:rPr lang="en-GB" sz="1100" b="0" i="1" kern="100">
                          <a:effectLst/>
                          <a:latin typeface="+mn-lt"/>
                          <a:ea typeface="Verdana"/>
                          <a:cs typeface="Times New Roman"/>
                        </a:rPr>
                        <a:t>[Requires additional funding for roll out in 4 remaining clusters- in dialogue with RPB, APB and stakeholders to establish funding source]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en-GB" sz="8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en-GB" sz="8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391282593"/>
                  </a:ext>
                </a:extLst>
              </a:tr>
              <a:tr h="0">
                <a:tc>
                  <a:txBody>
                    <a:bodyPr/>
                    <a:lstStyle/>
                    <a:p>
                      <a:pPr algn="ctr">
                        <a:lnSpc>
                          <a:spcPct val="100000"/>
                        </a:lnSpc>
                        <a:spcAft>
                          <a:spcPts val="800"/>
                        </a:spcAft>
                      </a:pPr>
                      <a:r>
                        <a:rPr lang="en-GB" sz="800" kern="100">
                          <a:effectLst/>
                          <a:latin typeface="Univers Condensed Light"/>
                          <a:ea typeface="Verdana"/>
                          <a:cs typeface="Times New Roman"/>
                        </a:rPr>
                        <a:t>PCT_11</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800"/>
                        </a:spcAft>
                      </a:pPr>
                      <a:r>
                        <a:rPr lang="en-GB" sz="1100" b="1" kern="100">
                          <a:effectLst/>
                          <a:latin typeface="+mn-lt"/>
                          <a:ea typeface="Verdana"/>
                          <a:cs typeface="Times New Roman"/>
                        </a:rPr>
                        <a:t>Develop and implement plan to support the roll out of WGOS 4 and 5 and manage/mitigate the impact on capacity / demand and finance</a:t>
                      </a:r>
                      <a:endParaRPr lang="en-GB" sz="1100" kern="100">
                        <a:effectLst/>
                        <a:latin typeface="+mn-lt"/>
                        <a:ea typeface="Verdan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4606251"/>
                  </a:ext>
                </a:extLst>
              </a:tr>
              <a:tr h="660127">
                <a:tc>
                  <a:txBody>
                    <a:bodyPr/>
                    <a:lstStyle/>
                    <a:p>
                      <a:pPr algn="ctr">
                        <a:lnSpc>
                          <a:spcPct val="115000"/>
                        </a:lnSpc>
                        <a:spcAft>
                          <a:spcPts val="800"/>
                        </a:spcAft>
                      </a:pPr>
                      <a:r>
                        <a:rPr lang="en-GB" sz="800" kern="100">
                          <a:effectLst/>
                          <a:latin typeface="Univers Condensed Light"/>
                          <a:ea typeface="Verdana"/>
                          <a:cs typeface="Times New Roman"/>
                        </a:rPr>
                        <a:t>PCT_12</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a:cs typeface="Times New Roman"/>
                        </a:rPr>
                        <a:t>Review access to General Dentistry Service (GDS) </a:t>
                      </a:r>
                      <a:endParaRPr lang="en-GB" sz="1100" kern="100">
                        <a:effectLst/>
                        <a:latin typeface="+mn-lt"/>
                        <a:ea typeface="Verdana"/>
                        <a:cs typeface="Times New Roman"/>
                      </a:endParaRPr>
                    </a:p>
                    <a:p>
                      <a:pPr marL="171450" indent="-171450">
                        <a:lnSpc>
                          <a:spcPct val="100000"/>
                        </a:lnSpc>
                        <a:spcAft>
                          <a:spcPts val="0"/>
                        </a:spcAft>
                        <a:buFont typeface="Arial" panose="020B0604020202020204" pitchFamily="34" charset="0"/>
                        <a:buChar char="•"/>
                      </a:pPr>
                      <a:r>
                        <a:rPr lang="en-GB" sz="1100" kern="100">
                          <a:effectLst/>
                          <a:latin typeface="+mn-lt"/>
                          <a:ea typeface="Verdana"/>
                          <a:cs typeface="Times New Roman"/>
                        </a:rPr>
                        <a:t>Highlight financial risks to the General Dental contract position</a:t>
                      </a:r>
                    </a:p>
                    <a:p>
                      <a:pPr marL="171450" indent="-171450">
                        <a:lnSpc>
                          <a:spcPct val="100000"/>
                        </a:lnSpc>
                        <a:spcAft>
                          <a:spcPts val="0"/>
                        </a:spcAft>
                        <a:buFont typeface="Arial" panose="020B0604020202020204" pitchFamily="34" charset="0"/>
                        <a:buChar char="•"/>
                      </a:pPr>
                      <a:r>
                        <a:rPr lang="en-GB" sz="1100" kern="100">
                          <a:effectLst/>
                          <a:latin typeface="+mn-lt"/>
                          <a:ea typeface="Verdana"/>
                          <a:cs typeface="Times New Roman"/>
                        </a:rPr>
                        <a:t>Assess impact of introduction of Dental Access Portal (DAP)</a:t>
                      </a:r>
                    </a:p>
                    <a:p>
                      <a:pPr marL="171450" indent="-171450">
                        <a:lnSpc>
                          <a:spcPct val="100000"/>
                        </a:lnSpc>
                        <a:spcAft>
                          <a:spcPts val="800"/>
                        </a:spcAft>
                        <a:buFont typeface="Arial" panose="020B0604020202020204" pitchFamily="34" charset="0"/>
                        <a:buChar char="•"/>
                      </a:pPr>
                      <a:r>
                        <a:rPr lang="en-GB" sz="1100" kern="100">
                          <a:effectLst/>
                          <a:latin typeface="+mn-lt"/>
                          <a:ea typeface="Verdana"/>
                          <a:cs typeface="Times New Roman"/>
                        </a:rPr>
                        <a:t>Assess 25/26 contract changes impact (to in-hours access)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rgbClr val="FFFFFF"/>
                          </a:solidFill>
                          <a:effectLst/>
                          <a:latin typeface="Univers Condensed Light"/>
                          <a:ea typeface="Aptos" panose="020B0004020202020204" pitchFamily="34" charset="0"/>
                          <a:cs typeface="Times New Roman"/>
                        </a:rPr>
                        <a:t>DE.12</a:t>
                      </a: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algn="ctr">
                        <a:lnSpc>
                          <a:spcPct val="100000"/>
                        </a:lnSpc>
                        <a:spcAft>
                          <a:spcPts val="0"/>
                        </a:spcAft>
                      </a:pP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09257298"/>
                  </a:ext>
                </a:extLst>
              </a:tr>
              <a:tr h="467833">
                <a:tc>
                  <a:txBody>
                    <a:bodyPr/>
                    <a:lstStyle/>
                    <a:p>
                      <a:pPr algn="ctr">
                        <a:lnSpc>
                          <a:spcPct val="115000"/>
                        </a:lnSpc>
                        <a:spcAft>
                          <a:spcPts val="800"/>
                        </a:spcAft>
                      </a:pPr>
                      <a:r>
                        <a:rPr lang="en-GB" sz="800" kern="100">
                          <a:effectLst/>
                          <a:latin typeface="Univers Condensed Light"/>
                          <a:ea typeface="Verdana"/>
                          <a:cs typeface="Times New Roman"/>
                        </a:rPr>
                        <a:t>PCT_13</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a:cs typeface="Times New Roman"/>
                        </a:rPr>
                        <a:t>Review access to Specialist Dentistry including:</a:t>
                      </a:r>
                      <a:endParaRPr lang="en-GB" sz="1100" kern="100">
                        <a:effectLst/>
                        <a:latin typeface="+mn-lt"/>
                        <a:ea typeface="Verdana"/>
                        <a:cs typeface="Times New Roman"/>
                      </a:endParaRPr>
                    </a:p>
                    <a:p>
                      <a:pPr marL="171450" indent="-171450" algn="l" defTabSz="685772" rtl="0" eaLnBrk="1" latinLnBrk="0" hangingPunct="1">
                        <a:lnSpc>
                          <a:spcPct val="100000"/>
                        </a:lnSpc>
                        <a:spcAft>
                          <a:spcPts val="0"/>
                        </a:spcAft>
                        <a:buFont typeface="Arial" panose="020B0604020202020204" pitchFamily="34" charset="0"/>
                        <a:buChar char="•"/>
                      </a:pPr>
                      <a:r>
                        <a:rPr lang="en-GB" sz="1100" kern="100">
                          <a:solidFill>
                            <a:schemeClr val="tx1"/>
                          </a:solidFill>
                          <a:effectLst/>
                          <a:latin typeface="+mn-lt"/>
                          <a:ea typeface="Verdana"/>
                          <a:cs typeface="Times New Roman"/>
                        </a:rPr>
                        <a:t>Paediatric General anaesthetics in Parkway Clinic    and </a:t>
                      </a:r>
                    </a:p>
                    <a:p>
                      <a:pPr marL="171450" indent="-171450" algn="l" defTabSz="685772" rtl="0" eaLnBrk="1" latinLnBrk="0" hangingPunct="1">
                        <a:lnSpc>
                          <a:spcPct val="100000"/>
                        </a:lnSpc>
                        <a:spcAft>
                          <a:spcPts val="0"/>
                        </a:spcAft>
                        <a:buFont typeface="Arial" panose="020B0604020202020204" pitchFamily="34" charset="0"/>
                        <a:buChar char="•"/>
                      </a:pPr>
                      <a:r>
                        <a:rPr lang="en-GB" sz="1100" kern="100">
                          <a:solidFill>
                            <a:schemeClr val="tx1"/>
                          </a:solidFill>
                          <a:effectLst/>
                          <a:latin typeface="+mn-lt"/>
                          <a:ea typeface="Verdana"/>
                          <a:cs typeface="Times New Roman"/>
                        </a:rPr>
                        <a:t>Access to Oral Surgery.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rgbClr val="FFFFFF"/>
                          </a:solidFill>
                          <a:effectLst/>
                          <a:latin typeface="Univers Condensed Light"/>
                          <a:ea typeface="Aptos" panose="020B0004020202020204" pitchFamily="34" charset="0"/>
                          <a:cs typeface="Times New Roman"/>
                        </a:rPr>
                        <a:t>DE.12</a:t>
                      </a: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algn="ctr">
                        <a:lnSpc>
                          <a:spcPct val="100000"/>
                        </a:lnSpc>
                        <a:spcAft>
                          <a:spcPts val="0"/>
                        </a:spcAft>
                      </a:pP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3962859"/>
                  </a:ext>
                </a:extLst>
              </a:tr>
              <a:tr h="305962">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a:ea typeface="Verdana"/>
                          <a:cs typeface="Times New Roman"/>
                        </a:rPr>
                        <a:t>PCT_14</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a:cs typeface="Times New Roman"/>
                        </a:rPr>
                        <a:t>Actions to reduce risks to GMS access, capacity &amp; Sustainability   </a:t>
                      </a:r>
                      <a:endParaRPr lang="en-GB" sz="1100" kern="100">
                        <a:effectLst/>
                        <a:latin typeface="+mn-lt"/>
                        <a:ea typeface="Verdan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rgbClr val="FFFFFF"/>
                          </a:solidFill>
                          <a:effectLst/>
                          <a:latin typeface="Univers Condensed Light"/>
                          <a:ea typeface="Aptos" panose="020B0004020202020204" pitchFamily="34" charset="0"/>
                          <a:cs typeface="Times New Roman"/>
                        </a:rPr>
                        <a:t>DE.10</a:t>
                      </a: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algn="ctr">
                        <a:lnSpc>
                          <a:spcPct val="100000"/>
                        </a:lnSpc>
                        <a:spcAft>
                          <a:spcPts val="0"/>
                        </a:spcAft>
                      </a:pP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5973112"/>
                  </a:ext>
                </a:extLst>
              </a:tr>
              <a:tr h="293645">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a:ea typeface="Verdana"/>
                          <a:cs typeface="Times New Roman"/>
                        </a:rPr>
                        <a:t>PCT_15</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a:cs typeface="Times New Roman"/>
                        </a:rPr>
                        <a:t>Delivery of GMS Planned Care Programme including the extension of minor surgery in Primary Care and the Ring Pessary Service </a:t>
                      </a:r>
                      <a:r>
                        <a:rPr lang="en-GB" sz="1100" kern="100">
                          <a:effectLst/>
                          <a:latin typeface="+mn-lt"/>
                          <a:ea typeface="Verdana"/>
                          <a:cs typeface="Times New Roman"/>
                        </a:rPr>
                        <a:t>(</a:t>
                      </a:r>
                      <a:r>
                        <a:rPr lang="en-GB" sz="1100" i="1" kern="100">
                          <a:effectLst/>
                          <a:latin typeface="+mn-lt"/>
                          <a:ea typeface="Verdana"/>
                          <a:cs typeface="Times New Roman"/>
                        </a:rPr>
                        <a:t>subject to continuation of Planned Care monies in 25/26)</a:t>
                      </a:r>
                      <a:r>
                        <a:rPr lang="en-GB" sz="1100" i="0" kern="100">
                          <a:effectLst/>
                          <a:latin typeface="+mn-lt"/>
                          <a:ea typeface="Verdana"/>
                          <a:cs typeface="Times New Roman"/>
                        </a:rPr>
                        <a:t> </a:t>
                      </a:r>
                      <a:r>
                        <a:rPr lang="en-GB" sz="1100" i="1" kern="100">
                          <a:effectLst/>
                          <a:latin typeface="+mn-lt"/>
                          <a:ea typeface="Verdana"/>
                          <a:cs typeface="Times New Roman"/>
                        </a:rPr>
                        <a:t>[Also included in Planned Care System]</a:t>
                      </a:r>
                      <a:endParaRPr lang="en-GB" sz="1100" kern="100">
                        <a:effectLst/>
                        <a:latin typeface="+mn-lt"/>
                        <a:ea typeface="Verdana"/>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rgbClr val="FFFFFF"/>
                          </a:solidFill>
                          <a:effectLst/>
                          <a:latin typeface="Univers Condensed Light"/>
                          <a:ea typeface="Aptos" panose="020B0004020202020204" pitchFamily="34" charset="0"/>
                          <a:cs typeface="Times New Roman"/>
                        </a:rPr>
                        <a:t>DE.10</a:t>
                      </a:r>
                      <a:endParaRPr lang="en-GB" sz="800" kern="100">
                        <a:effectLst/>
                        <a:latin typeface="Univers Condensed Light"/>
                        <a:ea typeface="Aptos" panose="020B0004020202020204" pitchFamily="34" charset="0"/>
                        <a:cs typeface="Times New Roman"/>
                      </a:endParaRPr>
                    </a:p>
                    <a:p>
                      <a:pPr algn="ctr">
                        <a:lnSpc>
                          <a:spcPct val="100000"/>
                        </a:lnSpc>
                        <a:spcAft>
                          <a:spcPts val="0"/>
                        </a:spcAft>
                      </a:pPr>
                      <a:r>
                        <a:rPr lang="en-GB" sz="800" kern="100">
                          <a:solidFill>
                            <a:srgbClr val="FFFFFF"/>
                          </a:solidFill>
                          <a:effectLst/>
                          <a:latin typeface="Univers Condensed Light"/>
                          <a:ea typeface="Aptos" panose="020B0004020202020204" pitchFamily="34" charset="0"/>
                          <a:cs typeface="Times New Roman"/>
                        </a:rPr>
                        <a:t>DE.3</a:t>
                      </a: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algn="ctr">
                        <a:lnSpc>
                          <a:spcPct val="100000"/>
                        </a:lnSpc>
                        <a:spcAft>
                          <a:spcPts val="0"/>
                        </a:spcAft>
                      </a:pP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22000020"/>
                  </a:ext>
                </a:extLst>
              </a:tr>
              <a:tr h="0">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a:ea typeface="Verdana"/>
                          <a:cs typeface="Times New Roman"/>
                        </a:rPr>
                        <a:t>PCT_16</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a:cs typeface="Times New Roman"/>
                        </a:rPr>
                        <a:t>GMS Estates Development Programme</a:t>
                      </a:r>
                      <a:endParaRPr lang="en-GB" sz="1100" kern="100">
                        <a:effectLst/>
                        <a:latin typeface="+mn-lt"/>
                        <a:ea typeface="Verdana"/>
                        <a:cs typeface="Times New Roman"/>
                      </a:endParaRPr>
                    </a:p>
                    <a:p>
                      <a:pPr marL="171450" indent="-171450">
                        <a:lnSpc>
                          <a:spcPct val="100000"/>
                        </a:lnSpc>
                        <a:spcAft>
                          <a:spcPts val="0"/>
                        </a:spcAft>
                        <a:buFont typeface="Arial" panose="020B0604020202020204" pitchFamily="34" charset="0"/>
                        <a:buChar char="•"/>
                      </a:pPr>
                      <a:r>
                        <a:rPr lang="en-GB" sz="1100" kern="100">
                          <a:effectLst/>
                          <a:latin typeface="+mn-lt"/>
                          <a:ea typeface="Verdana"/>
                          <a:cs typeface="Times New Roman"/>
                        </a:rPr>
                        <a:t>Brunswick, Croeserw, </a:t>
                      </a:r>
                      <a:r>
                        <a:rPr lang="en-GB" sz="1100" kern="100" err="1">
                          <a:effectLst/>
                          <a:latin typeface="+mn-lt"/>
                          <a:ea typeface="Verdana"/>
                          <a:cs typeface="Times New Roman"/>
                        </a:rPr>
                        <a:t>Cymmer</a:t>
                      </a:r>
                      <a:r>
                        <a:rPr lang="en-GB" sz="1100" kern="100">
                          <a:effectLst/>
                          <a:latin typeface="+mn-lt"/>
                          <a:ea typeface="Verdana"/>
                          <a:cs typeface="Times New Roman"/>
                        </a:rPr>
                        <a:t> Health Centre Rent Review Programme </a:t>
                      </a:r>
                    </a:p>
                    <a:p>
                      <a:pPr marL="171450" indent="-171450">
                        <a:lnSpc>
                          <a:spcPct val="100000"/>
                        </a:lnSpc>
                        <a:spcAft>
                          <a:spcPts val="800"/>
                        </a:spcAft>
                        <a:buFont typeface="Arial" panose="020B0604020202020204" pitchFamily="34" charset="0"/>
                        <a:buChar char="•"/>
                      </a:pPr>
                      <a:r>
                        <a:rPr lang="en-GB" sz="1100" kern="100">
                          <a:effectLst/>
                          <a:latin typeface="+mn-lt"/>
                          <a:ea typeface="Verdana"/>
                          <a:cs typeface="Times New Roman"/>
                        </a:rPr>
                        <a:t>Management of Primary Care Estates maintenance backlog workload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rgbClr val="FFFFFF"/>
                          </a:solidFill>
                          <a:effectLst/>
                          <a:latin typeface="Univers Condensed Light"/>
                          <a:ea typeface="Aptos" panose="020B0004020202020204" pitchFamily="34" charset="0"/>
                          <a:cs typeface="Times New Roman"/>
                        </a:rPr>
                        <a:t>DE.10</a:t>
                      </a: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algn="ctr">
                        <a:lnSpc>
                          <a:spcPct val="100000"/>
                        </a:lnSpc>
                        <a:spcAft>
                          <a:spcPts val="0"/>
                        </a:spcAft>
                      </a:pPr>
                      <a:r>
                        <a:rPr lang="en-GB" sz="800" kern="100">
                          <a:solidFill>
                            <a:srgbClr val="FFFFFF"/>
                          </a:solidFill>
                          <a:effectLst/>
                          <a:latin typeface="Univers Condensed Light"/>
                          <a:ea typeface="Aptos" panose="020B0004020202020204" pitchFamily="34" charset="0"/>
                          <a:cs typeface="Times New Roman"/>
                        </a:rPr>
                        <a:t>EA.24</a:t>
                      </a:r>
                      <a:endParaRPr lang="en-GB" sz="800" kern="100">
                        <a:effectLst/>
                        <a:latin typeface="Univers Condensed Light"/>
                        <a:ea typeface="Aptos" panose="020B000402020202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505425161"/>
                  </a:ext>
                </a:extLst>
              </a:tr>
              <a:tr h="0">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a:ea typeface="Verdana"/>
                          <a:cs typeface="Times New Roman"/>
                        </a:rPr>
                        <a:t>PCT_17</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a:cs typeface="Times New Roman"/>
                        </a:rPr>
                        <a:t>Deliver Tobacco Control Priorities: </a:t>
                      </a:r>
                      <a:r>
                        <a:rPr lang="en-GB" sz="1100" i="1" kern="100">
                          <a:effectLst/>
                          <a:latin typeface="+mn-lt"/>
                          <a:ea typeface="Verdana"/>
                          <a:cs typeface="Times New Roman"/>
                        </a:rPr>
                        <a:t>[cross cutting on all Systems]</a:t>
                      </a:r>
                    </a:p>
                    <a:p>
                      <a:pPr marL="171450" indent="-171450">
                        <a:lnSpc>
                          <a:spcPct val="100000"/>
                        </a:lnSpc>
                        <a:spcAft>
                          <a:spcPts val="0"/>
                        </a:spcAft>
                        <a:buFont typeface="Arial" panose="020B0604020202020204" pitchFamily="34" charset="0"/>
                        <a:buChar char="•"/>
                      </a:pPr>
                      <a:r>
                        <a:rPr lang="en-GB" sz="1100" kern="100">
                          <a:solidFill>
                            <a:schemeClr val="tx1"/>
                          </a:solidFill>
                          <a:effectLst/>
                          <a:latin typeface="+mn-lt"/>
                          <a:ea typeface="Verdana"/>
                          <a:cs typeface="Times New Roman"/>
                        </a:rPr>
                        <a:t>National HMQ Digital system implementation in 2025/26 </a:t>
                      </a:r>
                    </a:p>
                    <a:p>
                      <a:pPr>
                        <a:lnSpc>
                          <a:spcPct val="100000"/>
                        </a:lnSpc>
                        <a:spcAft>
                          <a:spcPts val="0"/>
                        </a:spcAft>
                      </a:pPr>
                      <a:r>
                        <a:rPr lang="en-GB" sz="1100" b="1" i="1" kern="100">
                          <a:solidFill>
                            <a:schemeClr val="accent2"/>
                          </a:solidFill>
                          <a:effectLst/>
                          <a:latin typeface="+mn-lt"/>
                          <a:ea typeface="Verdana"/>
                          <a:cs typeface="Times New Roman"/>
                        </a:rPr>
                        <a:t>Planning for 26-27/27-28</a:t>
                      </a:r>
                    </a:p>
                    <a:p>
                      <a:pPr marL="171450" indent="-171450">
                        <a:lnSpc>
                          <a:spcPct val="100000"/>
                        </a:lnSpc>
                        <a:spcAft>
                          <a:spcPts val="800"/>
                        </a:spcAft>
                        <a:buFont typeface="Arial" panose="020B0604020202020204" pitchFamily="34" charset="0"/>
                        <a:buChar char="•"/>
                      </a:pPr>
                      <a:r>
                        <a:rPr lang="en-GB" sz="1100" kern="100">
                          <a:effectLst/>
                          <a:latin typeface="+mn-lt"/>
                          <a:ea typeface="Verdana"/>
                          <a:cs typeface="Times New Roman"/>
                        </a:rPr>
                        <a:t>Secure ongoing funding or cease smoking cessation services established in 24/25 via Prevention and Early Years funding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en-GB" sz="8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en-GB" sz="8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7660631"/>
                  </a:ext>
                </a:extLst>
              </a:tr>
            </a:tbl>
          </a:graphicData>
        </a:graphic>
      </p:graphicFrame>
      <p:sp>
        <p:nvSpPr>
          <p:cNvPr id="6" name="TextBox 5">
            <a:extLst>
              <a:ext uri="{FF2B5EF4-FFF2-40B4-BE49-F238E27FC236}">
                <a16:creationId xmlns:a16="http://schemas.microsoft.com/office/drawing/2014/main" id="{D645BB67-B67C-871F-E318-9BA8F9EE1CDE}"/>
              </a:ext>
            </a:extLst>
          </p:cNvPr>
          <p:cNvSpPr txBox="1"/>
          <p:nvPr/>
        </p:nvSpPr>
        <p:spPr>
          <a:xfrm>
            <a:off x="359452" y="584200"/>
            <a:ext cx="543174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t>Primary and Community Care Delivery Actions</a:t>
            </a:r>
          </a:p>
        </p:txBody>
      </p:sp>
    </p:spTree>
    <p:extLst>
      <p:ext uri="{BB962C8B-B14F-4D97-AF65-F5344CB8AC3E}">
        <p14:creationId xmlns:p14="http://schemas.microsoft.com/office/powerpoint/2010/main" val="98528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9DB652F-9EE8-76BF-9663-E111E6AF9DAC}"/>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7A61AF05-85DA-9F95-3A85-0EBEAE26C899}"/>
              </a:ext>
            </a:extLst>
          </p:cNvPr>
          <p:cNvSpPr>
            <a:spLocks noGrp="1"/>
          </p:cNvSpPr>
          <p:nvPr>
            <p:ph type="sldNum" sz="quarter" idx="12"/>
          </p:nvPr>
        </p:nvSpPr>
        <p:spPr/>
        <p:txBody>
          <a:bodyPr/>
          <a:lstStyle/>
          <a:p>
            <a:r>
              <a:rPr lang="en-GB"/>
              <a:t>51</a:t>
            </a:r>
          </a:p>
        </p:txBody>
      </p:sp>
      <p:graphicFrame>
        <p:nvGraphicFramePr>
          <p:cNvPr id="3" name="Table 2">
            <a:extLst>
              <a:ext uri="{FF2B5EF4-FFF2-40B4-BE49-F238E27FC236}">
                <a16:creationId xmlns:a16="http://schemas.microsoft.com/office/drawing/2014/main" id="{D92C0D81-5610-FDFC-0136-A7F4F61CFE4A}"/>
              </a:ext>
            </a:extLst>
          </p:cNvPr>
          <p:cNvGraphicFramePr>
            <a:graphicFrameLocks noGrp="1"/>
          </p:cNvGraphicFramePr>
          <p:nvPr>
            <p:extLst>
              <p:ext uri="{D42A27DB-BD31-4B8C-83A1-F6EECF244321}">
                <p14:modId xmlns:p14="http://schemas.microsoft.com/office/powerpoint/2010/main" val="3781215647"/>
              </p:ext>
            </p:extLst>
          </p:nvPr>
        </p:nvGraphicFramePr>
        <p:xfrm>
          <a:off x="344487" y="584200"/>
          <a:ext cx="9217026" cy="2616200"/>
        </p:xfrm>
        <a:graphic>
          <a:graphicData uri="http://schemas.openxmlformats.org/drawingml/2006/table">
            <a:tbl>
              <a:tblPr firstRow="1" firstCol="1" bandRow="1"/>
              <a:tblGrid>
                <a:gridCol w="353244">
                  <a:extLst>
                    <a:ext uri="{9D8B030D-6E8A-4147-A177-3AD203B41FA5}">
                      <a16:colId xmlns:a16="http://schemas.microsoft.com/office/drawing/2014/main" val="2655333896"/>
                    </a:ext>
                  </a:extLst>
                </a:gridCol>
                <a:gridCol w="7989134">
                  <a:extLst>
                    <a:ext uri="{9D8B030D-6E8A-4147-A177-3AD203B41FA5}">
                      <a16:colId xmlns:a16="http://schemas.microsoft.com/office/drawing/2014/main" val="195378137"/>
                    </a:ext>
                  </a:extLst>
                </a:gridCol>
                <a:gridCol w="437324">
                  <a:extLst>
                    <a:ext uri="{9D8B030D-6E8A-4147-A177-3AD203B41FA5}">
                      <a16:colId xmlns:a16="http://schemas.microsoft.com/office/drawing/2014/main" val="2583835386"/>
                    </a:ext>
                  </a:extLst>
                </a:gridCol>
                <a:gridCol w="437324">
                  <a:extLst>
                    <a:ext uri="{9D8B030D-6E8A-4147-A177-3AD203B41FA5}">
                      <a16:colId xmlns:a16="http://schemas.microsoft.com/office/drawing/2014/main" val="3085351673"/>
                    </a:ext>
                  </a:extLst>
                </a:gridCol>
              </a:tblGrid>
              <a:tr h="211144">
                <a:tc>
                  <a:txBody>
                    <a:bodyPr/>
                    <a:lstStyle/>
                    <a:p>
                      <a:pPr marL="0" algn="ctr" defTabSz="685772" rtl="0" eaLnBrk="1" latinLnBrk="0" hangingPunct="1">
                        <a:lnSpc>
                          <a:spcPct val="115000"/>
                        </a:lnSpc>
                        <a:spcAft>
                          <a:spcPts val="800"/>
                        </a:spcAft>
                      </a:pPr>
                      <a:r>
                        <a:rPr lang="en-GB" sz="1000" b="1" kern="100">
                          <a:solidFill>
                            <a:schemeClr val="bg1"/>
                          </a:solidFill>
                          <a:effectLst/>
                          <a:latin typeface="+mn-lt"/>
                          <a:ea typeface="Verdana" panose="020B0604030504040204" pitchFamily="34" charset="0"/>
                          <a:cs typeface="Times New Roman" panose="02020603050405020304" pitchFamily="18" charset="0"/>
                        </a:rPr>
                        <a:t>Ref</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algn="l" defTabSz="685772" rtl="0" eaLnBrk="1" latinLnBrk="0" hangingPunct="1">
                        <a:lnSpc>
                          <a:spcPct val="115000"/>
                        </a:lnSpc>
                        <a:spcAft>
                          <a:spcPts val="800"/>
                        </a:spcAft>
                      </a:pPr>
                      <a:r>
                        <a:rPr lang="en-GB" sz="1200" b="1" kern="100">
                          <a:solidFill>
                            <a:schemeClr val="bg1"/>
                          </a:solidFill>
                          <a:effectLst/>
                          <a:latin typeface="+mn-lt"/>
                          <a:ea typeface="Verdana" panose="020B0604030504040204" pitchFamily="34" charset="0"/>
                          <a:cs typeface="Times New Roman" panose="02020603050405020304" pitchFamily="18" charset="0"/>
                        </a:rPr>
                        <a:t>Delivery Action </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gridSpan="2">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7816232"/>
                  </a:ext>
                </a:extLst>
              </a:tr>
              <a:tr h="476182">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panose="020B0306020202040204" pitchFamily="34" charset="0"/>
                          <a:ea typeface="Verdana" panose="020B0604030504040204" pitchFamily="34" charset="0"/>
                          <a:cs typeface="Times New Roman" panose="02020603050405020304" pitchFamily="18" charset="0"/>
                        </a:rPr>
                        <a:t>PCT_21</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panose="020B0604030504040204" pitchFamily="34" charset="0"/>
                          <a:cs typeface="Times New Roman" panose="02020603050405020304" pitchFamily="18" charset="0"/>
                        </a:rPr>
                        <a:t>Continued progress against actions/recommendations from HMP Swansea HIW inspection reports alongside further progress of Health, Care and Wellbeing Delivery Plan (HCWDP) 2023-25.</a:t>
                      </a:r>
                      <a:endParaRPr lang="en-GB" sz="1100" kern="100">
                        <a:effectLst/>
                        <a:latin typeface="+mn-lt"/>
                        <a:ea typeface="Verdana" panose="020B060403050404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r>
                        <a:rPr lang="en-GB" sz="900" kern="100">
                          <a:solidFill>
                            <a:srgbClr val="FFFFFF"/>
                          </a:solidFill>
                          <a:effectLst/>
                          <a:latin typeface="Univers Condensed Light" panose="020B0306020202040204" pitchFamily="34" charset="0"/>
                          <a:ea typeface="Aptos" panose="020B0004020202020204" pitchFamily="34" charset="0"/>
                          <a:cs typeface="Times New Roman" panose="02020603050405020304" pitchFamily="18" charset="0"/>
                        </a:rPr>
                        <a:t> </a:t>
                      </a:r>
                      <a:endParaRPr lang="en-GB" sz="9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1378799"/>
                  </a:ext>
                </a:extLst>
              </a:tr>
              <a:tr h="333589">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panose="020B0306020202040204" pitchFamily="34" charset="0"/>
                          <a:ea typeface="Verdana" panose="020B0604030504040204" pitchFamily="34" charset="0"/>
                          <a:cs typeface="Times New Roman" panose="02020603050405020304" pitchFamily="18" charset="0"/>
                        </a:rPr>
                        <a:t>PCT_23</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panose="020B0604030504040204" pitchFamily="34" charset="0"/>
                          <a:cs typeface="Times New Roman" panose="02020603050405020304" pitchFamily="18" charset="0"/>
                        </a:rPr>
                        <a:t>Review of all CHC high-cost placements to ensure patients are appropriately placed</a:t>
                      </a:r>
                      <a:endParaRPr lang="en-GB" sz="1100" kern="100">
                        <a:effectLst/>
                        <a:latin typeface="+mn-lt"/>
                        <a:ea typeface="Verdana" panose="020B0604030504040204" pitchFamily="34" charset="0"/>
                        <a:cs typeface="Times New Roman" panose="02020603050405020304" pitchFamily="18" charset="0"/>
                      </a:endParaRPr>
                    </a:p>
                    <a:p>
                      <a:pPr>
                        <a:lnSpc>
                          <a:spcPct val="100000"/>
                        </a:lnSpc>
                        <a:spcAft>
                          <a:spcPts val="800"/>
                        </a:spcAft>
                      </a:pPr>
                      <a:r>
                        <a:rPr lang="en-GB" sz="1100" i="1" kern="100">
                          <a:effectLst/>
                          <a:latin typeface="+mn-lt"/>
                          <a:ea typeface="Verdana" panose="020B0604030504040204" pitchFamily="34" charset="0"/>
                          <a:cs typeface="Times New Roman" panose="02020603050405020304" pitchFamily="18" charset="0"/>
                        </a:rPr>
                        <a:t>[linked to overall Health Board led work on CHC Programme]</a:t>
                      </a:r>
                      <a:endParaRPr lang="en-GB" sz="1100" kern="100">
                        <a:effectLst/>
                        <a:latin typeface="+mn-lt"/>
                        <a:ea typeface="Verdana" panose="020B060403050404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r>
                        <a:rPr lang="en-GB" sz="900" kern="100">
                          <a:solidFill>
                            <a:srgbClr val="FFFFFF"/>
                          </a:solidFill>
                          <a:effectLst/>
                          <a:latin typeface="Univers Condensed Light" panose="020B0306020202040204" pitchFamily="34" charset="0"/>
                          <a:ea typeface="Aptos" panose="020B0004020202020204" pitchFamily="34" charset="0"/>
                          <a:cs typeface="Times New Roman" panose="02020603050405020304" pitchFamily="18" charset="0"/>
                        </a:rPr>
                        <a:t> </a:t>
                      </a:r>
                      <a:endParaRPr lang="en-GB" sz="9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r>
                        <a:rPr lang="en-GB" sz="900" kern="100">
                          <a:solidFill>
                            <a:srgbClr val="FFFFFF"/>
                          </a:solidFill>
                          <a:effectLst/>
                          <a:latin typeface="Univers Condensed Light" panose="020B0306020202040204" pitchFamily="34" charset="0"/>
                          <a:ea typeface="Aptos" panose="020B0004020202020204" pitchFamily="34" charset="0"/>
                          <a:cs typeface="Times New Roman" panose="02020603050405020304" pitchFamily="18" charset="0"/>
                        </a:rPr>
                        <a:t>EA.23</a:t>
                      </a:r>
                      <a:endParaRPr lang="en-GB" sz="9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2647554002"/>
                  </a:ext>
                </a:extLst>
              </a:tr>
              <a:tr h="667177">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panose="020B0306020202040204" pitchFamily="34" charset="0"/>
                          <a:ea typeface="Verdana" panose="020B0604030504040204" pitchFamily="34" charset="0"/>
                          <a:cs typeface="Times New Roman" panose="02020603050405020304" pitchFamily="18" charset="0"/>
                        </a:rPr>
                        <a:t>PCT_26</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mn-lt"/>
                          <a:ea typeface="Verdana" panose="020B0604030504040204" pitchFamily="34" charset="0"/>
                          <a:cs typeface="Times New Roman" panose="02020603050405020304" pitchFamily="18" charset="0"/>
                        </a:rPr>
                        <a:t>Community Continence Service</a:t>
                      </a:r>
                      <a:endParaRPr lang="en-GB" sz="1100" kern="100">
                        <a:effectLst/>
                        <a:latin typeface="+mn-lt"/>
                        <a:ea typeface="Verdana" panose="020B0604030504040204" pitchFamily="34" charset="0"/>
                        <a:cs typeface="Times New Roman" panose="02020603050405020304" pitchFamily="18" charset="0"/>
                      </a:endParaRPr>
                    </a:p>
                    <a:p>
                      <a:pPr marL="342900" lvl="0" indent="-342900">
                        <a:lnSpc>
                          <a:spcPct val="100000"/>
                        </a:lnSpc>
                        <a:buFont typeface="Symbol" panose="05050102010706020507" pitchFamily="18" charset="2"/>
                        <a:buChar char=""/>
                      </a:pPr>
                      <a:r>
                        <a:rPr lang="en-GB" sz="1100" kern="100">
                          <a:effectLst/>
                          <a:latin typeface="+mn-lt"/>
                          <a:ea typeface="Verdana" panose="020B0604030504040204" pitchFamily="34" charset="0"/>
                          <a:cs typeface="Times New Roman" panose="02020603050405020304" pitchFamily="18" charset="0"/>
                        </a:rPr>
                        <a:t>Progress retendering process with Procurement.</a:t>
                      </a:r>
                    </a:p>
                    <a:p>
                      <a:pPr marL="342900" lvl="0" indent="-342900">
                        <a:lnSpc>
                          <a:spcPct val="100000"/>
                        </a:lnSpc>
                        <a:spcAft>
                          <a:spcPts val="800"/>
                        </a:spcAft>
                        <a:buFont typeface="Symbol" panose="05050102010706020507" pitchFamily="18" charset="2"/>
                        <a:buChar char=""/>
                      </a:pPr>
                      <a:r>
                        <a:rPr lang="en-GB" sz="1100" kern="100">
                          <a:effectLst/>
                          <a:latin typeface="+mn-lt"/>
                          <a:ea typeface="Verdana" panose="020B0604030504040204" pitchFamily="34" charset="0"/>
                          <a:cs typeface="Times New Roman" panose="02020603050405020304" pitchFamily="18" charset="0"/>
                        </a:rPr>
                        <a:t>Review impact of service redesign actioned in Q2 24/25 to increase preventative measures and reduce continence product costs.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r>
                        <a:rPr lang="en-GB" sz="900" kern="100">
                          <a:solidFill>
                            <a:srgbClr val="FFFFFF"/>
                          </a:solidFill>
                          <a:effectLst/>
                          <a:latin typeface="Univers Condensed Light" panose="020B0306020202040204" pitchFamily="34" charset="0"/>
                          <a:ea typeface="Aptos" panose="020B0004020202020204" pitchFamily="34" charset="0"/>
                          <a:cs typeface="Times New Roman" panose="02020603050405020304" pitchFamily="18" charset="0"/>
                        </a:rPr>
                        <a:t> </a:t>
                      </a:r>
                      <a:endParaRPr lang="en-GB" sz="9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r>
                        <a:rPr lang="en-GB" sz="900" kern="100">
                          <a:solidFill>
                            <a:srgbClr val="FFFFFF"/>
                          </a:solidFill>
                          <a:effectLst/>
                          <a:latin typeface="Univers Condensed Light" panose="020B0306020202040204" pitchFamily="34" charset="0"/>
                          <a:ea typeface="Aptos" panose="020B0004020202020204" pitchFamily="34" charset="0"/>
                          <a:cs typeface="Times New Roman" panose="02020603050405020304" pitchFamily="18" charset="0"/>
                        </a:rPr>
                        <a:t>EA.21</a:t>
                      </a:r>
                      <a:endParaRPr lang="en-GB" sz="9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765498036"/>
                  </a:ext>
                </a:extLst>
              </a:tr>
              <a:tr h="492728">
                <a:tc>
                  <a:txBody>
                    <a:bodyPr/>
                    <a:lstStyle/>
                    <a:p>
                      <a:pPr algn="ctr">
                        <a:lnSpc>
                          <a:spcPct val="115000"/>
                        </a:lnSpc>
                        <a:spcAft>
                          <a:spcPts val="800"/>
                        </a:spcAft>
                      </a:pPr>
                      <a:r>
                        <a:rPr lang="en-GB" sz="800" kern="100">
                          <a:effectLst/>
                          <a:latin typeface="Univers Condensed Light" panose="020B0306020202040204" pitchFamily="34" charset="0"/>
                          <a:ea typeface="Verdana" panose="020B0604030504040204" pitchFamily="34" charset="0"/>
                          <a:cs typeface="Times New Roman" panose="02020603050405020304" pitchFamily="18" charset="0"/>
                        </a:rPr>
                        <a:t>PCT_03</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i="1" kern="100">
                          <a:solidFill>
                            <a:schemeClr val="accent2"/>
                          </a:solidFill>
                          <a:effectLst/>
                          <a:latin typeface="+mn-lt"/>
                          <a:ea typeface="Verdana" panose="020B0604030504040204" pitchFamily="34" charset="0"/>
                          <a:cs typeface="Times New Roman" panose="02020603050405020304" pitchFamily="18" charset="0"/>
                        </a:rPr>
                        <a:t>Planning for 26-27/27-28</a:t>
                      </a:r>
                      <a:endParaRPr lang="en-GB" sz="1100" b="1" kern="100">
                        <a:solidFill>
                          <a:schemeClr val="accent2"/>
                        </a:solidFill>
                        <a:effectLst/>
                        <a:latin typeface="+mn-lt"/>
                        <a:ea typeface="Verdana" panose="020B0604030504040204" pitchFamily="34" charset="0"/>
                        <a:cs typeface="Times New Roman" panose="02020603050405020304" pitchFamily="18" charset="0"/>
                      </a:endParaRPr>
                    </a:p>
                    <a:p>
                      <a:pPr>
                        <a:lnSpc>
                          <a:spcPct val="100000"/>
                        </a:lnSpc>
                        <a:spcAft>
                          <a:spcPts val="0"/>
                        </a:spcAft>
                      </a:pPr>
                      <a:r>
                        <a:rPr lang="en-GB" sz="1100" b="1" kern="100">
                          <a:effectLst/>
                          <a:latin typeface="+mn-lt"/>
                          <a:ea typeface="Verdana" panose="020B0604030504040204" pitchFamily="34" charset="0"/>
                          <a:cs typeface="Times New Roman" panose="02020603050405020304" pitchFamily="18" charset="0"/>
                        </a:rPr>
                        <a:t>Secure ongoing funding for provision of the All-Wales Diabetes Prevention Programme (AWDPP)</a:t>
                      </a:r>
                      <a:r>
                        <a:rPr lang="en-GB" sz="1100" b="1" i="0" kern="100">
                          <a:effectLst/>
                          <a:latin typeface="+mn-lt"/>
                          <a:ea typeface="Verdana" panose="020B0604030504040204" pitchFamily="34" charset="0"/>
                          <a:cs typeface="Times New Roman" panose="02020603050405020304" pitchFamily="18" charset="0"/>
                        </a:rPr>
                        <a:t> </a:t>
                      </a:r>
                      <a:r>
                        <a:rPr lang="en-GB" sz="1100" i="1" kern="100">
                          <a:effectLst/>
                          <a:latin typeface="+mn-lt"/>
                          <a:ea typeface="Verdana" panose="020B0604030504040204" pitchFamily="34" charset="0"/>
                          <a:cs typeface="Times New Roman" panose="02020603050405020304" pitchFamily="18" charset="0"/>
                        </a:rPr>
                        <a:t>[cross cutting on all Systems]</a:t>
                      </a:r>
                      <a:endParaRPr lang="en-GB" sz="1100" kern="100">
                        <a:effectLst/>
                        <a:latin typeface="+mn-lt"/>
                        <a:ea typeface="Verdana" panose="020B060403050404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rgbClr val="FFFFFF"/>
                          </a:solidFill>
                          <a:effectLst/>
                          <a:latin typeface="Univers Condensed Light" panose="020B0306020202040204" pitchFamily="34" charset="0"/>
                          <a:ea typeface="Aptos" panose="020B0004020202020204" pitchFamily="34" charset="0"/>
                          <a:cs typeface="Times New Roman" panose="02020603050405020304" pitchFamily="18" charset="0"/>
                        </a:rPr>
                        <a:t>DE.6</a:t>
                      </a:r>
                      <a:endParaRPr lang="en-GB" sz="8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algn="ctr">
                        <a:lnSpc>
                          <a:spcPct val="100000"/>
                        </a:lnSpc>
                        <a:spcAft>
                          <a:spcPts val="0"/>
                        </a:spcAft>
                      </a:pPr>
                      <a:r>
                        <a:rPr lang="en-GB" sz="800" kern="100">
                          <a:solidFill>
                            <a:srgbClr val="FFFFFF"/>
                          </a:solidFill>
                          <a:effectLst/>
                          <a:latin typeface="Univers Condensed Light" panose="020B0306020202040204" pitchFamily="34" charset="0"/>
                          <a:ea typeface="Aptos" panose="020B0004020202020204" pitchFamily="34" charset="0"/>
                          <a:cs typeface="Times New Roman" panose="02020603050405020304" pitchFamily="18" charset="0"/>
                        </a:rPr>
                        <a:t>EA.27</a:t>
                      </a:r>
                      <a:endParaRPr lang="en-GB" sz="8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2644806128"/>
                  </a:ext>
                </a:extLst>
              </a:tr>
              <a:tr h="430306">
                <a:tc>
                  <a:txBody>
                    <a:bodyPr/>
                    <a:lstStyle/>
                    <a:p>
                      <a:pPr algn="ctr">
                        <a:lnSpc>
                          <a:spcPct val="115000"/>
                        </a:lnSpc>
                        <a:spcAft>
                          <a:spcPts val="800"/>
                        </a:spcAft>
                      </a:pPr>
                      <a:r>
                        <a:rPr lang="en-GB" sz="800" kern="100">
                          <a:effectLst/>
                          <a:latin typeface="Univers Condensed Light" panose="020B0306020202040204" pitchFamily="34" charset="0"/>
                          <a:ea typeface="Verdana" panose="020B0604030504040204" pitchFamily="34" charset="0"/>
                          <a:cs typeface="Times New Roman" panose="02020603050405020304" pitchFamily="18" charset="0"/>
                        </a:rPr>
                        <a:t>PCT_06</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i="1" kern="100">
                          <a:solidFill>
                            <a:schemeClr val="accent2"/>
                          </a:solidFill>
                          <a:effectLst/>
                          <a:latin typeface="+mn-lt"/>
                          <a:ea typeface="Verdana" panose="020B0604030504040204" pitchFamily="34" charset="0"/>
                          <a:cs typeface="Times New Roman" panose="02020603050405020304" pitchFamily="18" charset="0"/>
                        </a:rPr>
                        <a:t>Planning for 26-27/27-28</a:t>
                      </a:r>
                    </a:p>
                    <a:p>
                      <a:pPr>
                        <a:lnSpc>
                          <a:spcPct val="100000"/>
                        </a:lnSpc>
                        <a:spcAft>
                          <a:spcPts val="0"/>
                        </a:spcAft>
                      </a:pPr>
                      <a:r>
                        <a:rPr lang="en-GB" sz="1100" b="1" kern="100">
                          <a:effectLst/>
                          <a:latin typeface="+mn-lt"/>
                          <a:ea typeface="Verdana" panose="020B0604030504040204" pitchFamily="34" charset="0"/>
                          <a:cs typeface="Times New Roman" panose="02020603050405020304" pitchFamily="18" charset="0"/>
                        </a:rPr>
                        <a:t>Develop plan to meet the minimum standards of the All-Wales Weight Management Pathway </a:t>
                      </a:r>
                      <a:r>
                        <a:rPr lang="en-GB" sz="1100" b="1" i="0" kern="100">
                          <a:effectLst/>
                          <a:latin typeface="+mn-lt"/>
                          <a:ea typeface="Verdana" panose="020B0604030504040204" pitchFamily="34" charset="0"/>
                          <a:cs typeface="Times New Roman" panose="02020603050405020304" pitchFamily="18" charset="0"/>
                        </a:rPr>
                        <a:t> </a:t>
                      </a:r>
                      <a:r>
                        <a:rPr lang="en-GB" sz="1100" i="1" kern="100">
                          <a:effectLst/>
                          <a:latin typeface="+mn-lt"/>
                          <a:ea typeface="Verdana" panose="020B0604030504040204" pitchFamily="34" charset="0"/>
                          <a:cs typeface="Times New Roman" panose="02020603050405020304" pitchFamily="18" charset="0"/>
                        </a:rPr>
                        <a:t>[cross cutting on all Systems]</a:t>
                      </a:r>
                      <a:endParaRPr lang="en-GB" sz="1100" kern="100">
                        <a:effectLst/>
                        <a:latin typeface="+mn-lt"/>
                        <a:ea typeface="Verdana" panose="020B060403050404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rgbClr val="A02B93"/>
                          </a:solidFill>
                          <a:effectLst/>
                          <a:latin typeface="Univers Condensed Light" panose="020B0306020202040204" pitchFamily="34" charset="0"/>
                          <a:ea typeface="Aptos" panose="020B0004020202020204" pitchFamily="34" charset="0"/>
                          <a:cs typeface="Times New Roman" panose="02020603050405020304" pitchFamily="18" charset="0"/>
                        </a:rPr>
                        <a:t> </a:t>
                      </a:r>
                      <a:endParaRPr lang="en-GB" sz="8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rgbClr val="D86DCB"/>
                          </a:solidFill>
                          <a:effectLst/>
                          <a:latin typeface="Univers Condensed Light" panose="020B0306020202040204" pitchFamily="34" charset="0"/>
                          <a:ea typeface="Aptos" panose="020B0004020202020204" pitchFamily="34" charset="0"/>
                          <a:cs typeface="Times New Roman" panose="02020603050405020304" pitchFamily="18" charset="0"/>
                        </a:rPr>
                        <a:t> </a:t>
                      </a:r>
                      <a:endParaRPr lang="en-GB" sz="800" kern="100">
                        <a:effectLst/>
                        <a:latin typeface="Univers Condensed Light" panose="020B030602020204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15675779"/>
                  </a:ext>
                </a:extLst>
              </a:tr>
            </a:tbl>
          </a:graphicData>
        </a:graphic>
      </p:graphicFrame>
    </p:spTree>
    <p:extLst>
      <p:ext uri="{BB962C8B-B14F-4D97-AF65-F5344CB8AC3E}">
        <p14:creationId xmlns:p14="http://schemas.microsoft.com/office/powerpoint/2010/main" val="11594264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6CE988A-CA60-A727-A697-273B0B77BC46}"/>
              </a:ext>
            </a:extLst>
          </p:cNvPr>
          <p:cNvPicPr>
            <a:picLocks noChangeAspect="1"/>
          </p:cNvPicPr>
          <p:nvPr/>
        </p:nvPicPr>
        <p:blipFill>
          <a:blip r:embed="rId2">
            <a:alphaModFix amt="20000"/>
            <a:lum bright="40000" contrast="-40000"/>
          </a:blip>
          <a:srcRect l="39228" t="58256" r="-2"/>
          <a:stretch/>
        </p:blipFill>
        <p:spPr>
          <a:xfrm rot="10800000">
            <a:off x="3117671" y="3066419"/>
            <a:ext cx="6769167" cy="3795760"/>
          </a:xfrm>
          <a:prstGeom prst="rect">
            <a:avLst/>
          </a:prstGeom>
        </p:spPr>
      </p:pic>
      <p:sp>
        <p:nvSpPr>
          <p:cNvPr id="4" name="Slide Number Placeholder 3">
            <a:extLst>
              <a:ext uri="{FF2B5EF4-FFF2-40B4-BE49-F238E27FC236}">
                <a16:creationId xmlns:a16="http://schemas.microsoft.com/office/drawing/2014/main" id="{1B4C12D4-5977-129E-BF1F-370C14814EE1}"/>
              </a:ext>
            </a:extLst>
          </p:cNvPr>
          <p:cNvSpPr>
            <a:spLocks noGrp="1"/>
          </p:cNvSpPr>
          <p:nvPr>
            <p:ph type="sldNum" sz="quarter" idx="12"/>
          </p:nvPr>
        </p:nvSpPr>
        <p:spPr/>
        <p:txBody>
          <a:bodyPr/>
          <a:lstStyle/>
          <a:p>
            <a:r>
              <a:rPr lang="en-GB"/>
              <a:t>52</a:t>
            </a:r>
            <a:endParaRPr lang="en-US"/>
          </a:p>
        </p:txBody>
      </p:sp>
      <p:sp>
        <p:nvSpPr>
          <p:cNvPr id="5" name="TextBox 4">
            <a:extLst>
              <a:ext uri="{FF2B5EF4-FFF2-40B4-BE49-F238E27FC236}">
                <a16:creationId xmlns:a16="http://schemas.microsoft.com/office/drawing/2014/main" id="{649798AC-C7C5-4A51-F7AA-B2B000F9C8B1}"/>
              </a:ext>
            </a:extLst>
          </p:cNvPr>
          <p:cNvSpPr txBox="1"/>
          <p:nvPr/>
        </p:nvSpPr>
        <p:spPr>
          <a:xfrm>
            <a:off x="344488" y="517152"/>
            <a:ext cx="6518366" cy="369332"/>
          </a:xfrm>
          <a:prstGeom prst="rect">
            <a:avLst/>
          </a:prstGeom>
          <a:noFill/>
        </p:spPr>
        <p:txBody>
          <a:bodyPr wrap="square" rtlCol="0">
            <a:spAutoFit/>
          </a:bodyPr>
          <a:lstStyle/>
          <a:p>
            <a:r>
              <a:rPr lang="en-GB" b="1">
                <a:solidFill>
                  <a:srgbClr val="834AAD"/>
                </a:solidFill>
                <a:latin typeface="Aptos Black" panose="020F0502020204030204" pitchFamily="34" charset="0"/>
              </a:rPr>
              <a:t>Unscheduled Care</a:t>
            </a:r>
          </a:p>
        </p:txBody>
      </p:sp>
      <p:sp>
        <p:nvSpPr>
          <p:cNvPr id="3" name="TextBox 2">
            <a:extLst>
              <a:ext uri="{FF2B5EF4-FFF2-40B4-BE49-F238E27FC236}">
                <a16:creationId xmlns:a16="http://schemas.microsoft.com/office/drawing/2014/main" id="{DD0768D2-940D-73DB-6695-A1C258D2DC65}"/>
              </a:ext>
            </a:extLst>
          </p:cNvPr>
          <p:cNvSpPr txBox="1"/>
          <p:nvPr/>
        </p:nvSpPr>
        <p:spPr>
          <a:xfrm>
            <a:off x="421130" y="893266"/>
            <a:ext cx="9217024" cy="1200329"/>
          </a:xfrm>
          <a:prstGeom prst="rect">
            <a:avLst/>
          </a:prstGeom>
          <a:noFill/>
        </p:spPr>
        <p:txBody>
          <a:bodyPr wrap="square" lIns="91440" tIns="45720" rIns="91440" bIns="45720" anchor="t">
            <a:spAutoFit/>
          </a:bodyPr>
          <a:lstStyle/>
          <a:p>
            <a:pPr algn="just"/>
            <a:r>
              <a:rPr lang="en-GB" sz="1200">
                <a:ea typeface="Verdana"/>
              </a:rPr>
              <a:t>SBUHB recognises that at a national level </a:t>
            </a:r>
            <a:r>
              <a:rPr lang="en-GB" sz="1200" b="1" i="1">
                <a:ea typeface="Verdana"/>
              </a:rPr>
              <a:t>‘Six Goals’ </a:t>
            </a:r>
            <a:r>
              <a:rPr lang="en-GB" sz="1200">
                <a:ea typeface="Verdana"/>
              </a:rPr>
              <a:t>policy focuses on a whole system solution to the provision of UEC.  As part of this whole system approach, our ambition is to create ‘one urgent and emergency care system’ which clearly supports patients and communities in knowing where and when they can get the care they need in an emergency. This will be achieved through consistent and integrated delivery of the </a:t>
            </a:r>
            <a:r>
              <a:rPr lang="en-GB" sz="1200" b="1" i="1">
                <a:ea typeface="Verdana"/>
              </a:rPr>
              <a:t>Six Goals </a:t>
            </a:r>
            <a:r>
              <a:rPr lang="en-GB" sz="1200">
                <a:ea typeface="Verdana"/>
              </a:rPr>
              <a:t>to help achieve the best possible clinical outcomes, value and experience for patients and staff involved in the delivery of care. Strengthening joint planning and accountability with our Regional Partnership Board partners is a key enabler and focus for 2025-28.</a:t>
            </a:r>
            <a:endParaRPr lang="en-GB" sz="1200">
              <a:ea typeface="Verdana" panose="020B0604030504040204" pitchFamily="34" charset="0"/>
            </a:endParaRPr>
          </a:p>
        </p:txBody>
      </p:sp>
      <p:grpSp>
        <p:nvGrpSpPr>
          <p:cNvPr id="50" name="Group 49">
            <a:extLst>
              <a:ext uri="{FF2B5EF4-FFF2-40B4-BE49-F238E27FC236}">
                <a16:creationId xmlns:a16="http://schemas.microsoft.com/office/drawing/2014/main" id="{A517E079-3E4C-E349-2F83-BF64582B81F8}"/>
              </a:ext>
            </a:extLst>
          </p:cNvPr>
          <p:cNvGrpSpPr/>
          <p:nvPr/>
        </p:nvGrpSpPr>
        <p:grpSpPr>
          <a:xfrm>
            <a:off x="420407" y="2286616"/>
            <a:ext cx="5399555" cy="4226639"/>
            <a:chOff x="549275" y="2595343"/>
            <a:chExt cx="5399555" cy="4226639"/>
          </a:xfrm>
        </p:grpSpPr>
        <p:grpSp>
          <p:nvGrpSpPr>
            <p:cNvPr id="47" name="Group 46">
              <a:extLst>
                <a:ext uri="{FF2B5EF4-FFF2-40B4-BE49-F238E27FC236}">
                  <a16:creationId xmlns:a16="http://schemas.microsoft.com/office/drawing/2014/main" id="{D2C2F9EF-5B16-B0F1-3BCA-0D9A8D70FB0E}"/>
                </a:ext>
              </a:extLst>
            </p:cNvPr>
            <p:cNvGrpSpPr/>
            <p:nvPr/>
          </p:nvGrpSpPr>
          <p:grpSpPr>
            <a:xfrm>
              <a:off x="549275" y="4026799"/>
              <a:ext cx="5399555" cy="648000"/>
              <a:chOff x="549275" y="4026799"/>
              <a:chExt cx="5399555" cy="648000"/>
            </a:xfrm>
          </p:grpSpPr>
          <p:grpSp>
            <p:nvGrpSpPr>
              <p:cNvPr id="40" name="Group 39">
                <a:extLst>
                  <a:ext uri="{FF2B5EF4-FFF2-40B4-BE49-F238E27FC236}">
                    <a16:creationId xmlns:a16="http://schemas.microsoft.com/office/drawing/2014/main" id="{4B8D04A0-DC61-ED3F-19E2-A8E56F8E2DEC}"/>
                  </a:ext>
                </a:extLst>
              </p:cNvPr>
              <p:cNvGrpSpPr/>
              <p:nvPr/>
            </p:nvGrpSpPr>
            <p:grpSpPr>
              <a:xfrm>
                <a:off x="549275" y="4026799"/>
                <a:ext cx="5399555" cy="648000"/>
                <a:chOff x="549275" y="4396702"/>
                <a:chExt cx="5399555" cy="648000"/>
              </a:xfrm>
            </p:grpSpPr>
            <p:sp>
              <p:nvSpPr>
                <p:cNvPr id="31" name="Rectangle 30">
                  <a:extLst>
                    <a:ext uri="{FF2B5EF4-FFF2-40B4-BE49-F238E27FC236}">
                      <a16:creationId xmlns:a16="http://schemas.microsoft.com/office/drawing/2014/main" id="{4C658332-49F9-2DD4-3257-F69FA12393D0}"/>
                    </a:ext>
                  </a:extLst>
                </p:cNvPr>
                <p:cNvSpPr/>
                <p:nvPr/>
              </p:nvSpPr>
              <p:spPr>
                <a:xfrm>
                  <a:off x="549275" y="4396702"/>
                  <a:ext cx="5399555" cy="648000"/>
                </a:xfrm>
                <a:prstGeom prst="rect">
                  <a:avLst/>
                </a:pr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5C12B596-0CEE-9CC3-D744-0B1A3FD942B9}"/>
                    </a:ext>
                  </a:extLst>
                </p:cNvPr>
                <p:cNvSpPr/>
                <p:nvPr/>
              </p:nvSpPr>
              <p:spPr>
                <a:xfrm>
                  <a:off x="822495" y="4592570"/>
                  <a:ext cx="485086"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SAFE</a:t>
                  </a:r>
                </a:p>
              </p:txBody>
            </p:sp>
          </p:grpSp>
          <p:sp>
            <p:nvSpPr>
              <p:cNvPr id="10" name="Rectangle 9">
                <a:extLst>
                  <a:ext uri="{FF2B5EF4-FFF2-40B4-BE49-F238E27FC236}">
                    <a16:creationId xmlns:a16="http://schemas.microsoft.com/office/drawing/2014/main" id="{7353666E-9C6C-D5A7-F680-41D1CDF9A29D}"/>
                  </a:ext>
                </a:extLst>
              </p:cNvPr>
              <p:cNvSpPr/>
              <p:nvPr/>
            </p:nvSpPr>
            <p:spPr>
              <a:xfrm>
                <a:off x="1508392" y="4075628"/>
                <a:ext cx="4433455" cy="550343"/>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Times New Roman" panose="02020603050405020304" pitchFamily="18" charset="0"/>
                  </a:rPr>
                  <a:t>People in need of urgent care receive it from the right person in the right place, first time by services that are appropriately staffed, trained and experienced so that further harm is prevented.</a:t>
                </a:r>
              </a:p>
            </p:txBody>
          </p:sp>
        </p:grpSp>
        <p:grpSp>
          <p:nvGrpSpPr>
            <p:cNvPr id="46" name="Group 45">
              <a:extLst>
                <a:ext uri="{FF2B5EF4-FFF2-40B4-BE49-F238E27FC236}">
                  <a16:creationId xmlns:a16="http://schemas.microsoft.com/office/drawing/2014/main" id="{5CCA5134-FFFA-CD88-19D3-483130B11A04}"/>
                </a:ext>
              </a:extLst>
            </p:cNvPr>
            <p:cNvGrpSpPr/>
            <p:nvPr/>
          </p:nvGrpSpPr>
          <p:grpSpPr>
            <a:xfrm>
              <a:off x="549275" y="4742527"/>
              <a:ext cx="5399555" cy="648000"/>
              <a:chOff x="549275" y="4742527"/>
              <a:chExt cx="5399555" cy="648000"/>
            </a:xfrm>
          </p:grpSpPr>
          <p:grpSp>
            <p:nvGrpSpPr>
              <p:cNvPr id="41" name="Group 40">
                <a:extLst>
                  <a:ext uri="{FF2B5EF4-FFF2-40B4-BE49-F238E27FC236}">
                    <a16:creationId xmlns:a16="http://schemas.microsoft.com/office/drawing/2014/main" id="{6AF953ED-3B91-67B8-DA7F-00196737AA4B}"/>
                  </a:ext>
                </a:extLst>
              </p:cNvPr>
              <p:cNvGrpSpPr/>
              <p:nvPr/>
            </p:nvGrpSpPr>
            <p:grpSpPr>
              <a:xfrm>
                <a:off x="549275" y="4742527"/>
                <a:ext cx="5399555" cy="648000"/>
                <a:chOff x="549275" y="5291306"/>
                <a:chExt cx="5399555" cy="648000"/>
              </a:xfrm>
            </p:grpSpPr>
            <p:sp>
              <p:nvSpPr>
                <p:cNvPr id="32" name="Rectangle 31">
                  <a:extLst>
                    <a:ext uri="{FF2B5EF4-FFF2-40B4-BE49-F238E27FC236}">
                      <a16:creationId xmlns:a16="http://schemas.microsoft.com/office/drawing/2014/main" id="{AAAC7E3C-A2D6-51C0-AD1A-C0BCF8F5B957}"/>
                    </a:ext>
                  </a:extLst>
                </p:cNvPr>
                <p:cNvSpPr/>
                <p:nvPr/>
              </p:nvSpPr>
              <p:spPr>
                <a:xfrm>
                  <a:off x="549275" y="5291306"/>
                  <a:ext cx="5399555" cy="648000"/>
                </a:xfrm>
                <a:prstGeom prst="rect">
                  <a:avLst/>
                </a:pr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a:extLst>
                    <a:ext uri="{FF2B5EF4-FFF2-40B4-BE49-F238E27FC236}">
                      <a16:creationId xmlns:a16="http://schemas.microsoft.com/office/drawing/2014/main" id="{4A434957-6FD7-418D-8C54-46D975E6E42B}"/>
                    </a:ext>
                  </a:extLst>
                </p:cNvPr>
                <p:cNvSpPr/>
                <p:nvPr/>
              </p:nvSpPr>
              <p:spPr>
                <a:xfrm>
                  <a:off x="742485" y="5487174"/>
                  <a:ext cx="645107"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TIMELY</a:t>
                  </a:r>
                </a:p>
              </p:txBody>
            </p:sp>
          </p:grpSp>
          <p:sp>
            <p:nvSpPr>
              <p:cNvPr id="12" name="Rectangle 11">
                <a:extLst>
                  <a:ext uri="{FF2B5EF4-FFF2-40B4-BE49-F238E27FC236}">
                    <a16:creationId xmlns:a16="http://schemas.microsoft.com/office/drawing/2014/main" id="{4630D816-62F3-6578-C9A6-82329A151E92}"/>
                  </a:ext>
                </a:extLst>
              </p:cNvPr>
              <p:cNvSpPr/>
              <p:nvPr/>
            </p:nvSpPr>
            <p:spPr>
              <a:xfrm>
                <a:off x="1508392" y="4867530"/>
                <a:ext cx="4433455" cy="430887"/>
              </a:xfrm>
              <a:prstGeom prst="rect">
                <a:avLst/>
              </a:prstGeom>
            </p:spPr>
            <p:txBody>
              <a:bodyPr wrap="square">
                <a:spAutoFit/>
              </a:bodyPr>
              <a:lstStyle/>
              <a:p>
                <a:pPr lvl="0" algn="just" defTabSz="1644650">
                  <a:spcBef>
                    <a:spcPct val="0"/>
                  </a:spcBef>
                  <a:spcAft>
                    <a:spcPct val="35000"/>
                  </a:spcAft>
                  <a:defRPr/>
                </a:pPr>
                <a:r>
                  <a:rPr lang="en-GB" sz="1100" kern="0">
                    <a:solidFill>
                      <a:schemeClr val="bg1"/>
                    </a:solidFill>
                  </a:rPr>
                  <a:t>People who need to access urgent care can do so 24/7 and they receive appropriate treatment or intervention in line with clinical need.</a:t>
                </a:r>
                <a:endParaRPr lang="en-GB" sz="1100" kern="0">
                  <a:solidFill>
                    <a:schemeClr val="bg1"/>
                  </a:solidFill>
                  <a:ea typeface="Calibri" panose="020F0502020204030204" pitchFamily="34" charset="0"/>
                  <a:cs typeface="Times New Roman" panose="02020603050405020304" pitchFamily="18" charset="0"/>
                </a:endParaRPr>
              </a:p>
            </p:txBody>
          </p:sp>
        </p:grpSp>
        <p:grpSp>
          <p:nvGrpSpPr>
            <p:cNvPr id="45" name="Group 44">
              <a:extLst>
                <a:ext uri="{FF2B5EF4-FFF2-40B4-BE49-F238E27FC236}">
                  <a16:creationId xmlns:a16="http://schemas.microsoft.com/office/drawing/2014/main" id="{1704F8AA-8E81-5679-03F0-FF7D9CC2525A}"/>
                </a:ext>
              </a:extLst>
            </p:cNvPr>
            <p:cNvGrpSpPr/>
            <p:nvPr/>
          </p:nvGrpSpPr>
          <p:grpSpPr>
            <a:xfrm>
              <a:off x="549275" y="5459633"/>
              <a:ext cx="5399555" cy="648000"/>
              <a:chOff x="549275" y="5459633"/>
              <a:chExt cx="5399555" cy="648000"/>
            </a:xfrm>
          </p:grpSpPr>
          <p:grpSp>
            <p:nvGrpSpPr>
              <p:cNvPr id="42" name="Group 41">
                <a:extLst>
                  <a:ext uri="{FF2B5EF4-FFF2-40B4-BE49-F238E27FC236}">
                    <a16:creationId xmlns:a16="http://schemas.microsoft.com/office/drawing/2014/main" id="{AA8E271D-011C-0CC6-0C0E-7D128D7E5A22}"/>
                  </a:ext>
                </a:extLst>
              </p:cNvPr>
              <p:cNvGrpSpPr/>
              <p:nvPr/>
            </p:nvGrpSpPr>
            <p:grpSpPr>
              <a:xfrm>
                <a:off x="549275" y="5459633"/>
                <a:ext cx="5399555" cy="648000"/>
                <a:chOff x="549275" y="6173558"/>
                <a:chExt cx="5399555" cy="648000"/>
              </a:xfrm>
            </p:grpSpPr>
            <p:sp>
              <p:nvSpPr>
                <p:cNvPr id="33" name="Rectangle 32">
                  <a:extLst>
                    <a:ext uri="{FF2B5EF4-FFF2-40B4-BE49-F238E27FC236}">
                      <a16:creationId xmlns:a16="http://schemas.microsoft.com/office/drawing/2014/main" id="{71C4BF58-F6B0-6AC8-D451-A086C0372E6C}"/>
                    </a:ext>
                  </a:extLst>
                </p:cNvPr>
                <p:cNvSpPr/>
                <p:nvPr/>
              </p:nvSpPr>
              <p:spPr>
                <a:xfrm>
                  <a:off x="549275" y="6173558"/>
                  <a:ext cx="5399555" cy="648000"/>
                </a:xfrm>
                <a:prstGeom prst="rect">
                  <a:avLst/>
                </a:pr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3" name="Rectangle 12">
                  <a:extLst>
                    <a:ext uri="{FF2B5EF4-FFF2-40B4-BE49-F238E27FC236}">
                      <a16:creationId xmlns:a16="http://schemas.microsoft.com/office/drawing/2014/main" id="{7F8CABF1-E66F-5F0B-C1C3-37F680C3A02C}"/>
                    </a:ext>
                  </a:extLst>
                </p:cNvPr>
                <p:cNvSpPr/>
                <p:nvPr/>
              </p:nvSpPr>
              <p:spPr>
                <a:xfrm>
                  <a:off x="652277" y="6369426"/>
                  <a:ext cx="825523"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EFFECTIVE</a:t>
                  </a:r>
                </a:p>
              </p:txBody>
            </p:sp>
          </p:grpSp>
          <p:sp>
            <p:nvSpPr>
              <p:cNvPr id="14" name="Rectangle 13">
                <a:extLst>
                  <a:ext uri="{FF2B5EF4-FFF2-40B4-BE49-F238E27FC236}">
                    <a16:creationId xmlns:a16="http://schemas.microsoft.com/office/drawing/2014/main" id="{25C5EC5B-9923-3D99-EC9D-5A8A0EE5D4C6}"/>
                  </a:ext>
                </a:extLst>
              </p:cNvPr>
              <p:cNvSpPr/>
              <p:nvPr/>
            </p:nvSpPr>
            <p:spPr>
              <a:xfrm>
                <a:off x="1508392" y="5510875"/>
                <a:ext cx="4398326" cy="545517"/>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rPr>
                  <a:t>People receive optimal, evidence- based, responsive care based on clinical need and are transferred to appropriate services according to need.</a:t>
                </a:r>
                <a:endParaRPr lang="en-GB" sz="1100" kern="0">
                  <a:solidFill>
                    <a:schemeClr val="bg1"/>
                  </a:solidFill>
                  <a:ea typeface="Calibri" panose="020F0502020204030204" pitchFamily="34" charset="0"/>
                  <a:cs typeface="Times New Roman" panose="02020603050405020304" pitchFamily="18" charset="0"/>
                </a:endParaRPr>
              </a:p>
            </p:txBody>
          </p:sp>
        </p:grpSp>
        <p:grpSp>
          <p:nvGrpSpPr>
            <p:cNvPr id="48" name="Group 47">
              <a:extLst>
                <a:ext uri="{FF2B5EF4-FFF2-40B4-BE49-F238E27FC236}">
                  <a16:creationId xmlns:a16="http://schemas.microsoft.com/office/drawing/2014/main" id="{DE851A7D-1803-C8DB-B276-70A090F49349}"/>
                </a:ext>
              </a:extLst>
            </p:cNvPr>
            <p:cNvGrpSpPr/>
            <p:nvPr/>
          </p:nvGrpSpPr>
          <p:grpSpPr>
            <a:xfrm>
              <a:off x="549275" y="3311071"/>
              <a:ext cx="5399555" cy="648000"/>
              <a:chOff x="549275" y="3311071"/>
              <a:chExt cx="5399555" cy="648000"/>
            </a:xfrm>
          </p:grpSpPr>
          <p:grpSp>
            <p:nvGrpSpPr>
              <p:cNvPr id="39" name="Group 38">
                <a:extLst>
                  <a:ext uri="{FF2B5EF4-FFF2-40B4-BE49-F238E27FC236}">
                    <a16:creationId xmlns:a16="http://schemas.microsoft.com/office/drawing/2014/main" id="{6A9A4DF7-DE03-166A-12DD-5137A36DD407}"/>
                  </a:ext>
                </a:extLst>
              </p:cNvPr>
              <p:cNvGrpSpPr/>
              <p:nvPr/>
            </p:nvGrpSpPr>
            <p:grpSpPr>
              <a:xfrm>
                <a:off x="549275" y="3311071"/>
                <a:ext cx="5399555" cy="648000"/>
                <a:chOff x="549275" y="3490297"/>
                <a:chExt cx="5399555" cy="648000"/>
              </a:xfrm>
            </p:grpSpPr>
            <p:sp>
              <p:nvSpPr>
                <p:cNvPr id="30" name="Rectangle 29">
                  <a:extLst>
                    <a:ext uri="{FF2B5EF4-FFF2-40B4-BE49-F238E27FC236}">
                      <a16:creationId xmlns:a16="http://schemas.microsoft.com/office/drawing/2014/main" id="{99255EE7-8444-5E75-2B90-9F6A0F32D729}"/>
                    </a:ext>
                  </a:extLst>
                </p:cNvPr>
                <p:cNvSpPr/>
                <p:nvPr/>
              </p:nvSpPr>
              <p:spPr>
                <a:xfrm>
                  <a:off x="549275" y="3490297"/>
                  <a:ext cx="5399555" cy="648000"/>
                </a:xfrm>
                <a:prstGeom prst="rect">
                  <a:avLst/>
                </a:pr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Rectangle 14">
                  <a:extLst>
                    <a:ext uri="{FF2B5EF4-FFF2-40B4-BE49-F238E27FC236}">
                      <a16:creationId xmlns:a16="http://schemas.microsoft.com/office/drawing/2014/main" id="{3A5ED548-C2A0-8425-A9BC-0691F19626CE}"/>
                    </a:ext>
                  </a:extLst>
                </p:cNvPr>
                <p:cNvSpPr/>
                <p:nvPr/>
              </p:nvSpPr>
              <p:spPr>
                <a:xfrm>
                  <a:off x="664043" y="3686165"/>
                  <a:ext cx="801991"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EFFICIENT</a:t>
                  </a:r>
                </a:p>
              </p:txBody>
            </p:sp>
          </p:grpSp>
          <p:sp>
            <p:nvSpPr>
              <p:cNvPr id="16" name="Rectangle 15">
                <a:extLst>
                  <a:ext uri="{FF2B5EF4-FFF2-40B4-BE49-F238E27FC236}">
                    <a16:creationId xmlns:a16="http://schemas.microsoft.com/office/drawing/2014/main" id="{47F54D22-F9C5-865D-FC45-7D2FE1E6F1A6}"/>
                  </a:ext>
                </a:extLst>
              </p:cNvPr>
              <p:cNvSpPr/>
              <p:nvPr/>
            </p:nvSpPr>
            <p:spPr>
              <a:xfrm>
                <a:off x="1661676" y="3436074"/>
                <a:ext cx="4287154" cy="397994"/>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Times New Roman" panose="02020603050405020304" pitchFamily="18" charset="0"/>
                  </a:rPr>
                  <a:t>People with urgent or emergency care needs access appropriate care with admission to an acute hospital bed if clinically necessary.</a:t>
                </a:r>
              </a:p>
            </p:txBody>
          </p:sp>
        </p:grpSp>
        <p:grpSp>
          <p:nvGrpSpPr>
            <p:cNvPr id="49" name="Group 48">
              <a:extLst>
                <a:ext uri="{FF2B5EF4-FFF2-40B4-BE49-F238E27FC236}">
                  <a16:creationId xmlns:a16="http://schemas.microsoft.com/office/drawing/2014/main" id="{39028858-E819-3927-6456-49A30DC41AC1}"/>
                </a:ext>
              </a:extLst>
            </p:cNvPr>
            <p:cNvGrpSpPr/>
            <p:nvPr/>
          </p:nvGrpSpPr>
          <p:grpSpPr>
            <a:xfrm>
              <a:off x="549275" y="2595343"/>
              <a:ext cx="5399555" cy="648000"/>
              <a:chOff x="549275" y="2595343"/>
              <a:chExt cx="5399555" cy="648000"/>
            </a:xfrm>
          </p:grpSpPr>
          <p:grpSp>
            <p:nvGrpSpPr>
              <p:cNvPr id="36" name="Group 35">
                <a:extLst>
                  <a:ext uri="{FF2B5EF4-FFF2-40B4-BE49-F238E27FC236}">
                    <a16:creationId xmlns:a16="http://schemas.microsoft.com/office/drawing/2014/main" id="{FC75EA34-33D9-A610-7BB5-476F3CB8917E}"/>
                  </a:ext>
                </a:extLst>
              </p:cNvPr>
              <p:cNvGrpSpPr/>
              <p:nvPr/>
            </p:nvGrpSpPr>
            <p:grpSpPr>
              <a:xfrm>
                <a:off x="549275" y="2595343"/>
                <a:ext cx="5399555" cy="648000"/>
                <a:chOff x="549275" y="2595343"/>
                <a:chExt cx="5399555" cy="648000"/>
              </a:xfrm>
            </p:grpSpPr>
            <p:sp>
              <p:nvSpPr>
                <p:cNvPr id="29" name="Rectangle 28">
                  <a:extLst>
                    <a:ext uri="{FF2B5EF4-FFF2-40B4-BE49-F238E27FC236}">
                      <a16:creationId xmlns:a16="http://schemas.microsoft.com/office/drawing/2014/main" id="{01B698F7-2DC6-C7AA-1302-F28F343E09F5}"/>
                    </a:ext>
                  </a:extLst>
                </p:cNvPr>
                <p:cNvSpPr/>
                <p:nvPr/>
              </p:nvSpPr>
              <p:spPr>
                <a:xfrm>
                  <a:off x="549275" y="2595343"/>
                  <a:ext cx="5399555" cy="648000"/>
                </a:xfrm>
                <a:prstGeom prst="rect">
                  <a:avLst/>
                </a:pr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Rectangle 16">
                  <a:extLst>
                    <a:ext uri="{FF2B5EF4-FFF2-40B4-BE49-F238E27FC236}">
                      <a16:creationId xmlns:a16="http://schemas.microsoft.com/office/drawing/2014/main" id="{6437050C-A0DB-C45B-BB2C-71992E4E5C23}"/>
                    </a:ext>
                  </a:extLst>
                </p:cNvPr>
                <p:cNvSpPr/>
                <p:nvPr/>
              </p:nvSpPr>
              <p:spPr>
                <a:xfrm>
                  <a:off x="621684" y="2791211"/>
                  <a:ext cx="886708"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EQUITABLE</a:t>
                  </a:r>
                </a:p>
              </p:txBody>
            </p:sp>
          </p:grpSp>
          <p:sp>
            <p:nvSpPr>
              <p:cNvPr id="18" name="Rectangle 17">
                <a:extLst>
                  <a:ext uri="{FF2B5EF4-FFF2-40B4-BE49-F238E27FC236}">
                    <a16:creationId xmlns:a16="http://schemas.microsoft.com/office/drawing/2014/main" id="{EF120213-2717-87AB-3933-8D20BA0E53EA}"/>
                  </a:ext>
                </a:extLst>
              </p:cNvPr>
              <p:cNvSpPr/>
              <p:nvPr/>
            </p:nvSpPr>
            <p:spPr>
              <a:xfrm>
                <a:off x="1613774" y="2720346"/>
                <a:ext cx="4328073" cy="397994"/>
              </a:xfrm>
              <a:prstGeom prst="rect">
                <a:avLst/>
              </a:prstGeom>
            </p:spPr>
            <p:txBody>
              <a:bodyPr wrap="square">
                <a:spAutoFit/>
              </a:bodyPr>
              <a:lstStyle/>
              <a:p>
                <a:pPr lvl="0" algn="just" defTabSz="1644650">
                  <a:lnSpc>
                    <a:spcPct val="90000"/>
                  </a:lnSpc>
                  <a:spcBef>
                    <a:spcPct val="0"/>
                  </a:spcBef>
                  <a:spcAft>
                    <a:spcPct val="35000"/>
                  </a:spcAft>
                  <a:defRPr/>
                </a:pPr>
                <a:r>
                  <a:rPr lang="en-US" sz="1100" kern="0">
                    <a:solidFill>
                      <a:schemeClr val="bg1"/>
                    </a:solidFill>
                  </a:rPr>
                  <a:t>People who need to access urgent care can do so based on need, reducing inequity in outcome and access</a:t>
                </a:r>
                <a:r>
                  <a:rPr lang="en-US" sz="1100" kern="0"/>
                  <a:t>.</a:t>
                </a:r>
                <a:endParaRPr lang="en-GB" sz="1100" kern="0">
                  <a:ea typeface="Calibri" panose="020F0502020204030204" pitchFamily="34" charset="0"/>
                  <a:cs typeface="Times New Roman" panose="02020603050405020304" pitchFamily="18" charset="0"/>
                </a:endParaRPr>
              </a:p>
            </p:txBody>
          </p:sp>
        </p:grpSp>
        <p:grpSp>
          <p:nvGrpSpPr>
            <p:cNvPr id="44" name="Group 43">
              <a:extLst>
                <a:ext uri="{FF2B5EF4-FFF2-40B4-BE49-F238E27FC236}">
                  <a16:creationId xmlns:a16="http://schemas.microsoft.com/office/drawing/2014/main" id="{F21556CB-8514-6E21-79D2-8B344ECA4B00}"/>
                </a:ext>
              </a:extLst>
            </p:cNvPr>
            <p:cNvGrpSpPr/>
            <p:nvPr/>
          </p:nvGrpSpPr>
          <p:grpSpPr>
            <a:xfrm>
              <a:off x="549275" y="6173982"/>
              <a:ext cx="5399555" cy="648000"/>
              <a:chOff x="549275" y="6173982"/>
              <a:chExt cx="5399555" cy="648000"/>
            </a:xfrm>
          </p:grpSpPr>
          <p:grpSp>
            <p:nvGrpSpPr>
              <p:cNvPr id="43" name="Group 42">
                <a:extLst>
                  <a:ext uri="{FF2B5EF4-FFF2-40B4-BE49-F238E27FC236}">
                    <a16:creationId xmlns:a16="http://schemas.microsoft.com/office/drawing/2014/main" id="{08134CA4-DA2B-B166-9E4F-891F1C60ACE6}"/>
                  </a:ext>
                </a:extLst>
              </p:cNvPr>
              <p:cNvGrpSpPr/>
              <p:nvPr/>
            </p:nvGrpSpPr>
            <p:grpSpPr>
              <a:xfrm>
                <a:off x="549275" y="6173982"/>
                <a:ext cx="5399555" cy="648000"/>
                <a:chOff x="524117" y="7112751"/>
                <a:chExt cx="5399555" cy="648000"/>
              </a:xfrm>
            </p:grpSpPr>
            <p:sp>
              <p:nvSpPr>
                <p:cNvPr id="28" name="Rectangle 27">
                  <a:extLst>
                    <a:ext uri="{FF2B5EF4-FFF2-40B4-BE49-F238E27FC236}">
                      <a16:creationId xmlns:a16="http://schemas.microsoft.com/office/drawing/2014/main" id="{2BACDEE7-19D3-FA8F-6C9F-49505579DF3C}"/>
                    </a:ext>
                  </a:extLst>
                </p:cNvPr>
                <p:cNvSpPr/>
                <p:nvPr/>
              </p:nvSpPr>
              <p:spPr>
                <a:xfrm>
                  <a:off x="524117" y="7112751"/>
                  <a:ext cx="5399555" cy="648000"/>
                </a:xfrm>
                <a:prstGeom prst="rect">
                  <a:avLst/>
                </a:pr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7">
                  <a:extLst>
                    <a:ext uri="{FF2B5EF4-FFF2-40B4-BE49-F238E27FC236}">
                      <a16:creationId xmlns:a16="http://schemas.microsoft.com/office/drawing/2014/main" id="{850DFF62-203B-FC25-3E8B-748B22020D63}"/>
                    </a:ext>
                  </a:extLst>
                </p:cNvPr>
                <p:cNvSpPr/>
                <p:nvPr/>
              </p:nvSpPr>
              <p:spPr>
                <a:xfrm>
                  <a:off x="524117" y="7223872"/>
                  <a:ext cx="1081842" cy="425758"/>
                </a:xfrm>
                <a:prstGeom prst="rect">
                  <a:avLst/>
                </a:prstGeom>
              </p:spPr>
              <p:txBody>
                <a:bodyPr wrap="square">
                  <a:spAutoFit/>
                </a:bodyPr>
                <a:lstStyle/>
                <a:p>
                  <a:pPr lvl="0" algn="ctr" defTabSz="1644650">
                    <a:lnSpc>
                      <a:spcPct val="90000"/>
                    </a:lnSpc>
                    <a:spcBef>
                      <a:spcPct val="0"/>
                    </a:spcBef>
                    <a:spcAft>
                      <a:spcPct val="35000"/>
                    </a:spcAft>
                    <a:defRPr/>
                  </a:pPr>
                  <a:r>
                    <a:rPr lang="en-US" sz="1200" b="1" kern="0">
                      <a:solidFill>
                        <a:schemeClr val="bg1"/>
                      </a:solidFill>
                    </a:rPr>
                    <a:t>PERSON CENTERED</a:t>
                  </a:r>
                </a:p>
              </p:txBody>
            </p:sp>
          </p:grpSp>
          <p:sp>
            <p:nvSpPr>
              <p:cNvPr id="20" name="Rectangle 19">
                <a:extLst>
                  <a:ext uri="{FF2B5EF4-FFF2-40B4-BE49-F238E27FC236}">
                    <a16:creationId xmlns:a16="http://schemas.microsoft.com/office/drawing/2014/main" id="{A536E767-017A-0085-FD9C-CDB63C38AD65}"/>
                  </a:ext>
                </a:extLst>
              </p:cNvPr>
              <p:cNvSpPr/>
              <p:nvPr/>
            </p:nvSpPr>
            <p:spPr>
              <a:xfrm>
                <a:off x="1508392" y="6298985"/>
                <a:ext cx="4398325" cy="397994"/>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rPr>
                  <a:t>People are informed and able to be involved in shared-decision making wherever appropriate</a:t>
                </a:r>
                <a:endParaRPr lang="en-GB" sz="1100" kern="0">
                  <a:solidFill>
                    <a:schemeClr val="bg1"/>
                  </a:solidFill>
                  <a:ea typeface="Calibri" panose="020F0502020204030204" pitchFamily="34" charset="0"/>
                  <a:cs typeface="Times New Roman" panose="02020603050405020304" pitchFamily="18" charset="0"/>
                </a:endParaRPr>
              </a:p>
            </p:txBody>
          </p:sp>
        </p:grpSp>
      </p:grpSp>
      <p:sp>
        <p:nvSpPr>
          <p:cNvPr id="6" name="TextBox 5">
            <a:extLst>
              <a:ext uri="{FF2B5EF4-FFF2-40B4-BE49-F238E27FC236}">
                <a16:creationId xmlns:a16="http://schemas.microsoft.com/office/drawing/2014/main" id="{3ECDD564-012E-3D0D-91F5-5DA5C02A62FB}"/>
              </a:ext>
            </a:extLst>
          </p:cNvPr>
          <p:cNvSpPr txBox="1"/>
          <p:nvPr/>
        </p:nvSpPr>
        <p:spPr>
          <a:xfrm>
            <a:off x="6020773" y="2237867"/>
            <a:ext cx="3388374" cy="2439412"/>
          </a:xfrm>
          <a:prstGeom prst="bracketPair">
            <a:avLst>
              <a:gd name="adj" fmla="val 2528"/>
            </a:avLst>
          </a:prstGeom>
          <a:noFill/>
          <a:ln w="38100">
            <a:solidFill>
              <a:srgbClr val="0A7F7C"/>
            </a:solidFill>
          </a:ln>
        </p:spPr>
        <p:txBody>
          <a:bodyPr wrap="square" lIns="91440" tIns="45720" rIns="91440" bIns="45720" anchor="t">
            <a:spAutoFit/>
          </a:bodyPr>
          <a:lstStyle/>
          <a:p>
            <a:pPr algn="just"/>
            <a:r>
              <a:rPr lang="en-GB" sz="1400" b="1"/>
              <a:t>Measuring Delivery</a:t>
            </a:r>
            <a:endParaRPr lang="en-US" sz="1400"/>
          </a:p>
          <a:p>
            <a:pPr algn="just">
              <a:spcAft>
                <a:spcPts val="600"/>
              </a:spcAft>
            </a:pPr>
            <a:r>
              <a:rPr lang="en-GB" sz="1200" b="1">
                <a:ea typeface="Verdana"/>
                <a:cs typeface="Arial"/>
              </a:rPr>
              <a:t>Timely Access to Care</a:t>
            </a:r>
          </a:p>
          <a:p>
            <a:pPr marL="171450" indent="-171450" algn="just">
              <a:buFont typeface="Arial"/>
              <a:buChar char="•"/>
            </a:pPr>
            <a:r>
              <a:rPr lang="en-GB" sz="1200">
                <a:ea typeface="Verdana"/>
              </a:rPr>
              <a:t>Number of ambulance patient handovers over one hour: </a:t>
            </a:r>
            <a:endParaRPr lang="en-GB" sz="1200" b="1">
              <a:solidFill>
                <a:srgbClr val="156082"/>
              </a:solidFill>
              <a:ea typeface="Verdana"/>
              <a:cs typeface="Times New Roman" panose="02020603050405020304" pitchFamily="18" charset="0"/>
            </a:endParaRPr>
          </a:p>
          <a:p>
            <a:pPr marL="171450" indent="-171450" algn="just">
              <a:buFont typeface="Arial"/>
              <a:buChar char="•"/>
            </a:pPr>
            <a:r>
              <a:rPr lang="en-GB" sz="1200">
                <a:ea typeface="Verdana"/>
              </a:rPr>
              <a:t>Number of patients who spend 12 hours or more in all hospital major and minor emergency care facilities from arrival until admission, transfer, or discharge compared to the same month the previous year: </a:t>
            </a:r>
            <a:endParaRPr lang="en-GB" sz="1200" b="1">
              <a:solidFill>
                <a:srgbClr val="156082"/>
              </a:solidFill>
              <a:ea typeface="Verdana"/>
            </a:endParaRPr>
          </a:p>
          <a:p>
            <a:pPr marL="171450" indent="-171450" algn="just">
              <a:buFont typeface="Arial"/>
              <a:buChar char="•"/>
            </a:pPr>
            <a:r>
              <a:rPr lang="en-GB" sz="1200">
                <a:ea typeface="Verdana"/>
                <a:cs typeface="Calibri"/>
              </a:rPr>
              <a:t>Number </a:t>
            </a:r>
            <a:r>
              <a:rPr lang="en-GB" sz="1200" b="0" i="0" u="none" strike="noStrike" baseline="0">
                <a:ea typeface="Verdana"/>
                <a:cs typeface="Calibri"/>
              </a:rPr>
              <a:t>of people who are</a:t>
            </a:r>
            <a:r>
              <a:rPr lang="en-GB" sz="1200">
                <a:ea typeface="Verdana"/>
                <a:cs typeface="Calibri"/>
              </a:rPr>
              <a:t> </a:t>
            </a:r>
            <a:r>
              <a:rPr lang="en-GB" sz="1200" b="0" i="0" u="none" strike="noStrike" baseline="0">
                <a:ea typeface="Verdana"/>
                <a:cs typeface="Calibri"/>
              </a:rPr>
              <a:t>delayed in hospital as measured by the Delayed Pathways of Care Dashboard</a:t>
            </a:r>
            <a:r>
              <a:rPr lang="en-GB" sz="1200">
                <a:ea typeface="Verdana"/>
                <a:cs typeface="Calibri"/>
              </a:rPr>
              <a:t> </a:t>
            </a:r>
            <a:endParaRPr lang="en-GB" sz="1200" b="1">
              <a:ea typeface="Verdana"/>
              <a:cs typeface="Calibri"/>
            </a:endParaRPr>
          </a:p>
        </p:txBody>
      </p:sp>
      <p:sp>
        <p:nvSpPr>
          <p:cNvPr id="19" name="Rectangle: Rounded Corners 18">
            <a:extLst>
              <a:ext uri="{FF2B5EF4-FFF2-40B4-BE49-F238E27FC236}">
                <a16:creationId xmlns:a16="http://schemas.microsoft.com/office/drawing/2014/main" id="{DF1160A9-AAB5-0755-D08B-BB65F85C7F1C}"/>
              </a:ext>
            </a:extLst>
          </p:cNvPr>
          <p:cNvSpPr/>
          <p:nvPr/>
        </p:nvSpPr>
        <p:spPr>
          <a:xfrm>
            <a:off x="6038596" y="5443719"/>
            <a:ext cx="3452095" cy="816088"/>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rgbClr val="000000"/>
                </a:solidFill>
              </a:rPr>
              <a:t>We will be driving required change in the Emergency Department  infrastructure through a special programme to ensure effective progress and results</a:t>
            </a:r>
          </a:p>
        </p:txBody>
      </p:sp>
      <p:sp>
        <p:nvSpPr>
          <p:cNvPr id="21" name="Rectangle: Rounded Corners 20">
            <a:extLst>
              <a:ext uri="{FF2B5EF4-FFF2-40B4-BE49-F238E27FC236}">
                <a16:creationId xmlns:a16="http://schemas.microsoft.com/office/drawing/2014/main" id="{ED2917A4-B299-800F-6DBC-3BE72564EC60}"/>
              </a:ext>
            </a:extLst>
          </p:cNvPr>
          <p:cNvSpPr/>
          <p:nvPr/>
        </p:nvSpPr>
        <p:spPr>
          <a:xfrm>
            <a:off x="6040800" y="4750558"/>
            <a:ext cx="3383111" cy="61210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descr="The West Glamorgan Regional Partnership - Swansea Bay University Health  Board">
            <a:extLst>
              <a:ext uri="{FF2B5EF4-FFF2-40B4-BE49-F238E27FC236}">
                <a16:creationId xmlns:a16="http://schemas.microsoft.com/office/drawing/2014/main" id="{7F6D56F5-DE7A-9695-E6F0-E378585E7E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10" t="3175" r="67810" b="-1610"/>
          <a:stretch/>
        </p:blipFill>
        <p:spPr bwMode="auto">
          <a:xfrm>
            <a:off x="6056998" y="4800232"/>
            <a:ext cx="514583" cy="502093"/>
          </a:xfrm>
          <a:prstGeom prst="ellipse">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6BAF434E-3347-3278-5684-902032CF345C}"/>
              </a:ext>
            </a:extLst>
          </p:cNvPr>
          <p:cNvSpPr txBox="1"/>
          <p:nvPr/>
        </p:nvSpPr>
        <p:spPr>
          <a:xfrm>
            <a:off x="6570267" y="4840655"/>
            <a:ext cx="273300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a:t>Linked to West Glamorgan RPB Older Persons work programme</a:t>
            </a:r>
          </a:p>
        </p:txBody>
      </p:sp>
    </p:spTree>
    <p:extLst>
      <p:ext uri="{BB962C8B-B14F-4D97-AF65-F5344CB8AC3E}">
        <p14:creationId xmlns:p14="http://schemas.microsoft.com/office/powerpoint/2010/main" val="35043184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DCB75-5BE2-4D98-7FE0-765A91CE8AFA}"/>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D9A09DA6-109E-49D3-3438-B6824E599A58}"/>
              </a:ext>
            </a:extLst>
          </p:cNvPr>
          <p:cNvSpPr/>
          <p:nvPr/>
        </p:nvSpPr>
        <p:spPr>
          <a:xfrm>
            <a:off x="293485" y="678373"/>
            <a:ext cx="7302452" cy="5274800"/>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91440" tIns="45720" rIns="91440" bIns="45720" rtlCol="0" anchor="t"/>
          <a:lstStyle/>
          <a:p>
            <a:pPr algn="ctr">
              <a:defRPr/>
            </a:pPr>
            <a:r>
              <a:rPr lang="en-GB" sz="1000" b="1" kern="0">
                <a:solidFill>
                  <a:prstClr val="black"/>
                </a:solidFill>
                <a:latin typeface="Aptos" panose="02110004020202020204"/>
              </a:rPr>
              <a:t>2025/2</a:t>
            </a:r>
            <a:endParaRPr lang="en-GB" sz="1045" b="1" kern="0">
              <a:solidFill>
                <a:prstClr val="black"/>
              </a:solidFill>
              <a:latin typeface="Aptos" panose="02110004020202020204"/>
            </a:endParaRPr>
          </a:p>
        </p:txBody>
      </p:sp>
      <p:sp>
        <p:nvSpPr>
          <p:cNvPr id="4" name="Slide Number Placeholder 3">
            <a:extLst>
              <a:ext uri="{FF2B5EF4-FFF2-40B4-BE49-F238E27FC236}">
                <a16:creationId xmlns:a16="http://schemas.microsoft.com/office/drawing/2014/main" id="{166FC4BA-7F7A-B977-D56B-955BAB63AB08}"/>
              </a:ext>
            </a:extLst>
          </p:cNvPr>
          <p:cNvSpPr>
            <a:spLocks noGrp="1"/>
          </p:cNvSpPr>
          <p:nvPr>
            <p:ph type="sldNum" sz="quarter" idx="12"/>
          </p:nvPr>
        </p:nvSpPr>
        <p:spPr/>
        <p:txBody>
          <a:bodyPr/>
          <a:lstStyle/>
          <a:p>
            <a:pPr defTabSz="371475"/>
            <a:r>
              <a:rPr lang="en-GB" sz="700">
                <a:solidFill>
                  <a:prstClr val="black">
                    <a:tint val="82000"/>
                  </a:prstClr>
                </a:solidFill>
                <a:latin typeface="Aptos" panose="02110004020202020204"/>
              </a:rPr>
              <a:t>3</a:t>
            </a:r>
          </a:p>
        </p:txBody>
      </p:sp>
      <p:pic>
        <p:nvPicPr>
          <p:cNvPr id="6" name="Picture 5">
            <a:extLst>
              <a:ext uri="{FF2B5EF4-FFF2-40B4-BE49-F238E27FC236}">
                <a16:creationId xmlns:a16="http://schemas.microsoft.com/office/drawing/2014/main" id="{AB701DD9-41DB-19E4-276E-7F8354C3DDE4}"/>
              </a:ext>
            </a:extLst>
          </p:cNvPr>
          <p:cNvPicPr>
            <a:picLocks noChangeAspect="1"/>
          </p:cNvPicPr>
          <p:nvPr/>
        </p:nvPicPr>
        <p:blipFill>
          <a:blip r:embed="rId2">
            <a:alphaModFix amt="20000"/>
            <a:lum bright="40000" contrast="-40000"/>
          </a:blip>
          <a:srcRect l="39228" t="58256" r="-2"/>
          <a:stretch/>
        </p:blipFill>
        <p:spPr>
          <a:xfrm rot="10800000">
            <a:off x="3718921" y="3565035"/>
            <a:ext cx="5499948" cy="3084055"/>
          </a:xfrm>
          <a:prstGeom prst="rect">
            <a:avLst/>
          </a:prstGeom>
        </p:spPr>
      </p:pic>
      <p:sp>
        <p:nvSpPr>
          <p:cNvPr id="7" name="Hexagon 6">
            <a:extLst>
              <a:ext uri="{FF2B5EF4-FFF2-40B4-BE49-F238E27FC236}">
                <a16:creationId xmlns:a16="http://schemas.microsoft.com/office/drawing/2014/main" id="{70CB9325-9945-A006-19AF-CF2D73C21907}"/>
              </a:ext>
            </a:extLst>
          </p:cNvPr>
          <p:cNvSpPr/>
          <p:nvPr/>
        </p:nvSpPr>
        <p:spPr>
          <a:xfrm>
            <a:off x="5235912" y="1072840"/>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solidFill>
                  <a:srgbClr val="000000"/>
                </a:solidFill>
                <a:latin typeface="Univers Condensed Light"/>
              </a:rPr>
              <a:t>We will reduce ambulance patient handovers &gt;1 hr </a:t>
            </a:r>
          </a:p>
        </p:txBody>
      </p:sp>
      <p:sp>
        <p:nvSpPr>
          <p:cNvPr id="9" name="Rectangle 8">
            <a:extLst>
              <a:ext uri="{FF2B5EF4-FFF2-40B4-BE49-F238E27FC236}">
                <a16:creationId xmlns:a16="http://schemas.microsoft.com/office/drawing/2014/main" id="{28CD081D-0F81-E1F3-6C6E-DF94A91DCDEF}"/>
              </a:ext>
            </a:extLst>
          </p:cNvPr>
          <p:cNvSpPr/>
          <p:nvPr/>
        </p:nvSpPr>
        <p:spPr>
          <a:xfrm>
            <a:off x="7776891" y="679979"/>
            <a:ext cx="1460160" cy="5274801"/>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algn="ctr" defTabSz="265345">
              <a:defRPr/>
            </a:pPr>
            <a:r>
              <a:rPr lang="en-GB" sz="1045" b="1" kern="0">
                <a:solidFill>
                  <a:prstClr val="black"/>
                </a:solidFill>
                <a:latin typeface="Aptos" panose="02110004020202020204"/>
              </a:rPr>
              <a:t>2026-2028</a:t>
            </a:r>
          </a:p>
        </p:txBody>
      </p:sp>
      <p:sp>
        <p:nvSpPr>
          <p:cNvPr id="11" name="Rectangle 10">
            <a:extLst>
              <a:ext uri="{FF2B5EF4-FFF2-40B4-BE49-F238E27FC236}">
                <a16:creationId xmlns:a16="http://schemas.microsoft.com/office/drawing/2014/main" id="{5F0A8BBC-93DB-AB7E-F538-AD339C35B318}"/>
              </a:ext>
            </a:extLst>
          </p:cNvPr>
          <p:cNvSpPr/>
          <p:nvPr/>
        </p:nvSpPr>
        <p:spPr>
          <a:xfrm>
            <a:off x="485802" y="1396968"/>
            <a:ext cx="1325060" cy="39947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Implement 7 Day Service</a:t>
            </a:r>
          </a:p>
        </p:txBody>
      </p:sp>
      <p:sp>
        <p:nvSpPr>
          <p:cNvPr id="14" name="Arrow: Pentagon 13">
            <a:extLst>
              <a:ext uri="{FF2B5EF4-FFF2-40B4-BE49-F238E27FC236}">
                <a16:creationId xmlns:a16="http://schemas.microsoft.com/office/drawing/2014/main" id="{F52261A6-2DB2-997A-3587-73002C4BC034}"/>
              </a:ext>
            </a:extLst>
          </p:cNvPr>
          <p:cNvSpPr/>
          <p:nvPr/>
        </p:nvSpPr>
        <p:spPr>
          <a:xfrm>
            <a:off x="514844" y="5229948"/>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Community Model Review</a:t>
            </a:r>
          </a:p>
        </p:txBody>
      </p:sp>
      <p:sp>
        <p:nvSpPr>
          <p:cNvPr id="15" name="Arrow: Pentagon 14">
            <a:extLst>
              <a:ext uri="{FF2B5EF4-FFF2-40B4-BE49-F238E27FC236}">
                <a16:creationId xmlns:a16="http://schemas.microsoft.com/office/drawing/2014/main" id="{EA663F81-7F55-6EBB-5F09-890469BB3F0D}"/>
              </a:ext>
            </a:extLst>
          </p:cNvPr>
          <p:cNvSpPr/>
          <p:nvPr/>
        </p:nvSpPr>
        <p:spPr>
          <a:xfrm>
            <a:off x="514844" y="5407453"/>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Mental Health ED and Older People's Mental Health</a:t>
            </a:r>
            <a:endParaRPr lang="en-GB" sz="853" kern="0">
              <a:solidFill>
                <a:srgbClr val="000000"/>
              </a:solidFill>
              <a:latin typeface="Aptos" panose="02110004020202020204"/>
            </a:endParaRPr>
          </a:p>
        </p:txBody>
      </p:sp>
      <p:sp>
        <p:nvSpPr>
          <p:cNvPr id="16" name="TextBox 15">
            <a:extLst>
              <a:ext uri="{FF2B5EF4-FFF2-40B4-BE49-F238E27FC236}">
                <a16:creationId xmlns:a16="http://schemas.microsoft.com/office/drawing/2014/main" id="{31CA92F4-286D-2CAA-19CD-D825EC3C76FE}"/>
              </a:ext>
            </a:extLst>
          </p:cNvPr>
          <p:cNvSpPr txBox="1"/>
          <p:nvPr/>
        </p:nvSpPr>
        <p:spPr>
          <a:xfrm>
            <a:off x="470246" y="4988190"/>
            <a:ext cx="3463789" cy="242374"/>
          </a:xfrm>
          <a:prstGeom prst="rect">
            <a:avLst/>
          </a:prstGeom>
          <a:noFill/>
        </p:spPr>
        <p:txBody>
          <a:bodyPr wrap="square" rtlCol="0">
            <a:spAutoFit/>
          </a:bodyPr>
          <a:lstStyle/>
          <a:p>
            <a:pPr defTabSz="265345">
              <a:defRPr/>
            </a:pPr>
            <a:r>
              <a:rPr lang="en-GB" sz="975" b="1">
                <a:solidFill>
                  <a:srgbClr val="000000"/>
                </a:solidFill>
                <a:latin typeface="Univers Condensed Light" panose="020B0306020202040204" pitchFamily="34" charset="0"/>
              </a:rPr>
              <a:t>Interdependent Workstreams</a:t>
            </a:r>
          </a:p>
        </p:txBody>
      </p:sp>
      <p:sp>
        <p:nvSpPr>
          <p:cNvPr id="17" name="Arrow: Pentagon 16">
            <a:extLst>
              <a:ext uri="{FF2B5EF4-FFF2-40B4-BE49-F238E27FC236}">
                <a16:creationId xmlns:a16="http://schemas.microsoft.com/office/drawing/2014/main" id="{9DD5299E-2FDC-6ACD-30A3-23231307B6AA}"/>
              </a:ext>
            </a:extLst>
          </p:cNvPr>
          <p:cNvSpPr/>
          <p:nvPr/>
        </p:nvSpPr>
        <p:spPr>
          <a:xfrm>
            <a:off x="514844" y="5573469"/>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Regional</a:t>
            </a:r>
            <a:endParaRPr lang="en-US"/>
          </a:p>
        </p:txBody>
      </p:sp>
      <p:sp>
        <p:nvSpPr>
          <p:cNvPr id="18" name="Arrow: Pentagon 17">
            <a:extLst>
              <a:ext uri="{FF2B5EF4-FFF2-40B4-BE49-F238E27FC236}">
                <a16:creationId xmlns:a16="http://schemas.microsoft.com/office/drawing/2014/main" id="{A2EE7F50-7DD8-15C1-168B-9077AAE2ACDE}"/>
              </a:ext>
            </a:extLst>
          </p:cNvPr>
          <p:cNvSpPr/>
          <p:nvPr/>
        </p:nvSpPr>
        <p:spPr>
          <a:xfrm>
            <a:off x="514844" y="5739486"/>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Digital </a:t>
            </a:r>
          </a:p>
        </p:txBody>
      </p:sp>
      <p:sp>
        <p:nvSpPr>
          <p:cNvPr id="20" name="Rectangle 19">
            <a:extLst>
              <a:ext uri="{FF2B5EF4-FFF2-40B4-BE49-F238E27FC236}">
                <a16:creationId xmlns:a16="http://schemas.microsoft.com/office/drawing/2014/main" id="{587B2AFB-7B99-63AF-18B8-245382979AC1}"/>
              </a:ext>
            </a:extLst>
          </p:cNvPr>
          <p:cNvSpPr/>
          <p:nvPr/>
        </p:nvSpPr>
        <p:spPr>
          <a:xfrm>
            <a:off x="474120" y="2840052"/>
            <a:ext cx="1326121" cy="402989"/>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Improve Management of Flow</a:t>
            </a:r>
          </a:p>
        </p:txBody>
      </p:sp>
      <p:sp>
        <p:nvSpPr>
          <p:cNvPr id="21" name="Rectangle 20">
            <a:extLst>
              <a:ext uri="{FF2B5EF4-FFF2-40B4-BE49-F238E27FC236}">
                <a16:creationId xmlns:a16="http://schemas.microsoft.com/office/drawing/2014/main" id="{90B41FD8-35F7-BD26-167C-5E43A2DED6AD}"/>
              </a:ext>
            </a:extLst>
          </p:cNvPr>
          <p:cNvSpPr/>
          <p:nvPr/>
        </p:nvSpPr>
        <p:spPr>
          <a:xfrm>
            <a:off x="491643" y="4166304"/>
            <a:ext cx="1314643" cy="525835"/>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Pathway Redesign</a:t>
            </a:r>
            <a:endParaRPr lang="en-US"/>
          </a:p>
        </p:txBody>
      </p:sp>
      <p:graphicFrame>
        <p:nvGraphicFramePr>
          <p:cNvPr id="22" name="Table 21">
            <a:extLst>
              <a:ext uri="{FF2B5EF4-FFF2-40B4-BE49-F238E27FC236}">
                <a16:creationId xmlns:a16="http://schemas.microsoft.com/office/drawing/2014/main" id="{2280DDA3-0B56-9849-7C7A-AC8B2D24ADA0}"/>
              </a:ext>
            </a:extLst>
          </p:cNvPr>
          <p:cNvGraphicFramePr>
            <a:graphicFrameLocks noGrp="1"/>
          </p:cNvGraphicFramePr>
          <p:nvPr>
            <p:extLst>
              <p:ext uri="{D42A27DB-BD31-4B8C-83A1-F6EECF244321}">
                <p14:modId xmlns:p14="http://schemas.microsoft.com/office/powerpoint/2010/main" val="1112359809"/>
              </p:ext>
            </p:extLst>
          </p:nvPr>
        </p:nvGraphicFramePr>
        <p:xfrm>
          <a:off x="1962509" y="1016432"/>
          <a:ext cx="3220109" cy="1166660"/>
        </p:xfrm>
        <a:graphic>
          <a:graphicData uri="http://schemas.openxmlformats.org/drawingml/2006/table">
            <a:tbl>
              <a:tblPr firstRow="1" bandRow="1">
                <a:tableStyleId>{16D9F66E-5EB9-4882-86FB-DCBF35E3C3E4}</a:tableStyleId>
              </a:tblPr>
              <a:tblGrid>
                <a:gridCol w="3220109">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Revise the Acute staffing rotas / SPOA / Triage / Streaming / Expand SDEC and OPAS Cover</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Assess Clinical Support Service provision</a:t>
                      </a:r>
                    </a:p>
                  </a:txBody>
                  <a:tcPr marL="53068" marR="53068" marT="26534" marB="26534" anchor="ctr"/>
                </a:tc>
                <a:extLst>
                  <a:ext uri="{0D108BD9-81ED-4DB2-BD59-A6C34878D82A}">
                    <a16:rowId xmlns:a16="http://schemas.microsoft.com/office/drawing/2014/main" val="1532433617"/>
                  </a:ext>
                </a:extLst>
              </a:tr>
              <a:tr h="207711">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Review non-clinical support </a:t>
                      </a:r>
                    </a:p>
                  </a:txBody>
                  <a:tcPr marL="53068" marR="53068" marT="26534" marB="26534" anchor="ctr"/>
                </a:tc>
                <a:extLst>
                  <a:ext uri="{0D108BD9-81ED-4DB2-BD59-A6C34878D82A}">
                    <a16:rowId xmlns:a16="http://schemas.microsoft.com/office/drawing/2014/main" val="2947851244"/>
                  </a:ext>
                </a:extLst>
              </a:tr>
              <a:tr h="222998">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Expand UEC Care Co-ordination Hub</a:t>
                      </a:r>
                    </a:p>
                  </a:txBody>
                  <a:tcPr marL="53068" marR="53068" marT="26534" marB="26534" anchor="ctr"/>
                </a:tc>
                <a:extLst>
                  <a:ext uri="{0D108BD9-81ED-4DB2-BD59-A6C34878D82A}">
                    <a16:rowId xmlns:a16="http://schemas.microsoft.com/office/drawing/2014/main" val="1761936340"/>
                  </a:ext>
                </a:extLst>
              </a:tr>
              <a:tr h="200852">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Review all AHP / Pharmacy / Advanced </a:t>
                      </a:r>
                      <a:r>
                        <a:rPr lang="en-GB" sz="900" b="0" kern="1200" err="1">
                          <a:solidFill>
                            <a:srgbClr val="000000"/>
                          </a:solidFill>
                        </a:rPr>
                        <a:t>Prac</a:t>
                      </a:r>
                    </a:p>
                  </a:txBody>
                  <a:tcPr marL="53068" marR="53068" marT="26534" marB="26534" anchor="ctr"/>
                </a:tc>
                <a:extLst>
                  <a:ext uri="{0D108BD9-81ED-4DB2-BD59-A6C34878D82A}">
                    <a16:rowId xmlns:a16="http://schemas.microsoft.com/office/drawing/2014/main" val="19079756"/>
                  </a:ext>
                </a:extLst>
              </a:tr>
            </a:tbl>
          </a:graphicData>
        </a:graphic>
      </p:graphicFrame>
      <p:sp>
        <p:nvSpPr>
          <p:cNvPr id="65" name="TextBox 64">
            <a:extLst>
              <a:ext uri="{FF2B5EF4-FFF2-40B4-BE49-F238E27FC236}">
                <a16:creationId xmlns:a16="http://schemas.microsoft.com/office/drawing/2014/main" id="{59862B72-DB29-FDD4-19FE-11D59C5316F5}"/>
              </a:ext>
            </a:extLst>
          </p:cNvPr>
          <p:cNvSpPr txBox="1"/>
          <p:nvPr/>
        </p:nvSpPr>
        <p:spPr>
          <a:xfrm>
            <a:off x="590265" y="836585"/>
            <a:ext cx="1848800" cy="227581"/>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System Priorities </a:t>
            </a:r>
            <a:endParaRPr lang="en-GB" sz="894" b="1">
              <a:solidFill>
                <a:prstClr val="white">
                  <a:lumMod val="50000"/>
                </a:prstClr>
              </a:solidFill>
              <a:latin typeface="Aptos" panose="02110004020202020204"/>
            </a:endParaRPr>
          </a:p>
        </p:txBody>
      </p:sp>
      <p:sp>
        <p:nvSpPr>
          <p:cNvPr id="67" name="TextBox 66">
            <a:extLst>
              <a:ext uri="{FF2B5EF4-FFF2-40B4-BE49-F238E27FC236}">
                <a16:creationId xmlns:a16="http://schemas.microsoft.com/office/drawing/2014/main" id="{A12D3E9A-E6E7-9F48-35A2-85E528A99542}"/>
              </a:ext>
            </a:extLst>
          </p:cNvPr>
          <p:cNvSpPr txBox="1"/>
          <p:nvPr/>
        </p:nvSpPr>
        <p:spPr>
          <a:xfrm>
            <a:off x="3312708" y="838339"/>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Areas to Deliver </a:t>
            </a:r>
            <a:endParaRPr lang="en-GB" sz="894" b="1">
              <a:solidFill>
                <a:prstClr val="white">
                  <a:lumMod val="50000"/>
                </a:prstClr>
              </a:solidFill>
              <a:latin typeface="Aptos" panose="02110004020202020204"/>
            </a:endParaRPr>
          </a:p>
        </p:txBody>
      </p:sp>
      <p:sp>
        <p:nvSpPr>
          <p:cNvPr id="68" name="TextBox 67">
            <a:extLst>
              <a:ext uri="{FF2B5EF4-FFF2-40B4-BE49-F238E27FC236}">
                <a16:creationId xmlns:a16="http://schemas.microsoft.com/office/drawing/2014/main" id="{BB060500-900B-CF74-7289-D8509698F853}"/>
              </a:ext>
            </a:extLst>
          </p:cNvPr>
          <p:cNvSpPr txBox="1"/>
          <p:nvPr/>
        </p:nvSpPr>
        <p:spPr>
          <a:xfrm>
            <a:off x="5729657" y="838810"/>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Outputs</a:t>
            </a:r>
            <a:endParaRPr lang="en-GB" sz="894" b="1">
              <a:solidFill>
                <a:prstClr val="white">
                  <a:lumMod val="50000"/>
                </a:prstClr>
              </a:solidFill>
              <a:latin typeface="Aptos" panose="02110004020202020204"/>
            </a:endParaRPr>
          </a:p>
        </p:txBody>
      </p:sp>
      <p:sp>
        <p:nvSpPr>
          <p:cNvPr id="72" name="Rectangle 71">
            <a:extLst>
              <a:ext uri="{FF2B5EF4-FFF2-40B4-BE49-F238E27FC236}">
                <a16:creationId xmlns:a16="http://schemas.microsoft.com/office/drawing/2014/main" id="{462EAAFE-3E7E-837B-2CE6-EA89F96F27EE}"/>
              </a:ext>
            </a:extLst>
          </p:cNvPr>
          <p:cNvSpPr/>
          <p:nvPr/>
        </p:nvSpPr>
        <p:spPr>
          <a:xfrm>
            <a:off x="7983476" y="2153051"/>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Mental Health ED</a:t>
            </a:r>
          </a:p>
        </p:txBody>
      </p:sp>
      <p:sp>
        <p:nvSpPr>
          <p:cNvPr id="73" name="Rectangle 72">
            <a:extLst>
              <a:ext uri="{FF2B5EF4-FFF2-40B4-BE49-F238E27FC236}">
                <a16:creationId xmlns:a16="http://schemas.microsoft.com/office/drawing/2014/main" id="{C322E3C0-5666-FD41-2F8D-2422612C09A0}"/>
              </a:ext>
            </a:extLst>
          </p:cNvPr>
          <p:cNvSpPr/>
          <p:nvPr/>
        </p:nvSpPr>
        <p:spPr>
          <a:xfrm>
            <a:off x="7989317" y="1395149"/>
            <a:ext cx="1043312" cy="45512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D2RA</a:t>
            </a:r>
            <a:endParaRPr lang="en-US"/>
          </a:p>
        </p:txBody>
      </p:sp>
      <p:sp>
        <p:nvSpPr>
          <p:cNvPr id="5" name="Hexagon 4">
            <a:extLst>
              <a:ext uri="{FF2B5EF4-FFF2-40B4-BE49-F238E27FC236}">
                <a16:creationId xmlns:a16="http://schemas.microsoft.com/office/drawing/2014/main" id="{6F815940-6B56-3C82-4659-02EA0625B1AC}"/>
              </a:ext>
            </a:extLst>
          </p:cNvPr>
          <p:cNvSpPr/>
          <p:nvPr/>
        </p:nvSpPr>
        <p:spPr>
          <a:xfrm>
            <a:off x="5235912" y="2106839"/>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solidFill>
                  <a:srgbClr val="000000"/>
                </a:solidFill>
                <a:latin typeface="Univers Condensed Light"/>
              </a:rPr>
              <a:t>We will reduce ED waits &gt;12 hrs</a:t>
            </a:r>
            <a:r>
              <a:rPr lang="en-GB" sz="1200" kern="0">
                <a:solidFill>
                  <a:srgbClr val="000000"/>
                </a:solidFill>
                <a:latin typeface="Aptos"/>
              </a:rPr>
              <a:t> </a:t>
            </a:r>
            <a:endParaRPr lang="en-US"/>
          </a:p>
        </p:txBody>
      </p:sp>
      <p:sp>
        <p:nvSpPr>
          <p:cNvPr id="8" name="Hexagon 7">
            <a:extLst>
              <a:ext uri="{FF2B5EF4-FFF2-40B4-BE49-F238E27FC236}">
                <a16:creationId xmlns:a16="http://schemas.microsoft.com/office/drawing/2014/main" id="{FEFBE6F4-2F3A-8604-93C1-F959DDF79FBB}"/>
              </a:ext>
            </a:extLst>
          </p:cNvPr>
          <p:cNvSpPr/>
          <p:nvPr/>
        </p:nvSpPr>
        <p:spPr>
          <a:xfrm>
            <a:off x="5235912" y="3140839"/>
            <a:ext cx="2206575" cy="712957"/>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defRPr/>
            </a:pPr>
            <a:r>
              <a:rPr lang="en-GB" sz="1050" kern="0">
                <a:solidFill>
                  <a:srgbClr val="000000"/>
                </a:solidFill>
                <a:latin typeface="Univers Condensed Light"/>
              </a:rPr>
              <a:t>We will deliver a 12-month reduction trend.  in the Number of people who are delayed in hospital</a:t>
            </a:r>
            <a:endParaRPr lang="en-US"/>
          </a:p>
        </p:txBody>
      </p:sp>
      <p:sp>
        <p:nvSpPr>
          <p:cNvPr id="31" name="Hexagon 30">
            <a:extLst>
              <a:ext uri="{FF2B5EF4-FFF2-40B4-BE49-F238E27FC236}">
                <a16:creationId xmlns:a16="http://schemas.microsoft.com/office/drawing/2014/main" id="{07F4C5EB-8612-82B0-06C4-A9E64964B820}"/>
              </a:ext>
            </a:extLst>
          </p:cNvPr>
          <p:cNvSpPr/>
          <p:nvPr/>
        </p:nvSpPr>
        <p:spPr>
          <a:xfrm>
            <a:off x="5235912" y="4233254"/>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reduce admissions</a:t>
            </a:r>
          </a:p>
        </p:txBody>
      </p:sp>
      <p:sp>
        <p:nvSpPr>
          <p:cNvPr id="34" name="TextBox 29">
            <a:extLst>
              <a:ext uri="{FF2B5EF4-FFF2-40B4-BE49-F238E27FC236}">
                <a16:creationId xmlns:a16="http://schemas.microsoft.com/office/drawing/2014/main" id="{4F847D2A-6902-6594-8917-053DF2D1EAB8}"/>
              </a:ext>
            </a:extLst>
          </p:cNvPr>
          <p:cNvSpPr txBox="1"/>
          <p:nvPr/>
        </p:nvSpPr>
        <p:spPr>
          <a:xfrm>
            <a:off x="294326" y="304227"/>
            <a:ext cx="6518366" cy="369332"/>
          </a:xfrm>
          <a:prstGeom prst="rect">
            <a:avLst/>
          </a:prstGeom>
          <a:noFill/>
        </p:spPr>
        <p:txBody>
          <a:bodyPr wrap="squar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a:solidFill>
                  <a:srgbClr val="834AAD"/>
                </a:solidFill>
                <a:latin typeface="Aptos Black"/>
              </a:rPr>
              <a:t>Unscheduled Care Plan on a Page</a:t>
            </a:r>
            <a:endParaRPr lang="en-US"/>
          </a:p>
        </p:txBody>
      </p:sp>
      <p:graphicFrame>
        <p:nvGraphicFramePr>
          <p:cNvPr id="3" name="Table 2">
            <a:extLst>
              <a:ext uri="{FF2B5EF4-FFF2-40B4-BE49-F238E27FC236}">
                <a16:creationId xmlns:a16="http://schemas.microsoft.com/office/drawing/2014/main" id="{BA1CBB9A-B2FB-1D3D-2659-D64C8131D094}"/>
              </a:ext>
            </a:extLst>
          </p:cNvPr>
          <p:cNvGraphicFramePr>
            <a:graphicFrameLocks noGrp="1"/>
          </p:cNvGraphicFramePr>
          <p:nvPr>
            <p:extLst>
              <p:ext uri="{D42A27DB-BD31-4B8C-83A1-F6EECF244321}">
                <p14:modId xmlns:p14="http://schemas.microsoft.com/office/powerpoint/2010/main" val="541485960"/>
              </p:ext>
            </p:extLst>
          </p:nvPr>
        </p:nvGraphicFramePr>
        <p:xfrm>
          <a:off x="1962509" y="2219796"/>
          <a:ext cx="3231573" cy="1649539"/>
        </p:xfrm>
        <a:graphic>
          <a:graphicData uri="http://schemas.openxmlformats.org/drawingml/2006/table">
            <a:tbl>
              <a:tblPr firstRow="1" bandRow="1">
                <a:tableStyleId>{16D9F66E-5EB9-4882-86FB-DCBF35E3C3E4}</a:tableStyleId>
              </a:tblPr>
              <a:tblGrid>
                <a:gridCol w="3231573">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Further implement Front Door Flow Model</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Development of the Integrated Discharge Hub</a:t>
                      </a:r>
                    </a:p>
                  </a:txBody>
                  <a:tcPr marL="53068" marR="53068" marT="26534" marB="26534" anchor="ctr"/>
                </a:tc>
                <a:extLst>
                  <a:ext uri="{0D108BD9-81ED-4DB2-BD59-A6C34878D82A}">
                    <a16:rowId xmlns:a16="http://schemas.microsoft.com/office/drawing/2014/main" val="1532433617"/>
                  </a:ext>
                </a:extLst>
              </a:tr>
              <a:tr h="207711">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Joint development of D2RA</a:t>
                      </a:r>
                    </a:p>
                  </a:txBody>
                  <a:tcPr marL="53068" marR="53068" marT="26534" marB="26534" anchor="ctr"/>
                </a:tc>
                <a:extLst>
                  <a:ext uri="{0D108BD9-81ED-4DB2-BD59-A6C34878D82A}">
                    <a16:rowId xmlns:a16="http://schemas.microsoft.com/office/drawing/2014/main" val="2947851244"/>
                  </a:ext>
                </a:extLst>
              </a:tr>
              <a:tr h="222998">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Redesign and refine Silver and Gold On-call</a:t>
                      </a:r>
                    </a:p>
                  </a:txBody>
                  <a:tcPr marL="53068" marR="53068" marT="26534" marB="26534" anchor="ctr"/>
                </a:tc>
                <a:extLst>
                  <a:ext uri="{0D108BD9-81ED-4DB2-BD59-A6C34878D82A}">
                    <a16:rowId xmlns:a16="http://schemas.microsoft.com/office/drawing/2014/main" val="1761936340"/>
                  </a:ext>
                </a:extLst>
              </a:tr>
              <a:tr h="200852">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Improve Emergency theatre flow</a:t>
                      </a:r>
                      <a:endParaRPr lang="en-GB" sz="900" b="0" kern="1200" err="1">
                        <a:solidFill>
                          <a:srgbClr val="000000"/>
                        </a:solidFill>
                      </a:endParaRPr>
                    </a:p>
                  </a:txBody>
                  <a:tcPr marL="53068" marR="53068" marT="26534" marB="26534" anchor="ctr"/>
                </a:tc>
                <a:extLst>
                  <a:ext uri="{0D108BD9-81ED-4DB2-BD59-A6C34878D82A}">
                    <a16:rowId xmlns:a16="http://schemas.microsoft.com/office/drawing/2014/main" val="19079756"/>
                  </a:ext>
                </a:extLst>
              </a:tr>
              <a:tr h="200852">
                <a:tc>
                  <a:txBody>
                    <a:bodyPr/>
                    <a:lstStyle/>
                    <a:p>
                      <a:pPr marL="0" lvl="0" indent="0" algn="l">
                        <a:lnSpc>
                          <a:spcPct val="100000"/>
                        </a:lnSpc>
                        <a:spcBef>
                          <a:spcPts val="0"/>
                        </a:spcBef>
                        <a:spcAft>
                          <a:spcPts val="0"/>
                        </a:spcAft>
                        <a:buNone/>
                      </a:pPr>
                      <a:r>
                        <a:rPr lang="en-GB" sz="900" b="0" kern="1200">
                          <a:solidFill>
                            <a:srgbClr val="000000"/>
                          </a:solidFill>
                        </a:rPr>
                        <a:t>Improve flow across Singleton and NPT Hospitals</a:t>
                      </a:r>
                    </a:p>
                  </a:txBody>
                  <a:tcPr marL="53068" marR="53068" marT="26534" marB="26534" anchor="ctr"/>
                </a:tc>
                <a:extLst>
                  <a:ext uri="{0D108BD9-81ED-4DB2-BD59-A6C34878D82A}">
                    <a16:rowId xmlns:a16="http://schemas.microsoft.com/office/drawing/2014/main" val="188563803"/>
                  </a:ext>
                </a:extLst>
              </a:tr>
              <a:tr h="200852">
                <a:tc>
                  <a:txBody>
                    <a:bodyPr/>
                    <a:lstStyle/>
                    <a:p>
                      <a:pPr marL="0" lvl="0" indent="0" algn="l">
                        <a:lnSpc>
                          <a:spcPct val="100000"/>
                        </a:lnSpc>
                        <a:spcBef>
                          <a:spcPts val="0"/>
                        </a:spcBef>
                        <a:spcAft>
                          <a:spcPts val="0"/>
                        </a:spcAft>
                        <a:buNone/>
                      </a:pPr>
                      <a:r>
                        <a:rPr lang="en-GB" sz="900" b="0" kern="1200">
                          <a:solidFill>
                            <a:srgbClr val="000000"/>
                          </a:solidFill>
                        </a:rPr>
                        <a:t>Review bed base – Gorseinon and </a:t>
                      </a:r>
                      <a:r>
                        <a:rPr lang="en-GB" sz="900" b="0" kern="1200" err="1">
                          <a:solidFill>
                            <a:srgbClr val="000000"/>
                          </a:solidFill>
                        </a:rPr>
                        <a:t>Bonymaen</a:t>
                      </a:r>
                    </a:p>
                  </a:txBody>
                  <a:tcPr marL="53068" marR="53068" marT="26534" marB="26534" anchor="ctr"/>
                </a:tc>
                <a:extLst>
                  <a:ext uri="{0D108BD9-81ED-4DB2-BD59-A6C34878D82A}">
                    <a16:rowId xmlns:a16="http://schemas.microsoft.com/office/drawing/2014/main" val="4026982149"/>
                  </a:ext>
                </a:extLst>
              </a:tr>
              <a:tr h="200852">
                <a:tc>
                  <a:txBody>
                    <a:bodyPr/>
                    <a:lstStyle/>
                    <a:p>
                      <a:pPr marL="0" lvl="0" indent="0" algn="l">
                        <a:lnSpc>
                          <a:spcPct val="100000"/>
                        </a:lnSpc>
                        <a:spcBef>
                          <a:spcPts val="0"/>
                        </a:spcBef>
                        <a:spcAft>
                          <a:spcPts val="0"/>
                        </a:spcAft>
                        <a:buNone/>
                      </a:pPr>
                      <a:r>
                        <a:rPr lang="en-GB" sz="900" b="0" kern="1200">
                          <a:solidFill>
                            <a:srgbClr val="000000"/>
                          </a:solidFill>
                        </a:rPr>
                        <a:t>Undertake robust Community Nursing Services </a:t>
                      </a:r>
                      <a:r>
                        <a:rPr lang="en-GB" sz="900" b="0" i="0" u="none" strike="noStrike" kern="1200" noProof="0">
                          <a:solidFill>
                            <a:srgbClr val="000000"/>
                          </a:solidFill>
                          <a:latin typeface="Aptos"/>
                        </a:rPr>
                        <a:t>D&amp;C planning</a:t>
                      </a:r>
                      <a:endParaRPr lang="en-GB" sz="900" b="0" kern="1200">
                        <a:solidFill>
                          <a:srgbClr val="000000"/>
                        </a:solidFill>
                      </a:endParaRPr>
                    </a:p>
                  </a:txBody>
                  <a:tcPr marL="53068" marR="53068" marT="26534" marB="26534" anchor="ctr"/>
                </a:tc>
                <a:extLst>
                  <a:ext uri="{0D108BD9-81ED-4DB2-BD59-A6C34878D82A}">
                    <a16:rowId xmlns:a16="http://schemas.microsoft.com/office/drawing/2014/main" val="3456075264"/>
                  </a:ext>
                </a:extLst>
              </a:tr>
            </a:tbl>
          </a:graphicData>
        </a:graphic>
      </p:graphicFrame>
      <p:graphicFrame>
        <p:nvGraphicFramePr>
          <p:cNvPr id="19" name="Table 18">
            <a:extLst>
              <a:ext uri="{FF2B5EF4-FFF2-40B4-BE49-F238E27FC236}">
                <a16:creationId xmlns:a16="http://schemas.microsoft.com/office/drawing/2014/main" id="{218EED9B-099D-7881-9942-754780DB82A9}"/>
              </a:ext>
            </a:extLst>
          </p:cNvPr>
          <p:cNvGraphicFramePr>
            <a:graphicFrameLocks noGrp="1"/>
          </p:cNvGraphicFramePr>
          <p:nvPr>
            <p:extLst>
              <p:ext uri="{D42A27DB-BD31-4B8C-83A1-F6EECF244321}">
                <p14:modId xmlns:p14="http://schemas.microsoft.com/office/powerpoint/2010/main" val="1931729307"/>
              </p:ext>
            </p:extLst>
          </p:nvPr>
        </p:nvGraphicFramePr>
        <p:xfrm>
          <a:off x="1962509" y="3937216"/>
          <a:ext cx="3231574" cy="1046983"/>
        </p:xfrm>
        <a:graphic>
          <a:graphicData uri="http://schemas.openxmlformats.org/drawingml/2006/table">
            <a:tbl>
              <a:tblPr firstRow="1" bandRow="1">
                <a:tableStyleId>{16D9F66E-5EB9-4882-86FB-DCBF35E3C3E4}</a:tableStyleId>
              </a:tblPr>
              <a:tblGrid>
                <a:gridCol w="3231574">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Reshape Virtual Wards and ACT</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Remodel Inpatient Rehabilitation</a:t>
                      </a:r>
                    </a:p>
                  </a:txBody>
                  <a:tcPr marL="53068" marR="53068" marT="26534" marB="26534" anchor="ctr"/>
                </a:tc>
                <a:extLst>
                  <a:ext uri="{0D108BD9-81ED-4DB2-BD59-A6C34878D82A}">
                    <a16:rowId xmlns:a16="http://schemas.microsoft.com/office/drawing/2014/main" val="1532433617"/>
                  </a:ext>
                </a:extLst>
              </a:tr>
              <a:tr h="207711">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Respiratory Service Improvement Plan</a:t>
                      </a:r>
                    </a:p>
                  </a:txBody>
                  <a:tcPr marL="53068" marR="53068" marT="26534" marB="26534" anchor="ctr"/>
                </a:tc>
                <a:extLst>
                  <a:ext uri="{0D108BD9-81ED-4DB2-BD59-A6C34878D82A}">
                    <a16:rowId xmlns:a16="http://schemas.microsoft.com/office/drawing/2014/main" val="2947851244"/>
                  </a:ext>
                </a:extLst>
              </a:tr>
              <a:tr h="222998">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Deliver Peri-operative Service for frailty</a:t>
                      </a:r>
                    </a:p>
                  </a:txBody>
                  <a:tcPr marL="53068" marR="53068" marT="26534" marB="26534" anchor="ctr"/>
                </a:tc>
                <a:extLst>
                  <a:ext uri="{0D108BD9-81ED-4DB2-BD59-A6C34878D82A}">
                    <a16:rowId xmlns:a16="http://schemas.microsoft.com/office/drawing/2014/main" val="1761936340"/>
                  </a:ext>
                </a:extLst>
              </a:tr>
              <a:tr h="200852">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Review Ty Olwen Palliative Care beds</a:t>
                      </a:r>
                      <a:endParaRPr lang="en-GB" sz="900" b="0" kern="1200" err="1">
                        <a:solidFill>
                          <a:srgbClr val="000000"/>
                        </a:solidFill>
                      </a:endParaRPr>
                    </a:p>
                  </a:txBody>
                  <a:tcPr marL="53068" marR="53068" marT="26534" marB="26534" anchor="ctr"/>
                </a:tc>
                <a:extLst>
                  <a:ext uri="{0D108BD9-81ED-4DB2-BD59-A6C34878D82A}">
                    <a16:rowId xmlns:a16="http://schemas.microsoft.com/office/drawing/2014/main" val="19079756"/>
                  </a:ext>
                </a:extLst>
              </a:tr>
            </a:tbl>
          </a:graphicData>
        </a:graphic>
      </p:graphicFrame>
      <p:sp>
        <p:nvSpPr>
          <p:cNvPr id="32" name="Rectangle 31">
            <a:extLst>
              <a:ext uri="{FF2B5EF4-FFF2-40B4-BE49-F238E27FC236}">
                <a16:creationId xmlns:a16="http://schemas.microsoft.com/office/drawing/2014/main" id="{E8A9021A-E7A7-2945-6B37-DFEDE2EAA130}"/>
              </a:ext>
            </a:extLst>
          </p:cNvPr>
          <p:cNvSpPr/>
          <p:nvPr/>
        </p:nvSpPr>
        <p:spPr>
          <a:xfrm>
            <a:off x="7983476" y="2910953"/>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Older People's Mental Health</a:t>
            </a:r>
          </a:p>
        </p:txBody>
      </p:sp>
      <p:sp>
        <p:nvSpPr>
          <p:cNvPr id="33" name="Rectangle 32">
            <a:extLst>
              <a:ext uri="{FF2B5EF4-FFF2-40B4-BE49-F238E27FC236}">
                <a16:creationId xmlns:a16="http://schemas.microsoft.com/office/drawing/2014/main" id="{480A1BF5-C878-FCD6-955A-C09AF3A0B551}"/>
              </a:ext>
            </a:extLst>
          </p:cNvPr>
          <p:cNvSpPr/>
          <p:nvPr/>
        </p:nvSpPr>
        <p:spPr>
          <a:xfrm>
            <a:off x="7989317" y="3668854"/>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Stroke Improvement Plan</a:t>
            </a:r>
            <a:endParaRPr lang="en-GB" sz="900" kern="0"/>
          </a:p>
        </p:txBody>
      </p:sp>
      <p:sp>
        <p:nvSpPr>
          <p:cNvPr id="35" name="Rectangle 34">
            <a:extLst>
              <a:ext uri="{FF2B5EF4-FFF2-40B4-BE49-F238E27FC236}">
                <a16:creationId xmlns:a16="http://schemas.microsoft.com/office/drawing/2014/main" id="{F9F60EA7-29BF-3722-8ED7-B9058D9B51A7}"/>
              </a:ext>
            </a:extLst>
          </p:cNvPr>
          <p:cNvSpPr/>
          <p:nvPr/>
        </p:nvSpPr>
        <p:spPr>
          <a:xfrm>
            <a:off x="7989317" y="4426756"/>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Develop secondary care diabetes and endocrine service</a:t>
            </a:r>
            <a:endParaRPr lang="en-GB" sz="900" kern="0"/>
          </a:p>
        </p:txBody>
      </p:sp>
    </p:spTree>
    <p:extLst>
      <p:ext uri="{BB962C8B-B14F-4D97-AF65-F5344CB8AC3E}">
        <p14:creationId xmlns:p14="http://schemas.microsoft.com/office/powerpoint/2010/main" val="19145891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B77FD-238F-2E81-D1FC-AA6D38AD019E}"/>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766881B4-D4F9-E96D-5D40-4A6D4695B4FB}"/>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77305C1C-7AE3-358A-E02F-7CD5CFEE735C}"/>
              </a:ext>
            </a:extLst>
          </p:cNvPr>
          <p:cNvSpPr>
            <a:spLocks noGrp="1"/>
          </p:cNvSpPr>
          <p:nvPr>
            <p:ph type="sldNum" sz="quarter" idx="12"/>
          </p:nvPr>
        </p:nvSpPr>
        <p:spPr/>
        <p:txBody>
          <a:bodyPr/>
          <a:lstStyle/>
          <a:p>
            <a:r>
              <a:rPr lang="en-GB"/>
              <a:t>54</a:t>
            </a:r>
            <a:endParaRPr lang="en-US"/>
          </a:p>
        </p:txBody>
      </p:sp>
      <p:sp>
        <p:nvSpPr>
          <p:cNvPr id="5" name="TextBox 4">
            <a:extLst>
              <a:ext uri="{FF2B5EF4-FFF2-40B4-BE49-F238E27FC236}">
                <a16:creationId xmlns:a16="http://schemas.microsoft.com/office/drawing/2014/main" id="{57D31C77-15DE-6C61-98CE-F3D8E720440D}"/>
              </a:ext>
            </a:extLst>
          </p:cNvPr>
          <p:cNvSpPr txBox="1"/>
          <p:nvPr/>
        </p:nvSpPr>
        <p:spPr>
          <a:xfrm>
            <a:off x="334061" y="490398"/>
            <a:ext cx="9239909" cy="369332"/>
          </a:xfrm>
          <a:prstGeom prst="rect">
            <a:avLst/>
          </a:prstGeom>
          <a:noFill/>
        </p:spPr>
        <p:txBody>
          <a:bodyPr wrap="square" lIns="91440" tIns="45720" rIns="91440" bIns="45720" rtlCol="0" anchor="t">
            <a:spAutoFit/>
          </a:bodyPr>
          <a:lstStyle/>
          <a:p>
            <a:r>
              <a:rPr lang="en-GB" b="1">
                <a:solidFill>
                  <a:srgbClr val="834AAD"/>
                </a:solidFill>
                <a:latin typeface="Aptos Black"/>
              </a:rPr>
              <a:t>Unscheduled Care Delivery Actions   </a:t>
            </a:r>
            <a:r>
              <a:rPr lang="en-GB" sz="900" b="1">
                <a:solidFill>
                  <a:srgbClr val="834AAD"/>
                </a:solidFill>
                <a:latin typeface="Aptos Black"/>
              </a:rPr>
              <a:t>See also detailed UEC 6 Goals Plan 25/26 submitted to National 6 Goals Prog 31</a:t>
            </a:r>
            <a:r>
              <a:rPr lang="en-GB" sz="900" b="1" baseline="30000">
                <a:solidFill>
                  <a:srgbClr val="834AAD"/>
                </a:solidFill>
                <a:latin typeface="Aptos Black"/>
              </a:rPr>
              <a:t>st</a:t>
            </a:r>
            <a:r>
              <a:rPr lang="en-GB" sz="900" b="1">
                <a:solidFill>
                  <a:srgbClr val="834AAD"/>
                </a:solidFill>
                <a:latin typeface="Aptos Black"/>
              </a:rPr>
              <a:t> March 25</a:t>
            </a:r>
            <a:endParaRPr lang="en-GB" b="1">
              <a:solidFill>
                <a:srgbClr val="834AAD"/>
              </a:solidFill>
              <a:latin typeface="Aptos Black" panose="020F0502020204030204" pitchFamily="34" charset="0"/>
            </a:endParaRPr>
          </a:p>
        </p:txBody>
      </p:sp>
      <p:graphicFrame>
        <p:nvGraphicFramePr>
          <p:cNvPr id="3" name="Table 2">
            <a:extLst>
              <a:ext uri="{FF2B5EF4-FFF2-40B4-BE49-F238E27FC236}">
                <a16:creationId xmlns:a16="http://schemas.microsoft.com/office/drawing/2014/main" id="{45215EAD-C2F0-98DD-210C-F3C2D3E60AF9}"/>
              </a:ext>
            </a:extLst>
          </p:cNvPr>
          <p:cNvGraphicFramePr>
            <a:graphicFrameLocks noGrp="1"/>
          </p:cNvGraphicFramePr>
          <p:nvPr>
            <p:extLst>
              <p:ext uri="{D42A27DB-BD31-4B8C-83A1-F6EECF244321}">
                <p14:modId xmlns:p14="http://schemas.microsoft.com/office/powerpoint/2010/main" val="2339590494"/>
              </p:ext>
            </p:extLst>
          </p:nvPr>
        </p:nvGraphicFramePr>
        <p:xfrm>
          <a:off x="419745" y="855940"/>
          <a:ext cx="9069634" cy="5602993"/>
        </p:xfrm>
        <a:graphic>
          <a:graphicData uri="http://schemas.openxmlformats.org/drawingml/2006/table">
            <a:tbl>
              <a:tblPr firstRow="1" firstCol="1" bandRow="1">
                <a:tableStyleId>{5C22544A-7EE6-4342-B048-85BDC9FD1C3A}</a:tableStyleId>
              </a:tblPr>
              <a:tblGrid>
                <a:gridCol w="523651">
                  <a:extLst>
                    <a:ext uri="{9D8B030D-6E8A-4147-A177-3AD203B41FA5}">
                      <a16:colId xmlns:a16="http://schemas.microsoft.com/office/drawing/2014/main" val="3013495949"/>
                    </a:ext>
                  </a:extLst>
                </a:gridCol>
                <a:gridCol w="7851710">
                  <a:extLst>
                    <a:ext uri="{9D8B030D-6E8A-4147-A177-3AD203B41FA5}">
                      <a16:colId xmlns:a16="http://schemas.microsoft.com/office/drawing/2014/main" val="1984471069"/>
                    </a:ext>
                  </a:extLst>
                </a:gridCol>
                <a:gridCol w="363893">
                  <a:extLst>
                    <a:ext uri="{9D8B030D-6E8A-4147-A177-3AD203B41FA5}">
                      <a16:colId xmlns:a16="http://schemas.microsoft.com/office/drawing/2014/main" val="2182147229"/>
                    </a:ext>
                  </a:extLst>
                </a:gridCol>
                <a:gridCol w="330380">
                  <a:extLst>
                    <a:ext uri="{9D8B030D-6E8A-4147-A177-3AD203B41FA5}">
                      <a16:colId xmlns:a16="http://schemas.microsoft.com/office/drawing/2014/main" val="501967135"/>
                    </a:ext>
                  </a:extLst>
                </a:gridCol>
              </a:tblGrid>
              <a:tr h="209938">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1050" b="1" i="0" u="none" strike="noStrike" kern="100">
                          <a:solidFill>
                            <a:srgbClr val="FFFFFF"/>
                          </a:solidFill>
                          <a:effectLst/>
                          <a:latin typeface="Aptos"/>
                          <a:ea typeface="Verdana"/>
                          <a:cs typeface="Times New Roman"/>
                        </a:rPr>
                        <a:t>Delivery Action </a:t>
                      </a:r>
                      <a:endParaRPr lang="en-GB" sz="105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100" b="0" i="0" u="none" strike="noStrike">
                        <a:effectLst/>
                        <a:latin typeface="Aptos"/>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3056615709"/>
                  </a:ext>
                </a:extLst>
              </a:tr>
              <a:tr h="780796">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MGH_01,  PCT_35, MGH_32, </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UEC 6 Goals – 7 Day Services for UEC: </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Revise the Acute Medicine rota to provide improved continuity of care and increase the sessional input into front door services over the 7-day period.</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GP workforce to deliver 7-day SDEC, linked to acute medical rota provision</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Assess nurse staffing requirements to deliver 7-day single point of access, triage and streaming. Nursing uplift will be required to extend OPAU and SDEC services.</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Consult with existing advanced practitioners in OPAU to deliver 7-day service cover.</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Assess current AHP workforce in both front door and community teams to assess the gap in provision to deliver 7-day services</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Review all administrative provision with a view to pooling resource to provide 7 day service cover.</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Assess baseline Clinical Support Services such as radiology and pathology cover. </a:t>
                      </a:r>
                      <a:endParaRPr lang="en-GB" sz="1100" b="0" i="0" u="none" strike="noStrike">
                        <a:effectLst/>
                        <a:latin typeface="Aptos"/>
                        <a:ea typeface="Verdana"/>
                        <a:cs typeface="Times New Roman"/>
                      </a:endParaRPr>
                    </a:p>
                    <a:p>
                      <a:pPr marL="173355" lvl="0" indent="-173355" algn="l">
                        <a:buFont typeface="Arial"/>
                        <a:buChar char="•"/>
                      </a:pPr>
                      <a:r>
                        <a:rPr lang="en-GB" sz="1100" b="0" i="0" u="none" strike="noStrike" kern="100">
                          <a:solidFill>
                            <a:srgbClr val="000000"/>
                          </a:solidFill>
                          <a:effectLst/>
                          <a:latin typeface="Aptos"/>
                          <a:ea typeface="Verdana"/>
                          <a:cs typeface="Times New Roman"/>
                        </a:rPr>
                        <a:t>Review domestic and portering provision to deliver the 7-day service model</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Expand the current UEC Care Co-ordination Hub to provide 7-day service cover to include all relevant hub disciplines - WAST, therapies, GP cover, H@H.</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00000"/>
                        </a:lnSpc>
                        <a:buNone/>
                      </a:pPr>
                      <a:r>
                        <a:rPr lang="en-GB" sz="800" b="0" i="0" u="none" strike="noStrike" kern="100">
                          <a:solidFill>
                            <a:srgbClr val="FFFFFF"/>
                          </a:solidFill>
                          <a:effectLst/>
                          <a:latin typeface="Univers Condensed Light"/>
                          <a:ea typeface="Verdana"/>
                          <a:cs typeface="Times New Roman"/>
                        </a:rPr>
                        <a:t>DE.1</a:t>
                      </a:r>
                      <a:endParaRPr lang="en-GB" sz="800" b="0" i="0" u="none" strike="noStrike">
                        <a:effectLst/>
                        <a:latin typeface="Univers Condensed Light"/>
                        <a:ea typeface="Verdana"/>
                        <a:cs typeface="Times New Roman"/>
                      </a:endParaRPr>
                    </a:p>
                    <a:p>
                      <a:pPr marL="0" algn="ctr" rtl="0" eaLnBrk="1" fontAlgn="t" latinLnBrk="0" hangingPunct="1">
                        <a:lnSpc>
                          <a:spcPct val="100000"/>
                        </a:lnSpc>
                        <a:buNone/>
                      </a:pPr>
                      <a:r>
                        <a:rPr lang="en-GB" sz="800" b="0" i="0" u="none" strike="noStrike" kern="100">
                          <a:solidFill>
                            <a:srgbClr val="FFFFFF"/>
                          </a:solidFill>
                          <a:effectLst/>
                          <a:latin typeface="Univers Condensed Light"/>
                          <a:ea typeface="Verdana"/>
                          <a:cs typeface="Times New Roman"/>
                        </a:rPr>
                        <a:t>DE.2</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lnSpc>
                          <a:spcPct val="100000"/>
                        </a:lnSpc>
                        <a:buNone/>
                      </a:pPr>
                      <a:r>
                        <a:rPr lang="en-GB" sz="800" b="0" i="0" u="none" strike="noStrike" kern="100">
                          <a:solidFill>
                            <a:srgbClr val="FFFFFF"/>
                          </a:solidFill>
                          <a:effectLst/>
                          <a:latin typeface="Univers Condensed Light"/>
                          <a:ea typeface="Verdana"/>
                          <a:cs typeface="Times New Roman"/>
                        </a:rPr>
                        <a:t>EA.1</a:t>
                      </a:r>
                      <a:endParaRPr lang="en-GB" sz="800" b="0" i="0" u="none" strike="noStrike">
                        <a:effectLst/>
                        <a:latin typeface="Univers Condensed Light"/>
                        <a:ea typeface="Verdana"/>
                        <a:cs typeface="Times New Roman"/>
                      </a:endParaRPr>
                    </a:p>
                    <a:p>
                      <a:pPr marL="0" algn="ctr" rtl="0" eaLnBrk="1" fontAlgn="t" latinLnBrk="0" hangingPunct="1">
                        <a:lnSpc>
                          <a:spcPct val="100000"/>
                        </a:lnSpc>
                        <a:buNone/>
                      </a:pPr>
                      <a:r>
                        <a:rPr lang="en-GB" sz="800" b="0" i="0" u="none" strike="noStrike" kern="100">
                          <a:solidFill>
                            <a:srgbClr val="FFFFFF"/>
                          </a:solidFill>
                          <a:effectLst/>
                          <a:latin typeface="Univers Condensed Light"/>
                          <a:ea typeface="Verdana"/>
                          <a:cs typeface="Times New Roman"/>
                        </a:rPr>
                        <a:t>EA.2</a:t>
                      </a:r>
                      <a:endParaRPr lang="en-GB" sz="800" b="0" i="0" u="none" strike="noStrike">
                        <a:effectLst/>
                        <a:latin typeface="Univers Condensed Light"/>
                        <a:ea typeface="Verdana"/>
                        <a:cs typeface="Times New Roman"/>
                      </a:endParaRPr>
                    </a:p>
                    <a:p>
                      <a:pPr marL="0" algn="ctr" rtl="0" eaLnBrk="1" fontAlgn="t" latinLnBrk="0" hangingPunct="1">
                        <a:lnSpc>
                          <a:spcPct val="100000"/>
                        </a:lnSpc>
                        <a:buNone/>
                      </a:pPr>
                      <a:r>
                        <a:rPr lang="en-GB" sz="800" b="0" i="0" u="none" strike="noStrike" kern="100">
                          <a:solidFill>
                            <a:srgbClr val="FFFFFF"/>
                          </a:solidFill>
                          <a:effectLst/>
                          <a:latin typeface="Univers Condensed Light"/>
                          <a:ea typeface="Verdana"/>
                          <a:cs typeface="Times New Roman"/>
                        </a:rPr>
                        <a:t>EA.3</a:t>
                      </a:r>
                      <a:endParaRPr lang="en-GB" sz="800" b="0" i="0" u="none" strike="noStrike">
                        <a:effectLst/>
                        <a:latin typeface="Univers Condensed Light"/>
                        <a:ea typeface="Verdana"/>
                        <a:cs typeface="Times New Roman"/>
                      </a:endParaRPr>
                    </a:p>
                    <a:p>
                      <a:pPr marL="0" algn="ctr" rtl="0" eaLnBrk="1" fontAlgn="t" latinLnBrk="0" hangingPunct="1">
                        <a:lnSpc>
                          <a:spcPct val="100000"/>
                        </a:lnSpc>
                        <a:buNone/>
                      </a:pPr>
                      <a:r>
                        <a:rPr lang="en-GB" sz="800" b="0" i="0" u="none" strike="noStrike" kern="100">
                          <a:solidFill>
                            <a:srgbClr val="FFFFFF"/>
                          </a:solidFill>
                          <a:effectLst/>
                          <a:latin typeface="Univers Condensed Light"/>
                          <a:ea typeface="Verdana"/>
                          <a:cs typeface="Times New Roman"/>
                        </a:rPr>
                        <a:t>EA.4</a:t>
                      </a:r>
                      <a:endParaRPr lang="en-GB" sz="800" b="0" i="0" u="none" strike="noStrike">
                        <a:effectLst/>
                        <a:latin typeface="Univers Condensed Light"/>
                        <a:ea typeface="Verdana"/>
                        <a:cs typeface="Times New Roman"/>
                      </a:endParaRPr>
                    </a:p>
                    <a:p>
                      <a:pPr marL="0" algn="ctr" rtl="0" eaLnBrk="1" fontAlgn="t" latinLnBrk="0" hangingPunct="1">
                        <a:lnSpc>
                          <a:spcPct val="100000"/>
                        </a:lnSpc>
                        <a:buNone/>
                      </a:pPr>
                      <a:r>
                        <a:rPr lang="en-GB" sz="800" b="0" i="0" u="none" strike="noStrike" kern="100">
                          <a:solidFill>
                            <a:srgbClr val="FFFFFF"/>
                          </a:solidFill>
                          <a:effectLst/>
                          <a:latin typeface="Univers Condensed Light"/>
                          <a:ea typeface="Verdana"/>
                          <a:cs typeface="Times New Roman"/>
                        </a:rPr>
                        <a:t>EA.5</a:t>
                      </a:r>
                      <a:endParaRPr lang="en-GB" sz="800" b="0" i="0" u="none" strike="noStrike">
                        <a:effectLst/>
                        <a:latin typeface="Univers Condensed Light"/>
                        <a:ea typeface="Verdana"/>
                        <a:cs typeface="Times New Roman"/>
                      </a:endParaRPr>
                    </a:p>
                    <a:p>
                      <a:pPr marL="0" algn="ctr" rtl="0" eaLnBrk="1" fontAlgn="t" latinLnBrk="0" hangingPunct="1">
                        <a:lnSpc>
                          <a:spcPct val="100000"/>
                        </a:lnSpc>
                        <a:buNone/>
                      </a:pPr>
                      <a:r>
                        <a:rPr lang="en-GB" sz="800" b="0" i="0" u="none" strike="noStrike" kern="100">
                          <a:solidFill>
                            <a:srgbClr val="FFFFFF"/>
                          </a:solidFill>
                          <a:effectLst/>
                          <a:latin typeface="Univers Condensed Light"/>
                          <a:ea typeface="Verdana"/>
                          <a:cs typeface="Times New Roman"/>
                        </a:rPr>
                        <a:t>EA.6</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724425909"/>
                  </a:ext>
                </a:extLst>
              </a:tr>
              <a:tr h="650621">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MGH_02, PCT_22, NPTS_43</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UEC 6 Goals- Management of Flow</a:t>
                      </a:r>
                      <a:r>
                        <a:rPr lang="en-GB" sz="1100" b="0" i="0" u="none" strike="noStrike" kern="100">
                          <a:solidFill>
                            <a:srgbClr val="000000"/>
                          </a:solidFill>
                          <a:effectLst/>
                          <a:latin typeface="Aptos"/>
                          <a:ea typeface="Verdana"/>
                          <a:cs typeface="Times New Roman"/>
                        </a:rPr>
                        <a:t>: </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Centralised flow model to serve HB wide flow, Hub and spoke working  across all sites based at Morriston Hospital. </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Development of the IDH as a key platform in the delivery of centralised flow and implementation of  D2RA.</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Joint development of a robust D2RA model delivered in partnership with NPT CC and Swansea City CC.</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Linked to the centralised flow model, revise the roles and responsibilities of the Bronze tier and redesign the Silver on call rota to promote system management that mirrors the Flow operating Model.</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DE.1</a:t>
                      </a:r>
                      <a:endParaRPr lang="en-GB" sz="1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DE.2</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EA.1</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EA.2</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EA.3</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EA.4</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EA.5</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EA.6</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809512336"/>
                  </a:ext>
                </a:extLst>
              </a:tr>
              <a:tr h="676402">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MGH_03, NPTS_44</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UEC 6 Goals - UEC Pathway Redesign</a:t>
                      </a:r>
                      <a:r>
                        <a:rPr lang="en-GB" sz="1100" b="0" i="0" u="none" strike="noStrike" kern="100">
                          <a:solidFill>
                            <a:srgbClr val="000000"/>
                          </a:solidFill>
                          <a:effectLst/>
                          <a:latin typeface="Aptos"/>
                          <a:ea typeface="Verdana"/>
                          <a:cs typeface="Times New Roman"/>
                        </a:rPr>
                        <a:t>: </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Reshape Virtual Wards and ACT to deliver a Hospital at Home service to support admission avoidance in the community and from front door, conveyance of ambulances and early discharge. </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Model the inpatient rehabilitation demand and designate capacity to deliver rehabilitation services with a fixed length of stay - align to D2RA.</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Implement revised pathways for patients with respiratory conditions that span both acute and community services. Maximise the role and function of the UEC Care Co-ordination Hub in managing the respiratory demand to alternative, more appropriate pathways of care.</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Redefine the frailty pathways of care, aligned to the front door redesign and 7-day services provision. Maximise the role and function of the UEC Care Co-ordination Hub in managing frail older persons demand to alternative, more appropriate pathways of care, linked to the Hospital at Home model of care.</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Review the acute stroke pathway in respect of the UEC front door redesign programme. Consider the role of the UEC Care co-ordination Hub and same day emergency care services for unknown onset stroke presentations to avoid ED attendance. </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DE.1</a:t>
                      </a:r>
                      <a:endParaRPr lang="en-GB" sz="1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DE.2</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EA.1</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EA.2</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EA.3</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EA.4</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EA.5</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EA.6</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056513118"/>
                  </a:ext>
                </a:extLst>
              </a:tr>
            </a:tbl>
          </a:graphicData>
        </a:graphic>
      </p:graphicFrame>
    </p:spTree>
    <p:extLst>
      <p:ext uri="{BB962C8B-B14F-4D97-AF65-F5344CB8AC3E}">
        <p14:creationId xmlns:p14="http://schemas.microsoft.com/office/powerpoint/2010/main" val="28933974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9DD30-E72F-71BB-73A9-987D13B020D9}"/>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2689EA4E-1576-DBFE-64A2-C10DFE10640D}"/>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3B8B41ED-C7BC-91A1-6EFF-4D48B61196E0}"/>
              </a:ext>
            </a:extLst>
          </p:cNvPr>
          <p:cNvSpPr>
            <a:spLocks noGrp="1"/>
          </p:cNvSpPr>
          <p:nvPr>
            <p:ph type="sldNum" sz="quarter" idx="12"/>
          </p:nvPr>
        </p:nvSpPr>
        <p:spPr/>
        <p:txBody>
          <a:bodyPr/>
          <a:lstStyle/>
          <a:p>
            <a:r>
              <a:rPr lang="en-GB"/>
              <a:t>55</a:t>
            </a:r>
            <a:endParaRPr lang="en-US"/>
          </a:p>
        </p:txBody>
      </p:sp>
      <p:sp>
        <p:nvSpPr>
          <p:cNvPr id="5" name="TextBox 4">
            <a:extLst>
              <a:ext uri="{FF2B5EF4-FFF2-40B4-BE49-F238E27FC236}">
                <a16:creationId xmlns:a16="http://schemas.microsoft.com/office/drawing/2014/main" id="{451646FB-6262-7C25-9CBD-1D1C40BF2660}"/>
              </a:ext>
            </a:extLst>
          </p:cNvPr>
          <p:cNvSpPr txBox="1"/>
          <p:nvPr/>
        </p:nvSpPr>
        <p:spPr>
          <a:xfrm>
            <a:off x="344488" y="427863"/>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Unscheduled Care Delivery Actions</a:t>
            </a:r>
          </a:p>
        </p:txBody>
      </p:sp>
      <p:graphicFrame>
        <p:nvGraphicFramePr>
          <p:cNvPr id="3" name="Table 2">
            <a:extLst>
              <a:ext uri="{FF2B5EF4-FFF2-40B4-BE49-F238E27FC236}">
                <a16:creationId xmlns:a16="http://schemas.microsoft.com/office/drawing/2014/main" id="{779A936F-97F9-A0FF-97F3-1633ABD3F064}"/>
              </a:ext>
            </a:extLst>
          </p:cNvPr>
          <p:cNvGraphicFramePr>
            <a:graphicFrameLocks noGrp="1"/>
          </p:cNvGraphicFramePr>
          <p:nvPr>
            <p:extLst>
              <p:ext uri="{D42A27DB-BD31-4B8C-83A1-F6EECF244321}">
                <p14:modId xmlns:p14="http://schemas.microsoft.com/office/powerpoint/2010/main" val="3413293544"/>
              </p:ext>
            </p:extLst>
          </p:nvPr>
        </p:nvGraphicFramePr>
        <p:xfrm>
          <a:off x="417094" y="792109"/>
          <a:ext cx="9069625" cy="5620966"/>
        </p:xfrm>
        <a:graphic>
          <a:graphicData uri="http://schemas.openxmlformats.org/drawingml/2006/table">
            <a:tbl>
              <a:tblPr firstRow="1" firstCol="1" bandRow="1">
                <a:tableStyleId>{5C22544A-7EE6-4342-B048-85BDC9FD1C3A}</a:tableStyleId>
              </a:tblPr>
              <a:tblGrid>
                <a:gridCol w="435790">
                  <a:extLst>
                    <a:ext uri="{9D8B030D-6E8A-4147-A177-3AD203B41FA5}">
                      <a16:colId xmlns:a16="http://schemas.microsoft.com/office/drawing/2014/main" val="3013495949"/>
                    </a:ext>
                  </a:extLst>
                </a:gridCol>
                <a:gridCol w="7580498">
                  <a:extLst>
                    <a:ext uri="{9D8B030D-6E8A-4147-A177-3AD203B41FA5}">
                      <a16:colId xmlns:a16="http://schemas.microsoft.com/office/drawing/2014/main" val="1984471069"/>
                    </a:ext>
                  </a:extLst>
                </a:gridCol>
                <a:gridCol w="512178">
                  <a:extLst>
                    <a:ext uri="{9D8B030D-6E8A-4147-A177-3AD203B41FA5}">
                      <a16:colId xmlns:a16="http://schemas.microsoft.com/office/drawing/2014/main" val="2182147229"/>
                    </a:ext>
                  </a:extLst>
                </a:gridCol>
                <a:gridCol w="541159">
                  <a:extLst>
                    <a:ext uri="{9D8B030D-6E8A-4147-A177-3AD203B41FA5}">
                      <a16:colId xmlns:a16="http://schemas.microsoft.com/office/drawing/2014/main" val="501967135"/>
                    </a:ext>
                  </a:extLst>
                </a:gridCol>
              </a:tblGrid>
              <a:tr h="229294">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1050" b="1" i="0" u="none" strike="noStrike" kern="100">
                          <a:solidFill>
                            <a:srgbClr val="FFFFFF"/>
                          </a:solidFill>
                          <a:effectLst/>
                          <a:latin typeface="Aptos"/>
                          <a:ea typeface="Verdana"/>
                          <a:cs typeface="Times New Roman"/>
                        </a:rPr>
                        <a:t>Delivery Action </a:t>
                      </a:r>
                      <a:endParaRPr lang="en-GB" sz="105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100" b="0" i="0" u="none" strike="noStrike">
                        <a:effectLst/>
                        <a:latin typeface="Aptos"/>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3056615709"/>
                  </a:ext>
                </a:extLst>
              </a:tr>
              <a:tr h="676402">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PCT_18</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l" rtl="0" eaLnBrk="1" fontAlgn="t" latinLnBrk="0" hangingPunct="1">
                        <a:buNone/>
                      </a:pPr>
                      <a:r>
                        <a:rPr lang="en-GB" sz="1100" b="1" i="0" u="none" strike="noStrike" kern="100">
                          <a:solidFill>
                            <a:srgbClr val="000000"/>
                          </a:solidFill>
                          <a:effectLst/>
                          <a:latin typeface="Aptos"/>
                          <a:ea typeface="Verdana"/>
                          <a:cs typeface="Times New Roman"/>
                        </a:rPr>
                        <a:t>Review of bed base position across Gorseinon Hospital &amp; </a:t>
                      </a:r>
                      <a:r>
                        <a:rPr lang="en-GB" sz="1100" b="1" i="0" u="none" strike="noStrike" kern="100" err="1">
                          <a:solidFill>
                            <a:srgbClr val="000000"/>
                          </a:solidFill>
                          <a:effectLst/>
                          <a:latin typeface="Aptos"/>
                          <a:ea typeface="Verdana"/>
                          <a:cs typeface="Times New Roman"/>
                        </a:rPr>
                        <a:t>Bonymaen</a:t>
                      </a:r>
                      <a:r>
                        <a:rPr lang="en-GB" sz="1100" b="1" i="0" u="none" strike="noStrike" kern="100">
                          <a:solidFill>
                            <a:srgbClr val="000000"/>
                          </a:solidFill>
                          <a:effectLst/>
                          <a:latin typeface="Aptos"/>
                          <a:ea typeface="Verdana"/>
                          <a:cs typeface="Times New Roman"/>
                        </a:rPr>
                        <a:t> House as part of Health Board wide review of bed-based provision.</a:t>
                      </a:r>
                      <a:endParaRPr lang="en-GB" sz="1100" b="0" i="0" u="none" strike="noStrike">
                        <a:effectLst/>
                        <a:latin typeface="Aptos"/>
                        <a:ea typeface="Verdana"/>
                        <a:cs typeface="Times New Roman"/>
                      </a:endParaRP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Current assumption as per financial plan- Gorseinon 30 beds (funded levels) and </a:t>
                      </a:r>
                      <a:r>
                        <a:rPr lang="en-GB" sz="1100" b="0" i="0" u="none" strike="noStrike" kern="100" err="1">
                          <a:solidFill>
                            <a:srgbClr val="000000"/>
                          </a:solidFill>
                          <a:effectLst/>
                          <a:latin typeface="Aptos"/>
                          <a:ea typeface="Verdana"/>
                          <a:cs typeface="Times New Roman"/>
                        </a:rPr>
                        <a:t>Bonymaen</a:t>
                      </a:r>
                      <a:r>
                        <a:rPr lang="en-GB" sz="1100" b="0" i="0" u="none" strike="noStrike" kern="100">
                          <a:solidFill>
                            <a:srgbClr val="000000"/>
                          </a:solidFill>
                          <a:effectLst/>
                          <a:latin typeface="Aptos"/>
                          <a:ea typeface="Verdana"/>
                          <a:cs typeface="Times New Roman"/>
                        </a:rPr>
                        <a:t> House (7 beds, joint funding provision with RPB)</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DE.9</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EA.5</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EA.6</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2184552979"/>
                  </a:ext>
                </a:extLst>
              </a:tr>
              <a:tr h="550474">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D_08</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Signal enabling USC priorities</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Support new ways of working through the Integrated Discharge Hub.</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Prepare for working with the Electronic Patient Record (EPR).</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DE.1</a:t>
                      </a:r>
                      <a:endParaRPr lang="en-GB" sz="1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DE.2</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EA.1, EA.2</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EA.3, EA.4</a:t>
                      </a:r>
                      <a:endParaRPr lang="en-GB" sz="1800" b="0" i="0" u="none" strike="noStrike">
                        <a:effectLst/>
                        <a:latin typeface="Univers Condensed Light"/>
                        <a:ea typeface="Verdana"/>
                        <a:cs typeface="Times New Roman"/>
                      </a:endParaRPr>
                    </a:p>
                    <a:p>
                      <a:pPr marL="0" marR="0" indent="0" algn="ctr" rtl="0" eaLnBrk="1" fontAlgn="auto" latinLnBrk="0" hangingPunct="1">
                        <a:lnSpc>
                          <a:spcPct val="115000"/>
                        </a:lnSpc>
                        <a:buNone/>
                      </a:pPr>
                      <a:r>
                        <a:rPr lang="en-GB" sz="900" b="0" i="0" u="none" strike="noStrike" kern="100" spc="0" baseline="0">
                          <a:ln>
                            <a:noFill/>
                          </a:ln>
                          <a:solidFill>
                            <a:srgbClr val="FFFFFF"/>
                          </a:solidFill>
                          <a:effectLst/>
                          <a:latin typeface="Univers Condensed Light"/>
                          <a:ea typeface="Verdana"/>
                          <a:cs typeface="Times New Roman"/>
                        </a:rPr>
                        <a:t>EA.5, EA.6</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490843133"/>
                  </a:ext>
                </a:extLst>
              </a:tr>
              <a:tr h="676401">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MGH_05</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l">
                        <a:buNone/>
                      </a:pPr>
                      <a:r>
                        <a:rPr lang="en-GB" sz="1100" b="1" i="0" u="none" strike="noStrike" kern="100" noProof="0">
                          <a:solidFill>
                            <a:srgbClr val="000000"/>
                          </a:solidFill>
                          <a:effectLst/>
                          <a:latin typeface="Aptos"/>
                        </a:rPr>
                        <a:t>Deliver Peri-Operative Service for Frailty:</a:t>
                      </a:r>
                      <a:endParaRPr lang="en-GB" sz="1100" b="0" i="0" u="none" strike="noStrike" kern="100" noProof="0">
                        <a:solidFill>
                          <a:srgbClr val="000000"/>
                        </a:solidFill>
                        <a:effectLst/>
                        <a:latin typeface="Aptos"/>
                      </a:endParaRPr>
                    </a:p>
                    <a:p>
                      <a:pPr marL="171450" lvl="0" indent="-171450" algn="l">
                        <a:buFont typeface="Arial"/>
                        <a:buChar char="•"/>
                      </a:pPr>
                      <a:r>
                        <a:rPr lang="en-GB" sz="1100" b="0" i="0" u="none" strike="noStrike" kern="100" noProof="0">
                          <a:solidFill>
                            <a:srgbClr val="000000"/>
                          </a:solidFill>
                          <a:effectLst/>
                          <a:latin typeface="Aptos"/>
                        </a:rPr>
                        <a:t>Continuation of Phase 1 and 2 of the One Bay Way Frailty project upscaled peri-operative services screening and referral clinics for frailty across selected elective waiting lists focussed on high range/ high risk patients [</a:t>
                      </a:r>
                      <a:r>
                        <a:rPr lang="en-GB" sz="1100" b="0" i="1" u="none" strike="noStrike" kern="100" noProof="0">
                          <a:solidFill>
                            <a:srgbClr val="000000"/>
                          </a:solidFill>
                          <a:effectLst/>
                          <a:latin typeface="Aptos"/>
                        </a:rPr>
                        <a:t>Subject to availability of Planned Care monies TBC]</a:t>
                      </a:r>
                      <a:endParaRPr lang="en-GB" sz="1100" b="0" i="0" u="none" strike="noStrike" kern="100" noProof="0">
                        <a:solidFill>
                          <a:srgbClr val="000000"/>
                        </a:solidFill>
                        <a:effectLst/>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900" b="0" i="0" u="none" strike="noStrike" kern="100" noProof="0">
                          <a:solidFill>
                            <a:srgbClr val="FFFFFF"/>
                          </a:solidFill>
                          <a:effectLst/>
                          <a:latin typeface="Univers Condensed Light"/>
                        </a:rPr>
                        <a:t>DE.3</a:t>
                      </a:r>
                      <a:endParaRPr lang="en-GB" sz="900" b="0" i="0" u="none" strike="noStrike" kern="100" noProof="0">
                        <a:solidFill>
                          <a:srgbClr val="000000"/>
                        </a:solidFill>
                        <a:effectLst/>
                        <a:latin typeface="Univers Condensed Light"/>
                      </a:endParaRPr>
                    </a:p>
                    <a:p>
                      <a:pPr marL="0" lvl="0" algn="ctr">
                        <a:lnSpc>
                          <a:spcPct val="114999"/>
                        </a:lnSpc>
                        <a:buNone/>
                      </a:pPr>
                      <a:r>
                        <a:rPr lang="en-GB" sz="900" b="0" i="0" u="none" strike="noStrike" kern="100" noProof="0">
                          <a:solidFill>
                            <a:srgbClr val="FFFFFF"/>
                          </a:solidFill>
                          <a:effectLst/>
                          <a:latin typeface="Univers Condensed Light"/>
                        </a:rPr>
                        <a:t>DE.9</a:t>
                      </a:r>
                      <a:endParaRPr lang="en-GB" sz="900" b="0" i="0" u="none" strike="noStrike" kern="100" noProof="0">
                        <a:solidFill>
                          <a:srgbClr val="000000"/>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A02B93"/>
                    </a:solidFill>
                  </a:tcPr>
                </a:tc>
                <a:tc>
                  <a:txBody>
                    <a:bodyPr/>
                    <a:lstStyle/>
                    <a:p>
                      <a:pPr marL="0" lvl="0" indent="0" algn="ctr">
                        <a:lnSpc>
                          <a:spcPct val="114999"/>
                        </a:lnSpc>
                        <a:buNone/>
                      </a:pPr>
                      <a:endParaRPr lang="en-GB" sz="900" b="0" i="0" u="none" strike="noStrike" kern="100" spc="0" baseline="0">
                        <a:ln>
                          <a:noFill/>
                        </a:ln>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04378542"/>
                  </a:ext>
                </a:extLst>
              </a:tr>
              <a:tr h="286705">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MGH_07</a:t>
                      </a:r>
                      <a:endParaRPr lang="en-US"/>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indent="0" algn="l">
                        <a:buNone/>
                      </a:pPr>
                      <a:r>
                        <a:rPr lang="en-GB" sz="1100" b="1" i="0" u="none" strike="noStrike" kern="100" noProof="0">
                          <a:solidFill>
                            <a:srgbClr val="000000"/>
                          </a:solidFill>
                          <a:effectLst/>
                          <a:latin typeface="Aptos"/>
                        </a:rPr>
                        <a:t>Design sustainable collaborative chronic kidney disease community service model and undertake pilot</a:t>
                      </a:r>
                      <a:endParaRPr lang="en-GB" sz="1100" b="0" i="0" u="none" strike="noStrike" kern="100" noProof="0">
                        <a:solidFill>
                          <a:srgbClr val="000000"/>
                        </a:solidFill>
                        <a:effectLst/>
                        <a:latin typeface="Aptos"/>
                      </a:endParaRPr>
                    </a:p>
                    <a:p>
                      <a:pPr marL="0" lvl="0" indent="0" algn="l">
                        <a:buNone/>
                      </a:pPr>
                      <a:r>
                        <a:rPr lang="en-GB" sz="1100" b="0" i="1" u="none" strike="noStrike" kern="100" noProof="0">
                          <a:solidFill>
                            <a:srgbClr val="000000"/>
                          </a:solidFill>
                          <a:effectLst/>
                          <a:latin typeface="Aptos"/>
                        </a:rPr>
                        <a:t>[subject to external funding being received, e.g. exploring opportunities with WG and the pharmaceutical industry]</a:t>
                      </a:r>
                      <a:endParaRPr lang="en-GB" sz="1100">
                        <a:latin typeface="Aptos"/>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900" b="0" i="0" u="none" strike="noStrike" kern="100">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indent="0" algn="ctr">
                        <a:lnSpc>
                          <a:spcPct val="114999"/>
                        </a:lnSpc>
                        <a:buNone/>
                      </a:pPr>
                      <a:endParaRPr lang="en-GB" sz="900" b="0" i="0" u="none" strike="noStrike" kern="100" spc="0" baseline="0">
                        <a:ln>
                          <a:noFill/>
                        </a:ln>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98550005"/>
                  </a:ext>
                </a:extLst>
              </a:tr>
              <a:tr h="424324">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MGH_08</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l">
                        <a:buNone/>
                      </a:pPr>
                      <a:r>
                        <a:rPr lang="en-GB" sz="1100" b="1" i="0" u="none" strike="noStrike" kern="100" noProof="0">
                          <a:solidFill>
                            <a:srgbClr val="000000"/>
                          </a:solidFill>
                          <a:effectLst/>
                          <a:latin typeface="Aptos"/>
                        </a:rPr>
                        <a:t>Respiratory Services Improvement Plan </a:t>
                      </a:r>
                      <a:r>
                        <a:rPr lang="en-GB" sz="1100" b="0" i="0" u="none" strike="noStrike" kern="100" noProof="0">
                          <a:solidFill>
                            <a:srgbClr val="000000"/>
                          </a:solidFill>
                          <a:effectLst/>
                          <a:latin typeface="Aptos"/>
                        </a:rPr>
                        <a:t>– Improve access to acute and chronic clinical conditions in all care settings </a:t>
                      </a:r>
                    </a:p>
                    <a:p>
                      <a:pPr marL="0" lvl="0" indent="0" algn="l">
                        <a:buNone/>
                      </a:pPr>
                      <a:r>
                        <a:rPr lang="en-GB" sz="1100" b="0" i="0" u="none" strike="noStrike" kern="100" noProof="0">
                          <a:solidFill>
                            <a:srgbClr val="000000"/>
                          </a:solidFill>
                          <a:effectLst/>
                          <a:latin typeface="Aptos"/>
                        </a:rPr>
                        <a:t>[</a:t>
                      </a:r>
                      <a:r>
                        <a:rPr lang="en-GB" sz="1100" b="0" i="1" u="none" strike="noStrike" kern="100" noProof="0">
                          <a:solidFill>
                            <a:srgbClr val="000000"/>
                          </a:solidFill>
                          <a:effectLst/>
                          <a:latin typeface="Aptos"/>
                        </a:rPr>
                        <a:t>Also involved in Planned Care and Cancer Systems]</a:t>
                      </a:r>
                      <a:endParaRPr lang="en-GB" sz="1100" b="0">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900" b="0" i="0" u="none" strike="noStrike" kern="100" noProof="0">
                          <a:solidFill>
                            <a:srgbClr val="FFFFFF"/>
                          </a:solidFill>
                          <a:effectLst/>
                          <a:latin typeface="Univers Condensed Light"/>
                        </a:rPr>
                        <a:t>DE.1,DE.2</a:t>
                      </a:r>
                      <a:endParaRPr lang="en-GB" sz="900" b="0" i="0" u="none" strike="noStrike" kern="100" noProof="0">
                        <a:solidFill>
                          <a:srgbClr val="000000"/>
                        </a:solidFill>
                        <a:effectLst/>
                        <a:latin typeface="Univers Condensed Light"/>
                      </a:endParaRPr>
                    </a:p>
                    <a:p>
                      <a:pPr marL="0" lvl="0" algn="ctr">
                        <a:lnSpc>
                          <a:spcPct val="114999"/>
                        </a:lnSpc>
                        <a:buNone/>
                      </a:pPr>
                      <a:r>
                        <a:rPr lang="en-GB" sz="900" b="0" i="0" u="none" strike="noStrike" kern="100" noProof="0">
                          <a:solidFill>
                            <a:srgbClr val="FFFFFF"/>
                          </a:solidFill>
                          <a:effectLst/>
                          <a:latin typeface="Univers Condensed Light"/>
                        </a:rPr>
                        <a:t>DE.3,,DE.4</a:t>
                      </a:r>
                      <a:endParaRPr lang="en-GB"/>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A02B93"/>
                    </a:solidFill>
                  </a:tcPr>
                </a:tc>
                <a:tc>
                  <a:txBody>
                    <a:bodyPr/>
                    <a:lstStyle/>
                    <a:p>
                      <a:pPr marL="0" marR="0" lvl="0" indent="0" algn="ctr">
                        <a:lnSpc>
                          <a:spcPct val="114999"/>
                        </a:lnSpc>
                        <a:buNone/>
                      </a:pPr>
                      <a:r>
                        <a:rPr lang="en-GB" sz="900" b="0" i="0" u="none" strike="noStrike" kern="100" spc="0" baseline="0" noProof="0">
                          <a:ln>
                            <a:noFill/>
                          </a:ln>
                          <a:solidFill>
                            <a:srgbClr val="FFFFFF"/>
                          </a:solidFill>
                          <a:effectLst/>
                          <a:latin typeface="Univers Condensed Light"/>
                        </a:rPr>
                        <a:t>EA.5,,EA.7,EA.9, EA.10</a:t>
                      </a:r>
                      <a:endParaRPr lang="en-GB"/>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2566054987"/>
                  </a:ext>
                </a:extLst>
              </a:tr>
              <a:tr h="526596">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PCT_19</a:t>
                      </a:r>
                      <a:endParaRPr lang="en-US"/>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indent="0" algn="l">
                        <a:buNone/>
                      </a:pPr>
                      <a:r>
                        <a:rPr lang="en-GB" sz="1100" b="1" i="0" u="none" strike="noStrike" kern="100" noProof="0">
                          <a:solidFill>
                            <a:srgbClr val="000000"/>
                          </a:solidFill>
                          <a:effectLst/>
                          <a:latin typeface="Aptos"/>
                        </a:rPr>
                        <a:t>Ty Olwen Palliative Care Beds (14 beds):</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Reduce sickness less from current 15.57%. </a:t>
                      </a:r>
                    </a:p>
                    <a:p>
                      <a:pPr marL="173355" lvl="0" indent="-173355" algn="l">
                        <a:buFont typeface="Arial"/>
                        <a:buChar char="•"/>
                      </a:pPr>
                      <a:r>
                        <a:rPr lang="en-GB" sz="1100" b="0" i="0" u="none" strike="noStrike" kern="100" noProof="0">
                          <a:solidFill>
                            <a:srgbClr val="000000"/>
                          </a:solidFill>
                          <a:effectLst/>
                          <a:latin typeface="Aptos"/>
                        </a:rPr>
                        <a:t>Amend rota to be more efficient / reduce handover</a:t>
                      </a:r>
                      <a:endParaRPr lang="en-GB" sz="1100">
                        <a:latin typeface="Aptos"/>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900" b="0" i="0" u="none" strike="noStrike" kern="100" noProof="0">
                          <a:solidFill>
                            <a:srgbClr val="FFFFFF"/>
                          </a:solidFill>
                          <a:effectLst/>
                          <a:latin typeface="Univers Condensed Light"/>
                        </a:rPr>
                        <a:t>DE.13</a:t>
                      </a:r>
                      <a:endParaRPr lang="en-US"/>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marR="0" lvl="0" indent="0" algn="ctr">
                        <a:lnSpc>
                          <a:spcPct val="114999"/>
                        </a:lnSpc>
                        <a:buNone/>
                      </a:pPr>
                      <a:r>
                        <a:rPr lang="en-GB" sz="900" b="0" i="0" u="none" strike="noStrike" kern="100" spc="0" baseline="0" noProof="0">
                          <a:ln>
                            <a:noFill/>
                          </a:ln>
                          <a:solidFill>
                            <a:srgbClr val="FFFFFF"/>
                          </a:solidFill>
                          <a:effectLst/>
                          <a:latin typeface="Univers Condensed Light"/>
                        </a:rPr>
                        <a:t>EA.6, EA.17</a:t>
                      </a:r>
                      <a:endParaRPr lang="en-GB" sz="900" b="0" i="0" u="none" strike="noStrike" kern="100" spc="0" baseline="0" noProof="0">
                        <a:ln>
                          <a:noFill/>
                        </a:ln>
                        <a:solidFill>
                          <a:srgbClr val="000000"/>
                        </a:solidFill>
                        <a:effectLst/>
                        <a:latin typeface="Univers Condensed Light"/>
                      </a:endParaRPr>
                    </a:p>
                    <a:p>
                      <a:pPr marL="0" marR="0" lvl="0" indent="0" algn="ctr">
                        <a:lnSpc>
                          <a:spcPct val="114999"/>
                        </a:lnSpc>
                        <a:buNone/>
                      </a:pPr>
                      <a:r>
                        <a:rPr lang="en-GB" sz="900" b="0" i="0" u="none" strike="noStrike" kern="100" spc="0" baseline="0" noProof="0">
                          <a:ln>
                            <a:noFill/>
                          </a:ln>
                          <a:solidFill>
                            <a:srgbClr val="FFFFFF"/>
                          </a:solidFill>
                          <a:effectLst/>
                          <a:latin typeface="Univers Condensed Light"/>
                        </a:rPr>
                        <a:t>EA.18, EA.20</a:t>
                      </a:r>
                      <a:endParaRPr lang="en-GB"/>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730235239"/>
                  </a:ext>
                </a:extLst>
              </a:tr>
              <a:tr h="489857">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PCT_20</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l">
                        <a:buNone/>
                      </a:pPr>
                      <a:r>
                        <a:rPr lang="en-GB" sz="1100" b="1" i="0" u="none" strike="noStrike" kern="100" noProof="0">
                          <a:solidFill>
                            <a:srgbClr val="000000"/>
                          </a:solidFill>
                          <a:effectLst/>
                          <a:latin typeface="Aptos"/>
                        </a:rPr>
                        <a:t>Undertake robust Demand and Capacity planning across Nursing services including District Nursing, Sexual Health, Complex Wound Care, Lymphoedema and Community Cardiology</a:t>
                      </a:r>
                      <a:endParaRPr lang="en-US" sz="1100">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900" b="0" i="0" u="none" strike="noStrike" kern="100" noProof="0">
                          <a:solidFill>
                            <a:srgbClr val="FFFFFF"/>
                          </a:solidFill>
                          <a:effectLst/>
                          <a:latin typeface="Univers Condensed Light"/>
                        </a:rPr>
                        <a:t>DE.9</a:t>
                      </a:r>
                      <a:endParaRPr lang="en-GB" sz="900" b="0" i="0" u="none" strike="noStrike" kern="100" noProof="0">
                        <a:solidFill>
                          <a:srgbClr val="000000"/>
                        </a:solidFill>
                        <a:effectLst/>
                        <a:latin typeface="Univers Condensed Light"/>
                      </a:endParaRPr>
                    </a:p>
                    <a:p>
                      <a:pPr marL="0" lvl="0" algn="ctr">
                        <a:lnSpc>
                          <a:spcPct val="114999"/>
                        </a:lnSpc>
                        <a:buNone/>
                      </a:pPr>
                      <a:r>
                        <a:rPr lang="en-GB" sz="900" b="0" i="0" u="none" strike="noStrike" kern="100" noProof="0">
                          <a:solidFill>
                            <a:srgbClr val="FFFFFF"/>
                          </a:solidFill>
                          <a:effectLst/>
                          <a:latin typeface="Univers Condensed Light"/>
                        </a:rPr>
                        <a:t>DE.13</a:t>
                      </a:r>
                      <a:endParaRPr lang="en-GB"/>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A02B93"/>
                    </a:solidFill>
                  </a:tcPr>
                </a:tc>
                <a:tc>
                  <a:txBody>
                    <a:bodyPr/>
                    <a:lstStyle/>
                    <a:p>
                      <a:pPr marL="0" marR="0" lvl="0" indent="0" algn="ctr">
                        <a:lnSpc>
                          <a:spcPct val="114999"/>
                        </a:lnSpc>
                        <a:buNone/>
                      </a:pPr>
                      <a:r>
                        <a:rPr lang="en-GB" sz="900" b="0" i="0" u="none" strike="noStrike" kern="100" spc="0" baseline="0" noProof="0">
                          <a:ln>
                            <a:noFill/>
                          </a:ln>
                          <a:solidFill>
                            <a:srgbClr val="FFFFFF"/>
                          </a:solidFill>
                          <a:effectLst/>
                          <a:latin typeface="Univers Condensed Light"/>
                        </a:rPr>
                        <a:t>EA.6, EA.17</a:t>
                      </a:r>
                      <a:endParaRPr lang="en-GB" sz="900" b="0" i="0" u="none" strike="noStrike" kern="100" spc="0" baseline="0" noProof="0">
                        <a:ln>
                          <a:noFill/>
                        </a:ln>
                        <a:solidFill>
                          <a:srgbClr val="000000"/>
                        </a:solidFill>
                        <a:effectLst/>
                        <a:latin typeface="Univers Condensed Light"/>
                      </a:endParaRPr>
                    </a:p>
                    <a:p>
                      <a:pPr marL="0" marR="0" lvl="0" indent="0" algn="ctr">
                        <a:lnSpc>
                          <a:spcPct val="114999"/>
                        </a:lnSpc>
                        <a:buNone/>
                      </a:pPr>
                      <a:r>
                        <a:rPr lang="en-GB" sz="900" b="0" i="0" u="none" strike="noStrike" kern="100" spc="0" baseline="0" noProof="0">
                          <a:ln>
                            <a:noFill/>
                          </a:ln>
                          <a:solidFill>
                            <a:srgbClr val="FFFFFF"/>
                          </a:solidFill>
                          <a:effectLst/>
                          <a:latin typeface="Univers Condensed Light"/>
                        </a:rPr>
                        <a:t>EA.18, EA.20</a:t>
                      </a:r>
                      <a:endParaRPr lang="en-GB" sz="900" b="0" i="0" u="none" strike="noStrike" kern="100" spc="0" baseline="0" noProof="0">
                        <a:ln>
                          <a:noFill/>
                        </a:ln>
                        <a:solidFill>
                          <a:srgbClr val="000000"/>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522554012"/>
                  </a:ext>
                </a:extLst>
              </a:tr>
              <a:tr h="584879">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MGH_06</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gn="l">
                        <a:lnSpc>
                          <a:spcPct val="100000"/>
                        </a:lnSpc>
                        <a:buNone/>
                      </a:pPr>
                      <a:r>
                        <a:rPr lang="en-GB" sz="1100" b="1" i="0" u="none" strike="noStrike" kern="100" noProof="0">
                          <a:solidFill>
                            <a:srgbClr val="000000"/>
                          </a:solidFill>
                          <a:effectLst/>
                          <a:latin typeface="Aptos"/>
                        </a:rPr>
                        <a:t>Deliver the Stroke Service Improvement Plan that aims to transform stroke pathways, expand clinical roles and support early discharge. </a:t>
                      </a:r>
                      <a:endParaRPr lang="en-GB" sz="1100" b="0" i="0" u="none" strike="noStrike" kern="100" noProof="0">
                        <a:solidFill>
                          <a:srgbClr val="000000"/>
                        </a:solidFill>
                        <a:effectLst/>
                        <a:latin typeface="Aptos"/>
                      </a:endParaRPr>
                    </a:p>
                    <a:p>
                      <a:pPr lvl="0" algn="l">
                        <a:lnSpc>
                          <a:spcPct val="100000"/>
                        </a:lnSpc>
                        <a:buNone/>
                      </a:pPr>
                      <a:r>
                        <a:rPr lang="en-GB" sz="1100" b="1" i="1" kern="100" noProof="0">
                          <a:solidFill>
                            <a:schemeClr val="accent2"/>
                          </a:solidFill>
                          <a:effectLst/>
                          <a:latin typeface="Aptos"/>
                          <a:ea typeface="Verdana"/>
                          <a:cs typeface="Times New Roman"/>
                        </a:rPr>
                        <a:t>Planning for 26/27-27/28:</a:t>
                      </a:r>
                    </a:p>
                    <a:p>
                      <a:pPr marL="171450" lvl="0" indent="-171450" algn="l">
                        <a:lnSpc>
                          <a:spcPct val="100000"/>
                        </a:lnSpc>
                        <a:buFont typeface="Arial"/>
                        <a:buChar char="•"/>
                      </a:pPr>
                      <a:r>
                        <a:rPr lang="en-GB" sz="1100" b="0" i="0" u="none" strike="noStrike" kern="100" noProof="0">
                          <a:solidFill>
                            <a:srgbClr val="000000"/>
                          </a:solidFill>
                          <a:effectLst/>
                          <a:latin typeface="Aptos"/>
                        </a:rPr>
                        <a:t>Scope Community Integrated Stroke Service using benchmarking from peers.</a:t>
                      </a:r>
                      <a:r>
                        <a:rPr lang="en-GB" sz="1100" b="0" i="0" u="none" strike="noStrike" kern="100" noProof="0">
                          <a:solidFill>
                            <a:srgbClr val="FFFFFF"/>
                          </a:solidFill>
                          <a:effectLst/>
                          <a:latin typeface="Aptos"/>
                        </a:rPr>
                        <a:t>DE.2</a:t>
                      </a:r>
                      <a:endParaRPr lang="en-GB" sz="1100" b="0" i="0" u="none" strike="noStrike" kern="100" noProof="0">
                        <a:solidFill>
                          <a:srgbClr val="000000"/>
                        </a:solidFill>
                        <a:effectLst/>
                        <a:latin typeface="Aptos"/>
                      </a:endParaRPr>
                    </a:p>
                    <a:p>
                      <a:pPr marL="171450" lvl="0" indent="-171450" algn="l">
                        <a:lnSpc>
                          <a:spcPct val="100000"/>
                        </a:lnSpc>
                        <a:buFont typeface="Arial"/>
                        <a:buChar char="•"/>
                      </a:pPr>
                      <a:r>
                        <a:rPr lang="en-GB" sz="1100" b="0" i="0" u="none" strike="noStrike" kern="100" noProof="0">
                          <a:solidFill>
                            <a:srgbClr val="000000"/>
                          </a:solidFill>
                          <a:effectLst/>
                          <a:latin typeface="Aptos"/>
                        </a:rPr>
                        <a:t>Establish Comprehensive Regional Stroke Centre incorporating HDUHB demand for 26/27 </a:t>
                      </a:r>
                      <a:r>
                        <a:rPr lang="en-GB" sz="1100" b="0" i="1" u="none" strike="noStrike" kern="100" noProof="0">
                          <a:solidFill>
                            <a:srgbClr val="000000"/>
                          </a:solidFill>
                          <a:effectLst/>
                          <a:latin typeface="Aptos"/>
                        </a:rPr>
                        <a:t>[Regional Priority with </a:t>
                      </a:r>
                      <a:r>
                        <a:rPr lang="en-GB" sz="1100" b="0" i="1" u="none" strike="noStrike" kern="100" noProof="0" err="1">
                          <a:solidFill>
                            <a:srgbClr val="000000"/>
                          </a:solidFill>
                          <a:effectLst/>
                          <a:latin typeface="Aptos"/>
                        </a:rPr>
                        <a:t>HDd</a:t>
                      </a:r>
                      <a:r>
                        <a:rPr lang="en-GB" sz="1100" b="0" i="1" u="none" strike="noStrike" kern="100" noProof="0">
                          <a:solidFill>
                            <a:srgbClr val="000000"/>
                          </a:solidFill>
                          <a:effectLst/>
                          <a:latin typeface="Aptos"/>
                        </a:rPr>
                        <a:t>]</a:t>
                      </a:r>
                      <a:endParaRPr lang="en-GB" sz="1100">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900" b="0" i="0" u="none" strike="noStrike" kern="100" noProof="0">
                        <a:solidFill>
                          <a:srgbClr val="FFFFFF"/>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ctr">
                        <a:lnSpc>
                          <a:spcPct val="114999"/>
                        </a:lnSpc>
                        <a:buNone/>
                      </a:pPr>
                      <a:endParaRPr lang="en-GB" sz="900" b="0" i="0" u="none" strike="noStrike" kern="100" spc="0" baseline="0" noProof="0">
                        <a:ln>
                          <a:noFill/>
                        </a:ln>
                        <a:solidFill>
                          <a:srgbClr val="FFFFFF"/>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774314291"/>
                  </a:ext>
                </a:extLst>
              </a:tr>
              <a:tr h="676401">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MGH_10</a:t>
                      </a:r>
                      <a:endParaRPr lang="en-US" sz="900" b="0" i="0" u="none" strike="noStrike">
                        <a:solidFill>
                          <a:srgbClr val="000000"/>
                        </a:solidFill>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indent="0" algn="l">
                        <a:buNone/>
                      </a:pPr>
                      <a:r>
                        <a:rPr lang="en-GB" sz="1100" b="1" i="0" u="none" strike="noStrike" kern="100" noProof="0">
                          <a:solidFill>
                            <a:srgbClr val="000000"/>
                          </a:solidFill>
                          <a:effectLst/>
                          <a:latin typeface="Aptos"/>
                        </a:rPr>
                        <a:t>Develop and implement a sustainable secondary care diabetes and endocrine service by remodelling the Diabetes pathway.  </a:t>
                      </a:r>
                      <a:r>
                        <a:rPr lang="en-GB" sz="1100" b="1" i="1" u="none" strike="noStrike" kern="100" noProof="0">
                          <a:solidFill>
                            <a:srgbClr val="000000"/>
                          </a:solidFill>
                          <a:effectLst/>
                          <a:latin typeface="Aptos"/>
                        </a:rPr>
                        <a:t>[Also involved in Planned Care System]</a:t>
                      </a:r>
                      <a:endParaRPr lang="en-GB" sz="1100" b="0" i="0" u="none" strike="noStrike" kern="100" noProof="0">
                        <a:solidFill>
                          <a:srgbClr val="000000"/>
                        </a:solidFill>
                        <a:effectLst/>
                        <a:latin typeface="Aptos"/>
                      </a:endParaRPr>
                    </a:p>
                    <a:p>
                      <a:pPr marL="0" marR="0" lvl="0" indent="0" algn="l">
                        <a:buNone/>
                      </a:pPr>
                      <a:r>
                        <a:rPr lang="en-GB" sz="1100" b="1" i="1" kern="100" noProof="0">
                          <a:solidFill>
                            <a:schemeClr val="accent2"/>
                          </a:solidFill>
                          <a:effectLst/>
                          <a:latin typeface="Aptos"/>
                          <a:ea typeface="Verdana"/>
                          <a:cs typeface="Times New Roman"/>
                        </a:rPr>
                        <a:t>Planning</a:t>
                      </a:r>
                      <a:r>
                        <a:rPr lang="en-GB" sz="1100" b="0" i="1" u="none" strike="noStrike" kern="100" noProof="0">
                          <a:solidFill>
                            <a:srgbClr val="000000"/>
                          </a:solidFill>
                          <a:effectLst/>
                          <a:latin typeface="Aptos"/>
                        </a:rPr>
                        <a:t> </a:t>
                      </a:r>
                      <a:r>
                        <a:rPr lang="en-GB" sz="1100" b="1" i="1" kern="100" noProof="0">
                          <a:solidFill>
                            <a:schemeClr val="accent2"/>
                          </a:solidFill>
                          <a:effectLst/>
                          <a:latin typeface="Aptos"/>
                          <a:ea typeface="Verdana"/>
                          <a:cs typeface="Times New Roman"/>
                        </a:rPr>
                        <a:t>for 26/27-27/28:</a:t>
                      </a:r>
                    </a:p>
                    <a:p>
                      <a:pPr marL="173355" lvl="0" indent="-173355" algn="l">
                        <a:buFont typeface="Arial"/>
                        <a:buChar char="•"/>
                      </a:pPr>
                      <a:r>
                        <a:rPr lang="en-GB" sz="1100" b="0" i="0" u="none" strike="noStrike" kern="100" noProof="0">
                          <a:solidFill>
                            <a:srgbClr val="000000"/>
                          </a:solidFill>
                          <a:effectLst/>
                          <a:latin typeface="Aptos"/>
                        </a:rPr>
                        <a:t>Implementation of the NICE Diabetes Closed Loop System. </a:t>
                      </a:r>
                      <a:r>
                        <a:rPr lang="en-GB" sz="1100" b="0" i="1" u="none" strike="noStrike" kern="100" noProof="0">
                          <a:solidFill>
                            <a:srgbClr val="000000"/>
                          </a:solidFill>
                          <a:effectLst/>
                          <a:latin typeface="Aptos"/>
                        </a:rPr>
                        <a:t>[subject to funding TBC – as per business case submitted to WG March 2025]</a:t>
                      </a:r>
                      <a:endParaRPr lang="en-GB" sz="1100" b="0" i="0" u="none" strike="noStrike" kern="100" noProof="0">
                        <a:solidFill>
                          <a:srgbClr val="000000"/>
                        </a:solidFill>
                        <a:effectLst/>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ctr">
                        <a:lnSpc>
                          <a:spcPct val="114999"/>
                        </a:lnSpc>
                        <a:buNone/>
                      </a:pPr>
                      <a:r>
                        <a:rPr lang="en-GB" sz="900" b="0" i="0" u="none" strike="noStrike" kern="100" noProof="0">
                          <a:solidFill>
                            <a:srgbClr val="FFFFFF"/>
                          </a:solidFill>
                          <a:effectLst/>
                          <a:latin typeface="Univers Condensed Light"/>
                        </a:rPr>
                        <a:t>DE.6</a:t>
                      </a:r>
                      <a:endParaRPr lang="en-US"/>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A02B93"/>
                    </a:solidFill>
                  </a:tcPr>
                </a:tc>
                <a:tc>
                  <a:txBody>
                    <a:bodyPr/>
                    <a:lstStyle/>
                    <a:p>
                      <a:pPr lvl="0" algn="ctr">
                        <a:lnSpc>
                          <a:spcPct val="100000"/>
                        </a:lnSpc>
                        <a:spcBef>
                          <a:spcPts val="0"/>
                        </a:spcBef>
                        <a:spcAft>
                          <a:spcPts val="0"/>
                        </a:spcAft>
                        <a:buNone/>
                      </a:pPr>
                      <a:r>
                        <a:rPr lang="en-GB" sz="900" b="0" i="0" u="none" strike="noStrike" kern="100" spc="0" baseline="0" noProof="0">
                          <a:ln>
                            <a:noFill/>
                          </a:ln>
                          <a:solidFill>
                            <a:srgbClr val="FFFFFF"/>
                          </a:solidFill>
                          <a:effectLst/>
                          <a:latin typeface="Univers Condensed Light"/>
                        </a:rPr>
                        <a:t>EA.27</a:t>
                      </a:r>
                      <a:endParaRPr lang="en-GB" sz="900" b="0" i="0" u="none" strike="noStrike" kern="100" spc="0" baseline="0" noProof="0">
                        <a:ln>
                          <a:noFill/>
                        </a:ln>
                        <a:solidFill>
                          <a:srgbClr val="000000"/>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E59EDD"/>
                    </a:solidFill>
                  </a:tcPr>
                </a:tc>
                <a:extLst>
                  <a:ext uri="{0D108BD9-81ED-4DB2-BD59-A6C34878D82A}">
                    <a16:rowId xmlns:a16="http://schemas.microsoft.com/office/drawing/2014/main" val="3411004627"/>
                  </a:ext>
                </a:extLst>
              </a:tr>
            </a:tbl>
          </a:graphicData>
        </a:graphic>
      </p:graphicFrame>
    </p:spTree>
    <p:extLst>
      <p:ext uri="{BB962C8B-B14F-4D97-AF65-F5344CB8AC3E}">
        <p14:creationId xmlns:p14="http://schemas.microsoft.com/office/powerpoint/2010/main" val="29166007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A56B05E-38D9-C57D-D422-931E1338C6AF}"/>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A4566BB4-A029-8030-BA9F-3C397F9E5B52}"/>
              </a:ext>
            </a:extLst>
          </p:cNvPr>
          <p:cNvSpPr>
            <a:spLocks noGrp="1"/>
          </p:cNvSpPr>
          <p:nvPr>
            <p:ph type="sldNum" sz="quarter" idx="12"/>
          </p:nvPr>
        </p:nvSpPr>
        <p:spPr/>
        <p:txBody>
          <a:bodyPr/>
          <a:lstStyle/>
          <a:p>
            <a:r>
              <a:rPr lang="en-GB"/>
              <a:t>56</a:t>
            </a:r>
          </a:p>
        </p:txBody>
      </p:sp>
      <p:sp>
        <p:nvSpPr>
          <p:cNvPr id="5" name="TextBox 4">
            <a:extLst>
              <a:ext uri="{FF2B5EF4-FFF2-40B4-BE49-F238E27FC236}">
                <a16:creationId xmlns:a16="http://schemas.microsoft.com/office/drawing/2014/main" id="{5FF93A61-0E69-1D06-E48B-C800F2EE122A}"/>
              </a:ext>
            </a:extLst>
          </p:cNvPr>
          <p:cNvSpPr txBox="1"/>
          <p:nvPr/>
        </p:nvSpPr>
        <p:spPr>
          <a:xfrm>
            <a:off x="344488" y="584200"/>
            <a:ext cx="6518366" cy="923330"/>
          </a:xfrm>
          <a:prstGeom prst="rect">
            <a:avLst/>
          </a:prstGeom>
          <a:noFill/>
        </p:spPr>
        <p:txBody>
          <a:bodyPr wrap="square" rtlCol="0">
            <a:spAutoFit/>
          </a:bodyPr>
          <a:lstStyle/>
          <a:p>
            <a:r>
              <a:rPr lang="en-GB" b="1">
                <a:solidFill>
                  <a:srgbClr val="834AAD"/>
                </a:solidFill>
                <a:latin typeface="Aptos Black" panose="020F0502020204030204" pitchFamily="34" charset="0"/>
              </a:rPr>
              <a:t>Planned Care</a:t>
            </a:r>
          </a:p>
          <a:p>
            <a:endParaRPr lang="en-GB" sz="1800"/>
          </a:p>
          <a:p>
            <a:pPr marL="285738" indent="-285738">
              <a:buFontTx/>
              <a:buChar char="-"/>
            </a:pPr>
            <a:endParaRPr lang="en-GB" sz="1800"/>
          </a:p>
        </p:txBody>
      </p:sp>
      <p:sp>
        <p:nvSpPr>
          <p:cNvPr id="3" name="TextBox 2">
            <a:extLst>
              <a:ext uri="{FF2B5EF4-FFF2-40B4-BE49-F238E27FC236}">
                <a16:creationId xmlns:a16="http://schemas.microsoft.com/office/drawing/2014/main" id="{DF9BE152-FBEA-47BD-ED87-F3D1B8A958BE}"/>
              </a:ext>
            </a:extLst>
          </p:cNvPr>
          <p:cNvSpPr txBox="1"/>
          <p:nvPr/>
        </p:nvSpPr>
        <p:spPr>
          <a:xfrm>
            <a:off x="344488" y="887381"/>
            <a:ext cx="9217024" cy="1015663"/>
          </a:xfrm>
          <a:prstGeom prst="rect">
            <a:avLst/>
          </a:prstGeom>
          <a:noFill/>
        </p:spPr>
        <p:txBody>
          <a:bodyPr wrap="square">
            <a:spAutoFit/>
          </a:bodyPr>
          <a:lstStyle/>
          <a:p>
            <a:pPr algn="just"/>
            <a:r>
              <a:rPr lang="en-GB" sz="1200">
                <a:ea typeface="Verdana" panose="020B0604030504040204" pitchFamily="34" charset="0"/>
                <a:cs typeface="Arial" panose="020B0604020202020204" pitchFamily="34" charset="0"/>
              </a:rPr>
              <a:t>SBUHB recognises that a fundamental change is needed within planned care services that will deliver sustainability though service redesign. Our over-arching ambition for Planned Care is to deliver and improve access to advice, diagnostics, therapy and interventions for patients through maximising new ways of working, pathway redesign, innovation and digital innovation. This will include core activity, transformation initiatives and re-modelling of services in sustainable way. We want to ensure that we capture lower health care needs earlier, so that we can enable patients with a higher need to receive effective and efficient interventions.  </a:t>
            </a:r>
          </a:p>
        </p:txBody>
      </p:sp>
      <p:grpSp>
        <p:nvGrpSpPr>
          <p:cNvPr id="2" name="Group 1">
            <a:extLst>
              <a:ext uri="{FF2B5EF4-FFF2-40B4-BE49-F238E27FC236}">
                <a16:creationId xmlns:a16="http://schemas.microsoft.com/office/drawing/2014/main" id="{68573698-71AF-E622-EE58-6BE5220D9C29}"/>
              </a:ext>
            </a:extLst>
          </p:cNvPr>
          <p:cNvGrpSpPr/>
          <p:nvPr/>
        </p:nvGrpSpPr>
        <p:grpSpPr>
          <a:xfrm>
            <a:off x="344488" y="2190036"/>
            <a:ext cx="5403747" cy="4226639"/>
            <a:chOff x="549275" y="2595343"/>
            <a:chExt cx="5403747" cy="4226639"/>
          </a:xfrm>
        </p:grpSpPr>
        <p:grpSp>
          <p:nvGrpSpPr>
            <p:cNvPr id="35" name="Group 34">
              <a:extLst>
                <a:ext uri="{FF2B5EF4-FFF2-40B4-BE49-F238E27FC236}">
                  <a16:creationId xmlns:a16="http://schemas.microsoft.com/office/drawing/2014/main" id="{1E07CE6B-06A3-3CC0-91F3-6131EDBAAB96}"/>
                </a:ext>
              </a:extLst>
            </p:cNvPr>
            <p:cNvGrpSpPr/>
            <p:nvPr/>
          </p:nvGrpSpPr>
          <p:grpSpPr>
            <a:xfrm>
              <a:off x="549275" y="4026799"/>
              <a:ext cx="5402152" cy="648000"/>
              <a:chOff x="549275" y="4026799"/>
              <a:chExt cx="5402152" cy="648000"/>
            </a:xfrm>
          </p:grpSpPr>
          <p:grpSp>
            <p:nvGrpSpPr>
              <p:cNvPr id="61" name="Group 60">
                <a:extLst>
                  <a:ext uri="{FF2B5EF4-FFF2-40B4-BE49-F238E27FC236}">
                    <a16:creationId xmlns:a16="http://schemas.microsoft.com/office/drawing/2014/main" id="{2EB19833-1A43-E28B-DAD8-7D7F1CB0CBA0}"/>
                  </a:ext>
                </a:extLst>
              </p:cNvPr>
              <p:cNvGrpSpPr/>
              <p:nvPr/>
            </p:nvGrpSpPr>
            <p:grpSpPr>
              <a:xfrm>
                <a:off x="549275" y="4026799"/>
                <a:ext cx="5399555" cy="648000"/>
                <a:chOff x="549275" y="4396702"/>
                <a:chExt cx="5399555" cy="648000"/>
              </a:xfrm>
            </p:grpSpPr>
            <p:sp>
              <p:nvSpPr>
                <p:cNvPr id="63" name="Rectangle 62">
                  <a:extLst>
                    <a:ext uri="{FF2B5EF4-FFF2-40B4-BE49-F238E27FC236}">
                      <a16:creationId xmlns:a16="http://schemas.microsoft.com/office/drawing/2014/main" id="{B39EBF77-46BE-344E-2045-465D8DA91329}"/>
                    </a:ext>
                  </a:extLst>
                </p:cNvPr>
                <p:cNvSpPr/>
                <p:nvPr/>
              </p:nvSpPr>
              <p:spPr>
                <a:xfrm>
                  <a:off x="549275" y="4396702"/>
                  <a:ext cx="5399555" cy="648000"/>
                </a:xfrm>
                <a:prstGeom prst="rect">
                  <a:avLst/>
                </a:pr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4" name="Rectangle 63">
                  <a:extLst>
                    <a:ext uri="{FF2B5EF4-FFF2-40B4-BE49-F238E27FC236}">
                      <a16:creationId xmlns:a16="http://schemas.microsoft.com/office/drawing/2014/main" id="{50D42251-1C30-EFF9-071D-AA95FD28D367}"/>
                    </a:ext>
                  </a:extLst>
                </p:cNvPr>
                <p:cNvSpPr/>
                <p:nvPr/>
              </p:nvSpPr>
              <p:spPr>
                <a:xfrm>
                  <a:off x="822495" y="4592570"/>
                  <a:ext cx="485086"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SAFE</a:t>
                  </a:r>
                </a:p>
              </p:txBody>
            </p:sp>
          </p:grpSp>
          <p:sp>
            <p:nvSpPr>
              <p:cNvPr id="62" name="Rectangle 61">
                <a:extLst>
                  <a:ext uri="{FF2B5EF4-FFF2-40B4-BE49-F238E27FC236}">
                    <a16:creationId xmlns:a16="http://schemas.microsoft.com/office/drawing/2014/main" id="{E275905C-9A06-C0DC-89E8-20C16F340681}"/>
                  </a:ext>
                </a:extLst>
              </p:cNvPr>
              <p:cNvSpPr/>
              <p:nvPr/>
            </p:nvSpPr>
            <p:spPr>
              <a:xfrm>
                <a:off x="1594614" y="4136541"/>
                <a:ext cx="4356813" cy="397994"/>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People with the greatest clinical need are prioritised for interventions in the most appropriate setting for their care. </a:t>
                </a:r>
              </a:p>
            </p:txBody>
          </p:sp>
        </p:grpSp>
        <p:grpSp>
          <p:nvGrpSpPr>
            <p:cNvPr id="36" name="Group 35">
              <a:extLst>
                <a:ext uri="{FF2B5EF4-FFF2-40B4-BE49-F238E27FC236}">
                  <a16:creationId xmlns:a16="http://schemas.microsoft.com/office/drawing/2014/main" id="{035B73AC-2955-5EB6-3C82-5B4FEDA06B19}"/>
                </a:ext>
              </a:extLst>
            </p:cNvPr>
            <p:cNvGrpSpPr/>
            <p:nvPr/>
          </p:nvGrpSpPr>
          <p:grpSpPr>
            <a:xfrm>
              <a:off x="549275" y="4742527"/>
              <a:ext cx="5402152" cy="648000"/>
              <a:chOff x="549275" y="4742527"/>
              <a:chExt cx="5402152" cy="648000"/>
            </a:xfrm>
          </p:grpSpPr>
          <p:grpSp>
            <p:nvGrpSpPr>
              <p:cNvPr id="57" name="Group 56">
                <a:extLst>
                  <a:ext uri="{FF2B5EF4-FFF2-40B4-BE49-F238E27FC236}">
                    <a16:creationId xmlns:a16="http://schemas.microsoft.com/office/drawing/2014/main" id="{8EEFA572-E9EC-1C35-B3B4-8F9F9AEFA210}"/>
                  </a:ext>
                </a:extLst>
              </p:cNvPr>
              <p:cNvGrpSpPr/>
              <p:nvPr/>
            </p:nvGrpSpPr>
            <p:grpSpPr>
              <a:xfrm>
                <a:off x="549275" y="4742527"/>
                <a:ext cx="5399555" cy="648000"/>
                <a:chOff x="549275" y="5291306"/>
                <a:chExt cx="5399555" cy="648000"/>
              </a:xfrm>
            </p:grpSpPr>
            <p:sp>
              <p:nvSpPr>
                <p:cNvPr id="59" name="Rectangle 58">
                  <a:extLst>
                    <a:ext uri="{FF2B5EF4-FFF2-40B4-BE49-F238E27FC236}">
                      <a16:creationId xmlns:a16="http://schemas.microsoft.com/office/drawing/2014/main" id="{8D62279A-6A00-3362-F07E-319235844041}"/>
                    </a:ext>
                  </a:extLst>
                </p:cNvPr>
                <p:cNvSpPr/>
                <p:nvPr/>
              </p:nvSpPr>
              <p:spPr>
                <a:xfrm>
                  <a:off x="549275" y="5291306"/>
                  <a:ext cx="5399555" cy="648000"/>
                </a:xfrm>
                <a:prstGeom prst="rect">
                  <a:avLst/>
                </a:pr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0" name="Rectangle 59">
                  <a:extLst>
                    <a:ext uri="{FF2B5EF4-FFF2-40B4-BE49-F238E27FC236}">
                      <a16:creationId xmlns:a16="http://schemas.microsoft.com/office/drawing/2014/main" id="{692E54A2-0C41-DA70-090F-B75AB38B3419}"/>
                    </a:ext>
                  </a:extLst>
                </p:cNvPr>
                <p:cNvSpPr/>
                <p:nvPr/>
              </p:nvSpPr>
              <p:spPr>
                <a:xfrm>
                  <a:off x="742485" y="5487174"/>
                  <a:ext cx="645107"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TIMELY</a:t>
                  </a:r>
                </a:p>
              </p:txBody>
            </p:sp>
          </p:grpSp>
          <p:sp>
            <p:nvSpPr>
              <p:cNvPr id="58" name="Rectangle 57">
                <a:extLst>
                  <a:ext uri="{FF2B5EF4-FFF2-40B4-BE49-F238E27FC236}">
                    <a16:creationId xmlns:a16="http://schemas.microsoft.com/office/drawing/2014/main" id="{3F954AD5-88A9-F42F-E6D2-470A9C6F9381}"/>
                  </a:ext>
                </a:extLst>
              </p:cNvPr>
              <p:cNvSpPr/>
              <p:nvPr/>
            </p:nvSpPr>
            <p:spPr>
              <a:xfrm>
                <a:off x="1585034" y="4867530"/>
                <a:ext cx="4366393" cy="430887"/>
              </a:xfrm>
              <a:prstGeom prst="rect">
                <a:avLst/>
              </a:prstGeom>
            </p:spPr>
            <p:txBody>
              <a:bodyPr wrap="square">
                <a:spAutoFit/>
              </a:bodyPr>
              <a:lstStyle/>
              <a:p>
                <a:pPr lvl="0" algn="just" defTabSz="1644650">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People receive timely access to diagnostic services and interventions, undertaken in local settings, wherever possible.</a:t>
                </a:r>
              </a:p>
            </p:txBody>
          </p:sp>
        </p:grpSp>
        <p:grpSp>
          <p:nvGrpSpPr>
            <p:cNvPr id="37" name="Group 36">
              <a:extLst>
                <a:ext uri="{FF2B5EF4-FFF2-40B4-BE49-F238E27FC236}">
                  <a16:creationId xmlns:a16="http://schemas.microsoft.com/office/drawing/2014/main" id="{5107FC47-2667-4ECC-6B6F-A1107C272927}"/>
                </a:ext>
              </a:extLst>
            </p:cNvPr>
            <p:cNvGrpSpPr/>
            <p:nvPr/>
          </p:nvGrpSpPr>
          <p:grpSpPr>
            <a:xfrm>
              <a:off x="549275" y="5459633"/>
              <a:ext cx="5403747" cy="648000"/>
              <a:chOff x="549275" y="5459633"/>
              <a:chExt cx="5403747" cy="648000"/>
            </a:xfrm>
          </p:grpSpPr>
          <p:grpSp>
            <p:nvGrpSpPr>
              <p:cNvPr id="53" name="Group 52">
                <a:extLst>
                  <a:ext uri="{FF2B5EF4-FFF2-40B4-BE49-F238E27FC236}">
                    <a16:creationId xmlns:a16="http://schemas.microsoft.com/office/drawing/2014/main" id="{E9A1A333-0073-BBFC-9546-CD272915A5EC}"/>
                  </a:ext>
                </a:extLst>
              </p:cNvPr>
              <p:cNvGrpSpPr/>
              <p:nvPr/>
            </p:nvGrpSpPr>
            <p:grpSpPr>
              <a:xfrm>
                <a:off x="549275" y="5459633"/>
                <a:ext cx="5399555" cy="648000"/>
                <a:chOff x="549275" y="6173558"/>
                <a:chExt cx="5399555" cy="648000"/>
              </a:xfrm>
            </p:grpSpPr>
            <p:sp>
              <p:nvSpPr>
                <p:cNvPr id="55" name="Rectangle 54">
                  <a:extLst>
                    <a:ext uri="{FF2B5EF4-FFF2-40B4-BE49-F238E27FC236}">
                      <a16:creationId xmlns:a16="http://schemas.microsoft.com/office/drawing/2014/main" id="{8F5CD8DD-AF23-4A71-C082-7A9D05D694A6}"/>
                    </a:ext>
                  </a:extLst>
                </p:cNvPr>
                <p:cNvSpPr/>
                <p:nvPr/>
              </p:nvSpPr>
              <p:spPr>
                <a:xfrm>
                  <a:off x="549275" y="6173558"/>
                  <a:ext cx="5399555" cy="648000"/>
                </a:xfrm>
                <a:prstGeom prst="rect">
                  <a:avLst/>
                </a:pr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6" name="Rectangle 55">
                  <a:extLst>
                    <a:ext uri="{FF2B5EF4-FFF2-40B4-BE49-F238E27FC236}">
                      <a16:creationId xmlns:a16="http://schemas.microsoft.com/office/drawing/2014/main" id="{AF257CFB-9084-7F72-C5CF-654F9C72120F}"/>
                    </a:ext>
                  </a:extLst>
                </p:cNvPr>
                <p:cNvSpPr/>
                <p:nvPr/>
              </p:nvSpPr>
              <p:spPr>
                <a:xfrm>
                  <a:off x="652277" y="6369426"/>
                  <a:ext cx="825523"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EFFECTIVE</a:t>
                  </a:r>
                </a:p>
              </p:txBody>
            </p:sp>
          </p:grpSp>
          <p:sp>
            <p:nvSpPr>
              <p:cNvPr id="54" name="Rectangle 53">
                <a:extLst>
                  <a:ext uri="{FF2B5EF4-FFF2-40B4-BE49-F238E27FC236}">
                    <a16:creationId xmlns:a16="http://schemas.microsoft.com/office/drawing/2014/main" id="{D55A468A-9437-A5CD-C6C2-2CF90F76E0E9}"/>
                  </a:ext>
                </a:extLst>
              </p:cNvPr>
              <p:cNvSpPr/>
              <p:nvPr/>
            </p:nvSpPr>
            <p:spPr>
              <a:xfrm>
                <a:off x="1602598" y="5566203"/>
                <a:ext cx="4350424" cy="397994"/>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ea typeface="Calibri" panose="020F0502020204030204" pitchFamily="34" charset="0"/>
                  </a:rPr>
                  <a:t>People have access to evidence –based interventions from multidisciplinary teams using modern and innovative technology</a:t>
                </a:r>
                <a:endParaRPr lang="en-GB" sz="1100" kern="0">
                  <a:solidFill>
                    <a:schemeClr val="bg1"/>
                  </a:solidFill>
                  <a:ea typeface="Calibri" panose="020F0502020204030204" pitchFamily="34" charset="0"/>
                  <a:cs typeface="Times New Roman" panose="02020603050405020304" pitchFamily="18" charset="0"/>
                </a:endParaRPr>
              </a:p>
            </p:txBody>
          </p:sp>
        </p:grpSp>
        <p:grpSp>
          <p:nvGrpSpPr>
            <p:cNvPr id="38" name="Group 37">
              <a:extLst>
                <a:ext uri="{FF2B5EF4-FFF2-40B4-BE49-F238E27FC236}">
                  <a16:creationId xmlns:a16="http://schemas.microsoft.com/office/drawing/2014/main" id="{DCE3D84D-886A-F2CE-5081-8A82A643CB30}"/>
                </a:ext>
              </a:extLst>
            </p:cNvPr>
            <p:cNvGrpSpPr/>
            <p:nvPr/>
          </p:nvGrpSpPr>
          <p:grpSpPr>
            <a:xfrm>
              <a:off x="549275" y="3296760"/>
              <a:ext cx="5399555" cy="702693"/>
              <a:chOff x="549275" y="3296760"/>
              <a:chExt cx="5399555" cy="702693"/>
            </a:xfrm>
          </p:grpSpPr>
          <p:grpSp>
            <p:nvGrpSpPr>
              <p:cNvPr id="49" name="Group 48">
                <a:extLst>
                  <a:ext uri="{FF2B5EF4-FFF2-40B4-BE49-F238E27FC236}">
                    <a16:creationId xmlns:a16="http://schemas.microsoft.com/office/drawing/2014/main" id="{A7D45F87-8714-C3F4-646D-E04C7ED55CEF}"/>
                  </a:ext>
                </a:extLst>
              </p:cNvPr>
              <p:cNvGrpSpPr/>
              <p:nvPr/>
            </p:nvGrpSpPr>
            <p:grpSpPr>
              <a:xfrm>
                <a:off x="549275" y="3311071"/>
                <a:ext cx="5399555" cy="648000"/>
                <a:chOff x="549275" y="3490297"/>
                <a:chExt cx="5399555" cy="648000"/>
              </a:xfrm>
            </p:grpSpPr>
            <p:sp>
              <p:nvSpPr>
                <p:cNvPr id="51" name="Rectangle 50">
                  <a:extLst>
                    <a:ext uri="{FF2B5EF4-FFF2-40B4-BE49-F238E27FC236}">
                      <a16:creationId xmlns:a16="http://schemas.microsoft.com/office/drawing/2014/main" id="{B127CFBB-B552-C3C3-D1C2-7169BEC90599}"/>
                    </a:ext>
                  </a:extLst>
                </p:cNvPr>
                <p:cNvSpPr/>
                <p:nvPr/>
              </p:nvSpPr>
              <p:spPr>
                <a:xfrm>
                  <a:off x="549275" y="3490297"/>
                  <a:ext cx="5399555" cy="648000"/>
                </a:xfrm>
                <a:prstGeom prst="rect">
                  <a:avLst/>
                </a:pr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2" name="Rectangle 51">
                  <a:extLst>
                    <a:ext uri="{FF2B5EF4-FFF2-40B4-BE49-F238E27FC236}">
                      <a16:creationId xmlns:a16="http://schemas.microsoft.com/office/drawing/2014/main" id="{6062ACB8-7B2D-DB3B-4E2D-B728DEB33921}"/>
                    </a:ext>
                  </a:extLst>
                </p:cNvPr>
                <p:cNvSpPr/>
                <p:nvPr/>
              </p:nvSpPr>
              <p:spPr>
                <a:xfrm>
                  <a:off x="664043" y="3686165"/>
                  <a:ext cx="801991"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EFFICIENT</a:t>
                  </a:r>
                </a:p>
              </p:txBody>
            </p:sp>
          </p:grpSp>
          <p:sp>
            <p:nvSpPr>
              <p:cNvPr id="50" name="Rectangle 49">
                <a:extLst>
                  <a:ext uri="{FF2B5EF4-FFF2-40B4-BE49-F238E27FC236}">
                    <a16:creationId xmlns:a16="http://schemas.microsoft.com/office/drawing/2014/main" id="{3FA6A8B1-73D9-42D4-9E3B-E25E96BED42A}"/>
                  </a:ext>
                </a:extLst>
              </p:cNvPr>
              <p:cNvSpPr/>
              <p:nvPr/>
            </p:nvSpPr>
            <p:spPr>
              <a:xfrm>
                <a:off x="1594614" y="3296760"/>
                <a:ext cx="4354216" cy="702693"/>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Diagnostic and intervention pathways are integrated, seamless and well organised to ensure best outcomes.  Records and information are shared, as appropriate, facilitating effective decision making and eliminating duplication.</a:t>
                </a:r>
              </a:p>
            </p:txBody>
          </p:sp>
        </p:grpSp>
        <p:grpSp>
          <p:nvGrpSpPr>
            <p:cNvPr id="39" name="Group 38">
              <a:extLst>
                <a:ext uri="{FF2B5EF4-FFF2-40B4-BE49-F238E27FC236}">
                  <a16:creationId xmlns:a16="http://schemas.microsoft.com/office/drawing/2014/main" id="{9063DFD8-28B4-D60C-4DFB-7F75CEC0C674}"/>
                </a:ext>
              </a:extLst>
            </p:cNvPr>
            <p:cNvGrpSpPr/>
            <p:nvPr/>
          </p:nvGrpSpPr>
          <p:grpSpPr>
            <a:xfrm>
              <a:off x="549275" y="2595343"/>
              <a:ext cx="5402152" cy="648000"/>
              <a:chOff x="549275" y="2595343"/>
              <a:chExt cx="5402152" cy="648000"/>
            </a:xfrm>
          </p:grpSpPr>
          <p:grpSp>
            <p:nvGrpSpPr>
              <p:cNvPr id="45" name="Group 44">
                <a:extLst>
                  <a:ext uri="{FF2B5EF4-FFF2-40B4-BE49-F238E27FC236}">
                    <a16:creationId xmlns:a16="http://schemas.microsoft.com/office/drawing/2014/main" id="{80D217D4-D76F-913B-30EF-93B663A8DF08}"/>
                  </a:ext>
                </a:extLst>
              </p:cNvPr>
              <p:cNvGrpSpPr/>
              <p:nvPr/>
            </p:nvGrpSpPr>
            <p:grpSpPr>
              <a:xfrm>
                <a:off x="549275" y="2595343"/>
                <a:ext cx="5399555" cy="648000"/>
                <a:chOff x="549275" y="2595343"/>
                <a:chExt cx="5399555" cy="648000"/>
              </a:xfrm>
            </p:grpSpPr>
            <p:sp>
              <p:nvSpPr>
                <p:cNvPr id="47" name="Rectangle 46">
                  <a:extLst>
                    <a:ext uri="{FF2B5EF4-FFF2-40B4-BE49-F238E27FC236}">
                      <a16:creationId xmlns:a16="http://schemas.microsoft.com/office/drawing/2014/main" id="{710677E6-7E48-5181-84FE-A4741D79D6C2}"/>
                    </a:ext>
                  </a:extLst>
                </p:cNvPr>
                <p:cNvSpPr/>
                <p:nvPr/>
              </p:nvSpPr>
              <p:spPr>
                <a:xfrm>
                  <a:off x="549275" y="2595343"/>
                  <a:ext cx="5399555" cy="648000"/>
                </a:xfrm>
                <a:prstGeom prst="rect">
                  <a:avLst/>
                </a:pr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8" name="Rectangle 47">
                  <a:extLst>
                    <a:ext uri="{FF2B5EF4-FFF2-40B4-BE49-F238E27FC236}">
                      <a16:creationId xmlns:a16="http://schemas.microsoft.com/office/drawing/2014/main" id="{CD75B5BD-FA8B-44C3-EBCD-DF0F1FA3F1D7}"/>
                    </a:ext>
                  </a:extLst>
                </p:cNvPr>
                <p:cNvSpPr/>
                <p:nvPr/>
              </p:nvSpPr>
              <p:spPr>
                <a:xfrm>
                  <a:off x="621684" y="2791211"/>
                  <a:ext cx="886708"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EQUITABLE</a:t>
                  </a:r>
                </a:p>
              </p:txBody>
            </p:sp>
          </p:grpSp>
          <p:sp>
            <p:nvSpPr>
              <p:cNvPr id="46" name="Rectangle 45">
                <a:extLst>
                  <a:ext uri="{FF2B5EF4-FFF2-40B4-BE49-F238E27FC236}">
                    <a16:creationId xmlns:a16="http://schemas.microsoft.com/office/drawing/2014/main" id="{EDC64A41-6F8A-F667-00C7-1B21CEDB410E}"/>
                  </a:ext>
                </a:extLst>
              </p:cNvPr>
              <p:cNvSpPr/>
              <p:nvPr/>
            </p:nvSpPr>
            <p:spPr>
              <a:xfrm>
                <a:off x="1604194" y="2720346"/>
                <a:ext cx="4347233" cy="397994"/>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Provision of services and wellbeing activities which are based on population need and reduce inequity in outcomes and access.</a:t>
                </a:r>
              </a:p>
            </p:txBody>
          </p:sp>
        </p:grpSp>
        <p:grpSp>
          <p:nvGrpSpPr>
            <p:cNvPr id="40" name="Group 39">
              <a:extLst>
                <a:ext uri="{FF2B5EF4-FFF2-40B4-BE49-F238E27FC236}">
                  <a16:creationId xmlns:a16="http://schemas.microsoft.com/office/drawing/2014/main" id="{92418B22-511E-747E-57B1-E8DA3A859A29}"/>
                </a:ext>
              </a:extLst>
            </p:cNvPr>
            <p:cNvGrpSpPr/>
            <p:nvPr/>
          </p:nvGrpSpPr>
          <p:grpSpPr>
            <a:xfrm>
              <a:off x="549275" y="6173982"/>
              <a:ext cx="5399555" cy="648000"/>
              <a:chOff x="549275" y="6173982"/>
              <a:chExt cx="5399555" cy="648000"/>
            </a:xfrm>
          </p:grpSpPr>
          <p:grpSp>
            <p:nvGrpSpPr>
              <p:cNvPr id="41" name="Group 40">
                <a:extLst>
                  <a:ext uri="{FF2B5EF4-FFF2-40B4-BE49-F238E27FC236}">
                    <a16:creationId xmlns:a16="http://schemas.microsoft.com/office/drawing/2014/main" id="{993E6F7D-BE1B-2BFD-E414-644378C055C3}"/>
                  </a:ext>
                </a:extLst>
              </p:cNvPr>
              <p:cNvGrpSpPr/>
              <p:nvPr/>
            </p:nvGrpSpPr>
            <p:grpSpPr>
              <a:xfrm>
                <a:off x="549275" y="6173982"/>
                <a:ext cx="5399555" cy="648000"/>
                <a:chOff x="524117" y="7112751"/>
                <a:chExt cx="5399555" cy="648000"/>
              </a:xfrm>
            </p:grpSpPr>
            <p:sp>
              <p:nvSpPr>
                <p:cNvPr id="43" name="Rectangle 42">
                  <a:extLst>
                    <a:ext uri="{FF2B5EF4-FFF2-40B4-BE49-F238E27FC236}">
                      <a16:creationId xmlns:a16="http://schemas.microsoft.com/office/drawing/2014/main" id="{BA9E154D-3E6A-C723-0427-7C50C6FBA2CB}"/>
                    </a:ext>
                  </a:extLst>
                </p:cNvPr>
                <p:cNvSpPr/>
                <p:nvPr/>
              </p:nvSpPr>
              <p:spPr>
                <a:xfrm>
                  <a:off x="524117" y="7112751"/>
                  <a:ext cx="5399555" cy="648000"/>
                </a:xfrm>
                <a:prstGeom prst="rect">
                  <a:avLst/>
                </a:pr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4" name="Rectangle 43">
                  <a:extLst>
                    <a:ext uri="{FF2B5EF4-FFF2-40B4-BE49-F238E27FC236}">
                      <a16:creationId xmlns:a16="http://schemas.microsoft.com/office/drawing/2014/main" id="{0C7B8BAD-31B1-7207-91C9-A2B24FA4BC7E}"/>
                    </a:ext>
                  </a:extLst>
                </p:cNvPr>
                <p:cNvSpPr/>
                <p:nvPr/>
              </p:nvSpPr>
              <p:spPr>
                <a:xfrm>
                  <a:off x="524117" y="7223872"/>
                  <a:ext cx="1081842" cy="425758"/>
                </a:xfrm>
                <a:prstGeom prst="rect">
                  <a:avLst/>
                </a:prstGeom>
              </p:spPr>
              <p:txBody>
                <a:bodyPr wrap="square">
                  <a:spAutoFit/>
                </a:bodyPr>
                <a:lstStyle/>
                <a:p>
                  <a:pPr lvl="0" algn="ctr" defTabSz="1644650">
                    <a:lnSpc>
                      <a:spcPct val="90000"/>
                    </a:lnSpc>
                    <a:spcBef>
                      <a:spcPct val="0"/>
                    </a:spcBef>
                    <a:spcAft>
                      <a:spcPct val="35000"/>
                    </a:spcAft>
                    <a:defRPr/>
                  </a:pPr>
                  <a:r>
                    <a:rPr lang="en-US" sz="1200" b="1" kern="0">
                      <a:solidFill>
                        <a:schemeClr val="bg1"/>
                      </a:solidFill>
                    </a:rPr>
                    <a:t>PERSON CENTERED</a:t>
                  </a:r>
                </a:p>
              </p:txBody>
            </p:sp>
          </p:grpSp>
          <p:sp>
            <p:nvSpPr>
              <p:cNvPr id="42" name="Rectangle 41">
                <a:extLst>
                  <a:ext uri="{FF2B5EF4-FFF2-40B4-BE49-F238E27FC236}">
                    <a16:creationId xmlns:a16="http://schemas.microsoft.com/office/drawing/2014/main" id="{87370280-33F5-32DD-510B-E96BB34C330D}"/>
                  </a:ext>
                </a:extLst>
              </p:cNvPr>
              <p:cNvSpPr/>
              <p:nvPr/>
            </p:nvSpPr>
            <p:spPr>
              <a:xfrm>
                <a:off x="1508392" y="6223358"/>
                <a:ext cx="4398325" cy="550343"/>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People have access to personalised help and information to support them to make informed decisions about the interventions they receive and their health and wellbeing.</a:t>
                </a:r>
              </a:p>
            </p:txBody>
          </p:sp>
        </p:grpSp>
      </p:grpSp>
      <p:sp>
        <p:nvSpPr>
          <p:cNvPr id="8" name="TextBox 7">
            <a:extLst>
              <a:ext uri="{FF2B5EF4-FFF2-40B4-BE49-F238E27FC236}">
                <a16:creationId xmlns:a16="http://schemas.microsoft.com/office/drawing/2014/main" id="{F34CF9AF-6BC0-0848-11DE-D6321309C5FA}"/>
              </a:ext>
            </a:extLst>
          </p:cNvPr>
          <p:cNvSpPr txBox="1"/>
          <p:nvPr/>
        </p:nvSpPr>
        <p:spPr>
          <a:xfrm>
            <a:off x="5899918" y="2209294"/>
            <a:ext cx="3388374" cy="2625864"/>
          </a:xfrm>
          <a:prstGeom prst="bracketPair">
            <a:avLst>
              <a:gd name="adj" fmla="val 2528"/>
            </a:avLst>
          </a:prstGeom>
          <a:noFill/>
          <a:ln w="38100">
            <a:solidFill>
              <a:srgbClr val="0A7F7C"/>
            </a:solidFill>
          </a:ln>
        </p:spPr>
        <p:txBody>
          <a:bodyPr wrap="square" lIns="91440" tIns="45720" rIns="91440" bIns="45720" anchor="t">
            <a:spAutoFit/>
          </a:bodyPr>
          <a:lstStyle/>
          <a:p>
            <a:pPr algn="just"/>
            <a:r>
              <a:rPr lang="en-GB" sz="1400" b="1"/>
              <a:t>Measuring Delivery</a:t>
            </a:r>
            <a:endParaRPr lang="en-US" sz="1400"/>
          </a:p>
          <a:p>
            <a:pPr algn="just">
              <a:spcAft>
                <a:spcPts val="600"/>
              </a:spcAft>
            </a:pPr>
            <a:r>
              <a:rPr lang="en-GB" sz="1200" b="1">
                <a:ea typeface="Verdana"/>
                <a:cs typeface="Arial"/>
              </a:rPr>
              <a:t>Timely Access to Care</a:t>
            </a:r>
          </a:p>
          <a:p>
            <a:pPr marL="171450" indent="-171450" algn="just" defTabSz="914400">
              <a:buFont typeface="Arial" panose="020B0604020202020204" pitchFamily="34" charset="0"/>
              <a:buChar char="•"/>
            </a:pPr>
            <a:r>
              <a:rPr lang="en-GB" sz="1200">
                <a:ea typeface="Verdana"/>
              </a:rPr>
              <a:t>We will maintain zero 104 week waits for treatment, as achieved by 31</a:t>
            </a:r>
            <a:r>
              <a:rPr lang="en-GB" sz="1200" baseline="30000">
                <a:ea typeface="Verdana"/>
              </a:rPr>
              <a:t>st</a:t>
            </a:r>
            <a:r>
              <a:rPr lang="en-GB" sz="1200">
                <a:ea typeface="Verdana"/>
              </a:rPr>
              <a:t> March 2025 – </a:t>
            </a:r>
            <a:r>
              <a:rPr lang="en-GB" sz="1200" i="1">
                <a:ea typeface="Verdana"/>
              </a:rPr>
              <a:t>subject to additional monies from WG</a:t>
            </a:r>
          </a:p>
          <a:p>
            <a:pPr marL="171450" indent="-171450" algn="just" defTabSz="914400">
              <a:buFont typeface="Arial" panose="020B0604020202020204" pitchFamily="34" charset="0"/>
              <a:buChar char="•"/>
            </a:pPr>
            <a:r>
              <a:rPr lang="en-GB" sz="1200">
                <a:ea typeface="Verdana"/>
              </a:rPr>
              <a:t>We will maintain our ‘best in Wales’ position on 0 patients waiting over 52 weeks for a first outpatients' appointment</a:t>
            </a:r>
          </a:p>
          <a:p>
            <a:pPr marL="171450" indent="-171450" algn="just" defTabSz="914400">
              <a:buFont typeface="Arial" panose="020B0604020202020204" pitchFamily="34" charset="0"/>
              <a:buChar char="•"/>
            </a:pPr>
            <a:r>
              <a:rPr lang="en-GB" sz="1200">
                <a:ea typeface="Verdana"/>
              </a:rPr>
              <a:t>We will work towards reducing the number of patients waiting over 8 weeks for a diagnostic endoscopy, and continue to maintain our current position of no patients waiting over 8 weeks for all other diagnostics (80% TI target)</a:t>
            </a:r>
          </a:p>
        </p:txBody>
      </p:sp>
    </p:spTree>
    <p:extLst>
      <p:ext uri="{BB962C8B-B14F-4D97-AF65-F5344CB8AC3E}">
        <p14:creationId xmlns:p14="http://schemas.microsoft.com/office/powerpoint/2010/main" val="8241815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C8E61-8838-BEC6-9361-E36FD8A3D285}"/>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D0DEB9D5-CEE0-6C86-2D12-72AFA59518B3}"/>
              </a:ext>
            </a:extLst>
          </p:cNvPr>
          <p:cNvSpPr/>
          <p:nvPr/>
        </p:nvSpPr>
        <p:spPr>
          <a:xfrm>
            <a:off x="293485" y="712836"/>
            <a:ext cx="7302452" cy="5780246"/>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91440" tIns="45720" rIns="91440" bIns="45720" rtlCol="0" anchor="t"/>
          <a:lstStyle/>
          <a:p>
            <a:pPr algn="ctr">
              <a:defRPr/>
            </a:pPr>
            <a:r>
              <a:rPr lang="en-GB" sz="1000" b="1" kern="0">
                <a:solidFill>
                  <a:prstClr val="black"/>
                </a:solidFill>
                <a:latin typeface="Aptos" panose="02110004020202020204"/>
              </a:rPr>
              <a:t>2025/2</a:t>
            </a:r>
            <a:endParaRPr lang="en-GB" sz="1045" b="1" kern="0">
              <a:solidFill>
                <a:prstClr val="black"/>
              </a:solidFill>
              <a:latin typeface="Aptos" panose="02110004020202020204"/>
            </a:endParaRPr>
          </a:p>
        </p:txBody>
      </p:sp>
      <p:sp>
        <p:nvSpPr>
          <p:cNvPr id="4" name="Slide Number Placeholder 3">
            <a:extLst>
              <a:ext uri="{FF2B5EF4-FFF2-40B4-BE49-F238E27FC236}">
                <a16:creationId xmlns:a16="http://schemas.microsoft.com/office/drawing/2014/main" id="{B8104615-05DE-CBE1-AF16-D42158DE7B52}"/>
              </a:ext>
            </a:extLst>
          </p:cNvPr>
          <p:cNvSpPr>
            <a:spLocks noGrp="1"/>
          </p:cNvSpPr>
          <p:nvPr>
            <p:ph type="sldNum" sz="quarter" idx="12"/>
          </p:nvPr>
        </p:nvSpPr>
        <p:spPr/>
        <p:txBody>
          <a:bodyPr/>
          <a:lstStyle/>
          <a:p>
            <a:pPr defTabSz="371475"/>
            <a:r>
              <a:rPr lang="en-GB" sz="700">
                <a:solidFill>
                  <a:prstClr val="black">
                    <a:tint val="82000"/>
                  </a:prstClr>
                </a:solidFill>
                <a:latin typeface="Aptos" panose="02110004020202020204"/>
              </a:rPr>
              <a:t>57</a:t>
            </a:r>
          </a:p>
        </p:txBody>
      </p:sp>
      <p:sp>
        <p:nvSpPr>
          <p:cNvPr id="7" name="Hexagon 6">
            <a:extLst>
              <a:ext uri="{FF2B5EF4-FFF2-40B4-BE49-F238E27FC236}">
                <a16:creationId xmlns:a16="http://schemas.microsoft.com/office/drawing/2014/main" id="{F747806C-0341-054A-14D1-B96D67852175}"/>
              </a:ext>
            </a:extLst>
          </p:cNvPr>
          <p:cNvSpPr/>
          <p:nvPr/>
        </p:nvSpPr>
        <p:spPr>
          <a:xfrm>
            <a:off x="5235912" y="1072840"/>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maintain zero 104 week waits for treatment (s</a:t>
            </a:r>
            <a:r>
              <a:rPr lang="en-GB" sz="1050" i="1" kern="0">
                <a:latin typeface="Univers Condensed Light"/>
              </a:rPr>
              <a:t>ubject to additional monies/ WG allocations)</a:t>
            </a:r>
            <a:endParaRPr lang="en-US" sz="1050" i="1" kern="0">
              <a:latin typeface="Univers Condensed Light"/>
            </a:endParaRPr>
          </a:p>
        </p:txBody>
      </p:sp>
      <p:sp>
        <p:nvSpPr>
          <p:cNvPr id="9" name="Rectangle 8">
            <a:extLst>
              <a:ext uri="{FF2B5EF4-FFF2-40B4-BE49-F238E27FC236}">
                <a16:creationId xmlns:a16="http://schemas.microsoft.com/office/drawing/2014/main" id="{6AD0C29A-B00B-81BD-ADD1-C2F5CD4ADDE3}"/>
              </a:ext>
            </a:extLst>
          </p:cNvPr>
          <p:cNvSpPr/>
          <p:nvPr/>
        </p:nvSpPr>
        <p:spPr>
          <a:xfrm>
            <a:off x="7776891" y="679979"/>
            <a:ext cx="1460160" cy="5274801"/>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algn="ctr" defTabSz="265345">
              <a:defRPr/>
            </a:pPr>
            <a:r>
              <a:rPr lang="en-GB" sz="1045" b="1" kern="0">
                <a:solidFill>
                  <a:prstClr val="black"/>
                </a:solidFill>
                <a:latin typeface="Aptos" panose="02110004020202020204"/>
              </a:rPr>
              <a:t>2026-2028</a:t>
            </a:r>
          </a:p>
        </p:txBody>
      </p:sp>
      <p:sp>
        <p:nvSpPr>
          <p:cNvPr id="11" name="Rectangle 10">
            <a:extLst>
              <a:ext uri="{FF2B5EF4-FFF2-40B4-BE49-F238E27FC236}">
                <a16:creationId xmlns:a16="http://schemas.microsoft.com/office/drawing/2014/main" id="{74BA106D-7581-4BFF-14F3-EDD58C76E149}"/>
              </a:ext>
            </a:extLst>
          </p:cNvPr>
          <p:cNvSpPr/>
          <p:nvPr/>
        </p:nvSpPr>
        <p:spPr>
          <a:xfrm>
            <a:off x="497313" y="1293581"/>
            <a:ext cx="1003661" cy="39947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Referral  Advice &amp; Guidance</a:t>
            </a:r>
          </a:p>
        </p:txBody>
      </p:sp>
      <p:sp>
        <p:nvSpPr>
          <p:cNvPr id="14" name="Arrow: Pentagon 13">
            <a:extLst>
              <a:ext uri="{FF2B5EF4-FFF2-40B4-BE49-F238E27FC236}">
                <a16:creationId xmlns:a16="http://schemas.microsoft.com/office/drawing/2014/main" id="{BBF659EF-13EF-B9F6-C88D-23FC7AC4C4AF}"/>
              </a:ext>
            </a:extLst>
          </p:cNvPr>
          <p:cNvSpPr/>
          <p:nvPr/>
        </p:nvSpPr>
        <p:spPr>
          <a:xfrm>
            <a:off x="514844" y="5781344"/>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D&amp;C Planning</a:t>
            </a:r>
          </a:p>
        </p:txBody>
      </p:sp>
      <p:sp>
        <p:nvSpPr>
          <p:cNvPr id="15" name="Arrow: Pentagon 14">
            <a:extLst>
              <a:ext uri="{FF2B5EF4-FFF2-40B4-BE49-F238E27FC236}">
                <a16:creationId xmlns:a16="http://schemas.microsoft.com/office/drawing/2014/main" id="{648D4462-8C55-9403-AE92-A180C78BE060}"/>
              </a:ext>
            </a:extLst>
          </p:cNvPr>
          <p:cNvSpPr/>
          <p:nvPr/>
        </p:nvSpPr>
        <p:spPr>
          <a:xfrm>
            <a:off x="514844" y="5958849"/>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Pharmacy &amp; Medicines Management</a:t>
            </a:r>
            <a:endParaRPr lang="en-GB" sz="853" kern="0">
              <a:solidFill>
                <a:srgbClr val="000000"/>
              </a:solidFill>
              <a:latin typeface="Aptos" panose="02110004020202020204"/>
            </a:endParaRPr>
          </a:p>
        </p:txBody>
      </p:sp>
      <p:sp>
        <p:nvSpPr>
          <p:cNvPr id="16" name="TextBox 15">
            <a:extLst>
              <a:ext uri="{FF2B5EF4-FFF2-40B4-BE49-F238E27FC236}">
                <a16:creationId xmlns:a16="http://schemas.microsoft.com/office/drawing/2014/main" id="{49B76BC5-5F00-3679-5A8B-A492FB25D8A9}"/>
              </a:ext>
            </a:extLst>
          </p:cNvPr>
          <p:cNvSpPr txBox="1"/>
          <p:nvPr/>
        </p:nvSpPr>
        <p:spPr>
          <a:xfrm>
            <a:off x="470246" y="5413224"/>
            <a:ext cx="3463789" cy="242374"/>
          </a:xfrm>
          <a:prstGeom prst="rect">
            <a:avLst/>
          </a:prstGeom>
          <a:noFill/>
        </p:spPr>
        <p:txBody>
          <a:bodyPr wrap="square" rtlCol="0">
            <a:spAutoFit/>
          </a:bodyPr>
          <a:lstStyle/>
          <a:p>
            <a:pPr defTabSz="265345">
              <a:defRPr/>
            </a:pPr>
            <a:r>
              <a:rPr lang="en-GB" sz="975" b="1">
                <a:solidFill>
                  <a:srgbClr val="000000"/>
                </a:solidFill>
                <a:latin typeface="Univers Condensed Light" panose="020B0306020202040204" pitchFamily="34" charset="0"/>
              </a:rPr>
              <a:t>Interdependent Workstreams</a:t>
            </a:r>
          </a:p>
        </p:txBody>
      </p:sp>
      <p:sp>
        <p:nvSpPr>
          <p:cNvPr id="17" name="Arrow: Pentagon 16">
            <a:extLst>
              <a:ext uri="{FF2B5EF4-FFF2-40B4-BE49-F238E27FC236}">
                <a16:creationId xmlns:a16="http://schemas.microsoft.com/office/drawing/2014/main" id="{23B82D15-7BE8-E183-9925-122CD3FF0D15}"/>
              </a:ext>
            </a:extLst>
          </p:cNvPr>
          <p:cNvSpPr/>
          <p:nvPr/>
        </p:nvSpPr>
        <p:spPr>
          <a:xfrm>
            <a:off x="514844" y="6124865"/>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Regional</a:t>
            </a:r>
            <a:endParaRPr lang="en-US"/>
          </a:p>
        </p:txBody>
      </p:sp>
      <p:sp>
        <p:nvSpPr>
          <p:cNvPr id="18" name="Arrow: Pentagon 17">
            <a:extLst>
              <a:ext uri="{FF2B5EF4-FFF2-40B4-BE49-F238E27FC236}">
                <a16:creationId xmlns:a16="http://schemas.microsoft.com/office/drawing/2014/main" id="{BFDB0DB8-E18D-E883-9BBF-ACA0EA1A5A5C}"/>
              </a:ext>
            </a:extLst>
          </p:cNvPr>
          <p:cNvSpPr/>
          <p:nvPr/>
        </p:nvSpPr>
        <p:spPr>
          <a:xfrm>
            <a:off x="514844" y="6290882"/>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Digital </a:t>
            </a:r>
          </a:p>
        </p:txBody>
      </p:sp>
      <p:sp>
        <p:nvSpPr>
          <p:cNvPr id="20" name="Rectangle 19">
            <a:extLst>
              <a:ext uri="{FF2B5EF4-FFF2-40B4-BE49-F238E27FC236}">
                <a16:creationId xmlns:a16="http://schemas.microsoft.com/office/drawing/2014/main" id="{8FBB88BD-56B9-ACCA-E636-38443C9BC58B}"/>
              </a:ext>
            </a:extLst>
          </p:cNvPr>
          <p:cNvSpPr/>
          <p:nvPr/>
        </p:nvSpPr>
        <p:spPr>
          <a:xfrm>
            <a:off x="497313" y="2012956"/>
            <a:ext cx="1004722" cy="402989"/>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Diagnostics</a:t>
            </a:r>
          </a:p>
        </p:txBody>
      </p:sp>
      <p:sp>
        <p:nvSpPr>
          <p:cNvPr id="21" name="Rectangle 20">
            <a:extLst>
              <a:ext uri="{FF2B5EF4-FFF2-40B4-BE49-F238E27FC236}">
                <a16:creationId xmlns:a16="http://schemas.microsoft.com/office/drawing/2014/main" id="{91777E57-53D4-10BC-E0F5-C28EBB59ECC7}"/>
              </a:ext>
            </a:extLst>
          </p:cNvPr>
          <p:cNvSpPr/>
          <p:nvPr/>
        </p:nvSpPr>
        <p:spPr>
          <a:xfrm>
            <a:off x="491473" y="5076356"/>
            <a:ext cx="1016200" cy="273112"/>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JCC</a:t>
            </a:r>
            <a:endParaRPr lang="en-US"/>
          </a:p>
        </p:txBody>
      </p:sp>
      <p:graphicFrame>
        <p:nvGraphicFramePr>
          <p:cNvPr id="22" name="Table 21">
            <a:extLst>
              <a:ext uri="{FF2B5EF4-FFF2-40B4-BE49-F238E27FC236}">
                <a16:creationId xmlns:a16="http://schemas.microsoft.com/office/drawing/2014/main" id="{D34BE3E9-D348-7ACD-00CD-B41D6084144A}"/>
              </a:ext>
            </a:extLst>
          </p:cNvPr>
          <p:cNvGraphicFramePr>
            <a:graphicFrameLocks noGrp="1"/>
          </p:cNvGraphicFramePr>
          <p:nvPr>
            <p:extLst>
              <p:ext uri="{D42A27DB-BD31-4B8C-83A1-F6EECF244321}">
                <p14:modId xmlns:p14="http://schemas.microsoft.com/office/powerpoint/2010/main" val="1296061304"/>
              </p:ext>
            </p:extLst>
          </p:nvPr>
        </p:nvGraphicFramePr>
        <p:xfrm>
          <a:off x="1664391" y="1010894"/>
          <a:ext cx="3518436" cy="823985"/>
        </p:xfrm>
        <a:graphic>
          <a:graphicData uri="http://schemas.openxmlformats.org/drawingml/2006/table">
            <a:tbl>
              <a:tblPr firstRow="1" bandRow="1">
                <a:tableStyleId>{16D9F66E-5EB9-4882-86FB-DCBF35E3C3E4}</a:tableStyleId>
              </a:tblPr>
              <a:tblGrid>
                <a:gridCol w="1759218">
                  <a:extLst>
                    <a:ext uri="{9D8B030D-6E8A-4147-A177-3AD203B41FA5}">
                      <a16:colId xmlns:a16="http://schemas.microsoft.com/office/drawing/2014/main" val="1369800438"/>
                    </a:ext>
                  </a:extLst>
                </a:gridCol>
                <a:gridCol w="1759218">
                  <a:extLst>
                    <a:ext uri="{9D8B030D-6E8A-4147-A177-3AD203B41FA5}">
                      <a16:colId xmlns:a16="http://schemas.microsoft.com/office/drawing/2014/main" val="2491338587"/>
                    </a:ext>
                  </a:extLst>
                </a:gridCol>
              </a:tblGrid>
              <a:tr h="207711">
                <a:tc>
                  <a:txBody>
                    <a:bodyPr/>
                    <a:lstStyle/>
                    <a:p>
                      <a:pPr lvl="0" algn="l">
                        <a:lnSpc>
                          <a:spcPct val="100000"/>
                        </a:lnSpc>
                        <a:spcBef>
                          <a:spcPts val="0"/>
                        </a:spcBef>
                        <a:spcAft>
                          <a:spcPts val="0"/>
                        </a:spcAft>
                        <a:buNone/>
                      </a:pPr>
                      <a:r>
                        <a:rPr lang="en-GB" sz="900" b="0" i="0" u="none" strike="noStrike" kern="1200" noProof="0">
                          <a:solidFill>
                            <a:srgbClr val="000000"/>
                          </a:solidFill>
                          <a:latin typeface="Aptos"/>
                        </a:rPr>
                        <a:t>Improve NDD and EYND Services</a:t>
                      </a:r>
                    </a:p>
                  </a:txBody>
                  <a:tcPr marL="53068" marR="53068" marT="26534" marB="26534" anchor="ctr"/>
                </a:tc>
                <a:tc>
                  <a:txBody>
                    <a:bodyPr/>
                    <a:lstStyle/>
                    <a:p>
                      <a:pPr marL="0" lvl="0" indent="0" algn="l">
                        <a:lnSpc>
                          <a:spcPct val="100000"/>
                        </a:lnSpc>
                        <a:spcBef>
                          <a:spcPts val="0"/>
                        </a:spcBef>
                        <a:spcAft>
                          <a:spcPts val="0"/>
                        </a:spcAft>
                        <a:buNone/>
                      </a:pPr>
                      <a:r>
                        <a:rPr lang="en-GB" sz="900" b="0" kern="1200">
                          <a:solidFill>
                            <a:srgbClr val="000000"/>
                          </a:solidFill>
                        </a:rPr>
                        <a:t>Review Administrative processes</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a:lnSpc>
                          <a:spcPct val="100000"/>
                        </a:lnSpc>
                        <a:spcBef>
                          <a:spcPts val="0"/>
                        </a:spcBef>
                        <a:spcAft>
                          <a:spcPts val="0"/>
                        </a:spcAft>
                        <a:buNone/>
                      </a:pPr>
                      <a:r>
                        <a:rPr lang="en-GB" sz="900" b="0" i="0" u="none" strike="noStrike" kern="1200" noProof="0">
                          <a:solidFill>
                            <a:srgbClr val="000000"/>
                          </a:solidFill>
                          <a:latin typeface="Aptos"/>
                        </a:rPr>
                        <a:t>Implement CIN Guidelines</a:t>
                      </a:r>
                      <a:endParaRPr lang="en-US"/>
                    </a:p>
                  </a:txBody>
                  <a:tcPr marL="53068" marR="53068" marT="26534" marB="26534" anchor="ctr"/>
                </a:tc>
                <a:tc>
                  <a:txBody>
                    <a:bodyPr/>
                    <a:lstStyle/>
                    <a:p>
                      <a:pPr marL="0" lvl="0" indent="0" algn="l">
                        <a:lnSpc>
                          <a:spcPct val="100000"/>
                        </a:lnSpc>
                        <a:spcBef>
                          <a:spcPts val="0"/>
                        </a:spcBef>
                        <a:spcAft>
                          <a:spcPts val="0"/>
                        </a:spcAft>
                        <a:buNone/>
                      </a:pPr>
                      <a:r>
                        <a:rPr lang="en-GB" sz="900" b="0" i="0" u="none" strike="noStrike" kern="1200" noProof="0">
                          <a:solidFill>
                            <a:srgbClr val="000000"/>
                          </a:solidFill>
                          <a:latin typeface="Aptos"/>
                        </a:rPr>
                        <a:t>Outpatients Transformation</a:t>
                      </a:r>
                      <a:endParaRPr lang="en-US"/>
                    </a:p>
                  </a:txBody>
                  <a:tcPr marL="53068" marR="53068" marT="26534" marB="26534" anchor="ctr"/>
                </a:tc>
                <a:extLst>
                  <a:ext uri="{0D108BD9-81ED-4DB2-BD59-A6C34878D82A}">
                    <a16:rowId xmlns:a16="http://schemas.microsoft.com/office/drawing/2014/main" val="1532433617"/>
                  </a:ext>
                </a:extLst>
              </a:tr>
              <a:tr h="207711">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Monitor CAN/DNA</a:t>
                      </a:r>
                    </a:p>
                  </a:txBody>
                  <a:tcPr marL="53068" marR="53068" marT="26534" marB="26534" anchor="ctr"/>
                </a:tc>
                <a:tc>
                  <a:txBody>
                    <a:bodyPr/>
                    <a:lstStyle/>
                    <a:p>
                      <a:pPr marL="0" lvl="0" indent="0" algn="l">
                        <a:lnSpc>
                          <a:spcPct val="100000"/>
                        </a:lnSpc>
                        <a:spcBef>
                          <a:spcPts val="0"/>
                        </a:spcBef>
                        <a:spcAft>
                          <a:spcPts val="0"/>
                        </a:spcAft>
                        <a:buNone/>
                      </a:pPr>
                      <a:r>
                        <a:rPr lang="en-GB" sz="900" b="0" kern="1200">
                          <a:solidFill>
                            <a:srgbClr val="000000"/>
                          </a:solidFill>
                        </a:rPr>
                        <a:t>Clinical Clerical Validation</a:t>
                      </a:r>
                    </a:p>
                  </a:txBody>
                  <a:tcPr marL="53068" marR="53068" marT="26534" marB="26534" anchor="ctr"/>
                </a:tc>
                <a:extLst>
                  <a:ext uri="{0D108BD9-81ED-4DB2-BD59-A6C34878D82A}">
                    <a16:rowId xmlns:a16="http://schemas.microsoft.com/office/drawing/2014/main" val="2947851244"/>
                  </a:ext>
                </a:extLst>
              </a:tr>
              <a:tr h="200852">
                <a:tc gridSpan="2">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a:lnSpc>
                          <a:spcPct val="100000"/>
                        </a:lnSpc>
                        <a:spcBef>
                          <a:spcPts val="0"/>
                        </a:spcBef>
                        <a:spcAft>
                          <a:spcPts val="0"/>
                        </a:spcAft>
                        <a:buNone/>
                      </a:pPr>
                      <a:r>
                        <a:rPr lang="en-GB" sz="900" b="0" i="0" u="none" strike="noStrike" kern="1200" noProof="0">
                          <a:solidFill>
                            <a:srgbClr val="000000"/>
                          </a:solidFill>
                          <a:latin typeface="Aptos"/>
                        </a:rPr>
                        <a:t>Implement Community &amp; Health Pathways </a:t>
                      </a:r>
                    </a:p>
                  </a:txBody>
                  <a:tcPr marL="53068" marR="53068" marT="26534" marB="26534" anchor="ctr"/>
                </a:tc>
                <a:tc hMerge="1">
                  <a:txBody>
                    <a:bodyPr/>
                    <a:lstStyle/>
                    <a:p>
                      <a:endParaRPr lang="en-US"/>
                    </a:p>
                  </a:txBody>
                  <a:tcPr marL="53068" marR="53068" marT="26534" marB="26534" anchor="ctr"/>
                </a:tc>
                <a:extLst>
                  <a:ext uri="{0D108BD9-81ED-4DB2-BD59-A6C34878D82A}">
                    <a16:rowId xmlns:a16="http://schemas.microsoft.com/office/drawing/2014/main" val="19079756"/>
                  </a:ext>
                </a:extLst>
              </a:tr>
            </a:tbl>
          </a:graphicData>
        </a:graphic>
      </p:graphicFrame>
      <p:sp>
        <p:nvSpPr>
          <p:cNvPr id="65" name="TextBox 64">
            <a:extLst>
              <a:ext uri="{FF2B5EF4-FFF2-40B4-BE49-F238E27FC236}">
                <a16:creationId xmlns:a16="http://schemas.microsoft.com/office/drawing/2014/main" id="{0715B5F9-505A-F0CA-CAAA-D314DB4F96AD}"/>
              </a:ext>
            </a:extLst>
          </p:cNvPr>
          <p:cNvSpPr txBox="1"/>
          <p:nvPr/>
        </p:nvSpPr>
        <p:spPr>
          <a:xfrm>
            <a:off x="590265" y="836585"/>
            <a:ext cx="1848800" cy="227581"/>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System Priorities </a:t>
            </a:r>
            <a:endParaRPr lang="en-GB" sz="894" b="1">
              <a:solidFill>
                <a:prstClr val="white">
                  <a:lumMod val="50000"/>
                </a:prstClr>
              </a:solidFill>
              <a:latin typeface="Aptos" panose="02110004020202020204"/>
            </a:endParaRPr>
          </a:p>
        </p:txBody>
      </p:sp>
      <p:sp>
        <p:nvSpPr>
          <p:cNvPr id="67" name="TextBox 66">
            <a:extLst>
              <a:ext uri="{FF2B5EF4-FFF2-40B4-BE49-F238E27FC236}">
                <a16:creationId xmlns:a16="http://schemas.microsoft.com/office/drawing/2014/main" id="{504C8FC4-E28C-3120-D15D-078CF8B6B4F2}"/>
              </a:ext>
            </a:extLst>
          </p:cNvPr>
          <p:cNvSpPr txBox="1"/>
          <p:nvPr/>
        </p:nvSpPr>
        <p:spPr>
          <a:xfrm>
            <a:off x="3312708" y="838339"/>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Areas to Deliver </a:t>
            </a:r>
            <a:endParaRPr lang="en-GB" sz="894" b="1">
              <a:solidFill>
                <a:prstClr val="white">
                  <a:lumMod val="50000"/>
                </a:prstClr>
              </a:solidFill>
              <a:latin typeface="Aptos" panose="02110004020202020204"/>
            </a:endParaRPr>
          </a:p>
        </p:txBody>
      </p:sp>
      <p:sp>
        <p:nvSpPr>
          <p:cNvPr id="68" name="TextBox 67">
            <a:extLst>
              <a:ext uri="{FF2B5EF4-FFF2-40B4-BE49-F238E27FC236}">
                <a16:creationId xmlns:a16="http://schemas.microsoft.com/office/drawing/2014/main" id="{2EC0C11B-6E94-523C-E58B-2486E939FCD5}"/>
              </a:ext>
            </a:extLst>
          </p:cNvPr>
          <p:cNvSpPr txBox="1"/>
          <p:nvPr/>
        </p:nvSpPr>
        <p:spPr>
          <a:xfrm>
            <a:off x="5729657" y="838810"/>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Outputs</a:t>
            </a:r>
            <a:endParaRPr lang="en-GB" sz="894" b="1">
              <a:solidFill>
                <a:prstClr val="white">
                  <a:lumMod val="50000"/>
                </a:prstClr>
              </a:solidFill>
              <a:latin typeface="Aptos" panose="02110004020202020204"/>
            </a:endParaRPr>
          </a:p>
        </p:txBody>
      </p:sp>
      <p:sp>
        <p:nvSpPr>
          <p:cNvPr id="72" name="Rectangle 71">
            <a:extLst>
              <a:ext uri="{FF2B5EF4-FFF2-40B4-BE49-F238E27FC236}">
                <a16:creationId xmlns:a16="http://schemas.microsoft.com/office/drawing/2014/main" id="{1B4B47E0-A1E4-68FF-ABE4-8499DBD7BE31}"/>
              </a:ext>
            </a:extLst>
          </p:cNvPr>
          <p:cNvSpPr/>
          <p:nvPr/>
        </p:nvSpPr>
        <p:spPr>
          <a:xfrm>
            <a:off x="7983476" y="2153051"/>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IR Sustainability</a:t>
            </a:r>
            <a:endParaRPr lang="en-US" err="1"/>
          </a:p>
        </p:txBody>
      </p:sp>
      <p:sp>
        <p:nvSpPr>
          <p:cNvPr id="73" name="Rectangle 72">
            <a:extLst>
              <a:ext uri="{FF2B5EF4-FFF2-40B4-BE49-F238E27FC236}">
                <a16:creationId xmlns:a16="http://schemas.microsoft.com/office/drawing/2014/main" id="{94023882-240D-6DC5-AFD5-F165B44B9BB3}"/>
              </a:ext>
            </a:extLst>
          </p:cNvPr>
          <p:cNvSpPr/>
          <p:nvPr/>
        </p:nvSpPr>
        <p:spPr>
          <a:xfrm>
            <a:off x="7989317" y="1395149"/>
            <a:ext cx="1043312" cy="45512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Theatre Developments</a:t>
            </a:r>
            <a:endParaRPr lang="en-US"/>
          </a:p>
        </p:txBody>
      </p:sp>
      <p:sp>
        <p:nvSpPr>
          <p:cNvPr id="5" name="Hexagon 4">
            <a:extLst>
              <a:ext uri="{FF2B5EF4-FFF2-40B4-BE49-F238E27FC236}">
                <a16:creationId xmlns:a16="http://schemas.microsoft.com/office/drawing/2014/main" id="{29926949-3EDD-6EF0-3734-561A56168181}"/>
              </a:ext>
            </a:extLst>
          </p:cNvPr>
          <p:cNvSpPr/>
          <p:nvPr/>
        </p:nvSpPr>
        <p:spPr>
          <a:xfrm>
            <a:off x="5235912" y="2106839"/>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maintain  0 patients waiting over 52 weeks for a first outpatients' appointment</a:t>
            </a:r>
            <a:r>
              <a:rPr lang="en-US" sz="1050" kern="0">
                <a:latin typeface="Univers Condensed Light"/>
              </a:rPr>
              <a:t> </a:t>
            </a:r>
            <a:endParaRPr lang="en-US"/>
          </a:p>
        </p:txBody>
      </p:sp>
      <p:sp>
        <p:nvSpPr>
          <p:cNvPr id="8" name="Hexagon 7">
            <a:extLst>
              <a:ext uri="{FF2B5EF4-FFF2-40B4-BE49-F238E27FC236}">
                <a16:creationId xmlns:a16="http://schemas.microsoft.com/office/drawing/2014/main" id="{760A174B-B019-C1D3-091A-7364261D0BCB}"/>
              </a:ext>
            </a:extLst>
          </p:cNvPr>
          <p:cNvSpPr/>
          <p:nvPr/>
        </p:nvSpPr>
        <p:spPr>
          <a:xfrm>
            <a:off x="5235912" y="3140839"/>
            <a:ext cx="2206575" cy="712957"/>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work towards reducing the number of patients waiting over 8 weeks for a diagnostic endoscopy</a:t>
            </a:r>
            <a:endParaRPr lang="en-US" sz="1050" kern="0">
              <a:latin typeface="Univers Condensed Light"/>
            </a:endParaRPr>
          </a:p>
        </p:txBody>
      </p:sp>
      <p:sp>
        <p:nvSpPr>
          <p:cNvPr id="31" name="Hexagon 30">
            <a:extLst>
              <a:ext uri="{FF2B5EF4-FFF2-40B4-BE49-F238E27FC236}">
                <a16:creationId xmlns:a16="http://schemas.microsoft.com/office/drawing/2014/main" id="{A0B9E34E-A73A-2A6A-8777-9A0F2278243F}"/>
              </a:ext>
            </a:extLst>
          </p:cNvPr>
          <p:cNvSpPr/>
          <p:nvPr/>
        </p:nvSpPr>
        <p:spPr>
          <a:xfrm>
            <a:off x="5235912" y="4233254"/>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maintain our current position of no patients waiting over 8 weeks for all other diagnostics</a:t>
            </a:r>
            <a:endParaRPr lang="en-US" sz="1050" kern="0">
              <a:latin typeface="Univers Condensed Light"/>
            </a:endParaRPr>
          </a:p>
        </p:txBody>
      </p:sp>
      <p:sp>
        <p:nvSpPr>
          <p:cNvPr id="34" name="TextBox 29">
            <a:extLst>
              <a:ext uri="{FF2B5EF4-FFF2-40B4-BE49-F238E27FC236}">
                <a16:creationId xmlns:a16="http://schemas.microsoft.com/office/drawing/2014/main" id="{CA8116E2-2A9F-A2A5-24E2-7C157B717FE7}"/>
              </a:ext>
            </a:extLst>
          </p:cNvPr>
          <p:cNvSpPr txBox="1"/>
          <p:nvPr/>
        </p:nvSpPr>
        <p:spPr>
          <a:xfrm>
            <a:off x="294326" y="304227"/>
            <a:ext cx="6518366" cy="369332"/>
          </a:xfrm>
          <a:prstGeom prst="rect">
            <a:avLst/>
          </a:prstGeom>
          <a:noFill/>
        </p:spPr>
        <p:txBody>
          <a:bodyPr wrap="squar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a:solidFill>
                  <a:srgbClr val="834AAD"/>
                </a:solidFill>
                <a:latin typeface="Aptos Black"/>
              </a:rPr>
              <a:t>Planned Care Plan on a Page</a:t>
            </a:r>
            <a:endParaRPr lang="en-US"/>
          </a:p>
        </p:txBody>
      </p:sp>
      <p:graphicFrame>
        <p:nvGraphicFramePr>
          <p:cNvPr id="3" name="Table 2">
            <a:extLst>
              <a:ext uri="{FF2B5EF4-FFF2-40B4-BE49-F238E27FC236}">
                <a16:creationId xmlns:a16="http://schemas.microsoft.com/office/drawing/2014/main" id="{52639D29-0CE2-4AEE-D00A-535C1C9E4B79}"/>
              </a:ext>
            </a:extLst>
          </p:cNvPr>
          <p:cNvGraphicFramePr>
            <a:graphicFrameLocks noGrp="1"/>
          </p:cNvGraphicFramePr>
          <p:nvPr>
            <p:extLst>
              <p:ext uri="{D42A27DB-BD31-4B8C-83A1-F6EECF244321}">
                <p14:modId xmlns:p14="http://schemas.microsoft.com/office/powerpoint/2010/main" val="1317359962"/>
              </p:ext>
            </p:extLst>
          </p:nvPr>
        </p:nvGraphicFramePr>
        <p:xfrm>
          <a:off x="1652912" y="1883939"/>
          <a:ext cx="3529896" cy="659966"/>
        </p:xfrm>
        <a:graphic>
          <a:graphicData uri="http://schemas.openxmlformats.org/drawingml/2006/table">
            <a:tbl>
              <a:tblPr firstRow="1" bandRow="1">
                <a:tableStyleId>{16D9F66E-5EB9-4882-86FB-DCBF35E3C3E4}</a:tableStyleId>
              </a:tblPr>
              <a:tblGrid>
                <a:gridCol w="1800511">
                  <a:extLst>
                    <a:ext uri="{9D8B030D-6E8A-4147-A177-3AD203B41FA5}">
                      <a16:colId xmlns:a16="http://schemas.microsoft.com/office/drawing/2014/main" val="1369800438"/>
                    </a:ext>
                  </a:extLst>
                </a:gridCol>
                <a:gridCol w="1729385">
                  <a:extLst>
                    <a:ext uri="{9D8B030D-6E8A-4147-A177-3AD203B41FA5}">
                      <a16:colId xmlns:a16="http://schemas.microsoft.com/office/drawing/2014/main" val="876685778"/>
                    </a:ext>
                  </a:extLst>
                </a:gridCol>
              </a:tblGrid>
              <a:tr h="332578">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Establish Hysteroscopy and Minor Ops</a:t>
                      </a:r>
                    </a:p>
                  </a:txBody>
                  <a:tcPr marL="53068" marR="53068" marT="26534" marB="26534" anchor="ctr"/>
                </a:tc>
                <a:tc>
                  <a:txBody>
                    <a:bodyPr/>
                    <a:lstStyle/>
                    <a:p>
                      <a:pPr marL="0" lvl="0" indent="0" algn="l">
                        <a:lnSpc>
                          <a:spcPct val="100000"/>
                        </a:lnSpc>
                        <a:spcBef>
                          <a:spcPts val="0"/>
                        </a:spcBef>
                        <a:spcAft>
                          <a:spcPts val="0"/>
                        </a:spcAft>
                        <a:buNone/>
                      </a:pPr>
                      <a:r>
                        <a:rPr lang="en-GB" sz="900" b="0" kern="1200">
                          <a:solidFill>
                            <a:srgbClr val="000000"/>
                          </a:solidFill>
                        </a:rPr>
                        <a:t>Maintain 8-week diagnostic target</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Implement National Diagnostic systems</a:t>
                      </a:r>
                    </a:p>
                  </a:txBody>
                  <a:tcPr marL="53068" marR="53068" marT="26534" marB="26534" anchor="ctr"/>
                </a:tc>
                <a:tc>
                  <a:txBody>
                    <a:bodyPr/>
                    <a:lstStyle/>
                    <a:p>
                      <a:pPr marL="0" lvl="0" indent="0" algn="l">
                        <a:lnSpc>
                          <a:spcPct val="100000"/>
                        </a:lnSpc>
                        <a:spcBef>
                          <a:spcPts val="0"/>
                        </a:spcBef>
                        <a:spcAft>
                          <a:spcPts val="0"/>
                        </a:spcAft>
                        <a:buNone/>
                      </a:pPr>
                      <a:r>
                        <a:rPr lang="en-GB" sz="900" b="0" kern="1200">
                          <a:solidFill>
                            <a:srgbClr val="000000"/>
                          </a:solidFill>
                        </a:rPr>
                        <a:t>D&amp;C pathology linked to regional service</a:t>
                      </a:r>
                    </a:p>
                  </a:txBody>
                  <a:tcPr marL="53068" marR="53068" marT="26534" marB="26534" anchor="ctr"/>
                </a:tc>
                <a:extLst>
                  <a:ext uri="{0D108BD9-81ED-4DB2-BD59-A6C34878D82A}">
                    <a16:rowId xmlns:a16="http://schemas.microsoft.com/office/drawing/2014/main" val="1532433617"/>
                  </a:ext>
                </a:extLst>
              </a:tr>
            </a:tbl>
          </a:graphicData>
        </a:graphic>
      </p:graphicFrame>
      <p:graphicFrame>
        <p:nvGraphicFramePr>
          <p:cNvPr id="19" name="Table 18">
            <a:extLst>
              <a:ext uri="{FF2B5EF4-FFF2-40B4-BE49-F238E27FC236}">
                <a16:creationId xmlns:a16="http://schemas.microsoft.com/office/drawing/2014/main" id="{E6BF895E-9FD4-C412-2403-8A14A0265EC3}"/>
              </a:ext>
            </a:extLst>
          </p:cNvPr>
          <p:cNvGraphicFramePr>
            <a:graphicFrameLocks noGrp="1"/>
          </p:cNvGraphicFramePr>
          <p:nvPr>
            <p:extLst>
              <p:ext uri="{D42A27DB-BD31-4B8C-83A1-F6EECF244321}">
                <p14:modId xmlns:p14="http://schemas.microsoft.com/office/powerpoint/2010/main" val="4030201573"/>
              </p:ext>
            </p:extLst>
          </p:nvPr>
        </p:nvGraphicFramePr>
        <p:xfrm>
          <a:off x="1652587" y="5051498"/>
          <a:ext cx="3506954" cy="415422"/>
        </p:xfrm>
        <a:graphic>
          <a:graphicData uri="http://schemas.openxmlformats.org/drawingml/2006/table">
            <a:tbl>
              <a:tblPr firstRow="1" bandRow="1">
                <a:tableStyleId>{16D9F66E-5EB9-4882-86FB-DCBF35E3C3E4}</a:tableStyleId>
              </a:tblPr>
              <a:tblGrid>
                <a:gridCol w="3506954">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Develop Maternity/Neonates/Perinatal workforce strategy</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Develop Nephrology Strategy</a:t>
                      </a:r>
                    </a:p>
                  </a:txBody>
                  <a:tcPr marL="53068" marR="53068" marT="26534" marB="26534" anchor="ctr"/>
                </a:tc>
                <a:extLst>
                  <a:ext uri="{0D108BD9-81ED-4DB2-BD59-A6C34878D82A}">
                    <a16:rowId xmlns:a16="http://schemas.microsoft.com/office/drawing/2014/main" val="1532433617"/>
                  </a:ext>
                </a:extLst>
              </a:tr>
            </a:tbl>
          </a:graphicData>
        </a:graphic>
      </p:graphicFrame>
      <p:sp>
        <p:nvSpPr>
          <p:cNvPr id="32" name="Rectangle 31">
            <a:extLst>
              <a:ext uri="{FF2B5EF4-FFF2-40B4-BE49-F238E27FC236}">
                <a16:creationId xmlns:a16="http://schemas.microsoft.com/office/drawing/2014/main" id="{F3599050-95D5-5606-F7E6-338B4FE44A8F}"/>
              </a:ext>
            </a:extLst>
          </p:cNvPr>
          <p:cNvSpPr/>
          <p:nvPr/>
        </p:nvSpPr>
        <p:spPr>
          <a:xfrm>
            <a:off x="7983476" y="2910953"/>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Critical Care / Burns Expansion</a:t>
            </a:r>
          </a:p>
        </p:txBody>
      </p:sp>
      <p:sp>
        <p:nvSpPr>
          <p:cNvPr id="33" name="Rectangle 32">
            <a:extLst>
              <a:ext uri="{FF2B5EF4-FFF2-40B4-BE49-F238E27FC236}">
                <a16:creationId xmlns:a16="http://schemas.microsoft.com/office/drawing/2014/main" id="{3229E737-90CD-4DD7-CEE6-BFC4EFDC4694}"/>
              </a:ext>
            </a:extLst>
          </p:cNvPr>
          <p:cNvSpPr/>
          <p:nvPr/>
        </p:nvSpPr>
        <p:spPr>
          <a:xfrm>
            <a:off x="7989317" y="3668854"/>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t>Building Resilient Cell Pathology</a:t>
            </a:r>
          </a:p>
        </p:txBody>
      </p:sp>
      <p:sp>
        <p:nvSpPr>
          <p:cNvPr id="35" name="Rectangle 34">
            <a:extLst>
              <a:ext uri="{FF2B5EF4-FFF2-40B4-BE49-F238E27FC236}">
                <a16:creationId xmlns:a16="http://schemas.microsoft.com/office/drawing/2014/main" id="{D1356D8D-9130-1AEE-9FD1-7808D87060C7}"/>
              </a:ext>
            </a:extLst>
          </p:cNvPr>
          <p:cNvSpPr/>
          <p:nvPr/>
        </p:nvSpPr>
        <p:spPr>
          <a:xfrm>
            <a:off x="7989317" y="4426756"/>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Laboratory Medicine Improvement Plan</a:t>
            </a:r>
            <a:endParaRPr lang="en-US"/>
          </a:p>
        </p:txBody>
      </p:sp>
      <p:sp>
        <p:nvSpPr>
          <p:cNvPr id="13" name="Rectangle 12">
            <a:extLst>
              <a:ext uri="{FF2B5EF4-FFF2-40B4-BE49-F238E27FC236}">
                <a16:creationId xmlns:a16="http://schemas.microsoft.com/office/drawing/2014/main" id="{9E31D746-5BF2-C253-79A1-4CC39B08A7B6}"/>
              </a:ext>
            </a:extLst>
          </p:cNvPr>
          <p:cNvSpPr/>
          <p:nvPr/>
        </p:nvSpPr>
        <p:spPr>
          <a:xfrm>
            <a:off x="520676" y="2842205"/>
            <a:ext cx="1004722" cy="402989"/>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Treatment Times and Outcomes</a:t>
            </a:r>
            <a:endParaRPr lang="en-US"/>
          </a:p>
        </p:txBody>
      </p:sp>
      <p:sp>
        <p:nvSpPr>
          <p:cNvPr id="23" name="Rectangle 22">
            <a:extLst>
              <a:ext uri="{FF2B5EF4-FFF2-40B4-BE49-F238E27FC236}">
                <a16:creationId xmlns:a16="http://schemas.microsoft.com/office/drawing/2014/main" id="{297BFBB7-2288-C4AA-8DCB-157CF59BA3D3}"/>
              </a:ext>
            </a:extLst>
          </p:cNvPr>
          <p:cNvSpPr/>
          <p:nvPr/>
        </p:nvSpPr>
        <p:spPr>
          <a:xfrm>
            <a:off x="503154" y="3713097"/>
            <a:ext cx="993243" cy="437451"/>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Critical Care</a:t>
            </a:r>
            <a:endParaRPr lang="en-US"/>
          </a:p>
        </p:txBody>
      </p:sp>
      <p:sp>
        <p:nvSpPr>
          <p:cNvPr id="24" name="Rectangle 23">
            <a:extLst>
              <a:ext uri="{FF2B5EF4-FFF2-40B4-BE49-F238E27FC236}">
                <a16:creationId xmlns:a16="http://schemas.microsoft.com/office/drawing/2014/main" id="{15FD1D9F-6D42-0E6C-21AA-0B1AA8C27412}"/>
              </a:ext>
            </a:extLst>
          </p:cNvPr>
          <p:cNvSpPr/>
          <p:nvPr/>
        </p:nvSpPr>
        <p:spPr>
          <a:xfrm>
            <a:off x="497313" y="4405083"/>
            <a:ext cx="1004722" cy="402989"/>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t>Community by Design</a:t>
            </a:r>
          </a:p>
        </p:txBody>
      </p:sp>
      <p:sp>
        <p:nvSpPr>
          <p:cNvPr id="25" name="Arrow: Pentagon 24">
            <a:extLst>
              <a:ext uri="{FF2B5EF4-FFF2-40B4-BE49-F238E27FC236}">
                <a16:creationId xmlns:a16="http://schemas.microsoft.com/office/drawing/2014/main" id="{AA7E535F-F6AE-6D73-BDF3-FE389EF6BB47}"/>
              </a:ext>
            </a:extLst>
          </p:cNvPr>
          <p:cNvSpPr/>
          <p:nvPr/>
        </p:nvSpPr>
        <p:spPr>
          <a:xfrm>
            <a:off x="515348" y="5620520"/>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Pre </a:t>
            </a:r>
            <a:r>
              <a:rPr lang="en-GB" sz="850" kern="0" err="1">
                <a:solidFill>
                  <a:srgbClr val="000000"/>
                </a:solidFill>
                <a:latin typeface="Aptos" panose="02110004020202020204"/>
              </a:rPr>
              <a:t>Asessment</a:t>
            </a:r>
            <a:r>
              <a:rPr lang="en-GB" sz="850" kern="0">
                <a:solidFill>
                  <a:srgbClr val="000000"/>
                </a:solidFill>
                <a:latin typeface="Aptos" panose="02110004020202020204"/>
              </a:rPr>
              <a:t> &amp; Pre-</a:t>
            </a:r>
            <a:r>
              <a:rPr lang="en-GB" sz="850" kern="0" err="1">
                <a:solidFill>
                  <a:srgbClr val="000000"/>
                </a:solidFill>
                <a:latin typeface="Aptos" panose="02110004020202020204"/>
              </a:rPr>
              <a:t>hab</a:t>
            </a:r>
            <a:endParaRPr lang="en-US" err="1"/>
          </a:p>
        </p:txBody>
      </p:sp>
      <p:graphicFrame>
        <p:nvGraphicFramePr>
          <p:cNvPr id="26" name="Table 25">
            <a:extLst>
              <a:ext uri="{FF2B5EF4-FFF2-40B4-BE49-F238E27FC236}">
                <a16:creationId xmlns:a16="http://schemas.microsoft.com/office/drawing/2014/main" id="{19B8F0D1-A626-1806-1214-10C402291058}"/>
              </a:ext>
            </a:extLst>
          </p:cNvPr>
          <p:cNvGraphicFramePr>
            <a:graphicFrameLocks noGrp="1"/>
          </p:cNvGraphicFramePr>
          <p:nvPr>
            <p:extLst>
              <p:ext uri="{D42A27DB-BD31-4B8C-83A1-F6EECF244321}">
                <p14:modId xmlns:p14="http://schemas.microsoft.com/office/powerpoint/2010/main" val="2575857858"/>
              </p:ext>
            </p:extLst>
          </p:nvPr>
        </p:nvGraphicFramePr>
        <p:xfrm>
          <a:off x="1652912" y="2607648"/>
          <a:ext cx="3506952" cy="1397585"/>
        </p:xfrm>
        <a:graphic>
          <a:graphicData uri="http://schemas.openxmlformats.org/drawingml/2006/table">
            <a:tbl>
              <a:tblPr firstRow="1" bandRow="1">
                <a:tableStyleId>{16D9F66E-5EB9-4882-86FB-DCBF35E3C3E4}</a:tableStyleId>
              </a:tblPr>
              <a:tblGrid>
                <a:gridCol w="1753476">
                  <a:extLst>
                    <a:ext uri="{9D8B030D-6E8A-4147-A177-3AD203B41FA5}">
                      <a16:colId xmlns:a16="http://schemas.microsoft.com/office/drawing/2014/main" val="1369800438"/>
                    </a:ext>
                  </a:extLst>
                </a:gridCol>
                <a:gridCol w="1753476">
                  <a:extLst>
                    <a:ext uri="{9D8B030D-6E8A-4147-A177-3AD203B41FA5}">
                      <a16:colId xmlns:a16="http://schemas.microsoft.com/office/drawing/2014/main" val="87668577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Right size theatres and anaesthetics</a:t>
                      </a:r>
                    </a:p>
                  </a:txBody>
                  <a:tcPr marL="53068" marR="53068" marT="26534" marB="26534" anchor="ctr"/>
                </a:tc>
                <a:tc>
                  <a:txBody>
                    <a:bodyPr/>
                    <a:lstStyle/>
                    <a:p>
                      <a:pPr marL="0" lvl="0" indent="0" algn="l">
                        <a:lnSpc>
                          <a:spcPct val="100000"/>
                        </a:lnSpc>
                        <a:spcBef>
                          <a:spcPts val="0"/>
                        </a:spcBef>
                        <a:spcAft>
                          <a:spcPts val="0"/>
                        </a:spcAft>
                        <a:buNone/>
                      </a:pPr>
                      <a:r>
                        <a:rPr lang="en-GB" sz="900" b="0" kern="1200">
                          <a:solidFill>
                            <a:srgbClr val="000000"/>
                          </a:solidFill>
                        </a:rPr>
                        <a:t>Convert to Day case in line with BADs</a:t>
                      </a:r>
                    </a:p>
                  </a:txBody>
                  <a:tcPr marL="53068" marR="53068" marT="26534" marB="26534" anchor="ctr"/>
                </a:tc>
                <a:extLst>
                  <a:ext uri="{0D108BD9-81ED-4DB2-BD59-A6C34878D82A}">
                    <a16:rowId xmlns:a16="http://schemas.microsoft.com/office/drawing/2014/main" val="1790819238"/>
                  </a:ext>
                </a:extLst>
              </a:tr>
              <a:tr h="207710">
                <a:tc>
                  <a:txBody>
                    <a:bodyPr/>
                    <a:lstStyle/>
                    <a:p>
                      <a:pPr marL="0" lvl="0" indent="0" algn="l">
                        <a:lnSpc>
                          <a:spcPct val="100000"/>
                        </a:lnSpc>
                        <a:spcBef>
                          <a:spcPts val="0"/>
                        </a:spcBef>
                        <a:spcAft>
                          <a:spcPts val="0"/>
                        </a:spcAft>
                        <a:buNone/>
                      </a:pPr>
                      <a:r>
                        <a:rPr lang="en-GB" sz="900" b="0" kern="1200">
                          <a:solidFill>
                            <a:srgbClr val="000000"/>
                          </a:solidFill>
                        </a:rPr>
                        <a:t>Increase HVLC lists linked to OR1</a:t>
                      </a:r>
                    </a:p>
                  </a:txBody>
                  <a:tcPr marL="53068" marR="53068" marT="26534" marB="26534" anchor="ctr"/>
                </a:tc>
                <a:tc>
                  <a:txBody>
                    <a:bodyPr/>
                    <a:lstStyle/>
                    <a:p>
                      <a:pPr marL="0" lvl="0" indent="0" algn="l">
                        <a:lnSpc>
                          <a:spcPct val="100000"/>
                        </a:lnSpc>
                        <a:spcBef>
                          <a:spcPts val="0"/>
                        </a:spcBef>
                        <a:spcAft>
                          <a:spcPts val="0"/>
                        </a:spcAft>
                        <a:buNone/>
                      </a:pPr>
                      <a:r>
                        <a:rPr lang="en-GB" sz="900" b="0" i="0" u="none" strike="noStrike" kern="1200" noProof="0">
                          <a:solidFill>
                            <a:srgbClr val="000000"/>
                          </a:solidFill>
                          <a:latin typeface="Aptos"/>
                        </a:rPr>
                        <a:t>Develop the surgical footprint</a:t>
                      </a:r>
                      <a:endParaRPr lang="en-US"/>
                    </a:p>
                  </a:txBody>
                  <a:tcPr marL="53068" marR="53068" marT="26534" marB="26534" anchor="ctr"/>
                </a:tc>
                <a:extLst>
                  <a:ext uri="{0D108BD9-81ED-4DB2-BD59-A6C34878D82A}">
                    <a16:rowId xmlns:a16="http://schemas.microsoft.com/office/drawing/2014/main" val="1539690393"/>
                  </a:ext>
                </a:extLst>
              </a:tr>
              <a:tr h="207710">
                <a:tc>
                  <a:txBody>
                    <a:bodyPr/>
                    <a:lstStyle/>
                    <a:p>
                      <a:pPr marL="0" lvl="0" indent="0" algn="l">
                        <a:lnSpc>
                          <a:spcPct val="100000"/>
                        </a:lnSpc>
                        <a:spcBef>
                          <a:spcPts val="0"/>
                        </a:spcBef>
                        <a:spcAft>
                          <a:spcPts val="0"/>
                        </a:spcAft>
                        <a:buNone/>
                      </a:pPr>
                      <a:r>
                        <a:rPr lang="en-GB" sz="900" b="0" kern="1200">
                          <a:solidFill>
                            <a:srgbClr val="000000"/>
                          </a:solidFill>
                        </a:rPr>
                        <a:t>Implement regional ortho and </a:t>
                      </a:r>
                      <a:r>
                        <a:rPr lang="en-GB" sz="900" b="0" kern="1200" err="1">
                          <a:solidFill>
                            <a:srgbClr val="000000"/>
                          </a:solidFill>
                        </a:rPr>
                        <a:t>opthalmology</a:t>
                      </a:r>
                    </a:p>
                  </a:txBody>
                  <a:tcPr marL="53068" marR="53068" marT="26534" marB="26534" anchor="ctr"/>
                </a:tc>
                <a:tc>
                  <a:txBody>
                    <a:bodyPr/>
                    <a:lstStyle/>
                    <a:p>
                      <a:pPr marL="0" lvl="0" indent="0" algn="l">
                        <a:lnSpc>
                          <a:spcPct val="100000"/>
                        </a:lnSpc>
                        <a:spcBef>
                          <a:spcPts val="0"/>
                        </a:spcBef>
                        <a:spcAft>
                          <a:spcPts val="0"/>
                        </a:spcAft>
                        <a:buNone/>
                      </a:pPr>
                      <a:r>
                        <a:rPr lang="en-GB" sz="900" b="0" kern="1200">
                          <a:solidFill>
                            <a:srgbClr val="000000"/>
                          </a:solidFill>
                        </a:rPr>
                        <a:t>Interventional Radiology Transformation</a:t>
                      </a:r>
                    </a:p>
                  </a:txBody>
                  <a:tcPr marL="53068" marR="53068" marT="26534" marB="26534" anchor="ctr"/>
                </a:tc>
                <a:extLst>
                  <a:ext uri="{0D108BD9-81ED-4DB2-BD59-A6C34878D82A}">
                    <a16:rowId xmlns:a16="http://schemas.microsoft.com/office/drawing/2014/main" val="1530548799"/>
                  </a:ext>
                </a:extLst>
              </a:tr>
              <a:tr h="207710">
                <a:tc>
                  <a:txBody>
                    <a:bodyPr/>
                    <a:lstStyle/>
                    <a:p>
                      <a:pPr marL="0" lvl="0" indent="0" algn="l">
                        <a:lnSpc>
                          <a:spcPct val="100000"/>
                        </a:lnSpc>
                        <a:spcBef>
                          <a:spcPts val="0"/>
                        </a:spcBef>
                        <a:spcAft>
                          <a:spcPts val="0"/>
                        </a:spcAft>
                        <a:buNone/>
                      </a:pPr>
                      <a:r>
                        <a:rPr lang="en-GB" sz="900" b="0" kern="1200">
                          <a:solidFill>
                            <a:srgbClr val="000000"/>
                          </a:solidFill>
                        </a:rPr>
                        <a:t>Ring Fence surgical bed footprint </a:t>
                      </a:r>
                    </a:p>
                  </a:txBody>
                  <a:tcPr marL="53068" marR="53068" marT="26534" marB="26534" anchor="ctr"/>
                </a:tc>
                <a:tc>
                  <a:txBody>
                    <a:bodyPr/>
                    <a:lstStyle/>
                    <a:p>
                      <a:pPr marL="0" lvl="0" indent="0" algn="l">
                        <a:lnSpc>
                          <a:spcPct val="100000"/>
                        </a:lnSpc>
                        <a:spcBef>
                          <a:spcPts val="0"/>
                        </a:spcBef>
                        <a:spcAft>
                          <a:spcPts val="0"/>
                        </a:spcAft>
                        <a:buNone/>
                      </a:pPr>
                      <a:r>
                        <a:rPr lang="en-GB" sz="900" b="0" kern="1200">
                          <a:solidFill>
                            <a:srgbClr val="000000"/>
                          </a:solidFill>
                        </a:rPr>
                        <a:t>Maximise Robotic strategy</a:t>
                      </a:r>
                    </a:p>
                  </a:txBody>
                  <a:tcPr marL="53068" marR="53068" marT="26534" marB="26534" anchor="ctr"/>
                </a:tc>
                <a:extLst>
                  <a:ext uri="{0D108BD9-81ED-4DB2-BD59-A6C34878D82A}">
                    <a16:rowId xmlns:a16="http://schemas.microsoft.com/office/drawing/2014/main" val="122161397"/>
                  </a:ext>
                </a:extLst>
              </a:tr>
              <a:tr h="207711">
                <a:tc gridSpan="2">
                  <a:txBody>
                    <a:bodyPr/>
                    <a:lstStyle/>
                    <a:p>
                      <a:pPr marL="0" lvl="0" indent="0" algn="l">
                        <a:lnSpc>
                          <a:spcPct val="100000"/>
                        </a:lnSpc>
                        <a:spcBef>
                          <a:spcPts val="0"/>
                        </a:spcBef>
                        <a:spcAft>
                          <a:spcPts val="0"/>
                        </a:spcAft>
                        <a:buNone/>
                      </a:pPr>
                      <a:r>
                        <a:rPr lang="en-GB" sz="900" b="0" i="0" u="none" strike="noStrike" kern="1200" noProof="0">
                          <a:solidFill>
                            <a:srgbClr val="000000"/>
                          </a:solidFill>
                          <a:latin typeface="Aptos"/>
                        </a:rPr>
                        <a:t>Establish Hybrid Theatre linked to vascular</a:t>
                      </a:r>
                      <a:endParaRPr lang="en-US"/>
                    </a:p>
                  </a:txBody>
                  <a:tcPr marL="53068" marR="53068" marT="26534" marB="26534" anchor="ctr"/>
                </a:tc>
                <a:tc hMerge="1">
                  <a:txBody>
                    <a:bodyPr/>
                    <a:lstStyle/>
                    <a:p>
                      <a:endParaRPr lang="en-US"/>
                    </a:p>
                  </a:txBody>
                  <a:tcPr marL="53068" marR="53068" marT="26534" marB="26534" anchor="ctr"/>
                </a:tc>
                <a:extLst>
                  <a:ext uri="{0D108BD9-81ED-4DB2-BD59-A6C34878D82A}">
                    <a16:rowId xmlns:a16="http://schemas.microsoft.com/office/drawing/2014/main" val="1532433617"/>
                  </a:ext>
                </a:extLst>
              </a:tr>
            </a:tbl>
          </a:graphicData>
        </a:graphic>
      </p:graphicFrame>
      <p:graphicFrame>
        <p:nvGraphicFramePr>
          <p:cNvPr id="29" name="Table 28">
            <a:extLst>
              <a:ext uri="{FF2B5EF4-FFF2-40B4-BE49-F238E27FC236}">
                <a16:creationId xmlns:a16="http://schemas.microsoft.com/office/drawing/2014/main" id="{E1AD3A79-50EA-4287-65FC-2E6A2E671264}"/>
              </a:ext>
            </a:extLst>
          </p:cNvPr>
          <p:cNvGraphicFramePr>
            <a:graphicFrameLocks noGrp="1"/>
          </p:cNvGraphicFramePr>
          <p:nvPr>
            <p:extLst>
              <p:ext uri="{D42A27DB-BD31-4B8C-83A1-F6EECF244321}">
                <p14:modId xmlns:p14="http://schemas.microsoft.com/office/powerpoint/2010/main" val="3597042705"/>
              </p:ext>
            </p:extLst>
          </p:nvPr>
        </p:nvGraphicFramePr>
        <p:xfrm>
          <a:off x="1653980" y="4408201"/>
          <a:ext cx="3506954" cy="601708"/>
        </p:xfrm>
        <a:graphic>
          <a:graphicData uri="http://schemas.openxmlformats.org/drawingml/2006/table">
            <a:tbl>
              <a:tblPr firstRow="1" bandRow="1">
                <a:tableStyleId>{16D9F66E-5EB9-4882-86FB-DCBF35E3C3E4}</a:tableStyleId>
              </a:tblPr>
              <a:tblGrid>
                <a:gridCol w="1753477">
                  <a:extLst>
                    <a:ext uri="{9D8B030D-6E8A-4147-A177-3AD203B41FA5}">
                      <a16:colId xmlns:a16="http://schemas.microsoft.com/office/drawing/2014/main" val="1369800438"/>
                    </a:ext>
                  </a:extLst>
                </a:gridCol>
                <a:gridCol w="1753477">
                  <a:extLst>
                    <a:ext uri="{9D8B030D-6E8A-4147-A177-3AD203B41FA5}">
                      <a16:colId xmlns:a16="http://schemas.microsoft.com/office/drawing/2014/main" val="3385903502"/>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Deliver Therapies 14wk RTT</a:t>
                      </a:r>
                    </a:p>
                  </a:txBody>
                  <a:tcPr marL="53068" marR="53068" marT="26534" marB="26534" anchor="ctr"/>
                </a:tc>
                <a:tc rowSpan="2">
                  <a:txBody>
                    <a:bodyPr/>
                    <a:lstStyle/>
                    <a:p>
                      <a:pPr marL="0" lvl="0" indent="0" algn="l">
                        <a:lnSpc>
                          <a:spcPct val="100000"/>
                        </a:lnSpc>
                        <a:spcBef>
                          <a:spcPts val="0"/>
                        </a:spcBef>
                        <a:spcAft>
                          <a:spcPts val="0"/>
                        </a:spcAft>
                        <a:buNone/>
                      </a:pPr>
                      <a:r>
                        <a:rPr lang="en-GB" sz="900" b="0" kern="1200">
                          <a:solidFill>
                            <a:srgbClr val="000000"/>
                          </a:solidFill>
                        </a:rPr>
                        <a:t>Service improvements in: Continence Integrated Sexual Health, Looked After Children, HMP Swansea, Audiology</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Deliver GMS Planned Care Programme</a:t>
                      </a:r>
                    </a:p>
                  </a:txBody>
                  <a:tcPr marL="53068" marR="53068" marT="26534" marB="26534" anchor="ctr"/>
                </a:tc>
                <a:tc vMerge="1">
                  <a:txBody>
                    <a:bodyPr/>
                    <a:lstStyle/>
                    <a:p>
                      <a:endParaRPr lang="en-US"/>
                    </a:p>
                  </a:txBody>
                  <a:tcPr marL="53068" marR="53068" marT="26534" marB="26534" anchor="ctr"/>
                </a:tc>
                <a:extLst>
                  <a:ext uri="{0D108BD9-81ED-4DB2-BD59-A6C34878D82A}">
                    <a16:rowId xmlns:a16="http://schemas.microsoft.com/office/drawing/2014/main" val="1532433617"/>
                  </a:ext>
                </a:extLst>
              </a:tr>
            </a:tbl>
          </a:graphicData>
        </a:graphic>
      </p:graphicFrame>
      <p:graphicFrame>
        <p:nvGraphicFramePr>
          <p:cNvPr id="30" name="Table 29">
            <a:extLst>
              <a:ext uri="{FF2B5EF4-FFF2-40B4-BE49-F238E27FC236}">
                <a16:creationId xmlns:a16="http://schemas.microsoft.com/office/drawing/2014/main" id="{88DA7B31-E0AC-9844-C124-C3B6ED561C6E}"/>
              </a:ext>
            </a:extLst>
          </p:cNvPr>
          <p:cNvGraphicFramePr>
            <a:graphicFrameLocks noGrp="1"/>
          </p:cNvGraphicFramePr>
          <p:nvPr>
            <p:extLst>
              <p:ext uri="{D42A27DB-BD31-4B8C-83A1-F6EECF244321}">
                <p14:modId xmlns:p14="http://schemas.microsoft.com/office/powerpoint/2010/main" val="1307546926"/>
              </p:ext>
            </p:extLst>
          </p:nvPr>
        </p:nvGraphicFramePr>
        <p:xfrm>
          <a:off x="1654086" y="3937217"/>
          <a:ext cx="3506954" cy="415422"/>
        </p:xfrm>
        <a:graphic>
          <a:graphicData uri="http://schemas.openxmlformats.org/drawingml/2006/table">
            <a:tbl>
              <a:tblPr firstRow="1" bandRow="1">
                <a:tableStyleId>{16D9F66E-5EB9-4882-86FB-DCBF35E3C3E4}</a:tableStyleId>
              </a:tblPr>
              <a:tblGrid>
                <a:gridCol w="3506954">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Improve 24 hr outreach</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Expand Vascular Access Service</a:t>
                      </a:r>
                    </a:p>
                  </a:txBody>
                  <a:tcPr marL="53068" marR="53068" marT="26534" marB="26534" anchor="ctr"/>
                </a:tc>
                <a:extLst>
                  <a:ext uri="{0D108BD9-81ED-4DB2-BD59-A6C34878D82A}">
                    <a16:rowId xmlns:a16="http://schemas.microsoft.com/office/drawing/2014/main" val="1532433617"/>
                  </a:ext>
                </a:extLst>
              </a:tr>
            </a:tbl>
          </a:graphicData>
        </a:graphic>
      </p:graphicFrame>
      <p:pic>
        <p:nvPicPr>
          <p:cNvPr id="2" name="Picture 1">
            <a:extLst>
              <a:ext uri="{FF2B5EF4-FFF2-40B4-BE49-F238E27FC236}">
                <a16:creationId xmlns:a16="http://schemas.microsoft.com/office/drawing/2014/main" id="{82507903-45AA-BCA7-32CA-E22BCE3D4EB1}"/>
              </a:ext>
            </a:extLst>
          </p:cNvPr>
          <p:cNvPicPr>
            <a:picLocks noChangeAspect="1"/>
          </p:cNvPicPr>
          <p:nvPr/>
        </p:nvPicPr>
        <p:blipFill>
          <a:blip r:embed="rId2">
            <a:alphaModFix amt="20000"/>
            <a:lum bright="40000" contrast="-40000"/>
          </a:blip>
          <a:srcRect l="22005" t="59621" r="34562" b="4810"/>
          <a:stretch/>
        </p:blipFill>
        <p:spPr>
          <a:xfrm rot="10800000">
            <a:off x="5239255" y="4305574"/>
            <a:ext cx="3930633" cy="2627911"/>
          </a:xfrm>
          <a:prstGeom prst="rect">
            <a:avLst/>
          </a:prstGeom>
        </p:spPr>
      </p:pic>
    </p:spTree>
    <p:extLst>
      <p:ext uri="{BB962C8B-B14F-4D97-AF65-F5344CB8AC3E}">
        <p14:creationId xmlns:p14="http://schemas.microsoft.com/office/powerpoint/2010/main" val="15356730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EA12E-372C-AF94-DFCC-EDAC33DF0CC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8C013E4F-AC71-4D4C-1F66-31604174C37C}"/>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8DD65B1D-758D-5C95-29F5-A93971B653C1}"/>
              </a:ext>
            </a:extLst>
          </p:cNvPr>
          <p:cNvSpPr>
            <a:spLocks noGrp="1"/>
          </p:cNvSpPr>
          <p:nvPr>
            <p:ph type="sldNum" sz="quarter" idx="12"/>
          </p:nvPr>
        </p:nvSpPr>
        <p:spPr/>
        <p:txBody>
          <a:bodyPr/>
          <a:lstStyle/>
          <a:p>
            <a:r>
              <a:rPr lang="en-GB"/>
              <a:t>58</a:t>
            </a:r>
            <a:endParaRPr lang="en-US"/>
          </a:p>
        </p:txBody>
      </p:sp>
      <p:sp>
        <p:nvSpPr>
          <p:cNvPr id="5" name="TextBox 4">
            <a:extLst>
              <a:ext uri="{FF2B5EF4-FFF2-40B4-BE49-F238E27FC236}">
                <a16:creationId xmlns:a16="http://schemas.microsoft.com/office/drawing/2014/main" id="{2E3E143A-8F80-BD19-EB1B-DFE37C148285}"/>
              </a:ext>
            </a:extLst>
          </p:cNvPr>
          <p:cNvSpPr txBox="1"/>
          <p:nvPr/>
        </p:nvSpPr>
        <p:spPr>
          <a:xfrm>
            <a:off x="344488" y="281948"/>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Planned Care - Delivery Actions</a:t>
            </a:r>
          </a:p>
        </p:txBody>
      </p:sp>
      <p:graphicFrame>
        <p:nvGraphicFramePr>
          <p:cNvPr id="3" name="Table 2">
            <a:extLst>
              <a:ext uri="{FF2B5EF4-FFF2-40B4-BE49-F238E27FC236}">
                <a16:creationId xmlns:a16="http://schemas.microsoft.com/office/drawing/2014/main" id="{3EEDBEA2-D0D8-AC5B-9F91-F5C26B603F1E}"/>
              </a:ext>
            </a:extLst>
          </p:cNvPr>
          <p:cNvGraphicFramePr>
            <a:graphicFrameLocks noGrp="1"/>
          </p:cNvGraphicFramePr>
          <p:nvPr>
            <p:extLst>
              <p:ext uri="{D42A27DB-BD31-4B8C-83A1-F6EECF244321}">
                <p14:modId xmlns:p14="http://schemas.microsoft.com/office/powerpoint/2010/main" val="1183044914"/>
              </p:ext>
            </p:extLst>
          </p:nvPr>
        </p:nvGraphicFramePr>
        <p:xfrm>
          <a:off x="415601" y="649368"/>
          <a:ext cx="9087066" cy="5778291"/>
        </p:xfrm>
        <a:graphic>
          <a:graphicData uri="http://schemas.openxmlformats.org/drawingml/2006/table">
            <a:tbl>
              <a:tblPr firstRow="1" firstCol="1" bandRow="1">
                <a:tableStyleId>{5C22544A-7EE6-4342-B048-85BDC9FD1C3A}</a:tableStyleId>
              </a:tblPr>
              <a:tblGrid>
                <a:gridCol w="482684">
                  <a:extLst>
                    <a:ext uri="{9D8B030D-6E8A-4147-A177-3AD203B41FA5}">
                      <a16:colId xmlns:a16="http://schemas.microsoft.com/office/drawing/2014/main" val="28868344"/>
                    </a:ext>
                  </a:extLst>
                </a:gridCol>
                <a:gridCol w="7970418">
                  <a:extLst>
                    <a:ext uri="{9D8B030D-6E8A-4147-A177-3AD203B41FA5}">
                      <a16:colId xmlns:a16="http://schemas.microsoft.com/office/drawing/2014/main" val="3866655"/>
                    </a:ext>
                  </a:extLst>
                </a:gridCol>
                <a:gridCol w="271962">
                  <a:extLst>
                    <a:ext uri="{9D8B030D-6E8A-4147-A177-3AD203B41FA5}">
                      <a16:colId xmlns:a16="http://schemas.microsoft.com/office/drawing/2014/main" val="4280930353"/>
                    </a:ext>
                  </a:extLst>
                </a:gridCol>
                <a:gridCol w="362002">
                  <a:extLst>
                    <a:ext uri="{9D8B030D-6E8A-4147-A177-3AD203B41FA5}">
                      <a16:colId xmlns:a16="http://schemas.microsoft.com/office/drawing/2014/main" val="3649072596"/>
                    </a:ext>
                  </a:extLst>
                </a:gridCol>
              </a:tblGrid>
              <a:tr h="208071">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100" b="0" i="0" u="none" strike="noStrike">
                        <a:effectLst/>
                        <a:latin typeface="Arial"/>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1995853014"/>
                  </a:ext>
                </a:extLst>
              </a:tr>
              <a:tr h="676233">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NPTS_41,  OP_14-16, </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Maintain Outpatients 52 week 0 breach target across all specialities </a:t>
                      </a:r>
                      <a:endParaRPr lang="en-GB" sz="1100" b="0" i="0" u="none" strike="noStrike">
                        <a:effectLst/>
                        <a:latin typeface="Aptos"/>
                        <a:ea typeface="Verdana"/>
                        <a:cs typeface="Times New Roman"/>
                      </a:endParaRPr>
                    </a:p>
                    <a:p>
                      <a:pPr marL="173355" indent="-173355" algn="l" rtl="0" eaLnBrk="1" fontAlgn="ctr" latinLnBrk="0" hangingPunct="1">
                        <a:buNone/>
                      </a:pPr>
                      <a:r>
                        <a:rPr lang="en-GB" sz="1100" b="0" i="1" u="none" strike="noStrike" kern="100">
                          <a:solidFill>
                            <a:srgbClr val="000000"/>
                          </a:solidFill>
                          <a:effectLst/>
                          <a:latin typeface="Aptos"/>
                          <a:ea typeface="Verdana"/>
                          <a:cs typeface="Times New Roman"/>
                        </a:rPr>
                        <a:t>To be delivered within core capacity TBC</a:t>
                      </a:r>
                      <a:endParaRPr lang="en-GB" sz="1100" b="0" i="1"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Supported by validation in place, and Service level Performance Scrutiny reporting into Outpatients Redesign Group, reporting to Planned Care Board. Aligned to Outpatients Programme as below.</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endParaRPr lang="en-GB" sz="800" b="0" i="0" u="none" strike="noStrike">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EA.7</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EA..9</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EA.15</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595739470"/>
                  </a:ext>
                </a:extLst>
              </a:tr>
              <a:tr h="2340808">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OP_1 – 13, NPTS_42, </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Deliver Outpatients Transformation Programme, aligning national and local priorities for 25/26 including:</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Implement Health Pathways - 35 Regional Pathways (lift &amp; shift) implemented, published and available for SB Community </a:t>
                      </a:r>
                      <a:r>
                        <a:rPr lang="en-GB" sz="1100" b="0" i="0" u="none" strike="noStrike" kern="100" err="1">
                          <a:solidFill>
                            <a:srgbClr val="000000"/>
                          </a:solidFill>
                          <a:effectLst/>
                          <a:latin typeface="Aptos"/>
                          <a:ea typeface="Verdana"/>
                          <a:cs typeface="Times New Roman"/>
                        </a:rPr>
                        <a:t>HealthPathways</a:t>
                      </a:r>
                      <a:r>
                        <a:rPr lang="en-GB" sz="1100" b="0" i="0" u="none" strike="noStrike" kern="100">
                          <a:solidFill>
                            <a:srgbClr val="000000"/>
                          </a:solidFill>
                          <a:effectLst/>
                          <a:latin typeface="Aptos"/>
                          <a:ea typeface="Verdana"/>
                          <a:cs typeface="Times New Roman"/>
                        </a:rPr>
                        <a:t> users by Q4 25/26.</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Effective Referrals - Implementation of referral redesign, delivered in line with the Digital, Operational and Measurement Recommendations identified through the Map, Measure and Model stages of the Effective Referral project</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Modernise outpatient redesign (new to follow-up care)- including role of SoS and PIFU, and active discharge, virtual reviews, exploring use of high-volume clinic model.</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Centralise pre-registration and NPTSSG booking teams into the Patient Access Directorate by Q1 25/26.</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Deliver Education and Training to support services delivering Outpatients activity in accordance with National guidelines and Health Board protocols.</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Deliver 3Ps Programme - Roll out SPOC wellbeing services &amp; Waiting Well Assessments (digital and non-digital) across services on roadmap in Q1 25/26.</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Maximise the opportunities of pathway redesign and joint working between primary and secondary care. [</a:t>
                      </a:r>
                      <a:r>
                        <a:rPr lang="en-GB" sz="1100" b="0" i="1" u="none" strike="noStrike" kern="100">
                          <a:solidFill>
                            <a:srgbClr val="000000"/>
                          </a:solidFill>
                          <a:effectLst/>
                          <a:latin typeface="Aptos"/>
                          <a:ea typeface="Verdana"/>
                          <a:cs typeface="Times New Roman"/>
                        </a:rPr>
                        <a:t>See PCT_15 in Primary Care System]</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endParaRPr lang="en-GB" sz="800" b="0" i="0" u="none" strike="noStrike">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EA.7</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EA..9</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EA.10</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EA.15</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EA.25</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EA.35</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292628195"/>
                  </a:ext>
                </a:extLst>
              </a:tr>
              <a:tr h="1674977">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D_05,07,09,10,19</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Digital Transformation Priorities for Planned Care/ Outpatients:</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Implementation of the NHS App in parallel with the Swansea Bay Patient Portal.</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Increase the spread and scale of adoption of the Hybrid Mail - Support a reduction in run rate pressures through reduced postage costs while contributing to the long-term sustainability of clinical services.</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Complete the implementation of HIR (Hospital Initiated Referrals) across all specialities – improved quality and safety due to more timely receipt and prioritisation of referrals.</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Implementation of PROMPTLY - Continue to implement PROMS and digital health assessments, replacing Doctor Doctor and any other current systems.  supporting individually scoped benefits for each service to improve patient and service management.</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In-Touch - Go live with 'In Touch' outcome form and write back to WPAS - Real time clinic outcomes, reducing the number of patients without an 'outcome' in WPAS. </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endParaRPr lang="en-GB" sz="800" b="0" i="0" u="none" strike="noStrike">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EA.30</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EA.31</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2987610664"/>
                  </a:ext>
                </a:extLst>
              </a:tr>
              <a:tr h="842690">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MGH, NPTS</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l" rtl="0" eaLnBrk="1" fontAlgn="ctr" latinLnBrk="0" hangingPunct="1">
                        <a:buNone/>
                      </a:pPr>
                      <a:r>
                        <a:rPr lang="en-GB" sz="1100" b="1" i="0" u="none" strike="noStrike" kern="100">
                          <a:solidFill>
                            <a:srgbClr val="000000"/>
                          </a:solidFill>
                          <a:effectLst/>
                          <a:latin typeface="Aptos"/>
                          <a:ea typeface="Verdana"/>
                          <a:cs typeface="Times New Roman"/>
                        </a:rPr>
                        <a:t>Maintain Planned Care 104 weeks 0 breach target across all specialities–</a:t>
                      </a:r>
                      <a:r>
                        <a:rPr lang="en-GB" sz="1100" b="0" i="0" u="none" strike="noStrike" kern="100">
                          <a:solidFill>
                            <a:srgbClr val="000000"/>
                          </a:solidFill>
                          <a:effectLst/>
                          <a:latin typeface="Aptos"/>
                          <a:ea typeface="Verdana"/>
                          <a:cs typeface="Times New Roman"/>
                        </a:rPr>
                        <a:t> </a:t>
                      </a:r>
                      <a:r>
                        <a:rPr lang="en-GB" sz="1100" b="0" i="1" u="none" strike="noStrike" kern="100">
                          <a:solidFill>
                            <a:srgbClr val="000000"/>
                          </a:solidFill>
                          <a:effectLst/>
                          <a:latin typeface="Aptos"/>
                          <a:ea typeface="Verdana"/>
                          <a:cs typeface="Times New Roman"/>
                        </a:rPr>
                        <a:t>subject to additional monies to be received from WG.</a:t>
                      </a:r>
                      <a:endParaRPr lang="en-GB" sz="1100" b="0" i="1"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Deliver within core capacity as much as possible, with additional activity provided by WLIs, outsourcing as per speciality level D&amp;C plans T</a:t>
                      </a:r>
                      <a:r>
                        <a:rPr lang="en-GB" sz="1100" b="0" i="1" u="none" strike="noStrike" kern="100">
                          <a:solidFill>
                            <a:srgbClr val="000000"/>
                          </a:solidFill>
                          <a:effectLst/>
                          <a:latin typeface="Aptos"/>
                          <a:ea typeface="Verdana"/>
                          <a:cs typeface="Times New Roman"/>
                        </a:rPr>
                        <a:t>BC on basis of planned care allocation/ additional WG monies</a:t>
                      </a:r>
                      <a:endParaRPr lang="en-GB" sz="1100" b="0" i="1"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Supported by validation in place, and Service level Performance Scrutiny reporting to Planned Care Board.</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Aligned to Theatres Board and other work programmes as below</a:t>
                      </a:r>
                      <a:r>
                        <a:rPr lang="en-GB" sz="1100" b="1" i="0" u="none" strike="noStrike" kern="100">
                          <a:solidFill>
                            <a:srgbClr val="000000"/>
                          </a:solidFill>
                          <a:effectLst/>
                          <a:latin typeface="Aptos"/>
                          <a:ea typeface="Verdana"/>
                          <a:cs typeface="Times New Roman"/>
                        </a:rPr>
                        <a:t>.</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DE.3</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DE.4</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EA.11</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EA.12</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EA.13</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EA.14</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EA.15</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484829479"/>
                  </a:ext>
                </a:extLst>
              </a:tr>
            </a:tbl>
          </a:graphicData>
        </a:graphic>
      </p:graphicFrame>
    </p:spTree>
    <p:extLst>
      <p:ext uri="{BB962C8B-B14F-4D97-AF65-F5344CB8AC3E}">
        <p14:creationId xmlns:p14="http://schemas.microsoft.com/office/powerpoint/2010/main" val="2885644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C03706-A8C4-C851-E97F-174E0B929F00}"/>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CF97E9ED-E2E5-17A2-B83A-F77661CD6B3A}"/>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36E2DCDB-5B2A-60EA-3E92-5CACD44C9CE1}"/>
              </a:ext>
            </a:extLst>
          </p:cNvPr>
          <p:cNvSpPr>
            <a:spLocks noGrp="1"/>
          </p:cNvSpPr>
          <p:nvPr>
            <p:ph type="sldNum" sz="quarter" idx="12"/>
          </p:nvPr>
        </p:nvSpPr>
        <p:spPr/>
        <p:txBody>
          <a:bodyPr/>
          <a:lstStyle/>
          <a:p>
            <a:r>
              <a:rPr lang="en-GB"/>
              <a:t>59</a:t>
            </a:r>
          </a:p>
        </p:txBody>
      </p:sp>
      <p:sp>
        <p:nvSpPr>
          <p:cNvPr id="5" name="TextBox 4">
            <a:extLst>
              <a:ext uri="{FF2B5EF4-FFF2-40B4-BE49-F238E27FC236}">
                <a16:creationId xmlns:a16="http://schemas.microsoft.com/office/drawing/2014/main" id="{3C484261-514B-1654-2F5A-35C42FB5DD22}"/>
              </a:ext>
            </a:extLst>
          </p:cNvPr>
          <p:cNvSpPr txBox="1"/>
          <p:nvPr/>
        </p:nvSpPr>
        <p:spPr>
          <a:xfrm>
            <a:off x="344488" y="584200"/>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Planned Care - Delivery Actions</a:t>
            </a:r>
          </a:p>
        </p:txBody>
      </p:sp>
      <p:graphicFrame>
        <p:nvGraphicFramePr>
          <p:cNvPr id="3" name="Table 2">
            <a:extLst>
              <a:ext uri="{FF2B5EF4-FFF2-40B4-BE49-F238E27FC236}">
                <a16:creationId xmlns:a16="http://schemas.microsoft.com/office/drawing/2014/main" id="{1FBAFBE1-A562-C4CF-DF59-7D9DD6CAFFA2}"/>
              </a:ext>
            </a:extLst>
          </p:cNvPr>
          <p:cNvGraphicFramePr>
            <a:graphicFrameLocks noGrp="1"/>
          </p:cNvGraphicFramePr>
          <p:nvPr>
            <p:extLst>
              <p:ext uri="{D42A27DB-BD31-4B8C-83A1-F6EECF244321}">
                <p14:modId xmlns:p14="http://schemas.microsoft.com/office/powerpoint/2010/main" val="3510374474"/>
              </p:ext>
            </p:extLst>
          </p:nvPr>
        </p:nvGraphicFramePr>
        <p:xfrm>
          <a:off x="488593" y="909930"/>
          <a:ext cx="9087065" cy="5115491"/>
        </p:xfrm>
        <a:graphic>
          <a:graphicData uri="http://schemas.openxmlformats.org/drawingml/2006/table">
            <a:tbl>
              <a:tblPr firstRow="1" firstCol="1" bandRow="1">
                <a:tableStyleId>{5C22544A-7EE6-4342-B048-85BDC9FD1C3A}</a:tableStyleId>
              </a:tblPr>
              <a:tblGrid>
                <a:gridCol w="482684">
                  <a:extLst>
                    <a:ext uri="{9D8B030D-6E8A-4147-A177-3AD203B41FA5}">
                      <a16:colId xmlns:a16="http://schemas.microsoft.com/office/drawing/2014/main" val="28868344"/>
                    </a:ext>
                  </a:extLst>
                </a:gridCol>
                <a:gridCol w="7419943">
                  <a:extLst>
                    <a:ext uri="{9D8B030D-6E8A-4147-A177-3AD203B41FA5}">
                      <a16:colId xmlns:a16="http://schemas.microsoft.com/office/drawing/2014/main" val="3866655"/>
                    </a:ext>
                  </a:extLst>
                </a:gridCol>
                <a:gridCol w="527538">
                  <a:extLst>
                    <a:ext uri="{9D8B030D-6E8A-4147-A177-3AD203B41FA5}">
                      <a16:colId xmlns:a16="http://schemas.microsoft.com/office/drawing/2014/main" val="4280930353"/>
                    </a:ext>
                  </a:extLst>
                </a:gridCol>
                <a:gridCol w="656900">
                  <a:extLst>
                    <a:ext uri="{9D8B030D-6E8A-4147-A177-3AD203B41FA5}">
                      <a16:colId xmlns:a16="http://schemas.microsoft.com/office/drawing/2014/main" val="3649072596"/>
                    </a:ext>
                  </a:extLst>
                </a:gridCol>
              </a:tblGrid>
              <a:tr h="248891">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800" b="0" i="0" u="none" strike="noStrike">
                        <a:effectLst/>
                        <a:latin typeface="Arial" panose="020B0604020202020204" pitchFamily="34" charset="0"/>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1995853014"/>
                  </a:ext>
                </a:extLst>
              </a:tr>
              <a:tr h="1459022">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NGH_26c/d , MGH, NPTS</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Sustainable Surgical Pathways Redesign:</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Implement sustainable OG pathway (</a:t>
                      </a:r>
                      <a:r>
                        <a:rPr lang="en-GB" sz="1100" b="0" i="1" u="none" strike="noStrike" kern="100">
                          <a:solidFill>
                            <a:srgbClr val="000000"/>
                          </a:solidFill>
                          <a:effectLst/>
                          <a:latin typeface="Aptos"/>
                          <a:ea typeface="Verdana"/>
                          <a:cs typeface="Times New Roman"/>
                        </a:rPr>
                        <a:t>RSSPPP Priority with Cardiff)</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Implement plans for HPB centralisation (</a:t>
                      </a:r>
                      <a:r>
                        <a:rPr lang="en-GB" sz="1100" b="0" i="1" u="none" strike="noStrike" kern="100">
                          <a:solidFill>
                            <a:srgbClr val="000000"/>
                          </a:solidFill>
                          <a:effectLst/>
                          <a:latin typeface="Aptos"/>
                          <a:ea typeface="Verdana"/>
                          <a:cs typeface="Times New Roman"/>
                        </a:rPr>
                        <a:t>RSSPPP Priority with Cardiff)</a:t>
                      </a:r>
                      <a:endParaRPr lang="en-GB" sz="1100" b="0" i="0" u="none" strike="noStrike">
                        <a:effectLst/>
                        <a:latin typeface="Aptos"/>
                        <a:ea typeface="Verdana"/>
                        <a:cs typeface="Times New Roman"/>
                      </a:endParaRPr>
                    </a:p>
                    <a:p>
                      <a:pPr marL="171450" marR="0" indent="-171450" algn="l" rtl="0" eaLnBrk="1" fontAlgn="auto" latinLnBrk="0" hangingPunct="1">
                        <a:buFont typeface="Arial"/>
                        <a:buChar char="•"/>
                      </a:pPr>
                      <a:r>
                        <a:rPr lang="en-GB" sz="1100" b="0" i="1" u="none" strike="noStrike" kern="100">
                          <a:solidFill>
                            <a:srgbClr val="000000"/>
                          </a:solidFill>
                          <a:effectLst/>
                          <a:latin typeface="Aptos"/>
                          <a:ea typeface="Verdana"/>
                          <a:cs typeface="Times New Roman"/>
                        </a:rPr>
                        <a:t>Planning for 26/27-27/28:</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Whole system review of surgical specialities – opportunities for efficiency, productivity and sustainable services, </a:t>
                      </a:r>
                      <a:r>
                        <a:rPr lang="en-GB" sz="1100" b="0" i="0" u="none" strike="noStrike" kern="100" err="1">
                          <a:solidFill>
                            <a:srgbClr val="000000"/>
                          </a:solidFill>
                          <a:effectLst/>
                          <a:latin typeface="Aptos"/>
                          <a:ea typeface="Verdana"/>
                          <a:cs typeface="Times New Roman"/>
                        </a:rPr>
                        <a:t>e.g</a:t>
                      </a:r>
                      <a:r>
                        <a:rPr lang="en-GB" sz="1100" b="0" i="0" u="none" strike="noStrike" kern="100">
                          <a:solidFill>
                            <a:srgbClr val="000000"/>
                          </a:solidFill>
                          <a:effectLst/>
                          <a:latin typeface="Aptos"/>
                          <a:ea typeface="Verdana"/>
                          <a:cs typeface="Times New Roman"/>
                        </a:rPr>
                        <a:t> CIN, GIRFT recommendations, non pay rationalisation, estate utilisation, and working with JCC to right size services aligned to D&amp;C and funded levels.</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Develop Strategy for Robotics </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Establish OR1 in theatres 4 &amp; 5 at NPTH; [</a:t>
                      </a:r>
                      <a:r>
                        <a:rPr lang="en-GB" sz="1100" b="0" i="1" u="none" strike="noStrike" kern="100">
                          <a:solidFill>
                            <a:srgbClr val="000000"/>
                          </a:solidFill>
                          <a:effectLst/>
                          <a:latin typeface="Aptos"/>
                          <a:ea typeface="Verdana"/>
                          <a:cs typeface="Times New Roman"/>
                        </a:rPr>
                        <a:t>Major Capital Prioritised with WG]</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DE.3</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DE.4</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EA.11</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EA.12</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EA.13</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EA.14</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EA.21</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EA.24</a:t>
                      </a:r>
                      <a:endParaRPr lang="en-GB" sz="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Univers Condensed Light"/>
                          <a:ea typeface="Verdana"/>
                          <a:cs typeface="Times New Roman"/>
                        </a:rPr>
                        <a:t>EA.25</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103099271"/>
                  </a:ext>
                </a:extLst>
              </a:tr>
              <a:tr h="1273628">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NPTS_20</a:t>
                      </a:r>
                      <a:endParaRPr lang="en-US"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l">
                        <a:buNone/>
                      </a:pPr>
                      <a:r>
                        <a:rPr lang="en-GB" sz="1100" b="1" i="0" u="none" strike="noStrike" kern="100" noProof="0">
                          <a:solidFill>
                            <a:srgbClr val="000000"/>
                          </a:solidFill>
                          <a:effectLst/>
                          <a:latin typeface="Aptos"/>
                        </a:rPr>
                        <a:t>Deliver Theatres Board Programme- embed improvement changes across x 7 workstreams:</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Theatre Scheduling - embed 642 compliance</a:t>
                      </a:r>
                    </a:p>
                    <a:p>
                      <a:pPr marL="173355" lvl="0" indent="-173355" algn="l">
                        <a:buFont typeface="Arial"/>
                        <a:buChar char="•"/>
                      </a:pPr>
                      <a:r>
                        <a:rPr lang="en-GB" sz="1100" b="0" i="0" u="none" strike="noStrike" kern="100" noProof="0">
                          <a:solidFill>
                            <a:srgbClr val="000000"/>
                          </a:solidFill>
                          <a:effectLst/>
                          <a:latin typeface="Aptos"/>
                        </a:rPr>
                        <a:t>Resources - aligning Theatre Environment, Equipment and Workforce</a:t>
                      </a:r>
                    </a:p>
                    <a:p>
                      <a:pPr marL="173355" lvl="0" indent="-173355" algn="l">
                        <a:buFont typeface="Arial"/>
                        <a:buChar char="•"/>
                      </a:pPr>
                      <a:r>
                        <a:rPr lang="en-GB" sz="1100" b="0" i="0" u="none" strike="noStrike" kern="100" noProof="0">
                          <a:solidFill>
                            <a:srgbClr val="000000"/>
                          </a:solidFill>
                          <a:effectLst/>
                          <a:latin typeface="Aptos"/>
                        </a:rPr>
                        <a:t>Finance - implement Value Based accounting approach to surgical pathways</a:t>
                      </a:r>
                    </a:p>
                    <a:p>
                      <a:pPr marL="173355" lvl="0" indent="-173355" algn="l">
                        <a:buFont typeface="Arial"/>
                        <a:buChar char="•"/>
                      </a:pPr>
                      <a:r>
                        <a:rPr lang="en-GB" sz="1100" b="0" i="0" u="none" strike="noStrike" kern="100" noProof="0">
                          <a:solidFill>
                            <a:srgbClr val="000000"/>
                          </a:solidFill>
                          <a:effectLst/>
                          <a:latin typeface="Aptos"/>
                        </a:rPr>
                        <a:t>Digital - embed Theatre Dashboard view of surgical pathway</a:t>
                      </a:r>
                    </a:p>
                    <a:p>
                      <a:pPr marL="173355" lvl="0" indent="-173355" algn="l">
                        <a:buFont typeface="Arial"/>
                        <a:buChar char="•"/>
                      </a:pPr>
                      <a:r>
                        <a:rPr lang="en-GB" sz="1100" b="0" i="0" u="none" strike="noStrike" kern="100" noProof="0">
                          <a:solidFill>
                            <a:srgbClr val="000000"/>
                          </a:solidFill>
                          <a:effectLst/>
                          <a:latin typeface="Aptos"/>
                        </a:rPr>
                        <a:t>Quality and Safety - embedding the Theatres Q&amp;S framework</a:t>
                      </a:r>
                    </a:p>
                    <a:p>
                      <a:pPr marL="173355" lvl="0" indent="-173355" algn="l">
                        <a:buFont typeface="Arial"/>
                        <a:buChar char="•"/>
                      </a:pPr>
                      <a:r>
                        <a:rPr lang="en-GB" sz="1100" b="0" i="0" u="none" strike="noStrike" kern="100" noProof="0">
                          <a:solidFill>
                            <a:srgbClr val="000000"/>
                          </a:solidFill>
                          <a:effectLst/>
                          <a:latin typeface="Aptos"/>
                        </a:rPr>
                        <a:t>Service Development and Improvements - implementing any service development associated with workstreams above</a:t>
                      </a:r>
                      <a:endParaRPr lang="en-GB" sz="1100">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DE.3</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DE.4</a:t>
                      </a:r>
                      <a:endParaRPr lang="en-GB"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A02B93"/>
                    </a:solidFill>
                  </a:tcPr>
                </a:tc>
                <a:tc>
                  <a:txBody>
                    <a:bodyPr/>
                    <a:lstStyle/>
                    <a:p>
                      <a:pPr marL="0" lvl="0" algn="ctr">
                        <a:lnSpc>
                          <a:spcPct val="114999"/>
                        </a:lnSpc>
                        <a:buNone/>
                      </a:pP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EA.11, EA.12</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EA.13, EA.14</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EA.15, EA.16</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EA.17, EA.19</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EA.20, EA.21</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EA.24 ,EA.25</a:t>
                      </a:r>
                      <a:endParaRPr lang="en-GB" sz="800" b="0" i="0" u="none" strike="noStrike" kern="100" noProof="0">
                        <a:solidFill>
                          <a:srgbClr val="000000"/>
                        </a:solidFill>
                        <a:effectLst/>
                        <a:latin typeface="Univers Condensed Light"/>
                      </a:endParaRPr>
                    </a:p>
                    <a:p>
                      <a:pPr marL="0" lvl="0" algn="ctr">
                        <a:lnSpc>
                          <a:spcPct val="114999"/>
                        </a:lnSpc>
                        <a:buNone/>
                      </a:pPr>
                      <a:endParaRPr lang="en-GB" sz="800" b="0" i="0" u="none" strike="noStrike" kern="100">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793019976"/>
                  </a:ext>
                </a:extLst>
              </a:tr>
              <a:tr h="699561">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NPTS_17</a:t>
                      </a:r>
                      <a:endParaRPr lang="en-US"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l">
                        <a:buNone/>
                      </a:pPr>
                      <a:r>
                        <a:rPr lang="en-GB" sz="1100" b="1" i="0" u="none" strike="noStrike" kern="100" noProof="0">
                          <a:solidFill>
                            <a:srgbClr val="000000"/>
                          </a:solidFill>
                          <a:effectLst/>
                          <a:latin typeface="Aptos"/>
                        </a:rPr>
                        <a:t>Implement Theatre refurbishment programme</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Phase 1 (Theatres 1 and 2 in Singleton) of the refurbishment programme from Q1 25/26.</a:t>
                      </a:r>
                    </a:p>
                    <a:p>
                      <a:pPr marL="173355" lvl="0" indent="-173355" algn="l">
                        <a:buFont typeface="Arial"/>
                        <a:buChar char="•"/>
                      </a:pPr>
                      <a:r>
                        <a:rPr lang="en-GB" sz="1100" b="0" i="0" u="none" strike="noStrike" kern="100" noProof="0">
                          <a:solidFill>
                            <a:srgbClr val="000000"/>
                          </a:solidFill>
                          <a:effectLst/>
                          <a:latin typeface="Aptos"/>
                        </a:rPr>
                        <a:t>Planned reduction in capacity managed by Theatres Board and considered in 104 weeks performance delivery.</a:t>
                      </a:r>
                    </a:p>
                    <a:p>
                      <a:pPr marL="173355" lvl="0" indent="-173355" algn="l">
                        <a:buFont typeface="Arial"/>
                        <a:buChar char="•"/>
                      </a:pPr>
                      <a:r>
                        <a:rPr lang="en-GB" sz="1100" b="0" i="0" u="none" strike="noStrike" kern="100" noProof="0">
                          <a:solidFill>
                            <a:srgbClr val="000000"/>
                          </a:solidFill>
                          <a:effectLst/>
                          <a:latin typeface="Aptos"/>
                        </a:rPr>
                        <a:t>HSDU Refurb in Singleton also planned for 25/26 – timelines TBC to be aligned with above.</a:t>
                      </a:r>
                      <a:endParaRPr lang="en-GB" sz="1100">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900" b="0" i="0" u="none" strike="noStrike" kern="100" noProof="0">
                          <a:solidFill>
                            <a:srgbClr val="FFFFFF"/>
                          </a:solidFill>
                          <a:effectLst/>
                          <a:latin typeface="Univers Condensed Light"/>
                        </a:rPr>
                        <a:t>DE.3</a:t>
                      </a:r>
                      <a:endParaRPr lang="en-GB" sz="900" b="0" i="0" u="none" strike="noStrike" kern="100" noProof="0">
                        <a:solidFill>
                          <a:srgbClr val="000000"/>
                        </a:solidFill>
                        <a:effectLst/>
                        <a:latin typeface="Univers Condensed Light"/>
                      </a:endParaRPr>
                    </a:p>
                    <a:p>
                      <a:pPr marL="0" lvl="0" algn="ctr">
                        <a:lnSpc>
                          <a:spcPct val="114999"/>
                        </a:lnSpc>
                        <a:buNone/>
                      </a:pPr>
                      <a:r>
                        <a:rPr lang="en-GB" sz="900" b="0" i="0" u="none" strike="noStrike" kern="100" noProof="0">
                          <a:solidFill>
                            <a:srgbClr val="FFFFFF"/>
                          </a:solidFill>
                          <a:effectLst/>
                          <a:latin typeface="Univers Condensed Light"/>
                        </a:rPr>
                        <a:t>DE.4</a:t>
                      </a:r>
                      <a:endParaRPr lang="en-GB"/>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A02B93"/>
                    </a:solidFill>
                  </a:tcPr>
                </a:tc>
                <a:tc>
                  <a:txBody>
                    <a:bodyPr/>
                    <a:lstStyle/>
                    <a:p>
                      <a:pPr lvl="0" algn="ctr">
                        <a:lnSpc>
                          <a:spcPct val="100000"/>
                        </a:lnSpc>
                        <a:spcBef>
                          <a:spcPts val="0"/>
                        </a:spcBef>
                        <a:spcAft>
                          <a:spcPts val="0"/>
                        </a:spcAft>
                        <a:buNone/>
                      </a:pPr>
                      <a:r>
                        <a:rPr lang="en-GB" sz="800" b="0" i="0" u="none" strike="noStrike" kern="100" noProof="0">
                          <a:solidFill>
                            <a:srgbClr val="FFFFFF"/>
                          </a:solidFill>
                          <a:effectLst/>
                          <a:latin typeface="Univers Condensed Light"/>
                        </a:rPr>
                        <a:t>EA.11</a:t>
                      </a:r>
                      <a:endParaRPr lang="en-US" sz="800">
                        <a:latin typeface="Univers Condensed Light"/>
                      </a:endParaRPr>
                    </a:p>
                    <a:p>
                      <a:pPr lvl="0" algn="ctr">
                        <a:lnSpc>
                          <a:spcPct val="100000"/>
                        </a:lnSpc>
                        <a:spcBef>
                          <a:spcPts val="0"/>
                        </a:spcBef>
                        <a:spcAft>
                          <a:spcPts val="0"/>
                        </a:spcAft>
                        <a:buNone/>
                      </a:pPr>
                      <a:r>
                        <a:rPr lang="en-GB" sz="800" b="0" i="0" u="none" strike="noStrike" kern="100" noProof="0">
                          <a:solidFill>
                            <a:srgbClr val="FFFFFF"/>
                          </a:solidFill>
                          <a:effectLst/>
                          <a:latin typeface="Univers Condensed Light"/>
                        </a:rPr>
                        <a:t>EA.12</a:t>
                      </a:r>
                      <a:endParaRPr lang="en-GB" sz="800">
                        <a:latin typeface="Univers Condensed Light"/>
                      </a:endParaRPr>
                    </a:p>
                    <a:p>
                      <a:pPr lvl="0" algn="ctr">
                        <a:lnSpc>
                          <a:spcPct val="100000"/>
                        </a:lnSpc>
                        <a:spcBef>
                          <a:spcPts val="0"/>
                        </a:spcBef>
                        <a:spcAft>
                          <a:spcPts val="0"/>
                        </a:spcAft>
                        <a:buNone/>
                      </a:pPr>
                      <a:r>
                        <a:rPr lang="en-GB" sz="800" b="0" i="0" u="none" strike="noStrike" kern="100" noProof="0">
                          <a:solidFill>
                            <a:srgbClr val="FFFFFF"/>
                          </a:solidFill>
                          <a:effectLst/>
                          <a:latin typeface="Univers Condensed Light"/>
                        </a:rPr>
                        <a:t>EA.13</a:t>
                      </a:r>
                      <a:endParaRPr lang="en-GB" sz="800">
                        <a:latin typeface="Univers Condensed Light"/>
                      </a:endParaRPr>
                    </a:p>
                    <a:p>
                      <a:pPr lvl="0" algn="ctr">
                        <a:lnSpc>
                          <a:spcPct val="100000"/>
                        </a:lnSpc>
                        <a:spcBef>
                          <a:spcPts val="0"/>
                        </a:spcBef>
                        <a:spcAft>
                          <a:spcPts val="0"/>
                        </a:spcAft>
                        <a:buNone/>
                      </a:pPr>
                      <a:r>
                        <a:rPr lang="en-GB" sz="800" b="0" i="0" u="none" strike="noStrike" kern="100" noProof="0">
                          <a:solidFill>
                            <a:srgbClr val="FFFFFF"/>
                          </a:solidFill>
                          <a:effectLst/>
                          <a:latin typeface="Univers Condensed Light"/>
                        </a:rPr>
                        <a:t>EA.14</a:t>
                      </a:r>
                      <a:endParaRPr lang="en-GB" sz="800">
                        <a:latin typeface="Univers Condensed Light"/>
                      </a:endParaRPr>
                    </a:p>
                    <a:p>
                      <a:pPr lvl="0" algn="ctr">
                        <a:lnSpc>
                          <a:spcPct val="100000"/>
                        </a:lnSpc>
                        <a:spcBef>
                          <a:spcPts val="0"/>
                        </a:spcBef>
                        <a:spcAft>
                          <a:spcPts val="0"/>
                        </a:spcAft>
                        <a:buNone/>
                      </a:pPr>
                      <a:r>
                        <a:rPr lang="en-GB" sz="800" b="0" i="0" u="none" strike="noStrike" kern="100" noProof="0">
                          <a:solidFill>
                            <a:srgbClr val="FFFFFF"/>
                          </a:solidFill>
                          <a:effectLst/>
                          <a:latin typeface="Univers Condensed Light"/>
                        </a:rPr>
                        <a:t>EA.24</a:t>
                      </a:r>
                      <a:endParaRPr lang="en-GB"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651490075"/>
                  </a:ext>
                </a:extLst>
              </a:tr>
              <a:tr h="837180">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NPTS_19</a:t>
                      </a:r>
                      <a:endParaRPr lang="en-US"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l">
                        <a:buNone/>
                      </a:pPr>
                      <a:r>
                        <a:rPr lang="en-GB" sz="1100" b="1" i="0" u="none" strike="noStrike" kern="100" noProof="0">
                          <a:solidFill>
                            <a:srgbClr val="000000"/>
                          </a:solidFill>
                          <a:effectLst/>
                          <a:latin typeface="Aptos"/>
                        </a:rPr>
                        <a:t>Right sizing Theatres and Anaesthetic capacity</a:t>
                      </a:r>
                      <a:endParaRPr lang="en-GB" sz="1100" b="0" i="0" u="none" strike="noStrike" kern="100" noProof="0">
                        <a:solidFill>
                          <a:srgbClr val="000000"/>
                        </a:solidFill>
                        <a:effectLst/>
                        <a:latin typeface="Aptos"/>
                      </a:endParaRPr>
                    </a:p>
                    <a:p>
                      <a:pPr marL="173355" lvl="0" indent="-173355" algn="l">
                        <a:buNone/>
                      </a:pPr>
                      <a:r>
                        <a:rPr lang="en-GB" sz="1100" b="0" i="0" u="none" strike="noStrike" kern="100" noProof="0">
                          <a:solidFill>
                            <a:srgbClr val="000000"/>
                          </a:solidFill>
                          <a:effectLst/>
                          <a:latin typeface="Aptos"/>
                        </a:rPr>
                        <a:t>To align Anaesthetic and theatre workforce capacity with the required Health Board theatre template</a:t>
                      </a:r>
                      <a:endParaRPr lang="en-GB" sz="1100">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DE.3</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DE.4</a:t>
                      </a:r>
                      <a:endParaRPr lang="en-GB"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A02B93"/>
                    </a:solid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EA.11, EA.12</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EA.13, EA.14</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EA.15, EA.16</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EA.17, EA.19</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EA.20,, EA.21</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EA.24,, EA.2,, </a:t>
                      </a:r>
                      <a:endParaRPr lang="en-GB"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901113054"/>
                  </a:ext>
                </a:extLst>
              </a:tr>
              <a:tr h="458729">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NPTS_22</a:t>
                      </a:r>
                      <a:endParaRPr lang="en-US"/>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173355" lvl="0" indent="-173355" algn="l">
                        <a:buNone/>
                      </a:pPr>
                      <a:r>
                        <a:rPr lang="en-GB" sz="1100" b="1" i="0" u="none" strike="noStrike" kern="100" noProof="0">
                          <a:solidFill>
                            <a:srgbClr val="000000"/>
                          </a:solidFill>
                          <a:effectLst/>
                          <a:latin typeface="Aptos"/>
                        </a:rPr>
                        <a:t>Deliver Regional Orthopaedic Programme </a:t>
                      </a:r>
                      <a:r>
                        <a:rPr lang="en-GB" sz="1100" b="0" i="0" u="none" strike="noStrike" kern="100" noProof="0">
                          <a:solidFill>
                            <a:srgbClr val="000000"/>
                          </a:solidFill>
                          <a:effectLst/>
                          <a:latin typeface="Aptos"/>
                        </a:rPr>
                        <a:t>[Regional Priority with </a:t>
                      </a:r>
                      <a:r>
                        <a:rPr lang="en-GB" sz="1100" b="0" i="0" u="none" strike="noStrike" kern="100" noProof="0" err="1">
                          <a:solidFill>
                            <a:srgbClr val="000000"/>
                          </a:solidFill>
                          <a:effectLst/>
                          <a:latin typeface="Aptos"/>
                        </a:rPr>
                        <a:t>HDdUHB</a:t>
                      </a:r>
                      <a:r>
                        <a:rPr lang="en-GB" sz="1100" b="0" i="0" u="none" strike="noStrike" kern="100" noProof="0">
                          <a:solidFill>
                            <a:srgbClr val="000000"/>
                          </a:solidFill>
                          <a:effectLst/>
                          <a:latin typeface="Aptos"/>
                        </a:rPr>
                        <a:t> – see Regional Chapter for details]</a:t>
                      </a:r>
                      <a:endParaRPr lang="en-US" sz="1100">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DE.3</a:t>
                      </a:r>
                      <a:endParaRPr lang="en-US"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A02B93"/>
                    </a:solid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EA.11, EA.12</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EA.13, EA.14</a:t>
                      </a:r>
                      <a:endParaRPr lang="en-GB"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E59EDD"/>
                    </a:solidFill>
                  </a:tcPr>
                </a:tc>
                <a:extLst>
                  <a:ext uri="{0D108BD9-81ED-4DB2-BD59-A6C34878D82A}">
                    <a16:rowId xmlns:a16="http://schemas.microsoft.com/office/drawing/2014/main" val="183961772"/>
                  </a:ext>
                </a:extLst>
              </a:tr>
            </a:tbl>
          </a:graphicData>
        </a:graphic>
      </p:graphicFrame>
    </p:spTree>
    <p:extLst>
      <p:ext uri="{BB962C8B-B14F-4D97-AF65-F5344CB8AC3E}">
        <p14:creationId xmlns:p14="http://schemas.microsoft.com/office/powerpoint/2010/main" val="61989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a:extLst>
              <a:ext uri="{FF2B5EF4-FFF2-40B4-BE49-F238E27FC236}">
                <a16:creationId xmlns:a16="http://schemas.microsoft.com/office/drawing/2014/main" id="{50AF0723-81AC-6108-E296-576262989875}"/>
              </a:ext>
            </a:extLst>
          </p:cNvPr>
          <p:cNvPicPr>
            <a:picLocks noChangeAspect="1"/>
          </p:cNvPicPr>
          <p:nvPr/>
        </p:nvPicPr>
        <p:blipFill>
          <a:blip r:embed="rId2">
            <a:alphaModFix amt="20000"/>
            <a:lum bright="40000" contrast="-40000"/>
          </a:blip>
          <a:srcRect l="39228" t="58256" r="-2"/>
          <a:stretch/>
        </p:blipFill>
        <p:spPr>
          <a:xfrm rot="10800000">
            <a:off x="3097738" y="3082339"/>
            <a:ext cx="6769167" cy="3795760"/>
          </a:xfrm>
          <a:prstGeom prst="rect">
            <a:avLst/>
          </a:prstGeom>
        </p:spPr>
      </p:pic>
      <p:grpSp>
        <p:nvGrpSpPr>
          <p:cNvPr id="4" name="Group 3">
            <a:extLst>
              <a:ext uri="{FF2B5EF4-FFF2-40B4-BE49-F238E27FC236}">
                <a16:creationId xmlns:a16="http://schemas.microsoft.com/office/drawing/2014/main" id="{A5FC90C9-8796-F1E8-BD27-340A3F13D5C0}"/>
              </a:ext>
            </a:extLst>
          </p:cNvPr>
          <p:cNvGrpSpPr/>
          <p:nvPr/>
        </p:nvGrpSpPr>
        <p:grpSpPr>
          <a:xfrm>
            <a:off x="479913" y="861406"/>
            <a:ext cx="4132554" cy="2254420"/>
            <a:chOff x="1261981" y="3462592"/>
            <a:chExt cx="6525725" cy="4092979"/>
          </a:xfrm>
        </p:grpSpPr>
        <p:sp>
          <p:nvSpPr>
            <p:cNvPr id="5" name="Free-form: Shape 4">
              <a:extLst>
                <a:ext uri="{FF2B5EF4-FFF2-40B4-BE49-F238E27FC236}">
                  <a16:creationId xmlns:a16="http://schemas.microsoft.com/office/drawing/2014/main" id="{432586E2-6BAC-E7CD-BB54-E96FBD601B7C}"/>
                </a:ext>
              </a:extLst>
            </p:cNvPr>
            <p:cNvSpPr/>
            <p:nvPr/>
          </p:nvSpPr>
          <p:spPr>
            <a:xfrm>
              <a:off x="1261981" y="3994501"/>
              <a:ext cx="3960729" cy="3374258"/>
            </a:xfrm>
            <a:custGeom>
              <a:avLst/>
              <a:gdLst>
                <a:gd name="connsiteX0" fmla="*/ 2935492 w 3960729"/>
                <a:gd name="connsiteY0" fmla="*/ 2930660 h 3374258"/>
                <a:gd name="connsiteX1" fmla="*/ 2824656 w 3960729"/>
                <a:gd name="connsiteY1" fmla="*/ 2847533 h 3374258"/>
                <a:gd name="connsiteX2" fmla="*/ 2741529 w 3960729"/>
                <a:gd name="connsiteY2" fmla="*/ 2833678 h 3374258"/>
                <a:gd name="connsiteX3" fmla="*/ 2727674 w 3960729"/>
                <a:gd name="connsiteY3" fmla="*/ 2722842 h 3374258"/>
                <a:gd name="connsiteX4" fmla="*/ 2755383 w 3960729"/>
                <a:gd name="connsiteY4" fmla="*/ 2598151 h 3374258"/>
                <a:gd name="connsiteX5" fmla="*/ 2796947 w 3960729"/>
                <a:gd name="connsiteY5" fmla="*/ 2515024 h 3374258"/>
                <a:gd name="connsiteX6" fmla="*/ 2866220 w 3960729"/>
                <a:gd name="connsiteY6" fmla="*/ 2473460 h 3374258"/>
                <a:gd name="connsiteX7" fmla="*/ 2977056 w 3960729"/>
                <a:gd name="connsiteY7" fmla="*/ 2418042 h 3374258"/>
                <a:gd name="connsiteX8" fmla="*/ 3074038 w 3960729"/>
                <a:gd name="connsiteY8" fmla="*/ 2362624 h 3374258"/>
                <a:gd name="connsiteX9" fmla="*/ 3198729 w 3960729"/>
                <a:gd name="connsiteY9" fmla="*/ 2348769 h 3374258"/>
                <a:gd name="connsiteX10" fmla="*/ 3240292 w 3960729"/>
                <a:gd name="connsiteY10" fmla="*/ 2293351 h 3374258"/>
                <a:gd name="connsiteX11" fmla="*/ 3337274 w 3960729"/>
                <a:gd name="connsiteY11" fmla="*/ 2334915 h 3374258"/>
                <a:gd name="connsiteX12" fmla="*/ 3448110 w 3960729"/>
                <a:gd name="connsiteY12" fmla="*/ 2265642 h 3374258"/>
                <a:gd name="connsiteX13" fmla="*/ 3517383 w 3960729"/>
                <a:gd name="connsiteY13" fmla="*/ 2265642 h 3374258"/>
                <a:gd name="connsiteX14" fmla="*/ 3600510 w 3960729"/>
                <a:gd name="connsiteY14" fmla="*/ 2140951 h 3374258"/>
                <a:gd name="connsiteX15" fmla="*/ 3628220 w 3960729"/>
                <a:gd name="connsiteY15" fmla="*/ 1988551 h 3374258"/>
                <a:gd name="connsiteX16" fmla="*/ 3628220 w 3960729"/>
                <a:gd name="connsiteY16" fmla="*/ 1905424 h 3374258"/>
                <a:gd name="connsiteX17" fmla="*/ 3725201 w 3960729"/>
                <a:gd name="connsiteY17" fmla="*/ 1753024 h 3374258"/>
                <a:gd name="connsiteX18" fmla="*/ 3711347 w 3960729"/>
                <a:gd name="connsiteY18" fmla="*/ 1642187 h 3374258"/>
                <a:gd name="connsiteX19" fmla="*/ 3808329 w 3960729"/>
                <a:gd name="connsiteY19" fmla="*/ 1600624 h 3374258"/>
                <a:gd name="connsiteX20" fmla="*/ 3808329 w 3960729"/>
                <a:gd name="connsiteY20" fmla="*/ 1489787 h 3374258"/>
                <a:gd name="connsiteX21" fmla="*/ 3933020 w 3960729"/>
                <a:gd name="connsiteY21" fmla="*/ 1378951 h 3374258"/>
                <a:gd name="connsiteX22" fmla="*/ 3960729 w 3960729"/>
                <a:gd name="connsiteY22" fmla="*/ 1295824 h 3374258"/>
                <a:gd name="connsiteX23" fmla="*/ 3933020 w 3960729"/>
                <a:gd name="connsiteY23" fmla="*/ 1198842 h 3374258"/>
                <a:gd name="connsiteX24" fmla="*/ 3946874 w 3960729"/>
                <a:gd name="connsiteY24" fmla="*/ 1046442 h 3374258"/>
                <a:gd name="connsiteX25" fmla="*/ 3891456 w 3960729"/>
                <a:gd name="connsiteY25" fmla="*/ 1032587 h 3374258"/>
                <a:gd name="connsiteX26" fmla="*/ 3849892 w 3960729"/>
                <a:gd name="connsiteY26" fmla="*/ 991024 h 3374258"/>
                <a:gd name="connsiteX27" fmla="*/ 3780620 w 3960729"/>
                <a:gd name="connsiteY27" fmla="*/ 1004878 h 3374258"/>
                <a:gd name="connsiteX28" fmla="*/ 3725201 w 3960729"/>
                <a:gd name="connsiteY28" fmla="*/ 907897 h 3374258"/>
                <a:gd name="connsiteX29" fmla="*/ 3669783 w 3960729"/>
                <a:gd name="connsiteY29" fmla="*/ 727787 h 3374258"/>
                <a:gd name="connsiteX30" fmla="*/ 3655929 w 3960729"/>
                <a:gd name="connsiteY30" fmla="*/ 589242 h 3374258"/>
                <a:gd name="connsiteX31" fmla="*/ 3600510 w 3960729"/>
                <a:gd name="connsiteY31" fmla="*/ 436842 h 3374258"/>
                <a:gd name="connsiteX32" fmla="*/ 3545092 w 3960729"/>
                <a:gd name="connsiteY32" fmla="*/ 367569 h 3374258"/>
                <a:gd name="connsiteX33" fmla="*/ 3475820 w 3960729"/>
                <a:gd name="connsiteY33" fmla="*/ 367569 h 3374258"/>
                <a:gd name="connsiteX34" fmla="*/ 3378838 w 3960729"/>
                <a:gd name="connsiteY34" fmla="*/ 284442 h 3374258"/>
                <a:gd name="connsiteX35" fmla="*/ 3295710 w 3960729"/>
                <a:gd name="connsiteY35" fmla="*/ 159751 h 3374258"/>
                <a:gd name="connsiteX36" fmla="*/ 3268001 w 3960729"/>
                <a:gd name="connsiteY36" fmla="*/ 76624 h 3374258"/>
                <a:gd name="connsiteX37" fmla="*/ 3240292 w 3960729"/>
                <a:gd name="connsiteY37" fmla="*/ 7351 h 3374258"/>
                <a:gd name="connsiteX38" fmla="*/ 3143310 w 3960729"/>
                <a:gd name="connsiteY38" fmla="*/ 90478 h 3374258"/>
                <a:gd name="connsiteX39" fmla="*/ 2935492 w 3960729"/>
                <a:gd name="connsiteY39" fmla="*/ 104333 h 3374258"/>
                <a:gd name="connsiteX40" fmla="*/ 2880074 w 3960729"/>
                <a:gd name="connsiteY40" fmla="*/ 76624 h 3374258"/>
                <a:gd name="connsiteX41" fmla="*/ 2755383 w 3960729"/>
                <a:gd name="connsiteY41" fmla="*/ 21206 h 3374258"/>
                <a:gd name="connsiteX42" fmla="*/ 2658401 w 3960729"/>
                <a:gd name="connsiteY42" fmla="*/ 7351 h 3374258"/>
                <a:gd name="connsiteX43" fmla="*/ 2602983 w 3960729"/>
                <a:gd name="connsiteY43" fmla="*/ 132042 h 3374258"/>
                <a:gd name="connsiteX44" fmla="*/ 2672256 w 3960729"/>
                <a:gd name="connsiteY44" fmla="*/ 242878 h 3374258"/>
                <a:gd name="connsiteX45" fmla="*/ 2519856 w 3960729"/>
                <a:gd name="connsiteY45" fmla="*/ 312151 h 3374258"/>
                <a:gd name="connsiteX46" fmla="*/ 2464438 w 3960729"/>
                <a:gd name="connsiteY46" fmla="*/ 395278 h 3374258"/>
                <a:gd name="connsiteX47" fmla="*/ 2436729 w 3960729"/>
                <a:gd name="connsiteY47" fmla="*/ 478406 h 3374258"/>
                <a:gd name="connsiteX48" fmla="*/ 2367456 w 3960729"/>
                <a:gd name="connsiteY48" fmla="*/ 561533 h 3374258"/>
                <a:gd name="connsiteX49" fmla="*/ 2298183 w 3960729"/>
                <a:gd name="connsiteY49" fmla="*/ 603097 h 3374258"/>
                <a:gd name="connsiteX50" fmla="*/ 2270474 w 3960729"/>
                <a:gd name="connsiteY50" fmla="*/ 672369 h 3374258"/>
                <a:gd name="connsiteX51" fmla="*/ 2298183 w 3960729"/>
                <a:gd name="connsiteY51" fmla="*/ 755497 h 3374258"/>
                <a:gd name="connsiteX52" fmla="*/ 2298183 w 3960729"/>
                <a:gd name="connsiteY52" fmla="*/ 866333 h 3374258"/>
                <a:gd name="connsiteX53" fmla="*/ 2284329 w 3960729"/>
                <a:gd name="connsiteY53" fmla="*/ 949460 h 3374258"/>
                <a:gd name="connsiteX54" fmla="*/ 2187347 w 3960729"/>
                <a:gd name="connsiteY54" fmla="*/ 1004878 h 3374258"/>
                <a:gd name="connsiteX55" fmla="*/ 2145783 w 3960729"/>
                <a:gd name="connsiteY55" fmla="*/ 1074151 h 3374258"/>
                <a:gd name="connsiteX56" fmla="*/ 2131929 w 3960729"/>
                <a:gd name="connsiteY56" fmla="*/ 1171133 h 3374258"/>
                <a:gd name="connsiteX57" fmla="*/ 2173492 w 3960729"/>
                <a:gd name="connsiteY57" fmla="*/ 1226551 h 3374258"/>
                <a:gd name="connsiteX58" fmla="*/ 2145783 w 3960729"/>
                <a:gd name="connsiteY58" fmla="*/ 1281969 h 3374258"/>
                <a:gd name="connsiteX59" fmla="*/ 2076510 w 3960729"/>
                <a:gd name="connsiteY59" fmla="*/ 1268115 h 3374258"/>
                <a:gd name="connsiteX60" fmla="*/ 2034947 w 3960729"/>
                <a:gd name="connsiteY60" fmla="*/ 1295824 h 3374258"/>
                <a:gd name="connsiteX61" fmla="*/ 2007238 w 3960729"/>
                <a:gd name="connsiteY61" fmla="*/ 1365097 h 3374258"/>
                <a:gd name="connsiteX62" fmla="*/ 2090365 w 3960729"/>
                <a:gd name="connsiteY62" fmla="*/ 1475933 h 3374258"/>
                <a:gd name="connsiteX63" fmla="*/ 2062656 w 3960729"/>
                <a:gd name="connsiteY63" fmla="*/ 1559060 h 3374258"/>
                <a:gd name="connsiteX64" fmla="*/ 1979529 w 3960729"/>
                <a:gd name="connsiteY64" fmla="*/ 1586769 h 3374258"/>
                <a:gd name="connsiteX65" fmla="*/ 1993383 w 3960729"/>
                <a:gd name="connsiteY65" fmla="*/ 1669897 h 3374258"/>
                <a:gd name="connsiteX66" fmla="*/ 1951820 w 3960729"/>
                <a:gd name="connsiteY66" fmla="*/ 1669897 h 3374258"/>
                <a:gd name="connsiteX67" fmla="*/ 1910256 w 3960729"/>
                <a:gd name="connsiteY67" fmla="*/ 1739169 h 3374258"/>
                <a:gd name="connsiteX68" fmla="*/ 1868692 w 3960729"/>
                <a:gd name="connsiteY68" fmla="*/ 1697606 h 3374258"/>
                <a:gd name="connsiteX69" fmla="*/ 1827129 w 3960729"/>
                <a:gd name="connsiteY69" fmla="*/ 1683751 h 3374258"/>
                <a:gd name="connsiteX70" fmla="*/ 1785565 w 3960729"/>
                <a:gd name="connsiteY70" fmla="*/ 1766878 h 3374258"/>
                <a:gd name="connsiteX71" fmla="*/ 1688583 w 3960729"/>
                <a:gd name="connsiteY71" fmla="*/ 1794587 h 3374258"/>
                <a:gd name="connsiteX72" fmla="*/ 1716292 w 3960729"/>
                <a:gd name="connsiteY72" fmla="*/ 1891569 h 3374258"/>
                <a:gd name="connsiteX73" fmla="*/ 1619310 w 3960729"/>
                <a:gd name="connsiteY73" fmla="*/ 1891569 h 3374258"/>
                <a:gd name="connsiteX74" fmla="*/ 1550038 w 3960729"/>
                <a:gd name="connsiteY74" fmla="*/ 1877715 h 3374258"/>
                <a:gd name="connsiteX75" fmla="*/ 1508474 w 3960729"/>
                <a:gd name="connsiteY75" fmla="*/ 1877715 h 3374258"/>
                <a:gd name="connsiteX76" fmla="*/ 1494620 w 3960729"/>
                <a:gd name="connsiteY76" fmla="*/ 1933133 h 3374258"/>
                <a:gd name="connsiteX77" fmla="*/ 1466910 w 3960729"/>
                <a:gd name="connsiteY77" fmla="*/ 1946987 h 3374258"/>
                <a:gd name="connsiteX78" fmla="*/ 1453056 w 3960729"/>
                <a:gd name="connsiteY78" fmla="*/ 2002406 h 3374258"/>
                <a:gd name="connsiteX79" fmla="*/ 1383783 w 3960729"/>
                <a:gd name="connsiteY79" fmla="*/ 2002406 h 3374258"/>
                <a:gd name="connsiteX80" fmla="*/ 1411492 w 3960729"/>
                <a:gd name="connsiteY80" fmla="*/ 2085533 h 3374258"/>
                <a:gd name="connsiteX81" fmla="*/ 1342220 w 3960729"/>
                <a:gd name="connsiteY81" fmla="*/ 2099387 h 3374258"/>
                <a:gd name="connsiteX82" fmla="*/ 1300656 w 3960729"/>
                <a:gd name="connsiteY82" fmla="*/ 2099387 h 3374258"/>
                <a:gd name="connsiteX83" fmla="*/ 1272947 w 3960729"/>
                <a:gd name="connsiteY83" fmla="*/ 2127097 h 3374258"/>
                <a:gd name="connsiteX84" fmla="*/ 1231383 w 3960729"/>
                <a:gd name="connsiteY84" fmla="*/ 2154806 h 3374258"/>
                <a:gd name="connsiteX85" fmla="*/ 1189820 w 3960729"/>
                <a:gd name="connsiteY85" fmla="*/ 2154806 h 3374258"/>
                <a:gd name="connsiteX86" fmla="*/ 1078983 w 3960729"/>
                <a:gd name="connsiteY86" fmla="*/ 2085533 h 3374258"/>
                <a:gd name="connsiteX87" fmla="*/ 1051274 w 3960729"/>
                <a:gd name="connsiteY87" fmla="*/ 2085533 h 3374258"/>
                <a:gd name="connsiteX88" fmla="*/ 995856 w 3960729"/>
                <a:gd name="connsiteY88" fmla="*/ 2127097 h 3374258"/>
                <a:gd name="connsiteX89" fmla="*/ 926583 w 3960729"/>
                <a:gd name="connsiteY89" fmla="*/ 2085533 h 3374258"/>
                <a:gd name="connsiteX90" fmla="*/ 857310 w 3960729"/>
                <a:gd name="connsiteY90" fmla="*/ 2043969 h 3374258"/>
                <a:gd name="connsiteX91" fmla="*/ 829601 w 3960729"/>
                <a:gd name="connsiteY91" fmla="*/ 2154806 h 3374258"/>
                <a:gd name="connsiteX92" fmla="*/ 774183 w 3960729"/>
                <a:gd name="connsiteY92" fmla="*/ 2127097 h 3374258"/>
                <a:gd name="connsiteX93" fmla="*/ 746474 w 3960729"/>
                <a:gd name="connsiteY93" fmla="*/ 2043969 h 3374258"/>
                <a:gd name="connsiteX94" fmla="*/ 649492 w 3960729"/>
                <a:gd name="connsiteY94" fmla="*/ 2043969 h 3374258"/>
                <a:gd name="connsiteX95" fmla="*/ 607929 w 3960729"/>
                <a:gd name="connsiteY95" fmla="*/ 2113242 h 3374258"/>
                <a:gd name="connsiteX96" fmla="*/ 566365 w 3960729"/>
                <a:gd name="connsiteY96" fmla="*/ 2071678 h 3374258"/>
                <a:gd name="connsiteX97" fmla="*/ 580220 w 3960729"/>
                <a:gd name="connsiteY97" fmla="*/ 1988551 h 3374258"/>
                <a:gd name="connsiteX98" fmla="*/ 621783 w 3960729"/>
                <a:gd name="connsiteY98" fmla="*/ 1946987 h 3374258"/>
                <a:gd name="connsiteX99" fmla="*/ 663347 w 3960729"/>
                <a:gd name="connsiteY99" fmla="*/ 1946987 h 3374258"/>
                <a:gd name="connsiteX100" fmla="*/ 704910 w 3960729"/>
                <a:gd name="connsiteY100" fmla="*/ 1905424 h 3374258"/>
                <a:gd name="connsiteX101" fmla="*/ 635638 w 3960729"/>
                <a:gd name="connsiteY101" fmla="*/ 1822297 h 3374258"/>
                <a:gd name="connsiteX102" fmla="*/ 552510 w 3960729"/>
                <a:gd name="connsiteY102" fmla="*/ 1780733 h 3374258"/>
                <a:gd name="connsiteX103" fmla="*/ 538656 w 3960729"/>
                <a:gd name="connsiteY103" fmla="*/ 1863860 h 3374258"/>
                <a:gd name="connsiteX104" fmla="*/ 538656 w 3960729"/>
                <a:gd name="connsiteY104" fmla="*/ 1974697 h 3374258"/>
                <a:gd name="connsiteX105" fmla="*/ 455529 w 3960729"/>
                <a:gd name="connsiteY105" fmla="*/ 2030115 h 3374258"/>
                <a:gd name="connsiteX106" fmla="*/ 372401 w 3960729"/>
                <a:gd name="connsiteY106" fmla="*/ 2113242 h 3374258"/>
                <a:gd name="connsiteX107" fmla="*/ 303129 w 3960729"/>
                <a:gd name="connsiteY107" fmla="*/ 2168660 h 3374258"/>
                <a:gd name="connsiteX108" fmla="*/ 233856 w 3960729"/>
                <a:gd name="connsiteY108" fmla="*/ 2265642 h 3374258"/>
                <a:gd name="connsiteX109" fmla="*/ 123020 w 3960729"/>
                <a:gd name="connsiteY109" fmla="*/ 2307206 h 3374258"/>
                <a:gd name="connsiteX110" fmla="*/ 12183 w 3960729"/>
                <a:gd name="connsiteY110" fmla="*/ 2307206 h 3374258"/>
                <a:gd name="connsiteX111" fmla="*/ 12183 w 3960729"/>
                <a:gd name="connsiteY111" fmla="*/ 2390333 h 3374258"/>
                <a:gd name="connsiteX112" fmla="*/ 95310 w 3960729"/>
                <a:gd name="connsiteY112" fmla="*/ 2473460 h 3374258"/>
                <a:gd name="connsiteX113" fmla="*/ 150729 w 3960729"/>
                <a:gd name="connsiteY113" fmla="*/ 2570442 h 3374258"/>
                <a:gd name="connsiteX114" fmla="*/ 178438 w 3960729"/>
                <a:gd name="connsiteY114" fmla="*/ 2722842 h 3374258"/>
                <a:gd name="connsiteX115" fmla="*/ 192292 w 3960729"/>
                <a:gd name="connsiteY115" fmla="*/ 2847533 h 3374258"/>
                <a:gd name="connsiteX116" fmla="*/ 178438 w 3960729"/>
                <a:gd name="connsiteY116" fmla="*/ 2902951 h 3374258"/>
                <a:gd name="connsiteX117" fmla="*/ 95310 w 3960729"/>
                <a:gd name="connsiteY117" fmla="*/ 2930660 h 3374258"/>
                <a:gd name="connsiteX118" fmla="*/ 39892 w 3960729"/>
                <a:gd name="connsiteY118" fmla="*/ 2986078 h 3374258"/>
                <a:gd name="connsiteX119" fmla="*/ 67601 w 3960729"/>
                <a:gd name="connsiteY119" fmla="*/ 3069206 h 3374258"/>
                <a:gd name="connsiteX120" fmla="*/ 123020 w 3960729"/>
                <a:gd name="connsiteY120" fmla="*/ 3055351 h 3374258"/>
                <a:gd name="connsiteX121" fmla="*/ 178438 w 3960729"/>
                <a:gd name="connsiteY121" fmla="*/ 3027642 h 3374258"/>
                <a:gd name="connsiteX122" fmla="*/ 233856 w 3960729"/>
                <a:gd name="connsiteY122" fmla="*/ 3041497 h 3374258"/>
                <a:gd name="connsiteX123" fmla="*/ 330838 w 3960729"/>
                <a:gd name="connsiteY123" fmla="*/ 3152333 h 3374258"/>
                <a:gd name="connsiteX124" fmla="*/ 427820 w 3960729"/>
                <a:gd name="connsiteY124" fmla="*/ 3207751 h 3374258"/>
                <a:gd name="connsiteX125" fmla="*/ 607929 w 3960729"/>
                <a:gd name="connsiteY125" fmla="*/ 3263169 h 3374258"/>
                <a:gd name="connsiteX126" fmla="*/ 718765 w 3960729"/>
                <a:gd name="connsiteY126" fmla="*/ 3346297 h 3374258"/>
                <a:gd name="connsiteX127" fmla="*/ 788038 w 3960729"/>
                <a:gd name="connsiteY127" fmla="*/ 3360151 h 3374258"/>
                <a:gd name="connsiteX128" fmla="*/ 801892 w 3960729"/>
                <a:gd name="connsiteY128" fmla="*/ 3332442 h 3374258"/>
                <a:gd name="connsiteX129" fmla="*/ 885020 w 3960729"/>
                <a:gd name="connsiteY129" fmla="*/ 3374006 h 3374258"/>
                <a:gd name="connsiteX130" fmla="*/ 940438 w 3960729"/>
                <a:gd name="connsiteY130" fmla="*/ 3346297 h 3374258"/>
                <a:gd name="connsiteX131" fmla="*/ 912729 w 3960729"/>
                <a:gd name="connsiteY131" fmla="*/ 3277024 h 3374258"/>
                <a:gd name="connsiteX132" fmla="*/ 968147 w 3960729"/>
                <a:gd name="connsiteY132" fmla="*/ 3207751 h 3374258"/>
                <a:gd name="connsiteX133" fmla="*/ 1078983 w 3960729"/>
                <a:gd name="connsiteY133" fmla="*/ 3249315 h 3374258"/>
                <a:gd name="connsiteX134" fmla="*/ 1189820 w 3960729"/>
                <a:gd name="connsiteY134" fmla="*/ 3263169 h 3374258"/>
                <a:gd name="connsiteX135" fmla="*/ 1314510 w 3960729"/>
                <a:gd name="connsiteY135" fmla="*/ 3318587 h 3374258"/>
                <a:gd name="connsiteX136" fmla="*/ 1439201 w 3960729"/>
                <a:gd name="connsiteY136" fmla="*/ 3318587 h 3374258"/>
                <a:gd name="connsiteX137" fmla="*/ 1439201 w 3960729"/>
                <a:gd name="connsiteY137" fmla="*/ 3263169 h 3374258"/>
                <a:gd name="connsiteX138" fmla="*/ 1356074 w 3960729"/>
                <a:gd name="connsiteY138" fmla="*/ 3180042 h 3374258"/>
                <a:gd name="connsiteX139" fmla="*/ 1286801 w 3960729"/>
                <a:gd name="connsiteY139" fmla="*/ 3152333 h 3374258"/>
                <a:gd name="connsiteX140" fmla="*/ 1369929 w 3960729"/>
                <a:gd name="connsiteY140" fmla="*/ 3027642 h 3374258"/>
                <a:gd name="connsiteX141" fmla="*/ 1369929 w 3960729"/>
                <a:gd name="connsiteY141" fmla="*/ 3013787 h 3374258"/>
                <a:gd name="connsiteX142" fmla="*/ 1494620 w 3960729"/>
                <a:gd name="connsiteY142" fmla="*/ 2958369 h 3374258"/>
                <a:gd name="connsiteX143" fmla="*/ 1494620 w 3960729"/>
                <a:gd name="connsiteY143" fmla="*/ 2944515 h 3374258"/>
                <a:gd name="connsiteX144" fmla="*/ 1619310 w 3960729"/>
                <a:gd name="connsiteY144" fmla="*/ 2944515 h 3374258"/>
                <a:gd name="connsiteX145" fmla="*/ 1702438 w 3960729"/>
                <a:gd name="connsiteY145" fmla="*/ 2916806 h 3374258"/>
                <a:gd name="connsiteX146" fmla="*/ 1744001 w 3960729"/>
                <a:gd name="connsiteY146" fmla="*/ 2889097 h 3374258"/>
                <a:gd name="connsiteX147" fmla="*/ 1827129 w 3960729"/>
                <a:gd name="connsiteY147" fmla="*/ 2972224 h 3374258"/>
                <a:gd name="connsiteX148" fmla="*/ 1951820 w 3960729"/>
                <a:gd name="connsiteY148" fmla="*/ 3013787 h 3374258"/>
                <a:gd name="connsiteX149" fmla="*/ 2062656 w 3960729"/>
                <a:gd name="connsiteY149" fmla="*/ 3013787 h 3374258"/>
                <a:gd name="connsiteX150" fmla="*/ 2187347 w 3960729"/>
                <a:gd name="connsiteY150" fmla="*/ 3083060 h 3374258"/>
                <a:gd name="connsiteX151" fmla="*/ 2201201 w 3960729"/>
                <a:gd name="connsiteY151" fmla="*/ 3027642 h 3374258"/>
                <a:gd name="connsiteX152" fmla="*/ 2201201 w 3960729"/>
                <a:gd name="connsiteY152" fmla="*/ 2972224 h 3374258"/>
                <a:gd name="connsiteX153" fmla="*/ 2325892 w 3960729"/>
                <a:gd name="connsiteY153" fmla="*/ 2958369 h 3374258"/>
                <a:gd name="connsiteX154" fmla="*/ 2395165 w 3960729"/>
                <a:gd name="connsiteY154" fmla="*/ 2916806 h 3374258"/>
                <a:gd name="connsiteX155" fmla="*/ 2478292 w 3960729"/>
                <a:gd name="connsiteY155" fmla="*/ 2930660 h 3374258"/>
                <a:gd name="connsiteX156" fmla="*/ 2519856 w 3960729"/>
                <a:gd name="connsiteY156" fmla="*/ 3027642 h 3374258"/>
                <a:gd name="connsiteX157" fmla="*/ 2575274 w 3960729"/>
                <a:gd name="connsiteY157" fmla="*/ 2972224 h 3374258"/>
                <a:gd name="connsiteX158" fmla="*/ 2699965 w 3960729"/>
                <a:gd name="connsiteY158" fmla="*/ 2944515 h 3374258"/>
                <a:gd name="connsiteX159" fmla="*/ 2796947 w 3960729"/>
                <a:gd name="connsiteY159" fmla="*/ 3027642 h 3374258"/>
                <a:gd name="connsiteX160" fmla="*/ 2921638 w 3960729"/>
                <a:gd name="connsiteY160" fmla="*/ 2999933 h 3374258"/>
                <a:gd name="connsiteX161" fmla="*/ 2935492 w 3960729"/>
                <a:gd name="connsiteY161" fmla="*/ 2930660 h 337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3960729" h="3374258">
                  <a:moveTo>
                    <a:pt x="2935492" y="2930660"/>
                  </a:moveTo>
                  <a:cubicBezTo>
                    <a:pt x="2919328" y="2905260"/>
                    <a:pt x="2856983" y="2863697"/>
                    <a:pt x="2824656" y="2847533"/>
                  </a:cubicBezTo>
                  <a:cubicBezTo>
                    <a:pt x="2792329" y="2831369"/>
                    <a:pt x="2757693" y="2854460"/>
                    <a:pt x="2741529" y="2833678"/>
                  </a:cubicBezTo>
                  <a:cubicBezTo>
                    <a:pt x="2725365" y="2812896"/>
                    <a:pt x="2725365" y="2762097"/>
                    <a:pt x="2727674" y="2722842"/>
                  </a:cubicBezTo>
                  <a:cubicBezTo>
                    <a:pt x="2729983" y="2683587"/>
                    <a:pt x="2743838" y="2632787"/>
                    <a:pt x="2755383" y="2598151"/>
                  </a:cubicBezTo>
                  <a:cubicBezTo>
                    <a:pt x="2766928" y="2563515"/>
                    <a:pt x="2778474" y="2535806"/>
                    <a:pt x="2796947" y="2515024"/>
                  </a:cubicBezTo>
                  <a:cubicBezTo>
                    <a:pt x="2815420" y="2494242"/>
                    <a:pt x="2836202" y="2489624"/>
                    <a:pt x="2866220" y="2473460"/>
                  </a:cubicBezTo>
                  <a:cubicBezTo>
                    <a:pt x="2896238" y="2457296"/>
                    <a:pt x="2942420" y="2436515"/>
                    <a:pt x="2977056" y="2418042"/>
                  </a:cubicBezTo>
                  <a:cubicBezTo>
                    <a:pt x="3011692" y="2399569"/>
                    <a:pt x="3037093" y="2374169"/>
                    <a:pt x="3074038" y="2362624"/>
                  </a:cubicBezTo>
                  <a:cubicBezTo>
                    <a:pt x="3110984" y="2351078"/>
                    <a:pt x="3198729" y="2348769"/>
                    <a:pt x="3198729" y="2348769"/>
                  </a:cubicBezTo>
                  <a:cubicBezTo>
                    <a:pt x="3226438" y="2337223"/>
                    <a:pt x="3217201" y="2295660"/>
                    <a:pt x="3240292" y="2293351"/>
                  </a:cubicBezTo>
                  <a:cubicBezTo>
                    <a:pt x="3263383" y="2291042"/>
                    <a:pt x="3302638" y="2339533"/>
                    <a:pt x="3337274" y="2334915"/>
                  </a:cubicBezTo>
                  <a:cubicBezTo>
                    <a:pt x="3371910" y="2330297"/>
                    <a:pt x="3418092" y="2277187"/>
                    <a:pt x="3448110" y="2265642"/>
                  </a:cubicBezTo>
                  <a:cubicBezTo>
                    <a:pt x="3478128" y="2254097"/>
                    <a:pt x="3491983" y="2286424"/>
                    <a:pt x="3517383" y="2265642"/>
                  </a:cubicBezTo>
                  <a:cubicBezTo>
                    <a:pt x="3542783" y="2244860"/>
                    <a:pt x="3582037" y="2187133"/>
                    <a:pt x="3600510" y="2140951"/>
                  </a:cubicBezTo>
                  <a:cubicBezTo>
                    <a:pt x="3618983" y="2094769"/>
                    <a:pt x="3623602" y="2027805"/>
                    <a:pt x="3628220" y="1988551"/>
                  </a:cubicBezTo>
                  <a:cubicBezTo>
                    <a:pt x="3632838" y="1949296"/>
                    <a:pt x="3612057" y="1944678"/>
                    <a:pt x="3628220" y="1905424"/>
                  </a:cubicBezTo>
                  <a:cubicBezTo>
                    <a:pt x="3644384" y="1866169"/>
                    <a:pt x="3711347" y="1796897"/>
                    <a:pt x="3725201" y="1753024"/>
                  </a:cubicBezTo>
                  <a:cubicBezTo>
                    <a:pt x="3739055" y="1709151"/>
                    <a:pt x="3697492" y="1667587"/>
                    <a:pt x="3711347" y="1642187"/>
                  </a:cubicBezTo>
                  <a:cubicBezTo>
                    <a:pt x="3725202" y="1616787"/>
                    <a:pt x="3792165" y="1626024"/>
                    <a:pt x="3808329" y="1600624"/>
                  </a:cubicBezTo>
                  <a:cubicBezTo>
                    <a:pt x="3824493" y="1575224"/>
                    <a:pt x="3787547" y="1526732"/>
                    <a:pt x="3808329" y="1489787"/>
                  </a:cubicBezTo>
                  <a:cubicBezTo>
                    <a:pt x="3829111" y="1452842"/>
                    <a:pt x="3907620" y="1411278"/>
                    <a:pt x="3933020" y="1378951"/>
                  </a:cubicBezTo>
                  <a:cubicBezTo>
                    <a:pt x="3958420" y="1346624"/>
                    <a:pt x="3960729" y="1325842"/>
                    <a:pt x="3960729" y="1295824"/>
                  </a:cubicBezTo>
                  <a:cubicBezTo>
                    <a:pt x="3960729" y="1265806"/>
                    <a:pt x="3935329" y="1240406"/>
                    <a:pt x="3933020" y="1198842"/>
                  </a:cubicBezTo>
                  <a:cubicBezTo>
                    <a:pt x="3930711" y="1157278"/>
                    <a:pt x="3953801" y="1074151"/>
                    <a:pt x="3946874" y="1046442"/>
                  </a:cubicBezTo>
                  <a:cubicBezTo>
                    <a:pt x="3939947" y="1018733"/>
                    <a:pt x="3891456" y="1032587"/>
                    <a:pt x="3891456" y="1032587"/>
                  </a:cubicBezTo>
                  <a:cubicBezTo>
                    <a:pt x="3875292" y="1023351"/>
                    <a:pt x="3868365" y="995642"/>
                    <a:pt x="3849892" y="991024"/>
                  </a:cubicBezTo>
                  <a:cubicBezTo>
                    <a:pt x="3831419" y="986406"/>
                    <a:pt x="3801402" y="1018732"/>
                    <a:pt x="3780620" y="1004878"/>
                  </a:cubicBezTo>
                  <a:cubicBezTo>
                    <a:pt x="3759838" y="991024"/>
                    <a:pt x="3743674" y="954079"/>
                    <a:pt x="3725201" y="907897"/>
                  </a:cubicBezTo>
                  <a:cubicBezTo>
                    <a:pt x="3706728" y="861715"/>
                    <a:pt x="3681328" y="780896"/>
                    <a:pt x="3669783" y="727787"/>
                  </a:cubicBezTo>
                  <a:cubicBezTo>
                    <a:pt x="3658238" y="674678"/>
                    <a:pt x="3667474" y="637733"/>
                    <a:pt x="3655929" y="589242"/>
                  </a:cubicBezTo>
                  <a:cubicBezTo>
                    <a:pt x="3644384" y="540751"/>
                    <a:pt x="3618983" y="473787"/>
                    <a:pt x="3600510" y="436842"/>
                  </a:cubicBezTo>
                  <a:cubicBezTo>
                    <a:pt x="3582037" y="399897"/>
                    <a:pt x="3565874" y="379114"/>
                    <a:pt x="3545092" y="367569"/>
                  </a:cubicBezTo>
                  <a:cubicBezTo>
                    <a:pt x="3524310" y="356023"/>
                    <a:pt x="3503529" y="381423"/>
                    <a:pt x="3475820" y="367569"/>
                  </a:cubicBezTo>
                  <a:cubicBezTo>
                    <a:pt x="3448111" y="353715"/>
                    <a:pt x="3408856" y="319078"/>
                    <a:pt x="3378838" y="284442"/>
                  </a:cubicBezTo>
                  <a:cubicBezTo>
                    <a:pt x="3348820" y="249806"/>
                    <a:pt x="3314183" y="194387"/>
                    <a:pt x="3295710" y="159751"/>
                  </a:cubicBezTo>
                  <a:cubicBezTo>
                    <a:pt x="3277237" y="125115"/>
                    <a:pt x="3277237" y="102024"/>
                    <a:pt x="3268001" y="76624"/>
                  </a:cubicBezTo>
                  <a:cubicBezTo>
                    <a:pt x="3258765" y="51224"/>
                    <a:pt x="3261074" y="5042"/>
                    <a:pt x="3240292" y="7351"/>
                  </a:cubicBezTo>
                  <a:cubicBezTo>
                    <a:pt x="3219510" y="9660"/>
                    <a:pt x="3194110" y="74314"/>
                    <a:pt x="3143310" y="90478"/>
                  </a:cubicBezTo>
                  <a:cubicBezTo>
                    <a:pt x="3092510" y="106642"/>
                    <a:pt x="2979365" y="106642"/>
                    <a:pt x="2935492" y="104333"/>
                  </a:cubicBezTo>
                  <a:cubicBezTo>
                    <a:pt x="2891619" y="102024"/>
                    <a:pt x="2910092" y="90478"/>
                    <a:pt x="2880074" y="76624"/>
                  </a:cubicBezTo>
                  <a:cubicBezTo>
                    <a:pt x="2850056" y="62770"/>
                    <a:pt x="2792328" y="32751"/>
                    <a:pt x="2755383" y="21206"/>
                  </a:cubicBezTo>
                  <a:cubicBezTo>
                    <a:pt x="2718437" y="9660"/>
                    <a:pt x="2683801" y="-11122"/>
                    <a:pt x="2658401" y="7351"/>
                  </a:cubicBezTo>
                  <a:cubicBezTo>
                    <a:pt x="2633001" y="25824"/>
                    <a:pt x="2600674" y="92787"/>
                    <a:pt x="2602983" y="132042"/>
                  </a:cubicBezTo>
                  <a:cubicBezTo>
                    <a:pt x="2605292" y="171297"/>
                    <a:pt x="2686110" y="212860"/>
                    <a:pt x="2672256" y="242878"/>
                  </a:cubicBezTo>
                  <a:cubicBezTo>
                    <a:pt x="2658402" y="272896"/>
                    <a:pt x="2554492" y="286751"/>
                    <a:pt x="2519856" y="312151"/>
                  </a:cubicBezTo>
                  <a:cubicBezTo>
                    <a:pt x="2485220" y="337551"/>
                    <a:pt x="2478292" y="367569"/>
                    <a:pt x="2464438" y="395278"/>
                  </a:cubicBezTo>
                  <a:cubicBezTo>
                    <a:pt x="2450584" y="422987"/>
                    <a:pt x="2452893" y="450697"/>
                    <a:pt x="2436729" y="478406"/>
                  </a:cubicBezTo>
                  <a:cubicBezTo>
                    <a:pt x="2420565" y="506115"/>
                    <a:pt x="2390547" y="540751"/>
                    <a:pt x="2367456" y="561533"/>
                  </a:cubicBezTo>
                  <a:cubicBezTo>
                    <a:pt x="2344365" y="582315"/>
                    <a:pt x="2298183" y="603097"/>
                    <a:pt x="2298183" y="603097"/>
                  </a:cubicBezTo>
                  <a:cubicBezTo>
                    <a:pt x="2282019" y="621570"/>
                    <a:pt x="2270474" y="646969"/>
                    <a:pt x="2270474" y="672369"/>
                  </a:cubicBezTo>
                  <a:cubicBezTo>
                    <a:pt x="2270474" y="697769"/>
                    <a:pt x="2293565" y="723170"/>
                    <a:pt x="2298183" y="755497"/>
                  </a:cubicBezTo>
                  <a:cubicBezTo>
                    <a:pt x="2302801" y="787824"/>
                    <a:pt x="2300492" y="834006"/>
                    <a:pt x="2298183" y="866333"/>
                  </a:cubicBezTo>
                  <a:cubicBezTo>
                    <a:pt x="2295874" y="898660"/>
                    <a:pt x="2302802" y="926369"/>
                    <a:pt x="2284329" y="949460"/>
                  </a:cubicBezTo>
                  <a:cubicBezTo>
                    <a:pt x="2265856" y="972551"/>
                    <a:pt x="2210438" y="984096"/>
                    <a:pt x="2187347" y="1004878"/>
                  </a:cubicBezTo>
                  <a:cubicBezTo>
                    <a:pt x="2164256" y="1025660"/>
                    <a:pt x="2155019" y="1046442"/>
                    <a:pt x="2145783" y="1074151"/>
                  </a:cubicBezTo>
                  <a:cubicBezTo>
                    <a:pt x="2136547" y="1101860"/>
                    <a:pt x="2127311" y="1145733"/>
                    <a:pt x="2131929" y="1171133"/>
                  </a:cubicBezTo>
                  <a:cubicBezTo>
                    <a:pt x="2136547" y="1196533"/>
                    <a:pt x="2173492" y="1226551"/>
                    <a:pt x="2173492" y="1226551"/>
                  </a:cubicBezTo>
                  <a:cubicBezTo>
                    <a:pt x="2175801" y="1245024"/>
                    <a:pt x="2161947" y="1275042"/>
                    <a:pt x="2145783" y="1281969"/>
                  </a:cubicBezTo>
                  <a:cubicBezTo>
                    <a:pt x="2129619" y="1288896"/>
                    <a:pt x="2076510" y="1268115"/>
                    <a:pt x="2076510" y="1268115"/>
                  </a:cubicBezTo>
                  <a:cubicBezTo>
                    <a:pt x="2058037" y="1270424"/>
                    <a:pt x="2046492" y="1279660"/>
                    <a:pt x="2034947" y="1295824"/>
                  </a:cubicBezTo>
                  <a:cubicBezTo>
                    <a:pt x="2023402" y="1311988"/>
                    <a:pt x="1998002" y="1335079"/>
                    <a:pt x="2007238" y="1365097"/>
                  </a:cubicBezTo>
                  <a:cubicBezTo>
                    <a:pt x="2016474" y="1395115"/>
                    <a:pt x="2081129" y="1443606"/>
                    <a:pt x="2090365" y="1475933"/>
                  </a:cubicBezTo>
                  <a:cubicBezTo>
                    <a:pt x="2099601" y="1508260"/>
                    <a:pt x="2081129" y="1540587"/>
                    <a:pt x="2062656" y="1559060"/>
                  </a:cubicBezTo>
                  <a:cubicBezTo>
                    <a:pt x="2044183" y="1577533"/>
                    <a:pt x="1991074" y="1568296"/>
                    <a:pt x="1979529" y="1586769"/>
                  </a:cubicBezTo>
                  <a:cubicBezTo>
                    <a:pt x="1967984" y="1605242"/>
                    <a:pt x="1993383" y="1669897"/>
                    <a:pt x="1993383" y="1669897"/>
                  </a:cubicBezTo>
                  <a:cubicBezTo>
                    <a:pt x="1988765" y="1683752"/>
                    <a:pt x="1965674" y="1658352"/>
                    <a:pt x="1951820" y="1669897"/>
                  </a:cubicBezTo>
                  <a:cubicBezTo>
                    <a:pt x="1937966" y="1681442"/>
                    <a:pt x="1910256" y="1739169"/>
                    <a:pt x="1910256" y="1739169"/>
                  </a:cubicBezTo>
                  <a:cubicBezTo>
                    <a:pt x="1896401" y="1743787"/>
                    <a:pt x="1868692" y="1697606"/>
                    <a:pt x="1868692" y="1697606"/>
                  </a:cubicBezTo>
                  <a:cubicBezTo>
                    <a:pt x="1854837" y="1688370"/>
                    <a:pt x="1840983" y="1672206"/>
                    <a:pt x="1827129" y="1683751"/>
                  </a:cubicBezTo>
                  <a:cubicBezTo>
                    <a:pt x="1813275" y="1695296"/>
                    <a:pt x="1808656" y="1748405"/>
                    <a:pt x="1785565" y="1766878"/>
                  </a:cubicBezTo>
                  <a:cubicBezTo>
                    <a:pt x="1762474" y="1785351"/>
                    <a:pt x="1700128" y="1773805"/>
                    <a:pt x="1688583" y="1794587"/>
                  </a:cubicBezTo>
                  <a:cubicBezTo>
                    <a:pt x="1677037" y="1815369"/>
                    <a:pt x="1727838" y="1875405"/>
                    <a:pt x="1716292" y="1891569"/>
                  </a:cubicBezTo>
                  <a:cubicBezTo>
                    <a:pt x="1704746" y="1907733"/>
                    <a:pt x="1647019" y="1893878"/>
                    <a:pt x="1619310" y="1891569"/>
                  </a:cubicBezTo>
                  <a:cubicBezTo>
                    <a:pt x="1591601" y="1889260"/>
                    <a:pt x="1550038" y="1877715"/>
                    <a:pt x="1550038" y="1877715"/>
                  </a:cubicBezTo>
                  <a:cubicBezTo>
                    <a:pt x="1531565" y="1875406"/>
                    <a:pt x="1508474" y="1877715"/>
                    <a:pt x="1508474" y="1877715"/>
                  </a:cubicBezTo>
                  <a:cubicBezTo>
                    <a:pt x="1499238" y="1886951"/>
                    <a:pt x="1494620" y="1933133"/>
                    <a:pt x="1494620" y="1933133"/>
                  </a:cubicBezTo>
                  <a:cubicBezTo>
                    <a:pt x="1487693" y="1944678"/>
                    <a:pt x="1473837" y="1935442"/>
                    <a:pt x="1466910" y="1946987"/>
                  </a:cubicBezTo>
                  <a:cubicBezTo>
                    <a:pt x="1459983" y="1958532"/>
                    <a:pt x="1466910" y="1993170"/>
                    <a:pt x="1453056" y="2002406"/>
                  </a:cubicBezTo>
                  <a:cubicBezTo>
                    <a:pt x="1439202" y="2011642"/>
                    <a:pt x="1390710" y="1988552"/>
                    <a:pt x="1383783" y="2002406"/>
                  </a:cubicBezTo>
                  <a:cubicBezTo>
                    <a:pt x="1376856" y="2016260"/>
                    <a:pt x="1418419" y="2069370"/>
                    <a:pt x="1411492" y="2085533"/>
                  </a:cubicBezTo>
                  <a:cubicBezTo>
                    <a:pt x="1404565" y="2101696"/>
                    <a:pt x="1342220" y="2099387"/>
                    <a:pt x="1342220" y="2099387"/>
                  </a:cubicBezTo>
                  <a:cubicBezTo>
                    <a:pt x="1323747" y="2101696"/>
                    <a:pt x="1300656" y="2099387"/>
                    <a:pt x="1300656" y="2099387"/>
                  </a:cubicBezTo>
                  <a:cubicBezTo>
                    <a:pt x="1289111" y="2104005"/>
                    <a:pt x="1272947" y="2127097"/>
                    <a:pt x="1272947" y="2127097"/>
                  </a:cubicBezTo>
                  <a:cubicBezTo>
                    <a:pt x="1261401" y="2136334"/>
                    <a:pt x="1231383" y="2154806"/>
                    <a:pt x="1231383" y="2154806"/>
                  </a:cubicBezTo>
                  <a:cubicBezTo>
                    <a:pt x="1217529" y="2159424"/>
                    <a:pt x="1215220" y="2166352"/>
                    <a:pt x="1189820" y="2154806"/>
                  </a:cubicBezTo>
                  <a:cubicBezTo>
                    <a:pt x="1164420" y="2143260"/>
                    <a:pt x="1078983" y="2085533"/>
                    <a:pt x="1078983" y="2085533"/>
                  </a:cubicBezTo>
                  <a:cubicBezTo>
                    <a:pt x="1055892" y="2073987"/>
                    <a:pt x="1051274" y="2085533"/>
                    <a:pt x="1051274" y="2085533"/>
                  </a:cubicBezTo>
                  <a:cubicBezTo>
                    <a:pt x="1037420" y="2092460"/>
                    <a:pt x="1016638" y="2127097"/>
                    <a:pt x="995856" y="2127097"/>
                  </a:cubicBezTo>
                  <a:cubicBezTo>
                    <a:pt x="975074" y="2127097"/>
                    <a:pt x="926583" y="2085533"/>
                    <a:pt x="926583" y="2085533"/>
                  </a:cubicBezTo>
                  <a:cubicBezTo>
                    <a:pt x="903492" y="2071678"/>
                    <a:pt x="873474" y="2032423"/>
                    <a:pt x="857310" y="2043969"/>
                  </a:cubicBezTo>
                  <a:cubicBezTo>
                    <a:pt x="841146" y="2055515"/>
                    <a:pt x="829601" y="2154806"/>
                    <a:pt x="829601" y="2154806"/>
                  </a:cubicBezTo>
                  <a:cubicBezTo>
                    <a:pt x="815747" y="2168661"/>
                    <a:pt x="788038" y="2145570"/>
                    <a:pt x="774183" y="2127097"/>
                  </a:cubicBezTo>
                  <a:cubicBezTo>
                    <a:pt x="760328" y="2108624"/>
                    <a:pt x="767256" y="2057824"/>
                    <a:pt x="746474" y="2043969"/>
                  </a:cubicBezTo>
                  <a:cubicBezTo>
                    <a:pt x="725692" y="2030114"/>
                    <a:pt x="672583" y="2032423"/>
                    <a:pt x="649492" y="2043969"/>
                  </a:cubicBezTo>
                  <a:cubicBezTo>
                    <a:pt x="626401" y="2055514"/>
                    <a:pt x="607929" y="2113242"/>
                    <a:pt x="607929" y="2113242"/>
                  </a:cubicBezTo>
                  <a:cubicBezTo>
                    <a:pt x="594075" y="2117860"/>
                    <a:pt x="570983" y="2092460"/>
                    <a:pt x="566365" y="2071678"/>
                  </a:cubicBezTo>
                  <a:cubicBezTo>
                    <a:pt x="561747" y="2050896"/>
                    <a:pt x="580220" y="1988551"/>
                    <a:pt x="580220" y="1988551"/>
                  </a:cubicBezTo>
                  <a:cubicBezTo>
                    <a:pt x="589456" y="1967769"/>
                    <a:pt x="621783" y="1946987"/>
                    <a:pt x="621783" y="1946987"/>
                  </a:cubicBezTo>
                  <a:cubicBezTo>
                    <a:pt x="635637" y="1940060"/>
                    <a:pt x="663347" y="1946987"/>
                    <a:pt x="663347" y="1946987"/>
                  </a:cubicBezTo>
                  <a:cubicBezTo>
                    <a:pt x="677201" y="1940060"/>
                    <a:pt x="709528" y="1926206"/>
                    <a:pt x="704910" y="1905424"/>
                  </a:cubicBezTo>
                  <a:cubicBezTo>
                    <a:pt x="700292" y="1884642"/>
                    <a:pt x="661038" y="1843079"/>
                    <a:pt x="635638" y="1822297"/>
                  </a:cubicBezTo>
                  <a:cubicBezTo>
                    <a:pt x="610238" y="1801515"/>
                    <a:pt x="568674" y="1773806"/>
                    <a:pt x="552510" y="1780733"/>
                  </a:cubicBezTo>
                  <a:cubicBezTo>
                    <a:pt x="536346" y="1787660"/>
                    <a:pt x="540965" y="1831533"/>
                    <a:pt x="538656" y="1863860"/>
                  </a:cubicBezTo>
                  <a:cubicBezTo>
                    <a:pt x="536347" y="1896187"/>
                    <a:pt x="552510" y="1946988"/>
                    <a:pt x="538656" y="1974697"/>
                  </a:cubicBezTo>
                  <a:cubicBezTo>
                    <a:pt x="524802" y="2002406"/>
                    <a:pt x="483238" y="2007024"/>
                    <a:pt x="455529" y="2030115"/>
                  </a:cubicBezTo>
                  <a:cubicBezTo>
                    <a:pt x="427820" y="2053206"/>
                    <a:pt x="397801" y="2090151"/>
                    <a:pt x="372401" y="2113242"/>
                  </a:cubicBezTo>
                  <a:cubicBezTo>
                    <a:pt x="347001" y="2136333"/>
                    <a:pt x="326220" y="2143260"/>
                    <a:pt x="303129" y="2168660"/>
                  </a:cubicBezTo>
                  <a:cubicBezTo>
                    <a:pt x="280038" y="2194060"/>
                    <a:pt x="263874" y="2242551"/>
                    <a:pt x="233856" y="2265642"/>
                  </a:cubicBezTo>
                  <a:cubicBezTo>
                    <a:pt x="203838" y="2288733"/>
                    <a:pt x="159965" y="2300279"/>
                    <a:pt x="123020" y="2307206"/>
                  </a:cubicBezTo>
                  <a:cubicBezTo>
                    <a:pt x="86075" y="2314133"/>
                    <a:pt x="30656" y="2293351"/>
                    <a:pt x="12183" y="2307206"/>
                  </a:cubicBezTo>
                  <a:cubicBezTo>
                    <a:pt x="-6290" y="2321061"/>
                    <a:pt x="-1671" y="2362624"/>
                    <a:pt x="12183" y="2390333"/>
                  </a:cubicBezTo>
                  <a:cubicBezTo>
                    <a:pt x="26037" y="2418042"/>
                    <a:pt x="72219" y="2443442"/>
                    <a:pt x="95310" y="2473460"/>
                  </a:cubicBezTo>
                  <a:cubicBezTo>
                    <a:pt x="118401" y="2503478"/>
                    <a:pt x="136874" y="2528878"/>
                    <a:pt x="150729" y="2570442"/>
                  </a:cubicBezTo>
                  <a:cubicBezTo>
                    <a:pt x="164584" y="2612006"/>
                    <a:pt x="171511" y="2676660"/>
                    <a:pt x="178438" y="2722842"/>
                  </a:cubicBezTo>
                  <a:cubicBezTo>
                    <a:pt x="185365" y="2769024"/>
                    <a:pt x="192292" y="2847533"/>
                    <a:pt x="192292" y="2847533"/>
                  </a:cubicBezTo>
                  <a:cubicBezTo>
                    <a:pt x="192292" y="2877551"/>
                    <a:pt x="194602" y="2889096"/>
                    <a:pt x="178438" y="2902951"/>
                  </a:cubicBezTo>
                  <a:cubicBezTo>
                    <a:pt x="162274" y="2916806"/>
                    <a:pt x="118401" y="2916805"/>
                    <a:pt x="95310" y="2930660"/>
                  </a:cubicBezTo>
                  <a:cubicBezTo>
                    <a:pt x="72219" y="2944515"/>
                    <a:pt x="44510" y="2962987"/>
                    <a:pt x="39892" y="2986078"/>
                  </a:cubicBezTo>
                  <a:cubicBezTo>
                    <a:pt x="35274" y="3009169"/>
                    <a:pt x="67601" y="3069206"/>
                    <a:pt x="67601" y="3069206"/>
                  </a:cubicBezTo>
                  <a:cubicBezTo>
                    <a:pt x="81456" y="3080751"/>
                    <a:pt x="123020" y="3055351"/>
                    <a:pt x="123020" y="3055351"/>
                  </a:cubicBezTo>
                  <a:cubicBezTo>
                    <a:pt x="141493" y="3048424"/>
                    <a:pt x="159965" y="3029951"/>
                    <a:pt x="178438" y="3027642"/>
                  </a:cubicBezTo>
                  <a:cubicBezTo>
                    <a:pt x="196911" y="3025333"/>
                    <a:pt x="208456" y="3020715"/>
                    <a:pt x="233856" y="3041497"/>
                  </a:cubicBezTo>
                  <a:cubicBezTo>
                    <a:pt x="259256" y="3062279"/>
                    <a:pt x="298511" y="3124624"/>
                    <a:pt x="330838" y="3152333"/>
                  </a:cubicBezTo>
                  <a:cubicBezTo>
                    <a:pt x="363165" y="3180042"/>
                    <a:pt x="381638" y="3189278"/>
                    <a:pt x="427820" y="3207751"/>
                  </a:cubicBezTo>
                  <a:cubicBezTo>
                    <a:pt x="474002" y="3226224"/>
                    <a:pt x="559438" y="3240078"/>
                    <a:pt x="607929" y="3263169"/>
                  </a:cubicBezTo>
                  <a:cubicBezTo>
                    <a:pt x="656420" y="3286260"/>
                    <a:pt x="688747" y="3330133"/>
                    <a:pt x="718765" y="3346297"/>
                  </a:cubicBezTo>
                  <a:cubicBezTo>
                    <a:pt x="748783" y="3362461"/>
                    <a:pt x="788038" y="3360151"/>
                    <a:pt x="788038" y="3360151"/>
                  </a:cubicBezTo>
                  <a:cubicBezTo>
                    <a:pt x="801893" y="3357842"/>
                    <a:pt x="785728" y="3330133"/>
                    <a:pt x="801892" y="3332442"/>
                  </a:cubicBezTo>
                  <a:cubicBezTo>
                    <a:pt x="818056" y="3334751"/>
                    <a:pt x="861929" y="3371697"/>
                    <a:pt x="885020" y="3374006"/>
                  </a:cubicBezTo>
                  <a:cubicBezTo>
                    <a:pt x="908111" y="3376315"/>
                    <a:pt x="935820" y="3362461"/>
                    <a:pt x="940438" y="3346297"/>
                  </a:cubicBezTo>
                  <a:cubicBezTo>
                    <a:pt x="945056" y="3330133"/>
                    <a:pt x="908111" y="3300115"/>
                    <a:pt x="912729" y="3277024"/>
                  </a:cubicBezTo>
                  <a:cubicBezTo>
                    <a:pt x="917347" y="3253933"/>
                    <a:pt x="940438" y="3212369"/>
                    <a:pt x="968147" y="3207751"/>
                  </a:cubicBezTo>
                  <a:cubicBezTo>
                    <a:pt x="995856" y="3203133"/>
                    <a:pt x="1042038" y="3240079"/>
                    <a:pt x="1078983" y="3249315"/>
                  </a:cubicBezTo>
                  <a:cubicBezTo>
                    <a:pt x="1115928" y="3258551"/>
                    <a:pt x="1150566" y="3251624"/>
                    <a:pt x="1189820" y="3263169"/>
                  </a:cubicBezTo>
                  <a:cubicBezTo>
                    <a:pt x="1229074" y="3274714"/>
                    <a:pt x="1272947" y="3309351"/>
                    <a:pt x="1314510" y="3318587"/>
                  </a:cubicBezTo>
                  <a:cubicBezTo>
                    <a:pt x="1356073" y="3327823"/>
                    <a:pt x="1439201" y="3318587"/>
                    <a:pt x="1439201" y="3318587"/>
                  </a:cubicBezTo>
                  <a:cubicBezTo>
                    <a:pt x="1459983" y="3309351"/>
                    <a:pt x="1453055" y="3286260"/>
                    <a:pt x="1439201" y="3263169"/>
                  </a:cubicBezTo>
                  <a:cubicBezTo>
                    <a:pt x="1425346" y="3240078"/>
                    <a:pt x="1381474" y="3198515"/>
                    <a:pt x="1356074" y="3180042"/>
                  </a:cubicBezTo>
                  <a:cubicBezTo>
                    <a:pt x="1330674" y="3161569"/>
                    <a:pt x="1284492" y="3177733"/>
                    <a:pt x="1286801" y="3152333"/>
                  </a:cubicBezTo>
                  <a:cubicBezTo>
                    <a:pt x="1289110" y="3126933"/>
                    <a:pt x="1356074" y="3050733"/>
                    <a:pt x="1369929" y="3027642"/>
                  </a:cubicBezTo>
                  <a:cubicBezTo>
                    <a:pt x="1383784" y="3004551"/>
                    <a:pt x="1349147" y="3025333"/>
                    <a:pt x="1369929" y="3013787"/>
                  </a:cubicBezTo>
                  <a:cubicBezTo>
                    <a:pt x="1390711" y="3002242"/>
                    <a:pt x="1494620" y="2958369"/>
                    <a:pt x="1494620" y="2958369"/>
                  </a:cubicBezTo>
                  <a:cubicBezTo>
                    <a:pt x="1515402" y="2946824"/>
                    <a:pt x="1473838" y="2946824"/>
                    <a:pt x="1494620" y="2944515"/>
                  </a:cubicBezTo>
                  <a:cubicBezTo>
                    <a:pt x="1515402" y="2942206"/>
                    <a:pt x="1584674" y="2949133"/>
                    <a:pt x="1619310" y="2944515"/>
                  </a:cubicBezTo>
                  <a:cubicBezTo>
                    <a:pt x="1653946" y="2939897"/>
                    <a:pt x="1702438" y="2916806"/>
                    <a:pt x="1702438" y="2916806"/>
                  </a:cubicBezTo>
                  <a:cubicBezTo>
                    <a:pt x="1723220" y="2907570"/>
                    <a:pt x="1723219" y="2879861"/>
                    <a:pt x="1744001" y="2889097"/>
                  </a:cubicBezTo>
                  <a:cubicBezTo>
                    <a:pt x="1764783" y="2898333"/>
                    <a:pt x="1792492" y="2951442"/>
                    <a:pt x="1827129" y="2972224"/>
                  </a:cubicBezTo>
                  <a:cubicBezTo>
                    <a:pt x="1861766" y="2993006"/>
                    <a:pt x="1912566" y="3006860"/>
                    <a:pt x="1951820" y="3013787"/>
                  </a:cubicBezTo>
                  <a:cubicBezTo>
                    <a:pt x="1991074" y="3020714"/>
                    <a:pt x="2023402" y="3002242"/>
                    <a:pt x="2062656" y="3013787"/>
                  </a:cubicBezTo>
                  <a:cubicBezTo>
                    <a:pt x="2101910" y="3025332"/>
                    <a:pt x="2164256" y="3080751"/>
                    <a:pt x="2187347" y="3083060"/>
                  </a:cubicBezTo>
                  <a:cubicBezTo>
                    <a:pt x="2210438" y="3085369"/>
                    <a:pt x="2201201" y="3027642"/>
                    <a:pt x="2201201" y="3027642"/>
                  </a:cubicBezTo>
                  <a:cubicBezTo>
                    <a:pt x="2203510" y="3009169"/>
                    <a:pt x="2180419" y="2983770"/>
                    <a:pt x="2201201" y="2972224"/>
                  </a:cubicBezTo>
                  <a:cubicBezTo>
                    <a:pt x="2221983" y="2960679"/>
                    <a:pt x="2293565" y="2967605"/>
                    <a:pt x="2325892" y="2958369"/>
                  </a:cubicBezTo>
                  <a:cubicBezTo>
                    <a:pt x="2358219" y="2949133"/>
                    <a:pt x="2369765" y="2921424"/>
                    <a:pt x="2395165" y="2916806"/>
                  </a:cubicBezTo>
                  <a:cubicBezTo>
                    <a:pt x="2420565" y="2912188"/>
                    <a:pt x="2457510" y="2912187"/>
                    <a:pt x="2478292" y="2930660"/>
                  </a:cubicBezTo>
                  <a:cubicBezTo>
                    <a:pt x="2499074" y="2949133"/>
                    <a:pt x="2519856" y="3027642"/>
                    <a:pt x="2519856" y="3027642"/>
                  </a:cubicBezTo>
                  <a:cubicBezTo>
                    <a:pt x="2536020" y="3034569"/>
                    <a:pt x="2545256" y="2986078"/>
                    <a:pt x="2575274" y="2972224"/>
                  </a:cubicBezTo>
                  <a:cubicBezTo>
                    <a:pt x="2605292" y="2958370"/>
                    <a:pt x="2663020" y="2935279"/>
                    <a:pt x="2699965" y="2944515"/>
                  </a:cubicBezTo>
                  <a:cubicBezTo>
                    <a:pt x="2736910" y="2953751"/>
                    <a:pt x="2760002" y="3018406"/>
                    <a:pt x="2796947" y="3027642"/>
                  </a:cubicBezTo>
                  <a:cubicBezTo>
                    <a:pt x="2833892" y="3036878"/>
                    <a:pt x="2893929" y="3016097"/>
                    <a:pt x="2921638" y="2999933"/>
                  </a:cubicBezTo>
                  <a:cubicBezTo>
                    <a:pt x="2949347" y="2983769"/>
                    <a:pt x="2951656" y="2956060"/>
                    <a:pt x="2935492" y="2930660"/>
                  </a:cubicBezTo>
                  <a:close/>
                </a:path>
              </a:pathLst>
            </a:cu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Shape 5">
              <a:extLst>
                <a:ext uri="{FF2B5EF4-FFF2-40B4-BE49-F238E27FC236}">
                  <a16:creationId xmlns:a16="http://schemas.microsoft.com/office/drawing/2014/main" id="{480E4CD1-F3C2-31B7-27E1-63A1F4FBB7FE}"/>
                </a:ext>
              </a:extLst>
            </p:cNvPr>
            <p:cNvSpPr/>
            <p:nvPr/>
          </p:nvSpPr>
          <p:spPr>
            <a:xfrm>
              <a:off x="4548181" y="3462592"/>
              <a:ext cx="3239525" cy="4092979"/>
            </a:xfrm>
            <a:custGeom>
              <a:avLst/>
              <a:gdLst>
                <a:gd name="connsiteX0" fmla="*/ 212800 w 3239525"/>
                <a:gd name="connsiteY0" fmla="*/ 2785564 h 4092979"/>
                <a:gd name="connsiteX1" fmla="*/ 268218 w 3239525"/>
                <a:gd name="connsiteY1" fmla="*/ 2868691 h 4092979"/>
                <a:gd name="connsiteX2" fmla="*/ 392909 w 3239525"/>
                <a:gd name="connsiteY2" fmla="*/ 2716291 h 4092979"/>
                <a:gd name="connsiteX3" fmla="*/ 586873 w 3239525"/>
                <a:gd name="connsiteY3" fmla="*/ 2757854 h 4092979"/>
                <a:gd name="connsiteX4" fmla="*/ 753127 w 3239525"/>
                <a:gd name="connsiteY4" fmla="*/ 2757854 h 4092979"/>
                <a:gd name="connsiteX5" fmla="*/ 919382 w 3239525"/>
                <a:gd name="connsiteY5" fmla="*/ 2647018 h 4092979"/>
                <a:gd name="connsiteX6" fmla="*/ 1044073 w 3239525"/>
                <a:gd name="connsiteY6" fmla="*/ 2647018 h 4092979"/>
                <a:gd name="connsiteX7" fmla="*/ 933236 w 3239525"/>
                <a:gd name="connsiteY7" fmla="*/ 2757854 h 4092979"/>
                <a:gd name="connsiteX8" fmla="*/ 877818 w 3239525"/>
                <a:gd name="connsiteY8" fmla="*/ 2840982 h 4092979"/>
                <a:gd name="connsiteX9" fmla="*/ 905527 w 3239525"/>
                <a:gd name="connsiteY9" fmla="*/ 2993382 h 4092979"/>
                <a:gd name="connsiteX10" fmla="*/ 1057927 w 3239525"/>
                <a:gd name="connsiteY10" fmla="*/ 3118073 h 4092979"/>
                <a:gd name="connsiteX11" fmla="*/ 1210327 w 3239525"/>
                <a:gd name="connsiteY11" fmla="*/ 3242764 h 4092979"/>
                <a:gd name="connsiteX12" fmla="*/ 1335018 w 3239525"/>
                <a:gd name="connsiteY12" fmla="*/ 3145782 h 4092979"/>
                <a:gd name="connsiteX13" fmla="*/ 1445855 w 3239525"/>
                <a:gd name="connsiteY13" fmla="*/ 3201200 h 4092979"/>
                <a:gd name="connsiteX14" fmla="*/ 1348873 w 3239525"/>
                <a:gd name="connsiteY14" fmla="*/ 3242764 h 4092979"/>
                <a:gd name="connsiteX15" fmla="*/ 1238036 w 3239525"/>
                <a:gd name="connsiteY15" fmla="*/ 3284327 h 4092979"/>
                <a:gd name="connsiteX16" fmla="*/ 1293455 w 3239525"/>
                <a:gd name="connsiteY16" fmla="*/ 3409018 h 4092979"/>
                <a:gd name="connsiteX17" fmla="*/ 1445855 w 3239525"/>
                <a:gd name="connsiteY17" fmla="*/ 3436727 h 4092979"/>
                <a:gd name="connsiteX18" fmla="*/ 1445855 w 3239525"/>
                <a:gd name="connsiteY18" fmla="*/ 3561418 h 4092979"/>
                <a:gd name="connsiteX19" fmla="*/ 1487418 w 3239525"/>
                <a:gd name="connsiteY19" fmla="*/ 3741527 h 4092979"/>
                <a:gd name="connsiteX20" fmla="*/ 1556691 w 3239525"/>
                <a:gd name="connsiteY20" fmla="*/ 3866218 h 4092979"/>
                <a:gd name="connsiteX21" fmla="*/ 1625964 w 3239525"/>
                <a:gd name="connsiteY21" fmla="*/ 3963200 h 4092979"/>
                <a:gd name="connsiteX22" fmla="*/ 1778364 w 3239525"/>
                <a:gd name="connsiteY22" fmla="*/ 3977054 h 4092979"/>
                <a:gd name="connsiteX23" fmla="*/ 1903055 w 3239525"/>
                <a:gd name="connsiteY23" fmla="*/ 4087891 h 4092979"/>
                <a:gd name="connsiteX24" fmla="*/ 2013891 w 3239525"/>
                <a:gd name="connsiteY24" fmla="*/ 4060182 h 4092979"/>
                <a:gd name="connsiteX25" fmla="*/ 2083164 w 3239525"/>
                <a:gd name="connsiteY25" fmla="*/ 3935491 h 4092979"/>
                <a:gd name="connsiteX26" fmla="*/ 2235564 w 3239525"/>
                <a:gd name="connsiteY26" fmla="*/ 3907782 h 4092979"/>
                <a:gd name="connsiteX27" fmla="*/ 2415673 w 3239525"/>
                <a:gd name="connsiteY27" fmla="*/ 3852364 h 4092979"/>
                <a:gd name="connsiteX28" fmla="*/ 2415673 w 3239525"/>
                <a:gd name="connsiteY28" fmla="*/ 3658400 h 4092979"/>
                <a:gd name="connsiteX29" fmla="*/ 2290982 w 3239525"/>
                <a:gd name="connsiteY29" fmla="*/ 3561418 h 4092979"/>
                <a:gd name="connsiteX30" fmla="*/ 2332545 w 3239525"/>
                <a:gd name="connsiteY30" fmla="*/ 3478291 h 4092979"/>
                <a:gd name="connsiteX31" fmla="*/ 2263273 w 3239525"/>
                <a:gd name="connsiteY31" fmla="*/ 3422873 h 4092979"/>
                <a:gd name="connsiteX32" fmla="*/ 2166291 w 3239525"/>
                <a:gd name="connsiteY32" fmla="*/ 3367454 h 4092979"/>
                <a:gd name="connsiteX33" fmla="*/ 2138582 w 3239525"/>
                <a:gd name="connsiteY33" fmla="*/ 3312036 h 4092979"/>
                <a:gd name="connsiteX34" fmla="*/ 2083164 w 3239525"/>
                <a:gd name="connsiteY34" fmla="*/ 3242764 h 4092979"/>
                <a:gd name="connsiteX35" fmla="*/ 2041600 w 3239525"/>
                <a:gd name="connsiteY35" fmla="*/ 3228909 h 4092979"/>
                <a:gd name="connsiteX36" fmla="*/ 2027745 w 3239525"/>
                <a:gd name="connsiteY36" fmla="*/ 3021091 h 4092979"/>
                <a:gd name="connsiteX37" fmla="*/ 2138582 w 3239525"/>
                <a:gd name="connsiteY37" fmla="*/ 2965673 h 4092979"/>
                <a:gd name="connsiteX38" fmla="*/ 2152436 w 3239525"/>
                <a:gd name="connsiteY38" fmla="*/ 2840982 h 4092979"/>
                <a:gd name="connsiteX39" fmla="*/ 2152436 w 3239525"/>
                <a:gd name="connsiteY39" fmla="*/ 2688582 h 4092979"/>
                <a:gd name="connsiteX40" fmla="*/ 2221709 w 3239525"/>
                <a:gd name="connsiteY40" fmla="*/ 2550036 h 4092979"/>
                <a:gd name="connsiteX41" fmla="*/ 2290982 w 3239525"/>
                <a:gd name="connsiteY41" fmla="*/ 2411491 h 4092979"/>
                <a:gd name="connsiteX42" fmla="*/ 2401818 w 3239525"/>
                <a:gd name="connsiteY42" fmla="*/ 2369927 h 4092979"/>
                <a:gd name="connsiteX43" fmla="*/ 2568073 w 3239525"/>
                <a:gd name="connsiteY43" fmla="*/ 2425345 h 4092979"/>
                <a:gd name="connsiteX44" fmla="*/ 2706618 w 3239525"/>
                <a:gd name="connsiteY44" fmla="*/ 2522327 h 4092979"/>
                <a:gd name="connsiteX45" fmla="*/ 2859018 w 3239525"/>
                <a:gd name="connsiteY45" fmla="*/ 2494618 h 4092979"/>
                <a:gd name="connsiteX46" fmla="*/ 2956000 w 3239525"/>
                <a:gd name="connsiteY46" fmla="*/ 2397636 h 4092979"/>
                <a:gd name="connsiteX47" fmla="*/ 3052982 w 3239525"/>
                <a:gd name="connsiteY47" fmla="*/ 2342218 h 4092979"/>
                <a:gd name="connsiteX48" fmla="*/ 3163818 w 3239525"/>
                <a:gd name="connsiteY48" fmla="*/ 2369927 h 4092979"/>
                <a:gd name="connsiteX49" fmla="*/ 3233091 w 3239525"/>
                <a:gd name="connsiteY49" fmla="*/ 2356073 h 4092979"/>
                <a:gd name="connsiteX50" fmla="*/ 3219236 w 3239525"/>
                <a:gd name="connsiteY50" fmla="*/ 2259091 h 4092979"/>
                <a:gd name="connsiteX51" fmla="*/ 3080691 w 3239525"/>
                <a:gd name="connsiteY51" fmla="*/ 2175964 h 4092979"/>
                <a:gd name="connsiteX52" fmla="*/ 3052982 w 3239525"/>
                <a:gd name="connsiteY52" fmla="*/ 2037418 h 4092979"/>
                <a:gd name="connsiteX53" fmla="*/ 3025273 w 3239525"/>
                <a:gd name="connsiteY53" fmla="*/ 1968145 h 4092979"/>
                <a:gd name="connsiteX54" fmla="*/ 2969855 w 3239525"/>
                <a:gd name="connsiteY54" fmla="*/ 1926582 h 4092979"/>
                <a:gd name="connsiteX55" fmla="*/ 2942145 w 3239525"/>
                <a:gd name="connsiteY55" fmla="*/ 1788036 h 4092979"/>
                <a:gd name="connsiteX56" fmla="*/ 2956000 w 3239525"/>
                <a:gd name="connsiteY56" fmla="*/ 1677200 h 4092979"/>
                <a:gd name="connsiteX57" fmla="*/ 3025273 w 3239525"/>
                <a:gd name="connsiteY57" fmla="*/ 1594073 h 4092979"/>
                <a:gd name="connsiteX58" fmla="*/ 3039127 w 3239525"/>
                <a:gd name="connsiteY58" fmla="*/ 1441673 h 4092979"/>
                <a:gd name="connsiteX59" fmla="*/ 3039127 w 3239525"/>
                <a:gd name="connsiteY59" fmla="*/ 1303127 h 4092979"/>
                <a:gd name="connsiteX60" fmla="*/ 3025273 w 3239525"/>
                <a:gd name="connsiteY60" fmla="*/ 1012182 h 4092979"/>
                <a:gd name="connsiteX61" fmla="*/ 2969855 w 3239525"/>
                <a:gd name="connsiteY61" fmla="*/ 887491 h 4092979"/>
                <a:gd name="connsiteX62" fmla="*/ 2914436 w 3239525"/>
                <a:gd name="connsiteY62" fmla="*/ 832073 h 4092979"/>
                <a:gd name="connsiteX63" fmla="*/ 2900582 w 3239525"/>
                <a:gd name="connsiteY63" fmla="*/ 707382 h 4092979"/>
                <a:gd name="connsiteX64" fmla="*/ 2886727 w 3239525"/>
                <a:gd name="connsiteY64" fmla="*/ 596545 h 4092979"/>
                <a:gd name="connsiteX65" fmla="*/ 2845164 w 3239525"/>
                <a:gd name="connsiteY65" fmla="*/ 596545 h 4092979"/>
                <a:gd name="connsiteX66" fmla="*/ 2720473 w 3239525"/>
                <a:gd name="connsiteY66" fmla="*/ 624254 h 4092979"/>
                <a:gd name="connsiteX67" fmla="*/ 2554218 w 3239525"/>
                <a:gd name="connsiteY67" fmla="*/ 541127 h 4092979"/>
                <a:gd name="connsiteX68" fmla="*/ 2471091 w 3239525"/>
                <a:gd name="connsiteY68" fmla="*/ 430291 h 4092979"/>
                <a:gd name="connsiteX69" fmla="*/ 2415673 w 3239525"/>
                <a:gd name="connsiteY69" fmla="*/ 430291 h 4092979"/>
                <a:gd name="connsiteX70" fmla="*/ 2374109 w 3239525"/>
                <a:gd name="connsiteY70" fmla="*/ 388727 h 4092979"/>
                <a:gd name="connsiteX71" fmla="*/ 2290982 w 3239525"/>
                <a:gd name="connsiteY71" fmla="*/ 374873 h 4092979"/>
                <a:gd name="connsiteX72" fmla="*/ 2235564 w 3239525"/>
                <a:gd name="connsiteY72" fmla="*/ 430291 h 4092979"/>
                <a:gd name="connsiteX73" fmla="*/ 2166291 w 3239525"/>
                <a:gd name="connsiteY73" fmla="*/ 499564 h 4092979"/>
                <a:gd name="connsiteX74" fmla="*/ 2055455 w 3239525"/>
                <a:gd name="connsiteY74" fmla="*/ 527273 h 4092979"/>
                <a:gd name="connsiteX75" fmla="*/ 1972327 w 3239525"/>
                <a:gd name="connsiteY75" fmla="*/ 527273 h 4092979"/>
                <a:gd name="connsiteX76" fmla="*/ 1861491 w 3239525"/>
                <a:gd name="connsiteY76" fmla="*/ 471854 h 4092979"/>
                <a:gd name="connsiteX77" fmla="*/ 1806073 w 3239525"/>
                <a:gd name="connsiteY77" fmla="*/ 554982 h 4092979"/>
                <a:gd name="connsiteX78" fmla="*/ 1736800 w 3239525"/>
                <a:gd name="connsiteY78" fmla="*/ 707382 h 4092979"/>
                <a:gd name="connsiteX79" fmla="*/ 1667527 w 3239525"/>
                <a:gd name="connsiteY79" fmla="*/ 804364 h 4092979"/>
                <a:gd name="connsiteX80" fmla="*/ 1570545 w 3239525"/>
                <a:gd name="connsiteY80" fmla="*/ 832073 h 4092979"/>
                <a:gd name="connsiteX81" fmla="*/ 1487418 w 3239525"/>
                <a:gd name="connsiteY81" fmla="*/ 832073 h 4092979"/>
                <a:gd name="connsiteX82" fmla="*/ 1376582 w 3239525"/>
                <a:gd name="connsiteY82" fmla="*/ 748945 h 4092979"/>
                <a:gd name="connsiteX83" fmla="*/ 1307309 w 3239525"/>
                <a:gd name="connsiteY83" fmla="*/ 665818 h 4092979"/>
                <a:gd name="connsiteX84" fmla="*/ 1307309 w 3239525"/>
                <a:gd name="connsiteY84" fmla="*/ 513418 h 4092979"/>
                <a:gd name="connsiteX85" fmla="*/ 1168764 w 3239525"/>
                <a:gd name="connsiteY85" fmla="*/ 416436 h 4092979"/>
                <a:gd name="connsiteX86" fmla="*/ 1141055 w 3239525"/>
                <a:gd name="connsiteY86" fmla="*/ 277891 h 4092979"/>
                <a:gd name="connsiteX87" fmla="*/ 1085636 w 3239525"/>
                <a:gd name="connsiteY87" fmla="*/ 194764 h 4092979"/>
                <a:gd name="connsiteX88" fmla="*/ 1002509 w 3239525"/>
                <a:gd name="connsiteY88" fmla="*/ 180909 h 4092979"/>
                <a:gd name="connsiteX89" fmla="*/ 974800 w 3239525"/>
                <a:gd name="connsiteY89" fmla="*/ 83927 h 4092979"/>
                <a:gd name="connsiteX90" fmla="*/ 933236 w 3239525"/>
                <a:gd name="connsiteY90" fmla="*/ 97782 h 4092979"/>
                <a:gd name="connsiteX91" fmla="*/ 863964 w 3239525"/>
                <a:gd name="connsiteY91" fmla="*/ 28509 h 4092979"/>
                <a:gd name="connsiteX92" fmla="*/ 725418 w 3239525"/>
                <a:gd name="connsiteY92" fmla="*/ 800 h 4092979"/>
                <a:gd name="connsiteX93" fmla="*/ 642291 w 3239525"/>
                <a:gd name="connsiteY93" fmla="*/ 56218 h 4092979"/>
                <a:gd name="connsiteX94" fmla="*/ 517600 w 3239525"/>
                <a:gd name="connsiteY94" fmla="*/ 800 h 4092979"/>
                <a:gd name="connsiteX95" fmla="*/ 448327 w 3239525"/>
                <a:gd name="connsiteY95" fmla="*/ 56218 h 4092979"/>
                <a:gd name="connsiteX96" fmla="*/ 392909 w 3239525"/>
                <a:gd name="connsiteY96" fmla="*/ 97782 h 4092979"/>
                <a:gd name="connsiteX97" fmla="*/ 282073 w 3239525"/>
                <a:gd name="connsiteY97" fmla="*/ 56218 h 4092979"/>
                <a:gd name="connsiteX98" fmla="*/ 268218 w 3239525"/>
                <a:gd name="connsiteY98" fmla="*/ 139345 h 4092979"/>
                <a:gd name="connsiteX99" fmla="*/ 406764 w 3239525"/>
                <a:gd name="connsiteY99" fmla="*/ 180909 h 4092979"/>
                <a:gd name="connsiteX100" fmla="*/ 406764 w 3239525"/>
                <a:gd name="connsiteY100" fmla="*/ 264036 h 4092979"/>
                <a:gd name="connsiteX101" fmla="*/ 420618 w 3239525"/>
                <a:gd name="connsiteY101" fmla="*/ 347164 h 4092979"/>
                <a:gd name="connsiteX102" fmla="*/ 420618 w 3239525"/>
                <a:gd name="connsiteY102" fmla="*/ 527273 h 4092979"/>
                <a:gd name="connsiteX103" fmla="*/ 351345 w 3239525"/>
                <a:gd name="connsiteY103" fmla="*/ 582691 h 4092979"/>
                <a:gd name="connsiteX104" fmla="*/ 309782 w 3239525"/>
                <a:gd name="connsiteY104" fmla="*/ 499564 h 4092979"/>
                <a:gd name="connsiteX105" fmla="*/ 254364 w 3239525"/>
                <a:gd name="connsiteY105" fmla="*/ 554982 h 4092979"/>
                <a:gd name="connsiteX106" fmla="*/ 157382 w 3239525"/>
                <a:gd name="connsiteY106" fmla="*/ 499564 h 4092979"/>
                <a:gd name="connsiteX107" fmla="*/ 60400 w 3239525"/>
                <a:gd name="connsiteY107" fmla="*/ 485709 h 4092979"/>
                <a:gd name="connsiteX108" fmla="*/ 18836 w 3239525"/>
                <a:gd name="connsiteY108" fmla="*/ 527273 h 4092979"/>
                <a:gd name="connsiteX109" fmla="*/ 4982 w 3239525"/>
                <a:gd name="connsiteY109" fmla="*/ 541127 h 4092979"/>
                <a:gd name="connsiteX110" fmla="*/ 101964 w 3239525"/>
                <a:gd name="connsiteY110" fmla="*/ 735091 h 4092979"/>
                <a:gd name="connsiteX111" fmla="*/ 143527 w 3239525"/>
                <a:gd name="connsiteY111" fmla="*/ 804364 h 4092979"/>
                <a:gd name="connsiteX112" fmla="*/ 240509 w 3239525"/>
                <a:gd name="connsiteY112" fmla="*/ 859782 h 4092979"/>
                <a:gd name="connsiteX113" fmla="*/ 309782 w 3239525"/>
                <a:gd name="connsiteY113" fmla="*/ 859782 h 4092979"/>
                <a:gd name="connsiteX114" fmla="*/ 406764 w 3239525"/>
                <a:gd name="connsiteY114" fmla="*/ 1012182 h 4092979"/>
                <a:gd name="connsiteX115" fmla="*/ 434473 w 3239525"/>
                <a:gd name="connsiteY115" fmla="*/ 1136873 h 4092979"/>
                <a:gd name="connsiteX116" fmla="*/ 462182 w 3239525"/>
                <a:gd name="connsiteY116" fmla="*/ 1275418 h 4092979"/>
                <a:gd name="connsiteX117" fmla="*/ 517600 w 3239525"/>
                <a:gd name="connsiteY117" fmla="*/ 1400109 h 4092979"/>
                <a:gd name="connsiteX118" fmla="*/ 573018 w 3239525"/>
                <a:gd name="connsiteY118" fmla="*/ 1483236 h 4092979"/>
                <a:gd name="connsiteX119" fmla="*/ 656145 w 3239525"/>
                <a:gd name="connsiteY119" fmla="*/ 1510945 h 4092979"/>
                <a:gd name="connsiteX120" fmla="*/ 711564 w 3239525"/>
                <a:gd name="connsiteY120" fmla="*/ 1524800 h 4092979"/>
                <a:gd name="connsiteX121" fmla="*/ 711564 w 3239525"/>
                <a:gd name="connsiteY121" fmla="*/ 1691054 h 4092979"/>
                <a:gd name="connsiteX122" fmla="*/ 739273 w 3239525"/>
                <a:gd name="connsiteY122" fmla="*/ 1815745 h 4092979"/>
                <a:gd name="connsiteX123" fmla="*/ 753127 w 3239525"/>
                <a:gd name="connsiteY123" fmla="*/ 1926582 h 4092979"/>
                <a:gd name="connsiteX124" fmla="*/ 614582 w 3239525"/>
                <a:gd name="connsiteY124" fmla="*/ 1995854 h 4092979"/>
                <a:gd name="connsiteX125" fmla="*/ 573018 w 3239525"/>
                <a:gd name="connsiteY125" fmla="*/ 2120545 h 4092979"/>
                <a:gd name="connsiteX126" fmla="*/ 545309 w 3239525"/>
                <a:gd name="connsiteY126" fmla="*/ 2203673 h 4092979"/>
                <a:gd name="connsiteX127" fmla="*/ 476036 w 3239525"/>
                <a:gd name="connsiteY127" fmla="*/ 2231382 h 4092979"/>
                <a:gd name="connsiteX128" fmla="*/ 476036 w 3239525"/>
                <a:gd name="connsiteY128" fmla="*/ 2369927 h 4092979"/>
                <a:gd name="connsiteX129" fmla="*/ 406764 w 3239525"/>
                <a:gd name="connsiteY129" fmla="*/ 2425345 h 4092979"/>
                <a:gd name="connsiteX130" fmla="*/ 392909 w 3239525"/>
                <a:gd name="connsiteY130" fmla="*/ 2563891 h 4092979"/>
                <a:gd name="connsiteX131" fmla="*/ 351345 w 3239525"/>
                <a:gd name="connsiteY131" fmla="*/ 2674727 h 4092979"/>
                <a:gd name="connsiteX132" fmla="*/ 309782 w 3239525"/>
                <a:gd name="connsiteY132" fmla="*/ 2785564 h 4092979"/>
                <a:gd name="connsiteX133" fmla="*/ 254364 w 3239525"/>
                <a:gd name="connsiteY133" fmla="*/ 2840982 h 4092979"/>
                <a:gd name="connsiteX134" fmla="*/ 254364 w 3239525"/>
                <a:gd name="connsiteY134" fmla="*/ 2840982 h 4092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3239525" h="4092979">
                  <a:moveTo>
                    <a:pt x="212800" y="2785564"/>
                  </a:moveTo>
                  <a:cubicBezTo>
                    <a:pt x="225500" y="2832900"/>
                    <a:pt x="238200" y="2880236"/>
                    <a:pt x="268218" y="2868691"/>
                  </a:cubicBezTo>
                  <a:cubicBezTo>
                    <a:pt x="298236" y="2857146"/>
                    <a:pt x="339800" y="2734764"/>
                    <a:pt x="392909" y="2716291"/>
                  </a:cubicBezTo>
                  <a:cubicBezTo>
                    <a:pt x="446018" y="2697818"/>
                    <a:pt x="526837" y="2750927"/>
                    <a:pt x="586873" y="2757854"/>
                  </a:cubicBezTo>
                  <a:cubicBezTo>
                    <a:pt x="646909" y="2764781"/>
                    <a:pt x="697709" y="2776327"/>
                    <a:pt x="753127" y="2757854"/>
                  </a:cubicBezTo>
                  <a:cubicBezTo>
                    <a:pt x="808545" y="2739381"/>
                    <a:pt x="870891" y="2665491"/>
                    <a:pt x="919382" y="2647018"/>
                  </a:cubicBezTo>
                  <a:cubicBezTo>
                    <a:pt x="967873" y="2628545"/>
                    <a:pt x="1041764" y="2628545"/>
                    <a:pt x="1044073" y="2647018"/>
                  </a:cubicBezTo>
                  <a:cubicBezTo>
                    <a:pt x="1046382" y="2665491"/>
                    <a:pt x="960945" y="2725527"/>
                    <a:pt x="933236" y="2757854"/>
                  </a:cubicBezTo>
                  <a:cubicBezTo>
                    <a:pt x="905527" y="2790181"/>
                    <a:pt x="882436" y="2801727"/>
                    <a:pt x="877818" y="2840982"/>
                  </a:cubicBezTo>
                  <a:cubicBezTo>
                    <a:pt x="873200" y="2880237"/>
                    <a:pt x="875509" y="2947200"/>
                    <a:pt x="905527" y="2993382"/>
                  </a:cubicBezTo>
                  <a:cubicBezTo>
                    <a:pt x="935545" y="3039564"/>
                    <a:pt x="1057927" y="3118073"/>
                    <a:pt x="1057927" y="3118073"/>
                  </a:cubicBezTo>
                  <a:cubicBezTo>
                    <a:pt x="1108727" y="3159637"/>
                    <a:pt x="1164145" y="3238146"/>
                    <a:pt x="1210327" y="3242764"/>
                  </a:cubicBezTo>
                  <a:cubicBezTo>
                    <a:pt x="1256509" y="3247382"/>
                    <a:pt x="1295763" y="3152709"/>
                    <a:pt x="1335018" y="3145782"/>
                  </a:cubicBezTo>
                  <a:cubicBezTo>
                    <a:pt x="1374273" y="3138855"/>
                    <a:pt x="1443546" y="3185036"/>
                    <a:pt x="1445855" y="3201200"/>
                  </a:cubicBezTo>
                  <a:cubicBezTo>
                    <a:pt x="1448164" y="3217364"/>
                    <a:pt x="1383510" y="3228910"/>
                    <a:pt x="1348873" y="3242764"/>
                  </a:cubicBezTo>
                  <a:cubicBezTo>
                    <a:pt x="1314237" y="3256619"/>
                    <a:pt x="1247272" y="3256618"/>
                    <a:pt x="1238036" y="3284327"/>
                  </a:cubicBezTo>
                  <a:cubicBezTo>
                    <a:pt x="1228800" y="3312036"/>
                    <a:pt x="1258819" y="3383618"/>
                    <a:pt x="1293455" y="3409018"/>
                  </a:cubicBezTo>
                  <a:cubicBezTo>
                    <a:pt x="1328091" y="3434418"/>
                    <a:pt x="1420455" y="3411327"/>
                    <a:pt x="1445855" y="3436727"/>
                  </a:cubicBezTo>
                  <a:cubicBezTo>
                    <a:pt x="1471255" y="3462127"/>
                    <a:pt x="1438928" y="3510618"/>
                    <a:pt x="1445855" y="3561418"/>
                  </a:cubicBezTo>
                  <a:cubicBezTo>
                    <a:pt x="1452782" y="3612218"/>
                    <a:pt x="1468945" y="3690727"/>
                    <a:pt x="1487418" y="3741527"/>
                  </a:cubicBezTo>
                  <a:cubicBezTo>
                    <a:pt x="1505891" y="3792327"/>
                    <a:pt x="1533600" y="3829273"/>
                    <a:pt x="1556691" y="3866218"/>
                  </a:cubicBezTo>
                  <a:cubicBezTo>
                    <a:pt x="1579782" y="3903163"/>
                    <a:pt x="1589019" y="3944727"/>
                    <a:pt x="1625964" y="3963200"/>
                  </a:cubicBezTo>
                  <a:cubicBezTo>
                    <a:pt x="1662909" y="3981673"/>
                    <a:pt x="1732182" y="3956272"/>
                    <a:pt x="1778364" y="3977054"/>
                  </a:cubicBezTo>
                  <a:cubicBezTo>
                    <a:pt x="1824546" y="3997836"/>
                    <a:pt x="1863801" y="4074036"/>
                    <a:pt x="1903055" y="4087891"/>
                  </a:cubicBezTo>
                  <a:cubicBezTo>
                    <a:pt x="1942310" y="4101746"/>
                    <a:pt x="1983873" y="4085582"/>
                    <a:pt x="2013891" y="4060182"/>
                  </a:cubicBezTo>
                  <a:cubicBezTo>
                    <a:pt x="2043909" y="4034782"/>
                    <a:pt x="2046219" y="3960891"/>
                    <a:pt x="2083164" y="3935491"/>
                  </a:cubicBezTo>
                  <a:cubicBezTo>
                    <a:pt x="2120109" y="3910091"/>
                    <a:pt x="2180146" y="3921637"/>
                    <a:pt x="2235564" y="3907782"/>
                  </a:cubicBezTo>
                  <a:cubicBezTo>
                    <a:pt x="2290982" y="3893928"/>
                    <a:pt x="2385655" y="3893928"/>
                    <a:pt x="2415673" y="3852364"/>
                  </a:cubicBezTo>
                  <a:cubicBezTo>
                    <a:pt x="2445691" y="3810800"/>
                    <a:pt x="2436455" y="3706891"/>
                    <a:pt x="2415673" y="3658400"/>
                  </a:cubicBezTo>
                  <a:cubicBezTo>
                    <a:pt x="2394891" y="3609909"/>
                    <a:pt x="2304837" y="3591436"/>
                    <a:pt x="2290982" y="3561418"/>
                  </a:cubicBezTo>
                  <a:cubicBezTo>
                    <a:pt x="2277127" y="3531400"/>
                    <a:pt x="2337163" y="3501382"/>
                    <a:pt x="2332545" y="3478291"/>
                  </a:cubicBezTo>
                  <a:cubicBezTo>
                    <a:pt x="2327927" y="3455200"/>
                    <a:pt x="2290982" y="3441346"/>
                    <a:pt x="2263273" y="3422873"/>
                  </a:cubicBezTo>
                  <a:cubicBezTo>
                    <a:pt x="2235564" y="3404400"/>
                    <a:pt x="2187073" y="3385927"/>
                    <a:pt x="2166291" y="3367454"/>
                  </a:cubicBezTo>
                  <a:cubicBezTo>
                    <a:pt x="2145509" y="3348981"/>
                    <a:pt x="2152436" y="3332818"/>
                    <a:pt x="2138582" y="3312036"/>
                  </a:cubicBezTo>
                  <a:cubicBezTo>
                    <a:pt x="2124728" y="3291254"/>
                    <a:pt x="2083164" y="3242764"/>
                    <a:pt x="2083164" y="3242764"/>
                  </a:cubicBezTo>
                  <a:cubicBezTo>
                    <a:pt x="2067000" y="3228909"/>
                    <a:pt x="2050836" y="3265854"/>
                    <a:pt x="2041600" y="3228909"/>
                  </a:cubicBezTo>
                  <a:cubicBezTo>
                    <a:pt x="2032364" y="3191964"/>
                    <a:pt x="2011581" y="3064964"/>
                    <a:pt x="2027745" y="3021091"/>
                  </a:cubicBezTo>
                  <a:cubicBezTo>
                    <a:pt x="2043909" y="2977218"/>
                    <a:pt x="2117800" y="2995691"/>
                    <a:pt x="2138582" y="2965673"/>
                  </a:cubicBezTo>
                  <a:cubicBezTo>
                    <a:pt x="2159364" y="2935655"/>
                    <a:pt x="2150127" y="2887164"/>
                    <a:pt x="2152436" y="2840982"/>
                  </a:cubicBezTo>
                  <a:cubicBezTo>
                    <a:pt x="2154745" y="2794800"/>
                    <a:pt x="2140891" y="2737073"/>
                    <a:pt x="2152436" y="2688582"/>
                  </a:cubicBezTo>
                  <a:cubicBezTo>
                    <a:pt x="2163981" y="2640091"/>
                    <a:pt x="2221709" y="2550036"/>
                    <a:pt x="2221709" y="2550036"/>
                  </a:cubicBezTo>
                  <a:cubicBezTo>
                    <a:pt x="2244800" y="2503854"/>
                    <a:pt x="2260964" y="2441509"/>
                    <a:pt x="2290982" y="2411491"/>
                  </a:cubicBezTo>
                  <a:cubicBezTo>
                    <a:pt x="2321000" y="2381473"/>
                    <a:pt x="2355636" y="2367618"/>
                    <a:pt x="2401818" y="2369927"/>
                  </a:cubicBezTo>
                  <a:cubicBezTo>
                    <a:pt x="2448000" y="2372236"/>
                    <a:pt x="2517273" y="2399945"/>
                    <a:pt x="2568073" y="2425345"/>
                  </a:cubicBezTo>
                  <a:cubicBezTo>
                    <a:pt x="2618873" y="2450745"/>
                    <a:pt x="2658127" y="2510782"/>
                    <a:pt x="2706618" y="2522327"/>
                  </a:cubicBezTo>
                  <a:cubicBezTo>
                    <a:pt x="2755109" y="2533872"/>
                    <a:pt x="2817454" y="2515400"/>
                    <a:pt x="2859018" y="2494618"/>
                  </a:cubicBezTo>
                  <a:cubicBezTo>
                    <a:pt x="2900582" y="2473836"/>
                    <a:pt x="2923673" y="2423036"/>
                    <a:pt x="2956000" y="2397636"/>
                  </a:cubicBezTo>
                  <a:cubicBezTo>
                    <a:pt x="2988327" y="2372236"/>
                    <a:pt x="3018346" y="2346836"/>
                    <a:pt x="3052982" y="2342218"/>
                  </a:cubicBezTo>
                  <a:cubicBezTo>
                    <a:pt x="3087618" y="2337600"/>
                    <a:pt x="3133800" y="2367618"/>
                    <a:pt x="3163818" y="2369927"/>
                  </a:cubicBezTo>
                  <a:cubicBezTo>
                    <a:pt x="3193836" y="2372236"/>
                    <a:pt x="3223855" y="2374546"/>
                    <a:pt x="3233091" y="2356073"/>
                  </a:cubicBezTo>
                  <a:cubicBezTo>
                    <a:pt x="3242327" y="2337600"/>
                    <a:pt x="3244636" y="2289109"/>
                    <a:pt x="3219236" y="2259091"/>
                  </a:cubicBezTo>
                  <a:cubicBezTo>
                    <a:pt x="3193836" y="2229073"/>
                    <a:pt x="3108400" y="2212909"/>
                    <a:pt x="3080691" y="2175964"/>
                  </a:cubicBezTo>
                  <a:cubicBezTo>
                    <a:pt x="3052982" y="2139018"/>
                    <a:pt x="3062218" y="2072054"/>
                    <a:pt x="3052982" y="2037418"/>
                  </a:cubicBezTo>
                  <a:cubicBezTo>
                    <a:pt x="3043746" y="2002782"/>
                    <a:pt x="3025273" y="1968145"/>
                    <a:pt x="3025273" y="1968145"/>
                  </a:cubicBezTo>
                  <a:cubicBezTo>
                    <a:pt x="3011419" y="1949672"/>
                    <a:pt x="2983710" y="1956600"/>
                    <a:pt x="2969855" y="1926582"/>
                  </a:cubicBezTo>
                  <a:cubicBezTo>
                    <a:pt x="2956000" y="1896564"/>
                    <a:pt x="2944454" y="1829600"/>
                    <a:pt x="2942145" y="1788036"/>
                  </a:cubicBezTo>
                  <a:cubicBezTo>
                    <a:pt x="2939836" y="1746472"/>
                    <a:pt x="2942145" y="1709527"/>
                    <a:pt x="2956000" y="1677200"/>
                  </a:cubicBezTo>
                  <a:cubicBezTo>
                    <a:pt x="2969855" y="1644873"/>
                    <a:pt x="3011419" y="1633327"/>
                    <a:pt x="3025273" y="1594073"/>
                  </a:cubicBezTo>
                  <a:cubicBezTo>
                    <a:pt x="3039127" y="1554819"/>
                    <a:pt x="3036818" y="1490164"/>
                    <a:pt x="3039127" y="1441673"/>
                  </a:cubicBezTo>
                  <a:cubicBezTo>
                    <a:pt x="3041436" y="1393182"/>
                    <a:pt x="3041436" y="1374709"/>
                    <a:pt x="3039127" y="1303127"/>
                  </a:cubicBezTo>
                  <a:cubicBezTo>
                    <a:pt x="3036818" y="1231545"/>
                    <a:pt x="3036818" y="1081455"/>
                    <a:pt x="3025273" y="1012182"/>
                  </a:cubicBezTo>
                  <a:cubicBezTo>
                    <a:pt x="3013728" y="942909"/>
                    <a:pt x="2969855" y="887491"/>
                    <a:pt x="2969855" y="887491"/>
                  </a:cubicBezTo>
                  <a:cubicBezTo>
                    <a:pt x="2951382" y="857473"/>
                    <a:pt x="2925981" y="862091"/>
                    <a:pt x="2914436" y="832073"/>
                  </a:cubicBezTo>
                  <a:cubicBezTo>
                    <a:pt x="2902891" y="802055"/>
                    <a:pt x="2905200" y="746637"/>
                    <a:pt x="2900582" y="707382"/>
                  </a:cubicBezTo>
                  <a:cubicBezTo>
                    <a:pt x="2895964" y="668127"/>
                    <a:pt x="2886727" y="596545"/>
                    <a:pt x="2886727" y="596545"/>
                  </a:cubicBezTo>
                  <a:cubicBezTo>
                    <a:pt x="2877491" y="578072"/>
                    <a:pt x="2872873" y="591927"/>
                    <a:pt x="2845164" y="596545"/>
                  </a:cubicBezTo>
                  <a:cubicBezTo>
                    <a:pt x="2817455" y="601163"/>
                    <a:pt x="2768964" y="633490"/>
                    <a:pt x="2720473" y="624254"/>
                  </a:cubicBezTo>
                  <a:cubicBezTo>
                    <a:pt x="2671982" y="615018"/>
                    <a:pt x="2595782" y="573454"/>
                    <a:pt x="2554218" y="541127"/>
                  </a:cubicBezTo>
                  <a:cubicBezTo>
                    <a:pt x="2512654" y="508800"/>
                    <a:pt x="2471091" y="430291"/>
                    <a:pt x="2471091" y="430291"/>
                  </a:cubicBezTo>
                  <a:cubicBezTo>
                    <a:pt x="2448000" y="411818"/>
                    <a:pt x="2415673" y="430291"/>
                    <a:pt x="2415673" y="430291"/>
                  </a:cubicBezTo>
                  <a:cubicBezTo>
                    <a:pt x="2399509" y="423364"/>
                    <a:pt x="2394891" y="397963"/>
                    <a:pt x="2374109" y="388727"/>
                  </a:cubicBezTo>
                  <a:cubicBezTo>
                    <a:pt x="2353327" y="379491"/>
                    <a:pt x="2290982" y="374873"/>
                    <a:pt x="2290982" y="374873"/>
                  </a:cubicBezTo>
                  <a:cubicBezTo>
                    <a:pt x="2267891" y="381800"/>
                    <a:pt x="2235564" y="430291"/>
                    <a:pt x="2235564" y="430291"/>
                  </a:cubicBezTo>
                  <a:cubicBezTo>
                    <a:pt x="2214782" y="451073"/>
                    <a:pt x="2196309" y="483400"/>
                    <a:pt x="2166291" y="499564"/>
                  </a:cubicBezTo>
                  <a:cubicBezTo>
                    <a:pt x="2136273" y="515728"/>
                    <a:pt x="2087782" y="522655"/>
                    <a:pt x="2055455" y="527273"/>
                  </a:cubicBezTo>
                  <a:cubicBezTo>
                    <a:pt x="2023128" y="531891"/>
                    <a:pt x="2004654" y="536509"/>
                    <a:pt x="1972327" y="527273"/>
                  </a:cubicBezTo>
                  <a:cubicBezTo>
                    <a:pt x="1940000" y="518037"/>
                    <a:pt x="1889200" y="467236"/>
                    <a:pt x="1861491" y="471854"/>
                  </a:cubicBezTo>
                  <a:cubicBezTo>
                    <a:pt x="1833782" y="476472"/>
                    <a:pt x="1826855" y="515727"/>
                    <a:pt x="1806073" y="554982"/>
                  </a:cubicBezTo>
                  <a:cubicBezTo>
                    <a:pt x="1785291" y="594237"/>
                    <a:pt x="1759891" y="665818"/>
                    <a:pt x="1736800" y="707382"/>
                  </a:cubicBezTo>
                  <a:cubicBezTo>
                    <a:pt x="1713709" y="748946"/>
                    <a:pt x="1695236" y="783582"/>
                    <a:pt x="1667527" y="804364"/>
                  </a:cubicBezTo>
                  <a:cubicBezTo>
                    <a:pt x="1639818" y="825146"/>
                    <a:pt x="1600563" y="827455"/>
                    <a:pt x="1570545" y="832073"/>
                  </a:cubicBezTo>
                  <a:cubicBezTo>
                    <a:pt x="1540527" y="836691"/>
                    <a:pt x="1519745" y="845928"/>
                    <a:pt x="1487418" y="832073"/>
                  </a:cubicBezTo>
                  <a:cubicBezTo>
                    <a:pt x="1455091" y="818218"/>
                    <a:pt x="1406600" y="776654"/>
                    <a:pt x="1376582" y="748945"/>
                  </a:cubicBezTo>
                  <a:cubicBezTo>
                    <a:pt x="1346564" y="721236"/>
                    <a:pt x="1318854" y="705072"/>
                    <a:pt x="1307309" y="665818"/>
                  </a:cubicBezTo>
                  <a:cubicBezTo>
                    <a:pt x="1295764" y="626564"/>
                    <a:pt x="1330400" y="554982"/>
                    <a:pt x="1307309" y="513418"/>
                  </a:cubicBezTo>
                  <a:cubicBezTo>
                    <a:pt x="1284218" y="471854"/>
                    <a:pt x="1196473" y="455691"/>
                    <a:pt x="1168764" y="416436"/>
                  </a:cubicBezTo>
                  <a:cubicBezTo>
                    <a:pt x="1141055" y="377181"/>
                    <a:pt x="1154910" y="314836"/>
                    <a:pt x="1141055" y="277891"/>
                  </a:cubicBezTo>
                  <a:cubicBezTo>
                    <a:pt x="1127200" y="240946"/>
                    <a:pt x="1108727" y="210928"/>
                    <a:pt x="1085636" y="194764"/>
                  </a:cubicBezTo>
                  <a:cubicBezTo>
                    <a:pt x="1062545" y="178600"/>
                    <a:pt x="1020982" y="199382"/>
                    <a:pt x="1002509" y="180909"/>
                  </a:cubicBezTo>
                  <a:cubicBezTo>
                    <a:pt x="984036" y="162436"/>
                    <a:pt x="974800" y="83927"/>
                    <a:pt x="974800" y="83927"/>
                  </a:cubicBezTo>
                  <a:cubicBezTo>
                    <a:pt x="963255" y="70072"/>
                    <a:pt x="951709" y="107018"/>
                    <a:pt x="933236" y="97782"/>
                  </a:cubicBezTo>
                  <a:cubicBezTo>
                    <a:pt x="914763" y="88546"/>
                    <a:pt x="898600" y="44673"/>
                    <a:pt x="863964" y="28509"/>
                  </a:cubicBezTo>
                  <a:cubicBezTo>
                    <a:pt x="829328" y="12345"/>
                    <a:pt x="762363" y="-3818"/>
                    <a:pt x="725418" y="800"/>
                  </a:cubicBezTo>
                  <a:cubicBezTo>
                    <a:pt x="688473" y="5418"/>
                    <a:pt x="676927" y="56218"/>
                    <a:pt x="642291" y="56218"/>
                  </a:cubicBezTo>
                  <a:cubicBezTo>
                    <a:pt x="607655" y="56218"/>
                    <a:pt x="517600" y="800"/>
                    <a:pt x="517600" y="800"/>
                  </a:cubicBezTo>
                  <a:cubicBezTo>
                    <a:pt x="485273" y="800"/>
                    <a:pt x="469109" y="40054"/>
                    <a:pt x="448327" y="56218"/>
                  </a:cubicBezTo>
                  <a:cubicBezTo>
                    <a:pt x="427545" y="72382"/>
                    <a:pt x="420618" y="97782"/>
                    <a:pt x="392909" y="97782"/>
                  </a:cubicBezTo>
                  <a:cubicBezTo>
                    <a:pt x="365200" y="97782"/>
                    <a:pt x="302855" y="49291"/>
                    <a:pt x="282073" y="56218"/>
                  </a:cubicBezTo>
                  <a:cubicBezTo>
                    <a:pt x="261291" y="63145"/>
                    <a:pt x="247436" y="118563"/>
                    <a:pt x="268218" y="139345"/>
                  </a:cubicBezTo>
                  <a:cubicBezTo>
                    <a:pt x="289000" y="160127"/>
                    <a:pt x="383673" y="160127"/>
                    <a:pt x="406764" y="180909"/>
                  </a:cubicBezTo>
                  <a:cubicBezTo>
                    <a:pt x="429855" y="201691"/>
                    <a:pt x="404455" y="236327"/>
                    <a:pt x="406764" y="264036"/>
                  </a:cubicBezTo>
                  <a:cubicBezTo>
                    <a:pt x="409073" y="291745"/>
                    <a:pt x="418309" y="303291"/>
                    <a:pt x="420618" y="347164"/>
                  </a:cubicBezTo>
                  <a:cubicBezTo>
                    <a:pt x="422927" y="391037"/>
                    <a:pt x="432163" y="488019"/>
                    <a:pt x="420618" y="527273"/>
                  </a:cubicBezTo>
                  <a:cubicBezTo>
                    <a:pt x="409073" y="566527"/>
                    <a:pt x="369818" y="587309"/>
                    <a:pt x="351345" y="582691"/>
                  </a:cubicBezTo>
                  <a:cubicBezTo>
                    <a:pt x="332872" y="578073"/>
                    <a:pt x="309782" y="499564"/>
                    <a:pt x="309782" y="499564"/>
                  </a:cubicBezTo>
                  <a:cubicBezTo>
                    <a:pt x="293619" y="494946"/>
                    <a:pt x="279764" y="554982"/>
                    <a:pt x="254364" y="554982"/>
                  </a:cubicBezTo>
                  <a:cubicBezTo>
                    <a:pt x="228964" y="554982"/>
                    <a:pt x="189709" y="511109"/>
                    <a:pt x="157382" y="499564"/>
                  </a:cubicBezTo>
                  <a:cubicBezTo>
                    <a:pt x="125055" y="488018"/>
                    <a:pt x="60400" y="485709"/>
                    <a:pt x="60400" y="485709"/>
                  </a:cubicBezTo>
                  <a:cubicBezTo>
                    <a:pt x="37309" y="490327"/>
                    <a:pt x="28072" y="518037"/>
                    <a:pt x="18836" y="527273"/>
                  </a:cubicBezTo>
                  <a:cubicBezTo>
                    <a:pt x="9600" y="536509"/>
                    <a:pt x="-8873" y="506491"/>
                    <a:pt x="4982" y="541127"/>
                  </a:cubicBezTo>
                  <a:cubicBezTo>
                    <a:pt x="18837" y="575763"/>
                    <a:pt x="78873" y="691218"/>
                    <a:pt x="101964" y="735091"/>
                  </a:cubicBezTo>
                  <a:cubicBezTo>
                    <a:pt x="125055" y="778964"/>
                    <a:pt x="120436" y="783582"/>
                    <a:pt x="143527" y="804364"/>
                  </a:cubicBezTo>
                  <a:cubicBezTo>
                    <a:pt x="166618" y="825146"/>
                    <a:pt x="212800" y="850546"/>
                    <a:pt x="240509" y="859782"/>
                  </a:cubicBezTo>
                  <a:cubicBezTo>
                    <a:pt x="268218" y="869018"/>
                    <a:pt x="282073" y="834382"/>
                    <a:pt x="309782" y="859782"/>
                  </a:cubicBezTo>
                  <a:cubicBezTo>
                    <a:pt x="337491" y="885182"/>
                    <a:pt x="385982" y="966000"/>
                    <a:pt x="406764" y="1012182"/>
                  </a:cubicBezTo>
                  <a:cubicBezTo>
                    <a:pt x="427546" y="1058364"/>
                    <a:pt x="425237" y="1093000"/>
                    <a:pt x="434473" y="1136873"/>
                  </a:cubicBezTo>
                  <a:cubicBezTo>
                    <a:pt x="443709" y="1180746"/>
                    <a:pt x="448328" y="1231545"/>
                    <a:pt x="462182" y="1275418"/>
                  </a:cubicBezTo>
                  <a:cubicBezTo>
                    <a:pt x="476036" y="1319291"/>
                    <a:pt x="499127" y="1365473"/>
                    <a:pt x="517600" y="1400109"/>
                  </a:cubicBezTo>
                  <a:cubicBezTo>
                    <a:pt x="536073" y="1434745"/>
                    <a:pt x="549927" y="1464763"/>
                    <a:pt x="573018" y="1483236"/>
                  </a:cubicBezTo>
                  <a:cubicBezTo>
                    <a:pt x="596109" y="1501709"/>
                    <a:pt x="633054" y="1504018"/>
                    <a:pt x="656145" y="1510945"/>
                  </a:cubicBezTo>
                  <a:cubicBezTo>
                    <a:pt x="679236" y="1517872"/>
                    <a:pt x="702328" y="1494782"/>
                    <a:pt x="711564" y="1524800"/>
                  </a:cubicBezTo>
                  <a:cubicBezTo>
                    <a:pt x="720801" y="1554818"/>
                    <a:pt x="706946" y="1642563"/>
                    <a:pt x="711564" y="1691054"/>
                  </a:cubicBezTo>
                  <a:cubicBezTo>
                    <a:pt x="716182" y="1739545"/>
                    <a:pt x="732346" y="1776490"/>
                    <a:pt x="739273" y="1815745"/>
                  </a:cubicBezTo>
                  <a:cubicBezTo>
                    <a:pt x="746200" y="1855000"/>
                    <a:pt x="773909" y="1896564"/>
                    <a:pt x="753127" y="1926582"/>
                  </a:cubicBezTo>
                  <a:cubicBezTo>
                    <a:pt x="732345" y="1956600"/>
                    <a:pt x="644600" y="1963527"/>
                    <a:pt x="614582" y="1995854"/>
                  </a:cubicBezTo>
                  <a:cubicBezTo>
                    <a:pt x="584564" y="2028181"/>
                    <a:pt x="584564" y="2085908"/>
                    <a:pt x="573018" y="2120545"/>
                  </a:cubicBezTo>
                  <a:cubicBezTo>
                    <a:pt x="561473" y="2155181"/>
                    <a:pt x="561473" y="2185200"/>
                    <a:pt x="545309" y="2203673"/>
                  </a:cubicBezTo>
                  <a:cubicBezTo>
                    <a:pt x="529145" y="2222146"/>
                    <a:pt x="487582" y="2203673"/>
                    <a:pt x="476036" y="2231382"/>
                  </a:cubicBezTo>
                  <a:cubicBezTo>
                    <a:pt x="464491" y="2259091"/>
                    <a:pt x="487581" y="2337600"/>
                    <a:pt x="476036" y="2369927"/>
                  </a:cubicBezTo>
                  <a:cubicBezTo>
                    <a:pt x="464491" y="2402254"/>
                    <a:pt x="420618" y="2393018"/>
                    <a:pt x="406764" y="2425345"/>
                  </a:cubicBezTo>
                  <a:cubicBezTo>
                    <a:pt x="392910" y="2457672"/>
                    <a:pt x="402145" y="2522327"/>
                    <a:pt x="392909" y="2563891"/>
                  </a:cubicBezTo>
                  <a:cubicBezTo>
                    <a:pt x="383673" y="2605455"/>
                    <a:pt x="351345" y="2674727"/>
                    <a:pt x="351345" y="2674727"/>
                  </a:cubicBezTo>
                  <a:cubicBezTo>
                    <a:pt x="337491" y="2711672"/>
                    <a:pt x="325946" y="2757855"/>
                    <a:pt x="309782" y="2785564"/>
                  </a:cubicBezTo>
                  <a:cubicBezTo>
                    <a:pt x="293619" y="2813273"/>
                    <a:pt x="254364" y="2840982"/>
                    <a:pt x="254364" y="2840982"/>
                  </a:cubicBezTo>
                  <a:lnTo>
                    <a:pt x="254364" y="2840982"/>
                  </a:lnTo>
                </a:path>
              </a:pathLst>
            </a:cu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TextBox 6">
            <a:extLst>
              <a:ext uri="{FF2B5EF4-FFF2-40B4-BE49-F238E27FC236}">
                <a16:creationId xmlns:a16="http://schemas.microsoft.com/office/drawing/2014/main" id="{9B2A8D9B-F34B-A442-CA5C-737D3AF3DCFF}"/>
              </a:ext>
            </a:extLst>
          </p:cNvPr>
          <p:cNvSpPr txBox="1"/>
          <p:nvPr/>
        </p:nvSpPr>
        <p:spPr>
          <a:xfrm>
            <a:off x="1020416" y="2488713"/>
            <a:ext cx="804863" cy="246221"/>
          </a:xfrm>
          <a:prstGeom prst="rect">
            <a:avLst/>
          </a:prstGeom>
          <a:noFill/>
        </p:spPr>
        <p:txBody>
          <a:bodyPr wrap="square" rtlCol="0">
            <a:spAutoFit/>
          </a:bodyPr>
          <a:lstStyle/>
          <a:p>
            <a:pPr algn="ctr"/>
            <a:r>
              <a:rPr lang="en-GB" sz="1000"/>
              <a:t>Swansea</a:t>
            </a:r>
          </a:p>
        </p:txBody>
      </p:sp>
      <p:sp>
        <p:nvSpPr>
          <p:cNvPr id="8" name="TextBox 7">
            <a:extLst>
              <a:ext uri="{FF2B5EF4-FFF2-40B4-BE49-F238E27FC236}">
                <a16:creationId xmlns:a16="http://schemas.microsoft.com/office/drawing/2014/main" id="{35808C8C-77A2-C9B1-6FD9-53700262577D}"/>
              </a:ext>
            </a:extLst>
          </p:cNvPr>
          <p:cNvSpPr txBox="1"/>
          <p:nvPr/>
        </p:nvSpPr>
        <p:spPr>
          <a:xfrm>
            <a:off x="3300102" y="1606822"/>
            <a:ext cx="804863" cy="400110"/>
          </a:xfrm>
          <a:prstGeom prst="rect">
            <a:avLst/>
          </a:prstGeom>
          <a:noFill/>
        </p:spPr>
        <p:txBody>
          <a:bodyPr wrap="square" rtlCol="0">
            <a:spAutoFit/>
          </a:bodyPr>
          <a:lstStyle/>
          <a:p>
            <a:pPr algn="ctr"/>
            <a:r>
              <a:rPr lang="en-GB" sz="1000"/>
              <a:t>Neath Port Talbot</a:t>
            </a:r>
          </a:p>
        </p:txBody>
      </p:sp>
      <p:sp>
        <p:nvSpPr>
          <p:cNvPr id="9" name="TextBox 8">
            <a:extLst>
              <a:ext uri="{FF2B5EF4-FFF2-40B4-BE49-F238E27FC236}">
                <a16:creationId xmlns:a16="http://schemas.microsoft.com/office/drawing/2014/main" id="{FD984909-9020-518A-E921-60EE8AF6A9B2}"/>
              </a:ext>
            </a:extLst>
          </p:cNvPr>
          <p:cNvSpPr txBox="1"/>
          <p:nvPr/>
        </p:nvSpPr>
        <p:spPr>
          <a:xfrm>
            <a:off x="4690561" y="970260"/>
            <a:ext cx="2719607" cy="1000274"/>
          </a:xfrm>
          <a:prstGeom prst="rect">
            <a:avLst/>
          </a:prstGeom>
          <a:noFill/>
        </p:spPr>
        <p:txBody>
          <a:bodyPr wrap="square">
            <a:spAutoFit/>
          </a:bodyPr>
          <a:lstStyle/>
          <a:p>
            <a:pPr>
              <a:spcAft>
                <a:spcPts val="600"/>
              </a:spcAft>
            </a:pPr>
            <a:r>
              <a:rPr lang="en-GB" sz="1100"/>
              <a:t>Morriston Hospital </a:t>
            </a:r>
          </a:p>
          <a:p>
            <a:pPr>
              <a:spcAft>
                <a:spcPts val="600"/>
              </a:spcAft>
            </a:pPr>
            <a:r>
              <a:rPr lang="en-GB" sz="1100"/>
              <a:t>Singleton Hospital </a:t>
            </a:r>
          </a:p>
          <a:p>
            <a:pPr>
              <a:spcAft>
                <a:spcPts val="600"/>
              </a:spcAft>
            </a:pPr>
            <a:r>
              <a:rPr lang="en-GB" sz="1100"/>
              <a:t>Neath Port Talbot Hospital </a:t>
            </a:r>
          </a:p>
          <a:p>
            <a:pPr>
              <a:spcAft>
                <a:spcPts val="600"/>
              </a:spcAft>
            </a:pPr>
            <a:r>
              <a:rPr lang="en-GB" sz="1100"/>
              <a:t>Gorseinon Hospital</a:t>
            </a:r>
          </a:p>
        </p:txBody>
      </p:sp>
      <p:sp>
        <p:nvSpPr>
          <p:cNvPr id="10" name="Rectangle: Rounded Corners 9">
            <a:extLst>
              <a:ext uri="{FF2B5EF4-FFF2-40B4-BE49-F238E27FC236}">
                <a16:creationId xmlns:a16="http://schemas.microsoft.com/office/drawing/2014/main" id="{B9D79A0E-6279-90B4-7366-CFDC16B6D904}"/>
              </a:ext>
            </a:extLst>
          </p:cNvPr>
          <p:cNvSpPr/>
          <p:nvPr/>
        </p:nvSpPr>
        <p:spPr>
          <a:xfrm>
            <a:off x="2369499" y="2027861"/>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b="1">
                <a:latin typeface="Arial Nova Light" panose="020B0304020202020204" pitchFamily="34" charset="0"/>
              </a:rPr>
              <a:t>H1</a:t>
            </a:r>
          </a:p>
        </p:txBody>
      </p:sp>
      <p:sp>
        <p:nvSpPr>
          <p:cNvPr id="11" name="Rectangle: Rounded Corners 10">
            <a:extLst>
              <a:ext uri="{FF2B5EF4-FFF2-40B4-BE49-F238E27FC236}">
                <a16:creationId xmlns:a16="http://schemas.microsoft.com/office/drawing/2014/main" id="{E95DE781-1791-4AA7-1D6A-8CB02934BC0A}"/>
              </a:ext>
            </a:extLst>
          </p:cNvPr>
          <p:cNvSpPr/>
          <p:nvPr/>
        </p:nvSpPr>
        <p:spPr>
          <a:xfrm>
            <a:off x="1993002" y="2381079"/>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b="1">
                <a:latin typeface="Arial Nova Light" panose="020B0304020202020204" pitchFamily="34" charset="0"/>
              </a:rPr>
              <a:t>H2</a:t>
            </a:r>
          </a:p>
        </p:txBody>
      </p:sp>
      <p:sp>
        <p:nvSpPr>
          <p:cNvPr id="12" name="Rectangle: Rounded Corners 11">
            <a:extLst>
              <a:ext uri="{FF2B5EF4-FFF2-40B4-BE49-F238E27FC236}">
                <a16:creationId xmlns:a16="http://schemas.microsoft.com/office/drawing/2014/main" id="{81E5F6BE-E015-D2EC-4FAF-FC1FE32A1859}"/>
              </a:ext>
            </a:extLst>
          </p:cNvPr>
          <p:cNvSpPr/>
          <p:nvPr/>
        </p:nvSpPr>
        <p:spPr>
          <a:xfrm>
            <a:off x="3132847" y="2083655"/>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b="1">
                <a:latin typeface="Arial Nova Light" panose="020B0304020202020204" pitchFamily="34" charset="0"/>
              </a:rPr>
              <a:t>H3</a:t>
            </a:r>
          </a:p>
        </p:txBody>
      </p:sp>
      <p:sp>
        <p:nvSpPr>
          <p:cNvPr id="13" name="Rectangle: Rounded Corners 12">
            <a:extLst>
              <a:ext uri="{FF2B5EF4-FFF2-40B4-BE49-F238E27FC236}">
                <a16:creationId xmlns:a16="http://schemas.microsoft.com/office/drawing/2014/main" id="{922B11F6-044D-BA99-3E56-6CDF6064C1E5}"/>
              </a:ext>
            </a:extLst>
          </p:cNvPr>
          <p:cNvSpPr/>
          <p:nvPr/>
        </p:nvSpPr>
        <p:spPr>
          <a:xfrm>
            <a:off x="1854843" y="1803690"/>
            <a:ext cx="216000" cy="216000"/>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b="1">
                <a:latin typeface="Arial Nova Light" panose="020B0304020202020204" pitchFamily="34" charset="0"/>
              </a:rPr>
              <a:t>H4</a:t>
            </a:r>
          </a:p>
        </p:txBody>
      </p:sp>
      <p:sp>
        <p:nvSpPr>
          <p:cNvPr id="14" name="Rectangle: Rounded Corners 13">
            <a:extLst>
              <a:ext uri="{FF2B5EF4-FFF2-40B4-BE49-F238E27FC236}">
                <a16:creationId xmlns:a16="http://schemas.microsoft.com/office/drawing/2014/main" id="{0A07FBE7-BD5B-A5AC-F6A5-10A9B2494AB3}"/>
              </a:ext>
            </a:extLst>
          </p:cNvPr>
          <p:cNvSpPr/>
          <p:nvPr/>
        </p:nvSpPr>
        <p:spPr>
          <a:xfrm>
            <a:off x="4577817" y="1047955"/>
            <a:ext cx="163999" cy="165592"/>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b="1">
                <a:latin typeface="Arial Nova Light" panose="020B0304020202020204" pitchFamily="34" charset="0"/>
              </a:rPr>
              <a:t>H1</a:t>
            </a:r>
          </a:p>
        </p:txBody>
      </p:sp>
      <p:sp>
        <p:nvSpPr>
          <p:cNvPr id="15" name="Rectangle: Rounded Corners 14">
            <a:extLst>
              <a:ext uri="{FF2B5EF4-FFF2-40B4-BE49-F238E27FC236}">
                <a16:creationId xmlns:a16="http://schemas.microsoft.com/office/drawing/2014/main" id="{64F29C91-A48D-FEC5-83F3-CE0928F376A9}"/>
              </a:ext>
            </a:extLst>
          </p:cNvPr>
          <p:cNvSpPr/>
          <p:nvPr/>
        </p:nvSpPr>
        <p:spPr>
          <a:xfrm>
            <a:off x="4577817" y="1291891"/>
            <a:ext cx="163999" cy="165592"/>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b="1">
                <a:latin typeface="Arial Nova Light" panose="020B0304020202020204" pitchFamily="34" charset="0"/>
              </a:rPr>
              <a:t>H2</a:t>
            </a:r>
          </a:p>
        </p:txBody>
      </p:sp>
      <p:sp>
        <p:nvSpPr>
          <p:cNvPr id="16" name="Rectangle: Rounded Corners 15">
            <a:extLst>
              <a:ext uri="{FF2B5EF4-FFF2-40B4-BE49-F238E27FC236}">
                <a16:creationId xmlns:a16="http://schemas.microsoft.com/office/drawing/2014/main" id="{B2B0113F-947A-97D9-8DF5-F7EBA9EB7376}"/>
              </a:ext>
            </a:extLst>
          </p:cNvPr>
          <p:cNvSpPr/>
          <p:nvPr/>
        </p:nvSpPr>
        <p:spPr>
          <a:xfrm>
            <a:off x="4582545" y="1522279"/>
            <a:ext cx="163999" cy="165592"/>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b="1">
                <a:latin typeface="Arial Nova Light" panose="020B0304020202020204" pitchFamily="34" charset="0"/>
              </a:rPr>
              <a:t>H3</a:t>
            </a:r>
          </a:p>
        </p:txBody>
      </p:sp>
      <p:sp>
        <p:nvSpPr>
          <p:cNvPr id="17" name="Rectangle: Rounded Corners 16">
            <a:extLst>
              <a:ext uri="{FF2B5EF4-FFF2-40B4-BE49-F238E27FC236}">
                <a16:creationId xmlns:a16="http://schemas.microsoft.com/office/drawing/2014/main" id="{6BD3F597-2DBD-4D39-73DF-46C5385DA2D2}"/>
              </a:ext>
            </a:extLst>
          </p:cNvPr>
          <p:cNvSpPr/>
          <p:nvPr/>
        </p:nvSpPr>
        <p:spPr>
          <a:xfrm>
            <a:off x="4581639" y="1752667"/>
            <a:ext cx="163999" cy="165592"/>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800" b="1">
                <a:latin typeface="Arial Nova Light" panose="020B0304020202020204" pitchFamily="34" charset="0"/>
              </a:rPr>
              <a:t>H4</a:t>
            </a:r>
          </a:p>
        </p:txBody>
      </p:sp>
      <p:sp>
        <p:nvSpPr>
          <p:cNvPr id="19" name="TextBox 18">
            <a:extLst>
              <a:ext uri="{FF2B5EF4-FFF2-40B4-BE49-F238E27FC236}">
                <a16:creationId xmlns:a16="http://schemas.microsoft.com/office/drawing/2014/main" id="{0E1473AA-5587-DEF1-65F8-CFAEE88C1A86}"/>
              </a:ext>
            </a:extLst>
          </p:cNvPr>
          <p:cNvSpPr txBox="1"/>
          <p:nvPr/>
        </p:nvSpPr>
        <p:spPr>
          <a:xfrm>
            <a:off x="4420086" y="2151126"/>
            <a:ext cx="3131985" cy="1246495"/>
          </a:xfrm>
          <a:prstGeom prst="rect">
            <a:avLst/>
          </a:prstGeom>
          <a:noFill/>
        </p:spPr>
        <p:txBody>
          <a:bodyPr wrap="square">
            <a:spAutoFit/>
          </a:bodyPr>
          <a:lstStyle/>
          <a:p>
            <a:pPr algn="l" rtl="0" fontAlgn="base">
              <a:spcAft>
                <a:spcPts val="600"/>
              </a:spcAft>
            </a:pPr>
            <a:r>
              <a:rPr lang="en-GB" sz="1100" b="0" i="0" u="none" strike="noStrike">
                <a:solidFill>
                  <a:srgbClr val="000000"/>
                </a:solidFill>
                <a:effectLst/>
              </a:rPr>
              <a:t>We also have:</a:t>
            </a:r>
          </a:p>
          <a:p>
            <a:pPr fontAlgn="base">
              <a:spcAft>
                <a:spcPts val="600"/>
              </a:spcAft>
            </a:pPr>
            <a:r>
              <a:rPr lang="en-GB" sz="1100" b="0" i="0" u="none" strike="noStrike">
                <a:solidFill>
                  <a:srgbClr val="000000"/>
                </a:solidFill>
                <a:effectLst/>
              </a:rPr>
              <a:t>       45 GP practices</a:t>
            </a:r>
            <a:r>
              <a:rPr lang="en-US" sz="1100" b="0" i="0">
                <a:solidFill>
                  <a:srgbClr val="000000"/>
                </a:solidFill>
                <a:effectLst/>
              </a:rPr>
              <a:t>​</a:t>
            </a:r>
          </a:p>
          <a:p>
            <a:pPr fontAlgn="base">
              <a:spcAft>
                <a:spcPts val="600"/>
              </a:spcAft>
            </a:pPr>
            <a:r>
              <a:rPr lang="en-GB" sz="1100" b="0" i="0" u="none" strike="noStrike">
                <a:solidFill>
                  <a:srgbClr val="000000"/>
                </a:solidFill>
                <a:effectLst/>
              </a:rPr>
              <a:t>       91 Community Pharmacies</a:t>
            </a:r>
            <a:r>
              <a:rPr lang="en-US" sz="1100" b="0" i="0">
                <a:solidFill>
                  <a:srgbClr val="000000"/>
                </a:solidFill>
                <a:effectLst/>
              </a:rPr>
              <a:t>​</a:t>
            </a:r>
          </a:p>
          <a:p>
            <a:pPr fontAlgn="base">
              <a:spcAft>
                <a:spcPts val="600"/>
              </a:spcAft>
            </a:pPr>
            <a:r>
              <a:rPr lang="en-GB" sz="1100" b="0" i="0" u="none" strike="noStrike">
                <a:solidFill>
                  <a:srgbClr val="000000"/>
                </a:solidFill>
                <a:effectLst/>
              </a:rPr>
              <a:t>       58 Dental Practices </a:t>
            </a:r>
            <a:r>
              <a:rPr lang="en-US" sz="1100" b="0" i="0">
                <a:solidFill>
                  <a:srgbClr val="000000"/>
                </a:solidFill>
                <a:effectLst/>
              </a:rPr>
              <a:t>​</a:t>
            </a:r>
          </a:p>
          <a:p>
            <a:pPr fontAlgn="base"/>
            <a:r>
              <a:rPr lang="en-GB" sz="1100" b="0" i="0" u="none" strike="noStrike">
                <a:solidFill>
                  <a:srgbClr val="000000"/>
                </a:solidFill>
                <a:effectLst/>
              </a:rPr>
              <a:t>       32 Optometry practices</a:t>
            </a:r>
            <a:r>
              <a:rPr lang="en-US" sz="1100" b="0" i="0">
                <a:solidFill>
                  <a:srgbClr val="000000"/>
                </a:solidFill>
                <a:effectLst/>
              </a:rPr>
              <a:t>​</a:t>
            </a:r>
            <a:endParaRPr lang="en-GB" sz="1100"/>
          </a:p>
        </p:txBody>
      </p:sp>
      <p:pic>
        <p:nvPicPr>
          <p:cNvPr id="21" name="Picture 20" descr="A black background with a black square&#10;&#10;AI-generated content may be incorrect.">
            <a:extLst>
              <a:ext uri="{FF2B5EF4-FFF2-40B4-BE49-F238E27FC236}">
                <a16:creationId xmlns:a16="http://schemas.microsoft.com/office/drawing/2014/main" id="{2CBBB824-6183-5E6E-49D0-7F9B3E4618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7022" y="3153006"/>
            <a:ext cx="204787" cy="204787"/>
          </a:xfrm>
          <a:prstGeom prst="rect">
            <a:avLst/>
          </a:prstGeom>
          <a:ln>
            <a:noFill/>
          </a:ln>
        </p:spPr>
      </p:pic>
      <p:pic>
        <p:nvPicPr>
          <p:cNvPr id="23" name="Picture 22" descr="A black background with a black square&#10;&#10;AI-generated content may be incorrect.">
            <a:extLst>
              <a:ext uri="{FF2B5EF4-FFF2-40B4-BE49-F238E27FC236}">
                <a16:creationId xmlns:a16="http://schemas.microsoft.com/office/drawing/2014/main" id="{2DDC28F9-A5FD-C068-4D1C-0258C5A33893}"/>
              </a:ext>
            </a:extLst>
          </p:cNvPr>
          <p:cNvPicPr>
            <a:picLocks noChangeAspect="1"/>
          </p:cNvPicPr>
          <p:nvPr/>
        </p:nvPicPr>
        <p:blipFill>
          <a:blip r:embed="rId4">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421109" y="2932426"/>
            <a:ext cx="171450" cy="171450"/>
          </a:xfrm>
          <a:prstGeom prst="rect">
            <a:avLst/>
          </a:prstGeom>
        </p:spPr>
      </p:pic>
      <p:pic>
        <p:nvPicPr>
          <p:cNvPr id="25" name="Picture 24" descr="A black background with a black square&#10;&#10;AI-generated content may be incorrect.">
            <a:extLst>
              <a:ext uri="{FF2B5EF4-FFF2-40B4-BE49-F238E27FC236}">
                <a16:creationId xmlns:a16="http://schemas.microsoft.com/office/drawing/2014/main" id="{BF947E7E-4514-F4D0-E87B-2C6B4B2410FF}"/>
              </a:ext>
            </a:extLst>
          </p:cNvPr>
          <p:cNvPicPr>
            <a:picLocks noChangeAspect="1"/>
          </p:cNvPicPr>
          <p:nvPr/>
        </p:nvPicPr>
        <p:blipFill>
          <a:blip r:embed="rId5">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427418" y="2410619"/>
            <a:ext cx="184392" cy="184392"/>
          </a:xfrm>
          <a:prstGeom prst="rect">
            <a:avLst/>
          </a:prstGeom>
        </p:spPr>
      </p:pic>
      <p:pic>
        <p:nvPicPr>
          <p:cNvPr id="27" name="Picture 26" descr="A black background with a black square&#10;&#10;AI-generated content may be incorrect.">
            <a:extLst>
              <a:ext uri="{FF2B5EF4-FFF2-40B4-BE49-F238E27FC236}">
                <a16:creationId xmlns:a16="http://schemas.microsoft.com/office/drawing/2014/main" id="{FA39B0C4-1013-CE60-6548-788353CC931C}"/>
              </a:ext>
            </a:extLst>
          </p:cNvPr>
          <p:cNvPicPr>
            <a:picLocks noChangeAspect="1"/>
          </p:cNvPicPr>
          <p:nvPr/>
        </p:nvPicPr>
        <p:blipFill>
          <a:blip r:embed="rId6">
            <a:duotone>
              <a:prstClr val="black"/>
              <a:srgbClr val="C00000">
                <a:tint val="45000"/>
                <a:satMod val="400000"/>
              </a:srgbClr>
            </a:duotone>
            <a:extLst>
              <a:ext uri="{28A0092B-C50C-407E-A947-70E740481C1C}">
                <a14:useLocalDpi xmlns:a14="http://schemas.microsoft.com/office/drawing/2010/main" val="0"/>
              </a:ext>
            </a:extLst>
          </a:blip>
          <a:stretch>
            <a:fillRect/>
          </a:stretch>
        </p:blipFill>
        <p:spPr>
          <a:xfrm>
            <a:off x="4435816" y="2663504"/>
            <a:ext cx="175994" cy="175994"/>
          </a:xfrm>
          <a:prstGeom prst="rect">
            <a:avLst/>
          </a:prstGeom>
        </p:spPr>
      </p:pic>
      <p:sp>
        <p:nvSpPr>
          <p:cNvPr id="29" name="TextBox 28">
            <a:extLst>
              <a:ext uri="{FF2B5EF4-FFF2-40B4-BE49-F238E27FC236}">
                <a16:creationId xmlns:a16="http://schemas.microsoft.com/office/drawing/2014/main" id="{2B9C7CE1-5431-EF0A-DF23-80EDBCDD2F6C}"/>
              </a:ext>
            </a:extLst>
          </p:cNvPr>
          <p:cNvSpPr txBox="1"/>
          <p:nvPr/>
        </p:nvSpPr>
        <p:spPr>
          <a:xfrm>
            <a:off x="6492527" y="359476"/>
            <a:ext cx="3055004" cy="3046988"/>
          </a:xfrm>
          <a:prstGeom prst="rect">
            <a:avLst/>
          </a:prstGeom>
          <a:noFill/>
        </p:spPr>
        <p:txBody>
          <a:bodyPr wrap="square">
            <a:spAutoFit/>
          </a:bodyPr>
          <a:lstStyle/>
          <a:p>
            <a:pPr algn="just"/>
            <a:r>
              <a:rPr lang="en-GB" sz="1200" b="0" i="0" u="none" strike="noStrike">
                <a:solidFill>
                  <a:srgbClr val="000000"/>
                </a:solidFill>
                <a:effectLst/>
                <a:latin typeface="Aptos" panose="020B0004020202020204" pitchFamily="34" charset="0"/>
              </a:rPr>
              <a:t>In addition to serving our Swansea Bay population we also provide a range of specialist and tertiary services for a much larger population across South Wales, and in the case of burns and plastics services we provide service to South Wales and South-West England. We also host the Major Trauma and Spinal Networks on behalf of the South Wales Health Boards and the Emergency Medical Retrieval Service (EMRTS) on behalf of all health boards.</a:t>
            </a:r>
            <a:r>
              <a:rPr lang="en-GB" sz="1200">
                <a:solidFill>
                  <a:srgbClr val="000000"/>
                </a:solidFill>
                <a:latin typeface="Aptos" panose="020B0004020202020204" pitchFamily="34" charset="0"/>
              </a:rPr>
              <a:t> Our joint work with Hywel Da, formalised in our joint committee, now provides us with the opportunity to plan and deliver services together for a total population of nearly 1m people ​​​</a:t>
            </a:r>
          </a:p>
        </p:txBody>
      </p:sp>
      <p:sp>
        <p:nvSpPr>
          <p:cNvPr id="37" name="Rectangle: Rounded Corners 36">
            <a:extLst>
              <a:ext uri="{FF2B5EF4-FFF2-40B4-BE49-F238E27FC236}">
                <a16:creationId xmlns:a16="http://schemas.microsoft.com/office/drawing/2014/main" id="{9A6CEDDC-00A4-5A2E-5EF3-08CBD283B008}"/>
              </a:ext>
            </a:extLst>
          </p:cNvPr>
          <p:cNvSpPr/>
          <p:nvPr/>
        </p:nvSpPr>
        <p:spPr>
          <a:xfrm>
            <a:off x="527653" y="3656809"/>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38" name="TextBox 37">
            <a:extLst>
              <a:ext uri="{FF2B5EF4-FFF2-40B4-BE49-F238E27FC236}">
                <a16:creationId xmlns:a16="http://schemas.microsoft.com/office/drawing/2014/main" id="{D1DC375D-3AC7-EF67-4B2B-039285FEC5C4}"/>
              </a:ext>
            </a:extLst>
          </p:cNvPr>
          <p:cNvSpPr txBox="1"/>
          <p:nvPr/>
        </p:nvSpPr>
        <p:spPr>
          <a:xfrm>
            <a:off x="434036" y="3328881"/>
            <a:ext cx="5616329" cy="276999"/>
          </a:xfrm>
          <a:prstGeom prst="rect">
            <a:avLst/>
          </a:prstGeom>
          <a:noFill/>
        </p:spPr>
        <p:txBody>
          <a:bodyPr wrap="square" rtlCol="0">
            <a:spAutoFit/>
          </a:bodyPr>
          <a:lstStyle/>
          <a:p>
            <a:r>
              <a:rPr lang="en-GB" sz="1200"/>
              <a:t>In a single year across the Health Board there are:</a:t>
            </a:r>
          </a:p>
        </p:txBody>
      </p:sp>
      <p:sp>
        <p:nvSpPr>
          <p:cNvPr id="32" name="TextBox 31">
            <a:extLst>
              <a:ext uri="{FF2B5EF4-FFF2-40B4-BE49-F238E27FC236}">
                <a16:creationId xmlns:a16="http://schemas.microsoft.com/office/drawing/2014/main" id="{6E72393E-4E3F-B64C-AFFB-35049EE9A71B}"/>
              </a:ext>
            </a:extLst>
          </p:cNvPr>
          <p:cNvSpPr txBox="1"/>
          <p:nvPr/>
        </p:nvSpPr>
        <p:spPr>
          <a:xfrm>
            <a:off x="1027481" y="3751180"/>
            <a:ext cx="1332577" cy="584775"/>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22,257 </a:t>
            </a:r>
          </a:p>
          <a:p>
            <a:pPr algn="ctr"/>
            <a:r>
              <a:rPr lang="en-GB" sz="1200" kern="1400">
                <a:solidFill>
                  <a:schemeClr val="tx2"/>
                </a:solidFill>
                <a:latin typeface="Univers Condensed Light" panose="020B0306020202040204" pitchFamily="34" charset="0"/>
                <a:ea typeface="Verdana" panose="020B0604030504040204" pitchFamily="34" charset="0"/>
              </a:rPr>
              <a:t>ED Attendances</a:t>
            </a:r>
          </a:p>
        </p:txBody>
      </p:sp>
      <p:sp>
        <p:nvSpPr>
          <p:cNvPr id="39" name="Rectangle: Rounded Corners 38">
            <a:extLst>
              <a:ext uri="{FF2B5EF4-FFF2-40B4-BE49-F238E27FC236}">
                <a16:creationId xmlns:a16="http://schemas.microsoft.com/office/drawing/2014/main" id="{86E39F24-4667-21D3-A580-51F098F6C249}"/>
              </a:ext>
            </a:extLst>
          </p:cNvPr>
          <p:cNvSpPr/>
          <p:nvPr/>
        </p:nvSpPr>
        <p:spPr>
          <a:xfrm>
            <a:off x="2317745" y="3651066"/>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40" name="TextBox 39">
            <a:extLst>
              <a:ext uri="{FF2B5EF4-FFF2-40B4-BE49-F238E27FC236}">
                <a16:creationId xmlns:a16="http://schemas.microsoft.com/office/drawing/2014/main" id="{5C0B9433-48A6-554C-20FA-4E6411F90C15}"/>
              </a:ext>
            </a:extLst>
          </p:cNvPr>
          <p:cNvSpPr txBox="1"/>
          <p:nvPr/>
        </p:nvSpPr>
        <p:spPr>
          <a:xfrm>
            <a:off x="2816238" y="3764237"/>
            <a:ext cx="1332577" cy="584775"/>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54,321</a:t>
            </a:r>
          </a:p>
          <a:p>
            <a:pPr algn="ctr"/>
            <a:r>
              <a:rPr lang="en-GB" sz="1200" kern="1400">
                <a:solidFill>
                  <a:schemeClr val="tx2"/>
                </a:solidFill>
                <a:latin typeface="Univers Condensed Light" panose="020B0306020202040204" pitchFamily="34" charset="0"/>
                <a:ea typeface="Verdana" panose="020B0604030504040204" pitchFamily="34" charset="0"/>
              </a:rPr>
              <a:t>MIU Attendances</a:t>
            </a:r>
          </a:p>
        </p:txBody>
      </p:sp>
      <p:sp>
        <p:nvSpPr>
          <p:cNvPr id="41" name="Rectangle: Rounded Corners 40">
            <a:extLst>
              <a:ext uri="{FF2B5EF4-FFF2-40B4-BE49-F238E27FC236}">
                <a16:creationId xmlns:a16="http://schemas.microsoft.com/office/drawing/2014/main" id="{F2550BAF-6967-254F-DCFF-7EB6C3FF1DFA}"/>
              </a:ext>
            </a:extLst>
          </p:cNvPr>
          <p:cNvSpPr/>
          <p:nvPr/>
        </p:nvSpPr>
        <p:spPr>
          <a:xfrm>
            <a:off x="4107836" y="3651066"/>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42" name="TextBox 41">
            <a:extLst>
              <a:ext uri="{FF2B5EF4-FFF2-40B4-BE49-F238E27FC236}">
                <a16:creationId xmlns:a16="http://schemas.microsoft.com/office/drawing/2014/main" id="{1E36B1B1-C23F-6657-63C4-34FFDB3DDD47}"/>
              </a:ext>
            </a:extLst>
          </p:cNvPr>
          <p:cNvSpPr txBox="1"/>
          <p:nvPr/>
        </p:nvSpPr>
        <p:spPr>
          <a:xfrm>
            <a:off x="4689131" y="3675829"/>
            <a:ext cx="1332577"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505,847</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Outpatient Appointments</a:t>
            </a:r>
          </a:p>
        </p:txBody>
      </p:sp>
      <p:sp>
        <p:nvSpPr>
          <p:cNvPr id="43" name="Rectangle: Rounded Corners 42">
            <a:extLst>
              <a:ext uri="{FF2B5EF4-FFF2-40B4-BE49-F238E27FC236}">
                <a16:creationId xmlns:a16="http://schemas.microsoft.com/office/drawing/2014/main" id="{1460F147-DBF6-EBDF-47CE-84BDE49CD599}"/>
              </a:ext>
            </a:extLst>
          </p:cNvPr>
          <p:cNvSpPr/>
          <p:nvPr/>
        </p:nvSpPr>
        <p:spPr>
          <a:xfrm>
            <a:off x="5897928" y="3656809"/>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44" name="TextBox 43">
            <a:extLst>
              <a:ext uri="{FF2B5EF4-FFF2-40B4-BE49-F238E27FC236}">
                <a16:creationId xmlns:a16="http://schemas.microsoft.com/office/drawing/2014/main" id="{4907B1FC-4687-5296-3B8E-17C5F47D6F8A}"/>
              </a:ext>
            </a:extLst>
          </p:cNvPr>
          <p:cNvSpPr txBox="1"/>
          <p:nvPr/>
        </p:nvSpPr>
        <p:spPr>
          <a:xfrm>
            <a:off x="6473683" y="3702023"/>
            <a:ext cx="1332577"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138,315</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Diagnostic Procedures</a:t>
            </a:r>
          </a:p>
        </p:txBody>
      </p:sp>
      <p:sp>
        <p:nvSpPr>
          <p:cNvPr id="45" name="Rectangle: Rounded Corners 44">
            <a:extLst>
              <a:ext uri="{FF2B5EF4-FFF2-40B4-BE49-F238E27FC236}">
                <a16:creationId xmlns:a16="http://schemas.microsoft.com/office/drawing/2014/main" id="{EE8CC774-3990-1599-6692-D10DA2B4B742}"/>
              </a:ext>
            </a:extLst>
          </p:cNvPr>
          <p:cNvSpPr/>
          <p:nvPr/>
        </p:nvSpPr>
        <p:spPr>
          <a:xfrm>
            <a:off x="7699085" y="3651066"/>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46" name="TextBox 45">
            <a:extLst>
              <a:ext uri="{FF2B5EF4-FFF2-40B4-BE49-F238E27FC236}">
                <a16:creationId xmlns:a16="http://schemas.microsoft.com/office/drawing/2014/main" id="{F9BCD16C-3050-E225-FE6E-53717DB56554}"/>
              </a:ext>
            </a:extLst>
          </p:cNvPr>
          <p:cNvSpPr txBox="1"/>
          <p:nvPr/>
        </p:nvSpPr>
        <p:spPr>
          <a:xfrm>
            <a:off x="8133270" y="3689857"/>
            <a:ext cx="1332577" cy="733534"/>
          </a:xfrm>
          <a:prstGeom prst="rect">
            <a:avLst/>
          </a:prstGeom>
          <a:noFill/>
          <a:ln>
            <a:noFill/>
          </a:ln>
        </p:spPr>
        <p:txBody>
          <a:bodyPr wrap="square" lIns="91440" tIns="45720" rIns="91440" bIns="45720" rtlCol="0" anchor="t">
            <a:spAutoFit/>
          </a:bodyPr>
          <a:lstStyle/>
          <a:p>
            <a:pPr algn="ctr"/>
            <a:r>
              <a:rPr lang="en-GB" sz="2000" b="1" kern="1400">
                <a:solidFill>
                  <a:schemeClr val="tx2"/>
                </a:solidFill>
                <a:latin typeface="Univers Condensed Light"/>
                <a:ea typeface="Verdana"/>
              </a:rPr>
              <a:t>30,178</a:t>
            </a:r>
          </a:p>
          <a:p>
            <a:pPr algn="ctr">
              <a:lnSpc>
                <a:spcPts val="1300"/>
              </a:lnSpc>
            </a:pPr>
            <a:r>
              <a:rPr lang="en-GB" sz="1200" kern="1400">
                <a:solidFill>
                  <a:schemeClr val="tx2"/>
                </a:solidFill>
                <a:latin typeface="Univers Condensed Light"/>
                <a:ea typeface="Verdana"/>
              </a:rPr>
              <a:t>Inpatient and Daycase Procedures</a:t>
            </a:r>
          </a:p>
        </p:txBody>
      </p:sp>
      <p:sp>
        <p:nvSpPr>
          <p:cNvPr id="47" name="Rectangle: Rounded Corners 46">
            <a:extLst>
              <a:ext uri="{FF2B5EF4-FFF2-40B4-BE49-F238E27FC236}">
                <a16:creationId xmlns:a16="http://schemas.microsoft.com/office/drawing/2014/main" id="{D47EC53A-5564-C82E-222A-9F74F3644BDC}"/>
              </a:ext>
            </a:extLst>
          </p:cNvPr>
          <p:cNvSpPr/>
          <p:nvPr/>
        </p:nvSpPr>
        <p:spPr>
          <a:xfrm>
            <a:off x="527653" y="4549011"/>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48" name="Rectangle: Rounded Corners 47">
            <a:extLst>
              <a:ext uri="{FF2B5EF4-FFF2-40B4-BE49-F238E27FC236}">
                <a16:creationId xmlns:a16="http://schemas.microsoft.com/office/drawing/2014/main" id="{CE2509B0-CBAC-3D5F-8A4D-B31CEE7C4A29}"/>
              </a:ext>
            </a:extLst>
          </p:cNvPr>
          <p:cNvSpPr/>
          <p:nvPr/>
        </p:nvSpPr>
        <p:spPr>
          <a:xfrm>
            <a:off x="2317745" y="4546140"/>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50" name="Rectangle: Rounded Corners 49">
            <a:extLst>
              <a:ext uri="{FF2B5EF4-FFF2-40B4-BE49-F238E27FC236}">
                <a16:creationId xmlns:a16="http://schemas.microsoft.com/office/drawing/2014/main" id="{A13DC694-03F0-22DE-751E-F3B9BD5AFACE}"/>
              </a:ext>
            </a:extLst>
          </p:cNvPr>
          <p:cNvSpPr/>
          <p:nvPr/>
        </p:nvSpPr>
        <p:spPr>
          <a:xfrm>
            <a:off x="5897928" y="4549011"/>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51" name="Rectangle: Rounded Corners 50">
            <a:extLst>
              <a:ext uri="{FF2B5EF4-FFF2-40B4-BE49-F238E27FC236}">
                <a16:creationId xmlns:a16="http://schemas.microsoft.com/office/drawing/2014/main" id="{18E242D1-4905-E5F9-9D2B-FC4267659747}"/>
              </a:ext>
            </a:extLst>
          </p:cNvPr>
          <p:cNvSpPr/>
          <p:nvPr/>
        </p:nvSpPr>
        <p:spPr>
          <a:xfrm>
            <a:off x="7699085" y="4546140"/>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52" name="Rectangle: Rounded Corners 51">
            <a:extLst>
              <a:ext uri="{FF2B5EF4-FFF2-40B4-BE49-F238E27FC236}">
                <a16:creationId xmlns:a16="http://schemas.microsoft.com/office/drawing/2014/main" id="{305FA64D-2609-1ACD-C162-D4621F2393CD}"/>
              </a:ext>
            </a:extLst>
          </p:cNvPr>
          <p:cNvSpPr/>
          <p:nvPr/>
        </p:nvSpPr>
        <p:spPr>
          <a:xfrm>
            <a:off x="4107836" y="4546140"/>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53" name="TextBox 52">
            <a:extLst>
              <a:ext uri="{FF2B5EF4-FFF2-40B4-BE49-F238E27FC236}">
                <a16:creationId xmlns:a16="http://schemas.microsoft.com/office/drawing/2014/main" id="{9C9F24BA-A437-8679-F9AA-897AA12F5BD8}"/>
              </a:ext>
            </a:extLst>
          </p:cNvPr>
          <p:cNvSpPr txBox="1"/>
          <p:nvPr/>
        </p:nvSpPr>
        <p:spPr>
          <a:xfrm>
            <a:off x="1059365" y="4604766"/>
            <a:ext cx="1332577"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260,815</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District Nursing visits</a:t>
            </a:r>
          </a:p>
        </p:txBody>
      </p:sp>
      <p:sp>
        <p:nvSpPr>
          <p:cNvPr id="54" name="TextBox 53">
            <a:extLst>
              <a:ext uri="{FF2B5EF4-FFF2-40B4-BE49-F238E27FC236}">
                <a16:creationId xmlns:a16="http://schemas.microsoft.com/office/drawing/2014/main" id="{76D40E64-A260-4F9D-2A84-40B975818C1A}"/>
              </a:ext>
            </a:extLst>
          </p:cNvPr>
          <p:cNvSpPr txBox="1"/>
          <p:nvPr/>
        </p:nvSpPr>
        <p:spPr>
          <a:xfrm>
            <a:off x="2689145" y="4597430"/>
            <a:ext cx="1440249"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52,000</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Common Ailments Scheme Consultations</a:t>
            </a:r>
          </a:p>
        </p:txBody>
      </p:sp>
      <p:sp>
        <p:nvSpPr>
          <p:cNvPr id="55" name="TextBox 54">
            <a:extLst>
              <a:ext uri="{FF2B5EF4-FFF2-40B4-BE49-F238E27FC236}">
                <a16:creationId xmlns:a16="http://schemas.microsoft.com/office/drawing/2014/main" id="{5B99B2BB-5A4C-F2CA-D32B-B84A1CCF2E43}"/>
              </a:ext>
            </a:extLst>
          </p:cNvPr>
          <p:cNvSpPr txBox="1"/>
          <p:nvPr/>
        </p:nvSpPr>
        <p:spPr>
          <a:xfrm>
            <a:off x="4721763" y="4597430"/>
            <a:ext cx="1268581"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107,202</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Eye Care Examinations</a:t>
            </a:r>
          </a:p>
        </p:txBody>
      </p:sp>
      <p:sp>
        <p:nvSpPr>
          <p:cNvPr id="56" name="TextBox 55">
            <a:extLst>
              <a:ext uri="{FF2B5EF4-FFF2-40B4-BE49-F238E27FC236}">
                <a16:creationId xmlns:a16="http://schemas.microsoft.com/office/drawing/2014/main" id="{2EED225C-FD94-84F9-2D58-950E29B140BB}"/>
              </a:ext>
            </a:extLst>
          </p:cNvPr>
          <p:cNvSpPr txBox="1"/>
          <p:nvPr/>
        </p:nvSpPr>
        <p:spPr>
          <a:xfrm>
            <a:off x="6625776" y="4604766"/>
            <a:ext cx="1120647"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16,548</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Calls to 111 </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Press 2</a:t>
            </a:r>
          </a:p>
        </p:txBody>
      </p:sp>
      <p:sp>
        <p:nvSpPr>
          <p:cNvPr id="57" name="TextBox 56">
            <a:extLst>
              <a:ext uri="{FF2B5EF4-FFF2-40B4-BE49-F238E27FC236}">
                <a16:creationId xmlns:a16="http://schemas.microsoft.com/office/drawing/2014/main" id="{1CEAFF3D-0439-168C-CB25-6EA40618BCFC}"/>
              </a:ext>
            </a:extLst>
          </p:cNvPr>
          <p:cNvSpPr txBox="1"/>
          <p:nvPr/>
        </p:nvSpPr>
        <p:spPr>
          <a:xfrm>
            <a:off x="8214954" y="4613452"/>
            <a:ext cx="1332577"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6,600</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Referrals to Local MH services</a:t>
            </a:r>
          </a:p>
        </p:txBody>
      </p:sp>
      <p:pic>
        <p:nvPicPr>
          <p:cNvPr id="2" name="Picture 1">
            <a:extLst>
              <a:ext uri="{FF2B5EF4-FFF2-40B4-BE49-F238E27FC236}">
                <a16:creationId xmlns:a16="http://schemas.microsoft.com/office/drawing/2014/main" id="{C449B86D-E814-0BA2-8D1D-D27A7A380B21}"/>
              </a:ext>
            </a:extLst>
          </p:cNvPr>
          <p:cNvPicPr>
            <a:picLocks noChangeAspect="1"/>
          </p:cNvPicPr>
          <p:nvPr/>
        </p:nvPicPr>
        <p:blipFill>
          <a:blip r:embed="rId7">
            <a:duotone>
              <a:schemeClr val="accent1">
                <a:shade val="45000"/>
                <a:satMod val="135000"/>
              </a:schemeClr>
              <a:prstClr val="white"/>
            </a:duotone>
          </a:blip>
          <a:stretch>
            <a:fillRect/>
          </a:stretch>
        </p:blipFill>
        <p:spPr>
          <a:xfrm>
            <a:off x="628411" y="3830413"/>
            <a:ext cx="461873" cy="476250"/>
          </a:xfrm>
          <a:prstGeom prst="rect">
            <a:avLst/>
          </a:prstGeom>
        </p:spPr>
      </p:pic>
      <p:pic>
        <p:nvPicPr>
          <p:cNvPr id="18" name="Picture 17">
            <a:extLst>
              <a:ext uri="{FF2B5EF4-FFF2-40B4-BE49-F238E27FC236}">
                <a16:creationId xmlns:a16="http://schemas.microsoft.com/office/drawing/2014/main" id="{B24ABAC5-B2E1-08E8-0A5B-70D9297BBEE4}"/>
              </a:ext>
            </a:extLst>
          </p:cNvPr>
          <p:cNvPicPr>
            <a:picLocks noChangeAspect="1"/>
          </p:cNvPicPr>
          <p:nvPr/>
        </p:nvPicPr>
        <p:blipFill>
          <a:blip r:embed="rId8">
            <a:duotone>
              <a:schemeClr val="accent1">
                <a:shade val="45000"/>
                <a:satMod val="135000"/>
              </a:schemeClr>
              <a:prstClr val="white"/>
            </a:duotone>
          </a:blip>
          <a:stretch>
            <a:fillRect/>
          </a:stretch>
        </p:blipFill>
        <p:spPr>
          <a:xfrm>
            <a:off x="656022" y="4705771"/>
            <a:ext cx="414327" cy="460809"/>
          </a:xfrm>
          <a:prstGeom prst="rect">
            <a:avLst/>
          </a:prstGeom>
        </p:spPr>
      </p:pic>
      <p:pic>
        <p:nvPicPr>
          <p:cNvPr id="22" name="Picture 21" descr="A black background with a black square&#10;&#10;AI-generated content may be incorrect.">
            <a:extLst>
              <a:ext uri="{FF2B5EF4-FFF2-40B4-BE49-F238E27FC236}">
                <a16:creationId xmlns:a16="http://schemas.microsoft.com/office/drawing/2014/main" id="{939C8014-D950-30D4-D46F-02D81FB17001}"/>
              </a:ext>
            </a:extLst>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53232" y="4613452"/>
            <a:ext cx="603321" cy="603321"/>
          </a:xfrm>
          <a:prstGeom prst="rect">
            <a:avLst/>
          </a:prstGeom>
          <a:ln>
            <a:noFill/>
          </a:ln>
        </p:spPr>
      </p:pic>
      <p:pic>
        <p:nvPicPr>
          <p:cNvPr id="26" name="Picture 25" descr="A white and black logo&#10;&#10;AI-generated content may be incorrect.">
            <a:extLst>
              <a:ext uri="{FF2B5EF4-FFF2-40B4-BE49-F238E27FC236}">
                <a16:creationId xmlns:a16="http://schemas.microsoft.com/office/drawing/2014/main" id="{5954EE07-C98D-55FB-827B-A73454CC25C4}"/>
              </a:ext>
            </a:extLst>
          </p:cNvPr>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050365" y="3792395"/>
            <a:ext cx="563429" cy="563429"/>
          </a:xfrm>
          <a:prstGeom prst="rect">
            <a:avLst/>
          </a:prstGeom>
        </p:spPr>
      </p:pic>
      <p:pic>
        <p:nvPicPr>
          <p:cNvPr id="34" name="Picture 33" descr="A black background with a black square&#10;&#10;AI-generated content may be incorrect.">
            <a:extLst>
              <a:ext uri="{FF2B5EF4-FFF2-40B4-BE49-F238E27FC236}">
                <a16:creationId xmlns:a16="http://schemas.microsoft.com/office/drawing/2014/main" id="{7EF6B6B8-7246-4079-964F-0FEE947AB4AC}"/>
              </a:ext>
            </a:extLst>
          </p:cNvPr>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746423" y="3764581"/>
            <a:ext cx="490793" cy="490793"/>
          </a:xfrm>
          <a:prstGeom prst="rect">
            <a:avLst/>
          </a:prstGeom>
        </p:spPr>
      </p:pic>
      <p:pic>
        <p:nvPicPr>
          <p:cNvPr id="36" name="Picture 35" descr="A black background with a black square&#10;&#10;AI-generated content may be incorrect.">
            <a:extLst>
              <a:ext uri="{FF2B5EF4-FFF2-40B4-BE49-F238E27FC236}">
                <a16:creationId xmlns:a16="http://schemas.microsoft.com/office/drawing/2014/main" id="{82A60C37-0811-6002-1040-A3CBC5798950}"/>
              </a:ext>
            </a:extLst>
          </p:cNvPr>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837293" y="4698052"/>
            <a:ext cx="476250" cy="476250"/>
          </a:xfrm>
          <a:prstGeom prst="rect">
            <a:avLst/>
          </a:prstGeom>
        </p:spPr>
      </p:pic>
      <p:pic>
        <p:nvPicPr>
          <p:cNvPr id="58" name="Picture 57" descr="A black background with a black square&#10;&#10;AI-generated content may be incorrect.">
            <a:extLst>
              <a:ext uri="{FF2B5EF4-FFF2-40B4-BE49-F238E27FC236}">
                <a16:creationId xmlns:a16="http://schemas.microsoft.com/office/drawing/2014/main" id="{AC8FAC01-0283-CE8A-58A3-62B6D47BDFA6}"/>
              </a:ext>
            </a:extLst>
          </p:cNvPr>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63678" y="3826941"/>
            <a:ext cx="476250" cy="476250"/>
          </a:xfrm>
          <a:prstGeom prst="rect">
            <a:avLst/>
          </a:prstGeom>
        </p:spPr>
      </p:pic>
      <p:pic>
        <p:nvPicPr>
          <p:cNvPr id="60" name="Picture 59" descr="A black background with a black square&#10;&#10;AI-generated content may be incorrect.">
            <a:extLst>
              <a:ext uri="{FF2B5EF4-FFF2-40B4-BE49-F238E27FC236}">
                <a16:creationId xmlns:a16="http://schemas.microsoft.com/office/drawing/2014/main" id="{A0C234E7-34FE-B42C-0CF6-710CF777DC85}"/>
              </a:ext>
            </a:extLst>
          </p:cNvPr>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29924" y="3802933"/>
            <a:ext cx="452441" cy="452441"/>
          </a:xfrm>
          <a:prstGeom prst="rect">
            <a:avLst/>
          </a:prstGeom>
        </p:spPr>
      </p:pic>
      <p:pic>
        <p:nvPicPr>
          <p:cNvPr id="66" name="Picture 65">
            <a:extLst>
              <a:ext uri="{FF2B5EF4-FFF2-40B4-BE49-F238E27FC236}">
                <a16:creationId xmlns:a16="http://schemas.microsoft.com/office/drawing/2014/main" id="{962A09EB-A335-D71F-1205-2D9E757B5210}"/>
              </a:ext>
            </a:extLst>
          </p:cNvPr>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376924" y="4679559"/>
            <a:ext cx="513235" cy="513235"/>
          </a:xfrm>
          <a:prstGeom prst="rect">
            <a:avLst/>
          </a:prstGeom>
        </p:spPr>
      </p:pic>
      <p:pic>
        <p:nvPicPr>
          <p:cNvPr id="68" name="Picture 67" descr="A black background with a black square&#10;&#10;AI-generated content may be incorrect.">
            <a:extLst>
              <a:ext uri="{FF2B5EF4-FFF2-40B4-BE49-F238E27FC236}">
                <a16:creationId xmlns:a16="http://schemas.microsoft.com/office/drawing/2014/main" id="{5AA74E57-1129-4690-30D2-2B5E006249CC}"/>
              </a:ext>
            </a:extLst>
          </p:cNvPr>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081624" y="4726617"/>
            <a:ext cx="508577" cy="508577"/>
          </a:xfrm>
          <a:prstGeom prst="rect">
            <a:avLst/>
          </a:prstGeom>
        </p:spPr>
      </p:pic>
      <p:sp>
        <p:nvSpPr>
          <p:cNvPr id="69" name="TextBox 68">
            <a:extLst>
              <a:ext uri="{FF2B5EF4-FFF2-40B4-BE49-F238E27FC236}">
                <a16:creationId xmlns:a16="http://schemas.microsoft.com/office/drawing/2014/main" id="{EAEB69C3-041A-87E1-F212-FA67964386AF}"/>
              </a:ext>
            </a:extLst>
          </p:cNvPr>
          <p:cNvSpPr txBox="1"/>
          <p:nvPr/>
        </p:nvSpPr>
        <p:spPr>
          <a:xfrm>
            <a:off x="307975" y="487842"/>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7030A0"/>
                </a:solidFill>
                <a:latin typeface="Aptos" panose="020B0004020202020204" pitchFamily="34" charset="0"/>
              </a:rPr>
              <a:t>Our Services</a:t>
            </a:r>
          </a:p>
        </p:txBody>
      </p:sp>
      <p:sp>
        <p:nvSpPr>
          <p:cNvPr id="3" name="TextBox 2">
            <a:extLst>
              <a:ext uri="{FF2B5EF4-FFF2-40B4-BE49-F238E27FC236}">
                <a16:creationId xmlns:a16="http://schemas.microsoft.com/office/drawing/2014/main" id="{B7559FDF-F2FA-A0BE-6437-C1D80E6518DB}"/>
              </a:ext>
            </a:extLst>
          </p:cNvPr>
          <p:cNvSpPr txBox="1"/>
          <p:nvPr/>
        </p:nvSpPr>
        <p:spPr>
          <a:xfrm>
            <a:off x="7179612" y="6230762"/>
            <a:ext cx="2514973" cy="253916"/>
          </a:xfrm>
          <a:prstGeom prst="rect">
            <a:avLst/>
          </a:prstGeom>
          <a:noFill/>
        </p:spPr>
        <p:txBody>
          <a:bodyPr wrap="square" rtlCol="0">
            <a:spAutoFit/>
          </a:bodyPr>
          <a:lstStyle/>
          <a:p>
            <a:r>
              <a:rPr lang="en-GB" sz="1050" i="1"/>
              <a:t>Data for 23/24 or 24/25 where available</a:t>
            </a:r>
          </a:p>
        </p:txBody>
      </p:sp>
      <p:sp>
        <p:nvSpPr>
          <p:cNvPr id="20" name="Rectangle: Rounded Corners 19">
            <a:extLst>
              <a:ext uri="{FF2B5EF4-FFF2-40B4-BE49-F238E27FC236}">
                <a16:creationId xmlns:a16="http://schemas.microsoft.com/office/drawing/2014/main" id="{62DF18C1-F8E4-EEF3-D02C-159EAAA81E46}"/>
              </a:ext>
            </a:extLst>
          </p:cNvPr>
          <p:cNvSpPr/>
          <p:nvPr/>
        </p:nvSpPr>
        <p:spPr>
          <a:xfrm>
            <a:off x="527653" y="5441214"/>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24" name="TextBox 23">
            <a:extLst>
              <a:ext uri="{FF2B5EF4-FFF2-40B4-BE49-F238E27FC236}">
                <a16:creationId xmlns:a16="http://schemas.microsoft.com/office/drawing/2014/main" id="{75262C7D-FD7F-7A06-9FB1-EF9EF6EFFD9A}"/>
              </a:ext>
            </a:extLst>
          </p:cNvPr>
          <p:cNvSpPr txBox="1"/>
          <p:nvPr/>
        </p:nvSpPr>
        <p:spPr>
          <a:xfrm>
            <a:off x="1091086" y="5497228"/>
            <a:ext cx="1332577"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2M</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GMS</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Consultations</a:t>
            </a:r>
          </a:p>
        </p:txBody>
      </p:sp>
      <p:sp>
        <p:nvSpPr>
          <p:cNvPr id="28" name="Rectangle: Rounded Corners 27">
            <a:extLst>
              <a:ext uri="{FF2B5EF4-FFF2-40B4-BE49-F238E27FC236}">
                <a16:creationId xmlns:a16="http://schemas.microsoft.com/office/drawing/2014/main" id="{6222BA9B-EEA3-D6B7-3EF1-8251D6C81F20}"/>
              </a:ext>
            </a:extLst>
          </p:cNvPr>
          <p:cNvSpPr/>
          <p:nvPr/>
        </p:nvSpPr>
        <p:spPr>
          <a:xfrm>
            <a:off x="2317745" y="5441214"/>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30" name="TextBox 29">
            <a:extLst>
              <a:ext uri="{FF2B5EF4-FFF2-40B4-BE49-F238E27FC236}">
                <a16:creationId xmlns:a16="http://schemas.microsoft.com/office/drawing/2014/main" id="{76DB7D6B-1A81-7EEA-53C2-D4E8E54A1EDF}"/>
              </a:ext>
            </a:extLst>
          </p:cNvPr>
          <p:cNvSpPr txBox="1"/>
          <p:nvPr/>
        </p:nvSpPr>
        <p:spPr>
          <a:xfrm>
            <a:off x="2713713" y="5473777"/>
            <a:ext cx="1440249"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800,000</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GMS Consultations were urgent or acute</a:t>
            </a:r>
          </a:p>
        </p:txBody>
      </p:sp>
      <p:sp>
        <p:nvSpPr>
          <p:cNvPr id="31" name="Rectangle: Rounded Corners 30">
            <a:extLst>
              <a:ext uri="{FF2B5EF4-FFF2-40B4-BE49-F238E27FC236}">
                <a16:creationId xmlns:a16="http://schemas.microsoft.com/office/drawing/2014/main" id="{5E1D1966-AA55-8187-154B-73835F4F808D}"/>
              </a:ext>
            </a:extLst>
          </p:cNvPr>
          <p:cNvSpPr/>
          <p:nvPr/>
        </p:nvSpPr>
        <p:spPr>
          <a:xfrm>
            <a:off x="4107836" y="5441214"/>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33" name="TextBox 32">
            <a:extLst>
              <a:ext uri="{FF2B5EF4-FFF2-40B4-BE49-F238E27FC236}">
                <a16:creationId xmlns:a16="http://schemas.microsoft.com/office/drawing/2014/main" id="{B65F32FD-18DD-C053-9D5D-97CB21C00864}"/>
              </a:ext>
            </a:extLst>
          </p:cNvPr>
          <p:cNvSpPr txBox="1"/>
          <p:nvPr/>
        </p:nvSpPr>
        <p:spPr>
          <a:xfrm>
            <a:off x="4753127" y="5450325"/>
            <a:ext cx="1268581"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85,000</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Referrals from Primary care</a:t>
            </a:r>
          </a:p>
        </p:txBody>
      </p:sp>
      <p:sp>
        <p:nvSpPr>
          <p:cNvPr id="35" name="Rectangle: Rounded Corners 34">
            <a:extLst>
              <a:ext uri="{FF2B5EF4-FFF2-40B4-BE49-F238E27FC236}">
                <a16:creationId xmlns:a16="http://schemas.microsoft.com/office/drawing/2014/main" id="{59C5B619-0AE5-221B-72CB-18072BE2CE62}"/>
              </a:ext>
            </a:extLst>
          </p:cNvPr>
          <p:cNvSpPr/>
          <p:nvPr/>
        </p:nvSpPr>
        <p:spPr>
          <a:xfrm>
            <a:off x="5897928" y="5441214"/>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49" name="TextBox 48">
            <a:extLst>
              <a:ext uri="{FF2B5EF4-FFF2-40B4-BE49-F238E27FC236}">
                <a16:creationId xmlns:a16="http://schemas.microsoft.com/office/drawing/2014/main" id="{B0491EAB-17C7-F8A8-10D7-4FAA3F7F21DF}"/>
              </a:ext>
            </a:extLst>
          </p:cNvPr>
          <p:cNvSpPr txBox="1"/>
          <p:nvPr/>
        </p:nvSpPr>
        <p:spPr>
          <a:xfrm>
            <a:off x="6357512" y="5473777"/>
            <a:ext cx="1329168"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30,498</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Urgent Dental Care Appointments</a:t>
            </a:r>
          </a:p>
        </p:txBody>
      </p:sp>
      <p:sp>
        <p:nvSpPr>
          <p:cNvPr id="59" name="Rectangle: Rounded Corners 58">
            <a:extLst>
              <a:ext uri="{FF2B5EF4-FFF2-40B4-BE49-F238E27FC236}">
                <a16:creationId xmlns:a16="http://schemas.microsoft.com/office/drawing/2014/main" id="{3E9928B7-AA8E-0708-24B3-121486669BD7}"/>
              </a:ext>
            </a:extLst>
          </p:cNvPr>
          <p:cNvSpPr/>
          <p:nvPr/>
        </p:nvSpPr>
        <p:spPr>
          <a:xfrm>
            <a:off x="7699085" y="5441214"/>
            <a:ext cx="1728000"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61" name="TextBox 60">
            <a:extLst>
              <a:ext uri="{FF2B5EF4-FFF2-40B4-BE49-F238E27FC236}">
                <a16:creationId xmlns:a16="http://schemas.microsoft.com/office/drawing/2014/main" id="{14D3D542-4DFE-9888-0443-D6DCC4D72F99}"/>
              </a:ext>
            </a:extLst>
          </p:cNvPr>
          <p:cNvSpPr txBox="1"/>
          <p:nvPr/>
        </p:nvSpPr>
        <p:spPr>
          <a:xfrm>
            <a:off x="7991819" y="5450325"/>
            <a:ext cx="1650334" cy="733534"/>
          </a:xfrm>
          <a:prstGeom prst="rect">
            <a:avLst/>
          </a:prstGeom>
          <a:noFill/>
          <a:ln>
            <a:noFill/>
          </a:ln>
        </p:spPr>
        <p:txBody>
          <a:bodyPr wrap="square" rtlCol="0">
            <a:spAutoFit/>
          </a:bodyPr>
          <a:lstStyle/>
          <a:p>
            <a:pPr algn="ctr"/>
            <a:r>
              <a:rPr lang="en-GB" sz="2000" b="1" kern="1400">
                <a:solidFill>
                  <a:schemeClr val="tx2"/>
                </a:solidFill>
                <a:latin typeface="Univers Condensed Light" panose="020B0306020202040204" pitchFamily="34" charset="0"/>
                <a:ea typeface="Verdana" panose="020B0604030504040204" pitchFamily="34" charset="0"/>
              </a:rPr>
              <a:t>5,292</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Psychological</a:t>
            </a:r>
          </a:p>
          <a:p>
            <a:pPr algn="ctr">
              <a:lnSpc>
                <a:spcPts val="1300"/>
              </a:lnSpc>
            </a:pPr>
            <a:r>
              <a:rPr lang="en-GB" sz="1200" kern="1400">
                <a:solidFill>
                  <a:schemeClr val="tx2"/>
                </a:solidFill>
                <a:latin typeface="Univers Condensed Light" panose="020B0306020202040204" pitchFamily="34" charset="0"/>
                <a:ea typeface="Verdana" panose="020B0604030504040204" pitchFamily="34" charset="0"/>
              </a:rPr>
              <a:t>Therapy Referrals</a:t>
            </a:r>
          </a:p>
        </p:txBody>
      </p:sp>
      <p:pic>
        <p:nvPicPr>
          <p:cNvPr id="62" name="Picture 61" descr="A black background with a black square&#10;&#10;AI-generated content may be incorrect.">
            <a:extLst>
              <a:ext uri="{FF2B5EF4-FFF2-40B4-BE49-F238E27FC236}">
                <a16:creationId xmlns:a16="http://schemas.microsoft.com/office/drawing/2014/main" id="{A2CCDEB7-CCB2-DA13-3973-3563D74ACE5D}"/>
              </a:ext>
            </a:extLst>
          </p:cNvPr>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4720" y="5679025"/>
            <a:ext cx="436928" cy="436928"/>
          </a:xfrm>
          <a:prstGeom prst="rect">
            <a:avLst/>
          </a:prstGeom>
        </p:spPr>
      </p:pic>
      <p:pic>
        <p:nvPicPr>
          <p:cNvPr id="63" name="Picture 62" descr="A black background with a black square&#10;&#10;AI-generated content may be incorrect.">
            <a:extLst>
              <a:ext uri="{FF2B5EF4-FFF2-40B4-BE49-F238E27FC236}">
                <a16:creationId xmlns:a16="http://schemas.microsoft.com/office/drawing/2014/main" id="{4C03B8A2-72AA-D652-7CEA-399F3A24C745}"/>
              </a:ext>
            </a:extLst>
          </p:cNvPr>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012916" y="5610339"/>
            <a:ext cx="447067" cy="447067"/>
          </a:xfrm>
          <a:prstGeom prst="rect">
            <a:avLst/>
          </a:prstGeom>
        </p:spPr>
      </p:pic>
      <p:pic>
        <p:nvPicPr>
          <p:cNvPr id="65" name="Picture 64">
            <a:extLst>
              <a:ext uri="{FF2B5EF4-FFF2-40B4-BE49-F238E27FC236}">
                <a16:creationId xmlns:a16="http://schemas.microsoft.com/office/drawing/2014/main" id="{5A8B3566-D4D6-FE87-3A6B-1E20B300F0D6}"/>
              </a:ext>
            </a:extLst>
          </p:cNvPr>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395346" y="5579382"/>
            <a:ext cx="459472" cy="459472"/>
          </a:xfrm>
          <a:prstGeom prst="rect">
            <a:avLst/>
          </a:prstGeom>
        </p:spPr>
      </p:pic>
      <p:pic>
        <p:nvPicPr>
          <p:cNvPr id="67" name="Picture 66" descr="A black background with a black square&#10;&#10;AI-generated content may be incorrect.">
            <a:extLst>
              <a:ext uri="{FF2B5EF4-FFF2-40B4-BE49-F238E27FC236}">
                <a16:creationId xmlns:a16="http://schemas.microsoft.com/office/drawing/2014/main" id="{05E2D3A2-DD1D-9010-A0F0-86FF15904784}"/>
              </a:ext>
            </a:extLst>
          </p:cNvPr>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837293" y="5608267"/>
            <a:ext cx="443062" cy="443062"/>
          </a:xfrm>
          <a:prstGeom prst="rect">
            <a:avLst/>
          </a:prstGeom>
        </p:spPr>
      </p:pic>
      <p:pic>
        <p:nvPicPr>
          <p:cNvPr id="71" name="Picture 70" descr="A black background with a black square&#10;&#10;AI-generated content may be incorrect.">
            <a:extLst>
              <a:ext uri="{FF2B5EF4-FFF2-40B4-BE49-F238E27FC236}">
                <a16:creationId xmlns:a16="http://schemas.microsoft.com/office/drawing/2014/main" id="{6279F276-66C7-3CCB-D9B6-CADDF642CFD0}"/>
              </a:ext>
            </a:extLst>
          </p:cNvPr>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16200000" flipV="1">
            <a:off x="4323003" y="5562604"/>
            <a:ext cx="476250" cy="476250"/>
          </a:xfrm>
          <a:prstGeom prst="rect">
            <a:avLst/>
          </a:prstGeom>
        </p:spPr>
      </p:pic>
      <p:sp>
        <p:nvSpPr>
          <p:cNvPr id="70" name="Slide Number Placeholder 69">
            <a:extLst>
              <a:ext uri="{FF2B5EF4-FFF2-40B4-BE49-F238E27FC236}">
                <a16:creationId xmlns:a16="http://schemas.microsoft.com/office/drawing/2014/main" id="{72128B6A-0A1C-8EEB-B5CB-D2537AE250DF}"/>
              </a:ext>
            </a:extLst>
          </p:cNvPr>
          <p:cNvSpPr>
            <a:spLocks noGrp="1"/>
          </p:cNvSpPr>
          <p:nvPr>
            <p:ph type="sldNum" sz="quarter" idx="12"/>
          </p:nvPr>
        </p:nvSpPr>
        <p:spPr/>
        <p:txBody>
          <a:bodyPr/>
          <a:lstStyle/>
          <a:p>
            <a:r>
              <a:rPr lang="en-GB"/>
              <a:t>6</a:t>
            </a:r>
          </a:p>
        </p:txBody>
      </p:sp>
    </p:spTree>
    <p:extLst>
      <p:ext uri="{BB962C8B-B14F-4D97-AF65-F5344CB8AC3E}">
        <p14:creationId xmlns:p14="http://schemas.microsoft.com/office/powerpoint/2010/main" val="15527027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67C8D1-2A0E-EEE1-E3A5-3AFDD4DF95C1}"/>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D64B6EE4-5114-B8C5-9C52-E5987CCEC5AE}"/>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393C8C46-36E0-775B-6520-D63D1438EA80}"/>
              </a:ext>
            </a:extLst>
          </p:cNvPr>
          <p:cNvSpPr>
            <a:spLocks noGrp="1"/>
          </p:cNvSpPr>
          <p:nvPr>
            <p:ph type="sldNum" sz="quarter" idx="12"/>
          </p:nvPr>
        </p:nvSpPr>
        <p:spPr/>
        <p:txBody>
          <a:bodyPr/>
          <a:lstStyle/>
          <a:p>
            <a:r>
              <a:rPr lang="en-GB"/>
              <a:t>60</a:t>
            </a:r>
          </a:p>
        </p:txBody>
      </p:sp>
      <p:sp>
        <p:nvSpPr>
          <p:cNvPr id="5" name="TextBox 4">
            <a:extLst>
              <a:ext uri="{FF2B5EF4-FFF2-40B4-BE49-F238E27FC236}">
                <a16:creationId xmlns:a16="http://schemas.microsoft.com/office/drawing/2014/main" id="{30D6AD64-309F-BE6C-F9C8-820EC10E708A}"/>
              </a:ext>
            </a:extLst>
          </p:cNvPr>
          <p:cNvSpPr txBox="1"/>
          <p:nvPr/>
        </p:nvSpPr>
        <p:spPr>
          <a:xfrm>
            <a:off x="344488" y="584200"/>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Planned Care - Delivery Actions</a:t>
            </a:r>
          </a:p>
        </p:txBody>
      </p:sp>
      <p:graphicFrame>
        <p:nvGraphicFramePr>
          <p:cNvPr id="3" name="Table 2">
            <a:extLst>
              <a:ext uri="{FF2B5EF4-FFF2-40B4-BE49-F238E27FC236}">
                <a16:creationId xmlns:a16="http://schemas.microsoft.com/office/drawing/2014/main" id="{2D5BBDEB-52AA-801A-7C25-931687254BF8}"/>
              </a:ext>
            </a:extLst>
          </p:cNvPr>
          <p:cNvGraphicFramePr>
            <a:graphicFrameLocks noGrp="1"/>
          </p:cNvGraphicFramePr>
          <p:nvPr>
            <p:extLst>
              <p:ext uri="{D42A27DB-BD31-4B8C-83A1-F6EECF244321}">
                <p14:modId xmlns:p14="http://schemas.microsoft.com/office/powerpoint/2010/main" val="3785771342"/>
              </p:ext>
            </p:extLst>
          </p:nvPr>
        </p:nvGraphicFramePr>
        <p:xfrm>
          <a:off x="488593" y="909930"/>
          <a:ext cx="9087065" cy="4983983"/>
        </p:xfrm>
        <a:graphic>
          <a:graphicData uri="http://schemas.openxmlformats.org/drawingml/2006/table">
            <a:tbl>
              <a:tblPr firstRow="1" firstCol="1" bandRow="1">
                <a:tableStyleId>{5C22544A-7EE6-4342-B048-85BDC9FD1C3A}</a:tableStyleId>
              </a:tblPr>
              <a:tblGrid>
                <a:gridCol w="482684">
                  <a:extLst>
                    <a:ext uri="{9D8B030D-6E8A-4147-A177-3AD203B41FA5}">
                      <a16:colId xmlns:a16="http://schemas.microsoft.com/office/drawing/2014/main" val="28868344"/>
                    </a:ext>
                  </a:extLst>
                </a:gridCol>
                <a:gridCol w="7419943">
                  <a:extLst>
                    <a:ext uri="{9D8B030D-6E8A-4147-A177-3AD203B41FA5}">
                      <a16:colId xmlns:a16="http://schemas.microsoft.com/office/drawing/2014/main" val="3866655"/>
                    </a:ext>
                  </a:extLst>
                </a:gridCol>
                <a:gridCol w="527538">
                  <a:extLst>
                    <a:ext uri="{9D8B030D-6E8A-4147-A177-3AD203B41FA5}">
                      <a16:colId xmlns:a16="http://schemas.microsoft.com/office/drawing/2014/main" val="4280930353"/>
                    </a:ext>
                  </a:extLst>
                </a:gridCol>
                <a:gridCol w="656900">
                  <a:extLst>
                    <a:ext uri="{9D8B030D-6E8A-4147-A177-3AD203B41FA5}">
                      <a16:colId xmlns:a16="http://schemas.microsoft.com/office/drawing/2014/main" val="3649072596"/>
                    </a:ext>
                  </a:extLst>
                </a:gridCol>
              </a:tblGrid>
              <a:tr h="248891">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800" b="0" i="0" u="none" strike="noStrike">
                        <a:effectLst/>
                        <a:latin typeface="Arial" panose="020B0604020202020204" pitchFamily="34" charset="0"/>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1995853014"/>
                  </a:ext>
                </a:extLst>
              </a:tr>
              <a:tr h="493133">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NPTS_23</a:t>
                      </a:r>
                      <a:endParaRPr lang="en-US" sz="800">
                        <a:latin typeface="Univers Condensed Light"/>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algn="l">
                        <a:buNone/>
                      </a:pPr>
                      <a:r>
                        <a:rPr lang="en-GB" sz="1100" b="1" i="0" u="none" strike="noStrike" kern="100" noProof="0">
                          <a:solidFill>
                            <a:srgbClr val="000000"/>
                          </a:solidFill>
                          <a:effectLst/>
                          <a:latin typeface="Aptos"/>
                        </a:rPr>
                        <a:t>Deliver Regional Ophthalmology Programme </a:t>
                      </a:r>
                      <a:r>
                        <a:rPr lang="en-GB" sz="1100" b="0" i="0" u="none" strike="noStrike" kern="100" noProof="0">
                          <a:solidFill>
                            <a:srgbClr val="000000"/>
                          </a:solidFill>
                          <a:effectLst/>
                          <a:latin typeface="Aptos"/>
                        </a:rPr>
                        <a:t>[Regional Priority with </a:t>
                      </a:r>
                      <a:r>
                        <a:rPr lang="en-GB" sz="1100" b="0" i="0" u="none" strike="noStrike" kern="100" noProof="0" err="1">
                          <a:solidFill>
                            <a:srgbClr val="000000"/>
                          </a:solidFill>
                          <a:effectLst/>
                          <a:latin typeface="Aptos"/>
                        </a:rPr>
                        <a:t>HDdUHB</a:t>
                      </a:r>
                      <a:r>
                        <a:rPr lang="en-GB" sz="1100" b="0" i="0" u="none" strike="noStrike" kern="100" noProof="0">
                          <a:solidFill>
                            <a:srgbClr val="000000"/>
                          </a:solidFill>
                          <a:effectLst/>
                          <a:latin typeface="Aptos"/>
                        </a:rPr>
                        <a:t> – see Regional Chapter for details]</a:t>
                      </a:r>
                      <a:endParaRPr lang="en-US" sz="1100">
                        <a:latin typeface="Aptos"/>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DE.3</a:t>
                      </a:r>
                      <a:endParaRPr lang="en-US" sz="800">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EA.8, EA.11</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EA.12, EA.13</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EA.14</a:t>
                      </a:r>
                      <a:endParaRPr lang="en-GB" sz="800">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103099271"/>
                  </a:ext>
                </a:extLst>
              </a:tr>
              <a:tr h="699561">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PCT_32-34</a:t>
                      </a:r>
                      <a:endParaRPr lang="en-US" sz="800">
                        <a:latin typeface="Univers Condensed Light"/>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a:buNone/>
                      </a:pPr>
                      <a:r>
                        <a:rPr lang="en-GB" sz="1100" b="1" i="0" u="none" strike="noStrike" kern="100" noProof="0">
                          <a:solidFill>
                            <a:srgbClr val="000000"/>
                          </a:solidFill>
                          <a:effectLst/>
                          <a:latin typeface="Aptos"/>
                        </a:rPr>
                        <a:t>Delivery of Prehabilitation Programmes </a:t>
                      </a:r>
                      <a:r>
                        <a:rPr lang="en-GB" sz="1100" b="0" i="0" u="none" strike="noStrike" kern="100" noProof="0">
                          <a:solidFill>
                            <a:srgbClr val="000000"/>
                          </a:solidFill>
                          <a:effectLst/>
                          <a:latin typeface="Aptos"/>
                        </a:rPr>
                        <a:t>[</a:t>
                      </a:r>
                      <a:r>
                        <a:rPr lang="en-GB" sz="1100" b="0" i="1" u="none" strike="noStrike" kern="100" noProof="0">
                          <a:solidFill>
                            <a:srgbClr val="000000"/>
                          </a:solidFill>
                          <a:effectLst/>
                          <a:latin typeface="Aptos"/>
                        </a:rPr>
                        <a:t>subject to recurrent VBHC monies</a:t>
                      </a:r>
                      <a:r>
                        <a:rPr lang="en-GB" sz="1100" b="0" i="0" u="none" strike="noStrike" kern="100" noProof="0">
                          <a:solidFill>
                            <a:srgbClr val="000000"/>
                          </a:solidFill>
                          <a:effectLst/>
                          <a:latin typeface="Aptos"/>
                        </a:rPr>
                        <a:t>]:</a:t>
                      </a:r>
                    </a:p>
                    <a:p>
                      <a:pPr marL="173355" marR="0" lvl="0" indent="-173355" algn="l">
                        <a:buFont typeface="Arial"/>
                        <a:buChar char="•"/>
                      </a:pPr>
                      <a:r>
                        <a:rPr lang="en-GB" sz="1100" b="0" i="0" u="none" strike="noStrike" kern="100" noProof="0">
                          <a:solidFill>
                            <a:srgbClr val="000000"/>
                          </a:solidFill>
                          <a:effectLst/>
                          <a:latin typeface="Aptos"/>
                        </a:rPr>
                        <a:t>For patients within Surgical inclusion criteria. Delivered through a tiered approach, encompassing a digital self-management platform plus a supervised Therapy led Prehabilitation service for identified patients with higher health needs suitable for intervention.</a:t>
                      </a:r>
                    </a:p>
                    <a:p>
                      <a:pPr marL="173355" marR="0" lvl="0" indent="-173355" algn="l">
                        <a:buFont typeface="Arial"/>
                        <a:buChar char="•"/>
                      </a:pPr>
                      <a:r>
                        <a:rPr lang="en-GB" sz="1100" b="0" i="0" u="none" strike="noStrike" kern="100" noProof="0">
                          <a:solidFill>
                            <a:srgbClr val="000000"/>
                          </a:solidFill>
                          <a:effectLst/>
                          <a:latin typeface="Aptos"/>
                        </a:rPr>
                        <a:t>Continued delivery of an MSK Prehabilitation programme for surgical Orthopaedic patients matching agreed inclusion criteria.</a:t>
                      </a:r>
                    </a:p>
                    <a:p>
                      <a:pPr marL="173355" marR="0" lvl="0" indent="-173355" algn="l">
                        <a:buFont typeface="Arial"/>
                        <a:buChar char="•"/>
                      </a:pPr>
                      <a:r>
                        <a:rPr lang="en-GB" sz="1100" b="0" i="0" u="none" strike="noStrike" kern="100" noProof="0">
                          <a:solidFill>
                            <a:srgbClr val="000000"/>
                          </a:solidFill>
                          <a:effectLst/>
                          <a:latin typeface="Aptos"/>
                        </a:rPr>
                        <a:t>Expansion of MSK Prehabilitation service for SB High volume low complexity (HVLC) general surgery patients matching agreed inclusion criteria </a:t>
                      </a:r>
                      <a:endParaRPr lang="en-GB" sz="1100">
                        <a:latin typeface="Aptos"/>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DE.3</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DE.4</a:t>
                      </a:r>
                      <a:endParaRPr lang="en-GB" sz="800">
                        <a:latin typeface="Univers Condensed Light"/>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EA.25, EA.28</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EA.29</a:t>
                      </a:r>
                      <a:endParaRPr lang="en-GB" sz="800">
                        <a:latin typeface="Univers Condensed Light"/>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651490075"/>
                  </a:ext>
                </a:extLst>
              </a:tr>
              <a:tr h="458729">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PCT_01</a:t>
                      </a:r>
                      <a:endParaRPr lang="en-US"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l">
                        <a:buNone/>
                      </a:pPr>
                      <a:r>
                        <a:rPr lang="en-GB" sz="1100" b="1" i="0" u="none" strike="noStrike" kern="100" noProof="0">
                          <a:solidFill>
                            <a:srgbClr val="000000"/>
                          </a:solidFill>
                          <a:effectLst/>
                          <a:latin typeface="Aptos"/>
                        </a:rPr>
                        <a:t>Deliver 14 weeks Therapies and Audiology waiting list target in all areas </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Implement improvement plans and internal recovery plans in services as required </a:t>
                      </a:r>
                      <a:endParaRPr lang="en-GB" sz="1100">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800" b="0" i="0" u="none" strike="noStrike" kern="100" noProof="0">
                        <a:solidFill>
                          <a:srgbClr val="FFFFFF"/>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EA.7, EA.9</a:t>
                      </a:r>
                      <a:endParaRPr lang="en-GB"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901113054"/>
                  </a:ext>
                </a:extLst>
              </a:tr>
              <a:tr h="458729">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MGH_09, MGH-32, MGH_12e</a:t>
                      </a: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indent="0" algn="l">
                        <a:buNone/>
                      </a:pPr>
                      <a:r>
                        <a:rPr lang="en-GB" sz="1100" b="1" i="0" u="none" strike="noStrike" kern="100" noProof="0">
                          <a:solidFill>
                            <a:srgbClr val="000000"/>
                          </a:solidFill>
                          <a:effectLst/>
                          <a:latin typeface="Aptos"/>
                        </a:rPr>
                        <a:t>Deliver improvements in Diagnostics 8 week waiting times in line with agreed trajectories:</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Deliver Endoscopy Sustainability Plan to phase endoscopy capacity up to meet total demand. [</a:t>
                      </a:r>
                      <a:r>
                        <a:rPr lang="en-GB" sz="1100" b="0" i="1" u="none" strike="noStrike" kern="100" noProof="0">
                          <a:solidFill>
                            <a:srgbClr val="000000"/>
                          </a:solidFill>
                          <a:effectLst/>
                          <a:latin typeface="Aptos"/>
                        </a:rPr>
                        <a:t>Additional recurrent monies as agreed in January 2025]. </a:t>
                      </a:r>
                      <a:r>
                        <a:rPr lang="en-GB" sz="1100" b="0" i="0" u="none" strike="noStrike" kern="100" noProof="0">
                          <a:solidFill>
                            <a:srgbClr val="000000"/>
                          </a:solidFill>
                          <a:effectLst/>
                          <a:latin typeface="Aptos"/>
                        </a:rPr>
                        <a:t>Progress regional opportunities with </a:t>
                      </a:r>
                      <a:r>
                        <a:rPr lang="en-GB" sz="1100" b="0" i="0" u="none" strike="noStrike" kern="100" noProof="0" err="1">
                          <a:solidFill>
                            <a:srgbClr val="000000"/>
                          </a:solidFill>
                          <a:effectLst/>
                          <a:latin typeface="Aptos"/>
                        </a:rPr>
                        <a:t>HDd</a:t>
                      </a:r>
                      <a:r>
                        <a:rPr lang="en-GB" sz="1100" b="0" i="0" u="none" strike="noStrike" kern="100" noProof="0">
                          <a:solidFill>
                            <a:srgbClr val="000000"/>
                          </a:solidFill>
                          <a:effectLst/>
                          <a:latin typeface="Aptos"/>
                        </a:rPr>
                        <a:t> [</a:t>
                      </a:r>
                      <a:r>
                        <a:rPr lang="en-GB" sz="1100" b="0" i="1" u="none" strike="noStrike" kern="100" noProof="0">
                          <a:solidFill>
                            <a:srgbClr val="000000"/>
                          </a:solidFill>
                          <a:effectLst/>
                          <a:latin typeface="Aptos"/>
                        </a:rPr>
                        <a:t>Regional Priority – see Regional Section]</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Maintain 8 weeks in Neurophysiology [</a:t>
                      </a:r>
                      <a:r>
                        <a:rPr lang="en-GB" sz="1100" b="0" i="1" u="none" strike="noStrike" kern="100" noProof="0">
                          <a:solidFill>
                            <a:srgbClr val="000000"/>
                          </a:solidFill>
                          <a:effectLst/>
                          <a:latin typeface="Aptos"/>
                        </a:rPr>
                        <a:t>subject to planned care monies]</a:t>
                      </a:r>
                      <a:endParaRPr lang="en-GB" sz="1100" b="0" i="0" u="none" strike="noStrike" kern="100" noProof="0">
                        <a:solidFill>
                          <a:srgbClr val="000000"/>
                        </a:solidFill>
                        <a:effectLst/>
                        <a:latin typeface="Aptos"/>
                      </a:endParaRPr>
                    </a:p>
                    <a:p>
                      <a:pPr marL="173355" marR="0" lvl="0" indent="-173355" algn="l">
                        <a:buFont typeface="Arial"/>
                        <a:buChar char="•"/>
                      </a:pPr>
                      <a:r>
                        <a:rPr lang="en-GB" sz="1100" b="0" i="0" u="none" strike="noStrike" kern="100" noProof="0">
                          <a:solidFill>
                            <a:srgbClr val="000000"/>
                          </a:solidFill>
                          <a:effectLst/>
                          <a:latin typeface="Aptos"/>
                        </a:rPr>
                        <a:t>Maintain 8 weeks target in Cardiac CT and MRI [</a:t>
                      </a:r>
                      <a:r>
                        <a:rPr lang="en-GB" sz="1100" b="0" i="1" u="none" strike="noStrike" kern="100" noProof="0">
                          <a:solidFill>
                            <a:srgbClr val="000000"/>
                          </a:solidFill>
                          <a:effectLst/>
                          <a:latin typeface="Aptos"/>
                        </a:rPr>
                        <a:t>subject to planned care monies]</a:t>
                      </a:r>
                      <a:endParaRPr lang="en-GB" sz="1100" b="0" i="0" u="none" strike="noStrike" kern="100" noProof="0">
                        <a:solidFill>
                          <a:srgbClr val="000000"/>
                        </a:solidFill>
                        <a:effectLst/>
                        <a:latin typeface="Aptos"/>
                      </a:endParaRPr>
                    </a:p>
                    <a:p>
                      <a:pPr marL="173355" marR="0" lvl="0" indent="-173355" algn="l">
                        <a:buFont typeface="Arial"/>
                        <a:buChar char="•"/>
                      </a:pPr>
                      <a:r>
                        <a:rPr lang="en-GB" sz="1100" b="0" i="0" u="none" strike="noStrike" kern="100" noProof="0">
                          <a:solidFill>
                            <a:srgbClr val="000000"/>
                          </a:solidFill>
                          <a:effectLst/>
                          <a:latin typeface="Aptos"/>
                        </a:rPr>
                        <a:t>Radiology Service Improvement Programme </a:t>
                      </a:r>
                    </a:p>
                    <a:p>
                      <a:pPr marL="447675" marR="0" lvl="0" indent="-173355" algn="l">
                        <a:buFont typeface="Arial"/>
                        <a:buChar char="•"/>
                      </a:pPr>
                      <a:r>
                        <a:rPr lang="en-GB" sz="1100" b="0" i="0" u="none" strike="noStrike" kern="100" noProof="0">
                          <a:solidFill>
                            <a:srgbClr val="000000"/>
                          </a:solidFill>
                          <a:effectLst/>
                          <a:latin typeface="Aptos"/>
                        </a:rPr>
                        <a:t>Support 8 weeks target delivery in MRI by continuing to fund mobile MRI via planned care monies this capacity with equivalent service in a diagnostic centre</a:t>
                      </a:r>
                      <a:endParaRPr lang="en-GB"/>
                    </a:p>
                    <a:p>
                      <a:pPr marL="274320" marR="0" lvl="0" indent="0" algn="l">
                        <a:buNone/>
                      </a:pPr>
                      <a:r>
                        <a:rPr lang="en-GB" sz="1100" b="1" i="1" kern="100" noProof="0">
                          <a:solidFill>
                            <a:schemeClr val="accent2"/>
                          </a:solidFill>
                          <a:effectLst/>
                          <a:latin typeface="+mn-lt"/>
                          <a:ea typeface="Verdana"/>
                          <a:cs typeface="Times New Roman"/>
                        </a:rPr>
                        <a:t>Planning for 26/27-27/28:</a:t>
                      </a:r>
                      <a:endParaRPr lang="en-GB"/>
                    </a:p>
                    <a:p>
                      <a:pPr marL="447675" marR="0" lvl="0" indent="-173355" algn="l">
                        <a:buFont typeface="Arial"/>
                        <a:buChar char="•"/>
                      </a:pPr>
                      <a:r>
                        <a:rPr lang="en-GB" sz="1100" b="0" i="0" u="none" strike="noStrike" kern="100" noProof="0">
                          <a:solidFill>
                            <a:srgbClr val="000000"/>
                          </a:solidFill>
                          <a:effectLst/>
                          <a:latin typeface="Aptos"/>
                        </a:rPr>
                        <a:t>Invest in expansion of substantive workforce to reduce reliance on outsourcing, insourcing and WLI sessions. </a:t>
                      </a:r>
                    </a:p>
                    <a:p>
                      <a:pPr marL="447675" marR="0" lvl="0" indent="-173355" algn="l">
                        <a:buFont typeface="Arial"/>
                        <a:buChar char="•"/>
                      </a:pPr>
                      <a:r>
                        <a:rPr lang="en-GB" sz="1100" b="0" i="0" u="none" strike="noStrike" kern="100" noProof="0">
                          <a:solidFill>
                            <a:srgbClr val="000000"/>
                          </a:solidFill>
                          <a:effectLst/>
                          <a:latin typeface="Aptos"/>
                        </a:rPr>
                        <a:t>Develop business case to WG for permanent funding of a second CT gantry at Singleton [</a:t>
                      </a:r>
                      <a:r>
                        <a:rPr lang="en-GB" sz="1100" b="0" i="1" u="none" strike="noStrike" kern="100" noProof="0">
                          <a:solidFill>
                            <a:srgbClr val="000000"/>
                          </a:solidFill>
                          <a:effectLst/>
                          <a:latin typeface="Aptos"/>
                        </a:rPr>
                        <a:t>subject to capital – National Imaging Programme]</a:t>
                      </a:r>
                      <a:endParaRPr lang="en-GB" sz="1100" b="0" i="0" u="none" strike="noStrike" kern="100" noProof="0">
                        <a:solidFill>
                          <a:srgbClr val="000000"/>
                        </a:solidFill>
                        <a:effectLst/>
                        <a:latin typeface="Aptos"/>
                      </a:endParaRPr>
                    </a:p>
                    <a:p>
                      <a:pPr marL="447675" marR="0" lvl="0" indent="-173355" algn="l">
                        <a:buFont typeface="Arial"/>
                        <a:buChar char="•"/>
                      </a:pPr>
                      <a:r>
                        <a:rPr lang="en-GB" sz="1100" b="0" i="0" u="none" strike="noStrike" kern="100" noProof="0">
                          <a:solidFill>
                            <a:srgbClr val="000000"/>
                          </a:solidFill>
                          <a:effectLst/>
                          <a:latin typeface="Aptos"/>
                        </a:rPr>
                        <a:t>Progress replacement/ upgrade of Second MRI scanner in Morriston[</a:t>
                      </a:r>
                      <a:r>
                        <a:rPr lang="en-GB" sz="1100" b="0" i="1" u="none" strike="noStrike" kern="100" noProof="0">
                          <a:solidFill>
                            <a:srgbClr val="000000"/>
                          </a:solidFill>
                          <a:effectLst/>
                          <a:latin typeface="Aptos"/>
                        </a:rPr>
                        <a:t>subject to capital - National Imaging Programme]</a:t>
                      </a:r>
                      <a:endParaRPr lang="en-GB" sz="1100">
                        <a:latin typeface="Aptos"/>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DE.5</a:t>
                      </a:r>
                      <a:endParaRPr lang="en-US"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A02B93"/>
                    </a:solid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EA.16, EA.17</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EA.19, EA.25</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EA.26</a:t>
                      </a:r>
                      <a:endParaRPr lang="en-GB" sz="800">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E59EDD"/>
                    </a:solidFill>
                  </a:tcPr>
                </a:tc>
                <a:extLst>
                  <a:ext uri="{0D108BD9-81ED-4DB2-BD59-A6C34878D82A}">
                    <a16:rowId xmlns:a16="http://schemas.microsoft.com/office/drawing/2014/main" val="183961772"/>
                  </a:ext>
                </a:extLst>
              </a:tr>
            </a:tbl>
          </a:graphicData>
        </a:graphic>
      </p:graphicFrame>
    </p:spTree>
    <p:extLst>
      <p:ext uri="{BB962C8B-B14F-4D97-AF65-F5344CB8AC3E}">
        <p14:creationId xmlns:p14="http://schemas.microsoft.com/office/powerpoint/2010/main" val="30321796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7A20BE-1FAE-1CB0-9B7A-817D5ED852AA}"/>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387EC194-B59F-0342-F7D9-F31678441B1C}"/>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1A905F5C-9357-6E3D-31B1-7AD3FB797AA5}"/>
              </a:ext>
            </a:extLst>
          </p:cNvPr>
          <p:cNvSpPr>
            <a:spLocks noGrp="1"/>
          </p:cNvSpPr>
          <p:nvPr>
            <p:ph type="sldNum" sz="quarter" idx="12"/>
          </p:nvPr>
        </p:nvSpPr>
        <p:spPr/>
        <p:txBody>
          <a:bodyPr/>
          <a:lstStyle/>
          <a:p>
            <a:r>
              <a:rPr lang="en-GB"/>
              <a:t>61</a:t>
            </a:r>
          </a:p>
        </p:txBody>
      </p:sp>
      <p:sp>
        <p:nvSpPr>
          <p:cNvPr id="5" name="TextBox 4">
            <a:extLst>
              <a:ext uri="{FF2B5EF4-FFF2-40B4-BE49-F238E27FC236}">
                <a16:creationId xmlns:a16="http://schemas.microsoft.com/office/drawing/2014/main" id="{5908BFE8-5E2C-7E09-6191-E1900D9D360A}"/>
              </a:ext>
            </a:extLst>
          </p:cNvPr>
          <p:cNvSpPr txBox="1"/>
          <p:nvPr/>
        </p:nvSpPr>
        <p:spPr>
          <a:xfrm>
            <a:off x="344488" y="584200"/>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Planned Care - Delivery Actions</a:t>
            </a:r>
          </a:p>
        </p:txBody>
      </p:sp>
      <p:graphicFrame>
        <p:nvGraphicFramePr>
          <p:cNvPr id="3" name="Table 2">
            <a:extLst>
              <a:ext uri="{FF2B5EF4-FFF2-40B4-BE49-F238E27FC236}">
                <a16:creationId xmlns:a16="http://schemas.microsoft.com/office/drawing/2014/main" id="{5AD7DE3E-05A3-44DB-1FC6-A25F9408108B}"/>
              </a:ext>
            </a:extLst>
          </p:cNvPr>
          <p:cNvGraphicFramePr>
            <a:graphicFrameLocks noGrp="1"/>
          </p:cNvGraphicFramePr>
          <p:nvPr>
            <p:extLst>
              <p:ext uri="{D42A27DB-BD31-4B8C-83A1-F6EECF244321}">
                <p14:modId xmlns:p14="http://schemas.microsoft.com/office/powerpoint/2010/main" val="3432493989"/>
              </p:ext>
            </p:extLst>
          </p:nvPr>
        </p:nvGraphicFramePr>
        <p:xfrm>
          <a:off x="488593" y="909930"/>
          <a:ext cx="9087065" cy="4228762"/>
        </p:xfrm>
        <a:graphic>
          <a:graphicData uri="http://schemas.openxmlformats.org/drawingml/2006/table">
            <a:tbl>
              <a:tblPr firstRow="1" firstCol="1" bandRow="1">
                <a:tableStyleId>{5C22544A-7EE6-4342-B048-85BDC9FD1C3A}</a:tableStyleId>
              </a:tblPr>
              <a:tblGrid>
                <a:gridCol w="482684">
                  <a:extLst>
                    <a:ext uri="{9D8B030D-6E8A-4147-A177-3AD203B41FA5}">
                      <a16:colId xmlns:a16="http://schemas.microsoft.com/office/drawing/2014/main" val="28868344"/>
                    </a:ext>
                  </a:extLst>
                </a:gridCol>
                <a:gridCol w="7419943">
                  <a:extLst>
                    <a:ext uri="{9D8B030D-6E8A-4147-A177-3AD203B41FA5}">
                      <a16:colId xmlns:a16="http://schemas.microsoft.com/office/drawing/2014/main" val="3866655"/>
                    </a:ext>
                  </a:extLst>
                </a:gridCol>
                <a:gridCol w="527538">
                  <a:extLst>
                    <a:ext uri="{9D8B030D-6E8A-4147-A177-3AD203B41FA5}">
                      <a16:colId xmlns:a16="http://schemas.microsoft.com/office/drawing/2014/main" val="4280930353"/>
                    </a:ext>
                  </a:extLst>
                </a:gridCol>
                <a:gridCol w="656900">
                  <a:extLst>
                    <a:ext uri="{9D8B030D-6E8A-4147-A177-3AD203B41FA5}">
                      <a16:colId xmlns:a16="http://schemas.microsoft.com/office/drawing/2014/main" val="3649072596"/>
                    </a:ext>
                  </a:extLst>
                </a:gridCol>
              </a:tblGrid>
              <a:tr h="248891">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800" b="0" i="0" u="none" strike="noStrike">
                        <a:effectLst/>
                        <a:latin typeface="Arial" panose="020B0604020202020204" pitchFamily="34" charset="0"/>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1995853014"/>
                  </a:ext>
                </a:extLst>
              </a:tr>
              <a:tr h="493133">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MGH_34</a:t>
                      </a:r>
                      <a:endParaRPr lang="en-US" sz="800">
                        <a:latin typeface="Univers Condensed Light"/>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1440" marR="0" lvl="0" indent="0" algn="l">
                        <a:buNone/>
                      </a:pPr>
                      <a:r>
                        <a:rPr lang="en-GB" sz="1100" b="1" i="0" u="none" strike="noStrike" kern="100" noProof="0">
                          <a:solidFill>
                            <a:srgbClr val="000000"/>
                          </a:solidFill>
                          <a:effectLst/>
                          <a:latin typeface="Aptos"/>
                        </a:rPr>
                        <a:t>Deliver Cellular Pathology Sustainability Plan </a:t>
                      </a:r>
                      <a:r>
                        <a:rPr lang="en-GB" sz="1100" b="0" i="0" u="none" strike="noStrike" kern="100" noProof="0">
                          <a:solidFill>
                            <a:srgbClr val="000000"/>
                          </a:solidFill>
                          <a:effectLst/>
                          <a:latin typeface="Aptos"/>
                        </a:rPr>
                        <a:t>to support Pathology specimen turnaround times, particularly for urgent suspected cancer pathways and planned care</a:t>
                      </a:r>
                      <a:endParaRPr lang="en-US" sz="1100" b="0" i="0" u="none" strike="noStrike" kern="100" noProof="0">
                        <a:solidFill>
                          <a:srgbClr val="000000"/>
                        </a:solidFill>
                        <a:effectLst/>
                        <a:latin typeface="Aptos"/>
                      </a:endParaRPr>
                    </a:p>
                    <a:p>
                      <a:pPr marL="255905" marR="0" lvl="0" indent="-173355" algn="l">
                        <a:buFont typeface="Arial"/>
                        <a:buChar char="•"/>
                      </a:pPr>
                      <a:r>
                        <a:rPr lang="en-GB" sz="1100" b="0" i="0" u="none" strike="noStrike" kern="100" noProof="0">
                          <a:solidFill>
                            <a:srgbClr val="000000"/>
                          </a:solidFill>
                          <a:effectLst/>
                          <a:latin typeface="Aptos"/>
                        </a:rPr>
                        <a:t>Maintain core services by utilising agency support whilst undertaking training and recruitment in pursuit of a resilient and sustainable service model. Reduce use of WLIs covering capacity gap by recruitment to Substantive and Locum posts, [</a:t>
                      </a:r>
                      <a:r>
                        <a:rPr lang="en-GB" sz="1100" b="0" i="1" u="none" strike="noStrike" kern="100" noProof="0">
                          <a:solidFill>
                            <a:srgbClr val="000000"/>
                          </a:solidFill>
                          <a:effectLst/>
                          <a:latin typeface="Aptos"/>
                        </a:rPr>
                        <a:t>subject to Planned Care monies]</a:t>
                      </a:r>
                      <a:endParaRPr lang="en-GB" sz="1100" b="0" i="0" u="none" strike="noStrike" kern="100" noProof="0">
                        <a:solidFill>
                          <a:srgbClr val="000000"/>
                        </a:solidFill>
                        <a:effectLst/>
                        <a:latin typeface="Aptos"/>
                      </a:endParaRPr>
                    </a:p>
                    <a:p>
                      <a:pPr marL="255905" marR="0" lvl="0" indent="-173355" algn="l">
                        <a:buFont typeface="Arial"/>
                        <a:buChar char="•"/>
                      </a:pPr>
                      <a:r>
                        <a:rPr lang="en-GB" sz="1100" b="0" i="0" u="none" strike="noStrike" kern="100" noProof="0">
                          <a:solidFill>
                            <a:srgbClr val="000000"/>
                          </a:solidFill>
                          <a:effectLst/>
                          <a:latin typeface="Aptos"/>
                        </a:rPr>
                        <a:t>Establish Business/Management Structure/Function – Regional working with </a:t>
                      </a:r>
                      <a:r>
                        <a:rPr lang="en-GB" sz="1100" b="0" i="0" u="none" strike="noStrike" kern="100" noProof="0" err="1">
                          <a:solidFill>
                            <a:srgbClr val="000000"/>
                          </a:solidFill>
                          <a:effectLst/>
                          <a:latin typeface="Aptos"/>
                        </a:rPr>
                        <a:t>HDd</a:t>
                      </a:r>
                      <a:endParaRPr lang="en-US" sz="1100" b="0" i="0" u="none" strike="noStrike" kern="100" noProof="0">
                        <a:solidFill>
                          <a:srgbClr val="000000"/>
                        </a:solidFill>
                        <a:effectLst/>
                        <a:latin typeface="Aptos"/>
                      </a:endParaRPr>
                    </a:p>
                    <a:p>
                      <a:pPr marL="82550" marR="0" lvl="0" indent="0" algn="l">
                        <a:buNone/>
                      </a:pPr>
                      <a:r>
                        <a:rPr lang="en-GB" sz="1100" b="1" i="1" kern="100" noProof="0">
                          <a:solidFill>
                            <a:schemeClr val="accent2"/>
                          </a:solidFill>
                          <a:effectLst/>
                          <a:latin typeface="+mn-lt"/>
                          <a:ea typeface="Verdana"/>
                          <a:cs typeface="Times New Roman"/>
                        </a:rPr>
                        <a:t>Planning for 26/27-27/28:</a:t>
                      </a:r>
                      <a:endParaRPr lang="en-US" sz="1100" b="0" i="0" u="none" strike="noStrike" kern="100" noProof="0">
                        <a:solidFill>
                          <a:srgbClr val="000000"/>
                        </a:solidFill>
                        <a:effectLst/>
                        <a:latin typeface="Aptos"/>
                      </a:endParaRPr>
                    </a:p>
                    <a:p>
                      <a:pPr marL="255905" marR="0" lvl="0" indent="-173355" algn="l">
                        <a:buFont typeface="Arial"/>
                        <a:buChar char="•"/>
                      </a:pPr>
                      <a:r>
                        <a:rPr lang="en-GB" sz="1100" b="0" i="0" u="none" strike="noStrike" kern="100" noProof="0">
                          <a:solidFill>
                            <a:srgbClr val="000000"/>
                          </a:solidFill>
                          <a:effectLst/>
                          <a:latin typeface="Aptos"/>
                        </a:rPr>
                        <a:t>Building Resilience - Succession Planning and future service support – scoping additional requirements, review mortuary provision to ensure capacity is available utilising all sites across the HB, development of Advanced practice team </a:t>
                      </a:r>
                      <a:endParaRPr lang="en-GB" sz="1100">
                        <a:latin typeface="Aptos"/>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DE.4</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DE.5</a:t>
                      </a:r>
                      <a:endParaRPr lang="en-GB" sz="800">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lvl="0" algn="ctr">
                        <a:lnSpc>
                          <a:spcPct val="114999"/>
                        </a:lnSpc>
                        <a:buNone/>
                      </a:pPr>
                      <a:endParaRPr lang="en-GB" sz="800" b="0" i="0" u="none" strike="noStrike" kern="100" noProof="0">
                        <a:solidFill>
                          <a:srgbClr val="FFFFFF"/>
                        </a:solidFill>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3099271"/>
                  </a:ext>
                </a:extLst>
              </a:tr>
              <a:tr h="699561">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MGH_32k, MGH_34g/h, D_02, D_03, D_17, D)34,</a:t>
                      </a:r>
                      <a:endParaRPr lang="en-US" sz="800">
                        <a:latin typeface="Univers Condensed Light"/>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noFill/>
                  </a:tcPr>
                </a:tc>
                <a:tc>
                  <a:txBody>
                    <a:bodyPr/>
                    <a:lstStyle/>
                    <a:p>
                      <a:pPr marL="0" lvl="0" indent="0" algn="l">
                        <a:buNone/>
                      </a:pPr>
                      <a:r>
                        <a:rPr lang="en-GB" sz="1100" b="1" i="0" u="none" strike="noStrike" kern="100" noProof="0">
                          <a:solidFill>
                            <a:srgbClr val="000000"/>
                          </a:solidFill>
                          <a:effectLst/>
                          <a:latin typeface="Aptos"/>
                        </a:rPr>
                        <a:t>Digital Supporting Planned Care / Diagnostics</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Pathology digital system replacement (</a:t>
                      </a:r>
                      <a:r>
                        <a:rPr lang="en-GB" sz="1100" b="1" i="0" u="none" strike="noStrike" kern="100" noProof="0">
                          <a:solidFill>
                            <a:srgbClr val="000000"/>
                          </a:solidFill>
                          <a:effectLst/>
                          <a:latin typeface="Aptos"/>
                        </a:rPr>
                        <a:t>LIMS 2.0) - </a:t>
                      </a:r>
                      <a:r>
                        <a:rPr lang="en-GB" sz="1100" b="0" i="0" u="none" strike="noStrike" kern="100" noProof="0">
                          <a:solidFill>
                            <a:srgbClr val="000000"/>
                          </a:solidFill>
                          <a:effectLst/>
                          <a:latin typeface="Aptos"/>
                        </a:rPr>
                        <a:t>Implement the new Laboratory Information Management System </a:t>
                      </a:r>
                    </a:p>
                    <a:p>
                      <a:pPr marL="173355" lvl="0" indent="-173355" algn="l">
                        <a:buFont typeface="Arial"/>
                        <a:buChar char="•"/>
                      </a:pPr>
                      <a:r>
                        <a:rPr lang="en-GB" sz="1100" b="0" i="0" u="none" strike="noStrike" kern="100" noProof="0">
                          <a:solidFill>
                            <a:srgbClr val="000000"/>
                          </a:solidFill>
                          <a:effectLst/>
                          <a:latin typeface="Aptos"/>
                        </a:rPr>
                        <a:t>Radiology digital systems replacement (</a:t>
                      </a:r>
                      <a:r>
                        <a:rPr lang="en-GB" sz="1100" b="1" i="0" u="none" strike="noStrike" kern="100" noProof="0">
                          <a:solidFill>
                            <a:srgbClr val="000000"/>
                          </a:solidFill>
                          <a:effectLst/>
                          <a:latin typeface="Aptos"/>
                        </a:rPr>
                        <a:t>RISP)</a:t>
                      </a:r>
                      <a:r>
                        <a:rPr lang="en-GB" sz="1100" b="0" i="0" u="none" strike="noStrike" kern="100" noProof="0">
                          <a:solidFill>
                            <a:srgbClr val="000000"/>
                          </a:solidFill>
                          <a:effectLst/>
                          <a:latin typeface="Aptos"/>
                        </a:rPr>
                        <a:t> – Implement the new Radiology Information System (RIS) and Picture Archiving and Communication System (PACS). Support maintaining quality and safety in radiology diagnostic services across the Health Board.</a:t>
                      </a:r>
                    </a:p>
                    <a:p>
                      <a:pPr marL="173355" lvl="0" indent="-173355" algn="l">
                        <a:buFont typeface="Arial"/>
                        <a:buChar char="•"/>
                      </a:pPr>
                      <a:r>
                        <a:rPr lang="en-GB" sz="1100" b="0" i="0" u="none" strike="noStrike" kern="100" noProof="0">
                          <a:solidFill>
                            <a:srgbClr val="000000"/>
                          </a:solidFill>
                          <a:effectLst/>
                          <a:latin typeface="Aptos"/>
                        </a:rPr>
                        <a:t>Expand the use of </a:t>
                      </a:r>
                      <a:r>
                        <a:rPr lang="en-GB" sz="1100" b="1" i="0" u="none" strike="noStrike" kern="100" noProof="0">
                          <a:solidFill>
                            <a:srgbClr val="000000"/>
                          </a:solidFill>
                          <a:effectLst/>
                          <a:latin typeface="Aptos"/>
                        </a:rPr>
                        <a:t>Electronic Test Requesting and Reporting </a:t>
                      </a:r>
                      <a:r>
                        <a:rPr lang="en-GB" sz="1100" b="0" i="0" u="none" strike="noStrike" kern="100" noProof="0">
                          <a:solidFill>
                            <a:srgbClr val="000000"/>
                          </a:solidFill>
                          <a:effectLst/>
                          <a:latin typeface="Aptos"/>
                        </a:rPr>
                        <a:t>- Improve quality and safety through the digitisation of diagnostic services.</a:t>
                      </a:r>
                    </a:p>
                    <a:p>
                      <a:pPr marL="173355" lvl="0" indent="-173355" algn="l">
                        <a:buFont typeface="Arial"/>
                        <a:buChar char="•"/>
                      </a:pPr>
                      <a:r>
                        <a:rPr lang="en-GB" sz="1100" b="0" i="0" u="none" strike="noStrike" kern="100" noProof="0">
                          <a:solidFill>
                            <a:srgbClr val="000000"/>
                          </a:solidFill>
                          <a:effectLst/>
                          <a:latin typeface="Aptos"/>
                        </a:rPr>
                        <a:t>Digitise cellular pathology services – Implement </a:t>
                      </a:r>
                      <a:r>
                        <a:rPr lang="en-GB" sz="1100" b="1" i="0" u="none" strike="noStrike" kern="100" noProof="0">
                          <a:solidFill>
                            <a:srgbClr val="000000"/>
                          </a:solidFill>
                          <a:effectLst/>
                          <a:latin typeface="Aptos"/>
                        </a:rPr>
                        <a:t>Digital Cellular Pathology System</a:t>
                      </a:r>
                      <a:r>
                        <a:rPr lang="en-GB" sz="1100" b="0" i="0" u="none" strike="noStrike" kern="100" noProof="0">
                          <a:solidFill>
                            <a:srgbClr val="000000"/>
                          </a:solidFill>
                          <a:effectLst/>
                          <a:latin typeface="Aptos"/>
                        </a:rPr>
                        <a:t> business case submitted to WG/DHCW in March 2025. </a:t>
                      </a:r>
                      <a:endParaRPr lang="en-GB" sz="1100" b="0" i="0" u="none" strike="noStrike" kern="100" noProof="0">
                        <a:solidFill>
                          <a:srgbClr val="FF0000"/>
                        </a:solidFill>
                        <a:effectLst/>
                        <a:highlight>
                          <a:srgbClr val="FFFF00"/>
                        </a:highlight>
                        <a:latin typeface="Aptos"/>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no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DE.5</a:t>
                      </a:r>
                      <a:endParaRPr lang="en-US" sz="800">
                        <a:latin typeface="Univers Condensed Light"/>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A02B93"/>
                    </a:solidFill>
                  </a:tcPr>
                </a:tc>
                <a:tc>
                  <a:txBody>
                    <a:bodyPr/>
                    <a:lstStyle/>
                    <a:p>
                      <a:pPr marL="0" lvl="0" algn="ctr">
                        <a:lnSpc>
                          <a:spcPct val="114999"/>
                        </a:lnSpc>
                        <a:buNone/>
                      </a:pPr>
                      <a:r>
                        <a:rPr lang="en-GB" sz="800" b="0" i="0" u="none" strike="noStrike" kern="100" noProof="0">
                          <a:solidFill>
                            <a:srgbClr val="FFFFFF"/>
                          </a:solidFill>
                          <a:effectLst/>
                          <a:latin typeface="Univers Condensed Light"/>
                        </a:rPr>
                        <a:t>EA.25</a:t>
                      </a:r>
                      <a:endParaRPr lang="en-GB" sz="800" b="0" i="0" u="none" strike="noStrike" kern="100" noProof="0">
                        <a:solidFill>
                          <a:srgbClr val="000000"/>
                        </a:solidFill>
                        <a:effectLst/>
                        <a:latin typeface="Univers Condensed Light"/>
                      </a:endParaRPr>
                    </a:p>
                    <a:p>
                      <a:pPr marL="0" lvl="0" algn="ctr">
                        <a:lnSpc>
                          <a:spcPct val="114999"/>
                        </a:lnSpc>
                        <a:buNone/>
                      </a:pPr>
                      <a:r>
                        <a:rPr lang="en-GB" sz="800" b="0" i="0" u="none" strike="noStrike" kern="100" noProof="0">
                          <a:solidFill>
                            <a:srgbClr val="FFFFFF"/>
                          </a:solidFill>
                          <a:effectLst/>
                          <a:latin typeface="Univers Condensed Light"/>
                        </a:rPr>
                        <a:t>EA.26</a:t>
                      </a:r>
                      <a:endParaRPr lang="en-GB" sz="800">
                        <a:latin typeface="Univers Condensed Light"/>
                      </a:endParaRPr>
                    </a:p>
                  </a:txBody>
                  <a:tcPr marL="20193" marR="20193" marT="9524" marB="0" anchor="ctr">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E59EDD"/>
                    </a:solidFill>
                  </a:tcPr>
                </a:tc>
                <a:extLst>
                  <a:ext uri="{0D108BD9-81ED-4DB2-BD59-A6C34878D82A}">
                    <a16:rowId xmlns:a16="http://schemas.microsoft.com/office/drawing/2014/main" val="3651490075"/>
                  </a:ext>
                </a:extLst>
              </a:tr>
              <a:tr h="699560">
                <a:tc>
                  <a:txBody>
                    <a:bodyPr/>
                    <a:lstStyle/>
                    <a:p>
                      <a:pPr marL="0" lvl="0" algn="ctr">
                        <a:lnSpc>
                          <a:spcPct val="114999"/>
                        </a:lnSpc>
                        <a:spcAft>
                          <a:spcPts val="800"/>
                        </a:spcAft>
                        <a:buNone/>
                      </a:pPr>
                      <a:r>
                        <a:rPr lang="en-GB" sz="800" b="0" i="0" u="none" strike="noStrike" kern="100" noProof="0">
                          <a:solidFill>
                            <a:srgbClr val="000000"/>
                          </a:solidFill>
                          <a:effectLst/>
                          <a:latin typeface="Univers Condensed Light"/>
                        </a:rPr>
                        <a:t>MGH_35</a:t>
                      </a:r>
                      <a:endParaRPr lang="en-US"/>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indent="0" algn="l">
                        <a:buNone/>
                      </a:pPr>
                      <a:r>
                        <a:rPr lang="en-GB" sz="1100" b="1" i="0" u="none" strike="noStrike" noProof="0">
                          <a:solidFill>
                            <a:srgbClr val="000000"/>
                          </a:solidFill>
                          <a:latin typeface="Aptos"/>
                        </a:rPr>
                        <a:t>Laboratory Medicine Improvement Plan:</a:t>
                      </a:r>
                      <a:endParaRPr lang="en-GB" sz="1100" b="0" i="0" u="none" strike="noStrike" noProof="0">
                        <a:solidFill>
                          <a:srgbClr val="000000"/>
                        </a:solidFill>
                        <a:latin typeface="Aptos"/>
                      </a:endParaRPr>
                    </a:p>
                    <a:p>
                      <a:pPr marL="0" marR="0" lvl="0" indent="0" algn="l">
                        <a:buNone/>
                      </a:pPr>
                      <a:r>
                        <a:rPr lang="en-GB" sz="1100" b="1" i="1" u="none" strike="noStrike" noProof="0">
                          <a:solidFill>
                            <a:schemeClr val="accent2"/>
                          </a:solidFill>
                          <a:latin typeface="Aptos"/>
                        </a:rPr>
                        <a:t>Planning for 26/27-27/28</a:t>
                      </a:r>
                      <a:endParaRPr lang="en-US" sz="1100" b="0" i="0" u="none" strike="noStrike" noProof="0">
                        <a:solidFill>
                          <a:srgbClr val="000000"/>
                        </a:solidFill>
                        <a:latin typeface="Aptos"/>
                      </a:endParaRPr>
                    </a:p>
                    <a:p>
                      <a:pPr marL="173355" marR="0" lvl="0" indent="-173355" algn="l">
                        <a:buClr>
                          <a:srgbClr val="000000"/>
                        </a:buClr>
                        <a:buFont typeface="Arial,Sans-Serif"/>
                        <a:buChar char="•"/>
                      </a:pPr>
                      <a:r>
                        <a:rPr lang="en-GB" sz="1100" b="0" i="1" u="none" strike="noStrike" noProof="0">
                          <a:solidFill>
                            <a:srgbClr val="000000"/>
                          </a:solidFill>
                          <a:latin typeface="Aptos"/>
                        </a:rPr>
                        <a:t>  </a:t>
                      </a:r>
                      <a:r>
                        <a:rPr lang="en-GB" sz="1100" b="0" i="0" u="none" strike="noStrike" noProof="0">
                          <a:solidFill>
                            <a:srgbClr val="000000"/>
                          </a:solidFill>
                          <a:latin typeface="Aptos"/>
                        </a:rPr>
                        <a:t>Invest in the expansion of substantive Biomedical Scientist workforce </a:t>
                      </a:r>
                      <a:endParaRPr lang="en-GB"/>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ctr">
                        <a:lnSpc>
                          <a:spcPct val="114999"/>
                        </a:lnSpc>
                        <a:buNone/>
                      </a:pPr>
                      <a:endParaRPr lang="en-GB" sz="800" b="0" i="0" u="none" strike="noStrike" kern="100" noProof="0">
                        <a:solidFill>
                          <a:srgbClr val="FFFFFF"/>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A02B93"/>
                    </a:solidFill>
                  </a:tcPr>
                </a:tc>
                <a:tc>
                  <a:txBody>
                    <a:bodyPr/>
                    <a:lstStyle/>
                    <a:p>
                      <a:pPr marL="0" lvl="0" algn="ctr">
                        <a:lnSpc>
                          <a:spcPct val="114999"/>
                        </a:lnSpc>
                        <a:buNone/>
                      </a:pPr>
                      <a:endParaRPr lang="en-GB" sz="800" b="0" i="0" u="none" strike="noStrike" kern="100" noProof="0">
                        <a:solidFill>
                          <a:srgbClr val="FFFFFF"/>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E59EDD"/>
                    </a:solidFill>
                  </a:tcPr>
                </a:tc>
                <a:extLst>
                  <a:ext uri="{0D108BD9-81ED-4DB2-BD59-A6C34878D82A}">
                    <a16:rowId xmlns:a16="http://schemas.microsoft.com/office/drawing/2014/main" val="2054377192"/>
                  </a:ext>
                </a:extLst>
              </a:tr>
            </a:tbl>
          </a:graphicData>
        </a:graphic>
      </p:graphicFrame>
    </p:spTree>
    <p:extLst>
      <p:ext uri="{BB962C8B-B14F-4D97-AF65-F5344CB8AC3E}">
        <p14:creationId xmlns:p14="http://schemas.microsoft.com/office/powerpoint/2010/main" val="3744586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a:extLst>
              <a:ext uri="{FF2B5EF4-FFF2-40B4-BE49-F238E27FC236}">
                <a16:creationId xmlns:a16="http://schemas.microsoft.com/office/drawing/2014/main" id="{A65EED37-EC06-9934-4067-506A6F19390E}"/>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18FEF521-D1E2-11AC-FCB5-344286FA1F3E}"/>
              </a:ext>
            </a:extLst>
          </p:cNvPr>
          <p:cNvSpPr>
            <a:spLocks noGrp="1"/>
          </p:cNvSpPr>
          <p:nvPr>
            <p:ph type="sldNum" sz="quarter" idx="12"/>
          </p:nvPr>
        </p:nvSpPr>
        <p:spPr/>
        <p:txBody>
          <a:bodyPr/>
          <a:lstStyle/>
          <a:p>
            <a:r>
              <a:rPr lang="en-GB"/>
              <a:t>62</a:t>
            </a:r>
            <a:endParaRPr lang="en-US"/>
          </a:p>
        </p:txBody>
      </p:sp>
      <p:sp>
        <p:nvSpPr>
          <p:cNvPr id="5" name="TextBox 4">
            <a:extLst>
              <a:ext uri="{FF2B5EF4-FFF2-40B4-BE49-F238E27FC236}">
                <a16:creationId xmlns:a16="http://schemas.microsoft.com/office/drawing/2014/main" id="{6B9C3035-60D1-8D8A-24C1-A14C90D8D91A}"/>
              </a:ext>
            </a:extLst>
          </p:cNvPr>
          <p:cNvSpPr txBox="1"/>
          <p:nvPr/>
        </p:nvSpPr>
        <p:spPr>
          <a:xfrm>
            <a:off x="344904" y="365016"/>
            <a:ext cx="5645534" cy="646331"/>
          </a:xfrm>
          <a:prstGeom prst="rect">
            <a:avLst/>
          </a:prstGeom>
          <a:noFill/>
        </p:spPr>
        <p:txBody>
          <a:bodyPr wrap="square" rtlCol="0">
            <a:spAutoFit/>
          </a:bodyPr>
          <a:lstStyle/>
          <a:p>
            <a:r>
              <a:rPr lang="en-GB" b="1">
                <a:solidFill>
                  <a:srgbClr val="834AAD"/>
                </a:solidFill>
                <a:latin typeface="Aptos Black" panose="020F0502020204030204" pitchFamily="34" charset="0"/>
              </a:rPr>
              <a:t>Cancer</a:t>
            </a:r>
          </a:p>
          <a:p>
            <a:pPr marL="285738" indent="-285738">
              <a:buFontTx/>
              <a:buChar char="-"/>
            </a:pPr>
            <a:endParaRPr lang="en-GB" sz="1800"/>
          </a:p>
        </p:txBody>
      </p:sp>
      <p:grpSp>
        <p:nvGrpSpPr>
          <p:cNvPr id="33" name="Group 32">
            <a:extLst>
              <a:ext uri="{FF2B5EF4-FFF2-40B4-BE49-F238E27FC236}">
                <a16:creationId xmlns:a16="http://schemas.microsoft.com/office/drawing/2014/main" id="{CEE5BA6E-3E6F-556A-3A6A-3621966F2804}"/>
              </a:ext>
            </a:extLst>
          </p:cNvPr>
          <p:cNvGrpSpPr/>
          <p:nvPr/>
        </p:nvGrpSpPr>
        <p:grpSpPr>
          <a:xfrm>
            <a:off x="347818" y="2078628"/>
            <a:ext cx="5384278" cy="4426467"/>
            <a:chOff x="472633" y="2581032"/>
            <a:chExt cx="5384278" cy="4426467"/>
          </a:xfrm>
        </p:grpSpPr>
        <p:grpSp>
          <p:nvGrpSpPr>
            <p:cNvPr id="34" name="Group 33">
              <a:extLst>
                <a:ext uri="{FF2B5EF4-FFF2-40B4-BE49-F238E27FC236}">
                  <a16:creationId xmlns:a16="http://schemas.microsoft.com/office/drawing/2014/main" id="{F13E7FF1-BD2F-57F1-3707-502E1F77BAF8}"/>
                </a:ext>
              </a:extLst>
            </p:cNvPr>
            <p:cNvGrpSpPr/>
            <p:nvPr/>
          </p:nvGrpSpPr>
          <p:grpSpPr>
            <a:xfrm>
              <a:off x="549275" y="4026799"/>
              <a:ext cx="5302548" cy="648000"/>
              <a:chOff x="549275" y="4026799"/>
              <a:chExt cx="5302548" cy="648000"/>
            </a:xfrm>
          </p:grpSpPr>
          <p:grpSp>
            <p:nvGrpSpPr>
              <p:cNvPr id="60" name="Group 59">
                <a:extLst>
                  <a:ext uri="{FF2B5EF4-FFF2-40B4-BE49-F238E27FC236}">
                    <a16:creationId xmlns:a16="http://schemas.microsoft.com/office/drawing/2014/main" id="{B9E833EA-A4BD-2066-43A1-58BC0F8AFD99}"/>
                  </a:ext>
                </a:extLst>
              </p:cNvPr>
              <p:cNvGrpSpPr/>
              <p:nvPr/>
            </p:nvGrpSpPr>
            <p:grpSpPr>
              <a:xfrm>
                <a:off x="549275" y="4026799"/>
                <a:ext cx="5300952" cy="648000"/>
                <a:chOff x="549275" y="4396702"/>
                <a:chExt cx="5300952" cy="648000"/>
              </a:xfrm>
            </p:grpSpPr>
            <p:sp>
              <p:nvSpPr>
                <p:cNvPr id="62" name="Rectangle 61">
                  <a:extLst>
                    <a:ext uri="{FF2B5EF4-FFF2-40B4-BE49-F238E27FC236}">
                      <a16:creationId xmlns:a16="http://schemas.microsoft.com/office/drawing/2014/main" id="{C1C12BB0-E3C2-59D7-8695-43F0D5FACF2A}"/>
                    </a:ext>
                  </a:extLst>
                </p:cNvPr>
                <p:cNvSpPr/>
                <p:nvPr/>
              </p:nvSpPr>
              <p:spPr>
                <a:xfrm>
                  <a:off x="549275" y="4396702"/>
                  <a:ext cx="5300952" cy="648000"/>
                </a:xfrm>
                <a:prstGeom prst="rect">
                  <a:avLst/>
                </a:pr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3" name="Rectangle 62">
                  <a:extLst>
                    <a:ext uri="{FF2B5EF4-FFF2-40B4-BE49-F238E27FC236}">
                      <a16:creationId xmlns:a16="http://schemas.microsoft.com/office/drawing/2014/main" id="{39CC3BBD-6C50-8875-17FD-B9F0B94039CF}"/>
                    </a:ext>
                  </a:extLst>
                </p:cNvPr>
                <p:cNvSpPr/>
                <p:nvPr/>
              </p:nvSpPr>
              <p:spPr>
                <a:xfrm>
                  <a:off x="745853" y="4592570"/>
                  <a:ext cx="543740"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rPr>
                    <a:t>SAFE</a:t>
                  </a:r>
                </a:p>
              </p:txBody>
            </p:sp>
          </p:grpSp>
          <p:sp>
            <p:nvSpPr>
              <p:cNvPr id="61" name="Rectangle 60">
                <a:extLst>
                  <a:ext uri="{FF2B5EF4-FFF2-40B4-BE49-F238E27FC236}">
                    <a16:creationId xmlns:a16="http://schemas.microsoft.com/office/drawing/2014/main" id="{2F5A64B7-80DD-1043-22AF-CA1811BD6833}"/>
                  </a:ext>
                </a:extLst>
              </p:cNvPr>
              <p:cNvSpPr/>
              <p:nvPr/>
            </p:nvSpPr>
            <p:spPr>
              <a:xfrm>
                <a:off x="1466270" y="4050718"/>
                <a:ext cx="4385553" cy="600164"/>
              </a:xfrm>
              <a:prstGeom prst="rect">
                <a:avLst/>
              </a:prstGeom>
            </p:spPr>
            <p:txBody>
              <a:bodyPr wrap="square">
                <a:spAutoFit/>
              </a:bodyPr>
              <a:lstStyle/>
              <a:p>
                <a:pPr marL="6350" indent="-6350" algn="just">
                  <a:spcAft>
                    <a:spcPts val="65"/>
                  </a:spcAft>
                </a:pPr>
                <a:r>
                  <a:rPr lang="en-GB" sz="1100" kern="0">
                    <a:solidFill>
                      <a:schemeClr val="bg1"/>
                    </a:solidFill>
                    <a:ea typeface="Calibri" panose="020F0502020204030204" pitchFamily="34" charset="0"/>
                  </a:rPr>
                  <a:t>Harm is minimised as a result of delays or treatment.  People receive care delivered by the appropriate professionals within a skilled multidisciplinary team</a:t>
                </a:r>
              </a:p>
            </p:txBody>
          </p:sp>
        </p:grpSp>
        <p:grpSp>
          <p:nvGrpSpPr>
            <p:cNvPr id="35" name="Group 34">
              <a:extLst>
                <a:ext uri="{FF2B5EF4-FFF2-40B4-BE49-F238E27FC236}">
                  <a16:creationId xmlns:a16="http://schemas.microsoft.com/office/drawing/2014/main" id="{E1D3471A-3D94-52DF-FBC5-12AD349D212A}"/>
                </a:ext>
              </a:extLst>
            </p:cNvPr>
            <p:cNvGrpSpPr/>
            <p:nvPr/>
          </p:nvGrpSpPr>
          <p:grpSpPr>
            <a:xfrm>
              <a:off x="549275" y="4742527"/>
              <a:ext cx="5302548" cy="648000"/>
              <a:chOff x="549275" y="4742527"/>
              <a:chExt cx="5302548" cy="648000"/>
            </a:xfrm>
          </p:grpSpPr>
          <p:grpSp>
            <p:nvGrpSpPr>
              <p:cNvPr id="56" name="Group 55">
                <a:extLst>
                  <a:ext uri="{FF2B5EF4-FFF2-40B4-BE49-F238E27FC236}">
                    <a16:creationId xmlns:a16="http://schemas.microsoft.com/office/drawing/2014/main" id="{952B171F-DFBE-AA99-8548-9C1001548BDC}"/>
                  </a:ext>
                </a:extLst>
              </p:cNvPr>
              <p:cNvGrpSpPr/>
              <p:nvPr/>
            </p:nvGrpSpPr>
            <p:grpSpPr>
              <a:xfrm>
                <a:off x="549275" y="4742527"/>
                <a:ext cx="5300952" cy="648000"/>
                <a:chOff x="549275" y="5291306"/>
                <a:chExt cx="5300952" cy="648000"/>
              </a:xfrm>
            </p:grpSpPr>
            <p:sp>
              <p:nvSpPr>
                <p:cNvPr id="58" name="Rectangle 57">
                  <a:extLst>
                    <a:ext uri="{FF2B5EF4-FFF2-40B4-BE49-F238E27FC236}">
                      <a16:creationId xmlns:a16="http://schemas.microsoft.com/office/drawing/2014/main" id="{20C21B7C-DE76-4AB7-0DE8-C3E809EAC277}"/>
                    </a:ext>
                  </a:extLst>
                </p:cNvPr>
                <p:cNvSpPr/>
                <p:nvPr/>
              </p:nvSpPr>
              <p:spPr>
                <a:xfrm>
                  <a:off x="549275" y="5291306"/>
                  <a:ext cx="5300952" cy="648000"/>
                </a:xfrm>
                <a:prstGeom prst="rect">
                  <a:avLst/>
                </a:pr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9" name="Rectangle 58">
                  <a:extLst>
                    <a:ext uri="{FF2B5EF4-FFF2-40B4-BE49-F238E27FC236}">
                      <a16:creationId xmlns:a16="http://schemas.microsoft.com/office/drawing/2014/main" id="{C292B416-F690-BC69-5B20-29432ABE229E}"/>
                    </a:ext>
                  </a:extLst>
                </p:cNvPr>
                <p:cNvSpPr/>
                <p:nvPr/>
              </p:nvSpPr>
              <p:spPr>
                <a:xfrm>
                  <a:off x="665843" y="5487174"/>
                  <a:ext cx="691215"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cs typeface="Arial" panose="020B0604020202020204" pitchFamily="34" charset="0"/>
                    </a:rPr>
                    <a:t>TIMELY</a:t>
                  </a:r>
                </a:p>
              </p:txBody>
            </p:sp>
          </p:grpSp>
          <p:sp>
            <p:nvSpPr>
              <p:cNvPr id="57" name="Rectangle 56">
                <a:extLst>
                  <a:ext uri="{FF2B5EF4-FFF2-40B4-BE49-F238E27FC236}">
                    <a16:creationId xmlns:a16="http://schemas.microsoft.com/office/drawing/2014/main" id="{23453BCE-B95A-2A0D-6A17-0D66134FD59E}"/>
                  </a:ext>
                </a:extLst>
              </p:cNvPr>
              <p:cNvSpPr/>
              <p:nvPr/>
            </p:nvSpPr>
            <p:spPr>
              <a:xfrm>
                <a:off x="1504591" y="4867530"/>
                <a:ext cx="4347232" cy="397994"/>
              </a:xfrm>
              <a:prstGeom prst="rect">
                <a:avLst/>
              </a:prstGeom>
            </p:spPr>
            <p:txBody>
              <a:bodyPr wrap="square">
                <a:spAutoFit/>
              </a:bodyPr>
              <a:lstStyle/>
              <a:p>
                <a:pPr algn="just" defTabSz="1644650">
                  <a:lnSpc>
                    <a:spcPct val="90000"/>
                  </a:lnSpc>
                  <a:spcBef>
                    <a:spcPct val="0"/>
                  </a:spcBef>
                  <a:spcAft>
                    <a:spcPct val="35000"/>
                  </a:spcAft>
                  <a:defRPr/>
                </a:pPr>
                <a:r>
                  <a:rPr lang="en-GB" sz="1100">
                    <a:solidFill>
                      <a:schemeClr val="bg1"/>
                    </a:solidFill>
                    <a:ea typeface="Calibri" panose="020F0502020204030204" pitchFamily="34" charset="0"/>
                    <a:cs typeface="Arial" panose="020B0604020202020204" pitchFamily="34" charset="0"/>
                  </a:rPr>
                  <a:t>People with cancer start treatment as soon as possible, at least within 62 days of when cancer is suspected.</a:t>
                </a:r>
                <a:endParaRPr lang="en-GB" sz="1050" kern="0">
                  <a:solidFill>
                    <a:schemeClr val="bg1"/>
                  </a:solidFill>
                  <a:ea typeface="Calibri" panose="020F0502020204030204" pitchFamily="34" charset="0"/>
                  <a:cs typeface="Arial" panose="020B0604020202020204" pitchFamily="34" charset="0"/>
                </a:endParaRPr>
              </a:p>
            </p:txBody>
          </p:sp>
        </p:grpSp>
        <p:grpSp>
          <p:nvGrpSpPr>
            <p:cNvPr id="36" name="Group 35">
              <a:extLst>
                <a:ext uri="{FF2B5EF4-FFF2-40B4-BE49-F238E27FC236}">
                  <a16:creationId xmlns:a16="http://schemas.microsoft.com/office/drawing/2014/main" id="{8E88D165-FFAC-877E-F97E-F6F687F14EA9}"/>
                </a:ext>
              </a:extLst>
            </p:cNvPr>
            <p:cNvGrpSpPr/>
            <p:nvPr/>
          </p:nvGrpSpPr>
          <p:grpSpPr>
            <a:xfrm>
              <a:off x="549275" y="5428531"/>
              <a:ext cx="5307636" cy="740524"/>
              <a:chOff x="549275" y="5428531"/>
              <a:chExt cx="5307636" cy="740524"/>
            </a:xfrm>
          </p:grpSpPr>
          <p:grpSp>
            <p:nvGrpSpPr>
              <p:cNvPr id="52" name="Group 51">
                <a:extLst>
                  <a:ext uri="{FF2B5EF4-FFF2-40B4-BE49-F238E27FC236}">
                    <a16:creationId xmlns:a16="http://schemas.microsoft.com/office/drawing/2014/main" id="{933580F5-77D9-1870-F347-5C2941559A91}"/>
                  </a:ext>
                </a:extLst>
              </p:cNvPr>
              <p:cNvGrpSpPr/>
              <p:nvPr/>
            </p:nvGrpSpPr>
            <p:grpSpPr>
              <a:xfrm>
                <a:off x="549275" y="5459633"/>
                <a:ext cx="5300952" cy="648000"/>
                <a:chOff x="549275" y="6173558"/>
                <a:chExt cx="5300952" cy="648000"/>
              </a:xfrm>
            </p:grpSpPr>
            <p:sp>
              <p:nvSpPr>
                <p:cNvPr id="54" name="Rectangle 53">
                  <a:extLst>
                    <a:ext uri="{FF2B5EF4-FFF2-40B4-BE49-F238E27FC236}">
                      <a16:creationId xmlns:a16="http://schemas.microsoft.com/office/drawing/2014/main" id="{6A7E96CD-8219-136B-140B-4DEFCFE435D3}"/>
                    </a:ext>
                  </a:extLst>
                </p:cNvPr>
                <p:cNvSpPr/>
                <p:nvPr/>
              </p:nvSpPr>
              <p:spPr>
                <a:xfrm>
                  <a:off x="549275" y="6173558"/>
                  <a:ext cx="5300952" cy="648000"/>
                </a:xfrm>
                <a:prstGeom prst="rect">
                  <a:avLst/>
                </a:pr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5" name="Rectangle 54">
                  <a:extLst>
                    <a:ext uri="{FF2B5EF4-FFF2-40B4-BE49-F238E27FC236}">
                      <a16:creationId xmlns:a16="http://schemas.microsoft.com/office/drawing/2014/main" id="{817426A0-6E46-9712-43B3-D3EE902A7A74}"/>
                    </a:ext>
                  </a:extLst>
                </p:cNvPr>
                <p:cNvSpPr/>
                <p:nvPr/>
              </p:nvSpPr>
              <p:spPr>
                <a:xfrm>
                  <a:off x="575635" y="6369426"/>
                  <a:ext cx="942887"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rPr>
                    <a:t>EFFECTIVE</a:t>
                  </a:r>
                </a:p>
              </p:txBody>
            </p:sp>
          </p:grpSp>
          <p:sp>
            <p:nvSpPr>
              <p:cNvPr id="53" name="Rectangle 52">
                <a:extLst>
                  <a:ext uri="{FF2B5EF4-FFF2-40B4-BE49-F238E27FC236}">
                    <a16:creationId xmlns:a16="http://schemas.microsoft.com/office/drawing/2014/main" id="{B6F617F0-DB05-7225-A891-6C484B4248EB}"/>
                  </a:ext>
                </a:extLst>
              </p:cNvPr>
              <p:cNvSpPr/>
              <p:nvPr/>
            </p:nvSpPr>
            <p:spPr>
              <a:xfrm>
                <a:off x="1554387" y="5428531"/>
                <a:ext cx="4302524" cy="740524"/>
              </a:xfrm>
              <a:prstGeom prst="rect">
                <a:avLst/>
              </a:prstGeom>
            </p:spPr>
            <p:txBody>
              <a:bodyPr wrap="square">
                <a:spAutoFit/>
              </a:bodyPr>
              <a:lstStyle/>
              <a:p>
                <a:pPr indent="-6350" algn="just">
                  <a:lnSpc>
                    <a:spcPts val="1000"/>
                  </a:lnSpc>
                  <a:spcAft>
                    <a:spcPts val="65"/>
                  </a:spcAft>
                </a:pPr>
                <a:r>
                  <a:rPr lang="en-GB" sz="1100">
                    <a:solidFill>
                      <a:schemeClr val="bg1"/>
                    </a:solidFill>
                    <a:ea typeface="Calibri" panose="020F0502020204030204" pitchFamily="34" charset="0"/>
                    <a:cs typeface="Calibri" panose="020F0502020204030204" pitchFamily="34" charset="0"/>
                  </a:rPr>
                  <a:t>People have access to high quality, timely diagnostic services, allowing cancer to be detected earlier at more treatable stages.  People are supported  to be better prepared for diagnostics and treatment and receive excellent evidence-based  treatment to maximise outcomes.</a:t>
                </a:r>
              </a:p>
            </p:txBody>
          </p:sp>
        </p:grpSp>
        <p:grpSp>
          <p:nvGrpSpPr>
            <p:cNvPr id="37" name="Group 36">
              <a:extLst>
                <a:ext uri="{FF2B5EF4-FFF2-40B4-BE49-F238E27FC236}">
                  <a16:creationId xmlns:a16="http://schemas.microsoft.com/office/drawing/2014/main" id="{CE9AA780-72E0-50AD-97F8-D201BEED964B}"/>
                </a:ext>
              </a:extLst>
            </p:cNvPr>
            <p:cNvGrpSpPr/>
            <p:nvPr/>
          </p:nvGrpSpPr>
          <p:grpSpPr>
            <a:xfrm>
              <a:off x="549275" y="3311071"/>
              <a:ext cx="5300952" cy="648000"/>
              <a:chOff x="549275" y="3311071"/>
              <a:chExt cx="5300952" cy="648000"/>
            </a:xfrm>
          </p:grpSpPr>
          <p:grpSp>
            <p:nvGrpSpPr>
              <p:cNvPr id="48" name="Group 47">
                <a:extLst>
                  <a:ext uri="{FF2B5EF4-FFF2-40B4-BE49-F238E27FC236}">
                    <a16:creationId xmlns:a16="http://schemas.microsoft.com/office/drawing/2014/main" id="{16045259-FEF7-D971-0871-E661C6195CB9}"/>
                  </a:ext>
                </a:extLst>
              </p:cNvPr>
              <p:cNvGrpSpPr/>
              <p:nvPr/>
            </p:nvGrpSpPr>
            <p:grpSpPr>
              <a:xfrm>
                <a:off x="549275" y="3311071"/>
                <a:ext cx="5300952" cy="648000"/>
                <a:chOff x="549275" y="3490297"/>
                <a:chExt cx="5300952" cy="648000"/>
              </a:xfrm>
            </p:grpSpPr>
            <p:sp>
              <p:nvSpPr>
                <p:cNvPr id="50" name="Rectangle 49">
                  <a:extLst>
                    <a:ext uri="{FF2B5EF4-FFF2-40B4-BE49-F238E27FC236}">
                      <a16:creationId xmlns:a16="http://schemas.microsoft.com/office/drawing/2014/main" id="{A22EECB5-ED4E-35C6-AB3C-76AB9D6CF70D}"/>
                    </a:ext>
                  </a:extLst>
                </p:cNvPr>
                <p:cNvSpPr/>
                <p:nvPr/>
              </p:nvSpPr>
              <p:spPr>
                <a:xfrm>
                  <a:off x="549275" y="3490297"/>
                  <a:ext cx="5300952" cy="648000"/>
                </a:xfrm>
                <a:prstGeom prst="rect">
                  <a:avLst/>
                </a:pr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1" name="Rectangle 50">
                  <a:extLst>
                    <a:ext uri="{FF2B5EF4-FFF2-40B4-BE49-F238E27FC236}">
                      <a16:creationId xmlns:a16="http://schemas.microsoft.com/office/drawing/2014/main" id="{B3CE8B1B-5A1B-75EE-FC87-74BEFC7A4D7C}"/>
                    </a:ext>
                  </a:extLst>
                </p:cNvPr>
                <p:cNvSpPr/>
                <p:nvPr/>
              </p:nvSpPr>
              <p:spPr>
                <a:xfrm>
                  <a:off x="587401" y="3686165"/>
                  <a:ext cx="915636"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rPr>
                    <a:t>EFFICIENT</a:t>
                  </a:r>
                </a:p>
              </p:txBody>
            </p:sp>
          </p:grpSp>
          <p:sp>
            <p:nvSpPr>
              <p:cNvPr id="49" name="Rectangle 48">
                <a:extLst>
                  <a:ext uri="{FF2B5EF4-FFF2-40B4-BE49-F238E27FC236}">
                    <a16:creationId xmlns:a16="http://schemas.microsoft.com/office/drawing/2014/main" id="{8BE96F06-AB2B-3E44-5FEC-81241D95D8CB}"/>
                  </a:ext>
                </a:extLst>
              </p:cNvPr>
              <p:cNvSpPr/>
              <p:nvPr/>
            </p:nvSpPr>
            <p:spPr>
              <a:xfrm>
                <a:off x="1571652" y="3420929"/>
                <a:ext cx="4277574" cy="430887"/>
              </a:xfrm>
              <a:prstGeom prst="rect">
                <a:avLst/>
              </a:prstGeom>
            </p:spPr>
            <p:txBody>
              <a:bodyPr wrap="square">
                <a:spAutoFit/>
              </a:bodyPr>
              <a:lstStyle/>
              <a:p>
                <a:pPr lvl="0" algn="just" defTabSz="1644650">
                  <a:spcBef>
                    <a:spcPct val="0"/>
                  </a:spcBef>
                  <a:spcAft>
                    <a:spcPct val="35000"/>
                  </a:spcAft>
                  <a:defRPr/>
                </a:pPr>
                <a:r>
                  <a:rPr lang="en-GB" sz="1100" kern="0">
                    <a:solidFill>
                      <a:schemeClr val="bg1"/>
                    </a:solidFill>
                    <a:ea typeface="Calibri" panose="020F0502020204030204" pitchFamily="34" charset="0"/>
                  </a:rPr>
                  <a:t>People receive cancer investigations and treatment that exceed the standards in the National Optimal Pathways.</a:t>
                </a:r>
                <a:endParaRPr lang="en-GB" sz="1100" kern="0">
                  <a:solidFill>
                    <a:schemeClr val="bg1"/>
                  </a:solidFill>
                  <a:ea typeface="Calibri" panose="020F0502020204030204" pitchFamily="34" charset="0"/>
                  <a:cs typeface="Arial" panose="020B0604020202020204" pitchFamily="34" charset="0"/>
                </a:endParaRPr>
              </a:p>
            </p:txBody>
          </p:sp>
        </p:grpSp>
        <p:grpSp>
          <p:nvGrpSpPr>
            <p:cNvPr id="38" name="Group 37">
              <a:extLst>
                <a:ext uri="{FF2B5EF4-FFF2-40B4-BE49-F238E27FC236}">
                  <a16:creationId xmlns:a16="http://schemas.microsoft.com/office/drawing/2014/main" id="{EE945E51-2F69-1DCB-F953-6E0932C3D682}"/>
                </a:ext>
              </a:extLst>
            </p:cNvPr>
            <p:cNvGrpSpPr/>
            <p:nvPr/>
          </p:nvGrpSpPr>
          <p:grpSpPr>
            <a:xfrm>
              <a:off x="545042" y="2581032"/>
              <a:ext cx="5305185" cy="702693"/>
              <a:chOff x="545042" y="2581032"/>
              <a:chExt cx="5305185" cy="702693"/>
            </a:xfrm>
          </p:grpSpPr>
          <p:grpSp>
            <p:nvGrpSpPr>
              <p:cNvPr id="44" name="Group 43">
                <a:extLst>
                  <a:ext uri="{FF2B5EF4-FFF2-40B4-BE49-F238E27FC236}">
                    <a16:creationId xmlns:a16="http://schemas.microsoft.com/office/drawing/2014/main" id="{03499E09-A019-AC62-CE7A-8F4CA87B0F26}"/>
                  </a:ext>
                </a:extLst>
              </p:cNvPr>
              <p:cNvGrpSpPr/>
              <p:nvPr/>
            </p:nvGrpSpPr>
            <p:grpSpPr>
              <a:xfrm>
                <a:off x="545042" y="2595343"/>
                <a:ext cx="5305185" cy="648000"/>
                <a:chOff x="545042" y="2595343"/>
                <a:chExt cx="5305185" cy="648000"/>
              </a:xfrm>
            </p:grpSpPr>
            <p:sp>
              <p:nvSpPr>
                <p:cNvPr id="46" name="Rectangle 45">
                  <a:extLst>
                    <a:ext uri="{FF2B5EF4-FFF2-40B4-BE49-F238E27FC236}">
                      <a16:creationId xmlns:a16="http://schemas.microsoft.com/office/drawing/2014/main" id="{27943797-C390-E144-126B-91BB658FCCFA}"/>
                    </a:ext>
                  </a:extLst>
                </p:cNvPr>
                <p:cNvSpPr/>
                <p:nvPr/>
              </p:nvSpPr>
              <p:spPr>
                <a:xfrm>
                  <a:off x="549275" y="2595343"/>
                  <a:ext cx="5300952" cy="648000"/>
                </a:xfrm>
                <a:prstGeom prst="rect">
                  <a:avLst/>
                </a:pr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7" name="Rectangle 46">
                  <a:extLst>
                    <a:ext uri="{FF2B5EF4-FFF2-40B4-BE49-F238E27FC236}">
                      <a16:creationId xmlns:a16="http://schemas.microsoft.com/office/drawing/2014/main" id="{765BD661-4330-F22D-8638-887DB965EDFB}"/>
                    </a:ext>
                  </a:extLst>
                </p:cNvPr>
                <p:cNvSpPr/>
                <p:nvPr/>
              </p:nvSpPr>
              <p:spPr>
                <a:xfrm>
                  <a:off x="545042" y="2791211"/>
                  <a:ext cx="974947"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cs typeface="Arial" panose="020B0604020202020204" pitchFamily="34" charset="0"/>
                    </a:rPr>
                    <a:t>EQUITABLE</a:t>
                  </a:r>
                </a:p>
              </p:txBody>
            </p:sp>
          </p:grpSp>
          <p:sp>
            <p:nvSpPr>
              <p:cNvPr id="45" name="Rectangle 44">
                <a:extLst>
                  <a:ext uri="{FF2B5EF4-FFF2-40B4-BE49-F238E27FC236}">
                    <a16:creationId xmlns:a16="http://schemas.microsoft.com/office/drawing/2014/main" id="{F97D3C2A-592A-E4B8-A43E-7887748B21C7}"/>
                  </a:ext>
                </a:extLst>
              </p:cNvPr>
              <p:cNvSpPr/>
              <p:nvPr/>
            </p:nvSpPr>
            <p:spPr>
              <a:xfrm>
                <a:off x="1522154" y="2581032"/>
                <a:ext cx="4328073" cy="702693"/>
              </a:xfrm>
              <a:prstGeom prst="rect">
                <a:avLst/>
              </a:prstGeom>
            </p:spPr>
            <p:txBody>
              <a:bodyPr wrap="square">
                <a:spAutoFit/>
              </a:bodyPr>
              <a:lstStyle/>
              <a:p>
                <a:pPr algn="just" defTabSz="1644650">
                  <a:lnSpc>
                    <a:spcPct val="90000"/>
                  </a:lnSpc>
                  <a:spcBef>
                    <a:spcPct val="0"/>
                  </a:spcBef>
                  <a:spcAft>
                    <a:spcPct val="35000"/>
                  </a:spcAft>
                  <a:defRPr/>
                </a:pPr>
                <a:r>
                  <a:rPr lang="en-GB" sz="1100">
                    <a:solidFill>
                      <a:schemeClr val="bg1"/>
                    </a:solidFill>
                    <a:ea typeface="Calibri" panose="020F0502020204030204" pitchFamily="34" charset="0"/>
                    <a:cs typeface="Arial" panose="020B0604020202020204" pitchFamily="34" charset="0"/>
                  </a:rPr>
                  <a:t>People living in the SWWCC boundary have access to cancer services based on their need, reducing inequity in access and outcomes.  These may need to be provided on a regional or national level to maintain quality and standards of care.</a:t>
                </a:r>
                <a:endParaRPr lang="en-GB" sz="1100" kern="0">
                  <a:solidFill>
                    <a:schemeClr val="bg1"/>
                  </a:solidFill>
                  <a:ea typeface="Calibri" panose="020F0502020204030204" pitchFamily="34" charset="0"/>
                  <a:cs typeface="Arial" panose="020B0604020202020204" pitchFamily="34" charset="0"/>
                </a:endParaRPr>
              </a:p>
            </p:txBody>
          </p:sp>
        </p:grpSp>
        <p:grpSp>
          <p:nvGrpSpPr>
            <p:cNvPr id="39" name="Group 38">
              <a:extLst>
                <a:ext uri="{FF2B5EF4-FFF2-40B4-BE49-F238E27FC236}">
                  <a16:creationId xmlns:a16="http://schemas.microsoft.com/office/drawing/2014/main" id="{7D106EC3-E3FA-7640-0A6E-37064C43D3D3}"/>
                </a:ext>
              </a:extLst>
            </p:cNvPr>
            <p:cNvGrpSpPr/>
            <p:nvPr/>
          </p:nvGrpSpPr>
          <p:grpSpPr>
            <a:xfrm>
              <a:off x="472633" y="6138735"/>
              <a:ext cx="5382381" cy="868764"/>
              <a:chOff x="472633" y="6138735"/>
              <a:chExt cx="5382381" cy="868764"/>
            </a:xfrm>
          </p:grpSpPr>
          <p:grpSp>
            <p:nvGrpSpPr>
              <p:cNvPr id="40" name="Group 39">
                <a:extLst>
                  <a:ext uri="{FF2B5EF4-FFF2-40B4-BE49-F238E27FC236}">
                    <a16:creationId xmlns:a16="http://schemas.microsoft.com/office/drawing/2014/main" id="{8F7711CD-E7C3-405D-79DC-D871FBC56DCD}"/>
                  </a:ext>
                </a:extLst>
              </p:cNvPr>
              <p:cNvGrpSpPr/>
              <p:nvPr/>
            </p:nvGrpSpPr>
            <p:grpSpPr>
              <a:xfrm>
                <a:off x="472633" y="6173982"/>
                <a:ext cx="5377594" cy="648000"/>
                <a:chOff x="447475" y="7112751"/>
                <a:chExt cx="5377594" cy="648000"/>
              </a:xfrm>
            </p:grpSpPr>
            <p:sp>
              <p:nvSpPr>
                <p:cNvPr id="42" name="Rectangle 41">
                  <a:extLst>
                    <a:ext uri="{FF2B5EF4-FFF2-40B4-BE49-F238E27FC236}">
                      <a16:creationId xmlns:a16="http://schemas.microsoft.com/office/drawing/2014/main" id="{9E0B50C8-E745-0754-5E4C-10A216C6CC7C}"/>
                    </a:ext>
                  </a:extLst>
                </p:cNvPr>
                <p:cNvSpPr/>
                <p:nvPr/>
              </p:nvSpPr>
              <p:spPr>
                <a:xfrm>
                  <a:off x="524117" y="7112751"/>
                  <a:ext cx="5300952" cy="648000"/>
                </a:xfrm>
                <a:prstGeom prst="rect">
                  <a:avLst/>
                </a:pr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3" name="Rectangle 42">
                  <a:extLst>
                    <a:ext uri="{FF2B5EF4-FFF2-40B4-BE49-F238E27FC236}">
                      <a16:creationId xmlns:a16="http://schemas.microsoft.com/office/drawing/2014/main" id="{E1C91155-2F4F-C2C1-09FE-17E975981F4A}"/>
                    </a:ext>
                  </a:extLst>
                </p:cNvPr>
                <p:cNvSpPr/>
                <p:nvPr/>
              </p:nvSpPr>
              <p:spPr>
                <a:xfrm>
                  <a:off x="447475" y="7223872"/>
                  <a:ext cx="1081842" cy="425758"/>
                </a:xfrm>
                <a:prstGeom prst="rect">
                  <a:avLst/>
                </a:prstGeom>
              </p:spPr>
              <p:txBody>
                <a:bodyPr wrap="square">
                  <a:spAutoFit/>
                </a:bodyPr>
                <a:lstStyle/>
                <a:p>
                  <a:pPr lvl="0" algn="ctr" defTabSz="1644650">
                    <a:lnSpc>
                      <a:spcPct val="90000"/>
                    </a:lnSpc>
                    <a:spcBef>
                      <a:spcPct val="0"/>
                    </a:spcBef>
                    <a:spcAft>
                      <a:spcPct val="35000"/>
                    </a:spcAft>
                    <a:defRPr/>
                  </a:pPr>
                  <a:r>
                    <a:rPr lang="en-US" sz="1200" b="1" kern="0">
                      <a:solidFill>
                        <a:schemeClr val="bg1"/>
                      </a:solidFill>
                    </a:rPr>
                    <a:t>PERSON CENTERED</a:t>
                  </a:r>
                </a:p>
              </p:txBody>
            </p:sp>
          </p:grpSp>
          <p:sp>
            <p:nvSpPr>
              <p:cNvPr id="41" name="Rectangle 40">
                <a:extLst>
                  <a:ext uri="{FF2B5EF4-FFF2-40B4-BE49-F238E27FC236}">
                    <a16:creationId xmlns:a16="http://schemas.microsoft.com/office/drawing/2014/main" id="{A94A4AAB-014C-A939-7281-7D7413D47714}"/>
                  </a:ext>
                </a:extLst>
              </p:cNvPr>
              <p:cNvSpPr/>
              <p:nvPr/>
            </p:nvSpPr>
            <p:spPr>
              <a:xfrm>
                <a:off x="1523751" y="6138735"/>
                <a:ext cx="4331263" cy="868764"/>
              </a:xfrm>
              <a:prstGeom prst="rect">
                <a:avLst/>
              </a:prstGeom>
            </p:spPr>
            <p:txBody>
              <a:bodyPr wrap="square">
                <a:spAutoFit/>
              </a:bodyPr>
              <a:lstStyle/>
              <a:p>
                <a:pPr indent="-6350" algn="just">
                  <a:lnSpc>
                    <a:spcPts val="1000"/>
                  </a:lnSpc>
                </a:pPr>
                <a:r>
                  <a:rPr lang="en-GB" sz="1100">
                    <a:solidFill>
                      <a:schemeClr val="bg1"/>
                    </a:solidFill>
                    <a:ea typeface="Calibri" panose="020F0502020204030204" pitchFamily="34" charset="0"/>
                    <a:cs typeface="Calibri" panose="020F0502020204030204" pitchFamily="34" charset="0"/>
                  </a:rPr>
                  <a:t>People are empowered to reduce their risk of developing cancer via support to address known risk factors such.  People are properly informed and supported to co-produce their care and those living with cancer who cannot be cured, or are nearing end of life are supported with personalised care, including support for families and loved ones.</a:t>
                </a:r>
                <a:endParaRPr lang="en-GB" sz="1100" kern="0">
                  <a:solidFill>
                    <a:schemeClr val="bg1"/>
                  </a:solidFill>
                  <a:ea typeface="Calibri" panose="020F0502020204030204" pitchFamily="34" charset="0"/>
                  <a:cs typeface="Arial" panose="020B0604020202020204" pitchFamily="34" charset="0"/>
                </a:endParaRPr>
              </a:p>
            </p:txBody>
          </p:sp>
        </p:grpSp>
      </p:grpSp>
      <p:sp>
        <p:nvSpPr>
          <p:cNvPr id="7" name="TextBox 6">
            <a:extLst>
              <a:ext uri="{FF2B5EF4-FFF2-40B4-BE49-F238E27FC236}">
                <a16:creationId xmlns:a16="http://schemas.microsoft.com/office/drawing/2014/main" id="{88859680-E010-1B49-95E5-33A81C736188}"/>
              </a:ext>
            </a:extLst>
          </p:cNvPr>
          <p:cNvSpPr txBox="1"/>
          <p:nvPr/>
        </p:nvSpPr>
        <p:spPr>
          <a:xfrm>
            <a:off x="344487" y="692210"/>
            <a:ext cx="9194446" cy="1384995"/>
          </a:xfrm>
          <a:prstGeom prst="rect">
            <a:avLst/>
          </a:prstGeom>
          <a:noFill/>
        </p:spPr>
        <p:txBody>
          <a:bodyPr wrap="square" lIns="91440" tIns="45720" rIns="91440" bIns="45720" anchor="t">
            <a:spAutoFit/>
          </a:bodyPr>
          <a:lstStyle/>
          <a:p>
            <a:pPr algn="just">
              <a:defRPr/>
            </a:pPr>
            <a:r>
              <a:rPr kumimoji="0" lang="en-GB" sz="1200" b="0" i="0" u="none" strike="noStrike" kern="1200" cap="none" spc="0" normalizeH="0" baseline="0" noProof="0">
                <a:ln>
                  <a:noFill/>
                </a:ln>
                <a:solidFill>
                  <a:prstClr val="black"/>
                </a:solidFill>
                <a:effectLst/>
                <a:uLnTx/>
                <a:uFillTx/>
                <a:ea typeface="Verdana"/>
                <a:cs typeface="Helvetica"/>
              </a:rPr>
              <a:t>Our </a:t>
            </a:r>
            <a:r>
              <a:rPr lang="en-GB" sz="1200">
                <a:solidFill>
                  <a:prstClr val="black"/>
                </a:solidFill>
                <a:ea typeface="Verdana"/>
                <a:cs typeface="Helvetica"/>
              </a:rPr>
              <a:t>aim </a:t>
            </a:r>
            <a:r>
              <a:rPr kumimoji="0" lang="en-GB" sz="1200" b="0" i="0" u="none" strike="noStrike" kern="1200" cap="none" spc="0" normalizeH="0" baseline="0" noProof="0">
                <a:ln>
                  <a:noFill/>
                </a:ln>
                <a:solidFill>
                  <a:prstClr val="black"/>
                </a:solidFill>
                <a:effectLst/>
                <a:uLnTx/>
                <a:uFillTx/>
                <a:ea typeface="Verdana"/>
                <a:cs typeface="Helvetica"/>
              </a:rPr>
              <a:t>is to deliver cancer care and services that improve patient survival, outcomes and experience. Swansea Bay UHB hosts the </a:t>
            </a:r>
            <a:r>
              <a:rPr lang="en-GB" sz="1200">
                <a:solidFill>
                  <a:prstClr val="black"/>
                </a:solidFill>
                <a:ea typeface="Verdana"/>
                <a:cs typeface="Helvetica"/>
              </a:rPr>
              <a:t>South West</a:t>
            </a:r>
            <a:r>
              <a:rPr kumimoji="0" lang="en-GB" sz="1200" b="0" i="0" u="none" strike="noStrike" kern="1200" cap="none" spc="0" normalizeH="0" baseline="0" noProof="0">
                <a:ln>
                  <a:noFill/>
                </a:ln>
                <a:solidFill>
                  <a:prstClr val="black"/>
                </a:solidFill>
                <a:effectLst/>
                <a:uLnTx/>
                <a:uFillTx/>
                <a:ea typeface="Verdana"/>
                <a:cs typeface="Helvetica"/>
              </a:rPr>
              <a:t> Wales Cancer Centre (SWWCC) which provides non-surgical oncology treatment for the population of South West Wales (including patients from Hywel Dda UHB). Swansea Bay is the only Health Board which delivers the entire pathway of care for cancer for the region, apart from a small proportion of very specialist services (SBUHB’s commissioner share of </a:t>
            </a:r>
            <a:r>
              <a:rPr kumimoji="0" lang="en-GB" sz="1200" b="0" i="0" u="none" strike="noStrike" kern="1200" cap="none" spc="0" normalizeH="0" baseline="0" noProof="0" err="1">
                <a:ln>
                  <a:noFill/>
                </a:ln>
                <a:solidFill>
                  <a:prstClr val="black"/>
                </a:solidFill>
                <a:effectLst/>
                <a:uLnTx/>
                <a:uFillTx/>
                <a:ea typeface="Verdana"/>
                <a:cs typeface="Helvetica"/>
              </a:rPr>
              <a:t>Velindre</a:t>
            </a:r>
            <a:r>
              <a:rPr kumimoji="0" lang="en-GB" sz="1200" b="0" i="0" u="none" strike="noStrike" kern="1200" cap="none" spc="0" normalizeH="0" baseline="0" noProof="0">
                <a:ln>
                  <a:noFill/>
                </a:ln>
                <a:solidFill>
                  <a:prstClr val="black"/>
                </a:solidFill>
                <a:effectLst/>
                <a:uLnTx/>
                <a:uFillTx/>
                <a:ea typeface="Verdana"/>
                <a:cs typeface="Helvetica"/>
              </a:rPr>
              <a:t> Cancer Centre equates to 0.64%). Delivering our vision will require a ‘one cancer system’, which provides timely access to ‘the right care, by the right person at the right time’ and working ‘better together’ with patients, their families, primary and secondary care and third sector partners. Our vision is aligned to and locally delivers the Cancer Quality Statement (2021) and Cancer Improvement Plan for Wales (2023).</a:t>
            </a:r>
          </a:p>
        </p:txBody>
      </p:sp>
      <p:sp>
        <p:nvSpPr>
          <p:cNvPr id="72" name="TextBox 71">
            <a:extLst>
              <a:ext uri="{FF2B5EF4-FFF2-40B4-BE49-F238E27FC236}">
                <a16:creationId xmlns:a16="http://schemas.microsoft.com/office/drawing/2014/main" id="{09D55CDA-7191-1011-A573-8D44FAFEA13A}"/>
              </a:ext>
            </a:extLst>
          </p:cNvPr>
          <p:cNvSpPr txBox="1"/>
          <p:nvPr/>
        </p:nvSpPr>
        <p:spPr>
          <a:xfrm>
            <a:off x="5816935" y="2080930"/>
            <a:ext cx="3872437" cy="4226243"/>
          </a:xfrm>
          <a:prstGeom prst="bracketPair">
            <a:avLst>
              <a:gd name="adj" fmla="val 2528"/>
            </a:avLst>
          </a:prstGeom>
          <a:noFill/>
          <a:ln w="38100">
            <a:solidFill>
              <a:srgbClr val="0A7F7C"/>
            </a:solidFill>
          </a:ln>
        </p:spPr>
        <p:txBody>
          <a:bodyPr wrap="square" lIns="91440" tIns="45720" rIns="91440" bIns="45720" anchor="t">
            <a:spAutoFit/>
          </a:bodyPr>
          <a:lstStyle/>
          <a:p>
            <a:pPr algn="just"/>
            <a:r>
              <a:rPr lang="en-GB" sz="1400" b="1"/>
              <a:t>Measuring Delivery</a:t>
            </a:r>
            <a:endParaRPr lang="en-US" sz="1400"/>
          </a:p>
          <a:p>
            <a:pPr lvl="0" algn="just">
              <a:lnSpc>
                <a:spcPct val="100000"/>
              </a:lnSpc>
              <a:spcBef>
                <a:spcPts val="0"/>
              </a:spcBef>
              <a:spcAft>
                <a:spcPts val="0"/>
              </a:spcAft>
            </a:pPr>
            <a:r>
              <a:rPr lang="en-GB" sz="1200" b="1" strike="noStrike">
                <a:ea typeface="Verdana"/>
                <a:cs typeface="Arial"/>
              </a:rPr>
              <a:t>Radiotherapy</a:t>
            </a:r>
            <a:r>
              <a:rPr lang="en-GB" sz="1200" b="1" strike="noStrike" baseline="0">
                <a:ea typeface="Verdana"/>
                <a:cs typeface="Arial"/>
              </a:rPr>
              <a:t> </a:t>
            </a:r>
            <a:r>
              <a:rPr lang="en-GB" sz="1200" b="1" strike="noStrike">
                <a:ea typeface="Verdana"/>
                <a:cs typeface="Arial"/>
              </a:rPr>
              <a:t>wait times</a:t>
            </a:r>
            <a:r>
              <a:rPr lang="en-GB" sz="1200" b="1">
                <a:ea typeface="Verdana"/>
                <a:cs typeface="Arial"/>
              </a:rPr>
              <a:t>: </a:t>
            </a:r>
            <a:r>
              <a:rPr lang="en-GB" sz="1200" b="1">
                <a:solidFill>
                  <a:srgbClr val="156082"/>
                </a:solidFill>
                <a:ea typeface="Verdana"/>
                <a:cs typeface="Arial"/>
              </a:rPr>
              <a:t>We will reduce wait times across the following pathways</a:t>
            </a:r>
            <a:endParaRPr lang="en-GB" sz="1200">
              <a:ea typeface="Verdana"/>
            </a:endParaRPr>
          </a:p>
          <a:p>
            <a:pPr marL="171450" indent="-171450" algn="just">
              <a:buFont typeface="Arial"/>
              <a:buChar char="•"/>
            </a:pPr>
            <a:r>
              <a:rPr lang="en-GB" sz="1200" strike="noStrike">
                <a:ea typeface="Verdana"/>
                <a:cs typeface="Arial"/>
              </a:rPr>
              <a:t>Scheduled - % within</a:t>
            </a:r>
            <a:r>
              <a:rPr lang="en-GB" sz="1200" strike="noStrike" baseline="0">
                <a:ea typeface="Verdana"/>
                <a:cs typeface="Arial"/>
              </a:rPr>
              <a:t> 21 days, % within 28 days </a:t>
            </a:r>
            <a:endParaRPr lang="en-GB" sz="1200">
              <a:ea typeface="Verdana"/>
            </a:endParaRPr>
          </a:p>
          <a:p>
            <a:pPr marL="171450" indent="-171450" algn="just">
              <a:buFont typeface="Arial"/>
              <a:buChar char="•"/>
            </a:pPr>
            <a:r>
              <a:rPr lang="en-GB" sz="1200" strike="noStrike" baseline="0">
                <a:ea typeface="Verdana"/>
                <a:cs typeface="Arial"/>
              </a:rPr>
              <a:t>Urgent SC - % within 7 days, % within 14 days</a:t>
            </a:r>
            <a:endParaRPr lang="en-GB" sz="1200">
              <a:ea typeface="Verdana"/>
            </a:endParaRPr>
          </a:p>
          <a:p>
            <a:pPr marL="171450" indent="-171450" algn="just">
              <a:buFont typeface="Arial"/>
              <a:buChar char="•"/>
            </a:pPr>
            <a:r>
              <a:rPr lang="en-GB" sz="1200" strike="noStrike" baseline="0">
                <a:ea typeface="Verdana"/>
                <a:cs typeface="Arial"/>
              </a:rPr>
              <a:t>Emergency - % within 1 day, % within 2 days </a:t>
            </a:r>
            <a:endParaRPr lang="en-GB" sz="1200">
              <a:ea typeface="Verdana"/>
            </a:endParaRPr>
          </a:p>
          <a:p>
            <a:pPr marL="171450" lvl="0" indent="-171450" algn="just" defTabSz="457200">
              <a:lnSpc>
                <a:spcPct val="100000"/>
              </a:lnSpc>
              <a:spcBef>
                <a:spcPts val="0"/>
              </a:spcBef>
              <a:spcAft>
                <a:spcPts val="0"/>
              </a:spcAft>
              <a:buFont typeface="Arial"/>
              <a:buChar char="•"/>
              <a:tabLst/>
              <a:defRPr/>
            </a:pPr>
            <a:r>
              <a:rPr lang="en-GB" sz="1200" strike="noStrike" baseline="0">
                <a:ea typeface="Verdana"/>
                <a:cs typeface="Arial"/>
              </a:rPr>
              <a:t>Elective delay - % within 21 days, % within 28 days </a:t>
            </a:r>
            <a:endParaRPr lang="en-GB" sz="1200">
              <a:ea typeface="Verdana"/>
            </a:endParaRPr>
          </a:p>
          <a:p>
            <a:pPr algn="just">
              <a:defRPr/>
            </a:pPr>
            <a:r>
              <a:rPr kumimoji="0" lang="en-GB" sz="1200" b="1" i="0" u="none" strike="noStrike" kern="1200" cap="none" spc="0" normalizeH="0" baseline="0" noProof="0">
                <a:ln>
                  <a:noFill/>
                </a:ln>
                <a:solidFill>
                  <a:prstClr val="black"/>
                </a:solidFill>
                <a:effectLst/>
                <a:uLnTx/>
                <a:uFillTx/>
                <a:latin typeface="Aptos" panose="02110004020202020204"/>
                <a:ea typeface="Verdana"/>
                <a:cs typeface="Arial"/>
              </a:rPr>
              <a:t>Systemic Anti-Cancer Therapy (SACT) wait times</a:t>
            </a:r>
            <a:r>
              <a:rPr lang="en-GB" sz="1200" b="1">
                <a:solidFill>
                  <a:prstClr val="black"/>
                </a:solidFill>
                <a:latin typeface="Aptos" panose="02110004020202020204"/>
                <a:ea typeface="Verdana"/>
                <a:cs typeface="Arial"/>
              </a:rPr>
              <a:t>: </a:t>
            </a:r>
            <a:r>
              <a:rPr lang="en-GB" sz="1200" b="1">
                <a:solidFill>
                  <a:srgbClr val="156082"/>
                </a:solidFill>
                <a:latin typeface="Aptos" panose="02110004020202020204"/>
                <a:ea typeface="Verdana"/>
                <a:cs typeface="Arial"/>
              </a:rPr>
              <a:t>We will reduce wait times across the following pathways</a:t>
            </a:r>
            <a:endParaRPr lang="en-GB" sz="1200">
              <a:ea typeface="Verdana"/>
            </a:endParaRPr>
          </a:p>
          <a:p>
            <a:pPr marL="171450" lvl="0" indent="-171450" algn="just" defTabSz="457200">
              <a:lnSpc>
                <a:spcPct val="100000"/>
              </a:lnSpc>
              <a:spcBef>
                <a:spcPts val="0"/>
              </a:spcBef>
              <a:spcAft>
                <a:spcPts val="0"/>
              </a:spcAft>
              <a:buFont typeface="Arial"/>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a:cs typeface="Arial"/>
              </a:rPr>
              <a:t>Priority 1 (Emergency -within 48 hours) </a:t>
            </a:r>
            <a:endParaRPr lang="en-GB" sz="1200">
              <a:solidFill>
                <a:prstClr val="black"/>
              </a:solidFill>
              <a:ea typeface="Verdana"/>
            </a:endParaRPr>
          </a:p>
          <a:p>
            <a:pPr marL="171450" lvl="0" indent="-171450" algn="just" defTabSz="457200">
              <a:lnSpc>
                <a:spcPct val="100000"/>
              </a:lnSpc>
              <a:spcBef>
                <a:spcPts val="0"/>
              </a:spcBef>
              <a:spcAft>
                <a:spcPts val="0"/>
              </a:spcAft>
              <a:buFont typeface="Arial"/>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a:cs typeface="Arial"/>
              </a:rPr>
              <a:t>Urgent/Priority 2 - within 14 days (for Curative, Palliative/Disease Control, Haematology remission and Neoadjuvant intent)</a:t>
            </a:r>
            <a:endParaRPr lang="en-GB" sz="1200">
              <a:solidFill>
                <a:prstClr val="black"/>
              </a:solidFill>
              <a:ea typeface="Verdana"/>
            </a:endParaRPr>
          </a:p>
          <a:p>
            <a:pPr marL="171450" lvl="0" indent="-171450" algn="just" defTabSz="914400">
              <a:lnSpc>
                <a:spcPct val="100000"/>
              </a:lnSpc>
              <a:spcBef>
                <a:spcPts val="0"/>
              </a:spcBef>
              <a:spcAft>
                <a:spcPts val="0"/>
              </a:spcAft>
              <a:buFont typeface="Arial"/>
              <a:buChar char="•"/>
              <a:tabLst/>
              <a:defRPr/>
            </a:pPr>
            <a:r>
              <a:rPr kumimoji="0" lang="en-GB" sz="1200" b="0" i="0" u="none" strike="noStrike" kern="1200" cap="none" spc="0" normalizeH="0" baseline="0" noProof="0">
                <a:ln>
                  <a:noFill/>
                </a:ln>
                <a:solidFill>
                  <a:prstClr val="black"/>
                </a:solidFill>
                <a:effectLst/>
                <a:uLnTx/>
                <a:uFillTx/>
                <a:latin typeface="Aptos" panose="02110004020202020204"/>
                <a:ea typeface="Verdana"/>
                <a:cs typeface="Arial"/>
              </a:rPr>
              <a:t>Routine/Priority 3 - within 21 days (for adjuvant intent)</a:t>
            </a:r>
            <a:endParaRPr lang="en-GB" sz="1200">
              <a:solidFill>
                <a:prstClr val="black"/>
              </a:solidFill>
              <a:ea typeface="Verdana"/>
            </a:endParaRPr>
          </a:p>
          <a:p>
            <a:pPr lvl="0" algn="just" defTabSz="457200">
              <a:lnSpc>
                <a:spcPct val="100000"/>
              </a:lnSpc>
              <a:spcBef>
                <a:spcPts val="0"/>
              </a:spcBef>
              <a:spcAft>
                <a:spcPts val="0"/>
              </a:spcAft>
              <a:tabLst/>
              <a:defRPr/>
            </a:pPr>
            <a:r>
              <a:rPr kumimoji="0" lang="en-GB" sz="1200" b="1" i="0" u="none" strike="noStrike" kern="1200" cap="none" spc="0" normalizeH="0" baseline="0" noProof="0">
                <a:ln>
                  <a:noFill/>
                </a:ln>
                <a:solidFill>
                  <a:prstClr val="black"/>
                </a:solidFill>
                <a:effectLst/>
                <a:uLnTx/>
                <a:uFillTx/>
                <a:latin typeface="Aptos" panose="02110004020202020204"/>
                <a:ea typeface="Verdana"/>
                <a:cs typeface="Arial"/>
              </a:rPr>
              <a:t>Timely Access to Care</a:t>
            </a:r>
            <a:endParaRPr lang="en-GB" sz="1200">
              <a:solidFill>
                <a:prstClr val="black"/>
              </a:solidFill>
              <a:ea typeface="Verdana"/>
            </a:endParaRPr>
          </a:p>
          <a:p>
            <a:pPr marL="171450" indent="-171450" algn="just">
              <a:buFont typeface="Arial"/>
              <a:buChar char="•"/>
              <a:defRPr/>
            </a:pPr>
            <a:r>
              <a:rPr lang="en-GB" sz="1200">
                <a:solidFill>
                  <a:prstClr val="black"/>
                </a:solidFill>
                <a:latin typeface="Aptos"/>
                <a:ea typeface="Verdana"/>
                <a:cs typeface="Arial"/>
              </a:rPr>
              <a:t>%</a:t>
            </a:r>
            <a:r>
              <a:rPr lang="en-GB" sz="1200">
                <a:solidFill>
                  <a:prstClr val="black"/>
                </a:solidFill>
                <a:latin typeface="Aptos" panose="02110004020202020204"/>
                <a:ea typeface="Verdana"/>
              </a:rPr>
              <a:t> </a:t>
            </a:r>
            <a:r>
              <a:rPr kumimoji="0" lang="en-GB" sz="1200" b="0" i="0" u="none" strike="noStrike" kern="1200" cap="none" spc="0" normalizeH="0" baseline="0" noProof="0">
                <a:ln>
                  <a:noFill/>
                </a:ln>
                <a:solidFill>
                  <a:prstClr val="black"/>
                </a:solidFill>
                <a:effectLst/>
                <a:uLnTx/>
                <a:uFillTx/>
                <a:latin typeface="Aptos" panose="02110004020202020204"/>
                <a:ea typeface="Verdana"/>
                <a:cs typeface="+mn-cs"/>
              </a:rPr>
              <a:t>patients starting first definitive cancer treatment within 62 days from point of suspicion (regardless of the referral route</a:t>
            </a:r>
            <a:r>
              <a:rPr lang="en-GB" sz="1200" b="1">
                <a:solidFill>
                  <a:prstClr val="black"/>
                </a:solidFill>
                <a:latin typeface="Aptos" panose="02110004020202020204"/>
                <a:ea typeface="Verdana"/>
              </a:rPr>
              <a:t>): </a:t>
            </a:r>
            <a:r>
              <a:rPr lang="en-GB" sz="1200" b="1">
                <a:solidFill>
                  <a:srgbClr val="156082"/>
                </a:solidFill>
                <a:latin typeface="Aptos" panose="02110004020202020204"/>
                <a:ea typeface="Verdana"/>
              </a:rPr>
              <a:t>We will deliver a 12-month improvement trend, </a:t>
            </a:r>
            <a:r>
              <a:rPr kumimoji="0" lang="en-GB" sz="1200" b="1" i="0" u="none" strike="noStrike" kern="1200" cap="none" spc="0" normalizeH="0" baseline="0" noProof="0">
                <a:ln>
                  <a:noFill/>
                </a:ln>
                <a:solidFill>
                  <a:srgbClr val="156082"/>
                </a:solidFill>
                <a:effectLst/>
                <a:uLnTx/>
                <a:uFillTx/>
                <a:latin typeface="Aptos" panose="02110004020202020204"/>
                <a:ea typeface="Verdana"/>
                <a:cs typeface="+mn-cs"/>
              </a:rPr>
              <a:t>building toward </a:t>
            </a:r>
            <a:r>
              <a:rPr lang="en-GB" sz="1200" b="1">
                <a:solidFill>
                  <a:srgbClr val="156082"/>
                </a:solidFill>
                <a:latin typeface="Aptos" panose="02110004020202020204"/>
                <a:ea typeface="Verdana"/>
              </a:rPr>
              <a:t>achieving the </a:t>
            </a:r>
            <a:r>
              <a:rPr kumimoji="0" lang="en-GB" sz="1200" b="1" i="0" u="none" strike="noStrike" kern="1200" cap="none" spc="0" normalizeH="0" baseline="0" noProof="0">
                <a:ln>
                  <a:noFill/>
                </a:ln>
                <a:solidFill>
                  <a:srgbClr val="156082"/>
                </a:solidFill>
                <a:effectLst/>
                <a:uLnTx/>
                <a:uFillTx/>
                <a:latin typeface="Aptos" panose="02110004020202020204"/>
                <a:ea typeface="Verdana"/>
                <a:cs typeface="+mn-cs"/>
              </a:rPr>
              <a:t>national target of 80% by 31 March 2026</a:t>
            </a:r>
            <a:r>
              <a:rPr kumimoji="0" lang="en-GB" sz="1200" b="0" i="0" u="none" strike="noStrike" kern="1200" cap="none" spc="0" normalizeH="0" baseline="0" noProof="0">
                <a:ln>
                  <a:noFill/>
                </a:ln>
                <a:solidFill>
                  <a:srgbClr val="156082"/>
                </a:solidFill>
                <a:effectLst/>
                <a:uLnTx/>
                <a:uFillTx/>
                <a:latin typeface="Aptos" panose="02110004020202020204"/>
                <a:ea typeface="Verdana"/>
                <a:cs typeface="+mn-cs"/>
              </a:rPr>
              <a:t>.</a:t>
            </a:r>
            <a:r>
              <a:rPr lang="en-GB" sz="1200">
                <a:solidFill>
                  <a:srgbClr val="156082"/>
                </a:solidFill>
                <a:latin typeface="Aptos" panose="02110004020202020204"/>
                <a:ea typeface="Verdana"/>
              </a:rPr>
              <a:t> </a:t>
            </a:r>
            <a:endParaRPr lang="en-GB" sz="1200">
              <a:ea typeface="Verdana"/>
            </a:endParaRPr>
          </a:p>
        </p:txBody>
      </p:sp>
    </p:spTree>
    <p:extLst>
      <p:ext uri="{BB962C8B-B14F-4D97-AF65-F5344CB8AC3E}">
        <p14:creationId xmlns:p14="http://schemas.microsoft.com/office/powerpoint/2010/main" val="336660679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21066A-3547-C6CB-6D85-92BD956A7EB9}"/>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E6EC62F4-BECD-F8FF-5349-7AF430374AA0}"/>
              </a:ext>
            </a:extLst>
          </p:cNvPr>
          <p:cNvSpPr/>
          <p:nvPr/>
        </p:nvSpPr>
        <p:spPr>
          <a:xfrm>
            <a:off x="293485" y="677787"/>
            <a:ext cx="7302452" cy="3759064"/>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91440" tIns="45720" rIns="91440" bIns="45720" rtlCol="0" anchor="t"/>
          <a:lstStyle/>
          <a:p>
            <a:pPr algn="ctr">
              <a:defRPr/>
            </a:pPr>
            <a:r>
              <a:rPr lang="en-GB" sz="1000" b="1" kern="0">
                <a:solidFill>
                  <a:prstClr val="black"/>
                </a:solidFill>
                <a:latin typeface="Aptos" panose="02110004020202020204"/>
              </a:rPr>
              <a:t>2025/26</a:t>
            </a:r>
            <a:endParaRPr lang="en-GB" sz="1045" b="1" kern="0">
              <a:solidFill>
                <a:prstClr val="black"/>
              </a:solidFill>
              <a:latin typeface="Aptos" panose="02110004020202020204"/>
            </a:endParaRPr>
          </a:p>
        </p:txBody>
      </p:sp>
      <p:sp>
        <p:nvSpPr>
          <p:cNvPr id="4" name="Slide Number Placeholder 3">
            <a:extLst>
              <a:ext uri="{FF2B5EF4-FFF2-40B4-BE49-F238E27FC236}">
                <a16:creationId xmlns:a16="http://schemas.microsoft.com/office/drawing/2014/main" id="{C7E1A376-76CD-53F6-CBC9-0589844875F1}"/>
              </a:ext>
            </a:extLst>
          </p:cNvPr>
          <p:cNvSpPr>
            <a:spLocks noGrp="1"/>
          </p:cNvSpPr>
          <p:nvPr>
            <p:ph type="sldNum" sz="quarter" idx="12"/>
          </p:nvPr>
        </p:nvSpPr>
        <p:spPr/>
        <p:txBody>
          <a:bodyPr/>
          <a:lstStyle/>
          <a:p>
            <a:pPr defTabSz="371475"/>
            <a:r>
              <a:rPr lang="en-GB" sz="700">
                <a:solidFill>
                  <a:prstClr val="black">
                    <a:tint val="82000"/>
                  </a:prstClr>
                </a:solidFill>
                <a:latin typeface="Aptos" panose="02110004020202020204"/>
              </a:rPr>
              <a:t>63</a:t>
            </a:r>
            <a:endParaRPr lang="en-US"/>
          </a:p>
        </p:txBody>
      </p:sp>
      <p:pic>
        <p:nvPicPr>
          <p:cNvPr id="6" name="Picture 5">
            <a:extLst>
              <a:ext uri="{FF2B5EF4-FFF2-40B4-BE49-F238E27FC236}">
                <a16:creationId xmlns:a16="http://schemas.microsoft.com/office/drawing/2014/main" id="{E9191D05-4437-170A-7CA1-17547CD06E61}"/>
              </a:ext>
            </a:extLst>
          </p:cNvPr>
          <p:cNvPicPr>
            <a:picLocks noChangeAspect="1"/>
          </p:cNvPicPr>
          <p:nvPr/>
        </p:nvPicPr>
        <p:blipFill>
          <a:blip r:embed="rId2">
            <a:alphaModFix amt="20000"/>
            <a:lum bright="40000" contrast="-40000"/>
          </a:blip>
          <a:srcRect l="-63134" t="50706" r="102419" b="7486"/>
          <a:stretch/>
        </p:blipFill>
        <p:spPr>
          <a:xfrm rot="10800000">
            <a:off x="3237200" y="3637993"/>
            <a:ext cx="5494554" cy="3088783"/>
          </a:xfrm>
          <a:prstGeom prst="rect">
            <a:avLst/>
          </a:prstGeom>
        </p:spPr>
      </p:pic>
      <p:sp>
        <p:nvSpPr>
          <p:cNvPr id="7" name="Hexagon 6">
            <a:extLst>
              <a:ext uri="{FF2B5EF4-FFF2-40B4-BE49-F238E27FC236}">
                <a16:creationId xmlns:a16="http://schemas.microsoft.com/office/drawing/2014/main" id="{5031FB26-6B8B-701D-DE26-76B05BEA8A06}"/>
              </a:ext>
            </a:extLst>
          </p:cNvPr>
          <p:cNvSpPr/>
          <p:nvPr/>
        </p:nvSpPr>
        <p:spPr>
          <a:xfrm>
            <a:off x="5235912" y="1072840"/>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reduce waiting times across Radiotherapy pathways</a:t>
            </a:r>
          </a:p>
        </p:txBody>
      </p:sp>
      <p:sp>
        <p:nvSpPr>
          <p:cNvPr id="9" name="Rectangle 8">
            <a:extLst>
              <a:ext uri="{FF2B5EF4-FFF2-40B4-BE49-F238E27FC236}">
                <a16:creationId xmlns:a16="http://schemas.microsoft.com/office/drawing/2014/main" id="{C6AC7BB6-569D-1E70-02DB-0A84657D5D39}"/>
              </a:ext>
            </a:extLst>
          </p:cNvPr>
          <p:cNvSpPr/>
          <p:nvPr/>
        </p:nvSpPr>
        <p:spPr>
          <a:xfrm>
            <a:off x="7776891" y="679979"/>
            <a:ext cx="1448479" cy="3755994"/>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algn="ctr" defTabSz="265345">
              <a:defRPr/>
            </a:pPr>
            <a:r>
              <a:rPr lang="en-GB" sz="1045" b="1" kern="0">
                <a:solidFill>
                  <a:prstClr val="black"/>
                </a:solidFill>
                <a:latin typeface="Aptos" panose="02110004020202020204"/>
              </a:rPr>
              <a:t>2026-2028</a:t>
            </a:r>
          </a:p>
        </p:txBody>
      </p:sp>
      <p:sp>
        <p:nvSpPr>
          <p:cNvPr id="11" name="Rectangle 10">
            <a:extLst>
              <a:ext uri="{FF2B5EF4-FFF2-40B4-BE49-F238E27FC236}">
                <a16:creationId xmlns:a16="http://schemas.microsoft.com/office/drawing/2014/main" id="{1DCDDEA8-BBBA-AA76-663B-709E0E7C6344}"/>
              </a:ext>
            </a:extLst>
          </p:cNvPr>
          <p:cNvSpPr/>
          <p:nvPr/>
        </p:nvSpPr>
        <p:spPr>
          <a:xfrm>
            <a:off x="590766" y="2181499"/>
            <a:ext cx="1003661" cy="39947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Non-Surgical Oncology</a:t>
            </a:r>
            <a:endParaRPr lang="en-US"/>
          </a:p>
        </p:txBody>
      </p:sp>
      <p:sp>
        <p:nvSpPr>
          <p:cNvPr id="14" name="Arrow: Pentagon 13">
            <a:extLst>
              <a:ext uri="{FF2B5EF4-FFF2-40B4-BE49-F238E27FC236}">
                <a16:creationId xmlns:a16="http://schemas.microsoft.com/office/drawing/2014/main" id="{AF15F937-8EFB-6DFC-87DF-0FA15584341F}"/>
              </a:ext>
            </a:extLst>
          </p:cNvPr>
          <p:cNvSpPr/>
          <p:nvPr/>
        </p:nvSpPr>
        <p:spPr>
          <a:xfrm>
            <a:off x="514844" y="3725112"/>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Cancer Strategy</a:t>
            </a:r>
            <a:endParaRPr lang="en-US"/>
          </a:p>
        </p:txBody>
      </p:sp>
      <p:sp>
        <p:nvSpPr>
          <p:cNvPr id="15" name="Arrow: Pentagon 14">
            <a:extLst>
              <a:ext uri="{FF2B5EF4-FFF2-40B4-BE49-F238E27FC236}">
                <a16:creationId xmlns:a16="http://schemas.microsoft.com/office/drawing/2014/main" id="{7188D48B-77CA-DB25-E265-F0EA69561CBE}"/>
              </a:ext>
            </a:extLst>
          </p:cNvPr>
          <p:cNvSpPr/>
          <p:nvPr/>
        </p:nvSpPr>
        <p:spPr>
          <a:xfrm>
            <a:off x="514844" y="3902617"/>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Prehabilitation</a:t>
            </a:r>
            <a:endParaRPr lang="en-US"/>
          </a:p>
        </p:txBody>
      </p:sp>
      <p:sp>
        <p:nvSpPr>
          <p:cNvPr id="16" name="TextBox 15">
            <a:extLst>
              <a:ext uri="{FF2B5EF4-FFF2-40B4-BE49-F238E27FC236}">
                <a16:creationId xmlns:a16="http://schemas.microsoft.com/office/drawing/2014/main" id="{9A1BD0AD-D916-866B-2561-EBBC6BF88450}"/>
              </a:ext>
            </a:extLst>
          </p:cNvPr>
          <p:cNvSpPr txBox="1"/>
          <p:nvPr/>
        </p:nvSpPr>
        <p:spPr>
          <a:xfrm>
            <a:off x="470246" y="3356992"/>
            <a:ext cx="3463789" cy="242374"/>
          </a:xfrm>
          <a:prstGeom prst="rect">
            <a:avLst/>
          </a:prstGeom>
          <a:noFill/>
        </p:spPr>
        <p:txBody>
          <a:bodyPr wrap="square" rtlCol="0">
            <a:spAutoFit/>
          </a:bodyPr>
          <a:lstStyle/>
          <a:p>
            <a:pPr defTabSz="265345">
              <a:defRPr/>
            </a:pPr>
            <a:r>
              <a:rPr lang="en-GB" sz="975" b="1">
                <a:solidFill>
                  <a:srgbClr val="000000"/>
                </a:solidFill>
                <a:latin typeface="Univers Condensed Light" panose="020B0306020202040204" pitchFamily="34" charset="0"/>
              </a:rPr>
              <a:t>Interdependent Workstreams</a:t>
            </a:r>
          </a:p>
        </p:txBody>
      </p:sp>
      <p:sp>
        <p:nvSpPr>
          <p:cNvPr id="17" name="Arrow: Pentagon 16">
            <a:extLst>
              <a:ext uri="{FF2B5EF4-FFF2-40B4-BE49-F238E27FC236}">
                <a16:creationId xmlns:a16="http://schemas.microsoft.com/office/drawing/2014/main" id="{482AB5DC-559E-56AF-0AC8-782B9DD71084}"/>
              </a:ext>
            </a:extLst>
          </p:cNvPr>
          <p:cNvSpPr/>
          <p:nvPr/>
        </p:nvSpPr>
        <p:spPr>
          <a:xfrm>
            <a:off x="514844" y="4068633"/>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Prevention</a:t>
            </a:r>
            <a:endParaRPr lang="en-US"/>
          </a:p>
        </p:txBody>
      </p:sp>
      <p:sp>
        <p:nvSpPr>
          <p:cNvPr id="18" name="Arrow: Pentagon 17">
            <a:extLst>
              <a:ext uri="{FF2B5EF4-FFF2-40B4-BE49-F238E27FC236}">
                <a16:creationId xmlns:a16="http://schemas.microsoft.com/office/drawing/2014/main" id="{2C20A6E9-46B1-6FA2-EE0C-647D65AAD652}"/>
              </a:ext>
            </a:extLst>
          </p:cNvPr>
          <p:cNvSpPr/>
          <p:nvPr/>
        </p:nvSpPr>
        <p:spPr>
          <a:xfrm>
            <a:off x="514844" y="4234650"/>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Digital </a:t>
            </a:r>
          </a:p>
        </p:txBody>
      </p:sp>
      <p:sp>
        <p:nvSpPr>
          <p:cNvPr id="65" name="TextBox 64">
            <a:extLst>
              <a:ext uri="{FF2B5EF4-FFF2-40B4-BE49-F238E27FC236}">
                <a16:creationId xmlns:a16="http://schemas.microsoft.com/office/drawing/2014/main" id="{5A6C7437-C2F7-F4AB-EE88-11AA7F9796FD}"/>
              </a:ext>
            </a:extLst>
          </p:cNvPr>
          <p:cNvSpPr txBox="1"/>
          <p:nvPr/>
        </p:nvSpPr>
        <p:spPr>
          <a:xfrm>
            <a:off x="590265" y="836585"/>
            <a:ext cx="1848800" cy="227581"/>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System Priorities </a:t>
            </a:r>
            <a:endParaRPr lang="en-GB" sz="894" b="1">
              <a:solidFill>
                <a:prstClr val="white">
                  <a:lumMod val="50000"/>
                </a:prstClr>
              </a:solidFill>
              <a:latin typeface="Aptos" panose="02110004020202020204"/>
            </a:endParaRPr>
          </a:p>
        </p:txBody>
      </p:sp>
      <p:sp>
        <p:nvSpPr>
          <p:cNvPr id="67" name="TextBox 66">
            <a:extLst>
              <a:ext uri="{FF2B5EF4-FFF2-40B4-BE49-F238E27FC236}">
                <a16:creationId xmlns:a16="http://schemas.microsoft.com/office/drawing/2014/main" id="{CB0BD22A-0034-9123-6113-808FB1A6892F}"/>
              </a:ext>
            </a:extLst>
          </p:cNvPr>
          <p:cNvSpPr txBox="1"/>
          <p:nvPr/>
        </p:nvSpPr>
        <p:spPr>
          <a:xfrm>
            <a:off x="3312708" y="838339"/>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Areas to Deliver </a:t>
            </a:r>
            <a:endParaRPr lang="en-GB" sz="894" b="1">
              <a:solidFill>
                <a:prstClr val="white">
                  <a:lumMod val="50000"/>
                </a:prstClr>
              </a:solidFill>
              <a:latin typeface="Aptos" panose="02110004020202020204"/>
            </a:endParaRPr>
          </a:p>
        </p:txBody>
      </p:sp>
      <p:sp>
        <p:nvSpPr>
          <p:cNvPr id="68" name="TextBox 67">
            <a:extLst>
              <a:ext uri="{FF2B5EF4-FFF2-40B4-BE49-F238E27FC236}">
                <a16:creationId xmlns:a16="http://schemas.microsoft.com/office/drawing/2014/main" id="{0E9044F5-2908-E011-DB3F-F1BEF07E1FFC}"/>
              </a:ext>
            </a:extLst>
          </p:cNvPr>
          <p:cNvSpPr txBox="1"/>
          <p:nvPr/>
        </p:nvSpPr>
        <p:spPr>
          <a:xfrm>
            <a:off x="5729657" y="838810"/>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Outputs</a:t>
            </a:r>
            <a:endParaRPr lang="en-GB" sz="894" b="1">
              <a:solidFill>
                <a:prstClr val="white">
                  <a:lumMod val="50000"/>
                </a:prstClr>
              </a:solidFill>
              <a:latin typeface="Aptos" panose="02110004020202020204"/>
            </a:endParaRPr>
          </a:p>
        </p:txBody>
      </p:sp>
      <p:sp>
        <p:nvSpPr>
          <p:cNvPr id="72" name="Rectangle 71">
            <a:extLst>
              <a:ext uri="{FF2B5EF4-FFF2-40B4-BE49-F238E27FC236}">
                <a16:creationId xmlns:a16="http://schemas.microsoft.com/office/drawing/2014/main" id="{2BE562AF-9ACD-A196-52DF-93ADCF33997D}"/>
              </a:ext>
            </a:extLst>
          </p:cNvPr>
          <p:cNvSpPr/>
          <p:nvPr/>
        </p:nvSpPr>
        <p:spPr>
          <a:xfrm>
            <a:off x="7983476" y="2047903"/>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Scope potential additional </a:t>
            </a:r>
            <a:r>
              <a:rPr lang="en-GB" sz="900" kern="0" err="1">
                <a:solidFill>
                  <a:srgbClr val="000000"/>
                </a:solidFill>
                <a:latin typeface="Aptos"/>
              </a:rPr>
              <a:t>linacs</a:t>
            </a:r>
            <a:r>
              <a:rPr lang="en-GB" sz="900" kern="0">
                <a:solidFill>
                  <a:srgbClr val="000000"/>
                </a:solidFill>
                <a:latin typeface="Aptos"/>
              </a:rPr>
              <a:t> in SWW</a:t>
            </a:r>
            <a:endParaRPr lang="en-US"/>
          </a:p>
        </p:txBody>
      </p:sp>
      <p:sp>
        <p:nvSpPr>
          <p:cNvPr id="73" name="Rectangle 72">
            <a:extLst>
              <a:ext uri="{FF2B5EF4-FFF2-40B4-BE49-F238E27FC236}">
                <a16:creationId xmlns:a16="http://schemas.microsoft.com/office/drawing/2014/main" id="{9C0850B0-07C3-534F-4129-2060B9C22EBE}"/>
              </a:ext>
            </a:extLst>
          </p:cNvPr>
          <p:cNvSpPr/>
          <p:nvPr/>
        </p:nvSpPr>
        <p:spPr>
          <a:xfrm>
            <a:off x="7989317" y="1395149"/>
            <a:ext cx="1043312" cy="45512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Review Swansea Uni Pilot re MRSIM</a:t>
            </a:r>
            <a:endParaRPr lang="en-US"/>
          </a:p>
        </p:txBody>
      </p:sp>
      <p:sp>
        <p:nvSpPr>
          <p:cNvPr id="5" name="Hexagon 4">
            <a:extLst>
              <a:ext uri="{FF2B5EF4-FFF2-40B4-BE49-F238E27FC236}">
                <a16:creationId xmlns:a16="http://schemas.microsoft.com/office/drawing/2014/main" id="{50E5EA48-63B2-899C-B82C-F712710C73C7}"/>
              </a:ext>
            </a:extLst>
          </p:cNvPr>
          <p:cNvSpPr/>
          <p:nvPr/>
        </p:nvSpPr>
        <p:spPr>
          <a:xfrm>
            <a:off x="5235912" y="1849810"/>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reduce wait times across SACT pathways</a:t>
            </a:r>
            <a:endParaRPr lang="en-US"/>
          </a:p>
        </p:txBody>
      </p:sp>
      <p:sp>
        <p:nvSpPr>
          <p:cNvPr id="8" name="Hexagon 7">
            <a:extLst>
              <a:ext uri="{FF2B5EF4-FFF2-40B4-BE49-F238E27FC236}">
                <a16:creationId xmlns:a16="http://schemas.microsoft.com/office/drawing/2014/main" id="{63EEC482-A415-4EFF-A5B9-B29F17F9F1A2}"/>
              </a:ext>
            </a:extLst>
          </p:cNvPr>
          <p:cNvSpPr/>
          <p:nvPr/>
        </p:nvSpPr>
        <p:spPr>
          <a:xfrm>
            <a:off x="5235912" y="2661830"/>
            <a:ext cx="2206575" cy="712957"/>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deliver a 12month improvement trend for patients starting first definitive treatment within 62 days building to 80% by 03.2026</a:t>
            </a:r>
          </a:p>
        </p:txBody>
      </p:sp>
      <p:sp>
        <p:nvSpPr>
          <p:cNvPr id="34" name="TextBox 29">
            <a:extLst>
              <a:ext uri="{FF2B5EF4-FFF2-40B4-BE49-F238E27FC236}">
                <a16:creationId xmlns:a16="http://schemas.microsoft.com/office/drawing/2014/main" id="{50F4F893-74D4-8789-E223-8C053277DBAC}"/>
              </a:ext>
            </a:extLst>
          </p:cNvPr>
          <p:cNvSpPr txBox="1"/>
          <p:nvPr/>
        </p:nvSpPr>
        <p:spPr>
          <a:xfrm>
            <a:off x="294326" y="304227"/>
            <a:ext cx="6518366" cy="369332"/>
          </a:xfrm>
          <a:prstGeom prst="rect">
            <a:avLst/>
          </a:prstGeom>
          <a:noFill/>
        </p:spPr>
        <p:txBody>
          <a:bodyPr wrap="squar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a:solidFill>
                  <a:srgbClr val="834AAD"/>
                </a:solidFill>
                <a:latin typeface="Aptos Black"/>
              </a:rPr>
              <a:t>Cancer Plan on a Page</a:t>
            </a:r>
            <a:endParaRPr lang="en-US"/>
          </a:p>
        </p:txBody>
      </p:sp>
      <p:graphicFrame>
        <p:nvGraphicFramePr>
          <p:cNvPr id="19" name="Table 18">
            <a:extLst>
              <a:ext uri="{FF2B5EF4-FFF2-40B4-BE49-F238E27FC236}">
                <a16:creationId xmlns:a16="http://schemas.microsoft.com/office/drawing/2014/main" id="{5EB34345-2304-7167-92D8-E9CA188E8E35}"/>
              </a:ext>
            </a:extLst>
          </p:cNvPr>
          <p:cNvGraphicFramePr>
            <a:graphicFrameLocks noGrp="1"/>
          </p:cNvGraphicFramePr>
          <p:nvPr/>
        </p:nvGraphicFramePr>
        <p:xfrm>
          <a:off x="1997554" y="1320194"/>
          <a:ext cx="2864813" cy="2108748"/>
        </p:xfrm>
        <a:graphic>
          <a:graphicData uri="http://schemas.openxmlformats.org/drawingml/2006/table">
            <a:tbl>
              <a:tblPr firstRow="1" bandRow="1">
                <a:tableStyleId>{16D9F66E-5EB9-4882-86FB-DCBF35E3C3E4}</a:tableStyleId>
              </a:tblPr>
              <a:tblGrid>
                <a:gridCol w="2864813">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Operationalise 2nd CT SIM</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Develop business case for 5th Linac +/- spare bunker</a:t>
                      </a:r>
                    </a:p>
                  </a:txBody>
                  <a:tcPr marL="53068" marR="53068" marT="26534" marB="26534" anchor="ctr"/>
                </a:tc>
                <a:extLst>
                  <a:ext uri="{0D108BD9-81ED-4DB2-BD59-A6C34878D82A}">
                    <a16:rowId xmlns:a16="http://schemas.microsoft.com/office/drawing/2014/main" val="1532433617"/>
                  </a:ext>
                </a:extLst>
              </a:tr>
              <a:tr h="207710">
                <a:tc>
                  <a:txBody>
                    <a:bodyPr/>
                    <a:lstStyle/>
                    <a:p>
                      <a:pPr marL="0" lvl="0" indent="0" algn="l">
                        <a:lnSpc>
                          <a:spcPct val="100000"/>
                        </a:lnSpc>
                        <a:spcBef>
                          <a:spcPts val="0"/>
                        </a:spcBef>
                        <a:spcAft>
                          <a:spcPts val="0"/>
                        </a:spcAft>
                        <a:buNone/>
                      </a:pPr>
                      <a:r>
                        <a:rPr lang="en-GB" sz="900" b="0" kern="1200">
                          <a:solidFill>
                            <a:srgbClr val="000000"/>
                          </a:solidFill>
                        </a:rPr>
                        <a:t>Reset and Redesign Acute Oncology and Haematology Unit (including developing IO Toxicity Service)</a:t>
                      </a:r>
                    </a:p>
                  </a:txBody>
                  <a:tcPr marL="53068" marR="53068" marT="26534" marB="26534" anchor="ctr"/>
                </a:tc>
                <a:extLst>
                  <a:ext uri="{0D108BD9-81ED-4DB2-BD59-A6C34878D82A}">
                    <a16:rowId xmlns:a16="http://schemas.microsoft.com/office/drawing/2014/main" val="3007262466"/>
                  </a:ext>
                </a:extLst>
              </a:tr>
              <a:tr h="207710">
                <a:tc>
                  <a:txBody>
                    <a:bodyPr/>
                    <a:lstStyle/>
                    <a:p>
                      <a:pPr marL="0" lvl="0" indent="0" algn="l">
                        <a:lnSpc>
                          <a:spcPct val="100000"/>
                        </a:lnSpc>
                        <a:spcBef>
                          <a:spcPts val="0"/>
                        </a:spcBef>
                        <a:spcAft>
                          <a:spcPts val="0"/>
                        </a:spcAft>
                        <a:buNone/>
                      </a:pPr>
                      <a:r>
                        <a:rPr lang="en-GB" sz="900" b="0" kern="1200">
                          <a:solidFill>
                            <a:srgbClr val="000000"/>
                          </a:solidFill>
                        </a:rPr>
                        <a:t>Develop sustainable Regional Oncology OPD hub and spoke model</a:t>
                      </a:r>
                    </a:p>
                  </a:txBody>
                  <a:tcPr marL="53068" marR="53068" marT="26534" marB="26534" anchor="ctr"/>
                </a:tc>
                <a:extLst>
                  <a:ext uri="{0D108BD9-81ED-4DB2-BD59-A6C34878D82A}">
                    <a16:rowId xmlns:a16="http://schemas.microsoft.com/office/drawing/2014/main" val="4165604900"/>
                  </a:ext>
                </a:extLst>
              </a:tr>
              <a:tr h="207710">
                <a:tc>
                  <a:txBody>
                    <a:bodyPr/>
                    <a:lstStyle/>
                    <a:p>
                      <a:pPr marL="0" lvl="0" indent="0" algn="l">
                        <a:lnSpc>
                          <a:spcPct val="100000"/>
                        </a:lnSpc>
                        <a:spcBef>
                          <a:spcPts val="0"/>
                        </a:spcBef>
                        <a:spcAft>
                          <a:spcPts val="0"/>
                        </a:spcAft>
                        <a:buNone/>
                      </a:pPr>
                      <a:r>
                        <a:rPr lang="en-GB" sz="900" b="0" kern="1200">
                          <a:solidFill>
                            <a:srgbClr val="000000"/>
                          </a:solidFill>
                        </a:rPr>
                        <a:t>Increase SACT capacity</a:t>
                      </a:r>
                    </a:p>
                  </a:txBody>
                  <a:tcPr marL="53068" marR="53068" marT="26534" marB="26534" anchor="ctr"/>
                </a:tc>
                <a:extLst>
                  <a:ext uri="{0D108BD9-81ED-4DB2-BD59-A6C34878D82A}">
                    <a16:rowId xmlns:a16="http://schemas.microsoft.com/office/drawing/2014/main" val="2928372551"/>
                  </a:ext>
                </a:extLst>
              </a:tr>
              <a:tr h="207710">
                <a:tc>
                  <a:txBody>
                    <a:bodyPr/>
                    <a:lstStyle/>
                    <a:p>
                      <a:pPr marL="0" lvl="0" indent="0" algn="l">
                        <a:lnSpc>
                          <a:spcPct val="100000"/>
                        </a:lnSpc>
                        <a:spcBef>
                          <a:spcPts val="0"/>
                        </a:spcBef>
                        <a:spcAft>
                          <a:spcPts val="0"/>
                        </a:spcAft>
                        <a:buNone/>
                      </a:pPr>
                      <a:r>
                        <a:rPr lang="en-GB" sz="900" b="0" kern="1200">
                          <a:solidFill>
                            <a:srgbClr val="000000"/>
                          </a:solidFill>
                        </a:rPr>
                        <a:t>Develop 3-year plan for TrAMs programme</a:t>
                      </a:r>
                    </a:p>
                  </a:txBody>
                  <a:tcPr marL="53068" marR="53068" marT="26534" marB="26534" anchor="ctr"/>
                </a:tc>
                <a:extLst>
                  <a:ext uri="{0D108BD9-81ED-4DB2-BD59-A6C34878D82A}">
                    <a16:rowId xmlns:a16="http://schemas.microsoft.com/office/drawing/2014/main" val="2720379840"/>
                  </a:ext>
                </a:extLst>
              </a:tr>
              <a:tr h="207710">
                <a:tc>
                  <a:txBody>
                    <a:bodyPr/>
                    <a:lstStyle/>
                    <a:p>
                      <a:pPr marL="0" lvl="0" indent="0" algn="l">
                        <a:lnSpc>
                          <a:spcPct val="100000"/>
                        </a:lnSpc>
                        <a:spcBef>
                          <a:spcPts val="0"/>
                        </a:spcBef>
                        <a:spcAft>
                          <a:spcPts val="0"/>
                        </a:spcAft>
                        <a:buNone/>
                      </a:pPr>
                      <a:r>
                        <a:rPr lang="en-GB" sz="900" b="0" kern="1200">
                          <a:solidFill>
                            <a:srgbClr val="000000"/>
                          </a:solidFill>
                        </a:rPr>
                        <a:t>Cancer Specialist Service with JCC</a:t>
                      </a:r>
                    </a:p>
                  </a:txBody>
                  <a:tcPr marL="53068" marR="53068" marT="26534" marB="26534" anchor="ctr"/>
                </a:tc>
                <a:extLst>
                  <a:ext uri="{0D108BD9-81ED-4DB2-BD59-A6C34878D82A}">
                    <a16:rowId xmlns:a16="http://schemas.microsoft.com/office/drawing/2014/main" val="3117020766"/>
                  </a:ext>
                </a:extLst>
              </a:tr>
              <a:tr h="207710">
                <a:tc>
                  <a:txBody>
                    <a:bodyPr/>
                    <a:lstStyle/>
                    <a:p>
                      <a:pPr marL="0" lvl="0" indent="0" algn="l">
                        <a:lnSpc>
                          <a:spcPct val="100000"/>
                        </a:lnSpc>
                        <a:spcBef>
                          <a:spcPts val="0"/>
                        </a:spcBef>
                        <a:spcAft>
                          <a:spcPts val="0"/>
                        </a:spcAft>
                        <a:buNone/>
                      </a:pPr>
                      <a:r>
                        <a:rPr lang="en-GB" sz="900" b="0" kern="1200">
                          <a:solidFill>
                            <a:srgbClr val="000000"/>
                          </a:solidFill>
                        </a:rPr>
                        <a:t>Deliver tumour site action plans</a:t>
                      </a:r>
                    </a:p>
                  </a:txBody>
                  <a:tcPr marL="53068" marR="53068" marT="26534" marB="26534" anchor="ctr"/>
                </a:tc>
                <a:extLst>
                  <a:ext uri="{0D108BD9-81ED-4DB2-BD59-A6C34878D82A}">
                    <a16:rowId xmlns:a16="http://schemas.microsoft.com/office/drawing/2014/main" val="2543232381"/>
                  </a:ext>
                </a:extLst>
              </a:tr>
              <a:tr h="207710">
                <a:tc>
                  <a:txBody>
                    <a:bodyPr/>
                    <a:lstStyle/>
                    <a:p>
                      <a:pPr marL="0" lvl="0" indent="0" algn="l">
                        <a:lnSpc>
                          <a:spcPct val="100000"/>
                        </a:lnSpc>
                        <a:spcBef>
                          <a:spcPts val="0"/>
                        </a:spcBef>
                        <a:spcAft>
                          <a:spcPts val="0"/>
                        </a:spcAft>
                        <a:buNone/>
                      </a:pPr>
                      <a:r>
                        <a:rPr lang="en-GB" sz="900" b="0" kern="1200">
                          <a:solidFill>
                            <a:srgbClr val="000000"/>
                          </a:solidFill>
                        </a:rPr>
                        <a:t>Develop plan for lung cancer health checks/screening</a:t>
                      </a:r>
                    </a:p>
                  </a:txBody>
                  <a:tcPr marL="53068" marR="53068" marT="26534" marB="26534" anchor="ctr"/>
                </a:tc>
                <a:extLst>
                  <a:ext uri="{0D108BD9-81ED-4DB2-BD59-A6C34878D82A}">
                    <a16:rowId xmlns:a16="http://schemas.microsoft.com/office/drawing/2014/main" val="3898147134"/>
                  </a:ext>
                </a:extLst>
              </a:tr>
            </a:tbl>
          </a:graphicData>
        </a:graphic>
      </p:graphicFrame>
      <p:sp>
        <p:nvSpPr>
          <p:cNvPr id="32" name="Rectangle 31">
            <a:extLst>
              <a:ext uri="{FF2B5EF4-FFF2-40B4-BE49-F238E27FC236}">
                <a16:creationId xmlns:a16="http://schemas.microsoft.com/office/drawing/2014/main" id="{537AE60D-495B-6D60-986F-6C6F37D0F371}"/>
              </a:ext>
            </a:extLst>
          </p:cNvPr>
          <p:cNvSpPr/>
          <p:nvPr/>
        </p:nvSpPr>
        <p:spPr>
          <a:xfrm>
            <a:off x="7983476" y="2794122"/>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t>Develop D&amp;C plan across Allied Health Professionals</a:t>
            </a:r>
            <a:endParaRPr lang="en-US"/>
          </a:p>
        </p:txBody>
      </p:sp>
      <p:sp>
        <p:nvSpPr>
          <p:cNvPr id="28" name="TextBox 27">
            <a:extLst>
              <a:ext uri="{FF2B5EF4-FFF2-40B4-BE49-F238E27FC236}">
                <a16:creationId xmlns:a16="http://schemas.microsoft.com/office/drawing/2014/main" id="{AFEBB293-A17D-9C5A-39EF-516917316C06}"/>
              </a:ext>
            </a:extLst>
          </p:cNvPr>
          <p:cNvSpPr txBox="1"/>
          <p:nvPr/>
        </p:nvSpPr>
        <p:spPr>
          <a:xfrm>
            <a:off x="291871" y="4638859"/>
            <a:ext cx="8941230" cy="606128"/>
          </a:xfrm>
          <a:prstGeom prst="rect">
            <a:avLst/>
          </a:prstGeom>
          <a:noFill/>
        </p:spPr>
        <p:txBody>
          <a:bodyPr wrap="square">
            <a:spAutoFit/>
          </a:bodyPr>
          <a:lstStyle/>
          <a:p>
            <a:pPr marL="0" marR="0" lvl="0" indent="0" algn="just" defTabSz="685772" rtl="0" eaLnBrk="1" fontAlgn="auto" latinLnBrk="0" hangingPunct="1">
              <a:lnSpc>
                <a:spcPct val="100000"/>
              </a:lnSpc>
              <a:spcBef>
                <a:spcPts val="0"/>
              </a:spcBef>
              <a:spcAft>
                <a:spcPts val="0"/>
              </a:spcAft>
              <a:buClrTx/>
              <a:buSzTx/>
              <a:buFontTx/>
              <a:buNone/>
              <a:tabLst/>
              <a:defRPr/>
            </a:pPr>
            <a:r>
              <a:rPr kumimoji="0" lang="en-GB" sz="1100" b="1" i="0" u="none" strike="noStrike" kern="100" cap="none" spc="0" normalizeH="0" baseline="0" noProof="0">
                <a:ln>
                  <a:noFill/>
                </a:ln>
                <a:solidFill>
                  <a:prstClr val="black"/>
                </a:solidFill>
                <a:effectLst/>
                <a:uLnTx/>
                <a:uFillTx/>
                <a:ea typeface="Verdana" panose="020B0604030504040204" pitchFamily="34" charset="0"/>
                <a:cs typeface="Times New Roman" panose="02020603050405020304" pitchFamily="18" charset="0"/>
              </a:rPr>
              <a:t>To be noted: The Cancer System is impacted by a number of Planned Care System Delivery Actions, due to the nature of services/ pathways that are intrinsically  linked, e.g. surgery, diagnostics. See Planned Care System section.</a:t>
            </a:r>
            <a:endParaRPr kumimoji="0" lang="en-GB" sz="1100" b="0" i="0" u="none" strike="noStrike" kern="100" cap="none" spc="0" normalizeH="0" baseline="0" noProof="0">
              <a:ln>
                <a:noFill/>
              </a:ln>
              <a:solidFill>
                <a:prstClr val="black"/>
              </a:solidFill>
              <a:effectLst/>
              <a:uLnTx/>
              <a:uFillTx/>
              <a:ea typeface="Verdana" panose="020B0604030504040204" pitchFamily="34" charset="0"/>
              <a:cs typeface="Times New Roman" panose="02020603050405020304" pitchFamily="18" charset="0"/>
            </a:endParaRPr>
          </a:p>
          <a:p>
            <a:pPr marL="0" marR="0" lvl="0" indent="0" algn="just" defTabSz="685772" rtl="0" eaLnBrk="1" fontAlgn="auto" latinLnBrk="0" hangingPunct="1">
              <a:lnSpc>
                <a:spcPct val="115000"/>
              </a:lnSpc>
              <a:spcBef>
                <a:spcPts val="0"/>
              </a:spcBef>
              <a:spcAft>
                <a:spcPts val="800"/>
              </a:spcAft>
              <a:buClrTx/>
              <a:buSzTx/>
              <a:buFontTx/>
              <a:buNone/>
              <a:tabLst/>
              <a:defRPr/>
            </a:pPr>
            <a:r>
              <a:rPr kumimoji="0" lang="en-GB" sz="1100" b="0" i="0" u="none" strike="noStrike" kern="1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 </a:t>
            </a:r>
          </a:p>
        </p:txBody>
      </p:sp>
      <p:sp>
        <p:nvSpPr>
          <p:cNvPr id="2" name="Rectangle: Rounded Corners 1">
            <a:extLst>
              <a:ext uri="{FF2B5EF4-FFF2-40B4-BE49-F238E27FC236}">
                <a16:creationId xmlns:a16="http://schemas.microsoft.com/office/drawing/2014/main" id="{6555CC0D-3D62-FBA1-53C1-A173C6731157}"/>
              </a:ext>
            </a:extLst>
          </p:cNvPr>
          <p:cNvSpPr/>
          <p:nvPr/>
        </p:nvSpPr>
        <p:spPr>
          <a:xfrm>
            <a:off x="299315" y="5076121"/>
            <a:ext cx="3452095" cy="942449"/>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GB" sz="1200">
                <a:solidFill>
                  <a:srgbClr val="000000"/>
                </a:solidFill>
              </a:rPr>
              <a:t>We will be driving required change in the Cancer services through a comprehensive strategy for Cancer care and prevention through a special programme to ensure effective progress and results</a:t>
            </a:r>
          </a:p>
        </p:txBody>
      </p:sp>
    </p:spTree>
    <p:extLst>
      <p:ext uri="{BB962C8B-B14F-4D97-AF65-F5344CB8AC3E}">
        <p14:creationId xmlns:p14="http://schemas.microsoft.com/office/powerpoint/2010/main" val="56075709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B5A5F-9346-6141-ECAD-C84564266205}"/>
            </a:ext>
          </a:extLst>
        </p:cNvPr>
        <p:cNvGrpSpPr/>
        <p:nvPr/>
      </p:nvGrpSpPr>
      <p:grpSpPr>
        <a:xfrm>
          <a:off x="0" y="0"/>
          <a:ext cx="0" cy="0"/>
          <a:chOff x="0" y="0"/>
          <a:chExt cx="0" cy="0"/>
        </a:xfrm>
      </p:grpSpPr>
      <p:pic>
        <p:nvPicPr>
          <p:cNvPr id="10" name="Picture 9" descr="A rainbow in a black background&#10;&#10;AI-generated content may be incorrect.">
            <a:extLst>
              <a:ext uri="{FF2B5EF4-FFF2-40B4-BE49-F238E27FC236}">
                <a16:creationId xmlns:a16="http://schemas.microsoft.com/office/drawing/2014/main" id="{DB5F4447-C808-F0DF-20AC-40C3D4B17E5B}"/>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407D3681-1907-92BA-FE83-17688B058FC4}"/>
              </a:ext>
            </a:extLst>
          </p:cNvPr>
          <p:cNvSpPr>
            <a:spLocks noGrp="1"/>
          </p:cNvSpPr>
          <p:nvPr>
            <p:ph type="sldNum" sz="quarter" idx="12"/>
          </p:nvPr>
        </p:nvSpPr>
        <p:spPr/>
        <p:txBody>
          <a:bodyPr/>
          <a:lstStyle/>
          <a:p>
            <a:r>
              <a:rPr lang="en-GB"/>
              <a:t>64</a:t>
            </a:r>
            <a:endParaRPr lang="en-US"/>
          </a:p>
        </p:txBody>
      </p:sp>
      <p:sp>
        <p:nvSpPr>
          <p:cNvPr id="5" name="TextBox 4">
            <a:extLst>
              <a:ext uri="{FF2B5EF4-FFF2-40B4-BE49-F238E27FC236}">
                <a16:creationId xmlns:a16="http://schemas.microsoft.com/office/drawing/2014/main" id="{F0C39F93-A582-0150-1D84-690D82BFBDDB}"/>
              </a:ext>
            </a:extLst>
          </p:cNvPr>
          <p:cNvSpPr txBox="1"/>
          <p:nvPr/>
        </p:nvSpPr>
        <p:spPr>
          <a:xfrm>
            <a:off x="334061" y="302793"/>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Cancer - Delivery Actions</a:t>
            </a:r>
          </a:p>
        </p:txBody>
      </p:sp>
      <p:graphicFrame>
        <p:nvGraphicFramePr>
          <p:cNvPr id="2" name="Table 1">
            <a:extLst>
              <a:ext uri="{FF2B5EF4-FFF2-40B4-BE49-F238E27FC236}">
                <a16:creationId xmlns:a16="http://schemas.microsoft.com/office/drawing/2014/main" id="{90CCC6F8-16C1-AB38-B53D-59D5B5551362}"/>
              </a:ext>
            </a:extLst>
          </p:cNvPr>
          <p:cNvGraphicFramePr>
            <a:graphicFrameLocks noGrp="1"/>
          </p:cNvGraphicFramePr>
          <p:nvPr>
            <p:extLst>
              <p:ext uri="{D42A27DB-BD31-4B8C-83A1-F6EECF244321}">
                <p14:modId xmlns:p14="http://schemas.microsoft.com/office/powerpoint/2010/main" val="1628492583"/>
              </p:ext>
            </p:extLst>
          </p:nvPr>
        </p:nvGraphicFramePr>
        <p:xfrm>
          <a:off x="368548" y="601477"/>
          <a:ext cx="9163236" cy="5940311"/>
        </p:xfrm>
        <a:graphic>
          <a:graphicData uri="http://schemas.openxmlformats.org/drawingml/2006/table">
            <a:tbl>
              <a:tblPr firstRow="1" firstCol="1" bandRow="1"/>
              <a:tblGrid>
                <a:gridCol w="424324">
                  <a:extLst>
                    <a:ext uri="{9D8B030D-6E8A-4147-A177-3AD203B41FA5}">
                      <a16:colId xmlns:a16="http://schemas.microsoft.com/office/drawing/2014/main" val="2655333896"/>
                    </a:ext>
                  </a:extLst>
                </a:gridCol>
                <a:gridCol w="7976854">
                  <a:extLst>
                    <a:ext uri="{9D8B030D-6E8A-4147-A177-3AD203B41FA5}">
                      <a16:colId xmlns:a16="http://schemas.microsoft.com/office/drawing/2014/main" val="195378137"/>
                    </a:ext>
                  </a:extLst>
                </a:gridCol>
                <a:gridCol w="381029">
                  <a:extLst>
                    <a:ext uri="{9D8B030D-6E8A-4147-A177-3AD203B41FA5}">
                      <a16:colId xmlns:a16="http://schemas.microsoft.com/office/drawing/2014/main" val="2583835386"/>
                    </a:ext>
                  </a:extLst>
                </a:gridCol>
                <a:gridCol w="381029">
                  <a:extLst>
                    <a:ext uri="{9D8B030D-6E8A-4147-A177-3AD203B41FA5}">
                      <a16:colId xmlns:a16="http://schemas.microsoft.com/office/drawing/2014/main" val="3085351673"/>
                    </a:ext>
                  </a:extLst>
                </a:gridCol>
              </a:tblGrid>
              <a:tr h="171658">
                <a:tc>
                  <a:txBody>
                    <a:bodyPr/>
                    <a:lstStyle/>
                    <a:p>
                      <a:pPr>
                        <a:lnSpc>
                          <a:spcPct val="115000"/>
                        </a:lnSpc>
                        <a:spcAft>
                          <a:spcPts val="800"/>
                        </a:spcAft>
                      </a:pPr>
                      <a:r>
                        <a:rPr lang="en-GB" sz="1000" b="1" kern="100">
                          <a:solidFill>
                            <a:schemeClr val="bg1"/>
                          </a:solidFill>
                          <a:effectLst/>
                          <a:latin typeface="Verdana"/>
                          <a:ea typeface="Verdana"/>
                          <a:cs typeface="Times New Roman"/>
                        </a:rPr>
                        <a:t>Ref</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nSpc>
                          <a:spcPct val="115000"/>
                        </a:lnSpc>
                        <a:spcAft>
                          <a:spcPts val="800"/>
                        </a:spcAft>
                      </a:pPr>
                      <a:r>
                        <a:rPr lang="en-GB" sz="1000" b="1" kern="100">
                          <a:solidFill>
                            <a:schemeClr val="bg1"/>
                          </a:solidFill>
                          <a:effectLst/>
                          <a:latin typeface="Verdana"/>
                          <a:ea typeface="Verdana"/>
                          <a:cs typeface="Times New Roman"/>
                        </a:rPr>
                        <a:t>Delivery Action </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gridSpan="2">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7816232"/>
                  </a:ext>
                </a:extLst>
              </a:tr>
              <a:tr h="663747">
                <a:tc>
                  <a:txBody>
                    <a:bodyPr/>
                    <a:lstStyle/>
                    <a:p>
                      <a:pPr algn="ctr">
                        <a:lnSpc>
                          <a:spcPct val="115000"/>
                        </a:lnSpc>
                        <a:spcAft>
                          <a:spcPts val="800"/>
                        </a:spcAft>
                      </a:pPr>
                      <a:r>
                        <a:rPr lang="en-GB" sz="1050" kern="100">
                          <a:effectLst/>
                          <a:latin typeface="Univers Condensed Light"/>
                          <a:ea typeface="Verdana"/>
                          <a:cs typeface="Times New Roman"/>
                        </a:rPr>
                        <a:t>NPTS_04-09</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SWWCC Radiotherapy Developments</a:t>
                      </a:r>
                      <a:r>
                        <a:rPr lang="en-GB" sz="1100" kern="100">
                          <a:effectLst/>
                          <a:latin typeface="Aptos"/>
                          <a:ea typeface="Verdana"/>
                          <a:cs typeface="Times New Roman"/>
                        </a:rPr>
                        <a:t>:  </a:t>
                      </a:r>
                      <a:r>
                        <a:rPr lang="en-GB" sz="1100" i="1" kern="100">
                          <a:effectLst/>
                          <a:latin typeface="Aptos"/>
                          <a:ea typeface="Verdana"/>
                          <a:cs typeface="Times New Roman"/>
                        </a:rPr>
                        <a:t>[Also included in Regional priorities with </a:t>
                      </a:r>
                      <a:r>
                        <a:rPr lang="en-GB" sz="1100" i="1" kern="100" err="1">
                          <a:effectLst/>
                          <a:latin typeface="Aptos"/>
                          <a:ea typeface="Verdana"/>
                          <a:cs typeface="Times New Roman"/>
                        </a:rPr>
                        <a:t>HDdUHB</a:t>
                      </a:r>
                      <a:r>
                        <a:rPr lang="en-GB" sz="1100" i="1" kern="100">
                          <a:effectLst/>
                          <a:latin typeface="Aptos"/>
                          <a:ea typeface="Verdana"/>
                          <a:cs typeface="Times New Roman"/>
                        </a:rPr>
                        <a:t>]</a:t>
                      </a:r>
                    </a:p>
                    <a:p>
                      <a:pPr marL="171450" indent="-171450">
                        <a:lnSpc>
                          <a:spcPct val="100000"/>
                        </a:lnSpc>
                        <a:spcAft>
                          <a:spcPts val="0"/>
                        </a:spcAft>
                        <a:buFont typeface="Arial" panose="020B0604020202020204" pitchFamily="34" charset="0"/>
                        <a:buChar char="•"/>
                      </a:pPr>
                      <a:r>
                        <a:rPr lang="en-GB" sz="1100" kern="100">
                          <a:effectLst/>
                          <a:latin typeface="Aptos"/>
                          <a:ea typeface="Verdana"/>
                          <a:cs typeface="Times New Roman"/>
                        </a:rPr>
                        <a:t>Operationalise 2nd CT SIM at SWWCC as approved by WG Capital funding, in place by Q2/3 25/26</a:t>
                      </a:r>
                    </a:p>
                    <a:p>
                      <a:pPr marL="171450" indent="-171450">
                        <a:lnSpc>
                          <a:spcPct val="100000"/>
                        </a:lnSpc>
                        <a:spcAft>
                          <a:spcPts val="0"/>
                        </a:spcAft>
                        <a:buFont typeface="Arial" panose="020B0604020202020204" pitchFamily="34" charset="0"/>
                        <a:buChar char="•"/>
                      </a:pPr>
                      <a:r>
                        <a:rPr lang="en-GB" sz="1100" kern="100">
                          <a:effectLst/>
                          <a:latin typeface="Aptos"/>
                          <a:ea typeface="Verdana"/>
                          <a:cs typeface="Times New Roman"/>
                        </a:rPr>
                        <a:t>Development of a WG Capital BC and joint HB revenue  for the 5th Linac (+ spare Bunker TBC) – to be developed for WG submission by Q2/3 25/26</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r>
                        <a:rPr lang="en-GB" sz="800" kern="100">
                          <a:solidFill>
                            <a:schemeClr val="bg1"/>
                          </a:solidFill>
                          <a:effectLst/>
                          <a:latin typeface="Univers Condensed Light"/>
                          <a:ea typeface="Verdana"/>
                          <a:cs typeface="Times New Roman"/>
                        </a:rPr>
                        <a:t>DE.4</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algn="ctr">
                        <a:lnSpc>
                          <a:spcPct val="115000"/>
                        </a:lnSpc>
                        <a:spcAft>
                          <a:spcPts val="800"/>
                        </a:spcAft>
                      </a:pPr>
                      <a:r>
                        <a:rPr lang="en-GB" sz="800" kern="100">
                          <a:solidFill>
                            <a:schemeClr val="bg1"/>
                          </a:solidFill>
                          <a:effectLst/>
                          <a:latin typeface="Univers Condensed Light"/>
                          <a:ea typeface="Verdana"/>
                          <a:cs typeface="Times New Roman"/>
                        </a:rPr>
                        <a:t>EA..25</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758908223"/>
                  </a:ext>
                </a:extLst>
              </a:tr>
              <a:tr h="1376187">
                <a:tc>
                  <a:txBody>
                    <a:bodyPr/>
                    <a:lstStyle/>
                    <a:p>
                      <a:pPr algn="ctr">
                        <a:lnSpc>
                          <a:spcPct val="115000"/>
                        </a:lnSpc>
                        <a:spcAft>
                          <a:spcPts val="800"/>
                        </a:spcAft>
                      </a:pPr>
                      <a:r>
                        <a:rPr lang="en-GB" sz="1050" kern="100">
                          <a:effectLst/>
                          <a:latin typeface="Univers Condensed Light"/>
                          <a:ea typeface="Verdana"/>
                          <a:cs typeface="Times New Roman"/>
                        </a:rPr>
                        <a:t>NPTS_02, 10-13</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Oncology and Haematology Redesign and Clinical Strategy</a:t>
                      </a:r>
                      <a:r>
                        <a:rPr lang="en-GB" sz="1100" kern="100">
                          <a:effectLst/>
                          <a:latin typeface="Aptos"/>
                          <a:ea typeface="Verdana"/>
                          <a:cs typeface="Times New Roman"/>
                        </a:rPr>
                        <a:t>:</a:t>
                      </a:r>
                    </a:p>
                    <a:p>
                      <a:pPr marL="171450" indent="-171450">
                        <a:lnSpc>
                          <a:spcPct val="100000"/>
                        </a:lnSpc>
                        <a:spcAft>
                          <a:spcPts val="0"/>
                        </a:spcAft>
                        <a:buFont typeface="Arial" panose="020B0604020202020204" pitchFamily="34" charset="0"/>
                        <a:buChar char="•"/>
                      </a:pPr>
                      <a:r>
                        <a:rPr lang="en-GB" sz="1100" kern="100">
                          <a:effectLst/>
                          <a:latin typeface="Aptos"/>
                          <a:ea typeface="Verdana"/>
                          <a:cs typeface="Times New Roman"/>
                        </a:rPr>
                        <a:t>Reset and redesign current Acute Oncology &amp; Haematology Assessment Unit (AOHAU) service incorporating the development of an IO Toxicity Service</a:t>
                      </a:r>
                    </a:p>
                    <a:p>
                      <a:pPr marL="171450" indent="-171450">
                        <a:lnSpc>
                          <a:spcPct val="100000"/>
                        </a:lnSpc>
                        <a:spcAft>
                          <a:spcPts val="0"/>
                        </a:spcAft>
                        <a:buFont typeface="Arial" panose="020B0604020202020204" pitchFamily="34" charset="0"/>
                        <a:buChar char="•"/>
                      </a:pPr>
                      <a:r>
                        <a:rPr lang="en-GB" sz="1100" kern="100">
                          <a:effectLst/>
                          <a:latin typeface="Aptos"/>
                          <a:ea typeface="Verdana"/>
                          <a:cs typeface="Times New Roman"/>
                        </a:rPr>
                        <a:t>Sustainable regional Oncology Outpatients hub and spoke model service across 3-year Wales, including prov3-yearncology outpatient rehab services; Support Development of 3 year Road Map for </a:t>
                      </a:r>
                      <a:r>
                        <a:rPr lang="en-GB" sz="1100" kern="100" err="1">
                          <a:effectLst/>
                          <a:latin typeface="Aptos"/>
                          <a:ea typeface="Verdana"/>
                          <a:cs typeface="Times New Roman"/>
                        </a:rPr>
                        <a:t>Bronglais</a:t>
                      </a:r>
                      <a:r>
                        <a:rPr lang="en-GB" sz="1100" kern="100">
                          <a:effectLst/>
                          <a:latin typeface="Aptos"/>
                          <a:ea typeface="Verdana"/>
                          <a:cs typeface="Times New Roman"/>
                        </a:rPr>
                        <a:t>   </a:t>
                      </a:r>
                      <a:r>
                        <a:rPr lang="en-GB" sz="1100" i="1" kern="100">
                          <a:effectLst/>
                          <a:latin typeface="Aptos"/>
                          <a:ea typeface="Verdana"/>
                          <a:cs typeface="Times New Roman"/>
                        </a:rPr>
                        <a:t>Also included in Regional priorities with </a:t>
                      </a:r>
                      <a:r>
                        <a:rPr lang="en-GB" sz="1100" i="1" kern="100" err="1">
                          <a:effectLst/>
                          <a:latin typeface="Aptos"/>
                          <a:ea typeface="Verdana"/>
                          <a:cs typeface="Times New Roman"/>
                        </a:rPr>
                        <a:t>HDdUHB</a:t>
                      </a:r>
                      <a:r>
                        <a:rPr lang="en-GB" sz="1100" i="1" kern="100">
                          <a:effectLst/>
                          <a:latin typeface="Aptos"/>
                          <a:ea typeface="Verdana"/>
                          <a:cs typeface="Times New Roman"/>
                        </a:rPr>
                        <a:t>]</a:t>
                      </a:r>
                    </a:p>
                    <a:p>
                      <a:pPr marL="171450" indent="-171450">
                        <a:lnSpc>
                          <a:spcPct val="100000"/>
                        </a:lnSpc>
                        <a:spcAft>
                          <a:spcPts val="0"/>
                        </a:spcAft>
                        <a:buFont typeface="Arial" panose="020B0604020202020204" pitchFamily="34" charset="0"/>
                        <a:buChar char="•"/>
                      </a:pPr>
                      <a:r>
                        <a:rPr lang="en-GB" sz="1100" kern="100">
                          <a:effectLst/>
                          <a:latin typeface="Aptos"/>
                          <a:ea typeface="Verdana"/>
                          <a:cs typeface="Times New Roman"/>
                        </a:rPr>
                        <a:t>Increase capacity for SACT to meet demand -</a:t>
                      </a:r>
                    </a:p>
                    <a:p>
                      <a:pPr marL="541020" indent="-185420">
                        <a:lnSpc>
                          <a:spcPct val="100000"/>
                        </a:lnSpc>
                        <a:spcAft>
                          <a:spcPts val="0"/>
                        </a:spcAft>
                        <a:buFont typeface="Wingdings" panose="05000000000000000000" pitchFamily="2" charset="2"/>
                        <a:buChar char="§"/>
                      </a:pPr>
                      <a:r>
                        <a:rPr lang="en-GB" sz="1100" kern="100">
                          <a:effectLst/>
                          <a:latin typeface="Aptos"/>
                          <a:ea typeface="Verdana"/>
                          <a:cs typeface="Times New Roman"/>
                        </a:rPr>
                        <a:t>Short term/ immediate solution implemented asap- additional x 4 chairs through increasing workforce in pharmacy, nursing and chemo schedulers.</a:t>
                      </a:r>
                    </a:p>
                    <a:p>
                      <a:pPr marL="541020" indent="-185420">
                        <a:lnSpc>
                          <a:spcPct val="100000"/>
                        </a:lnSpc>
                        <a:spcAft>
                          <a:spcPts val="0"/>
                        </a:spcAft>
                        <a:buFont typeface="Wingdings" panose="05000000000000000000" pitchFamily="2" charset="2"/>
                        <a:buChar char="§"/>
                      </a:pPr>
                      <a:r>
                        <a:rPr lang="en-GB" sz="1100" kern="100">
                          <a:effectLst/>
                          <a:latin typeface="Aptos"/>
                          <a:ea typeface="Verdana"/>
                          <a:cs typeface="Times New Roman"/>
                        </a:rPr>
                        <a:t>Develop 3-year plan for SACT - to include development and implementation of National </a:t>
                      </a:r>
                      <a:r>
                        <a:rPr lang="en-GB" sz="1100" kern="100" err="1">
                          <a:effectLst/>
                          <a:latin typeface="Aptos"/>
                          <a:ea typeface="Verdana"/>
                          <a:cs typeface="Times New Roman"/>
                        </a:rPr>
                        <a:t>TrAMS</a:t>
                      </a:r>
                      <a:r>
                        <a:rPr lang="en-GB" sz="1100" kern="100">
                          <a:effectLst/>
                          <a:latin typeface="Aptos"/>
                          <a:ea typeface="Verdana"/>
                          <a:cs typeface="Times New Roman"/>
                        </a:rPr>
                        <a:t> Programme</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r>
                        <a:rPr lang="en-GB" sz="800" kern="100">
                          <a:solidFill>
                            <a:schemeClr val="bg1"/>
                          </a:solidFill>
                          <a:effectLst/>
                          <a:latin typeface="Univers Condensed Light"/>
                          <a:ea typeface="Verdana"/>
                          <a:cs typeface="Times New Roman"/>
                        </a:rPr>
                        <a:t>DE.4</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algn="ctr">
                        <a:lnSpc>
                          <a:spcPct val="115000"/>
                        </a:lnSpc>
                        <a:spcAft>
                          <a:spcPts val="800"/>
                        </a:spcAft>
                      </a:pPr>
                      <a:r>
                        <a:rPr lang="en-GB" sz="800" kern="100">
                          <a:solidFill>
                            <a:schemeClr val="bg1"/>
                          </a:solidFill>
                          <a:effectLst/>
                          <a:latin typeface="Univers Condensed Light"/>
                          <a:ea typeface="Verdana"/>
                          <a:cs typeface="Times New Roman"/>
                        </a:rPr>
                        <a:t>EA..25</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863124876"/>
                  </a:ext>
                </a:extLst>
              </a:tr>
              <a:tr h="904071">
                <a:tc>
                  <a:txBody>
                    <a:bodyPr/>
                    <a:lstStyle/>
                    <a:p>
                      <a:pPr algn="ctr">
                        <a:lnSpc>
                          <a:spcPct val="115000"/>
                        </a:lnSpc>
                        <a:spcAft>
                          <a:spcPts val="800"/>
                        </a:spcAft>
                      </a:pPr>
                      <a:r>
                        <a:rPr lang="en-GB" sz="1050" kern="100">
                          <a:effectLst/>
                          <a:latin typeface="Univers Condensed Light"/>
                          <a:ea typeface="Verdana"/>
                          <a:cs typeface="Times New Roman"/>
                        </a:rPr>
                        <a:t>NPTS_07,08, 14,15</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0"/>
                        </a:spcBef>
                        <a:spcAft>
                          <a:spcPts val="0"/>
                        </a:spcAft>
                      </a:pPr>
                      <a:r>
                        <a:rPr lang="en-GB" sz="1100" b="1" kern="100">
                          <a:effectLst/>
                          <a:latin typeface="Aptos"/>
                          <a:ea typeface="Verdana"/>
                          <a:cs typeface="Times New Roman"/>
                        </a:rPr>
                        <a:t>Cancer Specialist Services with JCC</a:t>
                      </a:r>
                    </a:p>
                    <a:p>
                      <a:pPr marL="171450" indent="-171450">
                        <a:lnSpc>
                          <a:spcPct val="100000"/>
                        </a:lnSpc>
                        <a:spcBef>
                          <a:spcPts val="0"/>
                        </a:spcBef>
                        <a:spcAft>
                          <a:spcPts val="0"/>
                        </a:spcAft>
                        <a:buFont typeface="Arial" panose="020B0604020202020204" pitchFamily="34" charset="0"/>
                        <a:buChar char="•"/>
                      </a:pPr>
                      <a:r>
                        <a:rPr lang="en-GB" sz="1100" kern="100">
                          <a:effectLst/>
                          <a:latin typeface="Aptos"/>
                          <a:ea typeface="Verdana"/>
                          <a:cs typeface="Times New Roman"/>
                        </a:rPr>
                        <a:t>Operationalise PET CT at SWWCC -approved by JCC &amp; WG Capital</a:t>
                      </a:r>
                    </a:p>
                    <a:p>
                      <a:pPr marL="171450" indent="-171450">
                        <a:lnSpc>
                          <a:spcPct val="100000"/>
                        </a:lnSpc>
                        <a:spcBef>
                          <a:spcPts val="0"/>
                        </a:spcBef>
                        <a:spcAft>
                          <a:spcPts val="0"/>
                        </a:spcAft>
                        <a:buFont typeface="Arial" panose="020B0604020202020204" pitchFamily="34" charset="0"/>
                        <a:buChar char="•"/>
                      </a:pPr>
                      <a:r>
                        <a:rPr lang="en-GB" sz="1100" kern="100">
                          <a:effectLst/>
                          <a:latin typeface="Aptos"/>
                          <a:ea typeface="Verdana"/>
                          <a:cs typeface="Times New Roman"/>
                        </a:rPr>
                        <a:t>Progress JCC Leukaemia Business Case   -further scoping and aligning with Cardiff &amp; Vale UHB and Hywel Dda UHB to take place</a:t>
                      </a:r>
                    </a:p>
                    <a:p>
                      <a:pPr marL="171450" indent="-171450">
                        <a:lnSpc>
                          <a:spcPct val="100000"/>
                        </a:lnSpc>
                        <a:spcBef>
                          <a:spcPts val="0"/>
                        </a:spcBef>
                        <a:spcAft>
                          <a:spcPts val="0"/>
                        </a:spcAft>
                        <a:buFont typeface="Arial" panose="020B0604020202020204" pitchFamily="34" charset="0"/>
                        <a:buChar char="•"/>
                      </a:pPr>
                      <a:r>
                        <a:rPr lang="en-GB" sz="1100" kern="100">
                          <a:effectLst/>
                          <a:latin typeface="Aptos"/>
                          <a:ea typeface="Verdana"/>
                          <a:cs typeface="Times New Roman"/>
                        </a:rPr>
                        <a:t>Planning for local implementation of molecular radiotherapy as directed by JCC/ National work</a:t>
                      </a:r>
                    </a:p>
                    <a:p>
                      <a:pPr marL="171450" indent="-171450">
                        <a:lnSpc>
                          <a:spcPct val="100000"/>
                        </a:lnSpc>
                        <a:spcBef>
                          <a:spcPts val="0"/>
                        </a:spcBef>
                        <a:spcAft>
                          <a:spcPts val="0"/>
                        </a:spcAft>
                        <a:buFont typeface="Arial" panose="020B0604020202020204" pitchFamily="34" charset="0"/>
                        <a:buChar char="•"/>
                      </a:pPr>
                      <a:r>
                        <a:rPr lang="en-GB" sz="1100" kern="100">
                          <a:effectLst/>
                          <a:latin typeface="Aptos"/>
                          <a:ea typeface="Verdana"/>
                          <a:cs typeface="Times New Roman"/>
                        </a:rPr>
                        <a:t>Provide Contact Radiotherapy from South-West Wales Cancer Centre [</a:t>
                      </a:r>
                      <a:r>
                        <a:rPr lang="en-GB" sz="1100" i="1" kern="100">
                          <a:effectLst/>
                          <a:latin typeface="Aptos"/>
                          <a:ea typeface="Verdana"/>
                          <a:cs typeface="Times New Roman"/>
                        </a:rPr>
                        <a:t>subject to capital funding TBC in addition to JCC revenue]</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685800" rtl="0" eaLnBrk="1" fontAlgn="auto" latinLnBrk="0" hangingPunct="1">
                        <a:lnSpc>
                          <a:spcPct val="115000"/>
                        </a:lnSpc>
                        <a:spcBef>
                          <a:spcPts val="0"/>
                        </a:spcBef>
                        <a:spcAft>
                          <a:spcPts val="800"/>
                        </a:spcAft>
                        <a:buClrTx/>
                        <a:buSzTx/>
                        <a:buFontTx/>
                        <a:buNone/>
                        <a:tabLst/>
                        <a:defRPr/>
                      </a:pPr>
                      <a:r>
                        <a:rPr lang="en-GB" sz="800" kern="100">
                          <a:solidFill>
                            <a:schemeClr val="bg1"/>
                          </a:solidFill>
                          <a:effectLst/>
                          <a:latin typeface="Univers Condensed Light"/>
                          <a:ea typeface="Verdana"/>
                          <a:cs typeface="Times New Roman"/>
                        </a:rPr>
                        <a:t>DE.4</a:t>
                      </a:r>
                    </a:p>
                    <a:p>
                      <a:pPr algn="ctr">
                        <a:lnSpc>
                          <a:spcPct val="115000"/>
                        </a:lnSpc>
                        <a:spcAft>
                          <a:spcPts val="800"/>
                        </a:spcAft>
                      </a:pPr>
                      <a:endParaRPr lang="en-GB" sz="800" kern="100">
                        <a:effectLst/>
                        <a:latin typeface="Univers Condensed Light"/>
                        <a:ea typeface="Verdana"/>
                        <a:cs typeface="Times New Roman"/>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0" marR="0" lvl="0" indent="0" algn="ctr" defTabSz="685800" rtl="0" eaLnBrk="1" fontAlgn="auto" latinLnBrk="0" hangingPunct="1">
                        <a:lnSpc>
                          <a:spcPct val="115000"/>
                        </a:lnSpc>
                        <a:spcBef>
                          <a:spcPts val="0"/>
                        </a:spcBef>
                        <a:spcAft>
                          <a:spcPts val="800"/>
                        </a:spcAft>
                        <a:buClrTx/>
                        <a:buSzTx/>
                        <a:buFontTx/>
                        <a:buNone/>
                        <a:tabLst/>
                        <a:defRPr/>
                      </a:pPr>
                      <a:r>
                        <a:rPr lang="en-GB" sz="800" kern="100">
                          <a:solidFill>
                            <a:schemeClr val="bg1"/>
                          </a:solidFill>
                          <a:effectLst/>
                          <a:latin typeface="Univers Condensed Light"/>
                          <a:ea typeface="Verdana"/>
                          <a:cs typeface="Times New Roman"/>
                        </a:rPr>
                        <a:t>EA..25</a:t>
                      </a:r>
                    </a:p>
                    <a:p>
                      <a:pPr algn="ctr">
                        <a:lnSpc>
                          <a:spcPct val="115000"/>
                        </a:lnSpc>
                        <a:spcAft>
                          <a:spcPts val="800"/>
                        </a:spcAft>
                      </a:pPr>
                      <a:endParaRPr lang="en-GB" sz="800" kern="100">
                        <a:effectLst/>
                        <a:latin typeface="Univers Condensed Light"/>
                        <a:ea typeface="Verdana"/>
                        <a:cs typeface="Times New Roman"/>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845401851"/>
                  </a:ext>
                </a:extLst>
              </a:tr>
              <a:tr h="562814">
                <a:tc>
                  <a:txBody>
                    <a:bodyPr/>
                    <a:lstStyle/>
                    <a:p>
                      <a:pPr algn="ctr">
                        <a:lnSpc>
                          <a:spcPct val="115000"/>
                        </a:lnSpc>
                        <a:spcAft>
                          <a:spcPts val="800"/>
                        </a:spcAft>
                      </a:pPr>
                      <a:r>
                        <a:rPr lang="en-GB" sz="1050" kern="100">
                          <a:effectLst/>
                          <a:latin typeface="Univers Condensed Light"/>
                          <a:ea typeface="Verdana"/>
                          <a:cs typeface="Times New Roman"/>
                        </a:rPr>
                        <a:t>NPTS and MGH</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0"/>
                        </a:spcBef>
                        <a:spcAft>
                          <a:spcPts val="0"/>
                        </a:spcAft>
                      </a:pPr>
                      <a:r>
                        <a:rPr lang="en-GB" sz="1100" b="1" kern="100">
                          <a:effectLst/>
                          <a:latin typeface="Aptos"/>
                          <a:ea typeface="Verdana"/>
                          <a:cs typeface="Times New Roman"/>
                        </a:rPr>
                        <a:t>Deliver tumour site action plans </a:t>
                      </a:r>
                      <a:r>
                        <a:rPr lang="en-GB" sz="1100" kern="100">
                          <a:effectLst/>
                          <a:latin typeface="Aptos"/>
                          <a:ea typeface="Verdana"/>
                          <a:cs typeface="Times New Roman"/>
                        </a:rPr>
                        <a:t>agreed for 25/26 – aligned to HB Targeted Intervention Cancer priorities</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685800" rtl="0" eaLnBrk="1" fontAlgn="auto" latinLnBrk="0" hangingPunct="1">
                        <a:lnSpc>
                          <a:spcPct val="115000"/>
                        </a:lnSpc>
                        <a:spcBef>
                          <a:spcPts val="0"/>
                        </a:spcBef>
                        <a:spcAft>
                          <a:spcPts val="800"/>
                        </a:spcAft>
                        <a:buClrTx/>
                        <a:buSzTx/>
                        <a:buFontTx/>
                        <a:buNone/>
                        <a:tabLst/>
                        <a:defRPr/>
                      </a:pPr>
                      <a:r>
                        <a:rPr lang="en-GB" sz="800" kern="100">
                          <a:solidFill>
                            <a:schemeClr val="bg1"/>
                          </a:solidFill>
                          <a:effectLst/>
                          <a:latin typeface="Univers Condensed Light"/>
                          <a:ea typeface="Verdana"/>
                          <a:cs typeface="Times New Roman"/>
                        </a:rPr>
                        <a:t>DE.4</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2A8B"/>
                    </a:solidFill>
                  </a:tcPr>
                </a:tc>
                <a:tc>
                  <a:txBody>
                    <a:bodyPr/>
                    <a:lstStyle/>
                    <a:p>
                      <a:pPr marL="0" marR="0" lvl="0" indent="0" algn="ctr" defTabSz="685800" rtl="0" eaLnBrk="1" fontAlgn="auto" latinLnBrk="0" hangingPunct="1">
                        <a:lnSpc>
                          <a:spcPct val="115000"/>
                        </a:lnSpc>
                        <a:spcBef>
                          <a:spcPts val="0"/>
                        </a:spcBef>
                        <a:spcAft>
                          <a:spcPts val="800"/>
                        </a:spcAft>
                        <a:buClrTx/>
                        <a:buSzTx/>
                        <a:buFontTx/>
                        <a:buNone/>
                        <a:tabLst/>
                        <a:defRPr/>
                      </a:pPr>
                      <a:r>
                        <a:rPr lang="en-GB" sz="800" kern="100">
                          <a:solidFill>
                            <a:schemeClr val="bg1"/>
                          </a:solidFill>
                          <a:effectLst/>
                          <a:latin typeface="Univers Condensed Light"/>
                          <a:ea typeface="Verdana"/>
                          <a:cs typeface="Times New Roman"/>
                        </a:rPr>
                        <a:t>EA..25</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843151069"/>
                  </a:ext>
                </a:extLst>
              </a:tr>
              <a:tr h="434869">
                <a:tc>
                  <a:txBody>
                    <a:bodyPr/>
                    <a:lstStyle/>
                    <a:p>
                      <a:pPr marL="0" algn="ctr" defTabSz="685772" rtl="0" eaLnBrk="1" latinLnBrk="0" hangingPunct="1">
                        <a:lnSpc>
                          <a:spcPct val="115000"/>
                        </a:lnSpc>
                        <a:spcAft>
                          <a:spcPts val="800"/>
                        </a:spcAft>
                      </a:pPr>
                      <a:r>
                        <a:rPr lang="en-GB" sz="1050" kern="100">
                          <a:solidFill>
                            <a:schemeClr val="tx1"/>
                          </a:solidFill>
                          <a:effectLst/>
                          <a:latin typeface="Univers Condensed Light"/>
                          <a:ea typeface="Verdana"/>
                          <a:cs typeface="Times New Roman"/>
                        </a:rPr>
                        <a:t>PCT_31</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Bef>
                          <a:spcPts val="0"/>
                        </a:spcBef>
                        <a:spcAft>
                          <a:spcPts val="0"/>
                        </a:spcAft>
                      </a:pPr>
                      <a:r>
                        <a:rPr lang="en-GB" sz="1100" kern="100">
                          <a:effectLst/>
                          <a:latin typeface="Aptos"/>
                          <a:ea typeface="Verdana"/>
                          <a:cs typeface="Times New Roman"/>
                        </a:rPr>
                        <a:t>Continued implementation of a </a:t>
                      </a:r>
                      <a:r>
                        <a:rPr lang="en-GB" sz="1100" b="1" kern="100">
                          <a:effectLst/>
                          <a:latin typeface="Aptos"/>
                          <a:ea typeface="Verdana"/>
                          <a:cs typeface="Times New Roman"/>
                        </a:rPr>
                        <a:t>prehabilitation programme for those with cancer </a:t>
                      </a:r>
                      <a:r>
                        <a:rPr lang="en-GB" sz="1100" kern="100">
                          <a:effectLst/>
                          <a:latin typeface="Aptos"/>
                          <a:ea typeface="Verdana"/>
                          <a:cs typeface="Times New Roman"/>
                        </a:rPr>
                        <a:t>including continuation of Rapid Diagnostic Centre and the development of USC pathway videos and delivery of interactive webinars   [</a:t>
                      </a:r>
                      <a:r>
                        <a:rPr lang="en-GB" sz="1100" i="1" kern="100">
                          <a:effectLst/>
                          <a:latin typeface="Aptos"/>
                          <a:ea typeface="Verdana"/>
                          <a:cs typeface="Times New Roman"/>
                        </a:rPr>
                        <a:t>subject to recurrent VBHC national monies]</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685800" rtl="0" eaLnBrk="1" fontAlgn="auto" latinLnBrk="0" hangingPunct="1">
                        <a:lnSpc>
                          <a:spcPct val="115000"/>
                        </a:lnSpc>
                        <a:spcBef>
                          <a:spcPts val="0"/>
                        </a:spcBef>
                        <a:spcAft>
                          <a:spcPts val="800"/>
                        </a:spcAft>
                        <a:buClrTx/>
                        <a:buSzTx/>
                        <a:buFontTx/>
                        <a:buNone/>
                        <a:tabLst/>
                        <a:defRPr/>
                      </a:pPr>
                      <a:r>
                        <a:rPr lang="en-GB" sz="800" kern="100">
                          <a:solidFill>
                            <a:schemeClr val="bg1"/>
                          </a:solidFill>
                          <a:effectLst/>
                          <a:latin typeface="Univers Condensed Light"/>
                          <a:ea typeface="Verdana"/>
                          <a:cs typeface="Times New Roman"/>
                        </a:rPr>
                        <a:t>DE.4</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0" marR="0" lvl="0" indent="0" algn="ctr" defTabSz="685800" rtl="0" eaLnBrk="1" fontAlgn="auto" latinLnBrk="0" hangingPunct="1">
                        <a:lnSpc>
                          <a:spcPct val="115000"/>
                        </a:lnSpc>
                        <a:spcBef>
                          <a:spcPts val="0"/>
                        </a:spcBef>
                        <a:spcAft>
                          <a:spcPts val="800"/>
                        </a:spcAft>
                        <a:buClrTx/>
                        <a:buSzTx/>
                        <a:buFontTx/>
                        <a:buNone/>
                        <a:tabLst/>
                        <a:defRPr/>
                      </a:pPr>
                      <a:r>
                        <a:rPr lang="en-GB" sz="800" kern="100">
                          <a:solidFill>
                            <a:schemeClr val="bg1"/>
                          </a:solidFill>
                          <a:effectLst/>
                          <a:latin typeface="Univers Condensed Light"/>
                          <a:ea typeface="Verdana"/>
                          <a:cs typeface="Times New Roman"/>
                        </a:rPr>
                        <a:t>EA..25</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2009257298"/>
                  </a:ext>
                </a:extLst>
              </a:tr>
              <a:tr h="514977">
                <a:tc>
                  <a:txBody>
                    <a:bodyPr/>
                    <a:lstStyle/>
                    <a:p>
                      <a:pPr marL="0" algn="ctr" defTabSz="685772" rtl="0" eaLnBrk="1" latinLnBrk="0" hangingPunct="1">
                        <a:lnSpc>
                          <a:spcPct val="115000"/>
                        </a:lnSpc>
                        <a:spcAft>
                          <a:spcPts val="800"/>
                        </a:spcAft>
                      </a:pPr>
                      <a:r>
                        <a:rPr lang="en-GB" sz="1050" kern="100">
                          <a:solidFill>
                            <a:schemeClr val="tx1"/>
                          </a:solidFill>
                          <a:effectLst/>
                          <a:latin typeface="Univers Condensed Light"/>
                          <a:ea typeface="Verdana"/>
                          <a:cs typeface="Times New Roman"/>
                        </a:rPr>
                        <a:t>NPTS &amp; MGH</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kern="100">
                          <a:effectLst/>
                          <a:latin typeface="Aptos"/>
                          <a:ea typeface="Verdana"/>
                          <a:cs typeface="Times New Roman"/>
                        </a:rPr>
                        <a:t>Planning for implementation of </a:t>
                      </a:r>
                      <a:r>
                        <a:rPr lang="en-GB" sz="1100" b="1" kern="100">
                          <a:effectLst/>
                          <a:latin typeface="Aptos"/>
                          <a:ea typeface="Verdana"/>
                          <a:cs typeface="Times New Roman"/>
                        </a:rPr>
                        <a:t>Lung Cancer Health Checks/ screening</a:t>
                      </a:r>
                      <a:r>
                        <a:rPr lang="en-GB" sz="1100" kern="100">
                          <a:effectLst/>
                          <a:latin typeface="Aptos"/>
                          <a:ea typeface="Verdana"/>
                          <a:cs typeface="Times New Roman"/>
                        </a:rPr>
                        <a:t>, as advised by outcome of national scoping work led by PHW, outcomes from WG expected Q3 25/26. SBUHB has fed into scoping on potential impacts on demand and capacity on key specialities in 24/25. </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685800" rtl="0" eaLnBrk="1" fontAlgn="auto" latinLnBrk="0" hangingPunct="1">
                        <a:lnSpc>
                          <a:spcPct val="115000"/>
                        </a:lnSpc>
                        <a:spcBef>
                          <a:spcPts val="0"/>
                        </a:spcBef>
                        <a:spcAft>
                          <a:spcPts val="800"/>
                        </a:spcAft>
                        <a:buClrTx/>
                        <a:buSzTx/>
                        <a:buFontTx/>
                        <a:buNone/>
                        <a:tabLst/>
                        <a:defRPr/>
                      </a:pPr>
                      <a:r>
                        <a:rPr lang="en-GB" sz="800" kern="100">
                          <a:solidFill>
                            <a:schemeClr val="bg1"/>
                          </a:solidFill>
                          <a:effectLst/>
                          <a:latin typeface="Univers Condensed Light"/>
                          <a:ea typeface="Verdana"/>
                          <a:cs typeface="Times New Roman"/>
                        </a:rPr>
                        <a:t>DE.4</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0" marR="0" lvl="0" indent="0" algn="ctr" defTabSz="685800" rtl="0" eaLnBrk="1" fontAlgn="auto" latinLnBrk="0" hangingPunct="1">
                        <a:lnSpc>
                          <a:spcPct val="115000"/>
                        </a:lnSpc>
                        <a:spcBef>
                          <a:spcPts val="0"/>
                        </a:spcBef>
                        <a:spcAft>
                          <a:spcPts val="800"/>
                        </a:spcAft>
                        <a:buClrTx/>
                        <a:buSzTx/>
                        <a:buFontTx/>
                        <a:buNone/>
                        <a:tabLst/>
                        <a:defRPr/>
                      </a:pPr>
                      <a:r>
                        <a:rPr lang="en-GB" sz="800" kern="100">
                          <a:solidFill>
                            <a:schemeClr val="bg1"/>
                          </a:solidFill>
                          <a:effectLst/>
                          <a:latin typeface="Univers Condensed Light"/>
                          <a:ea typeface="Verdana"/>
                          <a:cs typeface="Times New Roman"/>
                        </a:rPr>
                        <a:t>EA..25</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93962859"/>
                  </a:ext>
                </a:extLst>
              </a:tr>
              <a:tr h="561943">
                <a:tc>
                  <a:txBody>
                    <a:bodyPr/>
                    <a:lstStyle/>
                    <a:p>
                      <a:pPr marL="0" lvl="0" algn="ctr" defTabSz="685772">
                        <a:lnSpc>
                          <a:spcPct val="114999"/>
                        </a:lnSpc>
                        <a:spcAft>
                          <a:spcPts val="800"/>
                        </a:spcAft>
                        <a:buNone/>
                      </a:pPr>
                      <a:r>
                        <a:rPr lang="en-GB" sz="1100" b="0" i="0" u="none" strike="noStrike" kern="100" noProof="0">
                          <a:solidFill>
                            <a:srgbClr val="000000"/>
                          </a:solidFill>
                          <a:effectLst/>
                          <a:latin typeface="Univers Condensed Light"/>
                        </a:rPr>
                        <a:t>NPTS_04-09</a:t>
                      </a:r>
                      <a:endParaRPr lang="en-US"/>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marR="0" lvl="0" indent="0" algn="l">
                        <a:lnSpc>
                          <a:spcPct val="100000"/>
                        </a:lnSpc>
                        <a:spcBef>
                          <a:spcPts val="0"/>
                        </a:spcBef>
                        <a:spcAft>
                          <a:spcPts val="0"/>
                        </a:spcAft>
                        <a:buNone/>
                      </a:pPr>
                      <a:r>
                        <a:rPr lang="en-GB" sz="1100" b="1" i="1" kern="100" noProof="0">
                          <a:solidFill>
                            <a:schemeClr val="accent2"/>
                          </a:solidFill>
                          <a:effectLst/>
                          <a:latin typeface="+mn-lt"/>
                          <a:ea typeface="Verdana"/>
                          <a:cs typeface="Times New Roman"/>
                        </a:rPr>
                        <a:t>Planning for 26/27-27/28</a:t>
                      </a:r>
                      <a:endParaRPr lang="en-US">
                        <a:ea typeface="Verdana"/>
                        <a:cs typeface="Times New Roman"/>
                      </a:endParaRPr>
                    </a:p>
                    <a:p>
                      <a:pPr marL="171450" lvl="0" indent="-171450">
                        <a:lnSpc>
                          <a:spcPct val="100000"/>
                        </a:lnSpc>
                        <a:spcAft>
                          <a:spcPts val="0"/>
                        </a:spcAft>
                        <a:buClr>
                          <a:srgbClr val="000000"/>
                        </a:buClr>
                        <a:buFont typeface="Arial,Sans-Serif"/>
                        <a:buChar char="•"/>
                      </a:pPr>
                      <a:r>
                        <a:rPr lang="en-GB" sz="1100" b="0" i="0" u="none" strike="noStrike" kern="100" noProof="0">
                          <a:solidFill>
                            <a:srgbClr val="000000"/>
                          </a:solidFill>
                          <a:effectLst/>
                          <a:latin typeface="Aptos"/>
                        </a:rPr>
                        <a:t>Scoping potential for 6th/7th Bunker +/-Additional Linacs in </a:t>
                      </a:r>
                      <a:r>
                        <a:rPr lang="en-GB" sz="1100" b="0" i="0" u="none" strike="noStrike" kern="100" noProof="0" err="1">
                          <a:solidFill>
                            <a:srgbClr val="000000"/>
                          </a:solidFill>
                          <a:effectLst/>
                          <a:latin typeface="Aptos"/>
                        </a:rPr>
                        <a:t>HDdUHB</a:t>
                      </a:r>
                      <a:r>
                        <a:rPr lang="en-GB" sz="1100" b="0" i="0" u="none" strike="noStrike" kern="100" noProof="0">
                          <a:solidFill>
                            <a:srgbClr val="000000"/>
                          </a:solidFill>
                          <a:effectLst/>
                          <a:latin typeface="Aptos"/>
                        </a:rPr>
                        <a:t> footprint – decision to proceed by Q1 25/26.</a:t>
                      </a:r>
                      <a:endParaRPr lang="en-US" sz="1100" b="0" i="0" u="none" strike="noStrike" kern="100" noProof="0">
                        <a:solidFill>
                          <a:srgbClr val="000000"/>
                        </a:solidFill>
                        <a:effectLst/>
                        <a:latin typeface="Aptos"/>
                      </a:endParaRPr>
                    </a:p>
                    <a:p>
                      <a:pPr marL="171450" lvl="0" indent="-171450">
                        <a:lnSpc>
                          <a:spcPct val="100000"/>
                        </a:lnSpc>
                        <a:spcAft>
                          <a:spcPts val="0"/>
                        </a:spcAft>
                        <a:buClr>
                          <a:srgbClr val="000000"/>
                        </a:buClr>
                        <a:buFont typeface="Arial,Sans-Serif"/>
                        <a:buChar char="•"/>
                      </a:pPr>
                      <a:r>
                        <a:rPr lang="en-GB" sz="1100" b="0" i="0" u="none" strike="noStrike" kern="100" noProof="0">
                          <a:solidFill>
                            <a:srgbClr val="000000"/>
                          </a:solidFill>
                          <a:effectLst/>
                          <a:latin typeface="Aptos"/>
                        </a:rPr>
                        <a:t>MR SIM: Pilot currently ongoing with Swansea University, undertake scoping feasibility and planning for MRSIM</a:t>
                      </a:r>
                      <a:endParaRPr lang="en-GB" sz="1100">
                        <a:latin typeface="Aptos"/>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ctr" defTabSz="685800">
                        <a:lnSpc>
                          <a:spcPct val="114999"/>
                        </a:lnSpc>
                        <a:spcBef>
                          <a:spcPts val="0"/>
                        </a:spcBef>
                        <a:spcAft>
                          <a:spcPts val="800"/>
                        </a:spcAft>
                        <a:buNone/>
                        <a:tabLst/>
                        <a:defRPr/>
                      </a:pPr>
                      <a:r>
                        <a:rPr lang="en-GB" sz="800" b="0" i="0" u="none" strike="noStrike" kern="100" noProof="0">
                          <a:solidFill>
                            <a:schemeClr val="bg1"/>
                          </a:solidFill>
                          <a:effectLst/>
                          <a:latin typeface="Univers Condensed Light"/>
                        </a:rPr>
                        <a:t>DE.4</a:t>
                      </a:r>
                      <a:endParaRPr lang="en-US"/>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chemeClr val="accent5"/>
                    </a:solidFill>
                  </a:tcPr>
                </a:tc>
                <a:tc>
                  <a:txBody>
                    <a:bodyPr/>
                    <a:lstStyle/>
                    <a:p>
                      <a:pPr marL="0" lvl="0" indent="0" algn="ctr" defTabSz="685800">
                        <a:lnSpc>
                          <a:spcPct val="114999"/>
                        </a:lnSpc>
                        <a:spcBef>
                          <a:spcPts val="0"/>
                        </a:spcBef>
                        <a:spcAft>
                          <a:spcPts val="800"/>
                        </a:spcAft>
                        <a:buNone/>
                        <a:tabLst/>
                        <a:defRPr/>
                      </a:pPr>
                      <a:r>
                        <a:rPr lang="en-GB" sz="800" b="0" i="0" u="none" strike="noStrike" kern="100" noProof="0">
                          <a:solidFill>
                            <a:schemeClr val="bg1"/>
                          </a:solidFill>
                          <a:effectLst/>
                          <a:latin typeface="Univers Condensed Light"/>
                        </a:rPr>
                        <a:t>EA..25</a:t>
                      </a:r>
                      <a:endParaRPr lang="en-US"/>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4167586245"/>
                  </a:ext>
                </a:extLst>
              </a:tr>
              <a:tr h="228878">
                <a:tc>
                  <a:txBody>
                    <a:bodyPr/>
                    <a:lstStyle/>
                    <a:p>
                      <a:pPr marL="0" lvl="0" algn="ctr" defTabSz="685772">
                        <a:lnSpc>
                          <a:spcPct val="114999"/>
                        </a:lnSpc>
                        <a:spcAft>
                          <a:spcPts val="800"/>
                        </a:spcAft>
                        <a:buNone/>
                      </a:pPr>
                      <a:r>
                        <a:rPr lang="en-GB" sz="1100" b="0" i="0" u="none" strike="noStrike" kern="100" noProof="0">
                          <a:solidFill>
                            <a:schemeClr val="tx1"/>
                          </a:solidFill>
                          <a:effectLst/>
                          <a:latin typeface="Univers Condensed Light"/>
                        </a:rPr>
                        <a:t>PCT_05</a:t>
                      </a:r>
                      <a:endParaRPr lang="en-US"/>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r>
                        <a:rPr lang="en-GB" sz="1100" b="1" i="1" kern="100" noProof="0">
                          <a:solidFill>
                            <a:schemeClr val="accent2"/>
                          </a:solidFill>
                          <a:effectLst/>
                          <a:latin typeface="+mn-lt"/>
                          <a:ea typeface="Verdana"/>
                          <a:cs typeface="Times New Roman"/>
                        </a:rPr>
                        <a:t>Planning for 26/27-27/28:</a:t>
                      </a:r>
                      <a:r>
                        <a:rPr lang="en-GB" sz="1100" b="0" i="1" u="none" strike="noStrike" kern="100" noProof="0">
                          <a:solidFill>
                            <a:srgbClr val="000000"/>
                          </a:solidFill>
                          <a:effectLst/>
                          <a:latin typeface="Aptos"/>
                        </a:rPr>
                        <a:t> </a:t>
                      </a:r>
                      <a:r>
                        <a:rPr lang="en-GB" sz="1100" b="0" i="0" u="none" strike="noStrike" kern="100" noProof="0">
                          <a:solidFill>
                            <a:srgbClr val="000000"/>
                          </a:solidFill>
                          <a:effectLst/>
                          <a:latin typeface="Aptos"/>
                        </a:rPr>
                        <a:t>Demand &amp; Capacity plan across Allied Health Professionals to understand population need across cancer pathway</a:t>
                      </a:r>
                      <a:endParaRPr lang="en-US" sz="1100">
                        <a:latin typeface="Aptos"/>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indent="0" algn="ctr" defTabSz="685800">
                        <a:lnSpc>
                          <a:spcPct val="114999"/>
                        </a:lnSpc>
                        <a:spcBef>
                          <a:spcPts val="0"/>
                        </a:spcBef>
                        <a:spcAft>
                          <a:spcPts val="800"/>
                        </a:spcAft>
                        <a:buNone/>
                        <a:tabLst/>
                        <a:defRPr/>
                      </a:pPr>
                      <a:r>
                        <a:rPr lang="en-GB" sz="800" b="0" i="0" u="none" strike="noStrike" kern="100" noProof="0">
                          <a:solidFill>
                            <a:schemeClr val="bg1"/>
                          </a:solidFill>
                          <a:effectLst/>
                          <a:latin typeface="Univers Condensed Light"/>
                        </a:rPr>
                        <a:t>DE.4</a:t>
                      </a:r>
                      <a:endParaRPr lang="en-US"/>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chemeClr val="accent5"/>
                    </a:solidFill>
                  </a:tcPr>
                </a:tc>
                <a:tc>
                  <a:txBody>
                    <a:bodyPr/>
                    <a:lstStyle/>
                    <a:p>
                      <a:pPr lvl="0" algn="ctr">
                        <a:lnSpc>
                          <a:spcPct val="100000"/>
                        </a:lnSpc>
                        <a:spcBef>
                          <a:spcPts val="0"/>
                        </a:spcBef>
                        <a:spcAft>
                          <a:spcPts val="0"/>
                        </a:spcAft>
                        <a:buNone/>
                      </a:pPr>
                      <a:r>
                        <a:rPr lang="en-GB" sz="800" b="0" i="0" u="none" strike="noStrike" kern="100" noProof="0">
                          <a:solidFill>
                            <a:schemeClr val="bg1"/>
                          </a:solidFill>
                          <a:effectLst/>
                          <a:latin typeface="Univers Condensed Light"/>
                        </a:rPr>
                        <a:t>EA..25</a:t>
                      </a:r>
                      <a:endParaRPr lang="en-GB" sz="800" b="0" i="0" u="none" strike="noStrike" kern="100" noProof="0">
                        <a:solidFill>
                          <a:srgbClr val="000000"/>
                        </a:solidFill>
                        <a:effectLst/>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chemeClr val="accent5">
                        <a:lumMod val="40000"/>
                        <a:lumOff val="60000"/>
                      </a:schemeClr>
                    </a:solidFill>
                  </a:tcPr>
                </a:tc>
                <a:extLst>
                  <a:ext uri="{0D108BD9-81ED-4DB2-BD59-A6C34878D82A}">
                    <a16:rowId xmlns:a16="http://schemas.microsoft.com/office/drawing/2014/main" val="1696543425"/>
                  </a:ext>
                </a:extLst>
              </a:tr>
            </a:tbl>
          </a:graphicData>
        </a:graphic>
      </p:graphicFrame>
    </p:spTree>
    <p:extLst>
      <p:ext uri="{BB962C8B-B14F-4D97-AF65-F5344CB8AC3E}">
        <p14:creationId xmlns:p14="http://schemas.microsoft.com/office/powerpoint/2010/main" val="224074835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ainbow in a black background&#10;&#10;AI-generated content may be incorrect.">
            <a:extLst>
              <a:ext uri="{FF2B5EF4-FFF2-40B4-BE49-F238E27FC236}">
                <a16:creationId xmlns:a16="http://schemas.microsoft.com/office/drawing/2014/main" id="{40A80AD1-A6C6-A631-63C9-88233BF1A0DE}"/>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F8D3DF3D-7653-3344-7755-340C329F7FAB}"/>
              </a:ext>
            </a:extLst>
          </p:cNvPr>
          <p:cNvSpPr>
            <a:spLocks noGrp="1"/>
          </p:cNvSpPr>
          <p:nvPr>
            <p:ph type="sldNum" sz="quarter" idx="12"/>
          </p:nvPr>
        </p:nvSpPr>
        <p:spPr/>
        <p:txBody>
          <a:bodyPr/>
          <a:lstStyle/>
          <a:p>
            <a:r>
              <a:rPr lang="en-GB"/>
              <a:t>65</a:t>
            </a:r>
            <a:endParaRPr lang="en-US"/>
          </a:p>
        </p:txBody>
      </p:sp>
      <p:sp>
        <p:nvSpPr>
          <p:cNvPr id="5" name="TextBox 4">
            <a:extLst>
              <a:ext uri="{FF2B5EF4-FFF2-40B4-BE49-F238E27FC236}">
                <a16:creationId xmlns:a16="http://schemas.microsoft.com/office/drawing/2014/main" id="{D5D6E9D5-E7ED-5056-35B4-D552BAAD6300}"/>
              </a:ext>
            </a:extLst>
          </p:cNvPr>
          <p:cNvSpPr txBox="1"/>
          <p:nvPr/>
        </p:nvSpPr>
        <p:spPr>
          <a:xfrm>
            <a:off x="1680754" y="-1326800"/>
            <a:ext cx="6518366" cy="646331"/>
          </a:xfrm>
          <a:prstGeom prst="rect">
            <a:avLst/>
          </a:prstGeom>
          <a:noFill/>
        </p:spPr>
        <p:txBody>
          <a:bodyPr wrap="square" rtlCol="0">
            <a:spAutoFit/>
          </a:bodyPr>
          <a:lstStyle/>
          <a:p>
            <a:endParaRPr lang="en-GB" sz="1800"/>
          </a:p>
          <a:p>
            <a:pPr marL="285738" indent="-285738">
              <a:buFontTx/>
              <a:buChar char="-"/>
            </a:pPr>
            <a:endParaRPr lang="en-GB" sz="1800"/>
          </a:p>
        </p:txBody>
      </p:sp>
      <p:sp>
        <p:nvSpPr>
          <p:cNvPr id="3" name="TextBox 2">
            <a:extLst>
              <a:ext uri="{FF2B5EF4-FFF2-40B4-BE49-F238E27FC236}">
                <a16:creationId xmlns:a16="http://schemas.microsoft.com/office/drawing/2014/main" id="{ABFCCA79-D43B-F786-AA98-1458335D1159}"/>
              </a:ext>
            </a:extLst>
          </p:cNvPr>
          <p:cNvSpPr txBox="1"/>
          <p:nvPr/>
        </p:nvSpPr>
        <p:spPr>
          <a:xfrm>
            <a:off x="311819" y="584102"/>
            <a:ext cx="5759450" cy="369332"/>
          </a:xfrm>
          <a:prstGeom prst="rect">
            <a:avLst/>
          </a:prstGeom>
          <a:noFill/>
        </p:spPr>
        <p:txBody>
          <a:bodyPr wrap="square">
            <a:spAutoFit/>
          </a:bodyPr>
          <a:lstStyle/>
          <a:p>
            <a:pPr>
              <a:defRPr/>
            </a:pPr>
            <a:r>
              <a:rPr lang="en-GB" b="1">
                <a:solidFill>
                  <a:srgbClr val="834AAD"/>
                </a:solidFill>
                <a:latin typeface="Aptos Black" panose="020F0502020204030204" pitchFamily="34" charset="0"/>
              </a:rPr>
              <a:t>Mental Health</a:t>
            </a:r>
          </a:p>
        </p:txBody>
      </p:sp>
      <p:grpSp>
        <p:nvGrpSpPr>
          <p:cNvPr id="2" name="Group 1">
            <a:extLst>
              <a:ext uri="{FF2B5EF4-FFF2-40B4-BE49-F238E27FC236}">
                <a16:creationId xmlns:a16="http://schemas.microsoft.com/office/drawing/2014/main" id="{F2853211-50A7-2947-F5C3-1CC5D8C72FBA}"/>
              </a:ext>
            </a:extLst>
          </p:cNvPr>
          <p:cNvGrpSpPr/>
          <p:nvPr/>
        </p:nvGrpSpPr>
        <p:grpSpPr>
          <a:xfrm>
            <a:off x="306063" y="2397438"/>
            <a:ext cx="5505077" cy="4272934"/>
            <a:chOff x="439072" y="2595343"/>
            <a:chExt cx="5505077" cy="4272934"/>
          </a:xfrm>
        </p:grpSpPr>
        <p:grpSp>
          <p:nvGrpSpPr>
            <p:cNvPr id="35" name="Group 34">
              <a:extLst>
                <a:ext uri="{FF2B5EF4-FFF2-40B4-BE49-F238E27FC236}">
                  <a16:creationId xmlns:a16="http://schemas.microsoft.com/office/drawing/2014/main" id="{ED649D8B-88D0-E3DF-B8B7-864E9F075305}"/>
                </a:ext>
              </a:extLst>
            </p:cNvPr>
            <p:cNvGrpSpPr/>
            <p:nvPr/>
          </p:nvGrpSpPr>
          <p:grpSpPr>
            <a:xfrm>
              <a:off x="530573" y="4026799"/>
              <a:ext cx="5413576" cy="648000"/>
              <a:chOff x="530573" y="4026799"/>
              <a:chExt cx="5413576" cy="648000"/>
            </a:xfrm>
          </p:grpSpPr>
          <p:grpSp>
            <p:nvGrpSpPr>
              <p:cNvPr id="61" name="Group 60">
                <a:extLst>
                  <a:ext uri="{FF2B5EF4-FFF2-40B4-BE49-F238E27FC236}">
                    <a16:creationId xmlns:a16="http://schemas.microsoft.com/office/drawing/2014/main" id="{AE65E3EA-D5FB-8302-6B95-CE98C854A217}"/>
                  </a:ext>
                </a:extLst>
              </p:cNvPr>
              <p:cNvGrpSpPr/>
              <p:nvPr/>
            </p:nvGrpSpPr>
            <p:grpSpPr>
              <a:xfrm>
                <a:off x="530573" y="4026799"/>
                <a:ext cx="5413576" cy="648000"/>
                <a:chOff x="530573" y="4396702"/>
                <a:chExt cx="5413576" cy="648000"/>
              </a:xfrm>
            </p:grpSpPr>
            <p:sp>
              <p:nvSpPr>
                <p:cNvPr id="63" name="Rectangle 62">
                  <a:extLst>
                    <a:ext uri="{FF2B5EF4-FFF2-40B4-BE49-F238E27FC236}">
                      <a16:creationId xmlns:a16="http://schemas.microsoft.com/office/drawing/2014/main" id="{2DC29DEF-1E73-D93A-1028-3F39AA018D55}"/>
                    </a:ext>
                  </a:extLst>
                </p:cNvPr>
                <p:cNvSpPr/>
                <p:nvPr/>
              </p:nvSpPr>
              <p:spPr>
                <a:xfrm>
                  <a:off x="530573" y="4396702"/>
                  <a:ext cx="5413576" cy="648000"/>
                </a:xfrm>
                <a:prstGeom prst="rect">
                  <a:avLst/>
                </a:pr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4" name="Rectangle 63">
                  <a:extLst>
                    <a:ext uri="{FF2B5EF4-FFF2-40B4-BE49-F238E27FC236}">
                      <a16:creationId xmlns:a16="http://schemas.microsoft.com/office/drawing/2014/main" id="{095F6B01-EA8B-CEFA-8AC1-EF7874B882D6}"/>
                    </a:ext>
                  </a:extLst>
                </p:cNvPr>
                <p:cNvSpPr/>
                <p:nvPr/>
              </p:nvSpPr>
              <p:spPr>
                <a:xfrm>
                  <a:off x="712292" y="4592570"/>
                  <a:ext cx="485086"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SAFE</a:t>
                  </a:r>
                </a:p>
              </p:txBody>
            </p:sp>
          </p:grpSp>
          <p:sp>
            <p:nvSpPr>
              <p:cNvPr id="62" name="Rectangle 61">
                <a:extLst>
                  <a:ext uri="{FF2B5EF4-FFF2-40B4-BE49-F238E27FC236}">
                    <a16:creationId xmlns:a16="http://schemas.microsoft.com/office/drawing/2014/main" id="{2F2DD1A9-7DE6-822B-6D7B-324B6D2E792A}"/>
                  </a:ext>
                </a:extLst>
              </p:cNvPr>
              <p:cNvSpPr/>
              <p:nvPr/>
            </p:nvSpPr>
            <p:spPr>
              <a:xfrm>
                <a:off x="1482807" y="4080986"/>
                <a:ext cx="4308912" cy="550343"/>
              </a:xfrm>
              <a:prstGeom prst="rect">
                <a:avLst/>
              </a:prstGeom>
            </p:spPr>
            <p:txBody>
              <a:bodyPr wrap="square">
                <a:spAutoFit/>
              </a:bodyPr>
              <a:lstStyle/>
              <a:p>
                <a:pPr indent="-6350" algn="just" defTabSz="1644650">
                  <a:lnSpc>
                    <a:spcPct val="90000"/>
                  </a:lnSpc>
                  <a:spcBef>
                    <a:spcPct val="0"/>
                  </a:spcBef>
                  <a:spcAft>
                    <a:spcPct val="35000"/>
                  </a:spcAft>
                  <a:defRPr/>
                </a:pPr>
                <a:r>
                  <a:rPr lang="en-GB" sz="1100">
                    <a:solidFill>
                      <a:schemeClr val="bg1"/>
                    </a:solidFill>
                  </a:rPr>
                  <a:t>People who need access to services are seen by the right person, in the right place, first time and are seen by appropriate staff who are trained and experienced to prevent further harm. </a:t>
                </a:r>
              </a:p>
            </p:txBody>
          </p:sp>
        </p:grpSp>
        <p:grpSp>
          <p:nvGrpSpPr>
            <p:cNvPr id="36" name="Group 35">
              <a:extLst>
                <a:ext uri="{FF2B5EF4-FFF2-40B4-BE49-F238E27FC236}">
                  <a16:creationId xmlns:a16="http://schemas.microsoft.com/office/drawing/2014/main" id="{7732C862-AC4F-E6E2-FE9D-FBAF3590D5FA}"/>
                </a:ext>
              </a:extLst>
            </p:cNvPr>
            <p:cNvGrpSpPr/>
            <p:nvPr/>
          </p:nvGrpSpPr>
          <p:grpSpPr>
            <a:xfrm>
              <a:off x="530573" y="4742527"/>
              <a:ext cx="5413576" cy="648000"/>
              <a:chOff x="530573" y="4742527"/>
              <a:chExt cx="5413576" cy="648000"/>
            </a:xfrm>
          </p:grpSpPr>
          <p:grpSp>
            <p:nvGrpSpPr>
              <p:cNvPr id="57" name="Group 56">
                <a:extLst>
                  <a:ext uri="{FF2B5EF4-FFF2-40B4-BE49-F238E27FC236}">
                    <a16:creationId xmlns:a16="http://schemas.microsoft.com/office/drawing/2014/main" id="{2852DFD4-D072-9E32-217E-B0AAEF5505E9}"/>
                  </a:ext>
                </a:extLst>
              </p:cNvPr>
              <p:cNvGrpSpPr/>
              <p:nvPr/>
            </p:nvGrpSpPr>
            <p:grpSpPr>
              <a:xfrm>
                <a:off x="530573" y="4742527"/>
                <a:ext cx="5413576" cy="648000"/>
                <a:chOff x="530573" y="5291306"/>
                <a:chExt cx="5413576" cy="648000"/>
              </a:xfrm>
            </p:grpSpPr>
            <p:sp>
              <p:nvSpPr>
                <p:cNvPr id="59" name="Rectangle 58">
                  <a:extLst>
                    <a:ext uri="{FF2B5EF4-FFF2-40B4-BE49-F238E27FC236}">
                      <a16:creationId xmlns:a16="http://schemas.microsoft.com/office/drawing/2014/main" id="{2FE22587-D713-9505-B00F-B2BFD32B80D0}"/>
                    </a:ext>
                  </a:extLst>
                </p:cNvPr>
                <p:cNvSpPr/>
                <p:nvPr/>
              </p:nvSpPr>
              <p:spPr>
                <a:xfrm>
                  <a:off x="530573" y="5291306"/>
                  <a:ext cx="5413576" cy="648000"/>
                </a:xfrm>
                <a:prstGeom prst="rect">
                  <a:avLst/>
                </a:pr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0" name="Rectangle 59">
                  <a:extLst>
                    <a:ext uri="{FF2B5EF4-FFF2-40B4-BE49-F238E27FC236}">
                      <a16:creationId xmlns:a16="http://schemas.microsoft.com/office/drawing/2014/main" id="{FF6969A8-92D6-6F49-0B59-4D36A83AAC38}"/>
                    </a:ext>
                  </a:extLst>
                </p:cNvPr>
                <p:cNvSpPr/>
                <p:nvPr/>
              </p:nvSpPr>
              <p:spPr>
                <a:xfrm>
                  <a:off x="632282" y="5487174"/>
                  <a:ext cx="645107"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TIMELY</a:t>
                  </a:r>
                </a:p>
              </p:txBody>
            </p:sp>
          </p:grpSp>
          <p:sp>
            <p:nvSpPr>
              <p:cNvPr id="58" name="Rectangle 57">
                <a:extLst>
                  <a:ext uri="{FF2B5EF4-FFF2-40B4-BE49-F238E27FC236}">
                    <a16:creationId xmlns:a16="http://schemas.microsoft.com/office/drawing/2014/main" id="{D2A14ED0-2BE2-4577-35C3-DED5ED4A91F7}"/>
                  </a:ext>
                </a:extLst>
              </p:cNvPr>
              <p:cNvSpPr/>
              <p:nvPr/>
            </p:nvSpPr>
            <p:spPr>
              <a:xfrm>
                <a:off x="1482807" y="4760654"/>
                <a:ext cx="4308912" cy="550343"/>
              </a:xfrm>
              <a:prstGeom prst="rect">
                <a:avLst/>
              </a:prstGeom>
            </p:spPr>
            <p:txBody>
              <a:bodyPr wrap="square">
                <a:spAutoFit/>
              </a:bodyPr>
              <a:lstStyle/>
              <a:p>
                <a:pPr algn="just" defTabSz="1644650">
                  <a:lnSpc>
                    <a:spcPct val="90000"/>
                  </a:lnSpc>
                  <a:spcBef>
                    <a:spcPct val="0"/>
                  </a:spcBef>
                  <a:spcAft>
                    <a:spcPct val="35000"/>
                  </a:spcAft>
                  <a:defRPr/>
                </a:pPr>
                <a:r>
                  <a:rPr lang="en-GB" sz="1100">
                    <a:solidFill>
                      <a:schemeClr val="bg1"/>
                    </a:solidFill>
                  </a:rPr>
                  <a:t>People receive integrated, seamless care that is delivered locally, wherever possible.  Reduced waiting times and timely discharges are delivered by effective management of people through the system</a:t>
                </a:r>
                <a:endParaRPr lang="en-GB" sz="1100" kern="0">
                  <a:solidFill>
                    <a:schemeClr val="bg1"/>
                  </a:solidFill>
                  <a:ea typeface="Calibri" panose="020F0502020204030204" pitchFamily="34" charset="0"/>
                  <a:cs typeface="Arial" panose="020B0604020202020204" pitchFamily="34" charset="0"/>
                </a:endParaRPr>
              </a:p>
            </p:txBody>
          </p:sp>
        </p:grpSp>
        <p:grpSp>
          <p:nvGrpSpPr>
            <p:cNvPr id="37" name="Group 36">
              <a:extLst>
                <a:ext uri="{FF2B5EF4-FFF2-40B4-BE49-F238E27FC236}">
                  <a16:creationId xmlns:a16="http://schemas.microsoft.com/office/drawing/2014/main" id="{8E7F61C2-0DFB-968A-4CEC-493283181B70}"/>
                </a:ext>
              </a:extLst>
            </p:cNvPr>
            <p:cNvGrpSpPr/>
            <p:nvPr/>
          </p:nvGrpSpPr>
          <p:grpSpPr>
            <a:xfrm>
              <a:off x="530573" y="5405802"/>
              <a:ext cx="5413576" cy="769441"/>
              <a:chOff x="530573" y="5405802"/>
              <a:chExt cx="5413576" cy="769441"/>
            </a:xfrm>
          </p:grpSpPr>
          <p:grpSp>
            <p:nvGrpSpPr>
              <p:cNvPr id="53" name="Group 52">
                <a:extLst>
                  <a:ext uri="{FF2B5EF4-FFF2-40B4-BE49-F238E27FC236}">
                    <a16:creationId xmlns:a16="http://schemas.microsoft.com/office/drawing/2014/main" id="{D3A5B922-B083-1F60-9FE5-3173EC997B85}"/>
                  </a:ext>
                </a:extLst>
              </p:cNvPr>
              <p:cNvGrpSpPr/>
              <p:nvPr/>
            </p:nvGrpSpPr>
            <p:grpSpPr>
              <a:xfrm>
                <a:off x="530573" y="5459633"/>
                <a:ext cx="5413576" cy="648000"/>
                <a:chOff x="530573" y="6173558"/>
                <a:chExt cx="5413576" cy="648000"/>
              </a:xfrm>
            </p:grpSpPr>
            <p:sp>
              <p:nvSpPr>
                <p:cNvPr id="55" name="Rectangle 54">
                  <a:extLst>
                    <a:ext uri="{FF2B5EF4-FFF2-40B4-BE49-F238E27FC236}">
                      <a16:creationId xmlns:a16="http://schemas.microsoft.com/office/drawing/2014/main" id="{0E2E1A27-5884-BFB2-B01B-FA1C42D3EF8D}"/>
                    </a:ext>
                  </a:extLst>
                </p:cNvPr>
                <p:cNvSpPr/>
                <p:nvPr/>
              </p:nvSpPr>
              <p:spPr>
                <a:xfrm>
                  <a:off x="530573" y="6173558"/>
                  <a:ext cx="5413576" cy="648000"/>
                </a:xfrm>
                <a:prstGeom prst="rect">
                  <a:avLst/>
                </a:pr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6" name="Rectangle 55">
                  <a:extLst>
                    <a:ext uri="{FF2B5EF4-FFF2-40B4-BE49-F238E27FC236}">
                      <a16:creationId xmlns:a16="http://schemas.microsoft.com/office/drawing/2014/main" id="{4C88D236-C614-D047-3E53-26CC5A163C2B}"/>
                    </a:ext>
                  </a:extLst>
                </p:cNvPr>
                <p:cNvSpPr/>
                <p:nvPr/>
              </p:nvSpPr>
              <p:spPr>
                <a:xfrm>
                  <a:off x="542074" y="6369426"/>
                  <a:ext cx="825523"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EFFECTIVE</a:t>
                  </a:r>
                </a:p>
              </p:txBody>
            </p:sp>
          </p:grpSp>
          <p:sp>
            <p:nvSpPr>
              <p:cNvPr id="54" name="Rectangle 53">
                <a:extLst>
                  <a:ext uri="{FF2B5EF4-FFF2-40B4-BE49-F238E27FC236}">
                    <a16:creationId xmlns:a16="http://schemas.microsoft.com/office/drawing/2014/main" id="{F9CFE065-7781-5AB1-6627-AB1A7A2AEFAA}"/>
                  </a:ext>
                </a:extLst>
              </p:cNvPr>
              <p:cNvSpPr/>
              <p:nvPr/>
            </p:nvSpPr>
            <p:spPr>
              <a:xfrm>
                <a:off x="1476369" y="5405802"/>
                <a:ext cx="4302524" cy="769441"/>
              </a:xfrm>
              <a:prstGeom prst="rect">
                <a:avLst/>
              </a:prstGeom>
            </p:spPr>
            <p:txBody>
              <a:bodyPr wrap="square">
                <a:spAutoFit/>
              </a:bodyPr>
              <a:lstStyle/>
              <a:p>
                <a:pPr marL="6350" indent="-6350" algn="just">
                  <a:spcAft>
                    <a:spcPts val="65"/>
                  </a:spcAft>
                </a:pPr>
                <a:r>
                  <a:rPr lang="en-GB" sz="1100">
                    <a:solidFill>
                      <a:schemeClr val="bg1"/>
                    </a:solidFill>
                  </a:rPr>
                  <a:t>People are supported by a multi-disciplinary team, providing optimal, evidence based and responsive care.  Treatment is on the basis of clinical need, with transfer to appropriate services as required.</a:t>
                </a:r>
                <a:endParaRPr lang="en-GB" sz="1100" kern="0">
                  <a:solidFill>
                    <a:schemeClr val="bg1"/>
                  </a:solidFill>
                  <a:ea typeface="Calibri" panose="020F0502020204030204" pitchFamily="34" charset="0"/>
                  <a:cs typeface="Arial" panose="020B0604020202020204" pitchFamily="34" charset="0"/>
                </a:endParaRPr>
              </a:p>
            </p:txBody>
          </p:sp>
        </p:grpSp>
        <p:grpSp>
          <p:nvGrpSpPr>
            <p:cNvPr id="38" name="Group 37">
              <a:extLst>
                <a:ext uri="{FF2B5EF4-FFF2-40B4-BE49-F238E27FC236}">
                  <a16:creationId xmlns:a16="http://schemas.microsoft.com/office/drawing/2014/main" id="{E37B257F-36EC-C328-E448-48CF3406C6D6}"/>
                </a:ext>
              </a:extLst>
            </p:cNvPr>
            <p:cNvGrpSpPr/>
            <p:nvPr/>
          </p:nvGrpSpPr>
          <p:grpSpPr>
            <a:xfrm>
              <a:off x="530573" y="3302210"/>
              <a:ext cx="5413576" cy="702693"/>
              <a:chOff x="530573" y="3302210"/>
              <a:chExt cx="5413576" cy="702693"/>
            </a:xfrm>
          </p:grpSpPr>
          <p:grpSp>
            <p:nvGrpSpPr>
              <p:cNvPr id="49" name="Group 48">
                <a:extLst>
                  <a:ext uri="{FF2B5EF4-FFF2-40B4-BE49-F238E27FC236}">
                    <a16:creationId xmlns:a16="http://schemas.microsoft.com/office/drawing/2014/main" id="{D903E3D8-8B0D-D61C-FBA6-C3F81D6B2626}"/>
                  </a:ext>
                </a:extLst>
              </p:cNvPr>
              <p:cNvGrpSpPr/>
              <p:nvPr/>
            </p:nvGrpSpPr>
            <p:grpSpPr>
              <a:xfrm>
                <a:off x="530573" y="3311071"/>
                <a:ext cx="5413576" cy="648000"/>
                <a:chOff x="530573" y="3490297"/>
                <a:chExt cx="5413576" cy="648000"/>
              </a:xfrm>
            </p:grpSpPr>
            <p:sp>
              <p:nvSpPr>
                <p:cNvPr id="51" name="Rectangle 50">
                  <a:extLst>
                    <a:ext uri="{FF2B5EF4-FFF2-40B4-BE49-F238E27FC236}">
                      <a16:creationId xmlns:a16="http://schemas.microsoft.com/office/drawing/2014/main" id="{92DFFB23-24B3-5101-B544-85578FC7F361}"/>
                    </a:ext>
                  </a:extLst>
                </p:cNvPr>
                <p:cNvSpPr/>
                <p:nvPr/>
              </p:nvSpPr>
              <p:spPr>
                <a:xfrm>
                  <a:off x="530573" y="3490297"/>
                  <a:ext cx="5413576" cy="648000"/>
                </a:xfrm>
                <a:prstGeom prst="rect">
                  <a:avLst/>
                </a:pr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2" name="Rectangle 51">
                  <a:extLst>
                    <a:ext uri="{FF2B5EF4-FFF2-40B4-BE49-F238E27FC236}">
                      <a16:creationId xmlns:a16="http://schemas.microsoft.com/office/drawing/2014/main" id="{2AB14E2C-8626-3F9B-61ED-8B0B14F82C93}"/>
                    </a:ext>
                  </a:extLst>
                </p:cNvPr>
                <p:cNvSpPr/>
                <p:nvPr/>
              </p:nvSpPr>
              <p:spPr>
                <a:xfrm>
                  <a:off x="553840" y="3686165"/>
                  <a:ext cx="801991"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EFFICIENT</a:t>
                  </a:r>
                </a:p>
              </p:txBody>
            </p:sp>
          </p:grpSp>
          <p:sp>
            <p:nvSpPr>
              <p:cNvPr id="50" name="Rectangle 49">
                <a:extLst>
                  <a:ext uri="{FF2B5EF4-FFF2-40B4-BE49-F238E27FC236}">
                    <a16:creationId xmlns:a16="http://schemas.microsoft.com/office/drawing/2014/main" id="{A088BDA9-6436-ACDC-46CE-ED9E790E6E16}"/>
                  </a:ext>
                </a:extLst>
              </p:cNvPr>
              <p:cNvSpPr/>
              <p:nvPr/>
            </p:nvSpPr>
            <p:spPr>
              <a:xfrm>
                <a:off x="1566432" y="3302210"/>
                <a:ext cx="4239253" cy="702693"/>
              </a:xfrm>
              <a:prstGeom prst="rect">
                <a:avLst/>
              </a:prstGeom>
            </p:spPr>
            <p:txBody>
              <a:bodyPr wrap="square">
                <a:spAutoFit/>
              </a:bodyPr>
              <a:lstStyle/>
              <a:p>
                <a:pPr lvl="0" algn="just" defTabSz="1644650">
                  <a:lnSpc>
                    <a:spcPct val="90000"/>
                  </a:lnSpc>
                  <a:spcBef>
                    <a:spcPct val="0"/>
                  </a:spcBef>
                  <a:spcAft>
                    <a:spcPct val="35000"/>
                  </a:spcAft>
                  <a:defRPr/>
                </a:pPr>
                <a:r>
                  <a:rPr lang="en-GB" sz="1100">
                    <a:solidFill>
                      <a:schemeClr val="bg1"/>
                    </a:solidFill>
                  </a:rPr>
                  <a:t>People receive care that is well documented, co-ordinated and seamless, supported by technology, ensuring relevant information is accurate, complete and shared between appropriate stakeholders. </a:t>
                </a:r>
                <a:endParaRPr lang="en-GB" sz="1100" kern="0">
                  <a:solidFill>
                    <a:schemeClr val="bg1"/>
                  </a:solidFill>
                  <a:ea typeface="Calibri" panose="020F0502020204030204" pitchFamily="34" charset="0"/>
                  <a:cs typeface="Arial" panose="020B0604020202020204" pitchFamily="34" charset="0"/>
                </a:endParaRPr>
              </a:p>
            </p:txBody>
          </p:sp>
        </p:grpSp>
        <p:grpSp>
          <p:nvGrpSpPr>
            <p:cNvPr id="39" name="Group 38">
              <a:extLst>
                <a:ext uri="{FF2B5EF4-FFF2-40B4-BE49-F238E27FC236}">
                  <a16:creationId xmlns:a16="http://schemas.microsoft.com/office/drawing/2014/main" id="{50C5815F-360D-3E6D-3B7B-1BE61E6C4649}"/>
                </a:ext>
              </a:extLst>
            </p:cNvPr>
            <p:cNvGrpSpPr/>
            <p:nvPr/>
          </p:nvGrpSpPr>
          <p:grpSpPr>
            <a:xfrm>
              <a:off x="511481" y="2595343"/>
              <a:ext cx="5432668" cy="648000"/>
              <a:chOff x="511481" y="2595343"/>
              <a:chExt cx="5432668" cy="648000"/>
            </a:xfrm>
          </p:grpSpPr>
          <p:grpSp>
            <p:nvGrpSpPr>
              <p:cNvPr id="45" name="Group 44">
                <a:extLst>
                  <a:ext uri="{FF2B5EF4-FFF2-40B4-BE49-F238E27FC236}">
                    <a16:creationId xmlns:a16="http://schemas.microsoft.com/office/drawing/2014/main" id="{4175CE8C-37AB-2AD3-D66A-C8A34D2045C7}"/>
                  </a:ext>
                </a:extLst>
              </p:cNvPr>
              <p:cNvGrpSpPr/>
              <p:nvPr/>
            </p:nvGrpSpPr>
            <p:grpSpPr>
              <a:xfrm>
                <a:off x="511481" y="2595343"/>
                <a:ext cx="5432668" cy="648000"/>
                <a:chOff x="511481" y="2595343"/>
                <a:chExt cx="5432668" cy="648000"/>
              </a:xfrm>
            </p:grpSpPr>
            <p:sp>
              <p:nvSpPr>
                <p:cNvPr id="47" name="Rectangle 46">
                  <a:extLst>
                    <a:ext uri="{FF2B5EF4-FFF2-40B4-BE49-F238E27FC236}">
                      <a16:creationId xmlns:a16="http://schemas.microsoft.com/office/drawing/2014/main" id="{1B8EDECD-5D2A-8D90-1BB7-6689D31009F2}"/>
                    </a:ext>
                  </a:extLst>
                </p:cNvPr>
                <p:cNvSpPr/>
                <p:nvPr/>
              </p:nvSpPr>
              <p:spPr>
                <a:xfrm>
                  <a:off x="530573" y="2595343"/>
                  <a:ext cx="5413576" cy="648000"/>
                </a:xfrm>
                <a:prstGeom prst="rect">
                  <a:avLst/>
                </a:pr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8" name="Rectangle 47">
                  <a:extLst>
                    <a:ext uri="{FF2B5EF4-FFF2-40B4-BE49-F238E27FC236}">
                      <a16:creationId xmlns:a16="http://schemas.microsoft.com/office/drawing/2014/main" id="{6425B2CE-25C1-DAB7-0CD7-EB58ED4CAF21}"/>
                    </a:ext>
                  </a:extLst>
                </p:cNvPr>
                <p:cNvSpPr/>
                <p:nvPr/>
              </p:nvSpPr>
              <p:spPr>
                <a:xfrm>
                  <a:off x="511481" y="2791211"/>
                  <a:ext cx="886708" cy="256265"/>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EQUITABLE</a:t>
                  </a:r>
                </a:p>
              </p:txBody>
            </p:sp>
          </p:grpSp>
          <p:sp>
            <p:nvSpPr>
              <p:cNvPr id="46" name="Rectangle 45">
                <a:extLst>
                  <a:ext uri="{FF2B5EF4-FFF2-40B4-BE49-F238E27FC236}">
                    <a16:creationId xmlns:a16="http://schemas.microsoft.com/office/drawing/2014/main" id="{CFE31C81-896D-B9EA-803F-3EF26237E2A6}"/>
                  </a:ext>
                </a:extLst>
              </p:cNvPr>
              <p:cNvSpPr/>
              <p:nvPr/>
            </p:nvSpPr>
            <p:spPr>
              <a:xfrm>
                <a:off x="1604753" y="2701148"/>
                <a:ext cx="4193949" cy="397994"/>
              </a:xfrm>
              <a:prstGeom prst="rect">
                <a:avLst/>
              </a:prstGeom>
            </p:spPr>
            <p:txBody>
              <a:bodyPr wrap="square">
                <a:spAutoFit/>
              </a:bodyPr>
              <a:lstStyle/>
              <a:p>
                <a:pPr algn="just" defTabSz="1644650">
                  <a:lnSpc>
                    <a:spcPct val="90000"/>
                  </a:lnSpc>
                  <a:spcBef>
                    <a:spcPct val="0"/>
                  </a:spcBef>
                  <a:spcAft>
                    <a:spcPct val="35000"/>
                  </a:spcAft>
                  <a:defRPr/>
                </a:pPr>
                <a:r>
                  <a:rPr lang="en-GB" sz="1100">
                    <a:solidFill>
                      <a:schemeClr val="bg1"/>
                    </a:solidFill>
                  </a:rPr>
                  <a:t>People receive support in accessing mental health services based on need, reducing inequity in outcomes and access</a:t>
                </a:r>
                <a:endParaRPr lang="en-GB" sz="1100" kern="0">
                  <a:solidFill>
                    <a:schemeClr val="bg1"/>
                  </a:solidFill>
                  <a:highlight>
                    <a:srgbClr val="FFFF00"/>
                  </a:highlight>
                  <a:ea typeface="Calibri" panose="020F0502020204030204" pitchFamily="34" charset="0"/>
                  <a:cs typeface="Arial" panose="020B0604020202020204" pitchFamily="34" charset="0"/>
                </a:endParaRPr>
              </a:p>
            </p:txBody>
          </p:sp>
        </p:grpSp>
        <p:grpSp>
          <p:nvGrpSpPr>
            <p:cNvPr id="40" name="Group 39">
              <a:extLst>
                <a:ext uri="{FF2B5EF4-FFF2-40B4-BE49-F238E27FC236}">
                  <a16:creationId xmlns:a16="http://schemas.microsoft.com/office/drawing/2014/main" id="{98445540-DE07-8A44-8927-DF1A491B0DCE}"/>
                </a:ext>
              </a:extLst>
            </p:cNvPr>
            <p:cNvGrpSpPr/>
            <p:nvPr/>
          </p:nvGrpSpPr>
          <p:grpSpPr>
            <a:xfrm>
              <a:off x="439072" y="6127753"/>
              <a:ext cx="5505077" cy="740524"/>
              <a:chOff x="439072" y="6127753"/>
              <a:chExt cx="5505077" cy="740524"/>
            </a:xfrm>
          </p:grpSpPr>
          <p:grpSp>
            <p:nvGrpSpPr>
              <p:cNvPr id="41" name="Group 40">
                <a:extLst>
                  <a:ext uri="{FF2B5EF4-FFF2-40B4-BE49-F238E27FC236}">
                    <a16:creationId xmlns:a16="http://schemas.microsoft.com/office/drawing/2014/main" id="{0472881C-7C71-FAA6-C351-D9240B1499F1}"/>
                  </a:ext>
                </a:extLst>
              </p:cNvPr>
              <p:cNvGrpSpPr/>
              <p:nvPr/>
            </p:nvGrpSpPr>
            <p:grpSpPr>
              <a:xfrm>
                <a:off x="439072" y="6200157"/>
                <a:ext cx="5505077" cy="648000"/>
                <a:chOff x="413914" y="7138926"/>
                <a:chExt cx="5505077" cy="648000"/>
              </a:xfrm>
            </p:grpSpPr>
            <p:sp>
              <p:nvSpPr>
                <p:cNvPr id="43" name="Rectangle 42">
                  <a:extLst>
                    <a:ext uri="{FF2B5EF4-FFF2-40B4-BE49-F238E27FC236}">
                      <a16:creationId xmlns:a16="http://schemas.microsoft.com/office/drawing/2014/main" id="{FFF634F6-CE97-4036-7BBD-039120E023A9}"/>
                    </a:ext>
                  </a:extLst>
                </p:cNvPr>
                <p:cNvSpPr/>
                <p:nvPr/>
              </p:nvSpPr>
              <p:spPr>
                <a:xfrm>
                  <a:off x="505415" y="7138926"/>
                  <a:ext cx="5413576" cy="648000"/>
                </a:xfrm>
                <a:prstGeom prst="rect">
                  <a:avLst/>
                </a:pr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4" name="Rectangle 43">
                  <a:extLst>
                    <a:ext uri="{FF2B5EF4-FFF2-40B4-BE49-F238E27FC236}">
                      <a16:creationId xmlns:a16="http://schemas.microsoft.com/office/drawing/2014/main" id="{4CAFD7F2-1A9B-9B1D-A2E2-1FB4C03EE060}"/>
                    </a:ext>
                  </a:extLst>
                </p:cNvPr>
                <p:cNvSpPr/>
                <p:nvPr/>
              </p:nvSpPr>
              <p:spPr>
                <a:xfrm>
                  <a:off x="413914" y="7223872"/>
                  <a:ext cx="1081842" cy="425758"/>
                </a:xfrm>
                <a:prstGeom prst="rect">
                  <a:avLst/>
                </a:prstGeom>
              </p:spPr>
              <p:txBody>
                <a:bodyPr wrap="square">
                  <a:spAutoFit/>
                </a:bodyPr>
                <a:lstStyle/>
                <a:p>
                  <a:pPr lvl="0" algn="ctr" defTabSz="1644650">
                    <a:lnSpc>
                      <a:spcPct val="90000"/>
                    </a:lnSpc>
                    <a:spcBef>
                      <a:spcPct val="0"/>
                    </a:spcBef>
                    <a:spcAft>
                      <a:spcPct val="35000"/>
                    </a:spcAft>
                    <a:defRPr/>
                  </a:pPr>
                  <a:r>
                    <a:rPr lang="en-US" sz="1200" b="1" kern="0">
                      <a:solidFill>
                        <a:schemeClr val="bg1"/>
                      </a:solidFill>
                    </a:rPr>
                    <a:t>PERSON CENTERED</a:t>
                  </a:r>
                </a:p>
              </p:txBody>
            </p:sp>
          </p:grpSp>
          <p:sp>
            <p:nvSpPr>
              <p:cNvPr id="42" name="Rectangle 41">
                <a:extLst>
                  <a:ext uri="{FF2B5EF4-FFF2-40B4-BE49-F238E27FC236}">
                    <a16:creationId xmlns:a16="http://schemas.microsoft.com/office/drawing/2014/main" id="{F9999E70-28D2-EA49-13CD-BC80BCCD3CBA}"/>
                  </a:ext>
                </a:extLst>
              </p:cNvPr>
              <p:cNvSpPr/>
              <p:nvPr/>
            </p:nvSpPr>
            <p:spPr>
              <a:xfrm>
                <a:off x="1462050" y="6127753"/>
                <a:ext cx="4312103" cy="740524"/>
              </a:xfrm>
              <a:prstGeom prst="rect">
                <a:avLst/>
              </a:prstGeom>
            </p:spPr>
            <p:txBody>
              <a:bodyPr wrap="square">
                <a:spAutoFit/>
              </a:bodyPr>
              <a:lstStyle/>
              <a:p>
                <a:pPr marL="6350" indent="-6350" algn="just">
                  <a:lnSpc>
                    <a:spcPts val="1000"/>
                  </a:lnSpc>
                  <a:spcAft>
                    <a:spcPts val="65"/>
                  </a:spcAft>
                </a:pPr>
                <a:r>
                  <a:rPr lang="en-GB" sz="1100">
                    <a:solidFill>
                      <a:schemeClr val="bg1"/>
                    </a:solidFill>
                  </a:rPr>
                  <a:t>People are empowered to maximise their health and wellbeing and have assistance to support them in deciding which treatment is the most appropriate for them. Families and carers are also appropriately informed, supported an equipped with the tools and skills to support the heath and care of their family member. </a:t>
                </a:r>
                <a:endParaRPr lang="en-GB" sz="1100" kern="0">
                  <a:solidFill>
                    <a:schemeClr val="bg1"/>
                  </a:solidFill>
                  <a:ea typeface="Calibri" panose="020F0502020204030204" pitchFamily="34" charset="0"/>
                  <a:cs typeface="Arial" panose="020B0604020202020204" pitchFamily="34" charset="0"/>
                </a:endParaRPr>
              </a:p>
            </p:txBody>
          </p:sp>
        </p:grpSp>
      </p:grpSp>
      <p:sp>
        <p:nvSpPr>
          <p:cNvPr id="10" name="TextBox 9">
            <a:extLst>
              <a:ext uri="{FF2B5EF4-FFF2-40B4-BE49-F238E27FC236}">
                <a16:creationId xmlns:a16="http://schemas.microsoft.com/office/drawing/2014/main" id="{846651A4-183D-81EE-69DE-0FA498D93C82}"/>
              </a:ext>
            </a:extLst>
          </p:cNvPr>
          <p:cNvSpPr txBox="1"/>
          <p:nvPr/>
        </p:nvSpPr>
        <p:spPr>
          <a:xfrm>
            <a:off x="335773" y="859307"/>
            <a:ext cx="9225740" cy="1200329"/>
          </a:xfrm>
          <a:prstGeom prst="rect">
            <a:avLst/>
          </a:prstGeom>
          <a:noFill/>
        </p:spPr>
        <p:txBody>
          <a:bodyPr wrap="square" lIns="91440" tIns="45720" rIns="91440" bIns="45720" anchor="t">
            <a:spAutoFit/>
          </a:bodyPr>
          <a:lstStyle/>
          <a:p>
            <a:pPr algn="just">
              <a:defRPr/>
            </a:pPr>
            <a:r>
              <a:rPr lang="en-GB" sz="1200">
                <a:ea typeface="Verdana"/>
                <a:cs typeface="Helvetica"/>
              </a:rPr>
              <a:t>Our aim is that people have easy access to tools and support to maintain and improve their mental wellbeing. We will do more to improve the quality of life for people who have been diagnosed with and treated for mental illness and Learning disabilities. Pathways within Mental Health and Learning Disabilities are complex and often delivered within different parts of the overall model of services, so we need to streamline these. We have made significant progress in moving from a predominantly inpatient model to a more community focused service, and  moreover, we need to centralise our adult acute mental health inpatient service into a modern facility. This will provide a better patient and staff experience, improve outcomes and enable more sustainable staffing. </a:t>
            </a:r>
          </a:p>
        </p:txBody>
      </p:sp>
      <p:sp>
        <p:nvSpPr>
          <p:cNvPr id="11" name="TextBox 10">
            <a:extLst>
              <a:ext uri="{FF2B5EF4-FFF2-40B4-BE49-F238E27FC236}">
                <a16:creationId xmlns:a16="http://schemas.microsoft.com/office/drawing/2014/main" id="{19D038E8-3534-322F-8417-DE2C624BE495}"/>
              </a:ext>
            </a:extLst>
          </p:cNvPr>
          <p:cNvSpPr txBox="1"/>
          <p:nvPr/>
        </p:nvSpPr>
        <p:spPr>
          <a:xfrm>
            <a:off x="6071269" y="2230267"/>
            <a:ext cx="3572189" cy="1429464"/>
          </a:xfrm>
          <a:prstGeom prst="bracketPair">
            <a:avLst>
              <a:gd name="adj" fmla="val 2528"/>
            </a:avLst>
          </a:prstGeom>
          <a:noFill/>
          <a:ln w="38100">
            <a:solidFill>
              <a:srgbClr val="0A7F7C"/>
            </a:solidFill>
          </a:ln>
        </p:spPr>
        <p:txBody>
          <a:bodyPr wrap="square" lIns="91440" tIns="45720" rIns="91440" bIns="45720" anchor="t">
            <a:spAutoFit/>
          </a:bodyPr>
          <a:lstStyle/>
          <a:p>
            <a:pPr algn="just"/>
            <a:r>
              <a:rPr lang="en-GB" sz="1400" b="1"/>
              <a:t>Measuring Delivery</a:t>
            </a:r>
            <a:endParaRPr lang="en-US" sz="1400"/>
          </a:p>
          <a:p>
            <a:pPr marL="171450" indent="-171450" defTabSz="914400">
              <a:buFont typeface="Arial"/>
              <a:buChar char="•"/>
              <a:defRPr/>
            </a:pPr>
            <a:r>
              <a:rPr lang="en-GB" sz="1200">
                <a:latin typeface="Aptos"/>
                <a:ea typeface="Verdana"/>
                <a:cs typeface="Arial"/>
              </a:rPr>
              <a:t>%</a:t>
            </a:r>
            <a:r>
              <a:rPr lang="en-GB" sz="1200">
                <a:ea typeface="Verdana"/>
              </a:rPr>
              <a:t> </a:t>
            </a:r>
            <a:r>
              <a:rPr kumimoji="0" lang="en-GB" sz="1200" b="0" i="0" u="none" strike="noStrike" kern="1200" cap="none" spc="0" normalizeH="0" baseline="0" noProof="0">
                <a:ln>
                  <a:noFill/>
                </a:ln>
                <a:effectLst/>
                <a:uLnTx/>
                <a:uFillTx/>
                <a:ea typeface="Verdana"/>
              </a:rPr>
              <a:t>mental health assessments undertaken within (up to and including) 28 days from the date of receipt of referral</a:t>
            </a:r>
            <a:endParaRPr lang="en-GB" sz="1200" b="1">
              <a:ea typeface="Verdana"/>
            </a:endParaRPr>
          </a:p>
          <a:p>
            <a:pPr marL="171450" indent="-171450" algn="just" defTabSz="914400">
              <a:buFont typeface="Arial"/>
              <a:buChar char="•"/>
              <a:defRPr/>
            </a:pPr>
            <a:r>
              <a:rPr lang="en-GB" sz="1200">
                <a:latin typeface="Aptos"/>
                <a:ea typeface="Verdana"/>
                <a:cs typeface="Arial"/>
              </a:rPr>
              <a:t>%</a:t>
            </a:r>
            <a:r>
              <a:rPr lang="en-GB" sz="1200">
                <a:ea typeface="Verdana"/>
              </a:rPr>
              <a:t> </a:t>
            </a:r>
            <a:r>
              <a:rPr kumimoji="0" lang="en-GB" sz="1200" b="0" i="0" u="none" strike="noStrike" kern="1200" cap="none" spc="0" normalizeH="0" baseline="0" noProof="0">
                <a:ln>
                  <a:noFill/>
                </a:ln>
                <a:effectLst/>
                <a:uLnTx/>
                <a:uFillTx/>
                <a:ea typeface="Verdana"/>
              </a:rPr>
              <a:t>of therapeutic interventions started within (up to and including) 28 days following an assessment by LPMHSS</a:t>
            </a:r>
            <a:endParaRPr lang="en-GB" sz="1200" b="1" i="0" u="none" strike="noStrike" kern="1200" cap="none" spc="0" normalizeH="0" baseline="0" noProof="0">
              <a:ln>
                <a:noFill/>
              </a:ln>
              <a:effectLst/>
              <a:uLnTx/>
              <a:uFillTx/>
              <a:ea typeface="Verdana" panose="020B0604030504040204" pitchFamily="34" charset="0"/>
              <a:cs typeface="Arial"/>
            </a:endParaRPr>
          </a:p>
        </p:txBody>
      </p:sp>
      <p:sp>
        <p:nvSpPr>
          <p:cNvPr id="6" name="Rectangle: Rounded Corners 5">
            <a:extLst>
              <a:ext uri="{FF2B5EF4-FFF2-40B4-BE49-F238E27FC236}">
                <a16:creationId xmlns:a16="http://schemas.microsoft.com/office/drawing/2014/main" id="{696124CF-5D34-D2B3-3B11-08469888B562}"/>
              </a:ext>
            </a:extLst>
          </p:cNvPr>
          <p:cNvSpPr/>
          <p:nvPr/>
        </p:nvSpPr>
        <p:spPr>
          <a:xfrm>
            <a:off x="6075019" y="5416926"/>
            <a:ext cx="3574473" cy="762469"/>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chemeClr val="tx1"/>
                </a:solidFill>
              </a:rPr>
              <a:t>We will be driving change in Mental Health through a special programme to ensure approach to ensure safety of service delivery and environment of care </a:t>
            </a:r>
          </a:p>
        </p:txBody>
      </p:sp>
      <p:sp>
        <p:nvSpPr>
          <p:cNvPr id="9" name="Rectangle: Rounded Corners 8">
            <a:extLst>
              <a:ext uri="{FF2B5EF4-FFF2-40B4-BE49-F238E27FC236}">
                <a16:creationId xmlns:a16="http://schemas.microsoft.com/office/drawing/2014/main" id="{AE24059F-63EC-49E3-7EC5-3BB52A9FDB8E}"/>
              </a:ext>
            </a:extLst>
          </p:cNvPr>
          <p:cNvSpPr/>
          <p:nvPr/>
        </p:nvSpPr>
        <p:spPr>
          <a:xfrm>
            <a:off x="6155764" y="3811894"/>
            <a:ext cx="3373531" cy="50674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The West Glamorgan Regional Partnership - Swansea Bay University Health  Board">
            <a:extLst>
              <a:ext uri="{FF2B5EF4-FFF2-40B4-BE49-F238E27FC236}">
                <a16:creationId xmlns:a16="http://schemas.microsoft.com/office/drawing/2014/main" id="{6E05978B-893D-8E69-2C50-C98130DEA6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10" t="3175" r="67810" b="-1610"/>
          <a:stretch/>
        </p:blipFill>
        <p:spPr bwMode="auto">
          <a:xfrm>
            <a:off x="6171963" y="3813677"/>
            <a:ext cx="514583" cy="502093"/>
          </a:xfrm>
          <a:prstGeom prst="ellipse">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FDDF0A94-C87F-CCE2-19FC-27EC4C44718E}"/>
              </a:ext>
            </a:extLst>
          </p:cNvPr>
          <p:cNvSpPr txBox="1"/>
          <p:nvPr/>
        </p:nvSpPr>
        <p:spPr>
          <a:xfrm>
            <a:off x="6666070" y="3854100"/>
            <a:ext cx="273300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a:t>Linked to West Glamorgan RPB Emotional Wellbeing and Dementia work </a:t>
            </a:r>
          </a:p>
        </p:txBody>
      </p:sp>
    </p:spTree>
    <p:extLst>
      <p:ext uri="{BB962C8B-B14F-4D97-AF65-F5344CB8AC3E}">
        <p14:creationId xmlns:p14="http://schemas.microsoft.com/office/powerpoint/2010/main" val="27890206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2C1A43-1BC6-2E6E-A2A1-5BA2B394653F}"/>
            </a:ext>
          </a:extLst>
        </p:cNvPr>
        <p:cNvGrpSpPr/>
        <p:nvPr/>
      </p:nvGrpSpPr>
      <p:grpSpPr>
        <a:xfrm>
          <a:off x="0" y="0"/>
          <a:ext cx="0" cy="0"/>
          <a:chOff x="0" y="0"/>
          <a:chExt cx="0" cy="0"/>
        </a:xfrm>
      </p:grpSpPr>
      <p:pic>
        <p:nvPicPr>
          <p:cNvPr id="9" name="Picture 8" descr="A rainbow in a black background&#10;&#10;AI-generated content may be incorrect.">
            <a:extLst>
              <a:ext uri="{FF2B5EF4-FFF2-40B4-BE49-F238E27FC236}">
                <a16:creationId xmlns:a16="http://schemas.microsoft.com/office/drawing/2014/main" id="{22980BD8-38F2-EDED-57A0-6FD10F28AC5B}"/>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1777FF32-AE47-F5AE-A649-497BBE794C8E}"/>
              </a:ext>
            </a:extLst>
          </p:cNvPr>
          <p:cNvSpPr>
            <a:spLocks noGrp="1"/>
          </p:cNvSpPr>
          <p:nvPr>
            <p:ph type="sldNum" sz="quarter" idx="12"/>
          </p:nvPr>
        </p:nvSpPr>
        <p:spPr/>
        <p:txBody>
          <a:bodyPr/>
          <a:lstStyle/>
          <a:p>
            <a:r>
              <a:rPr lang="en-GB"/>
              <a:t>66</a:t>
            </a:r>
            <a:endParaRPr lang="en-US"/>
          </a:p>
        </p:txBody>
      </p:sp>
      <p:sp>
        <p:nvSpPr>
          <p:cNvPr id="5" name="TextBox 4">
            <a:extLst>
              <a:ext uri="{FF2B5EF4-FFF2-40B4-BE49-F238E27FC236}">
                <a16:creationId xmlns:a16="http://schemas.microsoft.com/office/drawing/2014/main" id="{3C1DC313-9A07-85A1-7FEF-9996144262A0}"/>
              </a:ext>
            </a:extLst>
          </p:cNvPr>
          <p:cNvSpPr txBox="1"/>
          <p:nvPr/>
        </p:nvSpPr>
        <p:spPr>
          <a:xfrm>
            <a:off x="344488" y="465674"/>
            <a:ext cx="5759450" cy="369332"/>
          </a:xfrm>
          <a:prstGeom prst="rect">
            <a:avLst/>
          </a:prstGeom>
          <a:noFill/>
        </p:spPr>
        <p:txBody>
          <a:bodyPr wrap="square" rtlCol="0">
            <a:spAutoFit/>
          </a:bodyPr>
          <a:lstStyle/>
          <a:p>
            <a:pPr>
              <a:defRPr/>
            </a:pPr>
            <a:r>
              <a:rPr lang="en-GB" b="1">
                <a:solidFill>
                  <a:srgbClr val="834AAD"/>
                </a:solidFill>
                <a:latin typeface="Aptos Black" panose="020F0502020204030204" pitchFamily="34" charset="0"/>
              </a:rPr>
              <a:t>Learning Disabilities</a:t>
            </a:r>
          </a:p>
        </p:txBody>
      </p:sp>
      <p:grpSp>
        <p:nvGrpSpPr>
          <p:cNvPr id="33" name="Group 32">
            <a:extLst>
              <a:ext uri="{FF2B5EF4-FFF2-40B4-BE49-F238E27FC236}">
                <a16:creationId xmlns:a16="http://schemas.microsoft.com/office/drawing/2014/main" id="{2E5428CC-4A8F-DC95-31D4-064425017763}"/>
              </a:ext>
            </a:extLst>
          </p:cNvPr>
          <p:cNvGrpSpPr/>
          <p:nvPr/>
        </p:nvGrpSpPr>
        <p:grpSpPr>
          <a:xfrm>
            <a:off x="319714" y="2707072"/>
            <a:ext cx="5663647" cy="4002121"/>
            <a:chOff x="399321" y="2595343"/>
            <a:chExt cx="5663647" cy="4002121"/>
          </a:xfrm>
        </p:grpSpPr>
        <p:grpSp>
          <p:nvGrpSpPr>
            <p:cNvPr id="34" name="Group 33">
              <a:extLst>
                <a:ext uri="{FF2B5EF4-FFF2-40B4-BE49-F238E27FC236}">
                  <a16:creationId xmlns:a16="http://schemas.microsoft.com/office/drawing/2014/main" id="{A1C43A25-0938-4968-A65D-CABDDEE0FB87}"/>
                </a:ext>
              </a:extLst>
            </p:cNvPr>
            <p:cNvGrpSpPr/>
            <p:nvPr/>
          </p:nvGrpSpPr>
          <p:grpSpPr>
            <a:xfrm>
              <a:off x="530573" y="3946678"/>
              <a:ext cx="5532395" cy="701731"/>
              <a:chOff x="530573" y="3946678"/>
              <a:chExt cx="5532395" cy="701731"/>
            </a:xfrm>
          </p:grpSpPr>
          <p:grpSp>
            <p:nvGrpSpPr>
              <p:cNvPr id="60" name="Group 59">
                <a:extLst>
                  <a:ext uri="{FF2B5EF4-FFF2-40B4-BE49-F238E27FC236}">
                    <a16:creationId xmlns:a16="http://schemas.microsoft.com/office/drawing/2014/main" id="{7CD7EDB0-45F9-419E-D6F3-580F18AC1262}"/>
                  </a:ext>
                </a:extLst>
              </p:cNvPr>
              <p:cNvGrpSpPr/>
              <p:nvPr/>
            </p:nvGrpSpPr>
            <p:grpSpPr>
              <a:xfrm>
                <a:off x="530573" y="3959752"/>
                <a:ext cx="5532395" cy="636762"/>
                <a:chOff x="530573" y="4329655"/>
                <a:chExt cx="5532395" cy="636762"/>
              </a:xfrm>
            </p:grpSpPr>
            <p:sp>
              <p:nvSpPr>
                <p:cNvPr id="62" name="Arrow: Pentagon 61">
                  <a:extLst>
                    <a:ext uri="{FF2B5EF4-FFF2-40B4-BE49-F238E27FC236}">
                      <a16:creationId xmlns:a16="http://schemas.microsoft.com/office/drawing/2014/main" id="{13BC197E-6F25-13D5-D12B-B1D9AD4D92E0}"/>
                    </a:ext>
                  </a:extLst>
                </p:cNvPr>
                <p:cNvSpPr/>
                <p:nvPr/>
              </p:nvSpPr>
              <p:spPr>
                <a:xfrm>
                  <a:off x="530573" y="4329655"/>
                  <a:ext cx="5532395" cy="636762"/>
                </a:xfrm>
                <a:prstGeom prst="rect">
                  <a:avLst/>
                </a:pr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3" name="Rectangle 62">
                  <a:extLst>
                    <a:ext uri="{FF2B5EF4-FFF2-40B4-BE49-F238E27FC236}">
                      <a16:creationId xmlns:a16="http://schemas.microsoft.com/office/drawing/2014/main" id="{42D4BE78-D2F9-6989-58C7-5EFBF1FB72A2}"/>
                    </a:ext>
                  </a:extLst>
                </p:cNvPr>
                <p:cNvSpPr/>
                <p:nvPr/>
              </p:nvSpPr>
              <p:spPr>
                <a:xfrm>
                  <a:off x="629718" y="4525523"/>
                  <a:ext cx="543739"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SAFE</a:t>
                  </a:r>
                </a:p>
              </p:txBody>
            </p:sp>
          </p:grpSp>
          <p:sp>
            <p:nvSpPr>
              <p:cNvPr id="61" name="Rectangle 60">
                <a:extLst>
                  <a:ext uri="{FF2B5EF4-FFF2-40B4-BE49-F238E27FC236}">
                    <a16:creationId xmlns:a16="http://schemas.microsoft.com/office/drawing/2014/main" id="{060BA426-990F-FDC6-08D9-D3FEB2941747}"/>
                  </a:ext>
                </a:extLst>
              </p:cNvPr>
              <p:cNvSpPr/>
              <p:nvPr/>
            </p:nvSpPr>
            <p:spPr>
              <a:xfrm>
                <a:off x="1508392" y="3946678"/>
                <a:ext cx="4433455" cy="701731"/>
              </a:xfrm>
              <a:prstGeom prst="rect">
                <a:avLst/>
              </a:prstGeom>
            </p:spPr>
            <p:txBody>
              <a:bodyPr wrap="square">
                <a:spAutoFit/>
              </a:bodyPr>
              <a:lstStyle/>
              <a:p>
                <a:pPr marL="0" marR="0" lvl="0" indent="-6350" algn="just" defTabSz="1644650" rtl="0" eaLnBrk="1" fontAlgn="auto" latinLnBrk="0" hangingPunct="1">
                  <a:lnSpc>
                    <a:spcPct val="90000"/>
                  </a:lnSpc>
                  <a:spcBef>
                    <a:spcPct val="0"/>
                  </a:spcBef>
                  <a:spcAft>
                    <a:spcPct val="35000"/>
                  </a:spcAft>
                  <a:buClrTx/>
                  <a:buSzTx/>
                  <a:buFontTx/>
                  <a:buNone/>
                  <a:tabLst/>
                  <a:defRPr/>
                </a:pPr>
                <a:r>
                  <a:rPr kumimoji="0" lang="en-GB" sz="1100" b="0" i="0" u="none" strike="noStrike" kern="1200" cap="none" spc="0" normalizeH="0" baseline="0" noProof="0">
                    <a:ln>
                      <a:noFill/>
                    </a:ln>
                    <a:solidFill>
                      <a:schemeClr val="bg1"/>
                    </a:solidFill>
                    <a:effectLst/>
                    <a:uLnTx/>
                    <a:uFillTx/>
                    <a:latin typeface="Calibri" panose="020F0502020204030204"/>
                    <a:ea typeface="+mn-ea"/>
                    <a:cs typeface="+mn-cs"/>
                  </a:rPr>
                  <a:t>People who need access to services are seen by the right person, in the right place, first time and appropriately triaged and risk assessed to prevent further harm. People access services in an environment that is fit for purpose. </a:t>
                </a:r>
              </a:p>
            </p:txBody>
          </p:sp>
        </p:grpSp>
        <p:grpSp>
          <p:nvGrpSpPr>
            <p:cNvPr id="35" name="Group 34">
              <a:extLst>
                <a:ext uri="{FF2B5EF4-FFF2-40B4-BE49-F238E27FC236}">
                  <a16:creationId xmlns:a16="http://schemas.microsoft.com/office/drawing/2014/main" id="{C45737F6-05B4-60B3-F2E9-32EA7E684441}"/>
                </a:ext>
              </a:extLst>
            </p:cNvPr>
            <p:cNvGrpSpPr/>
            <p:nvPr/>
          </p:nvGrpSpPr>
          <p:grpSpPr>
            <a:xfrm>
              <a:off x="530573" y="4627588"/>
              <a:ext cx="5532395" cy="636762"/>
              <a:chOff x="530573" y="4627588"/>
              <a:chExt cx="5532395" cy="636762"/>
            </a:xfrm>
          </p:grpSpPr>
          <p:grpSp>
            <p:nvGrpSpPr>
              <p:cNvPr id="56" name="Group 55">
                <a:extLst>
                  <a:ext uri="{FF2B5EF4-FFF2-40B4-BE49-F238E27FC236}">
                    <a16:creationId xmlns:a16="http://schemas.microsoft.com/office/drawing/2014/main" id="{00468024-D14C-5E25-5582-5EF7AA897AA3}"/>
                  </a:ext>
                </a:extLst>
              </p:cNvPr>
              <p:cNvGrpSpPr/>
              <p:nvPr/>
            </p:nvGrpSpPr>
            <p:grpSpPr>
              <a:xfrm>
                <a:off x="530573" y="4627588"/>
                <a:ext cx="5532395" cy="636762"/>
                <a:chOff x="530573" y="5176367"/>
                <a:chExt cx="5532395" cy="636762"/>
              </a:xfrm>
            </p:grpSpPr>
            <p:sp>
              <p:nvSpPr>
                <p:cNvPr id="58" name="Arrow: Pentagon 57">
                  <a:extLst>
                    <a:ext uri="{FF2B5EF4-FFF2-40B4-BE49-F238E27FC236}">
                      <a16:creationId xmlns:a16="http://schemas.microsoft.com/office/drawing/2014/main" id="{082118AE-1C44-DF66-50BD-E34D4658CAF0}"/>
                    </a:ext>
                  </a:extLst>
                </p:cNvPr>
                <p:cNvSpPr/>
                <p:nvPr/>
              </p:nvSpPr>
              <p:spPr>
                <a:xfrm>
                  <a:off x="530573" y="5176367"/>
                  <a:ext cx="5532395" cy="636762"/>
                </a:xfrm>
                <a:prstGeom prst="rect">
                  <a:avLst/>
                </a:pr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9" name="Rectangle 58">
                  <a:extLst>
                    <a:ext uri="{FF2B5EF4-FFF2-40B4-BE49-F238E27FC236}">
                      <a16:creationId xmlns:a16="http://schemas.microsoft.com/office/drawing/2014/main" id="{B944971F-FFA5-3356-D302-C4C014BE84DC}"/>
                    </a:ext>
                  </a:extLst>
                </p:cNvPr>
                <p:cNvSpPr/>
                <p:nvPr/>
              </p:nvSpPr>
              <p:spPr>
                <a:xfrm>
                  <a:off x="562252" y="5372235"/>
                  <a:ext cx="691216"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TIMELY</a:t>
                  </a:r>
                </a:p>
              </p:txBody>
            </p:sp>
          </p:grpSp>
          <p:sp>
            <p:nvSpPr>
              <p:cNvPr id="57" name="Rectangle 56">
                <a:extLst>
                  <a:ext uri="{FF2B5EF4-FFF2-40B4-BE49-F238E27FC236}">
                    <a16:creationId xmlns:a16="http://schemas.microsoft.com/office/drawing/2014/main" id="{32277F93-1A39-BDE1-185D-1A04AE2D634B}"/>
                  </a:ext>
                </a:extLst>
              </p:cNvPr>
              <p:cNvSpPr/>
              <p:nvPr/>
            </p:nvSpPr>
            <p:spPr>
              <a:xfrm>
                <a:off x="1522358" y="4695427"/>
                <a:ext cx="4433455" cy="482248"/>
              </a:xfrm>
              <a:prstGeom prst="rect">
                <a:avLst/>
              </a:prstGeom>
            </p:spPr>
            <p:txBody>
              <a:bodyPr wrap="square">
                <a:spAutoFit/>
              </a:bodyPr>
              <a:lstStyle/>
              <a:p>
                <a:pPr marL="0" marR="0" lvl="0" indent="0" algn="just" defTabSz="1644650" rtl="0" eaLnBrk="1" fontAlgn="auto" latinLnBrk="0" hangingPunct="1">
                  <a:lnSpc>
                    <a:spcPts val="1000"/>
                  </a:lnSpc>
                  <a:spcBef>
                    <a:spcPct val="0"/>
                  </a:spcBef>
                  <a:spcAft>
                    <a:spcPct val="35000"/>
                  </a:spcAft>
                  <a:buClrTx/>
                  <a:buSzTx/>
                  <a:buFontTx/>
                  <a:buNone/>
                  <a:tabLst/>
                  <a:defRPr/>
                </a:pPr>
                <a:r>
                  <a:rPr kumimoji="0" lang="en-GB" sz="1100" b="0" i="0" u="none" strike="noStrike" kern="1200" cap="none" spc="0" normalizeH="0" baseline="0" noProof="0">
                    <a:ln>
                      <a:noFill/>
                    </a:ln>
                    <a:solidFill>
                      <a:schemeClr val="bg1"/>
                    </a:solidFill>
                    <a:effectLst/>
                    <a:uLnTx/>
                    <a:uFillTx/>
                    <a:latin typeface="Calibri" panose="020F0502020204030204"/>
                    <a:ea typeface="+mn-ea"/>
                    <a:cs typeface="+mn-cs"/>
                  </a:rPr>
                  <a:t>People can access and receive appropriate treatment and intervention in line with national standards</a:t>
                </a:r>
                <a:r>
                  <a:rPr lang="en-GB" sz="1100">
                    <a:solidFill>
                      <a:schemeClr val="bg1"/>
                    </a:solidFill>
                    <a:latin typeface="Calibri" panose="020F0502020204030204"/>
                  </a:rPr>
                  <a:t> </a:t>
                </a:r>
                <a:r>
                  <a:rPr kumimoji="0" lang="en-GB" sz="1100" b="0" i="0" u="none" strike="noStrike" kern="1200" cap="none" spc="0" normalizeH="0" baseline="0" noProof="0">
                    <a:ln>
                      <a:noFill/>
                    </a:ln>
                    <a:solidFill>
                      <a:schemeClr val="bg1"/>
                    </a:solidFill>
                    <a:effectLst/>
                    <a:uLnTx/>
                    <a:uFillTx/>
                    <a:latin typeface="Calibri" panose="020F0502020204030204"/>
                    <a:ea typeface="+mn-ea"/>
                    <a:cs typeface="+mn-cs"/>
                  </a:rPr>
                  <a:t>at the right time to support their health &amp; wellbeing. </a:t>
                </a:r>
                <a:endParaRPr kumimoji="0" lang="en-GB" sz="1100" b="0" i="0" u="none" strike="noStrike" kern="0" cap="none" spc="0" normalizeH="0" baseline="0" noProof="0">
                  <a:ln>
                    <a:noFill/>
                  </a:ln>
                  <a:solidFill>
                    <a:schemeClr val="bg1"/>
                  </a:solidFill>
                  <a:effectLst/>
                  <a:uLnTx/>
                  <a:uFillTx/>
                  <a:latin typeface="Calibri" panose="020F0502020204030204"/>
                  <a:ea typeface="Calibri" panose="020F0502020204030204" pitchFamily="34" charset="0"/>
                  <a:cs typeface="Arial" panose="020B0604020202020204" pitchFamily="34" charset="0"/>
                </a:endParaRPr>
              </a:p>
            </p:txBody>
          </p:sp>
        </p:grpSp>
        <p:grpSp>
          <p:nvGrpSpPr>
            <p:cNvPr id="36" name="Group 35">
              <a:extLst>
                <a:ext uri="{FF2B5EF4-FFF2-40B4-BE49-F238E27FC236}">
                  <a16:creationId xmlns:a16="http://schemas.microsoft.com/office/drawing/2014/main" id="{D3109D35-146A-9B89-BBF8-2AF94A7FA853}"/>
                </a:ext>
              </a:extLst>
            </p:cNvPr>
            <p:cNvGrpSpPr/>
            <p:nvPr/>
          </p:nvGrpSpPr>
          <p:grpSpPr>
            <a:xfrm>
              <a:off x="400789" y="5301092"/>
              <a:ext cx="5662179" cy="658578"/>
              <a:chOff x="400789" y="5301092"/>
              <a:chExt cx="5662179" cy="658578"/>
            </a:xfrm>
          </p:grpSpPr>
          <p:grpSp>
            <p:nvGrpSpPr>
              <p:cNvPr id="52" name="Group 51">
                <a:extLst>
                  <a:ext uri="{FF2B5EF4-FFF2-40B4-BE49-F238E27FC236}">
                    <a16:creationId xmlns:a16="http://schemas.microsoft.com/office/drawing/2014/main" id="{3F75F107-F2E8-A810-F608-C1CAA825841A}"/>
                  </a:ext>
                </a:extLst>
              </p:cNvPr>
              <p:cNvGrpSpPr/>
              <p:nvPr/>
            </p:nvGrpSpPr>
            <p:grpSpPr>
              <a:xfrm>
                <a:off x="400789" y="5306381"/>
                <a:ext cx="5662179" cy="636762"/>
                <a:chOff x="400789" y="6020306"/>
                <a:chExt cx="5662179" cy="636762"/>
              </a:xfrm>
            </p:grpSpPr>
            <p:sp>
              <p:nvSpPr>
                <p:cNvPr id="54" name="Arrow: Pentagon 53">
                  <a:extLst>
                    <a:ext uri="{FF2B5EF4-FFF2-40B4-BE49-F238E27FC236}">
                      <a16:creationId xmlns:a16="http://schemas.microsoft.com/office/drawing/2014/main" id="{F20AC4B8-1298-E9F9-331F-923F8751A8D4}"/>
                    </a:ext>
                  </a:extLst>
                </p:cNvPr>
                <p:cNvSpPr/>
                <p:nvPr/>
              </p:nvSpPr>
              <p:spPr>
                <a:xfrm>
                  <a:off x="530573" y="6020306"/>
                  <a:ext cx="5532395" cy="636762"/>
                </a:xfrm>
                <a:prstGeom prst="rect">
                  <a:avLst/>
                </a:pr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5" name="Rectangle 54">
                  <a:extLst>
                    <a:ext uri="{FF2B5EF4-FFF2-40B4-BE49-F238E27FC236}">
                      <a16:creationId xmlns:a16="http://schemas.microsoft.com/office/drawing/2014/main" id="{5759311C-99CD-DC65-E459-5E66BED6983E}"/>
                    </a:ext>
                  </a:extLst>
                </p:cNvPr>
                <p:cNvSpPr/>
                <p:nvPr/>
              </p:nvSpPr>
              <p:spPr>
                <a:xfrm>
                  <a:off x="400789" y="6216174"/>
                  <a:ext cx="942887"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EFFECTIVE</a:t>
                  </a:r>
                </a:p>
              </p:txBody>
            </p:sp>
          </p:grpSp>
          <p:sp>
            <p:nvSpPr>
              <p:cNvPr id="53" name="Rectangle 52">
                <a:extLst>
                  <a:ext uri="{FF2B5EF4-FFF2-40B4-BE49-F238E27FC236}">
                    <a16:creationId xmlns:a16="http://schemas.microsoft.com/office/drawing/2014/main" id="{BC528D13-A3DF-F27B-77E9-49DC3F8DEEBA}"/>
                  </a:ext>
                </a:extLst>
              </p:cNvPr>
              <p:cNvSpPr/>
              <p:nvPr/>
            </p:nvSpPr>
            <p:spPr>
              <a:xfrm>
                <a:off x="1522358" y="5301092"/>
                <a:ext cx="4532449" cy="658578"/>
              </a:xfrm>
              <a:prstGeom prst="rect">
                <a:avLst/>
              </a:prstGeom>
            </p:spPr>
            <p:txBody>
              <a:bodyPr wrap="square">
                <a:spAutoFit/>
              </a:bodyPr>
              <a:lstStyle/>
              <a:p>
                <a:pPr marL="6350" marR="0" lvl="0" indent="-6350" algn="just" defTabSz="914400" rtl="0" eaLnBrk="1" fontAlgn="auto" latinLnBrk="0" hangingPunct="1">
                  <a:lnSpc>
                    <a:spcPts val="1100"/>
                  </a:lnSpc>
                  <a:spcBef>
                    <a:spcPts val="0"/>
                  </a:spcBef>
                  <a:spcAft>
                    <a:spcPts val="65"/>
                  </a:spcAft>
                  <a:buClrTx/>
                  <a:buSzTx/>
                  <a:buFontTx/>
                  <a:buNone/>
                  <a:tabLst/>
                  <a:defRPr/>
                </a:pPr>
                <a:r>
                  <a:rPr kumimoji="0" lang="en-GB" sz="1100" b="0" i="0" u="none" strike="noStrike" kern="1200" cap="none" spc="0" normalizeH="0" baseline="0" noProof="0">
                    <a:ln>
                      <a:noFill/>
                    </a:ln>
                    <a:solidFill>
                      <a:schemeClr val="bg1"/>
                    </a:solidFill>
                    <a:effectLst/>
                    <a:uLnTx/>
                    <a:uFillTx/>
                    <a:latin typeface="Calibri" panose="020F0502020204030204"/>
                    <a:ea typeface="+mn-ea"/>
                    <a:cs typeface="+mn-cs"/>
                  </a:rPr>
                  <a:t>People have access to a multi-disciplinary team and receive evidence based, responsive and optimal care based on clinical need. People receive proactive care and support for their physical, emotional, mental wellbeing and health in addition to evidence based specialist treatment as required. </a:t>
                </a:r>
                <a:endParaRPr kumimoji="0" lang="en-GB" sz="1100" b="0" i="0" u="none" strike="noStrike" kern="0" cap="none" spc="0" normalizeH="0" baseline="0" noProof="0">
                  <a:ln>
                    <a:noFill/>
                  </a:ln>
                  <a:solidFill>
                    <a:schemeClr val="bg1"/>
                  </a:solidFill>
                  <a:effectLst/>
                  <a:uLnTx/>
                  <a:uFillTx/>
                  <a:latin typeface="Calibri" panose="020F0502020204030204"/>
                  <a:ea typeface="Calibri" panose="020F0502020204030204" pitchFamily="34" charset="0"/>
                  <a:cs typeface="Arial" panose="020B0604020202020204" pitchFamily="34" charset="0"/>
                </a:endParaRPr>
              </a:p>
            </p:txBody>
          </p:sp>
        </p:grpSp>
        <p:grpSp>
          <p:nvGrpSpPr>
            <p:cNvPr id="37" name="Group 36">
              <a:extLst>
                <a:ext uri="{FF2B5EF4-FFF2-40B4-BE49-F238E27FC236}">
                  <a16:creationId xmlns:a16="http://schemas.microsoft.com/office/drawing/2014/main" id="{54FB38B4-5EF5-9AA3-5B48-DBFC188D4415}"/>
                </a:ext>
              </a:extLst>
            </p:cNvPr>
            <p:cNvGrpSpPr/>
            <p:nvPr/>
          </p:nvGrpSpPr>
          <p:grpSpPr>
            <a:xfrm>
              <a:off x="416274" y="3272759"/>
              <a:ext cx="5646694" cy="648000"/>
              <a:chOff x="416274" y="3272759"/>
              <a:chExt cx="5646694" cy="648000"/>
            </a:xfrm>
          </p:grpSpPr>
          <p:grpSp>
            <p:nvGrpSpPr>
              <p:cNvPr id="48" name="Group 47">
                <a:extLst>
                  <a:ext uri="{FF2B5EF4-FFF2-40B4-BE49-F238E27FC236}">
                    <a16:creationId xmlns:a16="http://schemas.microsoft.com/office/drawing/2014/main" id="{974E1204-A991-2F6B-3A16-3CD7540CA43F}"/>
                  </a:ext>
                </a:extLst>
              </p:cNvPr>
              <p:cNvGrpSpPr/>
              <p:nvPr/>
            </p:nvGrpSpPr>
            <p:grpSpPr>
              <a:xfrm>
                <a:off x="416274" y="3272759"/>
                <a:ext cx="5646694" cy="648000"/>
                <a:chOff x="416274" y="3451985"/>
                <a:chExt cx="5646694" cy="648000"/>
              </a:xfrm>
            </p:grpSpPr>
            <p:sp>
              <p:nvSpPr>
                <p:cNvPr id="50" name="Arrow: Pentagon 49">
                  <a:extLst>
                    <a:ext uri="{FF2B5EF4-FFF2-40B4-BE49-F238E27FC236}">
                      <a16:creationId xmlns:a16="http://schemas.microsoft.com/office/drawing/2014/main" id="{0612F7AB-8F81-8714-87C4-D077D76B6EC6}"/>
                    </a:ext>
                  </a:extLst>
                </p:cNvPr>
                <p:cNvSpPr/>
                <p:nvPr/>
              </p:nvSpPr>
              <p:spPr>
                <a:xfrm>
                  <a:off x="530573" y="3451985"/>
                  <a:ext cx="5532395" cy="648000"/>
                </a:xfrm>
                <a:prstGeom prst="rect">
                  <a:avLst/>
                </a:pr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1" name="Rectangle 50">
                  <a:extLst>
                    <a:ext uri="{FF2B5EF4-FFF2-40B4-BE49-F238E27FC236}">
                      <a16:creationId xmlns:a16="http://schemas.microsoft.com/office/drawing/2014/main" id="{FA40F34F-8281-81F7-7CDE-F507058F61BC}"/>
                    </a:ext>
                  </a:extLst>
                </p:cNvPr>
                <p:cNvSpPr/>
                <p:nvPr/>
              </p:nvSpPr>
              <p:spPr>
                <a:xfrm>
                  <a:off x="416274" y="3647853"/>
                  <a:ext cx="915636"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EFFICIENT</a:t>
                  </a:r>
                </a:p>
              </p:txBody>
            </p:sp>
          </p:grpSp>
          <p:sp>
            <p:nvSpPr>
              <p:cNvPr id="49" name="Rectangle 48">
                <a:extLst>
                  <a:ext uri="{FF2B5EF4-FFF2-40B4-BE49-F238E27FC236}">
                    <a16:creationId xmlns:a16="http://schemas.microsoft.com/office/drawing/2014/main" id="{66DBE10E-C9DA-44ED-DDC8-9A5A1A243DE4}"/>
                  </a:ext>
                </a:extLst>
              </p:cNvPr>
              <p:cNvSpPr/>
              <p:nvPr/>
            </p:nvSpPr>
            <p:spPr>
              <a:xfrm>
                <a:off x="1515375" y="3300637"/>
                <a:ext cx="4440438" cy="550343"/>
              </a:xfrm>
              <a:prstGeom prst="rect">
                <a:avLst/>
              </a:prstGeom>
            </p:spPr>
            <p:txBody>
              <a:bodyPr wrap="square">
                <a:spAutoFit/>
              </a:bodyPr>
              <a:lstStyle/>
              <a:p>
                <a:pPr lvl="0" algn="just" defTabSz="1644650">
                  <a:lnSpc>
                    <a:spcPct val="90000"/>
                  </a:lnSpc>
                  <a:spcBef>
                    <a:spcPct val="0"/>
                  </a:spcBef>
                  <a:spcAft>
                    <a:spcPct val="35000"/>
                  </a:spcAft>
                  <a:defRPr/>
                </a:pPr>
                <a:r>
                  <a:rPr lang="en-GB" sz="1100">
                    <a:solidFill>
                      <a:schemeClr val="bg1"/>
                    </a:solidFill>
                  </a:rPr>
                  <a:t>People receive care that is well documented, co-ordinated and seamless, supported by technology, ensuring relevant information is accurate, complete and shared between appropriate stakeholders. </a:t>
                </a:r>
                <a:endParaRPr lang="en-GB" sz="1100" kern="0">
                  <a:solidFill>
                    <a:schemeClr val="bg1"/>
                  </a:solidFill>
                  <a:ea typeface="Calibri" panose="020F0502020204030204" pitchFamily="34" charset="0"/>
                  <a:cs typeface="Arial" panose="020B0604020202020204" pitchFamily="34" charset="0"/>
                </a:endParaRPr>
              </a:p>
            </p:txBody>
          </p:sp>
        </p:grpSp>
        <p:grpSp>
          <p:nvGrpSpPr>
            <p:cNvPr id="38" name="Group 37">
              <a:extLst>
                <a:ext uri="{FF2B5EF4-FFF2-40B4-BE49-F238E27FC236}">
                  <a16:creationId xmlns:a16="http://schemas.microsoft.com/office/drawing/2014/main" id="{026A0538-3019-5DB7-21E8-733AAB95B213}"/>
                </a:ext>
              </a:extLst>
            </p:cNvPr>
            <p:cNvGrpSpPr/>
            <p:nvPr/>
          </p:nvGrpSpPr>
          <p:grpSpPr>
            <a:xfrm>
              <a:off x="399321" y="2595343"/>
              <a:ext cx="5663647" cy="637783"/>
              <a:chOff x="399321" y="2595343"/>
              <a:chExt cx="5663647" cy="637783"/>
            </a:xfrm>
          </p:grpSpPr>
          <p:grpSp>
            <p:nvGrpSpPr>
              <p:cNvPr id="44" name="Group 43">
                <a:extLst>
                  <a:ext uri="{FF2B5EF4-FFF2-40B4-BE49-F238E27FC236}">
                    <a16:creationId xmlns:a16="http://schemas.microsoft.com/office/drawing/2014/main" id="{93470657-072A-9E8F-3202-056BA0BB009D}"/>
                  </a:ext>
                </a:extLst>
              </p:cNvPr>
              <p:cNvGrpSpPr/>
              <p:nvPr/>
            </p:nvGrpSpPr>
            <p:grpSpPr>
              <a:xfrm>
                <a:off x="399321" y="2595343"/>
                <a:ext cx="5663647" cy="637783"/>
                <a:chOff x="399321" y="2595343"/>
                <a:chExt cx="5663647" cy="637783"/>
              </a:xfrm>
            </p:grpSpPr>
            <p:sp>
              <p:nvSpPr>
                <p:cNvPr id="46" name="Arrow: Pentagon 45">
                  <a:extLst>
                    <a:ext uri="{FF2B5EF4-FFF2-40B4-BE49-F238E27FC236}">
                      <a16:creationId xmlns:a16="http://schemas.microsoft.com/office/drawing/2014/main" id="{EF1CC18F-0C4A-307D-6A43-882F8B8A74ED}"/>
                    </a:ext>
                  </a:extLst>
                </p:cNvPr>
                <p:cNvSpPr/>
                <p:nvPr/>
              </p:nvSpPr>
              <p:spPr>
                <a:xfrm>
                  <a:off x="530573" y="2595343"/>
                  <a:ext cx="5532395" cy="637783"/>
                </a:xfrm>
                <a:prstGeom prst="rect">
                  <a:avLst/>
                </a:pr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7" name="Rectangle 46">
                  <a:extLst>
                    <a:ext uri="{FF2B5EF4-FFF2-40B4-BE49-F238E27FC236}">
                      <a16:creationId xmlns:a16="http://schemas.microsoft.com/office/drawing/2014/main" id="{C3BA65AD-DF6E-8475-E95F-612460ACC8FE}"/>
                    </a:ext>
                  </a:extLst>
                </p:cNvPr>
                <p:cNvSpPr/>
                <p:nvPr/>
              </p:nvSpPr>
              <p:spPr>
                <a:xfrm>
                  <a:off x="399321" y="2791211"/>
                  <a:ext cx="974947"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EQUITABLE</a:t>
                  </a:r>
                </a:p>
              </p:txBody>
            </p:sp>
          </p:grpSp>
          <p:sp>
            <p:nvSpPr>
              <p:cNvPr id="45" name="Rectangle 44">
                <a:extLst>
                  <a:ext uri="{FF2B5EF4-FFF2-40B4-BE49-F238E27FC236}">
                    <a16:creationId xmlns:a16="http://schemas.microsoft.com/office/drawing/2014/main" id="{4DA15BE4-B584-C0B5-F66A-D445C224E998}"/>
                  </a:ext>
                </a:extLst>
              </p:cNvPr>
              <p:cNvSpPr/>
              <p:nvPr/>
            </p:nvSpPr>
            <p:spPr>
              <a:xfrm>
                <a:off x="1515375" y="2720304"/>
                <a:ext cx="4433455" cy="397994"/>
              </a:xfrm>
              <a:prstGeom prst="rect">
                <a:avLst/>
              </a:prstGeom>
            </p:spPr>
            <p:txBody>
              <a:bodyPr wrap="square">
                <a:spAutoFit/>
              </a:bodyPr>
              <a:lstStyle/>
              <a:p>
                <a:pPr marL="0" marR="0" lvl="0" indent="0" algn="just" defTabSz="1644650" rtl="0" eaLnBrk="1" fontAlgn="auto" latinLnBrk="0" hangingPunct="1">
                  <a:lnSpc>
                    <a:spcPct val="90000"/>
                  </a:lnSpc>
                  <a:spcBef>
                    <a:spcPct val="0"/>
                  </a:spcBef>
                  <a:spcAft>
                    <a:spcPct val="35000"/>
                  </a:spcAft>
                  <a:buClrTx/>
                  <a:buSzTx/>
                  <a:buFontTx/>
                  <a:buNone/>
                  <a:tabLst/>
                  <a:defRPr/>
                </a:pPr>
                <a:r>
                  <a:rPr kumimoji="0" lang="en-GB" sz="1100" b="0" i="0" u="none" strike="noStrike" kern="1200" cap="none" spc="0" normalizeH="0" baseline="0" noProof="0">
                    <a:ln>
                      <a:noFill/>
                    </a:ln>
                    <a:solidFill>
                      <a:schemeClr val="bg1"/>
                    </a:solidFill>
                    <a:effectLst/>
                    <a:uLnTx/>
                    <a:uFillTx/>
                    <a:latin typeface="Calibri" panose="020F0502020204030204"/>
                    <a:ea typeface="+mn-ea"/>
                    <a:cs typeface="+mn-cs"/>
                  </a:rPr>
                  <a:t>People are able to access care based on need, reducing inequity in outcomes and access</a:t>
                </a:r>
                <a:endParaRPr kumimoji="0" lang="en-GB" sz="1100" b="0" i="0" u="none" strike="noStrike" kern="0" cap="none" spc="0" normalizeH="0" baseline="0" noProof="0">
                  <a:ln>
                    <a:noFill/>
                  </a:ln>
                  <a:solidFill>
                    <a:schemeClr val="bg1"/>
                  </a:solidFill>
                  <a:effectLst/>
                  <a:highlight>
                    <a:srgbClr val="FFFF00"/>
                  </a:highlight>
                  <a:uLnTx/>
                  <a:uFillTx/>
                  <a:latin typeface="Calibri" panose="020F0502020204030204"/>
                  <a:ea typeface="Calibri" panose="020F0502020204030204" pitchFamily="34" charset="0"/>
                  <a:cs typeface="Arial" panose="020B0604020202020204" pitchFamily="34" charset="0"/>
                </a:endParaRPr>
              </a:p>
            </p:txBody>
          </p:sp>
        </p:grpSp>
        <p:grpSp>
          <p:nvGrpSpPr>
            <p:cNvPr id="39" name="Group 38">
              <a:extLst>
                <a:ext uri="{FF2B5EF4-FFF2-40B4-BE49-F238E27FC236}">
                  <a16:creationId xmlns:a16="http://schemas.microsoft.com/office/drawing/2014/main" id="{D31DCF0C-6A4E-F59D-0209-0290AA7A5084}"/>
                </a:ext>
              </a:extLst>
            </p:cNvPr>
            <p:cNvGrpSpPr/>
            <p:nvPr/>
          </p:nvGrpSpPr>
          <p:grpSpPr>
            <a:xfrm>
              <a:off x="415151" y="5960702"/>
              <a:ext cx="5647817" cy="636762"/>
              <a:chOff x="415151" y="5960702"/>
              <a:chExt cx="5647817" cy="636762"/>
            </a:xfrm>
          </p:grpSpPr>
          <p:grpSp>
            <p:nvGrpSpPr>
              <p:cNvPr id="40" name="Group 39">
                <a:extLst>
                  <a:ext uri="{FF2B5EF4-FFF2-40B4-BE49-F238E27FC236}">
                    <a16:creationId xmlns:a16="http://schemas.microsoft.com/office/drawing/2014/main" id="{D342DDAA-B1D1-A91D-F855-2A03E988D377}"/>
                  </a:ext>
                </a:extLst>
              </p:cNvPr>
              <p:cNvGrpSpPr/>
              <p:nvPr/>
            </p:nvGrpSpPr>
            <p:grpSpPr>
              <a:xfrm>
                <a:off x="415151" y="5960702"/>
                <a:ext cx="5647817" cy="636762"/>
                <a:chOff x="389993" y="6899471"/>
                <a:chExt cx="5647817" cy="636762"/>
              </a:xfrm>
            </p:grpSpPr>
            <p:sp>
              <p:nvSpPr>
                <p:cNvPr id="42" name="Arrow: Pentagon 41">
                  <a:extLst>
                    <a:ext uri="{FF2B5EF4-FFF2-40B4-BE49-F238E27FC236}">
                      <a16:creationId xmlns:a16="http://schemas.microsoft.com/office/drawing/2014/main" id="{227061F9-93B1-8327-EB27-FEE4F212C34E}"/>
                    </a:ext>
                  </a:extLst>
                </p:cNvPr>
                <p:cNvSpPr/>
                <p:nvPr/>
              </p:nvSpPr>
              <p:spPr>
                <a:xfrm>
                  <a:off x="505415" y="6899471"/>
                  <a:ext cx="5532395" cy="636762"/>
                </a:xfrm>
                <a:prstGeom prst="rect">
                  <a:avLst/>
                </a:pr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3" name="Rectangle 42">
                  <a:extLst>
                    <a:ext uri="{FF2B5EF4-FFF2-40B4-BE49-F238E27FC236}">
                      <a16:creationId xmlns:a16="http://schemas.microsoft.com/office/drawing/2014/main" id="{8711290C-0038-4E85-3901-25046770D2AE}"/>
                    </a:ext>
                  </a:extLst>
                </p:cNvPr>
                <p:cNvSpPr/>
                <p:nvPr/>
              </p:nvSpPr>
              <p:spPr>
                <a:xfrm>
                  <a:off x="389993" y="6984417"/>
                  <a:ext cx="1081842" cy="425758"/>
                </a:xfrm>
                <a:prstGeom prst="rect">
                  <a:avLst/>
                </a:prstGeom>
              </p:spPr>
              <p:txBody>
                <a:bodyPr wrap="square">
                  <a:spAutoFit/>
                </a:bodyPr>
                <a:lstStyle/>
                <a:p>
                  <a:pPr lvl="0" algn="ctr" defTabSz="1644650">
                    <a:lnSpc>
                      <a:spcPct val="90000"/>
                    </a:lnSpc>
                    <a:spcBef>
                      <a:spcPct val="0"/>
                    </a:spcBef>
                    <a:spcAft>
                      <a:spcPct val="35000"/>
                    </a:spcAft>
                    <a:defRPr/>
                  </a:pPr>
                  <a:r>
                    <a:rPr lang="en-US" sz="1200" b="1" kern="0">
                      <a:solidFill>
                        <a:schemeClr val="bg1"/>
                      </a:solidFill>
                    </a:rPr>
                    <a:t>PERSON CENTERED</a:t>
                  </a:r>
                </a:p>
              </p:txBody>
            </p:sp>
          </p:grpSp>
          <p:sp>
            <p:nvSpPr>
              <p:cNvPr id="41" name="Rectangle 40">
                <a:extLst>
                  <a:ext uri="{FF2B5EF4-FFF2-40B4-BE49-F238E27FC236}">
                    <a16:creationId xmlns:a16="http://schemas.microsoft.com/office/drawing/2014/main" id="{443A4248-7DA9-3FCF-CEE1-967F77B88EAA}"/>
                  </a:ext>
                </a:extLst>
              </p:cNvPr>
              <p:cNvSpPr/>
              <p:nvPr/>
            </p:nvSpPr>
            <p:spPr>
              <a:xfrm>
                <a:off x="1539922" y="6081523"/>
                <a:ext cx="4398325" cy="354008"/>
              </a:xfrm>
              <a:prstGeom prst="rect">
                <a:avLst/>
              </a:prstGeom>
            </p:spPr>
            <p:txBody>
              <a:bodyPr wrap="square">
                <a:spAutoFit/>
              </a:bodyPr>
              <a:lstStyle/>
              <a:p>
                <a:pPr marL="6350" marR="0" lvl="0" indent="-6350" algn="just" defTabSz="914400" rtl="0" eaLnBrk="1" fontAlgn="auto" latinLnBrk="0" hangingPunct="1">
                  <a:lnSpc>
                    <a:spcPts val="1000"/>
                  </a:lnSpc>
                  <a:spcBef>
                    <a:spcPts val="0"/>
                  </a:spcBef>
                  <a:spcAft>
                    <a:spcPts val="65"/>
                  </a:spcAft>
                  <a:buClrTx/>
                  <a:buSzTx/>
                  <a:buFontTx/>
                  <a:buNone/>
                  <a:tabLst/>
                  <a:defRPr/>
                </a:pPr>
                <a:r>
                  <a:rPr kumimoji="0" lang="en-GB" sz="1100" b="0" i="0" u="none" strike="noStrike" kern="1200" cap="none" spc="0" normalizeH="0" baseline="0" noProof="0">
                    <a:ln>
                      <a:noFill/>
                    </a:ln>
                    <a:solidFill>
                      <a:schemeClr val="bg1"/>
                    </a:solidFill>
                    <a:effectLst/>
                    <a:uLnTx/>
                    <a:uFillTx/>
                    <a:latin typeface="Calibri" panose="020F0502020204030204"/>
                    <a:ea typeface="+mn-ea"/>
                    <a:cs typeface="+mn-cs"/>
                  </a:rPr>
                  <a:t>People, their families and carers are provided with the necessary support, information and tools to manage their health and wellbeing effectively.</a:t>
                </a:r>
                <a:endParaRPr kumimoji="0" lang="en-GB" sz="1100" b="0" i="0" u="none" strike="noStrike" kern="0" cap="none" spc="0" normalizeH="0" baseline="0" noProof="0">
                  <a:ln>
                    <a:noFill/>
                  </a:ln>
                  <a:solidFill>
                    <a:schemeClr val="bg1"/>
                  </a:solidFill>
                  <a:effectLst/>
                  <a:uLnTx/>
                  <a:uFillTx/>
                  <a:latin typeface="Calibri" panose="020F0502020204030204"/>
                  <a:ea typeface="Calibri" panose="020F0502020204030204" pitchFamily="34" charset="0"/>
                  <a:cs typeface="Arial" panose="020B0604020202020204" pitchFamily="34" charset="0"/>
                </a:endParaRPr>
              </a:p>
            </p:txBody>
          </p:sp>
        </p:grpSp>
      </p:grpSp>
      <p:sp>
        <p:nvSpPr>
          <p:cNvPr id="7" name="TextBox 6">
            <a:extLst>
              <a:ext uri="{FF2B5EF4-FFF2-40B4-BE49-F238E27FC236}">
                <a16:creationId xmlns:a16="http://schemas.microsoft.com/office/drawing/2014/main" id="{220218ED-EDD1-A710-51B2-0484EE3F7544}"/>
              </a:ext>
            </a:extLst>
          </p:cNvPr>
          <p:cNvSpPr txBox="1"/>
          <p:nvPr/>
        </p:nvSpPr>
        <p:spPr>
          <a:xfrm>
            <a:off x="336486" y="724685"/>
            <a:ext cx="9225025" cy="1921552"/>
          </a:xfrm>
          <a:prstGeom prst="rect">
            <a:avLst/>
          </a:prstGeom>
          <a:noFill/>
        </p:spPr>
        <p:txBody>
          <a:bodyPr wrap="square" lIns="91440" tIns="45720" rIns="91440" bIns="45720" anchor="t">
            <a:spAutoFit/>
          </a:bodyPr>
          <a:lstStyle/>
          <a:p>
            <a:pPr algn="just" defTabSz="914400">
              <a:lnSpc>
                <a:spcPct val="90000"/>
              </a:lnSpc>
              <a:defRPr/>
            </a:pPr>
            <a:r>
              <a:rPr kumimoji="0" lang="en-GB" sz="1200" b="0" i="0" u="none" strike="noStrike" kern="1200" cap="none" spc="0" normalizeH="0" baseline="0" noProof="0">
                <a:ln>
                  <a:noFill/>
                </a:ln>
                <a:solidFill>
                  <a:prstClr val="black"/>
                </a:solidFill>
                <a:effectLst/>
                <a:uLnTx/>
                <a:uFillTx/>
                <a:ea typeface="Verdana"/>
                <a:cs typeface="Times New Roman"/>
              </a:rPr>
              <a:t>Our aim is to modernise learning disability services across Swansea Bay through implementing and embedding a Regional Learning Disabilities Strategy. We will work to </a:t>
            </a:r>
            <a:r>
              <a:rPr kumimoji="0" lang="en-GB" sz="1200" b="0" i="0" u="none" strike="noStrike" kern="1200" cap="none" spc="0" normalizeH="0" baseline="0" noProof="0">
                <a:ln>
                  <a:noFill/>
                </a:ln>
                <a:solidFill>
                  <a:prstClr val="black"/>
                </a:solidFill>
                <a:effectLst/>
                <a:uLnTx/>
                <a:uFillTx/>
                <a:ea typeface="Verdana"/>
                <a:cs typeface="+mn-cs"/>
              </a:rPr>
              <a:t>reduce the health inequalities faced by people with learning disabilities </a:t>
            </a:r>
            <a:r>
              <a:rPr lang="en-GB" sz="1200">
                <a:solidFill>
                  <a:prstClr val="black"/>
                </a:solidFill>
                <a:ea typeface="Verdana"/>
              </a:rPr>
              <a:t>by working</a:t>
            </a:r>
            <a:r>
              <a:rPr kumimoji="0" lang="en-GB" sz="1200" b="0" i="0" u="none" strike="noStrike" kern="1200" cap="none" spc="0" normalizeH="0" baseline="0" noProof="0">
                <a:ln>
                  <a:noFill/>
                </a:ln>
                <a:solidFill>
                  <a:prstClr val="black"/>
                </a:solidFill>
                <a:effectLst/>
                <a:uLnTx/>
                <a:uFillTx/>
                <a:ea typeface="Verdana"/>
                <a:cs typeface="+mn-cs"/>
              </a:rPr>
              <a:t> with mainstream healthcare services to support them to make reasonable adjustments in order to improve access to services for all people with a learning disability.</a:t>
            </a:r>
            <a:r>
              <a:rPr lang="en-GB" sz="1200">
                <a:solidFill>
                  <a:prstClr val="black"/>
                </a:solidFill>
                <a:ea typeface="Verdana"/>
              </a:rPr>
              <a:t> We will support</a:t>
            </a:r>
            <a:r>
              <a:rPr kumimoji="0" lang="en-GB" sz="1200" b="0" i="0" u="none" strike="noStrike" kern="1200" cap="none" spc="0" normalizeH="0" baseline="0" noProof="0">
                <a:ln>
                  <a:noFill/>
                </a:ln>
                <a:solidFill>
                  <a:prstClr val="black"/>
                </a:solidFill>
                <a:effectLst/>
                <a:uLnTx/>
                <a:uFillTx/>
                <a:ea typeface="Verdana"/>
                <a:cs typeface="+mn-cs"/>
              </a:rPr>
              <a:t> service users directly to ensure they access the healthcare services they require where reasonable adjustments made by mainstream health services are insufficient.</a:t>
            </a:r>
            <a:r>
              <a:rPr lang="en-GB" sz="1200">
                <a:solidFill>
                  <a:prstClr val="black"/>
                </a:solidFill>
                <a:ea typeface="Verdana"/>
              </a:rPr>
              <a:t> We will also ensure we are undertaking </a:t>
            </a:r>
            <a:r>
              <a:rPr kumimoji="0" lang="en-GB" sz="1200" b="0" i="0" u="none" strike="noStrike" kern="1200" cap="none" spc="0" normalizeH="0" baseline="0" noProof="0">
                <a:ln>
                  <a:noFill/>
                </a:ln>
                <a:solidFill>
                  <a:prstClr val="black"/>
                </a:solidFill>
                <a:effectLst/>
                <a:uLnTx/>
                <a:uFillTx/>
                <a:ea typeface="Verdana"/>
                <a:cs typeface="+mn-cs"/>
              </a:rPr>
              <a:t>assessments and preparing care and positive behaviour support plans for the commissioning and monitoring of packages of care funded either jointly or solely by the NHS to meet a person’s learning disability needs.</a:t>
            </a:r>
            <a:r>
              <a:rPr lang="en-GB" sz="1200">
                <a:solidFill>
                  <a:prstClr val="black"/>
                </a:solidFill>
                <a:ea typeface="Verdana"/>
              </a:rPr>
              <a:t> </a:t>
            </a:r>
            <a:r>
              <a:rPr kumimoji="0" lang="en-GB" sz="1200" b="0" i="0" u="none" strike="noStrike" kern="1200" cap="none" spc="0" normalizeH="0" baseline="0" noProof="0">
                <a:ln>
                  <a:noFill/>
                </a:ln>
                <a:solidFill>
                  <a:prstClr val="black"/>
                </a:solidFill>
                <a:effectLst/>
                <a:uLnTx/>
                <a:uFillTx/>
                <a:ea typeface="Verdana"/>
                <a:cs typeface="+mn-cs"/>
              </a:rPr>
              <a:t>Ensuring that service users who require out-of-area placements are actively supported and monitored, and, repatriated closer to home as soon as is appropriate</a:t>
            </a:r>
            <a:r>
              <a:rPr lang="en-GB" sz="1200">
                <a:solidFill>
                  <a:prstClr val="black"/>
                </a:solidFill>
                <a:ea typeface="Verdana"/>
              </a:rPr>
              <a:t> will remain a priority and we will improve the provision of </a:t>
            </a:r>
            <a:r>
              <a:rPr kumimoji="0" lang="en-GB" sz="1200" b="0" i="0" u="none" strike="noStrike" kern="1200" cap="none" spc="0" normalizeH="0" baseline="0" noProof="0">
                <a:ln>
                  <a:noFill/>
                </a:ln>
                <a:solidFill>
                  <a:prstClr val="black"/>
                </a:solidFill>
                <a:effectLst/>
                <a:uLnTx/>
                <a:uFillTx/>
                <a:ea typeface="Verdana"/>
                <a:cs typeface="+mn-cs"/>
              </a:rPr>
              <a:t>short term acute inpatient care for people with a learning disability with co morbid severe mental illness and challenging behaviour due to vulnerability and learning disability specific needs as well as providing specialist rehabilitation services as part of a pathway to community support for people with the most complex challenging behaviour, health issues and forensic needs</a:t>
            </a:r>
            <a:r>
              <a:rPr lang="en-GB" sz="1200">
                <a:solidFill>
                  <a:prstClr val="black"/>
                </a:solidFill>
                <a:ea typeface="Verdana"/>
              </a:rPr>
              <a:t>.</a:t>
            </a:r>
            <a:endParaRPr lang="en-GB" sz="1200" b="1" i="0" u="none" strike="noStrike" kern="1200" cap="none" spc="0" normalizeH="0" baseline="0" noProof="0">
              <a:ln>
                <a:noFill/>
              </a:ln>
              <a:solidFill>
                <a:prstClr val="black"/>
              </a:solidFill>
              <a:effectLst/>
              <a:uLnTx/>
              <a:uFillTx/>
              <a:ea typeface="Verdana"/>
            </a:endParaRPr>
          </a:p>
        </p:txBody>
      </p:sp>
      <p:sp>
        <p:nvSpPr>
          <p:cNvPr id="6" name="TextBox 5">
            <a:extLst>
              <a:ext uri="{FF2B5EF4-FFF2-40B4-BE49-F238E27FC236}">
                <a16:creationId xmlns:a16="http://schemas.microsoft.com/office/drawing/2014/main" id="{5DCAC984-E63F-9470-7C10-C5D5266D05AF}"/>
              </a:ext>
            </a:extLst>
          </p:cNvPr>
          <p:cNvSpPr txBox="1"/>
          <p:nvPr/>
        </p:nvSpPr>
        <p:spPr>
          <a:xfrm>
            <a:off x="6243713" y="2929476"/>
            <a:ext cx="3313523" cy="1009948"/>
          </a:xfrm>
          <a:prstGeom prst="bracketPair">
            <a:avLst>
              <a:gd name="adj" fmla="val 2528"/>
            </a:avLst>
          </a:prstGeom>
          <a:noFill/>
          <a:ln w="38100">
            <a:solidFill>
              <a:srgbClr val="0A7F7C"/>
            </a:solidFill>
          </a:ln>
        </p:spPr>
        <p:txBody>
          <a:bodyPr wrap="square" lIns="91440" tIns="45720" rIns="91440" bIns="45720" anchor="t">
            <a:spAutoFit/>
          </a:bodyPr>
          <a:lstStyle/>
          <a:p>
            <a:pPr algn="just"/>
            <a:r>
              <a:rPr lang="en-GB" sz="1400" b="1"/>
              <a:t>Measuring Delivery</a:t>
            </a:r>
            <a:endParaRPr lang="en-US" sz="1400"/>
          </a:p>
          <a:p>
            <a:pPr marL="171450" indent="-171450" algn="just" defTabSz="914400">
              <a:buFont typeface="Arial,Sans-Serif" panose="020B0604020202020204" pitchFamily="34" charset="0"/>
              <a:buChar char="•"/>
              <a:defRPr/>
            </a:pPr>
            <a:r>
              <a:rPr lang="en-GB" sz="1100">
                <a:latin typeface="Verdana"/>
                <a:ea typeface="Verdana"/>
              </a:rPr>
              <a:t>Progress against the priority areas </a:t>
            </a:r>
            <a:r>
              <a:rPr kumimoji="0" lang="en-GB" sz="1100" b="0" i="0" u="none" strike="noStrike" kern="1200" cap="none" spc="0" normalizeH="0" baseline="0" noProof="0">
                <a:ln>
                  <a:noFill/>
                </a:ln>
                <a:effectLst/>
                <a:uLnTx/>
                <a:uFillTx/>
                <a:latin typeface="Verdana"/>
                <a:ea typeface="Verdana"/>
              </a:rPr>
              <a:t>to </a:t>
            </a:r>
            <a:r>
              <a:rPr lang="en-GB" sz="1100">
                <a:latin typeface="Verdana"/>
                <a:ea typeface="Verdana"/>
              </a:rPr>
              <a:t>improve </a:t>
            </a:r>
            <a:r>
              <a:rPr kumimoji="0" lang="en-GB" sz="1100" b="0" i="0" u="none" strike="noStrike" kern="1200" cap="none" spc="0" normalizeH="0" baseline="0" noProof="0">
                <a:ln>
                  <a:noFill/>
                </a:ln>
                <a:effectLst/>
                <a:uLnTx/>
                <a:uFillTx/>
                <a:latin typeface="Verdana"/>
                <a:ea typeface="Verdana"/>
              </a:rPr>
              <a:t>the </a:t>
            </a:r>
            <a:r>
              <a:rPr lang="en-GB" sz="1100">
                <a:latin typeface="Verdana"/>
                <a:ea typeface="Verdana"/>
              </a:rPr>
              <a:t>lives </a:t>
            </a:r>
            <a:r>
              <a:rPr kumimoji="0" lang="en-GB" sz="1100" b="0" i="0" u="none" strike="noStrike" kern="1200" cap="none" spc="0" normalizeH="0" baseline="0" noProof="0">
                <a:ln>
                  <a:noFill/>
                </a:ln>
                <a:effectLst/>
                <a:uLnTx/>
                <a:uFillTx/>
                <a:latin typeface="Verdana"/>
                <a:ea typeface="Verdana"/>
              </a:rPr>
              <a:t>of </a:t>
            </a:r>
            <a:r>
              <a:rPr lang="en-GB" sz="1100">
                <a:latin typeface="Verdana"/>
                <a:ea typeface="Verdana"/>
              </a:rPr>
              <a:t>people with learning disabilities </a:t>
            </a:r>
            <a:r>
              <a:rPr kumimoji="0" lang="en-GB" sz="1100" b="0" i="0" u="none" strike="noStrike" kern="1200" cap="none" spc="0" normalizeH="0" baseline="0" noProof="0">
                <a:ln>
                  <a:noFill/>
                </a:ln>
                <a:effectLst/>
                <a:uLnTx/>
                <a:uFillTx/>
                <a:latin typeface="Verdana"/>
                <a:ea typeface="Verdana"/>
              </a:rPr>
              <a:t>(</a:t>
            </a:r>
            <a:r>
              <a:rPr lang="en-GB" sz="1100">
                <a:latin typeface="Verdana"/>
                <a:ea typeface="Verdana"/>
              </a:rPr>
              <a:t>Qualitative report</a:t>
            </a:r>
            <a:r>
              <a:rPr kumimoji="0" lang="en-GB" sz="1100" b="0" i="0" u="none" strike="noStrike" kern="1200" cap="none" spc="0" normalizeH="0" baseline="0" noProof="0">
                <a:ln>
                  <a:noFill/>
                </a:ln>
                <a:effectLst/>
                <a:uLnTx/>
                <a:uFillTx/>
                <a:latin typeface="Verdana"/>
                <a:ea typeface="Verdana"/>
              </a:rPr>
              <a:t>)</a:t>
            </a:r>
            <a:endParaRPr lang="en-GB" sz="1100">
              <a:latin typeface="Verdana"/>
              <a:ea typeface="Verdana"/>
            </a:endParaRPr>
          </a:p>
          <a:p>
            <a:pPr marR="0" lvl="0" defTabSz="914400">
              <a:lnSpc>
                <a:spcPct val="100000"/>
              </a:lnSpc>
              <a:spcBef>
                <a:spcPts val="0"/>
              </a:spcBef>
              <a:spcAft>
                <a:spcPts val="600"/>
              </a:spcAft>
              <a:buClrTx/>
              <a:buSzTx/>
              <a:tabLst/>
              <a:defRPr/>
            </a:pPr>
            <a:endParaRPr lang="en-GB" sz="1200" i="0" u="none" strike="noStrike" kern="1200" cap="none" spc="0" normalizeH="0" baseline="0" noProof="0">
              <a:ln>
                <a:noFill/>
              </a:ln>
              <a:effectLst/>
              <a:uLnTx/>
              <a:uFillTx/>
              <a:ea typeface="Verdana" panose="020B0604030504040204" pitchFamily="34" charset="0"/>
              <a:cs typeface="Arial"/>
            </a:endParaRPr>
          </a:p>
        </p:txBody>
      </p:sp>
      <p:sp>
        <p:nvSpPr>
          <p:cNvPr id="8" name="Rectangle: Rounded Corners 7">
            <a:extLst>
              <a:ext uri="{FF2B5EF4-FFF2-40B4-BE49-F238E27FC236}">
                <a16:creationId xmlns:a16="http://schemas.microsoft.com/office/drawing/2014/main" id="{07458DF4-9F04-E17B-6DE8-01B697FDB40D}"/>
              </a:ext>
            </a:extLst>
          </p:cNvPr>
          <p:cNvSpPr/>
          <p:nvPr/>
        </p:nvSpPr>
        <p:spPr>
          <a:xfrm>
            <a:off x="6203665" y="4089662"/>
            <a:ext cx="3373531" cy="50674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The West Glamorgan Regional Partnership - Swansea Bay University Health  Board">
            <a:extLst>
              <a:ext uri="{FF2B5EF4-FFF2-40B4-BE49-F238E27FC236}">
                <a16:creationId xmlns:a16="http://schemas.microsoft.com/office/drawing/2014/main" id="{6BB35312-3FB8-1140-3E33-852AC149E3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10" t="3175" r="67810" b="-1610"/>
          <a:stretch/>
        </p:blipFill>
        <p:spPr bwMode="auto">
          <a:xfrm>
            <a:off x="6200703" y="4091445"/>
            <a:ext cx="514583" cy="502093"/>
          </a:xfrm>
          <a:prstGeom prst="ellipse">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7571E6FB-C3AA-EFB0-2110-AFE4F287C334}"/>
              </a:ext>
            </a:extLst>
          </p:cNvPr>
          <p:cNvSpPr txBox="1"/>
          <p:nvPr/>
        </p:nvSpPr>
        <p:spPr>
          <a:xfrm>
            <a:off x="6713971" y="4131868"/>
            <a:ext cx="273300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a:t>Linked to West Glamorgan PB Wellbeing Learning Disabilities work programme</a:t>
            </a:r>
          </a:p>
        </p:txBody>
      </p:sp>
    </p:spTree>
    <p:extLst>
      <p:ext uri="{BB962C8B-B14F-4D97-AF65-F5344CB8AC3E}">
        <p14:creationId xmlns:p14="http://schemas.microsoft.com/office/powerpoint/2010/main" val="1349404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46CC38EC-707A-2DD6-FCB0-D573430B52E9}"/>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EF4CB3D2-FA39-1902-C1AE-BFF9FDED34CA}"/>
              </a:ext>
            </a:extLst>
          </p:cNvPr>
          <p:cNvSpPr>
            <a:spLocks noGrp="1"/>
          </p:cNvSpPr>
          <p:nvPr>
            <p:ph type="sldNum" sz="quarter" idx="12"/>
          </p:nvPr>
        </p:nvSpPr>
        <p:spPr/>
        <p:txBody>
          <a:bodyPr/>
          <a:lstStyle/>
          <a:p>
            <a:r>
              <a:rPr lang="en-GB"/>
              <a:t>67</a:t>
            </a:r>
            <a:endParaRPr lang="en-US"/>
          </a:p>
        </p:txBody>
      </p:sp>
      <p:sp>
        <p:nvSpPr>
          <p:cNvPr id="6" name="TextBox 5">
            <a:extLst>
              <a:ext uri="{FF2B5EF4-FFF2-40B4-BE49-F238E27FC236}">
                <a16:creationId xmlns:a16="http://schemas.microsoft.com/office/drawing/2014/main" id="{E94EF89F-58F6-4A9B-4FD8-47CE65642BE3}"/>
              </a:ext>
            </a:extLst>
          </p:cNvPr>
          <p:cNvSpPr txBox="1"/>
          <p:nvPr/>
        </p:nvSpPr>
        <p:spPr>
          <a:xfrm>
            <a:off x="395123" y="605719"/>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Mental Health and Learning Disabilities Plan on  Page</a:t>
            </a:r>
          </a:p>
        </p:txBody>
      </p:sp>
      <p:sp>
        <p:nvSpPr>
          <p:cNvPr id="8" name="Rectangle 7">
            <a:extLst>
              <a:ext uri="{FF2B5EF4-FFF2-40B4-BE49-F238E27FC236}">
                <a16:creationId xmlns:a16="http://schemas.microsoft.com/office/drawing/2014/main" id="{D6BAF839-165D-A408-D9E9-808828E2136C}"/>
              </a:ext>
            </a:extLst>
          </p:cNvPr>
          <p:cNvSpPr/>
          <p:nvPr/>
        </p:nvSpPr>
        <p:spPr>
          <a:xfrm>
            <a:off x="503754" y="969865"/>
            <a:ext cx="7302452" cy="5277871"/>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91440" tIns="45720" rIns="91440" bIns="45720" rtlCol="0" anchor="t"/>
          <a:lstStyle/>
          <a:p>
            <a:pPr algn="ctr">
              <a:defRPr/>
            </a:pPr>
            <a:r>
              <a:rPr lang="en-GB" sz="1000" b="1" kern="0">
                <a:solidFill>
                  <a:prstClr val="black"/>
                </a:solidFill>
                <a:latin typeface="Aptos" panose="02110004020202020204"/>
              </a:rPr>
              <a:t>2025/26</a:t>
            </a:r>
            <a:endParaRPr lang="en-GB" sz="1045" b="1" kern="0">
              <a:solidFill>
                <a:prstClr val="black"/>
              </a:solidFill>
              <a:latin typeface="Aptos" panose="02110004020202020204"/>
            </a:endParaRPr>
          </a:p>
        </p:txBody>
      </p:sp>
      <p:sp>
        <p:nvSpPr>
          <p:cNvPr id="10" name="Hexagon 9">
            <a:extLst>
              <a:ext uri="{FF2B5EF4-FFF2-40B4-BE49-F238E27FC236}">
                <a16:creationId xmlns:a16="http://schemas.microsoft.com/office/drawing/2014/main" id="{AB92840D-4649-3429-3D15-A914EF3E7BF2}"/>
              </a:ext>
            </a:extLst>
          </p:cNvPr>
          <p:cNvSpPr/>
          <p:nvPr/>
        </p:nvSpPr>
        <p:spPr>
          <a:xfrm>
            <a:off x="5446181" y="1388284"/>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deliver Progress against the priority areas to improve the lives of people with learning disabilities</a:t>
            </a:r>
          </a:p>
        </p:txBody>
      </p:sp>
      <p:sp>
        <p:nvSpPr>
          <p:cNvPr id="12" name="Rectangle 11">
            <a:extLst>
              <a:ext uri="{FF2B5EF4-FFF2-40B4-BE49-F238E27FC236}">
                <a16:creationId xmlns:a16="http://schemas.microsoft.com/office/drawing/2014/main" id="{D0111524-7FDF-C883-778D-ABD04F7E0B2F}"/>
              </a:ext>
            </a:extLst>
          </p:cNvPr>
          <p:cNvSpPr/>
          <p:nvPr/>
        </p:nvSpPr>
        <p:spPr>
          <a:xfrm>
            <a:off x="7987160" y="972057"/>
            <a:ext cx="1448479" cy="5274801"/>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algn="ctr" defTabSz="265345">
              <a:defRPr/>
            </a:pPr>
            <a:r>
              <a:rPr lang="en-GB" sz="1045" b="1" kern="0">
                <a:solidFill>
                  <a:prstClr val="black"/>
                </a:solidFill>
                <a:latin typeface="Aptos" panose="02110004020202020204"/>
              </a:rPr>
              <a:t>2026-2028</a:t>
            </a:r>
          </a:p>
        </p:txBody>
      </p:sp>
      <p:sp>
        <p:nvSpPr>
          <p:cNvPr id="14" name="Rectangle 13">
            <a:extLst>
              <a:ext uri="{FF2B5EF4-FFF2-40B4-BE49-F238E27FC236}">
                <a16:creationId xmlns:a16="http://schemas.microsoft.com/office/drawing/2014/main" id="{D378D399-0505-E48A-2F9D-580AE6A79C96}"/>
              </a:ext>
            </a:extLst>
          </p:cNvPr>
          <p:cNvSpPr/>
          <p:nvPr/>
        </p:nvSpPr>
        <p:spPr>
          <a:xfrm>
            <a:off x="801036" y="1690807"/>
            <a:ext cx="1003661" cy="55135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Adult Inpatient and Community Modernisation</a:t>
            </a:r>
            <a:endParaRPr lang="en-GB" sz="1050" kern="0" err="1"/>
          </a:p>
        </p:txBody>
      </p:sp>
      <p:sp>
        <p:nvSpPr>
          <p:cNvPr id="16" name="Arrow: Pentagon 15">
            <a:extLst>
              <a:ext uri="{FF2B5EF4-FFF2-40B4-BE49-F238E27FC236}">
                <a16:creationId xmlns:a16="http://schemas.microsoft.com/office/drawing/2014/main" id="{0288BF57-A939-A90C-8600-6A3500929CD0}"/>
              </a:ext>
            </a:extLst>
          </p:cNvPr>
          <p:cNvSpPr/>
          <p:nvPr/>
        </p:nvSpPr>
        <p:spPr>
          <a:xfrm>
            <a:off x="725113" y="5465899"/>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UEC 6 Goals and D2RA</a:t>
            </a:r>
            <a:endParaRPr lang="en-US"/>
          </a:p>
        </p:txBody>
      </p:sp>
      <p:sp>
        <p:nvSpPr>
          <p:cNvPr id="18" name="Arrow: Pentagon 17">
            <a:extLst>
              <a:ext uri="{FF2B5EF4-FFF2-40B4-BE49-F238E27FC236}">
                <a16:creationId xmlns:a16="http://schemas.microsoft.com/office/drawing/2014/main" id="{10F7D46D-C11C-45EB-48CF-67833A45C214}"/>
              </a:ext>
            </a:extLst>
          </p:cNvPr>
          <p:cNvSpPr/>
          <p:nvPr/>
        </p:nvSpPr>
        <p:spPr>
          <a:xfrm>
            <a:off x="725113" y="5643404"/>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Mental Health ED /Older People's Mental Health</a:t>
            </a:r>
            <a:endParaRPr lang="en-US"/>
          </a:p>
        </p:txBody>
      </p:sp>
      <p:sp>
        <p:nvSpPr>
          <p:cNvPr id="20" name="TextBox 19">
            <a:extLst>
              <a:ext uri="{FF2B5EF4-FFF2-40B4-BE49-F238E27FC236}">
                <a16:creationId xmlns:a16="http://schemas.microsoft.com/office/drawing/2014/main" id="{9BADC195-5743-5058-2E0D-1893D6C54F20}"/>
              </a:ext>
            </a:extLst>
          </p:cNvPr>
          <p:cNvSpPr txBox="1"/>
          <p:nvPr/>
        </p:nvSpPr>
        <p:spPr>
          <a:xfrm>
            <a:off x="680515" y="5097779"/>
            <a:ext cx="3463789" cy="242374"/>
          </a:xfrm>
          <a:prstGeom prst="rect">
            <a:avLst/>
          </a:prstGeom>
          <a:noFill/>
        </p:spPr>
        <p:txBody>
          <a:bodyPr wrap="square" rtlCol="0">
            <a:spAutoFit/>
          </a:bodyPr>
          <a:lstStyle/>
          <a:p>
            <a:pPr defTabSz="265345">
              <a:defRPr/>
            </a:pPr>
            <a:r>
              <a:rPr lang="en-GB" sz="975" b="1">
                <a:solidFill>
                  <a:srgbClr val="000000"/>
                </a:solidFill>
                <a:latin typeface="Univers Condensed Light" panose="020B0306020202040204" pitchFamily="34" charset="0"/>
              </a:rPr>
              <a:t>Interdependent Workstreams</a:t>
            </a:r>
          </a:p>
        </p:txBody>
      </p:sp>
      <p:sp>
        <p:nvSpPr>
          <p:cNvPr id="22" name="Arrow: Pentagon 21">
            <a:extLst>
              <a:ext uri="{FF2B5EF4-FFF2-40B4-BE49-F238E27FC236}">
                <a16:creationId xmlns:a16="http://schemas.microsoft.com/office/drawing/2014/main" id="{82F224DF-67F9-5E4E-DA00-AFF332EABB5C}"/>
              </a:ext>
            </a:extLst>
          </p:cNvPr>
          <p:cNvSpPr/>
          <p:nvPr/>
        </p:nvSpPr>
        <p:spPr>
          <a:xfrm>
            <a:off x="725113" y="5809420"/>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t>CHC</a:t>
            </a:r>
          </a:p>
        </p:txBody>
      </p:sp>
      <p:sp>
        <p:nvSpPr>
          <p:cNvPr id="24" name="Arrow: Pentagon 23">
            <a:extLst>
              <a:ext uri="{FF2B5EF4-FFF2-40B4-BE49-F238E27FC236}">
                <a16:creationId xmlns:a16="http://schemas.microsoft.com/office/drawing/2014/main" id="{E33BBFD5-12D3-0662-C095-EABB66DC32F6}"/>
              </a:ext>
            </a:extLst>
          </p:cNvPr>
          <p:cNvSpPr/>
          <p:nvPr/>
        </p:nvSpPr>
        <p:spPr>
          <a:xfrm>
            <a:off x="725113" y="5975437"/>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algn="ctr" defTabSz="265345">
              <a:defRPr/>
            </a:pPr>
            <a:r>
              <a:rPr lang="en-GB" sz="853" kern="0">
                <a:solidFill>
                  <a:srgbClr val="000000"/>
                </a:solidFill>
                <a:latin typeface="Aptos" panose="02110004020202020204"/>
              </a:rPr>
              <a:t>Digital </a:t>
            </a:r>
          </a:p>
        </p:txBody>
      </p:sp>
      <p:sp>
        <p:nvSpPr>
          <p:cNvPr id="26" name="TextBox 25">
            <a:extLst>
              <a:ext uri="{FF2B5EF4-FFF2-40B4-BE49-F238E27FC236}">
                <a16:creationId xmlns:a16="http://schemas.microsoft.com/office/drawing/2014/main" id="{8636107F-824F-4093-4CD1-6114688B9B99}"/>
              </a:ext>
            </a:extLst>
          </p:cNvPr>
          <p:cNvSpPr txBox="1"/>
          <p:nvPr/>
        </p:nvSpPr>
        <p:spPr>
          <a:xfrm>
            <a:off x="800534" y="1128663"/>
            <a:ext cx="1848800" cy="227581"/>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System Priorities </a:t>
            </a:r>
            <a:endParaRPr lang="en-GB" sz="894" b="1">
              <a:solidFill>
                <a:prstClr val="white">
                  <a:lumMod val="50000"/>
                </a:prstClr>
              </a:solidFill>
              <a:latin typeface="Aptos" panose="02110004020202020204"/>
            </a:endParaRPr>
          </a:p>
        </p:txBody>
      </p:sp>
      <p:sp>
        <p:nvSpPr>
          <p:cNvPr id="28" name="TextBox 27">
            <a:extLst>
              <a:ext uri="{FF2B5EF4-FFF2-40B4-BE49-F238E27FC236}">
                <a16:creationId xmlns:a16="http://schemas.microsoft.com/office/drawing/2014/main" id="{54216D05-F8DA-4EDF-A4E3-DC54952CE138}"/>
              </a:ext>
            </a:extLst>
          </p:cNvPr>
          <p:cNvSpPr txBox="1"/>
          <p:nvPr/>
        </p:nvSpPr>
        <p:spPr>
          <a:xfrm>
            <a:off x="3522977" y="1130417"/>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Areas to Deliver </a:t>
            </a:r>
            <a:endParaRPr lang="en-GB" sz="894" b="1">
              <a:solidFill>
                <a:prstClr val="white">
                  <a:lumMod val="50000"/>
                </a:prstClr>
              </a:solidFill>
              <a:latin typeface="Aptos" panose="02110004020202020204"/>
            </a:endParaRPr>
          </a:p>
        </p:txBody>
      </p:sp>
      <p:sp>
        <p:nvSpPr>
          <p:cNvPr id="30" name="TextBox 29">
            <a:extLst>
              <a:ext uri="{FF2B5EF4-FFF2-40B4-BE49-F238E27FC236}">
                <a16:creationId xmlns:a16="http://schemas.microsoft.com/office/drawing/2014/main" id="{F53AA765-12F4-7F67-5631-26D6B0688776}"/>
              </a:ext>
            </a:extLst>
          </p:cNvPr>
          <p:cNvSpPr txBox="1"/>
          <p:nvPr/>
        </p:nvSpPr>
        <p:spPr>
          <a:xfrm>
            <a:off x="5939926" y="1130888"/>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Outputs</a:t>
            </a:r>
            <a:endParaRPr lang="en-GB" sz="894" b="1">
              <a:solidFill>
                <a:prstClr val="white">
                  <a:lumMod val="50000"/>
                </a:prstClr>
              </a:solidFill>
              <a:latin typeface="Aptos" panose="02110004020202020204"/>
            </a:endParaRPr>
          </a:p>
        </p:txBody>
      </p:sp>
      <p:sp>
        <p:nvSpPr>
          <p:cNvPr id="32" name="Rectangle 31">
            <a:extLst>
              <a:ext uri="{FF2B5EF4-FFF2-40B4-BE49-F238E27FC236}">
                <a16:creationId xmlns:a16="http://schemas.microsoft.com/office/drawing/2014/main" id="{A3D68106-BDE7-C733-5E07-CA2079E02E44}"/>
              </a:ext>
            </a:extLst>
          </p:cNvPr>
          <p:cNvSpPr/>
          <p:nvPr/>
        </p:nvSpPr>
        <p:spPr>
          <a:xfrm>
            <a:off x="8205427" y="2772257"/>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solidFill>
                  <a:srgbClr val="000000"/>
                </a:solidFill>
                <a:latin typeface="Aptos"/>
              </a:rPr>
              <a:t>Mental Health ED</a:t>
            </a:r>
            <a:endParaRPr lang="en-US"/>
          </a:p>
        </p:txBody>
      </p:sp>
      <p:sp>
        <p:nvSpPr>
          <p:cNvPr id="34" name="Rectangle 33">
            <a:extLst>
              <a:ext uri="{FF2B5EF4-FFF2-40B4-BE49-F238E27FC236}">
                <a16:creationId xmlns:a16="http://schemas.microsoft.com/office/drawing/2014/main" id="{EF2B7966-FA9A-6A46-EEF6-6AC991501DB2}"/>
              </a:ext>
            </a:extLst>
          </p:cNvPr>
          <p:cNvSpPr/>
          <p:nvPr/>
        </p:nvSpPr>
        <p:spPr>
          <a:xfrm>
            <a:off x="8199586" y="1687227"/>
            <a:ext cx="1043312" cy="45512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t>LD Inpatient service model and estate</a:t>
            </a:r>
          </a:p>
        </p:txBody>
      </p:sp>
      <p:sp>
        <p:nvSpPr>
          <p:cNvPr id="36" name="Hexagon 35">
            <a:extLst>
              <a:ext uri="{FF2B5EF4-FFF2-40B4-BE49-F238E27FC236}">
                <a16:creationId xmlns:a16="http://schemas.microsoft.com/office/drawing/2014/main" id="{1294EDA4-44E4-E63F-5445-4C3C161971F1}"/>
              </a:ext>
            </a:extLst>
          </p:cNvPr>
          <p:cNvSpPr/>
          <p:nvPr/>
        </p:nvSpPr>
        <p:spPr>
          <a:xfrm>
            <a:off x="5446181" y="2784461"/>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maintain the 80% target of mental health assessments undertaken within 28 days from receipt of referral</a:t>
            </a:r>
          </a:p>
        </p:txBody>
      </p:sp>
      <p:sp>
        <p:nvSpPr>
          <p:cNvPr id="38" name="Hexagon 37">
            <a:extLst>
              <a:ext uri="{FF2B5EF4-FFF2-40B4-BE49-F238E27FC236}">
                <a16:creationId xmlns:a16="http://schemas.microsoft.com/office/drawing/2014/main" id="{B94B4B19-3A9E-75C2-8A97-39E76F01DF41}"/>
              </a:ext>
            </a:extLst>
          </p:cNvPr>
          <p:cNvSpPr/>
          <p:nvPr/>
        </p:nvSpPr>
        <p:spPr>
          <a:xfrm>
            <a:off x="5411136" y="4180637"/>
            <a:ext cx="2206575" cy="712957"/>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maintain 80% target of therapeutic interventions started within 28 days following assessment by LPMHSS</a:t>
            </a:r>
          </a:p>
        </p:txBody>
      </p:sp>
      <p:graphicFrame>
        <p:nvGraphicFramePr>
          <p:cNvPr id="40" name="Table 39">
            <a:extLst>
              <a:ext uri="{FF2B5EF4-FFF2-40B4-BE49-F238E27FC236}">
                <a16:creationId xmlns:a16="http://schemas.microsoft.com/office/drawing/2014/main" id="{F57FD5C8-F977-7B2C-6F2F-098EEA692DCE}"/>
              </a:ext>
            </a:extLst>
          </p:cNvPr>
          <p:cNvGraphicFramePr>
            <a:graphicFrameLocks noGrp="1"/>
          </p:cNvGraphicFramePr>
          <p:nvPr>
            <p:extLst>
              <p:ext uri="{D42A27DB-BD31-4B8C-83A1-F6EECF244321}">
                <p14:modId xmlns:p14="http://schemas.microsoft.com/office/powerpoint/2010/main" val="304556787"/>
              </p:ext>
            </p:extLst>
          </p:nvPr>
        </p:nvGraphicFramePr>
        <p:xfrm>
          <a:off x="2394729" y="1343560"/>
          <a:ext cx="2968017" cy="1246262"/>
        </p:xfrm>
        <a:graphic>
          <a:graphicData uri="http://schemas.openxmlformats.org/drawingml/2006/table">
            <a:tbl>
              <a:tblPr firstRow="1" bandRow="1">
                <a:tableStyleId>{16D9F66E-5EB9-4882-86FB-DCBF35E3C3E4}</a:tableStyleId>
              </a:tblPr>
              <a:tblGrid>
                <a:gridCol w="2968017">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L2 escalation support NHS Exec/Independent Consultant</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Medical workforce review/service demand</a:t>
                      </a:r>
                    </a:p>
                  </a:txBody>
                  <a:tcPr marL="53068" marR="53068" marT="26534" marB="26534" anchor="ctr"/>
                </a:tc>
                <a:extLst>
                  <a:ext uri="{0D108BD9-81ED-4DB2-BD59-A6C34878D82A}">
                    <a16:rowId xmlns:a16="http://schemas.microsoft.com/office/drawing/2014/main" val="1532433617"/>
                  </a:ext>
                </a:extLst>
              </a:tr>
              <a:tr h="207710">
                <a:tc>
                  <a:txBody>
                    <a:bodyPr/>
                    <a:lstStyle/>
                    <a:p>
                      <a:pPr marL="0" lvl="0" indent="0" algn="l">
                        <a:lnSpc>
                          <a:spcPct val="100000"/>
                        </a:lnSpc>
                        <a:spcBef>
                          <a:spcPts val="0"/>
                        </a:spcBef>
                        <a:spcAft>
                          <a:spcPts val="0"/>
                        </a:spcAft>
                        <a:buNone/>
                      </a:pPr>
                      <a:r>
                        <a:rPr lang="en-GB" sz="900" b="0" kern="1200">
                          <a:solidFill>
                            <a:srgbClr val="000000"/>
                          </a:solidFill>
                        </a:rPr>
                        <a:t>Outpatient Pathways /Single Point of Access</a:t>
                      </a:r>
                    </a:p>
                  </a:txBody>
                  <a:tcPr marL="53068" marR="53068" marT="26534" marB="26534" anchor="ctr"/>
                </a:tc>
                <a:extLst>
                  <a:ext uri="{0D108BD9-81ED-4DB2-BD59-A6C34878D82A}">
                    <a16:rowId xmlns:a16="http://schemas.microsoft.com/office/drawing/2014/main" val="3007262466"/>
                  </a:ext>
                </a:extLst>
              </a:tr>
              <a:tr h="207710">
                <a:tc>
                  <a:txBody>
                    <a:bodyPr/>
                    <a:lstStyle/>
                    <a:p>
                      <a:pPr marL="0" lvl="0" indent="0" algn="l">
                        <a:lnSpc>
                          <a:spcPct val="100000"/>
                        </a:lnSpc>
                        <a:spcBef>
                          <a:spcPts val="0"/>
                        </a:spcBef>
                        <a:spcAft>
                          <a:spcPts val="0"/>
                        </a:spcAft>
                        <a:buNone/>
                      </a:pPr>
                      <a:r>
                        <a:rPr lang="en-GB" sz="900" b="0" kern="1200">
                          <a:solidFill>
                            <a:srgbClr val="000000"/>
                          </a:solidFill>
                        </a:rPr>
                        <a:t>Develop OPMHS enhanced assessment and Therapy Hub</a:t>
                      </a:r>
                    </a:p>
                  </a:txBody>
                  <a:tcPr marL="53068" marR="53068" marT="26534" marB="26534" anchor="ctr"/>
                </a:tc>
                <a:extLst>
                  <a:ext uri="{0D108BD9-81ED-4DB2-BD59-A6C34878D82A}">
                    <a16:rowId xmlns:a16="http://schemas.microsoft.com/office/drawing/2014/main" val="4165604900"/>
                  </a:ext>
                </a:extLst>
              </a:tr>
              <a:tr h="207710">
                <a:tc>
                  <a:txBody>
                    <a:bodyPr/>
                    <a:lstStyle/>
                    <a:p>
                      <a:pPr marL="0" lvl="0" indent="0" algn="l">
                        <a:lnSpc>
                          <a:spcPct val="100000"/>
                        </a:lnSpc>
                        <a:spcBef>
                          <a:spcPts val="0"/>
                        </a:spcBef>
                        <a:spcAft>
                          <a:spcPts val="0"/>
                        </a:spcAft>
                        <a:buNone/>
                      </a:pPr>
                      <a:r>
                        <a:rPr lang="en-GB" sz="900" b="0" kern="1200">
                          <a:solidFill>
                            <a:srgbClr val="000000"/>
                          </a:solidFill>
                        </a:rPr>
                        <a:t>Review OPMHS bed model</a:t>
                      </a:r>
                    </a:p>
                  </a:txBody>
                  <a:tcPr marL="53068" marR="53068" marT="26534" marB="26534" anchor="ctr"/>
                </a:tc>
                <a:extLst>
                  <a:ext uri="{0D108BD9-81ED-4DB2-BD59-A6C34878D82A}">
                    <a16:rowId xmlns:a16="http://schemas.microsoft.com/office/drawing/2014/main" val="2928372551"/>
                  </a:ext>
                </a:extLst>
              </a:tr>
              <a:tr h="207710">
                <a:tc>
                  <a:txBody>
                    <a:bodyPr/>
                    <a:lstStyle/>
                    <a:p>
                      <a:pPr marL="0" lvl="0" indent="0" algn="l">
                        <a:lnSpc>
                          <a:spcPct val="100000"/>
                        </a:lnSpc>
                        <a:spcBef>
                          <a:spcPts val="0"/>
                        </a:spcBef>
                        <a:spcAft>
                          <a:spcPts val="0"/>
                        </a:spcAft>
                        <a:buNone/>
                      </a:pPr>
                      <a:r>
                        <a:rPr lang="en-GB" sz="900" b="0" kern="1200">
                          <a:solidFill>
                            <a:srgbClr val="000000"/>
                          </a:solidFill>
                        </a:rPr>
                        <a:t>Continue to implement Community Psychology model</a:t>
                      </a:r>
                    </a:p>
                  </a:txBody>
                  <a:tcPr marL="53068" marR="53068" marT="26534" marB="26534" anchor="ctr"/>
                </a:tc>
                <a:extLst>
                  <a:ext uri="{0D108BD9-81ED-4DB2-BD59-A6C34878D82A}">
                    <a16:rowId xmlns:a16="http://schemas.microsoft.com/office/drawing/2014/main" val="2720379840"/>
                  </a:ext>
                </a:extLst>
              </a:tr>
            </a:tbl>
          </a:graphicData>
        </a:graphic>
      </p:graphicFrame>
      <p:sp>
        <p:nvSpPr>
          <p:cNvPr id="42" name="Rectangle 41">
            <a:extLst>
              <a:ext uri="{FF2B5EF4-FFF2-40B4-BE49-F238E27FC236}">
                <a16:creationId xmlns:a16="http://schemas.microsoft.com/office/drawing/2014/main" id="{18B2C953-33C2-C600-775C-809952DB85A7}"/>
              </a:ext>
            </a:extLst>
          </p:cNvPr>
          <p:cNvSpPr/>
          <p:nvPr/>
        </p:nvSpPr>
        <p:spPr>
          <a:xfrm>
            <a:off x="8182063" y="3950752"/>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t>Older People's Mental Health Service</a:t>
            </a:r>
          </a:p>
        </p:txBody>
      </p:sp>
      <p:sp>
        <p:nvSpPr>
          <p:cNvPr id="48" name="Rectangle 47">
            <a:extLst>
              <a:ext uri="{FF2B5EF4-FFF2-40B4-BE49-F238E27FC236}">
                <a16:creationId xmlns:a16="http://schemas.microsoft.com/office/drawing/2014/main" id="{D753EB51-ED6A-B545-92DB-5F3422658656}"/>
              </a:ext>
            </a:extLst>
          </p:cNvPr>
          <p:cNvSpPr/>
          <p:nvPr/>
        </p:nvSpPr>
        <p:spPr>
          <a:xfrm>
            <a:off x="801157" y="2835752"/>
            <a:ext cx="1003661" cy="16581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CAMHS</a:t>
            </a:r>
            <a:endParaRPr lang="en-GB" sz="1050" kern="0"/>
          </a:p>
        </p:txBody>
      </p:sp>
      <p:sp>
        <p:nvSpPr>
          <p:cNvPr id="49" name="Rectangle 48">
            <a:extLst>
              <a:ext uri="{FF2B5EF4-FFF2-40B4-BE49-F238E27FC236}">
                <a16:creationId xmlns:a16="http://schemas.microsoft.com/office/drawing/2014/main" id="{375E036E-CAF1-3623-D86D-C3CBF1D522EA}"/>
              </a:ext>
            </a:extLst>
          </p:cNvPr>
          <p:cNvSpPr/>
          <p:nvPr/>
        </p:nvSpPr>
        <p:spPr>
          <a:xfrm>
            <a:off x="789495" y="3209614"/>
            <a:ext cx="1003661" cy="39947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Specialist Mental Health</a:t>
            </a:r>
            <a:endParaRPr lang="en-GB" sz="1050" kern="0"/>
          </a:p>
        </p:txBody>
      </p:sp>
      <p:sp>
        <p:nvSpPr>
          <p:cNvPr id="50" name="Rectangle 49">
            <a:extLst>
              <a:ext uri="{FF2B5EF4-FFF2-40B4-BE49-F238E27FC236}">
                <a16:creationId xmlns:a16="http://schemas.microsoft.com/office/drawing/2014/main" id="{BE73B81C-0EF0-2A94-E696-965A2B29707C}"/>
              </a:ext>
            </a:extLst>
          </p:cNvPr>
          <p:cNvSpPr/>
          <p:nvPr/>
        </p:nvSpPr>
        <p:spPr>
          <a:xfrm>
            <a:off x="801195" y="3898918"/>
            <a:ext cx="1003661" cy="39947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Mental Health Estate</a:t>
            </a:r>
            <a:endParaRPr lang="en-GB" sz="1050" kern="0"/>
          </a:p>
        </p:txBody>
      </p:sp>
      <p:sp>
        <p:nvSpPr>
          <p:cNvPr id="51" name="Rectangle 50">
            <a:extLst>
              <a:ext uri="{FF2B5EF4-FFF2-40B4-BE49-F238E27FC236}">
                <a16:creationId xmlns:a16="http://schemas.microsoft.com/office/drawing/2014/main" id="{558F2D42-E7F3-48FB-0A89-272C2A7F245E}"/>
              </a:ext>
            </a:extLst>
          </p:cNvPr>
          <p:cNvSpPr/>
          <p:nvPr/>
        </p:nvSpPr>
        <p:spPr>
          <a:xfrm>
            <a:off x="801035" y="4705055"/>
            <a:ext cx="1003661" cy="39947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LD Modernisation</a:t>
            </a:r>
            <a:endParaRPr lang="en-GB" sz="1050" kern="0"/>
          </a:p>
        </p:txBody>
      </p:sp>
      <p:graphicFrame>
        <p:nvGraphicFramePr>
          <p:cNvPr id="53" name="Table 52">
            <a:extLst>
              <a:ext uri="{FF2B5EF4-FFF2-40B4-BE49-F238E27FC236}">
                <a16:creationId xmlns:a16="http://schemas.microsoft.com/office/drawing/2014/main" id="{8A068B4D-587A-8D31-1074-836F3C784828}"/>
              </a:ext>
            </a:extLst>
          </p:cNvPr>
          <p:cNvGraphicFramePr>
            <a:graphicFrameLocks noGrp="1"/>
          </p:cNvGraphicFramePr>
          <p:nvPr>
            <p:extLst>
              <p:ext uri="{D42A27DB-BD31-4B8C-83A1-F6EECF244321}">
                <p14:modId xmlns:p14="http://schemas.microsoft.com/office/powerpoint/2010/main" val="3352861499"/>
              </p:ext>
            </p:extLst>
          </p:nvPr>
        </p:nvGraphicFramePr>
        <p:xfrm>
          <a:off x="2395061" y="2757219"/>
          <a:ext cx="2968017" cy="327388"/>
        </p:xfrm>
        <a:graphic>
          <a:graphicData uri="http://schemas.openxmlformats.org/drawingml/2006/table">
            <a:tbl>
              <a:tblPr firstRow="1" bandRow="1">
                <a:tableStyleId>{16D9F66E-5EB9-4882-86FB-DCBF35E3C3E4}</a:tableStyleId>
              </a:tblPr>
              <a:tblGrid>
                <a:gridCol w="2968017">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Deliver RPB CYP Plan: No wrong door / Appropriate Placements / Transition Principles</a:t>
                      </a:r>
                    </a:p>
                  </a:txBody>
                  <a:tcPr marL="53068" marR="53068" marT="26534" marB="26534" anchor="ctr"/>
                </a:tc>
                <a:extLst>
                  <a:ext uri="{0D108BD9-81ED-4DB2-BD59-A6C34878D82A}">
                    <a16:rowId xmlns:a16="http://schemas.microsoft.com/office/drawing/2014/main" val="1790819238"/>
                  </a:ext>
                </a:extLst>
              </a:tr>
            </a:tbl>
          </a:graphicData>
        </a:graphic>
      </p:graphicFrame>
      <p:graphicFrame>
        <p:nvGraphicFramePr>
          <p:cNvPr id="56" name="Table 55">
            <a:extLst>
              <a:ext uri="{FF2B5EF4-FFF2-40B4-BE49-F238E27FC236}">
                <a16:creationId xmlns:a16="http://schemas.microsoft.com/office/drawing/2014/main" id="{341AD4C4-8B32-9275-D933-92BF60CA1FDA}"/>
              </a:ext>
            </a:extLst>
          </p:cNvPr>
          <p:cNvGraphicFramePr>
            <a:graphicFrameLocks noGrp="1"/>
          </p:cNvGraphicFramePr>
          <p:nvPr>
            <p:extLst>
              <p:ext uri="{D42A27DB-BD31-4B8C-83A1-F6EECF244321}">
                <p14:modId xmlns:p14="http://schemas.microsoft.com/office/powerpoint/2010/main" val="3052221753"/>
              </p:ext>
            </p:extLst>
          </p:nvPr>
        </p:nvGraphicFramePr>
        <p:xfrm>
          <a:off x="2395061" y="3212861"/>
          <a:ext cx="2968017" cy="415422"/>
        </p:xfrm>
        <a:graphic>
          <a:graphicData uri="http://schemas.openxmlformats.org/drawingml/2006/table">
            <a:tbl>
              <a:tblPr firstRow="1" bandRow="1">
                <a:tableStyleId>{16D9F66E-5EB9-4882-86FB-DCBF35E3C3E4}</a:tableStyleId>
              </a:tblPr>
              <a:tblGrid>
                <a:gridCol w="2968017">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Progress implementation of JCC MH Specialist Strategy</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Develop HDU Facilities</a:t>
                      </a:r>
                    </a:p>
                  </a:txBody>
                  <a:tcPr marL="53068" marR="53068" marT="26534" marB="26534" anchor="ctr"/>
                </a:tc>
                <a:extLst>
                  <a:ext uri="{0D108BD9-81ED-4DB2-BD59-A6C34878D82A}">
                    <a16:rowId xmlns:a16="http://schemas.microsoft.com/office/drawing/2014/main" val="1532433617"/>
                  </a:ext>
                </a:extLst>
              </a:tr>
            </a:tbl>
          </a:graphicData>
        </a:graphic>
      </p:graphicFrame>
      <p:graphicFrame>
        <p:nvGraphicFramePr>
          <p:cNvPr id="57" name="Table 56">
            <a:extLst>
              <a:ext uri="{FF2B5EF4-FFF2-40B4-BE49-F238E27FC236}">
                <a16:creationId xmlns:a16="http://schemas.microsoft.com/office/drawing/2014/main" id="{CBA075F7-1944-B39B-9DC9-D05FA154DA2E}"/>
              </a:ext>
            </a:extLst>
          </p:cNvPr>
          <p:cNvGraphicFramePr>
            <a:graphicFrameLocks noGrp="1"/>
          </p:cNvGraphicFramePr>
          <p:nvPr>
            <p:extLst>
              <p:ext uri="{D42A27DB-BD31-4B8C-83A1-F6EECF244321}">
                <p14:modId xmlns:p14="http://schemas.microsoft.com/office/powerpoint/2010/main" val="1861486572"/>
              </p:ext>
            </p:extLst>
          </p:nvPr>
        </p:nvGraphicFramePr>
        <p:xfrm>
          <a:off x="2395079" y="4673253"/>
          <a:ext cx="2968017" cy="535099"/>
        </p:xfrm>
        <a:graphic>
          <a:graphicData uri="http://schemas.openxmlformats.org/drawingml/2006/table">
            <a:tbl>
              <a:tblPr firstRow="1" bandRow="1">
                <a:tableStyleId>{16D9F66E-5EB9-4882-86FB-DCBF35E3C3E4}</a:tableStyleId>
              </a:tblPr>
              <a:tblGrid>
                <a:gridCol w="2968017">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Reconfigure Dan Y Deri/submission of BC to RPB</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Develop seclusion facilities LD acute assessment unit /submission of BC to RPB</a:t>
                      </a:r>
                    </a:p>
                  </a:txBody>
                  <a:tcPr marL="53068" marR="53068" marT="26534" marB="26534" anchor="ctr"/>
                </a:tc>
                <a:extLst>
                  <a:ext uri="{0D108BD9-81ED-4DB2-BD59-A6C34878D82A}">
                    <a16:rowId xmlns:a16="http://schemas.microsoft.com/office/drawing/2014/main" val="1532433617"/>
                  </a:ext>
                </a:extLst>
              </a:tr>
            </a:tbl>
          </a:graphicData>
        </a:graphic>
      </p:graphicFrame>
      <p:graphicFrame>
        <p:nvGraphicFramePr>
          <p:cNvPr id="58" name="Table 57">
            <a:extLst>
              <a:ext uri="{FF2B5EF4-FFF2-40B4-BE49-F238E27FC236}">
                <a16:creationId xmlns:a16="http://schemas.microsoft.com/office/drawing/2014/main" id="{C7F41C48-BFF9-97AF-8BC9-159D32EB8D35}"/>
              </a:ext>
            </a:extLst>
          </p:cNvPr>
          <p:cNvGraphicFramePr>
            <a:graphicFrameLocks noGrp="1"/>
          </p:cNvGraphicFramePr>
          <p:nvPr>
            <p:extLst>
              <p:ext uri="{D42A27DB-BD31-4B8C-83A1-F6EECF244321}">
                <p14:modId xmlns:p14="http://schemas.microsoft.com/office/powerpoint/2010/main" val="62630079"/>
              </p:ext>
            </p:extLst>
          </p:nvPr>
        </p:nvGraphicFramePr>
        <p:xfrm>
          <a:off x="2395097" y="3761968"/>
          <a:ext cx="2968017" cy="830842"/>
        </p:xfrm>
        <a:graphic>
          <a:graphicData uri="http://schemas.openxmlformats.org/drawingml/2006/table">
            <a:tbl>
              <a:tblPr firstRow="1" bandRow="1">
                <a:tableStyleId>{16D9F66E-5EB9-4882-86FB-DCBF35E3C3E4}</a:tableStyleId>
              </a:tblPr>
              <a:tblGrid>
                <a:gridCol w="2968017">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Relocation of CDAT base</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Refurbishment of Ward F Seclusion Facility</a:t>
                      </a:r>
                    </a:p>
                  </a:txBody>
                  <a:tcPr marL="53068" marR="53068" marT="26534" marB="26534" anchor="ctr"/>
                </a:tc>
                <a:extLst>
                  <a:ext uri="{0D108BD9-81ED-4DB2-BD59-A6C34878D82A}">
                    <a16:rowId xmlns:a16="http://schemas.microsoft.com/office/drawing/2014/main" val="1532433617"/>
                  </a:ext>
                </a:extLst>
              </a:tr>
              <a:tr h="207710">
                <a:tc>
                  <a:txBody>
                    <a:bodyPr/>
                    <a:lstStyle/>
                    <a:p>
                      <a:pPr marL="0" lvl="0" indent="0" algn="l">
                        <a:lnSpc>
                          <a:spcPct val="100000"/>
                        </a:lnSpc>
                        <a:spcBef>
                          <a:spcPts val="0"/>
                        </a:spcBef>
                        <a:spcAft>
                          <a:spcPts val="0"/>
                        </a:spcAft>
                        <a:buNone/>
                      </a:pPr>
                      <a:r>
                        <a:rPr lang="en-GB" sz="900" b="0" kern="1200">
                          <a:solidFill>
                            <a:srgbClr val="000000"/>
                          </a:solidFill>
                        </a:rPr>
                        <a:t>Progress Capital BC modernisation of Adult Inpatient</a:t>
                      </a:r>
                    </a:p>
                  </a:txBody>
                  <a:tcPr marL="53068" marR="53068" marT="26534" marB="26534" anchor="ctr"/>
                </a:tc>
                <a:extLst>
                  <a:ext uri="{0D108BD9-81ED-4DB2-BD59-A6C34878D82A}">
                    <a16:rowId xmlns:a16="http://schemas.microsoft.com/office/drawing/2014/main" val="3007262466"/>
                  </a:ext>
                </a:extLst>
              </a:tr>
              <a:tr h="207710">
                <a:tc>
                  <a:txBody>
                    <a:bodyPr/>
                    <a:lstStyle/>
                    <a:p>
                      <a:pPr marL="0" lvl="0" indent="0" algn="l">
                        <a:lnSpc>
                          <a:spcPct val="100000"/>
                        </a:lnSpc>
                        <a:spcBef>
                          <a:spcPts val="0"/>
                        </a:spcBef>
                        <a:spcAft>
                          <a:spcPts val="0"/>
                        </a:spcAft>
                        <a:buNone/>
                      </a:pPr>
                      <a:r>
                        <a:rPr lang="en-GB" sz="900" b="0" kern="1200">
                          <a:solidFill>
                            <a:srgbClr val="000000"/>
                          </a:solidFill>
                        </a:rPr>
                        <a:t>Co-locate Community OPMHS</a:t>
                      </a:r>
                    </a:p>
                  </a:txBody>
                  <a:tcPr marL="53068" marR="53068" marT="26534" marB="26534" anchor="ctr"/>
                </a:tc>
                <a:extLst>
                  <a:ext uri="{0D108BD9-81ED-4DB2-BD59-A6C34878D82A}">
                    <a16:rowId xmlns:a16="http://schemas.microsoft.com/office/drawing/2014/main" val="4165604900"/>
                  </a:ext>
                </a:extLst>
              </a:tr>
            </a:tbl>
          </a:graphicData>
        </a:graphic>
      </p:graphicFrame>
    </p:spTree>
    <p:extLst>
      <p:ext uri="{BB962C8B-B14F-4D97-AF65-F5344CB8AC3E}">
        <p14:creationId xmlns:p14="http://schemas.microsoft.com/office/powerpoint/2010/main" val="248927760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F086C2-A3DE-D5EA-B643-C2B05B3F2D95}"/>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E49B3086-EC0E-6C60-F8B1-6BE1727AE346}"/>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88F5C797-C010-DBA9-054F-F3FE911FE2A4}"/>
              </a:ext>
            </a:extLst>
          </p:cNvPr>
          <p:cNvSpPr>
            <a:spLocks noGrp="1"/>
          </p:cNvSpPr>
          <p:nvPr>
            <p:ph type="sldNum" sz="quarter" idx="12"/>
          </p:nvPr>
        </p:nvSpPr>
        <p:spPr/>
        <p:txBody>
          <a:bodyPr/>
          <a:lstStyle/>
          <a:p>
            <a:r>
              <a:rPr lang="en-GB"/>
              <a:t>68</a:t>
            </a:r>
            <a:endParaRPr lang="en-US"/>
          </a:p>
        </p:txBody>
      </p:sp>
      <p:sp>
        <p:nvSpPr>
          <p:cNvPr id="5" name="TextBox 4">
            <a:extLst>
              <a:ext uri="{FF2B5EF4-FFF2-40B4-BE49-F238E27FC236}">
                <a16:creationId xmlns:a16="http://schemas.microsoft.com/office/drawing/2014/main" id="{2F73E6FD-82FE-2F5A-DE4B-C09A602B73F9}"/>
              </a:ext>
            </a:extLst>
          </p:cNvPr>
          <p:cNvSpPr txBox="1"/>
          <p:nvPr/>
        </p:nvSpPr>
        <p:spPr>
          <a:xfrm>
            <a:off x="469213" y="260577"/>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Mental Health and Learning Disabilities Delivery Actions</a:t>
            </a:r>
          </a:p>
        </p:txBody>
      </p:sp>
      <p:graphicFrame>
        <p:nvGraphicFramePr>
          <p:cNvPr id="2" name="Table 1">
            <a:extLst>
              <a:ext uri="{FF2B5EF4-FFF2-40B4-BE49-F238E27FC236}">
                <a16:creationId xmlns:a16="http://schemas.microsoft.com/office/drawing/2014/main" id="{F7A52A1B-1E58-DF0B-4BB2-FC7B62B77C53}"/>
              </a:ext>
            </a:extLst>
          </p:cNvPr>
          <p:cNvGraphicFramePr>
            <a:graphicFrameLocks noGrp="1"/>
          </p:cNvGraphicFramePr>
          <p:nvPr>
            <p:extLst>
              <p:ext uri="{D42A27DB-BD31-4B8C-83A1-F6EECF244321}">
                <p14:modId xmlns:p14="http://schemas.microsoft.com/office/powerpoint/2010/main" val="150732852"/>
              </p:ext>
            </p:extLst>
          </p:nvPr>
        </p:nvGraphicFramePr>
        <p:xfrm>
          <a:off x="563258" y="636814"/>
          <a:ext cx="8633754" cy="5112278"/>
        </p:xfrm>
        <a:graphic>
          <a:graphicData uri="http://schemas.openxmlformats.org/drawingml/2006/table">
            <a:tbl>
              <a:tblPr firstRow="1" firstCol="1" bandRow="1"/>
              <a:tblGrid>
                <a:gridCol w="428394">
                  <a:extLst>
                    <a:ext uri="{9D8B030D-6E8A-4147-A177-3AD203B41FA5}">
                      <a16:colId xmlns:a16="http://schemas.microsoft.com/office/drawing/2014/main" val="2655333896"/>
                    </a:ext>
                  </a:extLst>
                </a:gridCol>
                <a:gridCol w="7298796">
                  <a:extLst>
                    <a:ext uri="{9D8B030D-6E8A-4147-A177-3AD203B41FA5}">
                      <a16:colId xmlns:a16="http://schemas.microsoft.com/office/drawing/2014/main" val="195378137"/>
                    </a:ext>
                  </a:extLst>
                </a:gridCol>
                <a:gridCol w="453282">
                  <a:extLst>
                    <a:ext uri="{9D8B030D-6E8A-4147-A177-3AD203B41FA5}">
                      <a16:colId xmlns:a16="http://schemas.microsoft.com/office/drawing/2014/main" val="2583835386"/>
                    </a:ext>
                  </a:extLst>
                </a:gridCol>
                <a:gridCol w="453282">
                  <a:extLst>
                    <a:ext uri="{9D8B030D-6E8A-4147-A177-3AD203B41FA5}">
                      <a16:colId xmlns:a16="http://schemas.microsoft.com/office/drawing/2014/main" val="3085351673"/>
                    </a:ext>
                  </a:extLst>
                </a:gridCol>
              </a:tblGrid>
              <a:tr h="181946">
                <a:tc>
                  <a:txBody>
                    <a:bodyPr/>
                    <a:lstStyle/>
                    <a:p>
                      <a:pPr>
                        <a:lnSpc>
                          <a:spcPct val="115000"/>
                        </a:lnSpc>
                        <a:spcAft>
                          <a:spcPts val="800"/>
                        </a:spcAft>
                      </a:pPr>
                      <a:r>
                        <a:rPr lang="en-GB" sz="1000" b="1" kern="100">
                          <a:solidFill>
                            <a:schemeClr val="bg1"/>
                          </a:solidFill>
                          <a:effectLst/>
                          <a:latin typeface="Verdana"/>
                          <a:ea typeface="Verdana"/>
                          <a:cs typeface="Times New Roman"/>
                        </a:rPr>
                        <a:t>Ref</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nSpc>
                          <a:spcPct val="115000"/>
                        </a:lnSpc>
                        <a:spcAft>
                          <a:spcPts val="800"/>
                        </a:spcAft>
                      </a:pPr>
                      <a:r>
                        <a:rPr lang="en-GB" sz="1000" b="1" kern="100">
                          <a:solidFill>
                            <a:schemeClr val="bg1"/>
                          </a:solidFill>
                          <a:effectLst/>
                          <a:latin typeface="Verdana"/>
                          <a:ea typeface="Verdana"/>
                          <a:cs typeface="Times New Roman"/>
                        </a:rPr>
                        <a:t>Delivery Action </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gridSpan="2">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7816232"/>
                  </a:ext>
                </a:extLst>
              </a:tr>
              <a:tr h="685800">
                <a:tc>
                  <a:txBody>
                    <a:bodyPr/>
                    <a:lstStyle/>
                    <a:p>
                      <a:pPr lvl="0" algn="ctr">
                        <a:lnSpc>
                          <a:spcPct val="114999"/>
                        </a:lnSpc>
                        <a:spcAft>
                          <a:spcPts val="800"/>
                        </a:spcAft>
                        <a:buNone/>
                      </a:pPr>
                      <a:r>
                        <a:rPr lang="en-GB" sz="800" kern="100">
                          <a:effectLst/>
                          <a:latin typeface="Univers Condensed Light"/>
                          <a:ea typeface="Verdana"/>
                          <a:cs typeface="Times New Roman"/>
                        </a:rPr>
                        <a:t>MHLD_13</a:t>
                      </a:r>
                      <a:endParaRPr lang="en-US" sz="800">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r>
                        <a:rPr lang="en-GB" sz="1100" b="1" kern="100">
                          <a:effectLst/>
                          <a:latin typeface="Aptos"/>
                          <a:ea typeface="Verdana"/>
                          <a:cs typeface="Times New Roman"/>
                        </a:rPr>
                        <a:t>Adult Inpatient &amp; Community Model Modernisation</a:t>
                      </a:r>
                      <a:endParaRPr lang="en-US"/>
                    </a:p>
                    <a:p>
                      <a:pPr marL="171450" lvl="0" indent="-171450">
                        <a:lnSpc>
                          <a:spcPct val="100000"/>
                        </a:lnSpc>
                        <a:buFont typeface="Arial"/>
                        <a:buChar char="•"/>
                      </a:pPr>
                      <a:r>
                        <a:rPr lang="en-GB" sz="1100" kern="100">
                          <a:effectLst/>
                          <a:latin typeface="Aptos"/>
                          <a:ea typeface="Verdana"/>
                          <a:cs typeface="Times New Roman"/>
                        </a:rPr>
                        <a:t>Level 2 intervention support from NHS Executive &amp; Welsh Government to support HB by undertaking joint initial assurance of pathways.</a:t>
                      </a:r>
                      <a:endParaRPr lang="en-GB"/>
                    </a:p>
                    <a:p>
                      <a:pPr marL="171450" lvl="0" indent="-171450">
                        <a:lnSpc>
                          <a:spcPct val="100000"/>
                        </a:lnSpc>
                        <a:spcAft>
                          <a:spcPts val="800"/>
                        </a:spcAft>
                        <a:buFont typeface="Arial"/>
                        <a:buChar char="•"/>
                      </a:pPr>
                      <a:r>
                        <a:rPr lang="en-GB" sz="1100" kern="100">
                          <a:effectLst/>
                          <a:latin typeface="Aptos"/>
                          <a:ea typeface="Verdana"/>
                          <a:cs typeface="Times New Roman"/>
                        </a:rPr>
                        <a:t>Supported by work from Independent Consultant awaiting outcome of Level 2 NHS executive review.</a:t>
                      </a:r>
                      <a:endParaRPr lang="en-GB"/>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gn="ctr">
                        <a:lnSpc>
                          <a:spcPct val="100000"/>
                        </a:lnSpc>
                        <a:spcAft>
                          <a:spcPts val="0"/>
                        </a:spcAft>
                        <a:buNone/>
                      </a:pPr>
                      <a:r>
                        <a:rPr lang="en-GB" sz="800" kern="100">
                          <a:solidFill>
                            <a:srgbClr val="FFFFFF"/>
                          </a:solidFill>
                          <a:effectLst/>
                          <a:latin typeface="Univers Condensed Light"/>
                          <a:ea typeface="Verdana"/>
                          <a:cs typeface="Times New Roman"/>
                        </a:rPr>
                        <a:t>DE14</a:t>
                      </a:r>
                      <a:endParaRPr lang="en-GB" sz="800" kern="100">
                        <a:effectLst/>
                        <a:latin typeface="Univers Condensed Light"/>
                        <a:ea typeface="Verdana"/>
                        <a:cs typeface="Times New Roman"/>
                      </a:endParaRPr>
                    </a:p>
                    <a:p>
                      <a:pPr lvl="0" algn="ctr">
                        <a:lnSpc>
                          <a:spcPct val="100000"/>
                        </a:lnSpc>
                        <a:spcAft>
                          <a:spcPts val="0"/>
                        </a:spcAft>
                        <a:buNone/>
                      </a:pPr>
                      <a:r>
                        <a:rPr lang="en-GB" sz="800" kern="100">
                          <a:solidFill>
                            <a:srgbClr val="FFFFFF"/>
                          </a:solidFill>
                          <a:effectLst/>
                          <a:latin typeface="Univers Condensed Light"/>
                          <a:ea typeface="Verdana"/>
                          <a:cs typeface="Times New Roman"/>
                        </a:rPr>
                        <a:t>DE15</a:t>
                      </a:r>
                      <a:endParaRPr lang="en-GB" sz="8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chemeClr val="accent5"/>
                    </a:solidFill>
                  </a:tcPr>
                </a:tc>
                <a:tc>
                  <a:txBody>
                    <a:bodyPr/>
                    <a:lstStyle/>
                    <a:p>
                      <a:pPr lvl="0" algn="ctr">
                        <a:lnSpc>
                          <a:spcPct val="100000"/>
                        </a:lnSpc>
                        <a:spcAft>
                          <a:spcPts val="0"/>
                        </a:spcAft>
                        <a:buNone/>
                      </a:pPr>
                      <a:endParaRPr lang="en-GB" sz="8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758908223"/>
                  </a:ext>
                </a:extLst>
              </a:tr>
              <a:tr h="551847">
                <a:tc>
                  <a:txBody>
                    <a:bodyPr/>
                    <a:lstStyle/>
                    <a:p>
                      <a:pPr lvl="0" algn="ctr">
                        <a:lnSpc>
                          <a:spcPct val="114999"/>
                        </a:lnSpc>
                        <a:spcAft>
                          <a:spcPts val="800"/>
                        </a:spcAft>
                        <a:buNone/>
                      </a:pPr>
                      <a:r>
                        <a:rPr lang="en-GB" sz="800" kern="100">
                          <a:effectLst/>
                          <a:latin typeface="Univers Condensed Light"/>
                          <a:ea typeface="Verdana"/>
                          <a:cs typeface="Times New Roman"/>
                        </a:rPr>
                        <a:t>MHLD_14</a:t>
                      </a:r>
                      <a:endParaRPr lang="en-US" sz="800">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r>
                        <a:rPr lang="en-GB" sz="1100" b="1" kern="100">
                          <a:effectLst/>
                          <a:latin typeface="Aptos"/>
                          <a:ea typeface="Verdana"/>
                          <a:cs typeface="Times New Roman"/>
                        </a:rPr>
                        <a:t>Review Mental Health medical workforce:</a:t>
                      </a:r>
                      <a:r>
                        <a:rPr lang="en-GB" sz="1100" b="1" i="1" kern="100">
                          <a:solidFill>
                            <a:schemeClr val="accent2"/>
                          </a:solidFill>
                          <a:effectLst/>
                          <a:latin typeface="+mn-lt"/>
                          <a:ea typeface="Verdana"/>
                          <a:cs typeface="Times New Roman"/>
                        </a:rPr>
                        <a:t> Planning for 26/27-27/28:</a:t>
                      </a:r>
                      <a:r>
                        <a:rPr lang="en-GB" sz="1100" i="1" kern="100">
                          <a:effectLst/>
                          <a:latin typeface="Aptos"/>
                          <a:ea typeface="Verdana"/>
                          <a:cs typeface="Times New Roman"/>
                        </a:rPr>
                        <a:t> </a:t>
                      </a:r>
                      <a:r>
                        <a:rPr lang="en-GB" sz="1100" kern="100">
                          <a:effectLst/>
                          <a:latin typeface="Aptos"/>
                          <a:ea typeface="Verdana"/>
                          <a:cs typeface="Times New Roman"/>
                        </a:rPr>
                        <a:t>Comparing workforce capacity and skills against service demand to identify gaps; workforce redesign to develop new roles </a:t>
                      </a:r>
                      <a:endParaRPr lang="en-US"/>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gn="ctr">
                        <a:lnSpc>
                          <a:spcPct val="100000"/>
                        </a:lnSpc>
                        <a:spcAft>
                          <a:spcPts val="0"/>
                        </a:spcAft>
                        <a:buNone/>
                      </a:pPr>
                      <a:r>
                        <a:rPr lang="en-GB" sz="800" kern="100">
                          <a:solidFill>
                            <a:srgbClr val="FFFFFF"/>
                          </a:solidFill>
                          <a:effectLst/>
                          <a:latin typeface="Univers Condensed Light"/>
                          <a:ea typeface="Verdana"/>
                          <a:cs typeface="Times New Roman"/>
                        </a:rPr>
                        <a:t>DE14</a:t>
                      </a:r>
                      <a:endParaRPr lang="en-GB" sz="800" kern="100">
                        <a:effectLst/>
                        <a:latin typeface="Univers Condensed Light"/>
                        <a:ea typeface="Verdana"/>
                        <a:cs typeface="Times New Roman"/>
                      </a:endParaRPr>
                    </a:p>
                    <a:p>
                      <a:pPr lvl="0" algn="ctr">
                        <a:lnSpc>
                          <a:spcPct val="100000"/>
                        </a:lnSpc>
                        <a:spcAft>
                          <a:spcPts val="0"/>
                        </a:spcAft>
                        <a:buNone/>
                      </a:pPr>
                      <a:r>
                        <a:rPr lang="en-GB" sz="800" kern="100">
                          <a:solidFill>
                            <a:srgbClr val="FFFFFF"/>
                          </a:solidFill>
                          <a:effectLst/>
                          <a:latin typeface="Univers Condensed Light"/>
                          <a:ea typeface="Verdana"/>
                          <a:cs typeface="Times New Roman"/>
                        </a:rPr>
                        <a:t>DE15</a:t>
                      </a:r>
                      <a:endParaRPr lang="en-GB" sz="8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rgbClr val="A02B93"/>
                    </a:solidFill>
                  </a:tcPr>
                </a:tc>
                <a:tc>
                  <a:txBody>
                    <a:bodyPr/>
                    <a:lstStyle/>
                    <a:p>
                      <a:pPr lvl="0" algn="ctr">
                        <a:lnSpc>
                          <a:spcPct val="100000"/>
                        </a:lnSpc>
                        <a:spcAft>
                          <a:spcPts val="0"/>
                        </a:spcAft>
                        <a:buNone/>
                      </a:pPr>
                      <a:r>
                        <a:rPr lang="en-GB" sz="800" kern="100">
                          <a:solidFill>
                            <a:srgbClr val="FFFFFF"/>
                          </a:solidFill>
                          <a:effectLst/>
                          <a:latin typeface="Univers Condensed Light"/>
                          <a:ea typeface="Verdana"/>
                          <a:cs typeface="Times New Roman"/>
                        </a:rPr>
                        <a:t>EA.16EA.17 </a:t>
                      </a:r>
                      <a:endParaRPr lang="en-GB" sz="8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chemeClr val="accent5">
                        <a:lumMod val="40000"/>
                        <a:lumOff val="60000"/>
                      </a:schemeClr>
                    </a:solidFill>
                  </a:tcPr>
                </a:tc>
                <a:extLst>
                  <a:ext uri="{0D108BD9-81ED-4DB2-BD59-A6C34878D82A}">
                    <a16:rowId xmlns:a16="http://schemas.microsoft.com/office/drawing/2014/main" val="863124876"/>
                  </a:ext>
                </a:extLst>
              </a:tr>
              <a:tr h="379638">
                <a:tc>
                  <a:txBody>
                    <a:bodyPr/>
                    <a:lstStyle/>
                    <a:p>
                      <a:pPr lvl="0" algn="ctr">
                        <a:lnSpc>
                          <a:spcPct val="114999"/>
                        </a:lnSpc>
                        <a:spcAft>
                          <a:spcPts val="800"/>
                        </a:spcAft>
                        <a:buNone/>
                      </a:pPr>
                      <a:r>
                        <a:rPr lang="en-GB" sz="800" kern="100">
                          <a:effectLst/>
                          <a:latin typeface="Univers Condensed Light"/>
                          <a:ea typeface="Verdana"/>
                          <a:cs typeface="Times New Roman"/>
                        </a:rPr>
                        <a:t>MHLD_12</a:t>
                      </a:r>
                      <a:endParaRPr lang="en-US" sz="800">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800"/>
                        </a:spcAft>
                        <a:buNone/>
                      </a:pPr>
                      <a:r>
                        <a:rPr lang="en-GB" sz="1100" b="1" kern="100">
                          <a:effectLst/>
                          <a:latin typeface="Aptos"/>
                          <a:ea typeface="Verdana"/>
                          <a:cs typeface="Times New Roman"/>
                        </a:rPr>
                        <a:t>New Build Adult Mental Health </a:t>
                      </a:r>
                      <a:r>
                        <a:rPr lang="en-GB" sz="1100" kern="100">
                          <a:effectLst/>
                          <a:latin typeface="Aptos"/>
                          <a:ea typeface="Verdana"/>
                          <a:cs typeface="Times New Roman"/>
                        </a:rPr>
                        <a:t>– Progress Capital Business Case for Modernising Adult Mental Health Inpatient Services   [</a:t>
                      </a:r>
                      <a:r>
                        <a:rPr lang="en-GB" sz="1100" i="1" kern="100">
                          <a:effectLst/>
                          <a:latin typeface="Aptos"/>
                          <a:ea typeface="Verdana"/>
                          <a:cs typeface="Times New Roman"/>
                        </a:rPr>
                        <a:t>Subject to Capital TBC, not in Major Capital Prioritisation</a:t>
                      </a:r>
                      <a:r>
                        <a:rPr lang="en-GB" sz="1100" kern="100">
                          <a:effectLst/>
                          <a:latin typeface="Aptos"/>
                          <a:ea typeface="Verdana"/>
                          <a:cs typeface="Times New Roman"/>
                        </a:rPr>
                        <a:t>]</a:t>
                      </a:r>
                      <a:endParaRPr lang="en-US"/>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gn="ctr">
                        <a:lnSpc>
                          <a:spcPct val="100000"/>
                        </a:lnSpc>
                        <a:spcAft>
                          <a:spcPts val="0"/>
                        </a:spcAft>
                        <a:buNone/>
                      </a:pPr>
                      <a:endParaRPr lang="en-GB" sz="8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lvl="0" algn="ctr">
                        <a:lnSpc>
                          <a:spcPct val="100000"/>
                        </a:lnSpc>
                        <a:spcAft>
                          <a:spcPts val="0"/>
                        </a:spcAft>
                        <a:buNone/>
                      </a:pPr>
                      <a:endParaRPr lang="en-GB" sz="8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845401851"/>
                  </a:ext>
                </a:extLst>
              </a:tr>
              <a:tr h="514350">
                <a:tc>
                  <a:txBody>
                    <a:bodyPr/>
                    <a:lstStyle/>
                    <a:p>
                      <a:pPr lvl="0" algn="ctr">
                        <a:lnSpc>
                          <a:spcPct val="114999"/>
                        </a:lnSpc>
                        <a:spcAft>
                          <a:spcPts val="800"/>
                        </a:spcAft>
                        <a:buNone/>
                      </a:pPr>
                      <a:r>
                        <a:rPr lang="en-GB" sz="800" kern="100">
                          <a:effectLst/>
                          <a:latin typeface="Univers Condensed Light"/>
                          <a:ea typeface="Verdana"/>
                          <a:cs typeface="Times New Roman"/>
                        </a:rPr>
                        <a:t>MHLD_15</a:t>
                      </a:r>
                      <a:endParaRPr lang="en-US" sz="800">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r>
                        <a:rPr lang="en-GB" sz="1100" b="1" kern="100">
                          <a:effectLst/>
                          <a:latin typeface="Aptos"/>
                          <a:ea typeface="Verdana"/>
                          <a:cs typeface="Times New Roman"/>
                        </a:rPr>
                        <a:t>Modernise Outpatients Pathways and Access  </a:t>
                      </a:r>
                      <a:r>
                        <a:rPr lang="en-GB" sz="1100" kern="100">
                          <a:effectLst/>
                          <a:latin typeface="Aptos"/>
                          <a:ea typeface="Verdana"/>
                          <a:cs typeface="Times New Roman"/>
                        </a:rPr>
                        <a:t>[</a:t>
                      </a:r>
                      <a:r>
                        <a:rPr lang="en-GB" sz="1100" i="1" kern="100">
                          <a:effectLst/>
                          <a:latin typeface="Aptos"/>
                          <a:ea typeface="Verdana"/>
                          <a:cs typeface="Times New Roman"/>
                        </a:rPr>
                        <a:t>also part of Planned Care System</a:t>
                      </a:r>
                      <a:r>
                        <a:rPr lang="en-GB" sz="1100" kern="100">
                          <a:effectLst/>
                          <a:latin typeface="Aptos"/>
                          <a:ea typeface="Verdana"/>
                          <a:cs typeface="Times New Roman"/>
                        </a:rPr>
                        <a:t>]</a:t>
                      </a:r>
                      <a:endParaRPr lang="en-US"/>
                    </a:p>
                    <a:p>
                      <a:pPr marL="171450" lvl="0" indent="-171450">
                        <a:lnSpc>
                          <a:spcPct val="100000"/>
                        </a:lnSpc>
                        <a:spcAft>
                          <a:spcPts val="800"/>
                        </a:spcAft>
                        <a:buFont typeface="Arial"/>
                        <a:buChar char="•"/>
                      </a:pPr>
                      <a:r>
                        <a:rPr lang="en-GB" sz="1100" kern="100">
                          <a:effectLst/>
                          <a:latin typeface="Aptos"/>
                          <a:ea typeface="Verdana"/>
                          <a:cs typeface="Times New Roman"/>
                        </a:rPr>
                        <a:t>Improving access to &gt;18 Outpatient Services by reviewing and developing robust outpatient pathways with a SPOA function to cover all geographical areas</a:t>
                      </a:r>
                      <a:endParaRPr lang="en-GB"/>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gn="ctr">
                        <a:lnSpc>
                          <a:spcPct val="100000"/>
                        </a:lnSpc>
                        <a:spcAft>
                          <a:spcPts val="0"/>
                        </a:spcAft>
                        <a:buNone/>
                      </a:pPr>
                      <a:r>
                        <a:rPr lang="en-GB" sz="800" kern="100">
                          <a:solidFill>
                            <a:srgbClr val="FFFFFF"/>
                          </a:solidFill>
                          <a:effectLst/>
                          <a:latin typeface="Univers Condensed Light"/>
                          <a:ea typeface="Verdana"/>
                          <a:cs typeface="Times New Roman"/>
                        </a:rPr>
                        <a:t>DE14</a:t>
                      </a:r>
                      <a:endParaRPr lang="en-GB" sz="800" kern="100">
                        <a:effectLst/>
                        <a:latin typeface="Univers Condensed Light"/>
                        <a:ea typeface="Verdana"/>
                        <a:cs typeface="Times New Roman"/>
                      </a:endParaRPr>
                    </a:p>
                    <a:p>
                      <a:pPr lvl="0" algn="ctr">
                        <a:lnSpc>
                          <a:spcPct val="100000"/>
                        </a:lnSpc>
                        <a:spcAft>
                          <a:spcPts val="0"/>
                        </a:spcAft>
                        <a:buNone/>
                      </a:pPr>
                      <a:r>
                        <a:rPr lang="en-GB" sz="800" kern="100">
                          <a:solidFill>
                            <a:srgbClr val="FFFFFF"/>
                          </a:solidFill>
                          <a:effectLst/>
                          <a:latin typeface="Univers Condensed Light"/>
                          <a:ea typeface="Verdana"/>
                          <a:cs typeface="Times New Roman"/>
                        </a:rPr>
                        <a:t>DE15</a:t>
                      </a:r>
                      <a:endParaRPr lang="en-GB" sz="8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rgbClr val="A22A8B"/>
                    </a:solidFill>
                  </a:tcPr>
                </a:tc>
                <a:tc>
                  <a:txBody>
                    <a:bodyPr/>
                    <a:lstStyle/>
                    <a:p>
                      <a:pPr lvl="0" algn="ctr">
                        <a:lnSpc>
                          <a:spcPct val="100000"/>
                        </a:lnSpc>
                        <a:spcAft>
                          <a:spcPts val="0"/>
                        </a:spcAft>
                        <a:buNone/>
                      </a:pPr>
                      <a:r>
                        <a:rPr lang="en-GB" sz="800" kern="100">
                          <a:solidFill>
                            <a:srgbClr val="FFFFFF"/>
                          </a:solidFill>
                          <a:effectLst/>
                          <a:latin typeface="Univers Condensed Light"/>
                          <a:ea typeface="Verdana"/>
                          <a:cs typeface="Times New Roman"/>
                        </a:rPr>
                        <a:t>EA7</a:t>
                      </a:r>
                      <a:endParaRPr lang="en-GB" sz="800" kern="100">
                        <a:effectLst/>
                        <a:latin typeface="Univers Condensed Light"/>
                        <a:ea typeface="Verdana"/>
                        <a:cs typeface="Times New Roman"/>
                      </a:endParaRPr>
                    </a:p>
                    <a:p>
                      <a:pPr lvl="0" algn="ctr">
                        <a:lnSpc>
                          <a:spcPct val="100000"/>
                        </a:lnSpc>
                        <a:spcAft>
                          <a:spcPts val="0"/>
                        </a:spcAft>
                        <a:buNone/>
                      </a:pPr>
                      <a:r>
                        <a:rPr lang="en-GB" sz="800" kern="100">
                          <a:solidFill>
                            <a:srgbClr val="FFFFFF"/>
                          </a:solidFill>
                          <a:effectLst/>
                          <a:latin typeface="Univers Condensed Light"/>
                          <a:ea typeface="Verdana"/>
                          <a:cs typeface="Times New Roman"/>
                        </a:rPr>
                        <a:t>EA9</a:t>
                      </a:r>
                      <a:endParaRPr lang="en-GB" sz="800" kern="100">
                        <a:effectLst/>
                        <a:latin typeface="Univers Condensed Light"/>
                        <a:ea typeface="Verdana"/>
                        <a:cs typeface="Times New Roman"/>
                      </a:endParaRPr>
                    </a:p>
                    <a:p>
                      <a:pPr lvl="0" algn="ctr">
                        <a:lnSpc>
                          <a:spcPct val="100000"/>
                        </a:lnSpc>
                        <a:spcAft>
                          <a:spcPts val="0"/>
                        </a:spcAft>
                        <a:buNone/>
                      </a:pPr>
                      <a:r>
                        <a:rPr lang="en-GB" sz="800" kern="100">
                          <a:solidFill>
                            <a:srgbClr val="FFFFFF"/>
                          </a:solidFill>
                          <a:effectLst/>
                          <a:latin typeface="Univers Condensed Light"/>
                          <a:ea typeface="Verdana"/>
                          <a:cs typeface="Times New Roman"/>
                        </a:rPr>
                        <a:t>EA10</a:t>
                      </a:r>
                      <a:endParaRPr lang="en-GB" sz="8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solidFill>
                      <a:schemeClr val="accent5">
                        <a:lumMod val="40000"/>
                        <a:lumOff val="60000"/>
                      </a:schemeClr>
                    </a:solidFill>
                  </a:tcPr>
                </a:tc>
                <a:extLst>
                  <a:ext uri="{0D108BD9-81ED-4DB2-BD59-A6C34878D82A}">
                    <a16:rowId xmlns:a16="http://schemas.microsoft.com/office/drawing/2014/main" val="1843151069"/>
                  </a:ext>
                </a:extLst>
              </a:tr>
              <a:tr h="453116">
                <a:tc>
                  <a:txBody>
                    <a:bodyPr/>
                    <a:lstStyle/>
                    <a:p>
                      <a:pPr marL="0" lvl="0" algn="ctr" rtl="0">
                        <a:lnSpc>
                          <a:spcPct val="114999"/>
                        </a:lnSpc>
                        <a:spcAft>
                          <a:spcPts val="800"/>
                        </a:spcAft>
                        <a:buNone/>
                      </a:pPr>
                      <a:r>
                        <a:rPr lang="en-GB" sz="800" kern="100">
                          <a:solidFill>
                            <a:schemeClr val="tx1"/>
                          </a:solidFill>
                          <a:effectLst/>
                          <a:latin typeface="Univers Condensed Light"/>
                          <a:ea typeface="Verdana"/>
                          <a:cs typeface="Times New Roman"/>
                        </a:rPr>
                        <a:t>MHLD_20</a:t>
                      </a:r>
                      <a:endParaRPr lang="en-US" sz="800">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r>
                        <a:rPr lang="en-GB" sz="1100" kern="100">
                          <a:effectLst/>
                          <a:latin typeface="Aptos"/>
                          <a:ea typeface="Verdana"/>
                          <a:cs typeface="Times New Roman"/>
                        </a:rPr>
                        <a:t>Manage </a:t>
                      </a:r>
                      <a:r>
                        <a:rPr lang="en-GB" sz="1100" b="1" kern="100">
                          <a:effectLst/>
                          <a:latin typeface="Aptos"/>
                          <a:ea typeface="Verdana"/>
                          <a:cs typeface="Times New Roman"/>
                        </a:rPr>
                        <a:t>Psychological Therapies </a:t>
                      </a:r>
                      <a:r>
                        <a:rPr lang="en-GB" sz="1100" kern="100">
                          <a:effectLst/>
                          <a:latin typeface="Aptos"/>
                          <a:ea typeface="Verdana"/>
                          <a:cs typeface="Times New Roman"/>
                        </a:rPr>
                        <a:t>demand mitigate risks within existing resource associated with increased waiting times</a:t>
                      </a:r>
                      <a:endParaRPr lang="en-US"/>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endParaRPr lang="en-GB" sz="1050" kern="100">
                        <a:effectLst/>
                        <a:latin typeface="Univers Condensed Light"/>
                        <a:ea typeface="Verdana"/>
                        <a:cs typeface="Times New Roman"/>
                      </a:endParaRPr>
                    </a:p>
                  </a:txBody>
                  <a:tcPr marL="24790" marR="24790" marT="0"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endParaRPr lang="en-GB" sz="1050" kern="100">
                        <a:effectLst/>
                        <a:latin typeface="Univers Condensed Light"/>
                        <a:ea typeface="Verdana"/>
                        <a:cs typeface="Times New Roman"/>
                      </a:endParaRPr>
                    </a:p>
                  </a:txBody>
                  <a:tcPr marL="24790" marR="24790" marT="0"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2544606251"/>
                  </a:ext>
                </a:extLst>
              </a:tr>
              <a:tr h="802531">
                <a:tc>
                  <a:txBody>
                    <a:bodyPr/>
                    <a:lstStyle/>
                    <a:p>
                      <a:pPr marL="0" lvl="0" algn="ctr" rtl="0">
                        <a:lnSpc>
                          <a:spcPct val="114999"/>
                        </a:lnSpc>
                        <a:spcAft>
                          <a:spcPts val="800"/>
                        </a:spcAft>
                        <a:buNone/>
                      </a:pPr>
                      <a:r>
                        <a:rPr lang="en-GB" sz="800" kern="100">
                          <a:solidFill>
                            <a:schemeClr val="tx1"/>
                          </a:solidFill>
                          <a:effectLst/>
                          <a:latin typeface="Univers Condensed Light"/>
                          <a:ea typeface="Verdana"/>
                          <a:cs typeface="Times New Roman"/>
                        </a:rPr>
                        <a:t>MHLD_06,07, </a:t>
                      </a:r>
                      <a:endParaRPr lang="en-US" sz="800">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r>
                        <a:rPr lang="en-GB" sz="1100" b="1" kern="100">
                          <a:effectLst/>
                          <a:latin typeface="Aptos"/>
                          <a:ea typeface="Verdana"/>
                          <a:cs typeface="Times New Roman"/>
                        </a:rPr>
                        <a:t>Redesign Older Peoples Mental Health Inpatient Services</a:t>
                      </a:r>
                      <a:r>
                        <a:rPr lang="en-GB" sz="1100" kern="100">
                          <a:effectLst/>
                          <a:latin typeface="Aptos"/>
                          <a:ea typeface="Verdana"/>
                          <a:cs typeface="Times New Roman"/>
                        </a:rPr>
                        <a:t>:</a:t>
                      </a:r>
                      <a:endParaRPr lang="en-US"/>
                    </a:p>
                    <a:p>
                      <a:pPr marL="171450" lvl="0" indent="-171450">
                        <a:lnSpc>
                          <a:spcPct val="100000"/>
                        </a:lnSpc>
                        <a:spcAft>
                          <a:spcPts val="0"/>
                        </a:spcAft>
                        <a:buFont typeface="Arial"/>
                        <a:buChar char="•"/>
                      </a:pPr>
                      <a:r>
                        <a:rPr lang="en-GB" sz="1100" kern="100">
                          <a:effectLst/>
                          <a:latin typeface="Aptos"/>
                          <a:ea typeface="Verdana"/>
                          <a:cs typeface="Times New Roman"/>
                        </a:rPr>
                        <a:t>Develop Enhanced Assessment and Therapy Hub CST group and living well with Dementia groups – in place by Q4 25/26</a:t>
                      </a:r>
                      <a:endParaRPr lang="en-GB"/>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endParaRPr lang="en-GB" sz="1100" kern="100">
                        <a:effectLst/>
                        <a:latin typeface="Verdana"/>
                        <a:ea typeface="Verdana"/>
                        <a:cs typeface="Times New Roman"/>
                      </a:endParaRPr>
                    </a:p>
                  </a:txBody>
                  <a:tcPr marL="24790" marR="24790" marT="0"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endParaRPr lang="en-GB" sz="1100" kern="100">
                        <a:effectLst/>
                        <a:latin typeface="Verdana"/>
                        <a:ea typeface="Verdana"/>
                        <a:cs typeface="Times New Roman"/>
                      </a:endParaRPr>
                    </a:p>
                  </a:txBody>
                  <a:tcPr marL="24790" marR="24790" marT="0"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93962859"/>
                  </a:ext>
                </a:extLst>
              </a:tr>
              <a:tr h="857250">
                <a:tc>
                  <a:txBody>
                    <a:bodyPr/>
                    <a:lstStyle/>
                    <a:p>
                      <a:pPr marL="0" lvl="0" algn="ctr" rtl="0">
                        <a:lnSpc>
                          <a:spcPct val="114999"/>
                        </a:lnSpc>
                        <a:spcAft>
                          <a:spcPts val="800"/>
                        </a:spcAft>
                        <a:buNone/>
                      </a:pPr>
                      <a:r>
                        <a:rPr lang="en-GB" sz="800" kern="100">
                          <a:solidFill>
                            <a:schemeClr val="tx1"/>
                          </a:solidFill>
                          <a:effectLst/>
                          <a:latin typeface="Univers Condensed Light"/>
                          <a:ea typeface="Verdana"/>
                          <a:cs typeface="Times New Roman"/>
                        </a:rPr>
                        <a:t>MHLD_04-05</a:t>
                      </a:r>
                      <a:endParaRPr lang="en-US" sz="800">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r>
                        <a:rPr lang="en-GB" sz="1100" b="1" kern="100">
                          <a:effectLst/>
                          <a:latin typeface="Aptos"/>
                          <a:ea typeface="Verdana"/>
                          <a:cs typeface="Times New Roman"/>
                        </a:rPr>
                        <a:t>Progress implementation of JCC MH Specialist Strategy</a:t>
                      </a:r>
                      <a:r>
                        <a:rPr lang="en-GB" sz="1100" kern="100">
                          <a:effectLst/>
                          <a:latin typeface="Aptos"/>
                          <a:ea typeface="Verdana"/>
                          <a:cs typeface="Times New Roman"/>
                        </a:rPr>
                        <a:t>:</a:t>
                      </a:r>
                      <a:endParaRPr lang="en-US"/>
                    </a:p>
                    <a:p>
                      <a:pPr marL="171450" lvl="0" indent="-171450">
                        <a:lnSpc>
                          <a:spcPct val="100000"/>
                        </a:lnSpc>
                        <a:buFont typeface="Arial"/>
                        <a:buChar char="•"/>
                      </a:pPr>
                      <a:r>
                        <a:rPr lang="en-GB" sz="1100" kern="100">
                          <a:effectLst/>
                          <a:latin typeface="Aptos"/>
                          <a:ea typeface="Verdana"/>
                          <a:cs typeface="Times New Roman"/>
                        </a:rPr>
                        <a:t>Implement recommendations - impact on Caswell Clinic (MSU) and </a:t>
                      </a:r>
                      <a:r>
                        <a:rPr lang="en-GB" sz="1100" kern="100" err="1">
                          <a:effectLst/>
                          <a:latin typeface="Aptos"/>
                          <a:ea typeface="Verdana"/>
                          <a:cs typeface="Times New Roman"/>
                        </a:rPr>
                        <a:t>Taith</a:t>
                      </a:r>
                      <a:r>
                        <a:rPr lang="en-GB" sz="1100" kern="100">
                          <a:effectLst/>
                          <a:latin typeface="Aptos"/>
                          <a:ea typeface="Verdana"/>
                          <a:cs typeface="Times New Roman"/>
                        </a:rPr>
                        <a:t> Newydd (LSU) – complete building works in Q1 25/26</a:t>
                      </a:r>
                      <a:endParaRPr lang="en-GB"/>
                    </a:p>
                    <a:p>
                      <a:pPr marL="171450" lvl="0" indent="-171450">
                        <a:lnSpc>
                          <a:spcPct val="100000"/>
                        </a:lnSpc>
                        <a:spcAft>
                          <a:spcPts val="800"/>
                        </a:spcAft>
                        <a:buFont typeface="Arial"/>
                        <a:buChar char="•"/>
                      </a:pPr>
                      <a:r>
                        <a:rPr lang="en-GB" sz="1100" kern="100">
                          <a:effectLst/>
                          <a:latin typeface="Aptos"/>
                          <a:ea typeface="Verdana"/>
                          <a:cs typeface="Times New Roman"/>
                        </a:rPr>
                        <a:t>Develop HDU facilities on Tenby and Cardigan Ward    [</a:t>
                      </a:r>
                      <a:r>
                        <a:rPr lang="en-GB" sz="1100" i="1" kern="100">
                          <a:effectLst/>
                          <a:latin typeface="Aptos"/>
                          <a:ea typeface="Verdana"/>
                          <a:cs typeface="Times New Roman"/>
                        </a:rPr>
                        <a:t>Capital dependent - WG Targeted Estates Fund 25/26 &amp; 26/27 for alarm systems; Design costs for seclusion suites confirmed and will be submitted to WG with JCC supported]</a:t>
                      </a:r>
                      <a:endParaRPr lang="en-GB" sz="1100" kern="100">
                        <a:effectLst/>
                        <a:latin typeface="Aptos"/>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endParaRPr lang="en-GB" sz="1100" kern="100">
                        <a:effectLst/>
                        <a:latin typeface="Verdana"/>
                        <a:ea typeface="Verdana"/>
                        <a:cs typeface="Times New Roman"/>
                      </a:endParaRPr>
                    </a:p>
                  </a:txBody>
                  <a:tcPr marL="24790" marR="24790" marT="0"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endParaRPr lang="en-GB" sz="1100" kern="100">
                        <a:effectLst/>
                        <a:latin typeface="Verdana"/>
                        <a:ea typeface="Verdana"/>
                        <a:cs typeface="Times New Roman"/>
                      </a:endParaRPr>
                    </a:p>
                  </a:txBody>
                  <a:tcPr marL="24790" marR="24790" marT="0"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2635973112"/>
                  </a:ext>
                </a:extLst>
              </a:tr>
              <a:tr h="685800">
                <a:tc>
                  <a:txBody>
                    <a:bodyPr/>
                    <a:lstStyle/>
                    <a:p>
                      <a:pPr marL="0" lvl="0" algn="ctr" rtl="0">
                        <a:lnSpc>
                          <a:spcPct val="114999"/>
                        </a:lnSpc>
                        <a:spcAft>
                          <a:spcPts val="800"/>
                        </a:spcAft>
                        <a:buNone/>
                      </a:pPr>
                      <a:r>
                        <a:rPr lang="en-GB" sz="800" kern="100">
                          <a:solidFill>
                            <a:schemeClr val="tx1"/>
                          </a:solidFill>
                          <a:effectLst/>
                          <a:latin typeface="Univers Condensed Light"/>
                          <a:ea typeface="Verdana"/>
                          <a:cs typeface="Times New Roman"/>
                        </a:rPr>
                        <a:t>MHLD_10, 11</a:t>
                      </a:r>
                      <a:endParaRPr lang="en-US" sz="800">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r>
                        <a:rPr lang="en-GB" sz="1100" kern="100">
                          <a:effectLst/>
                          <a:latin typeface="Aptos"/>
                          <a:ea typeface="Verdana"/>
                          <a:cs typeface="Times New Roman"/>
                        </a:rPr>
                        <a:t>M</a:t>
                      </a:r>
                      <a:r>
                        <a:rPr lang="en-GB" sz="1100" b="1" kern="100">
                          <a:effectLst/>
                          <a:latin typeface="Aptos"/>
                          <a:ea typeface="Verdana"/>
                          <a:cs typeface="Times New Roman"/>
                        </a:rPr>
                        <a:t>H Estate and Safety Improvements:</a:t>
                      </a:r>
                      <a:endParaRPr lang="en-US"/>
                    </a:p>
                    <a:p>
                      <a:pPr marL="171450" lvl="0" indent="-171450">
                        <a:lnSpc>
                          <a:spcPct val="100000"/>
                        </a:lnSpc>
                        <a:spcAft>
                          <a:spcPts val="0"/>
                        </a:spcAft>
                        <a:buFont typeface="Arial"/>
                        <a:buChar char="•"/>
                      </a:pPr>
                      <a:r>
                        <a:rPr lang="en-GB" sz="1100" kern="100">
                          <a:effectLst/>
                          <a:latin typeface="Aptos"/>
                          <a:ea typeface="Verdana"/>
                          <a:cs typeface="Times New Roman"/>
                        </a:rPr>
                        <a:t>Community Drug and Alcohol Team modernisation and relocation – team to move to new base by Q4 25/26</a:t>
                      </a:r>
                      <a:endParaRPr lang="en-GB"/>
                    </a:p>
                  </a:txBody>
                  <a:tcPr marL="24790" marR="24790"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endParaRPr lang="en-GB" sz="400" kern="100">
                        <a:effectLst/>
                        <a:latin typeface="Verdana"/>
                        <a:ea typeface="Verdana" panose="020B0604030504040204" pitchFamily="34" charset="0"/>
                        <a:cs typeface="Times New Roman"/>
                      </a:endParaRPr>
                    </a:p>
                  </a:txBody>
                  <a:tcPr marL="24790" marR="24790" marT="0"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nSpc>
                          <a:spcPct val="100000"/>
                        </a:lnSpc>
                        <a:spcAft>
                          <a:spcPts val="0"/>
                        </a:spcAft>
                        <a:buNone/>
                      </a:pPr>
                      <a:endParaRPr lang="en-GB" sz="400" kern="100">
                        <a:effectLst/>
                        <a:latin typeface="Verdana"/>
                        <a:cs typeface="Times New Roman"/>
                      </a:endParaRPr>
                    </a:p>
                  </a:txBody>
                  <a:tcPr marL="24790" marR="24790" marT="0"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922000020"/>
                  </a:ext>
                </a:extLst>
              </a:tr>
            </a:tbl>
          </a:graphicData>
        </a:graphic>
      </p:graphicFrame>
    </p:spTree>
    <p:extLst>
      <p:ext uri="{BB962C8B-B14F-4D97-AF65-F5344CB8AC3E}">
        <p14:creationId xmlns:p14="http://schemas.microsoft.com/office/powerpoint/2010/main" val="14091614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13E68-9483-AE73-54AE-BB49FBFC0927}"/>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3D10D274-840D-02E7-C13B-C240442854BD}"/>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CC91F816-E156-1E14-199C-E769D7E4C1E0}"/>
              </a:ext>
            </a:extLst>
          </p:cNvPr>
          <p:cNvSpPr>
            <a:spLocks noGrp="1"/>
          </p:cNvSpPr>
          <p:nvPr>
            <p:ph type="sldNum" sz="quarter" idx="12"/>
          </p:nvPr>
        </p:nvSpPr>
        <p:spPr/>
        <p:txBody>
          <a:bodyPr/>
          <a:lstStyle/>
          <a:p>
            <a:r>
              <a:rPr lang="en-GB"/>
              <a:t>69</a:t>
            </a:r>
            <a:endParaRPr lang="en-US"/>
          </a:p>
        </p:txBody>
      </p:sp>
      <p:sp>
        <p:nvSpPr>
          <p:cNvPr id="5" name="TextBox 4">
            <a:extLst>
              <a:ext uri="{FF2B5EF4-FFF2-40B4-BE49-F238E27FC236}">
                <a16:creationId xmlns:a16="http://schemas.microsoft.com/office/drawing/2014/main" id="{AB0B4C54-1915-7076-5C59-3809ED5351EF}"/>
              </a:ext>
            </a:extLst>
          </p:cNvPr>
          <p:cNvSpPr txBox="1"/>
          <p:nvPr/>
        </p:nvSpPr>
        <p:spPr>
          <a:xfrm>
            <a:off x="469213" y="260577"/>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Mental Health and Learning Disabilities Delivery Actions</a:t>
            </a:r>
          </a:p>
        </p:txBody>
      </p:sp>
      <p:graphicFrame>
        <p:nvGraphicFramePr>
          <p:cNvPr id="2" name="Table 1">
            <a:extLst>
              <a:ext uri="{FF2B5EF4-FFF2-40B4-BE49-F238E27FC236}">
                <a16:creationId xmlns:a16="http://schemas.microsoft.com/office/drawing/2014/main" id="{381234E1-ED38-F09B-27C4-9A40540676DC}"/>
              </a:ext>
            </a:extLst>
          </p:cNvPr>
          <p:cNvGraphicFramePr>
            <a:graphicFrameLocks noGrp="1"/>
          </p:cNvGraphicFramePr>
          <p:nvPr>
            <p:extLst>
              <p:ext uri="{D42A27DB-BD31-4B8C-83A1-F6EECF244321}">
                <p14:modId xmlns:p14="http://schemas.microsoft.com/office/powerpoint/2010/main" val="1997884718"/>
              </p:ext>
            </p:extLst>
          </p:nvPr>
        </p:nvGraphicFramePr>
        <p:xfrm>
          <a:off x="563258" y="636814"/>
          <a:ext cx="8633754" cy="3137511"/>
        </p:xfrm>
        <a:graphic>
          <a:graphicData uri="http://schemas.openxmlformats.org/drawingml/2006/table">
            <a:tbl>
              <a:tblPr firstRow="1" firstCol="1" bandRow="1"/>
              <a:tblGrid>
                <a:gridCol w="428394">
                  <a:extLst>
                    <a:ext uri="{9D8B030D-6E8A-4147-A177-3AD203B41FA5}">
                      <a16:colId xmlns:a16="http://schemas.microsoft.com/office/drawing/2014/main" val="2655333896"/>
                    </a:ext>
                  </a:extLst>
                </a:gridCol>
                <a:gridCol w="7298796">
                  <a:extLst>
                    <a:ext uri="{9D8B030D-6E8A-4147-A177-3AD203B41FA5}">
                      <a16:colId xmlns:a16="http://schemas.microsoft.com/office/drawing/2014/main" val="195378137"/>
                    </a:ext>
                  </a:extLst>
                </a:gridCol>
                <a:gridCol w="453282">
                  <a:extLst>
                    <a:ext uri="{9D8B030D-6E8A-4147-A177-3AD203B41FA5}">
                      <a16:colId xmlns:a16="http://schemas.microsoft.com/office/drawing/2014/main" val="2583835386"/>
                    </a:ext>
                  </a:extLst>
                </a:gridCol>
                <a:gridCol w="453282">
                  <a:extLst>
                    <a:ext uri="{9D8B030D-6E8A-4147-A177-3AD203B41FA5}">
                      <a16:colId xmlns:a16="http://schemas.microsoft.com/office/drawing/2014/main" val="3085351673"/>
                    </a:ext>
                  </a:extLst>
                </a:gridCol>
              </a:tblGrid>
              <a:tr h="171686">
                <a:tc>
                  <a:txBody>
                    <a:bodyPr/>
                    <a:lstStyle/>
                    <a:p>
                      <a:pPr>
                        <a:lnSpc>
                          <a:spcPct val="115000"/>
                        </a:lnSpc>
                        <a:spcAft>
                          <a:spcPts val="800"/>
                        </a:spcAft>
                      </a:pPr>
                      <a:r>
                        <a:rPr lang="en-GB" sz="1000" b="1" kern="100">
                          <a:solidFill>
                            <a:schemeClr val="bg1"/>
                          </a:solidFill>
                          <a:effectLst/>
                          <a:latin typeface="Verdana"/>
                          <a:ea typeface="Verdana"/>
                          <a:cs typeface="Times New Roman"/>
                        </a:rPr>
                        <a:t>Ref</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nSpc>
                          <a:spcPct val="115000"/>
                        </a:lnSpc>
                        <a:spcAft>
                          <a:spcPts val="800"/>
                        </a:spcAft>
                      </a:pPr>
                      <a:r>
                        <a:rPr lang="en-GB" sz="1000" b="1" kern="100">
                          <a:solidFill>
                            <a:schemeClr val="bg1"/>
                          </a:solidFill>
                          <a:effectLst/>
                          <a:latin typeface="Verdana"/>
                          <a:ea typeface="Verdana"/>
                          <a:cs typeface="Times New Roman"/>
                        </a:rPr>
                        <a:t>Delivery Action </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gridSpan="2">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7816232"/>
                  </a:ext>
                </a:extLst>
              </a:tr>
              <a:tr h="857250">
                <a:tc>
                  <a:txBody>
                    <a:bodyPr/>
                    <a:lstStyle/>
                    <a:p>
                      <a:pPr algn="ctr"/>
                      <a:r>
                        <a:rPr lang="en-GB" sz="800" b="0" i="0" kern="1200">
                          <a:solidFill>
                            <a:schemeClr val="tx1"/>
                          </a:solidFill>
                          <a:effectLst/>
                          <a:latin typeface="Univers Condensed Light"/>
                          <a:ea typeface="+mn-ea"/>
                          <a:cs typeface="+mn-cs"/>
                        </a:rPr>
                        <a:t>MHL03 </a:t>
                      </a:r>
                      <a:endParaRPr lang="en-GB" sz="800" kern="100">
                        <a:solidFill>
                          <a:schemeClr val="tx1"/>
                        </a:solidFill>
                        <a:effectLst/>
                        <a:latin typeface="Univers Condensed Light"/>
                        <a:ea typeface="Verdana"/>
                        <a:cs typeface="Times New Roman"/>
                      </a:endParaRP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100" b="1" i="0" kern="1200">
                          <a:solidFill>
                            <a:schemeClr val="tx1"/>
                          </a:solidFill>
                          <a:effectLst/>
                          <a:latin typeface="Aptos"/>
                          <a:ea typeface="Verdana"/>
                          <a:cs typeface="+mn-cs"/>
                        </a:rPr>
                        <a:t>Modernisation of LD Inpatient Facilities: · </a:t>
                      </a:r>
                    </a:p>
                    <a:p>
                      <a:pPr marL="171450" indent="-171450">
                        <a:buFont typeface="Arial"/>
                        <a:buChar char="•"/>
                      </a:pPr>
                      <a:r>
                        <a:rPr lang="en-GB" sz="1100" b="0" i="0" kern="1200">
                          <a:solidFill>
                            <a:schemeClr val="tx1"/>
                          </a:solidFill>
                          <a:effectLst/>
                          <a:latin typeface="Aptos"/>
                          <a:ea typeface="Verdana"/>
                          <a:cs typeface="+mn-cs"/>
                        </a:rPr>
                        <a:t>Develop Dan Y Deri Challenging Behaviour inpatient facility –submit business case for RPB Capital in Q1 25/26</a:t>
                      </a:r>
                    </a:p>
                    <a:p>
                      <a:pPr marL="171450" indent="-171450">
                        <a:buFont typeface="Arial"/>
                        <a:buChar char="•"/>
                      </a:pPr>
                      <a:r>
                        <a:rPr lang="en-GB" sz="1100" b="0" i="0" kern="1200">
                          <a:solidFill>
                            <a:schemeClr val="tx1"/>
                          </a:solidFill>
                          <a:effectLst/>
                          <a:latin typeface="Aptos"/>
                          <a:ea typeface="Verdana"/>
                          <a:cs typeface="+mn-cs"/>
                        </a:rPr>
                        <a:t>Develop seclusion facilities for LD Acute assessment unit - submit business case for RPB capital by Q4 25/26</a:t>
                      </a:r>
                    </a:p>
                    <a:p>
                      <a:pPr marL="0" indent="0">
                        <a:buFont typeface="Arial" panose="020B0604020202020204" pitchFamily="34" charset="0"/>
                        <a:buNone/>
                      </a:pPr>
                      <a:r>
                        <a:rPr lang="en-GB" sz="1100" b="1" i="1" kern="100">
                          <a:solidFill>
                            <a:schemeClr val="accent2"/>
                          </a:solidFill>
                          <a:effectLst/>
                          <a:latin typeface="+mn-lt"/>
                          <a:ea typeface="Verdana"/>
                          <a:cs typeface="Times New Roman"/>
                        </a:rPr>
                        <a:t>Planning for 26/27-27/28-</a:t>
                      </a:r>
                      <a:r>
                        <a:rPr lang="en-GB" sz="1100" b="0" i="1" kern="1200">
                          <a:solidFill>
                            <a:schemeClr val="tx1"/>
                          </a:solidFill>
                          <a:effectLst/>
                          <a:latin typeface="Aptos"/>
                          <a:ea typeface="Verdana"/>
                          <a:cs typeface="+mn-cs"/>
                        </a:rPr>
                        <a:t> </a:t>
                      </a:r>
                    </a:p>
                    <a:p>
                      <a:pPr marL="285750" indent="-285750">
                        <a:buFont typeface="Arial" panose="020B0604020202020204" pitchFamily="34" charset="0"/>
                        <a:buChar char="•"/>
                      </a:pPr>
                      <a:r>
                        <a:rPr lang="en-GB" sz="1100" b="0" i="0" kern="1200">
                          <a:solidFill>
                            <a:schemeClr val="tx1"/>
                          </a:solidFill>
                          <a:effectLst/>
                          <a:latin typeface="Aptos"/>
                          <a:ea typeface="Verdana"/>
                          <a:cs typeface="+mn-cs"/>
                        </a:rPr>
                        <a:t>Develop business case for new inpatient service model and buildings on behalf of three Health Boards</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endParaRPr lang="en-GB" sz="400" kern="100">
                        <a:effectLst/>
                        <a:latin typeface="Aptos" panose="020B0004020202020204" pitchFamily="34" charset="0"/>
                        <a:ea typeface="Aptos" panose="020B000402020202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endParaRPr lang="en-GB" sz="400" kern="100">
                        <a:effectLst/>
                        <a:latin typeface="Aptos" panose="020B0004020202020204" pitchFamily="34" charset="0"/>
                        <a:ea typeface="Aptos" panose="020B000402020202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5961914"/>
                  </a:ext>
                </a:extLst>
              </a:tr>
              <a:tr h="797113">
                <a:tc>
                  <a:txBody>
                    <a:bodyPr/>
                    <a:lstStyle/>
                    <a:p>
                      <a:r>
                        <a:rPr lang="en-GB" sz="800" kern="100">
                          <a:solidFill>
                            <a:schemeClr val="tx1"/>
                          </a:solidFill>
                          <a:effectLst/>
                          <a:latin typeface="Univers Condensed Light"/>
                          <a:ea typeface="Verdana"/>
                          <a:cs typeface="Times New Roman"/>
                        </a:rPr>
                        <a:t>MHLD_19</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lvl="0" indent="0">
                        <a:lnSpc>
                          <a:spcPct val="100000"/>
                        </a:lnSpc>
                        <a:spcAft>
                          <a:spcPts val="800"/>
                        </a:spcAft>
                        <a:buFont typeface="Symbol" panose="05050102010706020507" pitchFamily="18" charset="2"/>
                        <a:buNone/>
                      </a:pPr>
                      <a:r>
                        <a:rPr lang="en-GB" sz="1100" b="1" kern="100">
                          <a:effectLst/>
                          <a:latin typeface="Aptos"/>
                          <a:ea typeface="Verdana"/>
                          <a:cs typeface="Times New Roman"/>
                        </a:rPr>
                        <a:t>CHC Effectiveness:  </a:t>
                      </a:r>
                      <a:r>
                        <a:rPr lang="en-GB" sz="1100" kern="100">
                          <a:effectLst/>
                          <a:latin typeface="Aptos"/>
                          <a:ea typeface="Verdana"/>
                          <a:cs typeface="Times New Roman"/>
                        </a:rPr>
                        <a:t>Develop actions to improve clinical and financial effectiveness associated with packages of care.  Review of all CHC high cost MH &amp; LD placements to ensure patients are appropriately placed[</a:t>
                      </a:r>
                      <a:r>
                        <a:rPr lang="en-GB" sz="1100" i="1" kern="100">
                          <a:effectLst/>
                          <a:latin typeface="Aptos"/>
                          <a:ea typeface="Verdana"/>
                          <a:cs typeface="Times New Roman"/>
                        </a:rPr>
                        <a:t>linked to overall Health Board led work on CHC Programme]</a:t>
                      </a:r>
                      <a:endParaRPr lang="en-GB" sz="1100" kern="100">
                        <a:effectLst/>
                        <a:latin typeface="Aptos"/>
                        <a:ea typeface="Verdana"/>
                        <a:cs typeface="Times New Roman"/>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endParaRPr lang="en-GB" sz="800" kern="100">
                        <a:effectLst/>
                        <a:latin typeface="Univers Condensed Light"/>
                        <a:ea typeface="Aptos" panose="020B0004020202020204" pitchFamily="34" charset="0"/>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0000"/>
                        </a:lnSpc>
                        <a:spcAft>
                          <a:spcPts val="0"/>
                        </a:spcAft>
                      </a:pPr>
                      <a:r>
                        <a:rPr lang="en-GB" sz="800" kern="100">
                          <a:solidFill>
                            <a:schemeClr val="bg1"/>
                          </a:solidFill>
                          <a:effectLst/>
                          <a:latin typeface="Univers Condensed Light"/>
                          <a:ea typeface="Aptos" panose="020B0004020202020204" pitchFamily="34" charset="0"/>
                          <a:cs typeface="Times New Roman"/>
                        </a:rPr>
                        <a:t>EEA.23</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2342393434"/>
                  </a:ext>
                </a:extLst>
              </a:tr>
              <a:tr h="797112">
                <a:tc>
                  <a:txBody>
                    <a:bodyPr/>
                    <a:lstStyle/>
                    <a:p>
                      <a:pPr lvl="0">
                        <a:buNone/>
                      </a:pPr>
                      <a:r>
                        <a:rPr lang="en-GB" sz="800" b="0" i="0" u="none" strike="noStrike" kern="100" noProof="0">
                          <a:solidFill>
                            <a:schemeClr val="tx1"/>
                          </a:solidFill>
                          <a:effectLst/>
                          <a:latin typeface="Univers Condensed Light"/>
                        </a:rPr>
                        <a:t>MHLD_06,07</a:t>
                      </a: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nSpc>
                          <a:spcPct val="100000"/>
                        </a:lnSpc>
                        <a:spcAft>
                          <a:spcPts val="0"/>
                        </a:spcAft>
                        <a:buNone/>
                      </a:pPr>
                      <a:r>
                        <a:rPr lang="en-GB" sz="1100" b="1" i="1" kern="100" noProof="0">
                          <a:solidFill>
                            <a:schemeClr val="accent2"/>
                          </a:solidFill>
                          <a:effectLst/>
                          <a:latin typeface="+mn-lt"/>
                          <a:ea typeface="Verdana"/>
                          <a:cs typeface="Times New Roman"/>
                        </a:rPr>
                        <a:t>Planning for 26/27-27/28 -</a:t>
                      </a:r>
                    </a:p>
                    <a:p>
                      <a:pPr marL="171450" lvl="0" indent="-171450">
                        <a:lnSpc>
                          <a:spcPct val="100000"/>
                        </a:lnSpc>
                        <a:buClr>
                          <a:srgbClr val="000000"/>
                        </a:buClr>
                        <a:buFont typeface="Arial"/>
                        <a:buChar char="•"/>
                      </a:pPr>
                      <a:r>
                        <a:rPr lang="en-GB" sz="1100" b="0" i="0" u="none" strike="noStrike" kern="100" noProof="0">
                          <a:solidFill>
                            <a:srgbClr val="000000"/>
                          </a:solidFill>
                          <a:effectLst/>
                          <a:latin typeface="Aptos"/>
                        </a:rPr>
                        <a:t>Explore potential OPMHS beds reduction (currently split sites)</a:t>
                      </a:r>
                    </a:p>
                    <a:p>
                      <a:pPr marL="171450" lvl="0" indent="-171450">
                        <a:lnSpc>
                          <a:spcPct val="100000"/>
                        </a:lnSpc>
                        <a:spcAft>
                          <a:spcPts val="800"/>
                        </a:spcAft>
                        <a:buClr>
                          <a:srgbClr val="000000"/>
                        </a:buClr>
                        <a:buFont typeface="Arial"/>
                        <a:buChar char="•"/>
                      </a:pPr>
                      <a:r>
                        <a:rPr lang="en-GB" sz="1100" b="0" i="0" u="none" strike="noStrike" kern="100" noProof="0">
                          <a:solidFill>
                            <a:srgbClr val="000000"/>
                          </a:solidFill>
                          <a:effectLst/>
                          <a:latin typeface="Aptos"/>
                        </a:rPr>
                        <a:t>Develop co located Older Adult Mental Health Team for Area 1&amp;2 in central Swansea for Swansea residents (</a:t>
                      </a:r>
                      <a:r>
                        <a:rPr lang="en-GB" sz="1100" b="0" i="0" u="none" strike="noStrike" kern="100" noProof="0" err="1">
                          <a:solidFill>
                            <a:srgbClr val="000000"/>
                          </a:solidFill>
                          <a:effectLst/>
                          <a:latin typeface="Aptos"/>
                        </a:rPr>
                        <a:t>Westfa</a:t>
                      </a:r>
                      <a:r>
                        <a:rPr lang="en-GB" sz="1100" b="0" i="0" u="none" strike="noStrike" kern="100" noProof="0">
                          <a:solidFill>
                            <a:srgbClr val="000000"/>
                          </a:solidFill>
                          <a:effectLst/>
                          <a:latin typeface="Aptos"/>
                        </a:rPr>
                        <a:t>/Phillips Parade) [</a:t>
                      </a:r>
                      <a:r>
                        <a:rPr lang="en-GB" sz="1100" b="0" i="1" u="none" strike="noStrike" kern="100" noProof="0">
                          <a:solidFill>
                            <a:srgbClr val="000000"/>
                          </a:solidFill>
                          <a:effectLst/>
                          <a:latin typeface="Aptos"/>
                        </a:rPr>
                        <a:t>Capital dependent TBC]</a:t>
                      </a:r>
                      <a:endParaRPr lang="en-GB" sz="1100" b="0" i="0" u="none" strike="noStrike" kern="100" noProof="0">
                        <a:solidFill>
                          <a:srgbClr val="000000"/>
                        </a:solidFill>
                        <a:effectLst/>
                        <a:latin typeface="Aptos"/>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nSpc>
                          <a:spcPct val="100000"/>
                        </a:lnSpc>
                        <a:spcAft>
                          <a:spcPts val="0"/>
                        </a:spcAft>
                        <a:buNone/>
                      </a:pPr>
                      <a:endParaRPr lang="en-GB" sz="400" kern="100">
                        <a:effectLst/>
                        <a:latin typeface="Aptos"/>
                        <a:ea typeface="Aptos" panose="020B0004020202020204" pitchFamily="34" charset="0"/>
                        <a:cs typeface="Times New Roman"/>
                      </a:endParaRPr>
                    </a:p>
                  </a:txBody>
                  <a:tcPr marL="24790" marR="24790" marT="0"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nSpc>
                          <a:spcPct val="100000"/>
                        </a:lnSpc>
                        <a:spcAft>
                          <a:spcPts val="0"/>
                        </a:spcAft>
                        <a:buNone/>
                      </a:pPr>
                      <a:endParaRPr lang="en-GB" sz="800" kern="100">
                        <a:solidFill>
                          <a:schemeClr val="bg1"/>
                        </a:solidFill>
                        <a:effectLst/>
                        <a:latin typeface="Univers Condensed Light"/>
                        <a:ea typeface="Aptos" panose="020B0004020202020204" pitchFamily="34" charset="0"/>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97999960"/>
                  </a:ext>
                </a:extLst>
              </a:tr>
              <a:tr h="514350">
                <a:tc>
                  <a:txBody>
                    <a:bodyPr/>
                    <a:lstStyle/>
                    <a:p>
                      <a:pPr lvl="0">
                        <a:buNone/>
                      </a:pPr>
                      <a:r>
                        <a:rPr lang="en-GB" sz="800" b="0" i="0" u="none" strike="noStrike" kern="100" noProof="0">
                          <a:solidFill>
                            <a:schemeClr val="tx1"/>
                          </a:solidFill>
                          <a:effectLst/>
                          <a:latin typeface="Univers Condensed Light"/>
                        </a:rPr>
                        <a:t>MHLD_10, 11</a:t>
                      </a:r>
                      <a:endParaRPr lang="en-US" sz="800" b="0" i="0" u="none" strike="noStrike">
                        <a:solidFill>
                          <a:schemeClr val="tx1"/>
                        </a:solidFill>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nSpc>
                          <a:spcPct val="100000"/>
                        </a:lnSpc>
                        <a:spcAft>
                          <a:spcPts val="0"/>
                        </a:spcAft>
                        <a:buNone/>
                      </a:pPr>
                      <a:r>
                        <a:rPr lang="en-GB" sz="1100" b="1" i="1" kern="100" noProof="0">
                          <a:solidFill>
                            <a:schemeClr val="accent2"/>
                          </a:solidFill>
                          <a:effectLst/>
                          <a:latin typeface="+mn-lt"/>
                          <a:ea typeface="Verdana"/>
                          <a:cs typeface="Times New Roman"/>
                        </a:rPr>
                        <a:t>Planning for 26/27-27/28</a:t>
                      </a:r>
                    </a:p>
                    <a:p>
                      <a:pPr marL="171450" lvl="0" indent="-171450">
                        <a:lnSpc>
                          <a:spcPct val="100000"/>
                        </a:lnSpc>
                        <a:spcAft>
                          <a:spcPts val="800"/>
                        </a:spcAft>
                        <a:buClr>
                          <a:srgbClr val="000000"/>
                        </a:buClr>
                        <a:buFont typeface="Arial"/>
                        <a:buChar char="•"/>
                      </a:pPr>
                      <a:r>
                        <a:rPr lang="en-GB" sz="1100" b="0" i="0" u="none" strike="noStrike" kern="100" noProof="0">
                          <a:solidFill>
                            <a:srgbClr val="000000"/>
                          </a:solidFill>
                          <a:effectLst/>
                          <a:latin typeface="Aptos"/>
                        </a:rPr>
                        <a:t>Refurbishment of Ward F Seclusion Facility </a:t>
                      </a: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nSpc>
                          <a:spcPct val="100000"/>
                        </a:lnSpc>
                        <a:spcAft>
                          <a:spcPts val="0"/>
                        </a:spcAft>
                        <a:buNone/>
                      </a:pPr>
                      <a:endParaRPr lang="en-GB" sz="400" kern="100">
                        <a:effectLst/>
                        <a:latin typeface="Aptos"/>
                        <a:ea typeface="Aptos" panose="020B0004020202020204" pitchFamily="34" charset="0"/>
                        <a:cs typeface="Times New Roman"/>
                      </a:endParaRPr>
                    </a:p>
                  </a:txBody>
                  <a:tcPr marL="24790" marR="24790" marT="0"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nSpc>
                          <a:spcPct val="100000"/>
                        </a:lnSpc>
                        <a:spcAft>
                          <a:spcPts val="0"/>
                        </a:spcAft>
                        <a:buNone/>
                      </a:pPr>
                      <a:endParaRPr lang="en-GB" sz="800" kern="100">
                        <a:solidFill>
                          <a:schemeClr val="bg1"/>
                        </a:solidFill>
                        <a:effectLst/>
                        <a:latin typeface="Univers Condensed Light"/>
                        <a:ea typeface="Aptos" panose="020B0004020202020204" pitchFamily="34" charset="0"/>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26217977"/>
                  </a:ext>
                </a:extLst>
              </a:tr>
            </a:tbl>
          </a:graphicData>
        </a:graphic>
      </p:graphicFrame>
    </p:spTree>
    <p:extLst>
      <p:ext uri="{BB962C8B-B14F-4D97-AF65-F5344CB8AC3E}">
        <p14:creationId xmlns:p14="http://schemas.microsoft.com/office/powerpoint/2010/main" val="3777057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531B69-E737-546A-A5E8-C049226617E4}"/>
              </a:ext>
            </a:extLst>
          </p:cNvPr>
          <p:cNvPicPr>
            <a:picLocks noChangeAspect="1"/>
          </p:cNvPicPr>
          <p:nvPr/>
        </p:nvPicPr>
        <p:blipFill>
          <a:blip r:embed="rId3">
            <a:alphaModFix amt="20000"/>
            <a:lum bright="40000" contrast="-40000"/>
          </a:blip>
          <a:srcRect l="39228" t="58256" r="-2"/>
          <a:stretch/>
        </p:blipFill>
        <p:spPr>
          <a:xfrm rot="10800000">
            <a:off x="3136831" y="3056501"/>
            <a:ext cx="6769167" cy="3795760"/>
          </a:xfrm>
          <a:prstGeom prst="rect">
            <a:avLst/>
          </a:prstGeom>
        </p:spPr>
      </p:pic>
      <p:sp>
        <p:nvSpPr>
          <p:cNvPr id="4" name="Slide Number Placeholder 3">
            <a:extLst>
              <a:ext uri="{FF2B5EF4-FFF2-40B4-BE49-F238E27FC236}">
                <a16:creationId xmlns:a16="http://schemas.microsoft.com/office/drawing/2014/main" id="{DB761BE6-E5CA-CAE8-0228-19989DA5F1A5}"/>
              </a:ext>
            </a:extLst>
          </p:cNvPr>
          <p:cNvSpPr>
            <a:spLocks noGrp="1"/>
          </p:cNvSpPr>
          <p:nvPr>
            <p:ph type="sldNum" sz="quarter" idx="12"/>
          </p:nvPr>
        </p:nvSpPr>
        <p:spPr>
          <a:xfrm>
            <a:off x="7356558" y="6396496"/>
            <a:ext cx="2228850" cy="365125"/>
          </a:xfrm>
        </p:spPr>
        <p:txBody>
          <a:bodyPr/>
          <a:lstStyle/>
          <a:p>
            <a:r>
              <a:rPr lang="en-GB"/>
              <a:t>7</a:t>
            </a:r>
            <a:endParaRPr lang="en-US"/>
          </a:p>
        </p:txBody>
      </p:sp>
      <p:sp>
        <p:nvSpPr>
          <p:cNvPr id="31" name="TextBox 30">
            <a:extLst>
              <a:ext uri="{FF2B5EF4-FFF2-40B4-BE49-F238E27FC236}">
                <a16:creationId xmlns:a16="http://schemas.microsoft.com/office/drawing/2014/main" id="{C696810C-7BF4-2AB4-D827-840E599B537E}"/>
              </a:ext>
            </a:extLst>
          </p:cNvPr>
          <p:cNvSpPr txBox="1"/>
          <p:nvPr/>
        </p:nvSpPr>
        <p:spPr>
          <a:xfrm>
            <a:off x="256270" y="621722"/>
            <a:ext cx="9305243" cy="1384995"/>
          </a:xfrm>
          <a:prstGeom prst="rect">
            <a:avLst/>
          </a:prstGeom>
          <a:noFill/>
        </p:spPr>
        <p:txBody>
          <a:bodyPr wrap="square" lIns="91440" tIns="45720" rIns="91440" bIns="45720" anchor="t">
            <a:spAutoFit/>
          </a:bodyPr>
          <a:lstStyle/>
          <a:p>
            <a:pPr algn="just" fontAlgn="base"/>
            <a:r>
              <a:rPr lang="en-GB" sz="1200" b="0" i="0" u="none" strike="noStrike">
                <a:solidFill>
                  <a:srgbClr val="000000"/>
                </a:solidFill>
                <a:effectLst/>
                <a:latin typeface="Aptos"/>
              </a:rPr>
              <a:t>We are a teaching and research-active health board – working closely with our partners in Swansea University and local colleges to </a:t>
            </a:r>
            <a:r>
              <a:rPr lang="en-GB" sz="1200" b="0" i="0" u="none" strike="noStrike">
                <a:solidFill>
                  <a:srgbClr val="000000"/>
                </a:solidFill>
                <a:effectLst/>
              </a:rPr>
              <a:t>train the next generation and to contribute to finding solutions to the healthcare challenges we face today.</a:t>
            </a:r>
            <a:r>
              <a:rPr lang="en-GB" sz="1200" b="0" i="0" u="none" strike="noStrike">
                <a:effectLst/>
              </a:rPr>
              <a:t> Our workforce is diverse although we have more to do to ensure that our workforce reflects the diversity of our local communities. Much of our workforce live in our area – so the services we provide are</a:t>
            </a:r>
            <a:r>
              <a:rPr lang="en-GB" sz="1200"/>
              <a:t> </a:t>
            </a:r>
            <a:r>
              <a:rPr lang="en-GB" sz="1200" b="0" i="0" u="none" strike="noStrike">
                <a:effectLst/>
              </a:rPr>
              <a:t>for them, their families and friends. </a:t>
            </a:r>
            <a:r>
              <a:rPr lang="en-US" sz="1200" b="0" i="0" u="none" strike="noStrike">
                <a:effectLst/>
              </a:rPr>
              <a:t>​</a:t>
            </a:r>
            <a:r>
              <a:rPr lang="en-US" sz="1200" b="0" i="0">
                <a:effectLst/>
              </a:rPr>
              <a:t>​</a:t>
            </a:r>
          </a:p>
          <a:p>
            <a:pPr algn="just" rtl="0" fontAlgn="base"/>
            <a:endParaRPr lang="en-GB" sz="1200" b="0" i="0" u="none" strike="noStrike">
              <a:solidFill>
                <a:srgbClr val="000000"/>
              </a:solidFill>
              <a:effectLst/>
            </a:endParaRPr>
          </a:p>
          <a:p>
            <a:pPr algn="just" rtl="0" fontAlgn="base"/>
            <a:endParaRPr lang="en-GB" sz="1200">
              <a:solidFill>
                <a:srgbClr val="000000"/>
              </a:solidFill>
            </a:endParaRPr>
          </a:p>
          <a:p>
            <a:pPr algn="just" rtl="0" fontAlgn="base"/>
            <a:endParaRPr lang="en-GB" sz="1200" b="0" i="0" u="none" strike="noStrike">
              <a:solidFill>
                <a:srgbClr val="000000"/>
              </a:solidFill>
              <a:effectLst/>
            </a:endParaRPr>
          </a:p>
        </p:txBody>
      </p:sp>
      <p:sp>
        <p:nvSpPr>
          <p:cNvPr id="70" name="TextBox 69">
            <a:extLst>
              <a:ext uri="{FF2B5EF4-FFF2-40B4-BE49-F238E27FC236}">
                <a16:creationId xmlns:a16="http://schemas.microsoft.com/office/drawing/2014/main" id="{32F198DA-1B76-E930-1246-7140D42FDB8E}"/>
              </a:ext>
            </a:extLst>
          </p:cNvPr>
          <p:cNvSpPr txBox="1"/>
          <p:nvPr/>
        </p:nvSpPr>
        <p:spPr>
          <a:xfrm>
            <a:off x="235278" y="311410"/>
            <a:ext cx="284596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7030A0"/>
                </a:solidFill>
                <a:latin typeface="Aptos" panose="020B0004020202020204" pitchFamily="34" charset="0"/>
              </a:rPr>
              <a:t>Our Workforce</a:t>
            </a:r>
          </a:p>
        </p:txBody>
      </p:sp>
      <p:sp>
        <p:nvSpPr>
          <p:cNvPr id="3" name="Rectangle: Rounded Corners 2">
            <a:extLst>
              <a:ext uri="{FF2B5EF4-FFF2-40B4-BE49-F238E27FC236}">
                <a16:creationId xmlns:a16="http://schemas.microsoft.com/office/drawing/2014/main" id="{81C08727-3B59-50FA-A4BE-6248E88F85DE}"/>
              </a:ext>
            </a:extLst>
          </p:cNvPr>
          <p:cNvSpPr/>
          <p:nvPr/>
        </p:nvSpPr>
        <p:spPr>
          <a:xfrm>
            <a:off x="344487" y="1589884"/>
            <a:ext cx="1539072" cy="828000"/>
          </a:xfrm>
          <a:prstGeom prst="roundRect">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kern="1400">
                <a:solidFill>
                  <a:schemeClr val="tx2"/>
                </a:solidFill>
                <a:latin typeface="Univers Condensed Light" panose="020B0306020202040204" pitchFamily="34" charset="0"/>
                <a:ea typeface="Verdana" panose="020B0604030504040204" pitchFamily="34" charset="0"/>
              </a:rPr>
              <a:t>14,327</a:t>
            </a:r>
          </a:p>
          <a:p>
            <a:pPr algn="ctr"/>
            <a:r>
              <a:rPr lang="en-GB" sz="1200" kern="1400">
                <a:solidFill>
                  <a:schemeClr val="tx2"/>
                </a:solidFill>
                <a:latin typeface="Univers Condensed Light" panose="020B0306020202040204" pitchFamily="34" charset="0"/>
                <a:ea typeface="Verdana" panose="020B0604030504040204" pitchFamily="34" charset="0"/>
              </a:rPr>
              <a:t>Members of Staff</a:t>
            </a:r>
          </a:p>
        </p:txBody>
      </p:sp>
      <p:sp>
        <p:nvSpPr>
          <p:cNvPr id="5" name="Rectangle: Rounded Corners 4">
            <a:extLst>
              <a:ext uri="{FF2B5EF4-FFF2-40B4-BE49-F238E27FC236}">
                <a16:creationId xmlns:a16="http://schemas.microsoft.com/office/drawing/2014/main" id="{53A0526F-A4AA-BD3B-9677-08123BA27A24}"/>
              </a:ext>
            </a:extLst>
          </p:cNvPr>
          <p:cNvSpPr/>
          <p:nvPr/>
        </p:nvSpPr>
        <p:spPr>
          <a:xfrm>
            <a:off x="1938203" y="1585014"/>
            <a:ext cx="3811655" cy="2620167"/>
          </a:xfrm>
          <a:prstGeom prst="roundRect">
            <a:avLst>
              <a:gd name="adj" fmla="val 4307"/>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kern="1400">
              <a:solidFill>
                <a:schemeClr val="tx2"/>
              </a:solidFill>
              <a:latin typeface="Univers Condensed Light" panose="020B0306020202040204" pitchFamily="34" charset="0"/>
              <a:ea typeface="Verdana" panose="020B0604030504040204" pitchFamily="34" charset="0"/>
            </a:endParaRPr>
          </a:p>
        </p:txBody>
      </p:sp>
      <p:graphicFrame>
        <p:nvGraphicFramePr>
          <p:cNvPr id="7" name="Chart 6">
            <a:extLst>
              <a:ext uri="{FF2B5EF4-FFF2-40B4-BE49-F238E27FC236}">
                <a16:creationId xmlns:a16="http://schemas.microsoft.com/office/drawing/2014/main" id="{1ABD9236-E0BC-CC13-61B1-002E9CC32754}"/>
              </a:ext>
            </a:extLst>
          </p:cNvPr>
          <p:cNvGraphicFramePr>
            <a:graphicFrameLocks/>
          </p:cNvGraphicFramePr>
          <p:nvPr>
            <p:extLst>
              <p:ext uri="{D42A27DB-BD31-4B8C-83A1-F6EECF244321}">
                <p14:modId xmlns:p14="http://schemas.microsoft.com/office/powerpoint/2010/main" val="3791901203"/>
              </p:ext>
            </p:extLst>
          </p:nvPr>
        </p:nvGraphicFramePr>
        <p:xfrm>
          <a:off x="1741822" y="1312059"/>
          <a:ext cx="4192187" cy="3214633"/>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a:extLst>
              <a:ext uri="{FF2B5EF4-FFF2-40B4-BE49-F238E27FC236}">
                <a16:creationId xmlns:a16="http://schemas.microsoft.com/office/drawing/2014/main" id="{7B92C511-F624-DD73-7DF2-07C930ECF943}"/>
              </a:ext>
            </a:extLst>
          </p:cNvPr>
          <p:cNvSpPr txBox="1"/>
          <p:nvPr/>
        </p:nvSpPr>
        <p:spPr>
          <a:xfrm>
            <a:off x="1938203" y="1576417"/>
            <a:ext cx="1810383" cy="276999"/>
          </a:xfrm>
          <a:prstGeom prst="rect">
            <a:avLst/>
          </a:prstGeom>
          <a:noFill/>
        </p:spPr>
        <p:txBody>
          <a:bodyPr wrap="square" rtlCol="0">
            <a:spAutoFit/>
          </a:bodyPr>
          <a:lstStyle/>
          <a:p>
            <a:r>
              <a:rPr lang="en-GB" sz="1200" b="1">
                <a:solidFill>
                  <a:schemeClr val="tx2"/>
                </a:solidFill>
                <a:latin typeface="Univers Condensed Light" panose="020B0306020202040204" pitchFamily="34" charset="0"/>
              </a:rPr>
              <a:t>Staff Group</a:t>
            </a:r>
          </a:p>
        </p:txBody>
      </p:sp>
      <p:sp>
        <p:nvSpPr>
          <p:cNvPr id="9" name="Rectangle: Rounded Corners 8">
            <a:extLst>
              <a:ext uri="{FF2B5EF4-FFF2-40B4-BE49-F238E27FC236}">
                <a16:creationId xmlns:a16="http://schemas.microsoft.com/office/drawing/2014/main" id="{C2718CEB-A865-84DF-F19B-386901178462}"/>
              </a:ext>
            </a:extLst>
          </p:cNvPr>
          <p:cNvSpPr/>
          <p:nvPr/>
        </p:nvSpPr>
        <p:spPr>
          <a:xfrm>
            <a:off x="344487" y="2476444"/>
            <a:ext cx="1539072" cy="1727270"/>
          </a:xfrm>
          <a:prstGeom prst="roundRect">
            <a:avLst>
              <a:gd name="adj" fmla="val 9186"/>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kern="1400">
              <a:solidFill>
                <a:schemeClr val="tx2"/>
              </a:solidFill>
              <a:latin typeface="Univers Condensed Light" panose="020B0306020202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C07D97D1-46F0-6F46-0BDA-BA6686A9271E}"/>
              </a:ext>
            </a:extLst>
          </p:cNvPr>
          <p:cNvSpPr/>
          <p:nvPr/>
        </p:nvSpPr>
        <p:spPr>
          <a:xfrm>
            <a:off x="613105" y="2901907"/>
            <a:ext cx="160782" cy="1107312"/>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25A7AC6-D4EA-7D23-6DF5-700399623A25}"/>
              </a:ext>
            </a:extLst>
          </p:cNvPr>
          <p:cNvSpPr/>
          <p:nvPr/>
        </p:nvSpPr>
        <p:spPr>
          <a:xfrm>
            <a:off x="613105" y="2573872"/>
            <a:ext cx="160782" cy="326245"/>
          </a:xfrm>
          <a:prstGeom prst="rect">
            <a:avLst/>
          </a:prstGeom>
          <a:solidFill>
            <a:srgbClr val="0A7F7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7B315299-E13C-A4A9-5D2F-55DF154147E8}"/>
              </a:ext>
            </a:extLst>
          </p:cNvPr>
          <p:cNvSpPr txBox="1"/>
          <p:nvPr/>
        </p:nvSpPr>
        <p:spPr>
          <a:xfrm>
            <a:off x="863959" y="2533281"/>
            <a:ext cx="948732" cy="523220"/>
          </a:xfrm>
          <a:prstGeom prst="rect">
            <a:avLst/>
          </a:prstGeom>
          <a:noFill/>
        </p:spPr>
        <p:txBody>
          <a:bodyPr wrap="square" rtlCol="0">
            <a:spAutoFit/>
          </a:bodyPr>
          <a:lstStyle/>
          <a:p>
            <a:pPr algn="ctr"/>
            <a:r>
              <a:rPr lang="en-GB" sz="1200">
                <a:solidFill>
                  <a:schemeClr val="tx2"/>
                </a:solidFill>
                <a:latin typeface="Univers Condensed Light" panose="020B0306020202040204" pitchFamily="34" charset="0"/>
              </a:rPr>
              <a:t>22%</a:t>
            </a:r>
          </a:p>
          <a:p>
            <a:pPr algn="ctr"/>
            <a:r>
              <a:rPr lang="en-GB" sz="1600" b="1" kern="1400">
                <a:solidFill>
                  <a:schemeClr val="tx2"/>
                </a:solidFill>
                <a:latin typeface="Univers Condensed Light" panose="020B0306020202040204" pitchFamily="34" charset="0"/>
                <a:ea typeface="Verdana" panose="020B0604030504040204" pitchFamily="34" charset="0"/>
              </a:rPr>
              <a:t>Male</a:t>
            </a:r>
          </a:p>
        </p:txBody>
      </p:sp>
      <p:sp>
        <p:nvSpPr>
          <p:cNvPr id="15" name="TextBox 14">
            <a:extLst>
              <a:ext uri="{FF2B5EF4-FFF2-40B4-BE49-F238E27FC236}">
                <a16:creationId xmlns:a16="http://schemas.microsoft.com/office/drawing/2014/main" id="{E57AEBE3-BE61-C54C-497F-CDD2C6499BA3}"/>
              </a:ext>
            </a:extLst>
          </p:cNvPr>
          <p:cNvSpPr txBox="1"/>
          <p:nvPr/>
        </p:nvSpPr>
        <p:spPr>
          <a:xfrm>
            <a:off x="863959" y="3296177"/>
            <a:ext cx="948732" cy="523220"/>
          </a:xfrm>
          <a:prstGeom prst="rect">
            <a:avLst/>
          </a:prstGeom>
          <a:noFill/>
        </p:spPr>
        <p:txBody>
          <a:bodyPr wrap="square" rtlCol="0">
            <a:spAutoFit/>
          </a:bodyPr>
          <a:lstStyle/>
          <a:p>
            <a:pPr algn="ctr"/>
            <a:r>
              <a:rPr lang="en-GB" sz="1200">
                <a:solidFill>
                  <a:schemeClr val="tx2"/>
                </a:solidFill>
                <a:latin typeface="Univers Condensed Light" panose="020B0306020202040204" pitchFamily="34" charset="0"/>
              </a:rPr>
              <a:t>70%</a:t>
            </a:r>
          </a:p>
          <a:p>
            <a:pPr algn="ctr"/>
            <a:r>
              <a:rPr lang="en-GB" sz="1600" b="1" kern="1400">
                <a:solidFill>
                  <a:schemeClr val="tx2"/>
                </a:solidFill>
                <a:latin typeface="Univers Condensed Light" panose="020B0306020202040204" pitchFamily="34" charset="0"/>
                <a:ea typeface="Verdana" panose="020B0604030504040204" pitchFamily="34" charset="0"/>
              </a:rPr>
              <a:t>Female</a:t>
            </a:r>
          </a:p>
        </p:txBody>
      </p:sp>
      <p:sp>
        <p:nvSpPr>
          <p:cNvPr id="17" name="Rectangle: Rounded Corners 16">
            <a:extLst>
              <a:ext uri="{FF2B5EF4-FFF2-40B4-BE49-F238E27FC236}">
                <a16:creationId xmlns:a16="http://schemas.microsoft.com/office/drawing/2014/main" id="{B7BBFC76-C22E-F0A4-0A97-75B0596D0162}"/>
              </a:ext>
            </a:extLst>
          </p:cNvPr>
          <p:cNvSpPr/>
          <p:nvPr/>
        </p:nvSpPr>
        <p:spPr>
          <a:xfrm>
            <a:off x="5773753" y="1583546"/>
            <a:ext cx="3811655" cy="2620167"/>
          </a:xfrm>
          <a:prstGeom prst="roundRect">
            <a:avLst>
              <a:gd name="adj" fmla="val 4307"/>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kern="1400">
              <a:solidFill>
                <a:schemeClr val="tx2"/>
              </a:solidFill>
              <a:latin typeface="Univers Condensed Light" panose="020B0306020202040204" pitchFamily="34" charset="0"/>
              <a:ea typeface="Verdana" panose="020B0604030504040204" pitchFamily="34" charset="0"/>
            </a:endParaRPr>
          </a:p>
        </p:txBody>
      </p:sp>
      <mc:AlternateContent xmlns:mc="http://schemas.openxmlformats.org/markup-compatibility/2006" xmlns:cx2="http://schemas.microsoft.com/office/drawing/2015/10/21/chartex">
        <mc:Choice Requires="cx2">
          <p:graphicFrame>
            <p:nvGraphicFramePr>
              <p:cNvPr id="16" name="Chart 15">
                <a:extLst>
                  <a:ext uri="{FF2B5EF4-FFF2-40B4-BE49-F238E27FC236}">
                    <a16:creationId xmlns:a16="http://schemas.microsoft.com/office/drawing/2014/main" id="{9EABAF2A-2BAE-0F8A-233F-31A771C0101A}"/>
                  </a:ext>
                </a:extLst>
              </p:cNvPr>
              <p:cNvGraphicFramePr/>
              <p:nvPr>
                <p:extLst>
                  <p:ext uri="{D42A27DB-BD31-4B8C-83A1-F6EECF244321}">
                    <p14:modId xmlns:p14="http://schemas.microsoft.com/office/powerpoint/2010/main" val="4294052622"/>
                  </p:ext>
                </p:extLst>
              </p:nvPr>
            </p:nvGraphicFramePr>
            <p:xfrm>
              <a:off x="5781857" y="1946633"/>
              <a:ext cx="3736904" cy="2196320"/>
            </p:xfrm>
            <a:graphic>
              <a:graphicData uri="http://schemas.microsoft.com/office/drawing/2014/chartex">
                <cx:chart xmlns:cx="http://schemas.microsoft.com/office/drawing/2014/chartex" xmlns:r="http://schemas.openxmlformats.org/officeDocument/2006/relationships" r:id="rId5"/>
              </a:graphicData>
            </a:graphic>
          </p:graphicFrame>
        </mc:Choice>
        <mc:Fallback xmlns="">
          <p:pic>
            <p:nvPicPr>
              <p:cNvPr id="16" name="Chart 15">
                <a:extLst>
                  <a:ext uri="{FF2B5EF4-FFF2-40B4-BE49-F238E27FC236}">
                    <a16:creationId xmlns:a16="http://schemas.microsoft.com/office/drawing/2014/main" id="{9EABAF2A-2BAE-0F8A-233F-31A771C0101A}"/>
                  </a:ext>
                </a:extLst>
              </p:cNvPr>
              <p:cNvPicPr>
                <a:picLocks noGrp="1" noRot="1" noChangeAspect="1" noMove="1" noResize="1" noEditPoints="1" noAdjustHandles="1" noChangeArrowheads="1" noChangeShapeType="1"/>
              </p:cNvPicPr>
              <p:nvPr/>
            </p:nvPicPr>
            <p:blipFill>
              <a:blip r:embed="rId6"/>
              <a:stretch>
                <a:fillRect/>
              </a:stretch>
            </p:blipFill>
            <p:spPr>
              <a:xfrm>
                <a:off x="5781857" y="1946633"/>
                <a:ext cx="3736904" cy="2196320"/>
              </a:xfrm>
              <a:prstGeom prst="rect">
                <a:avLst/>
              </a:prstGeom>
            </p:spPr>
          </p:pic>
        </mc:Fallback>
      </mc:AlternateContent>
      <p:sp>
        <p:nvSpPr>
          <p:cNvPr id="18" name="TextBox 17">
            <a:extLst>
              <a:ext uri="{FF2B5EF4-FFF2-40B4-BE49-F238E27FC236}">
                <a16:creationId xmlns:a16="http://schemas.microsoft.com/office/drawing/2014/main" id="{D3EACCEF-C5C4-2150-6DFF-10E8519DBDA8}"/>
              </a:ext>
            </a:extLst>
          </p:cNvPr>
          <p:cNvSpPr txBox="1"/>
          <p:nvPr/>
        </p:nvSpPr>
        <p:spPr>
          <a:xfrm>
            <a:off x="5854440" y="1583962"/>
            <a:ext cx="1810383" cy="276999"/>
          </a:xfrm>
          <a:prstGeom prst="rect">
            <a:avLst/>
          </a:prstGeom>
          <a:noFill/>
        </p:spPr>
        <p:txBody>
          <a:bodyPr wrap="square" rtlCol="0">
            <a:spAutoFit/>
          </a:bodyPr>
          <a:lstStyle/>
          <a:p>
            <a:r>
              <a:rPr lang="en-GB" sz="1200" b="1">
                <a:solidFill>
                  <a:schemeClr val="tx2"/>
                </a:solidFill>
                <a:latin typeface="Univers Condensed Light" panose="020B0306020202040204" pitchFamily="34" charset="0"/>
              </a:rPr>
              <a:t>Age Profile</a:t>
            </a:r>
          </a:p>
        </p:txBody>
      </p:sp>
      <p:sp>
        <p:nvSpPr>
          <p:cNvPr id="21" name="TextBox 20">
            <a:extLst>
              <a:ext uri="{FF2B5EF4-FFF2-40B4-BE49-F238E27FC236}">
                <a16:creationId xmlns:a16="http://schemas.microsoft.com/office/drawing/2014/main" id="{6A41A703-0C85-2628-6D95-4E7DE9DC0478}"/>
              </a:ext>
            </a:extLst>
          </p:cNvPr>
          <p:cNvSpPr txBox="1"/>
          <p:nvPr/>
        </p:nvSpPr>
        <p:spPr>
          <a:xfrm>
            <a:off x="290865" y="4277844"/>
            <a:ext cx="284596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latin typeface="Aptos" panose="020B0004020202020204" pitchFamily="34" charset="0"/>
              </a:rPr>
              <a:t>Our Finances</a:t>
            </a:r>
          </a:p>
        </p:txBody>
      </p:sp>
      <p:sp>
        <p:nvSpPr>
          <p:cNvPr id="22" name="Rectangle: Rounded Corners 21">
            <a:extLst>
              <a:ext uri="{FF2B5EF4-FFF2-40B4-BE49-F238E27FC236}">
                <a16:creationId xmlns:a16="http://schemas.microsoft.com/office/drawing/2014/main" id="{42C5AC1B-05A3-1013-7A89-9E0E5BB0B8A5}"/>
              </a:ext>
            </a:extLst>
          </p:cNvPr>
          <p:cNvSpPr/>
          <p:nvPr/>
        </p:nvSpPr>
        <p:spPr>
          <a:xfrm>
            <a:off x="344487" y="4554843"/>
            <a:ext cx="2036763" cy="916553"/>
          </a:xfrm>
          <a:prstGeom prst="roundRect">
            <a:avLst>
              <a:gd name="adj" fmla="val 9186"/>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kern="1400">
                <a:solidFill>
                  <a:schemeClr val="tx2"/>
                </a:solidFill>
                <a:latin typeface="Univers Condensed Light" panose="020B0306020202040204" pitchFamily="34" charset="0"/>
                <a:ea typeface="Verdana" panose="020B0604030504040204" pitchFamily="34" charset="0"/>
              </a:rPr>
              <a:t>Revenue resource allocation: </a:t>
            </a:r>
            <a:r>
              <a:rPr lang="en-GB" sz="2000" b="1" kern="1400">
                <a:solidFill>
                  <a:schemeClr val="tx2"/>
                </a:solidFill>
                <a:latin typeface="Univers Condensed Light" panose="020B0306020202040204" pitchFamily="34" charset="0"/>
                <a:ea typeface="Verdana" panose="020B0604030504040204" pitchFamily="34" charset="0"/>
              </a:rPr>
              <a:t>£1,264,375,000</a:t>
            </a:r>
          </a:p>
        </p:txBody>
      </p:sp>
      <p:sp>
        <p:nvSpPr>
          <p:cNvPr id="23" name="TextBox 22">
            <a:extLst>
              <a:ext uri="{FF2B5EF4-FFF2-40B4-BE49-F238E27FC236}">
                <a16:creationId xmlns:a16="http://schemas.microsoft.com/office/drawing/2014/main" id="{C4E169A2-024A-1036-8778-D5164D772872}"/>
              </a:ext>
            </a:extLst>
          </p:cNvPr>
          <p:cNvSpPr txBox="1"/>
          <p:nvPr/>
        </p:nvSpPr>
        <p:spPr>
          <a:xfrm>
            <a:off x="6940716" y="6438975"/>
            <a:ext cx="2514973" cy="253916"/>
          </a:xfrm>
          <a:prstGeom prst="rect">
            <a:avLst/>
          </a:prstGeom>
          <a:noFill/>
        </p:spPr>
        <p:txBody>
          <a:bodyPr wrap="square" rtlCol="0">
            <a:spAutoFit/>
          </a:bodyPr>
          <a:lstStyle/>
          <a:p>
            <a:pPr algn="r"/>
            <a:r>
              <a:rPr lang="en-GB" sz="1050" i="1"/>
              <a:t>Data for 23/24</a:t>
            </a:r>
          </a:p>
        </p:txBody>
      </p:sp>
      <p:sp>
        <p:nvSpPr>
          <p:cNvPr id="24" name="TextBox 23">
            <a:extLst>
              <a:ext uri="{FF2B5EF4-FFF2-40B4-BE49-F238E27FC236}">
                <a16:creationId xmlns:a16="http://schemas.microsoft.com/office/drawing/2014/main" id="{67BD8107-AEA3-B4D0-6FE2-B3B5FFD3D517}"/>
              </a:ext>
            </a:extLst>
          </p:cNvPr>
          <p:cNvSpPr txBox="1"/>
          <p:nvPr/>
        </p:nvSpPr>
        <p:spPr>
          <a:xfrm>
            <a:off x="7046540" y="4175234"/>
            <a:ext cx="2514973" cy="253916"/>
          </a:xfrm>
          <a:prstGeom prst="rect">
            <a:avLst/>
          </a:prstGeom>
          <a:noFill/>
        </p:spPr>
        <p:txBody>
          <a:bodyPr wrap="square" rtlCol="0">
            <a:spAutoFit/>
          </a:bodyPr>
          <a:lstStyle/>
          <a:p>
            <a:pPr algn="r"/>
            <a:r>
              <a:rPr lang="en-GB" sz="1050" i="1"/>
              <a:t>Data for March 24/25</a:t>
            </a:r>
          </a:p>
        </p:txBody>
      </p:sp>
      <p:sp>
        <p:nvSpPr>
          <p:cNvPr id="26" name="Rectangle: Rounded Corners 25">
            <a:extLst>
              <a:ext uri="{FF2B5EF4-FFF2-40B4-BE49-F238E27FC236}">
                <a16:creationId xmlns:a16="http://schemas.microsoft.com/office/drawing/2014/main" id="{D4B7F34E-14DF-391D-B9E0-245A9F6C9C35}"/>
              </a:ext>
            </a:extLst>
          </p:cNvPr>
          <p:cNvSpPr/>
          <p:nvPr/>
        </p:nvSpPr>
        <p:spPr>
          <a:xfrm>
            <a:off x="344487" y="5500122"/>
            <a:ext cx="2036763" cy="916553"/>
          </a:xfrm>
          <a:prstGeom prst="roundRect">
            <a:avLst>
              <a:gd name="adj" fmla="val 9186"/>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kern="1400">
                <a:solidFill>
                  <a:schemeClr val="tx2"/>
                </a:solidFill>
                <a:latin typeface="Univers Condensed Light" panose="020B0306020202040204" pitchFamily="34" charset="0"/>
                <a:ea typeface="Verdana" panose="020B0604030504040204" pitchFamily="34" charset="0"/>
              </a:rPr>
              <a:t>Total Operating Expenses: </a:t>
            </a:r>
            <a:r>
              <a:rPr lang="en-GB" sz="2000" b="1" kern="1400">
                <a:solidFill>
                  <a:schemeClr val="tx2"/>
                </a:solidFill>
                <a:latin typeface="Univers Condensed Light" panose="020B0306020202040204" pitchFamily="34" charset="0"/>
                <a:ea typeface="Verdana" panose="020B0604030504040204" pitchFamily="34" charset="0"/>
              </a:rPr>
              <a:t>£1,281,188,000</a:t>
            </a:r>
          </a:p>
        </p:txBody>
      </p:sp>
      <p:sp>
        <p:nvSpPr>
          <p:cNvPr id="27" name="Rectangle: Rounded Corners 26">
            <a:extLst>
              <a:ext uri="{FF2B5EF4-FFF2-40B4-BE49-F238E27FC236}">
                <a16:creationId xmlns:a16="http://schemas.microsoft.com/office/drawing/2014/main" id="{71D4C462-C4F5-6CF8-9876-548326BBCED7}"/>
              </a:ext>
            </a:extLst>
          </p:cNvPr>
          <p:cNvSpPr/>
          <p:nvPr/>
        </p:nvSpPr>
        <p:spPr>
          <a:xfrm>
            <a:off x="2443336" y="4554843"/>
            <a:ext cx="5501357" cy="594000"/>
          </a:xfrm>
          <a:prstGeom prst="roundRect">
            <a:avLst>
              <a:gd name="adj" fmla="val 13282"/>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b="1" kern="1400">
              <a:solidFill>
                <a:schemeClr val="tx2"/>
              </a:solidFill>
              <a:latin typeface="Univers Condensed Light" panose="020B0306020202040204" pitchFamily="34" charset="0"/>
              <a:ea typeface="Verdana" panose="020B0604030504040204" pitchFamily="34" charset="0"/>
            </a:endParaRPr>
          </a:p>
        </p:txBody>
      </p:sp>
      <p:sp>
        <p:nvSpPr>
          <p:cNvPr id="29" name="TextBox 28">
            <a:extLst>
              <a:ext uri="{FF2B5EF4-FFF2-40B4-BE49-F238E27FC236}">
                <a16:creationId xmlns:a16="http://schemas.microsoft.com/office/drawing/2014/main" id="{CF6004E0-BB18-25B2-BCBD-1156CB3AFB75}"/>
              </a:ext>
            </a:extLst>
          </p:cNvPr>
          <p:cNvSpPr txBox="1"/>
          <p:nvPr/>
        </p:nvSpPr>
        <p:spPr>
          <a:xfrm>
            <a:off x="6360972" y="4669818"/>
            <a:ext cx="1432226" cy="400110"/>
          </a:xfrm>
          <a:prstGeom prst="rect">
            <a:avLst/>
          </a:prstGeom>
          <a:noFill/>
        </p:spPr>
        <p:txBody>
          <a:bodyPr wrap="square">
            <a:spAutoFit/>
          </a:bodyPr>
          <a:lstStyle/>
          <a:p>
            <a:r>
              <a:rPr lang="en-GB" sz="2000" b="1" kern="1400">
                <a:solidFill>
                  <a:srgbClr val="0E2841"/>
                </a:solidFill>
                <a:latin typeface="Univers Condensed Light" panose="020B0306020202040204" pitchFamily="34" charset="0"/>
                <a:ea typeface="Verdana" panose="020B0604030504040204" pitchFamily="34" charset="0"/>
              </a:rPr>
              <a:t>£213,437,000</a:t>
            </a:r>
          </a:p>
        </p:txBody>
      </p:sp>
      <p:sp>
        <p:nvSpPr>
          <p:cNvPr id="38" name="Rectangle: Rounded Corners 37">
            <a:extLst>
              <a:ext uri="{FF2B5EF4-FFF2-40B4-BE49-F238E27FC236}">
                <a16:creationId xmlns:a16="http://schemas.microsoft.com/office/drawing/2014/main" id="{D0B8F516-CC88-B523-C161-691094C15C84}"/>
              </a:ext>
            </a:extLst>
          </p:cNvPr>
          <p:cNvSpPr/>
          <p:nvPr/>
        </p:nvSpPr>
        <p:spPr>
          <a:xfrm>
            <a:off x="2443336" y="5187462"/>
            <a:ext cx="5501357" cy="594000"/>
          </a:xfrm>
          <a:prstGeom prst="roundRect">
            <a:avLst>
              <a:gd name="adj" fmla="val 13282"/>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b="1" kern="1400">
              <a:solidFill>
                <a:schemeClr val="tx2"/>
              </a:solidFill>
              <a:latin typeface="Univers Condensed Light" panose="020B0306020202040204" pitchFamily="34" charset="0"/>
              <a:ea typeface="Verdana" panose="020B0604030504040204" pitchFamily="34" charset="0"/>
            </a:endParaRPr>
          </a:p>
        </p:txBody>
      </p:sp>
      <p:sp>
        <p:nvSpPr>
          <p:cNvPr id="39" name="Rectangle: Rounded Corners 38">
            <a:extLst>
              <a:ext uri="{FF2B5EF4-FFF2-40B4-BE49-F238E27FC236}">
                <a16:creationId xmlns:a16="http://schemas.microsoft.com/office/drawing/2014/main" id="{2A23BE8D-056A-9228-6096-95CD03D2EE96}"/>
              </a:ext>
            </a:extLst>
          </p:cNvPr>
          <p:cNvSpPr/>
          <p:nvPr/>
        </p:nvSpPr>
        <p:spPr>
          <a:xfrm>
            <a:off x="2443336" y="5820080"/>
            <a:ext cx="5508380" cy="594000"/>
          </a:xfrm>
          <a:prstGeom prst="roundRect">
            <a:avLst>
              <a:gd name="adj" fmla="val 13282"/>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b="1" kern="1400">
              <a:solidFill>
                <a:schemeClr val="tx2"/>
              </a:solidFill>
              <a:latin typeface="Univers Condensed Light" panose="020B0306020202040204" pitchFamily="34" charset="0"/>
              <a:ea typeface="Verdana" panose="020B0604030504040204" pitchFamily="34" charset="0"/>
            </a:endParaRPr>
          </a:p>
        </p:txBody>
      </p:sp>
      <p:sp>
        <p:nvSpPr>
          <p:cNvPr id="32" name="TextBox 31">
            <a:extLst>
              <a:ext uri="{FF2B5EF4-FFF2-40B4-BE49-F238E27FC236}">
                <a16:creationId xmlns:a16="http://schemas.microsoft.com/office/drawing/2014/main" id="{C7C22DDC-4B75-1936-110E-5A37C86D2A3C}"/>
              </a:ext>
            </a:extLst>
          </p:cNvPr>
          <p:cNvSpPr txBox="1"/>
          <p:nvPr/>
        </p:nvSpPr>
        <p:spPr>
          <a:xfrm>
            <a:off x="3374962" y="5378411"/>
            <a:ext cx="2944441" cy="27699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kern="1400">
                <a:solidFill>
                  <a:schemeClr val="tx2"/>
                </a:solidFill>
                <a:latin typeface="Univers Condensed Light" panose="020B0306020202040204" pitchFamily="34" charset="0"/>
                <a:ea typeface="Verdana" panose="020B0604030504040204" pitchFamily="34" charset="0"/>
              </a:rPr>
              <a:t>Expenditure on healthcare from </a:t>
            </a:r>
            <a:r>
              <a:rPr lang="en-GB" sz="1200" b="1" kern="1400">
                <a:solidFill>
                  <a:schemeClr val="tx2"/>
                </a:solidFill>
                <a:latin typeface="Univers Condensed Light" panose="020B0306020202040204" pitchFamily="34" charset="0"/>
                <a:ea typeface="Verdana" panose="020B0604030504040204" pitchFamily="34" charset="0"/>
              </a:rPr>
              <a:t>other providers</a:t>
            </a:r>
            <a:endParaRPr kumimoji="0" lang="en-GB" sz="2000" b="1" i="0" u="none" strike="noStrike" kern="1400" cap="none" spc="0" normalizeH="0" baseline="0" noProof="0">
              <a:ln>
                <a:noFill/>
              </a:ln>
              <a:solidFill>
                <a:srgbClr val="0E2841"/>
              </a:solidFill>
              <a:effectLst/>
              <a:uLnTx/>
              <a:uFillTx/>
              <a:latin typeface="Univers Condensed Light" panose="020B0306020202040204" pitchFamily="34" charset="0"/>
              <a:ea typeface="Verdana" panose="020B0604030504040204" pitchFamily="34" charset="0"/>
              <a:cs typeface="+mn-cs"/>
            </a:endParaRPr>
          </a:p>
        </p:txBody>
      </p:sp>
      <p:sp>
        <p:nvSpPr>
          <p:cNvPr id="40" name="TextBox 39">
            <a:extLst>
              <a:ext uri="{FF2B5EF4-FFF2-40B4-BE49-F238E27FC236}">
                <a16:creationId xmlns:a16="http://schemas.microsoft.com/office/drawing/2014/main" id="{C2CE2763-7175-0F39-7E06-AD50FBAB39E6}"/>
              </a:ext>
            </a:extLst>
          </p:cNvPr>
          <p:cNvSpPr txBox="1"/>
          <p:nvPr/>
        </p:nvSpPr>
        <p:spPr>
          <a:xfrm>
            <a:off x="3452284" y="4765793"/>
            <a:ext cx="2944441" cy="27699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kern="1400">
                <a:solidFill>
                  <a:schemeClr val="tx2"/>
                </a:solidFill>
                <a:latin typeface="Univers Condensed Light" panose="020B0306020202040204" pitchFamily="34" charset="0"/>
                <a:ea typeface="Verdana" panose="020B0604030504040204" pitchFamily="34" charset="0"/>
              </a:rPr>
              <a:t>Expenditure on </a:t>
            </a:r>
            <a:r>
              <a:rPr lang="en-GB" sz="1200" b="1" kern="1400">
                <a:solidFill>
                  <a:schemeClr val="tx2"/>
                </a:solidFill>
                <a:latin typeface="Univers Condensed Light" panose="020B0306020202040204" pitchFamily="34" charset="0"/>
                <a:ea typeface="Verdana" panose="020B0604030504040204" pitchFamily="34" charset="0"/>
              </a:rPr>
              <a:t>primary healthcare services</a:t>
            </a:r>
            <a:endParaRPr kumimoji="0" lang="en-GB" sz="2000" b="1" i="0" u="none" strike="noStrike" kern="1400" cap="none" spc="0" normalizeH="0" baseline="0" noProof="0">
              <a:ln>
                <a:noFill/>
              </a:ln>
              <a:solidFill>
                <a:srgbClr val="0E2841"/>
              </a:solidFill>
              <a:effectLst/>
              <a:uLnTx/>
              <a:uFillTx/>
              <a:latin typeface="Univers Condensed Light" panose="020B0306020202040204" pitchFamily="34" charset="0"/>
              <a:ea typeface="Verdana" panose="020B0604030504040204" pitchFamily="34" charset="0"/>
              <a:cs typeface="+mn-cs"/>
            </a:endParaRPr>
          </a:p>
        </p:txBody>
      </p:sp>
      <p:sp>
        <p:nvSpPr>
          <p:cNvPr id="25" name="TextBox 24">
            <a:extLst>
              <a:ext uri="{FF2B5EF4-FFF2-40B4-BE49-F238E27FC236}">
                <a16:creationId xmlns:a16="http://schemas.microsoft.com/office/drawing/2014/main" id="{5F563279-DFD6-6F86-E714-B5930D2551DE}"/>
              </a:ext>
            </a:extLst>
          </p:cNvPr>
          <p:cNvSpPr txBox="1"/>
          <p:nvPr/>
        </p:nvSpPr>
        <p:spPr>
          <a:xfrm>
            <a:off x="3029052" y="5938742"/>
            <a:ext cx="3228937" cy="276999"/>
          </a:xfrm>
          <a:prstGeom prst="rect">
            <a:avLst/>
          </a:prstGeom>
          <a:noFill/>
        </p:spPr>
        <p:txBody>
          <a:bodyPr wrap="square" rtlCol="0">
            <a:spAutoFit/>
          </a:bodyPr>
          <a:lstStyle/>
          <a:p>
            <a:pPr algn="ctr">
              <a:spcAft>
                <a:spcPts val="600"/>
              </a:spcAft>
            </a:pPr>
            <a:r>
              <a:rPr lang="en-GB" sz="1200" kern="1400">
                <a:solidFill>
                  <a:schemeClr val="tx2"/>
                </a:solidFill>
                <a:latin typeface="Univers Condensed Light" panose="020B0306020202040204" pitchFamily="34" charset="0"/>
                <a:ea typeface="Verdana" panose="020B0604030504040204" pitchFamily="34" charset="0"/>
              </a:rPr>
              <a:t>Expenditure on </a:t>
            </a:r>
            <a:r>
              <a:rPr lang="en-GB" sz="1200" b="1" kern="1400">
                <a:solidFill>
                  <a:schemeClr val="tx2"/>
                </a:solidFill>
                <a:latin typeface="Univers Condensed Light" panose="020B0306020202040204" pitchFamily="34" charset="0"/>
                <a:ea typeface="Verdana" panose="020B0604030504040204" pitchFamily="34" charset="0"/>
              </a:rPr>
              <a:t>hospital and community health services</a:t>
            </a:r>
          </a:p>
        </p:txBody>
      </p:sp>
      <p:sp>
        <p:nvSpPr>
          <p:cNvPr id="35" name="TextBox 34">
            <a:extLst>
              <a:ext uri="{FF2B5EF4-FFF2-40B4-BE49-F238E27FC236}">
                <a16:creationId xmlns:a16="http://schemas.microsoft.com/office/drawing/2014/main" id="{EE5EDE9F-7E47-3B80-4667-3A46AA2E5C0A}"/>
              </a:ext>
            </a:extLst>
          </p:cNvPr>
          <p:cNvSpPr txBox="1"/>
          <p:nvPr/>
        </p:nvSpPr>
        <p:spPr>
          <a:xfrm>
            <a:off x="6176378" y="5911875"/>
            <a:ext cx="1616820" cy="400110"/>
          </a:xfrm>
          <a:prstGeom prst="rect">
            <a:avLst/>
          </a:prstGeom>
          <a:noFill/>
        </p:spPr>
        <p:txBody>
          <a:bodyPr wrap="square">
            <a:spAutoFit/>
          </a:bodyPr>
          <a:lstStyle/>
          <a:p>
            <a:r>
              <a:rPr lang="en-GB" sz="2000" b="1" kern="1400">
                <a:solidFill>
                  <a:srgbClr val="0E2841"/>
                </a:solidFill>
                <a:latin typeface="Univers Condensed Light" panose="020B0306020202040204" pitchFamily="34" charset="0"/>
                <a:ea typeface="Verdana" panose="020B0604030504040204" pitchFamily="34" charset="0"/>
              </a:rPr>
              <a:t>£1,073,680,000</a:t>
            </a:r>
          </a:p>
        </p:txBody>
      </p:sp>
      <p:sp>
        <p:nvSpPr>
          <p:cNvPr id="33" name="TextBox 32">
            <a:extLst>
              <a:ext uri="{FF2B5EF4-FFF2-40B4-BE49-F238E27FC236}">
                <a16:creationId xmlns:a16="http://schemas.microsoft.com/office/drawing/2014/main" id="{4D490262-2699-175B-05A4-1BBB8DE86D46}"/>
              </a:ext>
            </a:extLst>
          </p:cNvPr>
          <p:cNvSpPr txBox="1"/>
          <p:nvPr/>
        </p:nvSpPr>
        <p:spPr>
          <a:xfrm>
            <a:off x="6360972" y="5284375"/>
            <a:ext cx="1432226" cy="400110"/>
          </a:xfrm>
          <a:prstGeom prst="rect">
            <a:avLst/>
          </a:prstGeom>
          <a:noFill/>
        </p:spPr>
        <p:txBody>
          <a:bodyPr wrap="square">
            <a:spAutoFit/>
          </a:bodyPr>
          <a:lstStyle/>
          <a:p>
            <a:r>
              <a:rPr kumimoji="0" lang="en-GB" sz="2000" b="1" i="0" u="none" strike="noStrike" kern="1400" cap="none" spc="0" normalizeH="0" baseline="0" noProof="0">
                <a:ln>
                  <a:noFill/>
                </a:ln>
                <a:solidFill>
                  <a:srgbClr val="0E2841"/>
                </a:solidFill>
                <a:effectLst/>
                <a:uLnTx/>
                <a:uFillTx/>
                <a:latin typeface="Univers Condensed Light" panose="020B0306020202040204" pitchFamily="34" charset="0"/>
                <a:ea typeface="Verdana" panose="020B0604030504040204" pitchFamily="34" charset="0"/>
                <a:cs typeface="+mn-cs"/>
              </a:rPr>
              <a:t>£309,640,000</a:t>
            </a:r>
            <a:endParaRPr lang="en-GB"/>
          </a:p>
        </p:txBody>
      </p:sp>
      <p:sp>
        <p:nvSpPr>
          <p:cNvPr id="41" name="Rectangle: Rounded Corners 40">
            <a:extLst>
              <a:ext uri="{FF2B5EF4-FFF2-40B4-BE49-F238E27FC236}">
                <a16:creationId xmlns:a16="http://schemas.microsoft.com/office/drawing/2014/main" id="{1661DD6C-A1B5-B2BA-4D20-BEC310181F24}"/>
              </a:ext>
            </a:extLst>
          </p:cNvPr>
          <p:cNvSpPr/>
          <p:nvPr/>
        </p:nvSpPr>
        <p:spPr>
          <a:xfrm>
            <a:off x="7986262" y="4554843"/>
            <a:ext cx="1575252" cy="1841653"/>
          </a:xfrm>
          <a:prstGeom prst="roundRect">
            <a:avLst>
              <a:gd name="adj" fmla="val 4490"/>
            </a:avLst>
          </a:prstGeom>
          <a:solidFill>
            <a:srgbClr val="77C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000" b="1" kern="1400">
              <a:solidFill>
                <a:schemeClr val="tx2"/>
              </a:solidFill>
              <a:latin typeface="Univers Condensed Light" panose="020B0306020202040204" pitchFamily="34" charset="0"/>
              <a:ea typeface="Verdana" panose="020B0604030504040204" pitchFamily="34" charset="0"/>
            </a:endParaRPr>
          </a:p>
        </p:txBody>
      </p:sp>
      <p:sp>
        <p:nvSpPr>
          <p:cNvPr id="42" name="TextBox 41">
            <a:extLst>
              <a:ext uri="{FF2B5EF4-FFF2-40B4-BE49-F238E27FC236}">
                <a16:creationId xmlns:a16="http://schemas.microsoft.com/office/drawing/2014/main" id="{543E6503-5EB4-016D-068B-51A563C1C677}"/>
              </a:ext>
            </a:extLst>
          </p:cNvPr>
          <p:cNvSpPr txBox="1"/>
          <p:nvPr/>
        </p:nvSpPr>
        <p:spPr>
          <a:xfrm>
            <a:off x="8141708" y="5820080"/>
            <a:ext cx="1384443" cy="461665"/>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kern="1400">
                <a:solidFill>
                  <a:schemeClr val="tx2"/>
                </a:solidFill>
                <a:latin typeface="Univers Condensed Light" panose="020B0306020202040204" pitchFamily="34" charset="0"/>
                <a:ea typeface="Verdana" panose="020B0604030504040204" pitchFamily="34" charset="0"/>
              </a:rPr>
              <a:t>Capital Resource allocation</a:t>
            </a:r>
            <a:endParaRPr kumimoji="0" lang="en-GB" sz="2000" b="1" i="0" u="none" strike="noStrike" kern="1400" cap="none" spc="0" normalizeH="0" baseline="0" noProof="0">
              <a:ln>
                <a:noFill/>
              </a:ln>
              <a:solidFill>
                <a:srgbClr val="0E2841"/>
              </a:solidFill>
              <a:effectLst/>
              <a:uLnTx/>
              <a:uFillTx/>
              <a:latin typeface="Univers Condensed Light" panose="020B0306020202040204" pitchFamily="34" charset="0"/>
              <a:ea typeface="Verdana" panose="020B0604030504040204" pitchFamily="34" charset="0"/>
              <a:cs typeface="+mn-cs"/>
            </a:endParaRPr>
          </a:p>
        </p:txBody>
      </p:sp>
      <p:sp>
        <p:nvSpPr>
          <p:cNvPr id="43" name="TextBox 42">
            <a:extLst>
              <a:ext uri="{FF2B5EF4-FFF2-40B4-BE49-F238E27FC236}">
                <a16:creationId xmlns:a16="http://schemas.microsoft.com/office/drawing/2014/main" id="{46563D86-1B76-0A97-3472-CBA13CE4E059}"/>
              </a:ext>
            </a:extLst>
          </p:cNvPr>
          <p:cNvSpPr txBox="1"/>
          <p:nvPr/>
        </p:nvSpPr>
        <p:spPr>
          <a:xfrm>
            <a:off x="8058755" y="4783188"/>
            <a:ext cx="1616820" cy="400110"/>
          </a:xfrm>
          <a:prstGeom prst="rect">
            <a:avLst/>
          </a:prstGeom>
          <a:noFill/>
        </p:spPr>
        <p:txBody>
          <a:bodyPr wrap="square">
            <a:spAutoFit/>
          </a:bodyPr>
          <a:lstStyle/>
          <a:p>
            <a:r>
              <a:rPr lang="en-GB" sz="2000" b="1" kern="1400">
                <a:solidFill>
                  <a:srgbClr val="0E2841"/>
                </a:solidFill>
                <a:latin typeface="Univers Condensed Light" panose="020B0306020202040204" pitchFamily="34" charset="0"/>
                <a:ea typeface="Verdana" panose="020B0604030504040204" pitchFamily="34" charset="0"/>
              </a:rPr>
              <a:t>£169,888,000</a:t>
            </a:r>
          </a:p>
        </p:txBody>
      </p:sp>
      <p:pic>
        <p:nvPicPr>
          <p:cNvPr id="45" name="Picture 44" descr="A black background with a black square&#10;&#10;AI-generated content may be incorrect.">
            <a:extLst>
              <a:ext uri="{FF2B5EF4-FFF2-40B4-BE49-F238E27FC236}">
                <a16:creationId xmlns:a16="http://schemas.microsoft.com/office/drawing/2014/main" id="{1CDAD5B2-6619-F0FF-47E6-AD35F07D3CB1}"/>
              </a:ext>
            </a:extLst>
          </p:cNvPr>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474364" y="5141169"/>
            <a:ext cx="634921" cy="634921"/>
          </a:xfrm>
          <a:prstGeom prst="rect">
            <a:avLst/>
          </a:prstGeom>
        </p:spPr>
      </p:pic>
      <p:pic>
        <p:nvPicPr>
          <p:cNvPr id="52" name="Picture 51" descr="A black background with a black square&#10;&#10;AI-generated content may be incorrect.">
            <a:extLst>
              <a:ext uri="{FF2B5EF4-FFF2-40B4-BE49-F238E27FC236}">
                <a16:creationId xmlns:a16="http://schemas.microsoft.com/office/drawing/2014/main" id="{E17AF4A3-15FF-7FBA-FE66-B7B1B91E9615}"/>
              </a:ext>
            </a:extLst>
          </p:cNvPr>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569920" y="5839116"/>
            <a:ext cx="476250" cy="476250"/>
          </a:xfrm>
          <a:prstGeom prst="rect">
            <a:avLst/>
          </a:prstGeom>
        </p:spPr>
      </p:pic>
      <p:pic>
        <p:nvPicPr>
          <p:cNvPr id="55" name="Picture 54" descr="A black background with a black square&#10;&#10;AI-generated content may be incorrect.">
            <a:extLst>
              <a:ext uri="{FF2B5EF4-FFF2-40B4-BE49-F238E27FC236}">
                <a16:creationId xmlns:a16="http://schemas.microsoft.com/office/drawing/2014/main" id="{7441AD30-58E1-DB68-3BFF-9F839DA06206}"/>
              </a:ext>
            </a:extLst>
          </p:cNvPr>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05563" y="5226080"/>
            <a:ext cx="475718" cy="475718"/>
          </a:xfrm>
          <a:prstGeom prst="rect">
            <a:avLst/>
          </a:prstGeom>
        </p:spPr>
      </p:pic>
      <p:pic>
        <p:nvPicPr>
          <p:cNvPr id="61" name="Picture 60" descr="A black background with a black square&#10;&#10;AI-generated content may be incorrect.">
            <a:extLst>
              <a:ext uri="{FF2B5EF4-FFF2-40B4-BE49-F238E27FC236}">
                <a16:creationId xmlns:a16="http://schemas.microsoft.com/office/drawing/2014/main" id="{C22B6718-E0D3-1A88-EDBD-8F2EEAEB3BA7}"/>
              </a:ext>
            </a:extLst>
          </p:cNvPr>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587537" y="4623987"/>
            <a:ext cx="476250" cy="476250"/>
          </a:xfrm>
          <a:prstGeom prst="rect">
            <a:avLst/>
          </a:prstGeom>
        </p:spPr>
      </p:pic>
    </p:spTree>
    <p:extLst>
      <p:ext uri="{BB962C8B-B14F-4D97-AF65-F5344CB8AC3E}">
        <p14:creationId xmlns:p14="http://schemas.microsoft.com/office/powerpoint/2010/main" val="37367901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23AFF-DDBA-D791-8204-EEB32C627718}"/>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44C8135C-43E0-D359-48F5-732C43B9BA78}"/>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CE465BD2-8510-5AD6-5ED1-29FDACD724C7}"/>
              </a:ext>
            </a:extLst>
          </p:cNvPr>
          <p:cNvSpPr>
            <a:spLocks noGrp="1"/>
          </p:cNvSpPr>
          <p:nvPr>
            <p:ph type="sldNum" sz="quarter" idx="12"/>
          </p:nvPr>
        </p:nvSpPr>
        <p:spPr/>
        <p:txBody>
          <a:bodyPr/>
          <a:lstStyle/>
          <a:p>
            <a:r>
              <a:rPr lang="en-GB"/>
              <a:t>70</a:t>
            </a:r>
            <a:endParaRPr lang="en-US"/>
          </a:p>
        </p:txBody>
      </p:sp>
      <p:sp>
        <p:nvSpPr>
          <p:cNvPr id="5" name="TextBox 4">
            <a:extLst>
              <a:ext uri="{FF2B5EF4-FFF2-40B4-BE49-F238E27FC236}">
                <a16:creationId xmlns:a16="http://schemas.microsoft.com/office/drawing/2014/main" id="{99BFA79A-300D-5AE6-BEAF-2F482AD5AB8A}"/>
              </a:ext>
            </a:extLst>
          </p:cNvPr>
          <p:cNvSpPr txBox="1"/>
          <p:nvPr/>
        </p:nvSpPr>
        <p:spPr>
          <a:xfrm>
            <a:off x="535569" y="424354"/>
            <a:ext cx="6518366" cy="369332"/>
          </a:xfrm>
          <a:prstGeom prst="rect">
            <a:avLst/>
          </a:prstGeom>
          <a:noFill/>
        </p:spPr>
        <p:txBody>
          <a:bodyPr wrap="square" lIns="91440" tIns="45720" rIns="91440" bIns="45720" rtlCol="0" anchor="t">
            <a:spAutoFit/>
          </a:bodyPr>
          <a:lstStyle/>
          <a:p>
            <a:pPr>
              <a:defRPr/>
            </a:pPr>
            <a:r>
              <a:rPr lang="en-GB" b="1">
                <a:solidFill>
                  <a:srgbClr val="834AAD"/>
                </a:solidFill>
                <a:latin typeface="Aptos Black" panose="020F0502020204030204" pitchFamily="34" charset="0"/>
              </a:rPr>
              <a:t>Women’s Health</a:t>
            </a:r>
          </a:p>
        </p:txBody>
      </p:sp>
      <p:sp>
        <p:nvSpPr>
          <p:cNvPr id="66" name="TextBox 65">
            <a:extLst>
              <a:ext uri="{FF2B5EF4-FFF2-40B4-BE49-F238E27FC236}">
                <a16:creationId xmlns:a16="http://schemas.microsoft.com/office/drawing/2014/main" id="{DDCFA0B0-3913-E82A-D185-07B1FDFA20E1}"/>
              </a:ext>
            </a:extLst>
          </p:cNvPr>
          <p:cNvSpPr txBox="1"/>
          <p:nvPr/>
        </p:nvSpPr>
        <p:spPr>
          <a:xfrm>
            <a:off x="538306" y="795693"/>
            <a:ext cx="8821660" cy="1569660"/>
          </a:xfrm>
          <a:prstGeom prst="rect">
            <a:avLst/>
          </a:prstGeom>
          <a:noFill/>
        </p:spPr>
        <p:txBody>
          <a:bodyPr wrap="square" lIns="91440" tIns="45720" rIns="91440" bIns="45720" anchor="t">
            <a:spAutoFit/>
          </a:bodyPr>
          <a:lstStyle/>
          <a:p>
            <a:pPr algn="just"/>
            <a:r>
              <a:rPr lang="en-GB" sz="1100">
                <a:latin typeface="Verdana"/>
                <a:ea typeface="Verdana"/>
                <a:cs typeface="Helvetica"/>
              </a:rPr>
              <a:t>T</a:t>
            </a:r>
            <a:r>
              <a:rPr lang="en-GB" sz="1200">
                <a:latin typeface="Aptos"/>
                <a:ea typeface="Verdana"/>
                <a:cs typeface="Helvetica"/>
              </a:rPr>
              <a:t>he Women’s Health Plan for Wales will be delivered over ten years, through a series of short, medium and long–term actions. It will follow a life course approach, with a focus on delivery of services from 16 years age, often an important time of transition within health services. The Women’s Health Network will work with the Maternity, Neonatal, and Children’s Health Networks to ensure that the health of girls in the early-years and adolescent period are prioritised.</a:t>
            </a:r>
          </a:p>
          <a:p>
            <a:pPr algn="just"/>
            <a:r>
              <a:rPr lang="en-GB" sz="1200">
                <a:latin typeface="Aptos"/>
                <a:ea typeface="Verdana"/>
                <a:cs typeface="Helvetica"/>
              </a:rPr>
              <a:t>The Plan outlines the key health inequalities experienced by women in Wales at a population level, and highlights some of the disparities in health, which are emerging. However, it will also highlight opportunities for closing the gender gap, improving health across our NHS services and bringing to our attention areas of innovation and best practice delivered by our motivated and committed NHS staff.</a:t>
            </a:r>
          </a:p>
        </p:txBody>
      </p:sp>
      <p:grpSp>
        <p:nvGrpSpPr>
          <p:cNvPr id="67" name="Group 66">
            <a:extLst>
              <a:ext uri="{FF2B5EF4-FFF2-40B4-BE49-F238E27FC236}">
                <a16:creationId xmlns:a16="http://schemas.microsoft.com/office/drawing/2014/main" id="{9440D393-F5CD-3267-B572-6F900DBF7890}"/>
              </a:ext>
            </a:extLst>
          </p:cNvPr>
          <p:cNvGrpSpPr/>
          <p:nvPr/>
        </p:nvGrpSpPr>
        <p:grpSpPr>
          <a:xfrm>
            <a:off x="531963" y="2558435"/>
            <a:ext cx="5530365" cy="4087073"/>
            <a:chOff x="426920" y="2585644"/>
            <a:chExt cx="5606557" cy="4087073"/>
          </a:xfrm>
        </p:grpSpPr>
        <p:grpSp>
          <p:nvGrpSpPr>
            <p:cNvPr id="68" name="Group 67">
              <a:extLst>
                <a:ext uri="{FF2B5EF4-FFF2-40B4-BE49-F238E27FC236}">
                  <a16:creationId xmlns:a16="http://schemas.microsoft.com/office/drawing/2014/main" id="{DC304B21-0E94-DA60-B54E-CB4E6B8D90B0}"/>
                </a:ext>
              </a:extLst>
            </p:cNvPr>
            <p:cNvGrpSpPr/>
            <p:nvPr/>
          </p:nvGrpSpPr>
          <p:grpSpPr>
            <a:xfrm>
              <a:off x="530573" y="3933313"/>
              <a:ext cx="5502903" cy="701731"/>
              <a:chOff x="530573" y="3933313"/>
              <a:chExt cx="5502903" cy="701731"/>
            </a:xfrm>
          </p:grpSpPr>
          <p:grpSp>
            <p:nvGrpSpPr>
              <p:cNvPr id="94" name="Group 93">
                <a:extLst>
                  <a:ext uri="{FF2B5EF4-FFF2-40B4-BE49-F238E27FC236}">
                    <a16:creationId xmlns:a16="http://schemas.microsoft.com/office/drawing/2014/main" id="{7491BAB9-259C-FB1A-356C-05AEEAC3E8C0}"/>
                  </a:ext>
                </a:extLst>
              </p:cNvPr>
              <p:cNvGrpSpPr/>
              <p:nvPr/>
            </p:nvGrpSpPr>
            <p:grpSpPr>
              <a:xfrm>
                <a:off x="530573" y="3946387"/>
                <a:ext cx="5502903" cy="648000"/>
                <a:chOff x="530573" y="4316290"/>
                <a:chExt cx="5502903" cy="648000"/>
              </a:xfrm>
            </p:grpSpPr>
            <p:sp>
              <p:nvSpPr>
                <p:cNvPr id="96" name="Arrow: Pentagon 95">
                  <a:extLst>
                    <a:ext uri="{FF2B5EF4-FFF2-40B4-BE49-F238E27FC236}">
                      <a16:creationId xmlns:a16="http://schemas.microsoft.com/office/drawing/2014/main" id="{9AA41429-416C-B785-B521-C8170F0E9E52}"/>
                    </a:ext>
                  </a:extLst>
                </p:cNvPr>
                <p:cNvSpPr/>
                <p:nvPr/>
              </p:nvSpPr>
              <p:spPr>
                <a:xfrm>
                  <a:off x="530573" y="4316290"/>
                  <a:ext cx="5502903" cy="648000"/>
                </a:xfrm>
                <a:prstGeom prst="rect">
                  <a:avLst/>
                </a:pr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7" name="Rectangle 96">
                  <a:extLst>
                    <a:ext uri="{FF2B5EF4-FFF2-40B4-BE49-F238E27FC236}">
                      <a16:creationId xmlns:a16="http://schemas.microsoft.com/office/drawing/2014/main" id="{DCD0F3C6-5B92-567D-9FEF-F45A03AB5D94}"/>
                    </a:ext>
                  </a:extLst>
                </p:cNvPr>
                <p:cNvSpPr/>
                <p:nvPr/>
              </p:nvSpPr>
              <p:spPr>
                <a:xfrm>
                  <a:off x="663258" y="4512158"/>
                  <a:ext cx="551230"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SAFE</a:t>
                  </a:r>
                </a:p>
              </p:txBody>
            </p:sp>
          </p:grpSp>
          <p:sp>
            <p:nvSpPr>
              <p:cNvPr id="95" name="Rectangle 94">
                <a:extLst>
                  <a:ext uri="{FF2B5EF4-FFF2-40B4-BE49-F238E27FC236}">
                    <a16:creationId xmlns:a16="http://schemas.microsoft.com/office/drawing/2014/main" id="{4563A9D7-611E-EB80-8E0C-55169F61AA81}"/>
                  </a:ext>
                </a:extLst>
              </p:cNvPr>
              <p:cNvSpPr/>
              <p:nvPr/>
            </p:nvSpPr>
            <p:spPr>
              <a:xfrm>
                <a:off x="1508392" y="3933313"/>
                <a:ext cx="4433455" cy="701731"/>
              </a:xfrm>
              <a:prstGeom prst="rect">
                <a:avLst/>
              </a:prstGeom>
            </p:spPr>
            <p:txBody>
              <a:bodyPr wrap="square">
                <a:spAutoFit/>
              </a:bodyPr>
              <a:lstStyle/>
              <a:p>
                <a:pPr marL="6350" indent="-6350" algn="just">
                  <a:lnSpc>
                    <a:spcPts val="1200"/>
                  </a:lnSpc>
                  <a:spcAft>
                    <a:spcPts val="65"/>
                  </a:spcAft>
                </a:pPr>
                <a:r>
                  <a:rPr lang="en-GB" sz="1100" kern="0">
                    <a:solidFill>
                      <a:schemeClr val="bg1"/>
                    </a:solidFill>
                    <a:ea typeface="Calibri" panose="020F0502020204030204" pitchFamily="34" charset="0"/>
                  </a:rPr>
                  <a:t>Women and girls will receive safe and effective care; with risk, intervention and variation reduced wherever possible. This means that: we will work in partnership with women and our partners to keep them safe from harm</a:t>
                </a:r>
                <a:endParaRPr lang="en-GB" sz="1100" kern="0">
                  <a:solidFill>
                    <a:schemeClr val="bg1"/>
                  </a:solidFill>
                  <a:ea typeface="Calibri" panose="020F0502020204030204" pitchFamily="34" charset="0"/>
                  <a:cs typeface="Arial" panose="020B0604020202020204" pitchFamily="34" charset="0"/>
                </a:endParaRPr>
              </a:p>
            </p:txBody>
          </p:sp>
        </p:grpSp>
        <p:grpSp>
          <p:nvGrpSpPr>
            <p:cNvPr id="69" name="Group 68">
              <a:extLst>
                <a:ext uri="{FF2B5EF4-FFF2-40B4-BE49-F238E27FC236}">
                  <a16:creationId xmlns:a16="http://schemas.microsoft.com/office/drawing/2014/main" id="{246CE9A5-A57B-0403-38AE-37706B443ACB}"/>
                </a:ext>
              </a:extLst>
            </p:cNvPr>
            <p:cNvGrpSpPr/>
            <p:nvPr/>
          </p:nvGrpSpPr>
          <p:grpSpPr>
            <a:xfrm>
              <a:off x="530573" y="4622714"/>
              <a:ext cx="5502903" cy="702693"/>
              <a:chOff x="530573" y="4622714"/>
              <a:chExt cx="5502903" cy="702693"/>
            </a:xfrm>
          </p:grpSpPr>
          <p:grpSp>
            <p:nvGrpSpPr>
              <p:cNvPr id="90" name="Group 89">
                <a:extLst>
                  <a:ext uri="{FF2B5EF4-FFF2-40B4-BE49-F238E27FC236}">
                    <a16:creationId xmlns:a16="http://schemas.microsoft.com/office/drawing/2014/main" id="{9E6B7224-D0BD-F877-22E1-36A57BEDDC6F}"/>
                  </a:ext>
                </a:extLst>
              </p:cNvPr>
              <p:cNvGrpSpPr/>
              <p:nvPr/>
            </p:nvGrpSpPr>
            <p:grpSpPr>
              <a:xfrm>
                <a:off x="530573" y="4639140"/>
                <a:ext cx="5502903" cy="648000"/>
                <a:chOff x="530573" y="5187919"/>
                <a:chExt cx="5502903" cy="648000"/>
              </a:xfrm>
            </p:grpSpPr>
            <p:sp>
              <p:nvSpPr>
                <p:cNvPr id="92" name="Arrow: Pentagon 91">
                  <a:extLst>
                    <a:ext uri="{FF2B5EF4-FFF2-40B4-BE49-F238E27FC236}">
                      <a16:creationId xmlns:a16="http://schemas.microsoft.com/office/drawing/2014/main" id="{CACB48BD-555F-EBD7-17CB-7F4400F287B6}"/>
                    </a:ext>
                  </a:extLst>
                </p:cNvPr>
                <p:cNvSpPr/>
                <p:nvPr/>
              </p:nvSpPr>
              <p:spPr>
                <a:xfrm>
                  <a:off x="530573" y="5187919"/>
                  <a:ext cx="5502903" cy="648000"/>
                </a:xfrm>
                <a:prstGeom prst="rect">
                  <a:avLst/>
                </a:pr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3" name="Rectangle 92">
                  <a:extLst>
                    <a:ext uri="{FF2B5EF4-FFF2-40B4-BE49-F238E27FC236}">
                      <a16:creationId xmlns:a16="http://schemas.microsoft.com/office/drawing/2014/main" id="{2F8437EF-BAF0-DDF9-475A-6106A64A98A6}"/>
                    </a:ext>
                  </a:extLst>
                </p:cNvPr>
                <p:cNvSpPr/>
                <p:nvPr/>
              </p:nvSpPr>
              <p:spPr>
                <a:xfrm>
                  <a:off x="593760" y="5383787"/>
                  <a:ext cx="700739"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TIMELY</a:t>
                  </a:r>
                </a:p>
              </p:txBody>
            </p:sp>
          </p:grpSp>
          <p:sp>
            <p:nvSpPr>
              <p:cNvPr id="91" name="Rectangle 90">
                <a:extLst>
                  <a:ext uri="{FF2B5EF4-FFF2-40B4-BE49-F238E27FC236}">
                    <a16:creationId xmlns:a16="http://schemas.microsoft.com/office/drawing/2014/main" id="{1457007D-A30B-FA68-55DF-838109E6414E}"/>
                  </a:ext>
                </a:extLst>
              </p:cNvPr>
              <p:cNvSpPr/>
              <p:nvPr/>
            </p:nvSpPr>
            <p:spPr>
              <a:xfrm>
                <a:off x="1522358" y="4622714"/>
                <a:ext cx="4433455" cy="702693"/>
              </a:xfrm>
              <a:prstGeom prst="rect">
                <a:avLst/>
              </a:prstGeom>
            </p:spPr>
            <p:txBody>
              <a:bodyPr wrap="square">
                <a:spAutoFit/>
              </a:bodyPr>
              <a:lstStyle/>
              <a:p>
                <a:pPr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Women and girls will receive care and treatment when they need it. This means we will: ensure our waiting times and referral times are managed appropriately in order to meet the needs of the women and girls using our service. </a:t>
                </a:r>
              </a:p>
            </p:txBody>
          </p:sp>
        </p:grpSp>
        <p:grpSp>
          <p:nvGrpSpPr>
            <p:cNvPr id="70" name="Group 69">
              <a:extLst>
                <a:ext uri="{FF2B5EF4-FFF2-40B4-BE49-F238E27FC236}">
                  <a16:creationId xmlns:a16="http://schemas.microsoft.com/office/drawing/2014/main" id="{B471095D-5F37-9816-5321-C045E4CA38CC}"/>
                </a:ext>
              </a:extLst>
            </p:cNvPr>
            <p:cNvGrpSpPr/>
            <p:nvPr/>
          </p:nvGrpSpPr>
          <p:grpSpPr>
            <a:xfrm>
              <a:off x="428828" y="5310296"/>
              <a:ext cx="5604649" cy="648000"/>
              <a:chOff x="428828" y="5310296"/>
              <a:chExt cx="5604649" cy="648000"/>
            </a:xfrm>
          </p:grpSpPr>
          <p:grpSp>
            <p:nvGrpSpPr>
              <p:cNvPr id="86" name="Group 85">
                <a:extLst>
                  <a:ext uri="{FF2B5EF4-FFF2-40B4-BE49-F238E27FC236}">
                    <a16:creationId xmlns:a16="http://schemas.microsoft.com/office/drawing/2014/main" id="{DFA1F592-E4B7-C8E2-6701-C316372651B0}"/>
                  </a:ext>
                </a:extLst>
              </p:cNvPr>
              <p:cNvGrpSpPr/>
              <p:nvPr/>
            </p:nvGrpSpPr>
            <p:grpSpPr>
              <a:xfrm>
                <a:off x="428828" y="5310296"/>
                <a:ext cx="5604649" cy="648000"/>
                <a:chOff x="428828" y="6024221"/>
                <a:chExt cx="5604649" cy="648000"/>
              </a:xfrm>
            </p:grpSpPr>
            <p:sp>
              <p:nvSpPr>
                <p:cNvPr id="88" name="Arrow: Pentagon 87">
                  <a:extLst>
                    <a:ext uri="{FF2B5EF4-FFF2-40B4-BE49-F238E27FC236}">
                      <a16:creationId xmlns:a16="http://schemas.microsoft.com/office/drawing/2014/main" id="{7CC19ADF-43AF-2DDB-B71B-405F55392774}"/>
                    </a:ext>
                  </a:extLst>
                </p:cNvPr>
                <p:cNvSpPr/>
                <p:nvPr/>
              </p:nvSpPr>
              <p:spPr>
                <a:xfrm>
                  <a:off x="530573" y="6024221"/>
                  <a:ext cx="5502904" cy="648000"/>
                </a:xfrm>
                <a:prstGeom prst="rect">
                  <a:avLst/>
                </a:pr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9" name="Rectangle 88">
                  <a:extLst>
                    <a:ext uri="{FF2B5EF4-FFF2-40B4-BE49-F238E27FC236}">
                      <a16:creationId xmlns:a16="http://schemas.microsoft.com/office/drawing/2014/main" id="{E52E955B-AB71-C337-DD15-073108D8E36D}"/>
                    </a:ext>
                  </a:extLst>
                </p:cNvPr>
                <p:cNvSpPr/>
                <p:nvPr/>
              </p:nvSpPr>
              <p:spPr>
                <a:xfrm>
                  <a:off x="428828" y="6220089"/>
                  <a:ext cx="955877"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EFFECTIVE</a:t>
                  </a:r>
                </a:p>
              </p:txBody>
            </p:sp>
          </p:grpSp>
          <p:sp>
            <p:nvSpPr>
              <p:cNvPr id="87" name="Rectangle 86">
                <a:extLst>
                  <a:ext uri="{FF2B5EF4-FFF2-40B4-BE49-F238E27FC236}">
                    <a16:creationId xmlns:a16="http://schemas.microsoft.com/office/drawing/2014/main" id="{EFFB4D5B-A9A6-840D-34B9-608A0CE0B2F3}"/>
                  </a:ext>
                </a:extLst>
              </p:cNvPr>
              <p:cNvSpPr/>
              <p:nvPr/>
            </p:nvSpPr>
            <p:spPr>
              <a:xfrm>
                <a:off x="1504792" y="5373710"/>
                <a:ext cx="4398326" cy="519309"/>
              </a:xfrm>
              <a:prstGeom prst="rect">
                <a:avLst/>
              </a:prstGeom>
            </p:spPr>
            <p:txBody>
              <a:bodyPr wrap="square">
                <a:spAutoFit/>
              </a:bodyPr>
              <a:lstStyle/>
              <a:p>
                <a:pPr marL="6350" indent="-6350" algn="just">
                  <a:lnSpc>
                    <a:spcPts val="1100"/>
                  </a:lnSpc>
                  <a:spcAft>
                    <a:spcPts val="65"/>
                  </a:spcAft>
                </a:pPr>
                <a:r>
                  <a:rPr lang="en-GB" sz="1100" kern="0">
                    <a:solidFill>
                      <a:schemeClr val="bg1"/>
                    </a:solidFill>
                    <a:ea typeface="Calibri" panose="020F0502020204030204" pitchFamily="34" charset="0"/>
                    <a:cs typeface="Arial" panose="020B0604020202020204" pitchFamily="34" charset="0"/>
                  </a:rPr>
                  <a:t>Women and girls will receive the right care, at the right time; with access to specialist services when needed, and access to ongoing treatment and support as appropriate.</a:t>
                </a:r>
              </a:p>
            </p:txBody>
          </p:sp>
        </p:grpSp>
        <p:grpSp>
          <p:nvGrpSpPr>
            <p:cNvPr id="71" name="Group 70">
              <a:extLst>
                <a:ext uri="{FF2B5EF4-FFF2-40B4-BE49-F238E27FC236}">
                  <a16:creationId xmlns:a16="http://schemas.microsoft.com/office/drawing/2014/main" id="{A825444C-1DF4-5E10-D497-08FBDD27AA0A}"/>
                </a:ext>
              </a:extLst>
            </p:cNvPr>
            <p:cNvGrpSpPr/>
            <p:nvPr/>
          </p:nvGrpSpPr>
          <p:grpSpPr>
            <a:xfrm>
              <a:off x="444690" y="3260944"/>
              <a:ext cx="5588786" cy="702693"/>
              <a:chOff x="444690" y="3260944"/>
              <a:chExt cx="5588786" cy="702693"/>
            </a:xfrm>
          </p:grpSpPr>
          <p:grpSp>
            <p:nvGrpSpPr>
              <p:cNvPr id="82" name="Group 81">
                <a:extLst>
                  <a:ext uri="{FF2B5EF4-FFF2-40B4-BE49-F238E27FC236}">
                    <a16:creationId xmlns:a16="http://schemas.microsoft.com/office/drawing/2014/main" id="{06B3E701-CACE-74B6-489C-AFBE6C5A91D7}"/>
                  </a:ext>
                </a:extLst>
              </p:cNvPr>
              <p:cNvGrpSpPr/>
              <p:nvPr/>
            </p:nvGrpSpPr>
            <p:grpSpPr>
              <a:xfrm>
                <a:off x="444690" y="3276609"/>
                <a:ext cx="5588786" cy="648000"/>
                <a:chOff x="444690" y="3455835"/>
                <a:chExt cx="5588786" cy="648000"/>
              </a:xfrm>
            </p:grpSpPr>
            <p:sp>
              <p:nvSpPr>
                <p:cNvPr id="84" name="Arrow: Pentagon 83">
                  <a:extLst>
                    <a:ext uri="{FF2B5EF4-FFF2-40B4-BE49-F238E27FC236}">
                      <a16:creationId xmlns:a16="http://schemas.microsoft.com/office/drawing/2014/main" id="{BFDCE005-161E-1C96-369D-04BA3B35959F}"/>
                    </a:ext>
                  </a:extLst>
                </p:cNvPr>
                <p:cNvSpPr/>
                <p:nvPr/>
              </p:nvSpPr>
              <p:spPr>
                <a:xfrm>
                  <a:off x="530573" y="3455835"/>
                  <a:ext cx="5502903" cy="648000"/>
                </a:xfrm>
                <a:prstGeom prst="rect">
                  <a:avLst/>
                </a:pr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5" name="Rectangle 84">
                  <a:extLst>
                    <a:ext uri="{FF2B5EF4-FFF2-40B4-BE49-F238E27FC236}">
                      <a16:creationId xmlns:a16="http://schemas.microsoft.com/office/drawing/2014/main" id="{F0287D47-4A40-4D08-3DAB-6D2DAA072D6A}"/>
                    </a:ext>
                  </a:extLst>
                </p:cNvPr>
                <p:cNvSpPr/>
                <p:nvPr/>
              </p:nvSpPr>
              <p:spPr>
                <a:xfrm>
                  <a:off x="444690" y="3651703"/>
                  <a:ext cx="928251"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rPr>
                    <a:t>EFFICIENT</a:t>
                  </a:r>
                </a:p>
              </p:txBody>
            </p:sp>
          </p:grpSp>
          <p:sp>
            <p:nvSpPr>
              <p:cNvPr id="83" name="Rectangle 82">
                <a:extLst>
                  <a:ext uri="{FF2B5EF4-FFF2-40B4-BE49-F238E27FC236}">
                    <a16:creationId xmlns:a16="http://schemas.microsoft.com/office/drawing/2014/main" id="{9A9D04B0-84F8-AA88-A740-D236E17DB417}"/>
                  </a:ext>
                </a:extLst>
              </p:cNvPr>
              <p:cNvSpPr/>
              <p:nvPr/>
            </p:nvSpPr>
            <p:spPr>
              <a:xfrm>
                <a:off x="1515375" y="3260944"/>
                <a:ext cx="4440438" cy="702693"/>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Women and girls will receive high standards of care whenever they are cared for within our services.  This means we will: ensure our staff have the necessary skills, knowledge and confidence to understand what support is needed</a:t>
                </a:r>
              </a:p>
            </p:txBody>
          </p:sp>
        </p:grpSp>
        <p:grpSp>
          <p:nvGrpSpPr>
            <p:cNvPr id="72" name="Group 71">
              <a:extLst>
                <a:ext uri="{FF2B5EF4-FFF2-40B4-BE49-F238E27FC236}">
                  <a16:creationId xmlns:a16="http://schemas.microsoft.com/office/drawing/2014/main" id="{BCFAB5D4-7386-3CD2-2CA2-BD36873AE19E}"/>
                </a:ext>
              </a:extLst>
            </p:cNvPr>
            <p:cNvGrpSpPr/>
            <p:nvPr/>
          </p:nvGrpSpPr>
          <p:grpSpPr>
            <a:xfrm>
              <a:off x="426920" y="2585644"/>
              <a:ext cx="5606557" cy="702693"/>
              <a:chOff x="426920" y="2585644"/>
              <a:chExt cx="5606557" cy="702693"/>
            </a:xfrm>
          </p:grpSpPr>
          <p:grpSp>
            <p:nvGrpSpPr>
              <p:cNvPr id="78" name="Group 77">
                <a:extLst>
                  <a:ext uri="{FF2B5EF4-FFF2-40B4-BE49-F238E27FC236}">
                    <a16:creationId xmlns:a16="http://schemas.microsoft.com/office/drawing/2014/main" id="{E7DFF622-73EC-665B-7D32-6F98B17A4FAC}"/>
                  </a:ext>
                </a:extLst>
              </p:cNvPr>
              <p:cNvGrpSpPr/>
              <p:nvPr/>
            </p:nvGrpSpPr>
            <p:grpSpPr>
              <a:xfrm>
                <a:off x="426920" y="2595343"/>
                <a:ext cx="5606557" cy="648000"/>
                <a:chOff x="426920" y="2595343"/>
                <a:chExt cx="5606557" cy="648000"/>
              </a:xfrm>
            </p:grpSpPr>
            <p:sp>
              <p:nvSpPr>
                <p:cNvPr id="80" name="Arrow: Pentagon 79">
                  <a:extLst>
                    <a:ext uri="{FF2B5EF4-FFF2-40B4-BE49-F238E27FC236}">
                      <a16:creationId xmlns:a16="http://schemas.microsoft.com/office/drawing/2014/main" id="{9832496A-7BDB-AAD2-BA0F-DD1A4B98B2F4}"/>
                    </a:ext>
                  </a:extLst>
                </p:cNvPr>
                <p:cNvSpPr/>
                <p:nvPr/>
              </p:nvSpPr>
              <p:spPr>
                <a:xfrm>
                  <a:off x="530573" y="2595343"/>
                  <a:ext cx="5502904" cy="648000"/>
                </a:xfrm>
                <a:prstGeom prst="rect">
                  <a:avLst/>
                </a:pr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1" name="Rectangle 80">
                  <a:extLst>
                    <a:ext uri="{FF2B5EF4-FFF2-40B4-BE49-F238E27FC236}">
                      <a16:creationId xmlns:a16="http://schemas.microsoft.com/office/drawing/2014/main" id="{55F1F9F9-0F6D-C8B4-B683-BB7003A570B3}"/>
                    </a:ext>
                  </a:extLst>
                </p:cNvPr>
                <p:cNvSpPr/>
                <p:nvPr/>
              </p:nvSpPr>
              <p:spPr>
                <a:xfrm>
                  <a:off x="426920" y="2791211"/>
                  <a:ext cx="988379" cy="259558"/>
                </a:xfrm>
                <a:prstGeom prst="rect">
                  <a:avLst/>
                </a:prstGeom>
              </p:spPr>
              <p:txBody>
                <a:bodyPr wrap="none">
                  <a:spAutoFit/>
                </a:bodyPr>
                <a:lstStyle/>
                <a:p>
                  <a:pPr lvl="0" algn="r" defTabSz="1644650">
                    <a:lnSpc>
                      <a:spcPct val="90000"/>
                    </a:lnSpc>
                    <a:spcBef>
                      <a:spcPct val="0"/>
                    </a:spcBef>
                    <a:spcAft>
                      <a:spcPct val="35000"/>
                    </a:spcAft>
                    <a:defRPr/>
                  </a:pPr>
                  <a:r>
                    <a:rPr lang="en-US" sz="1200" b="1" kern="0">
                      <a:solidFill>
                        <a:schemeClr val="bg1"/>
                      </a:solidFill>
                      <a:cs typeface="Arial" panose="020B0604020202020204" pitchFamily="34" charset="0"/>
                    </a:rPr>
                    <a:t>EQUITABLE</a:t>
                  </a:r>
                </a:p>
              </p:txBody>
            </p:sp>
          </p:grpSp>
          <p:sp>
            <p:nvSpPr>
              <p:cNvPr id="79" name="Rectangle 78">
                <a:extLst>
                  <a:ext uri="{FF2B5EF4-FFF2-40B4-BE49-F238E27FC236}">
                    <a16:creationId xmlns:a16="http://schemas.microsoft.com/office/drawing/2014/main" id="{D993D2CE-4B14-DAE2-4FAC-C5E39E5727D2}"/>
                  </a:ext>
                </a:extLst>
              </p:cNvPr>
              <p:cNvSpPr/>
              <p:nvPr/>
            </p:nvSpPr>
            <p:spPr>
              <a:xfrm>
                <a:off x="1504792" y="2585644"/>
                <a:ext cx="4433455" cy="702693"/>
              </a:xfrm>
              <a:prstGeom prst="rect">
                <a:avLst/>
              </a:prstGeom>
            </p:spPr>
            <p:txBody>
              <a:bodyPr wrap="square">
                <a:spAutoFit/>
              </a:bodyPr>
              <a:lstStyle/>
              <a:p>
                <a:pPr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Women and girls will receive treatment based on  needs, reducing inequity in outcomes and access. This means we will:</a:t>
                </a:r>
                <a:r>
                  <a:rPr lang="en-GB" sz="1100" b="1" kern="0">
                    <a:solidFill>
                      <a:schemeClr val="bg1"/>
                    </a:solidFill>
                    <a:ea typeface="Calibri" panose="020F0502020204030204" pitchFamily="34" charset="0"/>
                    <a:cs typeface="Arial" panose="020B0604020202020204" pitchFamily="34" charset="0"/>
                  </a:rPr>
                  <a:t> </a:t>
                </a:r>
                <a:r>
                  <a:rPr lang="en-GB" sz="1100" kern="0">
                    <a:solidFill>
                      <a:schemeClr val="bg1"/>
                    </a:solidFill>
                    <a:ea typeface="Calibri" panose="020F0502020204030204" pitchFamily="34" charset="0"/>
                    <a:cs typeface="Arial" panose="020B0604020202020204" pitchFamily="34" charset="0"/>
                  </a:rPr>
                  <a:t>listen to them about their symptoms, treatment, and other factors involved in their care, before suggesting an appropriate course of treatment.</a:t>
                </a:r>
                <a:endParaRPr lang="en-GB" sz="1100" kern="0">
                  <a:solidFill>
                    <a:schemeClr val="bg1"/>
                  </a:solidFill>
                  <a:highlight>
                    <a:srgbClr val="FFFF00"/>
                  </a:highlight>
                  <a:ea typeface="Calibri" panose="020F0502020204030204" pitchFamily="34" charset="0"/>
                  <a:cs typeface="Arial" panose="020B0604020202020204" pitchFamily="34" charset="0"/>
                </a:endParaRPr>
              </a:p>
            </p:txBody>
          </p:sp>
        </p:grpSp>
        <p:grpSp>
          <p:nvGrpSpPr>
            <p:cNvPr id="73" name="Group 72">
              <a:extLst>
                <a:ext uri="{FF2B5EF4-FFF2-40B4-BE49-F238E27FC236}">
                  <a16:creationId xmlns:a16="http://schemas.microsoft.com/office/drawing/2014/main" id="{5EFF7FB4-01E8-CD2B-9802-C08DB70AC606}"/>
                </a:ext>
              </a:extLst>
            </p:cNvPr>
            <p:cNvGrpSpPr/>
            <p:nvPr/>
          </p:nvGrpSpPr>
          <p:grpSpPr>
            <a:xfrm>
              <a:off x="456182" y="5964253"/>
              <a:ext cx="5577294" cy="708464"/>
              <a:chOff x="456182" y="5964253"/>
              <a:chExt cx="5577294" cy="708464"/>
            </a:xfrm>
          </p:grpSpPr>
          <p:grpSp>
            <p:nvGrpSpPr>
              <p:cNvPr id="74" name="Group 73">
                <a:extLst>
                  <a:ext uri="{FF2B5EF4-FFF2-40B4-BE49-F238E27FC236}">
                    <a16:creationId xmlns:a16="http://schemas.microsoft.com/office/drawing/2014/main" id="{3AC76795-EA12-E448-CD8C-22C6396E5161}"/>
                  </a:ext>
                </a:extLst>
              </p:cNvPr>
              <p:cNvGrpSpPr/>
              <p:nvPr/>
            </p:nvGrpSpPr>
            <p:grpSpPr>
              <a:xfrm>
                <a:off x="456182" y="5993382"/>
                <a:ext cx="5577294" cy="648000"/>
                <a:chOff x="431024" y="6932151"/>
                <a:chExt cx="5577294" cy="648000"/>
              </a:xfrm>
            </p:grpSpPr>
            <p:sp>
              <p:nvSpPr>
                <p:cNvPr id="76" name="Arrow: Pentagon 75">
                  <a:extLst>
                    <a:ext uri="{FF2B5EF4-FFF2-40B4-BE49-F238E27FC236}">
                      <a16:creationId xmlns:a16="http://schemas.microsoft.com/office/drawing/2014/main" id="{A3DAE75F-A43D-EF11-6090-AF8642B2AC10}"/>
                    </a:ext>
                  </a:extLst>
                </p:cNvPr>
                <p:cNvSpPr/>
                <p:nvPr/>
              </p:nvSpPr>
              <p:spPr>
                <a:xfrm>
                  <a:off x="505415" y="6932151"/>
                  <a:ext cx="5502903" cy="648000"/>
                </a:xfrm>
                <a:prstGeom prst="rect">
                  <a:avLst/>
                </a:pr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7" name="Rectangle 76">
                  <a:extLst>
                    <a:ext uri="{FF2B5EF4-FFF2-40B4-BE49-F238E27FC236}">
                      <a16:creationId xmlns:a16="http://schemas.microsoft.com/office/drawing/2014/main" id="{25CA87FC-2C2C-E2FC-BA88-879F93AD6EF0}"/>
                    </a:ext>
                  </a:extLst>
                </p:cNvPr>
                <p:cNvSpPr/>
                <p:nvPr/>
              </p:nvSpPr>
              <p:spPr>
                <a:xfrm>
                  <a:off x="431024" y="7017098"/>
                  <a:ext cx="1081842" cy="425758"/>
                </a:xfrm>
                <a:prstGeom prst="rect">
                  <a:avLst/>
                </a:prstGeom>
              </p:spPr>
              <p:txBody>
                <a:bodyPr wrap="square">
                  <a:spAutoFit/>
                </a:bodyPr>
                <a:lstStyle/>
                <a:p>
                  <a:pPr lvl="0" algn="ctr" defTabSz="1644650">
                    <a:lnSpc>
                      <a:spcPct val="90000"/>
                    </a:lnSpc>
                    <a:spcBef>
                      <a:spcPct val="0"/>
                    </a:spcBef>
                    <a:spcAft>
                      <a:spcPct val="35000"/>
                    </a:spcAft>
                    <a:defRPr/>
                  </a:pPr>
                  <a:r>
                    <a:rPr lang="en-US" sz="1200" b="1" kern="0">
                      <a:solidFill>
                        <a:schemeClr val="bg1"/>
                      </a:solidFill>
                    </a:rPr>
                    <a:t>PERSON CENTERED</a:t>
                  </a:r>
                </a:p>
              </p:txBody>
            </p:sp>
          </p:grpSp>
          <p:sp>
            <p:nvSpPr>
              <p:cNvPr id="75" name="Rectangle 74">
                <a:extLst>
                  <a:ext uri="{FF2B5EF4-FFF2-40B4-BE49-F238E27FC236}">
                    <a16:creationId xmlns:a16="http://schemas.microsoft.com/office/drawing/2014/main" id="{15FFA35B-BC62-203C-EE97-160BACC2DC5A}"/>
                  </a:ext>
                </a:extLst>
              </p:cNvPr>
              <p:cNvSpPr/>
              <p:nvPr/>
            </p:nvSpPr>
            <p:spPr>
              <a:xfrm>
                <a:off x="1524382" y="5964253"/>
                <a:ext cx="4398325" cy="708464"/>
              </a:xfrm>
              <a:prstGeom prst="rect">
                <a:avLst/>
              </a:prstGeom>
            </p:spPr>
            <p:txBody>
              <a:bodyPr wrap="square">
                <a:spAutoFit/>
              </a:bodyPr>
              <a:lstStyle/>
              <a:p>
                <a:pPr marL="6350" indent="-6350" algn="just">
                  <a:lnSpc>
                    <a:spcPts val="1200"/>
                  </a:lnSpc>
                  <a:spcAft>
                    <a:spcPts val="65"/>
                  </a:spcAft>
                </a:pPr>
                <a:r>
                  <a:rPr lang="en-GB" sz="1100" kern="0">
                    <a:solidFill>
                      <a:schemeClr val="bg1"/>
                    </a:solidFill>
                    <a:ea typeface="Calibri" panose="020F0502020204030204" pitchFamily="34" charset="0"/>
                    <a:cs typeface="Arial" panose="020B0604020202020204" pitchFamily="34" charset="0"/>
                  </a:rPr>
                  <a:t>Women and girls will receive personalised care, which they are involved in planning; reflecting their choices and health needs. This means that: women and girls will be involved in decisions about their care, and the available options for their care.</a:t>
                </a:r>
              </a:p>
            </p:txBody>
          </p:sp>
        </p:grpSp>
      </p:grpSp>
      <p:sp>
        <p:nvSpPr>
          <p:cNvPr id="7" name="TextBox 6">
            <a:extLst>
              <a:ext uri="{FF2B5EF4-FFF2-40B4-BE49-F238E27FC236}">
                <a16:creationId xmlns:a16="http://schemas.microsoft.com/office/drawing/2014/main" id="{D9AA62BE-5D94-0C00-E342-33A814856666}"/>
              </a:ext>
            </a:extLst>
          </p:cNvPr>
          <p:cNvSpPr txBox="1"/>
          <p:nvPr/>
        </p:nvSpPr>
        <p:spPr>
          <a:xfrm>
            <a:off x="6242094" y="4435548"/>
            <a:ext cx="3513220" cy="1736646"/>
          </a:xfrm>
          <a:prstGeom prst="roundRect">
            <a:avLst/>
          </a:prstGeom>
          <a:solidFill>
            <a:srgbClr val="FFC000"/>
          </a:solidFill>
        </p:spPr>
        <p:txBody>
          <a:bodyPr wrap="square" lIns="91440" tIns="45720" rIns="91440" bIns="45720" anchor="t">
            <a:spAutoFit/>
          </a:bodyPr>
          <a:lstStyle/>
          <a:p>
            <a:pPr>
              <a:defRPr/>
            </a:pPr>
            <a:r>
              <a:rPr lang="en-GB" sz="1200" b="1">
                <a:solidFill>
                  <a:prstClr val="black"/>
                </a:solidFill>
                <a:latin typeface="Aptos Display"/>
                <a:ea typeface="Verdana"/>
                <a:cs typeface="Helvetica"/>
              </a:rPr>
              <a:t>Priority Areas for Women's Health:</a:t>
            </a:r>
            <a:endParaRPr lang="en-US" sz="1200" b="1">
              <a:solidFill>
                <a:prstClr val="black"/>
              </a:solidFill>
              <a:latin typeface="Aptos Display"/>
            </a:endParaRPr>
          </a:p>
          <a:p>
            <a:pPr marL="628650" lvl="1" indent="-171450">
              <a:buFont typeface="Arial,Sans-Serif" panose="020B0604020202020204" pitchFamily="34" charset="0"/>
              <a:buChar char="•"/>
              <a:defRPr/>
            </a:pPr>
            <a:r>
              <a:rPr lang="en-GB" sz="1200">
                <a:solidFill>
                  <a:prstClr val="black"/>
                </a:solidFill>
                <a:latin typeface="Aptos Display"/>
                <a:ea typeface="Verdana"/>
                <a:cs typeface="Helvetica"/>
              </a:rPr>
              <a:t>Preconception and Postnatal Health</a:t>
            </a:r>
            <a:r>
              <a:rPr lang="en-US" sz="1200">
                <a:solidFill>
                  <a:prstClr val="black"/>
                </a:solidFill>
                <a:latin typeface="Aptos Display"/>
                <a:ea typeface="Verdana"/>
                <a:cs typeface="Helvetica"/>
              </a:rPr>
              <a:t> </a:t>
            </a:r>
            <a:endParaRPr lang="en-US" sz="1200">
              <a:solidFill>
                <a:prstClr val="black"/>
              </a:solidFill>
              <a:latin typeface="Aptos Display"/>
            </a:endParaRPr>
          </a:p>
          <a:p>
            <a:pPr marL="628650" lvl="1" indent="-171450">
              <a:buFont typeface="Arial,Sans-Serif" panose="020B0604020202020204" pitchFamily="34" charset="0"/>
              <a:buChar char="•"/>
              <a:defRPr/>
            </a:pPr>
            <a:r>
              <a:rPr lang="en-GB" sz="1200">
                <a:solidFill>
                  <a:prstClr val="black"/>
                </a:solidFill>
                <a:latin typeface="Aptos Display"/>
                <a:ea typeface="Verdana"/>
                <a:cs typeface="Helvetica"/>
              </a:rPr>
              <a:t>Menopause</a:t>
            </a:r>
            <a:r>
              <a:rPr lang="en-US" sz="1200">
                <a:solidFill>
                  <a:prstClr val="black"/>
                </a:solidFill>
                <a:latin typeface="Aptos Display"/>
                <a:ea typeface="Verdana"/>
                <a:cs typeface="Helvetica"/>
              </a:rPr>
              <a:t> </a:t>
            </a:r>
          </a:p>
          <a:p>
            <a:pPr marL="628650" lvl="1" indent="-171450">
              <a:buFont typeface="Arial,Sans-Serif" panose="020B0604020202020204" pitchFamily="34" charset="0"/>
              <a:buChar char="•"/>
              <a:defRPr/>
            </a:pPr>
            <a:r>
              <a:rPr lang="en-GB" sz="1200">
                <a:solidFill>
                  <a:prstClr val="black"/>
                </a:solidFill>
                <a:latin typeface="Aptos Display"/>
                <a:ea typeface="Verdana"/>
                <a:cs typeface="Helvetica"/>
              </a:rPr>
              <a:t>Ageing Well</a:t>
            </a:r>
          </a:p>
          <a:p>
            <a:pPr marL="628650" lvl="1" indent="-171450">
              <a:buFont typeface="Arial,Sans-Serif" panose="020B0604020202020204" pitchFamily="34" charset="0"/>
              <a:buChar char="•"/>
              <a:defRPr/>
            </a:pPr>
            <a:r>
              <a:rPr lang="en-GB" sz="1200">
                <a:solidFill>
                  <a:prstClr val="black"/>
                </a:solidFill>
                <a:latin typeface="Aptos Display"/>
                <a:ea typeface="Verdana"/>
                <a:cs typeface="Helvetica"/>
              </a:rPr>
              <a:t>Menstrual</a:t>
            </a:r>
            <a:r>
              <a:rPr kumimoji="0" lang="en-GB" sz="1200" b="0" i="0" u="none" strike="noStrike" kern="1200" cap="none" spc="0" normalizeH="0" baseline="0" noProof="0">
                <a:ln>
                  <a:noFill/>
                </a:ln>
                <a:solidFill>
                  <a:prstClr val="black"/>
                </a:solidFill>
                <a:effectLst/>
                <a:uLnTx/>
                <a:uFillTx/>
                <a:latin typeface="Aptos Display"/>
                <a:ea typeface="Verdana"/>
                <a:cs typeface="Helvetica"/>
              </a:rPr>
              <a:t> Health</a:t>
            </a:r>
            <a:endParaRPr lang="en-GB" sz="1200">
              <a:solidFill>
                <a:prstClr val="black"/>
              </a:solidFill>
              <a:latin typeface="Aptos Display"/>
              <a:ea typeface="Verdana"/>
              <a:cs typeface="Helvetica"/>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Display"/>
                <a:ea typeface="Verdana"/>
                <a:cs typeface="Helvetica"/>
              </a:rPr>
              <a:t>Endometriosis</a:t>
            </a:r>
            <a:endParaRPr lang="en-GB" sz="1200" b="0" i="0" u="none" strike="noStrike" kern="1200" cap="none" spc="0" normalizeH="0" baseline="0" noProof="0">
              <a:ln>
                <a:noFill/>
              </a:ln>
              <a:solidFill>
                <a:prstClr val="black"/>
              </a:solidFill>
              <a:effectLst/>
              <a:uLnTx/>
              <a:uFillTx/>
              <a:latin typeface="Aptos Display"/>
              <a:ea typeface="Verdana"/>
              <a:cs typeface="Helvetica"/>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Display"/>
                <a:ea typeface="Verdana"/>
                <a:cs typeface="Helvetica"/>
              </a:rPr>
              <a:t>Violence against Women and Girls</a:t>
            </a:r>
            <a:endParaRPr lang="en-GB" sz="1200" b="0" i="0" u="none" strike="noStrike" kern="1200" cap="none" spc="0" normalizeH="0" baseline="0" noProof="0">
              <a:ln>
                <a:noFill/>
              </a:ln>
              <a:solidFill>
                <a:prstClr val="black"/>
              </a:solidFill>
              <a:effectLst/>
              <a:uLnTx/>
              <a:uFillTx/>
              <a:latin typeface="Aptos Display"/>
              <a:ea typeface="Verdana"/>
              <a:cs typeface="Helvetica"/>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a:ln>
                  <a:noFill/>
                </a:ln>
                <a:solidFill>
                  <a:prstClr val="black"/>
                </a:solidFill>
                <a:effectLst/>
                <a:uLnTx/>
                <a:uFillTx/>
                <a:latin typeface="Aptos Display"/>
                <a:ea typeface="Verdana"/>
                <a:cs typeface="Helvetica"/>
              </a:rPr>
              <a:t>Contraception and Abortion Care</a:t>
            </a:r>
            <a:endParaRPr lang="en-GB" sz="1200" b="0" i="0" u="none" strike="noStrike" kern="1200" cap="none" spc="0" normalizeH="0" baseline="0" noProof="0">
              <a:ln>
                <a:noFill/>
              </a:ln>
              <a:solidFill>
                <a:prstClr val="black"/>
              </a:solidFill>
              <a:effectLst/>
              <a:uLnTx/>
              <a:uFillTx/>
              <a:latin typeface="Aptos Display"/>
              <a:ea typeface="Verdana"/>
              <a:cs typeface="Helvetica"/>
            </a:endParaRPr>
          </a:p>
        </p:txBody>
      </p:sp>
      <p:sp>
        <p:nvSpPr>
          <p:cNvPr id="6" name="TextBox 5">
            <a:extLst>
              <a:ext uri="{FF2B5EF4-FFF2-40B4-BE49-F238E27FC236}">
                <a16:creationId xmlns:a16="http://schemas.microsoft.com/office/drawing/2014/main" id="{E5E7BC61-9A0E-BE4F-54D0-FE452F5D4F89}"/>
              </a:ext>
            </a:extLst>
          </p:cNvPr>
          <p:cNvSpPr txBox="1"/>
          <p:nvPr/>
        </p:nvSpPr>
        <p:spPr>
          <a:xfrm>
            <a:off x="6243713" y="2596340"/>
            <a:ext cx="3313523" cy="994410"/>
          </a:xfrm>
          <a:prstGeom prst="bracketPair">
            <a:avLst>
              <a:gd name="adj" fmla="val 2528"/>
            </a:avLst>
          </a:prstGeom>
          <a:noFill/>
          <a:ln w="38100">
            <a:solidFill>
              <a:srgbClr val="0A7F7C"/>
            </a:solidFill>
          </a:ln>
        </p:spPr>
        <p:txBody>
          <a:bodyPr wrap="square" lIns="91440" tIns="45720" rIns="91440" bIns="45720" anchor="t">
            <a:spAutoFit/>
          </a:bodyPr>
          <a:lstStyle/>
          <a:p>
            <a:pPr algn="just"/>
            <a:r>
              <a:rPr lang="en-GB" sz="1400" b="1"/>
              <a:t>Measuring Delivery</a:t>
            </a:r>
            <a:endParaRPr lang="en-US" sz="1400"/>
          </a:p>
          <a:p>
            <a:pPr marL="171450" indent="-171450" algn="just" defTabSz="914400">
              <a:buFont typeface="Arial,Sans-Serif" panose="020B0604020202020204" pitchFamily="34" charset="0"/>
              <a:buChar char="•"/>
              <a:defRPr/>
            </a:pPr>
            <a:r>
              <a:rPr lang="en-GB" sz="1100">
                <a:latin typeface="Verdana"/>
                <a:ea typeface="Verdana"/>
              </a:rPr>
              <a:t>Establishment of one Women’s Health Hub in each health board area by March 2026 (aligned </a:t>
            </a:r>
            <a:r>
              <a:rPr kumimoji="0" lang="en-GB" sz="1100" b="0" i="0" u="none" strike="noStrike" kern="1200" cap="none" spc="0" normalizeH="0" baseline="0" noProof="0">
                <a:ln>
                  <a:noFill/>
                </a:ln>
                <a:effectLst/>
                <a:uLnTx/>
                <a:uFillTx/>
                <a:latin typeface="Verdana"/>
                <a:ea typeface="Verdana"/>
              </a:rPr>
              <a:t>to the </a:t>
            </a:r>
            <a:r>
              <a:rPr lang="en-GB" sz="1100">
                <a:latin typeface="Verdana"/>
                <a:ea typeface="Verdana"/>
              </a:rPr>
              <a:t>Women’s Health Plan</a:t>
            </a:r>
            <a:r>
              <a:rPr kumimoji="0" lang="en-GB" sz="1100" b="0" i="0" u="none" strike="noStrike" kern="1200" cap="none" spc="0" normalizeH="0" baseline="0" noProof="0">
                <a:ln>
                  <a:noFill/>
                </a:ln>
                <a:effectLst/>
                <a:uLnTx/>
                <a:uFillTx/>
                <a:latin typeface="Verdana"/>
                <a:ea typeface="Verdana"/>
              </a:rPr>
              <a:t>)</a:t>
            </a:r>
            <a:endParaRPr lang="en-GB" sz="1100">
              <a:latin typeface="Verdana"/>
              <a:ea typeface="Verdana"/>
            </a:endParaRPr>
          </a:p>
        </p:txBody>
      </p:sp>
    </p:spTree>
    <p:extLst>
      <p:ext uri="{BB962C8B-B14F-4D97-AF65-F5344CB8AC3E}">
        <p14:creationId xmlns:p14="http://schemas.microsoft.com/office/powerpoint/2010/main" val="40669429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F1B24-2D43-AFE5-4379-3CA79DEA0609}"/>
            </a:ext>
          </a:extLst>
        </p:cNvPr>
        <p:cNvGrpSpPr/>
        <p:nvPr/>
      </p:nvGrpSpPr>
      <p:grpSpPr>
        <a:xfrm>
          <a:off x="0" y="0"/>
          <a:ext cx="0" cy="0"/>
          <a:chOff x="0" y="0"/>
          <a:chExt cx="0" cy="0"/>
        </a:xfrm>
      </p:grpSpPr>
      <p:pic>
        <p:nvPicPr>
          <p:cNvPr id="7" name="Picture 6" descr="A rainbow in a black background&#10;&#10;AI-generated content may be incorrect.">
            <a:extLst>
              <a:ext uri="{FF2B5EF4-FFF2-40B4-BE49-F238E27FC236}">
                <a16:creationId xmlns:a16="http://schemas.microsoft.com/office/drawing/2014/main" id="{CF23262B-7521-2E49-5B73-3F93A7C6DFDC}"/>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C3262B90-0AEF-DAD9-B643-13FEC74669E7}"/>
              </a:ext>
            </a:extLst>
          </p:cNvPr>
          <p:cNvSpPr>
            <a:spLocks noGrp="1"/>
          </p:cNvSpPr>
          <p:nvPr>
            <p:ph type="sldNum" sz="quarter" idx="12"/>
          </p:nvPr>
        </p:nvSpPr>
        <p:spPr/>
        <p:txBody>
          <a:bodyPr/>
          <a:lstStyle/>
          <a:p>
            <a:r>
              <a:rPr lang="en-GB"/>
              <a:t>71</a:t>
            </a:r>
          </a:p>
        </p:txBody>
      </p:sp>
      <p:sp>
        <p:nvSpPr>
          <p:cNvPr id="5" name="TextBox 4">
            <a:extLst>
              <a:ext uri="{FF2B5EF4-FFF2-40B4-BE49-F238E27FC236}">
                <a16:creationId xmlns:a16="http://schemas.microsoft.com/office/drawing/2014/main" id="{254A7DE7-1996-AE7F-C647-48C1BDE5FECB}"/>
              </a:ext>
            </a:extLst>
          </p:cNvPr>
          <p:cNvSpPr txBox="1"/>
          <p:nvPr/>
        </p:nvSpPr>
        <p:spPr>
          <a:xfrm>
            <a:off x="354091" y="362756"/>
            <a:ext cx="6518366" cy="369332"/>
          </a:xfrm>
          <a:prstGeom prst="rect">
            <a:avLst/>
          </a:prstGeom>
          <a:noFill/>
        </p:spPr>
        <p:txBody>
          <a:bodyPr wrap="square" lIns="91440" tIns="45720" rIns="91440" bIns="45720" rtlCol="0" anchor="t">
            <a:spAutoFit/>
          </a:bodyPr>
          <a:lstStyle/>
          <a:p>
            <a:pPr>
              <a:defRPr/>
            </a:pPr>
            <a:r>
              <a:rPr lang="en-GB" b="1">
                <a:solidFill>
                  <a:srgbClr val="834AAD"/>
                </a:solidFill>
                <a:latin typeface="Aptos Black" panose="020F0502020204030204" pitchFamily="34" charset="0"/>
              </a:rPr>
              <a:t>Maternity and Neonatal Care</a:t>
            </a:r>
          </a:p>
        </p:txBody>
      </p:sp>
      <p:sp>
        <p:nvSpPr>
          <p:cNvPr id="66" name="TextBox 65">
            <a:extLst>
              <a:ext uri="{FF2B5EF4-FFF2-40B4-BE49-F238E27FC236}">
                <a16:creationId xmlns:a16="http://schemas.microsoft.com/office/drawing/2014/main" id="{E451DD57-299C-A579-F583-F25EDCE1BF98}"/>
              </a:ext>
            </a:extLst>
          </p:cNvPr>
          <p:cNvSpPr txBox="1"/>
          <p:nvPr/>
        </p:nvSpPr>
        <p:spPr>
          <a:xfrm>
            <a:off x="352058" y="727663"/>
            <a:ext cx="9213930" cy="1373508"/>
          </a:xfrm>
          <a:prstGeom prst="rect">
            <a:avLst/>
          </a:prstGeom>
          <a:noFill/>
        </p:spPr>
        <p:txBody>
          <a:bodyPr wrap="square" lIns="91440" tIns="45720" rIns="91440" bIns="45720" anchor="t">
            <a:spAutoFit/>
          </a:bodyPr>
          <a:lstStyle/>
          <a:p>
            <a:pPr algn="just">
              <a:spcAft>
                <a:spcPts val="600"/>
              </a:spcAft>
            </a:pPr>
            <a:r>
              <a:rPr lang="en-GB" sz="1200">
                <a:latin typeface="Aptos"/>
                <a:ea typeface="Verdana"/>
                <a:cs typeface="Helvetica"/>
              </a:rPr>
              <a:t>The foundations of health and wellbeing start with pregnancy, birth and the early days of childhood. Person-centred, safe and high-quality care for mothers and babies throughout pregnancy, birth and following birth can have a positive impact on the health and life chances of women and babies and on the healthy development of children throughout their life. This can help to reduce the impact of inequalities which can have longer-term health consequences for families, securing the best possible outcomes for mothers, babies and communities. Our long-term vision for Maternity Services in Swansea Bay, including Midwifery and Neonatal Services, is that women, and their families in Swansea Bay, are equipped with the knowledge, skills and confidence to make informed decisions about their care, and the care of their children.</a:t>
            </a:r>
            <a:endParaRPr lang="en-US"/>
          </a:p>
        </p:txBody>
      </p:sp>
      <p:grpSp>
        <p:nvGrpSpPr>
          <p:cNvPr id="67" name="Group 66">
            <a:extLst>
              <a:ext uri="{FF2B5EF4-FFF2-40B4-BE49-F238E27FC236}">
                <a16:creationId xmlns:a16="http://schemas.microsoft.com/office/drawing/2014/main" id="{2E1426A0-A1B9-1B81-B893-4EE70DB17A40}"/>
              </a:ext>
            </a:extLst>
          </p:cNvPr>
          <p:cNvGrpSpPr/>
          <p:nvPr/>
        </p:nvGrpSpPr>
        <p:grpSpPr>
          <a:xfrm>
            <a:off x="355377" y="2109230"/>
            <a:ext cx="5571907" cy="4252814"/>
            <a:chOff x="453095" y="2595343"/>
            <a:chExt cx="5571907" cy="4252814"/>
          </a:xfrm>
        </p:grpSpPr>
        <p:grpSp>
          <p:nvGrpSpPr>
            <p:cNvPr id="68" name="Group 67">
              <a:extLst>
                <a:ext uri="{FF2B5EF4-FFF2-40B4-BE49-F238E27FC236}">
                  <a16:creationId xmlns:a16="http://schemas.microsoft.com/office/drawing/2014/main" id="{4D4F0021-FA65-611E-A55C-4AFE1364E507}"/>
                </a:ext>
              </a:extLst>
            </p:cNvPr>
            <p:cNvGrpSpPr/>
            <p:nvPr/>
          </p:nvGrpSpPr>
          <p:grpSpPr>
            <a:xfrm>
              <a:off x="530573" y="4013725"/>
              <a:ext cx="5494429" cy="708464"/>
              <a:chOff x="530573" y="4013725"/>
              <a:chExt cx="5494429" cy="708464"/>
            </a:xfrm>
          </p:grpSpPr>
          <p:grpSp>
            <p:nvGrpSpPr>
              <p:cNvPr id="94" name="Group 93">
                <a:extLst>
                  <a:ext uri="{FF2B5EF4-FFF2-40B4-BE49-F238E27FC236}">
                    <a16:creationId xmlns:a16="http://schemas.microsoft.com/office/drawing/2014/main" id="{C97B30F1-A687-57DA-D3FB-CF413FDD7011}"/>
                  </a:ext>
                </a:extLst>
              </p:cNvPr>
              <p:cNvGrpSpPr/>
              <p:nvPr/>
            </p:nvGrpSpPr>
            <p:grpSpPr>
              <a:xfrm>
                <a:off x="530573" y="4026799"/>
                <a:ext cx="5494429" cy="648000"/>
                <a:chOff x="530573" y="4396702"/>
                <a:chExt cx="5494429" cy="648000"/>
              </a:xfrm>
            </p:grpSpPr>
            <p:sp>
              <p:nvSpPr>
                <p:cNvPr id="96" name="Arrow: Pentagon 95">
                  <a:extLst>
                    <a:ext uri="{FF2B5EF4-FFF2-40B4-BE49-F238E27FC236}">
                      <a16:creationId xmlns:a16="http://schemas.microsoft.com/office/drawing/2014/main" id="{A4AD0215-2E37-76E6-A642-C11FFB35EC35}"/>
                    </a:ext>
                  </a:extLst>
                </p:cNvPr>
                <p:cNvSpPr/>
                <p:nvPr/>
              </p:nvSpPr>
              <p:spPr>
                <a:xfrm>
                  <a:off x="530573" y="4396702"/>
                  <a:ext cx="5494429" cy="648000"/>
                </a:xfrm>
                <a:prstGeom prst="rect">
                  <a:avLst/>
                </a:pr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7" name="Rectangle 96">
                  <a:extLst>
                    <a:ext uri="{FF2B5EF4-FFF2-40B4-BE49-F238E27FC236}">
                      <a16:creationId xmlns:a16="http://schemas.microsoft.com/office/drawing/2014/main" id="{5D57245D-EE04-6FA9-8FE3-5CB4E9B698D1}"/>
                    </a:ext>
                  </a:extLst>
                </p:cNvPr>
                <p:cNvSpPr/>
                <p:nvPr/>
              </p:nvSpPr>
              <p:spPr>
                <a:xfrm>
                  <a:off x="683492" y="4592570"/>
                  <a:ext cx="543739"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rPr>
                    <a:t>SAFE</a:t>
                  </a:r>
                </a:p>
              </p:txBody>
            </p:sp>
          </p:grpSp>
          <p:sp>
            <p:nvSpPr>
              <p:cNvPr id="95" name="Rectangle 94">
                <a:extLst>
                  <a:ext uri="{FF2B5EF4-FFF2-40B4-BE49-F238E27FC236}">
                    <a16:creationId xmlns:a16="http://schemas.microsoft.com/office/drawing/2014/main" id="{4FA3BF2A-98A4-11EB-FF0A-CFB416D79167}"/>
                  </a:ext>
                </a:extLst>
              </p:cNvPr>
              <p:cNvSpPr/>
              <p:nvPr/>
            </p:nvSpPr>
            <p:spPr>
              <a:xfrm>
                <a:off x="1508392" y="4013725"/>
                <a:ext cx="4433455" cy="708464"/>
              </a:xfrm>
              <a:prstGeom prst="rect">
                <a:avLst/>
              </a:prstGeom>
            </p:spPr>
            <p:txBody>
              <a:bodyPr wrap="square">
                <a:spAutoFit/>
              </a:bodyPr>
              <a:lstStyle/>
              <a:p>
                <a:pPr marL="6350" indent="-6350" algn="just">
                  <a:lnSpc>
                    <a:spcPts val="1200"/>
                  </a:lnSpc>
                  <a:spcAft>
                    <a:spcPts val="65"/>
                  </a:spcAft>
                </a:pPr>
                <a:r>
                  <a:rPr lang="en-GB" sz="1100" kern="0">
                    <a:solidFill>
                      <a:schemeClr val="bg1"/>
                    </a:solidFill>
                    <a:ea typeface="Calibri" panose="020F0502020204030204" pitchFamily="34" charset="0"/>
                    <a:cs typeface="Arial" panose="020B0604020202020204" pitchFamily="34" charset="0"/>
                  </a:rPr>
                  <a:t>Consistent use of person-centred and evidence- based pathways of care delivered by a skilled MDT underpinned by clinical governance, robust demand and capacity information, risk management and escalation protocols in line with national standards</a:t>
                </a:r>
              </a:p>
            </p:txBody>
          </p:sp>
        </p:grpSp>
        <p:grpSp>
          <p:nvGrpSpPr>
            <p:cNvPr id="69" name="Group 68">
              <a:extLst>
                <a:ext uri="{FF2B5EF4-FFF2-40B4-BE49-F238E27FC236}">
                  <a16:creationId xmlns:a16="http://schemas.microsoft.com/office/drawing/2014/main" id="{5BA8B54A-5DFF-5FF1-70EE-3B1DC54B163B}"/>
                </a:ext>
              </a:extLst>
            </p:cNvPr>
            <p:cNvGrpSpPr/>
            <p:nvPr/>
          </p:nvGrpSpPr>
          <p:grpSpPr>
            <a:xfrm>
              <a:off x="530573" y="4726101"/>
              <a:ext cx="5494429" cy="862352"/>
              <a:chOff x="530573" y="4726101"/>
              <a:chExt cx="5494429" cy="862352"/>
            </a:xfrm>
          </p:grpSpPr>
          <p:grpSp>
            <p:nvGrpSpPr>
              <p:cNvPr id="90" name="Group 89">
                <a:extLst>
                  <a:ext uri="{FF2B5EF4-FFF2-40B4-BE49-F238E27FC236}">
                    <a16:creationId xmlns:a16="http://schemas.microsoft.com/office/drawing/2014/main" id="{E6165A12-B2B3-C142-4572-9BE9F62BFE3C}"/>
                  </a:ext>
                </a:extLst>
              </p:cNvPr>
              <p:cNvGrpSpPr/>
              <p:nvPr/>
            </p:nvGrpSpPr>
            <p:grpSpPr>
              <a:xfrm>
                <a:off x="530573" y="4742527"/>
                <a:ext cx="5494429" cy="648000"/>
                <a:chOff x="530573" y="5291306"/>
                <a:chExt cx="5494429" cy="648000"/>
              </a:xfrm>
            </p:grpSpPr>
            <p:sp>
              <p:nvSpPr>
                <p:cNvPr id="92" name="Arrow: Pentagon 91">
                  <a:extLst>
                    <a:ext uri="{FF2B5EF4-FFF2-40B4-BE49-F238E27FC236}">
                      <a16:creationId xmlns:a16="http://schemas.microsoft.com/office/drawing/2014/main" id="{8677FF95-A1D0-DDAA-D7BF-69669415772B}"/>
                    </a:ext>
                  </a:extLst>
                </p:cNvPr>
                <p:cNvSpPr/>
                <p:nvPr/>
              </p:nvSpPr>
              <p:spPr>
                <a:xfrm>
                  <a:off x="530573" y="5291306"/>
                  <a:ext cx="5494429" cy="648000"/>
                </a:xfrm>
                <a:prstGeom prst="rect">
                  <a:avLst/>
                </a:pr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3" name="Rectangle 92">
                  <a:extLst>
                    <a:ext uri="{FF2B5EF4-FFF2-40B4-BE49-F238E27FC236}">
                      <a16:creationId xmlns:a16="http://schemas.microsoft.com/office/drawing/2014/main" id="{D440DA76-0EE9-F503-149C-042D24BDE6D3}"/>
                    </a:ext>
                  </a:extLst>
                </p:cNvPr>
                <p:cNvSpPr/>
                <p:nvPr/>
              </p:nvSpPr>
              <p:spPr>
                <a:xfrm>
                  <a:off x="616026" y="5487174"/>
                  <a:ext cx="691216"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cs typeface="Arial" panose="020B0604020202020204" pitchFamily="34" charset="0"/>
                    </a:rPr>
                    <a:t>TIMELY</a:t>
                  </a:r>
                </a:p>
              </p:txBody>
            </p:sp>
          </p:grpSp>
          <p:sp>
            <p:nvSpPr>
              <p:cNvPr id="91" name="Rectangle 90">
                <a:extLst>
                  <a:ext uri="{FF2B5EF4-FFF2-40B4-BE49-F238E27FC236}">
                    <a16:creationId xmlns:a16="http://schemas.microsoft.com/office/drawing/2014/main" id="{B17B170E-0D14-C661-869B-E5151F7F3CB1}"/>
                  </a:ext>
                </a:extLst>
              </p:cNvPr>
              <p:cNvSpPr/>
              <p:nvPr/>
            </p:nvSpPr>
            <p:spPr>
              <a:xfrm>
                <a:off x="1522358" y="4726101"/>
                <a:ext cx="4433455" cy="862352"/>
              </a:xfrm>
              <a:prstGeom prst="rect">
                <a:avLst/>
              </a:prstGeom>
            </p:spPr>
            <p:txBody>
              <a:bodyPr wrap="square">
                <a:spAutoFit/>
              </a:bodyPr>
              <a:lstStyle/>
              <a:p>
                <a:pPr>
                  <a:lnSpc>
                    <a:spcPts val="1200"/>
                  </a:lnSpc>
                </a:pPr>
                <a:r>
                  <a:rPr lang="en-GB" sz="1100" kern="0">
                    <a:solidFill>
                      <a:schemeClr val="bg1"/>
                    </a:solidFill>
                    <a:ea typeface="Calibri" panose="020F0502020204030204" pitchFamily="34" charset="0"/>
                    <a:cs typeface="Arial" panose="020B0604020202020204" pitchFamily="34" charset="0"/>
                  </a:rPr>
                  <a:t>Systems and process are embedded to ensure multi professional, multiagency communication and evidence-based assessments, decision-making and clinical prioritisation are undertaken across perinatal services to deliver care in the most appropriate place and time.  </a:t>
                </a:r>
              </a:p>
            </p:txBody>
          </p:sp>
        </p:grpSp>
        <p:grpSp>
          <p:nvGrpSpPr>
            <p:cNvPr id="70" name="Group 69">
              <a:extLst>
                <a:ext uri="{FF2B5EF4-FFF2-40B4-BE49-F238E27FC236}">
                  <a16:creationId xmlns:a16="http://schemas.microsoft.com/office/drawing/2014/main" id="{6BF6943E-D133-0999-CF23-E7CBD79B731E}"/>
                </a:ext>
              </a:extLst>
            </p:cNvPr>
            <p:cNvGrpSpPr/>
            <p:nvPr/>
          </p:nvGrpSpPr>
          <p:grpSpPr>
            <a:xfrm>
              <a:off x="454563" y="5459633"/>
              <a:ext cx="5570439" cy="792859"/>
              <a:chOff x="454563" y="5459633"/>
              <a:chExt cx="5570439" cy="792859"/>
            </a:xfrm>
          </p:grpSpPr>
          <p:grpSp>
            <p:nvGrpSpPr>
              <p:cNvPr id="86" name="Group 85">
                <a:extLst>
                  <a:ext uri="{FF2B5EF4-FFF2-40B4-BE49-F238E27FC236}">
                    <a16:creationId xmlns:a16="http://schemas.microsoft.com/office/drawing/2014/main" id="{F921CD09-FCF2-F4EA-29FE-A0A1B2D0521E}"/>
                  </a:ext>
                </a:extLst>
              </p:cNvPr>
              <p:cNvGrpSpPr/>
              <p:nvPr/>
            </p:nvGrpSpPr>
            <p:grpSpPr>
              <a:xfrm>
                <a:off x="454563" y="5459633"/>
                <a:ext cx="5570439" cy="648000"/>
                <a:chOff x="454563" y="6173558"/>
                <a:chExt cx="5570439" cy="648000"/>
              </a:xfrm>
            </p:grpSpPr>
            <p:sp>
              <p:nvSpPr>
                <p:cNvPr id="88" name="Arrow: Pentagon 87">
                  <a:extLst>
                    <a:ext uri="{FF2B5EF4-FFF2-40B4-BE49-F238E27FC236}">
                      <a16:creationId xmlns:a16="http://schemas.microsoft.com/office/drawing/2014/main" id="{6561982D-3D17-8B3E-8025-A5734FD11CA4}"/>
                    </a:ext>
                  </a:extLst>
                </p:cNvPr>
                <p:cNvSpPr/>
                <p:nvPr/>
              </p:nvSpPr>
              <p:spPr>
                <a:xfrm>
                  <a:off x="530573" y="6173558"/>
                  <a:ext cx="5494429" cy="648000"/>
                </a:xfrm>
                <a:prstGeom prst="rect">
                  <a:avLst/>
                </a:pr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9" name="Rectangle 88">
                  <a:extLst>
                    <a:ext uri="{FF2B5EF4-FFF2-40B4-BE49-F238E27FC236}">
                      <a16:creationId xmlns:a16="http://schemas.microsoft.com/office/drawing/2014/main" id="{89BFE845-3939-4D3F-808F-5AE22B3DA9FE}"/>
                    </a:ext>
                  </a:extLst>
                </p:cNvPr>
                <p:cNvSpPr/>
                <p:nvPr/>
              </p:nvSpPr>
              <p:spPr>
                <a:xfrm>
                  <a:off x="454563" y="6369426"/>
                  <a:ext cx="942887"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rPr>
                    <a:t>EFFECTIVE</a:t>
                  </a:r>
                </a:p>
              </p:txBody>
            </p:sp>
          </p:grpSp>
          <p:sp>
            <p:nvSpPr>
              <p:cNvPr id="87" name="Rectangle 86">
                <a:extLst>
                  <a:ext uri="{FF2B5EF4-FFF2-40B4-BE49-F238E27FC236}">
                    <a16:creationId xmlns:a16="http://schemas.microsoft.com/office/drawing/2014/main" id="{ADD60255-566E-CB56-3892-9158289DF85E}"/>
                  </a:ext>
                </a:extLst>
              </p:cNvPr>
              <p:cNvSpPr/>
              <p:nvPr/>
            </p:nvSpPr>
            <p:spPr>
              <a:xfrm>
                <a:off x="1505469" y="5483051"/>
                <a:ext cx="4398326" cy="769441"/>
              </a:xfrm>
              <a:prstGeom prst="rect">
                <a:avLst/>
              </a:prstGeom>
            </p:spPr>
            <p:txBody>
              <a:bodyPr wrap="square">
                <a:spAutoFit/>
              </a:bodyPr>
              <a:lstStyle/>
              <a:p>
                <a:r>
                  <a:rPr lang="en-GB" sz="1100" kern="0">
                    <a:solidFill>
                      <a:schemeClr val="bg1"/>
                    </a:solidFill>
                    <a:ea typeface="Calibri" panose="020F0502020204030204" pitchFamily="34" charset="0"/>
                    <a:cs typeface="Arial" panose="020B0604020202020204" pitchFamily="34" charset="0"/>
                  </a:rPr>
                  <a:t>Continuity of care, universal pathways with additionality as required. Supported by standardised reporting, investigation of adverse events and continuous learning. Focus on population health, wellbeing and prevention.</a:t>
                </a:r>
              </a:p>
            </p:txBody>
          </p:sp>
        </p:grpSp>
        <p:grpSp>
          <p:nvGrpSpPr>
            <p:cNvPr id="71" name="Group 70">
              <a:extLst>
                <a:ext uri="{FF2B5EF4-FFF2-40B4-BE49-F238E27FC236}">
                  <a16:creationId xmlns:a16="http://schemas.microsoft.com/office/drawing/2014/main" id="{CA5D1676-80E8-806C-369A-D1BB7D6D100A}"/>
                </a:ext>
              </a:extLst>
            </p:cNvPr>
            <p:cNvGrpSpPr/>
            <p:nvPr/>
          </p:nvGrpSpPr>
          <p:grpSpPr>
            <a:xfrm>
              <a:off x="470048" y="3311071"/>
              <a:ext cx="5554954" cy="648000"/>
              <a:chOff x="470048" y="3311071"/>
              <a:chExt cx="5554954" cy="648000"/>
            </a:xfrm>
          </p:grpSpPr>
          <p:grpSp>
            <p:nvGrpSpPr>
              <p:cNvPr id="82" name="Group 81">
                <a:extLst>
                  <a:ext uri="{FF2B5EF4-FFF2-40B4-BE49-F238E27FC236}">
                    <a16:creationId xmlns:a16="http://schemas.microsoft.com/office/drawing/2014/main" id="{62573A29-7F5C-7152-C7C8-00957C225ECF}"/>
                  </a:ext>
                </a:extLst>
              </p:cNvPr>
              <p:cNvGrpSpPr/>
              <p:nvPr/>
            </p:nvGrpSpPr>
            <p:grpSpPr>
              <a:xfrm>
                <a:off x="470048" y="3311071"/>
                <a:ext cx="5554954" cy="648000"/>
                <a:chOff x="470048" y="3490297"/>
                <a:chExt cx="5554954" cy="648000"/>
              </a:xfrm>
            </p:grpSpPr>
            <p:sp>
              <p:nvSpPr>
                <p:cNvPr id="84" name="Arrow: Pentagon 83">
                  <a:extLst>
                    <a:ext uri="{FF2B5EF4-FFF2-40B4-BE49-F238E27FC236}">
                      <a16:creationId xmlns:a16="http://schemas.microsoft.com/office/drawing/2014/main" id="{28B275E7-14DE-6B95-C580-5D3BA7524D20}"/>
                    </a:ext>
                  </a:extLst>
                </p:cNvPr>
                <p:cNvSpPr/>
                <p:nvPr/>
              </p:nvSpPr>
              <p:spPr>
                <a:xfrm>
                  <a:off x="530573" y="3490297"/>
                  <a:ext cx="5494429" cy="648000"/>
                </a:xfrm>
                <a:prstGeom prst="rect">
                  <a:avLst/>
                </a:pr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5" name="Rectangle 84">
                  <a:extLst>
                    <a:ext uri="{FF2B5EF4-FFF2-40B4-BE49-F238E27FC236}">
                      <a16:creationId xmlns:a16="http://schemas.microsoft.com/office/drawing/2014/main" id="{369D3D4A-4552-7066-4297-41EC6709C5C4}"/>
                    </a:ext>
                  </a:extLst>
                </p:cNvPr>
                <p:cNvSpPr/>
                <p:nvPr/>
              </p:nvSpPr>
              <p:spPr>
                <a:xfrm>
                  <a:off x="470048" y="3686165"/>
                  <a:ext cx="915636"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rPr>
                    <a:t>EFFICIENT</a:t>
                  </a:r>
                </a:p>
              </p:txBody>
            </p:sp>
          </p:grpSp>
          <p:sp>
            <p:nvSpPr>
              <p:cNvPr id="83" name="Rectangle 82">
                <a:extLst>
                  <a:ext uri="{FF2B5EF4-FFF2-40B4-BE49-F238E27FC236}">
                    <a16:creationId xmlns:a16="http://schemas.microsoft.com/office/drawing/2014/main" id="{176CAADA-138A-8F9C-DBC6-BC2CC897C85C}"/>
                  </a:ext>
                </a:extLst>
              </p:cNvPr>
              <p:cNvSpPr/>
              <p:nvPr/>
            </p:nvSpPr>
            <p:spPr>
              <a:xfrm>
                <a:off x="1502091" y="3313485"/>
                <a:ext cx="4440438" cy="600164"/>
              </a:xfrm>
              <a:prstGeom prst="rect">
                <a:avLst/>
              </a:prstGeom>
            </p:spPr>
            <p:txBody>
              <a:bodyPr wrap="square">
                <a:spAutoFit/>
              </a:bodyPr>
              <a:lstStyle/>
              <a:p>
                <a:r>
                  <a:rPr lang="en-GB" sz="1100" kern="0">
                    <a:solidFill>
                      <a:schemeClr val="bg1"/>
                    </a:solidFill>
                    <a:ea typeface="Calibri" panose="020F0502020204030204" pitchFamily="34" charset="0"/>
                    <a:cs typeface="Arial" panose="020B0604020202020204" pitchFamily="34" charset="0"/>
                  </a:rPr>
                  <a:t>Available resources are used efficiently and sustainably with a view to minimising environmental impact, whilst maintaining a clear focus on delivering person-centred care to maximise outcomes and experience      </a:t>
                </a:r>
              </a:p>
            </p:txBody>
          </p:sp>
        </p:grpSp>
        <p:grpSp>
          <p:nvGrpSpPr>
            <p:cNvPr id="72" name="Group 71">
              <a:extLst>
                <a:ext uri="{FF2B5EF4-FFF2-40B4-BE49-F238E27FC236}">
                  <a16:creationId xmlns:a16="http://schemas.microsoft.com/office/drawing/2014/main" id="{2A757228-16A0-07FA-2F63-2B81E6C20D1F}"/>
                </a:ext>
              </a:extLst>
            </p:cNvPr>
            <p:cNvGrpSpPr/>
            <p:nvPr/>
          </p:nvGrpSpPr>
          <p:grpSpPr>
            <a:xfrm>
              <a:off x="453095" y="2595343"/>
              <a:ext cx="5571907" cy="648000"/>
              <a:chOff x="453095" y="2595343"/>
              <a:chExt cx="5571907" cy="648000"/>
            </a:xfrm>
          </p:grpSpPr>
          <p:grpSp>
            <p:nvGrpSpPr>
              <p:cNvPr id="78" name="Group 77">
                <a:extLst>
                  <a:ext uri="{FF2B5EF4-FFF2-40B4-BE49-F238E27FC236}">
                    <a16:creationId xmlns:a16="http://schemas.microsoft.com/office/drawing/2014/main" id="{6D54896D-11CE-3374-9B9B-21385C7916D5}"/>
                  </a:ext>
                </a:extLst>
              </p:cNvPr>
              <p:cNvGrpSpPr/>
              <p:nvPr/>
            </p:nvGrpSpPr>
            <p:grpSpPr>
              <a:xfrm>
                <a:off x="453095" y="2595343"/>
                <a:ext cx="5571907" cy="648000"/>
                <a:chOff x="453095" y="2595343"/>
                <a:chExt cx="5571907" cy="648000"/>
              </a:xfrm>
            </p:grpSpPr>
            <p:sp>
              <p:nvSpPr>
                <p:cNvPr id="80" name="Arrow: Pentagon 79">
                  <a:extLst>
                    <a:ext uri="{FF2B5EF4-FFF2-40B4-BE49-F238E27FC236}">
                      <a16:creationId xmlns:a16="http://schemas.microsoft.com/office/drawing/2014/main" id="{647C564F-FFC5-30F4-DBDA-8F382EE887B5}"/>
                    </a:ext>
                  </a:extLst>
                </p:cNvPr>
                <p:cNvSpPr/>
                <p:nvPr/>
              </p:nvSpPr>
              <p:spPr>
                <a:xfrm>
                  <a:off x="530573" y="2595343"/>
                  <a:ext cx="5494429" cy="648000"/>
                </a:xfrm>
                <a:prstGeom prst="rect">
                  <a:avLst/>
                </a:pr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1" name="Rectangle 80">
                  <a:extLst>
                    <a:ext uri="{FF2B5EF4-FFF2-40B4-BE49-F238E27FC236}">
                      <a16:creationId xmlns:a16="http://schemas.microsoft.com/office/drawing/2014/main" id="{0C6C4826-BBC6-0CD6-731A-4510AC3CEF7E}"/>
                    </a:ext>
                  </a:extLst>
                </p:cNvPr>
                <p:cNvSpPr/>
                <p:nvPr/>
              </p:nvSpPr>
              <p:spPr>
                <a:xfrm>
                  <a:off x="453095" y="2791211"/>
                  <a:ext cx="974947"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cs typeface="Arial" panose="020B0604020202020204" pitchFamily="34" charset="0"/>
                    </a:rPr>
                    <a:t>EQUITABLE</a:t>
                  </a:r>
                </a:p>
              </p:txBody>
            </p:sp>
          </p:grpSp>
          <p:sp>
            <p:nvSpPr>
              <p:cNvPr id="79" name="Rectangle 78">
                <a:extLst>
                  <a:ext uri="{FF2B5EF4-FFF2-40B4-BE49-F238E27FC236}">
                    <a16:creationId xmlns:a16="http://schemas.microsoft.com/office/drawing/2014/main" id="{DB3F7BCD-D9CA-9F2F-75B2-C336C541E5D7}"/>
                  </a:ext>
                </a:extLst>
              </p:cNvPr>
              <p:cNvSpPr/>
              <p:nvPr/>
            </p:nvSpPr>
            <p:spPr>
              <a:xfrm>
                <a:off x="1505582" y="2623850"/>
                <a:ext cx="4433455" cy="600164"/>
              </a:xfrm>
              <a:prstGeom prst="rect">
                <a:avLst/>
              </a:prstGeom>
            </p:spPr>
            <p:txBody>
              <a:bodyPr wrap="square">
                <a:spAutoFit/>
              </a:bodyPr>
              <a:lstStyle/>
              <a:p>
                <a:r>
                  <a:rPr lang="en-GB" sz="1100" kern="0">
                    <a:solidFill>
                      <a:schemeClr val="bg1"/>
                    </a:solidFill>
                    <a:ea typeface="Calibri" panose="020F0502020204030204" pitchFamily="34" charset="0"/>
                    <a:cs typeface="Arial" panose="020B0604020202020204" pitchFamily="34" charset="0"/>
                  </a:rPr>
                  <a:t>Care and treatment are determined by clinical priority, understanding of additional care needs, language of choice, respecting the individuals cultural background to avoid variation and intervention. </a:t>
                </a:r>
              </a:p>
            </p:txBody>
          </p:sp>
        </p:grpSp>
        <p:grpSp>
          <p:nvGrpSpPr>
            <p:cNvPr id="73" name="Group 72">
              <a:extLst>
                <a:ext uri="{FF2B5EF4-FFF2-40B4-BE49-F238E27FC236}">
                  <a16:creationId xmlns:a16="http://schemas.microsoft.com/office/drawing/2014/main" id="{ADF54411-6F49-CB09-194C-DBAE1256FFD8}"/>
                </a:ext>
              </a:extLst>
            </p:cNvPr>
            <p:cNvGrpSpPr/>
            <p:nvPr/>
          </p:nvGrpSpPr>
          <p:grpSpPr>
            <a:xfrm>
              <a:off x="468925" y="6200157"/>
              <a:ext cx="5556077" cy="648000"/>
              <a:chOff x="468925" y="6200157"/>
              <a:chExt cx="5556077" cy="648000"/>
            </a:xfrm>
          </p:grpSpPr>
          <p:grpSp>
            <p:nvGrpSpPr>
              <p:cNvPr id="74" name="Group 73">
                <a:extLst>
                  <a:ext uri="{FF2B5EF4-FFF2-40B4-BE49-F238E27FC236}">
                    <a16:creationId xmlns:a16="http://schemas.microsoft.com/office/drawing/2014/main" id="{8D1B58DA-D31B-B21A-CBF5-8F053AAAF67D}"/>
                  </a:ext>
                </a:extLst>
              </p:cNvPr>
              <p:cNvGrpSpPr/>
              <p:nvPr/>
            </p:nvGrpSpPr>
            <p:grpSpPr>
              <a:xfrm>
                <a:off x="468925" y="6200157"/>
                <a:ext cx="5556077" cy="648000"/>
                <a:chOff x="443767" y="7138926"/>
                <a:chExt cx="5556077" cy="648000"/>
              </a:xfrm>
            </p:grpSpPr>
            <p:sp>
              <p:nvSpPr>
                <p:cNvPr id="76" name="Arrow: Pentagon 75">
                  <a:extLst>
                    <a:ext uri="{FF2B5EF4-FFF2-40B4-BE49-F238E27FC236}">
                      <a16:creationId xmlns:a16="http://schemas.microsoft.com/office/drawing/2014/main" id="{17F28456-6CBB-9EDF-F679-FF37CA8E7C00}"/>
                    </a:ext>
                  </a:extLst>
                </p:cNvPr>
                <p:cNvSpPr/>
                <p:nvPr/>
              </p:nvSpPr>
              <p:spPr>
                <a:xfrm>
                  <a:off x="505415" y="7138926"/>
                  <a:ext cx="5494429" cy="648000"/>
                </a:xfrm>
                <a:prstGeom prst="rect">
                  <a:avLst/>
                </a:pr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7" name="Rectangle 76">
                  <a:extLst>
                    <a:ext uri="{FF2B5EF4-FFF2-40B4-BE49-F238E27FC236}">
                      <a16:creationId xmlns:a16="http://schemas.microsoft.com/office/drawing/2014/main" id="{6033D43F-B49D-EB6A-49EB-31F0F37D387C}"/>
                    </a:ext>
                  </a:extLst>
                </p:cNvPr>
                <p:cNvSpPr/>
                <p:nvPr/>
              </p:nvSpPr>
              <p:spPr>
                <a:xfrm>
                  <a:off x="443767" y="7223872"/>
                  <a:ext cx="1081842" cy="425758"/>
                </a:xfrm>
                <a:prstGeom prst="rect">
                  <a:avLst/>
                </a:prstGeom>
              </p:spPr>
              <p:txBody>
                <a:bodyPr wrap="square">
                  <a:spAutoFit/>
                </a:bodyPr>
                <a:lstStyle/>
                <a:p>
                  <a:pPr lvl="0" algn="ctr" defTabSz="1644650">
                    <a:lnSpc>
                      <a:spcPct val="90000"/>
                    </a:lnSpc>
                    <a:spcBef>
                      <a:spcPct val="0"/>
                    </a:spcBef>
                    <a:spcAft>
                      <a:spcPct val="35000"/>
                    </a:spcAft>
                    <a:defRPr/>
                  </a:pPr>
                  <a:r>
                    <a:rPr lang="en-US" sz="1200" b="1" kern="0">
                      <a:solidFill>
                        <a:schemeClr val="bg1"/>
                      </a:solidFill>
                    </a:rPr>
                    <a:t>PERSON CENTERED</a:t>
                  </a:r>
                </a:p>
              </p:txBody>
            </p:sp>
          </p:grpSp>
          <p:sp>
            <p:nvSpPr>
              <p:cNvPr id="75" name="Rectangle 74">
                <a:extLst>
                  <a:ext uri="{FF2B5EF4-FFF2-40B4-BE49-F238E27FC236}">
                    <a16:creationId xmlns:a16="http://schemas.microsoft.com/office/drawing/2014/main" id="{ED6B45F0-CF14-024B-B3E5-2489ED227967}"/>
                  </a:ext>
                </a:extLst>
              </p:cNvPr>
              <p:cNvSpPr/>
              <p:nvPr/>
            </p:nvSpPr>
            <p:spPr>
              <a:xfrm>
                <a:off x="1557488" y="6238527"/>
                <a:ext cx="4398325" cy="600164"/>
              </a:xfrm>
              <a:prstGeom prst="rect">
                <a:avLst/>
              </a:prstGeom>
            </p:spPr>
            <p:txBody>
              <a:bodyPr wrap="square">
                <a:spAutoFit/>
              </a:bodyPr>
              <a:lstStyle/>
              <a:p>
                <a:r>
                  <a:rPr lang="en-GB" sz="1100" kern="0">
                    <a:solidFill>
                      <a:schemeClr val="bg1"/>
                    </a:solidFill>
                    <a:ea typeface="Calibri" panose="020F0502020204030204" pitchFamily="34" charset="0"/>
                    <a:cs typeface="Arial" panose="020B0604020202020204" pitchFamily="34" charset="0"/>
                  </a:rPr>
                  <a:t>Appropriate and timely information is provided in multiple languages and formats and women are supported to make informed decisions through their pregnancy in a range of settings</a:t>
                </a:r>
                <a:r>
                  <a:rPr lang="en-GB" sz="1100">
                    <a:solidFill>
                      <a:schemeClr val="tx2">
                        <a:lumMod val="75000"/>
                        <a:lumOff val="25000"/>
                      </a:schemeClr>
                    </a:solidFill>
                  </a:rPr>
                  <a:t>. </a:t>
                </a:r>
              </a:p>
            </p:txBody>
          </p:sp>
        </p:grpSp>
      </p:grpSp>
      <p:sp>
        <p:nvSpPr>
          <p:cNvPr id="6" name="TextBox 5">
            <a:extLst>
              <a:ext uri="{FF2B5EF4-FFF2-40B4-BE49-F238E27FC236}">
                <a16:creationId xmlns:a16="http://schemas.microsoft.com/office/drawing/2014/main" id="{91B91221-E1E7-80F6-B755-4FD0FC348246}"/>
              </a:ext>
            </a:extLst>
          </p:cNvPr>
          <p:cNvSpPr txBox="1"/>
          <p:nvPr/>
        </p:nvSpPr>
        <p:spPr>
          <a:xfrm>
            <a:off x="6174841" y="2113867"/>
            <a:ext cx="3198738" cy="3293983"/>
          </a:xfrm>
          <a:prstGeom prst="bracketPair">
            <a:avLst>
              <a:gd name="adj" fmla="val 2528"/>
            </a:avLst>
          </a:prstGeom>
          <a:noFill/>
          <a:ln w="38100">
            <a:solidFill>
              <a:srgbClr val="0A7F7C"/>
            </a:solidFill>
          </a:ln>
        </p:spPr>
        <p:txBody>
          <a:bodyPr wrap="square" lIns="91440" tIns="45720" rIns="91440" bIns="45720" anchor="t">
            <a:spAutoFit/>
          </a:bodyPr>
          <a:lstStyle/>
          <a:p>
            <a:pPr algn="just"/>
            <a:r>
              <a:rPr lang="en-GB" sz="1400" b="1"/>
              <a:t>Measuring Delivery</a:t>
            </a:r>
            <a:endParaRPr lang="en-US" sz="1400"/>
          </a:p>
          <a:p>
            <a:pPr marL="171450" indent="-171450" defTabSz="914400">
              <a:buFont typeface="Arial,Sans-Serif" panose="020B0604020202020204" pitchFamily="34" charset="0"/>
              <a:buChar char="•"/>
              <a:defRPr/>
            </a:pPr>
            <a:r>
              <a:rPr lang="en-GB" sz="1200">
                <a:latin typeface="Aptos"/>
                <a:ea typeface="Verdana"/>
              </a:rPr>
              <a:t>Implementation of and adherence </a:t>
            </a:r>
            <a:r>
              <a:rPr kumimoji="0" lang="en-GB" sz="1200" b="0" i="0" u="none" strike="noStrike" kern="1200" cap="none" spc="0" normalizeH="0" baseline="0" noProof="0">
                <a:ln>
                  <a:noFill/>
                </a:ln>
                <a:effectLst/>
                <a:uLnTx/>
                <a:uFillTx/>
                <a:latin typeface="Aptos"/>
                <a:ea typeface="Verdana"/>
              </a:rPr>
              <a:t>to the </a:t>
            </a:r>
            <a:r>
              <a:rPr lang="en-GB" sz="1200">
                <a:latin typeface="Aptos"/>
                <a:ea typeface="Verdana"/>
              </a:rPr>
              <a:t>All-Wales Perinatal Engagement Framework: Leadership, Culture and Workforce, Equality, Diversity and Inclusion</a:t>
            </a:r>
            <a:endParaRPr lang="en-US" sz="1200">
              <a:latin typeface="Aptos"/>
              <a:ea typeface="Verdana"/>
            </a:endParaRPr>
          </a:p>
          <a:p>
            <a:pPr marL="171450" indent="-171450" defTabSz="914400">
              <a:buFont typeface="Arial,Sans-Serif" panose="020B0604020202020204" pitchFamily="34" charset="0"/>
              <a:buChar char="•"/>
              <a:defRPr/>
            </a:pPr>
            <a:r>
              <a:rPr lang="en-GB" sz="1200">
                <a:latin typeface="Aptos"/>
                <a:ea typeface="Verdana"/>
              </a:rPr>
              <a:t>Listening (the capacity and capability to listen to women, parents, families and communities</a:t>
            </a:r>
            <a:r>
              <a:rPr kumimoji="0" lang="en-GB" sz="1200" b="0" i="0" u="none" strike="noStrike" kern="1200" cap="none" spc="0" normalizeH="0" baseline="0" noProof="0">
                <a:ln>
                  <a:noFill/>
                </a:ln>
                <a:effectLst/>
                <a:uLnTx/>
                <a:uFillTx/>
                <a:latin typeface="Aptos"/>
                <a:ea typeface="Verdana"/>
              </a:rPr>
              <a:t>)</a:t>
            </a:r>
            <a:endParaRPr lang="en-US" sz="1200">
              <a:latin typeface="Aptos"/>
              <a:ea typeface="Verdana"/>
            </a:endParaRPr>
          </a:p>
          <a:p>
            <a:pPr marL="171450" indent="-171450" defTabSz="914400">
              <a:buFont typeface="Arial,Sans-Serif" panose="020B0604020202020204" pitchFamily="34" charset="0"/>
              <a:buChar char="•"/>
              <a:defRPr/>
            </a:pPr>
            <a:r>
              <a:rPr lang="en-GB" sz="1200">
                <a:latin typeface="Aptos"/>
                <a:ea typeface="Verdana"/>
              </a:rPr>
              <a:t>Maternity and Neonatal Voice Partnership arrangements</a:t>
            </a:r>
            <a:endParaRPr lang="en-US" sz="1200">
              <a:latin typeface="Aptos"/>
              <a:ea typeface="Verdana"/>
            </a:endParaRPr>
          </a:p>
          <a:p>
            <a:pPr marL="171450" indent="-171450" defTabSz="914400">
              <a:buFont typeface="Arial,Sans-Serif" panose="020B0604020202020204" pitchFamily="34" charset="0"/>
              <a:buChar char="•"/>
              <a:defRPr/>
            </a:pPr>
            <a:r>
              <a:rPr lang="en-GB" sz="1200">
                <a:latin typeface="Aptos"/>
                <a:ea typeface="Verdana"/>
              </a:rPr>
              <a:t>Analysis and triangulation</a:t>
            </a:r>
            <a:endParaRPr lang="en-US" sz="1200">
              <a:latin typeface="Aptos"/>
              <a:ea typeface="Verdana"/>
            </a:endParaRPr>
          </a:p>
          <a:p>
            <a:pPr marL="171450" indent="-171450" defTabSz="914400">
              <a:buFont typeface="Arial,Sans-Serif" panose="020B0604020202020204" pitchFamily="34" charset="0"/>
              <a:buChar char="•"/>
              <a:defRPr/>
            </a:pPr>
            <a:r>
              <a:rPr lang="en-GB" sz="1200">
                <a:latin typeface="Aptos"/>
                <a:ea typeface="Verdana"/>
              </a:rPr>
              <a:t>Using people’s experiences and feedback to drive quality improvement, service development and ongoing learning</a:t>
            </a:r>
            <a:endParaRPr lang="en-US" sz="1200">
              <a:latin typeface="Aptos"/>
              <a:ea typeface="Verdana"/>
            </a:endParaRPr>
          </a:p>
          <a:p>
            <a:pPr marL="171450" indent="-171450" defTabSz="914400">
              <a:buFont typeface="Arial,Sans-Serif" panose="020B0604020202020204" pitchFamily="34" charset="0"/>
              <a:buChar char="•"/>
              <a:defRPr/>
            </a:pPr>
            <a:r>
              <a:rPr lang="en-GB" sz="1200">
                <a:latin typeface="Aptos"/>
                <a:ea typeface="Verdana"/>
              </a:rPr>
              <a:t>‘Closing the loop’, governance, reporting and publication</a:t>
            </a:r>
            <a:endParaRPr lang="en-GB" sz="1200">
              <a:latin typeface="Aptos"/>
            </a:endParaRPr>
          </a:p>
        </p:txBody>
      </p:sp>
      <p:sp>
        <p:nvSpPr>
          <p:cNvPr id="3" name="Rectangle: Rounded Corners 2">
            <a:extLst>
              <a:ext uri="{FF2B5EF4-FFF2-40B4-BE49-F238E27FC236}">
                <a16:creationId xmlns:a16="http://schemas.microsoft.com/office/drawing/2014/main" id="{D322DF93-30BB-8BF8-C359-348297B2A5C6}"/>
              </a:ext>
            </a:extLst>
          </p:cNvPr>
          <p:cNvSpPr/>
          <p:nvPr/>
        </p:nvSpPr>
        <p:spPr>
          <a:xfrm>
            <a:off x="6178326" y="5665863"/>
            <a:ext cx="3277929" cy="685844"/>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chemeClr val="tx1"/>
                </a:solidFill>
              </a:rPr>
              <a:t>We will be driving required change Maternity and Neonatal services through a special programme to ensure effective progress and results</a:t>
            </a:r>
          </a:p>
        </p:txBody>
      </p:sp>
    </p:spTree>
    <p:extLst>
      <p:ext uri="{BB962C8B-B14F-4D97-AF65-F5344CB8AC3E}">
        <p14:creationId xmlns:p14="http://schemas.microsoft.com/office/powerpoint/2010/main" val="383931565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F2354-A19F-0B04-2B20-90B818F027F4}"/>
            </a:ext>
          </a:extLst>
        </p:cNvPr>
        <p:cNvGrpSpPr/>
        <p:nvPr/>
      </p:nvGrpSpPr>
      <p:grpSpPr>
        <a:xfrm>
          <a:off x="0" y="0"/>
          <a:ext cx="0" cy="0"/>
          <a:chOff x="0" y="0"/>
          <a:chExt cx="0" cy="0"/>
        </a:xfrm>
      </p:grpSpPr>
      <p:pic>
        <p:nvPicPr>
          <p:cNvPr id="7" name="Picture 6" descr="A rainbow in a black background&#10;&#10;AI-generated content may be incorrect.">
            <a:extLst>
              <a:ext uri="{FF2B5EF4-FFF2-40B4-BE49-F238E27FC236}">
                <a16:creationId xmlns:a16="http://schemas.microsoft.com/office/drawing/2014/main" id="{A3DB5A07-FF5D-6291-F19F-52139C10F2E5}"/>
              </a:ext>
            </a:extLst>
          </p:cNvPr>
          <p:cNvPicPr>
            <a:picLocks noChangeAspect="1"/>
          </p:cNvPicPr>
          <p:nvPr/>
        </p:nvPicPr>
        <p:blipFill>
          <a:blip r:embed="rId2">
            <a:alphaModFix amt="20000"/>
            <a:lum bright="40000" contrast="-40000"/>
          </a:blip>
          <a:srcRect l="39228" t="58256" r="-2"/>
          <a:stretch/>
        </p:blipFill>
        <p:spPr>
          <a:xfrm rot="10800000">
            <a:off x="2834437" y="2908394"/>
            <a:ext cx="6769167" cy="3795760"/>
          </a:xfrm>
          <a:prstGeom prst="rect">
            <a:avLst/>
          </a:prstGeom>
        </p:spPr>
      </p:pic>
      <p:sp>
        <p:nvSpPr>
          <p:cNvPr id="4" name="Slide Number Placeholder 3">
            <a:extLst>
              <a:ext uri="{FF2B5EF4-FFF2-40B4-BE49-F238E27FC236}">
                <a16:creationId xmlns:a16="http://schemas.microsoft.com/office/drawing/2014/main" id="{29ECE029-F71E-B53B-D7EB-14316B0F7A43}"/>
              </a:ext>
            </a:extLst>
          </p:cNvPr>
          <p:cNvSpPr>
            <a:spLocks noGrp="1"/>
          </p:cNvSpPr>
          <p:nvPr>
            <p:ph type="sldNum" sz="quarter" idx="12"/>
          </p:nvPr>
        </p:nvSpPr>
        <p:spPr/>
        <p:txBody>
          <a:bodyPr/>
          <a:lstStyle/>
          <a:p>
            <a:r>
              <a:rPr lang="en-GB"/>
              <a:t>72</a:t>
            </a:r>
          </a:p>
        </p:txBody>
      </p:sp>
      <p:sp>
        <p:nvSpPr>
          <p:cNvPr id="5" name="TextBox 4">
            <a:extLst>
              <a:ext uri="{FF2B5EF4-FFF2-40B4-BE49-F238E27FC236}">
                <a16:creationId xmlns:a16="http://schemas.microsoft.com/office/drawing/2014/main" id="{7300CE77-282E-8677-49C5-2D183ABC8E9F}"/>
              </a:ext>
            </a:extLst>
          </p:cNvPr>
          <p:cNvSpPr txBox="1"/>
          <p:nvPr/>
        </p:nvSpPr>
        <p:spPr>
          <a:xfrm>
            <a:off x="476788" y="247123"/>
            <a:ext cx="6518366" cy="646331"/>
          </a:xfrm>
          <a:prstGeom prst="rect">
            <a:avLst/>
          </a:prstGeom>
          <a:noFill/>
        </p:spPr>
        <p:txBody>
          <a:bodyPr wrap="square" lIns="91440" tIns="45720" rIns="91440" bIns="45720" rtlCol="0" anchor="t">
            <a:spAutoFit/>
          </a:bodyPr>
          <a:lstStyle/>
          <a:p>
            <a:r>
              <a:rPr lang="en-GB" b="1">
                <a:solidFill>
                  <a:srgbClr val="834AAD"/>
                </a:solidFill>
                <a:latin typeface="Aptos Black"/>
              </a:rPr>
              <a:t>Women’s Health , Maternity and Neonatal- Delivery Actions</a:t>
            </a:r>
          </a:p>
        </p:txBody>
      </p:sp>
      <p:graphicFrame>
        <p:nvGraphicFramePr>
          <p:cNvPr id="2" name="Table 1">
            <a:extLst>
              <a:ext uri="{FF2B5EF4-FFF2-40B4-BE49-F238E27FC236}">
                <a16:creationId xmlns:a16="http://schemas.microsoft.com/office/drawing/2014/main" id="{C9BADE7F-572A-C494-3B8C-72C55D32F32B}"/>
              </a:ext>
            </a:extLst>
          </p:cNvPr>
          <p:cNvGraphicFramePr>
            <a:graphicFrameLocks noGrp="1"/>
          </p:cNvGraphicFramePr>
          <p:nvPr>
            <p:extLst>
              <p:ext uri="{D42A27DB-BD31-4B8C-83A1-F6EECF244321}">
                <p14:modId xmlns:p14="http://schemas.microsoft.com/office/powerpoint/2010/main" val="3513890891"/>
              </p:ext>
            </p:extLst>
          </p:nvPr>
        </p:nvGraphicFramePr>
        <p:xfrm>
          <a:off x="474294" y="607099"/>
          <a:ext cx="8745423" cy="5861910"/>
        </p:xfrm>
        <a:graphic>
          <a:graphicData uri="http://schemas.openxmlformats.org/drawingml/2006/table">
            <a:tbl>
              <a:tblPr firstRow="1" firstCol="1" bandRow="1"/>
              <a:tblGrid>
                <a:gridCol w="513348">
                  <a:extLst>
                    <a:ext uri="{9D8B030D-6E8A-4147-A177-3AD203B41FA5}">
                      <a16:colId xmlns:a16="http://schemas.microsoft.com/office/drawing/2014/main" val="2655333896"/>
                    </a:ext>
                  </a:extLst>
                </a:gridCol>
                <a:gridCol w="7318871">
                  <a:extLst>
                    <a:ext uri="{9D8B030D-6E8A-4147-A177-3AD203B41FA5}">
                      <a16:colId xmlns:a16="http://schemas.microsoft.com/office/drawing/2014/main" val="195378137"/>
                    </a:ext>
                  </a:extLst>
                </a:gridCol>
                <a:gridCol w="456602">
                  <a:extLst>
                    <a:ext uri="{9D8B030D-6E8A-4147-A177-3AD203B41FA5}">
                      <a16:colId xmlns:a16="http://schemas.microsoft.com/office/drawing/2014/main" val="2583835386"/>
                    </a:ext>
                  </a:extLst>
                </a:gridCol>
                <a:gridCol w="456602">
                  <a:extLst>
                    <a:ext uri="{9D8B030D-6E8A-4147-A177-3AD203B41FA5}">
                      <a16:colId xmlns:a16="http://schemas.microsoft.com/office/drawing/2014/main" val="3085351673"/>
                    </a:ext>
                  </a:extLst>
                </a:gridCol>
              </a:tblGrid>
              <a:tr h="120322">
                <a:tc>
                  <a:txBody>
                    <a:bodyPr/>
                    <a:lstStyle/>
                    <a:p>
                      <a:pPr>
                        <a:lnSpc>
                          <a:spcPct val="115000"/>
                        </a:lnSpc>
                        <a:spcAft>
                          <a:spcPts val="800"/>
                        </a:spcAft>
                      </a:pPr>
                      <a:r>
                        <a:rPr lang="en-GB" sz="1000" b="1" kern="100">
                          <a:solidFill>
                            <a:schemeClr val="bg1"/>
                          </a:solidFill>
                          <a:effectLst/>
                          <a:latin typeface="Verdana"/>
                          <a:ea typeface="Verdana"/>
                          <a:cs typeface="Times New Roman"/>
                        </a:rPr>
                        <a:t>Ref</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nSpc>
                          <a:spcPct val="115000"/>
                        </a:lnSpc>
                        <a:spcAft>
                          <a:spcPts val="800"/>
                        </a:spcAft>
                      </a:pPr>
                      <a:r>
                        <a:rPr lang="en-GB" sz="1000" b="1" kern="100">
                          <a:solidFill>
                            <a:schemeClr val="bg1"/>
                          </a:solidFill>
                          <a:effectLst/>
                          <a:latin typeface="Verdana"/>
                          <a:ea typeface="Verdana"/>
                          <a:cs typeface="Times New Roman"/>
                        </a:rPr>
                        <a:t>Delivery Action </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gridSpan="2">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7816232"/>
                  </a:ext>
                </a:extLst>
              </a:tr>
              <a:tr h="514350">
                <a:tc>
                  <a:txBody>
                    <a:bodyPr/>
                    <a:lstStyle/>
                    <a:p>
                      <a:pPr algn="ctr">
                        <a:lnSpc>
                          <a:spcPct val="115000"/>
                        </a:lnSpc>
                        <a:spcAft>
                          <a:spcPts val="800"/>
                        </a:spcAft>
                      </a:pPr>
                      <a:r>
                        <a:rPr lang="en-GB" sz="800" kern="100">
                          <a:effectLst/>
                          <a:latin typeface="Univers Condensed Light"/>
                          <a:ea typeface="Verdana"/>
                          <a:cs typeface="Times New Roman"/>
                        </a:rPr>
                        <a:t>NPTS_40</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l" defTabSz="685772" rtl="0" eaLnBrk="1" latinLnBrk="0" hangingPunct="1">
                        <a:lnSpc>
                          <a:spcPct val="100000"/>
                        </a:lnSpc>
                        <a:spcAft>
                          <a:spcPts val="0"/>
                        </a:spcAft>
                        <a:buFont typeface="Arial" panose="020B0604020202020204" pitchFamily="34" charset="0"/>
                        <a:buNone/>
                      </a:pPr>
                      <a:r>
                        <a:rPr lang="en-GB" sz="1100" b="1" i="0" kern="1200">
                          <a:solidFill>
                            <a:schemeClr val="tx1"/>
                          </a:solidFill>
                          <a:effectLst/>
                          <a:latin typeface="Aptos"/>
                          <a:ea typeface="Verdana"/>
                          <a:cs typeface="+mn-cs"/>
                        </a:rPr>
                        <a:t>Implement the WG Women's Health 10 Year Plan in SBUHB</a:t>
                      </a:r>
                      <a:r>
                        <a:rPr lang="en-GB" sz="1100" b="0" i="0" kern="1200">
                          <a:solidFill>
                            <a:schemeClr val="tx1"/>
                          </a:solidFill>
                          <a:effectLst/>
                          <a:latin typeface="Aptos"/>
                          <a:ea typeface="Verdana"/>
                          <a:cs typeface="+mn-cs"/>
                        </a:rPr>
                        <a:t>, including development of Women's Hub</a:t>
                      </a:r>
                    </a:p>
                    <a:p>
                      <a:pPr marL="0" indent="0" algn="l" defTabSz="685772" rtl="0" eaLnBrk="1" latinLnBrk="0" hangingPunct="1">
                        <a:lnSpc>
                          <a:spcPct val="100000"/>
                        </a:lnSpc>
                        <a:spcAft>
                          <a:spcPts val="0"/>
                        </a:spcAft>
                        <a:buFont typeface="Arial" panose="020B0604020202020204" pitchFamily="34" charset="0"/>
                        <a:buNone/>
                      </a:pPr>
                      <a:r>
                        <a:rPr lang="en-GB" sz="1100" b="0" i="0" kern="1200">
                          <a:solidFill>
                            <a:schemeClr val="tx1"/>
                          </a:solidFill>
                          <a:effectLst/>
                          <a:latin typeface="Aptos"/>
                          <a:ea typeface="Verdana"/>
                          <a:cs typeface="+mn-cs"/>
                        </a:rPr>
                        <a:t>Produce a Women’s health strategic framework and direction for all specialities who deliver services for women within Swansea Bay UHB, incorporating the final version of the Welsh Government Women services plan (published 10th Dec)</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r>
                        <a:rPr lang="en-GB" sz="800" kern="100">
                          <a:solidFill>
                            <a:schemeClr val="bg1"/>
                          </a:solidFill>
                          <a:effectLst/>
                          <a:latin typeface="Univers Condensed Light"/>
                          <a:ea typeface="Verdana"/>
                          <a:cs typeface="Times New Roman"/>
                        </a:rPr>
                        <a:t>DE.8</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algn="ctr">
                        <a:lnSpc>
                          <a:spcPct val="115000"/>
                        </a:lnSpc>
                        <a:spcAft>
                          <a:spcPts val="800"/>
                        </a:spcAft>
                      </a:pPr>
                      <a:endParaRPr lang="en-GB" sz="900" kern="100">
                        <a:effectLst/>
                        <a:latin typeface="Univers Condensed Light" panose="020B0306020202040204" pitchFamily="34" charset="0"/>
                        <a:ea typeface="Verdana" panose="020B0604030504040204" pitchFamily="34" charset="0"/>
                        <a:cs typeface="Times New Roman" panose="02020603050405020304" pitchFamily="18" charset="0"/>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58908223"/>
                  </a:ext>
                </a:extLst>
              </a:tr>
              <a:tr h="685800">
                <a:tc>
                  <a:txBody>
                    <a:bodyPr/>
                    <a:lstStyle/>
                    <a:p>
                      <a:pPr lvl="0" algn="ctr">
                        <a:lnSpc>
                          <a:spcPct val="114999"/>
                        </a:lnSpc>
                        <a:spcAft>
                          <a:spcPts val="800"/>
                        </a:spcAft>
                        <a:buNone/>
                      </a:pPr>
                      <a:r>
                        <a:rPr lang="en-GB" sz="800" b="0" i="0" u="none" strike="noStrike" kern="100" noProof="0">
                          <a:solidFill>
                            <a:srgbClr val="000000"/>
                          </a:solidFill>
                          <a:effectLst/>
                          <a:latin typeface="Univers Condensed Light"/>
                        </a:rPr>
                        <a:t>NPTS_29</a:t>
                      </a:r>
                      <a:endParaRPr lang="en-US"/>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indent="0" algn="l" defTabSz="685772" rtl="0" eaLnBrk="1" latinLnBrk="0" hangingPunct="1">
                        <a:lnSpc>
                          <a:spcPct val="100000"/>
                        </a:lnSpc>
                        <a:spcAft>
                          <a:spcPts val="0"/>
                        </a:spcAft>
                        <a:buFont typeface="Arial" panose="020B0604020202020204" pitchFamily="34" charset="0"/>
                        <a:buNone/>
                      </a:pPr>
                      <a:r>
                        <a:rPr lang="en-GB" sz="1100" b="1" i="0" kern="1200">
                          <a:solidFill>
                            <a:schemeClr val="tx1"/>
                          </a:solidFill>
                          <a:effectLst/>
                          <a:latin typeface="Aptos"/>
                          <a:ea typeface="Verdana"/>
                          <a:cs typeface="+mn-cs"/>
                        </a:rPr>
                        <a:t>Ensure Sustainable  Fertility and Andrology service:</a:t>
                      </a:r>
                    </a:p>
                    <a:p>
                      <a:pPr marL="171450" indent="-171450" algn="l" defTabSz="685772" rtl="0" eaLnBrk="1" latinLnBrk="0" hangingPunct="1">
                        <a:lnSpc>
                          <a:spcPct val="100000"/>
                        </a:lnSpc>
                        <a:spcAft>
                          <a:spcPts val="0"/>
                        </a:spcAft>
                        <a:buFont typeface="Arial" panose="020B0604020202020204" pitchFamily="34" charset="0"/>
                        <a:buChar char="•"/>
                      </a:pPr>
                      <a:r>
                        <a:rPr lang="en-GB" sz="1100" b="0" i="0" kern="1200">
                          <a:solidFill>
                            <a:schemeClr val="tx1"/>
                          </a:solidFill>
                          <a:effectLst/>
                          <a:latin typeface="Aptos"/>
                          <a:ea typeface="Verdana"/>
                          <a:cs typeface="+mn-cs"/>
                        </a:rPr>
                        <a:t>Maintain de -escalated status </a:t>
                      </a:r>
                    </a:p>
                    <a:p>
                      <a:pPr marL="171450" indent="-171450" algn="l" defTabSz="685772" rtl="0" eaLnBrk="1" latinLnBrk="0" hangingPunct="1">
                        <a:lnSpc>
                          <a:spcPct val="100000"/>
                        </a:lnSpc>
                        <a:spcAft>
                          <a:spcPts val="0"/>
                        </a:spcAft>
                        <a:buFont typeface="Arial" panose="020B0604020202020204" pitchFamily="34" charset="0"/>
                        <a:buChar char="•"/>
                      </a:pPr>
                      <a:r>
                        <a:rPr lang="en-GB" sz="1100" b="0" i="0" kern="1200">
                          <a:solidFill>
                            <a:schemeClr val="tx1"/>
                          </a:solidFill>
                          <a:effectLst/>
                          <a:latin typeface="Aptos"/>
                          <a:ea typeface="Verdana"/>
                          <a:cs typeface="+mn-cs"/>
                        </a:rPr>
                        <a:t>Develop new contractual arrangements with JCC</a:t>
                      </a:r>
                    </a:p>
                    <a:p>
                      <a:pPr marL="171450" indent="-171450" algn="l" rtl="0" eaLnBrk="1" latinLnBrk="0" hangingPunct="1">
                        <a:lnSpc>
                          <a:spcPct val="100000"/>
                        </a:lnSpc>
                        <a:spcAft>
                          <a:spcPts val="0"/>
                        </a:spcAft>
                        <a:buFont typeface="Arial" panose="020B0604020202020204" pitchFamily="34" charset="0"/>
                        <a:buChar char="•"/>
                      </a:pPr>
                      <a:r>
                        <a:rPr lang="en-GB" sz="1100" b="0" i="0" kern="1200">
                          <a:solidFill>
                            <a:schemeClr val="tx1"/>
                          </a:solidFill>
                          <a:effectLst/>
                          <a:latin typeface="Aptos"/>
                          <a:ea typeface="Verdana"/>
                          <a:cs typeface="+mn-cs"/>
                        </a:rPr>
                        <a:t>Develop fee paying services further and deliver key financial targets (savings in 2025/26 and improved service delivery)</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endParaRPr lang="en-GB" sz="900" kern="100">
                        <a:effectLst/>
                        <a:latin typeface="Univers Condensed Light" panose="020B0306020202040204" pitchFamily="34" charset="0"/>
                        <a:ea typeface="Verdana" panose="020B0604030504040204" pitchFamily="34" charset="0"/>
                        <a:cs typeface="Times New Roman" panose="02020603050405020304" pitchFamily="18" charset="0"/>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pPr>
                      <a:endParaRPr lang="en-GB" sz="900" kern="100">
                        <a:effectLst/>
                        <a:latin typeface="Univers Condensed Light" panose="020B0306020202040204" pitchFamily="34" charset="0"/>
                        <a:ea typeface="Verdana" panose="020B0604030504040204" pitchFamily="34" charset="0"/>
                        <a:cs typeface="Times New Roman" panose="02020603050405020304" pitchFamily="18" charset="0"/>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63124876"/>
                  </a:ext>
                </a:extLst>
              </a:tr>
              <a:tr h="673805">
                <a:tc>
                  <a:txBody>
                    <a:bodyPr/>
                    <a:lstStyle/>
                    <a:p>
                      <a:pPr lvl="0" algn="ctr">
                        <a:lnSpc>
                          <a:spcPct val="114999"/>
                        </a:lnSpc>
                        <a:spcAft>
                          <a:spcPts val="800"/>
                        </a:spcAft>
                        <a:buNone/>
                      </a:pPr>
                      <a:r>
                        <a:rPr lang="en-GB" sz="900" b="0" i="0" u="none" strike="noStrike" kern="100" noProof="0">
                          <a:solidFill>
                            <a:srgbClr val="000000"/>
                          </a:solidFill>
                          <a:effectLst/>
                          <a:latin typeface="Univers Condensed Light"/>
                        </a:rPr>
                        <a:t>NPTS_30</a:t>
                      </a:r>
                      <a:endParaRPr lang="en-US"/>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l">
                        <a:lnSpc>
                          <a:spcPct val="100000"/>
                        </a:lnSpc>
                        <a:buNone/>
                      </a:pPr>
                      <a:r>
                        <a:rPr lang="en-GB" sz="1100" b="1" i="0" u="none" strike="noStrike" kern="1200" noProof="0">
                          <a:solidFill>
                            <a:srgbClr val="000000"/>
                          </a:solidFill>
                          <a:effectLst/>
                          <a:latin typeface="Aptos"/>
                        </a:rPr>
                        <a:t>Development of a SBUHB Maternity and Neonatal and Perinatal Workforce Strategy </a:t>
                      </a:r>
                      <a:endParaRPr lang="en-GB" sz="1100" b="0" i="0" u="none" strike="noStrike" kern="1200" noProof="0">
                        <a:solidFill>
                          <a:srgbClr val="000000"/>
                        </a:solidFill>
                        <a:effectLst/>
                        <a:latin typeface="Aptos"/>
                      </a:endParaRPr>
                    </a:p>
                    <a:p>
                      <a:pPr marL="285750" lvl="0" indent="-285750" algn="l">
                        <a:lnSpc>
                          <a:spcPct val="100000"/>
                        </a:lnSpc>
                        <a:spcAft>
                          <a:spcPts val="0"/>
                        </a:spcAft>
                        <a:buFont typeface="Arial"/>
                        <a:buChar char="•"/>
                      </a:pPr>
                      <a:r>
                        <a:rPr lang="en-GB" sz="1100" b="0" i="0" u="none" strike="noStrike" kern="1200" noProof="0">
                          <a:solidFill>
                            <a:srgbClr val="000000"/>
                          </a:solidFill>
                          <a:effectLst/>
                          <a:latin typeface="Aptos"/>
                        </a:rPr>
                        <a:t>Implementation of national workforce standards from BAPM, RCOG &amp; RCM to deliver optimal care </a:t>
                      </a:r>
                      <a:r>
                        <a:rPr lang="en-GB" sz="1100" b="0" i="1" u="none" strike="noStrike" kern="1200" noProof="0">
                          <a:solidFill>
                            <a:srgbClr val="000000"/>
                          </a:solidFill>
                          <a:effectLst/>
                          <a:latin typeface="Aptos"/>
                        </a:rPr>
                        <a:t>[subject to external funding, e.g. JCC as this becomes available]</a:t>
                      </a:r>
                      <a:endParaRPr lang="en-GB" sz="1100" b="0" i="0" u="none" strike="noStrike" kern="1200" noProof="0">
                        <a:solidFill>
                          <a:srgbClr val="000000"/>
                        </a:solidFill>
                        <a:effectLst/>
                        <a:latin typeface="Aptos"/>
                      </a:endParaRPr>
                    </a:p>
                    <a:p>
                      <a:pPr marL="0" lvl="0" indent="0" algn="l">
                        <a:lnSpc>
                          <a:spcPct val="100000"/>
                        </a:lnSpc>
                        <a:spcAft>
                          <a:spcPts val="0"/>
                        </a:spcAft>
                        <a:buNone/>
                      </a:pPr>
                      <a:r>
                        <a:rPr lang="en-GB" sz="1100" b="0" i="0" u="none" strike="noStrike" kern="1200" noProof="0">
                          <a:solidFill>
                            <a:srgbClr val="000000"/>
                          </a:solidFill>
                          <a:effectLst/>
                          <a:latin typeface="Aptos"/>
                        </a:rPr>
                        <a:t>Six key service priorities:</a:t>
                      </a:r>
                    </a:p>
                    <a:p>
                      <a:pPr marL="342265" lvl="1" indent="0" algn="l">
                        <a:lnSpc>
                          <a:spcPct val="100000"/>
                        </a:lnSpc>
                        <a:spcAft>
                          <a:spcPts val="0"/>
                        </a:spcAft>
                        <a:buNone/>
                      </a:pPr>
                      <a:r>
                        <a:rPr lang="en-GB" sz="1100" b="0" i="0" u="none" strike="noStrike" kern="1200" noProof="0">
                          <a:solidFill>
                            <a:srgbClr val="000000"/>
                          </a:solidFill>
                          <a:effectLst/>
                          <a:latin typeface="Aptos"/>
                        </a:rPr>
                        <a:t>1. Developing the maternity support workforce</a:t>
                      </a:r>
                    </a:p>
                    <a:p>
                      <a:pPr marL="342265" lvl="1" indent="0" algn="l">
                        <a:lnSpc>
                          <a:spcPct val="100000"/>
                        </a:lnSpc>
                        <a:spcAft>
                          <a:spcPts val="0"/>
                        </a:spcAft>
                        <a:buNone/>
                      </a:pPr>
                      <a:r>
                        <a:rPr lang="en-GB" sz="1100" b="0" i="0" u="none" strike="noStrike" kern="1200" noProof="0">
                          <a:solidFill>
                            <a:srgbClr val="000000"/>
                          </a:solidFill>
                          <a:effectLst/>
                          <a:latin typeface="Aptos"/>
                        </a:rPr>
                        <a:t>2. Maximising productivity through technological solutions</a:t>
                      </a:r>
                    </a:p>
                    <a:p>
                      <a:pPr marL="342265" lvl="1" indent="0" algn="l">
                        <a:lnSpc>
                          <a:spcPct val="100000"/>
                        </a:lnSpc>
                        <a:spcAft>
                          <a:spcPts val="0"/>
                        </a:spcAft>
                        <a:buNone/>
                      </a:pPr>
                      <a:r>
                        <a:rPr lang="en-GB" sz="1100" b="0" i="0" u="none" strike="noStrike" kern="1200" noProof="0">
                          <a:solidFill>
                            <a:srgbClr val="000000"/>
                          </a:solidFill>
                          <a:effectLst/>
                          <a:latin typeface="Aptos"/>
                        </a:rPr>
                        <a:t>3. Staffing at times of peak acuity</a:t>
                      </a:r>
                    </a:p>
                    <a:p>
                      <a:pPr marL="342265" lvl="1" indent="0" algn="l">
                        <a:lnSpc>
                          <a:spcPct val="100000"/>
                        </a:lnSpc>
                        <a:spcAft>
                          <a:spcPts val="0"/>
                        </a:spcAft>
                        <a:buNone/>
                      </a:pPr>
                      <a:r>
                        <a:rPr lang="en-GB" sz="1100" b="0" i="0" u="none" strike="noStrike" kern="1200" noProof="0">
                          <a:solidFill>
                            <a:srgbClr val="000000"/>
                          </a:solidFill>
                          <a:effectLst/>
                          <a:latin typeface="Aptos"/>
                        </a:rPr>
                        <a:t>4. Redesigning the community midwifery staffing model</a:t>
                      </a:r>
                    </a:p>
                    <a:p>
                      <a:pPr marL="342265" lvl="1" indent="0" algn="l">
                        <a:lnSpc>
                          <a:spcPct val="100000"/>
                        </a:lnSpc>
                        <a:spcAft>
                          <a:spcPts val="0"/>
                        </a:spcAft>
                        <a:buNone/>
                      </a:pPr>
                      <a:r>
                        <a:rPr lang="en-GB" sz="1100" b="0" i="0" u="none" strike="noStrike" kern="1200" noProof="0">
                          <a:solidFill>
                            <a:srgbClr val="000000"/>
                          </a:solidFill>
                          <a:effectLst/>
                          <a:latin typeface="Aptos"/>
                        </a:rPr>
                        <a:t>5. Strengthening clinical leadership and supporting career progression</a:t>
                      </a:r>
                    </a:p>
                    <a:p>
                      <a:pPr marL="342265" lvl="1" indent="0" algn="l">
                        <a:lnSpc>
                          <a:spcPct val="100000"/>
                        </a:lnSpc>
                        <a:spcAft>
                          <a:spcPts val="0"/>
                        </a:spcAft>
                        <a:buNone/>
                      </a:pPr>
                      <a:r>
                        <a:rPr lang="en-GB" sz="1100" b="0" i="0" u="none" strike="noStrike" kern="1200" noProof="0">
                          <a:solidFill>
                            <a:srgbClr val="000000"/>
                          </a:solidFill>
                          <a:effectLst/>
                          <a:latin typeface="Aptos"/>
                        </a:rPr>
                        <a:t>6. Listening to the workforce and nurturing positive culture</a:t>
                      </a:r>
                      <a:endParaRPr lang="en-GB" sz="1100">
                        <a:latin typeface="Aptos"/>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chemeClr val="bg1"/>
                    </a:solid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85182598"/>
                  </a:ext>
                </a:extLst>
              </a:tr>
              <a:tr h="342900">
                <a:tc>
                  <a:txBody>
                    <a:bodyPr/>
                    <a:lstStyle/>
                    <a:p>
                      <a:pPr lvl="0" algn="ctr">
                        <a:lnSpc>
                          <a:spcPct val="114999"/>
                        </a:lnSpc>
                        <a:spcAft>
                          <a:spcPts val="800"/>
                        </a:spcAft>
                        <a:buNone/>
                      </a:pPr>
                      <a:r>
                        <a:rPr lang="en-GB" sz="900" b="0" i="0" u="none" strike="noStrike" kern="100" noProof="0">
                          <a:solidFill>
                            <a:srgbClr val="000000"/>
                          </a:solidFill>
                          <a:effectLst/>
                          <a:latin typeface="Univers Condensed Light"/>
                        </a:rPr>
                        <a:t>NPTS_31</a:t>
                      </a:r>
                      <a:endParaRPr lang="en-US"/>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l">
                        <a:lnSpc>
                          <a:spcPct val="100000"/>
                        </a:lnSpc>
                        <a:buNone/>
                      </a:pPr>
                      <a:r>
                        <a:rPr lang="en-GB" sz="1100" b="1" i="0" u="none" strike="noStrike" kern="1200" noProof="0" err="1">
                          <a:solidFill>
                            <a:srgbClr val="000000"/>
                          </a:solidFill>
                          <a:effectLst/>
                          <a:latin typeface="Aptos"/>
                        </a:rPr>
                        <a:t>Matneo</a:t>
                      </a:r>
                      <a:r>
                        <a:rPr lang="en-GB" sz="1100" b="1" i="0" u="none" strike="noStrike" kern="1200" noProof="0">
                          <a:solidFill>
                            <a:srgbClr val="000000"/>
                          </a:solidFill>
                          <a:effectLst/>
                          <a:latin typeface="Aptos"/>
                        </a:rPr>
                        <a:t> Safety Programme </a:t>
                      </a:r>
                      <a:endParaRPr lang="en-GB" sz="1100" b="0" i="0" u="none" strike="noStrike" kern="1200" noProof="0">
                        <a:solidFill>
                          <a:srgbClr val="000000"/>
                        </a:solidFill>
                        <a:effectLst/>
                        <a:latin typeface="Aptos"/>
                      </a:endParaRPr>
                    </a:p>
                    <a:p>
                      <a:pPr marL="285750" lvl="0" indent="-285750" algn="l">
                        <a:lnSpc>
                          <a:spcPct val="100000"/>
                        </a:lnSpc>
                        <a:spcAft>
                          <a:spcPts val="0"/>
                        </a:spcAft>
                        <a:buFont typeface="Arial"/>
                        <a:buChar char="•"/>
                      </a:pPr>
                      <a:r>
                        <a:rPr lang="en-GB" sz="1100" b="0" i="0" u="none" strike="noStrike" kern="1200" noProof="0">
                          <a:solidFill>
                            <a:srgbClr val="000000"/>
                          </a:solidFill>
                          <a:effectLst/>
                          <a:latin typeface="Aptos"/>
                        </a:rPr>
                        <a:t>Strengthen and improve Culture, Exec leadership, </a:t>
                      </a:r>
                      <a:r>
                        <a:rPr lang="en-GB" sz="1100" b="0" i="0" u="none" strike="noStrike" kern="1200" noProof="0" err="1">
                          <a:solidFill>
                            <a:srgbClr val="000000"/>
                          </a:solidFill>
                          <a:effectLst/>
                          <a:latin typeface="Aptos"/>
                        </a:rPr>
                        <a:t>Matneo</a:t>
                      </a:r>
                      <a:r>
                        <a:rPr lang="en-GB" sz="1100" b="0" i="0" u="none" strike="noStrike" kern="1200" noProof="0">
                          <a:solidFill>
                            <a:srgbClr val="000000"/>
                          </a:solidFill>
                          <a:effectLst/>
                          <a:latin typeface="Aptos"/>
                        </a:rPr>
                        <a:t> leadership, </a:t>
                      </a:r>
                      <a:r>
                        <a:rPr lang="en-GB" sz="1100" b="0" i="0" u="none" strike="noStrike" kern="1200" noProof="0" err="1">
                          <a:solidFill>
                            <a:srgbClr val="000000"/>
                          </a:solidFill>
                          <a:effectLst/>
                          <a:latin typeface="Aptos"/>
                        </a:rPr>
                        <a:t>Matneo</a:t>
                      </a:r>
                      <a:r>
                        <a:rPr lang="en-GB" sz="1100" b="0" i="0" u="none" strike="noStrike" kern="1200" noProof="0">
                          <a:solidFill>
                            <a:srgbClr val="000000"/>
                          </a:solidFill>
                          <a:effectLst/>
                          <a:latin typeface="Aptos"/>
                        </a:rPr>
                        <a:t> teamwork</a:t>
                      </a:r>
                      <a:endParaRPr lang="en-GB" sz="1100">
                        <a:latin typeface="Aptos"/>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chemeClr val="bg1"/>
                    </a:solid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37952198"/>
                  </a:ext>
                </a:extLst>
              </a:tr>
              <a:tr h="269421">
                <a:tc>
                  <a:txBody>
                    <a:bodyPr/>
                    <a:lstStyle/>
                    <a:p>
                      <a:pPr lvl="0" algn="ctr">
                        <a:lnSpc>
                          <a:spcPct val="114999"/>
                        </a:lnSpc>
                        <a:spcAft>
                          <a:spcPts val="800"/>
                        </a:spcAft>
                        <a:buNone/>
                      </a:pPr>
                      <a:r>
                        <a:rPr lang="en-GB" sz="900" b="0" i="0" u="none" strike="noStrike" kern="100" noProof="0">
                          <a:solidFill>
                            <a:srgbClr val="000000"/>
                          </a:solidFill>
                          <a:effectLst/>
                          <a:latin typeface="Univers Condensed Light"/>
                        </a:rPr>
                        <a:t>NPTS_32</a:t>
                      </a:r>
                      <a:endParaRPr lang="en-US"/>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l">
                        <a:lnSpc>
                          <a:spcPct val="100000"/>
                        </a:lnSpc>
                        <a:spcAft>
                          <a:spcPts val="0"/>
                        </a:spcAft>
                        <a:buNone/>
                      </a:pPr>
                      <a:r>
                        <a:rPr lang="en-GB" sz="1100" b="1" i="0" u="none" strike="noStrike" kern="1200" noProof="0">
                          <a:solidFill>
                            <a:srgbClr val="000000"/>
                          </a:solidFill>
                          <a:effectLst/>
                          <a:latin typeface="Aptos"/>
                        </a:rPr>
                        <a:t>Establish and deliver education, training and a maternity and neonatal and perinatal research strategy </a:t>
                      </a:r>
                      <a:endParaRPr lang="en-GB" sz="1100" b="0" i="0" kern="1200">
                        <a:solidFill>
                          <a:schemeClr val="tx1"/>
                        </a:solidFill>
                        <a:effectLst/>
                        <a:latin typeface="Aptos"/>
                        <a:ea typeface="Verdana"/>
                        <a:cs typeface="+mn-cs"/>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chemeClr val="bg1"/>
                    </a:solid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55036135"/>
                  </a:ext>
                </a:extLst>
              </a:tr>
              <a:tr h="673805">
                <a:tc>
                  <a:txBody>
                    <a:bodyPr/>
                    <a:lstStyle/>
                    <a:p>
                      <a:pPr lvl="0" algn="ctr">
                        <a:lnSpc>
                          <a:spcPct val="114999"/>
                        </a:lnSpc>
                        <a:spcAft>
                          <a:spcPts val="800"/>
                        </a:spcAft>
                        <a:buNone/>
                      </a:pPr>
                      <a:r>
                        <a:rPr lang="en-GB" sz="900" b="0" i="0" u="none" strike="noStrike" kern="100" noProof="0">
                          <a:solidFill>
                            <a:srgbClr val="000000"/>
                          </a:solidFill>
                          <a:effectLst/>
                          <a:latin typeface="Univers Condensed Light"/>
                        </a:rPr>
                        <a:t>NPTS_33-37</a:t>
                      </a:r>
                      <a:endParaRPr lang="en-US"/>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marR="0" lvl="0" indent="0" algn="l">
                        <a:buNone/>
                      </a:pPr>
                      <a:r>
                        <a:rPr lang="en-GB" sz="1100" b="1" i="0" u="none" strike="noStrike" kern="1200" noProof="0">
                          <a:solidFill>
                            <a:srgbClr val="000000"/>
                          </a:solidFill>
                          <a:effectLst/>
                          <a:latin typeface="Aptos"/>
                        </a:rPr>
                        <a:t>Embed the All-Wales Midwifery Led Care Guidance, Perinatal Engagement Framework and standards of care into practice - </a:t>
                      </a:r>
                      <a:r>
                        <a:rPr lang="en-GB" sz="1100" b="0" i="0" u="none" strike="noStrike" kern="1200" noProof="0">
                          <a:solidFill>
                            <a:srgbClr val="000000"/>
                          </a:solidFill>
                          <a:effectLst/>
                          <a:latin typeface="Aptos"/>
                        </a:rPr>
                        <a:t>to ensure high quality care is provided in all Midwifery led Settings, includes:</a:t>
                      </a:r>
                    </a:p>
                    <a:p>
                      <a:pPr marL="285750" marR="0" lvl="0" indent="-285750" algn="l">
                        <a:spcAft>
                          <a:spcPts val="0"/>
                        </a:spcAft>
                        <a:buFont typeface="Arial"/>
                        <a:buChar char="•"/>
                      </a:pPr>
                      <a:r>
                        <a:rPr lang="en-GB" sz="1100" b="0" i="0" u="none" strike="noStrike" kern="1200" noProof="0">
                          <a:solidFill>
                            <a:srgbClr val="000000"/>
                          </a:solidFill>
                          <a:effectLst/>
                          <a:latin typeface="Aptos"/>
                        </a:rPr>
                        <a:t>Family initiated care in Neonatal Units</a:t>
                      </a:r>
                    </a:p>
                    <a:p>
                      <a:pPr marL="285750" marR="0" lvl="0" indent="-285750" algn="l">
                        <a:spcAft>
                          <a:spcPts val="0"/>
                        </a:spcAft>
                        <a:buFont typeface="Arial"/>
                        <a:buChar char="•"/>
                      </a:pPr>
                      <a:r>
                        <a:rPr lang="en-GB" sz="1100" b="0" i="0" u="none" strike="noStrike" kern="1200" noProof="0">
                          <a:solidFill>
                            <a:srgbClr val="000000"/>
                          </a:solidFill>
                          <a:effectLst/>
                          <a:latin typeface="Aptos"/>
                        </a:rPr>
                        <a:t>Optimise breastfeeding – Breastfeeding lead appointed in 24/25</a:t>
                      </a:r>
                    </a:p>
                    <a:p>
                      <a:pPr marL="285750" marR="0" lvl="0" indent="-285750" algn="l">
                        <a:spcAft>
                          <a:spcPts val="0"/>
                        </a:spcAft>
                        <a:buFont typeface="Arial"/>
                        <a:buChar char="•"/>
                      </a:pPr>
                      <a:r>
                        <a:rPr lang="en-GB" sz="1100" b="0" i="0" u="none" strike="noStrike" kern="1200" noProof="0">
                          <a:solidFill>
                            <a:srgbClr val="000000"/>
                          </a:solidFill>
                          <a:effectLst/>
                          <a:latin typeface="Aptos"/>
                        </a:rPr>
                        <a:t>Seamless links to community maternity mental health services as appropriate - Further develop transitional care unit in line with National Standards, </a:t>
                      </a:r>
                      <a:r>
                        <a:rPr lang="en-GB" sz="1100" b="0" i="1" u="none" strike="noStrike" kern="1200" noProof="0">
                          <a:solidFill>
                            <a:srgbClr val="000000"/>
                          </a:solidFill>
                          <a:effectLst/>
                          <a:latin typeface="Aptos"/>
                        </a:rPr>
                        <a:t>subject to availability of national funding</a:t>
                      </a:r>
                      <a:endParaRPr lang="en-GB" sz="1100">
                        <a:latin typeface="Aptos"/>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chemeClr val="bg1"/>
                    </a:solid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59457771"/>
                  </a:ext>
                </a:extLst>
              </a:tr>
              <a:tr h="538842">
                <a:tc>
                  <a:txBody>
                    <a:bodyPr/>
                    <a:lstStyle/>
                    <a:p>
                      <a:pPr lvl="0" algn="ctr">
                        <a:lnSpc>
                          <a:spcPct val="100000"/>
                        </a:lnSpc>
                        <a:spcBef>
                          <a:spcPts val="0"/>
                        </a:spcBef>
                        <a:spcAft>
                          <a:spcPts val="0"/>
                        </a:spcAft>
                        <a:buNone/>
                      </a:pPr>
                      <a:r>
                        <a:rPr lang="en-GB" sz="900" b="0" i="0" u="none" strike="noStrike" kern="100" noProof="0">
                          <a:solidFill>
                            <a:srgbClr val="000000"/>
                          </a:solidFill>
                          <a:effectLst/>
                          <a:latin typeface="Univers Condensed Light"/>
                        </a:rPr>
                        <a:t>NPTS_38</a:t>
                      </a:r>
                      <a:endParaRPr lang="en-GB" sz="900" b="1" i="0" u="none" strike="noStrike" kern="100" noProof="0">
                        <a:solidFill>
                          <a:srgbClr val="FFFFFF"/>
                        </a:solidFill>
                        <a:effectLst/>
                        <a:latin typeface="Univers Condensed Light"/>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l">
                        <a:buNone/>
                      </a:pPr>
                      <a:r>
                        <a:rPr lang="en-GB" sz="1100" b="1" i="0" u="none" strike="noStrike" kern="1200" noProof="0">
                          <a:solidFill>
                            <a:srgbClr val="000000"/>
                          </a:solidFill>
                          <a:effectLst/>
                          <a:latin typeface="Aptos"/>
                        </a:rPr>
                        <a:t>In-Utero Transfers and Neonatal Transport Service </a:t>
                      </a:r>
                      <a:r>
                        <a:rPr lang="en-GB" sz="1100" b="0" i="0" u="none" strike="noStrike" kern="1200" noProof="0">
                          <a:solidFill>
                            <a:srgbClr val="000000"/>
                          </a:solidFill>
                          <a:effectLst/>
                          <a:latin typeface="Aptos"/>
                        </a:rPr>
                        <a:t>[working with JCC]</a:t>
                      </a:r>
                    </a:p>
                    <a:p>
                      <a:pPr marL="285750" lvl="0" indent="-285750" algn="l">
                        <a:spcAft>
                          <a:spcPts val="0"/>
                        </a:spcAft>
                        <a:buFont typeface="Arial"/>
                        <a:buChar char="•"/>
                      </a:pPr>
                      <a:r>
                        <a:rPr lang="en-GB" sz="1100" b="0" i="0" u="none" strike="noStrike" kern="1200" noProof="0">
                          <a:solidFill>
                            <a:srgbClr val="000000"/>
                          </a:solidFill>
                          <a:effectLst/>
                          <a:latin typeface="Aptos"/>
                        </a:rPr>
                        <a:t>Demonstrate safe and sustainable services through completion of actions outlined as a result of the action plan formulated from the proposal to reconfigure neonatal services</a:t>
                      </a:r>
                    </a:p>
                    <a:p>
                      <a:pPr marL="285750" lvl="0" indent="-285750" algn="l">
                        <a:spcAft>
                          <a:spcPts val="0"/>
                        </a:spcAft>
                        <a:buFont typeface="Arial"/>
                        <a:buChar char="•"/>
                      </a:pPr>
                      <a:r>
                        <a:rPr lang="en-GB" sz="1100" b="0" i="0" u="none" strike="noStrike" kern="1200" noProof="0">
                          <a:solidFill>
                            <a:srgbClr val="000000"/>
                          </a:solidFill>
                          <a:effectLst/>
                          <a:latin typeface="Aptos"/>
                        </a:rPr>
                        <a:t>Interim model to stay in place 25-26 &amp; 26-27 as no further funding is included in the JCC Planning process</a:t>
                      </a:r>
                      <a:endParaRPr lang="en-GB" sz="1100">
                        <a:latin typeface="Aptos"/>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chemeClr val="bg1"/>
                    </a:solid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90" marR="24790" marT="0"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75939043"/>
                  </a:ext>
                </a:extLst>
              </a:tr>
              <a:tr h="538841">
                <a:tc>
                  <a:txBody>
                    <a:bodyPr/>
                    <a:lstStyle/>
                    <a:p>
                      <a:pPr lvl="0" algn="ctr">
                        <a:lnSpc>
                          <a:spcPct val="100000"/>
                        </a:lnSpc>
                        <a:spcBef>
                          <a:spcPts val="0"/>
                        </a:spcBef>
                        <a:spcAft>
                          <a:spcPts val="0"/>
                        </a:spcAft>
                        <a:buNone/>
                      </a:pPr>
                      <a:r>
                        <a:rPr lang="en-GB" sz="900" b="0" i="0" u="none" strike="noStrike" kern="100" noProof="0">
                          <a:solidFill>
                            <a:srgbClr val="000000"/>
                          </a:solidFill>
                          <a:effectLst/>
                          <a:latin typeface="Univers Condensed Light"/>
                        </a:rPr>
                        <a:t>NPTS_39, D_12</a:t>
                      </a:r>
                      <a:endParaRPr lang="en-US"/>
                    </a:p>
                  </a:txBody>
                  <a:tcPr marL="24789" marR="24789"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indent="0" algn="l">
                        <a:buNone/>
                      </a:pPr>
                      <a:r>
                        <a:rPr lang="en-GB" sz="1100" b="1" i="0" u="none" strike="noStrike" kern="1200" noProof="0">
                          <a:solidFill>
                            <a:srgbClr val="000000"/>
                          </a:solidFill>
                          <a:effectLst/>
                          <a:latin typeface="Aptos"/>
                        </a:rPr>
                        <a:t>Development of a digital maternity plan </a:t>
                      </a:r>
                      <a:r>
                        <a:rPr lang="en-GB" sz="1100" b="0" i="0" u="none" strike="noStrike" kern="1200" noProof="0">
                          <a:solidFill>
                            <a:srgbClr val="000000"/>
                          </a:solidFill>
                          <a:effectLst/>
                          <a:latin typeface="Aptos"/>
                        </a:rPr>
                        <a:t>- in line with Digital Maternity Cymru national timelines</a:t>
                      </a:r>
                    </a:p>
                    <a:p>
                      <a:pPr marL="285750" lvl="0" indent="-285750" algn="l">
                        <a:spcAft>
                          <a:spcPts val="0"/>
                        </a:spcAft>
                        <a:buFont typeface="Arial"/>
                        <a:buChar char="•"/>
                      </a:pPr>
                      <a:r>
                        <a:rPr lang="en-GB" sz="1100" b="0" i="0" u="none" strike="noStrike" kern="1200" noProof="0">
                          <a:solidFill>
                            <a:srgbClr val="000000"/>
                          </a:solidFill>
                          <a:effectLst/>
                          <a:latin typeface="Aptos"/>
                        </a:rPr>
                        <a:t>Business case for local implementation of Digital Maternity Cymru System submitted to WG 31st March 2025 as per national directive. </a:t>
                      </a:r>
                      <a:r>
                        <a:rPr lang="en-GB" sz="1100" b="0" i="1" u="none" strike="noStrike" kern="1200" noProof="0">
                          <a:solidFill>
                            <a:srgbClr val="000000"/>
                          </a:solidFill>
                          <a:effectLst/>
                          <a:latin typeface="Aptos"/>
                        </a:rPr>
                        <a:t>TBC implementation costs from WG and HB agreement to fund ongoing revenue costs </a:t>
                      </a:r>
                      <a:endParaRPr lang="en-GB" sz="1100">
                        <a:latin typeface="Aptos"/>
                      </a:endParaRPr>
                    </a:p>
                  </a:txBody>
                  <a:tcPr marL="24789" marR="24789" marT="0"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gn="ctr">
                        <a:lnSpc>
                          <a:spcPct val="114999"/>
                        </a:lnSpc>
                        <a:spcAft>
                          <a:spcPts val="800"/>
                        </a:spcAft>
                        <a:buNone/>
                      </a:pPr>
                      <a:endParaRPr lang="en-GB" sz="900" kern="100">
                        <a:effectLst/>
                        <a:latin typeface="Univers Condensed Light"/>
                        <a:ea typeface="Verdana"/>
                        <a:cs typeface="Times New Roman"/>
                      </a:endParaRPr>
                    </a:p>
                  </a:txBody>
                  <a:tcPr marL="24789" marR="24789" marT="0" marB="0" anchor="ctr">
                    <a:lnL w="12700">
                      <a:solidFill>
                        <a:srgbClr val="000000"/>
                      </a:solidFill>
                    </a:lnL>
                    <a:lnR w="12700">
                      <a:solidFill>
                        <a:srgbClr val="000000"/>
                      </a:solidFill>
                    </a:lnR>
                    <a:lnT w="12700">
                      <a:solidFill>
                        <a:srgbClr val="000000"/>
                      </a:solidFill>
                    </a:lnT>
                    <a:lnB w="12700">
                      <a:solidFill>
                        <a:srgbClr val="000000"/>
                      </a:solidFill>
                    </a:lnB>
                    <a:solidFill>
                      <a:schemeClr val="bg1"/>
                    </a:solidFill>
                  </a:tcPr>
                </a:tc>
                <a:tc>
                  <a:txBody>
                    <a:bodyPr/>
                    <a:lstStyle/>
                    <a:p>
                      <a:pPr lvl="0" algn="ctr">
                        <a:lnSpc>
                          <a:spcPct val="114999"/>
                        </a:lnSpc>
                        <a:spcAft>
                          <a:spcPts val="800"/>
                        </a:spcAft>
                        <a:buNone/>
                      </a:pPr>
                      <a:r>
                        <a:rPr lang="en-GB" sz="900" b="0" i="0" u="none" strike="noStrike" kern="100" noProof="0">
                          <a:solidFill>
                            <a:srgbClr val="FFFFFF"/>
                          </a:solidFill>
                          <a:effectLst/>
                          <a:latin typeface="Univers Condensed Light"/>
                        </a:rPr>
                        <a:t>EA.30</a:t>
                      </a:r>
                      <a:endParaRPr lang="en-US"/>
                    </a:p>
                  </a:txBody>
                  <a:tcPr marL="24789" marR="24789" marT="0" marB="0" anchor="ctr">
                    <a:lnL w="12700">
                      <a:solidFill>
                        <a:srgbClr val="000000"/>
                      </a:solidFill>
                    </a:lnL>
                    <a:lnR w="12700">
                      <a:solidFill>
                        <a:srgbClr val="000000"/>
                      </a:solidFill>
                    </a:lnR>
                    <a:lnT w="12700">
                      <a:solidFill>
                        <a:srgbClr val="000000"/>
                      </a:solidFill>
                    </a:lnT>
                    <a:lnB w="12700">
                      <a:solidFill>
                        <a:srgbClr val="000000"/>
                      </a:solidFill>
                    </a:lnB>
                    <a:solidFill>
                      <a:schemeClr val="accent5">
                        <a:lumMod val="40000"/>
                        <a:lumOff val="60000"/>
                      </a:schemeClr>
                    </a:solidFill>
                  </a:tcPr>
                </a:tc>
                <a:extLst>
                  <a:ext uri="{0D108BD9-81ED-4DB2-BD59-A6C34878D82A}">
                    <a16:rowId xmlns:a16="http://schemas.microsoft.com/office/drawing/2014/main" val="4012116905"/>
                  </a:ext>
                </a:extLst>
              </a:tr>
            </a:tbl>
          </a:graphicData>
        </a:graphic>
      </p:graphicFrame>
    </p:spTree>
    <p:extLst>
      <p:ext uri="{BB962C8B-B14F-4D97-AF65-F5344CB8AC3E}">
        <p14:creationId xmlns:p14="http://schemas.microsoft.com/office/powerpoint/2010/main" val="186983785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63F7C-0F7B-9F76-6F30-5C8B57DF6F77}"/>
            </a:ext>
          </a:extLst>
        </p:cNvPr>
        <p:cNvGrpSpPr/>
        <p:nvPr/>
      </p:nvGrpSpPr>
      <p:grpSpPr>
        <a:xfrm>
          <a:off x="0" y="0"/>
          <a:ext cx="0" cy="0"/>
          <a:chOff x="0" y="0"/>
          <a:chExt cx="0" cy="0"/>
        </a:xfrm>
      </p:grpSpPr>
      <p:pic>
        <p:nvPicPr>
          <p:cNvPr id="7" name="Picture 6" descr="A rainbow in a black background&#10;&#10;AI-generated content may be incorrect.">
            <a:extLst>
              <a:ext uri="{FF2B5EF4-FFF2-40B4-BE49-F238E27FC236}">
                <a16:creationId xmlns:a16="http://schemas.microsoft.com/office/drawing/2014/main" id="{8782D1D8-B409-855D-3C6D-385713F34BBC}"/>
              </a:ext>
            </a:extLst>
          </p:cNvPr>
          <p:cNvPicPr>
            <a:picLocks noChangeAspect="1"/>
          </p:cNvPicPr>
          <p:nvPr/>
        </p:nvPicPr>
        <p:blipFill>
          <a:blip r:embed="rId2">
            <a:alphaModFix amt="20000"/>
            <a:lum bright="40000" contrast="-40000"/>
          </a:blip>
          <a:srcRect l="39228" t="58256" r="-2"/>
          <a:stretch/>
        </p:blipFill>
        <p:spPr>
          <a:xfrm rot="10800000">
            <a:off x="3139574" y="3066956"/>
            <a:ext cx="6769167" cy="3795760"/>
          </a:xfrm>
          <a:prstGeom prst="rect">
            <a:avLst/>
          </a:prstGeom>
        </p:spPr>
      </p:pic>
      <p:sp>
        <p:nvSpPr>
          <p:cNvPr id="4" name="Slide Number Placeholder 3">
            <a:extLst>
              <a:ext uri="{FF2B5EF4-FFF2-40B4-BE49-F238E27FC236}">
                <a16:creationId xmlns:a16="http://schemas.microsoft.com/office/drawing/2014/main" id="{12DF6154-B423-0E54-8D50-966166E6648E}"/>
              </a:ext>
            </a:extLst>
          </p:cNvPr>
          <p:cNvSpPr>
            <a:spLocks noGrp="1"/>
          </p:cNvSpPr>
          <p:nvPr>
            <p:ph type="sldNum" sz="quarter" idx="12"/>
          </p:nvPr>
        </p:nvSpPr>
        <p:spPr/>
        <p:txBody>
          <a:bodyPr/>
          <a:lstStyle/>
          <a:p>
            <a:r>
              <a:rPr lang="en-GB"/>
              <a:t>73</a:t>
            </a:r>
            <a:endParaRPr lang="en-US"/>
          </a:p>
        </p:txBody>
      </p:sp>
      <p:sp>
        <p:nvSpPr>
          <p:cNvPr id="5" name="TextBox 4">
            <a:extLst>
              <a:ext uri="{FF2B5EF4-FFF2-40B4-BE49-F238E27FC236}">
                <a16:creationId xmlns:a16="http://schemas.microsoft.com/office/drawing/2014/main" id="{2BB6C8A8-EB67-0F1B-007D-FF045670948F}"/>
              </a:ext>
            </a:extLst>
          </p:cNvPr>
          <p:cNvSpPr txBox="1"/>
          <p:nvPr/>
        </p:nvSpPr>
        <p:spPr>
          <a:xfrm>
            <a:off x="442268" y="366959"/>
            <a:ext cx="6518366" cy="369332"/>
          </a:xfrm>
          <a:prstGeom prst="rect">
            <a:avLst/>
          </a:prstGeom>
          <a:noFill/>
        </p:spPr>
        <p:txBody>
          <a:bodyPr wrap="square" lIns="91440" tIns="45720" rIns="91440" bIns="45720" rtlCol="0" anchor="t">
            <a:spAutoFit/>
          </a:bodyPr>
          <a:lstStyle/>
          <a:p>
            <a:pPr>
              <a:defRPr/>
            </a:pPr>
            <a:r>
              <a:rPr lang="en-GB" b="1">
                <a:solidFill>
                  <a:srgbClr val="834AAD"/>
                </a:solidFill>
                <a:latin typeface="Aptos Black"/>
              </a:rPr>
              <a:t>Children and Young People</a:t>
            </a:r>
          </a:p>
        </p:txBody>
      </p:sp>
      <p:sp>
        <p:nvSpPr>
          <p:cNvPr id="66" name="TextBox 65">
            <a:extLst>
              <a:ext uri="{FF2B5EF4-FFF2-40B4-BE49-F238E27FC236}">
                <a16:creationId xmlns:a16="http://schemas.microsoft.com/office/drawing/2014/main" id="{3744087F-BC76-B2A6-2DBD-922717493B21}"/>
              </a:ext>
            </a:extLst>
          </p:cNvPr>
          <p:cNvSpPr txBox="1"/>
          <p:nvPr/>
        </p:nvSpPr>
        <p:spPr>
          <a:xfrm>
            <a:off x="446848" y="588153"/>
            <a:ext cx="9136445" cy="1569660"/>
          </a:xfrm>
          <a:prstGeom prst="rect">
            <a:avLst/>
          </a:prstGeom>
          <a:noFill/>
        </p:spPr>
        <p:txBody>
          <a:bodyPr wrap="square" lIns="91440" tIns="45720" rIns="91440" bIns="45720" anchor="t">
            <a:spAutoFit/>
          </a:bodyPr>
          <a:lstStyle/>
          <a:p>
            <a:pPr algn="just">
              <a:spcAft>
                <a:spcPts val="600"/>
              </a:spcAft>
              <a:defRPr/>
            </a:pPr>
            <a:r>
              <a:rPr lang="en-GB" sz="1200">
                <a:latin typeface="Aptos"/>
                <a:ea typeface="Verdana"/>
                <a:cs typeface="Helvetica"/>
              </a:rPr>
              <a:t>Our ambition is to promote and support a healthy start in life for children, young people and their families as they grow and develop. We want to ensure that all children and young people are able to reach their full potential and be emotionally and physically healthy; giving them the best start in life. Our team of multi-skilled professionals work alongside children, young people and their families to support their needs and provide effective and safe care, working in a suitable child-friendly environment. Working in partnership with other organisations, children, young people and their families, we aim to safeguard the health and wellbeing of children and young people within the Swansea Bay University Health Board area. We strongly believe that by working in conjunction with the goals of the Healthy Child Wales Programme, we will support a positive impact to children’s health, social and educational development; optimising their longer-term potential. </a:t>
            </a:r>
            <a:endParaRPr lang="en-US">
              <a:latin typeface="Aptos"/>
              <a:ea typeface="Verdana"/>
              <a:cs typeface="Helvetica"/>
            </a:endParaRPr>
          </a:p>
        </p:txBody>
      </p:sp>
      <p:grpSp>
        <p:nvGrpSpPr>
          <p:cNvPr id="67" name="Group 66">
            <a:extLst>
              <a:ext uri="{FF2B5EF4-FFF2-40B4-BE49-F238E27FC236}">
                <a16:creationId xmlns:a16="http://schemas.microsoft.com/office/drawing/2014/main" id="{F43CA036-BE71-1C4C-86EA-488F1523B5D3}"/>
              </a:ext>
            </a:extLst>
          </p:cNvPr>
          <p:cNvGrpSpPr/>
          <p:nvPr/>
        </p:nvGrpSpPr>
        <p:grpSpPr>
          <a:xfrm>
            <a:off x="449015" y="2124544"/>
            <a:ext cx="5571907" cy="4252814"/>
            <a:chOff x="476052" y="2595343"/>
            <a:chExt cx="5571907" cy="4252814"/>
          </a:xfrm>
        </p:grpSpPr>
        <p:grpSp>
          <p:nvGrpSpPr>
            <p:cNvPr id="68" name="Group 67">
              <a:extLst>
                <a:ext uri="{FF2B5EF4-FFF2-40B4-BE49-F238E27FC236}">
                  <a16:creationId xmlns:a16="http://schemas.microsoft.com/office/drawing/2014/main" id="{5C271B0B-78BD-EF7A-A728-6BDE018A4C03}"/>
                </a:ext>
              </a:extLst>
            </p:cNvPr>
            <p:cNvGrpSpPr/>
            <p:nvPr/>
          </p:nvGrpSpPr>
          <p:grpSpPr>
            <a:xfrm>
              <a:off x="530573" y="3987768"/>
              <a:ext cx="5517386" cy="708464"/>
              <a:chOff x="530573" y="3987768"/>
              <a:chExt cx="5517386" cy="708464"/>
            </a:xfrm>
          </p:grpSpPr>
          <p:grpSp>
            <p:nvGrpSpPr>
              <p:cNvPr id="94" name="Group 93">
                <a:extLst>
                  <a:ext uri="{FF2B5EF4-FFF2-40B4-BE49-F238E27FC236}">
                    <a16:creationId xmlns:a16="http://schemas.microsoft.com/office/drawing/2014/main" id="{50BCA87A-CE90-FD06-D6A2-3CA2C756044A}"/>
                  </a:ext>
                </a:extLst>
              </p:cNvPr>
              <p:cNvGrpSpPr/>
              <p:nvPr/>
            </p:nvGrpSpPr>
            <p:grpSpPr>
              <a:xfrm>
                <a:off x="530573" y="4026799"/>
                <a:ext cx="5517386" cy="648000"/>
                <a:chOff x="530573" y="4396702"/>
                <a:chExt cx="5517386" cy="648000"/>
              </a:xfrm>
            </p:grpSpPr>
            <p:sp>
              <p:nvSpPr>
                <p:cNvPr id="96" name="Arrow: Pentagon 95">
                  <a:extLst>
                    <a:ext uri="{FF2B5EF4-FFF2-40B4-BE49-F238E27FC236}">
                      <a16:creationId xmlns:a16="http://schemas.microsoft.com/office/drawing/2014/main" id="{CFC33BCA-DDF6-6B1F-3115-2CE6C43B8D24}"/>
                    </a:ext>
                  </a:extLst>
                </p:cNvPr>
                <p:cNvSpPr/>
                <p:nvPr/>
              </p:nvSpPr>
              <p:spPr>
                <a:xfrm>
                  <a:off x="530573" y="4396702"/>
                  <a:ext cx="5517386" cy="648000"/>
                </a:xfrm>
                <a:prstGeom prst="rect">
                  <a:avLst/>
                </a:prstGeom>
                <a:solidFill>
                  <a:srgbClr val="80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7" name="Rectangle 96">
                  <a:extLst>
                    <a:ext uri="{FF2B5EF4-FFF2-40B4-BE49-F238E27FC236}">
                      <a16:creationId xmlns:a16="http://schemas.microsoft.com/office/drawing/2014/main" id="{B43BB148-09D4-B26A-5AD4-1DB32088FF1F}"/>
                    </a:ext>
                  </a:extLst>
                </p:cNvPr>
                <p:cNvSpPr/>
                <p:nvPr/>
              </p:nvSpPr>
              <p:spPr>
                <a:xfrm>
                  <a:off x="706449" y="4592570"/>
                  <a:ext cx="543739"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rPr>
                    <a:t>SAFE</a:t>
                  </a:r>
                </a:p>
              </p:txBody>
            </p:sp>
          </p:grpSp>
          <p:sp>
            <p:nvSpPr>
              <p:cNvPr id="95" name="Rectangle 94">
                <a:extLst>
                  <a:ext uri="{FF2B5EF4-FFF2-40B4-BE49-F238E27FC236}">
                    <a16:creationId xmlns:a16="http://schemas.microsoft.com/office/drawing/2014/main" id="{3E1A1CF4-6F3F-0D0E-2624-77CC73378D17}"/>
                  </a:ext>
                </a:extLst>
              </p:cNvPr>
              <p:cNvSpPr/>
              <p:nvPr/>
            </p:nvSpPr>
            <p:spPr>
              <a:xfrm>
                <a:off x="1507574" y="3987768"/>
                <a:ext cx="4433455" cy="708464"/>
              </a:xfrm>
              <a:prstGeom prst="rect">
                <a:avLst/>
              </a:prstGeom>
            </p:spPr>
            <p:txBody>
              <a:bodyPr wrap="square">
                <a:spAutoFit/>
              </a:bodyPr>
              <a:lstStyle/>
              <a:p>
                <a:pPr marL="6350" indent="-6350" algn="just">
                  <a:lnSpc>
                    <a:spcPts val="1200"/>
                  </a:lnSpc>
                  <a:spcAft>
                    <a:spcPts val="65"/>
                  </a:spcAft>
                </a:pPr>
                <a:r>
                  <a:rPr lang="en-GB" sz="1100" kern="0">
                    <a:solidFill>
                      <a:schemeClr val="bg1"/>
                    </a:solidFill>
                    <a:ea typeface="Calibri" panose="020F0502020204030204" pitchFamily="34" charset="0"/>
                    <a:cs typeface="Arial" panose="020B0604020202020204" pitchFamily="34" charset="0"/>
                  </a:rPr>
                  <a:t>Children and Young people are appropriately safeguarded including in transition to adult services. They are treated in a way that supports them to feel mentally and emotionally strong, in suitable </a:t>
                </a:r>
                <a:r>
                  <a:rPr lang="en-GB" sz="1100" kern="0" err="1">
                    <a:solidFill>
                      <a:schemeClr val="bg1"/>
                    </a:solidFill>
                    <a:ea typeface="Calibri" panose="020F0502020204030204" pitchFamily="34" charset="0"/>
                    <a:cs typeface="Arial" panose="020B0604020202020204" pitchFamily="34" charset="0"/>
                  </a:rPr>
                  <a:t>locatiosn</a:t>
                </a:r>
                <a:r>
                  <a:rPr lang="en-GB" sz="1100" kern="0">
                    <a:solidFill>
                      <a:schemeClr val="bg1"/>
                    </a:solidFill>
                    <a:ea typeface="Calibri" panose="020F0502020204030204" pitchFamily="34" charset="0"/>
                    <a:cs typeface="Arial" panose="020B0604020202020204" pitchFamily="34" charset="0"/>
                  </a:rPr>
                  <a:t> and with as much continuity as possible.</a:t>
                </a:r>
              </a:p>
            </p:txBody>
          </p:sp>
        </p:grpSp>
        <p:grpSp>
          <p:nvGrpSpPr>
            <p:cNvPr id="69" name="Group 68">
              <a:extLst>
                <a:ext uri="{FF2B5EF4-FFF2-40B4-BE49-F238E27FC236}">
                  <a16:creationId xmlns:a16="http://schemas.microsoft.com/office/drawing/2014/main" id="{A813F366-2FBF-F0A3-AD4C-5CD766305C09}"/>
                </a:ext>
              </a:extLst>
            </p:cNvPr>
            <p:cNvGrpSpPr/>
            <p:nvPr/>
          </p:nvGrpSpPr>
          <p:grpSpPr>
            <a:xfrm>
              <a:off x="530573" y="4742527"/>
              <a:ext cx="5517386" cy="648000"/>
              <a:chOff x="530573" y="4742527"/>
              <a:chExt cx="5517386" cy="648000"/>
            </a:xfrm>
          </p:grpSpPr>
          <p:grpSp>
            <p:nvGrpSpPr>
              <p:cNvPr id="90" name="Group 89">
                <a:extLst>
                  <a:ext uri="{FF2B5EF4-FFF2-40B4-BE49-F238E27FC236}">
                    <a16:creationId xmlns:a16="http://schemas.microsoft.com/office/drawing/2014/main" id="{8C5EA032-FC05-914F-593E-64E04BC3A9F3}"/>
                  </a:ext>
                </a:extLst>
              </p:cNvPr>
              <p:cNvGrpSpPr/>
              <p:nvPr/>
            </p:nvGrpSpPr>
            <p:grpSpPr>
              <a:xfrm>
                <a:off x="530573" y="4742527"/>
                <a:ext cx="5517386" cy="648000"/>
                <a:chOff x="530573" y="5291306"/>
                <a:chExt cx="5517386" cy="648000"/>
              </a:xfrm>
            </p:grpSpPr>
            <p:sp>
              <p:nvSpPr>
                <p:cNvPr id="92" name="Arrow: Pentagon 91">
                  <a:extLst>
                    <a:ext uri="{FF2B5EF4-FFF2-40B4-BE49-F238E27FC236}">
                      <a16:creationId xmlns:a16="http://schemas.microsoft.com/office/drawing/2014/main" id="{B7B369B2-63B3-A591-A296-2B5268803B89}"/>
                    </a:ext>
                  </a:extLst>
                </p:cNvPr>
                <p:cNvSpPr/>
                <p:nvPr/>
              </p:nvSpPr>
              <p:spPr>
                <a:xfrm>
                  <a:off x="530573" y="5291306"/>
                  <a:ext cx="5517386" cy="648000"/>
                </a:xfrm>
                <a:prstGeom prst="rect">
                  <a:avLst/>
                </a:prstGeom>
                <a:solidFill>
                  <a:srgbClr val="B87A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3" name="Rectangle 92">
                  <a:extLst>
                    <a:ext uri="{FF2B5EF4-FFF2-40B4-BE49-F238E27FC236}">
                      <a16:creationId xmlns:a16="http://schemas.microsoft.com/office/drawing/2014/main" id="{DDF64673-6BCB-D563-6144-CE07B6FA7FB2}"/>
                    </a:ext>
                  </a:extLst>
                </p:cNvPr>
                <p:cNvSpPr/>
                <p:nvPr/>
              </p:nvSpPr>
              <p:spPr>
                <a:xfrm>
                  <a:off x="638983" y="5487174"/>
                  <a:ext cx="691216"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cs typeface="Arial" panose="020B0604020202020204" pitchFamily="34" charset="0"/>
                    </a:rPr>
                    <a:t>TIMELY</a:t>
                  </a:r>
                </a:p>
              </p:txBody>
            </p:sp>
          </p:grpSp>
          <p:sp>
            <p:nvSpPr>
              <p:cNvPr id="91" name="Rectangle 90">
                <a:extLst>
                  <a:ext uri="{FF2B5EF4-FFF2-40B4-BE49-F238E27FC236}">
                    <a16:creationId xmlns:a16="http://schemas.microsoft.com/office/drawing/2014/main" id="{F81F95C9-4E92-7E2F-C109-880333D832AB}"/>
                  </a:ext>
                </a:extLst>
              </p:cNvPr>
              <p:cNvSpPr/>
              <p:nvPr/>
            </p:nvSpPr>
            <p:spPr>
              <a:xfrm>
                <a:off x="1522358" y="4767323"/>
                <a:ext cx="4433455" cy="550343"/>
              </a:xfrm>
              <a:prstGeom prst="rect">
                <a:avLst/>
              </a:prstGeom>
            </p:spPr>
            <p:txBody>
              <a:bodyPr wrap="square">
                <a:spAutoFit/>
              </a:bodyPr>
              <a:lstStyle/>
              <a:p>
                <a:pPr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Children and Young people receive the appropriate care, treatment and interventions at the right time and is focussed on prevention to get the best start in life.</a:t>
                </a:r>
              </a:p>
            </p:txBody>
          </p:sp>
        </p:grpSp>
        <p:grpSp>
          <p:nvGrpSpPr>
            <p:cNvPr id="70" name="Group 69">
              <a:extLst>
                <a:ext uri="{FF2B5EF4-FFF2-40B4-BE49-F238E27FC236}">
                  <a16:creationId xmlns:a16="http://schemas.microsoft.com/office/drawing/2014/main" id="{C8B1A550-C1BD-BE2A-E46E-1BAA45C9941F}"/>
                </a:ext>
              </a:extLst>
            </p:cNvPr>
            <p:cNvGrpSpPr/>
            <p:nvPr/>
          </p:nvGrpSpPr>
          <p:grpSpPr>
            <a:xfrm>
              <a:off x="477520" y="5459633"/>
              <a:ext cx="5570439" cy="648000"/>
              <a:chOff x="477520" y="5459633"/>
              <a:chExt cx="5570439" cy="648000"/>
            </a:xfrm>
          </p:grpSpPr>
          <p:grpSp>
            <p:nvGrpSpPr>
              <p:cNvPr id="86" name="Group 85">
                <a:extLst>
                  <a:ext uri="{FF2B5EF4-FFF2-40B4-BE49-F238E27FC236}">
                    <a16:creationId xmlns:a16="http://schemas.microsoft.com/office/drawing/2014/main" id="{4E89E36C-393B-C21C-6333-95ECDD9446D1}"/>
                  </a:ext>
                </a:extLst>
              </p:cNvPr>
              <p:cNvGrpSpPr/>
              <p:nvPr/>
            </p:nvGrpSpPr>
            <p:grpSpPr>
              <a:xfrm>
                <a:off x="477520" y="5459633"/>
                <a:ext cx="5570439" cy="648000"/>
                <a:chOff x="477520" y="6173558"/>
                <a:chExt cx="5570439" cy="648000"/>
              </a:xfrm>
            </p:grpSpPr>
            <p:sp>
              <p:nvSpPr>
                <p:cNvPr id="88" name="Arrow: Pentagon 87">
                  <a:extLst>
                    <a:ext uri="{FF2B5EF4-FFF2-40B4-BE49-F238E27FC236}">
                      <a16:creationId xmlns:a16="http://schemas.microsoft.com/office/drawing/2014/main" id="{CB068061-3DF1-7030-1225-787B02A28D99}"/>
                    </a:ext>
                  </a:extLst>
                </p:cNvPr>
                <p:cNvSpPr/>
                <p:nvPr/>
              </p:nvSpPr>
              <p:spPr>
                <a:xfrm>
                  <a:off x="530573" y="6173558"/>
                  <a:ext cx="5517386" cy="648000"/>
                </a:xfrm>
                <a:prstGeom prst="rect">
                  <a:avLst/>
                </a:prstGeom>
                <a:solidFill>
                  <a:srgbClr val="DC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9" name="Rectangle 88">
                  <a:extLst>
                    <a:ext uri="{FF2B5EF4-FFF2-40B4-BE49-F238E27FC236}">
                      <a16:creationId xmlns:a16="http://schemas.microsoft.com/office/drawing/2014/main" id="{536FB3BB-72D6-D3BC-3006-C750DFF60BCC}"/>
                    </a:ext>
                  </a:extLst>
                </p:cNvPr>
                <p:cNvSpPr/>
                <p:nvPr/>
              </p:nvSpPr>
              <p:spPr>
                <a:xfrm>
                  <a:off x="477520" y="6369426"/>
                  <a:ext cx="942887"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rPr>
                    <a:t>EFFECTIVE</a:t>
                  </a:r>
                </a:p>
              </p:txBody>
            </p:sp>
          </p:grpSp>
          <p:sp>
            <p:nvSpPr>
              <p:cNvPr id="87" name="Rectangle 86">
                <a:extLst>
                  <a:ext uri="{FF2B5EF4-FFF2-40B4-BE49-F238E27FC236}">
                    <a16:creationId xmlns:a16="http://schemas.microsoft.com/office/drawing/2014/main" id="{3991B10B-1C56-E3B5-8ECC-C89A3F215285}"/>
                  </a:ext>
                </a:extLst>
              </p:cNvPr>
              <p:cNvSpPr/>
              <p:nvPr/>
            </p:nvSpPr>
            <p:spPr>
              <a:xfrm>
                <a:off x="1502090" y="5593242"/>
                <a:ext cx="4398326" cy="400687"/>
              </a:xfrm>
              <a:prstGeom prst="rect">
                <a:avLst/>
              </a:prstGeom>
            </p:spPr>
            <p:txBody>
              <a:bodyPr wrap="square">
                <a:spAutoFit/>
              </a:bodyPr>
              <a:lstStyle/>
              <a:p>
                <a:pPr marL="6350" indent="-6350" algn="just">
                  <a:lnSpc>
                    <a:spcPts val="1200"/>
                  </a:lnSpc>
                  <a:spcAft>
                    <a:spcPts val="65"/>
                  </a:spcAft>
                </a:pPr>
                <a:r>
                  <a:rPr lang="en-GB" sz="1100" kern="0">
                    <a:solidFill>
                      <a:schemeClr val="bg1"/>
                    </a:solidFill>
                    <a:ea typeface="Calibri" panose="020F0502020204030204" pitchFamily="34" charset="0"/>
                    <a:cs typeface="Arial" panose="020B0604020202020204" pitchFamily="34" charset="0"/>
                  </a:rPr>
                  <a:t>Children and Young People have access to support, diagnostics, treatment and care that achieve optimal healthcare outcomes.</a:t>
                </a:r>
              </a:p>
            </p:txBody>
          </p:sp>
        </p:grpSp>
        <p:grpSp>
          <p:nvGrpSpPr>
            <p:cNvPr id="71" name="Group 70">
              <a:extLst>
                <a:ext uri="{FF2B5EF4-FFF2-40B4-BE49-F238E27FC236}">
                  <a16:creationId xmlns:a16="http://schemas.microsoft.com/office/drawing/2014/main" id="{61B24136-0C9D-2398-5799-6445B19D8078}"/>
                </a:ext>
              </a:extLst>
            </p:cNvPr>
            <p:cNvGrpSpPr/>
            <p:nvPr/>
          </p:nvGrpSpPr>
          <p:grpSpPr>
            <a:xfrm>
              <a:off x="493005" y="3271590"/>
              <a:ext cx="5554954" cy="702693"/>
              <a:chOff x="493005" y="3271590"/>
              <a:chExt cx="5554954" cy="702693"/>
            </a:xfrm>
          </p:grpSpPr>
          <p:grpSp>
            <p:nvGrpSpPr>
              <p:cNvPr id="82" name="Group 81">
                <a:extLst>
                  <a:ext uri="{FF2B5EF4-FFF2-40B4-BE49-F238E27FC236}">
                    <a16:creationId xmlns:a16="http://schemas.microsoft.com/office/drawing/2014/main" id="{F4C41A8C-A3B2-8801-BE54-B26D8BBD2CD3}"/>
                  </a:ext>
                </a:extLst>
              </p:cNvPr>
              <p:cNvGrpSpPr/>
              <p:nvPr/>
            </p:nvGrpSpPr>
            <p:grpSpPr>
              <a:xfrm>
                <a:off x="493005" y="3311071"/>
                <a:ext cx="5554954" cy="648000"/>
                <a:chOff x="493005" y="3490297"/>
                <a:chExt cx="5554954" cy="648000"/>
              </a:xfrm>
            </p:grpSpPr>
            <p:sp>
              <p:nvSpPr>
                <p:cNvPr id="84" name="Arrow: Pentagon 83">
                  <a:extLst>
                    <a:ext uri="{FF2B5EF4-FFF2-40B4-BE49-F238E27FC236}">
                      <a16:creationId xmlns:a16="http://schemas.microsoft.com/office/drawing/2014/main" id="{D9ED62F2-0945-C061-0D92-7C7D48DB08F8}"/>
                    </a:ext>
                  </a:extLst>
                </p:cNvPr>
                <p:cNvSpPr/>
                <p:nvPr/>
              </p:nvSpPr>
              <p:spPr>
                <a:xfrm>
                  <a:off x="530573" y="3490297"/>
                  <a:ext cx="5517386" cy="648000"/>
                </a:xfrm>
                <a:prstGeom prst="rect">
                  <a:avLst/>
                </a:prstGeom>
                <a:solidFill>
                  <a:srgbClr val="07C1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5" name="Rectangle 84">
                  <a:extLst>
                    <a:ext uri="{FF2B5EF4-FFF2-40B4-BE49-F238E27FC236}">
                      <a16:creationId xmlns:a16="http://schemas.microsoft.com/office/drawing/2014/main" id="{7CEC799B-4D86-FAA9-E991-2AD5A40E63A9}"/>
                    </a:ext>
                  </a:extLst>
                </p:cNvPr>
                <p:cNvSpPr/>
                <p:nvPr/>
              </p:nvSpPr>
              <p:spPr>
                <a:xfrm>
                  <a:off x="493005" y="3686165"/>
                  <a:ext cx="915636"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rPr>
                    <a:t>EFFICIENT</a:t>
                  </a:r>
                </a:p>
              </p:txBody>
            </p:sp>
          </p:grpSp>
          <p:sp>
            <p:nvSpPr>
              <p:cNvPr id="83" name="Rectangle 82">
                <a:extLst>
                  <a:ext uri="{FF2B5EF4-FFF2-40B4-BE49-F238E27FC236}">
                    <a16:creationId xmlns:a16="http://schemas.microsoft.com/office/drawing/2014/main" id="{008ABBD6-EEA0-3915-9D54-CFCC3A984AE0}"/>
                  </a:ext>
                </a:extLst>
              </p:cNvPr>
              <p:cNvSpPr/>
              <p:nvPr/>
            </p:nvSpPr>
            <p:spPr>
              <a:xfrm>
                <a:off x="1502090" y="3271590"/>
                <a:ext cx="4440438" cy="702693"/>
              </a:xfrm>
              <a:prstGeom prst="rect">
                <a:avLst/>
              </a:prstGeom>
            </p:spPr>
            <p:txBody>
              <a:bodyPr wrap="square">
                <a:spAutoFit/>
              </a:bodyPr>
              <a:lstStyle/>
              <a:p>
                <a:pPr lvl="0"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Children and Young People’s care and treatment is well documented, coordinated and seamless, supported by technology, ensuring relevant information is accurate, complete and shared between appropriate stakeholders. </a:t>
                </a:r>
              </a:p>
            </p:txBody>
          </p:sp>
        </p:grpSp>
        <p:grpSp>
          <p:nvGrpSpPr>
            <p:cNvPr id="72" name="Group 71">
              <a:extLst>
                <a:ext uri="{FF2B5EF4-FFF2-40B4-BE49-F238E27FC236}">
                  <a16:creationId xmlns:a16="http://schemas.microsoft.com/office/drawing/2014/main" id="{58930CC7-881C-7D5C-C85C-F74D728A0067}"/>
                </a:ext>
              </a:extLst>
            </p:cNvPr>
            <p:cNvGrpSpPr/>
            <p:nvPr/>
          </p:nvGrpSpPr>
          <p:grpSpPr>
            <a:xfrm>
              <a:off x="476052" y="2595343"/>
              <a:ext cx="5571907" cy="648000"/>
              <a:chOff x="476052" y="2595343"/>
              <a:chExt cx="5571907" cy="648000"/>
            </a:xfrm>
          </p:grpSpPr>
          <p:grpSp>
            <p:nvGrpSpPr>
              <p:cNvPr id="78" name="Group 77">
                <a:extLst>
                  <a:ext uri="{FF2B5EF4-FFF2-40B4-BE49-F238E27FC236}">
                    <a16:creationId xmlns:a16="http://schemas.microsoft.com/office/drawing/2014/main" id="{5E21B184-6D72-45D9-B98A-C5642EB616D1}"/>
                  </a:ext>
                </a:extLst>
              </p:cNvPr>
              <p:cNvGrpSpPr/>
              <p:nvPr/>
            </p:nvGrpSpPr>
            <p:grpSpPr>
              <a:xfrm>
                <a:off x="476052" y="2595343"/>
                <a:ext cx="5571907" cy="648000"/>
                <a:chOff x="476052" y="2595343"/>
                <a:chExt cx="5571907" cy="648000"/>
              </a:xfrm>
            </p:grpSpPr>
            <p:sp>
              <p:nvSpPr>
                <p:cNvPr id="80" name="Arrow: Pentagon 79">
                  <a:extLst>
                    <a:ext uri="{FF2B5EF4-FFF2-40B4-BE49-F238E27FC236}">
                      <a16:creationId xmlns:a16="http://schemas.microsoft.com/office/drawing/2014/main" id="{27C5E747-536E-1075-FCE6-DD91E33AFF02}"/>
                    </a:ext>
                  </a:extLst>
                </p:cNvPr>
                <p:cNvSpPr/>
                <p:nvPr/>
              </p:nvSpPr>
              <p:spPr>
                <a:xfrm>
                  <a:off x="530573" y="2595343"/>
                  <a:ext cx="5517386" cy="648000"/>
                </a:xfrm>
                <a:prstGeom prst="rect">
                  <a:avLst/>
                </a:prstGeom>
                <a:solidFill>
                  <a:srgbClr val="677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1" name="Rectangle 80">
                  <a:extLst>
                    <a:ext uri="{FF2B5EF4-FFF2-40B4-BE49-F238E27FC236}">
                      <a16:creationId xmlns:a16="http://schemas.microsoft.com/office/drawing/2014/main" id="{A458BE1A-37BD-165D-6CD7-09B63DA101EE}"/>
                    </a:ext>
                  </a:extLst>
                </p:cNvPr>
                <p:cNvSpPr/>
                <p:nvPr/>
              </p:nvSpPr>
              <p:spPr>
                <a:xfrm>
                  <a:off x="476052" y="2791211"/>
                  <a:ext cx="974947" cy="259558"/>
                </a:xfrm>
                <a:prstGeom prst="rect">
                  <a:avLst/>
                </a:prstGeom>
              </p:spPr>
              <p:txBody>
                <a:bodyPr wrap="none" lIns="91440" tIns="45720" rIns="91440" bIns="45720" anchor="t">
                  <a:spAutoFit/>
                </a:bodyPr>
                <a:lstStyle/>
                <a:p>
                  <a:pPr lvl="0" algn="ctr" defTabSz="1644650">
                    <a:lnSpc>
                      <a:spcPct val="90000"/>
                    </a:lnSpc>
                    <a:spcBef>
                      <a:spcPct val="0"/>
                    </a:spcBef>
                    <a:spcAft>
                      <a:spcPct val="35000"/>
                    </a:spcAft>
                    <a:defRPr/>
                  </a:pPr>
                  <a:r>
                    <a:rPr lang="en-US" sz="1200" b="1" kern="0">
                      <a:solidFill>
                        <a:schemeClr val="bg1"/>
                      </a:solidFill>
                      <a:cs typeface="Arial" panose="020B0604020202020204" pitchFamily="34" charset="0"/>
                    </a:rPr>
                    <a:t>EQUITABLE</a:t>
                  </a:r>
                </a:p>
              </p:txBody>
            </p:sp>
          </p:grpSp>
          <p:sp>
            <p:nvSpPr>
              <p:cNvPr id="79" name="Rectangle 78">
                <a:extLst>
                  <a:ext uri="{FF2B5EF4-FFF2-40B4-BE49-F238E27FC236}">
                    <a16:creationId xmlns:a16="http://schemas.microsoft.com/office/drawing/2014/main" id="{8087778A-A3B3-84AE-80F4-1734487C6B5B}"/>
                  </a:ext>
                </a:extLst>
              </p:cNvPr>
              <p:cNvSpPr/>
              <p:nvPr/>
            </p:nvSpPr>
            <p:spPr>
              <a:xfrm>
                <a:off x="1505582" y="2719341"/>
                <a:ext cx="4433455" cy="397994"/>
              </a:xfrm>
              <a:prstGeom prst="rect">
                <a:avLst/>
              </a:prstGeom>
            </p:spPr>
            <p:txBody>
              <a:bodyPr wrap="square">
                <a:spAutoFit/>
              </a:bodyPr>
              <a:lstStyle/>
              <a:p>
                <a:pPr algn="just" defTabSz="1644650">
                  <a:lnSpc>
                    <a:spcPct val="90000"/>
                  </a:lnSpc>
                  <a:spcBef>
                    <a:spcPct val="0"/>
                  </a:spcBef>
                  <a:spcAft>
                    <a:spcPct val="35000"/>
                  </a:spcAft>
                  <a:defRPr/>
                </a:pPr>
                <a:r>
                  <a:rPr lang="en-GB" sz="1100" kern="0">
                    <a:solidFill>
                      <a:schemeClr val="bg1"/>
                    </a:solidFill>
                    <a:ea typeface="Calibri" panose="020F0502020204030204" pitchFamily="34" charset="0"/>
                    <a:cs typeface="Arial" panose="020B0604020202020204" pitchFamily="34" charset="0"/>
                  </a:rPr>
                  <a:t>Children and Young people’s services are based on population need and reduce inequity in outcomes and access. </a:t>
                </a:r>
                <a:endParaRPr lang="en-GB" sz="1100" kern="0">
                  <a:solidFill>
                    <a:schemeClr val="bg1"/>
                  </a:solidFill>
                  <a:highlight>
                    <a:srgbClr val="FFFF00"/>
                  </a:highlight>
                  <a:ea typeface="Calibri" panose="020F0502020204030204" pitchFamily="34" charset="0"/>
                  <a:cs typeface="Arial" panose="020B0604020202020204" pitchFamily="34" charset="0"/>
                </a:endParaRPr>
              </a:p>
            </p:txBody>
          </p:sp>
        </p:grpSp>
        <p:grpSp>
          <p:nvGrpSpPr>
            <p:cNvPr id="73" name="Group 72">
              <a:extLst>
                <a:ext uri="{FF2B5EF4-FFF2-40B4-BE49-F238E27FC236}">
                  <a16:creationId xmlns:a16="http://schemas.microsoft.com/office/drawing/2014/main" id="{5DBF261B-2CE8-B8B9-1A9C-3305F15096FD}"/>
                </a:ext>
              </a:extLst>
            </p:cNvPr>
            <p:cNvGrpSpPr/>
            <p:nvPr/>
          </p:nvGrpSpPr>
          <p:grpSpPr>
            <a:xfrm>
              <a:off x="491882" y="6195888"/>
              <a:ext cx="5556077" cy="652269"/>
              <a:chOff x="491882" y="6195888"/>
              <a:chExt cx="5556077" cy="652269"/>
            </a:xfrm>
          </p:grpSpPr>
          <p:grpSp>
            <p:nvGrpSpPr>
              <p:cNvPr id="74" name="Group 73">
                <a:extLst>
                  <a:ext uri="{FF2B5EF4-FFF2-40B4-BE49-F238E27FC236}">
                    <a16:creationId xmlns:a16="http://schemas.microsoft.com/office/drawing/2014/main" id="{09D0096F-A7C4-2A41-3447-B3C339EB67B3}"/>
                  </a:ext>
                </a:extLst>
              </p:cNvPr>
              <p:cNvGrpSpPr/>
              <p:nvPr/>
            </p:nvGrpSpPr>
            <p:grpSpPr>
              <a:xfrm>
                <a:off x="491882" y="6200157"/>
                <a:ext cx="5556077" cy="648000"/>
                <a:chOff x="466724" y="7138926"/>
                <a:chExt cx="5556077" cy="648000"/>
              </a:xfrm>
            </p:grpSpPr>
            <p:sp>
              <p:nvSpPr>
                <p:cNvPr id="76" name="Arrow: Pentagon 75">
                  <a:extLst>
                    <a:ext uri="{FF2B5EF4-FFF2-40B4-BE49-F238E27FC236}">
                      <a16:creationId xmlns:a16="http://schemas.microsoft.com/office/drawing/2014/main" id="{55ABF22A-6084-DF75-6CEF-B0D51EDAB3E2}"/>
                    </a:ext>
                  </a:extLst>
                </p:cNvPr>
                <p:cNvSpPr/>
                <p:nvPr/>
              </p:nvSpPr>
              <p:spPr>
                <a:xfrm>
                  <a:off x="505415" y="7138926"/>
                  <a:ext cx="5517386" cy="648000"/>
                </a:xfrm>
                <a:prstGeom prst="rect">
                  <a:avLst/>
                </a:prstGeom>
                <a:solidFill>
                  <a:srgbClr val="FF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7" name="Rectangle 76">
                  <a:extLst>
                    <a:ext uri="{FF2B5EF4-FFF2-40B4-BE49-F238E27FC236}">
                      <a16:creationId xmlns:a16="http://schemas.microsoft.com/office/drawing/2014/main" id="{7DF335B4-9417-5D7E-6258-B8A91CA6B3FD}"/>
                    </a:ext>
                  </a:extLst>
                </p:cNvPr>
                <p:cNvSpPr/>
                <p:nvPr/>
              </p:nvSpPr>
              <p:spPr>
                <a:xfrm>
                  <a:off x="466724" y="7223872"/>
                  <a:ext cx="1081842" cy="425758"/>
                </a:xfrm>
                <a:prstGeom prst="rect">
                  <a:avLst/>
                </a:prstGeom>
              </p:spPr>
              <p:txBody>
                <a:bodyPr wrap="square">
                  <a:spAutoFit/>
                </a:bodyPr>
                <a:lstStyle/>
                <a:p>
                  <a:pPr lvl="0" algn="ctr" defTabSz="1644650">
                    <a:lnSpc>
                      <a:spcPct val="90000"/>
                    </a:lnSpc>
                    <a:spcBef>
                      <a:spcPct val="0"/>
                    </a:spcBef>
                    <a:spcAft>
                      <a:spcPct val="35000"/>
                    </a:spcAft>
                    <a:defRPr/>
                  </a:pPr>
                  <a:r>
                    <a:rPr lang="en-US" sz="1200" b="1" kern="0">
                      <a:solidFill>
                        <a:schemeClr val="bg1"/>
                      </a:solidFill>
                    </a:rPr>
                    <a:t>PERSON CENTERED</a:t>
                  </a:r>
                </a:p>
              </p:txBody>
            </p:sp>
          </p:grpSp>
          <p:sp>
            <p:nvSpPr>
              <p:cNvPr id="75" name="Rectangle 74">
                <a:extLst>
                  <a:ext uri="{FF2B5EF4-FFF2-40B4-BE49-F238E27FC236}">
                    <a16:creationId xmlns:a16="http://schemas.microsoft.com/office/drawing/2014/main" id="{EDE123C9-87E1-6BA6-2D97-29B928F31D06}"/>
                  </a:ext>
                </a:extLst>
              </p:cNvPr>
              <p:cNvSpPr/>
              <p:nvPr/>
            </p:nvSpPr>
            <p:spPr>
              <a:xfrm>
                <a:off x="1557488" y="6195888"/>
                <a:ext cx="4398325" cy="612284"/>
              </a:xfrm>
              <a:prstGeom prst="rect">
                <a:avLst/>
              </a:prstGeom>
            </p:spPr>
            <p:txBody>
              <a:bodyPr wrap="square">
                <a:spAutoFit/>
              </a:bodyPr>
              <a:lstStyle/>
              <a:p>
                <a:pPr marL="6350" indent="-6350" algn="just">
                  <a:lnSpc>
                    <a:spcPts val="1000"/>
                  </a:lnSpc>
                  <a:spcAft>
                    <a:spcPts val="65"/>
                  </a:spcAft>
                </a:pPr>
                <a:r>
                  <a:rPr lang="en-GB" sz="1100" kern="0">
                    <a:solidFill>
                      <a:schemeClr val="bg1"/>
                    </a:solidFill>
                    <a:ea typeface="Calibri" panose="020F0502020204030204" pitchFamily="34" charset="0"/>
                    <a:cs typeface="Arial" panose="020B0604020202020204" pitchFamily="34" charset="0"/>
                  </a:rPr>
                  <a:t>Health professionals collaborate with Children, Young People and their advocates to inform, support and empower them to maximise their health and wellbeing.  Families and carers are informed and equipped to support the health and care of their children.</a:t>
                </a:r>
              </a:p>
            </p:txBody>
          </p:sp>
        </p:grpSp>
      </p:grpSp>
      <p:sp>
        <p:nvSpPr>
          <p:cNvPr id="6" name="TextBox 5">
            <a:extLst>
              <a:ext uri="{FF2B5EF4-FFF2-40B4-BE49-F238E27FC236}">
                <a16:creationId xmlns:a16="http://schemas.microsoft.com/office/drawing/2014/main" id="{8852D971-5A7F-00CF-532A-57FA585279D2}"/>
              </a:ext>
            </a:extLst>
          </p:cNvPr>
          <p:cNvSpPr txBox="1"/>
          <p:nvPr/>
        </p:nvSpPr>
        <p:spPr>
          <a:xfrm>
            <a:off x="6166894" y="1964306"/>
            <a:ext cx="3380762" cy="2921079"/>
          </a:xfrm>
          <a:prstGeom prst="bracketPair">
            <a:avLst>
              <a:gd name="adj" fmla="val 2528"/>
            </a:avLst>
          </a:prstGeom>
          <a:noFill/>
          <a:ln w="38100">
            <a:solidFill>
              <a:srgbClr val="0A7F7C"/>
            </a:solidFill>
          </a:ln>
        </p:spPr>
        <p:txBody>
          <a:bodyPr wrap="square" lIns="91440" tIns="45720" rIns="91440" bIns="45720" anchor="t">
            <a:spAutoFit/>
          </a:bodyPr>
          <a:lstStyle/>
          <a:p>
            <a:pPr algn="just"/>
            <a:r>
              <a:rPr lang="en-GB" sz="1400" b="1"/>
              <a:t>Measuring Delivery</a:t>
            </a:r>
            <a:endParaRPr lang="en-US" sz="1400"/>
          </a:p>
          <a:p>
            <a:pPr algn="just" defTabSz="914400">
              <a:defRPr/>
            </a:pPr>
            <a:r>
              <a:rPr lang="en-GB" sz="1200" b="1">
                <a:latin typeface="Aptos"/>
                <a:ea typeface="Verdana"/>
              </a:rPr>
              <a:t>Neurodivergence</a:t>
            </a:r>
            <a:endParaRPr lang="en-US" sz="1200">
              <a:latin typeface="Aptos"/>
              <a:ea typeface="Verdana"/>
            </a:endParaRPr>
          </a:p>
          <a:p>
            <a:pPr marL="171450" indent="-171450" defTabSz="914400">
              <a:buFont typeface="Arial,Sans-Serif" panose="020B0604020202020204" pitchFamily="34" charset="0"/>
              <a:buChar char="•"/>
              <a:defRPr/>
            </a:pPr>
            <a:r>
              <a:rPr lang="en-GB" sz="1200">
                <a:latin typeface="Aptos"/>
                <a:ea typeface="Verdana"/>
              </a:rPr>
              <a:t>Plans should reflect active engagement with </a:t>
            </a:r>
            <a:r>
              <a:rPr kumimoji="0" lang="en-GB" sz="1200" b="0" i="0" u="none" strike="noStrike" kern="1200" cap="none" spc="0" normalizeH="0" baseline="0" noProof="0">
                <a:ln>
                  <a:noFill/>
                </a:ln>
                <a:effectLst/>
                <a:uLnTx/>
                <a:uFillTx/>
                <a:latin typeface="Aptos"/>
                <a:ea typeface="Verdana"/>
              </a:rPr>
              <a:t>the </a:t>
            </a:r>
            <a:r>
              <a:rPr lang="en-GB" sz="1200">
                <a:latin typeface="Aptos"/>
                <a:ea typeface="Verdana"/>
              </a:rPr>
              <a:t>Neurodivergence Improvement Programme and integrated working with partners in Regional Partnerships Boards, including education.</a:t>
            </a:r>
          </a:p>
          <a:p>
            <a:pPr marL="171450" indent="-171450" defTabSz="914400">
              <a:buFont typeface="Arial,Sans-Serif" panose="020B0604020202020204" pitchFamily="34" charset="0"/>
              <a:buChar char="•"/>
              <a:defRPr/>
            </a:pPr>
            <a:r>
              <a:rPr lang="en-GB" sz="1200">
                <a:latin typeface="Aptos"/>
                <a:ea typeface="Verdana"/>
              </a:rPr>
              <a:t>Health Boards should consider the requirements of the Statutory Code of Practice on the Delivery of Autism Services, which is being expanded to include other ND conditions. There should be an emphasis on delivering early help and support, reducing assessment waiting times for children and young people in particular. </a:t>
            </a:r>
          </a:p>
        </p:txBody>
      </p:sp>
      <p:sp>
        <p:nvSpPr>
          <p:cNvPr id="3" name="Rectangle: Rounded Corners 2">
            <a:extLst>
              <a:ext uri="{FF2B5EF4-FFF2-40B4-BE49-F238E27FC236}">
                <a16:creationId xmlns:a16="http://schemas.microsoft.com/office/drawing/2014/main" id="{66708243-3196-AF77-7FA5-A2A93CADE816}"/>
              </a:ext>
            </a:extLst>
          </p:cNvPr>
          <p:cNvSpPr/>
          <p:nvPr/>
        </p:nvSpPr>
        <p:spPr>
          <a:xfrm>
            <a:off x="6171940" y="5671147"/>
            <a:ext cx="3377861" cy="752891"/>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a:solidFill>
                  <a:schemeClr val="tx1"/>
                </a:solidFill>
              </a:rPr>
              <a:t>We will be driving required change Children and Young People's services through a special programme to ensure effective progress and results</a:t>
            </a:r>
          </a:p>
        </p:txBody>
      </p:sp>
      <p:sp>
        <p:nvSpPr>
          <p:cNvPr id="9" name="Rectangle: Rounded Corners 8">
            <a:extLst>
              <a:ext uri="{FF2B5EF4-FFF2-40B4-BE49-F238E27FC236}">
                <a16:creationId xmlns:a16="http://schemas.microsoft.com/office/drawing/2014/main" id="{A0F4DB12-CCD9-DDE4-8064-25988C0A3205}"/>
              </a:ext>
            </a:extLst>
          </p:cNvPr>
          <p:cNvSpPr/>
          <p:nvPr/>
        </p:nvSpPr>
        <p:spPr>
          <a:xfrm>
            <a:off x="6174924" y="4961279"/>
            <a:ext cx="3383111" cy="612104"/>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The West Glamorgan Regional Partnership - Swansea Bay University Health  Board">
            <a:extLst>
              <a:ext uri="{FF2B5EF4-FFF2-40B4-BE49-F238E27FC236}">
                <a16:creationId xmlns:a16="http://schemas.microsoft.com/office/drawing/2014/main" id="{E724F104-432C-51DD-D6D5-114D785A5AA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10" t="3175" r="67810" b="-1610"/>
          <a:stretch/>
        </p:blipFill>
        <p:spPr bwMode="auto">
          <a:xfrm>
            <a:off x="6191122" y="5010953"/>
            <a:ext cx="514583" cy="502093"/>
          </a:xfrm>
          <a:prstGeom prst="ellipse">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DDEC1DEE-95F0-DD34-3E81-2C56F6DEA370}"/>
              </a:ext>
            </a:extLst>
          </p:cNvPr>
          <p:cNvSpPr txBox="1"/>
          <p:nvPr/>
        </p:nvSpPr>
        <p:spPr>
          <a:xfrm>
            <a:off x="6704391" y="4965172"/>
            <a:ext cx="2733002"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a:t>Linked to West Glamorgan RPB Emotional Health and Wellbeing and Autism, NDD  and Children and Young People work</a:t>
            </a:r>
          </a:p>
        </p:txBody>
      </p:sp>
    </p:spTree>
    <p:extLst>
      <p:ext uri="{BB962C8B-B14F-4D97-AF65-F5344CB8AC3E}">
        <p14:creationId xmlns:p14="http://schemas.microsoft.com/office/powerpoint/2010/main" val="292051574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3FE06-A1B1-BA47-02E1-30CC3A07ECC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B4378B7-8198-EFEF-5DE8-3E2153FB6312}"/>
              </a:ext>
            </a:extLst>
          </p:cNvPr>
          <p:cNvPicPr>
            <a:picLocks noChangeAspect="1"/>
          </p:cNvPicPr>
          <p:nvPr/>
        </p:nvPicPr>
        <p:blipFill>
          <a:blip r:embed="rId2">
            <a:alphaModFix amt="2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93CDB958-81AE-6285-46E9-B7A6DDE7FCD4}"/>
              </a:ext>
            </a:extLst>
          </p:cNvPr>
          <p:cNvSpPr>
            <a:spLocks noGrp="1"/>
          </p:cNvSpPr>
          <p:nvPr>
            <p:ph type="sldNum" sz="quarter" idx="12"/>
          </p:nvPr>
        </p:nvSpPr>
        <p:spPr/>
        <p:txBody>
          <a:bodyPr/>
          <a:lstStyle/>
          <a:p>
            <a:r>
              <a:rPr lang="en-GB"/>
              <a:t>74</a:t>
            </a:r>
          </a:p>
        </p:txBody>
      </p:sp>
      <p:sp>
        <p:nvSpPr>
          <p:cNvPr id="5" name="TextBox 4">
            <a:extLst>
              <a:ext uri="{FF2B5EF4-FFF2-40B4-BE49-F238E27FC236}">
                <a16:creationId xmlns:a16="http://schemas.microsoft.com/office/drawing/2014/main" id="{E9CBA2DB-B64B-78C9-8AF9-CCA72A4D73F6}"/>
              </a:ext>
            </a:extLst>
          </p:cNvPr>
          <p:cNvSpPr txBox="1"/>
          <p:nvPr/>
        </p:nvSpPr>
        <p:spPr>
          <a:xfrm>
            <a:off x="489233" y="441956"/>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Children and Young People - Delivery Actions</a:t>
            </a:r>
          </a:p>
        </p:txBody>
      </p:sp>
      <p:graphicFrame>
        <p:nvGraphicFramePr>
          <p:cNvPr id="2" name="Table 1">
            <a:extLst>
              <a:ext uri="{FF2B5EF4-FFF2-40B4-BE49-F238E27FC236}">
                <a16:creationId xmlns:a16="http://schemas.microsoft.com/office/drawing/2014/main" id="{A66FA058-ADE2-61E2-7941-452FB3B4ABF4}"/>
              </a:ext>
            </a:extLst>
          </p:cNvPr>
          <p:cNvGraphicFramePr>
            <a:graphicFrameLocks noGrp="1"/>
          </p:cNvGraphicFramePr>
          <p:nvPr>
            <p:extLst>
              <p:ext uri="{D42A27DB-BD31-4B8C-83A1-F6EECF244321}">
                <p14:modId xmlns:p14="http://schemas.microsoft.com/office/powerpoint/2010/main" val="1831434172"/>
              </p:ext>
            </p:extLst>
          </p:nvPr>
        </p:nvGraphicFramePr>
        <p:xfrm>
          <a:off x="608363" y="838582"/>
          <a:ext cx="8860173" cy="5626239"/>
        </p:xfrm>
        <a:graphic>
          <a:graphicData uri="http://schemas.openxmlformats.org/drawingml/2006/table">
            <a:tbl>
              <a:tblPr firstRow="1" firstCol="1" bandRow="1"/>
              <a:tblGrid>
                <a:gridCol w="520084">
                  <a:extLst>
                    <a:ext uri="{9D8B030D-6E8A-4147-A177-3AD203B41FA5}">
                      <a16:colId xmlns:a16="http://schemas.microsoft.com/office/drawing/2014/main" val="2655333896"/>
                    </a:ext>
                  </a:extLst>
                </a:gridCol>
                <a:gridCol w="7414903">
                  <a:extLst>
                    <a:ext uri="{9D8B030D-6E8A-4147-A177-3AD203B41FA5}">
                      <a16:colId xmlns:a16="http://schemas.microsoft.com/office/drawing/2014/main" val="195378137"/>
                    </a:ext>
                  </a:extLst>
                </a:gridCol>
                <a:gridCol w="462593">
                  <a:extLst>
                    <a:ext uri="{9D8B030D-6E8A-4147-A177-3AD203B41FA5}">
                      <a16:colId xmlns:a16="http://schemas.microsoft.com/office/drawing/2014/main" val="2583835386"/>
                    </a:ext>
                  </a:extLst>
                </a:gridCol>
                <a:gridCol w="462593">
                  <a:extLst>
                    <a:ext uri="{9D8B030D-6E8A-4147-A177-3AD203B41FA5}">
                      <a16:colId xmlns:a16="http://schemas.microsoft.com/office/drawing/2014/main" val="3085351673"/>
                    </a:ext>
                  </a:extLst>
                </a:gridCol>
              </a:tblGrid>
              <a:tr h="171774">
                <a:tc>
                  <a:txBody>
                    <a:bodyPr/>
                    <a:lstStyle/>
                    <a:p>
                      <a:pPr>
                        <a:lnSpc>
                          <a:spcPct val="115000"/>
                        </a:lnSpc>
                        <a:spcAft>
                          <a:spcPts val="800"/>
                        </a:spcAft>
                      </a:pPr>
                      <a:r>
                        <a:rPr lang="en-GB" sz="1000" b="1" kern="100">
                          <a:solidFill>
                            <a:schemeClr val="bg1"/>
                          </a:solidFill>
                          <a:effectLst/>
                          <a:latin typeface="Verdana"/>
                          <a:ea typeface="Verdana"/>
                          <a:cs typeface="Times New Roman"/>
                        </a:rPr>
                        <a:t>Ref</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nSpc>
                          <a:spcPct val="115000"/>
                        </a:lnSpc>
                        <a:spcAft>
                          <a:spcPts val="800"/>
                        </a:spcAft>
                      </a:pPr>
                      <a:r>
                        <a:rPr lang="en-GB" sz="1000" b="1" kern="100">
                          <a:solidFill>
                            <a:schemeClr val="bg1"/>
                          </a:solidFill>
                          <a:effectLst/>
                          <a:latin typeface="Verdana"/>
                          <a:ea typeface="Verdana"/>
                          <a:cs typeface="Times New Roman"/>
                        </a:rPr>
                        <a:t>Delivery Action </a:t>
                      </a:r>
                      <a:endParaRPr lang="en-GB" sz="1000" kern="100">
                        <a:solidFill>
                          <a:schemeClr val="bg1"/>
                        </a:solidFill>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gridSpan="2">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pPr>
                        <a:lnSpc>
                          <a:spcPct val="115000"/>
                        </a:lnSpc>
                        <a:spcAft>
                          <a:spcPts val="800"/>
                        </a:spcAft>
                      </a:pPr>
                      <a:endParaRPr lang="en-GB" sz="1000" kern="100">
                        <a:effectLst/>
                        <a:latin typeface="Verdana" panose="020B0604030504040204" pitchFamily="34" charset="0"/>
                        <a:ea typeface="Verdana" panose="020B0604030504040204" pitchFamily="34" charset="0"/>
                        <a:cs typeface="Times New Roman" panose="02020603050405020304" pitchFamily="18" charset="0"/>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7816232"/>
                  </a:ext>
                </a:extLst>
              </a:tr>
              <a:tr h="318407">
                <a:tc>
                  <a:txBody>
                    <a:bodyPr/>
                    <a:lstStyle/>
                    <a:p>
                      <a:pPr algn="ctr">
                        <a:lnSpc>
                          <a:spcPct val="115000"/>
                        </a:lnSpc>
                        <a:spcAft>
                          <a:spcPts val="800"/>
                        </a:spcAft>
                      </a:pPr>
                      <a:r>
                        <a:rPr lang="en-GB" sz="800" kern="100">
                          <a:effectLst/>
                          <a:latin typeface="Univers Condensed Light"/>
                          <a:ea typeface="Verdana"/>
                          <a:cs typeface="Times New Roman"/>
                        </a:rPr>
                        <a:t>NPTS_25</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Revise the current CYP strategic framework </a:t>
                      </a:r>
                      <a:r>
                        <a:rPr lang="en-GB" sz="1100" kern="100">
                          <a:effectLst/>
                          <a:latin typeface="Aptos"/>
                          <a:ea typeface="Verdana"/>
                          <a:cs typeface="Times New Roman"/>
                        </a:rPr>
                        <a:t>with focus on the agreed actions from the 2024 CYP Summits</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endParaRPr lang="en-GB" sz="900" kern="100">
                        <a:effectLst/>
                        <a:latin typeface="Univers Condensed Light" panose="020B0306020202040204" pitchFamily="34" charset="0"/>
                        <a:ea typeface="Verdana" panose="020B0604030504040204" pitchFamily="34" charset="0"/>
                        <a:cs typeface="Times New Roman" panose="02020603050405020304" pitchFamily="18" charset="0"/>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pPr>
                      <a:endParaRPr lang="en-GB" sz="900" kern="100">
                        <a:effectLst/>
                        <a:latin typeface="Univers Condensed Light" panose="020B0306020202040204" pitchFamily="34" charset="0"/>
                        <a:ea typeface="Verdana" panose="020B0604030504040204" pitchFamily="34" charset="0"/>
                        <a:cs typeface="Times New Roman" panose="02020603050405020304" pitchFamily="18" charset="0"/>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758908223"/>
                  </a:ext>
                </a:extLst>
              </a:tr>
              <a:tr h="492421">
                <a:tc>
                  <a:txBody>
                    <a:bodyPr/>
                    <a:lstStyle/>
                    <a:p>
                      <a:pPr algn="ctr">
                        <a:lnSpc>
                          <a:spcPct val="115000"/>
                        </a:lnSpc>
                        <a:spcAft>
                          <a:spcPts val="800"/>
                        </a:spcAft>
                      </a:pPr>
                      <a:r>
                        <a:rPr lang="en-GB" sz="800" kern="100">
                          <a:effectLst/>
                          <a:latin typeface="Univers Condensed Light"/>
                          <a:ea typeface="Verdana"/>
                          <a:cs typeface="Times New Roman"/>
                        </a:rPr>
                        <a:t>NPTS_26</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Develop plans to relocate Paediatric Footprint at Morriston</a:t>
                      </a:r>
                      <a:r>
                        <a:rPr lang="en-GB" sz="1100" b="0" kern="100">
                          <a:effectLst/>
                          <a:latin typeface="Aptos"/>
                          <a:ea typeface="Verdana"/>
                          <a:cs typeface="Times New Roman"/>
                        </a:rPr>
                        <a:t>, to ensure this is fit for purpose for CYP and their families/carers</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endParaRPr lang="en-GB" sz="900" kern="100">
                        <a:effectLst/>
                        <a:latin typeface="Univers Condensed Light" panose="020B0306020202040204" pitchFamily="34" charset="0"/>
                        <a:ea typeface="Verdana" panose="020B0604030504040204" pitchFamily="34" charset="0"/>
                        <a:cs typeface="Times New Roman" panose="02020603050405020304" pitchFamily="18" charset="0"/>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pPr>
                      <a:endParaRPr lang="en-GB" sz="900" kern="100">
                        <a:effectLst/>
                        <a:latin typeface="Univers Condensed Light" panose="020B0306020202040204" pitchFamily="34" charset="0"/>
                        <a:ea typeface="Verdana" panose="020B0604030504040204" pitchFamily="34" charset="0"/>
                        <a:cs typeface="Times New Roman" panose="02020603050405020304" pitchFamily="18" charset="0"/>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63124876"/>
                  </a:ext>
                </a:extLst>
              </a:tr>
              <a:tr h="1376187">
                <a:tc>
                  <a:txBody>
                    <a:bodyPr/>
                    <a:lstStyle/>
                    <a:p>
                      <a:pPr algn="ctr">
                        <a:lnSpc>
                          <a:spcPct val="115000"/>
                        </a:lnSpc>
                        <a:spcAft>
                          <a:spcPts val="800"/>
                        </a:spcAft>
                      </a:pPr>
                      <a:r>
                        <a:rPr lang="en-GB" sz="800" kern="100">
                          <a:effectLst/>
                          <a:latin typeface="Univers Condensed Light"/>
                          <a:ea typeface="Verdana"/>
                          <a:cs typeface="Times New Roman"/>
                        </a:rPr>
                        <a:t>NPTS_27</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Develop and expand sustainable Neurodevelopmental and Early Years Neurodevelopmental service (0-17.9 years) </a:t>
                      </a:r>
                    </a:p>
                    <a:p>
                      <a:pPr marL="171450" indent="-171450">
                        <a:lnSpc>
                          <a:spcPct val="100000"/>
                        </a:lnSpc>
                        <a:spcAft>
                          <a:spcPts val="0"/>
                        </a:spcAft>
                        <a:buFont typeface="Arial" panose="020B0604020202020204" pitchFamily="34" charset="0"/>
                        <a:buChar char="•"/>
                      </a:pPr>
                      <a:r>
                        <a:rPr lang="en-GB" sz="1100" b="0" kern="100">
                          <a:effectLst/>
                          <a:latin typeface="Aptos"/>
                          <a:ea typeface="Verdana"/>
                          <a:cs typeface="Times New Roman"/>
                        </a:rPr>
                        <a:t>Sustained improvements in NDD waiting times </a:t>
                      </a:r>
                      <a:r>
                        <a:rPr lang="en-GB" sz="1100" b="0" i="1" kern="100">
                          <a:effectLst/>
                          <a:latin typeface="Aptos"/>
                          <a:ea typeface="Verdana"/>
                          <a:cs typeface="Times New Roman"/>
                        </a:rPr>
                        <a:t>TBC awaiting confirmation of additional WG monies</a:t>
                      </a:r>
                      <a:r>
                        <a:rPr lang="en-GB" sz="1100" b="0" kern="100">
                          <a:effectLst/>
                          <a:latin typeface="Aptos"/>
                          <a:ea typeface="Verdana"/>
                          <a:cs typeface="Times New Roman"/>
                        </a:rPr>
                        <a:t> - national ask for urgent mapping in Q4 24/25 to demonstrate impact of not </a:t>
                      </a:r>
                      <a:r>
                        <a:rPr lang="en-GB" sz="1100">
                          <a:effectLst/>
                          <a:latin typeface="Aptos"/>
                          <a:ea typeface="Verdana"/>
                        </a:rPr>
                        <a:t>undertaking additional activity and what waiting times would look like if reverted back to only core capacity </a:t>
                      </a:r>
                    </a:p>
                    <a:p>
                      <a:pPr marL="171450" indent="-171450">
                        <a:lnSpc>
                          <a:spcPct val="100000"/>
                        </a:lnSpc>
                        <a:spcAft>
                          <a:spcPts val="0"/>
                        </a:spcAft>
                        <a:buFont typeface="Arial" panose="020B0604020202020204" pitchFamily="34" charset="0"/>
                        <a:buChar char="•"/>
                      </a:pPr>
                      <a:r>
                        <a:rPr lang="en-GB" sz="1100">
                          <a:effectLst/>
                          <a:latin typeface="Aptos"/>
                          <a:ea typeface="Verdana"/>
                        </a:rPr>
                        <a:t>EYNDD - Invest in workforce to meet population needs in line with NICE guidance [</a:t>
                      </a:r>
                      <a:r>
                        <a:rPr lang="en-GB" sz="1100" i="1">
                          <a:effectLst/>
                          <a:latin typeface="Aptos"/>
                          <a:ea typeface="Verdana"/>
                        </a:rPr>
                        <a:t>subject to availability of external funding]</a:t>
                      </a:r>
                    </a:p>
                    <a:p>
                      <a:pPr marL="171450" indent="-171450">
                        <a:lnSpc>
                          <a:spcPct val="100000"/>
                        </a:lnSpc>
                        <a:spcAft>
                          <a:spcPts val="0"/>
                        </a:spcAft>
                        <a:buFont typeface="Arial" panose="020B0604020202020204" pitchFamily="34" charset="0"/>
                        <a:buChar char="•"/>
                      </a:pPr>
                      <a:r>
                        <a:rPr lang="en-GB" sz="1100" i="0">
                          <a:effectLst/>
                          <a:latin typeface="Aptos"/>
                          <a:ea typeface="Verdana"/>
                        </a:rPr>
                        <a:t>Progress partnership working with local authority and education, locally and through regional partnership board work, in addition to participation in WG Redesign programme</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endParaRPr lang="en-GB" sz="900" kern="100">
                        <a:effectLst/>
                        <a:latin typeface="Univers Condensed Light" panose="020B0306020202040204" pitchFamily="34" charset="0"/>
                        <a:ea typeface="Verdana" panose="020B0604030504040204" pitchFamily="34" charset="0"/>
                        <a:cs typeface="Times New Roman" panose="02020603050405020304" pitchFamily="18" charset="0"/>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pPr>
                      <a:endParaRPr lang="en-GB" sz="800" kern="100">
                        <a:effectLst/>
                        <a:latin typeface="Univers Condensed Light"/>
                        <a:ea typeface="Verdana"/>
                        <a:cs typeface="Times New Roman"/>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45401851"/>
                  </a:ext>
                </a:extLst>
              </a:tr>
              <a:tr h="516070">
                <a:tc>
                  <a:txBody>
                    <a:bodyPr/>
                    <a:lstStyle/>
                    <a:p>
                      <a:pPr algn="ctr">
                        <a:lnSpc>
                          <a:spcPct val="115000"/>
                        </a:lnSpc>
                        <a:spcAft>
                          <a:spcPts val="800"/>
                        </a:spcAft>
                      </a:pPr>
                      <a:r>
                        <a:rPr lang="en-GB" sz="800" kern="100">
                          <a:effectLst/>
                          <a:latin typeface="Univers Condensed Light"/>
                          <a:ea typeface="Verdana"/>
                          <a:cs typeface="Times New Roman"/>
                        </a:rPr>
                        <a:t>NPTS_28</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Develop an agreed recovery plan across all Paediatric surgical specialities</a:t>
                      </a:r>
                      <a:r>
                        <a:rPr lang="en-GB" sz="1100" b="0" kern="100">
                          <a:effectLst/>
                          <a:latin typeface="Aptos"/>
                          <a:ea typeface="Verdana"/>
                          <a:cs typeface="Times New Roman"/>
                        </a:rPr>
                        <a:t> to reduce the waiting times of children and young people waiting over 26 weeks for surgery over next 12 months [</a:t>
                      </a:r>
                      <a:r>
                        <a:rPr lang="en-GB" sz="1100" b="0" i="1" kern="100">
                          <a:effectLst/>
                          <a:latin typeface="Aptos"/>
                          <a:ea typeface="Verdana"/>
                          <a:cs typeface="Times New Roman"/>
                        </a:rPr>
                        <a:t>subject to planned care monies TBC] </a:t>
                      </a:r>
                      <a:r>
                        <a:rPr lang="en-GB" sz="1100" b="0" kern="100">
                          <a:effectLst/>
                          <a:latin typeface="Aptos"/>
                          <a:ea typeface="Verdana"/>
                          <a:cs typeface="Times New Roman"/>
                        </a:rPr>
                        <a:t>[</a:t>
                      </a:r>
                      <a:r>
                        <a:rPr lang="en-GB" sz="1100" b="0" i="1" kern="100">
                          <a:effectLst/>
                          <a:latin typeface="Aptos"/>
                          <a:ea typeface="Verdana"/>
                          <a:cs typeface="Times New Roman"/>
                        </a:rPr>
                        <a:t>Also included in Planned Care System] </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pPr>
                      <a:endParaRPr lang="en-GB" sz="900" kern="100">
                        <a:effectLst/>
                        <a:latin typeface="Univers Condensed Light" panose="020B0306020202040204" pitchFamily="34" charset="0"/>
                        <a:ea typeface="Verdana" panose="020B0604030504040204" pitchFamily="34" charset="0"/>
                        <a:cs typeface="Times New Roman" panose="02020603050405020304" pitchFamily="18" charset="0"/>
                      </a:endParaRP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pPr>
                      <a:r>
                        <a:rPr lang="en-GB" sz="800" kern="100">
                          <a:solidFill>
                            <a:schemeClr val="bg1"/>
                          </a:solidFill>
                          <a:effectLst/>
                          <a:latin typeface="Univers Condensed Light"/>
                          <a:ea typeface="Verdana"/>
                          <a:cs typeface="Times New Roman"/>
                        </a:rPr>
                        <a:t>EA.11- 14</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843151069"/>
                  </a:ext>
                </a:extLst>
              </a:tr>
              <a:tr h="860117">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a:ea typeface="Verdana"/>
                          <a:cs typeface="Times New Roman"/>
                        </a:rPr>
                        <a:t>MHLD_09</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Deliver RPB CYP Programme Board Delivery Plan and Workstreams</a:t>
                      </a:r>
                      <a:r>
                        <a:rPr lang="en-GB" sz="1100" kern="100">
                          <a:effectLst/>
                          <a:latin typeface="Aptos"/>
                          <a:ea typeface="Verdana"/>
                          <a:cs typeface="Times New Roman"/>
                        </a:rPr>
                        <a:t> including:</a:t>
                      </a:r>
                    </a:p>
                    <a:p>
                      <a:pPr marL="171450" indent="-171450">
                        <a:lnSpc>
                          <a:spcPct val="100000"/>
                        </a:lnSpc>
                        <a:spcAft>
                          <a:spcPts val="0"/>
                        </a:spcAft>
                        <a:buFont typeface="Arial"/>
                        <a:buChar char="•"/>
                      </a:pPr>
                      <a:r>
                        <a:rPr lang="en-GB" sz="1100" kern="100">
                          <a:effectLst/>
                          <a:latin typeface="Aptos"/>
                          <a:ea typeface="Verdana"/>
                          <a:cs typeface="Times New Roman"/>
                        </a:rPr>
                        <a:t>Phased operational approach to the regional 'No Wrong Door' project to develop a multi-agency access point for mental health and emotional wellbeing</a:t>
                      </a:r>
                    </a:p>
                    <a:p>
                      <a:pPr marL="171450" indent="-171450">
                        <a:lnSpc>
                          <a:spcPct val="100000"/>
                        </a:lnSpc>
                        <a:spcAft>
                          <a:spcPts val="0"/>
                        </a:spcAft>
                        <a:buFont typeface="Arial"/>
                        <a:buChar char="•"/>
                      </a:pPr>
                      <a:r>
                        <a:rPr lang="en-GB" sz="1100" kern="100">
                          <a:effectLst/>
                          <a:latin typeface="Aptos"/>
                          <a:ea typeface="Verdana"/>
                          <a:cs typeface="Times New Roman"/>
                        </a:rPr>
                        <a:t>Safer accommodation group to consider appropriate placements which meet the needs of young people in the region.</a:t>
                      </a:r>
                    </a:p>
                    <a:p>
                      <a:pPr marL="171450" indent="-171450">
                        <a:lnSpc>
                          <a:spcPct val="100000"/>
                        </a:lnSpc>
                        <a:spcAft>
                          <a:spcPts val="0"/>
                        </a:spcAft>
                        <a:buFont typeface="Arial"/>
                        <a:buChar char="•"/>
                      </a:pPr>
                      <a:r>
                        <a:rPr lang="en-GB" sz="1100" kern="100">
                          <a:effectLst/>
                          <a:latin typeface="Aptos"/>
                          <a:ea typeface="Verdana"/>
                          <a:cs typeface="Times New Roman"/>
                        </a:rPr>
                        <a:t>Complex transition principles (cross-agency).</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1050" kern="100">
                        <a:effectLst/>
                        <a:latin typeface="Univers Condensed Light"/>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800" kern="100">
                        <a:effectLst/>
                        <a:latin typeface="Univers Condensed Light"/>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4606251"/>
                  </a:ext>
                </a:extLst>
              </a:tr>
              <a:tr h="344046">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a:ea typeface="Verdana"/>
                          <a:cs typeface="Times New Roman"/>
                        </a:rPr>
                        <a:t>MHD_21</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Establish and embed Hillside Secure Children's Home In-Reach service </a:t>
                      </a:r>
                      <a:r>
                        <a:rPr lang="en-GB" sz="1100" kern="100">
                          <a:effectLst/>
                          <a:latin typeface="Aptos"/>
                          <a:ea typeface="Verdana"/>
                          <a:cs typeface="Times New Roman"/>
                        </a:rPr>
                        <a:t>- Directed by Welsh Government and as per Service Specification agreed between SBU HB and NPT LA. Establish full team Q2 25/26</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1050" kern="100">
                        <a:effectLst/>
                        <a:latin typeface="Univers Condensed Light"/>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800"/>
                        </a:spcAft>
                      </a:pPr>
                      <a:endParaRPr lang="en-GB" sz="1050" kern="100">
                        <a:effectLst/>
                        <a:latin typeface="Univers Condensed Light"/>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09257298"/>
                  </a:ext>
                </a:extLst>
              </a:tr>
              <a:tr h="860117">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a:ea typeface="Verdana"/>
                          <a:cs typeface="Times New Roman"/>
                        </a:rPr>
                        <a:t>MHLD_22</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Review CYP psychology service models to support increased demand and improved outcomes </a:t>
                      </a:r>
                      <a:r>
                        <a:rPr lang="en-GB" sz="1100" b="0" kern="100">
                          <a:effectLst/>
                          <a:latin typeface="Aptos"/>
                          <a:ea typeface="Verdana"/>
                          <a:cs typeface="Times New Roman"/>
                        </a:rPr>
                        <a:t>in:</a:t>
                      </a:r>
                      <a:endParaRPr lang="en-US"/>
                    </a:p>
                    <a:p>
                      <a:pPr marL="171450" lvl="0" indent="-171450">
                        <a:lnSpc>
                          <a:spcPct val="100000"/>
                        </a:lnSpc>
                        <a:spcAft>
                          <a:spcPts val="0"/>
                        </a:spcAft>
                        <a:buFont typeface="Arial"/>
                        <a:buChar char="•"/>
                      </a:pPr>
                      <a:r>
                        <a:rPr lang="en-GB" sz="1100" b="0" kern="100">
                          <a:effectLst/>
                          <a:latin typeface="Aptos"/>
                          <a:ea typeface="Verdana"/>
                          <a:cs typeface="Times New Roman"/>
                        </a:rPr>
                        <a:t>Child health services </a:t>
                      </a:r>
                      <a:r>
                        <a:rPr lang="en-GB" sz="1100" kern="100">
                          <a:effectLst/>
                          <a:latin typeface="Aptos"/>
                          <a:ea typeface="Verdana"/>
                          <a:cs typeface="Times New Roman"/>
                        </a:rPr>
                        <a:t>(Paediatric, Specialist Surgical, and Child Development) </a:t>
                      </a:r>
                      <a:endParaRPr lang="en-US"/>
                    </a:p>
                    <a:p>
                      <a:pPr marL="171450" indent="-171450">
                        <a:lnSpc>
                          <a:spcPct val="100000"/>
                        </a:lnSpc>
                        <a:spcAft>
                          <a:spcPts val="0"/>
                        </a:spcAft>
                        <a:buFont typeface="Arial" panose="020B0604020202020204" pitchFamily="34" charset="0"/>
                        <a:buChar char="•"/>
                      </a:pPr>
                      <a:r>
                        <a:rPr lang="en-GB" sz="1100" kern="100">
                          <a:effectLst/>
                          <a:latin typeface="Aptos"/>
                          <a:ea typeface="Verdana"/>
                          <a:cs typeface="Times New Roman"/>
                        </a:rPr>
                        <a:t>Paediatrics inpatients </a:t>
                      </a:r>
                    </a:p>
                    <a:p>
                      <a:pPr marL="171450" indent="-171450">
                        <a:lnSpc>
                          <a:spcPct val="100000"/>
                        </a:lnSpc>
                        <a:spcAft>
                          <a:spcPts val="0"/>
                        </a:spcAft>
                        <a:buFont typeface="Arial" panose="020B0604020202020204" pitchFamily="34" charset="0"/>
                        <a:buChar char="•"/>
                      </a:pPr>
                      <a:r>
                        <a:rPr lang="en-GB" sz="1100" kern="100">
                          <a:effectLst/>
                          <a:latin typeface="Aptos"/>
                          <a:ea typeface="Verdana"/>
                          <a:cs typeface="Times New Roman"/>
                        </a:rPr>
                        <a:t>Children's Centre model -  currently only half funded by MHSIF.</a:t>
                      </a:r>
                    </a:p>
                    <a:p>
                      <a:pPr marL="0" indent="0">
                        <a:lnSpc>
                          <a:spcPct val="100000"/>
                        </a:lnSpc>
                        <a:spcAft>
                          <a:spcPts val="0"/>
                        </a:spcAft>
                        <a:buFont typeface="Arial" panose="020B0604020202020204" pitchFamily="34" charset="0"/>
                        <a:buNone/>
                      </a:pPr>
                      <a:r>
                        <a:rPr lang="en-GB" sz="1100" i="1" kern="100">
                          <a:effectLst/>
                          <a:latin typeface="Aptos"/>
                          <a:ea typeface="Verdana"/>
                          <a:cs typeface="Times New Roman"/>
                        </a:rPr>
                        <a:t>[Implementation of any additional resource requirements would be subject to securing WG / external funding]</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1100" kern="100">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1100" kern="100">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3962859"/>
                  </a:ext>
                </a:extLst>
              </a:tr>
              <a:tr h="687100">
                <a:tc>
                  <a:txBody>
                    <a:bodyPr/>
                    <a:lstStyle/>
                    <a:p>
                      <a:pPr marL="0" algn="ctr" defTabSz="685772" rtl="0" eaLnBrk="1" latinLnBrk="0" hangingPunct="1">
                        <a:lnSpc>
                          <a:spcPct val="115000"/>
                        </a:lnSpc>
                        <a:spcAft>
                          <a:spcPts val="800"/>
                        </a:spcAft>
                      </a:pPr>
                      <a:r>
                        <a:rPr lang="en-GB" sz="800" kern="100">
                          <a:solidFill>
                            <a:schemeClr val="tx1"/>
                          </a:solidFill>
                          <a:effectLst/>
                          <a:latin typeface="Univers Condensed Light"/>
                          <a:ea typeface="Verdana"/>
                          <a:cs typeface="Times New Roman"/>
                        </a:rPr>
                        <a:t>PCT_24</a:t>
                      </a:r>
                    </a:p>
                  </a:txBody>
                  <a:tcPr marL="24791" marR="24791"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0000"/>
                        </a:lnSpc>
                        <a:spcAft>
                          <a:spcPts val="0"/>
                        </a:spcAft>
                      </a:pPr>
                      <a:r>
                        <a:rPr lang="en-GB" sz="1100" b="1" kern="100">
                          <a:effectLst/>
                          <a:latin typeface="Aptos"/>
                          <a:ea typeface="Verdana"/>
                          <a:cs typeface="Times New Roman"/>
                        </a:rPr>
                        <a:t>Review of assessment/funding criteria of Looked after Children </a:t>
                      </a:r>
                      <a:r>
                        <a:rPr lang="en-GB" sz="1100" kern="100">
                          <a:effectLst/>
                          <a:latin typeface="Aptos"/>
                          <a:ea typeface="Verdana"/>
                          <a:cs typeface="Times New Roman"/>
                        </a:rPr>
                        <a:t>across Swansea Bay footprint so that SBUHB funding aligns with actual health needs  </a:t>
                      </a:r>
                    </a:p>
                    <a:p>
                      <a:pPr>
                        <a:lnSpc>
                          <a:spcPct val="100000"/>
                        </a:lnSpc>
                        <a:spcAft>
                          <a:spcPts val="0"/>
                        </a:spcAft>
                      </a:pPr>
                      <a:r>
                        <a:rPr lang="en-GB" sz="1100" kern="100">
                          <a:effectLst/>
                          <a:latin typeface="Aptos"/>
                          <a:ea typeface="Verdana"/>
                          <a:cs typeface="Times New Roman"/>
                        </a:rPr>
                        <a:t>[</a:t>
                      </a:r>
                      <a:r>
                        <a:rPr lang="en-GB" sz="1100" i="1" kern="100">
                          <a:effectLst/>
                          <a:latin typeface="Aptos"/>
                          <a:ea typeface="Verdana"/>
                          <a:cs typeface="Times New Roman"/>
                        </a:rPr>
                        <a:t>aligned to corporate led CHC programme]</a:t>
                      </a:r>
                    </a:p>
                  </a:txBody>
                  <a:tcPr marL="24791" marR="247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1100" kern="100">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800"/>
                        </a:spcAft>
                      </a:pPr>
                      <a:endParaRPr lang="en-GB" sz="1100" kern="100">
                        <a:effectLst/>
                        <a:latin typeface="Verdana"/>
                        <a:ea typeface="Verdana"/>
                        <a:cs typeface="Times New Roman"/>
                      </a:endParaRPr>
                    </a:p>
                  </a:txBody>
                  <a:tcPr marL="24791" marR="247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5973112"/>
                  </a:ext>
                </a:extLst>
              </a:tr>
            </a:tbl>
          </a:graphicData>
        </a:graphic>
      </p:graphicFrame>
    </p:spTree>
    <p:extLst>
      <p:ext uri="{BB962C8B-B14F-4D97-AF65-F5344CB8AC3E}">
        <p14:creationId xmlns:p14="http://schemas.microsoft.com/office/powerpoint/2010/main" val="142623136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CF155E-D82A-D375-97F4-C60D694AAE72}"/>
            </a:ext>
          </a:extLst>
        </p:cNvPr>
        <p:cNvGrpSpPr/>
        <p:nvPr/>
      </p:nvGrpSpPr>
      <p:grpSpPr>
        <a:xfrm>
          <a:off x="0" y="0"/>
          <a:ext cx="0" cy="0"/>
          <a:chOff x="0" y="0"/>
          <a:chExt cx="0" cy="0"/>
        </a:xfrm>
      </p:grpSpPr>
      <p:pic>
        <p:nvPicPr>
          <p:cNvPr id="44" name="Picture 43">
            <a:extLst>
              <a:ext uri="{FF2B5EF4-FFF2-40B4-BE49-F238E27FC236}">
                <a16:creationId xmlns:a16="http://schemas.microsoft.com/office/drawing/2014/main" id="{68460596-67B0-612F-24EB-62196F98DBF8}"/>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05550C7B-51BC-C2DD-953D-926252CF559C}"/>
              </a:ext>
            </a:extLst>
          </p:cNvPr>
          <p:cNvSpPr>
            <a:spLocks noGrp="1"/>
          </p:cNvSpPr>
          <p:nvPr>
            <p:ph type="sldNum" sz="quarter" idx="12"/>
          </p:nvPr>
        </p:nvSpPr>
        <p:spPr/>
        <p:txBody>
          <a:bodyPr/>
          <a:lstStyle/>
          <a:p>
            <a:r>
              <a:rPr lang="en-GB"/>
              <a:t>75</a:t>
            </a:r>
          </a:p>
        </p:txBody>
      </p:sp>
      <p:sp>
        <p:nvSpPr>
          <p:cNvPr id="6" name="TextBox 5">
            <a:extLst>
              <a:ext uri="{FF2B5EF4-FFF2-40B4-BE49-F238E27FC236}">
                <a16:creationId xmlns:a16="http://schemas.microsoft.com/office/drawing/2014/main" id="{1905DB77-DC49-2BC6-EE35-520968547E48}"/>
              </a:ext>
            </a:extLst>
          </p:cNvPr>
          <p:cNvSpPr txBox="1"/>
          <p:nvPr/>
        </p:nvSpPr>
        <p:spPr>
          <a:xfrm>
            <a:off x="395123" y="591342"/>
            <a:ext cx="9379459" cy="369332"/>
          </a:xfrm>
          <a:prstGeom prst="rect">
            <a:avLst/>
          </a:prstGeom>
          <a:noFill/>
        </p:spPr>
        <p:txBody>
          <a:bodyPr wrap="square" lIns="91440" tIns="45720" rIns="91440" bIns="45720" rtlCol="0" anchor="t">
            <a:spAutoFit/>
          </a:bodyPr>
          <a:lstStyle/>
          <a:p>
            <a:r>
              <a:rPr lang="en-GB" b="1">
                <a:solidFill>
                  <a:srgbClr val="834AAD"/>
                </a:solidFill>
                <a:latin typeface="Aptos Black"/>
              </a:rPr>
              <a:t>Women's Health Children and Young People and Maternity Neonatal Plan on a Page</a:t>
            </a:r>
          </a:p>
        </p:txBody>
      </p:sp>
      <p:sp>
        <p:nvSpPr>
          <p:cNvPr id="8" name="Rectangle 7">
            <a:extLst>
              <a:ext uri="{FF2B5EF4-FFF2-40B4-BE49-F238E27FC236}">
                <a16:creationId xmlns:a16="http://schemas.microsoft.com/office/drawing/2014/main" id="{48A91842-281E-34FD-23EF-8956F7EA58BF}"/>
              </a:ext>
            </a:extLst>
          </p:cNvPr>
          <p:cNvSpPr/>
          <p:nvPr/>
        </p:nvSpPr>
        <p:spPr>
          <a:xfrm>
            <a:off x="503754" y="969865"/>
            <a:ext cx="7302452" cy="5277871"/>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91440" tIns="45720" rIns="91440" bIns="45720" rtlCol="0" anchor="t"/>
          <a:lstStyle/>
          <a:p>
            <a:pPr algn="ctr">
              <a:defRPr/>
            </a:pPr>
            <a:r>
              <a:rPr lang="en-GB" sz="1000" b="1" kern="0">
                <a:solidFill>
                  <a:prstClr val="black"/>
                </a:solidFill>
                <a:latin typeface="Aptos" panose="02110004020202020204"/>
              </a:rPr>
              <a:t>2025/26</a:t>
            </a:r>
            <a:endParaRPr lang="en-GB" sz="1045" b="1" kern="0">
              <a:solidFill>
                <a:prstClr val="black"/>
              </a:solidFill>
              <a:latin typeface="Aptos" panose="02110004020202020204"/>
            </a:endParaRPr>
          </a:p>
        </p:txBody>
      </p:sp>
      <p:sp>
        <p:nvSpPr>
          <p:cNvPr id="10" name="Hexagon 9">
            <a:extLst>
              <a:ext uri="{FF2B5EF4-FFF2-40B4-BE49-F238E27FC236}">
                <a16:creationId xmlns:a16="http://schemas.microsoft.com/office/drawing/2014/main" id="{8FF766F7-166F-3F09-9D66-2B99251D85F8}"/>
              </a:ext>
            </a:extLst>
          </p:cNvPr>
          <p:cNvSpPr/>
          <p:nvPr/>
        </p:nvSpPr>
        <p:spPr>
          <a:xfrm>
            <a:off x="5469544" y="1750461"/>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establish a Women's Health Hub by March 202</a:t>
            </a:r>
          </a:p>
        </p:txBody>
      </p:sp>
      <p:sp>
        <p:nvSpPr>
          <p:cNvPr id="12" name="Rectangle 11">
            <a:extLst>
              <a:ext uri="{FF2B5EF4-FFF2-40B4-BE49-F238E27FC236}">
                <a16:creationId xmlns:a16="http://schemas.microsoft.com/office/drawing/2014/main" id="{B493E3B7-AF92-A72D-CF1C-1AA1313D578B}"/>
              </a:ext>
            </a:extLst>
          </p:cNvPr>
          <p:cNvSpPr/>
          <p:nvPr/>
        </p:nvSpPr>
        <p:spPr>
          <a:xfrm>
            <a:off x="7987160" y="972057"/>
            <a:ext cx="1448479" cy="5274801"/>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algn="ctr" defTabSz="265345">
              <a:defRPr/>
            </a:pPr>
            <a:r>
              <a:rPr lang="en-GB" sz="1045" b="1" kern="0">
                <a:solidFill>
                  <a:prstClr val="black"/>
                </a:solidFill>
                <a:latin typeface="Aptos" panose="02110004020202020204"/>
              </a:rPr>
              <a:t>2026-2028</a:t>
            </a:r>
          </a:p>
        </p:txBody>
      </p:sp>
      <p:sp>
        <p:nvSpPr>
          <p:cNvPr id="14" name="Rectangle 13">
            <a:extLst>
              <a:ext uri="{FF2B5EF4-FFF2-40B4-BE49-F238E27FC236}">
                <a16:creationId xmlns:a16="http://schemas.microsoft.com/office/drawing/2014/main" id="{E4B12A64-0AEC-E2E5-E270-16D50081397C}"/>
              </a:ext>
            </a:extLst>
          </p:cNvPr>
          <p:cNvSpPr/>
          <p:nvPr/>
        </p:nvSpPr>
        <p:spPr>
          <a:xfrm>
            <a:off x="801036" y="1690807"/>
            <a:ext cx="1003661" cy="55135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Women's Health</a:t>
            </a:r>
            <a:endParaRPr lang="en-US"/>
          </a:p>
        </p:txBody>
      </p:sp>
      <p:sp>
        <p:nvSpPr>
          <p:cNvPr id="16" name="Arrow: Pentagon 15">
            <a:extLst>
              <a:ext uri="{FF2B5EF4-FFF2-40B4-BE49-F238E27FC236}">
                <a16:creationId xmlns:a16="http://schemas.microsoft.com/office/drawing/2014/main" id="{673C01A4-D200-6FB1-B882-EF0160B15615}"/>
              </a:ext>
            </a:extLst>
          </p:cNvPr>
          <p:cNvSpPr/>
          <p:nvPr/>
        </p:nvSpPr>
        <p:spPr>
          <a:xfrm>
            <a:off x="725113" y="5652829"/>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Community Model Review</a:t>
            </a:r>
            <a:endParaRPr lang="en-US"/>
          </a:p>
        </p:txBody>
      </p:sp>
      <p:sp>
        <p:nvSpPr>
          <p:cNvPr id="18" name="Arrow: Pentagon 17">
            <a:extLst>
              <a:ext uri="{FF2B5EF4-FFF2-40B4-BE49-F238E27FC236}">
                <a16:creationId xmlns:a16="http://schemas.microsoft.com/office/drawing/2014/main" id="{8F249405-46F4-2D13-46C6-49C29ABA114A}"/>
              </a:ext>
            </a:extLst>
          </p:cNvPr>
          <p:cNvSpPr/>
          <p:nvPr/>
        </p:nvSpPr>
        <p:spPr>
          <a:xfrm>
            <a:off x="725113" y="5830334"/>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solidFill>
                  <a:srgbClr val="000000"/>
                </a:solidFill>
                <a:latin typeface="Aptos" panose="02110004020202020204"/>
              </a:rPr>
              <a:t>CHC</a:t>
            </a:r>
            <a:endParaRPr lang="en-US"/>
          </a:p>
        </p:txBody>
      </p:sp>
      <p:sp>
        <p:nvSpPr>
          <p:cNvPr id="20" name="TextBox 19">
            <a:extLst>
              <a:ext uri="{FF2B5EF4-FFF2-40B4-BE49-F238E27FC236}">
                <a16:creationId xmlns:a16="http://schemas.microsoft.com/office/drawing/2014/main" id="{DED0AAC3-5812-1A73-C601-2DF433609869}"/>
              </a:ext>
            </a:extLst>
          </p:cNvPr>
          <p:cNvSpPr txBox="1"/>
          <p:nvPr/>
        </p:nvSpPr>
        <p:spPr>
          <a:xfrm>
            <a:off x="680515" y="5284709"/>
            <a:ext cx="3463789" cy="242374"/>
          </a:xfrm>
          <a:prstGeom prst="rect">
            <a:avLst/>
          </a:prstGeom>
          <a:noFill/>
        </p:spPr>
        <p:txBody>
          <a:bodyPr wrap="square" rtlCol="0">
            <a:spAutoFit/>
          </a:bodyPr>
          <a:lstStyle/>
          <a:p>
            <a:pPr defTabSz="265345">
              <a:defRPr/>
            </a:pPr>
            <a:r>
              <a:rPr lang="en-GB" sz="975" b="1">
                <a:solidFill>
                  <a:srgbClr val="000000"/>
                </a:solidFill>
                <a:latin typeface="Univers Condensed Light" panose="020B0306020202040204" pitchFamily="34" charset="0"/>
              </a:rPr>
              <a:t>Interdependent Workstreams</a:t>
            </a:r>
          </a:p>
        </p:txBody>
      </p:sp>
      <p:sp>
        <p:nvSpPr>
          <p:cNvPr id="22" name="Arrow: Pentagon 21">
            <a:extLst>
              <a:ext uri="{FF2B5EF4-FFF2-40B4-BE49-F238E27FC236}">
                <a16:creationId xmlns:a16="http://schemas.microsoft.com/office/drawing/2014/main" id="{40882BCE-B38B-5ED1-C12D-90A9520007AA}"/>
              </a:ext>
            </a:extLst>
          </p:cNvPr>
          <p:cNvSpPr/>
          <p:nvPr/>
        </p:nvSpPr>
        <p:spPr>
          <a:xfrm>
            <a:off x="725113" y="5996350"/>
            <a:ext cx="8694763" cy="117000"/>
          </a:xfrm>
          <a:prstGeom prst="homePlate">
            <a:avLst/>
          </a:prstGeom>
          <a:solidFill>
            <a:srgbClr val="77CFCF"/>
          </a:solidFill>
          <a:ln w="19050" cap="flat" cmpd="sng" algn="ctr">
            <a:solidFill>
              <a:srgbClr val="156082">
                <a:shade val="15000"/>
              </a:srgbClr>
            </a:solidFill>
            <a:prstDash val="solid"/>
            <a:miter lim="800000"/>
          </a:ln>
          <a:effectLst/>
        </p:spPr>
        <p:txBody>
          <a:bodyPr lIns="91440" tIns="45720" rIns="91440" bIns="45720" rtlCol="0" anchor="ctr"/>
          <a:lstStyle/>
          <a:p>
            <a:pPr algn="ctr" defTabSz="265345">
              <a:defRPr/>
            </a:pPr>
            <a:r>
              <a:rPr lang="en-GB" sz="850" kern="0"/>
              <a:t>Digital</a:t>
            </a:r>
            <a:endParaRPr lang="en-US"/>
          </a:p>
        </p:txBody>
      </p:sp>
      <p:sp>
        <p:nvSpPr>
          <p:cNvPr id="26" name="TextBox 25">
            <a:extLst>
              <a:ext uri="{FF2B5EF4-FFF2-40B4-BE49-F238E27FC236}">
                <a16:creationId xmlns:a16="http://schemas.microsoft.com/office/drawing/2014/main" id="{FB741CBF-7493-2C3D-C363-4913A56791BA}"/>
              </a:ext>
            </a:extLst>
          </p:cNvPr>
          <p:cNvSpPr txBox="1"/>
          <p:nvPr/>
        </p:nvSpPr>
        <p:spPr>
          <a:xfrm>
            <a:off x="800534" y="1128663"/>
            <a:ext cx="1848800" cy="227581"/>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System Priorities </a:t>
            </a:r>
            <a:endParaRPr lang="en-GB" sz="894" b="1">
              <a:solidFill>
                <a:prstClr val="white">
                  <a:lumMod val="50000"/>
                </a:prstClr>
              </a:solidFill>
              <a:latin typeface="Aptos" panose="02110004020202020204"/>
            </a:endParaRPr>
          </a:p>
        </p:txBody>
      </p:sp>
      <p:sp>
        <p:nvSpPr>
          <p:cNvPr id="28" name="TextBox 27">
            <a:extLst>
              <a:ext uri="{FF2B5EF4-FFF2-40B4-BE49-F238E27FC236}">
                <a16:creationId xmlns:a16="http://schemas.microsoft.com/office/drawing/2014/main" id="{340755BD-79C2-E404-0146-DD489B860D18}"/>
              </a:ext>
            </a:extLst>
          </p:cNvPr>
          <p:cNvSpPr txBox="1"/>
          <p:nvPr/>
        </p:nvSpPr>
        <p:spPr>
          <a:xfrm>
            <a:off x="3522977" y="1130417"/>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Areas to Deliver </a:t>
            </a:r>
            <a:endParaRPr lang="en-GB" sz="894" b="1">
              <a:solidFill>
                <a:prstClr val="white">
                  <a:lumMod val="50000"/>
                </a:prstClr>
              </a:solidFill>
              <a:latin typeface="Aptos" panose="02110004020202020204"/>
            </a:endParaRPr>
          </a:p>
        </p:txBody>
      </p:sp>
      <p:sp>
        <p:nvSpPr>
          <p:cNvPr id="30" name="TextBox 29">
            <a:extLst>
              <a:ext uri="{FF2B5EF4-FFF2-40B4-BE49-F238E27FC236}">
                <a16:creationId xmlns:a16="http://schemas.microsoft.com/office/drawing/2014/main" id="{8CF95DAC-5973-1FA2-4078-7BA537F18870}"/>
              </a:ext>
            </a:extLst>
          </p:cNvPr>
          <p:cNvSpPr txBox="1"/>
          <p:nvPr/>
        </p:nvSpPr>
        <p:spPr>
          <a:xfrm>
            <a:off x="5939926" y="1130888"/>
            <a:ext cx="1263394" cy="229935"/>
          </a:xfrm>
          <a:prstGeom prst="rect">
            <a:avLst/>
          </a:prstGeom>
          <a:noFill/>
        </p:spPr>
        <p:txBody>
          <a:bodyPr wrap="square" lIns="91440" tIns="45720" rIns="91440" bIns="45720" rtlCol="0" anchor="t">
            <a:spAutoFit/>
          </a:bodyPr>
          <a:lstStyle/>
          <a:p>
            <a:pPr algn="ctr" defTabSz="371475"/>
            <a:r>
              <a:rPr lang="en-GB" sz="850" b="1">
                <a:solidFill>
                  <a:prstClr val="white">
                    <a:lumMod val="50000"/>
                  </a:prstClr>
                </a:solidFill>
                <a:latin typeface="Aptos" panose="02110004020202020204"/>
              </a:rPr>
              <a:t>Outputs</a:t>
            </a:r>
            <a:endParaRPr lang="en-GB" sz="894" b="1">
              <a:solidFill>
                <a:prstClr val="white">
                  <a:lumMod val="50000"/>
                </a:prstClr>
              </a:solidFill>
              <a:latin typeface="Aptos" panose="02110004020202020204"/>
            </a:endParaRPr>
          </a:p>
        </p:txBody>
      </p:sp>
      <p:sp>
        <p:nvSpPr>
          <p:cNvPr id="34" name="Rectangle 33">
            <a:extLst>
              <a:ext uri="{FF2B5EF4-FFF2-40B4-BE49-F238E27FC236}">
                <a16:creationId xmlns:a16="http://schemas.microsoft.com/office/drawing/2014/main" id="{7B77E3F1-C8CF-6EB3-D7E7-A29EC8EFA706}"/>
              </a:ext>
            </a:extLst>
          </p:cNvPr>
          <p:cNvSpPr/>
          <p:nvPr/>
        </p:nvSpPr>
        <p:spPr>
          <a:xfrm>
            <a:off x="8199586" y="1859755"/>
            <a:ext cx="1043312" cy="45512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t>Delivery of 8 Women's Health Priority Areas</a:t>
            </a:r>
            <a:endParaRPr lang="en-US"/>
          </a:p>
        </p:txBody>
      </p:sp>
      <p:graphicFrame>
        <p:nvGraphicFramePr>
          <p:cNvPr id="40" name="Table 39">
            <a:extLst>
              <a:ext uri="{FF2B5EF4-FFF2-40B4-BE49-F238E27FC236}">
                <a16:creationId xmlns:a16="http://schemas.microsoft.com/office/drawing/2014/main" id="{2DCFC19E-FCDB-D61F-C9ED-5A33178F62E6}"/>
              </a:ext>
            </a:extLst>
          </p:cNvPr>
          <p:cNvGraphicFramePr>
            <a:graphicFrameLocks noGrp="1"/>
          </p:cNvGraphicFramePr>
          <p:nvPr>
            <p:extLst>
              <p:ext uri="{D42A27DB-BD31-4B8C-83A1-F6EECF244321}">
                <p14:modId xmlns:p14="http://schemas.microsoft.com/office/powerpoint/2010/main" val="3315580857"/>
              </p:ext>
            </p:extLst>
          </p:nvPr>
        </p:nvGraphicFramePr>
        <p:xfrm>
          <a:off x="2394729" y="1752470"/>
          <a:ext cx="2968017" cy="654776"/>
        </p:xfrm>
        <a:graphic>
          <a:graphicData uri="http://schemas.openxmlformats.org/drawingml/2006/table">
            <a:tbl>
              <a:tblPr firstRow="1" bandRow="1">
                <a:tableStyleId>{16D9F66E-5EB9-4882-86FB-DCBF35E3C3E4}</a:tableStyleId>
              </a:tblPr>
              <a:tblGrid>
                <a:gridCol w="2968017">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Women's Health Plan – Development of a Women's Health Hub</a:t>
                      </a:r>
                    </a:p>
                  </a:txBody>
                  <a:tcPr marL="53068" marR="53068" marT="26534" marB="26534" anchor="ctr"/>
                </a:tc>
                <a:extLst>
                  <a:ext uri="{0D108BD9-81ED-4DB2-BD59-A6C34878D82A}">
                    <a16:rowId xmlns:a16="http://schemas.microsoft.com/office/drawing/2014/main" val="1790819238"/>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Sustainable Fertility Services – Maintain de-escalated status and review JCC contracted arrangements</a:t>
                      </a:r>
                    </a:p>
                  </a:txBody>
                  <a:tcPr marL="53068" marR="53068" marT="26534" marB="26534" anchor="ctr"/>
                </a:tc>
                <a:extLst>
                  <a:ext uri="{0D108BD9-81ED-4DB2-BD59-A6C34878D82A}">
                    <a16:rowId xmlns:a16="http://schemas.microsoft.com/office/drawing/2014/main" val="1532433617"/>
                  </a:ext>
                </a:extLst>
              </a:tr>
            </a:tbl>
          </a:graphicData>
        </a:graphic>
      </p:graphicFrame>
      <p:sp>
        <p:nvSpPr>
          <p:cNvPr id="42" name="Rectangle 41">
            <a:extLst>
              <a:ext uri="{FF2B5EF4-FFF2-40B4-BE49-F238E27FC236}">
                <a16:creationId xmlns:a16="http://schemas.microsoft.com/office/drawing/2014/main" id="{CEB5912F-DB2A-EAF9-F39A-D6D52FBA569D}"/>
              </a:ext>
            </a:extLst>
          </p:cNvPr>
          <p:cNvSpPr/>
          <p:nvPr/>
        </p:nvSpPr>
        <p:spPr>
          <a:xfrm>
            <a:off x="8196440" y="4439582"/>
            <a:ext cx="1043313" cy="45767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t>Deliver the recommendations of the HIW report</a:t>
            </a:r>
          </a:p>
        </p:txBody>
      </p:sp>
      <p:sp>
        <p:nvSpPr>
          <p:cNvPr id="48" name="Rectangle 47">
            <a:extLst>
              <a:ext uri="{FF2B5EF4-FFF2-40B4-BE49-F238E27FC236}">
                <a16:creationId xmlns:a16="http://schemas.microsoft.com/office/drawing/2014/main" id="{3C3F9D21-D05F-7E7A-FD72-BA582786C15A}"/>
              </a:ext>
            </a:extLst>
          </p:cNvPr>
          <p:cNvSpPr/>
          <p:nvPr/>
        </p:nvSpPr>
        <p:spPr>
          <a:xfrm>
            <a:off x="754431" y="2999316"/>
            <a:ext cx="1073751" cy="422841"/>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Children &amp; Young People</a:t>
            </a:r>
            <a:endParaRPr lang="en-US"/>
          </a:p>
        </p:txBody>
      </p:sp>
      <p:sp>
        <p:nvSpPr>
          <p:cNvPr id="49" name="Rectangle 48">
            <a:extLst>
              <a:ext uri="{FF2B5EF4-FFF2-40B4-BE49-F238E27FC236}">
                <a16:creationId xmlns:a16="http://schemas.microsoft.com/office/drawing/2014/main" id="{4EA37F21-5DCA-7ECF-D3CC-0BF68B72BFE8}"/>
              </a:ext>
            </a:extLst>
          </p:cNvPr>
          <p:cNvSpPr/>
          <p:nvPr/>
        </p:nvSpPr>
        <p:spPr>
          <a:xfrm>
            <a:off x="801177" y="4342878"/>
            <a:ext cx="1003661" cy="39947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1050" kern="0">
                <a:solidFill>
                  <a:srgbClr val="000000"/>
                </a:solidFill>
                <a:latin typeface="Aptos"/>
              </a:rPr>
              <a:t>Maternity &amp; Neonatal</a:t>
            </a:r>
            <a:endParaRPr lang="en-GB" sz="1050" kern="0"/>
          </a:p>
        </p:txBody>
      </p:sp>
      <p:graphicFrame>
        <p:nvGraphicFramePr>
          <p:cNvPr id="56" name="Table 55">
            <a:extLst>
              <a:ext uri="{FF2B5EF4-FFF2-40B4-BE49-F238E27FC236}">
                <a16:creationId xmlns:a16="http://schemas.microsoft.com/office/drawing/2014/main" id="{6636BF21-52CB-EF8B-8542-5BDA8937922C}"/>
              </a:ext>
            </a:extLst>
          </p:cNvPr>
          <p:cNvGraphicFramePr>
            <a:graphicFrameLocks noGrp="1"/>
          </p:cNvGraphicFramePr>
          <p:nvPr>
            <p:extLst>
              <p:ext uri="{D42A27DB-BD31-4B8C-83A1-F6EECF244321}">
                <p14:modId xmlns:p14="http://schemas.microsoft.com/office/powerpoint/2010/main" val="466510894"/>
              </p:ext>
            </p:extLst>
          </p:nvPr>
        </p:nvGraphicFramePr>
        <p:xfrm>
          <a:off x="2394729" y="2722169"/>
          <a:ext cx="2968017" cy="1119974"/>
        </p:xfrm>
        <a:graphic>
          <a:graphicData uri="http://schemas.openxmlformats.org/drawingml/2006/table">
            <a:tbl>
              <a:tblPr firstRow="1" bandRow="1">
                <a:tableStyleId>{16D9F66E-5EB9-4882-86FB-DCBF35E3C3E4}</a:tableStyleId>
              </a:tblPr>
              <a:tblGrid>
                <a:gridCol w="2968017">
                  <a:extLst>
                    <a:ext uri="{9D8B030D-6E8A-4147-A177-3AD203B41FA5}">
                      <a16:colId xmlns:a16="http://schemas.microsoft.com/office/drawing/2014/main" val="1369800438"/>
                    </a:ext>
                  </a:extLst>
                </a:gridCol>
              </a:tblGrid>
              <a:tr h="194959">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Develop an agreed paediatric surgical plan</a:t>
                      </a:r>
                    </a:p>
                  </a:txBody>
                  <a:tcPr marL="53068" marR="53068" marT="26534" marB="26534" anchor="ctr"/>
                </a:tc>
                <a:extLst>
                  <a:ext uri="{0D108BD9-81ED-4DB2-BD59-A6C34878D82A}">
                    <a16:rowId xmlns:a16="http://schemas.microsoft.com/office/drawing/2014/main" val="1790819238"/>
                  </a:ext>
                </a:extLst>
              </a:tr>
              <a:tr h="194958">
                <a:tc>
                  <a:txBody>
                    <a:bodyPr/>
                    <a:lstStyle/>
                    <a:p>
                      <a:pPr marL="0" lvl="0" indent="0" algn="l">
                        <a:lnSpc>
                          <a:spcPct val="100000"/>
                        </a:lnSpc>
                        <a:spcBef>
                          <a:spcPts val="0"/>
                        </a:spcBef>
                        <a:spcAft>
                          <a:spcPts val="0"/>
                        </a:spcAft>
                        <a:buNone/>
                      </a:pPr>
                      <a:r>
                        <a:rPr lang="en-GB" sz="900" b="0" kern="1200">
                          <a:solidFill>
                            <a:srgbClr val="000000"/>
                          </a:solidFill>
                        </a:rPr>
                        <a:t>Develop plans to redesign Morriston Paediatric footprint</a:t>
                      </a:r>
                    </a:p>
                  </a:txBody>
                  <a:tcPr marL="53068" marR="53068" marT="26534" marB="26534" anchor="ctr"/>
                </a:tc>
                <a:extLst>
                  <a:ext uri="{0D108BD9-81ED-4DB2-BD59-A6C34878D82A}">
                    <a16:rowId xmlns:a16="http://schemas.microsoft.com/office/drawing/2014/main" val="2554569697"/>
                  </a:ext>
                </a:extLst>
              </a:tr>
              <a:tr h="194958">
                <a:tc>
                  <a:txBody>
                    <a:bodyPr/>
                    <a:lstStyle/>
                    <a:p>
                      <a:pPr marL="0" lvl="0" indent="0" algn="l">
                        <a:lnSpc>
                          <a:spcPct val="100000"/>
                        </a:lnSpc>
                        <a:spcBef>
                          <a:spcPts val="0"/>
                        </a:spcBef>
                        <a:spcAft>
                          <a:spcPts val="0"/>
                        </a:spcAft>
                        <a:buNone/>
                      </a:pPr>
                      <a:r>
                        <a:rPr lang="en-GB" sz="900" b="0" kern="1200">
                          <a:solidFill>
                            <a:srgbClr val="000000"/>
                          </a:solidFill>
                        </a:rPr>
                        <a:t>Partnership working with RPB – NDD Service improvements</a:t>
                      </a:r>
                    </a:p>
                  </a:txBody>
                  <a:tcPr marL="53068" marR="53068" marT="26534" marB="26534" anchor="ctr"/>
                </a:tc>
                <a:extLst>
                  <a:ext uri="{0D108BD9-81ED-4DB2-BD59-A6C34878D82A}">
                    <a16:rowId xmlns:a16="http://schemas.microsoft.com/office/drawing/2014/main" val="2709812402"/>
                  </a:ext>
                </a:extLst>
              </a:tr>
              <a:tr h="194958">
                <a:tc>
                  <a:txBody>
                    <a:bodyPr/>
                    <a:lstStyle/>
                    <a:p>
                      <a:pPr marL="0" lvl="0" indent="0" algn="l">
                        <a:lnSpc>
                          <a:spcPct val="100000"/>
                        </a:lnSpc>
                        <a:spcBef>
                          <a:spcPts val="0"/>
                        </a:spcBef>
                        <a:spcAft>
                          <a:spcPts val="0"/>
                        </a:spcAft>
                        <a:buNone/>
                      </a:pPr>
                      <a:r>
                        <a:rPr lang="en-GB" sz="900" b="0" kern="1200">
                          <a:solidFill>
                            <a:srgbClr val="000000"/>
                          </a:solidFill>
                        </a:rPr>
                        <a:t>CYP Strategy – Agreed actions from CYP Summit</a:t>
                      </a:r>
                    </a:p>
                  </a:txBody>
                  <a:tcPr marL="53068" marR="53068" marT="26534" marB="26534" anchor="ctr"/>
                </a:tc>
                <a:extLst>
                  <a:ext uri="{0D108BD9-81ED-4DB2-BD59-A6C34878D82A}">
                    <a16:rowId xmlns:a16="http://schemas.microsoft.com/office/drawing/2014/main" val="2777545077"/>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Community Children's Services</a:t>
                      </a:r>
                    </a:p>
                  </a:txBody>
                  <a:tcPr marL="53068" marR="53068" marT="26534" marB="26534" anchor="ctr"/>
                </a:tc>
                <a:extLst>
                  <a:ext uri="{0D108BD9-81ED-4DB2-BD59-A6C34878D82A}">
                    <a16:rowId xmlns:a16="http://schemas.microsoft.com/office/drawing/2014/main" val="1532433617"/>
                  </a:ext>
                </a:extLst>
              </a:tr>
            </a:tbl>
          </a:graphicData>
        </a:graphic>
      </p:graphicFrame>
      <p:graphicFrame>
        <p:nvGraphicFramePr>
          <p:cNvPr id="58" name="Table 57">
            <a:extLst>
              <a:ext uri="{FF2B5EF4-FFF2-40B4-BE49-F238E27FC236}">
                <a16:creationId xmlns:a16="http://schemas.microsoft.com/office/drawing/2014/main" id="{71D46234-CC03-4F28-D828-269EBD072956}"/>
              </a:ext>
            </a:extLst>
          </p:cNvPr>
          <p:cNvGraphicFramePr>
            <a:graphicFrameLocks noGrp="1"/>
          </p:cNvGraphicFramePr>
          <p:nvPr>
            <p:extLst>
              <p:ext uri="{D42A27DB-BD31-4B8C-83A1-F6EECF244321}">
                <p14:modId xmlns:p14="http://schemas.microsoft.com/office/powerpoint/2010/main" val="2570876399"/>
              </p:ext>
            </p:extLst>
          </p:nvPr>
        </p:nvGraphicFramePr>
        <p:xfrm>
          <a:off x="2395097" y="3948898"/>
          <a:ext cx="2968017" cy="1246262"/>
        </p:xfrm>
        <a:graphic>
          <a:graphicData uri="http://schemas.openxmlformats.org/drawingml/2006/table">
            <a:tbl>
              <a:tblPr firstRow="1" bandRow="1">
                <a:tableStyleId>{16D9F66E-5EB9-4882-86FB-DCBF35E3C3E4}</a:tableStyleId>
              </a:tblPr>
              <a:tblGrid>
                <a:gridCol w="2968017">
                  <a:extLst>
                    <a:ext uri="{9D8B030D-6E8A-4147-A177-3AD203B41FA5}">
                      <a16:colId xmlns:a16="http://schemas.microsoft.com/office/drawing/2014/main" val="1369800438"/>
                    </a:ext>
                  </a:extLst>
                </a:gridCol>
              </a:tblGrid>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Workforce strategy</a:t>
                      </a:r>
                    </a:p>
                  </a:txBody>
                  <a:tcPr marL="53068" marR="53068" marT="26534" marB="26534" anchor="ctr"/>
                </a:tc>
                <a:extLst>
                  <a:ext uri="{0D108BD9-81ED-4DB2-BD59-A6C34878D82A}">
                    <a16:rowId xmlns:a16="http://schemas.microsoft.com/office/drawing/2014/main" val="1790819238"/>
                  </a:ext>
                </a:extLst>
              </a:tr>
              <a:tr h="207710">
                <a:tc>
                  <a:txBody>
                    <a:bodyPr/>
                    <a:lstStyle/>
                    <a:p>
                      <a:pPr marL="0" lvl="0" indent="0" algn="l">
                        <a:lnSpc>
                          <a:spcPct val="100000"/>
                        </a:lnSpc>
                        <a:spcBef>
                          <a:spcPts val="0"/>
                        </a:spcBef>
                        <a:spcAft>
                          <a:spcPts val="0"/>
                        </a:spcAft>
                        <a:buNone/>
                      </a:pPr>
                      <a:r>
                        <a:rPr lang="en-GB" sz="900" b="0" kern="1200">
                          <a:solidFill>
                            <a:srgbClr val="000000"/>
                          </a:solidFill>
                        </a:rPr>
                        <a:t>Maternity-Neonatal safety programme</a:t>
                      </a:r>
                    </a:p>
                  </a:txBody>
                  <a:tcPr marL="53068" marR="53068" marT="26534" marB="26534" anchor="ctr"/>
                </a:tc>
                <a:extLst>
                  <a:ext uri="{0D108BD9-81ED-4DB2-BD59-A6C34878D82A}">
                    <a16:rowId xmlns:a16="http://schemas.microsoft.com/office/drawing/2014/main" val="2570739465"/>
                  </a:ext>
                </a:extLst>
              </a:tr>
              <a:tr h="207710">
                <a:tc>
                  <a:txBody>
                    <a:bodyPr/>
                    <a:lstStyle/>
                    <a:p>
                      <a:pPr marL="0" lvl="0" indent="0" algn="l">
                        <a:lnSpc>
                          <a:spcPct val="100000"/>
                        </a:lnSpc>
                        <a:spcBef>
                          <a:spcPts val="0"/>
                        </a:spcBef>
                        <a:spcAft>
                          <a:spcPts val="0"/>
                        </a:spcAft>
                        <a:buNone/>
                      </a:pPr>
                      <a:r>
                        <a:rPr lang="en-GB" sz="900" b="0" kern="1200">
                          <a:solidFill>
                            <a:srgbClr val="000000"/>
                          </a:solidFill>
                        </a:rPr>
                        <a:t>Perinatal research strategy</a:t>
                      </a:r>
                    </a:p>
                  </a:txBody>
                  <a:tcPr marL="53068" marR="53068" marT="26534" marB="26534" anchor="ctr"/>
                </a:tc>
                <a:extLst>
                  <a:ext uri="{0D108BD9-81ED-4DB2-BD59-A6C34878D82A}">
                    <a16:rowId xmlns:a16="http://schemas.microsoft.com/office/drawing/2014/main" val="2891889720"/>
                  </a:ext>
                </a:extLst>
              </a:tr>
              <a:tr h="207711">
                <a:tc>
                  <a:txBody>
                    <a:bodyPr/>
                    <a:lstStyle/>
                    <a:p>
                      <a:pPr marL="0" marR="0" lvl="0" indent="0" algn="l" rtl="0" eaLnBrk="1" fontAlgn="auto" latinLnBrk="0" hangingPunct="1">
                        <a:lnSpc>
                          <a:spcPct val="100000"/>
                        </a:lnSpc>
                        <a:spcBef>
                          <a:spcPts val="0"/>
                        </a:spcBef>
                        <a:spcAft>
                          <a:spcPts val="0"/>
                        </a:spcAft>
                        <a:buClrTx/>
                        <a:buSzTx/>
                        <a:buFontTx/>
                        <a:buNone/>
                      </a:pPr>
                      <a:r>
                        <a:rPr lang="en-GB" sz="900" b="0" kern="1200">
                          <a:solidFill>
                            <a:srgbClr val="000000"/>
                          </a:solidFill>
                        </a:rPr>
                        <a:t>Deliver Perinatal Engagement Framework</a:t>
                      </a:r>
                    </a:p>
                  </a:txBody>
                  <a:tcPr marL="53068" marR="53068" marT="26534" marB="26534" anchor="ctr"/>
                </a:tc>
                <a:extLst>
                  <a:ext uri="{0D108BD9-81ED-4DB2-BD59-A6C34878D82A}">
                    <a16:rowId xmlns:a16="http://schemas.microsoft.com/office/drawing/2014/main" val="1532433617"/>
                  </a:ext>
                </a:extLst>
              </a:tr>
              <a:tr h="207710">
                <a:tc>
                  <a:txBody>
                    <a:bodyPr/>
                    <a:lstStyle/>
                    <a:p>
                      <a:pPr marL="0" lvl="0" indent="0" algn="l">
                        <a:lnSpc>
                          <a:spcPct val="100000"/>
                        </a:lnSpc>
                        <a:spcBef>
                          <a:spcPts val="0"/>
                        </a:spcBef>
                        <a:spcAft>
                          <a:spcPts val="0"/>
                        </a:spcAft>
                        <a:buNone/>
                      </a:pPr>
                      <a:r>
                        <a:rPr lang="en-GB" sz="900" b="0" kern="1200">
                          <a:solidFill>
                            <a:srgbClr val="000000"/>
                          </a:solidFill>
                        </a:rPr>
                        <a:t>Neo Natal Transfers</a:t>
                      </a:r>
                    </a:p>
                  </a:txBody>
                  <a:tcPr marL="53068" marR="53068" marT="26534" marB="26534" anchor="ctr"/>
                </a:tc>
                <a:extLst>
                  <a:ext uri="{0D108BD9-81ED-4DB2-BD59-A6C34878D82A}">
                    <a16:rowId xmlns:a16="http://schemas.microsoft.com/office/drawing/2014/main" val="3007262466"/>
                  </a:ext>
                </a:extLst>
              </a:tr>
              <a:tr h="207710">
                <a:tc>
                  <a:txBody>
                    <a:bodyPr/>
                    <a:lstStyle/>
                    <a:p>
                      <a:pPr marL="0" lvl="0" indent="0" algn="l">
                        <a:lnSpc>
                          <a:spcPct val="100000"/>
                        </a:lnSpc>
                        <a:spcBef>
                          <a:spcPts val="0"/>
                        </a:spcBef>
                        <a:spcAft>
                          <a:spcPts val="0"/>
                        </a:spcAft>
                        <a:buNone/>
                      </a:pPr>
                      <a:r>
                        <a:rPr lang="en-GB" sz="900" b="0" kern="1200">
                          <a:solidFill>
                            <a:srgbClr val="000000"/>
                          </a:solidFill>
                        </a:rPr>
                        <a:t>Mat Neo Digital Plan</a:t>
                      </a:r>
                    </a:p>
                  </a:txBody>
                  <a:tcPr marL="53068" marR="53068" marT="26534" marB="26534" anchor="ctr"/>
                </a:tc>
                <a:extLst>
                  <a:ext uri="{0D108BD9-81ED-4DB2-BD59-A6C34878D82A}">
                    <a16:rowId xmlns:a16="http://schemas.microsoft.com/office/drawing/2014/main" val="4165604900"/>
                  </a:ext>
                </a:extLst>
              </a:tr>
            </a:tbl>
          </a:graphicData>
        </a:graphic>
      </p:graphicFrame>
      <p:sp>
        <p:nvSpPr>
          <p:cNvPr id="15" name="Rectangle 14">
            <a:extLst>
              <a:ext uri="{FF2B5EF4-FFF2-40B4-BE49-F238E27FC236}">
                <a16:creationId xmlns:a16="http://schemas.microsoft.com/office/drawing/2014/main" id="{5FBED0A7-3DFC-3EF7-29DA-D7AE918FE213}"/>
              </a:ext>
            </a:extLst>
          </p:cNvPr>
          <p:cNvSpPr/>
          <p:nvPr/>
        </p:nvSpPr>
        <p:spPr>
          <a:xfrm>
            <a:off x="8199586" y="3095449"/>
            <a:ext cx="1043312" cy="45512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45720" rtlCol="0" anchor="ctr"/>
          <a:lstStyle/>
          <a:p>
            <a:pPr algn="ctr" defTabSz="265345">
              <a:defRPr/>
            </a:pPr>
            <a:r>
              <a:rPr lang="en-GB" sz="900" kern="0"/>
              <a:t>Delivery of CYP Strategy</a:t>
            </a:r>
            <a:endParaRPr lang="en-US"/>
          </a:p>
        </p:txBody>
      </p:sp>
      <p:sp>
        <p:nvSpPr>
          <p:cNvPr id="17" name="Hexagon 16">
            <a:extLst>
              <a:ext uri="{FF2B5EF4-FFF2-40B4-BE49-F238E27FC236}">
                <a16:creationId xmlns:a16="http://schemas.microsoft.com/office/drawing/2014/main" id="{0C8B2526-D3F2-3333-15B5-AB7A769E2F48}"/>
              </a:ext>
            </a:extLst>
          </p:cNvPr>
          <p:cNvSpPr/>
          <p:nvPr/>
        </p:nvSpPr>
        <p:spPr>
          <a:xfrm>
            <a:off x="5469544" y="3000556"/>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Sustained improvement in NDD waiting times </a:t>
            </a:r>
            <a:endParaRPr lang="en-US"/>
          </a:p>
        </p:txBody>
      </p:sp>
      <p:sp>
        <p:nvSpPr>
          <p:cNvPr id="19" name="Hexagon 18">
            <a:extLst>
              <a:ext uri="{FF2B5EF4-FFF2-40B4-BE49-F238E27FC236}">
                <a16:creationId xmlns:a16="http://schemas.microsoft.com/office/drawing/2014/main" id="{BE81C1D6-62A3-969E-C8A6-0A47C1848495}"/>
              </a:ext>
            </a:extLst>
          </p:cNvPr>
          <p:cNvSpPr/>
          <p:nvPr/>
        </p:nvSpPr>
        <p:spPr>
          <a:xfrm>
            <a:off x="5411889" y="4332434"/>
            <a:ext cx="2206575" cy="654542"/>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91440" tIns="45720" rIns="91440" bIns="45720" rtlCol="0" anchor="ctr"/>
          <a:lstStyle/>
          <a:p>
            <a:pPr algn="ctr" defTabSz="265345">
              <a:lnSpc>
                <a:spcPts val="1200"/>
              </a:lnSpc>
              <a:defRPr/>
            </a:pPr>
            <a:r>
              <a:rPr lang="en-GB" sz="1050" kern="0">
                <a:latin typeface="Univers Condensed Light"/>
              </a:rPr>
              <a:t>We will deliver EPR for Maternity Services</a:t>
            </a:r>
            <a:endParaRPr lang="en-US"/>
          </a:p>
        </p:txBody>
      </p:sp>
    </p:spTree>
    <p:extLst>
      <p:ext uri="{BB962C8B-B14F-4D97-AF65-F5344CB8AC3E}">
        <p14:creationId xmlns:p14="http://schemas.microsoft.com/office/powerpoint/2010/main" val="393249412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765BA6-5579-6B30-A137-2F86EC586D1B}"/>
              </a:ext>
            </a:extLst>
          </p:cNvPr>
          <p:cNvSpPr>
            <a:spLocks noGrp="1"/>
          </p:cNvSpPr>
          <p:nvPr>
            <p:ph type="sldNum" sz="quarter" idx="12"/>
          </p:nvPr>
        </p:nvSpPr>
        <p:spPr/>
        <p:txBody>
          <a:bodyPr/>
          <a:lstStyle/>
          <a:p>
            <a:r>
              <a:rPr lang="en-GB"/>
              <a:t>76</a:t>
            </a:r>
            <a:endParaRPr lang="en-US"/>
          </a:p>
        </p:txBody>
      </p:sp>
      <p:graphicFrame>
        <p:nvGraphicFramePr>
          <p:cNvPr id="6" name="Table 5">
            <a:extLst>
              <a:ext uri="{FF2B5EF4-FFF2-40B4-BE49-F238E27FC236}">
                <a16:creationId xmlns:a16="http://schemas.microsoft.com/office/drawing/2014/main" id="{4F46A281-C055-053A-2DD2-9172C87EBE5D}"/>
              </a:ext>
            </a:extLst>
          </p:cNvPr>
          <p:cNvGraphicFramePr>
            <a:graphicFrameLocks noGrp="1"/>
          </p:cNvGraphicFramePr>
          <p:nvPr>
            <p:extLst>
              <p:ext uri="{D42A27DB-BD31-4B8C-83A1-F6EECF244321}">
                <p14:modId xmlns:p14="http://schemas.microsoft.com/office/powerpoint/2010/main" val="3071551789"/>
              </p:ext>
            </p:extLst>
          </p:nvPr>
        </p:nvGraphicFramePr>
        <p:xfrm>
          <a:off x="388188" y="1523999"/>
          <a:ext cx="8843946" cy="4713438"/>
        </p:xfrm>
        <a:graphic>
          <a:graphicData uri="http://schemas.openxmlformats.org/drawingml/2006/table">
            <a:tbl>
              <a:tblPr firstRow="1" firstCol="1" bandRow="1">
                <a:tableStyleId>{5C22544A-7EE6-4342-B048-85BDC9FD1C3A}</a:tableStyleId>
              </a:tblPr>
              <a:tblGrid>
                <a:gridCol w="504791">
                  <a:extLst>
                    <a:ext uri="{9D8B030D-6E8A-4147-A177-3AD203B41FA5}">
                      <a16:colId xmlns:a16="http://schemas.microsoft.com/office/drawing/2014/main" val="2441853944"/>
                    </a:ext>
                  </a:extLst>
                </a:gridCol>
                <a:gridCol w="7410339">
                  <a:extLst>
                    <a:ext uri="{9D8B030D-6E8A-4147-A177-3AD203B41FA5}">
                      <a16:colId xmlns:a16="http://schemas.microsoft.com/office/drawing/2014/main" val="3080553637"/>
                    </a:ext>
                  </a:extLst>
                </a:gridCol>
                <a:gridCol w="464408">
                  <a:extLst>
                    <a:ext uri="{9D8B030D-6E8A-4147-A177-3AD203B41FA5}">
                      <a16:colId xmlns:a16="http://schemas.microsoft.com/office/drawing/2014/main" val="1039732180"/>
                    </a:ext>
                  </a:extLst>
                </a:gridCol>
                <a:gridCol w="464408">
                  <a:extLst>
                    <a:ext uri="{9D8B030D-6E8A-4147-A177-3AD203B41FA5}">
                      <a16:colId xmlns:a16="http://schemas.microsoft.com/office/drawing/2014/main" val="3459441581"/>
                    </a:ext>
                  </a:extLst>
                </a:gridCol>
              </a:tblGrid>
              <a:tr h="194959">
                <a:tc>
                  <a:txBody>
                    <a:bodyPr/>
                    <a:lstStyle/>
                    <a:p>
                      <a:pPr marL="0" algn="ctr"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ctr"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050" b="0" i="0" u="none" strike="noStrike">
                        <a:effectLst/>
                        <a:latin typeface="Arial"/>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1480823575"/>
                  </a:ext>
                </a:extLst>
              </a:tr>
              <a:tr h="527538">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NPTS_01</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Develop a comprehensive health board strategy for Pharmacy and Medicines Management.</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The strategy will focus on several key areas to optimise the use of medicines, support patient outcomes, and manage resources effectively.</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endParaRPr lang="en-GB" sz="1800" b="0" i="0" u="none" strike="noStrike">
                        <a:effectLst/>
                        <a:latin typeface="Arial" panose="020B0604020202020204" pitchFamily="34" charset="0"/>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fontAlgn="ctr" latinLnBrk="0" hangingPunct="1">
                        <a:lnSpc>
                          <a:spcPct val="115000"/>
                        </a:lnSpc>
                        <a:spcAft>
                          <a:spcPts val="800"/>
                        </a:spcAft>
                        <a:buNone/>
                      </a:pPr>
                      <a:r>
                        <a:rPr lang="en-GB" sz="700" b="0" i="0" u="none" strike="noStrike" kern="100">
                          <a:solidFill>
                            <a:srgbClr val="FFFFFF"/>
                          </a:solidFill>
                          <a:effectLst/>
                          <a:latin typeface="Univers Condensed Light"/>
                          <a:ea typeface="Verdana"/>
                          <a:cs typeface="Times New Roman"/>
                        </a:rPr>
                        <a:t>EA.22</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435559689"/>
                  </a:ext>
                </a:extLst>
              </a:tr>
              <a:tr h="527538">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NPTS_03</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Deliver Pharmacy &amp; Medicines Management Decarbonisation Initiative:</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Actions aligned to the Health board's Climate Action Plan to reduce the supply of high global warming potential inhalers, reduce overprescribing to reduce waste.</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endParaRPr lang="en-GB" sz="1800" b="0" i="0" u="none" strike="noStrike">
                        <a:effectLst/>
                        <a:latin typeface="Arial" panose="020B0604020202020204" pitchFamily="34" charset="0"/>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fontAlgn="ctr" latinLnBrk="0" hangingPunct="1">
                        <a:lnSpc>
                          <a:spcPct val="115000"/>
                        </a:lnSpc>
                        <a:spcAft>
                          <a:spcPts val="800"/>
                        </a:spcAft>
                        <a:buNone/>
                      </a:pPr>
                      <a:r>
                        <a:rPr lang="en-GB" sz="700" b="0" i="0" u="none" strike="noStrike" kern="100">
                          <a:solidFill>
                            <a:srgbClr val="FFFFFF"/>
                          </a:solidFill>
                          <a:effectLst/>
                          <a:latin typeface="Univers Condensed Light"/>
                          <a:ea typeface="Verdana"/>
                          <a:cs typeface="Times New Roman"/>
                        </a:rPr>
                        <a:t>EA.22</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561674716"/>
                  </a:ext>
                </a:extLst>
              </a:tr>
              <a:tr h="1559678">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MGH_23a-g-, MGH_32h-I,MGH_15h=G</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buNone/>
                      </a:pPr>
                      <a:r>
                        <a:rPr lang="en-GB" sz="1100" b="1" i="0" u="none" strike="noStrike" kern="100">
                          <a:solidFill>
                            <a:srgbClr val="000000"/>
                          </a:solidFill>
                          <a:effectLst/>
                          <a:latin typeface="Aptos"/>
                          <a:ea typeface="Verdana"/>
                          <a:cs typeface="Times New Roman"/>
                        </a:rPr>
                        <a:t>Deliver Vascular Services Improvements, working with the Vascular Network to:</a:t>
                      </a:r>
                      <a:endParaRPr lang="en-GB" sz="1100" b="0" i="0" u="none" strike="noStrike">
                        <a:effectLst/>
                        <a:latin typeface="Aptos"/>
                        <a:ea typeface="Verdana"/>
                        <a:cs typeface="Times New Roman"/>
                      </a:endParaRP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Develop a baseline D&amp;C plan for alongside a financial analysis, explore need for additional staff (e.g. Clinical Nurse Specialists and Vascular Lab to support this fragile service), explore digital solutions for outdated and soon to be unsupported platforms</a:t>
                      </a:r>
                      <a:endParaRPr lang="en-GB" sz="1100" b="0" i="0" u="none" strike="noStrike">
                        <a:effectLst/>
                        <a:latin typeface="Aptos"/>
                        <a:ea typeface="Verdana"/>
                        <a:cs typeface="Times New Roman"/>
                      </a:endParaRP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Agree and implement a robust vascular repatriation policy</a:t>
                      </a:r>
                      <a:endParaRPr lang="en-GB" sz="1100" b="0" i="0" u="none" strike="noStrike">
                        <a:effectLst/>
                        <a:latin typeface="Aptos"/>
                        <a:ea typeface="Verdana"/>
                        <a:cs typeface="Times New Roman"/>
                      </a:endParaRPr>
                    </a:p>
                    <a:p>
                      <a:pPr marL="0" indent="0" algn="l" rtl="0" eaLnBrk="1" fontAlgn="t" latinLnBrk="0" hangingPunct="1">
                        <a:buNone/>
                      </a:pPr>
                      <a:r>
                        <a:rPr lang="en-GB" sz="1100" b="1" i="1" kern="100">
                          <a:solidFill>
                            <a:schemeClr val="accent2"/>
                          </a:solidFill>
                          <a:effectLst/>
                          <a:latin typeface="+mn-lt"/>
                          <a:ea typeface="Verdana"/>
                          <a:cs typeface="Times New Roman"/>
                        </a:rPr>
                        <a:t>Planning for 26/27-27/28 -</a:t>
                      </a: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Progress with development of Hybrid Theatre business case, as prioritised in WG Major Capital prioritisation. </a:t>
                      </a:r>
                      <a:endParaRPr lang="en-GB" sz="1100" b="0" i="0" u="none" strike="noStrike">
                        <a:effectLst/>
                        <a:latin typeface="Aptos"/>
                        <a:ea typeface="Verdana"/>
                        <a:cs typeface="Times New Roman"/>
                      </a:endParaRP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Continue to progress with Vascular Interventional Radiology by implementing plans put in place with support from NHS England Transformation Unit</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r>
                        <a:rPr lang="en-GB" sz="700" b="0" i="0" u="none" strike="noStrike" kern="100">
                          <a:solidFill>
                            <a:srgbClr val="FFFFFF"/>
                          </a:solidFill>
                          <a:effectLst/>
                          <a:latin typeface="Univers Condensed Light"/>
                          <a:ea typeface="Verdana"/>
                          <a:cs typeface="Times New Roman"/>
                        </a:rPr>
                        <a:t>DE.3</a:t>
                      </a:r>
                      <a:endParaRPr lang="en-GB" sz="1800" b="0" i="0" u="none" strike="noStrike">
                        <a:effectLst/>
                        <a:latin typeface="Univers Condensed Light"/>
                        <a:ea typeface="Verdana"/>
                        <a:cs typeface="Times New Roman"/>
                      </a:endParaRPr>
                    </a:p>
                    <a:p>
                      <a:pPr marL="0" algn="ctr" rtl="0" eaLnBrk="1" fontAlgn="ctr" latinLnBrk="0" hangingPunct="1">
                        <a:lnSpc>
                          <a:spcPct val="115000"/>
                        </a:lnSpc>
                        <a:spcAft>
                          <a:spcPts val="800"/>
                        </a:spcAft>
                        <a:buNone/>
                      </a:pPr>
                      <a:r>
                        <a:rPr lang="en-GB" sz="700" b="0" i="0" u="none" strike="noStrike" kern="100">
                          <a:solidFill>
                            <a:srgbClr val="FFFFFF"/>
                          </a:solidFill>
                          <a:effectLst/>
                          <a:latin typeface="Univers Condensed Light"/>
                          <a:ea typeface="Verdana"/>
                          <a:cs typeface="Times New Roman"/>
                        </a:rPr>
                        <a:t>DE.4</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ctr" latinLnBrk="0" hangingPunct="1">
                        <a:lnSpc>
                          <a:spcPct val="115000"/>
                        </a:lnSpc>
                        <a:spcAft>
                          <a:spcPts val="800"/>
                        </a:spcAft>
                        <a:buNone/>
                      </a:pPr>
                      <a:endParaRPr lang="en-GB" sz="1800" b="0" i="0" u="none" strike="noStrike">
                        <a:effectLst/>
                        <a:latin typeface="Arial" panose="020B0604020202020204" pitchFamily="34" charset="0"/>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10885335"/>
                  </a:ext>
                </a:extLst>
              </a:tr>
              <a:tr h="1903725">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MGH_12</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Develop sustainable neurological service strategy, </a:t>
                      </a:r>
                      <a:r>
                        <a:rPr lang="en-GB" sz="1100" b="0" i="0" u="none" strike="noStrike" kern="100">
                          <a:solidFill>
                            <a:srgbClr val="000000"/>
                          </a:solidFill>
                          <a:effectLst/>
                          <a:latin typeface="Aptos"/>
                          <a:ea typeface="Verdana"/>
                          <a:cs typeface="Times New Roman"/>
                        </a:rPr>
                        <a:t>to include</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Develop a Neurology Outpatient referral Advice and Guidance Service</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Fragile Dystonia Service</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Fragility of the Neuromuscular Disease Service</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Long waiting times for Non-epileptic Attack Service &amp; Functional Neurological Disorders potential patient harm</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Neurology patients waiting in excess of 26-week waiting list target, potential patient harm</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Neurophysiology Risk of capacity to conduct Diagnostics Testing </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Parkinsons Centre/Jill Rowe Unit - unfit for patient care potential risk to patient and staff </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Poor patient experience and care due to access challenges for patients with Acute Neurological Problems</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Risk of not meeting national standards resulting in failure of Open Access Epilepsy Service &amp;possible detrimental patient impact</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r>
                        <a:rPr lang="en-GB" sz="700" b="0" i="0" u="none" strike="noStrike" kern="100">
                          <a:solidFill>
                            <a:srgbClr val="FFFFFF"/>
                          </a:solidFill>
                          <a:effectLst/>
                          <a:latin typeface="Univers Condensed Light"/>
                          <a:ea typeface="Verdana"/>
                          <a:cs typeface="Times New Roman"/>
                        </a:rPr>
                        <a:t>DE.3</a:t>
                      </a:r>
                      <a:endParaRPr lang="en-GB" sz="1800" b="0" i="0" u="none" strike="noStrike">
                        <a:effectLst/>
                        <a:latin typeface="Univers Condensed Light"/>
                        <a:ea typeface="Verdana"/>
                        <a:cs typeface="Times New Roman"/>
                      </a:endParaRPr>
                    </a:p>
                    <a:p>
                      <a:pPr marL="0" algn="ctr" rtl="0" eaLnBrk="1" fontAlgn="ctr" latinLnBrk="0" hangingPunct="1">
                        <a:lnSpc>
                          <a:spcPct val="115000"/>
                        </a:lnSpc>
                        <a:spcAft>
                          <a:spcPts val="800"/>
                        </a:spcAft>
                        <a:buNone/>
                      </a:pPr>
                      <a:r>
                        <a:rPr lang="en-GB" sz="700" b="0" i="0" u="none" strike="noStrike" kern="100">
                          <a:solidFill>
                            <a:srgbClr val="FFFFFF"/>
                          </a:solidFill>
                          <a:effectLst/>
                          <a:latin typeface="Univers Condensed Light"/>
                          <a:ea typeface="Verdana"/>
                          <a:cs typeface="Times New Roman"/>
                        </a:rPr>
                        <a:t>DE.4</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ctr" latinLnBrk="0" hangingPunct="1">
                        <a:lnSpc>
                          <a:spcPct val="115000"/>
                        </a:lnSpc>
                        <a:spcAft>
                          <a:spcPts val="800"/>
                        </a:spcAft>
                        <a:buNone/>
                      </a:pPr>
                      <a:endParaRPr lang="en-GB" sz="1800" b="0" i="0" u="none" strike="noStrike">
                        <a:effectLst/>
                        <a:latin typeface="Arial" panose="020B0604020202020204" pitchFamily="34" charset="0"/>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29344612"/>
                  </a:ext>
                </a:extLst>
              </a:tr>
            </a:tbl>
          </a:graphicData>
        </a:graphic>
      </p:graphicFrame>
      <p:sp>
        <p:nvSpPr>
          <p:cNvPr id="8" name="TextBox 7">
            <a:extLst>
              <a:ext uri="{FF2B5EF4-FFF2-40B4-BE49-F238E27FC236}">
                <a16:creationId xmlns:a16="http://schemas.microsoft.com/office/drawing/2014/main" id="{5315B0A2-098F-A9C0-5EDA-2BB9F42427FB}"/>
              </a:ext>
            </a:extLst>
          </p:cNvPr>
          <p:cNvSpPr txBox="1"/>
          <p:nvPr/>
        </p:nvSpPr>
        <p:spPr>
          <a:xfrm>
            <a:off x="301356" y="469181"/>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Cross System and Specialised Delivery Actions</a:t>
            </a:r>
          </a:p>
        </p:txBody>
      </p:sp>
      <p:sp>
        <p:nvSpPr>
          <p:cNvPr id="10" name="TextBox 9">
            <a:extLst>
              <a:ext uri="{FF2B5EF4-FFF2-40B4-BE49-F238E27FC236}">
                <a16:creationId xmlns:a16="http://schemas.microsoft.com/office/drawing/2014/main" id="{9CD4D40D-D262-9B08-8250-914FFF10CF66}"/>
              </a:ext>
            </a:extLst>
          </p:cNvPr>
          <p:cNvSpPr txBox="1"/>
          <p:nvPr/>
        </p:nvSpPr>
        <p:spPr>
          <a:xfrm>
            <a:off x="392375" y="749492"/>
            <a:ext cx="8843213" cy="646331"/>
          </a:xfrm>
          <a:prstGeom prst="rect">
            <a:avLst/>
          </a:prstGeom>
          <a:noFill/>
        </p:spPr>
        <p:txBody>
          <a:bodyPr wrap="square" lIns="91440" tIns="45720" rIns="91440" bIns="45720" anchor="t">
            <a:spAutoFit/>
          </a:bodyPr>
          <a:lstStyle/>
          <a:p>
            <a:pPr algn="just"/>
            <a:r>
              <a:rPr lang="en-GB" sz="1200">
                <a:ea typeface="Verdana"/>
              </a:rPr>
              <a:t>There are a number of additional Delivery Actions which cut across systems or stand alone as specialist services such as Pharmacy and Medicines Management or the work of the Vascular Network. These Delivery Actions don't sit neatly into our system plans and are described here.</a:t>
            </a:r>
            <a:endParaRPr lang="en-US"/>
          </a:p>
        </p:txBody>
      </p:sp>
    </p:spTree>
    <p:extLst>
      <p:ext uri="{BB962C8B-B14F-4D97-AF65-F5344CB8AC3E}">
        <p14:creationId xmlns:p14="http://schemas.microsoft.com/office/powerpoint/2010/main" val="244839037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1EE0A-89CE-50E4-E0E2-23651F29C5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BFF9AE-4167-F048-0E41-F8920FE03DFC}"/>
              </a:ext>
            </a:extLst>
          </p:cNvPr>
          <p:cNvSpPr>
            <a:spLocks noGrp="1"/>
          </p:cNvSpPr>
          <p:nvPr>
            <p:ph type="sldNum" sz="quarter" idx="12"/>
          </p:nvPr>
        </p:nvSpPr>
        <p:spPr/>
        <p:txBody>
          <a:bodyPr/>
          <a:lstStyle/>
          <a:p>
            <a:r>
              <a:rPr lang="en-GB"/>
              <a:t>77</a:t>
            </a:r>
          </a:p>
        </p:txBody>
      </p:sp>
      <p:graphicFrame>
        <p:nvGraphicFramePr>
          <p:cNvPr id="6" name="Table 5">
            <a:extLst>
              <a:ext uri="{FF2B5EF4-FFF2-40B4-BE49-F238E27FC236}">
                <a16:creationId xmlns:a16="http://schemas.microsoft.com/office/drawing/2014/main" id="{B46124EA-7501-4EED-5587-EEB2FE884BA0}"/>
              </a:ext>
            </a:extLst>
          </p:cNvPr>
          <p:cNvGraphicFramePr>
            <a:graphicFrameLocks noGrp="1"/>
          </p:cNvGraphicFramePr>
          <p:nvPr>
            <p:extLst>
              <p:ext uri="{D42A27DB-BD31-4B8C-83A1-F6EECF244321}">
                <p14:modId xmlns:p14="http://schemas.microsoft.com/office/powerpoint/2010/main" val="2722227975"/>
              </p:ext>
            </p:extLst>
          </p:nvPr>
        </p:nvGraphicFramePr>
        <p:xfrm>
          <a:off x="373811" y="359433"/>
          <a:ext cx="8843946" cy="4731608"/>
        </p:xfrm>
        <a:graphic>
          <a:graphicData uri="http://schemas.openxmlformats.org/drawingml/2006/table">
            <a:tbl>
              <a:tblPr firstRow="1" firstCol="1" bandRow="1">
                <a:tableStyleId>{5C22544A-7EE6-4342-B048-85BDC9FD1C3A}</a:tableStyleId>
              </a:tblPr>
              <a:tblGrid>
                <a:gridCol w="504791">
                  <a:extLst>
                    <a:ext uri="{9D8B030D-6E8A-4147-A177-3AD203B41FA5}">
                      <a16:colId xmlns:a16="http://schemas.microsoft.com/office/drawing/2014/main" val="2441853944"/>
                    </a:ext>
                  </a:extLst>
                </a:gridCol>
                <a:gridCol w="7410339">
                  <a:extLst>
                    <a:ext uri="{9D8B030D-6E8A-4147-A177-3AD203B41FA5}">
                      <a16:colId xmlns:a16="http://schemas.microsoft.com/office/drawing/2014/main" val="3080553637"/>
                    </a:ext>
                  </a:extLst>
                </a:gridCol>
                <a:gridCol w="464408">
                  <a:extLst>
                    <a:ext uri="{9D8B030D-6E8A-4147-A177-3AD203B41FA5}">
                      <a16:colId xmlns:a16="http://schemas.microsoft.com/office/drawing/2014/main" val="1039732180"/>
                    </a:ext>
                  </a:extLst>
                </a:gridCol>
                <a:gridCol w="464408">
                  <a:extLst>
                    <a:ext uri="{9D8B030D-6E8A-4147-A177-3AD203B41FA5}">
                      <a16:colId xmlns:a16="http://schemas.microsoft.com/office/drawing/2014/main" val="3459441581"/>
                    </a:ext>
                  </a:extLst>
                </a:gridCol>
              </a:tblGrid>
              <a:tr h="333422">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050" b="0" i="0" u="none" strike="noStrike">
                        <a:effectLst/>
                        <a:latin typeface="Arial"/>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1480823575"/>
                  </a:ext>
                </a:extLst>
              </a:tr>
              <a:tr h="871585">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MGH_13a-d</a:t>
                      </a:r>
                      <a:endParaRPr lang="en-US"/>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indent="0" algn="l">
                        <a:buNone/>
                      </a:pPr>
                      <a:r>
                        <a:rPr lang="en-GB" sz="1100" b="1" i="0" u="none" strike="noStrike" kern="100" noProof="0">
                          <a:solidFill>
                            <a:srgbClr val="000000"/>
                          </a:solidFill>
                          <a:effectLst/>
                          <a:latin typeface="Aptos"/>
                        </a:rPr>
                        <a:t>Deliver Nephrology Strategy in line with agreements with JCC</a:t>
                      </a:r>
                      <a:endParaRPr lang="en-GB" sz="1100" b="0" i="0" u="none" strike="noStrike" kern="100" noProof="0">
                        <a:solidFill>
                          <a:srgbClr val="000000"/>
                        </a:solidFill>
                        <a:effectLst/>
                        <a:latin typeface="Aptos"/>
                      </a:endParaRPr>
                    </a:p>
                    <a:p>
                      <a:pPr marL="173355" lvl="0" indent="-173355" algn="l">
                        <a:buClr>
                          <a:srgbClr val="000000"/>
                        </a:buClr>
                        <a:buFont typeface="Arial,Sans-Serif"/>
                        <a:buChar char="•"/>
                      </a:pPr>
                      <a:r>
                        <a:rPr lang="en-GB" sz="1100" b="0" i="0" u="none" strike="noStrike" kern="100" noProof="0">
                          <a:solidFill>
                            <a:srgbClr val="000000"/>
                          </a:solidFill>
                          <a:effectLst/>
                          <a:latin typeface="Aptos"/>
                        </a:rPr>
                        <a:t>Complete expansion of the Renal Dialysis Units in NPT and Bridgend</a:t>
                      </a:r>
                    </a:p>
                    <a:p>
                      <a:pPr marL="173355" lvl="0" indent="-173355" algn="l">
                        <a:buClr>
                          <a:srgbClr val="000000"/>
                        </a:buClr>
                        <a:buFont typeface="Arial,Sans-Serif"/>
                        <a:buChar char="•"/>
                      </a:pPr>
                      <a:r>
                        <a:rPr lang="en-GB" sz="1100" b="0" i="0" u="none" strike="noStrike" kern="100" noProof="0">
                          <a:solidFill>
                            <a:srgbClr val="000000"/>
                          </a:solidFill>
                          <a:effectLst/>
                          <a:latin typeface="Aptos"/>
                        </a:rPr>
                        <a:t>Develop Interventional Nephrology Service to assist with line insertion for patients requiring vascular access for dialysis or other renal treatments in 3 phase</a:t>
                      </a:r>
                    </a:p>
                    <a:p>
                      <a:pPr marL="173355" lvl="0" indent="-173355" algn="l">
                        <a:buClr>
                          <a:srgbClr val="000000"/>
                        </a:buClr>
                        <a:buFont typeface="Arial,Sans-Serif"/>
                        <a:buChar char="•"/>
                      </a:pPr>
                      <a:r>
                        <a:rPr lang="en-GB" sz="1100" b="0" i="0" u="none" strike="noStrike" kern="100" noProof="0">
                          <a:solidFill>
                            <a:srgbClr val="000000"/>
                          </a:solidFill>
                          <a:effectLst/>
                          <a:latin typeface="Aptos"/>
                        </a:rPr>
                        <a:t>Install a water plant for Cardigan Ward to reduce the risk of infection and to meet water testing standards</a:t>
                      </a:r>
                      <a:endParaRPr lang="en-GB"/>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l">
                        <a:lnSpc>
                          <a:spcPct val="114999"/>
                        </a:lnSpc>
                        <a:spcAft>
                          <a:spcPts val="800"/>
                        </a:spcAft>
                        <a:buNone/>
                      </a:pPr>
                      <a:endParaRPr lang="en-GB" sz="1800" b="0" i="0" u="none" strike="noStrike">
                        <a:effectLst/>
                        <a:latin typeface="Univers Condensed Light"/>
                        <a:ea typeface="Verdana"/>
                        <a:cs typeface="Times New Roman"/>
                      </a:endParaRPr>
                    </a:p>
                  </a:txBody>
                  <a:tcPr marL="20193" marR="20193" marT="9524"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l">
                        <a:lnSpc>
                          <a:spcPct val="114999"/>
                        </a:lnSpc>
                        <a:spcAft>
                          <a:spcPts val="800"/>
                        </a:spcAft>
                        <a:buNone/>
                      </a:pPr>
                      <a:endParaRPr lang="en-GB" sz="1800" b="0" i="0" u="none" strike="noStrike">
                        <a:effectLst/>
                        <a:latin typeface="Univers Condensed Light"/>
                        <a:ea typeface="Verdana"/>
                        <a:cs typeface="Times New Roman"/>
                      </a:endParaRPr>
                    </a:p>
                  </a:txBody>
                  <a:tcPr marL="20193" marR="20193" marT="9524"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2098676107"/>
                  </a:ext>
                </a:extLst>
              </a:tr>
              <a:tr h="1115240">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MGH_15</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Critical Care Improvements</a:t>
                      </a:r>
                      <a:r>
                        <a:rPr lang="en-GB" sz="1100" b="0" i="0" u="none" strike="noStrike" kern="100">
                          <a:solidFill>
                            <a:srgbClr val="000000"/>
                          </a:solidFill>
                          <a:effectLst/>
                          <a:latin typeface="Aptos"/>
                          <a:ea typeface="Verdana"/>
                          <a:cs typeface="Times New Roman"/>
                        </a:rPr>
                        <a:t>, including:</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Develop medium-term plan for sustainable PACU service and Planned Surgical Care Pathway to support post-anaesthetic care and Level 2 care of patients  </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Develop and implement Workforce plan to include retention &amp; recruitment of clinical staff, ICU and post-ICU therapy and rehabilitation Allied Health Professional workforce plan (including clinical psychology and/or psychiatric nursing support) in line with GPICS when released in 25/26, 24/7 outreach service</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1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1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8452003"/>
                  </a:ext>
                </a:extLst>
              </a:tr>
              <a:tr h="735828">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MGH_17,18</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Sustainable Burns &amp; ICU</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Complete Integration of Burns ICU within General ICU (Burns Phase 2</a:t>
                      </a:r>
                      <a:endParaRPr lang="en-GB" sz="1100" b="0" i="0" u="none" strike="noStrike">
                        <a:effectLst/>
                        <a:latin typeface="Aptos"/>
                        <a:ea typeface="Verdana"/>
                        <a:cs typeface="Times New Roman"/>
                      </a:endParaRPr>
                    </a:p>
                    <a:p>
                      <a:pPr marL="0" indent="0" algn="l" rtl="0" eaLnBrk="1" fontAlgn="ctr" latinLnBrk="0" hangingPunct="1">
                        <a:buNone/>
                      </a:pPr>
                      <a:r>
                        <a:rPr lang="en-GB" sz="1100" b="1" i="1" kern="100">
                          <a:solidFill>
                            <a:schemeClr val="accent2"/>
                          </a:solidFill>
                          <a:effectLst/>
                          <a:latin typeface="+mn-lt"/>
                          <a:ea typeface="Verdana"/>
                          <a:cs typeface="Times New Roman"/>
                        </a:rPr>
                        <a:t>Planning for 26/27-27/28 -</a:t>
                      </a: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Phase 2 re-expansion of ICU</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Review space options to realign and support capacity</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82566588"/>
                  </a:ext>
                </a:extLst>
              </a:tr>
              <a:tr h="908289">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MGH_19, 20</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Sustainable Cardiology and Cardiothoracic service including:</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Development of a sustainable TAVI,DCCV, TOE, Pacing Service to meet demands</a:t>
                      </a:r>
                      <a:endParaRPr lang="en-GB" sz="1100" b="0" i="0" u="none" strike="noStrike">
                        <a:effectLst/>
                        <a:latin typeface="Aptos"/>
                        <a:ea typeface="Verdana"/>
                        <a:cs typeface="Times New Roman"/>
                      </a:endParaRPr>
                    </a:p>
                    <a:p>
                      <a:pPr marL="173355" indent="-173355" algn="l" rtl="0" eaLnBrk="1" fontAlgn="ctr" latinLnBrk="0" hangingPunct="1">
                        <a:buFont typeface="Arial"/>
                        <a:buChar char="•"/>
                      </a:pPr>
                      <a:r>
                        <a:rPr lang="en-GB" sz="1100" b="0" i="0" u="none" strike="noStrike" kern="100">
                          <a:solidFill>
                            <a:srgbClr val="000000"/>
                          </a:solidFill>
                          <a:effectLst/>
                          <a:latin typeface="Aptos"/>
                          <a:ea typeface="Verdana"/>
                          <a:cs typeface="Times New Roman"/>
                        </a:rPr>
                        <a:t>Progress regional conversations including with JCC, e.g. cardiac surgery, mitral clip, TAVI, Non-femoral TAVI service, developing work up protocols and repat pathways</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r>
                        <a:rPr lang="en-GB" sz="700" b="0" i="0" u="none" strike="noStrike" kern="100">
                          <a:solidFill>
                            <a:srgbClr val="FFFFFF"/>
                          </a:solidFill>
                          <a:effectLst/>
                          <a:latin typeface="Verdana"/>
                          <a:ea typeface="Verdana"/>
                          <a:cs typeface="Times New Roman"/>
                        </a:rPr>
                        <a:t>DE.3</a:t>
                      </a:r>
                      <a:endParaRPr lang="en-GB" sz="1800" b="0" i="0" u="none" strike="noStrike">
                        <a:effectLst/>
                        <a:latin typeface="Verdana"/>
                        <a:ea typeface="Verdana"/>
                        <a:cs typeface="Times New Roman"/>
                      </a:endParaRPr>
                    </a:p>
                    <a:p>
                      <a:pPr marL="0" algn="l" rtl="0" eaLnBrk="1" fontAlgn="t" latinLnBrk="0" hangingPunct="1">
                        <a:lnSpc>
                          <a:spcPct val="115000"/>
                        </a:lnSpc>
                        <a:spcAft>
                          <a:spcPts val="800"/>
                        </a:spcAft>
                        <a:buNone/>
                      </a:pPr>
                      <a:r>
                        <a:rPr lang="en-GB" sz="700" b="0" i="0" u="none" strike="noStrike" kern="100">
                          <a:solidFill>
                            <a:srgbClr val="FFFFFF"/>
                          </a:solidFill>
                          <a:effectLst/>
                          <a:latin typeface="Verdana"/>
                          <a:ea typeface="Verdana"/>
                          <a:cs typeface="Times New Roman"/>
                        </a:rPr>
                        <a:t>DE.4</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l" rtl="0" eaLnBrk="1" fontAlgn="t" latinLnBrk="0" hangingPunct="1">
                        <a:lnSpc>
                          <a:spcPct val="115000"/>
                        </a:lnSpc>
                        <a:spcAft>
                          <a:spcPts val="800"/>
                        </a:spcAft>
                        <a:buNone/>
                      </a:pP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3095768"/>
                  </a:ext>
                </a:extLst>
              </a:tr>
              <a:tr h="655347">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MGH_20</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1" i="0" u="none" strike="noStrike" kern="100">
                          <a:solidFill>
                            <a:srgbClr val="000000"/>
                          </a:solidFill>
                          <a:effectLst/>
                          <a:latin typeface="Aptos"/>
                          <a:ea typeface="Verdana"/>
                          <a:cs typeface="Times New Roman"/>
                        </a:rPr>
                        <a:t>Replacement or alternative for Omnicell systems </a:t>
                      </a:r>
                      <a:r>
                        <a:rPr lang="en-GB" sz="1100" b="0" i="0" u="none" strike="noStrike" kern="100">
                          <a:solidFill>
                            <a:srgbClr val="000000"/>
                          </a:solidFill>
                          <a:effectLst/>
                          <a:latin typeface="Aptos"/>
                          <a:ea typeface="Verdana"/>
                          <a:cs typeface="Times New Roman"/>
                        </a:rPr>
                        <a:t>(storage cabinets for </a:t>
                      </a:r>
                      <a:r>
                        <a:rPr lang="en-GB" sz="1100" b="0" i="0" u="none" strike="noStrike" kern="100" err="1">
                          <a:solidFill>
                            <a:srgbClr val="000000"/>
                          </a:solidFill>
                          <a:effectLst/>
                          <a:latin typeface="Aptos"/>
                          <a:ea typeface="Verdana"/>
                          <a:cs typeface="Times New Roman"/>
                        </a:rPr>
                        <a:t>hc</a:t>
                      </a:r>
                      <a:r>
                        <a:rPr lang="en-GB" sz="1100" b="0" i="0" u="none" strike="noStrike" kern="100">
                          <a:solidFill>
                            <a:srgbClr val="000000"/>
                          </a:solidFill>
                          <a:effectLst/>
                          <a:latin typeface="Aptos"/>
                          <a:ea typeface="Verdana"/>
                          <a:cs typeface="Times New Roman"/>
                        </a:rPr>
                        <a:t> drugs) in ICU, Cardiac ITU and ED, which are end of life and cannot be supported beyond October 2025</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1800" b="0" i="0" u="none" strike="noStrike">
                        <a:effectLst/>
                        <a:latin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1800" b="0" i="0" u="none" strike="noStrike">
                        <a:effectLst/>
                        <a:latin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28827783"/>
                  </a:ext>
                </a:extLst>
              </a:tr>
            </a:tbl>
          </a:graphicData>
        </a:graphic>
      </p:graphicFrame>
    </p:spTree>
    <p:extLst>
      <p:ext uri="{BB962C8B-B14F-4D97-AF65-F5344CB8AC3E}">
        <p14:creationId xmlns:p14="http://schemas.microsoft.com/office/powerpoint/2010/main" val="27916117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tx2">
            <a:lumMod val="90000"/>
            <a:lumOff val="10000"/>
          </a:schemeClr>
        </a:solidFill>
        <a:effectLst/>
      </p:bgPr>
    </p:bg>
    <p:spTree>
      <p:nvGrpSpPr>
        <p:cNvPr id="1" name="">
          <a:extLst>
            <a:ext uri="{FF2B5EF4-FFF2-40B4-BE49-F238E27FC236}">
              <a16:creationId xmlns:a16="http://schemas.microsoft.com/office/drawing/2014/main" id="{FDFB9C34-E391-35FE-C9C4-9DC47D45DAF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88E30C-253A-23C3-8478-198D3C21B379}"/>
              </a:ext>
            </a:extLst>
          </p:cNvPr>
          <p:cNvSpPr>
            <a:spLocks noGrp="1"/>
          </p:cNvSpPr>
          <p:nvPr>
            <p:ph type="sldNum" sz="quarter" idx="12"/>
          </p:nvPr>
        </p:nvSpPr>
        <p:spPr/>
        <p:txBody>
          <a:bodyPr/>
          <a:lstStyle/>
          <a:p>
            <a:r>
              <a:rPr lang="en-GB"/>
              <a:t>78</a:t>
            </a:r>
          </a:p>
        </p:txBody>
      </p:sp>
      <p:sp>
        <p:nvSpPr>
          <p:cNvPr id="5" name="TextBox 4">
            <a:extLst>
              <a:ext uri="{FF2B5EF4-FFF2-40B4-BE49-F238E27FC236}">
                <a16:creationId xmlns:a16="http://schemas.microsoft.com/office/drawing/2014/main" id="{9612D242-6373-D3B8-B4A7-A90358E56CA5}"/>
              </a:ext>
            </a:extLst>
          </p:cNvPr>
          <p:cNvSpPr txBox="1"/>
          <p:nvPr/>
        </p:nvSpPr>
        <p:spPr>
          <a:xfrm>
            <a:off x="357535" y="2991371"/>
            <a:ext cx="5688012" cy="584775"/>
          </a:xfrm>
          <a:prstGeom prst="rect">
            <a:avLst/>
          </a:prstGeom>
          <a:noFill/>
        </p:spPr>
        <p:txBody>
          <a:bodyPr wrap="square" rtlCol="0">
            <a:spAutoFit/>
          </a:bodyPr>
          <a:lstStyle/>
          <a:p>
            <a:r>
              <a:rPr lang="en-GB" sz="3200" b="1">
                <a:solidFill>
                  <a:schemeClr val="bg1"/>
                </a:solidFill>
              </a:rPr>
              <a:t>Enabling Delivery</a:t>
            </a:r>
          </a:p>
        </p:txBody>
      </p:sp>
      <p:pic>
        <p:nvPicPr>
          <p:cNvPr id="2" name="Picture 1" descr="A colorful lines in a black background&#10;&#10;AI-generated content may be incorrect.">
            <a:extLst>
              <a:ext uri="{FF2B5EF4-FFF2-40B4-BE49-F238E27FC236}">
                <a16:creationId xmlns:a16="http://schemas.microsoft.com/office/drawing/2014/main" id="{C0044DA8-9089-B854-38A3-F2C86CB1056E}"/>
              </a:ext>
            </a:extLst>
          </p:cNvPr>
          <p:cNvPicPr>
            <a:picLocks noChangeAspect="1"/>
          </p:cNvPicPr>
          <p:nvPr/>
        </p:nvPicPr>
        <p:blipFill>
          <a:blip r:embed="rId2"/>
          <a:stretch>
            <a:fillRect/>
          </a:stretch>
        </p:blipFill>
        <p:spPr>
          <a:xfrm rot="10605549">
            <a:off x="2812927" y="2030186"/>
            <a:ext cx="11138144" cy="9093250"/>
          </a:xfrm>
          <a:prstGeom prst="rect">
            <a:avLst/>
          </a:prstGeom>
        </p:spPr>
      </p:pic>
    </p:spTree>
    <p:extLst>
      <p:ext uri="{BB962C8B-B14F-4D97-AF65-F5344CB8AC3E}">
        <p14:creationId xmlns:p14="http://schemas.microsoft.com/office/powerpoint/2010/main" val="189513899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A rainbow in a black background&#10;&#10;AI-generated content may be incorrect.">
            <a:extLst>
              <a:ext uri="{FF2B5EF4-FFF2-40B4-BE49-F238E27FC236}">
                <a16:creationId xmlns:a16="http://schemas.microsoft.com/office/drawing/2014/main" id="{0A20BE2E-AC73-B85A-73F6-595D28436602}"/>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grpSp>
        <p:nvGrpSpPr>
          <p:cNvPr id="5" name="Group 4">
            <a:extLst>
              <a:ext uri="{FF2B5EF4-FFF2-40B4-BE49-F238E27FC236}">
                <a16:creationId xmlns:a16="http://schemas.microsoft.com/office/drawing/2014/main" id="{3C975C70-27C7-8C43-54E0-97E297003CE0}"/>
              </a:ext>
            </a:extLst>
          </p:cNvPr>
          <p:cNvGrpSpPr/>
          <p:nvPr/>
        </p:nvGrpSpPr>
        <p:grpSpPr>
          <a:xfrm>
            <a:off x="486758" y="5353438"/>
            <a:ext cx="798223" cy="793026"/>
            <a:chOff x="552734" y="5478737"/>
            <a:chExt cx="798223" cy="793026"/>
          </a:xfrm>
        </p:grpSpPr>
        <p:sp>
          <p:nvSpPr>
            <p:cNvPr id="6" name="Rounded Rectangle 30">
              <a:extLst>
                <a:ext uri="{FF2B5EF4-FFF2-40B4-BE49-F238E27FC236}">
                  <a16:creationId xmlns:a16="http://schemas.microsoft.com/office/drawing/2014/main" id="{7A4381AA-4FE1-9ED6-ECD9-4B499EEC75B7}"/>
                </a:ext>
              </a:extLst>
            </p:cNvPr>
            <p:cNvSpPr/>
            <p:nvPr/>
          </p:nvSpPr>
          <p:spPr>
            <a:xfrm>
              <a:off x="552734" y="5478737"/>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7" name="Picture 6">
              <a:extLst>
                <a:ext uri="{FF2B5EF4-FFF2-40B4-BE49-F238E27FC236}">
                  <a16:creationId xmlns:a16="http://schemas.microsoft.com/office/drawing/2014/main" id="{6BB25F01-6C73-8C51-E37A-722F573A348F}"/>
                </a:ext>
              </a:extLst>
            </p:cNvPr>
            <p:cNvPicPr preferRelativeResize="0">
              <a:picLocks/>
            </p:cNvPicPr>
            <p:nvPr/>
          </p:nvPicPr>
          <p:blipFill rotWithShape="1">
            <a:blip r:embed="rId3" cstate="print">
              <a:extLst>
                <a:ext uri="{28A0092B-C50C-407E-A947-70E740481C1C}">
                  <a14:useLocalDpi xmlns:a14="http://schemas.microsoft.com/office/drawing/2010/main" val="0"/>
                </a:ext>
              </a:extLst>
            </a:blip>
            <a:srcRect l="30715" t="36211" r="28535" b="33905"/>
            <a:stretch/>
          </p:blipFill>
          <p:spPr bwMode="auto">
            <a:xfrm>
              <a:off x="627380" y="5519978"/>
              <a:ext cx="625138" cy="668942"/>
            </a:xfrm>
            <a:prstGeom prst="rect">
              <a:avLst/>
            </a:prstGeom>
            <a:ln>
              <a:noFill/>
            </a:ln>
            <a:extLst>
              <a:ext uri="{53640926-AAD7-44D8-BBD7-CCE9431645EC}">
                <a14:shadowObscured xmlns:a14="http://schemas.microsoft.com/office/drawing/2010/main"/>
              </a:ext>
            </a:extLst>
          </p:spPr>
        </p:pic>
      </p:grpSp>
      <p:sp>
        <p:nvSpPr>
          <p:cNvPr id="8" name="TextBox 7">
            <a:extLst>
              <a:ext uri="{FF2B5EF4-FFF2-40B4-BE49-F238E27FC236}">
                <a16:creationId xmlns:a16="http://schemas.microsoft.com/office/drawing/2014/main" id="{028D2C15-2CD7-1185-9C63-8C00318E316F}"/>
              </a:ext>
            </a:extLst>
          </p:cNvPr>
          <p:cNvSpPr txBox="1"/>
          <p:nvPr/>
        </p:nvSpPr>
        <p:spPr>
          <a:xfrm>
            <a:off x="466346" y="553325"/>
            <a:ext cx="8697792"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Pan Cluster Plan: Priority Areas for 2025/26 Summary</a:t>
            </a:r>
          </a:p>
        </p:txBody>
      </p:sp>
      <p:sp>
        <p:nvSpPr>
          <p:cNvPr id="10" name="Rounded Rectangle 15">
            <a:extLst>
              <a:ext uri="{FF2B5EF4-FFF2-40B4-BE49-F238E27FC236}">
                <a16:creationId xmlns:a16="http://schemas.microsoft.com/office/drawing/2014/main" id="{8C3BA5AD-88CD-E502-90E1-99896F90DA0B}"/>
              </a:ext>
            </a:extLst>
          </p:cNvPr>
          <p:cNvSpPr/>
          <p:nvPr/>
        </p:nvSpPr>
        <p:spPr>
          <a:xfrm>
            <a:off x="447729" y="1664512"/>
            <a:ext cx="8976008" cy="737413"/>
          </a:xfrm>
          <a:prstGeom prst="rect">
            <a:avLst/>
          </a:prstGeom>
          <a:solidFill>
            <a:srgbClr val="FFECAB"/>
          </a:solidFill>
          <a:ln w="38100">
            <a:solidFill>
              <a:srgbClr val="FFD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chemeClr val="tx2">
                    <a:lumMod val="90000"/>
                    <a:lumOff val="10000"/>
                  </a:schemeClr>
                </a:solidFill>
                <a:effectLst/>
                <a:uLnTx/>
                <a:uFillTx/>
                <a:latin typeface="Arial Black" panose="020B0A04020102020204" pitchFamily="34" charset="0"/>
              </a:rPr>
              <a:t>Emotional Mental Health and Wellbeing</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a:solidFill>
                  <a:schemeClr val="tx2">
                    <a:lumMod val="90000"/>
                    <a:lumOff val="10000"/>
                  </a:schemeClr>
                </a:solidFill>
                <a:latin typeface="Arial" panose="020B0604020202020204" pitchFamily="34" charset="0"/>
                <a:cs typeface="Arial" panose="020B0604020202020204" pitchFamily="34" charset="0"/>
              </a:rPr>
              <a:t>Introducing and embedding in Community based Psychology provision to develop an optimum model, planning Third Sector commissioning, Mapping Cluster activity (considering equity)</a:t>
            </a:r>
            <a:endParaRPr kumimoji="0" lang="en-GB" sz="1100" i="0" u="none" strike="noStrike" kern="1200" cap="none" spc="0" normalizeH="0" baseline="0" noProof="0">
              <a:ln>
                <a:noFill/>
              </a:ln>
              <a:solidFill>
                <a:schemeClr val="tx2">
                  <a:lumMod val="90000"/>
                  <a:lumOff val="10000"/>
                </a:schemeClr>
              </a:solidFill>
              <a:effectLst/>
              <a:uLnTx/>
              <a:uFillTx/>
              <a:latin typeface="Arial" panose="020B0604020202020204" pitchFamily="34" charset="0"/>
              <a:cs typeface="Arial" panose="020B0604020202020204" pitchFamily="34" charset="0"/>
            </a:endParaRPr>
          </a:p>
        </p:txBody>
      </p:sp>
      <p:sp>
        <p:nvSpPr>
          <p:cNvPr id="11" name="Rounded Rectangle 27">
            <a:extLst>
              <a:ext uri="{FF2B5EF4-FFF2-40B4-BE49-F238E27FC236}">
                <a16:creationId xmlns:a16="http://schemas.microsoft.com/office/drawing/2014/main" id="{41F9C17A-48EB-A507-5BA1-0C0B2FB8E64E}"/>
              </a:ext>
            </a:extLst>
          </p:cNvPr>
          <p:cNvSpPr/>
          <p:nvPr/>
        </p:nvSpPr>
        <p:spPr>
          <a:xfrm>
            <a:off x="419746" y="3622212"/>
            <a:ext cx="8976008" cy="737414"/>
          </a:xfrm>
          <a:prstGeom prst="rect">
            <a:avLst/>
          </a:prstGeom>
          <a:solidFill>
            <a:srgbClr val="FFECAB"/>
          </a:solidFill>
          <a:ln w="38100">
            <a:solidFill>
              <a:srgbClr val="FFD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chemeClr val="tx1"/>
              </a:solidFill>
              <a:effectLst/>
              <a:uLnTx/>
              <a:uFillTx/>
              <a:ea typeface="+mn-ea"/>
              <a:cs typeface="+mn-cs"/>
            </a:endParaRPr>
          </a:p>
        </p:txBody>
      </p:sp>
      <p:sp>
        <p:nvSpPr>
          <p:cNvPr id="12" name="Rectangle 11">
            <a:extLst>
              <a:ext uri="{FF2B5EF4-FFF2-40B4-BE49-F238E27FC236}">
                <a16:creationId xmlns:a16="http://schemas.microsoft.com/office/drawing/2014/main" id="{308409BD-B085-3A3C-684B-6D3AF818E80B}"/>
              </a:ext>
            </a:extLst>
          </p:cNvPr>
          <p:cNvSpPr/>
          <p:nvPr/>
        </p:nvSpPr>
        <p:spPr>
          <a:xfrm>
            <a:off x="492111" y="3626004"/>
            <a:ext cx="8991183" cy="784830"/>
          </a:xfrm>
          <a:prstGeom prst="rect">
            <a:avLst/>
          </a:prstGeom>
          <a:noFill/>
        </p:spPr>
        <p:txBody>
          <a:bodyPr wrap="square" lIns="91440" tIns="45720" rIns="91440" bIns="45720" anchor="t">
            <a:spAutoFit/>
          </a:bodyPr>
          <a:lstStyle/>
          <a:p>
            <a:pPr lvl="0" algn="ctr">
              <a:defRPr/>
            </a:pPr>
            <a:r>
              <a:rPr lang="en-GB" sz="1200" b="1">
                <a:solidFill>
                  <a:srgbClr val="1F355E"/>
                </a:solidFill>
                <a:latin typeface="Arial Black"/>
                <a:cs typeface="Arial"/>
              </a:rPr>
              <a:t>Improving Care for Frailty and Older People </a:t>
            </a:r>
          </a:p>
          <a:p>
            <a:pPr lvl="0" algn="ctr">
              <a:defRPr/>
            </a:pPr>
            <a:r>
              <a:rPr lang="en-GB" sz="1100">
                <a:solidFill>
                  <a:srgbClr val="1F355E"/>
                </a:solidFill>
                <a:latin typeface="Arial"/>
                <a:cs typeface="Arial"/>
              </a:rPr>
              <a:t>Reducing Falls- supporting the development of a system wide single approach to responding to falls; Setting out and developing the role of primary care in admission avoidance –prevention and early intervention; Wider roll out across Clusters of the Community Clinician role (providing care for frail patients in the community) </a:t>
            </a:r>
          </a:p>
        </p:txBody>
      </p:sp>
      <p:sp>
        <p:nvSpPr>
          <p:cNvPr id="16" name="TextBox 15">
            <a:extLst>
              <a:ext uri="{FF2B5EF4-FFF2-40B4-BE49-F238E27FC236}">
                <a16:creationId xmlns:a16="http://schemas.microsoft.com/office/drawing/2014/main" id="{471E2769-87BD-A27F-86B9-A5A9F93052AC}"/>
              </a:ext>
            </a:extLst>
          </p:cNvPr>
          <p:cNvSpPr txBox="1"/>
          <p:nvPr/>
        </p:nvSpPr>
        <p:spPr>
          <a:xfrm>
            <a:off x="1504952" y="2916300"/>
            <a:ext cx="6877785" cy="276999"/>
          </a:xfrm>
          <a:prstGeom prst="rect">
            <a:avLst/>
          </a:prstGeom>
          <a:noFill/>
          <a:effectLst>
            <a:softEdge rad="31750"/>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t>USING A POPULATION HEALTH LENS &amp; CONSIDERING EQUITY,  CO-PRODUCTION</a:t>
            </a:r>
          </a:p>
        </p:txBody>
      </p:sp>
      <p:sp>
        <p:nvSpPr>
          <p:cNvPr id="17" name="TextBox 16">
            <a:extLst>
              <a:ext uri="{FF2B5EF4-FFF2-40B4-BE49-F238E27FC236}">
                <a16:creationId xmlns:a16="http://schemas.microsoft.com/office/drawing/2014/main" id="{AA568F72-AF82-400E-564F-613F4FBB0F81}"/>
              </a:ext>
            </a:extLst>
          </p:cNvPr>
          <p:cNvSpPr txBox="1"/>
          <p:nvPr/>
        </p:nvSpPr>
        <p:spPr>
          <a:xfrm>
            <a:off x="492112" y="923274"/>
            <a:ext cx="8907665" cy="646331"/>
          </a:xfrm>
          <a:prstGeom prst="rect">
            <a:avLst/>
          </a:prstGeom>
          <a:noFill/>
        </p:spPr>
        <p:txBody>
          <a:bodyPr wrap="square" lIns="91440" tIns="45720" rIns="91440" bIns="45720" rtlCol="0" anchor="t">
            <a:spAutoFit/>
          </a:bodyPr>
          <a:lstStyle/>
          <a:p>
            <a:pPr algn="just"/>
            <a:r>
              <a:rPr lang="en-GB" sz="1200">
                <a:latin typeface="Aptos"/>
                <a:ea typeface="Verdana"/>
              </a:rPr>
              <a:t>Following the success of the 2024/25 Plan Cluster Plan our new plan has taken a more refined approach, considering the predominating areas of activity put forward within the Local Cluster Collaboratives which align with the Health Board and Regional Partnership Board priorities.  This year there are two agreed Pan Cluster Priority areas. The Pan Cluster Plan is included at </a:t>
            </a:r>
            <a:r>
              <a:rPr lang="en-GB" sz="1200" b="1">
                <a:latin typeface="Aptos"/>
                <a:ea typeface="Verdana"/>
              </a:rPr>
              <a:t>Annex 4</a:t>
            </a:r>
            <a:r>
              <a:rPr lang="en-GB" sz="1200">
                <a:latin typeface="Aptos"/>
                <a:ea typeface="Verdana"/>
              </a:rPr>
              <a:t>. </a:t>
            </a:r>
          </a:p>
        </p:txBody>
      </p:sp>
      <p:pic>
        <p:nvPicPr>
          <p:cNvPr id="18" name="Picture 17" descr="C:\Users\ka023468\AppData\Local\Microsoft\Windows\INetCache\Content.Outlook\ZV5P5ZXR\Bay Health Icon.png">
            <a:extLst>
              <a:ext uri="{FF2B5EF4-FFF2-40B4-BE49-F238E27FC236}">
                <a16:creationId xmlns:a16="http://schemas.microsoft.com/office/drawing/2014/main" id="{1E76C87E-7D72-EA30-6B38-4761F84D2EF7}"/>
              </a:ext>
            </a:extLst>
          </p:cNvPr>
          <p:cNvPicPr preferRelativeResize="0">
            <a:picLocks/>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2809269" y="5353438"/>
            <a:ext cx="793026" cy="793026"/>
          </a:xfrm>
          <a:prstGeom prst="rect">
            <a:avLst/>
          </a:prstGeom>
          <a:noFill/>
          <a:ln>
            <a:noFill/>
          </a:ln>
        </p:spPr>
      </p:pic>
      <p:pic>
        <p:nvPicPr>
          <p:cNvPr id="19" name="Picture 18" descr="C:\Users\ka023468\AppData\Local\Microsoft\Windows\INetCache\Content.Outlook\ZV5P5ZXR\City Logo 5-01.png">
            <a:extLst>
              <a:ext uri="{FF2B5EF4-FFF2-40B4-BE49-F238E27FC236}">
                <a16:creationId xmlns:a16="http://schemas.microsoft.com/office/drawing/2014/main" id="{1BD5F1AA-7C21-0201-47BA-0E5401EED596}"/>
              </a:ext>
            </a:extLst>
          </p:cNvPr>
          <p:cNvPicPr preferRelativeResize="0">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48013" y="5353438"/>
            <a:ext cx="793026" cy="793026"/>
          </a:xfrm>
          <a:prstGeom prst="rect">
            <a:avLst/>
          </a:prstGeom>
          <a:noFill/>
          <a:ln>
            <a:noFill/>
          </a:ln>
        </p:spPr>
      </p:pic>
      <p:grpSp>
        <p:nvGrpSpPr>
          <p:cNvPr id="20" name="Group 19">
            <a:extLst>
              <a:ext uri="{FF2B5EF4-FFF2-40B4-BE49-F238E27FC236}">
                <a16:creationId xmlns:a16="http://schemas.microsoft.com/office/drawing/2014/main" id="{0F0B0B86-A409-01AE-3CFE-DF0E022A3844}"/>
              </a:ext>
            </a:extLst>
          </p:cNvPr>
          <p:cNvGrpSpPr/>
          <p:nvPr/>
        </p:nvGrpSpPr>
        <p:grpSpPr>
          <a:xfrm>
            <a:off x="5131779" y="5353438"/>
            <a:ext cx="798223" cy="793026"/>
            <a:chOff x="2864170" y="5501089"/>
            <a:chExt cx="798223" cy="793026"/>
          </a:xfrm>
        </p:grpSpPr>
        <p:sp>
          <p:nvSpPr>
            <p:cNvPr id="21" name="Rounded Rectangle 31">
              <a:extLst>
                <a:ext uri="{FF2B5EF4-FFF2-40B4-BE49-F238E27FC236}">
                  <a16:creationId xmlns:a16="http://schemas.microsoft.com/office/drawing/2014/main" id="{15B3EBA4-6A89-7ACF-0481-4D09D3647FE3}"/>
                </a:ext>
              </a:extLst>
            </p:cNvPr>
            <p:cNvSpPr/>
            <p:nvPr/>
          </p:nvSpPr>
          <p:spPr>
            <a:xfrm>
              <a:off x="2864170"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22" name="Picture 21" descr="C:\Users\ka184917\AppData\Local\Microsoft\Windows\INetCache\Content.Outlook\73RY0IIX\Cwmtawe_logo.png">
              <a:extLst>
                <a:ext uri="{FF2B5EF4-FFF2-40B4-BE49-F238E27FC236}">
                  <a16:creationId xmlns:a16="http://schemas.microsoft.com/office/drawing/2014/main" id="{400A8BCD-51CC-7A02-4BBF-4469B1F76058}"/>
                </a:ext>
              </a:extLst>
            </p:cNvPr>
            <p:cNvPicPr preferRelativeResize="0">
              <a:picLocks/>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896484" y="5615329"/>
              <a:ext cx="742332" cy="588833"/>
            </a:xfrm>
            <a:prstGeom prst="rect">
              <a:avLst/>
            </a:prstGeom>
            <a:noFill/>
            <a:ln>
              <a:noFill/>
            </a:ln>
          </p:spPr>
        </p:pic>
      </p:grpSp>
      <p:grpSp>
        <p:nvGrpSpPr>
          <p:cNvPr id="23" name="Group 22">
            <a:extLst>
              <a:ext uri="{FF2B5EF4-FFF2-40B4-BE49-F238E27FC236}">
                <a16:creationId xmlns:a16="http://schemas.microsoft.com/office/drawing/2014/main" id="{2BB24DFB-5A80-29EA-A63B-7AD832491EE4}"/>
              </a:ext>
            </a:extLst>
          </p:cNvPr>
          <p:cNvGrpSpPr/>
          <p:nvPr/>
        </p:nvGrpSpPr>
        <p:grpSpPr>
          <a:xfrm>
            <a:off x="8601554" y="5353438"/>
            <a:ext cx="798223" cy="793026"/>
            <a:chOff x="10259802" y="5452052"/>
            <a:chExt cx="798223" cy="793026"/>
          </a:xfrm>
        </p:grpSpPr>
        <p:sp>
          <p:nvSpPr>
            <p:cNvPr id="24" name="Rounded Rectangle 32">
              <a:extLst>
                <a:ext uri="{FF2B5EF4-FFF2-40B4-BE49-F238E27FC236}">
                  <a16:creationId xmlns:a16="http://schemas.microsoft.com/office/drawing/2014/main" id="{0672E7B6-454C-00F0-D1A9-1E52847C9067}"/>
                </a:ext>
              </a:extLst>
            </p:cNvPr>
            <p:cNvSpPr/>
            <p:nvPr/>
          </p:nvSpPr>
          <p:spPr>
            <a:xfrm>
              <a:off x="10259802" y="5452052"/>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25" name="Picture 24">
              <a:extLst>
                <a:ext uri="{FF2B5EF4-FFF2-40B4-BE49-F238E27FC236}">
                  <a16:creationId xmlns:a16="http://schemas.microsoft.com/office/drawing/2014/main" id="{E51C3D43-AE01-3936-43AC-3AC639DA000E}"/>
                </a:ext>
              </a:extLst>
            </p:cNvPr>
            <p:cNvPicPr preferRelativeResize="0">
              <a:picLocks/>
            </p:cNvPicPr>
            <p:nvPr/>
          </p:nvPicPr>
          <p:blipFill>
            <a:blip r:embed="rId7"/>
            <a:stretch>
              <a:fillRect/>
            </a:stretch>
          </p:blipFill>
          <p:spPr>
            <a:xfrm>
              <a:off x="10334126" y="5516511"/>
              <a:ext cx="649573" cy="649573"/>
            </a:xfrm>
            <a:prstGeom prst="rect">
              <a:avLst/>
            </a:prstGeom>
          </p:spPr>
        </p:pic>
      </p:grpSp>
      <p:grpSp>
        <p:nvGrpSpPr>
          <p:cNvPr id="26" name="Group 25">
            <a:extLst>
              <a:ext uri="{FF2B5EF4-FFF2-40B4-BE49-F238E27FC236}">
                <a16:creationId xmlns:a16="http://schemas.microsoft.com/office/drawing/2014/main" id="{1DE9E895-5450-8C98-DF68-91B3149A0C0B}"/>
              </a:ext>
            </a:extLst>
          </p:cNvPr>
          <p:cNvGrpSpPr/>
          <p:nvPr/>
        </p:nvGrpSpPr>
        <p:grpSpPr>
          <a:xfrm>
            <a:off x="7440299" y="5353438"/>
            <a:ext cx="798223" cy="793026"/>
            <a:chOff x="4252572" y="5501089"/>
            <a:chExt cx="798223" cy="793026"/>
          </a:xfrm>
        </p:grpSpPr>
        <p:sp>
          <p:nvSpPr>
            <p:cNvPr id="27" name="Rounded Rectangle 33">
              <a:extLst>
                <a:ext uri="{FF2B5EF4-FFF2-40B4-BE49-F238E27FC236}">
                  <a16:creationId xmlns:a16="http://schemas.microsoft.com/office/drawing/2014/main" id="{D775A695-1D6E-4A97-082D-FF5FE09E6D0E}"/>
                </a:ext>
              </a:extLst>
            </p:cNvPr>
            <p:cNvSpPr/>
            <p:nvPr/>
          </p:nvSpPr>
          <p:spPr>
            <a:xfrm>
              <a:off x="4252572" y="5501089"/>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28" name="Picture 27">
              <a:extLst>
                <a:ext uri="{FF2B5EF4-FFF2-40B4-BE49-F238E27FC236}">
                  <a16:creationId xmlns:a16="http://schemas.microsoft.com/office/drawing/2014/main" id="{19F49FE5-9050-B3DC-8020-C25EDB321A80}"/>
                </a:ext>
              </a:extLst>
            </p:cNvPr>
            <p:cNvPicPr preferRelativeResize="0">
              <a:picLocks/>
            </p:cNvPicPr>
            <p:nvPr/>
          </p:nvPicPr>
          <p:blipFill>
            <a:blip r:embed="rId8"/>
            <a:srcRect l="12961" t="38254" r="25302" b="29106"/>
            <a:stretch>
              <a:fillRect/>
            </a:stretch>
          </p:blipFill>
          <p:spPr bwMode="auto">
            <a:xfrm>
              <a:off x="4275611" y="5588597"/>
              <a:ext cx="718623" cy="592502"/>
            </a:xfrm>
            <a:prstGeom prst="rect">
              <a:avLst/>
            </a:prstGeom>
            <a:noFill/>
            <a:ln w="9525">
              <a:noFill/>
              <a:miter lim="800000"/>
              <a:headEnd/>
              <a:tailEnd/>
            </a:ln>
          </p:spPr>
        </p:pic>
      </p:grpSp>
      <p:grpSp>
        <p:nvGrpSpPr>
          <p:cNvPr id="29" name="Group 28">
            <a:extLst>
              <a:ext uri="{FF2B5EF4-FFF2-40B4-BE49-F238E27FC236}">
                <a16:creationId xmlns:a16="http://schemas.microsoft.com/office/drawing/2014/main" id="{3503E1F7-3CBB-6AD4-29EA-6AFB5633B61D}"/>
              </a:ext>
            </a:extLst>
          </p:cNvPr>
          <p:cNvGrpSpPr/>
          <p:nvPr/>
        </p:nvGrpSpPr>
        <p:grpSpPr>
          <a:xfrm>
            <a:off x="3970524" y="5353438"/>
            <a:ext cx="798223" cy="793026"/>
            <a:chOff x="7192117" y="5492406"/>
            <a:chExt cx="798223" cy="793026"/>
          </a:xfrm>
        </p:grpSpPr>
        <p:sp>
          <p:nvSpPr>
            <p:cNvPr id="30" name="Rounded Rectangle 34">
              <a:extLst>
                <a:ext uri="{FF2B5EF4-FFF2-40B4-BE49-F238E27FC236}">
                  <a16:creationId xmlns:a16="http://schemas.microsoft.com/office/drawing/2014/main" id="{764BD122-CF12-1BE0-28E3-93C348C7B087}"/>
                </a:ext>
              </a:extLst>
            </p:cNvPr>
            <p:cNvSpPr/>
            <p:nvPr/>
          </p:nvSpPr>
          <p:spPr>
            <a:xfrm>
              <a:off x="7192117" y="5492406"/>
              <a:ext cx="798223" cy="793026"/>
            </a:xfrm>
            <a:prstGeom prst="roundRect">
              <a:avLst>
                <a:gd name="adj" fmla="val 11304"/>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31" name="Picture 30">
              <a:extLst>
                <a:ext uri="{FF2B5EF4-FFF2-40B4-BE49-F238E27FC236}">
                  <a16:creationId xmlns:a16="http://schemas.microsoft.com/office/drawing/2014/main" id="{327DF06A-3EA3-BBDF-2877-58D41C303195}"/>
                </a:ext>
              </a:extLst>
            </p:cNvPr>
            <p:cNvPicPr preferRelativeResize="0">
              <a:picLocks/>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7247180" y="5530250"/>
              <a:ext cx="671973" cy="702700"/>
            </a:xfrm>
            <a:prstGeom prst="rect">
              <a:avLst/>
            </a:prstGeom>
            <a:noFill/>
          </p:spPr>
        </p:pic>
      </p:grpSp>
      <p:pic>
        <p:nvPicPr>
          <p:cNvPr id="32" name="Picture 31">
            <a:extLst>
              <a:ext uri="{FF2B5EF4-FFF2-40B4-BE49-F238E27FC236}">
                <a16:creationId xmlns:a16="http://schemas.microsoft.com/office/drawing/2014/main" id="{BA8330EE-9E40-0F07-EF31-D55BC0ADCDC8}"/>
              </a:ext>
            </a:extLst>
          </p:cNvPr>
          <p:cNvPicPr>
            <a:picLocks noChangeAspect="1"/>
          </p:cNvPicPr>
          <p:nvPr/>
        </p:nvPicPr>
        <p:blipFill rotWithShape="1">
          <a:blip r:embed="rId10"/>
          <a:srcRect l="20146" t="14523" r="16268" b="10004"/>
          <a:stretch/>
        </p:blipFill>
        <p:spPr>
          <a:xfrm>
            <a:off x="6293035" y="5374432"/>
            <a:ext cx="780920" cy="755084"/>
          </a:xfrm>
          <a:prstGeom prst="roundRect">
            <a:avLst>
              <a:gd name="adj" fmla="val 8080"/>
            </a:avLst>
          </a:prstGeom>
          <a:ln w="19050">
            <a:solidFill>
              <a:schemeClr val="tx2"/>
            </a:solidFill>
          </a:ln>
        </p:spPr>
      </p:pic>
      <p:sp>
        <p:nvSpPr>
          <p:cNvPr id="34" name="TextBox 33">
            <a:extLst>
              <a:ext uri="{FF2B5EF4-FFF2-40B4-BE49-F238E27FC236}">
                <a16:creationId xmlns:a16="http://schemas.microsoft.com/office/drawing/2014/main" id="{B3BF8DFB-38B8-BB7C-D2D3-F3C296F05C4D}"/>
              </a:ext>
            </a:extLst>
          </p:cNvPr>
          <p:cNvSpPr txBox="1"/>
          <p:nvPr/>
        </p:nvSpPr>
        <p:spPr>
          <a:xfrm>
            <a:off x="445125" y="4413602"/>
            <a:ext cx="9003702" cy="984885"/>
          </a:xfrm>
          <a:prstGeom prst="rect">
            <a:avLst/>
          </a:prstGeom>
          <a:noFill/>
        </p:spPr>
        <p:txBody>
          <a:bodyPr wrap="square" lIns="91440" tIns="45720" rIns="91440" bIns="45720" anchor="t">
            <a:spAutoFit/>
          </a:bodyPr>
          <a:lstStyle/>
          <a:p>
            <a:pPr algn="just"/>
            <a:r>
              <a:rPr lang="en-GB" sz="1200">
                <a:latin typeface="Aptos"/>
                <a:ea typeface="Verdana"/>
                <a:cs typeface="Arial"/>
              </a:rPr>
              <a:t>In addition, the following key enablers have been recognised as being required in order to take forward both the Cluster IMTPs and Pan Cluster Plan, to be woven into respective work areas: Primary Care access and sustainability (estates, workforce development and equity of provision). </a:t>
            </a:r>
            <a:r>
              <a:rPr lang="en-GB" sz="1100">
                <a:latin typeface="Verdana"/>
                <a:ea typeface="Verdana"/>
                <a:cs typeface="Arial"/>
              </a:rPr>
              <a:t>Individual plans for each of the 8 clusters are included within </a:t>
            </a:r>
            <a:r>
              <a:rPr lang="en-GB" sz="1100">
                <a:solidFill>
                  <a:srgbClr val="000000"/>
                </a:solidFill>
                <a:latin typeface="Verdana"/>
                <a:ea typeface="Verdana"/>
                <a:cs typeface="Arial"/>
              </a:rPr>
              <a:t>the Pan Cluster Plan (Annex 4) </a:t>
            </a:r>
            <a:r>
              <a:rPr lang="en-GB" sz="1100">
                <a:latin typeface="Verdana"/>
                <a:ea typeface="Verdana"/>
                <a:cs typeface="Arial"/>
              </a:rPr>
              <a:t>and contain  a wide range of actions at cluster level to improve health and well-being and deliver excellent services close to home.</a:t>
            </a:r>
            <a:endParaRPr kumimoji="0" lang="en-GB" sz="1200" i="0" u="none" strike="noStrike" kern="1200" cap="none" spc="0" normalizeH="0" baseline="0" noProof="0">
              <a:ln>
                <a:noFill/>
              </a:ln>
              <a:effectLst/>
              <a:uLnTx/>
              <a:uFillTx/>
              <a:latin typeface="Aptos"/>
              <a:ea typeface="Verdana"/>
              <a:cs typeface="Arial"/>
            </a:endParaRPr>
          </a:p>
        </p:txBody>
      </p:sp>
      <p:grpSp>
        <p:nvGrpSpPr>
          <p:cNvPr id="41" name="Group 40">
            <a:extLst>
              <a:ext uri="{FF2B5EF4-FFF2-40B4-BE49-F238E27FC236}">
                <a16:creationId xmlns:a16="http://schemas.microsoft.com/office/drawing/2014/main" id="{6181CEBE-3A13-95C4-9DBD-23B69A449575}"/>
              </a:ext>
            </a:extLst>
          </p:cNvPr>
          <p:cNvGrpSpPr/>
          <p:nvPr/>
        </p:nvGrpSpPr>
        <p:grpSpPr>
          <a:xfrm>
            <a:off x="2032780" y="2467857"/>
            <a:ext cx="5688000" cy="468997"/>
            <a:chOff x="620712" y="3138105"/>
            <a:chExt cx="5731089" cy="468997"/>
          </a:xfrm>
          <a:solidFill>
            <a:srgbClr val="A9E2E1"/>
          </a:solidFill>
        </p:grpSpPr>
        <p:sp>
          <p:nvSpPr>
            <p:cNvPr id="39" name="Isosceles Triangle 38">
              <a:extLst>
                <a:ext uri="{FF2B5EF4-FFF2-40B4-BE49-F238E27FC236}">
                  <a16:creationId xmlns:a16="http://schemas.microsoft.com/office/drawing/2014/main" id="{D2B0B9E4-3A2D-B7EC-A349-870C3B889354}"/>
                </a:ext>
              </a:extLst>
            </p:cNvPr>
            <p:cNvSpPr/>
            <p:nvPr/>
          </p:nvSpPr>
          <p:spPr>
            <a:xfrm>
              <a:off x="620712" y="3138105"/>
              <a:ext cx="5688000" cy="291802"/>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0" name="Rectangle 39">
              <a:extLst>
                <a:ext uri="{FF2B5EF4-FFF2-40B4-BE49-F238E27FC236}">
                  <a16:creationId xmlns:a16="http://schemas.microsoft.com/office/drawing/2014/main" id="{CC15E1F5-D5FF-6595-EB29-CB4FD63D6E1F}"/>
                </a:ext>
              </a:extLst>
            </p:cNvPr>
            <p:cNvSpPr/>
            <p:nvPr/>
          </p:nvSpPr>
          <p:spPr>
            <a:xfrm>
              <a:off x="627801" y="3429907"/>
              <a:ext cx="5724000" cy="177195"/>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nvGrpSpPr>
          <p:cNvPr id="42" name="Group 41">
            <a:extLst>
              <a:ext uri="{FF2B5EF4-FFF2-40B4-BE49-F238E27FC236}">
                <a16:creationId xmlns:a16="http://schemas.microsoft.com/office/drawing/2014/main" id="{FD069845-DA84-A0EC-C74B-8C7133438846}"/>
              </a:ext>
            </a:extLst>
          </p:cNvPr>
          <p:cNvGrpSpPr/>
          <p:nvPr/>
        </p:nvGrpSpPr>
        <p:grpSpPr>
          <a:xfrm flipV="1">
            <a:off x="2019404" y="3127249"/>
            <a:ext cx="5688000" cy="468997"/>
            <a:chOff x="620712" y="3138105"/>
            <a:chExt cx="5731089" cy="468997"/>
          </a:xfrm>
          <a:solidFill>
            <a:srgbClr val="A9E2E1"/>
          </a:solidFill>
        </p:grpSpPr>
        <p:sp>
          <p:nvSpPr>
            <p:cNvPr id="43" name="Isosceles Triangle 42">
              <a:extLst>
                <a:ext uri="{FF2B5EF4-FFF2-40B4-BE49-F238E27FC236}">
                  <a16:creationId xmlns:a16="http://schemas.microsoft.com/office/drawing/2014/main" id="{330220D0-DEB6-1394-14B2-31F0E19BF841}"/>
                </a:ext>
              </a:extLst>
            </p:cNvPr>
            <p:cNvSpPr/>
            <p:nvPr/>
          </p:nvSpPr>
          <p:spPr>
            <a:xfrm>
              <a:off x="620712" y="3138105"/>
              <a:ext cx="5688000" cy="291802"/>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4" name="Rectangle 43">
              <a:extLst>
                <a:ext uri="{FF2B5EF4-FFF2-40B4-BE49-F238E27FC236}">
                  <a16:creationId xmlns:a16="http://schemas.microsoft.com/office/drawing/2014/main" id="{A082469D-232F-4CEF-B57E-584236828017}"/>
                </a:ext>
              </a:extLst>
            </p:cNvPr>
            <p:cNvSpPr/>
            <p:nvPr/>
          </p:nvSpPr>
          <p:spPr>
            <a:xfrm>
              <a:off x="627801" y="3429907"/>
              <a:ext cx="5724000" cy="177195"/>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grpSp>
      <p:sp>
        <p:nvSpPr>
          <p:cNvPr id="9" name="TextBox 8">
            <a:extLst>
              <a:ext uri="{FF2B5EF4-FFF2-40B4-BE49-F238E27FC236}">
                <a16:creationId xmlns:a16="http://schemas.microsoft.com/office/drawing/2014/main" id="{288327C6-8A1A-6638-7FF6-31FA4D55FDE0}"/>
              </a:ext>
            </a:extLst>
          </p:cNvPr>
          <p:cNvSpPr txBox="1"/>
          <p:nvPr/>
        </p:nvSpPr>
        <p:spPr>
          <a:xfrm>
            <a:off x="328520" y="6224118"/>
            <a:ext cx="1114697" cy="276999"/>
          </a:xfrm>
          <a:prstGeom prst="rect">
            <a:avLst/>
          </a:prstGeom>
          <a:noFill/>
        </p:spPr>
        <p:txBody>
          <a:bodyPr wrap="square" rtlCol="0">
            <a:spAutoFit/>
          </a:bodyPr>
          <a:lstStyle/>
          <a:p>
            <a:pPr algn="ctr"/>
            <a:r>
              <a:rPr lang="en-GB" sz="1200" err="1">
                <a:latin typeface="Univers Condensed Light" panose="020B0306020202040204" pitchFamily="34" charset="0"/>
              </a:rPr>
              <a:t>Afan</a:t>
            </a:r>
            <a:endParaRPr lang="en-GB" sz="1200">
              <a:latin typeface="Univers Condensed Light" panose="020B0306020202040204" pitchFamily="34" charset="0"/>
            </a:endParaRPr>
          </a:p>
        </p:txBody>
      </p:sp>
      <p:sp>
        <p:nvSpPr>
          <p:cNvPr id="13" name="TextBox 12">
            <a:extLst>
              <a:ext uri="{FF2B5EF4-FFF2-40B4-BE49-F238E27FC236}">
                <a16:creationId xmlns:a16="http://schemas.microsoft.com/office/drawing/2014/main" id="{B88ECDE4-ACFD-3A7A-5024-BECBFFFDE0FE}"/>
              </a:ext>
            </a:extLst>
          </p:cNvPr>
          <p:cNvSpPr txBox="1"/>
          <p:nvPr/>
        </p:nvSpPr>
        <p:spPr>
          <a:xfrm>
            <a:off x="4977048" y="6217121"/>
            <a:ext cx="1114697" cy="276999"/>
          </a:xfrm>
          <a:prstGeom prst="rect">
            <a:avLst/>
          </a:prstGeom>
          <a:noFill/>
        </p:spPr>
        <p:txBody>
          <a:bodyPr wrap="square" rtlCol="0">
            <a:spAutoFit/>
          </a:bodyPr>
          <a:lstStyle/>
          <a:p>
            <a:pPr algn="ctr"/>
            <a:r>
              <a:rPr lang="en-GB" sz="1200">
                <a:latin typeface="Univers Condensed Light" panose="020B0306020202040204" pitchFamily="34" charset="0"/>
              </a:rPr>
              <a:t>Cwmtawe</a:t>
            </a:r>
          </a:p>
        </p:txBody>
      </p:sp>
      <p:sp>
        <p:nvSpPr>
          <p:cNvPr id="15" name="TextBox 14">
            <a:extLst>
              <a:ext uri="{FF2B5EF4-FFF2-40B4-BE49-F238E27FC236}">
                <a16:creationId xmlns:a16="http://schemas.microsoft.com/office/drawing/2014/main" id="{268ED70B-BA06-F24B-6186-109FBD79A7C8}"/>
              </a:ext>
            </a:extLst>
          </p:cNvPr>
          <p:cNvSpPr txBox="1"/>
          <p:nvPr/>
        </p:nvSpPr>
        <p:spPr>
          <a:xfrm>
            <a:off x="7233745" y="6217121"/>
            <a:ext cx="1114697" cy="276999"/>
          </a:xfrm>
          <a:prstGeom prst="rect">
            <a:avLst/>
          </a:prstGeom>
          <a:noFill/>
        </p:spPr>
        <p:txBody>
          <a:bodyPr wrap="square" rtlCol="0">
            <a:spAutoFit/>
          </a:bodyPr>
          <a:lstStyle/>
          <a:p>
            <a:pPr algn="ctr"/>
            <a:r>
              <a:rPr lang="en-GB" sz="1200" err="1">
                <a:latin typeface="Univers Condensed Light" panose="020B0306020202040204" pitchFamily="34" charset="0"/>
              </a:rPr>
              <a:t>Penderi</a:t>
            </a:r>
            <a:endParaRPr lang="en-GB" sz="1200">
              <a:latin typeface="Univers Condensed Light" panose="020B0306020202040204" pitchFamily="34" charset="0"/>
            </a:endParaRPr>
          </a:p>
        </p:txBody>
      </p:sp>
      <p:sp>
        <p:nvSpPr>
          <p:cNvPr id="35" name="TextBox 34">
            <a:extLst>
              <a:ext uri="{FF2B5EF4-FFF2-40B4-BE49-F238E27FC236}">
                <a16:creationId xmlns:a16="http://schemas.microsoft.com/office/drawing/2014/main" id="{80D6D9A9-CF38-298C-8C0A-FE38228054D3}"/>
              </a:ext>
            </a:extLst>
          </p:cNvPr>
          <p:cNvSpPr txBox="1"/>
          <p:nvPr/>
        </p:nvSpPr>
        <p:spPr>
          <a:xfrm>
            <a:off x="8437016" y="6217121"/>
            <a:ext cx="1114697" cy="276999"/>
          </a:xfrm>
          <a:prstGeom prst="rect">
            <a:avLst/>
          </a:prstGeom>
          <a:noFill/>
        </p:spPr>
        <p:txBody>
          <a:bodyPr wrap="square" rtlCol="0">
            <a:spAutoFit/>
          </a:bodyPr>
          <a:lstStyle/>
          <a:p>
            <a:pPr algn="ctr"/>
            <a:r>
              <a:rPr lang="en-GB" sz="1200">
                <a:latin typeface="Univers Condensed Light" panose="020B0306020202040204" pitchFamily="34" charset="0"/>
              </a:rPr>
              <a:t>Neath</a:t>
            </a:r>
          </a:p>
        </p:txBody>
      </p:sp>
      <p:sp>
        <p:nvSpPr>
          <p:cNvPr id="36" name="TextBox 35">
            <a:extLst>
              <a:ext uri="{FF2B5EF4-FFF2-40B4-BE49-F238E27FC236}">
                <a16:creationId xmlns:a16="http://schemas.microsoft.com/office/drawing/2014/main" id="{98C61E37-F992-16D2-2186-C3AF77F97D49}"/>
              </a:ext>
            </a:extLst>
          </p:cNvPr>
          <p:cNvSpPr txBox="1"/>
          <p:nvPr/>
        </p:nvSpPr>
        <p:spPr>
          <a:xfrm>
            <a:off x="3808753" y="6217121"/>
            <a:ext cx="1114697" cy="276999"/>
          </a:xfrm>
          <a:prstGeom prst="rect">
            <a:avLst/>
          </a:prstGeom>
          <a:noFill/>
        </p:spPr>
        <p:txBody>
          <a:bodyPr wrap="square" rtlCol="0">
            <a:spAutoFit/>
          </a:bodyPr>
          <a:lstStyle/>
          <a:p>
            <a:pPr algn="ctr"/>
            <a:r>
              <a:rPr lang="en-GB" sz="1200">
                <a:latin typeface="Univers Condensed Light" panose="020B0306020202040204" pitchFamily="34" charset="0"/>
              </a:rPr>
              <a:t>Upper Valleys</a:t>
            </a:r>
          </a:p>
        </p:txBody>
      </p:sp>
      <p:sp>
        <p:nvSpPr>
          <p:cNvPr id="37" name="TextBox 36">
            <a:extLst>
              <a:ext uri="{FF2B5EF4-FFF2-40B4-BE49-F238E27FC236}">
                <a16:creationId xmlns:a16="http://schemas.microsoft.com/office/drawing/2014/main" id="{8DB2EA3F-13C0-87E6-104F-1CAB0C97E57B}"/>
              </a:ext>
            </a:extLst>
          </p:cNvPr>
          <p:cNvSpPr txBox="1"/>
          <p:nvPr/>
        </p:nvSpPr>
        <p:spPr>
          <a:xfrm>
            <a:off x="1457134" y="6217121"/>
            <a:ext cx="1114697" cy="276999"/>
          </a:xfrm>
          <a:prstGeom prst="rect">
            <a:avLst/>
          </a:prstGeom>
          <a:noFill/>
        </p:spPr>
        <p:txBody>
          <a:bodyPr wrap="square" rtlCol="0">
            <a:spAutoFit/>
          </a:bodyPr>
          <a:lstStyle/>
          <a:p>
            <a:pPr algn="ctr"/>
            <a:r>
              <a:rPr lang="en-GB" sz="1200">
                <a:latin typeface="Univers Condensed Light" panose="020B0306020202040204" pitchFamily="34" charset="0"/>
              </a:rPr>
              <a:t>City</a:t>
            </a:r>
          </a:p>
        </p:txBody>
      </p:sp>
      <p:sp>
        <p:nvSpPr>
          <p:cNvPr id="38" name="TextBox 37">
            <a:extLst>
              <a:ext uri="{FF2B5EF4-FFF2-40B4-BE49-F238E27FC236}">
                <a16:creationId xmlns:a16="http://schemas.microsoft.com/office/drawing/2014/main" id="{23861769-9B8E-91C3-55BB-3E562F7AC2E6}"/>
              </a:ext>
            </a:extLst>
          </p:cNvPr>
          <p:cNvSpPr txBox="1"/>
          <p:nvPr/>
        </p:nvSpPr>
        <p:spPr>
          <a:xfrm>
            <a:off x="6129881" y="6217121"/>
            <a:ext cx="1114697" cy="276999"/>
          </a:xfrm>
          <a:prstGeom prst="rect">
            <a:avLst/>
          </a:prstGeom>
          <a:noFill/>
        </p:spPr>
        <p:txBody>
          <a:bodyPr wrap="square" rtlCol="0">
            <a:spAutoFit/>
          </a:bodyPr>
          <a:lstStyle/>
          <a:p>
            <a:pPr algn="ctr"/>
            <a:r>
              <a:rPr lang="en-GB" sz="1200" err="1">
                <a:latin typeface="Univers Condensed Light" panose="020B0306020202040204" pitchFamily="34" charset="0"/>
              </a:rPr>
              <a:t>Llwchwr</a:t>
            </a:r>
            <a:endParaRPr lang="en-GB" sz="1200">
              <a:latin typeface="Univers Condensed Light" panose="020B0306020202040204" pitchFamily="34" charset="0"/>
            </a:endParaRPr>
          </a:p>
        </p:txBody>
      </p:sp>
      <p:sp>
        <p:nvSpPr>
          <p:cNvPr id="45" name="TextBox 44">
            <a:extLst>
              <a:ext uri="{FF2B5EF4-FFF2-40B4-BE49-F238E27FC236}">
                <a16:creationId xmlns:a16="http://schemas.microsoft.com/office/drawing/2014/main" id="{F62E8DF1-98AE-7E27-729F-822FBD3859B8}"/>
              </a:ext>
            </a:extLst>
          </p:cNvPr>
          <p:cNvSpPr txBox="1"/>
          <p:nvPr/>
        </p:nvSpPr>
        <p:spPr>
          <a:xfrm>
            <a:off x="2652716" y="6224118"/>
            <a:ext cx="1114697" cy="276999"/>
          </a:xfrm>
          <a:prstGeom prst="rect">
            <a:avLst/>
          </a:prstGeom>
          <a:noFill/>
        </p:spPr>
        <p:txBody>
          <a:bodyPr wrap="square" rtlCol="0">
            <a:spAutoFit/>
          </a:bodyPr>
          <a:lstStyle/>
          <a:p>
            <a:pPr algn="ctr"/>
            <a:r>
              <a:rPr lang="en-GB" sz="1200">
                <a:latin typeface="Univers Condensed Light" panose="020B0306020202040204" pitchFamily="34" charset="0"/>
              </a:rPr>
              <a:t>Bay</a:t>
            </a:r>
          </a:p>
        </p:txBody>
      </p:sp>
      <p:sp>
        <p:nvSpPr>
          <p:cNvPr id="2" name="Slide Number Placeholder 1">
            <a:extLst>
              <a:ext uri="{FF2B5EF4-FFF2-40B4-BE49-F238E27FC236}">
                <a16:creationId xmlns:a16="http://schemas.microsoft.com/office/drawing/2014/main" id="{13163DB2-AD9B-FC0B-EA4C-EDE76FC24709}"/>
              </a:ext>
            </a:extLst>
          </p:cNvPr>
          <p:cNvSpPr>
            <a:spLocks noGrp="1"/>
          </p:cNvSpPr>
          <p:nvPr>
            <p:ph type="sldNum" sz="quarter" idx="12"/>
          </p:nvPr>
        </p:nvSpPr>
        <p:spPr/>
        <p:txBody>
          <a:bodyPr/>
          <a:lstStyle/>
          <a:p>
            <a:r>
              <a:rPr lang="en-GB"/>
              <a:t>79</a:t>
            </a:r>
          </a:p>
        </p:txBody>
      </p:sp>
    </p:spTree>
    <p:extLst>
      <p:ext uri="{BB962C8B-B14F-4D97-AF65-F5344CB8AC3E}">
        <p14:creationId xmlns:p14="http://schemas.microsoft.com/office/powerpoint/2010/main" val="3385791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6E4E1255-EF8A-8B0B-BA5D-A0BD3BA007DE}"/>
              </a:ext>
            </a:extLst>
          </p:cNvPr>
          <p:cNvPicPr>
            <a:picLocks noChangeAspect="1"/>
          </p:cNvPicPr>
          <p:nvPr/>
        </p:nvPicPr>
        <p:blipFill>
          <a:blip r:embed="rId3">
            <a:alphaModFix amt="20000"/>
            <a:lum bright="40000" contrast="-40000"/>
          </a:blip>
          <a:srcRect l="39228" t="58256" r="-2"/>
          <a:stretch/>
        </p:blipFill>
        <p:spPr>
          <a:xfrm rot="10800000">
            <a:off x="3132614" y="3062240"/>
            <a:ext cx="6769167" cy="3795760"/>
          </a:xfrm>
          <a:prstGeom prst="rect">
            <a:avLst/>
          </a:prstGeom>
        </p:spPr>
      </p:pic>
      <p:sp>
        <p:nvSpPr>
          <p:cNvPr id="4" name="Slide Number Placeholder 3">
            <a:extLst>
              <a:ext uri="{FF2B5EF4-FFF2-40B4-BE49-F238E27FC236}">
                <a16:creationId xmlns:a16="http://schemas.microsoft.com/office/drawing/2014/main" id="{FBE73DCD-C575-E0A2-550A-E05E76B00F1D}"/>
              </a:ext>
            </a:extLst>
          </p:cNvPr>
          <p:cNvSpPr>
            <a:spLocks noGrp="1"/>
          </p:cNvSpPr>
          <p:nvPr>
            <p:ph type="sldNum" sz="quarter" idx="12"/>
          </p:nvPr>
        </p:nvSpPr>
        <p:spPr>
          <a:xfrm>
            <a:off x="13777913" y="8947153"/>
            <a:ext cx="2228850" cy="365125"/>
          </a:xfrm>
        </p:spPr>
        <p:txBody>
          <a:bodyPr/>
          <a:lstStyle/>
          <a:p>
            <a:fld id="{1B571774-39BD-4D3C-8315-35C0B43D4F9A}" type="slidenum">
              <a:rPr lang="en-GB" smtClean="0"/>
              <a:t>9</a:t>
            </a:fld>
            <a:endParaRPr lang="en-GB"/>
          </a:p>
        </p:txBody>
      </p:sp>
      <p:sp>
        <p:nvSpPr>
          <p:cNvPr id="5" name="TextBox 4">
            <a:extLst>
              <a:ext uri="{FF2B5EF4-FFF2-40B4-BE49-F238E27FC236}">
                <a16:creationId xmlns:a16="http://schemas.microsoft.com/office/drawing/2014/main" id="{2DF07DCA-DCF9-DAB2-D585-77E3673C6270}"/>
              </a:ext>
            </a:extLst>
          </p:cNvPr>
          <p:cNvSpPr txBox="1"/>
          <p:nvPr/>
        </p:nvSpPr>
        <p:spPr>
          <a:xfrm>
            <a:off x="257105" y="280087"/>
            <a:ext cx="5759450" cy="369332"/>
          </a:xfrm>
          <a:prstGeom prst="rect">
            <a:avLst/>
          </a:prstGeom>
          <a:noFill/>
        </p:spPr>
        <p:txBody>
          <a:bodyPr wrap="square" rtlCol="0">
            <a:spAutoFit/>
          </a:bodyPr>
          <a:lstStyle/>
          <a:p>
            <a:pPr algn="just">
              <a:spcAft>
                <a:spcPts val="600"/>
              </a:spcAft>
            </a:pPr>
            <a:r>
              <a:rPr lang="en-GB" b="1">
                <a:solidFill>
                  <a:srgbClr val="834AAD"/>
                </a:solidFill>
                <a:latin typeface="Aptos Black" panose="020F0502020204030204" pitchFamily="34" charset="0"/>
              </a:rPr>
              <a:t>Our Strategic Purpose</a:t>
            </a:r>
          </a:p>
        </p:txBody>
      </p:sp>
      <p:grpSp>
        <p:nvGrpSpPr>
          <p:cNvPr id="37" name="Group 36">
            <a:extLst>
              <a:ext uri="{FF2B5EF4-FFF2-40B4-BE49-F238E27FC236}">
                <a16:creationId xmlns:a16="http://schemas.microsoft.com/office/drawing/2014/main" id="{63EC6270-2C33-7ED5-410A-23BB35866A92}"/>
              </a:ext>
            </a:extLst>
          </p:cNvPr>
          <p:cNvGrpSpPr/>
          <p:nvPr/>
        </p:nvGrpSpPr>
        <p:grpSpPr>
          <a:xfrm>
            <a:off x="336247" y="2191210"/>
            <a:ext cx="2089769" cy="1320987"/>
            <a:chOff x="318675" y="2092623"/>
            <a:chExt cx="1478919" cy="1555340"/>
          </a:xfrm>
        </p:grpSpPr>
        <p:sp>
          <p:nvSpPr>
            <p:cNvPr id="30" name="Rectangle 29">
              <a:extLst>
                <a:ext uri="{FF2B5EF4-FFF2-40B4-BE49-F238E27FC236}">
                  <a16:creationId xmlns:a16="http://schemas.microsoft.com/office/drawing/2014/main" id="{825D99FC-3D7A-28FB-D622-D2A6EC835479}"/>
                </a:ext>
              </a:extLst>
            </p:cNvPr>
            <p:cNvSpPr/>
            <p:nvPr/>
          </p:nvSpPr>
          <p:spPr>
            <a:xfrm>
              <a:off x="318675" y="2092623"/>
              <a:ext cx="1478919" cy="37747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1100" b="1">
                  <a:solidFill>
                    <a:schemeClr val="tx1"/>
                  </a:solidFill>
                </a:rPr>
                <a:t>Healthcare Provider</a:t>
              </a:r>
            </a:p>
          </p:txBody>
        </p:sp>
        <p:sp>
          <p:nvSpPr>
            <p:cNvPr id="11" name="Rounded Rectangle 38">
              <a:extLst>
                <a:ext uri="{FF2B5EF4-FFF2-40B4-BE49-F238E27FC236}">
                  <a16:creationId xmlns:a16="http://schemas.microsoft.com/office/drawing/2014/main" id="{2BF7B8D6-1BFE-E279-DFB6-1A56133A6820}"/>
                </a:ext>
              </a:extLst>
            </p:cNvPr>
            <p:cNvSpPr/>
            <p:nvPr/>
          </p:nvSpPr>
          <p:spPr>
            <a:xfrm>
              <a:off x="318675" y="2418858"/>
              <a:ext cx="1478919" cy="1229105"/>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algn="ctr" defTabSz="914361">
                <a:defRPr/>
              </a:pPr>
              <a:r>
                <a:rPr lang="en-GB" sz="1100">
                  <a:solidFill>
                    <a:schemeClr val="tx1"/>
                  </a:solidFill>
                  <a:ea typeface="Verdana" panose="020B0604030504040204" pitchFamily="34" charset="0"/>
                </a:rPr>
                <a:t>We are a provider of healthcare services that directly impacts and influences people's health</a:t>
              </a:r>
            </a:p>
          </p:txBody>
        </p:sp>
      </p:grpSp>
      <p:grpSp>
        <p:nvGrpSpPr>
          <p:cNvPr id="36" name="Group 35">
            <a:extLst>
              <a:ext uri="{FF2B5EF4-FFF2-40B4-BE49-F238E27FC236}">
                <a16:creationId xmlns:a16="http://schemas.microsoft.com/office/drawing/2014/main" id="{A729FFE2-03BE-0D2F-9E5D-4FC6B13AE56B}"/>
              </a:ext>
            </a:extLst>
          </p:cNvPr>
          <p:cNvGrpSpPr/>
          <p:nvPr/>
        </p:nvGrpSpPr>
        <p:grpSpPr>
          <a:xfrm>
            <a:off x="2704007" y="2191210"/>
            <a:ext cx="2089769" cy="1310498"/>
            <a:chOff x="1917178" y="2109255"/>
            <a:chExt cx="1478919" cy="1538708"/>
          </a:xfrm>
        </p:grpSpPr>
        <p:sp>
          <p:nvSpPr>
            <p:cNvPr id="31" name="Rectangle 30">
              <a:extLst>
                <a:ext uri="{FF2B5EF4-FFF2-40B4-BE49-F238E27FC236}">
                  <a16:creationId xmlns:a16="http://schemas.microsoft.com/office/drawing/2014/main" id="{85B7483E-1F4E-0A40-3103-528258870335}"/>
                </a:ext>
              </a:extLst>
            </p:cNvPr>
            <p:cNvSpPr/>
            <p:nvPr/>
          </p:nvSpPr>
          <p:spPr>
            <a:xfrm>
              <a:off x="1917178" y="2109255"/>
              <a:ext cx="1478919" cy="37027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1100" b="1">
                  <a:solidFill>
                    <a:schemeClr val="tx1"/>
                  </a:solidFill>
                </a:rPr>
                <a:t>Employer</a:t>
              </a:r>
            </a:p>
          </p:txBody>
        </p:sp>
        <p:sp>
          <p:nvSpPr>
            <p:cNvPr id="16" name="Rounded Rectangle 43">
              <a:extLst>
                <a:ext uri="{FF2B5EF4-FFF2-40B4-BE49-F238E27FC236}">
                  <a16:creationId xmlns:a16="http://schemas.microsoft.com/office/drawing/2014/main" id="{91BD8FDF-A260-8ECD-E451-2251C2D0B2D5}"/>
                </a:ext>
              </a:extLst>
            </p:cNvPr>
            <p:cNvSpPr/>
            <p:nvPr/>
          </p:nvSpPr>
          <p:spPr>
            <a:xfrm>
              <a:off x="1917178" y="2422269"/>
              <a:ext cx="1478919" cy="1225694"/>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lvl="0" algn="ctr">
                <a:defRPr/>
              </a:pPr>
              <a:r>
                <a:rPr lang="en-GB" sz="1100">
                  <a:solidFill>
                    <a:schemeClr val="tx1"/>
                  </a:solidFill>
                  <a:ea typeface="Verdana" panose="020B0604030504040204" pitchFamily="34" charset="0"/>
                  <a:cs typeface="Calibri" panose="020F0502020204030204" pitchFamily="34" charset="0"/>
                </a:rPr>
                <a:t>We are one of the largest employers in the region, employing over 12,500 people</a:t>
              </a:r>
            </a:p>
          </p:txBody>
        </p:sp>
      </p:grpSp>
      <p:grpSp>
        <p:nvGrpSpPr>
          <p:cNvPr id="35" name="Group 34">
            <a:extLst>
              <a:ext uri="{FF2B5EF4-FFF2-40B4-BE49-F238E27FC236}">
                <a16:creationId xmlns:a16="http://schemas.microsoft.com/office/drawing/2014/main" id="{F66CB876-2760-7078-3231-A0CBA77C0CAE}"/>
              </a:ext>
            </a:extLst>
          </p:cNvPr>
          <p:cNvGrpSpPr/>
          <p:nvPr/>
        </p:nvGrpSpPr>
        <p:grpSpPr>
          <a:xfrm>
            <a:off x="5071767" y="2191210"/>
            <a:ext cx="2089769" cy="1310497"/>
            <a:chOff x="3506682" y="2109254"/>
            <a:chExt cx="1478919" cy="2077934"/>
          </a:xfrm>
        </p:grpSpPr>
        <p:sp>
          <p:nvSpPr>
            <p:cNvPr id="32" name="Rectangle 31">
              <a:extLst>
                <a:ext uri="{FF2B5EF4-FFF2-40B4-BE49-F238E27FC236}">
                  <a16:creationId xmlns:a16="http://schemas.microsoft.com/office/drawing/2014/main" id="{5394E927-71F6-2E3F-8B34-CB80A29FE251}"/>
                </a:ext>
              </a:extLst>
            </p:cNvPr>
            <p:cNvSpPr/>
            <p:nvPr/>
          </p:nvSpPr>
          <p:spPr>
            <a:xfrm>
              <a:off x="3506682" y="2109254"/>
              <a:ext cx="1478919" cy="50003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1100" b="1">
                  <a:solidFill>
                    <a:schemeClr val="tx1"/>
                  </a:solidFill>
                </a:rPr>
                <a:t>Anchor Institution</a:t>
              </a:r>
            </a:p>
          </p:txBody>
        </p:sp>
        <p:sp>
          <p:nvSpPr>
            <p:cNvPr id="21" name="Rounded Rectangle 48">
              <a:extLst>
                <a:ext uri="{FF2B5EF4-FFF2-40B4-BE49-F238E27FC236}">
                  <a16:creationId xmlns:a16="http://schemas.microsoft.com/office/drawing/2014/main" id="{A9D70DE8-5CF5-2205-1A25-9FC30A7D11A0}"/>
                </a:ext>
              </a:extLst>
            </p:cNvPr>
            <p:cNvSpPr/>
            <p:nvPr/>
          </p:nvSpPr>
          <p:spPr>
            <a:xfrm>
              <a:off x="3506682" y="2531961"/>
              <a:ext cx="1478919" cy="1655227"/>
            </a:xfrm>
            <a:prstGeom prst="rect">
              <a:avLst/>
            </a:prstGeom>
            <a:solidFill>
              <a:srgbClr val="FBD4C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lvl="0" algn="ctr">
                <a:defRPr/>
              </a:pPr>
              <a:r>
                <a:rPr lang="en-GB" sz="1100">
                  <a:solidFill>
                    <a:schemeClr val="tx1"/>
                  </a:solidFill>
                  <a:ea typeface="Verdana" panose="020B0604030504040204" pitchFamily="34" charset="0"/>
                  <a:cs typeface="Calibri" panose="020F0502020204030204" pitchFamily="34" charset="0"/>
                </a:rPr>
                <a:t>We are an anchor institution whose long-term sustainability is tied to the wellbeing of our population</a:t>
              </a:r>
            </a:p>
          </p:txBody>
        </p:sp>
      </p:grpSp>
      <p:grpSp>
        <p:nvGrpSpPr>
          <p:cNvPr id="34" name="Group 33">
            <a:extLst>
              <a:ext uri="{FF2B5EF4-FFF2-40B4-BE49-F238E27FC236}">
                <a16:creationId xmlns:a16="http://schemas.microsoft.com/office/drawing/2014/main" id="{B835824C-0161-4504-3637-37917F95F9A3}"/>
              </a:ext>
            </a:extLst>
          </p:cNvPr>
          <p:cNvGrpSpPr/>
          <p:nvPr/>
        </p:nvGrpSpPr>
        <p:grpSpPr>
          <a:xfrm>
            <a:off x="7439527" y="2191210"/>
            <a:ext cx="2089769" cy="1310498"/>
            <a:chOff x="5096184" y="2109253"/>
            <a:chExt cx="1478919" cy="1538709"/>
          </a:xfrm>
        </p:grpSpPr>
        <p:sp>
          <p:nvSpPr>
            <p:cNvPr id="33" name="Rectangle 32">
              <a:extLst>
                <a:ext uri="{FF2B5EF4-FFF2-40B4-BE49-F238E27FC236}">
                  <a16:creationId xmlns:a16="http://schemas.microsoft.com/office/drawing/2014/main" id="{0672DDD9-468E-32F5-DF12-3C31F00C5BD1}"/>
                </a:ext>
              </a:extLst>
            </p:cNvPr>
            <p:cNvSpPr/>
            <p:nvPr/>
          </p:nvSpPr>
          <p:spPr>
            <a:xfrm>
              <a:off x="5096184" y="2109253"/>
              <a:ext cx="1478919" cy="37027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1100" b="1">
                  <a:solidFill>
                    <a:schemeClr val="tx1"/>
                  </a:solidFill>
                </a:rPr>
                <a:t>Productive Partnership</a:t>
              </a:r>
            </a:p>
          </p:txBody>
        </p:sp>
        <p:sp>
          <p:nvSpPr>
            <p:cNvPr id="26" name="Rounded Rectangle 53">
              <a:extLst>
                <a:ext uri="{FF2B5EF4-FFF2-40B4-BE49-F238E27FC236}">
                  <a16:creationId xmlns:a16="http://schemas.microsoft.com/office/drawing/2014/main" id="{F3157C84-B35C-9002-CB7B-A51A84E04FD7}"/>
                </a:ext>
              </a:extLst>
            </p:cNvPr>
            <p:cNvSpPr/>
            <p:nvPr/>
          </p:nvSpPr>
          <p:spPr>
            <a:xfrm>
              <a:off x="5096184" y="2422268"/>
              <a:ext cx="1478919" cy="1225694"/>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0" rtlCol="0" anchor="ctr"/>
            <a:lstStyle/>
            <a:p>
              <a:pPr lvl="0" algn="ctr">
                <a:defRPr/>
              </a:pPr>
              <a:r>
                <a:rPr lang="en-GB" sz="1100">
                  <a:solidFill>
                    <a:schemeClr val="tx1"/>
                  </a:solidFill>
                  <a:ea typeface="Verdana" panose="020B0604030504040204" pitchFamily="34" charset="0"/>
                  <a:cs typeface="Calibri" panose="020F0502020204030204" pitchFamily="34" charset="0"/>
                </a:rPr>
                <a:t>We can make a difference by working with and through others including our communities</a:t>
              </a:r>
            </a:p>
          </p:txBody>
        </p:sp>
      </p:grpSp>
      <p:sp>
        <p:nvSpPr>
          <p:cNvPr id="40" name="TextBox 39">
            <a:extLst>
              <a:ext uri="{FF2B5EF4-FFF2-40B4-BE49-F238E27FC236}">
                <a16:creationId xmlns:a16="http://schemas.microsoft.com/office/drawing/2014/main" id="{8A038249-7381-22E7-E27E-01AA2E17C1CA}"/>
              </a:ext>
            </a:extLst>
          </p:cNvPr>
          <p:cNvSpPr txBox="1"/>
          <p:nvPr/>
        </p:nvSpPr>
        <p:spPr>
          <a:xfrm>
            <a:off x="257105" y="3936211"/>
            <a:ext cx="9300673" cy="1523494"/>
          </a:xfrm>
          <a:prstGeom prst="rect">
            <a:avLst/>
          </a:prstGeom>
          <a:noFill/>
        </p:spPr>
        <p:txBody>
          <a:bodyPr wrap="square" rtlCol="0">
            <a:spAutoFit/>
          </a:bodyPr>
          <a:lstStyle/>
          <a:p>
            <a:pPr algn="just" defTabSz="914361">
              <a:spcAft>
                <a:spcPts val="1200"/>
              </a:spcAft>
              <a:defRPr/>
            </a:pPr>
            <a:r>
              <a:rPr lang="en-GB" sz="1200">
                <a:ea typeface="Verdana" panose="020B0604030504040204" pitchFamily="34" charset="0"/>
              </a:rPr>
              <a:t>In viewing our responsibilities through these four pillars we can see that our actions can have wide ranging impacts. We can also see that through an intentional approach of challenging ourselves to think beyond our role as a health care provider we can shape our activities in ways that contribute positively to the Swansea Bay area. With these pillars in mind, we have developed our organisational Strategic Objectives to reflect the breadth of our responsibilities. These five strategic objectives were developed through engagement with staff and Board and have incorporated the aims of our key Health Board Strategies e.g. People Strategy, Population Health Strategy, Digital Strategy, Quality Strategy, Carbon Action Plan. </a:t>
            </a:r>
          </a:p>
          <a:p>
            <a:pPr algn="just" defTabSz="914361">
              <a:spcAft>
                <a:spcPts val="1200"/>
              </a:spcAft>
              <a:defRPr/>
            </a:pPr>
            <a:endParaRPr lang="en-GB" sz="1100">
              <a:solidFill>
                <a:prstClr val="black"/>
              </a:solidFill>
              <a:latin typeface="Verdana" panose="020B0604030504040204" pitchFamily="34" charset="0"/>
              <a:ea typeface="Verdana" panose="020B060403050404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CC0A5497-62A0-7321-FDB1-6479D6774CD0}"/>
              </a:ext>
            </a:extLst>
          </p:cNvPr>
          <p:cNvSpPr txBox="1"/>
          <p:nvPr/>
        </p:nvSpPr>
        <p:spPr>
          <a:xfrm>
            <a:off x="257106" y="3562726"/>
            <a:ext cx="6076838" cy="253916"/>
          </a:xfrm>
          <a:prstGeom prst="rect">
            <a:avLst/>
          </a:prstGeom>
          <a:noFill/>
        </p:spPr>
        <p:txBody>
          <a:bodyPr wrap="square" rtlCol="0">
            <a:spAutoFit/>
          </a:bodyPr>
          <a:lstStyle/>
          <a:p>
            <a:r>
              <a:rPr lang="en-GB" sz="1050" i="1"/>
              <a:t>Four Pillars of our Population Health Strategy 2024</a:t>
            </a:r>
          </a:p>
        </p:txBody>
      </p:sp>
      <p:sp>
        <p:nvSpPr>
          <p:cNvPr id="44" name="TextBox 43">
            <a:extLst>
              <a:ext uri="{FF2B5EF4-FFF2-40B4-BE49-F238E27FC236}">
                <a16:creationId xmlns:a16="http://schemas.microsoft.com/office/drawing/2014/main" id="{1081A454-7CC2-F7CC-663C-4941F41AD811}"/>
              </a:ext>
            </a:extLst>
          </p:cNvPr>
          <p:cNvSpPr txBox="1"/>
          <p:nvPr/>
        </p:nvSpPr>
        <p:spPr>
          <a:xfrm>
            <a:off x="239158" y="5136539"/>
            <a:ext cx="9300673" cy="830997"/>
          </a:xfrm>
          <a:prstGeom prst="rect">
            <a:avLst/>
          </a:prstGeom>
          <a:noFill/>
        </p:spPr>
        <p:txBody>
          <a:bodyPr wrap="square" lIns="91440" tIns="45720" rIns="91440" bIns="45720" anchor="t">
            <a:spAutoFit/>
          </a:bodyPr>
          <a:lstStyle/>
          <a:p>
            <a:pPr algn="just" defTabSz="914361">
              <a:spcAft>
                <a:spcPts val="1200"/>
              </a:spcAft>
              <a:defRPr/>
            </a:pPr>
            <a:r>
              <a:rPr lang="en-GB" sz="1200">
                <a:ea typeface="Verdana"/>
              </a:rPr>
              <a:t>We have set out for each Strategic Objective what high quality looks like in Swansea Bay if we achieve it. Work has also been undertaken to develop Strategic Indicators that will support the Board to monitor our contributions to achieving our objectives. These indicators form an important element of our planning and performance framework, ensuring links between operational and system planning and organisational strategy.</a:t>
            </a:r>
          </a:p>
        </p:txBody>
      </p:sp>
      <p:sp>
        <p:nvSpPr>
          <p:cNvPr id="6" name="TextBox 5">
            <a:extLst>
              <a:ext uri="{FF2B5EF4-FFF2-40B4-BE49-F238E27FC236}">
                <a16:creationId xmlns:a16="http://schemas.microsoft.com/office/drawing/2014/main" id="{7042F112-E2D1-B957-E18B-B4B101D47543}"/>
              </a:ext>
            </a:extLst>
          </p:cNvPr>
          <p:cNvSpPr txBox="1"/>
          <p:nvPr/>
        </p:nvSpPr>
        <p:spPr>
          <a:xfrm>
            <a:off x="217480" y="714996"/>
            <a:ext cx="9344031" cy="1431161"/>
          </a:xfrm>
          <a:prstGeom prst="rect">
            <a:avLst/>
          </a:prstGeom>
          <a:noFill/>
        </p:spPr>
        <p:txBody>
          <a:bodyPr wrap="square" lIns="91440" tIns="45720" rIns="91440" bIns="45720" anchor="t">
            <a:spAutoFit/>
          </a:bodyPr>
          <a:lstStyle/>
          <a:p>
            <a:pPr>
              <a:spcAft>
                <a:spcPts val="600"/>
              </a:spcAft>
            </a:pPr>
            <a:r>
              <a:rPr lang="en-GB" sz="1200">
                <a:solidFill>
                  <a:srgbClr val="000000"/>
                </a:solidFill>
                <a:ea typeface="Verdana"/>
              </a:rPr>
              <a:t>As an Integrated Health Board, we have two equally important functions to fulfil. We must:</a:t>
            </a:r>
          </a:p>
          <a:p>
            <a:pPr lvl="1">
              <a:spcAft>
                <a:spcPts val="600"/>
              </a:spcAft>
            </a:pPr>
            <a:r>
              <a:rPr lang="en-GB" sz="1200">
                <a:solidFill>
                  <a:srgbClr val="000000"/>
                </a:solidFill>
                <a:ea typeface="Verdana"/>
              </a:rPr>
              <a:t>•</a:t>
            </a:r>
            <a:r>
              <a:rPr lang="en-GB" sz="1200" b="1">
                <a:solidFill>
                  <a:srgbClr val="000000"/>
                </a:solidFill>
                <a:ea typeface="Verdana"/>
              </a:rPr>
              <a:t>Improve the population’s  health </a:t>
            </a:r>
            <a:r>
              <a:rPr lang="en-GB" sz="1200">
                <a:solidFill>
                  <a:srgbClr val="000000"/>
                </a:solidFill>
                <a:ea typeface="Verdana"/>
              </a:rPr>
              <a:t>so people can stay well</a:t>
            </a:r>
          </a:p>
          <a:p>
            <a:pPr lvl="1">
              <a:spcAft>
                <a:spcPts val="600"/>
              </a:spcAft>
            </a:pPr>
            <a:r>
              <a:rPr lang="en-GB" sz="1200">
                <a:solidFill>
                  <a:srgbClr val="000000"/>
                </a:solidFill>
                <a:ea typeface="Verdana"/>
              </a:rPr>
              <a:t>•</a:t>
            </a:r>
            <a:r>
              <a:rPr lang="en-GB" sz="1200" b="1">
                <a:solidFill>
                  <a:srgbClr val="000000"/>
                </a:solidFill>
                <a:ea typeface="Verdana"/>
              </a:rPr>
              <a:t>Deliver high quality care </a:t>
            </a:r>
            <a:r>
              <a:rPr lang="en-GB" sz="1200">
                <a:solidFill>
                  <a:srgbClr val="000000"/>
                </a:solidFill>
                <a:ea typeface="Verdana"/>
              </a:rPr>
              <a:t>when people need it</a:t>
            </a:r>
          </a:p>
          <a:p>
            <a:pPr algn="just"/>
            <a:r>
              <a:rPr lang="en-GB" sz="1200">
                <a:ea typeface="Verdana"/>
              </a:rPr>
              <a:t>In improving delivery of these two functions, we will support people to have better health; provide better care for  people when they need it; and consequently, we will support people and communities to have better lives. There are four ways as a health board we can impact on the lives of people in our communities:</a:t>
            </a:r>
          </a:p>
        </p:txBody>
      </p:sp>
      <p:sp>
        <p:nvSpPr>
          <p:cNvPr id="14" name="Slide Number Placeholder 3">
            <a:extLst>
              <a:ext uri="{FF2B5EF4-FFF2-40B4-BE49-F238E27FC236}">
                <a16:creationId xmlns:a16="http://schemas.microsoft.com/office/drawing/2014/main" id="{8A8A7444-5C21-9E87-3684-6C492949E493}"/>
              </a:ext>
            </a:extLst>
          </p:cNvPr>
          <p:cNvSpPr txBox="1">
            <a:spLocks/>
          </p:cNvSpPr>
          <p:nvPr/>
        </p:nvSpPr>
        <p:spPr>
          <a:xfrm>
            <a:off x="7369986" y="6333828"/>
            <a:ext cx="222885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82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8</a:t>
            </a:r>
            <a:endParaRPr lang="en-US"/>
          </a:p>
        </p:txBody>
      </p:sp>
    </p:spTree>
    <p:extLst>
      <p:ext uri="{BB962C8B-B14F-4D97-AF65-F5344CB8AC3E}">
        <p14:creationId xmlns:p14="http://schemas.microsoft.com/office/powerpoint/2010/main" val="62896189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rainbow in a black background&#10;&#10;AI-generated content may be incorrect.">
            <a:extLst>
              <a:ext uri="{FF2B5EF4-FFF2-40B4-BE49-F238E27FC236}">
                <a16:creationId xmlns:a16="http://schemas.microsoft.com/office/drawing/2014/main" id="{3CEF4F57-FE0A-8DE9-D016-21140022252F}"/>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FFE2CB72-21E6-6514-EC84-C7775E38796E}"/>
              </a:ext>
            </a:extLst>
          </p:cNvPr>
          <p:cNvSpPr>
            <a:spLocks noGrp="1"/>
          </p:cNvSpPr>
          <p:nvPr>
            <p:ph type="sldNum" sz="quarter" idx="12"/>
          </p:nvPr>
        </p:nvSpPr>
        <p:spPr/>
        <p:txBody>
          <a:bodyPr/>
          <a:lstStyle/>
          <a:p>
            <a:r>
              <a:rPr lang="en-GB"/>
              <a:t>80</a:t>
            </a:r>
          </a:p>
        </p:txBody>
      </p:sp>
      <p:sp>
        <p:nvSpPr>
          <p:cNvPr id="6" name="TextBox 5">
            <a:extLst>
              <a:ext uri="{FF2B5EF4-FFF2-40B4-BE49-F238E27FC236}">
                <a16:creationId xmlns:a16="http://schemas.microsoft.com/office/drawing/2014/main" id="{864CD713-172B-8C77-BAFD-08EE1C733B40}"/>
              </a:ext>
            </a:extLst>
          </p:cNvPr>
          <p:cNvSpPr txBox="1"/>
          <p:nvPr/>
        </p:nvSpPr>
        <p:spPr>
          <a:xfrm>
            <a:off x="226010" y="495297"/>
            <a:ext cx="5731589" cy="369332"/>
          </a:xfrm>
          <a:prstGeom prst="rect">
            <a:avLst/>
          </a:prstGeom>
          <a:noFill/>
        </p:spPr>
        <p:txBody>
          <a:bodyPr wrap="square" lIns="91440" tIns="45720" rIns="91440" bIns="45720" rtlCol="0" anchor="t">
            <a:spAutoFit/>
          </a:bodyPr>
          <a:lstStyle/>
          <a:p>
            <a:r>
              <a:rPr lang="en-GB" b="1">
                <a:solidFill>
                  <a:srgbClr val="834AAD"/>
                </a:solidFill>
                <a:latin typeface="Aptos Black"/>
              </a:rPr>
              <a:t>Local Primary Care Cluster Plan Priorities 2025/26</a:t>
            </a:r>
            <a:endParaRPr lang="en-US" b="1">
              <a:solidFill>
                <a:srgbClr val="834AAD"/>
              </a:solidFill>
              <a:latin typeface="Aptos Black"/>
            </a:endParaRPr>
          </a:p>
        </p:txBody>
      </p:sp>
      <p:graphicFrame>
        <p:nvGraphicFramePr>
          <p:cNvPr id="7" name="Table 6">
            <a:extLst>
              <a:ext uri="{FF2B5EF4-FFF2-40B4-BE49-F238E27FC236}">
                <a16:creationId xmlns:a16="http://schemas.microsoft.com/office/drawing/2014/main" id="{E80D3A6E-4BC7-8E9B-6D77-57221BF87263}"/>
              </a:ext>
            </a:extLst>
          </p:cNvPr>
          <p:cNvGraphicFramePr>
            <a:graphicFrameLocks noGrp="1"/>
          </p:cNvGraphicFramePr>
          <p:nvPr>
            <p:extLst>
              <p:ext uri="{D42A27DB-BD31-4B8C-83A1-F6EECF244321}">
                <p14:modId xmlns:p14="http://schemas.microsoft.com/office/powerpoint/2010/main" val="3211731166"/>
              </p:ext>
            </p:extLst>
          </p:nvPr>
        </p:nvGraphicFramePr>
        <p:xfrm>
          <a:off x="307975" y="2903759"/>
          <a:ext cx="9253539" cy="3514643"/>
        </p:xfrm>
        <a:graphic>
          <a:graphicData uri="http://schemas.openxmlformats.org/drawingml/2006/table">
            <a:tbl>
              <a:tblPr firstRow="1" bandRow="1">
                <a:tableStyleId>{5C22544A-7EE6-4342-B048-85BDC9FD1C3A}</a:tableStyleId>
              </a:tblPr>
              <a:tblGrid>
                <a:gridCol w="6584789">
                  <a:extLst>
                    <a:ext uri="{9D8B030D-6E8A-4147-A177-3AD203B41FA5}">
                      <a16:colId xmlns:a16="http://schemas.microsoft.com/office/drawing/2014/main" val="1266376034"/>
                    </a:ext>
                  </a:extLst>
                </a:gridCol>
                <a:gridCol w="717405">
                  <a:extLst>
                    <a:ext uri="{9D8B030D-6E8A-4147-A177-3AD203B41FA5}">
                      <a16:colId xmlns:a16="http://schemas.microsoft.com/office/drawing/2014/main" val="1315276858"/>
                    </a:ext>
                  </a:extLst>
                </a:gridCol>
                <a:gridCol w="1951345">
                  <a:extLst>
                    <a:ext uri="{9D8B030D-6E8A-4147-A177-3AD203B41FA5}">
                      <a16:colId xmlns:a16="http://schemas.microsoft.com/office/drawing/2014/main" val="2314915100"/>
                    </a:ext>
                  </a:extLst>
                </a:gridCol>
              </a:tblGrid>
              <a:tr h="0">
                <a:tc>
                  <a:txBody>
                    <a:bodyPr/>
                    <a:lstStyle/>
                    <a:p>
                      <a:r>
                        <a:rPr lang="en-GB" sz="1000" b="1" kern="1200">
                          <a:solidFill>
                            <a:schemeClr val="lt1"/>
                          </a:solidFill>
                          <a:latin typeface="+mn-lt"/>
                          <a:ea typeface="+mn-ea"/>
                          <a:cs typeface="+mn-cs"/>
                        </a:rPr>
                        <a:t>Delivery Action</a:t>
                      </a:r>
                    </a:p>
                  </a:txBody>
                  <a:tcPr anchor="ctr">
                    <a:lnL w="3175">
                      <a:solidFill>
                        <a:schemeClr val="tx1"/>
                      </a:solidFill>
                    </a:lnL>
                    <a:lnR w="3175">
                      <a:solidFill>
                        <a:schemeClr val="tx1"/>
                      </a:solidFill>
                    </a:lnR>
                    <a:lnT w="3175">
                      <a:solidFill>
                        <a:schemeClr val="tx1"/>
                      </a:solidFill>
                    </a:lnT>
                    <a:lnB w="3175">
                      <a:solidFill>
                        <a:schemeClr val="tx1"/>
                      </a:solidFill>
                    </a:lnB>
                  </a:tcPr>
                </a:tc>
                <a:tc>
                  <a:txBody>
                    <a:bodyPr/>
                    <a:lstStyle/>
                    <a:p>
                      <a:pPr lvl="0" algn="ctr">
                        <a:buNone/>
                      </a:pPr>
                      <a:r>
                        <a:rPr lang="en-GB" sz="1000" b="1">
                          <a:latin typeface="+mn-lt"/>
                        </a:rPr>
                        <a:t>Nu. Clusters</a:t>
                      </a:r>
                    </a:p>
                  </a:txBody>
                  <a:tcPr anchor="ctr">
                    <a:lnL w="3175">
                      <a:solidFill>
                        <a:schemeClr val="tx1"/>
                      </a:solidFill>
                    </a:lnL>
                    <a:lnR w="3175">
                      <a:solidFill>
                        <a:schemeClr val="tx1"/>
                      </a:solidFill>
                    </a:lnR>
                    <a:lnT w="3175">
                      <a:solidFill>
                        <a:schemeClr val="tx1"/>
                      </a:solidFill>
                    </a:lnT>
                    <a:lnB w="3175">
                      <a:solidFill>
                        <a:schemeClr val="tx1"/>
                      </a:solidFill>
                    </a:lnB>
                  </a:tcPr>
                </a:tc>
                <a:tc>
                  <a:txBody>
                    <a:bodyPr/>
                    <a:lstStyle/>
                    <a:p>
                      <a:pPr algn="ctr"/>
                      <a:r>
                        <a:rPr lang="en-GB" sz="1000" b="1">
                          <a:latin typeface="+mn-lt"/>
                        </a:rPr>
                        <a:t>System Links</a:t>
                      </a:r>
                    </a:p>
                  </a:txBody>
                  <a:tcPr anchor="ctr">
                    <a:lnL w="3175">
                      <a:solidFill>
                        <a:schemeClr val="tx1"/>
                      </a:solidFill>
                    </a:lnL>
                    <a:lnR w="3175">
                      <a:solidFill>
                        <a:schemeClr val="tx1"/>
                      </a:solidFill>
                    </a:lnR>
                    <a:lnT w="3175">
                      <a:solidFill>
                        <a:schemeClr val="tx1"/>
                      </a:solidFill>
                    </a:lnT>
                    <a:lnB w="3175">
                      <a:solidFill>
                        <a:schemeClr val="tx1"/>
                      </a:solidFill>
                    </a:lnB>
                  </a:tcPr>
                </a:tc>
                <a:extLst>
                  <a:ext uri="{0D108BD9-81ED-4DB2-BD59-A6C34878D82A}">
                    <a16:rowId xmlns:a16="http://schemas.microsoft.com/office/drawing/2014/main" val="1137320642"/>
                  </a:ext>
                </a:extLst>
              </a:tr>
              <a:tr h="201544">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Mental health &amp; emotional wellbeing - develop and deliver accessible and timely models of care supporting people, including psychological therapies and social prescriber referral pathways</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l">
                        <a:buNone/>
                      </a:pPr>
                      <a:r>
                        <a:rPr lang="en-GB" sz="1100">
                          <a:latin typeface="Univers Condensed Light"/>
                        </a:rPr>
                        <a:t>MHW,CYP,PC,PH,PR,QS</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3805863987"/>
                  </a:ext>
                </a:extLst>
              </a:tr>
              <a:tr h="0">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Population health, wellbeing and resilience - promoting healthy behaviours and lifestyle choices</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PH, </a:t>
                      </a:r>
                      <a:r>
                        <a:rPr lang="en-GB" sz="1100" b="0">
                          <a:latin typeface="Univers Condensed Light"/>
                          <a:cs typeface="Arial"/>
                        </a:rPr>
                        <a:t>CYP, MHW, </a:t>
                      </a:r>
                      <a:r>
                        <a:rPr lang="en-GB" sz="1100" b="0" err="1">
                          <a:latin typeface="Univers Condensed Light"/>
                          <a:cs typeface="Arial"/>
                        </a:rPr>
                        <a:t>Pr</a:t>
                      </a:r>
                      <a:r>
                        <a:rPr lang="en-GB" sz="1100" b="0">
                          <a:latin typeface="Univers Condensed Light"/>
                          <a:cs typeface="Arial"/>
                        </a:rPr>
                        <a:t>, QS</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2944978056"/>
                  </a:ext>
                </a:extLst>
              </a:tr>
              <a:tr h="0">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Antimicrobial stewardship – improve management including reduction in 4C prescribing</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QS</a:t>
                      </a:r>
                      <a:r>
                        <a:rPr lang="en-GB" sz="1100">
                          <a:latin typeface="Univers Condensed Light"/>
                          <a:cs typeface="Arial"/>
                        </a:rPr>
                        <a:t>, UC, PC, PH, </a:t>
                      </a:r>
                      <a:r>
                        <a:rPr lang="en-GB" sz="1100" err="1">
                          <a:latin typeface="Univers Condensed Light"/>
                          <a:cs typeface="Arial"/>
                        </a:rPr>
                        <a:t>Pr</a:t>
                      </a:r>
                      <a:r>
                        <a:rPr lang="en-GB" sz="1100">
                          <a:latin typeface="Univers Condensed Light"/>
                          <a:cs typeface="Arial"/>
                        </a:rPr>
                        <a:t>, UC</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3416786885"/>
                  </a:ext>
                </a:extLst>
              </a:tr>
              <a:tr h="298699">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Access, pathways &amp; RTT - accelerate pathways and improve access to primary care services, reduce RTT times including audiology, physiotherapy, OT, persistent pain, heart failure &amp; respiratory services, reduce demand on outpatients</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PC</a:t>
                      </a:r>
                      <a:r>
                        <a:rPr lang="en-GB" sz="1100">
                          <a:latin typeface="Univers Condensed Light"/>
                          <a:cs typeface="Arial"/>
                        </a:rPr>
                        <a:t>, QS, UC</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510696309"/>
                  </a:ext>
                </a:extLst>
              </a:tr>
              <a:tr h="0">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Green agenda – promote across clusters including inhaler management and Greener Dentistry</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QS, </a:t>
                      </a:r>
                      <a:r>
                        <a:rPr lang="en-GB" sz="1100" b="0">
                          <a:latin typeface="Univers Condensed Light"/>
                          <a:cs typeface="Arial"/>
                        </a:rPr>
                        <a:t>PH</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3376291959"/>
                  </a:ext>
                </a:extLst>
              </a:tr>
              <a:tr h="0">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Unpaid carers - early identification and support</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QS, </a:t>
                      </a:r>
                      <a:r>
                        <a:rPr lang="en-GB" sz="1100" b="0">
                          <a:latin typeface="Univers Condensed Light"/>
                          <a:cs typeface="Arial"/>
                        </a:rPr>
                        <a:t>UC, CYP, MHW, PC, PH, </a:t>
                      </a:r>
                      <a:r>
                        <a:rPr lang="en-GB" sz="1100" b="0" err="1">
                          <a:latin typeface="Univers Condensed Light"/>
                          <a:cs typeface="Arial"/>
                        </a:rPr>
                        <a:t>Pr</a:t>
                      </a:r>
                      <a:endParaRPr lang="en-GB" sz="1100" b="0">
                        <a:latin typeface="Univers Condensed Light"/>
                        <a:cs typeface="Arial"/>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1760598225"/>
                  </a:ext>
                </a:extLst>
              </a:tr>
              <a:tr h="0">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Cancer - promoting screening, early diagnosis &amp; early treatment</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Ca</a:t>
                      </a:r>
                      <a:r>
                        <a:rPr lang="en-GB" sz="1100">
                          <a:latin typeface="Univers Condensed Light"/>
                          <a:cs typeface="Arial"/>
                        </a:rPr>
                        <a:t>, </a:t>
                      </a:r>
                      <a:r>
                        <a:rPr lang="en-GB" sz="1100" err="1">
                          <a:latin typeface="Univers Condensed Light"/>
                          <a:cs typeface="Arial"/>
                        </a:rPr>
                        <a:t>Pr</a:t>
                      </a:r>
                      <a:endParaRPr lang="en-GB" sz="1100">
                        <a:latin typeface="Univers Condensed Light"/>
                        <a:cs typeface="Arial"/>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4232669667"/>
                  </a:ext>
                </a:extLst>
              </a:tr>
              <a:tr h="0">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56-day prescribing – implement across all cluster practices</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QS, </a:t>
                      </a:r>
                      <a:r>
                        <a:rPr lang="en-GB" sz="1100">
                          <a:latin typeface="Univers Condensed Light"/>
                          <a:cs typeface="Arial"/>
                        </a:rPr>
                        <a:t>PC</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2179759545"/>
                  </a:ext>
                </a:extLst>
              </a:tr>
              <a:tr h="283763">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Flu vaccination - deliver annual programme</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0">
                          <a:latin typeface="Univers Condensed Light"/>
                          <a:cs typeface="Arial"/>
                        </a:rPr>
                        <a:t>PC, </a:t>
                      </a:r>
                      <a:r>
                        <a:rPr lang="en-GB" sz="1100" b="0" err="1">
                          <a:latin typeface="Univers Condensed Light"/>
                          <a:cs typeface="Arial"/>
                        </a:rPr>
                        <a:t>Pr</a:t>
                      </a:r>
                      <a:r>
                        <a:rPr lang="en-GB" sz="1100" b="0">
                          <a:latin typeface="Univers Condensed Light"/>
                          <a:cs typeface="Arial"/>
                        </a:rPr>
                        <a:t>, PH</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2633257106"/>
                  </a:ext>
                </a:extLst>
              </a:tr>
              <a:tr h="0">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Type 2 diabetes management – enhance use 8 essential care processes / education program</a:t>
                      </a:r>
                      <a:endParaRPr lang="en-US" sz="1100">
                        <a:latin typeface="+mn-lt"/>
                      </a:endParaRP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lvl="0" algn="ctr">
                        <a:buNone/>
                      </a:pPr>
                      <a:r>
                        <a:rPr lang="en-GB" sz="1100">
                          <a:latin typeface="+mn-lt"/>
                        </a:rPr>
                        <a:t>8</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PC</a:t>
                      </a:r>
                      <a:r>
                        <a:rPr lang="en-GB" sz="1100" b="0">
                          <a:latin typeface="Univers Condensed Light"/>
                          <a:cs typeface="Arial"/>
                        </a:rPr>
                        <a:t>, </a:t>
                      </a:r>
                      <a:r>
                        <a:rPr lang="en-GB" sz="1100" b="0" err="1">
                          <a:latin typeface="Univers Condensed Light"/>
                          <a:cs typeface="Arial"/>
                        </a:rPr>
                        <a:t>Pr</a:t>
                      </a:r>
                      <a:r>
                        <a:rPr lang="en-GB" sz="1100" b="0">
                          <a:latin typeface="Univers Condensed Light"/>
                          <a:cs typeface="Arial"/>
                        </a:rPr>
                        <a:t>, QS</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1412534145"/>
                  </a:ext>
                </a:extLst>
              </a:tr>
            </a:tbl>
          </a:graphicData>
        </a:graphic>
      </p:graphicFrame>
      <p:sp>
        <p:nvSpPr>
          <p:cNvPr id="8" name="TextBox 7">
            <a:extLst>
              <a:ext uri="{FF2B5EF4-FFF2-40B4-BE49-F238E27FC236}">
                <a16:creationId xmlns:a16="http://schemas.microsoft.com/office/drawing/2014/main" id="{A29E8C39-7216-AC33-577F-25245AC779FB}"/>
              </a:ext>
            </a:extLst>
          </p:cNvPr>
          <p:cNvSpPr txBox="1"/>
          <p:nvPr/>
        </p:nvSpPr>
        <p:spPr>
          <a:xfrm>
            <a:off x="226010" y="1949215"/>
            <a:ext cx="8903703" cy="276999"/>
          </a:xfrm>
          <a:prstGeom prst="rect">
            <a:avLst/>
          </a:prstGeom>
          <a:noFill/>
        </p:spPr>
        <p:txBody>
          <a:bodyPr wrap="square">
            <a:spAutoFit/>
          </a:bodyPr>
          <a:lstStyle/>
          <a:p>
            <a:r>
              <a:rPr lang="en-GB" sz="1200">
                <a:latin typeface="Aptos" panose="020B0004020202020204" pitchFamily="34" charset="0"/>
                <a:cs typeface="Arial" panose="020B0604020202020204" pitchFamily="34" charset="0"/>
              </a:rPr>
              <a:t>There are a total of </a:t>
            </a:r>
            <a:r>
              <a:rPr lang="en-GB" sz="1200" b="1">
                <a:latin typeface="Aptos" panose="020B0004020202020204" pitchFamily="34" charset="0"/>
                <a:cs typeface="Arial" panose="020B0604020202020204" pitchFamily="34" charset="0"/>
              </a:rPr>
              <a:t>208</a:t>
            </a:r>
            <a:r>
              <a:rPr lang="en-GB" sz="1200">
                <a:latin typeface="Aptos" panose="020B0004020202020204" pitchFamily="34" charset="0"/>
                <a:cs typeface="Arial" panose="020B0604020202020204" pitchFamily="34" charset="0"/>
              </a:rPr>
              <a:t> delivery actions planned for 2025/26 across </a:t>
            </a:r>
            <a:r>
              <a:rPr lang="en-GB" sz="1200" b="1">
                <a:latin typeface="Aptos" panose="020B0004020202020204" pitchFamily="34" charset="0"/>
                <a:cs typeface="Arial" panose="020B0604020202020204" pitchFamily="34" charset="0"/>
              </a:rPr>
              <a:t>all 8</a:t>
            </a:r>
            <a:r>
              <a:rPr lang="en-GB" sz="1200">
                <a:latin typeface="Aptos" panose="020B0004020202020204" pitchFamily="34" charset="0"/>
                <a:cs typeface="Arial" panose="020B0604020202020204" pitchFamily="34" charset="0"/>
              </a:rPr>
              <a:t> clusters.</a:t>
            </a:r>
            <a:endParaRPr lang="en-GB" sz="1200">
              <a:latin typeface="Aptos" panose="020B0004020202020204" pitchFamily="34" charset="0"/>
            </a:endParaRPr>
          </a:p>
        </p:txBody>
      </p:sp>
      <p:graphicFrame>
        <p:nvGraphicFramePr>
          <p:cNvPr id="9" name="Table 5">
            <a:extLst>
              <a:ext uri="{FF2B5EF4-FFF2-40B4-BE49-F238E27FC236}">
                <a16:creationId xmlns:a16="http://schemas.microsoft.com/office/drawing/2014/main" id="{CF20DA4F-5C7B-4405-D8E5-AA42B2593E48}"/>
              </a:ext>
            </a:extLst>
          </p:cNvPr>
          <p:cNvGraphicFramePr>
            <a:graphicFrameLocks noGrp="1"/>
          </p:cNvGraphicFramePr>
          <p:nvPr>
            <p:extLst>
              <p:ext uri="{D42A27DB-BD31-4B8C-83A1-F6EECF244321}">
                <p14:modId xmlns:p14="http://schemas.microsoft.com/office/powerpoint/2010/main" val="1632002748"/>
              </p:ext>
            </p:extLst>
          </p:nvPr>
        </p:nvGraphicFramePr>
        <p:xfrm>
          <a:off x="307975" y="2226214"/>
          <a:ext cx="9253538" cy="624840"/>
        </p:xfrm>
        <a:graphic>
          <a:graphicData uri="http://schemas.openxmlformats.org/drawingml/2006/table">
            <a:tbl>
              <a:tblPr firstRow="1" bandRow="1">
                <a:tableStyleId>{5C22544A-7EE6-4342-B048-85BDC9FD1C3A}</a:tableStyleId>
              </a:tblPr>
              <a:tblGrid>
                <a:gridCol w="869106">
                  <a:extLst>
                    <a:ext uri="{9D8B030D-6E8A-4147-A177-3AD203B41FA5}">
                      <a16:colId xmlns:a16="http://schemas.microsoft.com/office/drawing/2014/main" val="1422639165"/>
                    </a:ext>
                  </a:extLst>
                </a:gridCol>
                <a:gridCol w="1071694">
                  <a:extLst>
                    <a:ext uri="{9D8B030D-6E8A-4147-A177-3AD203B41FA5}">
                      <a16:colId xmlns:a16="http://schemas.microsoft.com/office/drawing/2014/main" val="3307332273"/>
                    </a:ext>
                  </a:extLst>
                </a:gridCol>
                <a:gridCol w="1019160">
                  <a:extLst>
                    <a:ext uri="{9D8B030D-6E8A-4147-A177-3AD203B41FA5}">
                      <a16:colId xmlns:a16="http://schemas.microsoft.com/office/drawing/2014/main" val="726347152"/>
                    </a:ext>
                  </a:extLst>
                </a:gridCol>
                <a:gridCol w="1176761">
                  <a:extLst>
                    <a:ext uri="{9D8B030D-6E8A-4147-A177-3AD203B41FA5}">
                      <a16:colId xmlns:a16="http://schemas.microsoft.com/office/drawing/2014/main" val="1696187902"/>
                    </a:ext>
                  </a:extLst>
                </a:gridCol>
                <a:gridCol w="977133">
                  <a:extLst>
                    <a:ext uri="{9D8B030D-6E8A-4147-A177-3AD203B41FA5}">
                      <a16:colId xmlns:a16="http://schemas.microsoft.com/office/drawing/2014/main" val="1960762253"/>
                    </a:ext>
                  </a:extLst>
                </a:gridCol>
                <a:gridCol w="998146">
                  <a:extLst>
                    <a:ext uri="{9D8B030D-6E8A-4147-A177-3AD203B41FA5}">
                      <a16:colId xmlns:a16="http://schemas.microsoft.com/office/drawing/2014/main" val="3718030068"/>
                    </a:ext>
                  </a:extLst>
                </a:gridCol>
                <a:gridCol w="987639">
                  <a:extLst>
                    <a:ext uri="{9D8B030D-6E8A-4147-A177-3AD203B41FA5}">
                      <a16:colId xmlns:a16="http://schemas.microsoft.com/office/drawing/2014/main" val="4060502779"/>
                    </a:ext>
                  </a:extLst>
                </a:gridCol>
                <a:gridCol w="1082201">
                  <a:extLst>
                    <a:ext uri="{9D8B030D-6E8A-4147-A177-3AD203B41FA5}">
                      <a16:colId xmlns:a16="http://schemas.microsoft.com/office/drawing/2014/main" val="898338917"/>
                    </a:ext>
                  </a:extLst>
                </a:gridCol>
                <a:gridCol w="1071698">
                  <a:extLst>
                    <a:ext uri="{9D8B030D-6E8A-4147-A177-3AD203B41FA5}">
                      <a16:colId xmlns:a16="http://schemas.microsoft.com/office/drawing/2014/main" val="1186003748"/>
                    </a:ext>
                  </a:extLst>
                </a:gridCol>
              </a:tblGrid>
              <a:tr h="0">
                <a:tc gridSpan="9">
                  <a:txBody>
                    <a:bodyPr/>
                    <a:lstStyle/>
                    <a:p>
                      <a:pPr algn="ctr"/>
                      <a:r>
                        <a:rPr lang="en-GB" sz="1100">
                          <a:latin typeface="Aptos"/>
                          <a:cs typeface="Arial"/>
                        </a:rPr>
                        <a:t>KEY</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pPr algn="ctr"/>
                      <a:endParaRPr lang="en-GB"/>
                    </a:p>
                  </a:txBody>
                  <a:tcPr anchor="ctr"/>
                </a:tc>
                <a:tc hMerge="1">
                  <a:txBody>
                    <a:bodyPr/>
                    <a:lstStyle/>
                    <a:p>
                      <a:pPr algn="ctr"/>
                      <a:endParaRPr lang="en-GB"/>
                    </a:p>
                  </a:txBody>
                  <a:tcPr anchor="ctr"/>
                </a:tc>
                <a:tc hMerge="1">
                  <a:txBody>
                    <a:bodyPr/>
                    <a:lstStyle/>
                    <a:p>
                      <a:pPr algn="ctr"/>
                      <a:endParaRPr lang="en-GB"/>
                    </a:p>
                  </a:txBody>
                  <a:tcPr anchor="ctr"/>
                </a:tc>
                <a:tc hMerge="1">
                  <a:txBody>
                    <a:bodyPr/>
                    <a:lstStyle/>
                    <a:p>
                      <a:pPr algn="ctr"/>
                      <a:endParaRPr lang="en-GB"/>
                    </a:p>
                  </a:txBody>
                  <a:tcPr anchor="ctr"/>
                </a:tc>
                <a:tc hMerge="1">
                  <a:txBody>
                    <a:bodyPr/>
                    <a:lstStyle/>
                    <a:p>
                      <a:pPr algn="ctr"/>
                      <a:endParaRPr lang="en-GB"/>
                    </a:p>
                  </a:txBody>
                  <a:tcPr anchor="ctr"/>
                </a:tc>
                <a:tc hMerge="1">
                  <a:txBody>
                    <a:bodyPr/>
                    <a:lstStyle/>
                    <a:p>
                      <a:pPr algn="ctr"/>
                      <a:endParaRPr lang="en-GB"/>
                    </a:p>
                  </a:txBody>
                  <a:tcPr anchor="ctr"/>
                </a:tc>
                <a:tc hMerge="1">
                  <a:txBody>
                    <a:bodyPr/>
                    <a:lstStyle/>
                    <a:p>
                      <a:pPr algn="ctr"/>
                      <a:endParaRPr lang="en-GB"/>
                    </a:p>
                  </a:txBody>
                  <a:tcPr anchor="ctr"/>
                </a:tc>
                <a:tc hMerge="1">
                  <a:txBody>
                    <a:bodyPr/>
                    <a:lstStyle/>
                    <a:p>
                      <a:pPr algn="ctr"/>
                      <a:endParaRPr lang="en-GB"/>
                    </a:p>
                  </a:txBody>
                  <a:tcPr anchor="ctr"/>
                </a:tc>
                <a:extLst>
                  <a:ext uri="{0D108BD9-81ED-4DB2-BD59-A6C34878D82A}">
                    <a16:rowId xmlns:a16="http://schemas.microsoft.com/office/drawing/2014/main" val="3438683848"/>
                  </a:ext>
                </a:extLst>
              </a:tr>
              <a:tr h="0">
                <a:tc>
                  <a:txBody>
                    <a:bodyPr/>
                    <a:lstStyle/>
                    <a:p>
                      <a:pPr algn="ctr"/>
                      <a:r>
                        <a:rPr lang="en-GB" sz="1000">
                          <a:latin typeface="Aptos"/>
                          <a:cs typeface="Arial"/>
                        </a:rPr>
                        <a:t>Ca</a:t>
                      </a:r>
                    </a:p>
                  </a:txBody>
                  <a:tcPr marL="0" marR="0" marT="0" marB="0" anchor="ctr">
                    <a:lnL w="3175" cap="flat" cmpd="sng" algn="ctr">
                      <a:solidFill>
                        <a:schemeClr val="tx1"/>
                      </a:solidFill>
                      <a:prstDash val="solid"/>
                      <a:round/>
                      <a:headEnd type="none" w="med" len="med"/>
                      <a:tailEnd type="none" w="med" len="med"/>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algn="ctr"/>
                      <a:r>
                        <a:rPr lang="en-GB" sz="1000">
                          <a:latin typeface="Aptos"/>
                          <a:cs typeface="Arial"/>
                        </a:rPr>
                        <a:t>CYP</a:t>
                      </a:r>
                    </a:p>
                  </a:txBody>
                  <a:tcPr marL="0" marR="0" marT="0" marB="0"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algn="ctr"/>
                      <a:r>
                        <a:rPr lang="en-GB" sz="1000">
                          <a:latin typeface="Aptos"/>
                          <a:cs typeface="Arial"/>
                        </a:rPr>
                        <a:t>LD</a:t>
                      </a:r>
                    </a:p>
                  </a:txBody>
                  <a:tcPr marL="0" marR="0" marT="0" marB="0"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algn="ctr"/>
                      <a:r>
                        <a:rPr lang="en-GB" sz="1000">
                          <a:latin typeface="Aptos"/>
                          <a:cs typeface="Arial"/>
                        </a:rPr>
                        <a:t>MHW</a:t>
                      </a:r>
                    </a:p>
                  </a:txBody>
                  <a:tcPr marL="0" marR="0" marT="0" marB="0"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algn="ctr"/>
                      <a:r>
                        <a:rPr lang="en-GB" sz="1000">
                          <a:latin typeface="Aptos"/>
                          <a:cs typeface="Arial"/>
                        </a:rPr>
                        <a:t>PC</a:t>
                      </a:r>
                    </a:p>
                  </a:txBody>
                  <a:tcPr marL="0" marR="0" marT="0" marB="0"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algn="ctr"/>
                      <a:r>
                        <a:rPr lang="en-GB" sz="1000">
                          <a:latin typeface="Aptos"/>
                          <a:cs typeface="Arial"/>
                        </a:rPr>
                        <a:t>PH</a:t>
                      </a:r>
                    </a:p>
                  </a:txBody>
                  <a:tcPr marL="0" marR="0" marT="0" marB="0"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algn="ctr"/>
                      <a:r>
                        <a:rPr lang="en-GB" sz="1000" err="1">
                          <a:latin typeface="Aptos" panose="020B0004020202020204" pitchFamily="34" charset="0"/>
                          <a:cs typeface="Arial" panose="020B0604020202020204" pitchFamily="34" charset="0"/>
                        </a:rPr>
                        <a:t>Pr</a:t>
                      </a:r>
                      <a:endParaRPr lang="en-GB" sz="1000">
                        <a:latin typeface="Aptos" panose="020B0004020202020204" pitchFamily="34" charset="0"/>
                        <a:cs typeface="Arial" panose="020B0604020202020204" pitchFamily="34" charset="0"/>
                      </a:endParaRPr>
                    </a:p>
                  </a:txBody>
                  <a:tcPr marL="0" marR="0" marT="0" marB="0"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algn="ctr"/>
                      <a:r>
                        <a:rPr lang="en-GB" sz="1000">
                          <a:latin typeface="Aptos"/>
                          <a:cs typeface="Arial"/>
                        </a:rPr>
                        <a:t>QS</a:t>
                      </a:r>
                    </a:p>
                  </a:txBody>
                  <a:tcPr marL="0" marR="0" marT="0" marB="0"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algn="ctr"/>
                      <a:r>
                        <a:rPr lang="en-GB" sz="1000">
                          <a:latin typeface="Aptos"/>
                          <a:cs typeface="Arial"/>
                        </a:rPr>
                        <a:t>UC</a:t>
                      </a:r>
                    </a:p>
                  </a:txBody>
                  <a:tcPr marL="0" marR="0" marT="0" marB="0" anchor="ctr">
                    <a:lnL w="3175">
                      <a:solidFill>
                        <a:schemeClr val="tx1"/>
                      </a:solidFill>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a:solidFill>
                        <a:schemeClr val="tx1"/>
                      </a:solidFill>
                    </a:lnB>
                    <a:noFill/>
                  </a:tcPr>
                </a:tc>
                <a:extLst>
                  <a:ext uri="{0D108BD9-81ED-4DB2-BD59-A6C34878D82A}">
                    <a16:rowId xmlns:a16="http://schemas.microsoft.com/office/drawing/2014/main" val="2302642341"/>
                  </a:ext>
                </a:extLst>
              </a:tr>
              <a:tr h="213900">
                <a:tc>
                  <a:txBody>
                    <a:bodyPr/>
                    <a:lstStyle/>
                    <a:p>
                      <a:pPr algn="ctr"/>
                      <a:r>
                        <a:rPr lang="en-GB" sz="1000">
                          <a:latin typeface="Aptos"/>
                          <a:cs typeface="Arial"/>
                        </a:rPr>
                        <a:t>Cancer</a:t>
                      </a:r>
                    </a:p>
                  </a:txBody>
                  <a:tcPr marL="0" marR="0" marT="0" marB="0" anchor="ctr">
                    <a:lnL w="3175" cap="flat" cmpd="sng" algn="ctr">
                      <a:solidFill>
                        <a:schemeClr val="tx1"/>
                      </a:solidFill>
                      <a:prstDash val="solid"/>
                      <a:round/>
                      <a:headEnd type="none" w="med" len="med"/>
                      <a:tailEnd type="none" w="med" len="med"/>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algn="ctr"/>
                      <a:r>
                        <a:rPr lang="en-GB" sz="1000">
                          <a:latin typeface="Aptos"/>
                          <a:cs typeface="Arial"/>
                        </a:rPr>
                        <a:t>Children &amp; Young People</a:t>
                      </a:r>
                    </a:p>
                  </a:txBody>
                  <a:tcPr marL="0" marR="0" marT="0" marB="0"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algn="ctr"/>
                      <a:r>
                        <a:rPr lang="en-GB" sz="1000">
                          <a:latin typeface="Aptos"/>
                          <a:cs typeface="Arial"/>
                        </a:rPr>
                        <a:t>Learning Disability</a:t>
                      </a:r>
                    </a:p>
                  </a:txBody>
                  <a:tcPr marL="0" marR="0" marT="0" marB="0"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algn="ctr"/>
                      <a:r>
                        <a:rPr lang="en-GB" sz="1000">
                          <a:latin typeface="Aptos"/>
                          <a:cs typeface="Arial"/>
                        </a:rPr>
                        <a:t>Mental health &amp; Wellbeing</a:t>
                      </a:r>
                    </a:p>
                  </a:txBody>
                  <a:tcPr marL="0" marR="0" marT="0" marB="0"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algn="ctr"/>
                      <a:r>
                        <a:rPr lang="en-GB" sz="1000">
                          <a:latin typeface="Aptos"/>
                          <a:cs typeface="Arial"/>
                        </a:rPr>
                        <a:t>Planned Care</a:t>
                      </a:r>
                    </a:p>
                  </a:txBody>
                  <a:tcPr marL="0" marR="0" marT="0" marB="0"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algn="ctr"/>
                      <a:r>
                        <a:rPr lang="en-GB" sz="1000">
                          <a:latin typeface="Aptos"/>
                          <a:cs typeface="Arial"/>
                        </a:rPr>
                        <a:t>Population health</a:t>
                      </a:r>
                    </a:p>
                  </a:txBody>
                  <a:tcPr marL="0" marR="0" marT="0" marB="0"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algn="ctr"/>
                      <a:r>
                        <a:rPr lang="en-GB" sz="1000">
                          <a:latin typeface="Aptos"/>
                          <a:cs typeface="Arial"/>
                        </a:rPr>
                        <a:t>Prevention</a:t>
                      </a:r>
                    </a:p>
                  </a:txBody>
                  <a:tcPr marL="0" marR="0" marT="0" marB="0"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algn="ctr"/>
                      <a:r>
                        <a:rPr lang="en-GB" sz="1000">
                          <a:latin typeface="Aptos"/>
                          <a:cs typeface="Arial"/>
                        </a:rPr>
                        <a:t>Quality &amp; Safety</a:t>
                      </a:r>
                    </a:p>
                  </a:txBody>
                  <a:tcPr marL="0" marR="0" marT="0" marB="0"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algn="ctr"/>
                      <a:r>
                        <a:rPr lang="en-GB" sz="1000">
                          <a:latin typeface="Aptos"/>
                          <a:cs typeface="Arial"/>
                        </a:rPr>
                        <a:t>Unscheduled Care</a:t>
                      </a:r>
                    </a:p>
                  </a:txBody>
                  <a:tcPr marL="0" marR="0" marT="0" marB="0" anchor="ctr">
                    <a:lnL w="3175">
                      <a:solidFill>
                        <a:schemeClr val="tx1"/>
                      </a:solidFill>
                    </a:lnL>
                    <a:lnR w="3175" cap="flat" cmpd="sng" algn="ctr">
                      <a:solidFill>
                        <a:schemeClr val="tx1"/>
                      </a:solidFill>
                      <a:prstDash val="solid"/>
                      <a:round/>
                      <a:headEnd type="none" w="med" len="med"/>
                      <a:tailEnd type="none" w="med" len="med"/>
                    </a:lnR>
                    <a:lnT w="3175">
                      <a:solidFill>
                        <a:schemeClr val="tx1"/>
                      </a:solidFill>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20516063"/>
                  </a:ext>
                </a:extLst>
              </a:tr>
            </a:tbl>
          </a:graphicData>
        </a:graphic>
      </p:graphicFrame>
      <p:sp>
        <p:nvSpPr>
          <p:cNvPr id="2" name="TextBox 1">
            <a:extLst>
              <a:ext uri="{FF2B5EF4-FFF2-40B4-BE49-F238E27FC236}">
                <a16:creationId xmlns:a16="http://schemas.microsoft.com/office/drawing/2014/main" id="{28B34B6B-8F61-75D2-63E0-5F5B949BDF92}"/>
              </a:ext>
            </a:extLst>
          </p:cNvPr>
          <p:cNvSpPr txBox="1"/>
          <p:nvPr/>
        </p:nvSpPr>
        <p:spPr>
          <a:xfrm>
            <a:off x="226010" y="800661"/>
            <a:ext cx="9253538" cy="1200329"/>
          </a:xfrm>
          <a:prstGeom prst="rect">
            <a:avLst/>
          </a:prstGeom>
          <a:noFill/>
        </p:spPr>
        <p:txBody>
          <a:bodyPr wrap="square" rtlCol="0">
            <a:spAutoFit/>
          </a:bodyPr>
          <a:lstStyle/>
          <a:p>
            <a:pPr algn="just"/>
            <a:r>
              <a:rPr lang="en-GB" sz="1200"/>
              <a:t>The health board is committed to working with the Clusters to improve the health and wellbeing of our population and to improve the services available to people in the community. Primary Care services make up around 90% of all health service contacts and form part of most pathways of care. It is therefore vital to our future transformation ambitions to plan and deliver services in conjunction and in partnership with primary care colleagues.  This year following close working and recognition of the impact on the whole health system, all eight Clusters and the health board have prioritised actions to tackle and manage diabetes. The below table of cluster actions demonstrates how they link to and support the health board system plans.</a:t>
            </a:r>
          </a:p>
        </p:txBody>
      </p:sp>
    </p:spTree>
    <p:extLst>
      <p:ext uri="{BB962C8B-B14F-4D97-AF65-F5344CB8AC3E}">
        <p14:creationId xmlns:p14="http://schemas.microsoft.com/office/powerpoint/2010/main" val="381298717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rainbow in a black background&#10;&#10;AI-generated content may be incorrect.">
            <a:extLst>
              <a:ext uri="{FF2B5EF4-FFF2-40B4-BE49-F238E27FC236}">
                <a16:creationId xmlns:a16="http://schemas.microsoft.com/office/drawing/2014/main" id="{7D000616-0912-F664-B57D-C0623BA6DC7F}"/>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FFE2CB72-21E6-6514-EC84-C7775E38796E}"/>
              </a:ext>
            </a:extLst>
          </p:cNvPr>
          <p:cNvSpPr>
            <a:spLocks noGrp="1"/>
          </p:cNvSpPr>
          <p:nvPr>
            <p:ph type="sldNum" sz="quarter" idx="12"/>
          </p:nvPr>
        </p:nvSpPr>
        <p:spPr/>
        <p:txBody>
          <a:bodyPr/>
          <a:lstStyle/>
          <a:p>
            <a:r>
              <a:rPr lang="en-GB"/>
              <a:t>81</a:t>
            </a:r>
            <a:endParaRPr lang="en-US"/>
          </a:p>
        </p:txBody>
      </p:sp>
      <p:graphicFrame>
        <p:nvGraphicFramePr>
          <p:cNvPr id="7" name="Table 6">
            <a:extLst>
              <a:ext uri="{FF2B5EF4-FFF2-40B4-BE49-F238E27FC236}">
                <a16:creationId xmlns:a16="http://schemas.microsoft.com/office/drawing/2014/main" id="{E80D3A6E-4BC7-8E9B-6D77-57221BF87263}"/>
              </a:ext>
            </a:extLst>
          </p:cNvPr>
          <p:cNvGraphicFramePr>
            <a:graphicFrameLocks noGrp="1"/>
          </p:cNvGraphicFramePr>
          <p:nvPr>
            <p:extLst>
              <p:ext uri="{D42A27DB-BD31-4B8C-83A1-F6EECF244321}">
                <p14:modId xmlns:p14="http://schemas.microsoft.com/office/powerpoint/2010/main" val="676822102"/>
              </p:ext>
            </p:extLst>
          </p:nvPr>
        </p:nvGraphicFramePr>
        <p:xfrm>
          <a:off x="344488" y="596897"/>
          <a:ext cx="9217025" cy="5007685"/>
        </p:xfrm>
        <a:graphic>
          <a:graphicData uri="http://schemas.openxmlformats.org/drawingml/2006/table">
            <a:tbl>
              <a:tblPr firstRow="1" bandRow="1">
                <a:tableStyleId>{5C22544A-7EE6-4342-B048-85BDC9FD1C3A}</a:tableStyleId>
              </a:tblPr>
              <a:tblGrid>
                <a:gridCol w="7275513">
                  <a:extLst>
                    <a:ext uri="{9D8B030D-6E8A-4147-A177-3AD203B41FA5}">
                      <a16:colId xmlns:a16="http://schemas.microsoft.com/office/drawing/2014/main" val="1266376034"/>
                    </a:ext>
                  </a:extLst>
                </a:gridCol>
                <a:gridCol w="722219">
                  <a:extLst>
                    <a:ext uri="{9D8B030D-6E8A-4147-A177-3AD203B41FA5}">
                      <a16:colId xmlns:a16="http://schemas.microsoft.com/office/drawing/2014/main" val="1315276858"/>
                    </a:ext>
                  </a:extLst>
                </a:gridCol>
                <a:gridCol w="1219293">
                  <a:extLst>
                    <a:ext uri="{9D8B030D-6E8A-4147-A177-3AD203B41FA5}">
                      <a16:colId xmlns:a16="http://schemas.microsoft.com/office/drawing/2014/main" val="2314915100"/>
                    </a:ext>
                  </a:extLst>
                </a:gridCol>
              </a:tblGrid>
              <a:tr h="0">
                <a:tc>
                  <a:txBody>
                    <a:bodyPr/>
                    <a:lstStyle/>
                    <a:p>
                      <a:pPr marL="0" algn="l" defTabSz="685772" rtl="0" eaLnBrk="1" latinLnBrk="0" hangingPunct="1"/>
                      <a:r>
                        <a:rPr lang="en-GB" sz="1000" b="1" kern="1200">
                          <a:solidFill>
                            <a:schemeClr val="lt1"/>
                          </a:solidFill>
                          <a:latin typeface="+mn-lt"/>
                          <a:ea typeface="+mn-ea"/>
                          <a:cs typeface="+mn-cs"/>
                        </a:rPr>
                        <a:t>Delivery Actions</a:t>
                      </a:r>
                    </a:p>
                  </a:txBody>
                  <a:tcPr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tcPr>
                </a:tc>
                <a:tc>
                  <a:txBody>
                    <a:bodyPr/>
                    <a:lstStyle/>
                    <a:p>
                      <a:pPr marL="0" lvl="0" algn="ctr" defTabSz="685772" rtl="0" eaLnBrk="1" latinLnBrk="0" hangingPunct="1">
                        <a:buNone/>
                      </a:pPr>
                      <a:r>
                        <a:rPr lang="en-GB" sz="1000" b="1" kern="1200">
                          <a:solidFill>
                            <a:schemeClr val="lt1"/>
                          </a:solidFill>
                          <a:latin typeface="+mn-lt"/>
                          <a:ea typeface="+mn-ea"/>
                          <a:cs typeface="+mn-cs"/>
                        </a:rPr>
                        <a:t>Nu. Clusters</a:t>
                      </a:r>
                    </a:p>
                  </a:txBody>
                  <a:tcPr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tcPr>
                </a:tc>
                <a:tc>
                  <a:txBody>
                    <a:bodyPr/>
                    <a:lstStyle/>
                    <a:p>
                      <a:pPr marL="0" algn="ctr" defTabSz="685772" rtl="0" eaLnBrk="1" latinLnBrk="0" hangingPunct="1"/>
                      <a:r>
                        <a:rPr lang="en-GB" sz="1000" b="1" kern="1200">
                          <a:solidFill>
                            <a:schemeClr val="lt1"/>
                          </a:solidFill>
                          <a:latin typeface="+mn-lt"/>
                          <a:ea typeface="+mn-ea"/>
                          <a:cs typeface="+mn-cs"/>
                        </a:rPr>
                        <a:t>System Links</a:t>
                      </a:r>
                    </a:p>
                  </a:txBody>
                  <a:tcPr anchor="ctr">
                    <a:lnL w="3175">
                      <a:solidFill>
                        <a:schemeClr val="tx1"/>
                      </a:solidFill>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7320642"/>
                  </a:ext>
                </a:extLst>
              </a:tr>
              <a:tr h="0">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Children &amp; Young people - increase uptake in immunisation, improve health outcomes, reduce obesity, promote healthy behaviours</a:t>
                      </a:r>
                      <a:endParaRPr lang="en-US" sz="1100">
                        <a:latin typeface="+mn-lt"/>
                      </a:endParaRPr>
                    </a:p>
                  </a:txBody>
                  <a:tcPr anchor="ctr">
                    <a:lnL w="3175">
                      <a:solidFill>
                        <a:schemeClr val="tx1"/>
                      </a:solidFill>
                    </a:lnL>
                    <a:lnR w="3175" cap="flat" cmpd="sng" algn="ctr">
                      <a:solidFill>
                        <a:schemeClr val="tx1"/>
                      </a:solidFill>
                      <a:prstDash val="solid"/>
                      <a:round/>
                      <a:headEnd type="none" w="med" len="med"/>
                      <a:tailEnd type="none" w="med" len="med"/>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lvl="0" algn="ctr">
                        <a:buNone/>
                      </a:pPr>
                      <a:r>
                        <a:rPr lang="en-GB" sz="1100">
                          <a:latin typeface="+mn-lt"/>
                        </a:rPr>
                        <a:t>7</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CYP</a:t>
                      </a:r>
                      <a:r>
                        <a:rPr lang="en-GB" sz="1100">
                          <a:latin typeface="Univers Condensed Light"/>
                          <a:cs typeface="Arial"/>
                        </a:rPr>
                        <a:t>, PH, MH&amp;W, </a:t>
                      </a:r>
                      <a:r>
                        <a:rPr lang="en-GB" sz="1100" err="1">
                          <a:latin typeface="Univers Condensed Light"/>
                          <a:cs typeface="Arial"/>
                        </a:rPr>
                        <a:t>Pr</a:t>
                      </a:r>
                      <a:r>
                        <a:rPr lang="en-GB" sz="1100">
                          <a:latin typeface="Univers Condensed Light"/>
                          <a:cs typeface="Arial"/>
                        </a:rPr>
                        <a:t>, Q&amp;S</a:t>
                      </a:r>
                    </a:p>
                  </a:txBody>
                  <a:tcPr anchor="ctr">
                    <a:lnL w="3175" cap="flat" cmpd="sng" algn="ctr">
                      <a:solidFill>
                        <a:schemeClr val="tx1"/>
                      </a:solidFill>
                      <a:prstDash val="solid"/>
                      <a:round/>
                      <a:headEnd type="none" w="med" len="med"/>
                      <a:tailEnd type="none" w="med" len="med"/>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3729230"/>
                  </a:ext>
                </a:extLst>
              </a:tr>
              <a:tr h="0">
                <a:tc>
                  <a:txBody>
                    <a:bodyPr/>
                    <a:lstStyle/>
                    <a:p>
                      <a:pPr lvl="0" algn="l">
                        <a:lnSpc>
                          <a:spcPct val="100000"/>
                        </a:lnSpc>
                        <a:spcBef>
                          <a:spcPts val="0"/>
                        </a:spcBef>
                        <a:spcAft>
                          <a:spcPts val="0"/>
                        </a:spcAft>
                        <a:buNone/>
                      </a:pPr>
                      <a:r>
                        <a:rPr lang="en-GB" sz="1100" b="0" i="0" u="none" strike="noStrike" noProof="0">
                          <a:solidFill>
                            <a:srgbClr val="000000"/>
                          </a:solidFill>
                          <a:latin typeface="+mn-lt"/>
                        </a:rPr>
                        <a:t>Optometric independent prescribers - train, promote and utilise to improve patient access</a:t>
                      </a:r>
                      <a:endParaRPr lang="en-US" sz="1100">
                        <a:latin typeface="+mn-lt"/>
                      </a:endParaRPr>
                    </a:p>
                  </a:txBody>
                  <a:tcPr anchor="ctr">
                    <a:lnL w="3175">
                      <a:solidFill>
                        <a:schemeClr val="tx1"/>
                      </a:solidFill>
                    </a:lnL>
                    <a:lnR w="3175" cap="flat" cmpd="sng" algn="ctr">
                      <a:solidFill>
                        <a:schemeClr val="tx1"/>
                      </a:solidFill>
                      <a:prstDash val="solid"/>
                      <a:round/>
                      <a:headEnd type="none" w="med" len="med"/>
                      <a:tailEnd type="none" w="med" len="med"/>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lvl="0" algn="ctr">
                        <a:buNone/>
                      </a:pPr>
                      <a:r>
                        <a:rPr lang="en-GB" sz="1100">
                          <a:latin typeface="+mn-lt"/>
                        </a:rPr>
                        <a:t>6</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QS, </a:t>
                      </a:r>
                      <a:r>
                        <a:rPr lang="en-GB" sz="1100" b="0">
                          <a:latin typeface="Univers Condensed Light"/>
                          <a:cs typeface="Arial"/>
                        </a:rPr>
                        <a:t>UC, PC</a:t>
                      </a:r>
                    </a:p>
                  </a:txBody>
                  <a:tcPr anchor="ctr">
                    <a:lnL w="3175" cap="flat" cmpd="sng" algn="ctr">
                      <a:solidFill>
                        <a:schemeClr val="tx1"/>
                      </a:solidFill>
                      <a:prstDash val="solid"/>
                      <a:round/>
                      <a:headEnd type="none" w="med" len="med"/>
                      <a:tailEnd type="none" w="med" len="med"/>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305986"/>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End of life care (EOL) – improve for patients and their families including EOL audit </a:t>
                      </a:r>
                      <a:endParaRPr lang="en-US" sz="1100" b="0" i="0" u="none" strike="noStrike" kern="1200">
                        <a:solidFill>
                          <a:srgbClr val="000000"/>
                        </a:solidFill>
                        <a:latin typeface="+mn-lt"/>
                        <a:ea typeface="+mn-ea"/>
                        <a:cs typeface="+mn-cs"/>
                      </a:endParaRPr>
                    </a:p>
                  </a:txBody>
                  <a:tcPr anchor="ctr">
                    <a:lnL w="3175">
                      <a:solidFill>
                        <a:schemeClr val="tx1"/>
                      </a:solidFill>
                    </a:lnL>
                    <a:lnR w="3175" cap="flat" cmpd="sng" algn="ctr">
                      <a:solidFill>
                        <a:schemeClr val="tx1"/>
                      </a:solidFill>
                      <a:prstDash val="solid"/>
                      <a:round/>
                      <a:headEnd type="none" w="med" len="med"/>
                      <a:tailEnd type="none" w="med" len="med"/>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lvl="0" algn="ctr">
                        <a:buNone/>
                      </a:pPr>
                      <a:r>
                        <a:rPr lang="en-GB" sz="1100"/>
                        <a:t>6</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a:solidFill>
                        <a:schemeClr val="tx1"/>
                      </a:solidFill>
                    </a:lnT>
                    <a:lnB w="3175" cap="flat" cmpd="sng" algn="ctr">
                      <a:solidFill>
                        <a:schemeClr val="tx1"/>
                      </a:solidFill>
                      <a:prstDash val="solid"/>
                      <a:round/>
                      <a:headEnd type="none" w="med" len="med"/>
                      <a:tailEnd type="none" w="med" len="med"/>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QS, </a:t>
                      </a:r>
                      <a:r>
                        <a:rPr lang="en-GB" sz="1100" b="0">
                          <a:latin typeface="Univers Condensed Light"/>
                          <a:cs typeface="Arial"/>
                        </a:rPr>
                        <a:t>UC, PC</a:t>
                      </a:r>
                      <a:endParaRPr lang="en-GB" sz="1100" b="1">
                        <a:latin typeface="Univers Condensed Light"/>
                        <a:cs typeface="Arial"/>
                      </a:endParaRPr>
                    </a:p>
                  </a:txBody>
                  <a:tcPr anchor="ctr">
                    <a:lnL w="3175" cap="flat" cmpd="sng" algn="ctr">
                      <a:solidFill>
                        <a:schemeClr val="tx1"/>
                      </a:solidFill>
                      <a:prstDash val="solid"/>
                      <a:round/>
                      <a:headEnd type="none" w="med" len="med"/>
                      <a:tailEnd type="none" w="med" len="med"/>
                    </a:lnL>
                    <a:lnR w="3175">
                      <a:solidFill>
                        <a:schemeClr val="tx1"/>
                      </a:solidFill>
                    </a:lnR>
                    <a:lnT w="3175">
                      <a:solidFill>
                        <a:schemeClr val="tx1"/>
                      </a:solidFill>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46085931"/>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Safeguarding - identify, support patients experiencing issues including domestic violence, suicide ideation, substance misuse, complex needs, frailty, social isolation, long term-health conditions </a:t>
                      </a:r>
                      <a:endParaRPr lang="en-US" sz="1100" b="0" i="0" u="none" strike="noStrike" kern="1200">
                        <a:solidFill>
                          <a:srgbClr val="000000"/>
                        </a:solidFill>
                        <a:latin typeface="+mn-lt"/>
                        <a:ea typeface="+mn-ea"/>
                        <a:cs typeface="+mn-cs"/>
                      </a:endParaRPr>
                    </a:p>
                  </a:txBody>
                  <a:tcPr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lvl="0" algn="ctr">
                        <a:buNone/>
                      </a:pPr>
                      <a:r>
                        <a:rPr lang="en-GB" sz="1100"/>
                        <a:t>5</a:t>
                      </a:r>
                    </a:p>
                  </a:txBody>
                  <a:tcPr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Univers Condensed Light"/>
                          <a:cs typeface="Arial"/>
                        </a:rPr>
                        <a:t>QS, </a:t>
                      </a:r>
                      <a:r>
                        <a:rPr lang="en-GB" sz="1100" b="0">
                          <a:latin typeface="Univers Condensed Light"/>
                          <a:cs typeface="Arial"/>
                        </a:rPr>
                        <a:t>UC, CYP, LD, MHW, PC, PH, </a:t>
                      </a:r>
                      <a:r>
                        <a:rPr lang="en-GB" sz="1100" b="0" err="1">
                          <a:latin typeface="Univers Condensed Light"/>
                          <a:cs typeface="Arial"/>
                        </a:rPr>
                        <a:t>Pr</a:t>
                      </a:r>
                      <a:endParaRPr lang="en-GB" sz="1100" b="0">
                        <a:latin typeface="Univers Condensed Light"/>
                        <a:cs typeface="Arial"/>
                      </a:endParaRPr>
                    </a:p>
                  </a:txBody>
                  <a:tcPr anchor="ctr">
                    <a:lnL w="3175">
                      <a:solidFill>
                        <a:schemeClr val="tx1"/>
                      </a:solidFill>
                    </a:lnL>
                    <a:lnR w="3175">
                      <a:solidFill>
                        <a:schemeClr val="tx1"/>
                      </a:solidFill>
                    </a:lnR>
                    <a:lnT w="3175" cap="flat" cmpd="sng" algn="ctr">
                      <a:solidFill>
                        <a:schemeClr val="tx1"/>
                      </a:solidFill>
                      <a:prstDash val="solid"/>
                      <a:round/>
                      <a:headEnd type="none" w="med" len="med"/>
                      <a:tailEnd type="none" w="med" len="med"/>
                    </a:lnT>
                    <a:lnB w="3175">
                      <a:solidFill>
                        <a:schemeClr val="tx1"/>
                      </a:solidFill>
                    </a:lnB>
                    <a:noFill/>
                  </a:tcPr>
                </a:tc>
                <a:extLst>
                  <a:ext uri="{0D108BD9-81ED-4DB2-BD59-A6C34878D82A}">
                    <a16:rowId xmlns:a16="http://schemas.microsoft.com/office/drawing/2014/main" val="2143287042"/>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Oral and dental care pathways – enhance/ implement OPG / Endodontic</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5</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PC</a:t>
                      </a:r>
                      <a:r>
                        <a:rPr lang="en-GB" sz="1100" b="0" kern="1200">
                          <a:solidFill>
                            <a:schemeClr val="dk1"/>
                          </a:solidFill>
                          <a:latin typeface="Univers Condensed Light"/>
                          <a:ea typeface="+mn-ea"/>
                          <a:cs typeface="Arial"/>
                        </a:rPr>
                        <a:t>, </a:t>
                      </a:r>
                      <a:r>
                        <a:rPr lang="en-GB" sz="1100" b="0" kern="1200" err="1">
                          <a:solidFill>
                            <a:schemeClr val="dk1"/>
                          </a:solidFill>
                          <a:latin typeface="Univers Condensed Light"/>
                          <a:ea typeface="+mn-ea"/>
                          <a:cs typeface="Arial"/>
                        </a:rPr>
                        <a:t>Pr</a:t>
                      </a:r>
                      <a:r>
                        <a:rPr lang="en-GB" sz="1100" b="0" kern="1200">
                          <a:solidFill>
                            <a:schemeClr val="dk1"/>
                          </a:solidFill>
                          <a:latin typeface="Univers Condensed Light"/>
                          <a:ea typeface="+mn-ea"/>
                          <a:cs typeface="Arial"/>
                        </a:rPr>
                        <a:t>, QS, UC</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709014952"/>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Consultant Connect – optimise use </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5</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PC</a:t>
                      </a:r>
                      <a:r>
                        <a:rPr lang="en-GB" sz="1100" b="0" kern="1200">
                          <a:solidFill>
                            <a:schemeClr val="dk1"/>
                          </a:solidFill>
                          <a:latin typeface="Univers Condensed Light"/>
                          <a:ea typeface="+mn-ea"/>
                          <a:cs typeface="Arial"/>
                        </a:rPr>
                        <a:t>, QS, UC</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4124149996"/>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Common Ailments Scheme – raise awareness / signpost</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5</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PC</a:t>
                      </a:r>
                      <a:r>
                        <a:rPr lang="en-GB" sz="1100" b="0" kern="1200">
                          <a:solidFill>
                            <a:schemeClr val="dk1"/>
                          </a:solidFill>
                          <a:latin typeface="Univers Condensed Light"/>
                          <a:ea typeface="+mn-ea"/>
                          <a:cs typeface="Arial"/>
                        </a:rPr>
                        <a:t>, QS, UC</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1249466418"/>
                  </a:ext>
                </a:extLst>
              </a:tr>
              <a:tr h="313765">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Improved wound care management</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4</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PC</a:t>
                      </a:r>
                      <a:r>
                        <a:rPr lang="en-GB" sz="1100" b="0" kern="1200">
                          <a:solidFill>
                            <a:schemeClr val="dk1"/>
                          </a:solidFill>
                          <a:latin typeface="Univers Condensed Light"/>
                          <a:ea typeface="+mn-ea"/>
                          <a:cs typeface="Arial"/>
                        </a:rPr>
                        <a:t>, </a:t>
                      </a:r>
                      <a:r>
                        <a:rPr lang="en-GB" sz="1100" b="0" kern="1200" err="1">
                          <a:solidFill>
                            <a:schemeClr val="dk1"/>
                          </a:solidFill>
                          <a:latin typeface="Univers Condensed Light"/>
                          <a:ea typeface="+mn-ea"/>
                          <a:cs typeface="Arial"/>
                        </a:rPr>
                        <a:t>Pr</a:t>
                      </a:r>
                      <a:r>
                        <a:rPr lang="en-GB" sz="1100" b="0" kern="1200">
                          <a:solidFill>
                            <a:schemeClr val="dk1"/>
                          </a:solidFill>
                          <a:latin typeface="Univers Condensed Light"/>
                          <a:ea typeface="+mn-ea"/>
                          <a:cs typeface="Arial"/>
                        </a:rPr>
                        <a:t>, QS</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2754728742"/>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Chronic conditions, hypertension, cardiovascular morbidity and mortality – improved assessment, review, care, prevention  </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4</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PC</a:t>
                      </a:r>
                      <a:r>
                        <a:rPr lang="en-GB" sz="1100" b="0" kern="1200">
                          <a:solidFill>
                            <a:schemeClr val="dk1"/>
                          </a:solidFill>
                          <a:latin typeface="Univers Condensed Light"/>
                          <a:ea typeface="+mn-ea"/>
                          <a:cs typeface="Arial"/>
                        </a:rPr>
                        <a:t>, </a:t>
                      </a:r>
                      <a:r>
                        <a:rPr lang="en-GB" sz="1100" b="0" kern="1200" err="1">
                          <a:solidFill>
                            <a:schemeClr val="dk1"/>
                          </a:solidFill>
                          <a:latin typeface="Univers Condensed Light"/>
                          <a:ea typeface="+mn-ea"/>
                          <a:cs typeface="Arial"/>
                        </a:rPr>
                        <a:t>Pr</a:t>
                      </a:r>
                      <a:r>
                        <a:rPr lang="en-GB" sz="1100" b="0" kern="1200">
                          <a:solidFill>
                            <a:schemeClr val="dk1"/>
                          </a:solidFill>
                          <a:latin typeface="Univers Condensed Light"/>
                          <a:ea typeface="+mn-ea"/>
                          <a:cs typeface="Arial"/>
                        </a:rPr>
                        <a:t>, QS, UC</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3426947885"/>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People with a learning disability - improve health outcomes and provide support in accessing annual health checks/ access to routine care</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4</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LD</a:t>
                      </a:r>
                      <a:r>
                        <a:rPr lang="en-GB" sz="1100" b="0" kern="1200">
                          <a:solidFill>
                            <a:schemeClr val="dk1"/>
                          </a:solidFill>
                          <a:latin typeface="Univers Condensed Light"/>
                          <a:ea typeface="+mn-ea"/>
                          <a:cs typeface="Arial"/>
                        </a:rPr>
                        <a:t>, PC, </a:t>
                      </a:r>
                      <a:r>
                        <a:rPr lang="en-GB" sz="1100" b="0" kern="1200" err="1">
                          <a:solidFill>
                            <a:schemeClr val="dk1"/>
                          </a:solidFill>
                          <a:latin typeface="Univers Condensed Light"/>
                          <a:ea typeface="+mn-ea"/>
                          <a:cs typeface="Arial"/>
                        </a:rPr>
                        <a:t>Pr</a:t>
                      </a:r>
                      <a:r>
                        <a:rPr lang="en-GB" sz="1100" b="0" kern="1200">
                          <a:solidFill>
                            <a:schemeClr val="dk1"/>
                          </a:solidFill>
                          <a:latin typeface="Univers Condensed Light"/>
                          <a:ea typeface="+mn-ea"/>
                          <a:cs typeface="Arial"/>
                        </a:rPr>
                        <a:t>, QS, UC</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35708485"/>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Making Every Contact Count (MECC) – deliver staff training and awareness</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3</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QS</a:t>
                      </a:r>
                      <a:r>
                        <a:rPr lang="en-GB" sz="1100" b="0" kern="1200">
                          <a:solidFill>
                            <a:schemeClr val="dk1"/>
                          </a:solidFill>
                          <a:latin typeface="Univers Condensed Light"/>
                          <a:ea typeface="+mn-ea"/>
                          <a:cs typeface="Arial"/>
                        </a:rPr>
                        <a:t>, PH, </a:t>
                      </a:r>
                      <a:r>
                        <a:rPr lang="en-GB" sz="1100" b="0" kern="1200" err="1">
                          <a:solidFill>
                            <a:schemeClr val="dk1"/>
                          </a:solidFill>
                          <a:latin typeface="Univers Condensed Light"/>
                          <a:ea typeface="+mn-ea"/>
                          <a:cs typeface="Arial"/>
                        </a:rPr>
                        <a:t>Pr</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3353967979"/>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Care at home – timely, responsive routine and acute care at home</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2</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PC</a:t>
                      </a:r>
                      <a:r>
                        <a:rPr lang="en-GB" sz="1100" b="0" kern="1200">
                          <a:solidFill>
                            <a:schemeClr val="dk1"/>
                          </a:solidFill>
                          <a:latin typeface="Univers Condensed Light"/>
                          <a:ea typeface="+mn-ea"/>
                          <a:cs typeface="Arial"/>
                        </a:rPr>
                        <a:t>, QS, UC</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4264254624"/>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Eye care – increased accessibility to specialised eye care in primary care</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1</a:t>
                      </a:r>
                    </a:p>
                  </a:txBody>
                  <a:tcPr anchor="ct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PC</a:t>
                      </a:r>
                      <a:r>
                        <a:rPr lang="en-GB" sz="1100" b="0" kern="1200">
                          <a:solidFill>
                            <a:schemeClr val="dk1"/>
                          </a:solidFill>
                          <a:latin typeface="Univers Condensed Light"/>
                          <a:ea typeface="+mn-ea"/>
                          <a:cs typeface="Arial"/>
                        </a:rPr>
                        <a:t>, QS</a:t>
                      </a:r>
                    </a:p>
                  </a:txBody>
                  <a:tcPr anchor="ct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1208314769"/>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Estates – increase available space to delivery cluster services</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1</a:t>
                      </a: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QS</a:t>
                      </a:r>
                      <a:r>
                        <a:rPr lang="en-GB" sz="1100" b="0" kern="1200">
                          <a:solidFill>
                            <a:schemeClr val="dk1"/>
                          </a:solidFill>
                          <a:latin typeface="Univers Condensed Light"/>
                          <a:ea typeface="+mn-ea"/>
                          <a:cs typeface="Arial"/>
                        </a:rPr>
                        <a:t>, PC</a:t>
                      </a:r>
                    </a:p>
                  </a:txBody>
                  <a:tcP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952963985"/>
                  </a:ext>
                </a:extLst>
              </a:tr>
              <a:tr h="0">
                <a:tc>
                  <a:txBody>
                    <a:bodyPr/>
                    <a:lstStyle/>
                    <a:p>
                      <a:pPr marL="0" lvl="0" algn="l" defTabSz="685772" rtl="0" eaLnBrk="1" latinLnBrk="0" hangingPunct="1">
                        <a:lnSpc>
                          <a:spcPct val="100000"/>
                        </a:lnSpc>
                        <a:spcBef>
                          <a:spcPts val="0"/>
                        </a:spcBef>
                        <a:spcAft>
                          <a:spcPts val="0"/>
                        </a:spcAft>
                        <a:buNone/>
                      </a:pPr>
                      <a:r>
                        <a:rPr lang="en-GB" sz="1100" b="0" i="0" u="none" strike="noStrike" kern="1200" noProof="0">
                          <a:solidFill>
                            <a:srgbClr val="000000"/>
                          </a:solidFill>
                          <a:latin typeface="+mn-lt"/>
                          <a:ea typeface="+mn-ea"/>
                          <a:cs typeface="+mn-cs"/>
                        </a:rPr>
                        <a:t>Catheter Clinic – scope requirements for a pan cluster catheter clinic</a:t>
                      </a:r>
                      <a:endParaRPr lang="en-US" sz="1100" b="0" i="0" u="none" strike="noStrike" kern="1200">
                        <a:solidFill>
                          <a:srgbClr val="000000"/>
                        </a:solidFill>
                        <a:latin typeface="+mn-lt"/>
                        <a:ea typeface="+mn-ea"/>
                        <a:cs typeface="+mn-cs"/>
                      </a:endParaRP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lvl="0" algn="ctr" defTabSz="685772" rtl="0" eaLnBrk="1" latinLnBrk="0" hangingPunct="1">
                        <a:lnSpc>
                          <a:spcPct val="100000"/>
                        </a:lnSpc>
                        <a:spcBef>
                          <a:spcPts val="0"/>
                        </a:spcBef>
                        <a:spcAft>
                          <a:spcPts val="0"/>
                        </a:spcAft>
                        <a:buNone/>
                      </a:pPr>
                      <a:r>
                        <a:rPr lang="en-GB" sz="1100" b="0" i="0" u="none" strike="noStrike" kern="1200">
                          <a:solidFill>
                            <a:srgbClr val="000000"/>
                          </a:solidFill>
                          <a:latin typeface="+mn-lt"/>
                          <a:ea typeface="+mn-ea"/>
                          <a:cs typeface="+mn-cs"/>
                        </a:rPr>
                        <a:t>1</a:t>
                      </a:r>
                    </a:p>
                  </a:txBody>
                  <a:tcPr>
                    <a:lnL w="3175">
                      <a:solidFill>
                        <a:schemeClr val="tx1"/>
                      </a:solidFill>
                    </a:lnL>
                    <a:lnR w="3175">
                      <a:solidFill>
                        <a:schemeClr val="tx1"/>
                      </a:solidFill>
                    </a:lnR>
                    <a:lnT w="3175">
                      <a:solidFill>
                        <a:schemeClr val="tx1"/>
                      </a:solidFill>
                    </a:lnT>
                    <a:lnB w="3175">
                      <a:solidFill>
                        <a:schemeClr val="tx1"/>
                      </a:solidFill>
                    </a:lnB>
                    <a:no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kern="1200">
                          <a:solidFill>
                            <a:schemeClr val="dk1"/>
                          </a:solidFill>
                          <a:latin typeface="Univers Condensed Light"/>
                          <a:ea typeface="+mn-ea"/>
                          <a:cs typeface="Arial"/>
                        </a:rPr>
                        <a:t>PC</a:t>
                      </a:r>
                      <a:r>
                        <a:rPr lang="en-GB" sz="1100" b="0" kern="1200">
                          <a:solidFill>
                            <a:schemeClr val="dk1"/>
                          </a:solidFill>
                          <a:latin typeface="Univers Condensed Light"/>
                          <a:ea typeface="+mn-ea"/>
                          <a:cs typeface="Arial"/>
                        </a:rPr>
                        <a:t>, QS</a:t>
                      </a:r>
                    </a:p>
                  </a:txBody>
                  <a:tcPr>
                    <a:lnL w="3175">
                      <a:solidFill>
                        <a:schemeClr val="tx1"/>
                      </a:solidFill>
                    </a:lnL>
                    <a:lnR w="3175">
                      <a:solidFill>
                        <a:schemeClr val="tx1"/>
                      </a:solidFill>
                    </a:lnR>
                    <a:lnT w="3175">
                      <a:solidFill>
                        <a:schemeClr val="tx1"/>
                      </a:solidFill>
                    </a:lnT>
                    <a:lnB w="3175">
                      <a:solidFill>
                        <a:schemeClr val="tx1"/>
                      </a:solidFill>
                    </a:lnB>
                    <a:noFill/>
                  </a:tcPr>
                </a:tc>
                <a:extLst>
                  <a:ext uri="{0D108BD9-81ED-4DB2-BD59-A6C34878D82A}">
                    <a16:rowId xmlns:a16="http://schemas.microsoft.com/office/drawing/2014/main" val="240960694"/>
                  </a:ext>
                </a:extLst>
              </a:tr>
            </a:tbl>
          </a:graphicData>
        </a:graphic>
      </p:graphicFrame>
    </p:spTree>
    <p:extLst>
      <p:ext uri="{BB962C8B-B14F-4D97-AF65-F5344CB8AC3E}">
        <p14:creationId xmlns:p14="http://schemas.microsoft.com/office/powerpoint/2010/main" val="376395107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D46F8-1E30-F6A8-D69A-6E50C73E5713}"/>
            </a:ext>
          </a:extLst>
        </p:cNvPr>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700D242-573D-9706-B3E0-3EAEA85411FC}"/>
              </a:ext>
            </a:extLst>
          </p:cNvPr>
          <p:cNvSpPr/>
          <p:nvPr/>
        </p:nvSpPr>
        <p:spPr>
          <a:xfrm>
            <a:off x="307975" y="3638551"/>
            <a:ext cx="9253538" cy="2778124"/>
          </a:xfrm>
          <a:prstGeom prst="rect">
            <a:avLst/>
          </a:prstGeom>
          <a:solidFill>
            <a:schemeClr val="accent2">
              <a:lumMod val="20000"/>
              <a:lumOff val="80000"/>
              <a:alpha val="41000"/>
            </a:schemeClr>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rainbow in a black background&#10;&#10;AI-generated content may be incorrect.">
            <a:extLst>
              <a:ext uri="{FF2B5EF4-FFF2-40B4-BE49-F238E27FC236}">
                <a16:creationId xmlns:a16="http://schemas.microsoft.com/office/drawing/2014/main" id="{5AE9F9DB-6154-B054-8FB0-5E4CDD23966C}"/>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B8222A07-A285-C699-CCC6-855305D9A58B}"/>
              </a:ext>
            </a:extLst>
          </p:cNvPr>
          <p:cNvSpPr>
            <a:spLocks noGrp="1"/>
          </p:cNvSpPr>
          <p:nvPr>
            <p:ph type="sldNum" sz="quarter" idx="12"/>
          </p:nvPr>
        </p:nvSpPr>
        <p:spPr/>
        <p:txBody>
          <a:bodyPr/>
          <a:lstStyle/>
          <a:p>
            <a:r>
              <a:rPr lang="en-GB"/>
              <a:t>2</a:t>
            </a:r>
          </a:p>
        </p:txBody>
      </p:sp>
      <p:sp>
        <p:nvSpPr>
          <p:cNvPr id="7" name="TextBox 6">
            <a:extLst>
              <a:ext uri="{FF2B5EF4-FFF2-40B4-BE49-F238E27FC236}">
                <a16:creationId xmlns:a16="http://schemas.microsoft.com/office/drawing/2014/main" id="{1E597985-0150-7EC8-6374-C83BE92F5AC2}"/>
              </a:ext>
            </a:extLst>
          </p:cNvPr>
          <p:cNvSpPr txBox="1"/>
          <p:nvPr/>
        </p:nvSpPr>
        <p:spPr>
          <a:xfrm>
            <a:off x="286229" y="240511"/>
            <a:ext cx="9209368" cy="369332"/>
          </a:xfrm>
          <a:prstGeom prst="rect">
            <a:avLst/>
          </a:prstGeom>
          <a:noFill/>
        </p:spPr>
        <p:txBody>
          <a:bodyPr wrap="square" lIns="91440" tIns="45720" rIns="91440" bIns="45720" anchor="t">
            <a:spAutoFit/>
          </a:bodyPr>
          <a:lstStyle/>
          <a:p>
            <a:pPr algn="l" rtl="0" fontAlgn="base">
              <a:spcAft>
                <a:spcPts val="600"/>
              </a:spcAft>
            </a:pPr>
            <a:r>
              <a:rPr lang="en-GB" b="1">
                <a:solidFill>
                  <a:srgbClr val="834AAD"/>
                </a:solidFill>
                <a:latin typeface="Aptos Black" panose="020F0502020204030204" pitchFamily="34" charset="0"/>
              </a:rPr>
              <a:t>Working with Hywel Dda University Health Board (</a:t>
            </a:r>
            <a:r>
              <a:rPr lang="en-GB" b="1" err="1">
                <a:solidFill>
                  <a:srgbClr val="834AAD"/>
                </a:solidFill>
                <a:latin typeface="Aptos Black" panose="020F0502020204030204" pitchFamily="34" charset="0"/>
              </a:rPr>
              <a:t>HDdUHB</a:t>
            </a:r>
            <a:r>
              <a:rPr lang="en-GB" b="1">
                <a:solidFill>
                  <a:srgbClr val="834AAD"/>
                </a:solidFill>
                <a:latin typeface="Aptos Black" panose="020F0502020204030204" pitchFamily="34" charset="0"/>
              </a:rPr>
              <a:t>) </a:t>
            </a:r>
          </a:p>
        </p:txBody>
      </p:sp>
      <p:sp>
        <p:nvSpPr>
          <p:cNvPr id="8" name="TextBox 7">
            <a:extLst>
              <a:ext uri="{FF2B5EF4-FFF2-40B4-BE49-F238E27FC236}">
                <a16:creationId xmlns:a16="http://schemas.microsoft.com/office/drawing/2014/main" id="{1562252D-03F0-2BCA-27AC-BDB67A9970BF}"/>
              </a:ext>
            </a:extLst>
          </p:cNvPr>
          <p:cNvSpPr txBox="1"/>
          <p:nvPr/>
        </p:nvSpPr>
        <p:spPr>
          <a:xfrm>
            <a:off x="273229" y="559869"/>
            <a:ext cx="9288284" cy="3976473"/>
          </a:xfrm>
          <a:prstGeom prst="rect">
            <a:avLst/>
          </a:prstGeom>
          <a:noFill/>
        </p:spPr>
        <p:txBody>
          <a:bodyPr wrap="square" lIns="91440" tIns="45720" rIns="91440" bIns="45720" anchor="t">
            <a:spAutoFit/>
          </a:bodyPr>
          <a:lstStyle/>
          <a:p>
            <a:pPr algn="just">
              <a:spcAft>
                <a:spcPts val="600"/>
              </a:spcAft>
            </a:pPr>
            <a:r>
              <a:rPr lang="en-GB" sz="1200">
                <a:latin typeface="Aptos"/>
                <a:ea typeface="Verdana"/>
              </a:rPr>
              <a:t>We are committed to working with Hywel Dda UHB to design and deliver a stronger more sustainable West Wales Regional Health Economy.</a:t>
            </a:r>
            <a:r>
              <a:rPr lang="en-GB" sz="1200">
                <a:solidFill>
                  <a:srgbClr val="FF0000"/>
                </a:solidFill>
                <a:latin typeface="Aptos"/>
                <a:ea typeface="Verdana"/>
              </a:rPr>
              <a:t> </a:t>
            </a:r>
            <a:r>
              <a:rPr lang="en-GB" sz="1200">
                <a:latin typeface="Aptos"/>
                <a:ea typeface="Verdana"/>
              </a:rPr>
              <a:t>We continue to work on a regional basis both in collaboration with Swansea University and bi-laterally between the two Health Boards. Our approach is to consider regional partnerships and regional solutions as core principles of a whole system approach to the planning and delivery of services.</a:t>
            </a:r>
            <a:endParaRPr lang="en-US" sz="1200">
              <a:latin typeface="Aptos"/>
              <a:ea typeface="Verdana"/>
            </a:endParaRPr>
          </a:p>
          <a:p>
            <a:pPr algn="just">
              <a:spcAft>
                <a:spcPts val="600"/>
              </a:spcAft>
            </a:pPr>
            <a:r>
              <a:rPr lang="en-GB" sz="1200">
                <a:effectLst/>
                <a:latin typeface="Aptos"/>
                <a:ea typeface="Verdana"/>
              </a:rPr>
              <a:t>As part of the development our approach to regional working, the two Health Boards have formally constituted a Joint Committee in order to provide joint leadership for the regional planning, commissioning, and delivery of services for both University Health Boards taking into account the service challenges, financial challenges and population health needs of both organisations and the work previously undertaken through ARCH. </a:t>
            </a:r>
            <a:endParaRPr lang="en-US"/>
          </a:p>
          <a:p>
            <a:pPr algn="just">
              <a:spcAft>
                <a:spcPts val="600"/>
              </a:spcAft>
            </a:pPr>
            <a:r>
              <a:rPr lang="en-GB" sz="1200">
                <a:solidFill>
                  <a:srgbClr val="000000"/>
                </a:solidFill>
                <a:effectLst/>
                <a:latin typeface="Aptos"/>
                <a:ea typeface="Verdana"/>
              </a:rPr>
              <a:t>D</a:t>
            </a:r>
            <a:r>
              <a:rPr lang="en-GB" sz="1200" b="1">
                <a:solidFill>
                  <a:srgbClr val="000000"/>
                </a:solidFill>
                <a:effectLst/>
                <a:latin typeface="Aptos"/>
                <a:ea typeface="Verdana"/>
              </a:rPr>
              <a:t>uring 2025/26 we will:</a:t>
            </a:r>
            <a:endParaRPr lang="en-GB" sz="1200" b="1">
              <a:effectLst/>
              <a:latin typeface="Aptos"/>
              <a:ea typeface="Verdana"/>
            </a:endParaRPr>
          </a:p>
          <a:p>
            <a:pPr marL="628650" lvl="1" indent="-171450" algn="just">
              <a:lnSpc>
                <a:spcPct val="105000"/>
              </a:lnSpc>
              <a:spcAft>
                <a:spcPts val="600"/>
              </a:spcAft>
              <a:buFont typeface="Arial" panose="020B0604020202020204" pitchFamily="34" charset="0"/>
              <a:buChar char="•"/>
            </a:pPr>
            <a:r>
              <a:rPr lang="en-GB" sz="1400" b="1">
                <a:effectLst/>
                <a:latin typeface="Aptos"/>
                <a:ea typeface="Verdana"/>
              </a:rPr>
              <a:t>Transition from current regional working arrangement to the new Joint Committee, whilst retaining current good practice and focus on performance and delivery.</a:t>
            </a:r>
          </a:p>
          <a:p>
            <a:pPr marL="628650" lvl="1" indent="-171450" algn="just">
              <a:lnSpc>
                <a:spcPct val="105000"/>
              </a:lnSpc>
              <a:spcAft>
                <a:spcPts val="600"/>
              </a:spcAft>
              <a:buFont typeface="Arial" panose="020B0604020202020204" pitchFamily="34" charset="0"/>
              <a:buChar char="•"/>
            </a:pPr>
            <a:r>
              <a:rPr lang="en-GB" sz="1400" b="1">
                <a:effectLst/>
                <a:latin typeface="Aptos"/>
                <a:ea typeface="Verdana"/>
              </a:rPr>
              <a:t>Set out the ambition of the ‘future state’ for the Region and the implications for the health and the health and care services for the future population.</a:t>
            </a:r>
          </a:p>
          <a:p>
            <a:pPr defTabSz="914400" fontAlgn="base">
              <a:defRPr/>
            </a:pPr>
            <a:endParaRPr lang="en-GB" sz="1200" b="1"/>
          </a:p>
          <a:p>
            <a:pPr defTabSz="914400">
              <a:defRPr/>
            </a:pPr>
            <a:r>
              <a:rPr lang="en-GB" sz="1200" b="1"/>
              <a:t>Clinical Service Priorities for 2025/26</a:t>
            </a:r>
            <a:endParaRPr lang="en-GB"/>
          </a:p>
          <a:p>
            <a:pPr algn="just"/>
            <a:r>
              <a:rPr lang="en-GB" sz="1200">
                <a:effectLst/>
                <a:latin typeface="Aptos"/>
                <a:ea typeface="Verdana"/>
              </a:rPr>
              <a:t>The key priority areas for 2025/26 will centre on:</a:t>
            </a:r>
          </a:p>
          <a:p>
            <a:pPr marL="628650" lvl="1" indent="-171450" algn="just">
              <a:lnSpc>
                <a:spcPct val="105000"/>
              </a:lnSpc>
              <a:buFont typeface="Arial" panose="020B0604020202020204" pitchFamily="34" charset="0"/>
              <a:buChar char="•"/>
            </a:pPr>
            <a:endParaRPr lang="en-GB" sz="1200">
              <a:effectLst/>
              <a:latin typeface="Aptos"/>
              <a:ea typeface="Verdana"/>
            </a:endParaRPr>
          </a:p>
          <a:p>
            <a:pPr defTabSz="914400" fontAlgn="base">
              <a:defRPr/>
            </a:pPr>
            <a:endParaRPr lang="en-GB" sz="1200" b="1">
              <a:effectLst/>
              <a:latin typeface="Aptos"/>
              <a:ea typeface="Verdana"/>
            </a:endParaRPr>
          </a:p>
        </p:txBody>
      </p:sp>
      <p:sp>
        <p:nvSpPr>
          <p:cNvPr id="18" name="TextBox 17">
            <a:extLst>
              <a:ext uri="{FF2B5EF4-FFF2-40B4-BE49-F238E27FC236}">
                <a16:creationId xmlns:a16="http://schemas.microsoft.com/office/drawing/2014/main" id="{7B06DEFA-A968-0B35-A1B6-30332CA0C19C}"/>
              </a:ext>
            </a:extLst>
          </p:cNvPr>
          <p:cNvSpPr txBox="1"/>
          <p:nvPr/>
        </p:nvSpPr>
        <p:spPr>
          <a:xfrm>
            <a:off x="997753" y="4208429"/>
            <a:ext cx="7472567" cy="21236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628650" indent="-171450">
              <a:spcAft>
                <a:spcPts val="1800"/>
              </a:spcAft>
              <a:buFont typeface="Arial" panose="020B0604020202020204" pitchFamily="34" charset="0"/>
              <a:buChar char="•"/>
            </a:pPr>
            <a:r>
              <a:rPr lang="en-GB" sz="1200"/>
              <a:t>Orthopaedics including hand, ankle and arthroplasty</a:t>
            </a:r>
          </a:p>
          <a:p>
            <a:pPr marL="628650" indent="-171450">
              <a:spcAft>
                <a:spcPts val="1800"/>
              </a:spcAft>
              <a:buFont typeface="Arial" panose="020B0604020202020204" pitchFamily="34" charset="0"/>
              <a:buChar char="•"/>
            </a:pPr>
            <a:r>
              <a:rPr lang="en-GB" sz="1200"/>
              <a:t>Eye care including Glaucoma Paediatric Cataracts and Medical Retina</a:t>
            </a:r>
            <a:endParaRPr lang="en-US" sz="1200"/>
          </a:p>
          <a:p>
            <a:pPr marL="628650" indent="-171450">
              <a:spcAft>
                <a:spcPts val="1800"/>
              </a:spcAft>
              <a:buFont typeface="Arial" panose="020B0604020202020204" pitchFamily="34" charset="0"/>
              <a:buChar char="•"/>
            </a:pPr>
            <a:r>
              <a:rPr lang="en-US" sz="1200"/>
              <a:t>​​</a:t>
            </a:r>
            <a:r>
              <a:rPr lang="en-GB" sz="1200"/>
              <a:t>Diagnostics including radiology and endoscopy</a:t>
            </a:r>
          </a:p>
          <a:p>
            <a:pPr marL="628650" indent="-171450">
              <a:spcAft>
                <a:spcPts val="1800"/>
              </a:spcAft>
              <a:buFont typeface="Arial" panose="020B0604020202020204" pitchFamily="34" charset="0"/>
              <a:buChar char="•"/>
            </a:pPr>
            <a:r>
              <a:rPr lang="en-GB" sz="1200"/>
              <a:t>Cancer including oncology outpatients and radiotherapy</a:t>
            </a:r>
          </a:p>
          <a:p>
            <a:pPr marL="628650" indent="-171450">
              <a:spcAft>
                <a:spcPts val="1800"/>
              </a:spcAft>
              <a:buFont typeface="Arial" panose="020B0604020202020204" pitchFamily="34" charset="0"/>
              <a:buChar char="•"/>
            </a:pPr>
            <a:r>
              <a:rPr lang="en-GB" sz="1200"/>
              <a:t>Pathology including a Pathology Operational Delivery Network (To be taken forward as part of special programme to ensure effective delivery)</a:t>
            </a:r>
          </a:p>
        </p:txBody>
      </p:sp>
      <p:pic>
        <p:nvPicPr>
          <p:cNvPr id="2" name="Picture 1">
            <a:extLst>
              <a:ext uri="{FF2B5EF4-FFF2-40B4-BE49-F238E27FC236}">
                <a16:creationId xmlns:a16="http://schemas.microsoft.com/office/drawing/2014/main" id="{D5CFEC11-778D-99BA-2F16-46650F9860EC}"/>
              </a:ext>
            </a:extLst>
          </p:cNvPr>
          <p:cNvPicPr>
            <a:picLocks noChangeAspect="1"/>
          </p:cNvPicPr>
          <p:nvPr/>
        </p:nvPicPr>
        <p:blipFill>
          <a:blip r:embed="rId3">
            <a:duotone>
              <a:schemeClr val="accent1">
                <a:shade val="45000"/>
                <a:satMod val="135000"/>
              </a:schemeClr>
              <a:prstClr val="white"/>
            </a:duotone>
          </a:blip>
          <a:stretch>
            <a:fillRect/>
          </a:stretch>
        </p:blipFill>
        <p:spPr>
          <a:xfrm>
            <a:off x="1027836" y="4149478"/>
            <a:ext cx="386946" cy="386864"/>
          </a:xfrm>
          <a:prstGeom prst="rect">
            <a:avLst/>
          </a:prstGeom>
        </p:spPr>
      </p:pic>
      <p:pic>
        <p:nvPicPr>
          <p:cNvPr id="3" name="Picture 2">
            <a:extLst>
              <a:ext uri="{FF2B5EF4-FFF2-40B4-BE49-F238E27FC236}">
                <a16:creationId xmlns:a16="http://schemas.microsoft.com/office/drawing/2014/main" id="{F83736C5-2AC7-66F3-C65D-9A1B799F080C}"/>
              </a:ext>
            </a:extLst>
          </p:cNvPr>
          <p:cNvPicPr>
            <a:picLocks noChangeAspect="1"/>
          </p:cNvPicPr>
          <p:nvPr/>
        </p:nvPicPr>
        <p:blipFill>
          <a:blip r:embed="rId4">
            <a:duotone>
              <a:schemeClr val="accent1">
                <a:shade val="45000"/>
                <a:satMod val="135000"/>
              </a:schemeClr>
              <a:prstClr val="white"/>
            </a:duotone>
          </a:blip>
          <a:stretch>
            <a:fillRect/>
          </a:stretch>
        </p:blipFill>
        <p:spPr>
          <a:xfrm>
            <a:off x="1027836" y="4586342"/>
            <a:ext cx="386946" cy="386946"/>
          </a:xfrm>
          <a:prstGeom prst="rect">
            <a:avLst/>
          </a:prstGeom>
        </p:spPr>
      </p:pic>
      <p:pic>
        <p:nvPicPr>
          <p:cNvPr id="6" name="Picture 5">
            <a:extLst>
              <a:ext uri="{FF2B5EF4-FFF2-40B4-BE49-F238E27FC236}">
                <a16:creationId xmlns:a16="http://schemas.microsoft.com/office/drawing/2014/main" id="{98B9E1FB-227F-567E-7729-8C7006BBEA68}"/>
              </a:ext>
            </a:extLst>
          </p:cNvPr>
          <p:cNvPicPr>
            <a:picLocks noChangeAspect="1"/>
          </p:cNvPicPr>
          <p:nvPr/>
        </p:nvPicPr>
        <p:blipFill>
          <a:blip r:embed="rId5">
            <a:duotone>
              <a:schemeClr val="accent1">
                <a:shade val="45000"/>
                <a:satMod val="135000"/>
              </a:schemeClr>
              <a:prstClr val="white"/>
            </a:duotone>
          </a:blip>
          <a:stretch>
            <a:fillRect/>
          </a:stretch>
        </p:blipFill>
        <p:spPr>
          <a:xfrm>
            <a:off x="1010907" y="4983456"/>
            <a:ext cx="420805" cy="420805"/>
          </a:xfrm>
          <a:prstGeom prst="rect">
            <a:avLst/>
          </a:prstGeom>
        </p:spPr>
      </p:pic>
      <p:pic>
        <p:nvPicPr>
          <p:cNvPr id="9" name="Picture 8">
            <a:extLst>
              <a:ext uri="{FF2B5EF4-FFF2-40B4-BE49-F238E27FC236}">
                <a16:creationId xmlns:a16="http://schemas.microsoft.com/office/drawing/2014/main" id="{6F5FFD28-AFEC-106D-FF3E-02F5EA034008}"/>
              </a:ext>
            </a:extLst>
          </p:cNvPr>
          <p:cNvPicPr>
            <a:picLocks noChangeAspect="1"/>
          </p:cNvPicPr>
          <p:nvPr/>
        </p:nvPicPr>
        <p:blipFill>
          <a:blip r:embed="rId6">
            <a:duotone>
              <a:schemeClr val="accent1">
                <a:shade val="45000"/>
                <a:satMod val="135000"/>
              </a:schemeClr>
              <a:prstClr val="white"/>
            </a:duotone>
          </a:blip>
          <a:stretch>
            <a:fillRect/>
          </a:stretch>
        </p:blipFill>
        <p:spPr>
          <a:xfrm>
            <a:off x="1045088" y="5442237"/>
            <a:ext cx="352443" cy="328936"/>
          </a:xfrm>
          <a:prstGeom prst="rect">
            <a:avLst/>
          </a:prstGeom>
        </p:spPr>
      </p:pic>
      <p:pic>
        <p:nvPicPr>
          <p:cNvPr id="10" name="Picture 9">
            <a:extLst>
              <a:ext uri="{FF2B5EF4-FFF2-40B4-BE49-F238E27FC236}">
                <a16:creationId xmlns:a16="http://schemas.microsoft.com/office/drawing/2014/main" id="{AB6B7B1C-39A3-DF4A-7BB9-78BC80924562}"/>
              </a:ext>
            </a:extLst>
          </p:cNvPr>
          <p:cNvPicPr>
            <a:picLocks noChangeAspect="1"/>
          </p:cNvPicPr>
          <p:nvPr/>
        </p:nvPicPr>
        <p:blipFill>
          <a:blip r:embed="rId7">
            <a:duotone>
              <a:schemeClr val="accent1">
                <a:shade val="45000"/>
                <a:satMod val="135000"/>
              </a:schemeClr>
              <a:prstClr val="white"/>
            </a:duotone>
          </a:blip>
          <a:stretch>
            <a:fillRect/>
          </a:stretch>
        </p:blipFill>
        <p:spPr>
          <a:xfrm>
            <a:off x="1027836" y="5886503"/>
            <a:ext cx="386946" cy="386946"/>
          </a:xfrm>
          <a:prstGeom prst="rect">
            <a:avLst/>
          </a:prstGeom>
        </p:spPr>
      </p:pic>
    </p:spTree>
    <p:extLst>
      <p:ext uri="{BB962C8B-B14F-4D97-AF65-F5344CB8AC3E}">
        <p14:creationId xmlns:p14="http://schemas.microsoft.com/office/powerpoint/2010/main" val="392446491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rainbow in a black background&#10;&#10;AI-generated content may be incorrect.">
            <a:extLst>
              <a:ext uri="{FF2B5EF4-FFF2-40B4-BE49-F238E27FC236}">
                <a16:creationId xmlns:a16="http://schemas.microsoft.com/office/drawing/2014/main" id="{599FE02C-F840-3A9A-8C09-BFDCC71FC214}"/>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047C2D41-EB18-3055-37E2-EDD504E19D98}"/>
              </a:ext>
            </a:extLst>
          </p:cNvPr>
          <p:cNvSpPr>
            <a:spLocks noGrp="1"/>
          </p:cNvSpPr>
          <p:nvPr>
            <p:ph type="sldNum" sz="quarter" idx="12"/>
          </p:nvPr>
        </p:nvSpPr>
        <p:spPr/>
        <p:txBody>
          <a:bodyPr/>
          <a:lstStyle/>
          <a:p>
            <a:r>
              <a:rPr lang="en-GB"/>
              <a:t>83</a:t>
            </a:r>
            <a:endParaRPr lang="en-US"/>
          </a:p>
        </p:txBody>
      </p:sp>
      <p:sp>
        <p:nvSpPr>
          <p:cNvPr id="8" name="TextBox 7">
            <a:extLst>
              <a:ext uri="{FF2B5EF4-FFF2-40B4-BE49-F238E27FC236}">
                <a16:creationId xmlns:a16="http://schemas.microsoft.com/office/drawing/2014/main" id="{468D7C44-FDEE-1A5D-8E9D-8213504DB1D7}"/>
              </a:ext>
            </a:extLst>
          </p:cNvPr>
          <p:cNvSpPr txBox="1"/>
          <p:nvPr/>
        </p:nvSpPr>
        <p:spPr>
          <a:xfrm>
            <a:off x="567070" y="449096"/>
            <a:ext cx="8844616" cy="4450449"/>
          </a:xfrm>
          <a:prstGeom prst="rect">
            <a:avLst/>
          </a:prstGeom>
          <a:noFill/>
        </p:spPr>
        <p:txBody>
          <a:bodyPr wrap="square" lIns="91440" tIns="45720" rIns="91440" bIns="45720" anchor="t">
            <a:spAutoFit/>
          </a:bodyPr>
          <a:lstStyle/>
          <a:p>
            <a:pPr defTabSz="914400">
              <a:defRPr/>
            </a:pPr>
            <a:r>
              <a:rPr lang="en-GB" sz="1200" b="1"/>
              <a:t>Data and Digital </a:t>
            </a:r>
            <a:endParaRPr lang="en-US" sz="1200"/>
          </a:p>
          <a:p>
            <a:pPr algn="just" defTabSz="914400">
              <a:defRPr/>
            </a:pPr>
            <a:r>
              <a:rPr lang="en-GB" sz="1200"/>
              <a:t>To explore how we can digitally enable better healthcare at a regional level by working collaboratively to share solutions, resources, expertise, experience and ideas:</a:t>
            </a:r>
            <a:endParaRPr lang="en-US" sz="1200"/>
          </a:p>
          <a:p>
            <a:pPr marL="628650" lvl="1" indent="-171450" algn="just" defTabSz="914400">
              <a:lnSpc>
                <a:spcPct val="105000"/>
              </a:lnSpc>
              <a:buFont typeface="Arial,Sans-Serif"/>
              <a:buChar char="•"/>
              <a:defRPr/>
            </a:pPr>
            <a:r>
              <a:rPr lang="en-GB" sz="1200"/>
              <a:t>Remove digital friction – allowing seamless access systems across the region</a:t>
            </a:r>
            <a:endParaRPr lang="en-US" sz="1200"/>
          </a:p>
          <a:p>
            <a:pPr marL="628650" lvl="1" indent="-171450" algn="just" defTabSz="914400">
              <a:lnSpc>
                <a:spcPct val="105000"/>
              </a:lnSpc>
              <a:buFont typeface="Arial,Sans-Serif"/>
              <a:buChar char="•"/>
              <a:defRPr/>
            </a:pPr>
            <a:r>
              <a:rPr lang="en-GB" sz="1200"/>
              <a:t>Explore the transition towards what an Electronic Health Record (EHR) Model would require to provide the right information at the point of care regardless of organisational boundaries</a:t>
            </a:r>
            <a:endParaRPr lang="en-US" sz="1200"/>
          </a:p>
          <a:p>
            <a:pPr marL="628650" lvl="1" indent="-171450" algn="just" defTabSz="914400">
              <a:lnSpc>
                <a:spcPct val="105000"/>
              </a:lnSpc>
              <a:buFont typeface="Arial,Sans-Serif"/>
              <a:buChar char="•"/>
              <a:defRPr/>
            </a:pPr>
            <a:r>
              <a:rPr lang="en-GB" sz="1200"/>
              <a:t>Empower the regional population with consistent access to digital information and </a:t>
            </a:r>
            <a:r>
              <a:rPr lang="en-GB" sz="1200" err="1"/>
              <a:t>toolsBuilding</a:t>
            </a:r>
            <a:r>
              <a:rPr lang="en-GB" sz="1200"/>
              <a:t> on our respective strengths including:</a:t>
            </a:r>
            <a:endParaRPr lang="en-US" sz="1200"/>
          </a:p>
          <a:p>
            <a:pPr marL="1085850" lvl="2" indent="-171450" algn="just" defTabSz="914400">
              <a:lnSpc>
                <a:spcPct val="105000"/>
              </a:lnSpc>
              <a:buFont typeface="Wingdings"/>
              <a:buChar char="§"/>
              <a:defRPr/>
            </a:pPr>
            <a:r>
              <a:rPr lang="en-GB" sz="1200"/>
              <a:t>Leveraging the Strategic Partner Model in Hywel Dda – how can we do this on a regional basis</a:t>
            </a:r>
            <a:endParaRPr lang="en-US" sz="1200"/>
          </a:p>
          <a:p>
            <a:pPr marL="1085850" lvl="2" indent="-171450" algn="just" defTabSz="914400">
              <a:lnSpc>
                <a:spcPct val="105000"/>
              </a:lnSpc>
              <a:spcAft>
                <a:spcPts val="600"/>
              </a:spcAft>
              <a:buFont typeface="Wingdings"/>
              <a:buChar char="§"/>
              <a:defRPr/>
            </a:pPr>
            <a:r>
              <a:rPr lang="en-GB" sz="1200"/>
              <a:t>Leveraging the data for (Data Science / Advanced Analytics / Research / Innovation)</a:t>
            </a:r>
            <a:endParaRPr lang="en-US" sz="1200"/>
          </a:p>
          <a:p>
            <a:pPr marR="0" lvl="0" indent="0" defTabSz="914400">
              <a:lnSpc>
                <a:spcPct val="100000"/>
              </a:lnSpc>
              <a:spcBef>
                <a:spcPts val="0"/>
              </a:spcBef>
              <a:spcAft>
                <a:spcPts val="0"/>
              </a:spcAft>
              <a:buClrTx/>
              <a:buSzTx/>
              <a:buFontTx/>
              <a:buNone/>
              <a:tabLst/>
              <a:defRPr/>
            </a:pPr>
            <a:r>
              <a:rPr lang="en-GB" sz="1200" b="1"/>
              <a:t>Research, Innovation, and Excellence </a:t>
            </a:r>
            <a:endParaRPr lang="en-GB"/>
          </a:p>
          <a:p>
            <a:pPr marL="0" marR="0" lvl="0" indent="0" algn="just" defTabSz="4572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a:ln>
                  <a:noFill/>
                </a:ln>
                <a:effectLst/>
                <a:uLnTx/>
                <a:uFillTx/>
                <a:latin typeface="Aptos"/>
                <a:ea typeface="Verdana"/>
              </a:rPr>
              <a:t>Both Health Boards have strong approaches to research and innovation, with many examples of partnering together, and with industry and academia, to support the advancement of clinical trials and evaluations of new and novel approaches to improving care and health outcomes.  The new Southwest Wales Joint Committee is committed to building on these foundations and will oversee a work programme over the next nine months to deliver options for strengthening the regional approach.   The options will vary in scope from concentrating on those areas where there is a current or planned regional pattern of service delivery, through to a wider and deeper collaboration around all areas of research and innovation activity.</a:t>
            </a:r>
            <a:endParaRPr lang="en-GB" sz="1200" b="0" i="0" u="none" strike="noStrike" kern="1200" cap="none" spc="0" normalizeH="0" baseline="0" noProof="0">
              <a:ln>
                <a:noFill/>
              </a:ln>
              <a:effectLst/>
              <a:uLnTx/>
              <a:uFillTx/>
              <a:latin typeface="Aptos"/>
              <a:ea typeface="Verdana"/>
            </a:endParaRPr>
          </a:p>
          <a:p>
            <a:pPr marR="0" lvl="0" indent="0" defTabSz="914400" fontAlgn="base">
              <a:lnSpc>
                <a:spcPct val="100000"/>
              </a:lnSpc>
              <a:spcBef>
                <a:spcPts val="0"/>
              </a:spcBef>
              <a:spcAft>
                <a:spcPts val="0"/>
              </a:spcAft>
              <a:buClrTx/>
              <a:buSzTx/>
              <a:buFontTx/>
              <a:buNone/>
              <a:tabLst/>
              <a:defRPr/>
            </a:pPr>
            <a:r>
              <a:rPr lang="en-GB" sz="1200" b="1"/>
              <a:t>Wellbeing Economy</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effectLst/>
                <a:uLnTx/>
                <a:uFillTx/>
                <a:latin typeface="Aptos"/>
                <a:ea typeface="Verdana"/>
              </a:rPr>
              <a:t>We build on regional partnerships and assets to develop plans for a regional Wellbeing Economy that will prioritise human, social, planetary and economic wellbeing, which constitute the well-being “capitals”. This will include important assets such as trust, social cohesion, participation, environmental sustainability and quality employment, which are crucial for developing healthy, fairer and prosperous societies </a:t>
            </a:r>
            <a:r>
              <a:rPr kumimoji="0" lang="en-GB" sz="1200" b="0" i="0" u="none" strike="noStrike" kern="1200" cap="none" spc="0" normalizeH="0" baseline="0" noProof="0">
                <a:ln>
                  <a:noFill/>
                </a:ln>
                <a:solidFill>
                  <a:prstClr val="black"/>
                </a:solidFill>
                <a:effectLst/>
                <a:uLnTx/>
                <a:uFillTx/>
                <a:latin typeface="Aptos"/>
                <a:ea typeface="Verdana"/>
              </a:rPr>
              <a:t>where people can thrive.</a:t>
            </a:r>
            <a:endParaRPr lang="en-GB" sz="1200" b="0" i="0" u="none" strike="noStrike" kern="1200" cap="none" spc="0" normalizeH="0" baseline="0" noProof="0">
              <a:ln>
                <a:noFill/>
              </a:ln>
              <a:solidFill>
                <a:prstClr val="black"/>
              </a:solidFill>
              <a:effectLst/>
              <a:uLnTx/>
              <a:uFillTx/>
              <a:latin typeface="Aptos"/>
              <a:ea typeface="Verdana"/>
            </a:endParaRPr>
          </a:p>
        </p:txBody>
      </p:sp>
      <p:sp>
        <p:nvSpPr>
          <p:cNvPr id="2" name="TextBox 1">
            <a:extLst>
              <a:ext uri="{FF2B5EF4-FFF2-40B4-BE49-F238E27FC236}">
                <a16:creationId xmlns:a16="http://schemas.microsoft.com/office/drawing/2014/main" id="{649D5FE5-609F-9892-31DF-DF8D3F4F7E07}"/>
              </a:ext>
            </a:extLst>
          </p:cNvPr>
          <p:cNvSpPr txBox="1"/>
          <p:nvPr/>
        </p:nvSpPr>
        <p:spPr>
          <a:xfrm>
            <a:off x="588132" y="4927903"/>
            <a:ext cx="6578456" cy="1538883"/>
          </a:xfrm>
          <a:prstGeom prst="rect">
            <a:avLst/>
          </a:prstGeom>
          <a:noFill/>
        </p:spPr>
        <p:txBody>
          <a:bodyPr wrap="square" lIns="91440" tIns="45720" rIns="91440" bIns="45720" rtlCol="0" anchor="t">
            <a:spAutoFit/>
          </a:bodyPr>
          <a:lstStyle/>
          <a:p>
            <a:pPr algn="just"/>
            <a:r>
              <a:rPr lang="en-GB" b="1">
                <a:solidFill>
                  <a:srgbClr val="834AAD"/>
                </a:solidFill>
                <a:latin typeface="Aptos Black"/>
              </a:rPr>
              <a:t>Working with Cwm Taf Morgannwg UHB</a:t>
            </a:r>
          </a:p>
          <a:p>
            <a:pPr algn="just"/>
            <a:r>
              <a:rPr lang="en-GB" sz="1200">
                <a:latin typeface="Aptos"/>
              </a:rPr>
              <a:t>We continue to work closely with our colleagues in Cwm Taf Morgannwg university Health Board (CTMUHB) to agree joint areas of working to best utilise our contract agreements. Priority areas for out 2025/26 workplan include reviewing and undertaking Benefit Impac Assessments across a number of SLAs and LTAs to best determine patient pathway implications , undertake necessary engagement exercises and undertake change programmes as agreed.</a:t>
            </a:r>
          </a:p>
          <a:p>
            <a:pPr algn="just"/>
            <a:endParaRPr lang="en-GB" sz="1600"/>
          </a:p>
        </p:txBody>
      </p:sp>
      <p:pic>
        <p:nvPicPr>
          <p:cNvPr id="3" name="Picture 2" descr="Cwm Taf Morgannwg University Health Board Logo.jpg - HEIW">
            <a:extLst>
              <a:ext uri="{FF2B5EF4-FFF2-40B4-BE49-F238E27FC236}">
                <a16:creationId xmlns:a16="http://schemas.microsoft.com/office/drawing/2014/main" id="{2A1E3D5F-CA9B-46EF-3260-4BFBD46F0E0C}"/>
              </a:ext>
            </a:extLst>
          </p:cNvPr>
          <p:cNvPicPr>
            <a:picLocks noChangeAspect="1"/>
          </p:cNvPicPr>
          <p:nvPr/>
        </p:nvPicPr>
        <p:blipFill>
          <a:blip r:embed="rId3"/>
          <a:stretch>
            <a:fillRect/>
          </a:stretch>
        </p:blipFill>
        <p:spPr>
          <a:xfrm>
            <a:off x="7270131" y="5260016"/>
            <a:ext cx="2372714" cy="863102"/>
          </a:xfrm>
          <a:prstGeom prst="rect">
            <a:avLst/>
          </a:prstGeom>
          <a:ln w="28575">
            <a:solidFill>
              <a:schemeClr val="tx2">
                <a:lumMod val="90000"/>
                <a:lumOff val="10000"/>
              </a:schemeClr>
            </a:solidFill>
          </a:ln>
        </p:spPr>
      </p:pic>
    </p:spTree>
    <p:extLst>
      <p:ext uri="{BB962C8B-B14F-4D97-AF65-F5344CB8AC3E}">
        <p14:creationId xmlns:p14="http://schemas.microsoft.com/office/powerpoint/2010/main" val="244272865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1727E-8532-5A96-F54B-9D20206E6EDF}"/>
            </a:ext>
          </a:extLst>
        </p:cNvPr>
        <p:cNvGrpSpPr/>
        <p:nvPr/>
      </p:nvGrpSpPr>
      <p:grpSpPr>
        <a:xfrm>
          <a:off x="0" y="0"/>
          <a:ext cx="0" cy="0"/>
          <a:chOff x="0" y="0"/>
          <a:chExt cx="0" cy="0"/>
        </a:xfrm>
      </p:grpSpPr>
      <p:sp>
        <p:nvSpPr>
          <p:cNvPr id="2" name="Rectangle: Rounded Corners 10">
            <a:extLst>
              <a:ext uri="{FF2B5EF4-FFF2-40B4-BE49-F238E27FC236}">
                <a16:creationId xmlns:a16="http://schemas.microsoft.com/office/drawing/2014/main" id="{96B91395-E5FE-F8EB-8C1F-0F137AA14EFB}"/>
              </a:ext>
            </a:extLst>
          </p:cNvPr>
          <p:cNvSpPr/>
          <p:nvPr/>
        </p:nvSpPr>
        <p:spPr>
          <a:xfrm>
            <a:off x="307975" y="2809874"/>
            <a:ext cx="9253538" cy="3911603"/>
          </a:xfrm>
          <a:prstGeom prst="rect">
            <a:avLst/>
          </a:prstGeom>
          <a:solidFill>
            <a:schemeClr val="accent2">
              <a:lumMod val="20000"/>
              <a:lumOff val="80000"/>
              <a:alpha val="41000"/>
            </a:schemeClr>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rainbow in a black background&#10;&#10;AI-generated content may be incorrect.">
            <a:extLst>
              <a:ext uri="{FF2B5EF4-FFF2-40B4-BE49-F238E27FC236}">
                <a16:creationId xmlns:a16="http://schemas.microsoft.com/office/drawing/2014/main" id="{BB5C598C-B85B-D2EF-9CEE-CAE4849A953C}"/>
              </a:ext>
            </a:extLst>
          </p:cNvPr>
          <p:cNvPicPr>
            <a:picLocks noChangeAspect="1"/>
          </p:cNvPicPr>
          <p:nvPr/>
        </p:nvPicPr>
        <p:blipFill>
          <a:blip r:embed="rId2">
            <a:alphaModFix amt="20000"/>
            <a:lum bright="40000" contrast="-40000"/>
          </a:blip>
          <a:srcRect l="39228" t="58256" r="-2"/>
          <a:stretch/>
        </p:blipFill>
        <p:spPr>
          <a:xfrm rot="10800000">
            <a:off x="3042985" y="3085576"/>
            <a:ext cx="6769167" cy="3795760"/>
          </a:xfrm>
          <a:prstGeom prst="rect">
            <a:avLst/>
          </a:prstGeom>
        </p:spPr>
      </p:pic>
      <p:sp>
        <p:nvSpPr>
          <p:cNvPr id="4" name="Slide Number Placeholder 3">
            <a:extLst>
              <a:ext uri="{FF2B5EF4-FFF2-40B4-BE49-F238E27FC236}">
                <a16:creationId xmlns:a16="http://schemas.microsoft.com/office/drawing/2014/main" id="{2FEF4946-2866-B2E3-B16B-6EDF1DC82CD0}"/>
              </a:ext>
            </a:extLst>
          </p:cNvPr>
          <p:cNvSpPr>
            <a:spLocks noGrp="1"/>
          </p:cNvSpPr>
          <p:nvPr>
            <p:ph type="sldNum" sz="quarter" idx="12"/>
          </p:nvPr>
        </p:nvSpPr>
        <p:spPr/>
        <p:txBody>
          <a:bodyPr/>
          <a:lstStyle/>
          <a:p>
            <a:r>
              <a:rPr lang="en-GB"/>
              <a:t>84</a:t>
            </a:r>
            <a:endParaRPr lang="en-US"/>
          </a:p>
        </p:txBody>
      </p:sp>
      <p:sp>
        <p:nvSpPr>
          <p:cNvPr id="5" name="TextBox 4">
            <a:extLst>
              <a:ext uri="{FF2B5EF4-FFF2-40B4-BE49-F238E27FC236}">
                <a16:creationId xmlns:a16="http://schemas.microsoft.com/office/drawing/2014/main" id="{C6FD1F75-5B18-D1BB-CED3-6A0E18362277}"/>
              </a:ext>
            </a:extLst>
          </p:cNvPr>
          <p:cNvSpPr txBox="1"/>
          <p:nvPr/>
        </p:nvSpPr>
        <p:spPr>
          <a:xfrm>
            <a:off x="468842" y="334642"/>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Working with Cardiff and Vale UHB (C&amp;VUHB)</a:t>
            </a:r>
          </a:p>
        </p:txBody>
      </p:sp>
      <p:sp>
        <p:nvSpPr>
          <p:cNvPr id="3" name="TextBox 2">
            <a:extLst>
              <a:ext uri="{FF2B5EF4-FFF2-40B4-BE49-F238E27FC236}">
                <a16:creationId xmlns:a16="http://schemas.microsoft.com/office/drawing/2014/main" id="{ACB6C582-3090-AE2D-9386-3A33F5910D29}"/>
              </a:ext>
            </a:extLst>
          </p:cNvPr>
          <p:cNvSpPr txBox="1"/>
          <p:nvPr/>
        </p:nvSpPr>
        <p:spPr>
          <a:xfrm>
            <a:off x="343714" y="644191"/>
            <a:ext cx="8970881" cy="6232475"/>
          </a:xfrm>
          <a:prstGeom prst="rect">
            <a:avLst/>
          </a:prstGeom>
          <a:noFill/>
        </p:spPr>
        <p:txBody>
          <a:bodyPr wrap="square" lIns="91440" tIns="45720" rIns="91440" bIns="45720" anchor="t">
            <a:spAutoFit/>
          </a:bodyPr>
          <a:lstStyle/>
          <a:p>
            <a:pPr defTabSz="914400">
              <a:defRPr/>
            </a:pPr>
            <a:r>
              <a:rPr lang="en-GB" sz="1400" b="1"/>
              <a:t>R</a:t>
            </a:r>
            <a:r>
              <a:rPr lang="en-GB" sz="1200" b="1"/>
              <a:t>egional and Specialised Services Provider Planning Partnership </a:t>
            </a:r>
          </a:p>
          <a:p>
            <a:pPr algn="just" defTabSz="914400">
              <a:spcAft>
                <a:spcPts val="600"/>
              </a:spcAft>
              <a:defRPr/>
            </a:pPr>
            <a:r>
              <a:rPr lang="en-GB" sz="1200">
                <a:effectLst/>
                <a:latin typeface="Aptos"/>
                <a:ea typeface="Verdana"/>
              </a:rPr>
              <a:t>Swansea Bay UHB has an extensive track record in providing high quality specialised services and is the second largest provider of these services in NHS Wales. Its services form a crucial part of the care pathway for patients across the West Wales, South Wales and in some instances the whole of Wales. These services cannot be delivered in isolation, and it is important to recognise the interdependencies and co-dependencies with other services provided within the Health Board and other organisations, to ensure that all patients in Wales have timely and equitable access to safe, effective and sustainable services. </a:t>
            </a:r>
          </a:p>
          <a:p>
            <a:pPr algn="just">
              <a:spcAft>
                <a:spcPts val="600"/>
              </a:spcAft>
            </a:pPr>
            <a:r>
              <a:rPr lang="en-GB" sz="1200">
                <a:effectLst/>
                <a:latin typeface="Aptos"/>
                <a:ea typeface="Verdana"/>
              </a:rPr>
              <a:t>The establishment of the Regional and Specialised Services Provider Planning Forum with Cardiff and Vale University Health Board (CVUHB), the largest provider of specialised services, exemplifies this collaborative approach. This forum enables shared view on delivering sustainable specialised services across the two tertiary centres in South Wales. By maintaining a collaborative relationship, the forum seeks to deliver the best quality and outcomes of care possible to patients, ensuring the sustainability of specialised services within South Wales into the future.</a:t>
            </a:r>
          </a:p>
          <a:p>
            <a:pPr algn="just" defTabSz="914400">
              <a:defRPr/>
            </a:pPr>
            <a:r>
              <a:rPr lang="en-GB" sz="1200" b="1"/>
              <a:t>Key Priorities for 2025/26</a:t>
            </a:r>
          </a:p>
          <a:p>
            <a:pPr lvl="1" algn="just"/>
            <a:r>
              <a:rPr lang="en-GB" sz="1200" b="1"/>
              <a:t>Hepatobiliary and Pancreatic Board</a:t>
            </a:r>
            <a:r>
              <a:rPr lang="en-GB" sz="1200" b="1">
                <a:effectLst/>
                <a:latin typeface="Aptos"/>
                <a:ea typeface="Verdana"/>
              </a:rPr>
              <a:t> Network (HPB)</a:t>
            </a:r>
            <a:endParaRPr lang="en-GB" sz="1200">
              <a:effectLst/>
              <a:latin typeface="Aptos"/>
              <a:ea typeface="Verdana"/>
            </a:endParaRPr>
          </a:p>
          <a:p>
            <a:pPr marL="628650" lvl="1" indent="-171450" algn="just">
              <a:spcAft>
                <a:spcPts val="600"/>
              </a:spcAft>
              <a:buFont typeface="Arial"/>
              <a:buChar char="•"/>
            </a:pPr>
            <a:r>
              <a:rPr lang="en-GB" sz="1200">
                <a:effectLst/>
                <a:latin typeface="Aptos"/>
                <a:ea typeface="Verdana"/>
              </a:rPr>
              <a:t>The HPB Network will focus on several key milestones to enhance service delivery and coordination and will address significant gaps in service provision for patients with Severe Acute Pancreatitis. The network will also act as a precursor for the Shared Delivery Network, and ultimately the fully integrated HPB centre. </a:t>
            </a:r>
          </a:p>
          <a:p>
            <a:pPr lvl="1" algn="just"/>
            <a:r>
              <a:rPr lang="en-GB" sz="1200" b="1">
                <a:effectLst/>
                <a:latin typeface="Aptos"/>
                <a:ea typeface="Verdana"/>
              </a:rPr>
              <a:t>Gynae Oncology</a:t>
            </a:r>
            <a:endParaRPr lang="en-GB" sz="1200">
              <a:effectLst/>
              <a:latin typeface="Aptos"/>
              <a:ea typeface="Verdana"/>
            </a:endParaRPr>
          </a:p>
          <a:p>
            <a:pPr marL="628650" lvl="1" indent="-171450" algn="just">
              <a:spcAft>
                <a:spcPts val="600"/>
              </a:spcAft>
              <a:buFont typeface="Arial"/>
              <a:buChar char="•"/>
            </a:pPr>
            <a:r>
              <a:rPr lang="en-GB" sz="1200">
                <a:effectLst/>
                <a:latin typeface="Aptos"/>
                <a:ea typeface="Verdana"/>
              </a:rPr>
              <a:t>The development of an interim arrangement to support SBUHB with a regional MDT will be a priority. Additionally, a project will be established to develop a long-term regional model for complex gynae oncology. </a:t>
            </a:r>
          </a:p>
          <a:p>
            <a:pPr lvl="1" defTabSz="914400">
              <a:defRPr/>
            </a:pPr>
            <a:r>
              <a:rPr lang="en-GB" sz="1200" b="1"/>
              <a:t>Cardiac Surgery Services</a:t>
            </a:r>
          </a:p>
          <a:p>
            <a:pPr marL="628650" lvl="1" indent="-171450" algn="just">
              <a:spcAft>
                <a:spcPts val="600"/>
              </a:spcAft>
              <a:buFont typeface="Arial"/>
              <a:buChar char="•"/>
            </a:pPr>
            <a:r>
              <a:rPr lang="en-GB" sz="1200">
                <a:effectLst/>
                <a:latin typeface="Aptos"/>
                <a:ea typeface="Verdana"/>
              </a:rPr>
              <a:t>We will support the JCC review of Cardiac Surgery services to ensure the delivery of high-quality care and the development of sustainable service models. Key priorities for 2025/26 are yet to be determined, as the appointment of a project team is dependent on JCC agreement to include as priority within their IMTP.</a:t>
            </a:r>
          </a:p>
          <a:p>
            <a:pPr lvl="1" defTabSz="914400">
              <a:defRPr/>
            </a:pPr>
            <a:r>
              <a:rPr lang="en-GB" sz="1200" b="1"/>
              <a:t>Specialised Services Partnership Strategy</a:t>
            </a:r>
          </a:p>
          <a:p>
            <a:pPr marL="628650" lvl="1" indent="-171450" algn="just">
              <a:spcAft>
                <a:spcPts val="600"/>
              </a:spcAft>
              <a:buFont typeface="Arial"/>
              <a:buChar char="•"/>
            </a:pPr>
            <a:r>
              <a:rPr lang="en-GB" sz="1200">
                <a:effectLst/>
                <a:latin typeface="Aptos"/>
                <a:ea typeface="Verdana"/>
              </a:rPr>
              <a:t>We will continue work on developing a partnership strategy for specialised services, focusing on enhancing collaboration, improving patient outcomes, and ensuring the efficient use of resources.</a:t>
            </a:r>
          </a:p>
          <a:p>
            <a:pPr lvl="1" defTabSz="914400">
              <a:defRPr/>
            </a:pPr>
            <a:r>
              <a:rPr lang="en-GB" sz="1200" b="1"/>
              <a:t>Tertiary Service Oversight Group (TSOG)</a:t>
            </a:r>
          </a:p>
          <a:p>
            <a:pPr marL="628650" lvl="1" indent="-171450" algn="just">
              <a:buFont typeface="Arial"/>
              <a:buChar char="•"/>
            </a:pPr>
            <a:r>
              <a:rPr lang="en-GB" sz="1200">
                <a:effectLst/>
                <a:latin typeface="Aptos"/>
                <a:ea typeface="Verdana"/>
              </a:rPr>
              <a:t>The Tertiary Service Development Group (TSDG) plays a crucial role in monitoring and supporting the development of tertiary services. The TSOG is responsible for identifying and addressing gaps in service provision, ensuring alignment with strategic priorities, and facilitating collaboration between Health Boards and other stakeholders. </a:t>
            </a:r>
          </a:p>
        </p:txBody>
      </p:sp>
      <p:pic>
        <p:nvPicPr>
          <p:cNvPr id="8" name="Picture 7" descr="A black background with a black square&#10;&#10;AI-generated content may be incorrect.">
            <a:extLst>
              <a:ext uri="{FF2B5EF4-FFF2-40B4-BE49-F238E27FC236}">
                <a16:creationId xmlns:a16="http://schemas.microsoft.com/office/drawing/2014/main" id="{833397DB-3966-6537-E7E5-0B96FB7289EE}"/>
              </a:ext>
            </a:extLst>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62967" y="6095942"/>
            <a:ext cx="427416" cy="427416"/>
          </a:xfrm>
          <a:prstGeom prst="rect">
            <a:avLst/>
          </a:prstGeom>
        </p:spPr>
      </p:pic>
      <p:pic>
        <p:nvPicPr>
          <p:cNvPr id="10" name="Picture 9" descr="A black background with a black square&#10;&#10;AI-generated content may be incorrect.">
            <a:extLst>
              <a:ext uri="{FF2B5EF4-FFF2-40B4-BE49-F238E27FC236}">
                <a16:creationId xmlns:a16="http://schemas.microsoft.com/office/drawing/2014/main" id="{43E0583C-BA11-A5FE-FC57-4BA50B261B7D}"/>
              </a:ext>
            </a:extLst>
          </p:cNvPr>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6070" y="3214908"/>
            <a:ext cx="501210" cy="501210"/>
          </a:xfrm>
          <a:prstGeom prst="rect">
            <a:avLst/>
          </a:prstGeom>
        </p:spPr>
      </p:pic>
      <p:pic>
        <p:nvPicPr>
          <p:cNvPr id="12" name="Picture 11" descr="A black background with a black square&#10;&#10;AI-generated content may be incorrect.">
            <a:extLst>
              <a:ext uri="{FF2B5EF4-FFF2-40B4-BE49-F238E27FC236}">
                <a16:creationId xmlns:a16="http://schemas.microsoft.com/office/drawing/2014/main" id="{D23FEBBF-2AC0-1904-63B7-C4B3AE511153}"/>
              </a:ext>
            </a:extLst>
          </p:cNvPr>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0967" y="3885444"/>
            <a:ext cx="471416" cy="471416"/>
          </a:xfrm>
          <a:prstGeom prst="rect">
            <a:avLst/>
          </a:prstGeom>
        </p:spPr>
      </p:pic>
      <p:pic>
        <p:nvPicPr>
          <p:cNvPr id="14" name="Picture 13" descr="A black background with a black square&#10;&#10;AI-generated content may be incorrect.">
            <a:extLst>
              <a:ext uri="{FF2B5EF4-FFF2-40B4-BE49-F238E27FC236}">
                <a16:creationId xmlns:a16="http://schemas.microsoft.com/office/drawing/2014/main" id="{1C9C89FC-E5CC-4E89-7738-2387CD11A21C}"/>
              </a:ext>
            </a:extLst>
          </p:cNvPr>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4487" y="4573841"/>
            <a:ext cx="664377" cy="664377"/>
          </a:xfrm>
          <a:prstGeom prst="rect">
            <a:avLst/>
          </a:prstGeom>
        </p:spPr>
      </p:pic>
      <p:pic>
        <p:nvPicPr>
          <p:cNvPr id="16" name="Picture 15" descr="A black background with a black square&#10;&#10;AI-generated content may be incorrect.">
            <a:extLst>
              <a:ext uri="{FF2B5EF4-FFF2-40B4-BE49-F238E27FC236}">
                <a16:creationId xmlns:a16="http://schemas.microsoft.com/office/drawing/2014/main" id="{2A72B94A-3B46-F2E9-9723-58B21EC2E411}"/>
              </a:ext>
            </a:extLst>
          </p:cNvPr>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32799" y="5423203"/>
            <a:ext cx="487753" cy="487753"/>
          </a:xfrm>
          <a:prstGeom prst="rect">
            <a:avLst/>
          </a:prstGeom>
        </p:spPr>
      </p:pic>
    </p:spTree>
    <p:extLst>
      <p:ext uri="{BB962C8B-B14F-4D97-AF65-F5344CB8AC3E}">
        <p14:creationId xmlns:p14="http://schemas.microsoft.com/office/powerpoint/2010/main" val="163202382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7E53AEA-C9A1-0855-C7D5-1E02747D9ACF}"/>
              </a:ext>
            </a:extLst>
          </p:cNvPr>
          <p:cNvSpPr txBox="1"/>
          <p:nvPr/>
        </p:nvSpPr>
        <p:spPr>
          <a:xfrm>
            <a:off x="307975" y="185625"/>
            <a:ext cx="7595827" cy="646331"/>
          </a:xfrm>
          <a:prstGeom prst="rect">
            <a:avLst/>
          </a:prstGeom>
          <a:noFill/>
        </p:spPr>
        <p:txBody>
          <a:bodyPr wrap="square" lIns="91440" tIns="45720" rIns="91440" bIns="45720" rtlCol="0" anchor="t">
            <a:spAutoFit/>
          </a:bodyPr>
          <a:lstStyle/>
          <a:p>
            <a:r>
              <a:rPr lang="en-GB" b="1">
                <a:solidFill>
                  <a:srgbClr val="834AAD"/>
                </a:solidFill>
                <a:latin typeface="Aptos Black"/>
              </a:rPr>
              <a:t>West Glamorgan Regional Partnership Board: Area Plan 2023-2027 – 2025 /26 Priorities</a:t>
            </a:r>
          </a:p>
        </p:txBody>
      </p:sp>
      <p:sp>
        <p:nvSpPr>
          <p:cNvPr id="11" name="Rectangle 10">
            <a:extLst>
              <a:ext uri="{FF2B5EF4-FFF2-40B4-BE49-F238E27FC236}">
                <a16:creationId xmlns:a16="http://schemas.microsoft.com/office/drawing/2014/main" id="{DFF22BD6-F4B0-3756-9B19-1FF1C1D13EB8}"/>
              </a:ext>
            </a:extLst>
          </p:cNvPr>
          <p:cNvSpPr/>
          <p:nvPr/>
        </p:nvSpPr>
        <p:spPr>
          <a:xfrm>
            <a:off x="332808" y="3250851"/>
            <a:ext cx="9240384" cy="1037656"/>
          </a:xfrm>
          <a:prstGeom prst="rect">
            <a:avLst/>
          </a:prstGeom>
        </p:spPr>
        <p:txBody>
          <a:bodyPr wrap="square" lIns="91440" tIns="45720" rIns="91440" bIns="45720" anchor="ctr">
            <a:spAutoFit/>
          </a:bodyPr>
          <a:lstStyle/>
          <a:p>
            <a:pPr algn="just">
              <a:lnSpc>
                <a:spcPct val="90000"/>
              </a:lnSpc>
              <a:defRPr/>
            </a:pPr>
            <a:r>
              <a:rPr lang="en-GB" sz="1400" b="1"/>
              <a:t>Wellbeing Learning Disabilities </a:t>
            </a:r>
          </a:p>
          <a:p>
            <a:pPr marL="0" marR="0" lvl="0" indent="0" algn="just" defTabSz="1320759" rtl="0" eaLnBrk="1" fontAlgn="auto" latinLnBrk="0" hangingPunct="1">
              <a:lnSpc>
                <a:spcPct val="100000"/>
              </a:lnSpc>
              <a:spcBef>
                <a:spcPts val="0"/>
              </a:spcBef>
              <a:spcAft>
                <a:spcPts val="867"/>
              </a:spcAft>
              <a:buClrTx/>
              <a:buSzTx/>
              <a:buFontTx/>
              <a:buNone/>
              <a:tabLst/>
              <a:defRPr/>
            </a:pPr>
            <a:r>
              <a:rPr lang="en-GB" sz="1200" b="1">
                <a:cs typeface="Arial"/>
              </a:rPr>
              <a:t>People with a learning disability have the right support to make their own choices to achieve a happy, healthy life that is meaningful to them. They have opportunities to learn, work and actively contribute to their community. </a:t>
            </a:r>
          </a:p>
          <a:p>
            <a:pPr marR="0" lvl="0" algn="just" defTabSz="1320759" rtl="0" eaLnBrk="1" fontAlgn="auto" latinLnBrk="0" hangingPunct="1">
              <a:lnSpc>
                <a:spcPct val="100000"/>
              </a:lnSpc>
              <a:spcBef>
                <a:spcPts val="0"/>
              </a:spcBef>
              <a:spcAft>
                <a:spcPts val="0"/>
              </a:spcAft>
              <a:buClrTx/>
              <a:buSzTx/>
              <a:tabLst/>
              <a:defRPr/>
            </a:pPr>
            <a:endParaRPr kumimoji="0" lang="en-GB" sz="1733" b="0" i="0" u="none" strike="noStrike" kern="1200" cap="none" spc="0" normalizeH="0" baseline="0" noProof="0">
              <a:ln>
                <a:noFill/>
              </a:ln>
              <a:effectLst/>
              <a:uLnTx/>
              <a:uFillTx/>
              <a:latin typeface="Calibri" panose="020F0502020204030204"/>
              <a:ea typeface="+mn-ea"/>
            </a:endParaRPr>
          </a:p>
        </p:txBody>
      </p:sp>
      <p:sp>
        <p:nvSpPr>
          <p:cNvPr id="24" name="TextBox 23">
            <a:extLst>
              <a:ext uri="{FF2B5EF4-FFF2-40B4-BE49-F238E27FC236}">
                <a16:creationId xmlns:a16="http://schemas.microsoft.com/office/drawing/2014/main" id="{DF72ED6E-4E0C-79E7-F7DA-88238EA0119E}"/>
              </a:ext>
            </a:extLst>
          </p:cNvPr>
          <p:cNvSpPr txBox="1"/>
          <p:nvPr/>
        </p:nvSpPr>
        <p:spPr>
          <a:xfrm>
            <a:off x="307975" y="1844660"/>
            <a:ext cx="8268757" cy="453457"/>
          </a:xfrm>
          <a:prstGeom prst="rect">
            <a:avLst/>
          </a:prstGeom>
          <a:noFill/>
        </p:spPr>
        <p:txBody>
          <a:bodyPr wrap="square" lIns="91440" tIns="45720" rIns="91440" bIns="45720" anchor="t">
            <a:spAutoFit/>
          </a:bodyPr>
          <a:lstStyle/>
          <a:p>
            <a:pPr marR="0" lvl="0" indent="0" fontAlgn="auto">
              <a:lnSpc>
                <a:spcPct val="90000"/>
              </a:lnSpc>
              <a:spcBef>
                <a:spcPts val="0"/>
              </a:spcBef>
              <a:spcAft>
                <a:spcPts val="0"/>
              </a:spcAft>
              <a:buClrTx/>
              <a:buSzTx/>
              <a:buFontTx/>
              <a:buNone/>
              <a:tabLst/>
              <a:defRPr/>
            </a:pPr>
            <a:r>
              <a:rPr lang="en-GB" sz="1400" b="1"/>
              <a:t>Older Persons </a:t>
            </a:r>
          </a:p>
          <a:p>
            <a:pPr marL="0" marR="0" lvl="0" indent="0" defTabSz="1320759" rtl="0" eaLnBrk="1" fontAlgn="auto" latinLnBrk="0" hangingPunct="1">
              <a:lnSpc>
                <a:spcPct val="90000"/>
              </a:lnSpc>
              <a:spcBef>
                <a:spcPts val="0"/>
              </a:spcBef>
              <a:spcAft>
                <a:spcPts val="867"/>
              </a:spcAft>
              <a:buClrTx/>
              <a:buSzTx/>
              <a:buFontTx/>
              <a:buNone/>
              <a:tabLst/>
              <a:defRPr/>
            </a:pPr>
            <a:r>
              <a:rPr lang="en-GB" sz="1200" b="1">
                <a:cs typeface="Arial"/>
              </a:rPr>
              <a:t>To support people to remain living well within their own homes and communities</a:t>
            </a:r>
          </a:p>
        </p:txBody>
      </p:sp>
      <p:sp>
        <p:nvSpPr>
          <p:cNvPr id="26" name="TextBox 25">
            <a:extLst>
              <a:ext uri="{FF2B5EF4-FFF2-40B4-BE49-F238E27FC236}">
                <a16:creationId xmlns:a16="http://schemas.microsoft.com/office/drawing/2014/main" id="{7551FF9B-B265-3FFA-9289-4F9B3D9D8E66}"/>
              </a:ext>
            </a:extLst>
          </p:cNvPr>
          <p:cNvSpPr txBox="1"/>
          <p:nvPr/>
        </p:nvSpPr>
        <p:spPr>
          <a:xfrm>
            <a:off x="1696239" y="2407721"/>
            <a:ext cx="7783323" cy="646331"/>
          </a:xfrm>
          <a:prstGeom prst="rect">
            <a:avLst/>
          </a:prstGeom>
          <a:noFill/>
        </p:spPr>
        <p:txBody>
          <a:bodyPr wrap="square" lIns="91440" tIns="45720" rIns="91440" bIns="45720" anchor="t">
            <a:spAutoFit/>
          </a:bodyPr>
          <a:lstStyle/>
          <a:p>
            <a:pPr algn="just" defTabSz="660380">
              <a:defRPr/>
            </a:pPr>
            <a:r>
              <a:rPr lang="en-GB" sz="1200">
                <a:cs typeface="Arial"/>
              </a:rPr>
              <a:t>Five work streams have been established to drive transformation focussed on building community capacity and  developing a resilient integrated Health and Social Care model. Focus for 2025/26 will be on for Aging Well Prevention and Early Intervention, Intermediate Care Services Review  and Falls Prevention</a:t>
            </a:r>
          </a:p>
        </p:txBody>
      </p:sp>
      <p:sp>
        <p:nvSpPr>
          <p:cNvPr id="31" name="TextBox 30">
            <a:extLst>
              <a:ext uri="{FF2B5EF4-FFF2-40B4-BE49-F238E27FC236}">
                <a16:creationId xmlns:a16="http://schemas.microsoft.com/office/drawing/2014/main" id="{A8191178-24CA-FEBA-D1E1-56B982730B3E}"/>
              </a:ext>
            </a:extLst>
          </p:cNvPr>
          <p:cNvSpPr txBox="1"/>
          <p:nvPr/>
        </p:nvSpPr>
        <p:spPr>
          <a:xfrm>
            <a:off x="1696239" y="4086588"/>
            <a:ext cx="7876953" cy="646331"/>
          </a:xfrm>
          <a:prstGeom prst="rect">
            <a:avLst/>
          </a:prstGeom>
          <a:noFill/>
        </p:spPr>
        <p:txBody>
          <a:bodyPr wrap="square">
            <a:spAutoFit/>
          </a:bodyPr>
          <a:lstStyle/>
          <a:p>
            <a:pPr marL="0" marR="0" lvl="0" indent="0" algn="just" defTabSz="1320759" rtl="0" eaLnBrk="1" fontAlgn="auto" latinLnBrk="0" hangingPunct="1">
              <a:lnSpc>
                <a:spcPct val="100000"/>
              </a:lnSpc>
              <a:spcBef>
                <a:spcPts val="0"/>
              </a:spcBef>
              <a:spcAft>
                <a:spcPts val="0"/>
              </a:spcAft>
              <a:buClrTx/>
              <a:buSzTx/>
              <a:buFontTx/>
              <a:buNone/>
              <a:tabLst/>
              <a:defRPr/>
            </a:pPr>
            <a:r>
              <a:rPr lang="en-GB" sz="1200">
                <a:cs typeface="Arial"/>
              </a:rPr>
              <a:t>The Regional Learning Disabilities Strategy continues to be implemented using  co-production principles to work in partnership, listen, respect and properly support individuals with learning disability. Priorities include: Transport Getting the Right Care and Support, enhanced community care support.</a:t>
            </a:r>
          </a:p>
        </p:txBody>
      </p:sp>
      <p:sp>
        <p:nvSpPr>
          <p:cNvPr id="38" name="TextBox 37">
            <a:extLst>
              <a:ext uri="{FF2B5EF4-FFF2-40B4-BE49-F238E27FC236}">
                <a16:creationId xmlns:a16="http://schemas.microsoft.com/office/drawing/2014/main" id="{6E0D24B1-34DC-A31C-6CA9-D4A9D79CF870}"/>
              </a:ext>
            </a:extLst>
          </p:cNvPr>
          <p:cNvSpPr txBox="1"/>
          <p:nvPr/>
        </p:nvSpPr>
        <p:spPr>
          <a:xfrm>
            <a:off x="344488" y="4870331"/>
            <a:ext cx="9228704" cy="655564"/>
          </a:xfrm>
          <a:prstGeom prst="rect">
            <a:avLst/>
          </a:prstGeom>
          <a:noFill/>
        </p:spPr>
        <p:txBody>
          <a:bodyPr wrap="square" lIns="91440" tIns="45720" rIns="91440" bIns="45720" anchor="t">
            <a:spAutoFit/>
          </a:bodyPr>
          <a:lstStyle/>
          <a:p>
            <a:pPr marR="0" lvl="0" indent="0" algn="just" fontAlgn="auto">
              <a:lnSpc>
                <a:spcPct val="90000"/>
              </a:lnSpc>
              <a:spcBef>
                <a:spcPts val="0"/>
              </a:spcBef>
              <a:spcAft>
                <a:spcPts val="0"/>
              </a:spcAft>
              <a:buClrTx/>
              <a:buSzTx/>
              <a:buFontTx/>
              <a:buNone/>
              <a:tabLst/>
              <a:defRPr/>
            </a:pPr>
            <a:r>
              <a:rPr lang="en-GB" sz="1400" b="1"/>
              <a:t>Carers</a:t>
            </a:r>
          </a:p>
          <a:p>
            <a:pPr marL="0" marR="0" lvl="0" indent="0" defTabSz="1320759" rtl="0" eaLnBrk="1" fontAlgn="auto" latinLnBrk="0" hangingPunct="1">
              <a:lnSpc>
                <a:spcPct val="100000"/>
              </a:lnSpc>
              <a:spcBef>
                <a:spcPts val="0"/>
              </a:spcBef>
              <a:spcAft>
                <a:spcPts val="867"/>
              </a:spcAft>
              <a:buClrTx/>
              <a:buSzTx/>
              <a:buFontTx/>
              <a:buNone/>
              <a:tabLst/>
              <a:defRPr/>
            </a:pPr>
            <a:r>
              <a:rPr lang="en-GB" sz="1200" b="1">
                <a:cs typeface="Arial"/>
              </a:rPr>
              <a:t>Unpaid carers are identified, recognised and supported to care. They have a life alongside caring and have a feeling of well-being throughout their care journey </a:t>
            </a:r>
          </a:p>
        </p:txBody>
      </p:sp>
      <p:sp>
        <p:nvSpPr>
          <p:cNvPr id="40" name="TextBox 39">
            <a:extLst>
              <a:ext uri="{FF2B5EF4-FFF2-40B4-BE49-F238E27FC236}">
                <a16:creationId xmlns:a16="http://schemas.microsoft.com/office/drawing/2014/main" id="{76BC1809-4C2B-D131-576A-792BF2387362}"/>
              </a:ext>
            </a:extLst>
          </p:cNvPr>
          <p:cNvSpPr txBox="1"/>
          <p:nvPr/>
        </p:nvSpPr>
        <p:spPr>
          <a:xfrm>
            <a:off x="1696239" y="5610770"/>
            <a:ext cx="7767658" cy="660708"/>
          </a:xfrm>
          <a:prstGeom prst="rect">
            <a:avLst/>
          </a:prstGeom>
          <a:noFill/>
        </p:spPr>
        <p:txBody>
          <a:bodyPr wrap="square" lIns="91440" tIns="45720" rIns="91440" bIns="45720" anchor="t">
            <a:spAutoFit/>
          </a:bodyPr>
          <a:lstStyle/>
          <a:p>
            <a:pPr marL="0" marR="0" lvl="0" indent="0" algn="just" defTabSz="660380" rtl="0" eaLnBrk="1" fontAlgn="auto" latinLnBrk="0" hangingPunct="1">
              <a:lnSpc>
                <a:spcPct val="100000"/>
              </a:lnSpc>
              <a:spcBef>
                <a:spcPts val="0"/>
              </a:spcBef>
              <a:spcAft>
                <a:spcPts val="0"/>
              </a:spcAft>
              <a:buClrTx/>
              <a:buSzTx/>
              <a:buFontTx/>
              <a:buNone/>
              <a:tabLst/>
              <a:defRPr/>
            </a:pPr>
            <a:r>
              <a:rPr lang="en-GB" sz="1200">
                <a:cs typeface="Arial"/>
              </a:rPr>
              <a:t>The priority for the Carers programme will be the implementation of the Carers Strategy,  which aspires to build upon previous successes and make changes where needed to transform services. Priorities 2025/26:  Access to services Information advice and assistance; young carers carer’s hub developments.</a:t>
            </a:r>
          </a:p>
        </p:txBody>
      </p:sp>
      <p:pic>
        <p:nvPicPr>
          <p:cNvPr id="1026" name="Picture 2" descr="The West Glamorgan Regional Partnership - Swansea Bay University Health  Board">
            <a:extLst>
              <a:ext uri="{FF2B5EF4-FFF2-40B4-BE49-F238E27FC236}">
                <a16:creationId xmlns:a16="http://schemas.microsoft.com/office/drawing/2014/main" id="{26D54F14-5A7F-9B07-374D-D95E18656D4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10" t="3175" r="67810" b="-1610"/>
          <a:stretch/>
        </p:blipFill>
        <p:spPr bwMode="auto">
          <a:xfrm>
            <a:off x="8633169" y="128118"/>
            <a:ext cx="964856" cy="90437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D7347700-2E69-9D1F-6CA6-9B36D19F93BC}"/>
              </a:ext>
            </a:extLst>
          </p:cNvPr>
          <p:cNvPicPr>
            <a:picLocks noChangeAspect="1"/>
          </p:cNvPicPr>
          <p:nvPr/>
        </p:nvPicPr>
        <p:blipFill>
          <a:blip r:embed="rId3"/>
          <a:stretch>
            <a:fillRect/>
          </a:stretch>
        </p:blipFill>
        <p:spPr>
          <a:xfrm>
            <a:off x="426438" y="2299060"/>
            <a:ext cx="1233288" cy="920073"/>
          </a:xfrm>
          <a:prstGeom prst="rect">
            <a:avLst/>
          </a:prstGeom>
        </p:spPr>
      </p:pic>
      <p:pic>
        <p:nvPicPr>
          <p:cNvPr id="2" name="Picture 1">
            <a:extLst>
              <a:ext uri="{FF2B5EF4-FFF2-40B4-BE49-F238E27FC236}">
                <a16:creationId xmlns:a16="http://schemas.microsoft.com/office/drawing/2014/main" id="{73FDD330-917E-2B07-8CB1-1E7388D9A9FF}"/>
              </a:ext>
            </a:extLst>
          </p:cNvPr>
          <p:cNvPicPr>
            <a:picLocks noChangeAspect="1"/>
          </p:cNvPicPr>
          <p:nvPr/>
        </p:nvPicPr>
        <p:blipFill>
          <a:blip r:embed="rId4"/>
          <a:stretch>
            <a:fillRect/>
          </a:stretch>
        </p:blipFill>
        <p:spPr>
          <a:xfrm>
            <a:off x="478616" y="3958435"/>
            <a:ext cx="1181110" cy="902638"/>
          </a:xfrm>
          <a:prstGeom prst="rect">
            <a:avLst/>
          </a:prstGeom>
        </p:spPr>
      </p:pic>
      <p:pic>
        <p:nvPicPr>
          <p:cNvPr id="3" name="Picture 2">
            <a:extLst>
              <a:ext uri="{FF2B5EF4-FFF2-40B4-BE49-F238E27FC236}">
                <a16:creationId xmlns:a16="http://schemas.microsoft.com/office/drawing/2014/main" id="{604DBA13-0861-972C-2A88-62A50DCBE470}"/>
              </a:ext>
            </a:extLst>
          </p:cNvPr>
          <p:cNvPicPr>
            <a:picLocks noChangeAspect="1"/>
          </p:cNvPicPr>
          <p:nvPr/>
        </p:nvPicPr>
        <p:blipFill>
          <a:blip r:embed="rId5"/>
          <a:stretch>
            <a:fillRect/>
          </a:stretch>
        </p:blipFill>
        <p:spPr>
          <a:xfrm>
            <a:off x="478616" y="5503270"/>
            <a:ext cx="1181110" cy="888274"/>
          </a:xfrm>
          <a:prstGeom prst="rect">
            <a:avLst/>
          </a:prstGeom>
        </p:spPr>
      </p:pic>
      <p:sp>
        <p:nvSpPr>
          <p:cNvPr id="7" name="TextBox 6">
            <a:extLst>
              <a:ext uri="{FF2B5EF4-FFF2-40B4-BE49-F238E27FC236}">
                <a16:creationId xmlns:a16="http://schemas.microsoft.com/office/drawing/2014/main" id="{0B979DEC-4F54-98D9-91CB-B5F19CC19AF7}"/>
              </a:ext>
            </a:extLst>
          </p:cNvPr>
          <p:cNvSpPr txBox="1"/>
          <p:nvPr/>
        </p:nvSpPr>
        <p:spPr>
          <a:xfrm>
            <a:off x="332808" y="1003433"/>
            <a:ext cx="9228704" cy="830997"/>
          </a:xfrm>
          <a:prstGeom prst="rect">
            <a:avLst/>
          </a:prstGeom>
          <a:noFill/>
        </p:spPr>
        <p:txBody>
          <a:bodyPr wrap="square">
            <a:spAutoFit/>
          </a:bodyPr>
          <a:lstStyle/>
          <a:p>
            <a:pPr algn="just"/>
            <a:r>
              <a:rPr kumimoji="0" lang="en-GB" sz="1200" b="0" i="0" u="none" strike="noStrike" kern="1200" cap="none" spc="0" normalizeH="0" baseline="0" noProof="0">
                <a:ln>
                  <a:noFill/>
                </a:ln>
                <a:solidFill>
                  <a:prstClr val="black"/>
                </a:solidFill>
                <a:effectLst/>
                <a:uLnTx/>
                <a:uFillTx/>
                <a:ea typeface="Verdana" panose="020B0604030504040204" pitchFamily="34" charset="0"/>
                <a:cs typeface="+mn-cs"/>
              </a:rPr>
              <a:t>The West Glamorgan Area Plan guides our work, focusing on the principles of person-centred care, prevention, early intervention, and seamless integration across services. This aligns with the vision set out in A Healthier Wales, which emphasises the importance of long-term, integrated services that support individuals to live healthier lives, with a focus on collaboration and shared responsibility in delivering health and care outcomes."</a:t>
            </a:r>
            <a:endParaRPr lang="en-GB" sz="1200"/>
          </a:p>
        </p:txBody>
      </p:sp>
      <p:sp>
        <p:nvSpPr>
          <p:cNvPr id="4" name="Slide Number Placeholder 3">
            <a:extLst>
              <a:ext uri="{FF2B5EF4-FFF2-40B4-BE49-F238E27FC236}">
                <a16:creationId xmlns:a16="http://schemas.microsoft.com/office/drawing/2014/main" id="{ECD8AFFD-1D83-92F2-3DE9-5E40AF53FB65}"/>
              </a:ext>
            </a:extLst>
          </p:cNvPr>
          <p:cNvSpPr>
            <a:spLocks noGrp="1"/>
          </p:cNvSpPr>
          <p:nvPr>
            <p:ph type="sldNum" sz="quarter" idx="12"/>
          </p:nvPr>
        </p:nvSpPr>
        <p:spPr/>
        <p:txBody>
          <a:bodyPr/>
          <a:lstStyle/>
          <a:p>
            <a:r>
              <a:rPr lang="en-GB"/>
              <a:t>85</a:t>
            </a:r>
            <a:endParaRPr lang="en-US"/>
          </a:p>
        </p:txBody>
      </p:sp>
    </p:spTree>
    <p:extLst>
      <p:ext uri="{BB962C8B-B14F-4D97-AF65-F5344CB8AC3E}">
        <p14:creationId xmlns:p14="http://schemas.microsoft.com/office/powerpoint/2010/main" val="199021842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52568F-523C-D1AE-0546-5620BF313FD2}"/>
              </a:ext>
            </a:extLst>
          </p:cNvPr>
          <p:cNvSpPr>
            <a:spLocks noGrp="1"/>
          </p:cNvSpPr>
          <p:nvPr>
            <p:ph type="sldNum" sz="quarter" idx="12"/>
          </p:nvPr>
        </p:nvSpPr>
        <p:spPr/>
        <p:txBody>
          <a:bodyPr/>
          <a:lstStyle/>
          <a:p>
            <a:r>
              <a:rPr lang="en-GB"/>
              <a:t>86</a:t>
            </a:r>
          </a:p>
        </p:txBody>
      </p:sp>
      <p:sp>
        <p:nvSpPr>
          <p:cNvPr id="5" name="TextBox 4">
            <a:extLst>
              <a:ext uri="{FF2B5EF4-FFF2-40B4-BE49-F238E27FC236}">
                <a16:creationId xmlns:a16="http://schemas.microsoft.com/office/drawing/2014/main" id="{2F9F2CBF-4BCE-18ED-051E-A59C9EF8AB5D}"/>
              </a:ext>
            </a:extLst>
          </p:cNvPr>
          <p:cNvSpPr txBox="1"/>
          <p:nvPr/>
        </p:nvSpPr>
        <p:spPr>
          <a:xfrm>
            <a:off x="307975" y="3169002"/>
            <a:ext cx="9253538"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t>Emotional Well-Being and Mental Health</a:t>
            </a:r>
          </a:p>
          <a:p>
            <a:pPr algn="just"/>
            <a:r>
              <a:rPr lang="en-GB" sz="1200" b="1">
                <a:cs typeface="Arial"/>
              </a:rPr>
              <a:t>To take a more preventative approach to the service- emphasising earlier intervention, emotional well-being and reducing the risk of MH difficulties escalating across West Glamorgan. Delivery focus for 202526 include: </a:t>
            </a:r>
          </a:p>
        </p:txBody>
      </p:sp>
      <p:sp>
        <p:nvSpPr>
          <p:cNvPr id="6" name="TextBox 5">
            <a:extLst>
              <a:ext uri="{FF2B5EF4-FFF2-40B4-BE49-F238E27FC236}">
                <a16:creationId xmlns:a16="http://schemas.microsoft.com/office/drawing/2014/main" id="{12256895-84C3-D45D-D4F2-970FA3441D2C}"/>
              </a:ext>
            </a:extLst>
          </p:cNvPr>
          <p:cNvSpPr txBox="1"/>
          <p:nvPr/>
        </p:nvSpPr>
        <p:spPr>
          <a:xfrm>
            <a:off x="1580415" y="3736664"/>
            <a:ext cx="7981098"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200">
                <a:latin typeface="Aptos"/>
                <a:ea typeface="Verdana"/>
                <a:cs typeface="Arial"/>
              </a:rPr>
              <a:t>Delivery focus in 2025/26 will include developing a new joint commissioning model to bring together people with lived experience, partners and organisations across the region. The model will support a co-produced approach to identifying needs, designing solutions and commissioning existing and innovative approaches in a joined-up way. We will simplify access to services by developing integrated, multi-agency front doors that provide clearer more streamlined pathways for people seeking support. We will enhance and refine our approach to empowering communities to generate their own solutions, and explore ways to make better use of evidence and data in decision making – ensuring services address current unmet needs and help prevent future problems.</a:t>
            </a:r>
            <a:endParaRPr lang="en-US" sz="1200">
              <a:latin typeface="Aptos"/>
              <a:ea typeface="Verdana"/>
              <a:cs typeface="Arial"/>
            </a:endParaRPr>
          </a:p>
        </p:txBody>
      </p:sp>
      <p:sp>
        <p:nvSpPr>
          <p:cNvPr id="7" name="TextBox 6">
            <a:extLst>
              <a:ext uri="{FF2B5EF4-FFF2-40B4-BE49-F238E27FC236}">
                <a16:creationId xmlns:a16="http://schemas.microsoft.com/office/drawing/2014/main" id="{E746955B-FD00-E8E5-5D6D-513367D3C0A0}"/>
              </a:ext>
            </a:extLst>
          </p:cNvPr>
          <p:cNvSpPr txBox="1"/>
          <p:nvPr/>
        </p:nvSpPr>
        <p:spPr>
          <a:xfrm>
            <a:off x="273002" y="4908082"/>
            <a:ext cx="9103361"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t>Dementia </a:t>
            </a:r>
          </a:p>
          <a:p>
            <a:r>
              <a:rPr lang="en-GB" sz="1200" b="1">
                <a:cs typeface="Arial"/>
              </a:rPr>
              <a:t>People with Dementia and their carers can access the services and support when, where and how they need it across health, social care and Voluntary services. </a:t>
            </a:r>
          </a:p>
        </p:txBody>
      </p:sp>
      <p:sp>
        <p:nvSpPr>
          <p:cNvPr id="8" name="TextBox 7">
            <a:extLst>
              <a:ext uri="{FF2B5EF4-FFF2-40B4-BE49-F238E27FC236}">
                <a16:creationId xmlns:a16="http://schemas.microsoft.com/office/drawing/2014/main" id="{AC18A419-E4B7-33E0-28B0-FA73E8C00572}"/>
              </a:ext>
            </a:extLst>
          </p:cNvPr>
          <p:cNvSpPr txBox="1"/>
          <p:nvPr/>
        </p:nvSpPr>
        <p:spPr>
          <a:xfrm>
            <a:off x="1584639" y="5522401"/>
            <a:ext cx="803943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200">
                <a:latin typeface="Aptos"/>
                <a:ea typeface="Verdana"/>
                <a:cs typeface="Arial"/>
              </a:rPr>
              <a:t>Our priorities include implementation of the 20 All Wales Dementia Standards and development of a  co-produced 5-year Regional Dementia Strategy. We will adopt the Dementia Friendly Hospital charter across all sites: To create hospital environments that are safe, supportive and responsive to the needs of people with dementia. To ensure that individuals receive comprehensive , coordinated care that addresses their cognitive, physical and emotional needs we will deliver Memory Assessment Services and we will see capital development including Dementia </a:t>
            </a:r>
            <a:r>
              <a:rPr lang="en-GB" sz="1200" err="1">
                <a:latin typeface="Aptos"/>
                <a:ea typeface="Verdana"/>
                <a:cs typeface="Arial"/>
              </a:rPr>
              <a:t>Hwbs</a:t>
            </a:r>
            <a:r>
              <a:rPr lang="en-GB" sz="1200">
                <a:latin typeface="Aptos"/>
                <a:ea typeface="Verdana"/>
                <a:cs typeface="Arial"/>
              </a:rPr>
              <a:t> and supported independence living. </a:t>
            </a:r>
            <a:endParaRPr lang="en-US" sz="1200">
              <a:latin typeface="Aptos"/>
              <a:ea typeface="Verdana"/>
              <a:cs typeface="Arial"/>
            </a:endParaRPr>
          </a:p>
        </p:txBody>
      </p:sp>
      <p:sp>
        <p:nvSpPr>
          <p:cNvPr id="9" name="Rectangle 8">
            <a:extLst>
              <a:ext uri="{FF2B5EF4-FFF2-40B4-BE49-F238E27FC236}">
                <a16:creationId xmlns:a16="http://schemas.microsoft.com/office/drawing/2014/main" id="{F80E146A-A104-A9D8-C6DD-DC9145EBF359}"/>
              </a:ext>
            </a:extLst>
          </p:cNvPr>
          <p:cNvSpPr/>
          <p:nvPr/>
        </p:nvSpPr>
        <p:spPr>
          <a:xfrm>
            <a:off x="273002" y="1666145"/>
            <a:ext cx="8766811" cy="971035"/>
          </a:xfrm>
          <a:prstGeom prst="rect">
            <a:avLst/>
          </a:prstGeom>
        </p:spPr>
        <p:txBody>
          <a:bodyPr wrap="square" lIns="91440" tIns="45720" rIns="91440" bIns="4572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R="0" lvl="0" indent="0" algn="just" fontAlgn="auto">
              <a:lnSpc>
                <a:spcPct val="90000"/>
              </a:lnSpc>
              <a:spcBef>
                <a:spcPts val="0"/>
              </a:spcBef>
              <a:buClrTx/>
              <a:buSzTx/>
              <a:buFontTx/>
              <a:buNone/>
              <a:tabLst/>
              <a:defRPr/>
            </a:pPr>
            <a:r>
              <a:rPr lang="en-GB" sz="1400" b="1"/>
              <a:t>Autism and NDD</a:t>
            </a:r>
          </a:p>
          <a:p>
            <a:pPr marL="0" marR="0" lvl="0" indent="0" algn="just" defTabSz="1320759" rtl="0" eaLnBrk="1" fontAlgn="auto" latinLnBrk="0" hangingPunct="1">
              <a:lnSpc>
                <a:spcPct val="100000"/>
              </a:lnSpc>
              <a:spcBef>
                <a:spcPts val="0"/>
              </a:spcBef>
              <a:spcAft>
                <a:spcPts val="867"/>
              </a:spcAft>
              <a:buClrTx/>
              <a:buSzTx/>
              <a:buFontTx/>
              <a:buNone/>
              <a:tabLst/>
              <a:defRPr/>
            </a:pPr>
            <a:r>
              <a:rPr lang="en-GB" sz="1200" b="1">
                <a:cs typeface="Arial"/>
              </a:rPr>
              <a:t>Ensure that people with neurodevelopmental disorders have access to the service and support they need  to participate fully  within their communities and lived fulfilled lives </a:t>
            </a:r>
            <a:r>
              <a:rPr lang="en-GB" sz="1200">
                <a:cs typeface="Arial"/>
              </a:rPr>
              <a:t> </a:t>
            </a:r>
          </a:p>
          <a:p>
            <a:pPr marL="0" marR="0" lvl="0" indent="0" defTabSz="1320759" rtl="0" eaLnBrk="1" fontAlgn="auto" latinLnBrk="0" hangingPunct="1">
              <a:lnSpc>
                <a:spcPct val="100000"/>
              </a:lnSpc>
              <a:spcBef>
                <a:spcPts val="0"/>
              </a:spcBef>
              <a:spcAft>
                <a:spcPts val="867"/>
              </a:spcAft>
              <a:buClrTx/>
              <a:buSzTx/>
              <a:buFontTx/>
              <a:buNone/>
              <a:tabLst/>
              <a:defRPr/>
            </a:pPr>
            <a:endParaRPr kumimoji="0" lang="en-GB" sz="1300" b="1" i="0" u="none" strike="noStrike" kern="1200" cap="none" spc="0" normalizeH="0" baseline="0" noProof="0">
              <a:ln>
                <a:noFill/>
              </a:ln>
              <a:solidFill>
                <a:schemeClr val="tx2">
                  <a:lumMod val="75000"/>
                  <a:lumOff val="25000"/>
                </a:schemeClr>
              </a:solidFill>
              <a:effectLst/>
              <a:uLnTx/>
              <a:uFillTx/>
              <a:latin typeface="Arial" panose="020B0604020202020204" pitchFamily="34" charset="0"/>
              <a:cs typeface="Arial" panose="020B0604020202020204" pitchFamily="34" charset="0"/>
            </a:endParaRPr>
          </a:p>
        </p:txBody>
      </p:sp>
      <p:sp>
        <p:nvSpPr>
          <p:cNvPr id="10" name="TextBox 12">
            <a:extLst>
              <a:ext uri="{FF2B5EF4-FFF2-40B4-BE49-F238E27FC236}">
                <a16:creationId xmlns:a16="http://schemas.microsoft.com/office/drawing/2014/main" id="{AEE2385C-AEDC-2949-7FED-73F51FDFCF9F}"/>
              </a:ext>
            </a:extLst>
          </p:cNvPr>
          <p:cNvSpPr txBox="1"/>
          <p:nvPr/>
        </p:nvSpPr>
        <p:spPr>
          <a:xfrm>
            <a:off x="1611772" y="2485999"/>
            <a:ext cx="7933127" cy="461665"/>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660380" rtl="0" eaLnBrk="1" fontAlgn="auto" latinLnBrk="0" hangingPunct="1">
              <a:lnSpc>
                <a:spcPct val="100000"/>
              </a:lnSpc>
              <a:spcBef>
                <a:spcPts val="0"/>
              </a:spcBef>
              <a:spcAft>
                <a:spcPts val="0"/>
              </a:spcAft>
              <a:buClrTx/>
              <a:buSzTx/>
              <a:buFontTx/>
              <a:buNone/>
              <a:tabLst/>
              <a:defRPr/>
            </a:pPr>
            <a:r>
              <a:rPr lang="en-GB" sz="1200">
                <a:cs typeface="Arial"/>
              </a:rPr>
              <a:t>This programme will ensure that people with neurodevelopmental conditions have access to the services and support they need to participate fully within their communities and live fulfilled lives regardless of an assessment or diagnosis. </a:t>
            </a:r>
          </a:p>
        </p:txBody>
      </p:sp>
      <p:pic>
        <p:nvPicPr>
          <p:cNvPr id="13" name="Picture 12">
            <a:extLst>
              <a:ext uri="{FF2B5EF4-FFF2-40B4-BE49-F238E27FC236}">
                <a16:creationId xmlns:a16="http://schemas.microsoft.com/office/drawing/2014/main" id="{3E028FCF-FD17-2064-1087-EF1475597852}"/>
              </a:ext>
            </a:extLst>
          </p:cNvPr>
          <p:cNvPicPr>
            <a:picLocks noChangeAspect="1"/>
          </p:cNvPicPr>
          <p:nvPr/>
        </p:nvPicPr>
        <p:blipFill>
          <a:blip r:embed="rId2"/>
          <a:stretch>
            <a:fillRect/>
          </a:stretch>
        </p:blipFill>
        <p:spPr>
          <a:xfrm>
            <a:off x="414286" y="2266334"/>
            <a:ext cx="1107789" cy="900996"/>
          </a:xfrm>
          <a:prstGeom prst="rect">
            <a:avLst/>
          </a:prstGeom>
        </p:spPr>
      </p:pic>
      <p:pic>
        <p:nvPicPr>
          <p:cNvPr id="14" name="Picture 13">
            <a:extLst>
              <a:ext uri="{FF2B5EF4-FFF2-40B4-BE49-F238E27FC236}">
                <a16:creationId xmlns:a16="http://schemas.microsoft.com/office/drawing/2014/main" id="{D0B49044-196E-FA92-9493-8F8B875A4DCC}"/>
              </a:ext>
            </a:extLst>
          </p:cNvPr>
          <p:cNvPicPr>
            <a:picLocks noChangeAspect="1"/>
          </p:cNvPicPr>
          <p:nvPr/>
        </p:nvPicPr>
        <p:blipFill>
          <a:blip r:embed="rId3"/>
          <a:stretch>
            <a:fillRect/>
          </a:stretch>
        </p:blipFill>
        <p:spPr>
          <a:xfrm>
            <a:off x="414286" y="3846110"/>
            <a:ext cx="1014408" cy="1044355"/>
          </a:xfrm>
          <a:prstGeom prst="rect">
            <a:avLst/>
          </a:prstGeom>
        </p:spPr>
      </p:pic>
      <p:pic>
        <p:nvPicPr>
          <p:cNvPr id="15" name="Picture 14">
            <a:extLst>
              <a:ext uri="{FF2B5EF4-FFF2-40B4-BE49-F238E27FC236}">
                <a16:creationId xmlns:a16="http://schemas.microsoft.com/office/drawing/2014/main" id="{A066BB84-ED3E-92CF-9B2D-72941F220DB8}"/>
              </a:ext>
            </a:extLst>
          </p:cNvPr>
          <p:cNvPicPr>
            <a:picLocks noChangeAspect="1"/>
          </p:cNvPicPr>
          <p:nvPr/>
        </p:nvPicPr>
        <p:blipFill>
          <a:blip r:embed="rId4"/>
          <a:stretch>
            <a:fillRect/>
          </a:stretch>
        </p:blipFill>
        <p:spPr>
          <a:xfrm>
            <a:off x="414286" y="5587205"/>
            <a:ext cx="1047638" cy="861113"/>
          </a:xfrm>
          <a:prstGeom prst="rect">
            <a:avLst/>
          </a:prstGeom>
        </p:spPr>
      </p:pic>
      <p:sp>
        <p:nvSpPr>
          <p:cNvPr id="16" name="Rectangle 15">
            <a:extLst>
              <a:ext uri="{FF2B5EF4-FFF2-40B4-BE49-F238E27FC236}">
                <a16:creationId xmlns:a16="http://schemas.microsoft.com/office/drawing/2014/main" id="{295937A2-83D8-E051-1412-28E22FE58602}"/>
              </a:ext>
            </a:extLst>
          </p:cNvPr>
          <p:cNvSpPr/>
          <p:nvPr/>
        </p:nvSpPr>
        <p:spPr>
          <a:xfrm>
            <a:off x="273002" y="363336"/>
            <a:ext cx="8268755" cy="852990"/>
          </a:xfrm>
          <a:prstGeom prst="rect">
            <a:avLst/>
          </a:prstGeom>
        </p:spPr>
        <p:txBody>
          <a:bodyPr wrap="square" lIns="91440" tIns="45720" rIns="91440" bIns="45720" anchor="t">
            <a:spAutoFit/>
          </a:bodyPr>
          <a:lstStyle/>
          <a:p>
            <a:pPr algn="just">
              <a:lnSpc>
                <a:spcPct val="90000"/>
              </a:lnSpc>
              <a:defRPr/>
            </a:pPr>
            <a:r>
              <a:rPr lang="en-GB" sz="1400" b="1"/>
              <a:t>Children and Young People</a:t>
            </a:r>
          </a:p>
          <a:p>
            <a:pPr marL="0" marR="0" lvl="0" indent="0" defTabSz="1320759" rtl="0" eaLnBrk="1" fontAlgn="auto" latinLnBrk="0" hangingPunct="1">
              <a:lnSpc>
                <a:spcPct val="100000"/>
              </a:lnSpc>
              <a:spcBef>
                <a:spcPts val="0"/>
              </a:spcBef>
              <a:spcAft>
                <a:spcPts val="867"/>
              </a:spcAft>
              <a:buClrTx/>
              <a:buSzTx/>
              <a:buFontTx/>
              <a:buNone/>
              <a:tabLst/>
              <a:defRPr/>
            </a:pPr>
            <a:r>
              <a:rPr lang="en-GB" sz="1200" b="1">
                <a:cs typeface="Arial"/>
              </a:rPr>
              <a:t>To support children and young people to be safe, healthy and prosperous</a:t>
            </a:r>
          </a:p>
          <a:p>
            <a:pPr>
              <a:defRPr/>
            </a:pPr>
            <a:endParaRPr lang="en-GB" sz="1733">
              <a:latin typeface="Calibri" panose="020F0502020204030204"/>
              <a:cs typeface="Arial" panose="020B0604020202020204" pitchFamily="34" charset="0"/>
            </a:endParaRPr>
          </a:p>
        </p:txBody>
      </p:sp>
      <p:sp>
        <p:nvSpPr>
          <p:cNvPr id="17" name="TextBox 16">
            <a:extLst>
              <a:ext uri="{FF2B5EF4-FFF2-40B4-BE49-F238E27FC236}">
                <a16:creationId xmlns:a16="http://schemas.microsoft.com/office/drawing/2014/main" id="{2E7D1971-BE91-6C88-8DBD-AF1709E05289}"/>
              </a:ext>
            </a:extLst>
          </p:cNvPr>
          <p:cNvSpPr txBox="1"/>
          <p:nvPr/>
        </p:nvSpPr>
        <p:spPr>
          <a:xfrm>
            <a:off x="1707225" y="923944"/>
            <a:ext cx="7837674" cy="646331"/>
          </a:xfrm>
          <a:prstGeom prst="rect">
            <a:avLst/>
          </a:prstGeom>
          <a:noFill/>
        </p:spPr>
        <p:txBody>
          <a:bodyPr wrap="square" lIns="91440" tIns="45720" rIns="91440" bIns="45720" anchor="t">
            <a:spAutoFit/>
          </a:bodyPr>
          <a:lstStyle/>
          <a:p>
            <a:pPr marR="0" lvl="0" algn="just" defTabSz="660380" rtl="0" eaLnBrk="1" fontAlgn="auto" latinLnBrk="0" hangingPunct="1">
              <a:lnSpc>
                <a:spcPct val="100000"/>
              </a:lnSpc>
              <a:spcBef>
                <a:spcPts val="0"/>
              </a:spcBef>
              <a:spcAft>
                <a:spcPts val="0"/>
              </a:spcAft>
              <a:buClrTx/>
              <a:buSzTx/>
              <a:tabLst/>
              <a:defRPr/>
            </a:pPr>
            <a:r>
              <a:rPr lang="en-GB" sz="1200">
                <a:cs typeface="Arial"/>
              </a:rPr>
              <a:t>To support children and young people to be safe, healthy and prosperous, the work programme will include the development of the following priorities : accommodation solutions, transition from child to adult services, improved access to emotional wellbeing and mental health support children’s services review.</a:t>
            </a:r>
          </a:p>
        </p:txBody>
      </p:sp>
      <p:pic>
        <p:nvPicPr>
          <p:cNvPr id="2" name="Picture 1">
            <a:extLst>
              <a:ext uri="{FF2B5EF4-FFF2-40B4-BE49-F238E27FC236}">
                <a16:creationId xmlns:a16="http://schemas.microsoft.com/office/drawing/2014/main" id="{21F3B574-9BF2-8FAC-BAC9-97FAFBBB4AA1}"/>
              </a:ext>
            </a:extLst>
          </p:cNvPr>
          <p:cNvPicPr>
            <a:picLocks noChangeAspect="1"/>
          </p:cNvPicPr>
          <p:nvPr/>
        </p:nvPicPr>
        <p:blipFill>
          <a:blip r:embed="rId5"/>
          <a:stretch>
            <a:fillRect/>
          </a:stretch>
        </p:blipFill>
        <p:spPr>
          <a:xfrm>
            <a:off x="399812" y="833738"/>
            <a:ext cx="1180603" cy="836648"/>
          </a:xfrm>
          <a:prstGeom prst="rect">
            <a:avLst/>
          </a:prstGeom>
        </p:spPr>
      </p:pic>
    </p:spTree>
    <p:extLst>
      <p:ext uri="{BB962C8B-B14F-4D97-AF65-F5344CB8AC3E}">
        <p14:creationId xmlns:p14="http://schemas.microsoft.com/office/powerpoint/2010/main" val="401352672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EDBAB-26E8-2F1D-C6E8-E8F0DFB07CEA}"/>
            </a:ext>
          </a:extLst>
        </p:cNvPr>
        <p:cNvGrpSpPr/>
        <p:nvPr/>
      </p:nvGrpSpPr>
      <p:grpSpPr>
        <a:xfrm>
          <a:off x="0" y="0"/>
          <a:ext cx="0" cy="0"/>
          <a:chOff x="0" y="0"/>
          <a:chExt cx="0" cy="0"/>
        </a:xfrm>
      </p:grpSpPr>
      <p:pic>
        <p:nvPicPr>
          <p:cNvPr id="5" name="Picture 4" descr="A rainbow in a black background&#10;&#10;AI-generated content may be incorrect.">
            <a:extLst>
              <a:ext uri="{FF2B5EF4-FFF2-40B4-BE49-F238E27FC236}">
                <a16:creationId xmlns:a16="http://schemas.microsoft.com/office/drawing/2014/main" id="{EC09017F-FC9C-D25C-41C6-8FCA04ADD90E}"/>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4" name="Slide Number Placeholder 3">
            <a:extLst>
              <a:ext uri="{FF2B5EF4-FFF2-40B4-BE49-F238E27FC236}">
                <a16:creationId xmlns:a16="http://schemas.microsoft.com/office/drawing/2014/main" id="{2EC20968-5BBF-07C8-5EE5-C7358946684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GB">
                <a:solidFill>
                  <a:prstClr val="black">
                    <a:tint val="82000"/>
                  </a:prstClr>
                </a:solidFill>
                <a:latin typeface="Aptos" panose="02110004020202020204"/>
              </a:rPr>
              <a:t>87</a:t>
            </a:r>
            <a:endParaRPr lang="en-GB" sz="900" b="0" i="0" u="none" strike="noStrike" kern="1200" cap="none" spc="0" normalizeH="0" baseline="0" noProof="0">
              <a:ln>
                <a:noFill/>
              </a:ln>
              <a:solidFill>
                <a:prstClr val="black">
                  <a:tint val="82000"/>
                </a:prstClr>
              </a:solidFill>
              <a:effectLst/>
              <a:uLnTx/>
              <a:uFillTx/>
              <a:latin typeface="Aptos" panose="02110004020202020204"/>
            </a:endParaRPr>
          </a:p>
        </p:txBody>
      </p:sp>
      <p:sp>
        <p:nvSpPr>
          <p:cNvPr id="33" name="TextBox 32">
            <a:extLst>
              <a:ext uri="{FF2B5EF4-FFF2-40B4-BE49-F238E27FC236}">
                <a16:creationId xmlns:a16="http://schemas.microsoft.com/office/drawing/2014/main" id="{5C333F2D-F9EB-0788-A294-5E2B2192F620}"/>
              </a:ext>
            </a:extLst>
          </p:cNvPr>
          <p:cNvSpPr txBox="1"/>
          <p:nvPr/>
        </p:nvSpPr>
        <p:spPr>
          <a:xfrm>
            <a:off x="167735" y="4613202"/>
            <a:ext cx="9299931" cy="2246769"/>
          </a:xfrm>
          <a:prstGeom prst="rect">
            <a:avLst/>
          </a:prstGeom>
          <a:noFill/>
        </p:spPr>
        <p:txBody>
          <a:bodyPr wrap="square" lIns="91440" tIns="45720" rIns="91440" bIns="45720" rtlCol="0" anchor="t">
            <a:spAutoFit/>
          </a:bodyPr>
          <a:lstStyle/>
          <a:p>
            <a:pPr marL="179705" indent="-179705" algn="just">
              <a:spcAft>
                <a:spcPts val="600"/>
              </a:spcAft>
              <a:buFont typeface="Arial" panose="020B0604020202020204" pitchFamily="34" charset="0"/>
              <a:buChar char="•"/>
              <a:defRPr/>
            </a:pPr>
            <a:r>
              <a:rPr lang="en-GB" sz="1200">
                <a:latin typeface="Aptos"/>
                <a:ea typeface="Verdana"/>
                <a:cs typeface="Arial"/>
              </a:rPr>
              <a:t>The Health Board are working with Swansea and Neath Port Talbot PSBs to support the transformation of Early Year’s services, with a focus on developing a strategic approach to integration of services.  Early Years </a:t>
            </a:r>
            <a:r>
              <a:rPr lang="en-GB" sz="1200" err="1">
                <a:latin typeface="Aptos"/>
                <a:ea typeface="Verdana"/>
                <a:cs typeface="Arial"/>
              </a:rPr>
              <a:t>Priniciples</a:t>
            </a:r>
            <a:r>
              <a:rPr lang="en-GB" sz="1200">
                <a:latin typeface="Aptos"/>
                <a:ea typeface="Verdana"/>
                <a:cs typeface="Arial"/>
              </a:rPr>
              <a:t> for Collaboration have been agreed by partners and  multi-agency pathways are included within the priorities for 2025/26.</a:t>
            </a:r>
          </a:p>
          <a:p>
            <a:pPr marL="179705" indent="-179705" algn="just">
              <a:spcAft>
                <a:spcPts val="600"/>
              </a:spcAft>
              <a:buFont typeface="Arial" panose="020B0604020202020204" pitchFamily="34" charset="0"/>
              <a:buChar char="•"/>
              <a:defRPr/>
            </a:pPr>
            <a:r>
              <a:rPr lang="en-GB" sz="1200">
                <a:latin typeface="Aptos"/>
                <a:ea typeface="Verdana"/>
                <a:cs typeface="Arial"/>
              </a:rPr>
              <a:t>Both PSBs are tackling the economy, and the Health Board must consider its role as anchor institution and play an active role in this area.  In 2025/26 the Health Board will continue to  play a key role in supporting the Swansea PSB with the developments at TATA Steel.</a:t>
            </a:r>
          </a:p>
          <a:p>
            <a:pPr marL="179705" indent="-179705" algn="just">
              <a:spcAft>
                <a:spcPts val="600"/>
              </a:spcAft>
              <a:buFont typeface="Arial" panose="020B0604020202020204" pitchFamily="34" charset="0"/>
              <a:buChar char="•"/>
              <a:defRPr/>
            </a:pPr>
            <a:r>
              <a:rPr lang="en-GB" sz="1200">
                <a:latin typeface="Aptos"/>
                <a:ea typeface="Verdana"/>
                <a:cs typeface="Arial"/>
              </a:rPr>
              <a:t>Community Safety Partnerships are visible within the governance of the PSBs.  SBUHB Safeguarding are supporting this area of work. The Healthy Relationships Strategy, is a joint 3-year Strategy between NPT Council and Swansea Bay University Health Board. </a:t>
            </a:r>
          </a:p>
          <a:p>
            <a:pPr marL="179705" indent="-179705" algn="just">
              <a:spcAft>
                <a:spcPts val="600"/>
              </a:spcAft>
              <a:buFont typeface="Arial" panose="020B0604020202020204" pitchFamily="34" charset="0"/>
              <a:buChar char="•"/>
              <a:defRPr/>
            </a:pPr>
            <a:r>
              <a:rPr lang="en-GB" sz="1200">
                <a:latin typeface="Aptos"/>
                <a:ea typeface="Verdana"/>
                <a:cs typeface="Arial"/>
              </a:rPr>
              <a:t>Developing a Strategic approach to climate adaptation is a priority for both PSBs, to understand climate related impacts on communities and existing inequalities, whilst understanding what actions need to be undertaken by the region.</a:t>
            </a:r>
          </a:p>
          <a:p>
            <a:pPr algn="just">
              <a:defRPr/>
            </a:pPr>
            <a:endParaRPr lang="en-GB" sz="1200">
              <a:solidFill>
                <a:schemeClr val="tx2">
                  <a:lumMod val="75000"/>
                  <a:lumOff val="25000"/>
                </a:schemeClr>
              </a:solidFill>
            </a:endParaRPr>
          </a:p>
        </p:txBody>
      </p:sp>
      <p:sp>
        <p:nvSpPr>
          <p:cNvPr id="8" name="TextBox 7">
            <a:extLst>
              <a:ext uri="{FF2B5EF4-FFF2-40B4-BE49-F238E27FC236}">
                <a16:creationId xmlns:a16="http://schemas.microsoft.com/office/drawing/2014/main" id="{1FB0AEB0-9573-D5E9-13AC-B732A402FFBF}"/>
              </a:ext>
            </a:extLst>
          </p:cNvPr>
          <p:cNvSpPr txBox="1"/>
          <p:nvPr/>
        </p:nvSpPr>
        <p:spPr>
          <a:xfrm>
            <a:off x="328013" y="292081"/>
            <a:ext cx="8760686" cy="369332"/>
          </a:xfrm>
          <a:prstGeom prst="rect">
            <a:avLst/>
          </a:prstGeom>
          <a:noFill/>
        </p:spPr>
        <p:txBody>
          <a:bodyPr wrap="square" lIns="91440" tIns="45720" rIns="91440" bIns="45720" anchor="t">
            <a:spAutoFit/>
          </a:bodyPr>
          <a:lstStyle/>
          <a:p>
            <a:r>
              <a:rPr lang="en-GB" b="1">
                <a:solidFill>
                  <a:srgbClr val="834AAD"/>
                </a:solidFill>
                <a:latin typeface="Aptos Black" panose="020F0502020204030204" pitchFamily="34" charset="0"/>
              </a:rPr>
              <a:t>Working with Our Public Service Boards:</a:t>
            </a:r>
          </a:p>
        </p:txBody>
      </p:sp>
      <p:sp>
        <p:nvSpPr>
          <p:cNvPr id="2" name="Rounded Rectangle 31">
            <a:extLst>
              <a:ext uri="{FF2B5EF4-FFF2-40B4-BE49-F238E27FC236}">
                <a16:creationId xmlns:a16="http://schemas.microsoft.com/office/drawing/2014/main" id="{F6579560-2DA8-B40B-335E-6D262E692D15}"/>
              </a:ext>
            </a:extLst>
          </p:cNvPr>
          <p:cNvSpPr/>
          <p:nvPr/>
        </p:nvSpPr>
        <p:spPr>
          <a:xfrm>
            <a:off x="511774" y="662610"/>
            <a:ext cx="2880000" cy="3924000"/>
          </a:xfrm>
          <a:prstGeom prst="roundRect">
            <a:avLst>
              <a:gd name="adj" fmla="val 2981"/>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Rounded Rectangle 32">
            <a:extLst>
              <a:ext uri="{FF2B5EF4-FFF2-40B4-BE49-F238E27FC236}">
                <a16:creationId xmlns:a16="http://schemas.microsoft.com/office/drawing/2014/main" id="{C842241F-5A77-5E04-1D00-63A9D83F7D75}"/>
              </a:ext>
            </a:extLst>
          </p:cNvPr>
          <p:cNvSpPr/>
          <p:nvPr/>
        </p:nvSpPr>
        <p:spPr>
          <a:xfrm>
            <a:off x="3540126" y="662610"/>
            <a:ext cx="2880000" cy="3924000"/>
          </a:xfrm>
          <a:prstGeom prst="roundRect">
            <a:avLst>
              <a:gd name="adj" fmla="val 2981"/>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Rounded Rectangle 33">
            <a:extLst>
              <a:ext uri="{FF2B5EF4-FFF2-40B4-BE49-F238E27FC236}">
                <a16:creationId xmlns:a16="http://schemas.microsoft.com/office/drawing/2014/main" id="{85940CE3-7D8E-6559-D785-2C2699CB7800}"/>
              </a:ext>
            </a:extLst>
          </p:cNvPr>
          <p:cNvSpPr/>
          <p:nvPr/>
        </p:nvSpPr>
        <p:spPr>
          <a:xfrm>
            <a:off x="6568478" y="662609"/>
            <a:ext cx="2880000" cy="3924000"/>
          </a:xfrm>
          <a:prstGeom prst="roundRect">
            <a:avLst>
              <a:gd name="adj" fmla="val 2981"/>
            </a:avLst>
          </a:prstGeom>
          <a:solidFill>
            <a:srgbClr val="FFE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GB">
              <a:solidFill>
                <a:schemeClr val="tx1"/>
              </a:solidFill>
            </a:endParaRPr>
          </a:p>
        </p:txBody>
      </p:sp>
      <p:sp>
        <p:nvSpPr>
          <p:cNvPr id="7" name="Rectangle 6">
            <a:extLst>
              <a:ext uri="{FF2B5EF4-FFF2-40B4-BE49-F238E27FC236}">
                <a16:creationId xmlns:a16="http://schemas.microsoft.com/office/drawing/2014/main" id="{84097349-4E81-6B46-7694-46052EFB659E}"/>
              </a:ext>
            </a:extLst>
          </p:cNvPr>
          <p:cNvSpPr/>
          <p:nvPr/>
        </p:nvSpPr>
        <p:spPr>
          <a:xfrm>
            <a:off x="6623536" y="1463439"/>
            <a:ext cx="1078500" cy="259558"/>
          </a:xfrm>
          <a:prstGeom prst="rect">
            <a:avLst/>
          </a:prstGeom>
        </p:spPr>
        <p:txBody>
          <a:bodyPr wrap="none">
            <a:spAutoFit/>
          </a:bodyPr>
          <a:lstStyle/>
          <a:p>
            <a:pPr marL="171450" indent="-171450">
              <a:lnSpc>
                <a:spcPct val="90000"/>
              </a:lnSpc>
              <a:spcBef>
                <a:spcPct val="0"/>
              </a:spcBef>
              <a:buFont typeface="Arial" panose="020B0604020202020204" pitchFamily="34" charset="0"/>
              <a:buChar char="•"/>
              <a:defRPr/>
            </a:pPr>
            <a:r>
              <a:rPr lang="en-GB" sz="1200">
                <a:cs typeface="Arial" panose="020B0604020202020204" pitchFamily="34" charset="0"/>
              </a:rPr>
              <a:t>Early Years</a:t>
            </a:r>
          </a:p>
        </p:txBody>
      </p:sp>
      <p:sp>
        <p:nvSpPr>
          <p:cNvPr id="9" name="Rectangle 8">
            <a:extLst>
              <a:ext uri="{FF2B5EF4-FFF2-40B4-BE49-F238E27FC236}">
                <a16:creationId xmlns:a16="http://schemas.microsoft.com/office/drawing/2014/main" id="{21A8C1AF-D85F-A29B-590F-86E6D4555E1B}"/>
              </a:ext>
            </a:extLst>
          </p:cNvPr>
          <p:cNvSpPr/>
          <p:nvPr/>
        </p:nvSpPr>
        <p:spPr>
          <a:xfrm>
            <a:off x="6557973" y="3470297"/>
            <a:ext cx="1758302" cy="259558"/>
          </a:xfrm>
          <a:prstGeom prst="rect">
            <a:avLst/>
          </a:prstGeom>
        </p:spPr>
        <p:txBody>
          <a:bodyPr wrap="none">
            <a:spAutoFit/>
          </a:bodyPr>
          <a:lstStyle/>
          <a:p>
            <a:pPr marL="171450" indent="-171450" algn="just">
              <a:lnSpc>
                <a:spcPct val="90000"/>
              </a:lnSpc>
              <a:spcBef>
                <a:spcPct val="0"/>
              </a:spcBef>
              <a:buFont typeface="Arial" panose="020B0604020202020204" pitchFamily="34" charset="0"/>
              <a:buChar char="•"/>
              <a:defRPr/>
            </a:pPr>
            <a:r>
              <a:rPr lang="en-GB" sz="1200">
                <a:cs typeface="Arial" panose="020B0604020202020204" pitchFamily="34" charset="0"/>
              </a:rPr>
              <a:t>Strong Communities </a:t>
            </a:r>
          </a:p>
        </p:txBody>
      </p:sp>
      <p:sp>
        <p:nvSpPr>
          <p:cNvPr id="10" name="Rectangle 9">
            <a:extLst>
              <a:ext uri="{FF2B5EF4-FFF2-40B4-BE49-F238E27FC236}">
                <a16:creationId xmlns:a16="http://schemas.microsoft.com/office/drawing/2014/main" id="{98F09688-E694-994B-940D-28946306A092}"/>
              </a:ext>
            </a:extLst>
          </p:cNvPr>
          <p:cNvSpPr/>
          <p:nvPr/>
        </p:nvSpPr>
        <p:spPr>
          <a:xfrm>
            <a:off x="6577089" y="4142120"/>
            <a:ext cx="2647874" cy="259558"/>
          </a:xfrm>
          <a:prstGeom prst="rect">
            <a:avLst/>
          </a:prstGeom>
        </p:spPr>
        <p:txBody>
          <a:bodyPr wrap="square">
            <a:spAutoFit/>
          </a:bodyPr>
          <a:lstStyle/>
          <a:p>
            <a:pPr marL="171450" indent="-171450">
              <a:lnSpc>
                <a:spcPct val="90000"/>
              </a:lnSpc>
              <a:spcBef>
                <a:spcPct val="0"/>
              </a:spcBef>
              <a:buFont typeface="Arial" panose="020B0604020202020204" pitchFamily="34" charset="0"/>
              <a:buChar char="•"/>
              <a:defRPr/>
            </a:pPr>
            <a:r>
              <a:rPr lang="en-GB" sz="1200">
                <a:cs typeface="Arial" panose="020B0604020202020204" pitchFamily="34" charset="0"/>
              </a:rPr>
              <a:t>Climate Change and Nature </a:t>
            </a:r>
          </a:p>
        </p:txBody>
      </p:sp>
      <p:sp>
        <p:nvSpPr>
          <p:cNvPr id="11" name="Rectangle 10">
            <a:extLst>
              <a:ext uri="{FF2B5EF4-FFF2-40B4-BE49-F238E27FC236}">
                <a16:creationId xmlns:a16="http://schemas.microsoft.com/office/drawing/2014/main" id="{DACC08E0-9D53-CF42-7722-45E34D5F5D9C}"/>
              </a:ext>
            </a:extLst>
          </p:cNvPr>
          <p:cNvSpPr/>
          <p:nvPr/>
        </p:nvSpPr>
        <p:spPr>
          <a:xfrm>
            <a:off x="6557973" y="2431010"/>
            <a:ext cx="1602362" cy="259558"/>
          </a:xfrm>
          <a:prstGeom prst="rect">
            <a:avLst/>
          </a:prstGeom>
        </p:spPr>
        <p:txBody>
          <a:bodyPr wrap="none">
            <a:spAutoFit/>
          </a:bodyPr>
          <a:lstStyle/>
          <a:p>
            <a:pPr marL="171450" indent="-171450">
              <a:lnSpc>
                <a:spcPct val="90000"/>
              </a:lnSpc>
              <a:spcBef>
                <a:spcPct val="0"/>
              </a:spcBef>
              <a:buFont typeface="Arial" panose="020B0604020202020204" pitchFamily="34" charset="0"/>
              <a:buChar char="•"/>
            </a:pPr>
            <a:r>
              <a:rPr lang="en-GB" sz="1200">
                <a:cs typeface="Arial" panose="020B0604020202020204" pitchFamily="34" charset="0"/>
              </a:rPr>
              <a:t>Live Well, Age Well</a:t>
            </a:r>
          </a:p>
        </p:txBody>
      </p:sp>
      <p:sp>
        <p:nvSpPr>
          <p:cNvPr id="12" name="Rectangle 11">
            <a:extLst>
              <a:ext uri="{FF2B5EF4-FFF2-40B4-BE49-F238E27FC236}">
                <a16:creationId xmlns:a16="http://schemas.microsoft.com/office/drawing/2014/main" id="{F768BDA8-EBEC-7496-B78F-93EDE920FD18}"/>
              </a:ext>
            </a:extLst>
          </p:cNvPr>
          <p:cNvSpPr/>
          <p:nvPr/>
        </p:nvSpPr>
        <p:spPr>
          <a:xfrm>
            <a:off x="490763" y="1437687"/>
            <a:ext cx="1465273" cy="259558"/>
          </a:xfrm>
          <a:prstGeom prst="rect">
            <a:avLst/>
          </a:prstGeom>
        </p:spPr>
        <p:txBody>
          <a:bodyPr wrap="none">
            <a:spAutoFit/>
          </a:bodyPr>
          <a:lstStyle/>
          <a:p>
            <a:pPr marL="171450" indent="-171450">
              <a:lnSpc>
                <a:spcPct val="90000"/>
              </a:lnSpc>
              <a:spcBef>
                <a:spcPct val="0"/>
              </a:spcBef>
              <a:buFont typeface="Arial" panose="020B0604020202020204" pitchFamily="34" charset="0"/>
              <a:buChar char="•"/>
              <a:defRPr/>
            </a:pPr>
            <a:r>
              <a:rPr lang="en-GB" sz="1200">
                <a:cs typeface="Arial" panose="020B0604020202020204" pitchFamily="34" charset="0"/>
              </a:rPr>
              <a:t>Best Start in Life </a:t>
            </a:r>
          </a:p>
        </p:txBody>
      </p:sp>
      <p:sp>
        <p:nvSpPr>
          <p:cNvPr id="13" name="Rectangle 12">
            <a:extLst>
              <a:ext uri="{FF2B5EF4-FFF2-40B4-BE49-F238E27FC236}">
                <a16:creationId xmlns:a16="http://schemas.microsoft.com/office/drawing/2014/main" id="{19779129-99C4-C46F-5D09-026D865D351F}"/>
              </a:ext>
            </a:extLst>
          </p:cNvPr>
          <p:cNvSpPr/>
          <p:nvPr/>
        </p:nvSpPr>
        <p:spPr>
          <a:xfrm>
            <a:off x="484735" y="3448688"/>
            <a:ext cx="3017989" cy="259558"/>
          </a:xfrm>
          <a:prstGeom prst="rect">
            <a:avLst/>
          </a:prstGeom>
        </p:spPr>
        <p:txBody>
          <a:bodyPr wrap="square">
            <a:spAutoFit/>
          </a:bodyPr>
          <a:lstStyle/>
          <a:p>
            <a:pPr marL="171450" indent="-171450">
              <a:lnSpc>
                <a:spcPct val="90000"/>
              </a:lnSpc>
              <a:spcBef>
                <a:spcPct val="0"/>
              </a:spcBef>
              <a:buFont typeface="Arial" panose="020B0604020202020204" pitchFamily="34" charset="0"/>
              <a:buChar char="•"/>
              <a:defRPr/>
            </a:pPr>
            <a:r>
              <a:rPr lang="en-GB" sz="1200">
                <a:cs typeface="Arial" panose="020B0604020202020204" pitchFamily="34" charset="0"/>
              </a:rPr>
              <a:t>Thriving and Sustainable Communities</a:t>
            </a:r>
          </a:p>
        </p:txBody>
      </p:sp>
      <p:sp>
        <p:nvSpPr>
          <p:cNvPr id="14" name="Rectangle 13">
            <a:extLst>
              <a:ext uri="{FF2B5EF4-FFF2-40B4-BE49-F238E27FC236}">
                <a16:creationId xmlns:a16="http://schemas.microsoft.com/office/drawing/2014/main" id="{140C0A9D-4541-2A6B-F962-C4ED38DADB8F}"/>
              </a:ext>
            </a:extLst>
          </p:cNvPr>
          <p:cNvSpPr/>
          <p:nvPr/>
        </p:nvSpPr>
        <p:spPr>
          <a:xfrm>
            <a:off x="469752" y="4161094"/>
            <a:ext cx="2938197" cy="259558"/>
          </a:xfrm>
          <a:prstGeom prst="rect">
            <a:avLst/>
          </a:prstGeom>
        </p:spPr>
        <p:txBody>
          <a:bodyPr wrap="square">
            <a:spAutoFit/>
          </a:bodyPr>
          <a:lstStyle/>
          <a:p>
            <a:pPr marL="171450" indent="-171450">
              <a:lnSpc>
                <a:spcPct val="90000"/>
              </a:lnSpc>
              <a:spcBef>
                <a:spcPct val="0"/>
              </a:spcBef>
              <a:buFont typeface="Arial" panose="020B0604020202020204" pitchFamily="34" charset="0"/>
              <a:buChar char="•"/>
              <a:defRPr/>
            </a:pPr>
            <a:r>
              <a:rPr lang="en-GB" sz="1200">
                <a:cs typeface="Arial" panose="020B0604020202020204" pitchFamily="34" charset="0"/>
              </a:rPr>
              <a:t>Environment, Culture and Heritage</a:t>
            </a:r>
          </a:p>
        </p:txBody>
      </p:sp>
      <p:sp>
        <p:nvSpPr>
          <p:cNvPr id="15" name="Rectangle 14">
            <a:extLst>
              <a:ext uri="{FF2B5EF4-FFF2-40B4-BE49-F238E27FC236}">
                <a16:creationId xmlns:a16="http://schemas.microsoft.com/office/drawing/2014/main" id="{23157082-2AD4-C967-AFE7-3E6FA1FE11AC}"/>
              </a:ext>
            </a:extLst>
          </p:cNvPr>
          <p:cNvSpPr/>
          <p:nvPr/>
        </p:nvSpPr>
        <p:spPr>
          <a:xfrm>
            <a:off x="469752" y="2378120"/>
            <a:ext cx="2890506" cy="461665"/>
          </a:xfrm>
          <a:prstGeom prst="rect">
            <a:avLst/>
          </a:prstGeom>
        </p:spPr>
        <p:txBody>
          <a:bodyPr wrap="square">
            <a:spAutoFit/>
          </a:bodyPr>
          <a:lstStyle/>
          <a:p>
            <a:pPr marL="180000" indent="-180000">
              <a:buFont typeface="Arial" panose="020B0604020202020204" pitchFamily="34" charset="0"/>
              <a:buChar char="•"/>
              <a:defRPr/>
            </a:pPr>
            <a:r>
              <a:rPr lang="en-GB" sz="1200">
                <a:cs typeface="Arial" panose="020B0604020202020204" pitchFamily="34" charset="0"/>
              </a:rPr>
              <a:t>Secure, green and well-paid jobs and improved skills</a:t>
            </a:r>
          </a:p>
        </p:txBody>
      </p:sp>
      <p:sp>
        <p:nvSpPr>
          <p:cNvPr id="16" name="Rectangle 15">
            <a:extLst>
              <a:ext uri="{FF2B5EF4-FFF2-40B4-BE49-F238E27FC236}">
                <a16:creationId xmlns:a16="http://schemas.microsoft.com/office/drawing/2014/main" id="{4BE045AE-1983-8861-FAB3-08A75F7D077B}"/>
              </a:ext>
            </a:extLst>
          </p:cNvPr>
          <p:cNvSpPr/>
          <p:nvPr/>
        </p:nvSpPr>
        <p:spPr>
          <a:xfrm>
            <a:off x="3540125" y="3197501"/>
            <a:ext cx="2901012" cy="794064"/>
          </a:xfrm>
          <a:prstGeom prst="rect">
            <a:avLst/>
          </a:prstGeom>
        </p:spPr>
        <p:txBody>
          <a:bodyPr wrap="square">
            <a:spAutoFit/>
          </a:bodyPr>
          <a:lstStyle/>
          <a:p>
            <a:pPr marL="171450" lvl="0" indent="-171450">
              <a:lnSpc>
                <a:spcPct val="90000"/>
              </a:lnSpc>
              <a:spcBef>
                <a:spcPct val="0"/>
              </a:spcBef>
              <a:buFont typeface="Arial" panose="020B0604020202020204" pitchFamily="34" charset="0"/>
              <a:buChar char="•"/>
              <a:defRPr/>
            </a:pPr>
            <a:r>
              <a:rPr lang="en-GB" sz="1200">
                <a:cs typeface="Arial" panose="020B0604020202020204" pitchFamily="34" charset="0"/>
              </a:rPr>
              <a:t>Healthy and sustainable places are created through placemaking</a:t>
            </a:r>
          </a:p>
          <a:p>
            <a:pPr marL="171450" indent="-171450">
              <a:buFont typeface="Arial" panose="020B0604020202020204" pitchFamily="34" charset="0"/>
              <a:buChar char="•"/>
              <a:defRPr/>
            </a:pPr>
            <a:r>
              <a:rPr lang="en-GB" sz="1200">
                <a:cs typeface="Arial" panose="020B0604020202020204" pitchFamily="34" charset="0"/>
              </a:rPr>
              <a:t>Racism, discrimination and their outcomes are tackled</a:t>
            </a:r>
          </a:p>
        </p:txBody>
      </p:sp>
      <p:sp>
        <p:nvSpPr>
          <p:cNvPr id="17" name="Rounded Rectangle 21">
            <a:extLst>
              <a:ext uri="{FF2B5EF4-FFF2-40B4-BE49-F238E27FC236}">
                <a16:creationId xmlns:a16="http://schemas.microsoft.com/office/drawing/2014/main" id="{7604D7E2-6FA4-A013-846D-6EB1B2532A47}"/>
              </a:ext>
            </a:extLst>
          </p:cNvPr>
          <p:cNvSpPr/>
          <p:nvPr/>
        </p:nvSpPr>
        <p:spPr>
          <a:xfrm>
            <a:off x="486149" y="675685"/>
            <a:ext cx="2221189" cy="466913"/>
          </a:xfrm>
          <a:prstGeom prst="roundRect">
            <a:avLst>
              <a:gd name="adj" fmla="val 13915"/>
            </a:avLst>
          </a:prstGeom>
          <a:solidFill>
            <a:schemeClr val="tx2">
              <a:lumMod val="10000"/>
              <a:lumOff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a:solidFill>
                  <a:schemeClr val="tx1"/>
                </a:solidFill>
                <a:latin typeface="Arial Black" panose="020B0A04020102020204" pitchFamily="34" charset="0"/>
                <a:cs typeface="Arial" panose="020B0604020202020204" pitchFamily="34" charset="0"/>
              </a:rPr>
              <a:t>Neath Port Talbot PSB Objectives</a:t>
            </a:r>
          </a:p>
        </p:txBody>
      </p:sp>
      <p:sp>
        <p:nvSpPr>
          <p:cNvPr id="18" name="Rectangle 17">
            <a:extLst>
              <a:ext uri="{FF2B5EF4-FFF2-40B4-BE49-F238E27FC236}">
                <a16:creationId xmlns:a16="http://schemas.microsoft.com/office/drawing/2014/main" id="{8926D2C3-3D9C-5AD3-A65E-1DFDC4F1A65A}"/>
              </a:ext>
            </a:extLst>
          </p:cNvPr>
          <p:cNvSpPr/>
          <p:nvPr/>
        </p:nvSpPr>
        <p:spPr>
          <a:xfrm>
            <a:off x="3481930" y="1177720"/>
            <a:ext cx="3120595" cy="830997"/>
          </a:xfrm>
          <a:prstGeom prst="rect">
            <a:avLst/>
          </a:prstGeom>
        </p:spPr>
        <p:txBody>
          <a:bodyPr wrap="square">
            <a:spAutoFit/>
          </a:bodyPr>
          <a:lstStyle/>
          <a:p>
            <a:pPr marL="180000" lvl="0" indent="-180000">
              <a:buFont typeface="Arial" panose="020B0604020202020204" pitchFamily="34" charset="0"/>
              <a:buChar char="•"/>
              <a:defRPr/>
            </a:pPr>
            <a:r>
              <a:rPr lang="en-GB" sz="1200">
                <a:cs typeface="Arial" panose="020B0604020202020204" pitchFamily="34" charset="0"/>
              </a:rPr>
              <a:t>Every child has the best start in life</a:t>
            </a:r>
          </a:p>
          <a:p>
            <a:pPr marL="180000" lvl="0" indent="-180000">
              <a:buFont typeface="Arial" panose="020B0604020202020204" pitchFamily="34" charset="0"/>
              <a:buChar char="•"/>
              <a:defRPr/>
            </a:pPr>
            <a:r>
              <a:rPr lang="en-GB" sz="1200">
                <a:cs typeface="Arial" panose="020B0604020202020204" pitchFamily="34" charset="0"/>
              </a:rPr>
              <a:t>All children, young people and adults are enabled to maximise their capabilities and have control over their lives</a:t>
            </a:r>
          </a:p>
        </p:txBody>
      </p:sp>
      <p:sp>
        <p:nvSpPr>
          <p:cNvPr id="19" name="Rectangle 18">
            <a:extLst>
              <a:ext uri="{FF2B5EF4-FFF2-40B4-BE49-F238E27FC236}">
                <a16:creationId xmlns:a16="http://schemas.microsoft.com/office/drawing/2014/main" id="{BF6DD244-F095-FA14-8A59-4269D52BD290}"/>
              </a:ext>
            </a:extLst>
          </p:cNvPr>
          <p:cNvSpPr/>
          <p:nvPr/>
        </p:nvSpPr>
        <p:spPr>
          <a:xfrm>
            <a:off x="3540125" y="4058694"/>
            <a:ext cx="2901011" cy="461665"/>
          </a:xfrm>
          <a:prstGeom prst="rect">
            <a:avLst/>
          </a:prstGeom>
        </p:spPr>
        <p:txBody>
          <a:bodyPr wrap="square">
            <a:spAutoFit/>
          </a:bodyPr>
          <a:lstStyle/>
          <a:p>
            <a:pPr marL="285750" lvl="0" indent="-285750">
              <a:buFont typeface="Arial" panose="020B0604020202020204" pitchFamily="34" charset="0"/>
              <a:buChar char="•"/>
              <a:defRPr/>
            </a:pPr>
            <a:r>
              <a:rPr lang="en-GB" sz="1200">
                <a:cs typeface="Arial" panose="020B0604020202020204" pitchFamily="34" charset="0"/>
              </a:rPr>
              <a:t>Environmental sustainability and health equity are pursued together</a:t>
            </a:r>
          </a:p>
        </p:txBody>
      </p:sp>
      <p:sp>
        <p:nvSpPr>
          <p:cNvPr id="20" name="Rounded Rectangle 34">
            <a:extLst>
              <a:ext uri="{FF2B5EF4-FFF2-40B4-BE49-F238E27FC236}">
                <a16:creationId xmlns:a16="http://schemas.microsoft.com/office/drawing/2014/main" id="{C2D223DD-FA7D-3520-4D19-F920DE9238B1}"/>
              </a:ext>
            </a:extLst>
          </p:cNvPr>
          <p:cNvSpPr/>
          <p:nvPr/>
        </p:nvSpPr>
        <p:spPr>
          <a:xfrm>
            <a:off x="6609855" y="653279"/>
            <a:ext cx="2163923" cy="466913"/>
          </a:xfrm>
          <a:prstGeom prst="roundRect">
            <a:avLst>
              <a:gd name="adj" fmla="val 13915"/>
            </a:avLst>
          </a:prstGeom>
          <a:solidFill>
            <a:srgbClr val="FFECA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a:solidFill>
                  <a:schemeClr val="tx1"/>
                </a:solidFill>
                <a:latin typeface="Arial Black" panose="020B0A04020102020204" pitchFamily="34" charset="0"/>
                <a:cs typeface="Arial" panose="020B0604020202020204" pitchFamily="34" charset="0"/>
              </a:rPr>
              <a:t>Swansea PSB Objectives</a:t>
            </a:r>
          </a:p>
        </p:txBody>
      </p:sp>
      <p:sp>
        <p:nvSpPr>
          <p:cNvPr id="21" name="Rounded Rectangle 35">
            <a:extLst>
              <a:ext uri="{FF2B5EF4-FFF2-40B4-BE49-F238E27FC236}">
                <a16:creationId xmlns:a16="http://schemas.microsoft.com/office/drawing/2014/main" id="{24F9788F-97A3-B3F7-2284-DB9F7F62CD65}"/>
              </a:ext>
            </a:extLst>
          </p:cNvPr>
          <p:cNvSpPr/>
          <p:nvPr/>
        </p:nvSpPr>
        <p:spPr>
          <a:xfrm>
            <a:off x="3529620" y="661413"/>
            <a:ext cx="2216576" cy="507099"/>
          </a:xfrm>
          <a:prstGeom prst="roundRect">
            <a:avLst>
              <a:gd name="adj" fmla="val 13915"/>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GB" sz="1100" b="1">
                <a:solidFill>
                  <a:schemeClr val="tx1"/>
                </a:solidFill>
                <a:latin typeface="Arial Black" panose="020B0A04020102020204" pitchFamily="34" charset="0"/>
                <a:cs typeface="Arial" panose="020B0604020202020204" pitchFamily="34" charset="0"/>
              </a:rPr>
              <a:t>Swansea Bay UHB Wellbeing Objectives</a:t>
            </a:r>
          </a:p>
        </p:txBody>
      </p:sp>
      <p:sp>
        <p:nvSpPr>
          <p:cNvPr id="22" name="Rounded Rectangle 36">
            <a:extLst>
              <a:ext uri="{FF2B5EF4-FFF2-40B4-BE49-F238E27FC236}">
                <a16:creationId xmlns:a16="http://schemas.microsoft.com/office/drawing/2014/main" id="{3360D2D7-F026-DBA9-C6DC-45829934FA7E}"/>
              </a:ext>
            </a:extLst>
          </p:cNvPr>
          <p:cNvSpPr/>
          <p:nvPr/>
        </p:nvSpPr>
        <p:spPr>
          <a:xfrm>
            <a:off x="490763" y="1145284"/>
            <a:ext cx="8978726" cy="830997"/>
          </a:xfrm>
          <a:prstGeom prst="roundRect">
            <a:avLst>
              <a:gd name="adj" fmla="val 5981"/>
            </a:avLst>
          </a:prstGeom>
          <a:noFill/>
          <a:ln w="3810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3" name="Rounded Rectangle 37">
            <a:extLst>
              <a:ext uri="{FF2B5EF4-FFF2-40B4-BE49-F238E27FC236}">
                <a16:creationId xmlns:a16="http://schemas.microsoft.com/office/drawing/2014/main" id="{82D2294D-A8C8-8735-1523-A723664BD26B}"/>
              </a:ext>
            </a:extLst>
          </p:cNvPr>
          <p:cNvSpPr/>
          <p:nvPr/>
        </p:nvSpPr>
        <p:spPr>
          <a:xfrm>
            <a:off x="484736" y="2036001"/>
            <a:ext cx="8978726" cy="1094371"/>
          </a:xfrm>
          <a:prstGeom prst="roundRect">
            <a:avLst>
              <a:gd name="adj" fmla="val 5364"/>
            </a:avLst>
          </a:prstGeom>
          <a:noFill/>
          <a:ln w="38100">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4" name="Rounded Rectangle 38">
            <a:extLst>
              <a:ext uri="{FF2B5EF4-FFF2-40B4-BE49-F238E27FC236}">
                <a16:creationId xmlns:a16="http://schemas.microsoft.com/office/drawing/2014/main" id="{EF8BB166-678F-D75E-571A-0FC022A6237E}"/>
              </a:ext>
            </a:extLst>
          </p:cNvPr>
          <p:cNvSpPr/>
          <p:nvPr/>
        </p:nvSpPr>
        <p:spPr>
          <a:xfrm>
            <a:off x="475112" y="3203812"/>
            <a:ext cx="8973365" cy="756181"/>
          </a:xfrm>
          <a:prstGeom prst="roundRect">
            <a:avLst>
              <a:gd name="adj" fmla="val 8399"/>
            </a:avLst>
          </a:prstGeom>
          <a:noFill/>
          <a:ln w="38100">
            <a:solidFill>
              <a:srgbClr val="5465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5" name="Rounded Rectangle 39">
            <a:extLst>
              <a:ext uri="{FF2B5EF4-FFF2-40B4-BE49-F238E27FC236}">
                <a16:creationId xmlns:a16="http://schemas.microsoft.com/office/drawing/2014/main" id="{68C2DBBF-94DC-72B8-6887-C68FD24F83AA}"/>
              </a:ext>
            </a:extLst>
          </p:cNvPr>
          <p:cNvSpPr/>
          <p:nvPr/>
        </p:nvSpPr>
        <p:spPr>
          <a:xfrm>
            <a:off x="484735" y="4038824"/>
            <a:ext cx="8984753" cy="475429"/>
          </a:xfrm>
          <a:prstGeom prst="roundRect">
            <a:avLst>
              <a:gd name="adj" fmla="val 8984"/>
            </a:avLst>
          </a:prstGeom>
          <a:noFill/>
          <a:ln w="38100">
            <a:solidFill>
              <a:srgbClr val="08C2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Rectangle 25">
            <a:extLst>
              <a:ext uri="{FF2B5EF4-FFF2-40B4-BE49-F238E27FC236}">
                <a16:creationId xmlns:a16="http://schemas.microsoft.com/office/drawing/2014/main" id="{A05495EE-60A3-4400-667D-7EA323C01F98}"/>
              </a:ext>
            </a:extLst>
          </p:cNvPr>
          <p:cNvSpPr/>
          <p:nvPr/>
        </p:nvSpPr>
        <p:spPr>
          <a:xfrm>
            <a:off x="3455789" y="2008717"/>
            <a:ext cx="3091678" cy="1200329"/>
          </a:xfrm>
          <a:prstGeom prst="rect">
            <a:avLst/>
          </a:prstGeom>
        </p:spPr>
        <p:txBody>
          <a:bodyPr wrap="square">
            <a:spAutoFit/>
          </a:bodyPr>
          <a:lstStyle/>
          <a:p>
            <a:pPr marL="180000" indent="-180000">
              <a:buFont typeface="Arial" panose="020B0604020202020204" pitchFamily="34" charset="0"/>
              <a:buChar char="•"/>
              <a:defRPr/>
            </a:pPr>
            <a:r>
              <a:rPr lang="en-GB" sz="1200">
                <a:cs typeface="Arial" panose="020B0604020202020204" pitchFamily="34" charset="0"/>
              </a:rPr>
              <a:t>Good work and fair employment is created for all</a:t>
            </a:r>
          </a:p>
          <a:p>
            <a:pPr marL="180000" indent="-180000">
              <a:buFont typeface="Arial" panose="020B0604020202020204" pitchFamily="34" charset="0"/>
              <a:buChar char="•"/>
              <a:defRPr/>
            </a:pPr>
            <a:r>
              <a:rPr lang="en-GB" sz="1200">
                <a:cs typeface="Arial" panose="020B0604020202020204" pitchFamily="34" charset="0"/>
              </a:rPr>
              <a:t>A healthy standard of living is ensured for all</a:t>
            </a:r>
          </a:p>
          <a:p>
            <a:pPr marL="180000" indent="-180000">
              <a:buFont typeface="Arial" panose="020B0604020202020204" pitchFamily="34" charset="0"/>
              <a:buChar char="•"/>
              <a:defRPr/>
            </a:pPr>
            <a:r>
              <a:rPr lang="en-GB" sz="1200">
                <a:cs typeface="Arial" panose="020B0604020202020204" pitchFamily="34" charset="0"/>
              </a:rPr>
              <a:t>The role and impact of ill-health prevention is strengthened</a:t>
            </a:r>
          </a:p>
        </p:txBody>
      </p:sp>
      <p:pic>
        <p:nvPicPr>
          <p:cNvPr id="27" name="Picture 26">
            <a:extLst>
              <a:ext uri="{FF2B5EF4-FFF2-40B4-BE49-F238E27FC236}">
                <a16:creationId xmlns:a16="http://schemas.microsoft.com/office/drawing/2014/main" id="{CA9936E9-E666-798D-61E5-7902DC96A0FF}"/>
              </a:ext>
            </a:extLst>
          </p:cNvPr>
          <p:cNvPicPr>
            <a:picLocks noChangeAspect="1"/>
          </p:cNvPicPr>
          <p:nvPr/>
        </p:nvPicPr>
        <p:blipFill>
          <a:blip r:embed="rId3"/>
          <a:stretch>
            <a:fillRect/>
          </a:stretch>
        </p:blipFill>
        <p:spPr>
          <a:xfrm>
            <a:off x="2745050" y="648811"/>
            <a:ext cx="644068" cy="475848"/>
          </a:xfrm>
          <a:prstGeom prst="roundRect">
            <a:avLst>
              <a:gd name="adj" fmla="val 12184"/>
            </a:avLst>
          </a:prstGeom>
        </p:spPr>
      </p:pic>
      <p:pic>
        <p:nvPicPr>
          <p:cNvPr id="28" name="Picture 27">
            <a:extLst>
              <a:ext uri="{FF2B5EF4-FFF2-40B4-BE49-F238E27FC236}">
                <a16:creationId xmlns:a16="http://schemas.microsoft.com/office/drawing/2014/main" id="{F92D4A1E-3A5A-C008-E207-C4D3AC56FD3A}"/>
              </a:ext>
            </a:extLst>
          </p:cNvPr>
          <p:cNvPicPr>
            <a:picLocks noChangeAspect="1"/>
          </p:cNvPicPr>
          <p:nvPr/>
        </p:nvPicPr>
        <p:blipFill>
          <a:blip r:embed="rId4"/>
          <a:stretch>
            <a:fillRect/>
          </a:stretch>
        </p:blipFill>
        <p:spPr>
          <a:xfrm>
            <a:off x="5712830" y="662609"/>
            <a:ext cx="644532" cy="424236"/>
          </a:xfrm>
          <a:prstGeom prst="roundRect">
            <a:avLst>
              <a:gd name="adj" fmla="val 9909"/>
            </a:avLst>
          </a:prstGeom>
        </p:spPr>
      </p:pic>
      <p:pic>
        <p:nvPicPr>
          <p:cNvPr id="29" name="Content Placeholder 7">
            <a:extLst>
              <a:ext uri="{FF2B5EF4-FFF2-40B4-BE49-F238E27FC236}">
                <a16:creationId xmlns:a16="http://schemas.microsoft.com/office/drawing/2014/main" id="{712ED07B-034B-93B3-51C8-3B1B3103355F}"/>
              </a:ext>
            </a:extLst>
          </p:cNvPr>
          <p:cNvPicPr>
            <a:picLocks noChangeAspect="1"/>
          </p:cNvPicPr>
          <p:nvPr/>
        </p:nvPicPr>
        <p:blipFill>
          <a:blip r:embed="rId5"/>
          <a:stretch>
            <a:fillRect/>
          </a:stretch>
        </p:blipFill>
        <p:spPr>
          <a:xfrm>
            <a:off x="8851527" y="648295"/>
            <a:ext cx="596951" cy="442766"/>
          </a:xfrm>
          <a:prstGeom prst="roundRect">
            <a:avLst>
              <a:gd name="adj" fmla="val 10130"/>
            </a:avLst>
          </a:prstGeom>
          <a:ln>
            <a:solidFill>
              <a:schemeClr val="bg1">
                <a:lumMod val="95000"/>
              </a:schemeClr>
            </a:solidFill>
          </a:ln>
        </p:spPr>
      </p:pic>
    </p:spTree>
    <p:extLst>
      <p:ext uri="{BB962C8B-B14F-4D97-AF65-F5344CB8AC3E}">
        <p14:creationId xmlns:p14="http://schemas.microsoft.com/office/powerpoint/2010/main" val="402766616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93785-72DD-E006-0370-CAFBB24A59F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B8441FF-A5A1-346E-5F62-2FFC947BEDDF}"/>
              </a:ext>
            </a:extLst>
          </p:cNvPr>
          <p:cNvSpPr>
            <a:spLocks noGrp="1"/>
          </p:cNvSpPr>
          <p:nvPr>
            <p:ph type="sldNum" sz="quarter" idx="12"/>
          </p:nvPr>
        </p:nvSpPr>
        <p:spPr/>
        <p:txBody>
          <a:bodyPr/>
          <a:lstStyle/>
          <a:p>
            <a:r>
              <a:rPr lang="en-GB"/>
              <a:t>88</a:t>
            </a:r>
            <a:endParaRPr lang="en-US"/>
          </a:p>
        </p:txBody>
      </p:sp>
      <p:sp>
        <p:nvSpPr>
          <p:cNvPr id="5" name="TextBox 4">
            <a:extLst>
              <a:ext uri="{FF2B5EF4-FFF2-40B4-BE49-F238E27FC236}">
                <a16:creationId xmlns:a16="http://schemas.microsoft.com/office/drawing/2014/main" id="{E98E651E-9E5D-7536-A86A-83EEA17A238B}"/>
              </a:ext>
            </a:extLst>
          </p:cNvPr>
          <p:cNvSpPr txBox="1"/>
          <p:nvPr/>
        </p:nvSpPr>
        <p:spPr>
          <a:xfrm>
            <a:off x="606587" y="648730"/>
            <a:ext cx="1330917"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Workforce</a:t>
            </a:r>
          </a:p>
        </p:txBody>
      </p:sp>
      <p:sp>
        <p:nvSpPr>
          <p:cNvPr id="3" name="TextBox 2">
            <a:extLst>
              <a:ext uri="{FF2B5EF4-FFF2-40B4-BE49-F238E27FC236}">
                <a16:creationId xmlns:a16="http://schemas.microsoft.com/office/drawing/2014/main" id="{7913983F-2F07-71F0-249C-50B2922F8492}"/>
              </a:ext>
            </a:extLst>
          </p:cNvPr>
          <p:cNvSpPr txBox="1"/>
          <p:nvPr/>
        </p:nvSpPr>
        <p:spPr>
          <a:xfrm>
            <a:off x="606587" y="1022326"/>
            <a:ext cx="8784661" cy="1015663"/>
          </a:xfrm>
          <a:prstGeom prst="rect">
            <a:avLst/>
          </a:prstGeom>
          <a:noFill/>
        </p:spPr>
        <p:txBody>
          <a:bodyPr wrap="square" lIns="91440" tIns="45720" rIns="91440" bIns="45720" anchor="t">
            <a:spAutoFit/>
          </a:bodyPr>
          <a:lstStyle/>
          <a:p>
            <a:pPr algn="just">
              <a:defRPr/>
            </a:pPr>
            <a:r>
              <a:rPr lang="en-GB" sz="1100">
                <a:latin typeface="Verdana"/>
                <a:ea typeface="Verdana"/>
                <a:cs typeface="Helvetica"/>
              </a:rPr>
              <a:t>O</a:t>
            </a:r>
            <a:r>
              <a:rPr lang="en-GB" sz="1200">
                <a:latin typeface="Aptos"/>
                <a:ea typeface="Verdana"/>
                <a:cs typeface="Helvetica"/>
              </a:rPr>
              <a:t>ur 5-year People Strategy 2024-2029 sets out our Health Board’s long-term ambitions for our workforce. The strategy is aligned to the national “Healthier Wales: Health and Social Care Workforce Strategy” and the Health Board’s 10 year “One Bay Way” vision document. The strategy outlines 7 strategic workforce themes: Engaged, Motivated and Healthy; Attract and Recruit; Well Planned;  Digitally Ready; Excellent Learning and Education; Leaders that Live Our Values; and Equality, Diversity and Belonging. Each theme has a number of high-level actions. </a:t>
            </a:r>
          </a:p>
        </p:txBody>
      </p:sp>
      <p:pic>
        <p:nvPicPr>
          <p:cNvPr id="6" name="Picture 4">
            <a:extLst>
              <a:ext uri="{FF2B5EF4-FFF2-40B4-BE49-F238E27FC236}">
                <a16:creationId xmlns:a16="http://schemas.microsoft.com/office/drawing/2014/main" id="{256097D6-4880-D64C-78C5-ECD7841274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992" y="1969635"/>
            <a:ext cx="8790818" cy="339740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3DAC039-319B-9AA6-3F32-8847AB7B876C}"/>
              </a:ext>
            </a:extLst>
          </p:cNvPr>
          <p:cNvSpPr txBox="1"/>
          <p:nvPr/>
        </p:nvSpPr>
        <p:spPr>
          <a:xfrm>
            <a:off x="706299" y="5231437"/>
            <a:ext cx="8687511" cy="1015663"/>
          </a:xfrm>
          <a:prstGeom prst="rect">
            <a:avLst/>
          </a:prstGeom>
          <a:noFill/>
        </p:spPr>
        <p:txBody>
          <a:bodyPr wrap="square" lIns="91440" tIns="45720" rIns="91440" bIns="45720" anchor="t">
            <a:spAutoFit/>
          </a:bodyPr>
          <a:lstStyle/>
          <a:p>
            <a:pPr algn="just"/>
            <a:r>
              <a:rPr lang="en-GB" sz="1200" b="1"/>
              <a:t>Approach to Planning the Workforce </a:t>
            </a:r>
          </a:p>
          <a:p>
            <a:pPr algn="just">
              <a:tabLst>
                <a:tab pos="457200" algn="l"/>
              </a:tabLst>
            </a:pPr>
            <a:r>
              <a:rPr lang="en-GB" sz="1200">
                <a:latin typeface="Aptos"/>
                <a:ea typeface="Verdana"/>
                <a:cs typeface="Helvetica"/>
              </a:rPr>
              <a:t>In addition to launching our 5-year People Strategy in 2024 to articulate our Health Board’s vision and strategic aims for our workforce, service areas have been encouraged to develop robust workforce plans when designing and developing the workforce they need to deliver their services now, and in the future, with consideration given to how they might re-design their existing workforce, use new roles to fill gaps and how they might grow their own workforce, particularly for hard to recruit roles. </a:t>
            </a:r>
          </a:p>
        </p:txBody>
      </p:sp>
      <p:pic>
        <p:nvPicPr>
          <p:cNvPr id="9" name="Picture 8" descr="A rainbow in a black background&#10;&#10;AI-generated content may be incorrect.">
            <a:extLst>
              <a:ext uri="{FF2B5EF4-FFF2-40B4-BE49-F238E27FC236}">
                <a16:creationId xmlns:a16="http://schemas.microsoft.com/office/drawing/2014/main" id="{E9BA0F12-728F-933E-1218-4427E4E33306}"/>
              </a:ext>
            </a:extLst>
          </p:cNvPr>
          <p:cNvPicPr>
            <a:picLocks noChangeAspect="1"/>
          </p:cNvPicPr>
          <p:nvPr/>
        </p:nvPicPr>
        <p:blipFill>
          <a:blip r:embed="rId3">
            <a:alphaModFix amt="20000"/>
            <a:lum bright="40000" contrast="-40000"/>
          </a:blip>
          <a:srcRect l="39228" t="58256" r="-2"/>
          <a:stretch/>
        </p:blipFill>
        <p:spPr>
          <a:xfrm rot="10800000">
            <a:off x="2709309" y="2929239"/>
            <a:ext cx="6769167" cy="3795760"/>
          </a:xfrm>
          <a:prstGeom prst="rect">
            <a:avLst/>
          </a:prstGeom>
        </p:spPr>
      </p:pic>
    </p:spTree>
    <p:extLst>
      <p:ext uri="{BB962C8B-B14F-4D97-AF65-F5344CB8AC3E}">
        <p14:creationId xmlns:p14="http://schemas.microsoft.com/office/powerpoint/2010/main" val="301870318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B6077E-68D7-47E5-994B-BA6BAE00615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F5F64CB-F9E9-1A7D-1F39-D237F8D44CC4}"/>
              </a:ext>
            </a:extLst>
          </p:cNvPr>
          <p:cNvSpPr>
            <a:spLocks noGrp="1"/>
          </p:cNvSpPr>
          <p:nvPr>
            <p:ph type="sldNum" sz="quarter" idx="12"/>
          </p:nvPr>
        </p:nvSpPr>
        <p:spPr/>
        <p:txBody>
          <a:bodyPr/>
          <a:lstStyle/>
          <a:p>
            <a:r>
              <a:rPr lang="en-GB"/>
              <a:t>89</a:t>
            </a:r>
            <a:endParaRPr lang="en-US"/>
          </a:p>
        </p:txBody>
      </p:sp>
      <p:pic>
        <p:nvPicPr>
          <p:cNvPr id="5" name="Picture 4">
            <a:extLst>
              <a:ext uri="{FF2B5EF4-FFF2-40B4-BE49-F238E27FC236}">
                <a16:creationId xmlns:a16="http://schemas.microsoft.com/office/drawing/2014/main" id="{03D019C1-3E09-C7E1-FC7E-3DE99E17ED68}"/>
              </a:ext>
            </a:extLst>
          </p:cNvPr>
          <p:cNvPicPr>
            <a:picLocks noChangeAspect="1"/>
          </p:cNvPicPr>
          <p:nvPr/>
        </p:nvPicPr>
        <p:blipFill>
          <a:blip r:embed="rId2">
            <a:alphaModFix amt="20000"/>
            <a:lum bright="40000" contrast="-40000"/>
          </a:blip>
          <a:srcRect l="39228" t="58256" r="-2"/>
          <a:stretch/>
        </p:blipFill>
        <p:spPr>
          <a:xfrm rot="10800000">
            <a:off x="2730166" y="2830765"/>
            <a:ext cx="6769167" cy="3795760"/>
          </a:xfrm>
          <a:prstGeom prst="rect">
            <a:avLst/>
          </a:prstGeom>
        </p:spPr>
      </p:pic>
      <p:grpSp>
        <p:nvGrpSpPr>
          <p:cNvPr id="27" name="Group 26">
            <a:extLst>
              <a:ext uri="{FF2B5EF4-FFF2-40B4-BE49-F238E27FC236}">
                <a16:creationId xmlns:a16="http://schemas.microsoft.com/office/drawing/2014/main" id="{5B255FAF-CB99-EE7E-E6D1-7BD3DB5A1017}"/>
              </a:ext>
            </a:extLst>
          </p:cNvPr>
          <p:cNvGrpSpPr/>
          <p:nvPr/>
        </p:nvGrpSpPr>
        <p:grpSpPr>
          <a:xfrm>
            <a:off x="307975" y="646898"/>
            <a:ext cx="9253537" cy="2728379"/>
            <a:chOff x="260706" y="704198"/>
            <a:chExt cx="9233980" cy="1519793"/>
          </a:xfrm>
        </p:grpSpPr>
        <p:sp>
          <p:nvSpPr>
            <p:cNvPr id="11" name="Rectangle: Rounded Corners 10">
              <a:extLst>
                <a:ext uri="{FF2B5EF4-FFF2-40B4-BE49-F238E27FC236}">
                  <a16:creationId xmlns:a16="http://schemas.microsoft.com/office/drawing/2014/main" id="{22476205-A4E2-8F28-5677-A4281DBCA92A}"/>
                </a:ext>
              </a:extLst>
            </p:cNvPr>
            <p:cNvSpPr/>
            <p:nvPr/>
          </p:nvSpPr>
          <p:spPr>
            <a:xfrm>
              <a:off x="260706" y="704198"/>
              <a:ext cx="9233980" cy="1519793"/>
            </a:xfrm>
            <a:prstGeom prst="rect">
              <a:avLst/>
            </a:prstGeom>
            <a:solidFill>
              <a:srgbClr val="DCEAF7">
                <a:alpha val="41000"/>
              </a:srgbClr>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8C2C47C9-1DF8-2B6B-2D9F-F8640E85E273}"/>
                </a:ext>
              </a:extLst>
            </p:cNvPr>
            <p:cNvSpPr txBox="1"/>
            <p:nvPr/>
          </p:nvSpPr>
          <p:spPr>
            <a:xfrm>
              <a:off x="291115" y="726464"/>
              <a:ext cx="8098571" cy="1542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cs typeface="Segoe UI"/>
                </a:rPr>
                <a:t>Engaged, Motivated and Healthy:</a:t>
              </a:r>
              <a:r>
                <a:rPr lang="en-GB" sz="1200"/>
                <a:t> We want our people to feel valued, fairly rewarded and supported</a:t>
              </a:r>
              <a:r>
                <a:rPr lang="en-GB" sz="1200" b="1">
                  <a:cs typeface="Segoe UI"/>
                </a:rPr>
                <a:t> </a:t>
              </a:r>
              <a:endParaRPr lang="en-GB" sz="1200">
                <a:cs typeface="Arial"/>
              </a:endParaRPr>
            </a:p>
          </p:txBody>
        </p:sp>
        <p:sp>
          <p:nvSpPr>
            <p:cNvPr id="14" name="TextBox 13">
              <a:extLst>
                <a:ext uri="{FF2B5EF4-FFF2-40B4-BE49-F238E27FC236}">
                  <a16:creationId xmlns:a16="http://schemas.microsoft.com/office/drawing/2014/main" id="{DF7D4E71-8F8D-A838-33A4-0AE9F3C36EFD}"/>
                </a:ext>
              </a:extLst>
            </p:cNvPr>
            <p:cNvSpPr txBox="1"/>
            <p:nvPr/>
          </p:nvSpPr>
          <p:spPr>
            <a:xfrm>
              <a:off x="356941" y="843863"/>
              <a:ext cx="8306674" cy="2571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cs typeface="Arial"/>
                </a:rPr>
                <a:t>Year 1 Priorities:</a:t>
              </a:r>
            </a:p>
            <a:p>
              <a:pPr marL="171450" indent="-171450">
                <a:buFont typeface="Arial"/>
                <a:buChar char="•"/>
              </a:pPr>
              <a:endParaRPr lang="en-US" sz="1200">
                <a:cs typeface="Arial"/>
              </a:endParaRPr>
            </a:p>
          </p:txBody>
        </p:sp>
      </p:grpSp>
      <p:sp>
        <p:nvSpPr>
          <p:cNvPr id="15" name="TextBox 14">
            <a:extLst>
              <a:ext uri="{FF2B5EF4-FFF2-40B4-BE49-F238E27FC236}">
                <a16:creationId xmlns:a16="http://schemas.microsoft.com/office/drawing/2014/main" id="{650D9128-500A-85CE-2C3A-12B7B276830D}"/>
              </a:ext>
            </a:extLst>
          </p:cNvPr>
          <p:cNvSpPr txBox="1"/>
          <p:nvPr/>
        </p:nvSpPr>
        <p:spPr>
          <a:xfrm>
            <a:off x="344488" y="425176"/>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t>Workforce Priorities </a:t>
            </a:r>
            <a:r>
              <a:rPr lang="en-GB" sz="1200"/>
              <a:t>​</a:t>
            </a:r>
            <a:endParaRPr lang="en-GB"/>
          </a:p>
        </p:txBody>
      </p:sp>
      <p:grpSp>
        <p:nvGrpSpPr>
          <p:cNvPr id="12" name="Group 11">
            <a:extLst>
              <a:ext uri="{FF2B5EF4-FFF2-40B4-BE49-F238E27FC236}">
                <a16:creationId xmlns:a16="http://schemas.microsoft.com/office/drawing/2014/main" id="{631E3AEF-CD09-5162-BF62-4BF252C487F7}"/>
              </a:ext>
            </a:extLst>
          </p:cNvPr>
          <p:cNvGrpSpPr/>
          <p:nvPr/>
        </p:nvGrpSpPr>
        <p:grpSpPr>
          <a:xfrm>
            <a:off x="307976" y="3463599"/>
            <a:ext cx="10354413" cy="1650652"/>
            <a:chOff x="388116" y="3017832"/>
            <a:chExt cx="5156449" cy="948291"/>
          </a:xfrm>
        </p:grpSpPr>
        <p:sp>
          <p:nvSpPr>
            <p:cNvPr id="16" name="Rectangle: Rounded Corners 15">
              <a:extLst>
                <a:ext uri="{FF2B5EF4-FFF2-40B4-BE49-F238E27FC236}">
                  <a16:creationId xmlns:a16="http://schemas.microsoft.com/office/drawing/2014/main" id="{157B5FFF-982A-4634-BE9E-96515CD74AE4}"/>
                </a:ext>
              </a:extLst>
            </p:cNvPr>
            <p:cNvSpPr/>
            <p:nvPr/>
          </p:nvSpPr>
          <p:spPr>
            <a:xfrm>
              <a:off x="388116" y="3017832"/>
              <a:ext cx="4608218" cy="768413"/>
            </a:xfrm>
            <a:prstGeom prst="rect">
              <a:avLst/>
            </a:prstGeom>
            <a:solidFill>
              <a:srgbClr val="FBE3D6">
                <a:alpha val="52000"/>
              </a:srgbClr>
            </a:solid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F3CA64C8-3BEF-7248-5BED-CE7A0B4A3D1D}"/>
                </a:ext>
              </a:extLst>
            </p:cNvPr>
            <p:cNvSpPr txBox="1"/>
            <p:nvPr/>
          </p:nvSpPr>
          <p:spPr>
            <a:xfrm>
              <a:off x="972694" y="3117406"/>
              <a:ext cx="3472189" cy="8487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200" b="1">
                  <a:cs typeface="Arial"/>
                </a:rPr>
                <a:t>Year 1 Priority: </a:t>
              </a:r>
            </a:p>
            <a:p>
              <a:pPr marL="171450" indent="-171450" algn="just">
                <a:buFont typeface="Arial"/>
                <a:buChar char="•"/>
              </a:pPr>
              <a:r>
                <a:rPr lang="en-GB" sz="1200">
                  <a:cs typeface="Arial"/>
                </a:rPr>
                <a:t>Develop a “widening access to careers in healthcare” programme to support local communities to access healthcare careers and to increase diversity</a:t>
              </a:r>
            </a:p>
            <a:p>
              <a:pPr algn="just"/>
              <a:r>
                <a:rPr lang="en-GB" sz="1200" b="1">
                  <a:cs typeface="Arial"/>
                </a:rPr>
                <a:t>Years 2/3:</a:t>
              </a:r>
            </a:p>
            <a:p>
              <a:pPr marL="171450" indent="-171450" algn="just">
                <a:buFont typeface="Arial" panose="020B0604020202020204" pitchFamily="34" charset="0"/>
                <a:buChar char="•"/>
              </a:pPr>
              <a:r>
                <a:rPr lang="en-GB" sz="1200"/>
                <a:t>Continue to promote our Health Board as a great place to work/ volunteer</a:t>
              </a:r>
            </a:p>
            <a:p>
              <a:pPr marL="171450" indent="-171450" algn="just">
                <a:buFont typeface="Arial" panose="020B0604020202020204" pitchFamily="34" charset="0"/>
                <a:buChar char="•"/>
              </a:pPr>
              <a:r>
                <a:rPr lang="en-GB" sz="1200"/>
                <a:t>Improve the recruitment experience of our candidates</a:t>
              </a:r>
              <a:endParaRPr lang="en-GB" sz="1200">
                <a:cs typeface="Arial"/>
              </a:endParaRPr>
            </a:p>
            <a:p>
              <a:pPr algn="just"/>
              <a:endParaRPr lang="en-US">
                <a:cs typeface="Arial"/>
              </a:endParaRPr>
            </a:p>
          </p:txBody>
        </p:sp>
        <p:sp>
          <p:nvSpPr>
            <p:cNvPr id="18" name="TextBox 17">
              <a:extLst>
                <a:ext uri="{FF2B5EF4-FFF2-40B4-BE49-F238E27FC236}">
                  <a16:creationId xmlns:a16="http://schemas.microsoft.com/office/drawing/2014/main" id="{10A4657E-7A8D-8B65-91BD-480957409E54}"/>
                </a:ext>
              </a:extLst>
            </p:cNvPr>
            <p:cNvSpPr txBox="1"/>
            <p:nvPr/>
          </p:nvSpPr>
          <p:spPr>
            <a:xfrm>
              <a:off x="406298" y="3018403"/>
              <a:ext cx="5138267" cy="1591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t>Attract and Recruit:</a:t>
              </a:r>
              <a:r>
                <a:rPr lang="en-GB" sz="1200"/>
                <a:t> We want to be recognised as an employer of choice</a:t>
              </a:r>
              <a:r>
                <a:rPr lang="en-GB" sz="1200" b="1"/>
                <a:t> </a:t>
              </a:r>
              <a:endParaRPr lang="en-GB"/>
            </a:p>
          </p:txBody>
        </p:sp>
      </p:grpSp>
      <p:sp>
        <p:nvSpPr>
          <p:cNvPr id="41" name="Rectangle: Rounded Corners 15">
            <a:extLst>
              <a:ext uri="{FF2B5EF4-FFF2-40B4-BE49-F238E27FC236}">
                <a16:creationId xmlns:a16="http://schemas.microsoft.com/office/drawing/2014/main" id="{49204197-2C19-4867-AFE2-5794A4CBAB24}"/>
              </a:ext>
            </a:extLst>
          </p:cNvPr>
          <p:cNvSpPr/>
          <p:nvPr/>
        </p:nvSpPr>
        <p:spPr>
          <a:xfrm>
            <a:off x="299907" y="4905827"/>
            <a:ext cx="9253537" cy="1430712"/>
          </a:xfrm>
          <a:prstGeom prst="rect">
            <a:avLst/>
          </a:prstGeom>
          <a:solidFill>
            <a:srgbClr val="F2CFEE">
              <a:alpha val="56000"/>
            </a:srgbClr>
          </a:solid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25323521-29B7-4790-955A-289F8B200734}"/>
              </a:ext>
            </a:extLst>
          </p:cNvPr>
          <p:cNvSpPr txBox="1"/>
          <p:nvPr/>
        </p:nvSpPr>
        <p:spPr>
          <a:xfrm>
            <a:off x="299907" y="4905827"/>
            <a:ext cx="539163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t>Digitally Ready: </a:t>
            </a:r>
            <a:r>
              <a:rPr lang="en-GB" sz="1200"/>
              <a:t> We want to ensure our people feel ready for our digital future </a:t>
            </a:r>
            <a:r>
              <a:rPr lang="en-US" sz="1200"/>
              <a:t> </a:t>
            </a:r>
            <a:r>
              <a:rPr lang="en-GB" sz="1200"/>
              <a:t>​</a:t>
            </a:r>
            <a:endParaRPr lang="en-GB"/>
          </a:p>
        </p:txBody>
      </p:sp>
      <p:pic>
        <p:nvPicPr>
          <p:cNvPr id="44" name="Picture 43" descr="A person holding a device to pay for a phone&#10;&#10;AI-generated content may be incorrect.">
            <a:extLst>
              <a:ext uri="{FF2B5EF4-FFF2-40B4-BE49-F238E27FC236}">
                <a16:creationId xmlns:a16="http://schemas.microsoft.com/office/drawing/2014/main" id="{3F34E465-1727-4EE5-86DB-EBB7F54D7336}"/>
              </a:ext>
            </a:extLst>
          </p:cNvPr>
          <p:cNvPicPr>
            <a:picLocks noChangeAspect="1"/>
          </p:cNvPicPr>
          <p:nvPr/>
        </p:nvPicPr>
        <p:blipFill>
          <a:blip r:embed="rId3"/>
          <a:stretch>
            <a:fillRect/>
          </a:stretch>
        </p:blipFill>
        <p:spPr>
          <a:xfrm>
            <a:off x="439257" y="5330462"/>
            <a:ext cx="947809" cy="709217"/>
          </a:xfrm>
          <a:prstGeom prst="rect">
            <a:avLst/>
          </a:prstGeom>
          <a:ln w="28575">
            <a:solidFill>
              <a:schemeClr val="bg1"/>
            </a:solidFill>
          </a:ln>
        </p:spPr>
      </p:pic>
      <p:sp>
        <p:nvSpPr>
          <p:cNvPr id="45" name="TextBox 44">
            <a:extLst>
              <a:ext uri="{FF2B5EF4-FFF2-40B4-BE49-F238E27FC236}">
                <a16:creationId xmlns:a16="http://schemas.microsoft.com/office/drawing/2014/main" id="{E697BED3-CC24-4478-B756-89A0D3834693}"/>
              </a:ext>
            </a:extLst>
          </p:cNvPr>
          <p:cNvSpPr txBox="1"/>
          <p:nvPr/>
        </p:nvSpPr>
        <p:spPr>
          <a:xfrm>
            <a:off x="608013" y="5205380"/>
            <a:ext cx="8889380"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2"/>
            <a:r>
              <a:rPr lang="en-GB" sz="1200" b="1">
                <a:cs typeface="Arial"/>
              </a:rPr>
              <a:t>Year 1 priority: </a:t>
            </a:r>
          </a:p>
          <a:p>
            <a:pPr marL="1085850" lvl="2" indent="-171450">
              <a:buFont typeface="Arial"/>
              <a:buChar char="•"/>
            </a:pPr>
            <a:r>
              <a:rPr lang="en-GB" sz="1200">
                <a:cs typeface="Arial"/>
              </a:rPr>
              <a:t>Implement training and education for Workforce Digital Systems users</a:t>
            </a:r>
          </a:p>
          <a:p>
            <a:pPr lvl="2"/>
            <a:r>
              <a:rPr lang="en-GB" sz="1200" b="1">
                <a:cs typeface="Arial"/>
              </a:rPr>
              <a:t>Years 2/3: </a:t>
            </a:r>
          </a:p>
          <a:p>
            <a:pPr marL="1085850" lvl="2" indent="-171450">
              <a:buFont typeface="Arial"/>
              <a:buChar char="•"/>
            </a:pPr>
            <a:r>
              <a:rPr lang="en-GB" sz="1200">
                <a:cs typeface="Arial"/>
              </a:rPr>
              <a:t>Champion the role of digital information/ technology in supporting workforce redesign and delivering greater workforce efficiencies/productivity</a:t>
            </a:r>
            <a:endParaRPr lang="en-US" sz="1200">
              <a:cs typeface="Arial"/>
            </a:endParaRPr>
          </a:p>
        </p:txBody>
      </p:sp>
      <p:pic>
        <p:nvPicPr>
          <p:cNvPr id="49" name="Picture 48">
            <a:extLst>
              <a:ext uri="{FF2B5EF4-FFF2-40B4-BE49-F238E27FC236}">
                <a16:creationId xmlns:a16="http://schemas.microsoft.com/office/drawing/2014/main" id="{01D08662-F3CB-4D00-9D79-30C256DF6CB4}"/>
              </a:ext>
            </a:extLst>
          </p:cNvPr>
          <p:cNvPicPr>
            <a:picLocks noChangeAspect="1"/>
          </p:cNvPicPr>
          <p:nvPr/>
        </p:nvPicPr>
        <p:blipFill>
          <a:blip r:embed="rId4"/>
          <a:stretch>
            <a:fillRect/>
          </a:stretch>
        </p:blipFill>
        <p:spPr>
          <a:xfrm>
            <a:off x="8607320" y="987525"/>
            <a:ext cx="823724" cy="872503"/>
          </a:xfrm>
          <a:prstGeom prst="rect">
            <a:avLst/>
          </a:prstGeom>
          <a:ln w="57150">
            <a:solidFill>
              <a:schemeClr val="bg1"/>
            </a:solidFill>
          </a:ln>
        </p:spPr>
      </p:pic>
      <p:pic>
        <p:nvPicPr>
          <p:cNvPr id="51" name="Picture 50">
            <a:extLst>
              <a:ext uri="{FF2B5EF4-FFF2-40B4-BE49-F238E27FC236}">
                <a16:creationId xmlns:a16="http://schemas.microsoft.com/office/drawing/2014/main" id="{CAF6D6E6-DFD8-412E-B761-A9458E916FC6}"/>
              </a:ext>
            </a:extLst>
          </p:cNvPr>
          <p:cNvPicPr>
            <a:picLocks noChangeAspect="1"/>
          </p:cNvPicPr>
          <p:nvPr/>
        </p:nvPicPr>
        <p:blipFill>
          <a:blip r:embed="rId5"/>
          <a:stretch>
            <a:fillRect/>
          </a:stretch>
        </p:blipFill>
        <p:spPr>
          <a:xfrm>
            <a:off x="460256" y="3807328"/>
            <a:ext cx="905812" cy="789544"/>
          </a:xfrm>
          <a:prstGeom prst="rect">
            <a:avLst/>
          </a:prstGeom>
          <a:ln w="41275">
            <a:solidFill>
              <a:schemeClr val="bg1"/>
            </a:solidFill>
          </a:ln>
        </p:spPr>
      </p:pic>
      <p:pic>
        <p:nvPicPr>
          <p:cNvPr id="53" name="Picture 52" descr="A close-up of hands holding each other&#10;&#10;AI-generated content may be incorrect.">
            <a:extLst>
              <a:ext uri="{FF2B5EF4-FFF2-40B4-BE49-F238E27FC236}">
                <a16:creationId xmlns:a16="http://schemas.microsoft.com/office/drawing/2014/main" id="{7D33EF79-7C80-49C9-A86C-6EA3C0B3413C}"/>
              </a:ext>
            </a:extLst>
          </p:cNvPr>
          <p:cNvPicPr>
            <a:picLocks noChangeAspect="1"/>
          </p:cNvPicPr>
          <p:nvPr/>
        </p:nvPicPr>
        <p:blipFill>
          <a:blip r:embed="rId6"/>
          <a:stretch>
            <a:fillRect/>
          </a:stretch>
        </p:blipFill>
        <p:spPr>
          <a:xfrm>
            <a:off x="8553948" y="3813517"/>
            <a:ext cx="858283" cy="765626"/>
          </a:xfrm>
          <a:prstGeom prst="rect">
            <a:avLst/>
          </a:prstGeom>
          <a:ln w="28575">
            <a:solidFill>
              <a:schemeClr val="bg1"/>
            </a:solidFill>
          </a:ln>
        </p:spPr>
      </p:pic>
      <p:sp>
        <p:nvSpPr>
          <p:cNvPr id="2" name="TextBox 1">
            <a:extLst>
              <a:ext uri="{FF2B5EF4-FFF2-40B4-BE49-F238E27FC236}">
                <a16:creationId xmlns:a16="http://schemas.microsoft.com/office/drawing/2014/main" id="{A5F973BE-3552-B906-F3F6-0324F272BA1E}"/>
              </a:ext>
            </a:extLst>
          </p:cNvPr>
          <p:cNvSpPr txBox="1"/>
          <p:nvPr/>
        </p:nvSpPr>
        <p:spPr>
          <a:xfrm>
            <a:off x="404414" y="1077026"/>
            <a:ext cx="829195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panose="020B0604020202020204" pitchFamily="34" charset="0"/>
              <a:buChar char="•"/>
            </a:pPr>
            <a:r>
              <a:rPr lang="en-GB" sz="1200">
                <a:cs typeface="Arial"/>
              </a:rPr>
              <a:t>Continue our best practice review of HR policies and processes to improve staff experience and reduce employee harm</a:t>
            </a:r>
            <a:r>
              <a:rPr lang="en-US" sz="1200">
                <a:cs typeface="Arial"/>
              </a:rPr>
              <a:t>​​​</a:t>
            </a:r>
            <a:endParaRPr lang="en-US"/>
          </a:p>
          <a:p>
            <a:pPr marL="171450" indent="-171450">
              <a:buFont typeface="Arial" panose="020B0604020202020204" pitchFamily="34" charset="0"/>
              <a:buChar char="•"/>
            </a:pPr>
            <a:r>
              <a:rPr lang="en-GB" sz="1200">
                <a:cs typeface="Arial"/>
              </a:rPr>
              <a:t>Deliver the Speaking Up Safely audit recommendations specific to Workforce &amp; OD, to improve psychological safety </a:t>
            </a:r>
            <a:r>
              <a:rPr lang="en-US" sz="1200">
                <a:cs typeface="Arial"/>
              </a:rPr>
              <a:t>​​​</a:t>
            </a:r>
          </a:p>
          <a:p>
            <a:pPr marL="171450" indent="-171450">
              <a:buFont typeface="Arial" panose="020B0604020202020204" pitchFamily="34" charset="0"/>
              <a:buChar char="•"/>
            </a:pPr>
            <a:r>
              <a:rPr lang="en-GB" sz="1200">
                <a:cs typeface="Arial"/>
              </a:rPr>
              <a:t>Embed the retention plan across service groups (e.g. flexible working opportunities) to improve staff experience and </a:t>
            </a:r>
            <a:r>
              <a:rPr lang="en-US" sz="1200">
                <a:cs typeface="Arial"/>
              </a:rPr>
              <a:t>​</a:t>
            </a:r>
          </a:p>
          <a:p>
            <a:pPr marL="171450" indent="-171450">
              <a:buFont typeface="Arial" panose="020B0604020202020204" pitchFamily="34" charset="0"/>
              <a:buChar char="•"/>
            </a:pPr>
            <a:r>
              <a:rPr lang="en-GB" sz="1200">
                <a:cs typeface="Arial"/>
              </a:rPr>
              <a:t>reduce turnover</a:t>
            </a:r>
            <a:r>
              <a:rPr lang="en-US" sz="1200">
                <a:cs typeface="Arial"/>
              </a:rPr>
              <a:t>​​</a:t>
            </a:r>
          </a:p>
        </p:txBody>
      </p:sp>
      <p:sp>
        <p:nvSpPr>
          <p:cNvPr id="3" name="TextBox 2">
            <a:extLst>
              <a:ext uri="{FF2B5EF4-FFF2-40B4-BE49-F238E27FC236}">
                <a16:creationId xmlns:a16="http://schemas.microsoft.com/office/drawing/2014/main" id="{78B46A6E-8462-E82F-E399-054FC6DC0458}"/>
              </a:ext>
            </a:extLst>
          </p:cNvPr>
          <p:cNvSpPr txBox="1"/>
          <p:nvPr/>
        </p:nvSpPr>
        <p:spPr>
          <a:xfrm>
            <a:off x="404414" y="1808578"/>
            <a:ext cx="9296578"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Sans-Serif"/>
              <a:buChar char="•"/>
            </a:pPr>
            <a:r>
              <a:rPr lang="en-GB" sz="1200">
                <a:cs typeface="Arial"/>
              </a:rPr>
              <a:t>Provide timely Occupational Health advice to support our people to be healthy at work/enable a timely return to work after sickness absence </a:t>
            </a:r>
            <a:r>
              <a:rPr lang="en-US" sz="1200">
                <a:cs typeface="Arial"/>
              </a:rPr>
              <a:t>​​​</a:t>
            </a:r>
            <a:endParaRPr lang="en-US"/>
          </a:p>
          <a:p>
            <a:pPr marL="171450" indent="-171450">
              <a:buFont typeface="Arial,Sans-Serif"/>
              <a:buChar char="•"/>
            </a:pPr>
            <a:r>
              <a:rPr lang="en-GB" sz="1200">
                <a:cs typeface="Arial"/>
              </a:rPr>
              <a:t>Improve our Attendance at Work metrics by supporting our people with their health, which will also help to reduce expenditure on variable staff (e.g. bank and agency) to cover absences</a:t>
            </a:r>
            <a:r>
              <a:rPr lang="en-US" sz="1200">
                <a:cs typeface="Arial"/>
              </a:rPr>
              <a:t>​​</a:t>
            </a:r>
          </a:p>
          <a:p>
            <a:r>
              <a:rPr lang="en-US" sz="1200" b="1">
                <a:cs typeface="Arial"/>
              </a:rPr>
              <a:t>Years 2/3:</a:t>
            </a:r>
            <a:r>
              <a:rPr lang="en-US" sz="1200">
                <a:cs typeface="Arial"/>
              </a:rPr>
              <a:t>​</a:t>
            </a:r>
          </a:p>
          <a:p>
            <a:pPr marL="171450" indent="-171450">
              <a:buFont typeface="Arial,Sans-Serif"/>
              <a:buChar char="•"/>
            </a:pPr>
            <a:r>
              <a:rPr lang="en-US" sz="1200">
                <a:cs typeface="Arial"/>
              </a:rPr>
              <a:t>Continue to listen to our people and ensure we take action when they speak up (e.g. annual staff survey results and action plans)​</a:t>
            </a:r>
          </a:p>
          <a:p>
            <a:pPr marL="171450" indent="-171450">
              <a:buFont typeface="Arial,Sans-Serif"/>
              <a:buChar char="•"/>
            </a:pPr>
            <a:r>
              <a:rPr lang="en-US" sz="1200">
                <a:cs typeface="Arial"/>
              </a:rPr>
              <a:t>Preventative wellbeing initiatives (e.g. continue staff health checks, creating the right culture)​</a:t>
            </a:r>
          </a:p>
          <a:p>
            <a:pPr marL="171450" indent="-171450">
              <a:buFont typeface="Arial,Sans-Serif"/>
              <a:buChar char="•"/>
            </a:pPr>
            <a:r>
              <a:rPr lang="en-US" sz="1200">
                <a:cs typeface="Arial"/>
              </a:rPr>
              <a:t>Assess our cultural baseline and create the right culture to facilitate workforce transformation and re-design​</a:t>
            </a:r>
          </a:p>
        </p:txBody>
      </p:sp>
    </p:spTree>
    <p:extLst>
      <p:ext uri="{BB962C8B-B14F-4D97-AF65-F5344CB8AC3E}">
        <p14:creationId xmlns:p14="http://schemas.microsoft.com/office/powerpoint/2010/main" val="355015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24113-5B66-244B-C9FD-75BD02585A4A}"/>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F097A85-C358-E5A7-7C72-7156B1AED21D}"/>
              </a:ext>
            </a:extLst>
          </p:cNvPr>
          <p:cNvPicPr>
            <a:picLocks noChangeAspect="1"/>
          </p:cNvPicPr>
          <p:nvPr/>
        </p:nvPicPr>
        <p:blipFill>
          <a:blip r:embed="rId2">
            <a:alphaModFix amt="20000"/>
            <a:lum bright="40000" contrast="-40000"/>
          </a:blip>
          <a:srcRect l="39228" t="58256" r="-2"/>
          <a:stretch/>
        </p:blipFill>
        <p:spPr>
          <a:xfrm rot="10800000">
            <a:off x="3074267" y="3064731"/>
            <a:ext cx="6769167" cy="3795760"/>
          </a:xfrm>
          <a:prstGeom prst="rect">
            <a:avLst/>
          </a:prstGeom>
        </p:spPr>
      </p:pic>
      <p:sp>
        <p:nvSpPr>
          <p:cNvPr id="4" name="Slide Number Placeholder 3">
            <a:extLst>
              <a:ext uri="{FF2B5EF4-FFF2-40B4-BE49-F238E27FC236}">
                <a16:creationId xmlns:a16="http://schemas.microsoft.com/office/drawing/2014/main" id="{6EF3C5DD-4DCF-0E48-49C6-C7A06622A3E0}"/>
              </a:ext>
            </a:extLst>
          </p:cNvPr>
          <p:cNvSpPr>
            <a:spLocks noGrp="1"/>
          </p:cNvSpPr>
          <p:nvPr>
            <p:ph type="sldNum" sz="quarter" idx="12"/>
          </p:nvPr>
        </p:nvSpPr>
        <p:spPr>
          <a:xfrm>
            <a:off x="7308164" y="6001479"/>
            <a:ext cx="2228850" cy="365125"/>
          </a:xfrm>
        </p:spPr>
        <p:txBody>
          <a:bodyPr/>
          <a:lstStyle/>
          <a:p>
            <a:r>
              <a:rPr lang="en-GB"/>
              <a:t>9</a:t>
            </a:r>
            <a:endParaRPr lang="en-US"/>
          </a:p>
        </p:txBody>
      </p:sp>
      <p:sp>
        <p:nvSpPr>
          <p:cNvPr id="5" name="TextBox 4">
            <a:extLst>
              <a:ext uri="{FF2B5EF4-FFF2-40B4-BE49-F238E27FC236}">
                <a16:creationId xmlns:a16="http://schemas.microsoft.com/office/drawing/2014/main" id="{3A9B8D82-6855-AAD2-D5C7-9937783F2F10}"/>
              </a:ext>
            </a:extLst>
          </p:cNvPr>
          <p:cNvSpPr txBox="1"/>
          <p:nvPr/>
        </p:nvSpPr>
        <p:spPr>
          <a:xfrm>
            <a:off x="257106" y="277203"/>
            <a:ext cx="5759449" cy="369332"/>
          </a:xfrm>
          <a:prstGeom prst="rect">
            <a:avLst/>
          </a:prstGeom>
          <a:noFill/>
        </p:spPr>
        <p:txBody>
          <a:bodyPr wrap="square" rtlCol="0">
            <a:spAutoFit/>
          </a:bodyPr>
          <a:lstStyle/>
          <a:p>
            <a:pPr algn="just"/>
            <a:r>
              <a:rPr lang="en-GB" b="1">
                <a:solidFill>
                  <a:srgbClr val="834AAD"/>
                </a:solidFill>
                <a:latin typeface="Aptos Black" panose="020F0502020204030204" pitchFamily="34" charset="0"/>
              </a:rPr>
              <a:t>Our Strategic Objectives</a:t>
            </a:r>
          </a:p>
        </p:txBody>
      </p:sp>
      <p:sp>
        <p:nvSpPr>
          <p:cNvPr id="6" name="TextBox 5">
            <a:extLst>
              <a:ext uri="{FF2B5EF4-FFF2-40B4-BE49-F238E27FC236}">
                <a16:creationId xmlns:a16="http://schemas.microsoft.com/office/drawing/2014/main" id="{C158A529-715C-1697-5D18-D9D57B2FAFF3}"/>
              </a:ext>
            </a:extLst>
          </p:cNvPr>
          <p:cNvSpPr txBox="1"/>
          <p:nvPr/>
        </p:nvSpPr>
        <p:spPr>
          <a:xfrm>
            <a:off x="330394" y="688466"/>
            <a:ext cx="9217025" cy="276999"/>
          </a:xfrm>
          <a:prstGeom prst="rect">
            <a:avLst/>
          </a:prstGeom>
          <a:noFill/>
        </p:spPr>
        <p:txBody>
          <a:bodyPr wrap="square" rtlCol="0">
            <a:spAutoFit/>
          </a:bodyPr>
          <a:lstStyle/>
          <a:p>
            <a:pPr algn="just" defTabSz="914361">
              <a:spcAft>
                <a:spcPts val="1200"/>
              </a:spcAft>
              <a:defRPr/>
            </a:pPr>
            <a:r>
              <a:rPr lang="en-GB" sz="1200">
                <a:ea typeface="Verdana" panose="020B0604030504040204" pitchFamily="34" charset="0"/>
              </a:rPr>
              <a:t>Our Strategic Objectives set out what the future of Swansea Bay UHB looks like for our  population, community, staff and partners.</a:t>
            </a:r>
          </a:p>
        </p:txBody>
      </p:sp>
      <p:sp>
        <p:nvSpPr>
          <p:cNvPr id="19" name="Rectangle 18">
            <a:extLst>
              <a:ext uri="{FF2B5EF4-FFF2-40B4-BE49-F238E27FC236}">
                <a16:creationId xmlns:a16="http://schemas.microsoft.com/office/drawing/2014/main" id="{3EA3474B-7E69-A9A1-00BE-DE676ECA5D2B}"/>
              </a:ext>
            </a:extLst>
          </p:cNvPr>
          <p:cNvSpPr/>
          <p:nvPr/>
        </p:nvSpPr>
        <p:spPr>
          <a:xfrm>
            <a:off x="344487" y="903909"/>
            <a:ext cx="9217026"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400" b="1" i="0" u="none" strike="noStrike" kern="1200" cap="none" spc="0" normalizeH="0" baseline="0" noProof="0">
                <a:ln>
                  <a:noFill/>
                </a:ln>
                <a:solidFill>
                  <a:srgbClr val="C00000"/>
                </a:solidFill>
                <a:effectLst/>
                <a:uLnTx/>
                <a:uFillTx/>
                <a:latin typeface="Calibri" panose="020F0502020204030204"/>
                <a:ea typeface="+mn-ea"/>
                <a:cs typeface="+mn-cs"/>
              </a:rPr>
              <a:t>People of Swansea Bay live healthier, equitable and more equal and prosperous lives    </a:t>
            </a:r>
          </a:p>
        </p:txBody>
      </p:sp>
      <p:sp>
        <p:nvSpPr>
          <p:cNvPr id="22" name="TextBox 21">
            <a:extLst>
              <a:ext uri="{FF2B5EF4-FFF2-40B4-BE49-F238E27FC236}">
                <a16:creationId xmlns:a16="http://schemas.microsoft.com/office/drawing/2014/main" id="{8C12FE17-BD0C-2FAC-9D02-EBD11F874EFF}"/>
              </a:ext>
            </a:extLst>
          </p:cNvPr>
          <p:cNvSpPr txBox="1"/>
          <p:nvPr/>
        </p:nvSpPr>
        <p:spPr>
          <a:xfrm>
            <a:off x="1246600" y="1145736"/>
            <a:ext cx="4119483" cy="938719"/>
          </a:xfrm>
          <a:prstGeom prst="rect">
            <a:avLst/>
          </a:prstGeom>
          <a:noFill/>
        </p:spPr>
        <p:txBody>
          <a:bodyPr wrap="square" numCol="1" rtlCol="0">
            <a:spAutoFit/>
          </a:bodyPr>
          <a:lstStyle/>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a:ln>
                  <a:noFill/>
                </a:ln>
                <a:solidFill>
                  <a:prstClr val="black"/>
                </a:solidFill>
                <a:effectLst/>
                <a:uLnTx/>
                <a:uFillTx/>
                <a:latin typeface="Univers Condensed Light" panose="020B0306020202040204" pitchFamily="34" charset="0"/>
                <a:cs typeface="Arial" panose="020B0604020202020204" pitchFamily="34" charset="0"/>
              </a:rPr>
              <a:t>Every child has the best start in life</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a:ln>
                  <a:noFill/>
                </a:ln>
                <a:solidFill>
                  <a:prstClr val="black"/>
                </a:solidFill>
                <a:effectLst/>
                <a:uLnTx/>
                <a:uFillTx/>
                <a:latin typeface="Univers Condensed Light" panose="020B0306020202040204" pitchFamily="34" charset="0"/>
                <a:cs typeface="Arial" panose="020B0604020202020204" pitchFamily="34" charset="0"/>
              </a:rPr>
              <a:t>All children, young people and adults are enabled to maximise their capabilities and have control over their lives</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a:ln>
                  <a:noFill/>
                </a:ln>
                <a:solidFill>
                  <a:prstClr val="black"/>
                </a:solidFill>
                <a:effectLst/>
                <a:uLnTx/>
                <a:uFillTx/>
                <a:latin typeface="Univers Condensed Light" panose="020B0306020202040204" pitchFamily="34" charset="0"/>
                <a:cs typeface="Arial" panose="020B0604020202020204" pitchFamily="34" charset="0"/>
              </a:rPr>
              <a:t>Good work and fair employment is created for all</a:t>
            </a:r>
          </a:p>
          <a:p>
            <a:pPr marL="180000" marR="0" lvl="0" indent="-18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a:ln>
                  <a:noFill/>
                </a:ln>
                <a:solidFill>
                  <a:prstClr val="black"/>
                </a:solidFill>
                <a:effectLst/>
                <a:uLnTx/>
                <a:uFillTx/>
                <a:latin typeface="Univers Condensed Light" panose="020B0306020202040204" pitchFamily="34" charset="0"/>
                <a:cs typeface="Arial" panose="020B0604020202020204" pitchFamily="34" charset="0"/>
              </a:rPr>
              <a:t>A healthy standard of living is ensured for all</a:t>
            </a:r>
          </a:p>
        </p:txBody>
      </p:sp>
      <p:sp>
        <p:nvSpPr>
          <p:cNvPr id="24" name="Rectangle 23">
            <a:extLst>
              <a:ext uri="{FF2B5EF4-FFF2-40B4-BE49-F238E27FC236}">
                <a16:creationId xmlns:a16="http://schemas.microsoft.com/office/drawing/2014/main" id="{C4468166-AF7C-78F4-ECFF-1C6E2FB68B28}"/>
              </a:ext>
            </a:extLst>
          </p:cNvPr>
          <p:cNvSpPr/>
          <p:nvPr/>
        </p:nvSpPr>
        <p:spPr>
          <a:xfrm>
            <a:off x="344487" y="2994156"/>
            <a:ext cx="9217027"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400" b="1" i="0" u="none" strike="noStrike" kern="1200" cap="none" spc="0" normalizeH="0" baseline="0" noProof="0">
                <a:ln>
                  <a:noFill/>
                </a:ln>
                <a:solidFill>
                  <a:srgbClr val="9E4ECA"/>
                </a:solidFill>
                <a:effectLst/>
                <a:uLnTx/>
                <a:uFillTx/>
                <a:latin typeface="Calibri" panose="020F0502020204030204"/>
                <a:ea typeface="+mn-ea"/>
                <a:cs typeface="+mn-cs"/>
              </a:rPr>
              <a:t>Care is delivered in safe and appropriate settings supported by innovative digital solutions</a:t>
            </a:r>
          </a:p>
        </p:txBody>
      </p:sp>
      <p:sp>
        <p:nvSpPr>
          <p:cNvPr id="25" name="TextBox 24">
            <a:extLst>
              <a:ext uri="{FF2B5EF4-FFF2-40B4-BE49-F238E27FC236}">
                <a16:creationId xmlns:a16="http://schemas.microsoft.com/office/drawing/2014/main" id="{B41A653B-4031-A5B0-3DEA-8E316517B92A}"/>
              </a:ext>
            </a:extLst>
          </p:cNvPr>
          <p:cNvSpPr txBox="1"/>
          <p:nvPr/>
        </p:nvSpPr>
        <p:spPr>
          <a:xfrm>
            <a:off x="1207461" y="3251814"/>
            <a:ext cx="3974386" cy="1107996"/>
          </a:xfrm>
          <a:prstGeom prst="rect">
            <a:avLst/>
          </a:prstGeom>
          <a:noFill/>
        </p:spPr>
        <p:txBody>
          <a:bodyPr wrap="square" numCol="1" rtlCol="0">
            <a:spAutoFit/>
          </a:bodyPr>
          <a:lstStyle/>
          <a:p>
            <a:pPr marL="180000" marR="0" lvl="0" indent="-180000" defTabSz="914400" fontAlgn="auto">
              <a:lnSpc>
                <a:spcPct val="100000"/>
              </a:lnSpc>
              <a:spcBef>
                <a:spcPts val="0"/>
              </a:spcBef>
              <a:spcAft>
                <a:spcPts val="0"/>
              </a:spcAft>
              <a:buClrTx/>
              <a:buSzTx/>
              <a:buFont typeface="Arial" panose="020B0604020202020204" pitchFamily="34" charset="0"/>
              <a:buChar char="•"/>
              <a:tabLst/>
              <a:defRPr/>
            </a:pPr>
            <a:r>
              <a:rPr lang="en-GB" sz="1100">
                <a:solidFill>
                  <a:prstClr val="black"/>
                </a:solidFill>
                <a:latin typeface="Univers Condensed Light" panose="020B0306020202040204" pitchFamily="34" charset="0"/>
                <a:cs typeface="Arial" panose="020B0604020202020204" pitchFamily="34" charset="0"/>
              </a:rPr>
              <a:t>Care is delivered around the patient in the most appropriate setting as close to home as possible supported by digital and data solutions</a:t>
            </a:r>
          </a:p>
          <a:p>
            <a:pPr marL="180000" marR="0" lvl="0" indent="-180000" defTabSz="914400" fontAlgn="auto">
              <a:lnSpc>
                <a:spcPct val="100000"/>
              </a:lnSpc>
              <a:spcBef>
                <a:spcPts val="0"/>
              </a:spcBef>
              <a:spcAft>
                <a:spcPts val="0"/>
              </a:spcAft>
              <a:buClrTx/>
              <a:buSzTx/>
              <a:buFont typeface="Arial" panose="020B0604020202020204" pitchFamily="34" charset="0"/>
              <a:buChar char="•"/>
              <a:tabLst/>
              <a:defRPr/>
            </a:pPr>
            <a:r>
              <a:rPr lang="en-GB" sz="1100">
                <a:solidFill>
                  <a:prstClr val="black"/>
                </a:solidFill>
                <a:latin typeface="Univers Condensed Light" panose="020B0306020202040204" pitchFamily="34" charset="0"/>
                <a:cs typeface="Arial" panose="020B0604020202020204" pitchFamily="34" charset="0"/>
              </a:rPr>
              <a:t>Care settings are fit for purpose, appropriately designed and equipped</a:t>
            </a:r>
          </a:p>
          <a:p>
            <a:pPr marL="180000" marR="0" lvl="0" indent="-180000" defTabSz="914400" fontAlgn="auto">
              <a:lnSpc>
                <a:spcPct val="100000"/>
              </a:lnSpc>
              <a:spcBef>
                <a:spcPts val="0"/>
              </a:spcBef>
              <a:spcAft>
                <a:spcPts val="0"/>
              </a:spcAft>
              <a:buClrTx/>
              <a:buSzTx/>
              <a:buFont typeface="Arial" panose="020B0604020202020204" pitchFamily="34" charset="0"/>
              <a:buChar char="•"/>
              <a:tabLst/>
              <a:defRPr/>
            </a:pPr>
            <a:r>
              <a:rPr lang="en-GB" sz="1100">
                <a:solidFill>
                  <a:prstClr val="black"/>
                </a:solidFill>
                <a:latin typeface="Univers Condensed Light" panose="020B0306020202040204" pitchFamily="34" charset="0"/>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26" name="Rectangle 25">
            <a:extLst>
              <a:ext uri="{FF2B5EF4-FFF2-40B4-BE49-F238E27FC236}">
                <a16:creationId xmlns:a16="http://schemas.microsoft.com/office/drawing/2014/main" id="{E1AAF581-1EED-CDF9-BD5E-18BCB2815177}"/>
              </a:ext>
            </a:extLst>
          </p:cNvPr>
          <p:cNvSpPr/>
          <p:nvPr/>
        </p:nvSpPr>
        <p:spPr>
          <a:xfrm>
            <a:off x="5118542" y="3242054"/>
            <a:ext cx="4491970" cy="1107996"/>
          </a:xfrm>
          <a:prstGeom prst="rect">
            <a:avLst/>
          </a:prstGeom>
        </p:spPr>
        <p:txBody>
          <a:bodyPr wrap="square">
            <a:spAutoFit/>
          </a:bodyPr>
          <a:lstStyle/>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Through where and how they are delivered, services contribute to the environmental, economic, social and cultural well-being of Swansea Bay</a:t>
            </a:r>
          </a:p>
        </p:txBody>
      </p:sp>
      <p:sp>
        <p:nvSpPr>
          <p:cNvPr id="27" name="Rectangle 26">
            <a:extLst>
              <a:ext uri="{FF2B5EF4-FFF2-40B4-BE49-F238E27FC236}">
                <a16:creationId xmlns:a16="http://schemas.microsoft.com/office/drawing/2014/main" id="{D5ACE336-2014-7ACF-7391-EA1D4064F895}"/>
              </a:ext>
            </a:extLst>
          </p:cNvPr>
          <p:cNvSpPr/>
          <p:nvPr/>
        </p:nvSpPr>
        <p:spPr>
          <a:xfrm>
            <a:off x="403957" y="2035117"/>
            <a:ext cx="9217027" cy="307777"/>
          </a:xfrm>
          <a:prstGeom prst="rect">
            <a:avLst/>
          </a:prstGeom>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400" b="1" i="0" u="none" strike="noStrike" kern="1200" cap="none" spc="0" normalizeH="0" baseline="0" noProof="0">
                <a:ln>
                  <a:noFill/>
                </a:ln>
                <a:solidFill>
                  <a:schemeClr val="tx2">
                    <a:lumMod val="49000"/>
                    <a:lumOff val="51000"/>
                  </a:schemeClr>
                </a:solidFill>
                <a:effectLst/>
                <a:uLnTx/>
                <a:uFillTx/>
                <a:latin typeface="Calibri" panose="020F0502020204030204"/>
                <a:ea typeface="+mn-ea"/>
                <a:cs typeface="+mn-cs"/>
              </a:rPr>
              <a:t>Care is high quality, safe, efficient and delivers the best possible outcomes for people</a:t>
            </a:r>
            <a:endParaRPr lang="en-GB" sz="1400" b="1" i="0" u="none" strike="noStrike" kern="1200" cap="none" spc="0" normalizeH="0" baseline="0" noProof="0">
              <a:ln>
                <a:noFill/>
              </a:ln>
              <a:solidFill>
                <a:schemeClr val="tx2">
                  <a:lumMod val="49000"/>
                  <a:lumOff val="51000"/>
                </a:schemeClr>
              </a:solidFill>
              <a:effectLst/>
              <a:uLnTx/>
              <a:uFillTx/>
              <a:latin typeface="Calibri" panose="020F0502020204030204"/>
              <a:ea typeface="Calibri"/>
              <a:cs typeface="Calibri"/>
            </a:endParaRPr>
          </a:p>
        </p:txBody>
      </p:sp>
      <p:sp>
        <p:nvSpPr>
          <p:cNvPr id="28" name="TextBox 27">
            <a:extLst>
              <a:ext uri="{FF2B5EF4-FFF2-40B4-BE49-F238E27FC236}">
                <a16:creationId xmlns:a16="http://schemas.microsoft.com/office/drawing/2014/main" id="{D1E7524B-4359-644F-FA60-0A8BE6D455D3}"/>
              </a:ext>
            </a:extLst>
          </p:cNvPr>
          <p:cNvSpPr txBox="1"/>
          <p:nvPr/>
        </p:nvSpPr>
        <p:spPr>
          <a:xfrm>
            <a:off x="1287059" y="2287961"/>
            <a:ext cx="5137598" cy="769441"/>
          </a:xfrm>
          <a:prstGeom prst="rect">
            <a:avLst/>
          </a:prstGeom>
          <a:noFill/>
        </p:spPr>
        <p:txBody>
          <a:bodyPr wrap="square" numCol="1" rtlCol="0">
            <a:spAutoFit/>
          </a:bodyPr>
          <a:lstStyle/>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Care is safe, it helps people and avoids harm</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Care is evidence based, effective and improves outcomes</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Care is timely and delivered by the right person in the right place</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Care is efficient</a:t>
            </a:r>
          </a:p>
        </p:txBody>
      </p:sp>
      <p:sp>
        <p:nvSpPr>
          <p:cNvPr id="29" name="Rectangle 28">
            <a:extLst>
              <a:ext uri="{FF2B5EF4-FFF2-40B4-BE49-F238E27FC236}">
                <a16:creationId xmlns:a16="http://schemas.microsoft.com/office/drawing/2014/main" id="{6BC67DAD-1DF5-2A8B-7F1A-75E419A3FEF3}"/>
              </a:ext>
            </a:extLst>
          </p:cNvPr>
          <p:cNvSpPr/>
          <p:nvPr/>
        </p:nvSpPr>
        <p:spPr>
          <a:xfrm>
            <a:off x="5135771" y="2287961"/>
            <a:ext cx="4474741" cy="769441"/>
          </a:xfrm>
          <a:prstGeom prst="rect">
            <a:avLst/>
          </a:prstGeom>
        </p:spPr>
        <p:txBody>
          <a:bodyPr wrap="square">
            <a:spAutoFit/>
          </a:bodyPr>
          <a:lstStyle/>
          <a:p>
            <a:pPr marL="180000" marR="0" lvl="0" indent="-180000" defTabSz="914400" fontAlgn="auto">
              <a:lnSpc>
                <a:spcPct val="100000"/>
              </a:lnSpc>
              <a:spcBef>
                <a:spcPts val="0"/>
              </a:spcBef>
              <a:spcAft>
                <a:spcPts val="0"/>
              </a:spcAft>
              <a:buClrTx/>
              <a:buSzTx/>
              <a:buFont typeface="Arial" panose="020B0604020202020204" pitchFamily="34" charset="0"/>
              <a:buChar char="•"/>
              <a:tabLst/>
              <a:defRPr/>
            </a:pPr>
            <a:r>
              <a:rPr lang="en-GB" sz="1100">
                <a:solidFill>
                  <a:prstClr val="black"/>
                </a:solidFill>
                <a:latin typeface="Univers Condensed Light" panose="020B0306020202040204" pitchFamily="34" charset="0"/>
                <a:cs typeface="Arial" panose="020B0604020202020204" pitchFamily="34" charset="0"/>
              </a:rPr>
              <a:t>Care delivers equitable outcomes regardless of demographic, socioeconomic or geographic factors</a:t>
            </a:r>
          </a:p>
          <a:p>
            <a:pPr marL="180000" marR="0" lvl="0" indent="-180000" defTabSz="914400" fontAlgn="auto">
              <a:lnSpc>
                <a:spcPct val="100000"/>
              </a:lnSpc>
              <a:spcBef>
                <a:spcPts val="0"/>
              </a:spcBef>
              <a:spcAft>
                <a:spcPts val="0"/>
              </a:spcAft>
              <a:buClrTx/>
              <a:buSzTx/>
              <a:buFont typeface="Arial" panose="020B0604020202020204" pitchFamily="34" charset="0"/>
              <a:buChar char="•"/>
              <a:tabLst/>
              <a:defRPr/>
            </a:pPr>
            <a:r>
              <a:rPr lang="en-GB" sz="1100">
                <a:solidFill>
                  <a:prstClr val="black"/>
                </a:solidFill>
                <a:latin typeface="Univers Condensed Light" panose="020B0306020202040204" pitchFamily="34" charset="0"/>
                <a:cs typeface="Arial" panose="020B0604020202020204" pitchFamily="34" charset="0"/>
              </a:rPr>
              <a:t>Care is person centred and delivered with compassion, dignity and mutual respect</a:t>
            </a:r>
          </a:p>
        </p:txBody>
      </p:sp>
      <p:sp>
        <p:nvSpPr>
          <p:cNvPr id="30" name="Rectangle 29">
            <a:extLst>
              <a:ext uri="{FF2B5EF4-FFF2-40B4-BE49-F238E27FC236}">
                <a16:creationId xmlns:a16="http://schemas.microsoft.com/office/drawing/2014/main" id="{060382DE-E7FA-857A-D71E-5C209797736A}"/>
              </a:ext>
            </a:extLst>
          </p:cNvPr>
          <p:cNvSpPr/>
          <p:nvPr/>
        </p:nvSpPr>
        <p:spPr>
          <a:xfrm>
            <a:off x="379461" y="4249370"/>
            <a:ext cx="9217027" cy="307777"/>
          </a:xfrm>
          <a:prstGeom prst="rect">
            <a:avLst/>
          </a:prstGeom>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400" b="1" i="0" u="none" strike="noStrike" kern="1200" cap="none" spc="0" normalizeH="0" baseline="0" noProof="0">
                <a:ln>
                  <a:noFill/>
                </a:ln>
                <a:solidFill>
                  <a:srgbClr val="FFC000"/>
                </a:solidFill>
                <a:effectLst/>
                <a:uLnTx/>
                <a:uFillTx/>
                <a:latin typeface="Calibri" panose="020F0502020204030204"/>
                <a:ea typeface="+mn-ea"/>
                <a:cs typeface="+mn-cs"/>
              </a:rPr>
              <a:t>The health board is a great place to work where staff feel valued and work together towards a common goal</a:t>
            </a:r>
            <a:endParaRPr lang="en-GB" sz="1400" b="1" i="0" u="none" strike="noStrike" kern="1200" cap="none" spc="0" normalizeH="0" baseline="0" noProof="0">
              <a:ln>
                <a:noFill/>
              </a:ln>
              <a:solidFill>
                <a:srgbClr val="FFC000"/>
              </a:solidFill>
              <a:effectLst/>
              <a:uLnTx/>
              <a:uFillTx/>
              <a:latin typeface="Calibri" panose="020F0502020204030204"/>
              <a:ea typeface="Calibri"/>
              <a:cs typeface="Calibri"/>
            </a:endParaRPr>
          </a:p>
        </p:txBody>
      </p:sp>
      <p:sp>
        <p:nvSpPr>
          <p:cNvPr id="31" name="TextBox 30">
            <a:extLst>
              <a:ext uri="{FF2B5EF4-FFF2-40B4-BE49-F238E27FC236}">
                <a16:creationId xmlns:a16="http://schemas.microsoft.com/office/drawing/2014/main" id="{381AAF7A-F0E1-6CC1-AE5F-6AE15D6F273E}"/>
              </a:ext>
            </a:extLst>
          </p:cNvPr>
          <p:cNvSpPr txBox="1"/>
          <p:nvPr/>
        </p:nvSpPr>
        <p:spPr>
          <a:xfrm>
            <a:off x="1287059" y="4491445"/>
            <a:ext cx="4079024" cy="938719"/>
          </a:xfrm>
          <a:prstGeom prst="rect">
            <a:avLst/>
          </a:prstGeom>
          <a:noFill/>
        </p:spPr>
        <p:txBody>
          <a:bodyPr wrap="square" numCol="1" rtlCol="0">
            <a:spAutoFit/>
          </a:bodyPr>
          <a:lstStyle/>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Our Workforce is engaged, motivated and healthy; they feel valued, fairly-rewarded and supported </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The Health Board is recognised as an employer of choice</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We have a well-planned workforce with the right number of skilled people working on the right things</a:t>
            </a:r>
          </a:p>
        </p:txBody>
      </p:sp>
      <p:sp>
        <p:nvSpPr>
          <p:cNvPr id="38" name="Rectangle 37">
            <a:extLst>
              <a:ext uri="{FF2B5EF4-FFF2-40B4-BE49-F238E27FC236}">
                <a16:creationId xmlns:a16="http://schemas.microsoft.com/office/drawing/2014/main" id="{02C07BEA-5F11-AB4C-6408-2098A8A9D5AD}"/>
              </a:ext>
            </a:extLst>
          </p:cNvPr>
          <p:cNvSpPr/>
          <p:nvPr/>
        </p:nvSpPr>
        <p:spPr>
          <a:xfrm>
            <a:off x="5148564" y="4566301"/>
            <a:ext cx="4388450" cy="769441"/>
          </a:xfrm>
          <a:prstGeom prst="rect">
            <a:avLst/>
          </a:prstGeom>
        </p:spPr>
        <p:txBody>
          <a:bodyPr wrap="square">
            <a:spAutoFit/>
          </a:bodyPr>
          <a:lstStyle/>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People feel ready for our digital future</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People are supported to develop the skills and capabilities they need</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People role model collective and compassionate leadership and live our values</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We are diverse and inclusive, ensuring all voices are heard</a:t>
            </a:r>
          </a:p>
        </p:txBody>
      </p:sp>
      <p:sp>
        <p:nvSpPr>
          <p:cNvPr id="39" name="Rectangle 38">
            <a:extLst>
              <a:ext uri="{FF2B5EF4-FFF2-40B4-BE49-F238E27FC236}">
                <a16:creationId xmlns:a16="http://schemas.microsoft.com/office/drawing/2014/main" id="{EEBB43A3-1D06-C73E-5511-C3793B1B7B7E}"/>
              </a:ext>
            </a:extLst>
          </p:cNvPr>
          <p:cNvSpPr/>
          <p:nvPr/>
        </p:nvSpPr>
        <p:spPr>
          <a:xfrm>
            <a:off x="330393" y="5345415"/>
            <a:ext cx="920662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kumimoji="0" lang="en-GB" sz="1400" b="1" i="0" u="none" strike="noStrike" kern="1200" cap="none" spc="0" normalizeH="0" baseline="0" noProof="0">
                <a:ln>
                  <a:noFill/>
                </a:ln>
                <a:solidFill>
                  <a:srgbClr val="00BC62"/>
                </a:solidFill>
                <a:effectLst/>
                <a:uLnTx/>
                <a:uFillTx/>
                <a:latin typeface="Calibri" panose="020F0502020204030204"/>
                <a:ea typeface="+mn-ea"/>
                <a:cs typeface="+mn-cs"/>
              </a:rPr>
              <a:t>The health board is a resilient, financially sustainable and responsible organisation</a:t>
            </a:r>
          </a:p>
        </p:txBody>
      </p:sp>
      <p:sp>
        <p:nvSpPr>
          <p:cNvPr id="40" name="TextBox 39">
            <a:extLst>
              <a:ext uri="{FF2B5EF4-FFF2-40B4-BE49-F238E27FC236}">
                <a16:creationId xmlns:a16="http://schemas.microsoft.com/office/drawing/2014/main" id="{4A80F8BB-9A21-A85B-256A-EDFA2F1F9D91}"/>
              </a:ext>
            </a:extLst>
          </p:cNvPr>
          <p:cNvSpPr txBox="1"/>
          <p:nvPr/>
        </p:nvSpPr>
        <p:spPr>
          <a:xfrm>
            <a:off x="1193044" y="5660768"/>
            <a:ext cx="4558051" cy="938719"/>
          </a:xfrm>
          <a:prstGeom prst="rect">
            <a:avLst/>
          </a:prstGeom>
          <a:noFill/>
        </p:spPr>
        <p:txBody>
          <a:bodyPr wrap="square" numCol="1" rtlCol="0">
            <a:spAutoFit/>
          </a:bodyPr>
          <a:lstStyle/>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The health board is financially balanced and able to invest in service transformation and change</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Decisions are made balancing short-term improvements and long-term impacts</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Resources are used efficiently and proportionately, reducing waste and variation</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The environmental impact of health care delivery in Swansea Bay is minimised</a:t>
            </a:r>
          </a:p>
        </p:txBody>
      </p:sp>
      <p:sp>
        <p:nvSpPr>
          <p:cNvPr id="41" name="Rectangle 40">
            <a:extLst>
              <a:ext uri="{FF2B5EF4-FFF2-40B4-BE49-F238E27FC236}">
                <a16:creationId xmlns:a16="http://schemas.microsoft.com/office/drawing/2014/main" id="{40CC64AD-6277-D1C1-17D8-03E33427B645}"/>
              </a:ext>
            </a:extLst>
          </p:cNvPr>
          <p:cNvSpPr/>
          <p:nvPr/>
        </p:nvSpPr>
        <p:spPr>
          <a:xfrm>
            <a:off x="5366410" y="5559762"/>
            <a:ext cx="4388450" cy="938719"/>
          </a:xfrm>
          <a:prstGeom prst="rect">
            <a:avLst/>
          </a:prstGeom>
        </p:spPr>
        <p:txBody>
          <a:bodyPr wrap="square">
            <a:spAutoFit/>
          </a:bodyPr>
          <a:lstStyle/>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The health board invests in and works with others locally and responsibly, using our assets to positively contribute to the community</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Citizen stakeholders are meaningfully involved and engaged in decision making</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The health board has the capacity to effectively plan for and respond to incident and emergencies</a:t>
            </a:r>
          </a:p>
        </p:txBody>
      </p:sp>
      <p:pic>
        <p:nvPicPr>
          <p:cNvPr id="43" name="Picture 2" descr="Portrait of family having fun in the living room. Happy family spending time at home together.">
            <a:extLst>
              <a:ext uri="{FF2B5EF4-FFF2-40B4-BE49-F238E27FC236}">
                <a16:creationId xmlns:a16="http://schemas.microsoft.com/office/drawing/2014/main" id="{7BF60E77-D2B6-93FC-28B6-3B22D55F5972}"/>
              </a:ext>
            </a:extLst>
          </p:cNvPr>
          <p:cNvPicPr>
            <a:picLocks noChangeArrowheads="1"/>
          </p:cNvPicPr>
          <p:nvPr/>
        </p:nvPicPr>
        <p:blipFill rotWithShape="1">
          <a:blip r:embed="rId3" cstate="print">
            <a:extLst>
              <a:ext uri="{28A0092B-C50C-407E-A947-70E740481C1C}">
                <a14:useLocalDpi xmlns:a14="http://schemas.microsoft.com/office/drawing/2010/main" val="0"/>
              </a:ext>
            </a:extLst>
          </a:blip>
          <a:srcRect l="14193" t="9745" r="7861" b="6535"/>
          <a:stretch/>
        </p:blipFill>
        <p:spPr bwMode="auto">
          <a:xfrm>
            <a:off x="406859" y="1237072"/>
            <a:ext cx="828000" cy="828000"/>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44" name="Picture 43">
            <a:extLst>
              <a:ext uri="{FF2B5EF4-FFF2-40B4-BE49-F238E27FC236}">
                <a16:creationId xmlns:a16="http://schemas.microsoft.com/office/drawing/2014/main" id="{CED6AACD-4968-5D0E-84AC-DA236AEEDA85}"/>
              </a:ext>
            </a:extLst>
          </p:cNvPr>
          <p:cNvPicPr>
            <a:picLocks/>
          </p:cNvPicPr>
          <p:nvPr/>
        </p:nvPicPr>
        <p:blipFill rotWithShape="1">
          <a:blip r:embed="rId4"/>
          <a:srcRect l="19516"/>
          <a:stretch/>
        </p:blipFill>
        <p:spPr>
          <a:xfrm>
            <a:off x="379461" y="3377197"/>
            <a:ext cx="828000" cy="828000"/>
          </a:xfrm>
          <a:prstGeom prst="ellipse">
            <a:avLst/>
          </a:prstGeom>
          <a:ln w="38100">
            <a:solidFill>
              <a:srgbClr val="9E4ECA"/>
            </a:solidFill>
          </a:ln>
        </p:spPr>
      </p:pic>
      <p:sp>
        <p:nvSpPr>
          <p:cNvPr id="45" name="AutoShape 5" descr="Surgery">
            <a:extLst>
              <a:ext uri="{FF2B5EF4-FFF2-40B4-BE49-F238E27FC236}">
                <a16:creationId xmlns:a16="http://schemas.microsoft.com/office/drawing/2014/main" id="{3BDCC7A9-F916-1A36-4A16-A5D7602BA9E4}"/>
              </a:ext>
            </a:extLst>
          </p:cNvPr>
          <p:cNvSpPr>
            <a:spLocks noChangeArrowheads="1"/>
          </p:cNvSpPr>
          <p:nvPr/>
        </p:nvSpPr>
        <p:spPr bwMode="auto">
          <a:xfrm>
            <a:off x="397859" y="2228081"/>
            <a:ext cx="889200" cy="889200"/>
          </a:xfrm>
          <a:prstGeom prst="ellipse">
            <a:avLst/>
          </a:prstGeom>
          <a:blipFill dpi="0" rotWithShape="0">
            <a:blip r:embed="rId5"/>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6" name="Picture 9" descr="person using MacBook Pro">
            <a:extLst>
              <a:ext uri="{FF2B5EF4-FFF2-40B4-BE49-F238E27FC236}">
                <a16:creationId xmlns:a16="http://schemas.microsoft.com/office/drawing/2014/main" id="{94322E6A-A4AB-E619-2DF7-C9F059E2CC8C}"/>
              </a:ext>
            </a:extLst>
          </p:cNvPr>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8984" y="5671149"/>
            <a:ext cx="828000" cy="828000"/>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47" name="AutoShape 3" descr="Community Nurse">
            <a:extLst>
              <a:ext uri="{FF2B5EF4-FFF2-40B4-BE49-F238E27FC236}">
                <a16:creationId xmlns:a16="http://schemas.microsoft.com/office/drawing/2014/main" id="{B4550068-96E9-E247-62CC-C5336BD500D1}"/>
              </a:ext>
            </a:extLst>
          </p:cNvPr>
          <p:cNvSpPr>
            <a:spLocks noChangeArrowheads="1"/>
          </p:cNvSpPr>
          <p:nvPr/>
        </p:nvSpPr>
        <p:spPr bwMode="auto">
          <a:xfrm>
            <a:off x="406859" y="4558921"/>
            <a:ext cx="889200" cy="889200"/>
          </a:xfrm>
          <a:prstGeom prst="ellipse">
            <a:avLst/>
          </a:prstGeom>
          <a:blipFill dpi="0" rotWithShape="0">
            <a:blip r:embed="rId7"/>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Rectangle 47">
            <a:extLst>
              <a:ext uri="{FF2B5EF4-FFF2-40B4-BE49-F238E27FC236}">
                <a16:creationId xmlns:a16="http://schemas.microsoft.com/office/drawing/2014/main" id="{049FE3EF-3576-194F-EEA4-CF31D55053B8}"/>
              </a:ext>
            </a:extLst>
          </p:cNvPr>
          <p:cNvSpPr/>
          <p:nvPr/>
        </p:nvSpPr>
        <p:spPr>
          <a:xfrm>
            <a:off x="5012471" y="1244270"/>
            <a:ext cx="4489569" cy="769441"/>
          </a:xfrm>
          <a:prstGeom prst="rect">
            <a:avLst/>
          </a:prstGeom>
        </p:spPr>
        <p:txBody>
          <a:bodyPr wrap="square">
            <a:spAutoFit/>
          </a:bodyPr>
          <a:lstStyle/>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Healthy and sustainable places are created through placemaking</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The role and impact of ill-health prevention is strengthened</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Racism, discrimination and their outcomes are tackled</a:t>
            </a:r>
          </a:p>
          <a:p>
            <a:pPr marL="180000" indent="-180000" defTabSz="914400">
              <a:buFont typeface="Arial" panose="020B0604020202020204" pitchFamily="34" charset="0"/>
              <a:buChar char="•"/>
              <a:defRPr/>
            </a:pPr>
            <a:r>
              <a:rPr lang="en-GB" sz="1100">
                <a:solidFill>
                  <a:prstClr val="black"/>
                </a:solidFill>
                <a:latin typeface="Univers Condensed Light" panose="020B0306020202040204" pitchFamily="34" charset="0"/>
                <a:cs typeface="Arial" panose="020B0604020202020204" pitchFamily="34" charset="0"/>
              </a:rPr>
              <a:t>Environmental sustainability and health equity are pursued together</a:t>
            </a:r>
          </a:p>
        </p:txBody>
      </p:sp>
      <p:sp>
        <p:nvSpPr>
          <p:cNvPr id="7" name="TextBox 6">
            <a:extLst>
              <a:ext uri="{FF2B5EF4-FFF2-40B4-BE49-F238E27FC236}">
                <a16:creationId xmlns:a16="http://schemas.microsoft.com/office/drawing/2014/main" id="{9705AFB1-C92D-B0AB-76A1-0CD724CA601E}"/>
              </a:ext>
            </a:extLst>
          </p:cNvPr>
          <p:cNvSpPr txBox="1"/>
          <p:nvPr/>
        </p:nvSpPr>
        <p:spPr>
          <a:xfrm>
            <a:off x="8778483" y="1394998"/>
            <a:ext cx="1059796" cy="43088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chemeClr val="accent2"/>
                </a:solidFill>
                <a:effectLst/>
                <a:uLnTx/>
                <a:uFillTx/>
                <a:latin typeface="Univers Condensed Light" panose="020B0306020202040204" pitchFamily="34" charset="0"/>
                <a:ea typeface="+mn-ea"/>
                <a:cs typeface="+mn-cs"/>
              </a:rPr>
              <a:t>Our Wellbeing Objectives</a:t>
            </a:r>
          </a:p>
        </p:txBody>
      </p:sp>
      <p:sp>
        <p:nvSpPr>
          <p:cNvPr id="8" name="Right Brace 7">
            <a:extLst>
              <a:ext uri="{FF2B5EF4-FFF2-40B4-BE49-F238E27FC236}">
                <a16:creationId xmlns:a16="http://schemas.microsoft.com/office/drawing/2014/main" id="{9252510A-9BFE-ACF0-7EB3-43ADBA99C07D}"/>
              </a:ext>
            </a:extLst>
          </p:cNvPr>
          <p:cNvSpPr/>
          <p:nvPr/>
        </p:nvSpPr>
        <p:spPr>
          <a:xfrm>
            <a:off x="8778482" y="1244270"/>
            <a:ext cx="155967" cy="728511"/>
          </a:xfrm>
          <a:prstGeom prst="rightBrace">
            <a:avLst>
              <a:gd name="adj1" fmla="val 18333"/>
              <a:gd name="adj2" fmla="val 50000"/>
            </a:avLst>
          </a:prstGeom>
          <a:ln>
            <a:solidFill>
              <a:schemeClr val="accent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6093837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B6077E-68D7-47E5-994B-BA6BAE00615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F5F64CB-F9E9-1A7D-1F39-D237F8D44CC4}"/>
              </a:ext>
            </a:extLst>
          </p:cNvPr>
          <p:cNvSpPr>
            <a:spLocks noGrp="1"/>
          </p:cNvSpPr>
          <p:nvPr>
            <p:ph type="sldNum" sz="quarter" idx="12"/>
          </p:nvPr>
        </p:nvSpPr>
        <p:spPr/>
        <p:txBody>
          <a:bodyPr/>
          <a:lstStyle/>
          <a:p>
            <a:r>
              <a:rPr lang="en-GB"/>
              <a:t>90</a:t>
            </a:r>
            <a:endParaRPr lang="en-US"/>
          </a:p>
        </p:txBody>
      </p:sp>
      <p:pic>
        <p:nvPicPr>
          <p:cNvPr id="5" name="Picture 4">
            <a:extLst>
              <a:ext uri="{FF2B5EF4-FFF2-40B4-BE49-F238E27FC236}">
                <a16:creationId xmlns:a16="http://schemas.microsoft.com/office/drawing/2014/main" id="{03D019C1-3E09-C7E1-FC7E-3DE99E17ED68}"/>
              </a:ext>
            </a:extLst>
          </p:cNvPr>
          <p:cNvPicPr>
            <a:picLocks noChangeAspect="1"/>
          </p:cNvPicPr>
          <p:nvPr/>
        </p:nvPicPr>
        <p:blipFill>
          <a:blip r:embed="rId2">
            <a:alphaModFix amt="20000"/>
            <a:lum bright="40000" contrast="-40000"/>
          </a:blip>
          <a:srcRect l="39228" t="58256" r="-2"/>
          <a:stretch/>
        </p:blipFill>
        <p:spPr>
          <a:xfrm rot="10800000">
            <a:off x="3053412" y="2016650"/>
            <a:ext cx="6769167" cy="3795760"/>
          </a:xfrm>
          <a:prstGeom prst="rect">
            <a:avLst/>
          </a:prstGeom>
        </p:spPr>
      </p:pic>
      <p:sp>
        <p:nvSpPr>
          <p:cNvPr id="36" name="Rectangle: Rounded Corners 15">
            <a:extLst>
              <a:ext uri="{FF2B5EF4-FFF2-40B4-BE49-F238E27FC236}">
                <a16:creationId xmlns:a16="http://schemas.microsoft.com/office/drawing/2014/main" id="{CD8F2847-A376-450B-9E46-2A7FC6782440}"/>
              </a:ext>
            </a:extLst>
          </p:cNvPr>
          <p:cNvSpPr/>
          <p:nvPr/>
        </p:nvSpPr>
        <p:spPr>
          <a:xfrm>
            <a:off x="322977" y="559989"/>
            <a:ext cx="9237798" cy="2627595"/>
          </a:xfrm>
          <a:prstGeom prst="rect">
            <a:avLst/>
          </a:prstGeom>
          <a:solidFill>
            <a:srgbClr val="D9F2D0">
              <a:alpha val="64000"/>
            </a:srgbClr>
          </a:solid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3DB4048B-3501-4F01-A57A-C14CFF229F8C}"/>
              </a:ext>
            </a:extLst>
          </p:cNvPr>
          <p:cNvSpPr txBox="1"/>
          <p:nvPr/>
        </p:nvSpPr>
        <p:spPr>
          <a:xfrm>
            <a:off x="1258171" y="736308"/>
            <a:ext cx="8256177" cy="24929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200" b="1">
                <a:cs typeface="Segoe UI"/>
              </a:rPr>
              <a:t>Year 1 priorities: </a:t>
            </a:r>
          </a:p>
          <a:p>
            <a:pPr marL="171450" indent="-171450" algn="just">
              <a:buFont typeface="Arial"/>
              <a:buChar char="•"/>
            </a:pPr>
            <a:r>
              <a:rPr lang="en-GB" sz="1200">
                <a:cs typeface="Arial"/>
              </a:rPr>
              <a:t>Build on the Workforce Metrics Dashboard to increase insights and support managers to make informed decisions about their workforce</a:t>
            </a:r>
            <a:r>
              <a:rPr lang="en-US" sz="1200">
                <a:cs typeface="Arial"/>
              </a:rPr>
              <a:t> ​​</a:t>
            </a:r>
          </a:p>
          <a:p>
            <a:pPr marL="171450" indent="-171450" algn="just">
              <a:buFont typeface="Arial"/>
              <a:buChar char="•"/>
            </a:pPr>
            <a:r>
              <a:rPr lang="en-GB" sz="1200">
                <a:cs typeface="Arial"/>
              </a:rPr>
              <a:t>Work with Finance to embed Establishment Control best practice to improve data accuracy</a:t>
            </a:r>
            <a:r>
              <a:rPr lang="en-US" sz="1200">
                <a:cs typeface="Arial"/>
              </a:rPr>
              <a:t> ​​</a:t>
            </a:r>
          </a:p>
          <a:p>
            <a:pPr marL="171450" indent="-171450" algn="just">
              <a:buFont typeface="Arial"/>
              <a:buChar char="•"/>
            </a:pPr>
            <a:r>
              <a:rPr lang="en-GB" sz="1200">
                <a:cs typeface="Arial"/>
              </a:rPr>
              <a:t>Support the effective implementation of our job planning policy so that &gt; 90% of all Consultants have an agreed job plan in place at all times by 30 September 2025 </a:t>
            </a:r>
            <a:r>
              <a:rPr lang="en-US" sz="1200">
                <a:cs typeface="Arial"/>
              </a:rPr>
              <a:t> ​​</a:t>
            </a:r>
          </a:p>
          <a:p>
            <a:pPr marL="171450" indent="-171450" algn="just">
              <a:buFont typeface="Arial"/>
              <a:buChar char="•"/>
            </a:pPr>
            <a:r>
              <a:rPr lang="en-GB" sz="1200">
                <a:cs typeface="Arial"/>
              </a:rPr>
              <a:t>Implement workforce-related programmes of work to achieve the ministerial priorities of reducing agency spend </a:t>
            </a:r>
          </a:p>
          <a:p>
            <a:pPr algn="just"/>
            <a:r>
              <a:rPr lang="en-GB" sz="1200" b="1">
                <a:cs typeface="Arial"/>
              </a:rPr>
              <a:t>Years 2/3:</a:t>
            </a:r>
          </a:p>
          <a:p>
            <a:pPr marL="171450" indent="-171450" algn="just">
              <a:buFont typeface="Arial" panose="020B0604020202020204" pitchFamily="34" charset="0"/>
              <a:buChar char="•"/>
            </a:pPr>
            <a:r>
              <a:rPr lang="en-GB" sz="1200">
                <a:cs typeface="Arial"/>
              </a:rPr>
              <a:t>Continue to </a:t>
            </a:r>
            <a:r>
              <a:rPr lang="en-GB" sz="1200" err="1">
                <a:cs typeface="Arial"/>
              </a:rPr>
              <a:t>su</a:t>
            </a:r>
            <a:r>
              <a:rPr lang="en-US" sz="1200" err="1">
                <a:cs typeface="Arial"/>
              </a:rPr>
              <a:t>pport</a:t>
            </a:r>
            <a:r>
              <a:rPr lang="en-US" sz="1200">
                <a:cs typeface="Arial"/>
              </a:rPr>
              <a:t> organisation - wide workforce transformation and re-design to build sustainable health care services</a:t>
            </a:r>
          </a:p>
          <a:p>
            <a:pPr marL="171450" indent="-171450" algn="just">
              <a:buFont typeface="Arial" panose="020B0604020202020204" pitchFamily="34" charset="0"/>
              <a:buChar char="•"/>
            </a:pPr>
            <a:r>
              <a:rPr lang="en-GB" sz="1200"/>
              <a:t>Develop great teams, in less hierarchical structures and across multi-disciplinary boundaries, focussing on patient/service user outcomes</a:t>
            </a:r>
          </a:p>
          <a:p>
            <a:pPr marL="171450" indent="-171450" algn="just">
              <a:buFont typeface="Arial" panose="020B0604020202020204" pitchFamily="34" charset="0"/>
              <a:buChar char="•"/>
            </a:pPr>
            <a:r>
              <a:rPr lang="en-GB" sz="1200"/>
              <a:t>Design our workforce and roles to support the decarbonisation/ climate change agenda</a:t>
            </a:r>
            <a:endParaRPr lang="en-GB" sz="1200" b="1">
              <a:cs typeface="Arial"/>
            </a:endParaRPr>
          </a:p>
        </p:txBody>
      </p:sp>
      <p:pic>
        <p:nvPicPr>
          <p:cNvPr id="40" name="Picture 39" descr="A close-up of a doctor&amp;#39;s hands holding a tablet&#10;&#10;AI-generated content may be incorrect.">
            <a:extLst>
              <a:ext uri="{FF2B5EF4-FFF2-40B4-BE49-F238E27FC236}">
                <a16:creationId xmlns:a16="http://schemas.microsoft.com/office/drawing/2014/main" id="{AE58EF41-1A9A-4967-BBD9-A82688E5D595}"/>
              </a:ext>
            </a:extLst>
          </p:cNvPr>
          <p:cNvPicPr>
            <a:picLocks noChangeAspect="1"/>
          </p:cNvPicPr>
          <p:nvPr/>
        </p:nvPicPr>
        <p:blipFill>
          <a:blip r:embed="rId3"/>
          <a:stretch>
            <a:fillRect/>
          </a:stretch>
        </p:blipFill>
        <p:spPr>
          <a:xfrm>
            <a:off x="445924" y="969552"/>
            <a:ext cx="811471" cy="751265"/>
          </a:xfrm>
          <a:prstGeom prst="rect">
            <a:avLst/>
          </a:prstGeom>
          <a:ln w="28575">
            <a:solidFill>
              <a:schemeClr val="bg1"/>
            </a:solidFill>
          </a:ln>
        </p:spPr>
      </p:pic>
      <p:sp>
        <p:nvSpPr>
          <p:cNvPr id="42" name="TextBox 41">
            <a:extLst>
              <a:ext uri="{FF2B5EF4-FFF2-40B4-BE49-F238E27FC236}">
                <a16:creationId xmlns:a16="http://schemas.microsoft.com/office/drawing/2014/main" id="{55413ECD-FA86-4248-A146-738BBE41567D}"/>
              </a:ext>
            </a:extLst>
          </p:cNvPr>
          <p:cNvSpPr txBox="1"/>
          <p:nvPr/>
        </p:nvSpPr>
        <p:spPr>
          <a:xfrm>
            <a:off x="345225" y="559990"/>
            <a:ext cx="763092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t>Well-Planned:</a:t>
            </a:r>
            <a:r>
              <a:rPr lang="en-GB" sz="1200"/>
              <a:t> We will aim to have the right number of skilled people working on the right things </a:t>
            </a:r>
            <a:r>
              <a:rPr lang="en-US" sz="1200"/>
              <a:t> ​​</a:t>
            </a:r>
            <a:endParaRPr lang="en-GB"/>
          </a:p>
        </p:txBody>
      </p:sp>
      <p:grpSp>
        <p:nvGrpSpPr>
          <p:cNvPr id="47" name="Group 46">
            <a:extLst>
              <a:ext uri="{FF2B5EF4-FFF2-40B4-BE49-F238E27FC236}">
                <a16:creationId xmlns:a16="http://schemas.microsoft.com/office/drawing/2014/main" id="{40DA64CF-5A94-4BBF-84D4-4C1266CE2C40}"/>
              </a:ext>
            </a:extLst>
          </p:cNvPr>
          <p:cNvGrpSpPr/>
          <p:nvPr/>
        </p:nvGrpSpPr>
        <p:grpSpPr>
          <a:xfrm>
            <a:off x="307102" y="4679402"/>
            <a:ext cx="9253673" cy="1292966"/>
            <a:chOff x="272916" y="4618500"/>
            <a:chExt cx="4623606" cy="1004207"/>
          </a:xfrm>
        </p:grpSpPr>
        <p:sp>
          <p:nvSpPr>
            <p:cNvPr id="48" name="Rectangle: Rounded Corners 15">
              <a:extLst>
                <a:ext uri="{FF2B5EF4-FFF2-40B4-BE49-F238E27FC236}">
                  <a16:creationId xmlns:a16="http://schemas.microsoft.com/office/drawing/2014/main" id="{AE0DC28D-AC1B-470E-921C-7323F0489EA8}"/>
                </a:ext>
              </a:extLst>
            </p:cNvPr>
            <p:cNvSpPr/>
            <p:nvPr/>
          </p:nvSpPr>
          <p:spPr>
            <a:xfrm>
              <a:off x="272916" y="4637083"/>
              <a:ext cx="4623606" cy="985624"/>
            </a:xfrm>
            <a:prstGeom prst="rect">
              <a:avLst/>
            </a:prstGeom>
            <a:solidFill>
              <a:srgbClr val="77CFCF">
                <a:alpha val="42000"/>
              </a:srgbClr>
            </a:solidFill>
            <a:ln w="28575">
              <a:solidFill>
                <a:srgbClr val="0A7F7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60BAEB19-02FF-47B8-93BF-B80B1F7F5938}"/>
                </a:ext>
              </a:extLst>
            </p:cNvPr>
            <p:cNvSpPr txBox="1"/>
            <p:nvPr/>
          </p:nvSpPr>
          <p:spPr>
            <a:xfrm>
              <a:off x="272916" y="4618500"/>
              <a:ext cx="4520884" cy="21513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cs typeface="Arial"/>
                </a:rPr>
                <a:t>Leaders that Live our Values:</a:t>
              </a:r>
              <a:r>
                <a:rPr lang="en-GB" sz="1200"/>
                <a:t> We want all our people to role model collective and compassionate leadership </a:t>
              </a:r>
              <a:r>
                <a:rPr lang="en-US" sz="1200">
                  <a:cs typeface="Arial"/>
                </a:rPr>
                <a:t> </a:t>
              </a:r>
              <a:endParaRPr lang="en-US"/>
            </a:p>
          </p:txBody>
        </p:sp>
        <p:sp>
          <p:nvSpPr>
            <p:cNvPr id="50" name="TextBox 9">
              <a:extLst>
                <a:ext uri="{FF2B5EF4-FFF2-40B4-BE49-F238E27FC236}">
                  <a16:creationId xmlns:a16="http://schemas.microsoft.com/office/drawing/2014/main" id="{8F0BE903-23B4-4EE6-B041-ABA347268288}"/>
                </a:ext>
              </a:extLst>
            </p:cNvPr>
            <p:cNvSpPr txBox="1"/>
            <p:nvPr/>
          </p:nvSpPr>
          <p:spPr>
            <a:xfrm>
              <a:off x="762422" y="4742985"/>
              <a:ext cx="3981406" cy="788835"/>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R="0" algn="just" rtl="0" eaLnBrk="1" fontAlgn="auto" latinLnBrk="0" hangingPunct="1">
                <a:spcBef>
                  <a:spcPts val="0"/>
                </a:spcBef>
                <a:spcAft>
                  <a:spcPts val="0"/>
                </a:spcAft>
                <a:buClrTx/>
                <a:buSzTx/>
              </a:pPr>
              <a:r>
                <a:rPr lang="en-GB" sz="1200" b="1">
                  <a:latin typeface="Aptos"/>
                  <a:ea typeface="Verdana"/>
                  <a:cs typeface="Arial"/>
                </a:rPr>
                <a:t>Year 1 priority:</a:t>
              </a:r>
            </a:p>
            <a:p>
              <a:pPr marL="171450" marR="0" indent="-171450" algn="just" rtl="0" eaLnBrk="1" fontAlgn="auto" latinLnBrk="0" hangingPunct="1">
                <a:spcBef>
                  <a:spcPts val="0"/>
                </a:spcBef>
                <a:spcAft>
                  <a:spcPts val="0"/>
                </a:spcAft>
                <a:buClrTx/>
                <a:buSzTx/>
                <a:buFont typeface="Arial"/>
                <a:buChar char="•"/>
              </a:pPr>
              <a:r>
                <a:rPr lang="en-GB" sz="1200">
                  <a:latin typeface="Aptos"/>
                  <a:ea typeface="Verdana"/>
                  <a:cs typeface="Arial"/>
                </a:rPr>
                <a:t>Refresh our suite of leadership development programmes to support our leaders to act as role models and advocates for our Health Board</a:t>
              </a:r>
              <a:r>
                <a:rPr lang="en-US" sz="1200">
                  <a:latin typeface="Aptos"/>
                  <a:ea typeface="Verdana"/>
                  <a:cs typeface="Arial"/>
                </a:rPr>
                <a:t> </a:t>
              </a:r>
            </a:p>
            <a:p>
              <a:pPr marR="0" algn="just" rtl="0" eaLnBrk="1" fontAlgn="auto" latinLnBrk="0" hangingPunct="1">
                <a:spcBef>
                  <a:spcPts val="0"/>
                </a:spcBef>
                <a:spcAft>
                  <a:spcPts val="0"/>
                </a:spcAft>
                <a:buClrTx/>
                <a:buSzTx/>
              </a:pPr>
              <a:r>
                <a:rPr lang="en-US" sz="1200" b="1">
                  <a:latin typeface="Aptos"/>
                  <a:ea typeface="Verdana"/>
                  <a:cs typeface="Arial"/>
                </a:rPr>
                <a:t>Years 2/3:</a:t>
              </a:r>
            </a:p>
            <a:p>
              <a:pPr marL="171450" marR="0" indent="-171450" algn="just" rtl="0" eaLnBrk="1" fontAlgn="auto" latinLnBrk="0" hangingPunct="1">
                <a:spcBef>
                  <a:spcPts val="0"/>
                </a:spcBef>
                <a:spcAft>
                  <a:spcPts val="0"/>
                </a:spcAft>
                <a:buClrTx/>
                <a:buSzTx/>
                <a:buFont typeface="Arial" panose="020B0604020202020204" pitchFamily="34" charset="0"/>
                <a:buChar char="•"/>
              </a:pPr>
              <a:r>
                <a:rPr lang="en-GB" sz="1200">
                  <a:latin typeface="Aptos"/>
                  <a:ea typeface="Verdana"/>
                  <a:cs typeface="Arial"/>
                </a:rPr>
                <a:t>Continue our Talent Management and Succession planning work and expand it to align with our appraisal processes</a:t>
              </a:r>
              <a:endParaRPr lang="en-US" sz="1200">
                <a:latin typeface="Aptos"/>
                <a:ea typeface="Verdana"/>
                <a:cs typeface="Arial"/>
              </a:endParaRPr>
            </a:p>
          </p:txBody>
        </p:sp>
      </p:grpSp>
      <p:grpSp>
        <p:nvGrpSpPr>
          <p:cNvPr id="53" name="Group 52">
            <a:extLst>
              <a:ext uri="{FF2B5EF4-FFF2-40B4-BE49-F238E27FC236}">
                <a16:creationId xmlns:a16="http://schemas.microsoft.com/office/drawing/2014/main" id="{3B969A08-2F4A-4417-A29E-C30571D8BCA1}"/>
              </a:ext>
            </a:extLst>
          </p:cNvPr>
          <p:cNvGrpSpPr/>
          <p:nvPr/>
        </p:nvGrpSpPr>
        <p:grpSpPr>
          <a:xfrm>
            <a:off x="317529" y="3237799"/>
            <a:ext cx="10332361" cy="1390741"/>
            <a:chOff x="422291" y="3017832"/>
            <a:chExt cx="5145467" cy="798973"/>
          </a:xfrm>
        </p:grpSpPr>
        <p:sp>
          <p:nvSpPr>
            <p:cNvPr id="54" name="Rectangle: Rounded Corners 15">
              <a:extLst>
                <a:ext uri="{FF2B5EF4-FFF2-40B4-BE49-F238E27FC236}">
                  <a16:creationId xmlns:a16="http://schemas.microsoft.com/office/drawing/2014/main" id="{DE8483DC-DF17-4172-A6A9-E0451E767146}"/>
                </a:ext>
              </a:extLst>
            </p:cNvPr>
            <p:cNvSpPr/>
            <p:nvPr/>
          </p:nvSpPr>
          <p:spPr>
            <a:xfrm>
              <a:off x="422291" y="3017832"/>
              <a:ext cx="4612520" cy="786178"/>
            </a:xfrm>
            <a:prstGeom prst="rect">
              <a:avLst/>
            </a:prstGeom>
            <a:solidFill>
              <a:srgbClr val="FBE3D6">
                <a:alpha val="52000"/>
              </a:srgbClr>
            </a:solid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a:extLst>
                <a:ext uri="{FF2B5EF4-FFF2-40B4-BE49-F238E27FC236}">
                  <a16:creationId xmlns:a16="http://schemas.microsoft.com/office/drawing/2014/main" id="{0413338F-599C-4DFF-A703-97E050C95368}"/>
                </a:ext>
              </a:extLst>
            </p:cNvPr>
            <p:cNvSpPr txBox="1"/>
            <p:nvPr/>
          </p:nvSpPr>
          <p:spPr>
            <a:xfrm>
              <a:off x="437042" y="3127223"/>
              <a:ext cx="4505904" cy="6895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sz="1200" b="1">
                  <a:cs typeface="Arial"/>
                </a:rPr>
                <a:t>Year 1 priority:</a:t>
              </a:r>
            </a:p>
            <a:p>
              <a:pPr marL="171450" indent="-171450" algn="just">
                <a:buFont typeface="Arial" panose="020B0604020202020204" pitchFamily="34" charset="0"/>
                <a:buChar char="•"/>
              </a:pPr>
              <a:r>
                <a:rPr lang="en-GB" sz="1200" b="1">
                  <a:cs typeface="Arial"/>
                </a:rPr>
                <a:t> </a:t>
              </a:r>
              <a:r>
                <a:rPr lang="en-GB" sz="1200">
                  <a:cs typeface="Arial"/>
                </a:rPr>
                <a:t>Implement training and education for Workforce Digital Systems users (also links with digital theme)</a:t>
              </a:r>
            </a:p>
            <a:p>
              <a:pPr algn="just"/>
              <a:r>
                <a:rPr lang="en-GB" sz="1200" b="1">
                  <a:cs typeface="Arial"/>
                </a:rPr>
                <a:t>Years 2/3:</a:t>
              </a:r>
            </a:p>
            <a:p>
              <a:pPr marL="171450" indent="-171450" algn="just">
                <a:buFont typeface="Arial" panose="020B0604020202020204" pitchFamily="34" charset="0"/>
                <a:buChar char="•"/>
              </a:pPr>
              <a:r>
                <a:rPr lang="en-GB" sz="1200">
                  <a:cs typeface="Arial"/>
                </a:rPr>
                <a:t>Transform our coaching and mentoring opportunities to increase accessibility for all our people</a:t>
              </a:r>
            </a:p>
            <a:p>
              <a:pPr marL="171450" indent="-171450" algn="just">
                <a:buFont typeface="Arial" panose="020B0604020202020204" pitchFamily="34" charset="0"/>
                <a:buChar char="•"/>
              </a:pPr>
              <a:r>
                <a:rPr lang="en-GB" sz="1200">
                  <a:cs typeface="Arial"/>
                </a:rPr>
                <a:t>Review and evaluate the content of our education and learning programmes to ensure they  meet our people’s needs and remain aligned to our vision</a:t>
              </a:r>
            </a:p>
          </p:txBody>
        </p:sp>
        <p:sp>
          <p:nvSpPr>
            <p:cNvPr id="57" name="TextBox 56">
              <a:extLst>
                <a:ext uri="{FF2B5EF4-FFF2-40B4-BE49-F238E27FC236}">
                  <a16:creationId xmlns:a16="http://schemas.microsoft.com/office/drawing/2014/main" id="{872E0F39-20C5-4ABF-A864-25E36B0A53EB}"/>
                </a:ext>
              </a:extLst>
            </p:cNvPr>
            <p:cNvSpPr txBox="1"/>
            <p:nvPr/>
          </p:nvSpPr>
          <p:spPr>
            <a:xfrm>
              <a:off x="429491" y="3018414"/>
              <a:ext cx="5138267" cy="1591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b="1"/>
                <a:t>Excellent education and training:</a:t>
              </a:r>
              <a:r>
                <a:rPr lang="en-GB" sz="1200"/>
                <a:t> We will strive to develop the skills and capabilities our people need</a:t>
              </a:r>
              <a:r>
                <a:rPr lang="en-GB" sz="1200" b="1"/>
                <a:t> </a:t>
              </a:r>
              <a:endParaRPr lang="en-GB"/>
            </a:p>
          </p:txBody>
        </p:sp>
      </p:grpSp>
      <p:pic>
        <p:nvPicPr>
          <p:cNvPr id="59" name="Picture 58" descr="A person in blue scrubs smiling at a person&#10;&#10;AI-generated content may be incorrect.">
            <a:extLst>
              <a:ext uri="{FF2B5EF4-FFF2-40B4-BE49-F238E27FC236}">
                <a16:creationId xmlns:a16="http://schemas.microsoft.com/office/drawing/2014/main" id="{BD61D426-D0B3-4DD6-AA26-9B85DEF93165}"/>
              </a:ext>
            </a:extLst>
          </p:cNvPr>
          <p:cNvPicPr>
            <a:picLocks noChangeAspect="1"/>
          </p:cNvPicPr>
          <p:nvPr/>
        </p:nvPicPr>
        <p:blipFill>
          <a:blip r:embed="rId4"/>
          <a:stretch>
            <a:fillRect/>
          </a:stretch>
        </p:blipFill>
        <p:spPr>
          <a:xfrm>
            <a:off x="8500844" y="3384163"/>
            <a:ext cx="808982" cy="690222"/>
          </a:xfrm>
          <a:prstGeom prst="rect">
            <a:avLst/>
          </a:prstGeom>
          <a:ln w="28575">
            <a:solidFill>
              <a:schemeClr val="bg1"/>
            </a:solidFill>
          </a:ln>
        </p:spPr>
      </p:pic>
      <p:pic>
        <p:nvPicPr>
          <p:cNvPr id="60" name="Picture 59" descr="A person wearing a blue scrubs and a blue hat&#10;&#10;AI-generated content may be incorrect.">
            <a:extLst>
              <a:ext uri="{FF2B5EF4-FFF2-40B4-BE49-F238E27FC236}">
                <a16:creationId xmlns:a16="http://schemas.microsoft.com/office/drawing/2014/main" id="{D97EEFA8-18F2-40F7-80F6-B4F3842C310B}"/>
              </a:ext>
            </a:extLst>
          </p:cNvPr>
          <p:cNvPicPr>
            <a:picLocks noChangeAspect="1"/>
          </p:cNvPicPr>
          <p:nvPr/>
        </p:nvPicPr>
        <p:blipFill>
          <a:blip r:embed="rId5"/>
          <a:srcRect l="-4123" t="-1135" r="-5477" b="22703"/>
          <a:stretch/>
        </p:blipFill>
        <p:spPr>
          <a:xfrm>
            <a:off x="477817" y="2047784"/>
            <a:ext cx="779578" cy="843943"/>
          </a:xfrm>
          <a:prstGeom prst="rect">
            <a:avLst/>
          </a:prstGeom>
          <a:ln w="28575">
            <a:solidFill>
              <a:schemeClr val="bg1"/>
            </a:solidFill>
          </a:ln>
        </p:spPr>
      </p:pic>
      <p:pic>
        <p:nvPicPr>
          <p:cNvPr id="41" name="Picture 40" descr="A person in a blue scrubs&#10;&#10;AI-generated content may be incorrect.">
            <a:extLst>
              <a:ext uri="{FF2B5EF4-FFF2-40B4-BE49-F238E27FC236}">
                <a16:creationId xmlns:a16="http://schemas.microsoft.com/office/drawing/2014/main" id="{EDD95BF4-8FCE-4523-BB4D-7268145C8732}"/>
              </a:ext>
            </a:extLst>
          </p:cNvPr>
          <p:cNvPicPr>
            <a:picLocks noChangeAspect="1"/>
          </p:cNvPicPr>
          <p:nvPr/>
        </p:nvPicPr>
        <p:blipFill>
          <a:blip r:embed="rId6"/>
          <a:stretch>
            <a:fillRect/>
          </a:stretch>
        </p:blipFill>
        <p:spPr>
          <a:xfrm>
            <a:off x="477817" y="5015259"/>
            <a:ext cx="808982" cy="688598"/>
          </a:xfrm>
          <a:prstGeom prst="rect">
            <a:avLst/>
          </a:prstGeom>
          <a:ln w="28575">
            <a:solidFill>
              <a:schemeClr val="bg1"/>
            </a:solidFill>
          </a:ln>
        </p:spPr>
      </p:pic>
      <p:sp>
        <p:nvSpPr>
          <p:cNvPr id="61" name="TextBox 60">
            <a:extLst>
              <a:ext uri="{FF2B5EF4-FFF2-40B4-BE49-F238E27FC236}">
                <a16:creationId xmlns:a16="http://schemas.microsoft.com/office/drawing/2014/main" id="{945FBAF4-B51A-4E38-A456-F25DC8E5043D}"/>
              </a:ext>
            </a:extLst>
          </p:cNvPr>
          <p:cNvSpPr txBox="1"/>
          <p:nvPr/>
        </p:nvSpPr>
        <p:spPr>
          <a:xfrm>
            <a:off x="307102" y="6030180"/>
            <a:ext cx="9262176" cy="461665"/>
          </a:xfrm>
          <a:prstGeom prst="rect">
            <a:avLst/>
          </a:prstGeom>
          <a:solidFill>
            <a:srgbClr val="FFCC00"/>
          </a:solidFill>
          <a:ln w="25400">
            <a:solidFill>
              <a:schemeClr val="accent2"/>
            </a:solidFill>
          </a:ln>
        </p:spPr>
        <p:txBody>
          <a:bodyPr wrap="square" rtlCol="0">
            <a:spAutoFit/>
          </a:bodyPr>
          <a:lstStyle/>
          <a:p>
            <a:pPr algn="ctr"/>
            <a:r>
              <a:rPr lang="en-GB" sz="1200" b="1">
                <a:latin typeface="Aptos"/>
                <a:ea typeface="Verdana"/>
                <a:cs typeface="Arial"/>
              </a:rPr>
              <a:t>Golden Thread: Equality, Diversity and Belonging: We will strive to be diverse and inclusive, ensuring all voices are heard (in everything we do)</a:t>
            </a:r>
          </a:p>
        </p:txBody>
      </p:sp>
    </p:spTree>
    <p:extLst>
      <p:ext uri="{BB962C8B-B14F-4D97-AF65-F5344CB8AC3E}">
        <p14:creationId xmlns:p14="http://schemas.microsoft.com/office/powerpoint/2010/main" val="217262682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2D660-A37D-4A9C-B21A-DC8FD6A36CC5}"/>
              </a:ext>
            </a:extLst>
          </p:cNvPr>
          <p:cNvSpPr>
            <a:spLocks noGrp="1"/>
          </p:cNvSpPr>
          <p:nvPr>
            <p:ph type="title"/>
          </p:nvPr>
        </p:nvSpPr>
        <p:spPr>
          <a:xfrm>
            <a:off x="307975" y="82768"/>
            <a:ext cx="9253538" cy="1325563"/>
          </a:xfrm>
        </p:spPr>
        <p:txBody>
          <a:bodyPr>
            <a:normAutofit/>
          </a:bodyPr>
          <a:lstStyle/>
          <a:p>
            <a:r>
              <a:rPr lang="en-GB" sz="1800" b="1">
                <a:solidFill>
                  <a:srgbClr val="834AAD"/>
                </a:solidFill>
                <a:latin typeface="Aptos Black"/>
                <a:ea typeface="+mn-ea"/>
                <a:cs typeface="+mn-cs"/>
              </a:rPr>
              <a:t>NHS Wales Staff Survey 2024 </a:t>
            </a:r>
            <a:br>
              <a:rPr lang="en-GB" sz="1800" b="1">
                <a:solidFill>
                  <a:srgbClr val="834AAD"/>
                </a:solidFill>
                <a:latin typeface="Aptos Black"/>
                <a:ea typeface="+mn-ea"/>
                <a:cs typeface="+mn-cs"/>
              </a:rPr>
            </a:br>
            <a:r>
              <a:rPr lang="en-GB" sz="1800" b="1">
                <a:solidFill>
                  <a:srgbClr val="834AAD"/>
                </a:solidFill>
                <a:latin typeface="Aptos Black"/>
                <a:ea typeface="+mn-ea"/>
                <a:cs typeface="+mn-cs"/>
              </a:rPr>
              <a:t>‘We Said, We’re Delivering Together’</a:t>
            </a:r>
            <a:br>
              <a:rPr lang="en-GB" sz="1800" b="1">
                <a:solidFill>
                  <a:srgbClr val="834AAD"/>
                </a:solidFill>
                <a:latin typeface="Aptos Black"/>
                <a:ea typeface="+mn-ea"/>
                <a:cs typeface="+mn-cs"/>
              </a:rPr>
            </a:br>
            <a:br>
              <a:rPr lang="en-GB" sz="1800" b="1">
                <a:solidFill>
                  <a:srgbClr val="834AAD"/>
                </a:solidFill>
                <a:latin typeface="Aptos Black"/>
                <a:ea typeface="+mn-ea"/>
                <a:cs typeface="+mn-cs"/>
              </a:rPr>
            </a:br>
            <a:endParaRPr lang="en-GB" sz="1800" b="1">
              <a:solidFill>
                <a:srgbClr val="834AAD"/>
              </a:solidFill>
              <a:latin typeface="Aptos Black"/>
              <a:ea typeface="+mn-ea"/>
              <a:cs typeface="+mn-cs"/>
            </a:endParaRPr>
          </a:p>
        </p:txBody>
      </p:sp>
      <p:sp>
        <p:nvSpPr>
          <p:cNvPr id="4" name="Slide Number Placeholder 3">
            <a:extLst>
              <a:ext uri="{FF2B5EF4-FFF2-40B4-BE49-F238E27FC236}">
                <a16:creationId xmlns:a16="http://schemas.microsoft.com/office/drawing/2014/main" id="{C99D7A50-A324-43E9-9920-BB14D7178627}"/>
              </a:ext>
            </a:extLst>
          </p:cNvPr>
          <p:cNvSpPr>
            <a:spLocks noGrp="1"/>
          </p:cNvSpPr>
          <p:nvPr>
            <p:ph type="sldNum" sz="quarter" idx="12"/>
          </p:nvPr>
        </p:nvSpPr>
        <p:spPr/>
        <p:txBody>
          <a:bodyPr/>
          <a:lstStyle/>
          <a:p>
            <a:pPr marL="0" marR="0" lvl="0" indent="0" algn="r" defTabSz="457200">
              <a:lnSpc>
                <a:spcPct val="100000"/>
              </a:lnSpc>
              <a:spcBef>
                <a:spcPts val="0"/>
              </a:spcBef>
              <a:spcAft>
                <a:spcPts val="0"/>
              </a:spcAft>
              <a:buNone/>
              <a:tabLst/>
              <a:defRPr/>
            </a:pPr>
            <a:r>
              <a:rPr lang="en-GB">
                <a:solidFill>
                  <a:prstClr val="black">
                    <a:tint val="82000"/>
                  </a:prstClr>
                </a:solidFill>
                <a:latin typeface="Aptos" panose="02110004020202020204"/>
              </a:rPr>
              <a:t>91</a:t>
            </a:r>
            <a:endParaRPr lang="en-US">
              <a:ea typeface="+mn-ea"/>
              <a:cs typeface="+mn-cs"/>
            </a:endParaRPr>
          </a:p>
        </p:txBody>
      </p:sp>
      <p:pic>
        <p:nvPicPr>
          <p:cNvPr id="5" name="Picture 4" descr="cid:image014.jpg@01D9EA34.E3967E30">
            <a:extLst>
              <a:ext uri="{FF2B5EF4-FFF2-40B4-BE49-F238E27FC236}">
                <a16:creationId xmlns:a16="http://schemas.microsoft.com/office/drawing/2014/main" id="{99C09A50-6F37-4A64-964B-C88E7478409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724525" y="431448"/>
            <a:ext cx="3836988" cy="976883"/>
          </a:xfrm>
          <a:prstGeom prst="rect">
            <a:avLst/>
          </a:prstGeom>
          <a:noFill/>
          <a:ln>
            <a:noFill/>
          </a:ln>
        </p:spPr>
      </p:pic>
      <p:sp>
        <p:nvSpPr>
          <p:cNvPr id="6" name="TextBox 5">
            <a:extLst>
              <a:ext uri="{FF2B5EF4-FFF2-40B4-BE49-F238E27FC236}">
                <a16:creationId xmlns:a16="http://schemas.microsoft.com/office/drawing/2014/main" id="{F0E732AC-16F0-04AA-954B-4E1FA6AADF9F}"/>
              </a:ext>
            </a:extLst>
          </p:cNvPr>
          <p:cNvSpPr txBox="1"/>
          <p:nvPr/>
        </p:nvSpPr>
        <p:spPr>
          <a:xfrm>
            <a:off x="307975" y="765287"/>
            <a:ext cx="5121275" cy="646331"/>
          </a:xfrm>
          <a:prstGeom prst="rect">
            <a:avLst/>
          </a:prstGeom>
          <a:noFill/>
        </p:spPr>
        <p:txBody>
          <a:bodyPr wrap="square">
            <a:spAutoFit/>
          </a:bodyPr>
          <a:lstStyle/>
          <a:p>
            <a:pPr algn="just"/>
            <a:r>
              <a:rPr lang="en-GB" sz="1200">
                <a:latin typeface="+mn-lt"/>
              </a:rPr>
              <a:t>Almost</a:t>
            </a:r>
            <a:r>
              <a:rPr lang="en-GB" sz="1200" b="1">
                <a:latin typeface="+mn-lt"/>
              </a:rPr>
              <a:t> 2,000</a:t>
            </a:r>
            <a:r>
              <a:rPr lang="en-GB" sz="1200">
                <a:latin typeface="+mn-lt"/>
              </a:rPr>
              <a:t> voices of Swansea Bay staff were heard during 2024’s national survey.  Those voices helped shape and inform our top 3 priorities to work together to deliver during 2025-2026.</a:t>
            </a:r>
            <a:endParaRPr lang="en-GB" sz="1200"/>
          </a:p>
        </p:txBody>
      </p:sp>
      <p:graphicFrame>
        <p:nvGraphicFramePr>
          <p:cNvPr id="7" name="Table 6">
            <a:extLst>
              <a:ext uri="{FF2B5EF4-FFF2-40B4-BE49-F238E27FC236}">
                <a16:creationId xmlns:a16="http://schemas.microsoft.com/office/drawing/2014/main" id="{5BB75111-5F17-10C6-0151-6AA3D6A1587D}"/>
              </a:ext>
            </a:extLst>
          </p:cNvPr>
          <p:cNvGraphicFramePr>
            <a:graphicFrameLocks noGrp="1"/>
          </p:cNvGraphicFramePr>
          <p:nvPr>
            <p:extLst>
              <p:ext uri="{D42A27DB-BD31-4B8C-83A1-F6EECF244321}">
                <p14:modId xmlns:p14="http://schemas.microsoft.com/office/powerpoint/2010/main" val="1841663560"/>
              </p:ext>
            </p:extLst>
          </p:nvPr>
        </p:nvGraphicFramePr>
        <p:xfrm>
          <a:off x="326231" y="1624345"/>
          <a:ext cx="9253538" cy="4468368"/>
        </p:xfrm>
        <a:graphic>
          <a:graphicData uri="http://schemas.openxmlformats.org/drawingml/2006/table">
            <a:tbl>
              <a:tblPr firstRow="1" bandRow="1">
                <a:tableStyleId>{5C22544A-7EE6-4342-B048-85BDC9FD1C3A}</a:tableStyleId>
              </a:tblPr>
              <a:tblGrid>
                <a:gridCol w="4302919">
                  <a:extLst>
                    <a:ext uri="{9D8B030D-6E8A-4147-A177-3AD203B41FA5}">
                      <a16:colId xmlns:a16="http://schemas.microsoft.com/office/drawing/2014/main" val="166627271"/>
                    </a:ext>
                  </a:extLst>
                </a:gridCol>
                <a:gridCol w="323850">
                  <a:extLst>
                    <a:ext uri="{9D8B030D-6E8A-4147-A177-3AD203B41FA5}">
                      <a16:colId xmlns:a16="http://schemas.microsoft.com/office/drawing/2014/main" val="611021827"/>
                    </a:ext>
                  </a:extLst>
                </a:gridCol>
                <a:gridCol w="4626769">
                  <a:extLst>
                    <a:ext uri="{9D8B030D-6E8A-4147-A177-3AD203B41FA5}">
                      <a16:colId xmlns:a16="http://schemas.microsoft.com/office/drawing/2014/main" val="640276599"/>
                    </a:ext>
                  </a:extLst>
                </a:gridCol>
              </a:tblGrid>
              <a:tr h="219869">
                <a:tc gridSpan="2">
                  <a:txBody>
                    <a:bodyPr/>
                    <a:lstStyle/>
                    <a:p>
                      <a:pPr marL="0" algn="ctr" defTabSz="685772"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685772" rtl="0" eaLnBrk="1" fontAlgn="t" latinLnBrk="0" hangingPunct="1">
                        <a:lnSpc>
                          <a:spcPct val="115000"/>
                        </a:lnSpc>
                        <a:spcAft>
                          <a:spcPts val="800"/>
                        </a:spcAft>
                        <a:buNone/>
                      </a:pPr>
                      <a:endParaRPr lang="en-GB" sz="800" b="1" i="0" u="none" strike="noStrike" kern="100">
                        <a:solidFill>
                          <a:srgbClr val="FFFFFF"/>
                        </a:solidFill>
                        <a:effectLst/>
                        <a:latin typeface="Verdana"/>
                        <a:ea typeface="Verdana"/>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685772"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Progress to Date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6258239"/>
                  </a:ext>
                </a:extLst>
              </a:tr>
              <a:tr h="0">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mn-lt"/>
                        </a:rPr>
                        <a:t>Leadership Management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7CFCF"/>
                    </a:solidFill>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marL="285750" indent="-285750">
                        <a:buFont typeface="Arial" panose="020B0604020202020204" pitchFamily="34" charset="0"/>
                        <a:buChar char="•"/>
                      </a:pPr>
                      <a:endParaRPr lang="en-GB" sz="120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59933551"/>
                  </a:ext>
                </a:extLst>
              </a:tr>
              <a:tr h="704982">
                <a:tc>
                  <a:txBody>
                    <a:bodyPr/>
                    <a:lstStyle/>
                    <a:p>
                      <a:r>
                        <a:rPr lang="en-GB" sz="1100" b="1">
                          <a:latin typeface="+mn-lt"/>
                        </a:rPr>
                        <a:t>Empowerment: </a:t>
                      </a:r>
                      <a:r>
                        <a:rPr lang="en-GB" sz="1100">
                          <a:latin typeface="+mn-lt"/>
                        </a:rPr>
                        <a:t>We involve staff early in changes and decision making</a:t>
                      </a:r>
                    </a:p>
                    <a:p>
                      <a:r>
                        <a:rPr lang="en-GB" sz="1100" b="1">
                          <a:latin typeface="+mn-lt"/>
                        </a:rPr>
                        <a:t>Visibility and Communication: </a:t>
                      </a:r>
                      <a:r>
                        <a:rPr lang="en-GB" sz="1100">
                          <a:latin typeface="+mn-lt"/>
                        </a:rPr>
                        <a:t>We reconnect with the front-line for better two-way communication</a:t>
                      </a:r>
                    </a:p>
                    <a:p>
                      <a:r>
                        <a:rPr lang="en-GB" sz="1100" b="1">
                          <a:latin typeface="+mn-lt"/>
                        </a:rPr>
                        <a:t>What will success look like? </a:t>
                      </a:r>
                      <a:r>
                        <a:rPr lang="en-GB" sz="1100">
                          <a:latin typeface="+mn-lt"/>
                        </a:rPr>
                        <a:t>Better feedback on consultation policies and leadership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285750" indent="-285750">
                        <a:buFont typeface="Arial" panose="020B0604020202020204" pitchFamily="34" charset="0"/>
                        <a:buChar char="•"/>
                      </a:pPr>
                      <a:r>
                        <a:rPr lang="en-GB" sz="1100">
                          <a:latin typeface="+mn-lt"/>
                        </a:rPr>
                        <a:t>Best practice Review set up for policy improvements</a:t>
                      </a:r>
                    </a:p>
                    <a:p>
                      <a:pPr marL="285750" indent="-285750">
                        <a:buFont typeface="Arial" panose="020B0604020202020204" pitchFamily="34" charset="0"/>
                        <a:buChar char="•"/>
                      </a:pPr>
                      <a:r>
                        <a:rPr lang="en-GB" sz="1100">
                          <a:latin typeface="+mn-lt"/>
                        </a:rPr>
                        <a:t>Launched ‘Brilliant Basics’ management platform with digital toolkits</a:t>
                      </a:r>
                    </a:p>
                    <a:p>
                      <a:pPr marL="285750" indent="-285750">
                        <a:buFont typeface="Arial" panose="020B0604020202020204" pitchFamily="34" charset="0"/>
                        <a:buChar char="•"/>
                      </a:pPr>
                      <a:r>
                        <a:rPr lang="en-GB" sz="1100">
                          <a:latin typeface="+mn-lt"/>
                        </a:rPr>
                        <a:t>Started Quality Improvement Coaching</a:t>
                      </a:r>
                    </a:p>
                    <a:p>
                      <a:pPr marL="285750" indent="-285750">
                        <a:buFont typeface="Arial" panose="020B0604020202020204" pitchFamily="34" charset="0"/>
                        <a:buChar char="•"/>
                      </a:pPr>
                      <a:r>
                        <a:rPr lang="en-GB" sz="1100">
                          <a:latin typeface="+mn-lt"/>
                        </a:rPr>
                        <a:t>Monthly Ask Abi Sessions and regular updates from the CEO and Team Briefings</a:t>
                      </a:r>
                    </a:p>
                    <a:p>
                      <a:pPr marL="285750" indent="-285750">
                        <a:buFont typeface="Arial" panose="020B0604020202020204" pitchFamily="34" charset="0"/>
                        <a:buChar char="•"/>
                      </a:pPr>
                      <a:r>
                        <a:rPr lang="en-GB" sz="1100">
                          <a:latin typeface="+mn-lt"/>
                        </a:rPr>
                        <a:t>Launched Planned Care Academy</a:t>
                      </a:r>
                      <a:endParaRPr lang="en-GB"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285750" indent="-285750">
                        <a:buFont typeface="Arial" panose="020B0604020202020204" pitchFamily="34" charset="0"/>
                        <a:buChar char="•"/>
                      </a:pPr>
                      <a:r>
                        <a:rPr lang="en-GB" sz="1200">
                          <a:latin typeface="+mn-lt"/>
                        </a:rPr>
                        <a:t>Best practice Review set up for policy improvements</a:t>
                      </a:r>
                    </a:p>
                    <a:p>
                      <a:pPr marL="285750" indent="-285750">
                        <a:buFont typeface="Arial" panose="020B0604020202020204" pitchFamily="34" charset="0"/>
                        <a:buChar char="•"/>
                      </a:pPr>
                      <a:r>
                        <a:rPr lang="en-GB" sz="1200">
                          <a:latin typeface="+mn-lt"/>
                        </a:rPr>
                        <a:t>Launched ‘Brilliant Basics’ management platform with digital toolkits</a:t>
                      </a:r>
                    </a:p>
                    <a:p>
                      <a:pPr marL="285750" indent="-285750">
                        <a:buFont typeface="Arial" panose="020B0604020202020204" pitchFamily="34" charset="0"/>
                        <a:buChar char="•"/>
                      </a:pPr>
                      <a:r>
                        <a:rPr lang="en-GB" sz="1200">
                          <a:latin typeface="+mn-lt"/>
                        </a:rPr>
                        <a:t>Started Quality Improvement Coaching</a:t>
                      </a:r>
                    </a:p>
                    <a:p>
                      <a:pPr marL="285750" indent="-285750">
                        <a:buFont typeface="Arial" panose="020B0604020202020204" pitchFamily="34" charset="0"/>
                        <a:buChar char="•"/>
                      </a:pPr>
                      <a:r>
                        <a:rPr lang="en-GB" sz="1200">
                          <a:latin typeface="+mn-lt"/>
                        </a:rPr>
                        <a:t>Monthly Ask Abi Sessions and regular updates from the CEO and Team Briefings</a:t>
                      </a:r>
                    </a:p>
                    <a:p>
                      <a:pPr marL="285750" indent="-285750">
                        <a:buFont typeface="Arial" panose="020B0604020202020204" pitchFamily="34" charset="0"/>
                        <a:buChar char="•"/>
                      </a:pPr>
                      <a:r>
                        <a:rPr lang="en-GB" sz="1200">
                          <a:latin typeface="+mn-lt"/>
                        </a:rPr>
                        <a:t>Launched Planned Care Academy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5852788"/>
                  </a:ext>
                </a:extLst>
              </a:tr>
              <a:tr h="173612">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mn-lt"/>
                        </a:rPr>
                        <a:t>Speaking Up Safely / Raising Concerns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7CFCF"/>
                    </a:solidFill>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marL="285750" indent="-285750">
                        <a:buFont typeface="Arial" panose="020B0604020202020204" pitchFamily="34" charset="0"/>
                        <a:buChar char="•"/>
                      </a:pPr>
                      <a:endParaRPr lang="en-GB" sz="1200">
                        <a:latin typeface="+mn-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8860559"/>
                  </a:ext>
                </a:extLst>
              </a:tr>
              <a:tr h="704982">
                <a:tc>
                  <a:txBody>
                    <a:bodyPr/>
                    <a:lstStyle/>
                    <a:p>
                      <a:r>
                        <a:rPr lang="en-GB" sz="1100" b="1">
                          <a:latin typeface="+mn-lt"/>
                        </a:rPr>
                        <a:t>Feedback: </a:t>
                      </a:r>
                      <a:r>
                        <a:rPr lang="en-GB" sz="1100">
                          <a:latin typeface="+mn-lt"/>
                        </a:rPr>
                        <a:t>We provide ongoing updates and take action when concerns are raised</a:t>
                      </a:r>
                    </a:p>
                    <a:p>
                      <a:r>
                        <a:rPr lang="en-GB" sz="1100" b="1">
                          <a:latin typeface="+mn-lt"/>
                        </a:rPr>
                        <a:t>Listening into Action: </a:t>
                      </a:r>
                      <a:r>
                        <a:rPr lang="en-GB" sz="1100">
                          <a:latin typeface="+mn-lt"/>
                        </a:rPr>
                        <a:t>We work with those who speak up showing action and honestly about what we can and can’t do</a:t>
                      </a:r>
                    </a:p>
                    <a:p>
                      <a:r>
                        <a:rPr lang="en-GB" sz="1100" b="1">
                          <a:latin typeface="+mn-lt"/>
                        </a:rPr>
                        <a:t>What will success look like? </a:t>
                      </a:r>
                      <a:r>
                        <a:rPr lang="en-GB" sz="1100">
                          <a:latin typeface="+mn-lt"/>
                        </a:rPr>
                        <a:t>Better data on Speaking Up Safely fewer escalated concerns more resolved issues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285750" indent="-285750">
                        <a:buFont typeface="Arial" panose="020B0604020202020204" pitchFamily="34" charset="0"/>
                        <a:buChar char="•"/>
                      </a:pPr>
                      <a:r>
                        <a:rPr lang="en-GB" sz="1100">
                          <a:latin typeface="+mn-lt"/>
                        </a:rPr>
                        <a:t>October 2024’s Speak UP Month engaged 1,183 staff</a:t>
                      </a:r>
                    </a:p>
                    <a:p>
                      <a:pPr marL="285750" indent="-285750">
                        <a:buFont typeface="Arial" panose="020B0604020202020204" pitchFamily="34" charset="0"/>
                        <a:buChar char="•"/>
                      </a:pPr>
                      <a:r>
                        <a:rPr lang="en-GB" sz="1100">
                          <a:latin typeface="+mn-lt"/>
                        </a:rPr>
                        <a:t>Developed a Raising Concerns hub on the intranet</a:t>
                      </a:r>
                    </a:p>
                    <a:p>
                      <a:pPr marL="285750" indent="-285750">
                        <a:buFont typeface="Arial" panose="020B0604020202020204" pitchFamily="34" charset="0"/>
                        <a:buChar char="•"/>
                      </a:pPr>
                      <a:r>
                        <a:rPr lang="en-GB" sz="1100">
                          <a:latin typeface="+mn-lt"/>
                        </a:rPr>
                        <a:t>Draft action plan for audit recommendations</a:t>
                      </a:r>
                    </a:p>
                    <a:p>
                      <a:pPr marL="285750" indent="-285750">
                        <a:buFont typeface="Arial" panose="020B0604020202020204" pitchFamily="34" charset="0"/>
                        <a:buChar char="•"/>
                      </a:pPr>
                      <a:r>
                        <a:rPr lang="en-GB" sz="1100">
                          <a:latin typeface="+mn-lt"/>
                        </a:rPr>
                        <a:t>Set up Speaking Up Safely Working Group</a:t>
                      </a:r>
                    </a:p>
                    <a:p>
                      <a:pPr marL="285750" indent="-285750">
                        <a:buFont typeface="Arial" panose="020B0604020202020204" pitchFamily="34" charset="0"/>
                        <a:buChar char="•"/>
                      </a:pPr>
                      <a:r>
                        <a:rPr lang="en-GB" sz="1100">
                          <a:latin typeface="+mn-lt"/>
                        </a:rPr>
                        <a:t>Started training on the speak up safely cycle – listening acting feedback</a:t>
                      </a:r>
                      <a:endParaRPr lang="en-GB"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285750" indent="-285750">
                        <a:buFont typeface="Arial" panose="020B0604020202020204" pitchFamily="34" charset="0"/>
                        <a:buChar char="•"/>
                      </a:pPr>
                      <a:r>
                        <a:rPr lang="en-GB" sz="1200">
                          <a:latin typeface="+mn-lt"/>
                        </a:rPr>
                        <a:t>October 2024’s Speak UP Month engaged 1,183 staff</a:t>
                      </a:r>
                    </a:p>
                    <a:p>
                      <a:pPr marL="285750" indent="-285750">
                        <a:buFont typeface="Arial" panose="020B0604020202020204" pitchFamily="34" charset="0"/>
                        <a:buChar char="•"/>
                      </a:pPr>
                      <a:r>
                        <a:rPr lang="en-GB" sz="1200">
                          <a:latin typeface="+mn-lt"/>
                        </a:rPr>
                        <a:t>Developed a Raising Concerns hub on the intranet</a:t>
                      </a:r>
                    </a:p>
                    <a:p>
                      <a:pPr marL="285750" indent="-285750">
                        <a:buFont typeface="Arial" panose="020B0604020202020204" pitchFamily="34" charset="0"/>
                        <a:buChar char="•"/>
                      </a:pPr>
                      <a:r>
                        <a:rPr lang="en-GB" sz="1200">
                          <a:latin typeface="+mn-lt"/>
                        </a:rPr>
                        <a:t>Draft action plan for audit recommendations</a:t>
                      </a:r>
                    </a:p>
                    <a:p>
                      <a:pPr marL="285750" indent="-285750">
                        <a:buFont typeface="Arial" panose="020B0604020202020204" pitchFamily="34" charset="0"/>
                        <a:buChar char="•"/>
                      </a:pPr>
                      <a:r>
                        <a:rPr lang="en-GB" sz="1200">
                          <a:latin typeface="+mn-lt"/>
                        </a:rPr>
                        <a:t>Set up Speaking Up Safely Working Group</a:t>
                      </a:r>
                    </a:p>
                    <a:p>
                      <a:pPr marL="285750" indent="-285750">
                        <a:buFont typeface="Arial" panose="020B0604020202020204" pitchFamily="34" charset="0"/>
                        <a:buChar char="•"/>
                      </a:pPr>
                      <a:r>
                        <a:rPr lang="en-GB" sz="1200">
                          <a:latin typeface="+mn-lt"/>
                        </a:rPr>
                        <a:t>Started training on the speak up safely cycle – listening acting feedback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49220838"/>
                  </a:ext>
                </a:extLst>
              </a:tr>
              <a:tr h="0">
                <a:tc gridSpan="3">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100" b="1">
                          <a:latin typeface="+mn-lt"/>
                        </a:rPr>
                        <a:t>Values and Behaviours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7CFCF"/>
                    </a:solidFill>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marL="285750" indent="-285750">
                        <a:buFont typeface="Arial" panose="020B0604020202020204" pitchFamily="34" charset="0"/>
                        <a:buChar char="•"/>
                      </a:pPr>
                      <a:endParaRPr lang="en-GB" sz="120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00955821"/>
                  </a:ext>
                </a:extLst>
              </a:tr>
              <a:tr h="704982">
                <a:tc>
                  <a:txBody>
                    <a:bodyPr/>
                    <a:lstStyle/>
                    <a:p>
                      <a:r>
                        <a:rPr lang="en-GB" sz="1100" b="1">
                          <a:latin typeface="+mn-lt"/>
                        </a:rPr>
                        <a:t>Compassion Inclusivity and Belonging: </a:t>
                      </a:r>
                      <a:r>
                        <a:rPr lang="en-GB" sz="1100">
                          <a:latin typeface="+mn-lt"/>
                        </a:rPr>
                        <a:t>We improve how we support and respect individual differences</a:t>
                      </a:r>
                    </a:p>
                    <a:p>
                      <a:r>
                        <a:rPr lang="en-GB" sz="1100" b="1">
                          <a:latin typeface="+mn-lt"/>
                        </a:rPr>
                        <a:t>Bullying Harassment and Abuse: </a:t>
                      </a:r>
                      <a:r>
                        <a:rPr lang="en-GB" sz="1100">
                          <a:latin typeface="+mn-lt"/>
                        </a:rPr>
                        <a:t>We have zero tolerance and improve support for those affected</a:t>
                      </a:r>
                    </a:p>
                    <a:p>
                      <a:r>
                        <a:rPr lang="en-GB" sz="1100" b="1">
                          <a:latin typeface="+mn-lt"/>
                        </a:rPr>
                        <a:t>What will success look like? </a:t>
                      </a:r>
                      <a:r>
                        <a:rPr lang="en-GB" sz="1100">
                          <a:latin typeface="+mn-lt"/>
                        </a:rPr>
                        <a:t>Better staff experience and perception fewer reports of bullying and harassment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285750" indent="-285750">
                        <a:buFont typeface="Arial" panose="020B0604020202020204" pitchFamily="34" charset="0"/>
                        <a:buChar char="•"/>
                      </a:pPr>
                      <a:r>
                        <a:rPr lang="en-GB" sz="1100">
                          <a:latin typeface="+mn-lt"/>
                        </a:rPr>
                        <a:t>Healthier working relationships and compassionate leadership resources promoted</a:t>
                      </a:r>
                    </a:p>
                    <a:p>
                      <a:pPr marL="285750" indent="-285750">
                        <a:buFont typeface="Arial" panose="020B0604020202020204" pitchFamily="34" charset="0"/>
                        <a:buChar char="•"/>
                      </a:pPr>
                      <a:r>
                        <a:rPr lang="en-GB" sz="1100">
                          <a:latin typeface="+mn-lt"/>
                        </a:rPr>
                        <a:t>CEO and Chair signed Compassionate Leadership Pledge</a:t>
                      </a:r>
                    </a:p>
                    <a:p>
                      <a:pPr marL="285750" indent="-285750">
                        <a:buFont typeface="Arial" panose="020B0604020202020204" pitchFamily="34" charset="0"/>
                        <a:buChar char="•"/>
                      </a:pPr>
                      <a:r>
                        <a:rPr lang="en-GB" sz="1100">
                          <a:latin typeface="+mn-lt"/>
                        </a:rPr>
                        <a:t>Integrating compassionate leadership into revised leadership development offering</a:t>
                      </a:r>
                    </a:p>
                    <a:p>
                      <a:pPr marL="285750" indent="-285750">
                        <a:buFont typeface="Arial" panose="020B0604020202020204" pitchFamily="34" charset="0"/>
                        <a:buChar char="•"/>
                      </a:pPr>
                      <a:r>
                        <a:rPr lang="en-GB" sz="1100">
                          <a:latin typeface="+mn-lt"/>
                        </a:rPr>
                        <a:t>Created easy to read digital toolkits</a:t>
                      </a:r>
                    </a:p>
                    <a:p>
                      <a:pPr marL="285750" indent="-285750">
                        <a:buFont typeface="Arial" panose="020B0604020202020204" pitchFamily="34" charset="0"/>
                        <a:buChar char="•"/>
                      </a:pPr>
                      <a:r>
                        <a:rPr lang="en-GB" sz="1100">
                          <a:latin typeface="+mn-lt"/>
                        </a:rPr>
                        <a:t>Finalising and publishing the ‘WE All Belong’ Strategic Equality Plan</a:t>
                      </a:r>
                      <a:endParaRPr lang="en-GB"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285750" indent="-285750">
                        <a:buFont typeface="Arial" panose="020B0604020202020204" pitchFamily="34" charset="0"/>
                        <a:buChar char="•"/>
                      </a:pPr>
                      <a:r>
                        <a:rPr lang="en-GB" sz="1200">
                          <a:latin typeface="+mn-lt"/>
                        </a:rPr>
                        <a:t>Healthier working relationships and compassionate leadership resources promoted</a:t>
                      </a:r>
                    </a:p>
                    <a:p>
                      <a:pPr marL="285750" indent="-285750">
                        <a:buFont typeface="Arial" panose="020B0604020202020204" pitchFamily="34" charset="0"/>
                        <a:buChar char="•"/>
                      </a:pPr>
                      <a:r>
                        <a:rPr lang="en-GB" sz="1200">
                          <a:latin typeface="+mn-lt"/>
                        </a:rPr>
                        <a:t>CEO and Chair signed Compassionate Leadership Pledge</a:t>
                      </a:r>
                    </a:p>
                    <a:p>
                      <a:pPr marL="285750" indent="-285750">
                        <a:buFont typeface="Arial" panose="020B0604020202020204" pitchFamily="34" charset="0"/>
                        <a:buChar char="•"/>
                      </a:pPr>
                      <a:r>
                        <a:rPr lang="en-GB" sz="1200">
                          <a:latin typeface="+mn-lt"/>
                        </a:rPr>
                        <a:t>Integrating compassionate leadership into revised leadership development offering</a:t>
                      </a:r>
                    </a:p>
                    <a:p>
                      <a:pPr marL="285750" indent="-285750">
                        <a:buFont typeface="Arial" panose="020B0604020202020204" pitchFamily="34" charset="0"/>
                        <a:buChar char="•"/>
                      </a:pPr>
                      <a:r>
                        <a:rPr lang="en-GB" sz="1200">
                          <a:latin typeface="+mn-lt"/>
                        </a:rPr>
                        <a:t>Created easy to read digital toolkits</a:t>
                      </a:r>
                    </a:p>
                    <a:p>
                      <a:pPr marL="285750" indent="-285750">
                        <a:buFont typeface="Arial" panose="020B0604020202020204" pitchFamily="34" charset="0"/>
                        <a:buChar char="•"/>
                      </a:pPr>
                      <a:r>
                        <a:rPr lang="en-GB" sz="1200">
                          <a:latin typeface="+mn-lt"/>
                        </a:rPr>
                        <a:t>Finalising and publishing the ‘WE All Belong’ Strategic Equality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1525014"/>
                  </a:ext>
                </a:extLst>
              </a:tr>
            </a:tbl>
          </a:graphicData>
        </a:graphic>
      </p:graphicFrame>
    </p:spTree>
    <p:extLst>
      <p:ext uri="{BB962C8B-B14F-4D97-AF65-F5344CB8AC3E}">
        <p14:creationId xmlns:p14="http://schemas.microsoft.com/office/powerpoint/2010/main" val="126615598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20E685-5EDB-B3C3-A960-6AB3C7C794A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D475236-0E6D-05FC-61FD-519153C6B41F}"/>
              </a:ext>
            </a:extLst>
          </p:cNvPr>
          <p:cNvSpPr>
            <a:spLocks noGrp="1"/>
          </p:cNvSpPr>
          <p:nvPr>
            <p:ph type="sldNum" sz="quarter" idx="12"/>
          </p:nvPr>
        </p:nvSpPr>
        <p:spPr/>
        <p:txBody>
          <a:bodyPr/>
          <a:lstStyle/>
          <a:p>
            <a:r>
              <a:rPr lang="en-GB"/>
              <a:t>92</a:t>
            </a:r>
          </a:p>
        </p:txBody>
      </p:sp>
      <p:sp>
        <p:nvSpPr>
          <p:cNvPr id="5" name="TextBox 4">
            <a:extLst>
              <a:ext uri="{FF2B5EF4-FFF2-40B4-BE49-F238E27FC236}">
                <a16:creationId xmlns:a16="http://schemas.microsoft.com/office/drawing/2014/main" id="{78E5A8AF-1B35-393E-12BE-10D2963B4D4E}"/>
              </a:ext>
            </a:extLst>
          </p:cNvPr>
          <p:cNvSpPr txBox="1"/>
          <p:nvPr/>
        </p:nvSpPr>
        <p:spPr>
          <a:xfrm>
            <a:off x="307975" y="256659"/>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a:rPr>
              <a:t>Workforce Delivery Actions</a:t>
            </a:r>
          </a:p>
        </p:txBody>
      </p:sp>
      <p:graphicFrame>
        <p:nvGraphicFramePr>
          <p:cNvPr id="8" name="Table 7">
            <a:extLst>
              <a:ext uri="{FF2B5EF4-FFF2-40B4-BE49-F238E27FC236}">
                <a16:creationId xmlns:a16="http://schemas.microsoft.com/office/drawing/2014/main" id="{606A4917-E49B-5409-9643-CBEDA9675EC8}"/>
              </a:ext>
            </a:extLst>
          </p:cNvPr>
          <p:cNvGraphicFramePr>
            <a:graphicFrameLocks noGrp="1"/>
          </p:cNvGraphicFramePr>
          <p:nvPr>
            <p:extLst>
              <p:ext uri="{D42A27DB-BD31-4B8C-83A1-F6EECF244321}">
                <p14:modId xmlns:p14="http://schemas.microsoft.com/office/powerpoint/2010/main" val="763641553"/>
              </p:ext>
            </p:extLst>
          </p:nvPr>
        </p:nvGraphicFramePr>
        <p:xfrm>
          <a:off x="307975" y="720562"/>
          <a:ext cx="9253539" cy="5165885"/>
        </p:xfrm>
        <a:graphic>
          <a:graphicData uri="http://schemas.openxmlformats.org/drawingml/2006/table">
            <a:tbl>
              <a:tblPr firstRow="1" firstCol="1" bandRow="1">
                <a:tableStyleId>{5C22544A-7EE6-4342-B048-85BDC9FD1C3A}</a:tableStyleId>
              </a:tblPr>
              <a:tblGrid>
                <a:gridCol w="488381">
                  <a:extLst>
                    <a:ext uri="{9D8B030D-6E8A-4147-A177-3AD203B41FA5}">
                      <a16:colId xmlns:a16="http://schemas.microsoft.com/office/drawing/2014/main" val="2700476178"/>
                    </a:ext>
                  </a:extLst>
                </a:gridCol>
                <a:gridCol w="7788396">
                  <a:extLst>
                    <a:ext uri="{9D8B030D-6E8A-4147-A177-3AD203B41FA5}">
                      <a16:colId xmlns:a16="http://schemas.microsoft.com/office/drawing/2014/main" val="4080403379"/>
                    </a:ext>
                  </a:extLst>
                </a:gridCol>
                <a:gridCol w="488381">
                  <a:extLst>
                    <a:ext uri="{9D8B030D-6E8A-4147-A177-3AD203B41FA5}">
                      <a16:colId xmlns:a16="http://schemas.microsoft.com/office/drawing/2014/main" val="2915582884"/>
                    </a:ext>
                  </a:extLst>
                </a:gridCol>
                <a:gridCol w="488381">
                  <a:extLst>
                    <a:ext uri="{9D8B030D-6E8A-4147-A177-3AD203B41FA5}">
                      <a16:colId xmlns:a16="http://schemas.microsoft.com/office/drawing/2014/main" val="119272330"/>
                    </a:ext>
                  </a:extLst>
                </a:gridCol>
              </a:tblGrid>
              <a:tr h="212614">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000" b="0" i="0" u="none" strike="noStrike">
                        <a:effectLst/>
                        <a:latin typeface="Arial"/>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813665283"/>
                  </a:ext>
                </a:extLst>
              </a:tr>
              <a:tr h="577096">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WF_01</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Support line managers with timely Occupational Health advice to support health at work/enable timely return to work after sickness absence</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endParaRPr lang="en-GB" sz="800" b="0" i="0" u="none" strike="noStrike">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EA20</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2801379"/>
                  </a:ext>
                </a:extLst>
              </a:tr>
              <a:tr h="362379">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WF_02</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Improve Attendance at Work </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endParaRPr lang="en-GB" sz="800" b="0" i="0" u="none" strike="noStrike">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EA20</a:t>
                      </a:r>
                      <a:endParaRPr lang="en-GB" sz="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41427666"/>
                  </a:ext>
                </a:extLst>
              </a:tr>
              <a:tr h="263237">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WF_03</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spcAft>
                          <a:spcPts val="800"/>
                        </a:spcAft>
                        <a:buNone/>
                      </a:pPr>
                      <a:r>
                        <a:rPr lang="en-GB" sz="1100" b="0" i="0" u="none" strike="noStrike" kern="100">
                          <a:solidFill>
                            <a:srgbClr val="000000"/>
                          </a:solidFill>
                          <a:effectLst/>
                          <a:latin typeface="Aptos"/>
                          <a:ea typeface="Verdana"/>
                          <a:cs typeface="Times New Roman"/>
                        </a:rPr>
                        <a:t>Best Practice Review of HR policies and processes</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endParaRPr lang="en-GB" sz="800" b="0" i="0" u="none" strike="noStrike">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endParaRPr lang="en-GB" sz="800" b="0" i="0" u="none" strike="noStrike">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50027541"/>
                  </a:ext>
                </a:extLst>
              </a:tr>
              <a:tr h="293610">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WF_04</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Deliver Speaking Up Safely audit recommendations specific to Workforce &amp; OD, in collaboration with key stakeholders </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endParaRPr lang="en-GB" sz="800" b="0" i="0" u="none" strike="noStrike">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ctr" latinLnBrk="0" hangingPunct="1">
                        <a:lnSpc>
                          <a:spcPct val="115000"/>
                        </a:lnSpc>
                        <a:spcAft>
                          <a:spcPts val="800"/>
                        </a:spcAft>
                        <a:buNone/>
                      </a:pPr>
                      <a:endParaRPr lang="en-GB" sz="800" b="0" i="0" u="none" strike="noStrike">
                        <a:effectLst/>
                        <a:latin typeface="Univers Condensed Light"/>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69786192"/>
                  </a:ext>
                </a:extLst>
              </a:tr>
              <a:tr h="380498">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WF_05</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Embed the retention plan across service groups</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82201483"/>
                  </a:ext>
                </a:extLst>
              </a:tr>
              <a:tr h="566972">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WF_06</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In collaboration with stakeholders, design, embed  and evaluate a suite of management and leadership development initiatives for all levels of clinical and non-clinical leaders that supports us to embed our values, behaviours and deliver our One Bay Way 10 year vision</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5669330"/>
                  </a:ext>
                </a:extLst>
              </a:tr>
              <a:tr h="407677">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WF_07</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Develop a Swansea Bay ‘Widening Access to Careers in Healthcare’ (WATCH) Programme</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99312379"/>
                  </a:ext>
                </a:extLst>
              </a:tr>
              <a:tr h="398618">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WF_08</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Implement Training and Education for systems users across all workforce Digital teams</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81917739"/>
                  </a:ext>
                </a:extLst>
              </a:tr>
              <a:tr h="425796">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WF_09</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Build on workforce Metrics Dashboard to increase insights</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36302104"/>
                  </a:ext>
                </a:extLst>
              </a:tr>
              <a:tr h="425796">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WF_10</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Work with Finance to embed Establishment Control best practice</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744179"/>
                  </a:ext>
                </a:extLst>
              </a:tr>
              <a:tr h="425796">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WF_11</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Ensure effective implementation of job planning policy, to include ensuring that &gt; 90% of all Consultants have an agreed job plan in place at all times by 30 September 2025</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r>
                        <a:rPr lang="en-GB" sz="800" b="0" i="0" u="none" strike="noStrike" kern="100">
                          <a:solidFill>
                            <a:srgbClr val="000000"/>
                          </a:solidFill>
                          <a:effectLst/>
                          <a:latin typeface="Univers Condensed Light"/>
                          <a:ea typeface="Aptos" panose="020B0004020202020204" pitchFamily="34" charset="0"/>
                          <a:cs typeface="Times New Roman"/>
                        </a:rPr>
                        <a:t>EA19 </a:t>
                      </a:r>
                      <a:endParaRPr lang="en-GB" sz="800" b="0" i="0" u="none" strike="noStrike">
                        <a:effectLst/>
                        <a:latin typeface="Univers Condensed Light"/>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2204382360"/>
                  </a:ext>
                </a:extLst>
              </a:tr>
              <a:tr h="425796">
                <a:tc>
                  <a:txBody>
                    <a:bodyPr/>
                    <a:lstStyle/>
                    <a:p>
                      <a:pPr marL="0" algn="ctr" rtl="0" eaLnBrk="1" fontAlgn="ctr" latinLnBrk="0" hangingPunct="1">
                        <a:lnSpc>
                          <a:spcPct val="115000"/>
                        </a:lnSpc>
                        <a:spcAft>
                          <a:spcPts val="800"/>
                        </a:spcAft>
                        <a:buNone/>
                      </a:pPr>
                      <a:r>
                        <a:rPr lang="en-GB" sz="800" b="0" i="0" u="none" strike="noStrike" kern="100">
                          <a:solidFill>
                            <a:srgbClr val="000000"/>
                          </a:solidFill>
                          <a:effectLst/>
                          <a:latin typeface="Univers Condensed Light"/>
                          <a:ea typeface="Verdana"/>
                          <a:cs typeface="Times New Roman"/>
                        </a:rPr>
                        <a:t>WF_12</a:t>
                      </a:r>
                      <a:endParaRPr lang="en-GB" sz="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ctr" latinLnBrk="0" hangingPunct="1">
                        <a:buNone/>
                      </a:pPr>
                      <a:r>
                        <a:rPr lang="en-GB" sz="1100" b="0" i="0" u="none" strike="noStrike" kern="100">
                          <a:solidFill>
                            <a:srgbClr val="000000"/>
                          </a:solidFill>
                          <a:effectLst/>
                          <a:latin typeface="Aptos"/>
                          <a:ea typeface="Verdana"/>
                          <a:cs typeface="Times New Roman"/>
                        </a:rPr>
                        <a:t>Implement workforce-related programmes of work to achieve the ministerial priorities of reducing agency spend</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endParaRPr lang="en-GB" sz="800" b="0" i="0" u="none" strike="noStrike">
                        <a:effectLst/>
                        <a:latin typeface="Univers Condensed Light"/>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spcAft>
                          <a:spcPts val="800"/>
                        </a:spcAft>
                        <a:buNone/>
                      </a:pPr>
                      <a:r>
                        <a:rPr lang="en-GB" sz="800" b="0" i="0" u="none" strike="noStrike" kern="100">
                          <a:solidFill>
                            <a:srgbClr val="000000"/>
                          </a:solidFill>
                          <a:effectLst/>
                          <a:latin typeface="Univers Condensed Light"/>
                          <a:ea typeface="Aptos" panose="020B0004020202020204" pitchFamily="34" charset="0"/>
                          <a:cs typeface="Times New Roman"/>
                        </a:rPr>
                        <a:t>EA17 – EA18</a:t>
                      </a:r>
                      <a:endParaRPr lang="en-GB" sz="800" b="0" i="0" u="none" strike="noStrike">
                        <a:effectLst/>
                        <a:latin typeface="Univers Condensed Light"/>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827124201"/>
                  </a:ext>
                </a:extLst>
              </a:tr>
            </a:tbl>
          </a:graphicData>
        </a:graphic>
      </p:graphicFrame>
      <p:pic>
        <p:nvPicPr>
          <p:cNvPr id="2" name="Picture 1" descr="A rainbow in a black background&#10;&#10;AI-generated content may be incorrect.">
            <a:extLst>
              <a:ext uri="{FF2B5EF4-FFF2-40B4-BE49-F238E27FC236}">
                <a16:creationId xmlns:a16="http://schemas.microsoft.com/office/drawing/2014/main" id="{E0591F01-EB7A-BFD3-A084-6A4CE3E20CA6}"/>
              </a:ext>
            </a:extLst>
          </p:cNvPr>
          <p:cNvPicPr>
            <a:picLocks noChangeAspect="1"/>
          </p:cNvPicPr>
          <p:nvPr/>
        </p:nvPicPr>
        <p:blipFill>
          <a:blip r:embed="rId2">
            <a:alphaModFix amt="20000"/>
            <a:lum bright="40000" contrast="-40000"/>
          </a:blip>
          <a:srcRect l="28344" t="60780" r="11038" b="-2523"/>
          <a:stretch/>
        </p:blipFill>
        <p:spPr>
          <a:xfrm rot="10800000">
            <a:off x="3133898" y="3085576"/>
            <a:ext cx="6751734" cy="3795701"/>
          </a:xfrm>
          <a:prstGeom prst="rect">
            <a:avLst/>
          </a:prstGeom>
        </p:spPr>
      </p:pic>
    </p:spTree>
    <p:extLst>
      <p:ext uri="{BB962C8B-B14F-4D97-AF65-F5344CB8AC3E}">
        <p14:creationId xmlns:p14="http://schemas.microsoft.com/office/powerpoint/2010/main" val="320836439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rainbow in a black background&#10;&#10;AI-generated content may be incorrect.">
            <a:extLst>
              <a:ext uri="{FF2B5EF4-FFF2-40B4-BE49-F238E27FC236}">
                <a16:creationId xmlns:a16="http://schemas.microsoft.com/office/drawing/2014/main" id="{6BCB24D8-5071-4059-2FD5-9DA4F0F7246E}"/>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8" name="Rectangle: Rounded Corners 10">
            <a:extLst>
              <a:ext uri="{FF2B5EF4-FFF2-40B4-BE49-F238E27FC236}">
                <a16:creationId xmlns:a16="http://schemas.microsoft.com/office/drawing/2014/main" id="{E770F97E-A6A8-5FB9-7010-2F147D8434C1}"/>
              </a:ext>
            </a:extLst>
          </p:cNvPr>
          <p:cNvSpPr/>
          <p:nvPr/>
        </p:nvSpPr>
        <p:spPr>
          <a:xfrm>
            <a:off x="307975" y="4046321"/>
            <a:ext cx="9253538" cy="2607231"/>
          </a:xfrm>
          <a:prstGeom prst="rect">
            <a:avLst/>
          </a:prstGeom>
          <a:solidFill>
            <a:schemeClr val="accent2">
              <a:lumMod val="20000"/>
              <a:lumOff val="80000"/>
              <a:alpha val="41000"/>
            </a:schemeClr>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AA40A21B-3530-D073-1A13-B739C9389CA3}"/>
              </a:ext>
            </a:extLst>
          </p:cNvPr>
          <p:cNvSpPr>
            <a:spLocks noGrp="1"/>
          </p:cNvSpPr>
          <p:nvPr>
            <p:ph type="title"/>
          </p:nvPr>
        </p:nvSpPr>
        <p:spPr>
          <a:xfrm>
            <a:off x="279156" y="338121"/>
            <a:ext cx="8543925" cy="268719"/>
          </a:xfrm>
        </p:spPr>
        <p:txBody>
          <a:bodyPr>
            <a:normAutofit fontScale="90000"/>
          </a:bodyPr>
          <a:lstStyle/>
          <a:p>
            <a:r>
              <a:rPr lang="en-GB" sz="1800" b="1">
                <a:solidFill>
                  <a:srgbClr val="834AAD"/>
                </a:solidFill>
                <a:latin typeface="Aptos Black" panose="020F0502020204030204" pitchFamily="34" charset="0"/>
                <a:ea typeface="+mn-ea"/>
                <a:cs typeface="+mn-cs"/>
              </a:rPr>
              <a:t>Digital</a:t>
            </a:r>
          </a:p>
        </p:txBody>
      </p:sp>
      <p:sp>
        <p:nvSpPr>
          <p:cNvPr id="3" name="Content Placeholder 2">
            <a:extLst>
              <a:ext uri="{FF2B5EF4-FFF2-40B4-BE49-F238E27FC236}">
                <a16:creationId xmlns:a16="http://schemas.microsoft.com/office/drawing/2014/main" id="{5B1D66B4-2E8E-ECC1-0A64-E3E578CF469F}"/>
              </a:ext>
            </a:extLst>
          </p:cNvPr>
          <p:cNvSpPr>
            <a:spLocks noGrp="1"/>
          </p:cNvSpPr>
          <p:nvPr>
            <p:ph idx="1"/>
          </p:nvPr>
        </p:nvSpPr>
        <p:spPr>
          <a:xfrm>
            <a:off x="246907" y="626592"/>
            <a:ext cx="9343423" cy="4351338"/>
          </a:xfrm>
        </p:spPr>
        <p:txBody>
          <a:bodyPr vert="horz" lIns="91440" tIns="45720" rIns="91440" bIns="45720" rtlCol="0" anchor="t">
            <a:normAutofit/>
          </a:bodyPr>
          <a:lstStyle/>
          <a:p>
            <a:pPr marL="0" marR="0" lvl="0" indent="0" algn="just" defTabSz="825479" rtl="0" eaLnBrk="1" fontAlgn="auto" latinLnBrk="0" hangingPunct="0">
              <a:lnSpc>
                <a:spcPct val="100000"/>
              </a:lnSpc>
              <a:spcBef>
                <a:spcPts val="0"/>
              </a:spcBef>
              <a:spcAft>
                <a:spcPts val="600"/>
              </a:spcAft>
              <a:buClrTx/>
              <a:buSzTx/>
              <a:buFontTx/>
              <a:buNone/>
              <a:tabLst/>
              <a:defRPr/>
            </a:pPr>
            <a:r>
              <a:rPr lang="en-GB" sz="1200">
                <a:latin typeface="Aptos"/>
                <a:ea typeface="Verdana"/>
              </a:rPr>
              <a:t>Our refreshed Digital Strategy, outlines our ambitions for making SBUHB an inclusive, ‘digital first’ organisation, using the most appropriate digital tools intelligently and selectively to support service-led transformation and deliver tangible benefits for the workforce, our patients and our population. ​</a:t>
            </a:r>
            <a:endParaRPr lang="en-US"/>
          </a:p>
          <a:p>
            <a:pPr marL="0" marR="0" lvl="0" indent="0" algn="just" defTabSz="825479" rtl="0" eaLnBrk="1" fontAlgn="auto" latinLnBrk="0" hangingPunct="0">
              <a:lnSpc>
                <a:spcPct val="100000"/>
              </a:lnSpc>
              <a:spcBef>
                <a:spcPts val="0"/>
              </a:spcBef>
              <a:spcAft>
                <a:spcPts val="600"/>
              </a:spcAft>
              <a:buClrTx/>
              <a:buSzTx/>
              <a:buFontTx/>
              <a:buNone/>
              <a:tabLst/>
              <a:defRPr/>
            </a:pPr>
            <a:r>
              <a:rPr lang="en-GB" sz="1200">
                <a:latin typeface="Aptos"/>
                <a:ea typeface="Verdana"/>
              </a:rPr>
              <a:t>The Health Boards' vision is t</a:t>
            </a:r>
            <a:r>
              <a:rPr lang="en-GB" sz="1200">
                <a:latin typeface="Aptos"/>
                <a:ea typeface="Verdana"/>
                <a:sym typeface="Helvetica Neue Medium"/>
              </a:rPr>
              <a:t>o </a:t>
            </a:r>
            <a:r>
              <a:rPr lang="en-GB" sz="1200" b="1">
                <a:latin typeface="Aptos"/>
                <a:ea typeface="Verdana"/>
                <a:sym typeface="Helvetica Neue Medium"/>
              </a:rPr>
              <a:t>improve health and well-being of the population of Swansea Bay by harnessing the power of digital technology and digital transformation.</a:t>
            </a:r>
            <a:r>
              <a:rPr lang="en-GB" sz="1200">
                <a:latin typeface="Aptos"/>
                <a:ea typeface="Verdana"/>
              </a:rPr>
              <a:t> </a:t>
            </a:r>
          </a:p>
          <a:p>
            <a:pPr marL="0" marR="0" lvl="0" indent="0" algn="just" defTabSz="825479" rtl="0" eaLnBrk="1" fontAlgn="auto" latinLnBrk="0" hangingPunct="0">
              <a:lnSpc>
                <a:spcPct val="100000"/>
              </a:lnSpc>
              <a:spcBef>
                <a:spcPts val="0"/>
              </a:spcBef>
              <a:spcAft>
                <a:spcPts val="600"/>
              </a:spcAft>
              <a:buClrTx/>
              <a:buSzTx/>
              <a:buFontTx/>
              <a:buNone/>
              <a:tabLst/>
              <a:defRPr/>
            </a:pPr>
            <a:r>
              <a:rPr lang="en-GB" sz="1200">
                <a:latin typeface="Aptos"/>
                <a:ea typeface="Verdana"/>
              </a:rPr>
              <a:t>The SBUHB digital landscape needs to be simplified, rationalising current systems and developing a central Electronic Patient Record (EPR) model and Care Data Repository (CDR). This approach will enable ‘true integration’, where information about a patient can be entered once and will automatically populate across all relevant systems thus feeding a rich data repository that is capable of supporting advanced business intelligence and analytics. Alongside this, the EPR model will make it possible for all clinicians to access the patient information they need to make the highest quality clinical decisions regardless of where they sit in the system, reducing the need for patients to repeat their stories and ensuring clinicians and care professionals understand a person’s full medical history and circumstances when engaging in their care.  </a:t>
            </a:r>
          </a:p>
          <a:p>
            <a:pPr marL="0" marR="0" lvl="0" indent="0" algn="just" defTabSz="825479" rtl="0" eaLnBrk="1" fontAlgn="auto" latinLnBrk="0" hangingPunct="0">
              <a:lnSpc>
                <a:spcPct val="100000"/>
              </a:lnSpc>
              <a:spcBef>
                <a:spcPts val="0"/>
              </a:spcBef>
              <a:spcAft>
                <a:spcPts val="600"/>
              </a:spcAft>
              <a:buClrTx/>
              <a:buSzTx/>
              <a:buFontTx/>
              <a:buNone/>
              <a:tabLst/>
              <a:defRPr/>
            </a:pPr>
            <a:r>
              <a:rPr lang="en-GB" sz="1200">
                <a:latin typeface="Aptos"/>
                <a:ea typeface="Verdana"/>
              </a:rPr>
              <a:t>Given the national approach to digital in NHS Wales, effective collaboration at a national level will be vitally important to the success of the Health Board’s digital journey. The recent review of NHS Wales digital governance identified 16 recommendations to strengthen the approach, controls and assurance mechanisms for digital delivery. It is imperative that SBUHB leaders are able to support and influence the implementation of these recommendations, which will have a significant impact on digital advancement across the Health Board. </a:t>
            </a:r>
          </a:p>
          <a:p>
            <a:pPr marL="0" marR="0" lvl="0" indent="0" algn="just" defTabSz="825479" rtl="0" eaLnBrk="1" fontAlgn="auto" latinLnBrk="0" hangingPunct="0">
              <a:lnSpc>
                <a:spcPct val="100000"/>
              </a:lnSpc>
              <a:spcBef>
                <a:spcPts val="0"/>
              </a:spcBef>
              <a:spcAft>
                <a:spcPts val="0"/>
              </a:spcAft>
              <a:buClrTx/>
              <a:buSzTx/>
              <a:buFontTx/>
              <a:buNone/>
              <a:tabLst/>
              <a:defRPr/>
            </a:pPr>
            <a:endParaRPr lang="en-GB" sz="1200">
              <a:latin typeface="Aptos"/>
              <a:ea typeface="Verdana" panose="020B0604030504040204" pitchFamily="34" charset="0"/>
            </a:endParaRPr>
          </a:p>
          <a:p>
            <a:pPr marL="170815" indent="-170815"/>
            <a:endParaRPr lang="en-GB" sz="1200"/>
          </a:p>
        </p:txBody>
      </p:sp>
      <p:sp>
        <p:nvSpPr>
          <p:cNvPr id="4" name="Slide Number Placeholder 3">
            <a:extLst>
              <a:ext uri="{FF2B5EF4-FFF2-40B4-BE49-F238E27FC236}">
                <a16:creationId xmlns:a16="http://schemas.microsoft.com/office/drawing/2014/main" id="{E235B064-F4D9-937D-A26F-5DA5E8ADCB8B}"/>
              </a:ext>
            </a:extLst>
          </p:cNvPr>
          <p:cNvSpPr>
            <a:spLocks noGrp="1"/>
          </p:cNvSpPr>
          <p:nvPr>
            <p:ph type="sldNum" sz="quarter" idx="12"/>
          </p:nvPr>
        </p:nvSpPr>
        <p:spPr/>
        <p:txBody>
          <a:bodyPr/>
          <a:lstStyle/>
          <a:p>
            <a:r>
              <a:rPr lang="en-GB"/>
              <a:t>93</a:t>
            </a:r>
            <a:endParaRPr lang="en-US"/>
          </a:p>
        </p:txBody>
      </p:sp>
      <p:sp>
        <p:nvSpPr>
          <p:cNvPr id="5" name="Title 1">
            <a:extLst>
              <a:ext uri="{FF2B5EF4-FFF2-40B4-BE49-F238E27FC236}">
                <a16:creationId xmlns:a16="http://schemas.microsoft.com/office/drawing/2014/main" id="{DDA9B2B9-7BC2-CBA0-76DE-3DDF9E6B5751}"/>
              </a:ext>
            </a:extLst>
          </p:cNvPr>
          <p:cNvSpPr>
            <a:spLocks noGrp="1"/>
          </p:cNvSpPr>
          <p:nvPr/>
        </p:nvSpPr>
        <p:spPr>
          <a:xfrm>
            <a:off x="279157" y="4046322"/>
            <a:ext cx="8543925" cy="314669"/>
          </a:xfrm>
          <a:prstGeom prst="rect">
            <a:avLst/>
          </a:prstGeom>
        </p:spPr>
        <p:txBody>
          <a:bodyPr vert="horz" lIns="91440" tIns="45720" rIns="91440" bIns="45720" rtlCol="0" anchor="ctr">
            <a:normAutofit/>
          </a:bodyPr>
          <a:lstStyle>
            <a:lvl1pPr algn="l" defTabSz="685772" rtl="0" eaLnBrk="1" latinLnBrk="0" hangingPunct="1">
              <a:lnSpc>
                <a:spcPct val="90000"/>
              </a:lnSpc>
              <a:spcBef>
                <a:spcPct val="0"/>
              </a:spcBef>
              <a:buNone/>
              <a:defRPr sz="3300" kern="1200">
                <a:solidFill>
                  <a:schemeClr val="tx1"/>
                </a:solidFill>
                <a:latin typeface="+mj-lt"/>
                <a:ea typeface="+mj-ea"/>
                <a:cs typeface="+mj-cs"/>
              </a:defRPr>
            </a:lvl1pPr>
          </a:lstStyle>
          <a:p>
            <a:r>
              <a:rPr lang="en-GB" sz="1300" b="1">
                <a:latin typeface="+mn-lt"/>
                <a:ea typeface="+mn-ea"/>
                <a:cs typeface="+mn-cs"/>
              </a:rPr>
              <a:t>Digital Priorities for 25/26</a:t>
            </a:r>
          </a:p>
        </p:txBody>
      </p:sp>
      <p:sp>
        <p:nvSpPr>
          <p:cNvPr id="6" name="Content Placeholder 2">
            <a:extLst>
              <a:ext uri="{FF2B5EF4-FFF2-40B4-BE49-F238E27FC236}">
                <a16:creationId xmlns:a16="http://schemas.microsoft.com/office/drawing/2014/main" id="{7C23CB69-E69C-B189-413E-ECD060DC0C09}"/>
              </a:ext>
            </a:extLst>
          </p:cNvPr>
          <p:cNvSpPr>
            <a:spLocks noGrp="1"/>
          </p:cNvSpPr>
          <p:nvPr/>
        </p:nvSpPr>
        <p:spPr>
          <a:xfrm>
            <a:off x="344487" y="4286652"/>
            <a:ext cx="9217026" cy="2366901"/>
          </a:xfrm>
          <a:prstGeom prst="rect">
            <a:avLst/>
          </a:prstGeom>
        </p:spPr>
        <p:txBody>
          <a:bodyPr vert="horz" lIns="91440" tIns="45720" rIns="91440" bIns="45720" rtlCol="0" anchor="t">
            <a:normAutofit lnSpcReduction="10000"/>
          </a:bodyPr>
          <a:lstStyle>
            <a:lvl1pPr marL="171443" indent="-171443" algn="l" defTabSz="685772"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28" indent="-171443" algn="l" defTabSz="685772"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14" indent="-171443" algn="l" defTabSz="685772"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00"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85"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7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5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3"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28"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1200"/>
              <a:t>The following slides provide the digital enablers for 25/26 aligned to the IMTP Framework. To highlight, the strategic and early priorities identified in our strategic roadmap are:</a:t>
            </a:r>
            <a:endParaRPr lang="en-US"/>
          </a:p>
          <a:p>
            <a:pPr marL="513715" lvl="1" indent="-170815" algn="just">
              <a:lnSpc>
                <a:spcPct val="110000"/>
              </a:lnSpc>
            </a:pPr>
            <a:r>
              <a:rPr lang="en-GB" sz="1200" b="1"/>
              <a:t>A single electronic patient record (EPR) for secondary care</a:t>
            </a:r>
            <a:r>
              <a:rPr lang="en-GB" sz="1200"/>
              <a:t> -  Fundamental to its success will be the establishment of a strategic partnership with a preferred supplier who will work flexibly with the Health Board on both existing and emerging priorities. </a:t>
            </a:r>
            <a:r>
              <a:rPr lang="en-GB" sz="1200" b="1"/>
              <a:t>Our intention is to develop a business case for a first phase EPR solution to support improvements across Unscheduled and Emergency Care (UEC).</a:t>
            </a:r>
          </a:p>
          <a:p>
            <a:pPr marL="513715" lvl="1" indent="-170815" algn="just">
              <a:lnSpc>
                <a:spcPct val="110000"/>
              </a:lnSpc>
            </a:pPr>
            <a:r>
              <a:rPr lang="en-GB" sz="1200" b="1"/>
              <a:t>Digital solution for Community, Mental Health, and Learning Disabilities -</a:t>
            </a:r>
            <a:r>
              <a:rPr lang="en-GB" sz="1200"/>
              <a:t> A key requirement from this solution will be alignment and integration with regional partners, such that that digital solution can enable delivery of the ambitions of Connecting Care aligned to “A Healthier Wales”. </a:t>
            </a:r>
            <a:r>
              <a:rPr lang="en-GB" sz="1200" b="1"/>
              <a:t>In 25/26 we will deliver phase 1 across our Swansea MH and Community integrated teams to de-risk the end of life WCCIS system.</a:t>
            </a:r>
          </a:p>
          <a:p>
            <a:pPr marL="513715" lvl="1" indent="-170815" algn="just">
              <a:lnSpc>
                <a:spcPct val="110000"/>
              </a:lnSpc>
            </a:pPr>
            <a:r>
              <a:rPr lang="en-GB" sz="1200" b="1"/>
              <a:t>Departmental and Specialists service solutions - </a:t>
            </a:r>
            <a:r>
              <a:rPr lang="en-GB" sz="1200"/>
              <a:t>This will include services in pathology (National LIMS) , radiology (National RISP) and Maternity.</a:t>
            </a:r>
          </a:p>
        </p:txBody>
      </p:sp>
    </p:spTree>
    <p:extLst>
      <p:ext uri="{BB962C8B-B14F-4D97-AF65-F5344CB8AC3E}">
        <p14:creationId xmlns:p14="http://schemas.microsoft.com/office/powerpoint/2010/main" val="407001865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A0FFA-1144-48A3-AF96-0C613A97BD2E}"/>
              </a:ext>
            </a:extLst>
          </p:cNvPr>
          <p:cNvSpPr>
            <a:spLocks noGrp="1"/>
          </p:cNvSpPr>
          <p:nvPr>
            <p:ph type="title"/>
          </p:nvPr>
        </p:nvSpPr>
        <p:spPr>
          <a:xfrm>
            <a:off x="229560" y="111119"/>
            <a:ext cx="8543925" cy="676273"/>
          </a:xfrm>
        </p:spPr>
        <p:txBody>
          <a:bodyPr/>
          <a:lstStyle/>
          <a:p>
            <a:r>
              <a:rPr lang="en-GB" sz="1800" b="1">
                <a:solidFill>
                  <a:srgbClr val="834AAD"/>
                </a:solidFill>
                <a:latin typeface="Aptos Black" panose="020F0502020204030204" pitchFamily="34" charset="0"/>
                <a:ea typeface="+mn-ea"/>
                <a:cs typeface="+mn-cs"/>
              </a:rPr>
              <a:t>Digitally Enabling our Clinical Services</a:t>
            </a:r>
          </a:p>
        </p:txBody>
      </p:sp>
      <p:pic>
        <p:nvPicPr>
          <p:cNvPr id="4" name="Picture 3" descr="A rainbow in a black background&#10;&#10;AI-generated content may be incorrect.">
            <a:extLst>
              <a:ext uri="{FF2B5EF4-FFF2-40B4-BE49-F238E27FC236}">
                <a16:creationId xmlns:a16="http://schemas.microsoft.com/office/drawing/2014/main" id="{039D03E9-4675-5769-6A8C-EA86CBDA48AC}"/>
              </a:ext>
            </a:extLst>
          </p:cNvPr>
          <p:cNvPicPr>
            <a:picLocks noChangeAspect="1"/>
          </p:cNvPicPr>
          <p:nvPr/>
        </p:nvPicPr>
        <p:blipFill>
          <a:blip r:embed="rId2">
            <a:alphaModFix amt="20000"/>
            <a:lum bright="40000" contrast="-40000"/>
          </a:blip>
          <a:srcRect l="39228" t="58256" r="-2"/>
          <a:stretch/>
        </p:blipFill>
        <p:spPr>
          <a:xfrm rot="10800000">
            <a:off x="3136831" y="3085576"/>
            <a:ext cx="6769167" cy="3795760"/>
          </a:xfrm>
          <a:prstGeom prst="rect">
            <a:avLst/>
          </a:prstGeom>
        </p:spPr>
      </p:pic>
      <p:sp>
        <p:nvSpPr>
          <p:cNvPr id="5" name="TextBox 4">
            <a:extLst>
              <a:ext uri="{FF2B5EF4-FFF2-40B4-BE49-F238E27FC236}">
                <a16:creationId xmlns:a16="http://schemas.microsoft.com/office/drawing/2014/main" id="{FC025386-2A05-79D6-A1FA-05B39B949401}"/>
              </a:ext>
            </a:extLst>
          </p:cNvPr>
          <p:cNvSpPr txBox="1"/>
          <p:nvPr/>
        </p:nvSpPr>
        <p:spPr>
          <a:xfrm>
            <a:off x="229560" y="541159"/>
            <a:ext cx="924210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200"/>
              <a:t>The Digital Strategy’s vision is “</a:t>
            </a:r>
            <a:r>
              <a:rPr lang="en-US" sz="1200" i="1"/>
              <a:t>to </a:t>
            </a:r>
            <a:r>
              <a:rPr lang="en-GB" sz="1200" i="1"/>
              <a:t>improve the health and well-being of the population of Swansea Bay by harnessing the power of digital technology and digital transformation</a:t>
            </a:r>
            <a:r>
              <a:rPr lang="en-GB" sz="1200"/>
              <a:t>”.  The strategy recognises the need for further advances in the way we use digital, data and technology to enable service-led transformation and deliver tangible benefits to our patients, population and workforce.  </a:t>
            </a:r>
          </a:p>
        </p:txBody>
      </p:sp>
      <p:pic>
        <p:nvPicPr>
          <p:cNvPr id="6" name="Picture 5" descr="A screenshot of a medical information&#10;&#10;AI-generated content may be incorrect.">
            <a:extLst>
              <a:ext uri="{FF2B5EF4-FFF2-40B4-BE49-F238E27FC236}">
                <a16:creationId xmlns:a16="http://schemas.microsoft.com/office/drawing/2014/main" id="{9FE0F5C1-FCD5-ACDF-F9B7-1789D6333B95}"/>
              </a:ext>
            </a:extLst>
          </p:cNvPr>
          <p:cNvPicPr>
            <a:picLocks noChangeAspect="1"/>
          </p:cNvPicPr>
          <p:nvPr/>
        </p:nvPicPr>
        <p:blipFill>
          <a:blip r:embed="rId3"/>
          <a:stretch>
            <a:fillRect/>
          </a:stretch>
        </p:blipFill>
        <p:spPr>
          <a:xfrm>
            <a:off x="618226" y="1169075"/>
            <a:ext cx="8669547" cy="5369840"/>
          </a:xfrm>
          <a:prstGeom prst="rect">
            <a:avLst/>
          </a:prstGeom>
        </p:spPr>
      </p:pic>
      <p:sp>
        <p:nvSpPr>
          <p:cNvPr id="3" name="Slide Number Placeholder 2">
            <a:extLst>
              <a:ext uri="{FF2B5EF4-FFF2-40B4-BE49-F238E27FC236}">
                <a16:creationId xmlns:a16="http://schemas.microsoft.com/office/drawing/2014/main" id="{B7A33897-661F-51AA-70A8-504E42C1CACF}"/>
              </a:ext>
            </a:extLst>
          </p:cNvPr>
          <p:cNvSpPr>
            <a:spLocks noGrp="1"/>
          </p:cNvSpPr>
          <p:nvPr>
            <p:ph type="sldNum" sz="quarter" idx="12"/>
          </p:nvPr>
        </p:nvSpPr>
        <p:spPr/>
        <p:txBody>
          <a:bodyPr/>
          <a:lstStyle/>
          <a:p>
            <a:r>
              <a:rPr lang="en-GB"/>
              <a:t>94</a:t>
            </a:r>
            <a:endParaRPr lang="en-US"/>
          </a:p>
        </p:txBody>
      </p:sp>
    </p:spTree>
    <p:extLst>
      <p:ext uri="{BB962C8B-B14F-4D97-AF65-F5344CB8AC3E}">
        <p14:creationId xmlns:p14="http://schemas.microsoft.com/office/powerpoint/2010/main" val="74118494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0E8556-08A5-5059-0BE6-11274A26B6B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092F61-8684-18D6-D3E5-C4AE83673D84}"/>
              </a:ext>
            </a:extLst>
          </p:cNvPr>
          <p:cNvSpPr>
            <a:spLocks noGrp="1"/>
          </p:cNvSpPr>
          <p:nvPr>
            <p:ph type="sldNum" sz="quarter" idx="12"/>
          </p:nvPr>
        </p:nvSpPr>
        <p:spPr/>
        <p:txBody>
          <a:bodyPr/>
          <a:lstStyle/>
          <a:p>
            <a:r>
              <a:rPr lang="en-GB"/>
              <a:t>95</a:t>
            </a:r>
            <a:endParaRPr lang="en-US"/>
          </a:p>
        </p:txBody>
      </p:sp>
      <p:sp>
        <p:nvSpPr>
          <p:cNvPr id="5" name="TextBox 4">
            <a:extLst>
              <a:ext uri="{FF2B5EF4-FFF2-40B4-BE49-F238E27FC236}">
                <a16:creationId xmlns:a16="http://schemas.microsoft.com/office/drawing/2014/main" id="{272A275B-AF61-7EF2-8EDB-48BEC630CA30}"/>
              </a:ext>
            </a:extLst>
          </p:cNvPr>
          <p:cNvSpPr txBox="1"/>
          <p:nvPr/>
        </p:nvSpPr>
        <p:spPr>
          <a:xfrm>
            <a:off x="336790" y="213148"/>
            <a:ext cx="9363706" cy="369332"/>
          </a:xfrm>
          <a:prstGeom prst="rect">
            <a:avLst/>
          </a:prstGeom>
          <a:noFill/>
        </p:spPr>
        <p:txBody>
          <a:bodyPr wrap="square" lIns="91440" tIns="45720" rIns="91440" bIns="45720" rtlCol="0" anchor="t">
            <a:spAutoFit/>
          </a:bodyPr>
          <a:lstStyle/>
          <a:p>
            <a:r>
              <a:rPr lang="en-GB" b="1">
                <a:solidFill>
                  <a:srgbClr val="834AAD"/>
                </a:solidFill>
                <a:latin typeface="Aptos Black"/>
              </a:rPr>
              <a:t>Digital Delivery Actions </a:t>
            </a:r>
          </a:p>
        </p:txBody>
      </p:sp>
      <p:pic>
        <p:nvPicPr>
          <p:cNvPr id="7" name="Picture 6" descr="A rainbow in a black background&#10;&#10;AI-generated content may be incorrect.">
            <a:extLst>
              <a:ext uri="{FF2B5EF4-FFF2-40B4-BE49-F238E27FC236}">
                <a16:creationId xmlns:a16="http://schemas.microsoft.com/office/drawing/2014/main" id="{21B3863B-D1F4-B3A7-CE2A-14E0B69939A3}"/>
              </a:ext>
            </a:extLst>
          </p:cNvPr>
          <p:cNvPicPr>
            <a:picLocks noChangeAspect="1"/>
          </p:cNvPicPr>
          <p:nvPr/>
        </p:nvPicPr>
        <p:blipFill>
          <a:blip r:embed="rId2">
            <a:alphaModFix amt="20000"/>
            <a:lum bright="40000" contrast="-40000"/>
          </a:blip>
          <a:srcRect l="20487" t="54478" r="32760" b="4124"/>
          <a:stretch/>
        </p:blipFill>
        <p:spPr>
          <a:xfrm rot="10800000">
            <a:off x="2880654" y="2862484"/>
            <a:ext cx="5207469" cy="3764295"/>
          </a:xfrm>
          <a:prstGeom prst="rect">
            <a:avLst/>
          </a:prstGeom>
        </p:spPr>
      </p:pic>
      <p:graphicFrame>
        <p:nvGraphicFramePr>
          <p:cNvPr id="6" name="Table 5">
            <a:extLst>
              <a:ext uri="{FF2B5EF4-FFF2-40B4-BE49-F238E27FC236}">
                <a16:creationId xmlns:a16="http://schemas.microsoft.com/office/drawing/2014/main" id="{D91FD2D6-61AD-2ADE-AD47-00B55B250F0D}"/>
              </a:ext>
            </a:extLst>
          </p:cNvPr>
          <p:cNvGraphicFramePr>
            <a:graphicFrameLocks noGrp="1"/>
          </p:cNvGraphicFramePr>
          <p:nvPr>
            <p:extLst>
              <p:ext uri="{D42A27DB-BD31-4B8C-83A1-F6EECF244321}">
                <p14:modId xmlns:p14="http://schemas.microsoft.com/office/powerpoint/2010/main" val="2977530186"/>
              </p:ext>
            </p:extLst>
          </p:nvPr>
        </p:nvGraphicFramePr>
        <p:xfrm>
          <a:off x="429616" y="589999"/>
          <a:ext cx="9134481" cy="5544835"/>
        </p:xfrm>
        <a:graphic>
          <a:graphicData uri="http://schemas.openxmlformats.org/drawingml/2006/table">
            <a:tbl>
              <a:tblPr firstRow="1" firstCol="1" bandRow="1">
                <a:tableStyleId>{5C22544A-7EE6-4342-B048-85BDC9FD1C3A}</a:tableStyleId>
              </a:tblPr>
              <a:tblGrid>
                <a:gridCol w="285452">
                  <a:extLst>
                    <a:ext uri="{9D8B030D-6E8A-4147-A177-3AD203B41FA5}">
                      <a16:colId xmlns:a16="http://schemas.microsoft.com/office/drawing/2014/main" val="3038008437"/>
                    </a:ext>
                  </a:extLst>
                </a:gridCol>
                <a:gridCol w="7637839">
                  <a:extLst>
                    <a:ext uri="{9D8B030D-6E8A-4147-A177-3AD203B41FA5}">
                      <a16:colId xmlns:a16="http://schemas.microsoft.com/office/drawing/2014/main" val="4151266896"/>
                    </a:ext>
                  </a:extLst>
                </a:gridCol>
                <a:gridCol w="573411">
                  <a:extLst>
                    <a:ext uri="{9D8B030D-6E8A-4147-A177-3AD203B41FA5}">
                      <a16:colId xmlns:a16="http://schemas.microsoft.com/office/drawing/2014/main" val="3808046671"/>
                    </a:ext>
                  </a:extLst>
                </a:gridCol>
                <a:gridCol w="637779">
                  <a:extLst>
                    <a:ext uri="{9D8B030D-6E8A-4147-A177-3AD203B41FA5}">
                      <a16:colId xmlns:a16="http://schemas.microsoft.com/office/drawing/2014/main" val="3622703331"/>
                    </a:ext>
                  </a:extLst>
                </a:gridCol>
              </a:tblGrid>
              <a:tr h="194959">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050" b="0" i="0" u="none" strike="noStrike">
                        <a:effectLst/>
                        <a:latin typeface="Arial"/>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2981344977"/>
                  </a:ext>
                </a:extLst>
              </a:tr>
              <a:tr h="699561">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D_01</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buNone/>
                      </a:pPr>
                      <a:r>
                        <a:rPr lang="en-GB" sz="1100" b="1" i="0" u="none" strike="noStrike" kern="100">
                          <a:solidFill>
                            <a:srgbClr val="000000"/>
                          </a:solidFill>
                          <a:effectLst/>
                          <a:latin typeface="Aptos"/>
                          <a:ea typeface="Verdana"/>
                          <a:cs typeface="Times New Roman"/>
                        </a:rPr>
                        <a:t>Electronic Health Record (EHR) - Digital Strategy  [</a:t>
                      </a:r>
                      <a:r>
                        <a:rPr lang="en-GB" sz="1100" b="1" i="1" u="none" strike="noStrike" kern="100">
                          <a:solidFill>
                            <a:srgbClr val="000000"/>
                          </a:solidFill>
                          <a:effectLst/>
                          <a:latin typeface="Aptos"/>
                          <a:ea typeface="Verdana"/>
                          <a:cs typeface="Times New Roman"/>
                        </a:rPr>
                        <a:t>Relates to all Systems, but particular reference to UEC in 25/26]</a:t>
                      </a:r>
                      <a:endParaRPr lang="en-GB" sz="1100" b="0" i="0" u="none" strike="noStrike">
                        <a:effectLst/>
                        <a:latin typeface="Aptos"/>
                        <a:ea typeface="Verdana"/>
                        <a:cs typeface="Times New Roman"/>
                      </a:endParaRP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Procure module 1 of an Electronic Health Record (EHR) with a focus on Urgent and Emergency Care including </a:t>
                      </a:r>
                      <a:r>
                        <a:rPr lang="en-GB" sz="1100" b="0" i="0" u="none" strike="noStrike" kern="100" err="1">
                          <a:solidFill>
                            <a:srgbClr val="000000"/>
                          </a:solidFill>
                          <a:effectLst/>
                          <a:latin typeface="Aptos"/>
                          <a:ea typeface="Verdana"/>
                          <a:cs typeface="Times New Roman"/>
                        </a:rPr>
                        <a:t>Epma</a:t>
                      </a:r>
                      <a:r>
                        <a:rPr lang="en-GB" sz="1100" b="0" i="0" u="none" strike="noStrike" kern="100">
                          <a:solidFill>
                            <a:srgbClr val="000000"/>
                          </a:solidFill>
                          <a:effectLst/>
                          <a:latin typeface="Aptos"/>
                          <a:ea typeface="Verdana"/>
                          <a:cs typeface="Times New Roman"/>
                        </a:rPr>
                        <a:t>. Undertake procurement activities by Q3 as Contract for Minor Injuries Unit digital system ends September 2026.</a:t>
                      </a:r>
                      <a:endParaRPr lang="en-GB" sz="1100" b="0" i="0" u="none" strike="noStrike">
                        <a:effectLst/>
                        <a:latin typeface="Aptos"/>
                        <a:ea typeface="Verdana"/>
                        <a:cs typeface="Times New Roman"/>
                      </a:endParaRPr>
                    </a:p>
                    <a:p>
                      <a:pPr marL="171450" indent="-171450" algn="l" rtl="0" eaLnBrk="1" fontAlgn="t" latinLnBrk="0" hangingPunct="1">
                        <a:buFont typeface="Arial"/>
                        <a:buChar char="•"/>
                      </a:pPr>
                      <a:r>
                        <a:rPr lang="en-GB" sz="1100" b="0" i="1" u="none" strike="noStrike" kern="100">
                          <a:solidFill>
                            <a:srgbClr val="000000"/>
                          </a:solidFill>
                          <a:effectLst/>
                          <a:latin typeface="Aptos"/>
                          <a:ea typeface="Verdana"/>
                          <a:cs typeface="Times New Roman"/>
                        </a:rPr>
                        <a:t>[Subject to a Business Case and ongoing discussions with the 6 Goals Programme, Digital Medicines Transformation Portfolio and Welsh Government] </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DE.1</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DE.2</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DE.9</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EA.1, EA.2</a:t>
                      </a:r>
                      <a:endParaRPr lang="en-GB" sz="1800" b="0" i="0" u="none" strike="noStrike">
                        <a:effectLst/>
                        <a:latin typeface="Arial" panose="020B0604020202020204" pitchFamily="34" charset="0"/>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EA.3, EA.4</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EA.5, EA.6</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2637169308"/>
                  </a:ext>
                </a:extLst>
              </a:tr>
              <a:tr h="492519">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D_08</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Signal    [</a:t>
                      </a:r>
                      <a:r>
                        <a:rPr lang="en-GB" sz="1100" b="1" i="1" u="none" strike="noStrike" kern="100">
                          <a:solidFill>
                            <a:srgbClr val="000000"/>
                          </a:solidFill>
                          <a:effectLst/>
                          <a:latin typeface="Aptos"/>
                          <a:ea typeface="Verdana"/>
                          <a:cs typeface="Times New Roman"/>
                        </a:rPr>
                        <a:t>Relates to all Systems, but particular reference to UEC in 25/26]</a:t>
                      </a:r>
                      <a:endParaRPr lang="en-GB" sz="1100" b="0" i="0" u="none" strike="noStrike">
                        <a:effectLst/>
                        <a:latin typeface="Aptos"/>
                        <a:ea typeface="Verdana"/>
                        <a:cs typeface="Times New Roman"/>
                      </a:endParaRP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Support new ways of working through the Integrated Discharge Hub.</a:t>
                      </a:r>
                      <a:endParaRPr lang="en-GB" sz="1100" b="0" i="0" u="none" strike="noStrike">
                        <a:effectLst/>
                        <a:latin typeface="Aptos"/>
                        <a:ea typeface="Verdana"/>
                        <a:cs typeface="Times New Roman"/>
                      </a:endParaRP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Prepare for working with the Electronic Health Record (EHR).</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800" b="0" i="0" u="none" strike="noStrike" kern="100">
                          <a:solidFill>
                            <a:srgbClr val="FFFFFF"/>
                          </a:solidFill>
                          <a:effectLst/>
                          <a:latin typeface="Verdana"/>
                          <a:ea typeface="Verdana"/>
                          <a:cs typeface="Times New Roman"/>
                        </a:rPr>
                        <a:t>DE.1, DE.2</a:t>
                      </a:r>
                      <a:endParaRPr lang="en-GB" sz="1800" b="0" i="0" u="none" strike="noStrike">
                        <a:effectLst/>
                        <a:latin typeface="Verdana"/>
                        <a:ea typeface="Verdana"/>
                        <a:cs typeface="Times New Roman"/>
                      </a:endParaRPr>
                    </a:p>
                    <a:p>
                      <a:pPr marL="0" algn="ctr" rtl="0" eaLnBrk="1" fontAlgn="t" latinLnBrk="0" hangingPunct="1">
                        <a:lnSpc>
                          <a:spcPct val="115000"/>
                        </a:lnSpc>
                        <a:buNone/>
                      </a:pPr>
                      <a:r>
                        <a:rPr lang="en-GB" sz="800" b="0" i="0" u="none" strike="noStrike" kern="100">
                          <a:solidFill>
                            <a:srgbClr val="FFFFFF"/>
                          </a:solidFill>
                          <a:effectLst/>
                          <a:latin typeface="Verdana"/>
                          <a:ea typeface="Verdana"/>
                          <a:cs typeface="Times New Roman"/>
                        </a:rPr>
                        <a:t>DE.9</a:t>
                      </a:r>
                      <a:endParaRPr lang="en-GB" sz="1800" b="0" i="0" u="none" strike="noStrike">
                        <a:effectLst/>
                        <a:latin typeface="Verdana"/>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lnSpc>
                          <a:spcPct val="115000"/>
                        </a:lnSpc>
                        <a:buNone/>
                      </a:pPr>
                      <a:endParaRPr lang="en-GB" sz="1800" b="0" i="0" u="none" strike="noStrike">
                        <a:effectLst/>
                        <a:latin typeface="Verdana"/>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883925854"/>
                  </a:ext>
                </a:extLst>
              </a:tr>
              <a:tr h="699561">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D_02</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buNone/>
                      </a:pPr>
                      <a:r>
                        <a:rPr lang="en-GB" sz="1100" b="0" i="0" u="none" strike="noStrike" kern="100">
                          <a:solidFill>
                            <a:srgbClr val="000000"/>
                          </a:solidFill>
                          <a:effectLst/>
                          <a:latin typeface="Aptos"/>
                          <a:ea typeface="Verdana"/>
                          <a:cs typeface="Times New Roman"/>
                        </a:rPr>
                        <a:t> </a:t>
                      </a:r>
                      <a:r>
                        <a:rPr lang="en-GB" sz="1100" b="1" i="0" u="none" strike="noStrike" kern="100">
                          <a:solidFill>
                            <a:srgbClr val="000000"/>
                          </a:solidFill>
                          <a:effectLst/>
                          <a:latin typeface="Aptos"/>
                          <a:ea typeface="Verdana"/>
                          <a:cs typeface="Times New Roman"/>
                        </a:rPr>
                        <a:t>Pathology digital system replacement (LIMS 2.0) [</a:t>
                      </a:r>
                      <a:r>
                        <a:rPr lang="en-GB" sz="1100" b="1" i="1" u="none" strike="noStrike" kern="100">
                          <a:solidFill>
                            <a:srgbClr val="000000"/>
                          </a:solidFill>
                          <a:effectLst/>
                          <a:latin typeface="Aptos"/>
                          <a:ea typeface="Verdana"/>
                          <a:cs typeface="Times New Roman"/>
                        </a:rPr>
                        <a:t>Relates to all Systems but particularly Planned Care and Cancer System]</a:t>
                      </a:r>
                      <a:endParaRPr lang="en-GB" sz="1100" b="0" i="0" u="none" strike="noStrike">
                        <a:effectLst/>
                        <a:latin typeface="Aptos"/>
                        <a:ea typeface="Verdana"/>
                        <a:cs typeface="Times New Roman"/>
                      </a:endParaRP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Implement the new Laboratory Information Management System (LIMS 2.0) – go live and reaching ‘stable operations’ in Q2 25/26. [Ongoing revenue costs  for 25/26 and are in the draft financial plan as national programme pressures.</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DE.4</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DE.5</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EA.25</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EA.30</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21867099"/>
                  </a:ext>
                </a:extLst>
              </a:tr>
              <a:tr h="869496">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D_03</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buNone/>
                      </a:pPr>
                      <a:r>
                        <a:rPr lang="en-GB" sz="1100" b="1" i="0" u="none" strike="noStrike" kern="100">
                          <a:solidFill>
                            <a:srgbClr val="000000"/>
                          </a:solidFill>
                          <a:effectLst/>
                          <a:latin typeface="Aptos"/>
                          <a:ea typeface="Verdana"/>
                          <a:cs typeface="Times New Roman"/>
                        </a:rPr>
                        <a:t>Radiology digital systems replacement (RISP) </a:t>
                      </a:r>
                      <a:r>
                        <a:rPr lang="en-GB" sz="1100" b="1" i="1" u="none" strike="noStrike" kern="100">
                          <a:solidFill>
                            <a:srgbClr val="000000"/>
                          </a:solidFill>
                          <a:effectLst/>
                          <a:latin typeface="Aptos"/>
                          <a:ea typeface="Verdana"/>
                          <a:cs typeface="Times New Roman"/>
                        </a:rPr>
                        <a:t>[Relates to all Systems but particularly Planned Care and Cancer System]</a:t>
                      </a:r>
                      <a:endParaRPr lang="en-GB" sz="1100" b="0" i="0" u="none" strike="noStrike">
                        <a:effectLst/>
                        <a:latin typeface="Aptos"/>
                        <a:ea typeface="Verdana"/>
                        <a:cs typeface="Times New Roman"/>
                      </a:endParaRPr>
                    </a:p>
                    <a:p>
                      <a:pPr marL="173355" indent="-173355"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Implement the new Radiology Information System (RIS) and Picture Archiving and Communication System (PACS) – GO live and have reached 'stable operations’ by Q4 25/26 Ongoing revenue costs for 25/26 and are in the draft financial plan as national programme pressures. Some funding for digital resources for 25/26, enhanced with existing resources from digital transformation team. </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DE.4</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DE.5</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EA.25</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EA.30</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2209552800"/>
                  </a:ext>
                </a:extLst>
              </a:tr>
              <a:tr h="974799">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D_35</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Digitise cellular pathology services   </a:t>
                      </a:r>
                      <a:r>
                        <a:rPr lang="en-GB" sz="1100" b="1" i="1" u="none" strike="noStrike" kern="100">
                          <a:solidFill>
                            <a:srgbClr val="000000"/>
                          </a:solidFill>
                          <a:effectLst/>
                          <a:latin typeface="Aptos"/>
                          <a:ea typeface="Verdana"/>
                          <a:cs typeface="Times New Roman"/>
                        </a:rPr>
                        <a:t>[Relates to all Systems but particularly Planned Care and Cancer System]</a:t>
                      </a:r>
                      <a:endParaRPr lang="en-GB" sz="1100" b="0" i="0" u="none" strike="noStrike">
                        <a:effectLst/>
                        <a:latin typeface="Aptos"/>
                        <a:ea typeface="Verdana"/>
                        <a:cs typeface="Times New Roman"/>
                      </a:endParaRPr>
                    </a:p>
                    <a:p>
                      <a:pPr marL="0" indent="0" algn="l" rtl="0" eaLnBrk="1" fontAlgn="t" latinLnBrk="0" hangingPunct="1">
                        <a:buNone/>
                      </a:pPr>
                      <a:r>
                        <a:rPr lang="en-GB" sz="1100" b="0" i="0" u="none" strike="noStrike" kern="100">
                          <a:solidFill>
                            <a:srgbClr val="000000"/>
                          </a:solidFill>
                          <a:effectLst/>
                          <a:latin typeface="Aptos"/>
                          <a:ea typeface="Verdana"/>
                          <a:cs typeface="Times New Roman"/>
                        </a:rPr>
                        <a:t>Ability to scan histology samples for diagnosis and to support the use of AI. This is important for attracting and retaining suitably skilled professionals given the ability to work remotely elsewhere</a:t>
                      </a:r>
                      <a:endParaRPr lang="en-GB" sz="1100" b="0" i="0" u="none" strike="noStrike">
                        <a:effectLst/>
                        <a:latin typeface="Aptos"/>
                        <a:ea typeface="Verdana"/>
                        <a:cs typeface="Times New Roman"/>
                      </a:endParaRPr>
                    </a:p>
                    <a:p>
                      <a:pPr marL="171450" indent="-171450"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National BC assumes implementation will be managed by DHCW and the pathology service . Resources for DHCW and pathology are described in the case. Potential capital requirements should additional infrastructure be required.</a:t>
                      </a:r>
                    </a:p>
                    <a:p>
                      <a:pPr marL="171450" indent="-171450" algn="l" rtl="0" eaLnBrk="1" fontAlgn="t" latinLnBrk="0" hangingPunct="1">
                        <a:buFont typeface="Arial"/>
                        <a:buChar char="•"/>
                      </a:pPr>
                      <a:r>
                        <a:rPr lang="en-GB" sz="1100" b="0" i="0" u="none" strike="noStrike" kern="100">
                          <a:solidFill>
                            <a:srgbClr val="000000"/>
                          </a:solidFill>
                          <a:effectLst/>
                          <a:latin typeface="Aptos"/>
                          <a:ea typeface="Verdana"/>
                          <a:cs typeface="Times New Roman"/>
                        </a:rPr>
                        <a:t>£0.1m noted in Underlying Health Board Deficit.</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DE,4</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DE.5</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EA.25</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EA.30</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4170824488"/>
                  </a:ext>
                </a:extLst>
              </a:tr>
              <a:tr h="837180">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D_05</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buNone/>
                      </a:pPr>
                      <a:r>
                        <a:rPr lang="en-GB" sz="1100" b="1" i="0" u="none" strike="noStrike" kern="100">
                          <a:solidFill>
                            <a:srgbClr val="000000"/>
                          </a:solidFill>
                          <a:effectLst/>
                          <a:latin typeface="Aptos"/>
                          <a:ea typeface="Verdana"/>
                          <a:cs typeface="Times New Roman"/>
                        </a:rPr>
                        <a:t>Implementation of the NHS App in parallel with the Swansea Bay Patient Portal [</a:t>
                      </a:r>
                      <a:r>
                        <a:rPr lang="en-GB" sz="1100" b="1" i="1" u="none" strike="noStrike" kern="100">
                          <a:solidFill>
                            <a:srgbClr val="000000"/>
                          </a:solidFill>
                          <a:effectLst/>
                          <a:latin typeface="Aptos"/>
                          <a:ea typeface="Verdana"/>
                          <a:cs typeface="Times New Roman"/>
                        </a:rPr>
                        <a:t>Relates to all Systems but particularly Planned Care System</a:t>
                      </a:r>
                      <a:r>
                        <a:rPr lang="en-GB" sz="1100" b="1" i="0" u="none" strike="noStrike" kern="100">
                          <a:solidFill>
                            <a:srgbClr val="000000"/>
                          </a:solidFill>
                          <a:effectLst/>
                          <a:latin typeface="Aptos"/>
                          <a:ea typeface="Verdana"/>
                          <a:cs typeface="Times New Roman"/>
                        </a:rPr>
                        <a:t>]</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Increase the spread and scale of adoption of the Patient Portal. New functionality available within the NHS App will support Planned Care through enabling patients to view and cancel appointments.</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Ensure implementation of national digital priorities and contribute to the long-term sustainability of clinical services through empowering patients.</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 DE.3</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 EA.7, EA.9</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EA.10, EA.21</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EA.30, EA.31</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914179363"/>
                  </a:ext>
                </a:extLst>
              </a:tr>
              <a:tr h="389919">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D_07</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Increase the spread and scale of adoption of the Hybrid Mail  [</a:t>
                      </a:r>
                      <a:r>
                        <a:rPr lang="en-GB" sz="1100" b="1" i="1" u="none" strike="noStrike" kern="100">
                          <a:solidFill>
                            <a:srgbClr val="000000"/>
                          </a:solidFill>
                          <a:effectLst/>
                          <a:latin typeface="Aptos"/>
                          <a:ea typeface="Verdana"/>
                          <a:cs typeface="Times New Roman"/>
                        </a:rPr>
                        <a:t>Relates to all Systems but particularly Planned Care System]</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buNone/>
                      </a:pPr>
                      <a:r>
                        <a:rPr lang="en-GB" sz="800" b="0" i="0" u="none" strike="noStrike" kern="100">
                          <a:solidFill>
                            <a:srgbClr val="FFFFFF"/>
                          </a:solidFill>
                          <a:effectLst/>
                          <a:latin typeface="Verdana"/>
                          <a:ea typeface="Verdana"/>
                          <a:cs typeface="Times New Roman"/>
                        </a:rPr>
                        <a:t> DE.3</a:t>
                      </a:r>
                      <a:endParaRPr lang="en-GB" sz="1800" b="0" i="0" u="none" strike="noStrike">
                        <a:effectLst/>
                        <a:latin typeface="Verdana"/>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buNone/>
                      </a:pPr>
                      <a:r>
                        <a:rPr lang="en-GB" sz="800" b="0" i="0" u="none" strike="noStrike" kern="100">
                          <a:solidFill>
                            <a:srgbClr val="FFFFFF"/>
                          </a:solidFill>
                          <a:effectLst/>
                          <a:latin typeface="Univers Condensed Light"/>
                          <a:ea typeface="Verdana"/>
                          <a:cs typeface="Times New Roman"/>
                        </a:rPr>
                        <a:t>EA.7, EA.9</a:t>
                      </a:r>
                      <a:endParaRPr lang="en-GB" sz="1800" b="0" i="0" u="none" strike="noStrike">
                        <a:effectLst/>
                        <a:latin typeface="Univers Condensed Light"/>
                        <a:ea typeface="Verdana"/>
                        <a:cs typeface="Times New Roman"/>
                      </a:endParaRPr>
                    </a:p>
                    <a:p>
                      <a:pPr marL="0" algn="ctr" rtl="0" eaLnBrk="1" fontAlgn="t" latinLnBrk="0" hangingPunct="1">
                        <a:buNone/>
                      </a:pPr>
                      <a:r>
                        <a:rPr lang="en-GB" sz="800" b="0" i="0" u="none" strike="noStrike" kern="100">
                          <a:solidFill>
                            <a:srgbClr val="FFFFFF"/>
                          </a:solidFill>
                          <a:effectLst/>
                          <a:latin typeface="Univers Condensed Light"/>
                          <a:ea typeface="Verdana"/>
                          <a:cs typeface="Times New Roman"/>
                        </a:rPr>
                        <a:t>EA.10, EA.21</a:t>
                      </a:r>
                      <a:endParaRPr lang="en-GB" sz="1800" b="0" i="0" u="none" strike="noStrike">
                        <a:effectLst/>
                        <a:latin typeface="Univers Condensed Light"/>
                        <a:ea typeface="Verdana"/>
                        <a:cs typeface="Times New Roman"/>
                      </a:endParaRPr>
                    </a:p>
                    <a:p>
                      <a:pPr marL="0" algn="ctr" rtl="0" eaLnBrk="1" fontAlgn="t" latinLnBrk="0" hangingPunct="1">
                        <a:buNone/>
                      </a:pPr>
                      <a:r>
                        <a:rPr lang="en-GB" sz="800" b="0" i="0" u="none" strike="noStrike" kern="100">
                          <a:solidFill>
                            <a:srgbClr val="FFFFFF"/>
                          </a:solidFill>
                          <a:effectLst/>
                          <a:latin typeface="Univers Condensed Light"/>
                          <a:ea typeface="Verdana"/>
                          <a:cs typeface="Times New Roman"/>
                        </a:rPr>
                        <a:t>EA.30, EA.31</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439245708"/>
                  </a:ext>
                </a:extLst>
              </a:tr>
            </a:tbl>
          </a:graphicData>
        </a:graphic>
      </p:graphicFrame>
    </p:spTree>
    <p:extLst>
      <p:ext uri="{BB962C8B-B14F-4D97-AF65-F5344CB8AC3E}">
        <p14:creationId xmlns:p14="http://schemas.microsoft.com/office/powerpoint/2010/main" val="400023614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43D5DE-8BDB-5650-2D9B-B80DA7E40580}"/>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DAF966-2F4B-30CD-7044-9F897C75FE9F}"/>
              </a:ext>
            </a:extLst>
          </p:cNvPr>
          <p:cNvSpPr>
            <a:spLocks noGrp="1"/>
          </p:cNvSpPr>
          <p:nvPr>
            <p:ph type="sldNum" sz="quarter" idx="12"/>
          </p:nvPr>
        </p:nvSpPr>
        <p:spPr/>
        <p:txBody>
          <a:bodyPr/>
          <a:lstStyle/>
          <a:p>
            <a:r>
              <a:rPr lang="en-GB"/>
              <a:t>96</a:t>
            </a:r>
            <a:endParaRPr lang="en-US"/>
          </a:p>
        </p:txBody>
      </p:sp>
      <p:sp>
        <p:nvSpPr>
          <p:cNvPr id="5" name="TextBox 4">
            <a:extLst>
              <a:ext uri="{FF2B5EF4-FFF2-40B4-BE49-F238E27FC236}">
                <a16:creationId xmlns:a16="http://schemas.microsoft.com/office/drawing/2014/main" id="{4A6C0A94-F79B-7A88-AC37-EB6F906467C5}"/>
              </a:ext>
            </a:extLst>
          </p:cNvPr>
          <p:cNvSpPr txBox="1"/>
          <p:nvPr/>
        </p:nvSpPr>
        <p:spPr>
          <a:xfrm>
            <a:off x="336790" y="213148"/>
            <a:ext cx="9363706" cy="369332"/>
          </a:xfrm>
          <a:prstGeom prst="rect">
            <a:avLst/>
          </a:prstGeom>
          <a:noFill/>
        </p:spPr>
        <p:txBody>
          <a:bodyPr wrap="square" lIns="91440" tIns="45720" rIns="91440" bIns="45720" rtlCol="0" anchor="t">
            <a:spAutoFit/>
          </a:bodyPr>
          <a:lstStyle/>
          <a:p>
            <a:r>
              <a:rPr lang="en-GB" b="1">
                <a:solidFill>
                  <a:srgbClr val="834AAD"/>
                </a:solidFill>
                <a:latin typeface="Aptos Black"/>
              </a:rPr>
              <a:t>Digital Delivery Actions </a:t>
            </a:r>
          </a:p>
        </p:txBody>
      </p:sp>
      <p:pic>
        <p:nvPicPr>
          <p:cNvPr id="7" name="Picture 6" descr="A rainbow in a black background&#10;&#10;AI-generated content may be incorrect.">
            <a:extLst>
              <a:ext uri="{FF2B5EF4-FFF2-40B4-BE49-F238E27FC236}">
                <a16:creationId xmlns:a16="http://schemas.microsoft.com/office/drawing/2014/main" id="{DFFB1A0A-6A8E-21AF-DB68-73B90DB735FF}"/>
              </a:ext>
            </a:extLst>
          </p:cNvPr>
          <p:cNvPicPr>
            <a:picLocks noChangeAspect="1"/>
          </p:cNvPicPr>
          <p:nvPr/>
        </p:nvPicPr>
        <p:blipFill>
          <a:blip r:embed="rId2">
            <a:alphaModFix amt="20000"/>
            <a:lum bright="40000" contrast="-40000"/>
          </a:blip>
          <a:srcRect l="39228" t="58256" r="-2"/>
          <a:stretch/>
        </p:blipFill>
        <p:spPr>
          <a:xfrm rot="10800000">
            <a:off x="2552899" y="2929239"/>
            <a:ext cx="6769167" cy="3795760"/>
          </a:xfrm>
          <a:prstGeom prst="rect">
            <a:avLst/>
          </a:prstGeom>
        </p:spPr>
      </p:pic>
      <p:graphicFrame>
        <p:nvGraphicFramePr>
          <p:cNvPr id="6" name="Table 5">
            <a:extLst>
              <a:ext uri="{FF2B5EF4-FFF2-40B4-BE49-F238E27FC236}">
                <a16:creationId xmlns:a16="http://schemas.microsoft.com/office/drawing/2014/main" id="{475BDF86-A5CB-6B4F-9E14-5212434E7CB2}"/>
              </a:ext>
            </a:extLst>
          </p:cNvPr>
          <p:cNvGraphicFramePr>
            <a:graphicFrameLocks noGrp="1"/>
          </p:cNvGraphicFramePr>
          <p:nvPr>
            <p:extLst>
              <p:ext uri="{D42A27DB-BD31-4B8C-83A1-F6EECF244321}">
                <p14:modId xmlns:p14="http://schemas.microsoft.com/office/powerpoint/2010/main" val="1441622024"/>
              </p:ext>
            </p:extLst>
          </p:nvPr>
        </p:nvGraphicFramePr>
        <p:xfrm>
          <a:off x="332102" y="881300"/>
          <a:ext cx="9191929" cy="5379029"/>
        </p:xfrm>
        <a:graphic>
          <a:graphicData uri="http://schemas.openxmlformats.org/drawingml/2006/table">
            <a:tbl>
              <a:tblPr firstRow="1" firstCol="1" bandRow="1">
                <a:tableStyleId>{5C22544A-7EE6-4342-B048-85BDC9FD1C3A}</a:tableStyleId>
              </a:tblPr>
              <a:tblGrid>
                <a:gridCol w="342900">
                  <a:extLst>
                    <a:ext uri="{9D8B030D-6E8A-4147-A177-3AD203B41FA5}">
                      <a16:colId xmlns:a16="http://schemas.microsoft.com/office/drawing/2014/main" val="3038008437"/>
                    </a:ext>
                  </a:extLst>
                </a:gridCol>
                <a:gridCol w="7637839">
                  <a:extLst>
                    <a:ext uri="{9D8B030D-6E8A-4147-A177-3AD203B41FA5}">
                      <a16:colId xmlns:a16="http://schemas.microsoft.com/office/drawing/2014/main" val="4151266896"/>
                    </a:ext>
                  </a:extLst>
                </a:gridCol>
                <a:gridCol w="573411">
                  <a:extLst>
                    <a:ext uri="{9D8B030D-6E8A-4147-A177-3AD203B41FA5}">
                      <a16:colId xmlns:a16="http://schemas.microsoft.com/office/drawing/2014/main" val="3808046671"/>
                    </a:ext>
                  </a:extLst>
                </a:gridCol>
                <a:gridCol w="637779">
                  <a:extLst>
                    <a:ext uri="{9D8B030D-6E8A-4147-A177-3AD203B41FA5}">
                      <a16:colId xmlns:a16="http://schemas.microsoft.com/office/drawing/2014/main" val="3622703331"/>
                    </a:ext>
                  </a:extLst>
                </a:gridCol>
              </a:tblGrid>
              <a:tr h="194959">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050" b="0" i="0" u="none" strike="noStrike">
                        <a:effectLst/>
                        <a:latin typeface="Arial"/>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2981344977"/>
                  </a:ext>
                </a:extLst>
              </a:tr>
              <a:tr h="416377">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D_09</a:t>
                      </a:r>
                      <a:endParaRPr lang="en-US"/>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gn="l">
                        <a:lnSpc>
                          <a:spcPts val="1050"/>
                        </a:lnSpc>
                        <a:buNone/>
                      </a:pPr>
                      <a:r>
                        <a:rPr lang="en-GB" sz="1100" b="1" i="0" u="none" strike="noStrike" kern="100" noProof="0">
                          <a:solidFill>
                            <a:srgbClr val="000000"/>
                          </a:solidFill>
                          <a:effectLst/>
                          <a:latin typeface="Aptos"/>
                        </a:rPr>
                        <a:t>Complete the implementation of HIR (Hospital Initiated Referrals) across all specialities [</a:t>
                      </a:r>
                      <a:r>
                        <a:rPr lang="en-GB" sz="1100" b="1" i="1" u="none" strike="noStrike" kern="100" noProof="0">
                          <a:solidFill>
                            <a:srgbClr val="000000"/>
                          </a:solidFill>
                          <a:effectLst/>
                          <a:latin typeface="Aptos"/>
                        </a:rPr>
                        <a:t>Relates to all Systems but particularly Planned Care]</a:t>
                      </a:r>
                      <a:endParaRPr lang="en-GB" sz="1100" b="0" i="0" u="none" strike="noStrike" kern="100" noProof="0">
                        <a:solidFill>
                          <a:srgbClr val="000000"/>
                        </a:solidFill>
                        <a:effectLst/>
                        <a:latin typeface="Aptos"/>
                      </a:endParaRPr>
                    </a:p>
                    <a:p>
                      <a:pPr marL="171450" lvl="0" indent="-171450" algn="l">
                        <a:lnSpc>
                          <a:spcPts val="1050"/>
                        </a:lnSpc>
                        <a:buFont typeface="Arial"/>
                        <a:buChar char="•"/>
                      </a:pPr>
                      <a:r>
                        <a:rPr lang="en-GB" sz="1100" b="0" i="0" u="none" strike="noStrike" kern="100" noProof="0">
                          <a:solidFill>
                            <a:srgbClr val="000000"/>
                          </a:solidFill>
                          <a:effectLst/>
                          <a:latin typeface="Aptos"/>
                        </a:rPr>
                        <a:t>Live across all specialities, roll out completed in line with plan approved by Outpatients Redesign Group, enabling a consistent approach to dealing with referrals and a mechanism to monitor and analyse to inform service change</a:t>
                      </a:r>
                      <a:endParaRPr lang="en-GB"/>
                    </a:p>
                  </a:txBody>
                  <a:tcPr marL="20193" marR="20193" marT="9524"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ctr">
                        <a:buNone/>
                      </a:pPr>
                      <a:r>
                        <a:rPr lang="en-GB" sz="800" b="0" i="0" u="none" strike="noStrike" kern="100" noProof="0">
                          <a:solidFill>
                            <a:srgbClr val="FFFFFF"/>
                          </a:solidFill>
                          <a:effectLst/>
                          <a:latin typeface="Verdana"/>
                        </a:rPr>
                        <a:t> DE.3</a:t>
                      </a:r>
                      <a:endParaRPr lang="en-US"/>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A02B93"/>
                    </a:solidFill>
                  </a:tcPr>
                </a:tc>
                <a:tc>
                  <a:txBody>
                    <a:bodyPr/>
                    <a:lstStyle/>
                    <a:p>
                      <a:pPr lvl="0" algn="ctr">
                        <a:lnSpc>
                          <a:spcPts val="750"/>
                        </a:lnSpc>
                        <a:buNone/>
                      </a:pPr>
                      <a:r>
                        <a:rPr lang="en-GB" sz="800" b="0" i="0" u="none" strike="noStrike" kern="100" noProof="0">
                          <a:solidFill>
                            <a:srgbClr val="FFFFFF"/>
                          </a:solidFill>
                          <a:effectLst/>
                          <a:latin typeface="Univers Condensed Light"/>
                        </a:rPr>
                        <a:t>EA.7, EA.9</a:t>
                      </a:r>
                      <a:endParaRPr lang="en-GB" sz="800" b="0" i="0" u="none" strike="noStrike" kern="100" noProof="0">
                        <a:solidFill>
                          <a:srgbClr val="000000"/>
                        </a:solidFill>
                        <a:effectLst/>
                        <a:latin typeface="Univers Condensed Light"/>
                      </a:endParaRPr>
                    </a:p>
                    <a:p>
                      <a:pPr lvl="0" algn="ctr">
                        <a:lnSpc>
                          <a:spcPts val="750"/>
                        </a:lnSpc>
                        <a:buNone/>
                      </a:pPr>
                      <a:r>
                        <a:rPr lang="en-GB" sz="800" b="0" i="0" u="none" strike="noStrike" kern="100" noProof="0">
                          <a:solidFill>
                            <a:srgbClr val="FFFFFF"/>
                          </a:solidFill>
                          <a:effectLst/>
                          <a:latin typeface="Univers Condensed Light"/>
                        </a:rPr>
                        <a:t>EA.10, EA.21</a:t>
                      </a:r>
                      <a:endParaRPr lang="en-GB" sz="800" b="0" i="0" u="none" strike="noStrike" kern="100" noProof="0">
                        <a:solidFill>
                          <a:srgbClr val="000000"/>
                        </a:solidFill>
                        <a:effectLst/>
                        <a:latin typeface="Univers Condensed Light"/>
                      </a:endParaRPr>
                    </a:p>
                    <a:p>
                      <a:pPr lvl="0" algn="ctr">
                        <a:lnSpc>
                          <a:spcPts val="750"/>
                        </a:lnSpc>
                        <a:buNone/>
                      </a:pPr>
                      <a:r>
                        <a:rPr lang="en-GB" sz="800" b="0" i="0" u="none" strike="noStrike" kern="100" noProof="0">
                          <a:solidFill>
                            <a:srgbClr val="FFFFFF"/>
                          </a:solidFill>
                          <a:effectLst/>
                          <a:latin typeface="Univers Condensed Light"/>
                        </a:rPr>
                        <a:t>EA.30, EA.31</a:t>
                      </a:r>
                      <a:endParaRPr lang="en-GB"/>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rgbClr val="E59EDD"/>
                    </a:solidFill>
                  </a:tcPr>
                </a:tc>
                <a:extLst>
                  <a:ext uri="{0D108BD9-81ED-4DB2-BD59-A6C34878D82A}">
                    <a16:rowId xmlns:a16="http://schemas.microsoft.com/office/drawing/2014/main" val="3797319159"/>
                  </a:ext>
                </a:extLst>
              </a:tr>
              <a:tr h="416378">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D_17</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Expand the use of Electronic Test Requesting and Reporting [</a:t>
                      </a:r>
                      <a:r>
                        <a:rPr lang="en-GB" sz="1100" b="1" i="1" u="none" strike="noStrike" kern="100">
                          <a:solidFill>
                            <a:srgbClr val="000000"/>
                          </a:solidFill>
                          <a:effectLst/>
                          <a:latin typeface="Aptos"/>
                          <a:ea typeface="Verdana"/>
                          <a:cs typeface="Times New Roman"/>
                        </a:rPr>
                        <a:t>Relates to all Systems but particularly Planned Care, Cancer and Primary Care System]</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Pilot extended Electronic Test Requesting functionality</a:t>
                      </a:r>
                      <a:r>
                        <a:rPr lang="en-GB" sz="1100" b="1" i="0" u="none" strike="noStrike" kern="100">
                          <a:solidFill>
                            <a:srgbClr val="000000"/>
                          </a:solidFill>
                          <a:effectLst/>
                          <a:latin typeface="Aptos"/>
                          <a:ea typeface="Verdana"/>
                          <a:cs typeface="Times New Roman"/>
                        </a:rPr>
                        <a:t> </a:t>
                      </a:r>
                      <a:r>
                        <a:rPr lang="en-GB" sz="1100" b="0" i="0" u="none" strike="noStrike" kern="100">
                          <a:solidFill>
                            <a:srgbClr val="000000"/>
                          </a:solidFill>
                          <a:effectLst/>
                          <a:latin typeface="Aptos"/>
                          <a:ea typeface="Verdana"/>
                          <a:cs typeface="Times New Roman"/>
                        </a:rPr>
                        <a:t>in Q4</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DE.3</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DE.4</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DE.5</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EA.7</a:t>
                      </a:r>
                      <a:endParaRPr lang="en-GB" sz="1800" b="0" i="0" u="none" strike="noStrike">
                        <a:effectLst/>
                        <a:latin typeface="Univers Condensed Light"/>
                        <a:ea typeface="Verdana"/>
                        <a:cs typeface="Times New Roman"/>
                      </a:endParaRPr>
                    </a:p>
                    <a:p>
                      <a:pPr marL="0" algn="ctr" rtl="0" eaLnBrk="1" fontAlgn="t" latinLnBrk="0" hangingPunct="1">
                        <a:buNone/>
                      </a:pPr>
                      <a:r>
                        <a:rPr lang="en-GB" sz="900" b="0" i="0" u="none" strike="noStrike" kern="100">
                          <a:solidFill>
                            <a:srgbClr val="FFFFFF"/>
                          </a:solidFill>
                          <a:effectLst/>
                          <a:latin typeface="Univers Condensed Light"/>
                          <a:ea typeface="Verdana"/>
                          <a:cs typeface="Times New Roman"/>
                        </a:rPr>
                        <a:t>EA.10</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236467601"/>
                  </a:ext>
                </a:extLst>
              </a:tr>
              <a:tr h="561242">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D_18</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Engage with the National Programme on the replacement of the Systemic Anti-Cancer Therapy SACT e-prescribing system   [Also in Cancer System]</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Continue to engage with national programme in the context of the extended current system and integration to the SMR (current system contract ends Sept 2025)</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DE.5</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EA.25</a:t>
                      </a:r>
                      <a:endParaRPr lang="en-GB" sz="1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EA.30</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845005569"/>
                  </a:ext>
                </a:extLst>
              </a:tr>
              <a:tr h="343942">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D_19</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Go live with 'In Touch' outcome form and write back to WPAS  [</a:t>
                      </a:r>
                      <a:r>
                        <a:rPr lang="en-GB" sz="1100" b="1" i="1" u="none" strike="noStrike" kern="100">
                          <a:solidFill>
                            <a:srgbClr val="000000"/>
                          </a:solidFill>
                          <a:effectLst/>
                          <a:latin typeface="Aptos"/>
                          <a:ea typeface="Verdana"/>
                          <a:cs typeface="Times New Roman"/>
                        </a:rPr>
                        <a:t>Relates to Planned Care System] </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Roll out plan as agreed by Outpatients Redesign Group</a:t>
                      </a:r>
                      <a:endParaRPr lang="en-GB" sz="1100" b="0" i="0" u="none" strike="noStrike">
                        <a:effectLst/>
                        <a:latin typeface="Aptos"/>
                        <a:ea typeface="Verdana"/>
                        <a:cs typeface="Times New Roman"/>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DE.3</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02B93"/>
                    </a:solidFill>
                  </a:tcPr>
                </a:tc>
                <a:tc>
                  <a:txBody>
                    <a:bodyPr/>
                    <a:lstStyle/>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EA7</a:t>
                      </a:r>
                      <a:endParaRPr lang="en-GB" sz="1800" b="0" i="0" u="none" strike="noStrike">
                        <a:effectLst/>
                        <a:latin typeface="Univers Condensed Light"/>
                        <a:ea typeface="Verdana"/>
                        <a:cs typeface="Times New Roman"/>
                      </a:endParaRPr>
                    </a:p>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EA.10</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345298044"/>
                  </a:ext>
                </a:extLst>
              </a:tr>
              <a:tr h="416378">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D_10</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l">
                        <a:buNone/>
                      </a:pPr>
                      <a:r>
                        <a:rPr lang="en-GB" sz="1100" b="1" i="0" u="none" strike="noStrike" kern="100" noProof="0">
                          <a:solidFill>
                            <a:srgbClr val="000000"/>
                          </a:solidFill>
                          <a:effectLst/>
                          <a:latin typeface="Aptos"/>
                        </a:rPr>
                        <a:t>Implementation of PROMPTLY</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Continue to implement PROMS and digital health assessments, replacing Doctor </a:t>
                      </a:r>
                      <a:r>
                        <a:rPr lang="en-GB" sz="1100" b="0" i="0" u="none" strike="noStrike" kern="100" noProof="0" err="1">
                          <a:solidFill>
                            <a:srgbClr val="000000"/>
                          </a:solidFill>
                          <a:effectLst/>
                          <a:latin typeface="Aptos"/>
                        </a:rPr>
                        <a:t>Doctor</a:t>
                      </a:r>
                      <a:r>
                        <a:rPr lang="en-GB" sz="1100" b="0" i="0" u="none" strike="noStrike" kern="100" noProof="0">
                          <a:solidFill>
                            <a:srgbClr val="000000"/>
                          </a:solidFill>
                          <a:effectLst/>
                          <a:latin typeface="Aptos"/>
                        </a:rPr>
                        <a:t> and any other current systems. supporting individually scoped benefits for each service to improve patient and service management.</a:t>
                      </a:r>
                      <a:endParaRPr lang="en-GB" sz="1100">
                        <a:latin typeface="Aptos"/>
                      </a:endParaRPr>
                    </a:p>
                  </a:txBody>
                  <a:tcPr marL="20193" marR="20193" marT="9524"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900" b="0" i="0" u="none" strike="noStrike" kern="100">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900" b="0" i="0" u="none" strike="noStrike" kern="100">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38199518"/>
                  </a:ext>
                </a:extLst>
              </a:tr>
              <a:tr h="677462">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D_11</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l">
                        <a:buNone/>
                      </a:pPr>
                      <a:r>
                        <a:rPr lang="en-GB" sz="1100" b="1" i="0" u="none" strike="noStrike" kern="100" noProof="0">
                          <a:solidFill>
                            <a:srgbClr val="000000"/>
                          </a:solidFill>
                          <a:effectLst/>
                          <a:latin typeface="Aptos"/>
                        </a:rPr>
                        <a:t>Implementation of WNCR in Paediatrics </a:t>
                      </a:r>
                      <a:r>
                        <a:rPr lang="en-GB" sz="1100" b="0" i="0" u="none" strike="noStrike" kern="100" noProof="0">
                          <a:solidFill>
                            <a:srgbClr val="000000"/>
                          </a:solidFill>
                          <a:effectLst/>
                          <a:latin typeface="Aptos"/>
                        </a:rPr>
                        <a:t>[Also in CYP System[</a:t>
                      </a:r>
                    </a:p>
                    <a:p>
                      <a:pPr marL="173355" lvl="0" indent="-173355" algn="l">
                        <a:buFont typeface="Arial"/>
                        <a:buChar char="•"/>
                      </a:pPr>
                      <a:r>
                        <a:rPr lang="en-GB" sz="1100" b="0" i="0" u="none" strike="noStrike" kern="100" noProof="0">
                          <a:solidFill>
                            <a:srgbClr val="000000"/>
                          </a:solidFill>
                          <a:effectLst/>
                          <a:latin typeface="Aptos"/>
                        </a:rPr>
                        <a:t>Digitisation of paediatric wards across SBUHB, improving compliance in terms of assessment completion, saving time in completion of the full suite of documents, improving quality and safety.</a:t>
                      </a:r>
                    </a:p>
                    <a:p>
                      <a:pPr marL="173355" lvl="0" indent="-173355" algn="l">
                        <a:buFont typeface="Arial"/>
                        <a:buChar char="•"/>
                      </a:pPr>
                      <a:r>
                        <a:rPr lang="en-GB" sz="1100" b="0" i="0" u="none" strike="noStrike" kern="100" noProof="0">
                          <a:solidFill>
                            <a:srgbClr val="000000"/>
                          </a:solidFill>
                          <a:effectLst/>
                          <a:latin typeface="Aptos"/>
                        </a:rPr>
                        <a:t>View to rollout in Morriston in Q3 25/26 in line with the nationally agreed plan (to be confirmed)</a:t>
                      </a:r>
                      <a:endParaRPr lang="en-GB" sz="1100">
                        <a:latin typeface="Aptos"/>
                      </a:endParaRPr>
                    </a:p>
                  </a:txBody>
                  <a:tcPr marL="20193" marR="20193" marT="9524"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900" b="0" i="0" u="none" strike="noStrike" kern="100">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900" b="0" i="0" u="none" strike="noStrike" kern="100" noProof="0">
                          <a:solidFill>
                            <a:srgbClr val="FFFFFF"/>
                          </a:solidFill>
                          <a:effectLst/>
                          <a:latin typeface="Univers Condensed Light"/>
                        </a:rPr>
                        <a:t>EA.30</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513599563"/>
                  </a:ext>
                </a:extLst>
              </a:tr>
              <a:tr h="416378">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D_!2</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l">
                        <a:buNone/>
                      </a:pPr>
                      <a:r>
                        <a:rPr lang="en-GB" sz="1100" b="1" i="0" u="none" strike="noStrike" kern="100" noProof="0">
                          <a:solidFill>
                            <a:srgbClr val="000000"/>
                          </a:solidFill>
                          <a:effectLst/>
                          <a:latin typeface="Aptos"/>
                        </a:rPr>
                        <a:t>Digital Maternity Cymru - Digitisation of maternity records - in line with National Programme [</a:t>
                      </a:r>
                      <a:r>
                        <a:rPr lang="en-GB" sz="1100" b="0" i="0" u="none" strike="noStrike" kern="100" noProof="0">
                          <a:solidFill>
                            <a:srgbClr val="000000"/>
                          </a:solidFill>
                          <a:effectLst/>
                          <a:latin typeface="Aptos"/>
                        </a:rPr>
                        <a:t>Also in </a:t>
                      </a:r>
                      <a:r>
                        <a:rPr lang="en-GB" sz="1100" b="0" i="0" u="none" strike="noStrike" kern="100" noProof="0" err="1">
                          <a:solidFill>
                            <a:srgbClr val="000000"/>
                          </a:solidFill>
                          <a:effectLst/>
                          <a:latin typeface="Aptos"/>
                        </a:rPr>
                        <a:t>MatNeo</a:t>
                      </a:r>
                      <a:r>
                        <a:rPr lang="en-GB" sz="1100" b="0" i="0" u="none" strike="noStrike" kern="100" noProof="0">
                          <a:solidFill>
                            <a:srgbClr val="000000"/>
                          </a:solidFill>
                          <a:effectLst/>
                          <a:latin typeface="Aptos"/>
                        </a:rPr>
                        <a:t> System]</a:t>
                      </a:r>
                    </a:p>
                    <a:p>
                      <a:pPr marL="171450" lvl="0" indent="-171450" algn="l">
                        <a:buFont typeface="Arial"/>
                        <a:buChar char="•"/>
                      </a:pPr>
                      <a:r>
                        <a:rPr lang="en-GB" sz="1100" b="0" i="0" u="none" strike="noStrike" kern="100" noProof="0">
                          <a:solidFill>
                            <a:srgbClr val="000000"/>
                          </a:solidFill>
                          <a:effectLst/>
                          <a:latin typeface="Aptos"/>
                        </a:rPr>
                        <a:t>Subject to a Business Case submitted 31</a:t>
                      </a:r>
                      <a:r>
                        <a:rPr lang="en-GB" sz="1100" b="0" i="0" u="none" strike="noStrike" kern="100" baseline="30000" noProof="0">
                          <a:solidFill>
                            <a:srgbClr val="000000"/>
                          </a:solidFill>
                          <a:effectLst/>
                          <a:latin typeface="Aptos"/>
                        </a:rPr>
                        <a:t>st</a:t>
                      </a:r>
                      <a:r>
                        <a:rPr lang="en-GB" sz="1100" b="0" i="0" u="none" strike="noStrike" kern="100" noProof="0">
                          <a:solidFill>
                            <a:srgbClr val="000000"/>
                          </a:solidFill>
                          <a:effectLst/>
                          <a:latin typeface="Aptos"/>
                        </a:rPr>
                        <a:t> March 2025 and WG funding to support the implementation. Ongoing revenue costs will need to be absorbed by the health board</a:t>
                      </a:r>
                      <a:endParaRPr lang="en-GB" sz="1100">
                        <a:latin typeface="Aptos"/>
                      </a:endParaRPr>
                    </a:p>
                  </a:txBody>
                  <a:tcPr marL="20193" marR="20193" marT="9524"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900" b="0" i="0" u="none" strike="noStrike" kern="100">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900" b="0" i="0" u="none" strike="noStrike" kern="100" noProof="0">
                          <a:solidFill>
                            <a:srgbClr val="FFFFFF"/>
                          </a:solidFill>
                          <a:effectLst/>
                          <a:latin typeface="Univers Condensed Light"/>
                        </a:rPr>
                        <a:t>EA.30</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3204391398"/>
                  </a:ext>
                </a:extLst>
              </a:tr>
              <a:tr h="416378">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D_13</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l">
                        <a:buNone/>
                      </a:pPr>
                      <a:r>
                        <a:rPr lang="en-GB" sz="1100" b="1" i="0" u="none" strike="noStrike" kern="100" noProof="0" err="1">
                          <a:solidFill>
                            <a:srgbClr val="000000"/>
                          </a:solidFill>
                          <a:effectLst/>
                          <a:latin typeface="Aptos"/>
                        </a:rPr>
                        <a:t>ePMA</a:t>
                      </a:r>
                      <a:r>
                        <a:rPr lang="en-GB" sz="1100" b="1" i="0" u="none" strike="noStrike" kern="100" noProof="0">
                          <a:solidFill>
                            <a:srgbClr val="000000"/>
                          </a:solidFill>
                          <a:effectLst/>
                          <a:latin typeface="Aptos"/>
                        </a:rPr>
                        <a:t> - Integrate HEPMA with National solutions such as the Shared Medicines Record (SMR)</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Go live with Version 9 to enable successful integration with National Shared Medicines Record - Testing/go live of API if requirements agreed and signed off in Q3</a:t>
                      </a:r>
                      <a:endParaRPr lang="en-GB" sz="1100">
                        <a:latin typeface="Aptos"/>
                      </a:endParaRPr>
                    </a:p>
                  </a:txBody>
                  <a:tcPr marL="20193" marR="20193" marT="9524"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900" b="0" i="0" u="none" strike="noStrike" kern="100">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900" b="0" i="0" u="none" strike="noStrike" kern="100">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08540634"/>
                  </a:ext>
                </a:extLst>
              </a:tr>
              <a:tr h="416378">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D_15</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indent="0" algn="l">
                        <a:buNone/>
                      </a:pPr>
                      <a:r>
                        <a:rPr lang="en-GB" sz="1100" b="1" i="0" u="none" strike="noStrike" kern="100" noProof="0">
                          <a:solidFill>
                            <a:srgbClr val="000000"/>
                          </a:solidFill>
                          <a:effectLst/>
                          <a:latin typeface="Aptos"/>
                        </a:rPr>
                        <a:t>Implement Open Eyes aligned to the pathways as prioritised by the Ophthalmology Service including regional working with Hywel Dda UHB</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Awaiting on a directive from Welsh Government on the future direction of the programme in Q1</a:t>
                      </a:r>
                      <a:endParaRPr lang="en-GB" sz="1100">
                        <a:latin typeface="Aptos"/>
                      </a:endParaRPr>
                    </a:p>
                  </a:txBody>
                  <a:tcPr marL="20193" marR="20193" marT="9524"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900" b="0" i="0" u="none" strike="noStrike" kern="100">
                          <a:solidFill>
                            <a:srgbClr val="FFFFFF"/>
                          </a:solidFill>
                          <a:effectLst/>
                          <a:latin typeface="Univers Condensed Light"/>
                          <a:ea typeface="Verdana"/>
                          <a:cs typeface="Times New Roman"/>
                        </a:rPr>
                        <a:t>DE.3</a:t>
                      </a: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A02B93"/>
                    </a:solidFill>
                  </a:tcPr>
                </a:tc>
                <a:tc>
                  <a:txBody>
                    <a:bodyPr/>
                    <a:lstStyle/>
                    <a:p>
                      <a:pPr marL="0" lvl="0" algn="ctr">
                        <a:lnSpc>
                          <a:spcPct val="114999"/>
                        </a:lnSpc>
                        <a:buNone/>
                      </a:pPr>
                      <a:r>
                        <a:rPr lang="en-GB" sz="900" b="0" i="0" u="none" strike="noStrike" kern="100">
                          <a:solidFill>
                            <a:srgbClr val="FFFFFF"/>
                          </a:solidFill>
                          <a:effectLst/>
                          <a:latin typeface="Univers Condensed Light"/>
                          <a:ea typeface="Verdana"/>
                          <a:cs typeface="Times New Roman"/>
                        </a:rPr>
                        <a:t>EA.30</a:t>
                      </a: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210332306"/>
                  </a:ext>
                </a:extLst>
              </a:tr>
              <a:tr h="306160">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D_16</a:t>
                      </a:r>
                      <a:endParaRPr lang="en-US"/>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l">
                        <a:buNone/>
                      </a:pPr>
                      <a:r>
                        <a:rPr lang="en-GB" sz="1100" b="1" i="0" u="none" strike="noStrike" kern="100" noProof="0">
                          <a:solidFill>
                            <a:srgbClr val="000000"/>
                          </a:solidFill>
                          <a:effectLst/>
                          <a:latin typeface="Aptos"/>
                        </a:rPr>
                        <a:t>Implement WICIS in line with national implementation plan</a:t>
                      </a:r>
                      <a:endParaRPr lang="en-GB" sz="1100" b="0" i="0" u="none" strike="noStrike" kern="100" noProof="0">
                        <a:solidFill>
                          <a:srgbClr val="000000"/>
                        </a:solidFill>
                        <a:effectLst/>
                        <a:latin typeface="Aptos"/>
                      </a:endParaRPr>
                    </a:p>
                    <a:p>
                      <a:pPr marL="173355" lvl="0" indent="-173355" algn="l">
                        <a:buFont typeface="Arial"/>
                        <a:buChar char="•"/>
                      </a:pPr>
                      <a:r>
                        <a:rPr lang="en-GB" sz="1100" b="0" i="0" u="none" strike="noStrike" kern="100" noProof="0">
                          <a:solidFill>
                            <a:srgbClr val="000000"/>
                          </a:solidFill>
                          <a:effectLst/>
                          <a:latin typeface="Aptos"/>
                        </a:rPr>
                        <a:t>TBC timelines as Currently on hold nationally</a:t>
                      </a:r>
                      <a:endParaRPr lang="en-GB" sz="1100">
                        <a:latin typeface="Aptos"/>
                      </a:endParaRPr>
                    </a:p>
                  </a:txBody>
                  <a:tcPr marL="20193" marR="20193" marT="9524"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endParaRPr lang="en-GB" sz="900" b="0" i="0" u="none" strike="noStrike" kern="100">
                        <a:solidFill>
                          <a:srgbClr val="FFFFFF"/>
                        </a:solidFill>
                        <a:effectLst/>
                        <a:latin typeface="Univers Condensed Light"/>
                        <a:ea typeface="Verdana"/>
                        <a:cs typeface="Times New Roman"/>
                      </a:endParaRP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lvl="0" algn="ctr">
                        <a:lnSpc>
                          <a:spcPct val="114999"/>
                        </a:lnSpc>
                        <a:buNone/>
                      </a:pPr>
                      <a:r>
                        <a:rPr lang="en-GB" sz="900" b="0" i="0" u="none" strike="noStrike" kern="100">
                          <a:solidFill>
                            <a:srgbClr val="FFFFFF"/>
                          </a:solidFill>
                          <a:effectLst/>
                          <a:latin typeface="Univers Condensed Light"/>
                          <a:ea typeface="Verdana"/>
                          <a:cs typeface="Times New Roman"/>
                        </a:rPr>
                        <a:t>EA.30</a:t>
                      </a:r>
                    </a:p>
                  </a:txBody>
                  <a:tcPr marL="20193" marR="20193" marT="9524" marB="0" anchor="ctr">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71410009"/>
                  </a:ext>
                </a:extLst>
              </a:tr>
            </a:tbl>
          </a:graphicData>
        </a:graphic>
      </p:graphicFrame>
    </p:spTree>
    <p:extLst>
      <p:ext uri="{BB962C8B-B14F-4D97-AF65-F5344CB8AC3E}">
        <p14:creationId xmlns:p14="http://schemas.microsoft.com/office/powerpoint/2010/main" val="32671135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FE58AE-D050-698A-1689-85850B7D14E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375035-E8B5-D619-97A6-559DB2A3EE1B}"/>
              </a:ext>
            </a:extLst>
          </p:cNvPr>
          <p:cNvSpPr>
            <a:spLocks noGrp="1"/>
          </p:cNvSpPr>
          <p:nvPr>
            <p:ph type="sldNum" sz="quarter" idx="12"/>
          </p:nvPr>
        </p:nvSpPr>
        <p:spPr/>
        <p:txBody>
          <a:bodyPr/>
          <a:lstStyle/>
          <a:p>
            <a:r>
              <a:rPr lang="en-GB"/>
              <a:t>97</a:t>
            </a:r>
            <a:endParaRPr lang="en-US"/>
          </a:p>
        </p:txBody>
      </p:sp>
      <p:sp>
        <p:nvSpPr>
          <p:cNvPr id="5" name="TextBox 4">
            <a:extLst>
              <a:ext uri="{FF2B5EF4-FFF2-40B4-BE49-F238E27FC236}">
                <a16:creationId xmlns:a16="http://schemas.microsoft.com/office/drawing/2014/main" id="{283E8281-5859-5A00-86FA-394825011088}"/>
              </a:ext>
            </a:extLst>
          </p:cNvPr>
          <p:cNvSpPr txBox="1"/>
          <p:nvPr/>
        </p:nvSpPr>
        <p:spPr>
          <a:xfrm>
            <a:off x="336790" y="213148"/>
            <a:ext cx="9363706" cy="369332"/>
          </a:xfrm>
          <a:prstGeom prst="rect">
            <a:avLst/>
          </a:prstGeom>
          <a:noFill/>
        </p:spPr>
        <p:txBody>
          <a:bodyPr wrap="square" lIns="91440" tIns="45720" rIns="91440" bIns="45720" rtlCol="0" anchor="t">
            <a:spAutoFit/>
          </a:bodyPr>
          <a:lstStyle/>
          <a:p>
            <a:r>
              <a:rPr lang="en-GB" b="1">
                <a:solidFill>
                  <a:srgbClr val="834AAD"/>
                </a:solidFill>
                <a:latin typeface="Aptos Black"/>
              </a:rPr>
              <a:t>Digital Delivery Actions </a:t>
            </a:r>
          </a:p>
        </p:txBody>
      </p:sp>
      <p:pic>
        <p:nvPicPr>
          <p:cNvPr id="7" name="Picture 6" descr="A rainbow in a black background&#10;&#10;AI-generated content may be incorrect.">
            <a:extLst>
              <a:ext uri="{FF2B5EF4-FFF2-40B4-BE49-F238E27FC236}">
                <a16:creationId xmlns:a16="http://schemas.microsoft.com/office/drawing/2014/main" id="{514D3E16-3639-5FF9-7489-B88791180F7C}"/>
              </a:ext>
            </a:extLst>
          </p:cNvPr>
          <p:cNvPicPr>
            <a:picLocks noChangeAspect="1"/>
          </p:cNvPicPr>
          <p:nvPr/>
        </p:nvPicPr>
        <p:blipFill>
          <a:blip r:embed="rId2">
            <a:alphaModFix amt="20000"/>
            <a:lum bright="40000" contrast="-40000"/>
          </a:blip>
          <a:srcRect l="39228" t="58256" r="-2"/>
          <a:stretch/>
        </p:blipFill>
        <p:spPr>
          <a:xfrm rot="10800000">
            <a:off x="592553" y="2929239"/>
            <a:ext cx="6769167" cy="3795760"/>
          </a:xfrm>
          <a:prstGeom prst="rect">
            <a:avLst/>
          </a:prstGeom>
        </p:spPr>
      </p:pic>
      <p:graphicFrame>
        <p:nvGraphicFramePr>
          <p:cNvPr id="11" name="Table 10">
            <a:extLst>
              <a:ext uri="{FF2B5EF4-FFF2-40B4-BE49-F238E27FC236}">
                <a16:creationId xmlns:a16="http://schemas.microsoft.com/office/drawing/2014/main" id="{3E6D8194-1082-F424-A134-3676AD86A67E}"/>
              </a:ext>
            </a:extLst>
          </p:cNvPr>
          <p:cNvGraphicFramePr>
            <a:graphicFrameLocks noGrp="1"/>
          </p:cNvGraphicFramePr>
          <p:nvPr>
            <p:extLst>
              <p:ext uri="{D42A27DB-BD31-4B8C-83A1-F6EECF244321}">
                <p14:modId xmlns:p14="http://schemas.microsoft.com/office/powerpoint/2010/main" val="2120788355"/>
              </p:ext>
            </p:extLst>
          </p:nvPr>
        </p:nvGraphicFramePr>
        <p:xfrm>
          <a:off x="384556" y="769166"/>
          <a:ext cx="8843446" cy="5476523"/>
        </p:xfrm>
        <a:graphic>
          <a:graphicData uri="http://schemas.openxmlformats.org/drawingml/2006/table">
            <a:tbl>
              <a:tblPr firstRow="1" firstCol="1" bandRow="1">
                <a:tableStyleId>{5C22544A-7EE6-4342-B048-85BDC9FD1C3A}</a:tableStyleId>
              </a:tblPr>
              <a:tblGrid>
                <a:gridCol w="502103">
                  <a:extLst>
                    <a:ext uri="{9D8B030D-6E8A-4147-A177-3AD203B41FA5}">
                      <a16:colId xmlns:a16="http://schemas.microsoft.com/office/drawing/2014/main" val="1933755624"/>
                    </a:ext>
                  </a:extLst>
                </a:gridCol>
                <a:gridCol w="7420904">
                  <a:extLst>
                    <a:ext uri="{9D8B030D-6E8A-4147-A177-3AD203B41FA5}">
                      <a16:colId xmlns:a16="http://schemas.microsoft.com/office/drawing/2014/main" val="3366276646"/>
                    </a:ext>
                  </a:extLst>
                </a:gridCol>
                <a:gridCol w="433147">
                  <a:extLst>
                    <a:ext uri="{9D8B030D-6E8A-4147-A177-3AD203B41FA5}">
                      <a16:colId xmlns:a16="http://schemas.microsoft.com/office/drawing/2014/main" val="2146929989"/>
                    </a:ext>
                  </a:extLst>
                </a:gridCol>
                <a:gridCol w="487292">
                  <a:extLst>
                    <a:ext uri="{9D8B030D-6E8A-4147-A177-3AD203B41FA5}">
                      <a16:colId xmlns:a16="http://schemas.microsoft.com/office/drawing/2014/main" val="3934732130"/>
                    </a:ext>
                  </a:extLst>
                </a:gridCol>
              </a:tblGrid>
              <a:tr h="208189">
                <a:tc>
                  <a:txBody>
                    <a:bodyPr/>
                    <a:lstStyle/>
                    <a:p>
                      <a:pPr marL="0" algn="ctr"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Ref</a:t>
                      </a:r>
                      <a:endParaRPr lang="en-GB" sz="1800" b="0" i="0" u="none" strike="noStrike">
                        <a:effectLst/>
                        <a:latin typeface="Verdana"/>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a:txBody>
                    <a:bodyPr/>
                    <a:lstStyle/>
                    <a:p>
                      <a:pPr marL="0" algn="l" rtl="0" eaLnBrk="1" fontAlgn="t" latinLnBrk="0" hangingPunct="1">
                        <a:lnSpc>
                          <a:spcPct val="115000"/>
                        </a:lnSpc>
                        <a:spcAft>
                          <a:spcPts val="800"/>
                        </a:spcAft>
                        <a:buNone/>
                      </a:pPr>
                      <a:r>
                        <a:rPr lang="en-GB" sz="800" b="1" i="0" u="none" strike="noStrike" kern="100">
                          <a:solidFill>
                            <a:srgbClr val="FFFFFF"/>
                          </a:solidFill>
                          <a:effectLst/>
                          <a:latin typeface="Verdana"/>
                          <a:ea typeface="Verdana"/>
                          <a:cs typeface="Times New Roman"/>
                        </a:rPr>
                        <a:t>Delivery Action </a:t>
                      </a:r>
                      <a:endParaRPr lang="en-GB" sz="1800" b="0" i="0" u="none" strike="noStrike">
                        <a:effectLst/>
                        <a:latin typeface="Verdana"/>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gridSpan="2">
                  <a:txBody>
                    <a:bodyPr/>
                    <a:lstStyle/>
                    <a:p>
                      <a:pPr marL="0" algn="l" rtl="0" eaLnBrk="1" fontAlgn="t" latinLnBrk="0" hangingPunct="1">
                        <a:lnSpc>
                          <a:spcPct val="115000"/>
                        </a:lnSpc>
                        <a:spcAft>
                          <a:spcPts val="800"/>
                        </a:spcAft>
                        <a:buNone/>
                      </a:pPr>
                      <a:endParaRPr lang="en-GB" sz="1100" b="0" i="0" u="none" strike="noStrike">
                        <a:effectLst/>
                        <a:latin typeface="Arial"/>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56082"/>
                    </a:solidFill>
                  </a:tcPr>
                </a:tc>
                <a:tc hMerge="1">
                  <a:txBody>
                    <a:bodyPr/>
                    <a:lstStyle/>
                    <a:p>
                      <a:endParaRPr lang="en-GB"/>
                    </a:p>
                  </a:txBody>
                  <a:tcPr/>
                </a:tc>
                <a:extLst>
                  <a:ext uri="{0D108BD9-81ED-4DB2-BD59-A6C34878D82A}">
                    <a16:rowId xmlns:a16="http://schemas.microsoft.com/office/drawing/2014/main" val="1544406485"/>
                  </a:ext>
                </a:extLst>
              </a:tr>
              <a:tr h="368676">
                <a:tc>
                  <a:txBody>
                    <a:bodyPr/>
                    <a:lstStyle/>
                    <a:p>
                      <a:pPr marL="0" lvl="0" algn="ctr">
                        <a:lnSpc>
                          <a:spcPct val="114999"/>
                        </a:lnSpc>
                        <a:spcAft>
                          <a:spcPts val="800"/>
                        </a:spcAft>
                        <a:buNone/>
                      </a:pPr>
                      <a:r>
                        <a:rPr lang="en-GB" sz="900" b="0" i="0" u="none" strike="noStrike" kern="100" noProof="0">
                          <a:solidFill>
                            <a:srgbClr val="000000"/>
                          </a:solidFill>
                          <a:effectLst/>
                          <a:latin typeface="Univers Condensed Light"/>
                        </a:rPr>
                        <a:t>D_04</a:t>
                      </a:r>
                      <a:endParaRPr lang="en-US"/>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l">
                        <a:buNone/>
                      </a:pPr>
                      <a:r>
                        <a:rPr lang="en-GB" sz="1100" b="1" i="0" u="none" strike="noStrike" kern="100" noProof="0">
                          <a:solidFill>
                            <a:srgbClr val="000000"/>
                          </a:solidFill>
                          <a:effectLst/>
                          <a:latin typeface="Aptos"/>
                        </a:rPr>
                        <a:t>Work with the national programme to deliver a technical solution for the WECDS data set</a:t>
                      </a:r>
                      <a:endParaRPr lang="en-GB" sz="1100" b="0" i="0" u="none" strike="noStrike" kern="100" noProof="0">
                        <a:solidFill>
                          <a:srgbClr val="000000"/>
                        </a:solidFill>
                        <a:effectLst/>
                        <a:latin typeface="Aptos"/>
                      </a:endParaRPr>
                    </a:p>
                    <a:p>
                      <a:pPr marL="0" marR="0" lvl="0" indent="0" algn="l">
                        <a:buNone/>
                      </a:pPr>
                      <a:r>
                        <a:rPr lang="en-GB" sz="1100" b="1" i="1" kern="100" noProof="0">
                          <a:solidFill>
                            <a:schemeClr val="accent2"/>
                          </a:solidFill>
                          <a:effectLst/>
                          <a:latin typeface="+mn-lt"/>
                          <a:ea typeface="Verdana"/>
                          <a:cs typeface="Times New Roman"/>
                        </a:rPr>
                        <a:t>Planning for 26/27-27/28</a:t>
                      </a:r>
                    </a:p>
                    <a:p>
                      <a:pPr marL="173355" marR="0" lvl="0" indent="-173355" algn="l">
                        <a:buFont typeface="Arial"/>
                        <a:buChar char="•"/>
                      </a:pPr>
                      <a:r>
                        <a:rPr lang="en-GB" sz="1100" b="0" i="0" u="none" strike="noStrike" kern="100" noProof="0">
                          <a:solidFill>
                            <a:srgbClr val="000000"/>
                          </a:solidFill>
                          <a:effectLst/>
                          <a:latin typeface="Aptos"/>
                        </a:rPr>
                        <a:t>Standards Implementation: Implementation of a digital solution to support the adoption of the WECDS dataset, planning in place by Q4 25/26 to go live of solution for capturing the WECDS data set.</a:t>
                      </a:r>
                      <a:endParaRPr lang="en-GB"/>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l">
                        <a:lnSpc>
                          <a:spcPct val="114999"/>
                        </a:lnSpc>
                        <a:buNone/>
                      </a:pPr>
                      <a:endParaRPr lang="en-GB" sz="1800" b="0" i="0" u="none" strike="noStrike">
                        <a:effectLst/>
                        <a:latin typeface="Arial"/>
                      </a:endParaRPr>
                    </a:p>
                  </a:txBody>
                  <a:tcPr marL="20193" marR="20193" marT="9524"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l">
                        <a:lnSpc>
                          <a:spcPct val="114999"/>
                        </a:lnSpc>
                        <a:buNone/>
                      </a:pPr>
                      <a:endParaRPr lang="en-GB" sz="1800" b="0" i="0" u="none" strike="noStrike">
                        <a:effectLst/>
                        <a:latin typeface="Arial"/>
                      </a:endParaRPr>
                    </a:p>
                  </a:txBody>
                  <a:tcPr marL="20193" marR="20193" marT="9524" marB="0">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422441802"/>
                  </a:ext>
                </a:extLst>
              </a:tr>
              <a:tr h="368676">
                <a:tc>
                  <a:txBody>
                    <a:bodyPr/>
                    <a:lstStyle/>
                    <a:p>
                      <a:pPr lvl="0" algn="ctr">
                        <a:lnSpc>
                          <a:spcPct val="100000"/>
                        </a:lnSpc>
                        <a:spcBef>
                          <a:spcPts val="0"/>
                        </a:spcBef>
                        <a:spcAft>
                          <a:spcPts val="0"/>
                        </a:spcAft>
                        <a:buNone/>
                      </a:pPr>
                      <a:r>
                        <a:rPr lang="en-GB" sz="900" b="0" i="0" u="none" strike="noStrike" kern="100" noProof="0">
                          <a:solidFill>
                            <a:srgbClr val="000000"/>
                          </a:solidFill>
                          <a:effectLst/>
                          <a:latin typeface="Univers Condensed Light"/>
                        </a:rPr>
                        <a:t>D_06</a:t>
                      </a:r>
                      <a:endParaRPr lang="en-GB" sz="900" b="1" i="0" u="none" strike="noStrike" kern="100" noProof="0">
                        <a:solidFill>
                          <a:srgbClr val="FFFFFF"/>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l">
                        <a:buNone/>
                      </a:pPr>
                      <a:r>
                        <a:rPr lang="en-GB" sz="1100" b="1" i="0" u="none" strike="noStrike" kern="100" noProof="0">
                          <a:solidFill>
                            <a:srgbClr val="000000"/>
                          </a:solidFill>
                          <a:effectLst/>
                          <a:latin typeface="Aptos"/>
                        </a:rPr>
                        <a:t>Connecting Care [</a:t>
                      </a:r>
                      <a:r>
                        <a:rPr lang="en-GB" sz="1100" b="1" i="1" u="none" strike="noStrike" kern="100" noProof="0">
                          <a:solidFill>
                            <a:srgbClr val="000000"/>
                          </a:solidFill>
                          <a:effectLst/>
                          <a:latin typeface="Aptos"/>
                        </a:rPr>
                        <a:t>Relates to Mental Health, Learning Disabilities and Primary Care Systems]</a:t>
                      </a:r>
                      <a:endParaRPr lang="en-GB" sz="1100" b="0" i="0" u="none" strike="noStrike" kern="100" noProof="0">
                        <a:solidFill>
                          <a:srgbClr val="000000"/>
                        </a:solidFill>
                        <a:effectLst/>
                        <a:latin typeface="Aptos"/>
                      </a:endParaRPr>
                    </a:p>
                    <a:p>
                      <a:pPr marL="0" lvl="0" indent="0" algn="l">
                        <a:buNone/>
                      </a:pPr>
                      <a:r>
                        <a:rPr lang="en-GB" sz="1100" b="1" i="0" u="none" strike="noStrike" kern="100" noProof="0">
                          <a:solidFill>
                            <a:srgbClr val="000000"/>
                          </a:solidFill>
                          <a:effectLst/>
                          <a:latin typeface="Aptos"/>
                        </a:rPr>
                        <a:t>Identify and procure an alternative system for WCCIS and migrate existing 750+ Health Board users who are using WCCIS on the Swansea Council contract, aligned with Swansea Council timelines - </a:t>
                      </a:r>
                      <a:r>
                        <a:rPr lang="en-GB" sz="1100" b="0" i="0" u="none" strike="noStrike" kern="100" noProof="0">
                          <a:solidFill>
                            <a:srgbClr val="000000"/>
                          </a:solidFill>
                          <a:effectLst/>
                          <a:latin typeface="Aptos"/>
                        </a:rPr>
                        <a:t>Business Case approved. Subject to funding being made available. Implementation cost of £250k to support development of system. Go live with Rio for 750 </a:t>
                      </a:r>
                      <a:r>
                        <a:rPr lang="en-GB" sz="1100" b="0" i="0" u="none" strike="noStrike" kern="100" noProof="0">
                          <a:solidFill>
                            <a:srgbClr val="000000"/>
                          </a:solidFill>
                          <a:effectLst/>
                          <a:latin typeface="Aptos"/>
                          <a:ea typeface="Verdana"/>
                          <a:cs typeface="Times New Roman"/>
                        </a:rPr>
                        <a:t>Users in Q4 25/26.</a:t>
                      </a:r>
                      <a:endParaRPr lang="en-US" sz="1100" b="0" i="0" u="none" strike="noStrike" kern="100" noProof="0">
                        <a:solidFill>
                          <a:srgbClr val="000000"/>
                        </a:solidFill>
                        <a:effectLst/>
                        <a:latin typeface="Aptos"/>
                        <a:ea typeface="Verdana"/>
                        <a:cs typeface="Times New Roman"/>
                      </a:endParaRPr>
                    </a:p>
                    <a:p>
                      <a:pPr marL="0" marR="0" lvl="0" indent="0" algn="l">
                        <a:buNone/>
                      </a:pPr>
                      <a:r>
                        <a:rPr lang="en-GB" sz="1100" b="1" i="1" kern="100" noProof="0">
                          <a:solidFill>
                            <a:schemeClr val="accent2"/>
                          </a:solidFill>
                          <a:effectLst/>
                          <a:latin typeface="+mn-lt"/>
                          <a:ea typeface="Verdana"/>
                          <a:cs typeface="Times New Roman"/>
                        </a:rPr>
                        <a:t>Planning for 26/27-27/28</a:t>
                      </a:r>
                    </a:p>
                    <a:p>
                      <a:pPr marL="173355" lvl="0" indent="-173355" algn="l">
                        <a:buFont typeface="Arial"/>
                        <a:buChar char="•"/>
                      </a:pPr>
                      <a:r>
                        <a:rPr lang="en-GB" sz="1100" b="1" i="0" u="none" strike="noStrike" kern="100" noProof="0">
                          <a:solidFill>
                            <a:srgbClr val="000000"/>
                          </a:solidFill>
                          <a:effectLst/>
                          <a:latin typeface="Aptos"/>
                        </a:rPr>
                        <a:t>Decide on the future direction of the Health Board and whether a National or Regional approach to a solution will be followed</a:t>
                      </a:r>
                      <a:endParaRPr lang="en-GB"/>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lvl="0" algn="l">
                        <a:lnSpc>
                          <a:spcPct val="114999"/>
                        </a:lnSpc>
                        <a:buNone/>
                      </a:pPr>
                      <a:endParaRPr lang="en-GB" sz="1800" b="0" i="0" u="none" strike="noStrike">
                        <a:effectLst/>
                        <a:latin typeface="Arial"/>
                      </a:endParaRPr>
                    </a:p>
                  </a:txBody>
                  <a:tcPr marL="20193" marR="20193" marT="9524" marB="0">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lvl="0" algn="ctr">
                        <a:lnSpc>
                          <a:spcPct val="100000"/>
                        </a:lnSpc>
                        <a:spcBef>
                          <a:spcPts val="0"/>
                        </a:spcBef>
                        <a:spcAft>
                          <a:spcPts val="0"/>
                        </a:spcAft>
                        <a:buNone/>
                      </a:pPr>
                      <a:r>
                        <a:rPr lang="en-GB" sz="900" b="0" i="0" u="none" strike="noStrike" noProof="0">
                          <a:solidFill>
                            <a:srgbClr val="FFFFFF"/>
                          </a:solidFill>
                          <a:effectLst/>
                          <a:latin typeface="Univers Condensed Light"/>
                        </a:rPr>
                        <a:t>EA.30</a:t>
                      </a:r>
                      <a:endParaRPr lang="en-GB" sz="900" b="0" i="0" u="none" strike="noStrike" noProof="0">
                        <a:solidFill>
                          <a:srgbClr val="000000"/>
                        </a:solidFill>
                        <a:effectLst/>
                        <a:latin typeface="Univers Condensed Light"/>
                      </a:endParaRPr>
                    </a:p>
                  </a:txBody>
                  <a:tcPr marL="20193" marR="20193" marT="9524" marB="0" anchor="ctr">
                    <a:lnL w="12700">
                      <a:solidFill>
                        <a:srgbClr val="000000"/>
                      </a:solidFill>
                    </a:lnL>
                    <a:lnR w="12700">
                      <a:solidFill>
                        <a:srgbClr val="000000"/>
                      </a:solidFill>
                    </a:lnR>
                    <a:lnT w="12700">
                      <a:solidFill>
                        <a:srgbClr val="000000"/>
                      </a:solidFill>
                    </a:lnT>
                    <a:lnB w="12700">
                      <a:solidFill>
                        <a:srgbClr val="000000"/>
                      </a:solidFill>
                    </a:lnB>
                    <a:solidFill>
                      <a:schemeClr val="accent5">
                        <a:lumMod val="40000"/>
                        <a:lumOff val="60000"/>
                      </a:schemeClr>
                    </a:solidFill>
                  </a:tcPr>
                </a:tc>
                <a:extLst>
                  <a:ext uri="{0D108BD9-81ED-4DB2-BD59-A6C34878D82A}">
                    <a16:rowId xmlns:a16="http://schemas.microsoft.com/office/drawing/2014/main" val="3403441664"/>
                  </a:ext>
                </a:extLst>
              </a:tr>
              <a:tr h="368676">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D_19</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WPAS Roll out across Mental Health, Learning Disabilities and Primary Care and Therapies</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buNone/>
                      </a:pPr>
                      <a:endParaRPr lang="en-GB" sz="1800" b="0" i="0" u="none" strike="noStrike">
                        <a:effectLst/>
                        <a:latin typeface="Arial" panose="020B0604020202020204" pitchFamily="34" charset="0"/>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buNone/>
                      </a:pPr>
                      <a:endParaRPr lang="en-GB" sz="1800" b="0" i="0" u="none" strike="noStrike">
                        <a:effectLst/>
                        <a:latin typeface="Arial" panose="020B0604020202020204" pitchFamily="34" charset="0"/>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87544035"/>
                  </a:ext>
                </a:extLst>
              </a:tr>
              <a:tr h="1364105">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D-22-29</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Deliver Digital Infrastructure Priorities:</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Cyber Secure Back Ups</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NPT Wireless Equipment Replacement</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Replace ageing hardware</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Additional server equipment including storage</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Complete rollout of Imprivata card login system to all acute hospital wards</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Implement new core network at Morriston &amp; Singleton Hospital</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Upgrade to Windows 11 operating system and remove Windows 10 as Microsoft are ceasing support by in October 2025</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Undertake an options appraisal to assess a Call Manager Upgrade to Cloud Voice</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buNone/>
                      </a:pPr>
                      <a:endParaRPr lang="en-GB" sz="1800" b="0" i="0" u="none" strike="noStrike">
                        <a:effectLst/>
                        <a:latin typeface="Arial" panose="020B0604020202020204" pitchFamily="34" charset="0"/>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rtl="0" eaLnBrk="1" fontAlgn="t" latinLnBrk="0" hangingPunct="1">
                        <a:lnSpc>
                          <a:spcPct val="115000"/>
                        </a:lnSpc>
                        <a:buNone/>
                      </a:pPr>
                      <a:r>
                        <a:rPr lang="en-GB" sz="900" b="0" i="0" u="none" strike="noStrike" kern="100">
                          <a:solidFill>
                            <a:srgbClr val="FFFFFF"/>
                          </a:solidFill>
                          <a:effectLst/>
                          <a:latin typeface="Univers Condensed Light"/>
                          <a:ea typeface="Verdana"/>
                          <a:cs typeface="Times New Roman"/>
                        </a:rPr>
                        <a:t>EA.32</a:t>
                      </a:r>
                      <a:endParaRPr lang="en-GB" sz="1800" b="0" i="0" u="none" strike="noStrike">
                        <a:effectLst/>
                        <a:latin typeface="Univers Condensed Light"/>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9EDD"/>
                    </a:solidFill>
                  </a:tcPr>
                </a:tc>
                <a:extLst>
                  <a:ext uri="{0D108BD9-81ED-4DB2-BD59-A6C34878D82A}">
                    <a16:rowId xmlns:a16="http://schemas.microsoft.com/office/drawing/2014/main" val="1725714209"/>
                  </a:ext>
                </a:extLst>
              </a:tr>
              <a:tr h="1093738">
                <a:tc>
                  <a:txBody>
                    <a:bodyPr/>
                    <a:lstStyle/>
                    <a:p>
                      <a:pPr marL="0" algn="ctr" rtl="0" eaLnBrk="1" fontAlgn="ctr" latinLnBrk="0" hangingPunct="1">
                        <a:lnSpc>
                          <a:spcPct val="115000"/>
                        </a:lnSpc>
                        <a:spcAft>
                          <a:spcPts val="800"/>
                        </a:spcAft>
                        <a:buNone/>
                      </a:pPr>
                      <a:r>
                        <a:rPr lang="en-GB" sz="900" b="0" i="0" u="none" strike="noStrike" kern="100">
                          <a:solidFill>
                            <a:srgbClr val="000000"/>
                          </a:solidFill>
                          <a:effectLst/>
                          <a:latin typeface="Univers Condensed Light"/>
                          <a:ea typeface="Verdana"/>
                          <a:cs typeface="Times New Roman"/>
                        </a:rPr>
                        <a:t>D_31-34</a:t>
                      </a:r>
                      <a:endParaRPr lang="en-GB" sz="1800" b="0" i="0" u="none" strike="noStrike">
                        <a:effectLst/>
                        <a:latin typeface="Univers Condensed Light"/>
                        <a:ea typeface="Verdana"/>
                        <a:cs typeface="Times New Roman"/>
                      </a:endParaRPr>
                    </a:p>
                  </a:txBody>
                  <a:tcPr marL="20193" marR="20193"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l" rtl="0" eaLnBrk="1" fontAlgn="auto" latinLnBrk="0" hangingPunct="1">
                        <a:buNone/>
                      </a:pPr>
                      <a:r>
                        <a:rPr lang="en-GB" sz="1100" b="1" i="0" u="none" strike="noStrike" kern="100">
                          <a:solidFill>
                            <a:srgbClr val="000000"/>
                          </a:solidFill>
                          <a:effectLst/>
                          <a:latin typeface="Aptos"/>
                          <a:ea typeface="Verdana"/>
                          <a:cs typeface="Times New Roman"/>
                        </a:rPr>
                        <a:t>Deliver Digital Intelligence Priorities:</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Delivery of a suite of Quality &amp; Safety dashboards</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Re-banding of Coding Staff and development of auto-coding software to improve coding completeness in accordance with Clinical Coding Audit Action Plan.</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Centralisation of Health Records function to Ty Samlet  - supporting releasing space on our hospital sites to support service redesign. – Complete by Q1 25/26 </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Delivery of Data Literacy and Value Programme</a:t>
                      </a:r>
                      <a:endParaRPr lang="en-GB" sz="1100" b="0" i="0" u="none" strike="noStrike">
                        <a:effectLst/>
                        <a:latin typeface="Aptos"/>
                        <a:ea typeface="Verdana"/>
                        <a:cs typeface="Times New Roman"/>
                      </a:endParaRPr>
                    </a:p>
                    <a:p>
                      <a:pPr marL="173355" marR="0" indent="-173355" algn="l" rtl="0" eaLnBrk="1" fontAlgn="auto" latinLnBrk="0" hangingPunct="1">
                        <a:buFont typeface="Arial"/>
                        <a:buChar char="•"/>
                      </a:pPr>
                      <a:r>
                        <a:rPr lang="en-GB" sz="1100" b="0" i="0" u="none" strike="noStrike" kern="100">
                          <a:solidFill>
                            <a:srgbClr val="000000"/>
                          </a:solidFill>
                          <a:effectLst/>
                          <a:latin typeface="Aptos"/>
                          <a:ea typeface="Verdana"/>
                          <a:cs typeface="Times New Roman"/>
                        </a:rPr>
                        <a:t>Help support the creation of the NDR across NHS Wales</a:t>
                      </a:r>
                      <a:endParaRPr lang="en-GB" sz="1100" b="0" i="0" u="none" strike="noStrike">
                        <a:effectLst/>
                        <a:latin typeface="Aptos"/>
                        <a:ea typeface="Verdana"/>
                        <a:cs typeface="Times New Roman"/>
                      </a:endParaRPr>
                    </a:p>
                  </a:txBody>
                  <a:tcPr marL="20193" marR="20193"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buNone/>
                      </a:pPr>
                      <a:endParaRPr lang="en-GB" sz="1800" b="0" i="0" u="none" strike="noStrike">
                        <a:effectLst/>
                        <a:latin typeface="Arial" panose="020B0604020202020204" pitchFamily="34" charset="0"/>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rtl="0" eaLnBrk="1" fontAlgn="t" latinLnBrk="0" hangingPunct="1">
                        <a:lnSpc>
                          <a:spcPct val="115000"/>
                        </a:lnSpc>
                        <a:buNone/>
                      </a:pPr>
                      <a:endParaRPr lang="en-GB" sz="1800" b="0" i="0" u="none" strike="noStrike">
                        <a:effectLst/>
                        <a:latin typeface="Arial" panose="020B0604020202020204" pitchFamily="34" charset="0"/>
                      </a:endParaRPr>
                    </a:p>
                  </a:txBody>
                  <a:tcPr marL="20193" marR="20193"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97124638"/>
                  </a:ext>
                </a:extLst>
              </a:tr>
            </a:tbl>
          </a:graphicData>
        </a:graphic>
      </p:graphicFrame>
    </p:spTree>
    <p:extLst>
      <p:ext uri="{BB962C8B-B14F-4D97-AF65-F5344CB8AC3E}">
        <p14:creationId xmlns:p14="http://schemas.microsoft.com/office/powerpoint/2010/main" val="210157342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368E92-6242-1A8C-462F-4973DCEEE609}"/>
            </a:ext>
          </a:extLst>
        </p:cNvPr>
        <p:cNvGrpSpPr/>
        <p:nvPr/>
      </p:nvGrpSpPr>
      <p:grpSpPr>
        <a:xfrm>
          <a:off x="0" y="0"/>
          <a:ext cx="0" cy="0"/>
          <a:chOff x="0" y="0"/>
          <a:chExt cx="0" cy="0"/>
        </a:xfrm>
      </p:grpSpPr>
      <p:sp>
        <p:nvSpPr>
          <p:cNvPr id="29" name="Slide Number Placeholder 28">
            <a:extLst>
              <a:ext uri="{FF2B5EF4-FFF2-40B4-BE49-F238E27FC236}">
                <a16:creationId xmlns:a16="http://schemas.microsoft.com/office/drawing/2014/main" id="{92B3B7DB-0EBF-6AE9-307F-F579FD774A39}"/>
              </a:ext>
            </a:extLst>
          </p:cNvPr>
          <p:cNvSpPr>
            <a:spLocks noGrp="1"/>
          </p:cNvSpPr>
          <p:nvPr>
            <p:ph type="sldNum" sz="quarter" idx="12"/>
          </p:nvPr>
        </p:nvSpPr>
        <p:spPr>
          <a:xfrm>
            <a:off x="12500553" y="3871758"/>
            <a:ext cx="1543050" cy="205383"/>
          </a:xfrm>
        </p:spPr>
        <p:txBody>
          <a:bodyPr/>
          <a:lstStyle/>
          <a:p>
            <a:pPr defTabSz="514350">
              <a:defRPr/>
            </a:pPr>
            <a:fld id="{2FC4BBEA-D2AF-4620-ADEB-12EADF4A9185}" type="slidenum">
              <a:rPr lang="en-GB" sz="675">
                <a:solidFill>
                  <a:schemeClr val="bg1">
                    <a:lumMod val="75000"/>
                  </a:schemeClr>
                </a:solidFill>
                <a:latin typeface="Calibri" panose="020F0502020204030204"/>
              </a:rPr>
              <a:pPr defTabSz="514350">
                <a:defRPr/>
              </a:pPr>
              <a:t>99</a:t>
            </a:fld>
            <a:endParaRPr lang="en-GB" sz="675">
              <a:solidFill>
                <a:schemeClr val="bg1">
                  <a:lumMod val="75000"/>
                </a:schemeClr>
              </a:solidFill>
              <a:latin typeface="Calibri" panose="020F0502020204030204"/>
            </a:endParaRPr>
          </a:p>
        </p:txBody>
      </p:sp>
      <p:sp>
        <p:nvSpPr>
          <p:cNvPr id="31" name="TextBox 30">
            <a:extLst>
              <a:ext uri="{FF2B5EF4-FFF2-40B4-BE49-F238E27FC236}">
                <a16:creationId xmlns:a16="http://schemas.microsoft.com/office/drawing/2014/main" id="{CC888757-46D1-1506-7391-5E26C4871F18}"/>
              </a:ext>
            </a:extLst>
          </p:cNvPr>
          <p:cNvSpPr txBox="1"/>
          <p:nvPr/>
        </p:nvSpPr>
        <p:spPr>
          <a:xfrm>
            <a:off x="565645" y="867122"/>
            <a:ext cx="9015196" cy="1015663"/>
          </a:xfrm>
          <a:prstGeom prst="rect">
            <a:avLst/>
          </a:prstGeom>
          <a:noFill/>
        </p:spPr>
        <p:txBody>
          <a:bodyPr wrap="square" lIns="91440" tIns="45720" rIns="91440" bIns="45720" rtlCol="0" anchor="t">
            <a:spAutoFit/>
          </a:bodyPr>
          <a:lstStyle/>
          <a:p>
            <a:pPr algn="just"/>
            <a:r>
              <a:rPr lang="en-GB" sz="1200">
                <a:latin typeface="Aptos"/>
                <a:ea typeface="Verdana"/>
              </a:rPr>
              <a:t>Sustainability is about ensuring our impact today will not inhibit future generations living as good, if not better, lives. This is viewed through consideration of the triple bottom line of social, environmental and economic with a 4</a:t>
            </a:r>
            <a:r>
              <a:rPr lang="en-GB" sz="1200" baseline="30000">
                <a:latin typeface="Aptos"/>
                <a:ea typeface="Verdana"/>
              </a:rPr>
              <a:t>th</a:t>
            </a:r>
            <a:r>
              <a:rPr lang="en-GB" sz="1200">
                <a:latin typeface="Aptos"/>
                <a:ea typeface="Verdana"/>
              </a:rPr>
              <a:t> area introduced through the Well-Being of Future Generations Act (WBFGA) related to Culture and Welsh language. Whilst climate action is a key area, it represents one form of sustainability, recognising that human health and the health of our planet are inextricably linked. Ways in which sustainability is supported through the Health Board is shown in the below diagram with the WBFGA at the heart of everything.</a:t>
            </a:r>
          </a:p>
        </p:txBody>
      </p:sp>
      <p:sp>
        <p:nvSpPr>
          <p:cNvPr id="4" name="TextBox 3">
            <a:extLst>
              <a:ext uri="{FF2B5EF4-FFF2-40B4-BE49-F238E27FC236}">
                <a16:creationId xmlns:a16="http://schemas.microsoft.com/office/drawing/2014/main" id="{25DA7C19-F351-11F3-1D76-1D292133D809}"/>
              </a:ext>
            </a:extLst>
          </p:cNvPr>
          <p:cNvSpPr txBox="1"/>
          <p:nvPr/>
        </p:nvSpPr>
        <p:spPr>
          <a:xfrm>
            <a:off x="523669" y="499393"/>
            <a:ext cx="6518366" cy="369332"/>
          </a:xfrm>
          <a:prstGeom prst="rect">
            <a:avLst/>
          </a:prstGeom>
          <a:noFill/>
        </p:spPr>
        <p:txBody>
          <a:bodyPr wrap="square" lIns="91440" tIns="45720" rIns="91440" bIns="45720" rtlCol="0" anchor="t">
            <a:spAutoFit/>
          </a:bodyPr>
          <a:lstStyle/>
          <a:p>
            <a:r>
              <a:rPr lang="en-GB" b="1">
                <a:solidFill>
                  <a:srgbClr val="834AAD"/>
                </a:solidFill>
                <a:latin typeface="Aptos Black" panose="020F0502020204030204" pitchFamily="34" charset="0"/>
              </a:rPr>
              <a:t>Sustainability</a:t>
            </a:r>
          </a:p>
        </p:txBody>
      </p:sp>
      <p:pic>
        <p:nvPicPr>
          <p:cNvPr id="9" name="Picture 8" descr="A rainbow in a black background&#10;&#10;AI-generated content may be incorrect.">
            <a:extLst>
              <a:ext uri="{FF2B5EF4-FFF2-40B4-BE49-F238E27FC236}">
                <a16:creationId xmlns:a16="http://schemas.microsoft.com/office/drawing/2014/main" id="{AADD2BE9-A4EC-112E-9516-03C6B8CA7DA4}"/>
              </a:ext>
            </a:extLst>
          </p:cNvPr>
          <p:cNvPicPr>
            <a:picLocks noChangeAspect="1"/>
          </p:cNvPicPr>
          <p:nvPr/>
        </p:nvPicPr>
        <p:blipFill>
          <a:blip r:embed="rId2">
            <a:alphaModFix amt="20000"/>
            <a:lum bright="40000" contrast="-40000"/>
          </a:blip>
          <a:srcRect l="39228" t="58256" r="-2"/>
          <a:stretch/>
        </p:blipFill>
        <p:spPr>
          <a:xfrm rot="10800000">
            <a:off x="2803155" y="3064731"/>
            <a:ext cx="6769167" cy="3795760"/>
          </a:xfrm>
          <a:prstGeom prst="rect">
            <a:avLst/>
          </a:prstGeom>
        </p:spPr>
      </p:pic>
      <p:sp>
        <p:nvSpPr>
          <p:cNvPr id="8" name="TextBox 2">
            <a:extLst>
              <a:ext uri="{FF2B5EF4-FFF2-40B4-BE49-F238E27FC236}">
                <a16:creationId xmlns:a16="http://schemas.microsoft.com/office/drawing/2014/main" id="{3CD99AA8-1EBA-B5A2-DF7C-5CEEE495B817}"/>
              </a:ext>
            </a:extLst>
          </p:cNvPr>
          <p:cNvSpPr txBox="1"/>
          <p:nvPr/>
        </p:nvSpPr>
        <p:spPr>
          <a:xfrm>
            <a:off x="5625242" y="2898844"/>
            <a:ext cx="3936271" cy="3123932"/>
          </a:xfrm>
          <a:prstGeom prst="rect">
            <a:avLst/>
          </a:prstGeom>
          <a:noFill/>
          <a:ln>
            <a:noFill/>
            <a:prstDash val="dash"/>
          </a:ln>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1200" b="1"/>
              <a:t>Climate Adaptation: </a:t>
            </a:r>
          </a:p>
          <a:p>
            <a:pPr algn="just">
              <a:spcAft>
                <a:spcPts val="600"/>
              </a:spcAft>
            </a:pPr>
            <a:r>
              <a:rPr lang="en-GB" sz="1200">
                <a:latin typeface="Aptos"/>
                <a:ea typeface="Verdana"/>
              </a:rPr>
              <a:t>Responding to the ‘Climate Adaptation Strategy for </a:t>
            </a:r>
            <a:r>
              <a:rPr lang="en-GB" sz="1200" err="1">
                <a:latin typeface="Aptos"/>
                <a:ea typeface="Verdana"/>
              </a:rPr>
              <a:t>Wales’</a:t>
            </a:r>
            <a:r>
              <a:rPr lang="en-GB" sz="1200">
                <a:latin typeface="Aptos"/>
                <a:ea typeface="Verdana"/>
              </a:rPr>
              <a:t> the HB is developing a multi-faceted adaptation approach thorough:</a:t>
            </a:r>
          </a:p>
          <a:p>
            <a:pPr marL="332105" indent="-171450" algn="just">
              <a:spcAft>
                <a:spcPts val="600"/>
              </a:spcAft>
              <a:buFont typeface="Arial" panose="020B0604020202020204" pitchFamily="34" charset="0"/>
              <a:buChar char="•"/>
            </a:pPr>
            <a:r>
              <a:rPr lang="en-GB" sz="1200">
                <a:latin typeface="Aptos"/>
                <a:ea typeface="Verdana"/>
              </a:rPr>
              <a:t>Internal development of an adaptation plan that is proactive working to ensure climate risks and opportunities are understood and addressed, where appropriate, to reduce negative impacts on the population</a:t>
            </a:r>
          </a:p>
          <a:p>
            <a:pPr marL="332105" indent="-171450" algn="just">
              <a:spcAft>
                <a:spcPts val="600"/>
              </a:spcAft>
              <a:buFont typeface="Arial" panose="020B0604020202020204" pitchFamily="34" charset="0"/>
              <a:buChar char="•"/>
            </a:pPr>
            <a:r>
              <a:rPr lang="en-GB" sz="1200">
                <a:latin typeface="Aptos"/>
                <a:ea typeface="Verdana"/>
              </a:rPr>
              <a:t>Collaboration with Public Service Boards to develop regional approaches to climate adaptation and sharing experiences, response mechanism and best practice</a:t>
            </a:r>
          </a:p>
          <a:p>
            <a:pPr marL="332105" indent="-171450" algn="just">
              <a:spcAft>
                <a:spcPts val="600"/>
              </a:spcAft>
              <a:buFont typeface="Arial" panose="020B0604020202020204" pitchFamily="34" charset="0"/>
              <a:buChar char="•"/>
            </a:pPr>
            <a:r>
              <a:rPr lang="en-GB" sz="1200">
                <a:latin typeface="Aptos"/>
                <a:ea typeface="Verdana"/>
              </a:rPr>
              <a:t>Sharing best practice and linking with wider NHS Wales and public sector partners</a:t>
            </a:r>
          </a:p>
        </p:txBody>
      </p:sp>
      <p:pic>
        <p:nvPicPr>
          <p:cNvPr id="17" name="Picture 16" descr="A pyramid of multicolored text&#10;&#10;AI-generated content may be incorrect.">
            <a:extLst>
              <a:ext uri="{FF2B5EF4-FFF2-40B4-BE49-F238E27FC236}">
                <a16:creationId xmlns:a16="http://schemas.microsoft.com/office/drawing/2014/main" id="{C8C32726-6D93-51EB-2C60-F19C9444C60D}"/>
              </a:ext>
            </a:extLst>
          </p:cNvPr>
          <p:cNvPicPr>
            <a:picLocks noChangeAspect="1"/>
          </p:cNvPicPr>
          <p:nvPr/>
        </p:nvPicPr>
        <p:blipFill>
          <a:blip r:embed="rId3"/>
          <a:stretch>
            <a:fillRect/>
          </a:stretch>
        </p:blipFill>
        <p:spPr>
          <a:xfrm>
            <a:off x="562771" y="2319434"/>
            <a:ext cx="5069596" cy="4234544"/>
          </a:xfrm>
          <a:prstGeom prst="rect">
            <a:avLst/>
          </a:prstGeom>
        </p:spPr>
      </p:pic>
      <p:sp>
        <p:nvSpPr>
          <p:cNvPr id="18" name="TextBox 17">
            <a:extLst>
              <a:ext uri="{FF2B5EF4-FFF2-40B4-BE49-F238E27FC236}">
                <a16:creationId xmlns:a16="http://schemas.microsoft.com/office/drawing/2014/main" id="{BA3FB1DA-4B7F-3EAC-B62D-5F8046065229}"/>
              </a:ext>
            </a:extLst>
          </p:cNvPr>
          <p:cNvSpPr txBox="1"/>
          <p:nvPr/>
        </p:nvSpPr>
        <p:spPr>
          <a:xfrm>
            <a:off x="559230" y="1884784"/>
            <a:ext cx="549953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t>Climate Action Plan 2024 - 2026</a:t>
            </a:r>
          </a:p>
        </p:txBody>
      </p:sp>
      <p:sp>
        <p:nvSpPr>
          <p:cNvPr id="19" name="TextBox 18">
            <a:extLst>
              <a:ext uri="{FF2B5EF4-FFF2-40B4-BE49-F238E27FC236}">
                <a16:creationId xmlns:a16="http://schemas.microsoft.com/office/drawing/2014/main" id="{F15348D9-17BA-7E5D-EA1B-716204CB6647}"/>
              </a:ext>
            </a:extLst>
          </p:cNvPr>
          <p:cNvSpPr txBox="1"/>
          <p:nvPr/>
        </p:nvSpPr>
        <p:spPr>
          <a:xfrm>
            <a:off x="559230" y="2038739"/>
            <a:ext cx="902161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Our aim is to reduce emissions from SBUHB activities, whilst maximising support of the Well-Being of Future Generations Act​</a:t>
            </a:r>
            <a:endParaRPr lang="en-GB"/>
          </a:p>
        </p:txBody>
      </p:sp>
      <p:sp>
        <p:nvSpPr>
          <p:cNvPr id="3" name="TextBox 2">
            <a:extLst>
              <a:ext uri="{FF2B5EF4-FFF2-40B4-BE49-F238E27FC236}">
                <a16:creationId xmlns:a16="http://schemas.microsoft.com/office/drawing/2014/main" id="{32FE66DF-BD4B-A817-A71E-1C9EFBEDCA45}"/>
              </a:ext>
            </a:extLst>
          </p:cNvPr>
          <p:cNvSpPr txBox="1"/>
          <p:nvPr/>
        </p:nvSpPr>
        <p:spPr>
          <a:xfrm>
            <a:off x="8692455" y="6441100"/>
            <a:ext cx="2743199"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900"/>
              <a:t>98</a:t>
            </a:r>
          </a:p>
        </p:txBody>
      </p:sp>
    </p:spTree>
    <p:extLst>
      <p:ext uri="{BB962C8B-B14F-4D97-AF65-F5344CB8AC3E}">
        <p14:creationId xmlns:p14="http://schemas.microsoft.com/office/powerpoint/2010/main" val="357297982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46ECB-3545-1726-F900-A4BAC39D6F27}"/>
            </a:ext>
          </a:extLst>
        </p:cNvPr>
        <p:cNvGrpSpPr/>
        <p:nvPr/>
      </p:nvGrpSpPr>
      <p:grpSpPr>
        <a:xfrm>
          <a:off x="0" y="0"/>
          <a:ext cx="0" cy="0"/>
          <a:chOff x="0" y="0"/>
          <a:chExt cx="0" cy="0"/>
        </a:xfrm>
      </p:grpSpPr>
      <p:pic>
        <p:nvPicPr>
          <p:cNvPr id="20" name="Picture 19" descr="A rainbow in a black background&#10;&#10;AI-generated content may be incorrect.">
            <a:extLst>
              <a:ext uri="{FF2B5EF4-FFF2-40B4-BE49-F238E27FC236}">
                <a16:creationId xmlns:a16="http://schemas.microsoft.com/office/drawing/2014/main" id="{F7E73742-683A-711C-1179-E4C799AAE928}"/>
              </a:ext>
            </a:extLst>
          </p:cNvPr>
          <p:cNvPicPr>
            <a:picLocks noChangeAspect="1"/>
          </p:cNvPicPr>
          <p:nvPr/>
        </p:nvPicPr>
        <p:blipFill>
          <a:blip r:embed="rId2">
            <a:alphaModFix amt="20000"/>
            <a:lum bright="40000" contrast="-40000"/>
          </a:blip>
          <a:srcRect l="39228" t="58256" r="-2"/>
          <a:stretch/>
        </p:blipFill>
        <p:spPr>
          <a:xfrm rot="10800000">
            <a:off x="3136831" y="3062602"/>
            <a:ext cx="6769167" cy="3795760"/>
          </a:xfrm>
          <a:prstGeom prst="rect">
            <a:avLst/>
          </a:prstGeom>
        </p:spPr>
      </p:pic>
      <p:graphicFrame>
        <p:nvGraphicFramePr>
          <p:cNvPr id="68" name="Table 67">
            <a:extLst>
              <a:ext uri="{FF2B5EF4-FFF2-40B4-BE49-F238E27FC236}">
                <a16:creationId xmlns:a16="http://schemas.microsoft.com/office/drawing/2014/main" id="{AE66D2FD-EC04-1674-35CA-36A18BC976D6}"/>
              </a:ext>
            </a:extLst>
          </p:cNvPr>
          <p:cNvGraphicFramePr>
            <a:graphicFrameLocks noGrp="1"/>
          </p:cNvGraphicFramePr>
          <p:nvPr>
            <p:extLst>
              <p:ext uri="{D42A27DB-BD31-4B8C-83A1-F6EECF244321}">
                <p14:modId xmlns:p14="http://schemas.microsoft.com/office/powerpoint/2010/main" val="394627132"/>
              </p:ext>
            </p:extLst>
          </p:nvPr>
        </p:nvGraphicFramePr>
        <p:xfrm>
          <a:off x="321805" y="419877"/>
          <a:ext cx="9269691" cy="6232517"/>
        </p:xfrm>
        <a:graphic>
          <a:graphicData uri="http://schemas.openxmlformats.org/drawingml/2006/table">
            <a:tbl>
              <a:tblPr firstRow="1" bandRow="1">
                <a:tableStyleId>{00A15C55-8517-42AA-B614-E9B94910E393}</a:tableStyleId>
              </a:tblPr>
              <a:tblGrid>
                <a:gridCol w="1203648">
                  <a:extLst>
                    <a:ext uri="{9D8B030D-6E8A-4147-A177-3AD203B41FA5}">
                      <a16:colId xmlns:a16="http://schemas.microsoft.com/office/drawing/2014/main" val="2825782334"/>
                    </a:ext>
                  </a:extLst>
                </a:gridCol>
                <a:gridCol w="8066043">
                  <a:extLst>
                    <a:ext uri="{9D8B030D-6E8A-4147-A177-3AD203B41FA5}">
                      <a16:colId xmlns:a16="http://schemas.microsoft.com/office/drawing/2014/main" val="249457489"/>
                    </a:ext>
                  </a:extLst>
                </a:gridCol>
              </a:tblGrid>
              <a:tr h="370840">
                <a:tc gridSpan="2">
                  <a:txBody>
                    <a:bodyPr/>
                    <a:lstStyle/>
                    <a:p>
                      <a:r>
                        <a:rPr lang="en-GB"/>
                        <a:t>Delivery Actions</a:t>
                      </a: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accent1"/>
                    </a:solidFill>
                  </a:tcPr>
                </a:tc>
                <a:tc hMerge="1">
                  <a:txBody>
                    <a:bodyPr/>
                    <a:lstStyle/>
                    <a:p>
                      <a:endParaRPr lang="en-US"/>
                    </a:p>
                  </a:txBody>
                  <a:tcPr>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611416405"/>
                  </a:ext>
                </a:extLst>
              </a:tr>
              <a:tr h="783771">
                <a:tc>
                  <a:txBody>
                    <a:bodyPr/>
                    <a:lstStyle/>
                    <a:p>
                      <a:endParaRPr lang="en-GB"/>
                    </a:p>
                  </a:txBody>
                  <a:tcPr>
                    <a:lnL w="12700">
                      <a:solidFill>
                        <a:schemeClr val="tx1"/>
                      </a:solidFill>
                    </a:lnL>
                    <a:lnR w="0">
                      <a:noFill/>
                    </a:lnR>
                    <a:lnT w="12700">
                      <a:solidFill>
                        <a:schemeClr val="tx1"/>
                      </a:solidFill>
                    </a:lnT>
                    <a:lnB w="12700">
                      <a:solidFill>
                        <a:schemeClr val="tx1"/>
                      </a:solidFill>
                    </a:lnB>
                    <a:noFill/>
                  </a:tcPr>
                </a:tc>
                <a:tc>
                  <a:txBody>
                    <a:bodyPr/>
                    <a:lstStyle/>
                    <a:p>
                      <a:pPr lvl="0" algn="l">
                        <a:lnSpc>
                          <a:spcPct val="100000"/>
                        </a:lnSpc>
                        <a:spcBef>
                          <a:spcPts val="0"/>
                        </a:spcBef>
                        <a:spcAft>
                          <a:spcPts val="0"/>
                        </a:spcAft>
                        <a:buNone/>
                      </a:pPr>
                      <a:r>
                        <a:rPr lang="en-GB" sz="1100" b="1" u="none" strike="noStrike" noProof="0">
                          <a:solidFill>
                            <a:srgbClr val="000000"/>
                          </a:solidFill>
                        </a:rPr>
                        <a:t>Our Culture &amp; Ways of Working</a:t>
                      </a:r>
                    </a:p>
                    <a:p>
                      <a:pPr marL="171450" lvl="0" indent="-171450">
                        <a:buFont typeface="Arial"/>
                        <a:buChar char="•"/>
                      </a:pPr>
                      <a:r>
                        <a:rPr lang="en-GB" sz="1100" u="none" strike="noStrike" noProof="0">
                          <a:solidFill>
                            <a:srgbClr val="000000"/>
                          </a:solidFill>
                        </a:rPr>
                        <a:t>Embed sustainability, decarbonisation and adaptation in revised mechanisms of how Health Board develops and agrees proposals / projects across the HB</a:t>
                      </a:r>
                      <a:endParaRPr lang="en-US" sz="1100"/>
                    </a:p>
                  </a:txBody>
                  <a:tcPr anchor="ctr">
                    <a:lnL w="0">
                      <a:no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933974818"/>
                  </a:ext>
                </a:extLst>
              </a:tr>
              <a:tr h="370840">
                <a:tc>
                  <a:txBody>
                    <a:bodyPr/>
                    <a:lstStyle/>
                    <a:p>
                      <a:endParaRPr lang="en-GB"/>
                    </a:p>
                  </a:txBody>
                  <a:tcPr>
                    <a:lnL w="12700">
                      <a:solidFill>
                        <a:schemeClr val="tx1"/>
                      </a:solidFill>
                    </a:lnL>
                    <a:lnR w="0">
                      <a:noFill/>
                    </a:lnR>
                    <a:lnT w="12700">
                      <a:solidFill>
                        <a:schemeClr val="tx1"/>
                      </a:solidFill>
                    </a:lnT>
                    <a:lnB w="12700">
                      <a:solidFill>
                        <a:schemeClr val="tx1"/>
                      </a:solidFill>
                    </a:lnB>
                    <a:noFill/>
                  </a:tcPr>
                </a:tc>
                <a:tc>
                  <a:txBody>
                    <a:bodyPr/>
                    <a:lstStyle/>
                    <a:p>
                      <a:pPr marL="0" marR="0" lvl="0" indent="0" algn="just">
                        <a:lnSpc>
                          <a:spcPts val="1425"/>
                        </a:lnSpc>
                        <a:spcBef>
                          <a:spcPts val="0"/>
                        </a:spcBef>
                        <a:spcAft>
                          <a:spcPts val="0"/>
                        </a:spcAft>
                        <a:buClr>
                          <a:srgbClr val="000000"/>
                        </a:buClr>
                        <a:buNone/>
                      </a:pPr>
                      <a:r>
                        <a:rPr lang="en-GB" sz="1100" b="1" u="none" strike="noStrike" noProof="0">
                          <a:solidFill>
                            <a:srgbClr val="000000"/>
                          </a:solidFill>
                        </a:rPr>
                        <a:t>Our Travel</a:t>
                      </a:r>
                      <a:endParaRPr lang="en-US" sz="1100" b="1"/>
                    </a:p>
                    <a:p>
                      <a:pPr marL="95885" marR="0" lvl="0"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Improve travel information for staff, patients and visitors to the Health Board incl. facility locations, travel planning etc.</a:t>
                      </a:r>
                      <a:r>
                        <a:rPr lang="en-US" sz="1100" u="none" strike="noStrike" noProof="0">
                          <a:solidFill>
                            <a:srgbClr val="000000"/>
                          </a:solidFill>
                        </a:rPr>
                        <a:t> </a:t>
                      </a:r>
                    </a:p>
                    <a:p>
                      <a:pPr marL="95885" marR="0" lvl="0"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Develop and implement a 'No idling policy' to improve onsite air quality</a:t>
                      </a:r>
                      <a:r>
                        <a:rPr lang="en-US" sz="1100" u="none" strike="noStrike" noProof="0">
                          <a:solidFill>
                            <a:srgbClr val="000000"/>
                          </a:solidFill>
                        </a:rPr>
                        <a:t> </a:t>
                      </a:r>
                    </a:p>
                    <a:p>
                      <a:pPr marL="95885" marR="0" lvl="0"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Work with Public Transport providers on improving connectivity between population and health services incl. ticketing, access etc.</a:t>
                      </a:r>
                      <a:r>
                        <a:rPr lang="en-US" sz="1100" u="none" strike="noStrike" noProof="0">
                          <a:solidFill>
                            <a:srgbClr val="000000"/>
                          </a:solidFill>
                        </a:rPr>
                        <a:t> </a:t>
                      </a:r>
                    </a:p>
                    <a:p>
                      <a:pPr marL="95885" marR="0" lvl="0"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Support active travel through better access, closer partnerships in the Health Travel Charter, maintaining paths for walking and wheeling, include improved facilities during new projects/major refurbishments</a:t>
                      </a:r>
                      <a:r>
                        <a:rPr lang="en-US" sz="1100" u="none" strike="noStrike" noProof="0">
                          <a:solidFill>
                            <a:srgbClr val="000000"/>
                          </a:solidFill>
                        </a:rPr>
                        <a:t> </a:t>
                      </a:r>
                    </a:p>
                  </a:txBody>
                  <a:tcPr>
                    <a:lnL w="0">
                      <a:no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627413233"/>
                  </a:ext>
                </a:extLst>
              </a:tr>
              <a:tr h="370840">
                <a:tc>
                  <a:txBody>
                    <a:bodyPr/>
                    <a:lstStyle/>
                    <a:p>
                      <a:endParaRPr lang="en-GB"/>
                    </a:p>
                  </a:txBody>
                  <a:tcPr>
                    <a:lnL w="12700">
                      <a:solidFill>
                        <a:schemeClr val="tx1"/>
                      </a:solidFill>
                    </a:lnL>
                    <a:lnR w="0">
                      <a:noFill/>
                    </a:lnR>
                    <a:lnT w="12700">
                      <a:solidFill>
                        <a:schemeClr val="tx1"/>
                      </a:solidFill>
                    </a:lnT>
                    <a:lnB w="12700">
                      <a:solidFill>
                        <a:schemeClr val="tx1"/>
                      </a:solidFill>
                    </a:lnB>
                    <a:noFill/>
                  </a:tcPr>
                </a:tc>
                <a:tc>
                  <a:txBody>
                    <a:bodyPr/>
                    <a:lstStyle/>
                    <a:p>
                      <a:pPr marL="0" marR="0" lvl="0" indent="0" algn="just">
                        <a:lnSpc>
                          <a:spcPts val="1425"/>
                        </a:lnSpc>
                        <a:spcBef>
                          <a:spcPts val="0"/>
                        </a:spcBef>
                        <a:spcAft>
                          <a:spcPts val="0"/>
                        </a:spcAft>
                        <a:buClr>
                          <a:srgbClr val="000000"/>
                        </a:buClr>
                        <a:buNone/>
                      </a:pPr>
                      <a:r>
                        <a:rPr lang="en-GB" sz="1100" b="1" u="none" strike="noStrike" noProof="0">
                          <a:solidFill>
                            <a:srgbClr val="000000"/>
                          </a:solidFill>
                        </a:rPr>
                        <a:t>Our Buildings &amp; Estates</a:t>
                      </a:r>
                      <a:endParaRPr lang="en-US" sz="1100" b="1"/>
                    </a:p>
                    <a:p>
                      <a:pPr marL="95885" marR="0" lvl="0"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Develop and implement an energy reduction campaign</a:t>
                      </a:r>
                      <a:r>
                        <a:rPr lang="en-US" sz="1100" u="none" strike="noStrike" noProof="0">
                          <a:solidFill>
                            <a:srgbClr val="000000"/>
                          </a:solidFill>
                        </a:rPr>
                        <a:t> </a:t>
                      </a:r>
                    </a:p>
                    <a:p>
                      <a:pPr marL="95885" marR="0" lvl="0"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Review of existing heating and cooling and implement changes to reduce energy use, where possible. To include:</a:t>
                      </a:r>
                      <a:r>
                        <a:rPr lang="en-US" sz="1100" u="none" strike="noStrike" noProof="0">
                          <a:solidFill>
                            <a:srgbClr val="000000"/>
                          </a:solidFill>
                        </a:rPr>
                        <a:t> </a:t>
                      </a:r>
                    </a:p>
                    <a:p>
                      <a:pPr marL="553085" marR="0" lvl="2" indent="-95885" algn="just">
                        <a:lnSpc>
                          <a:spcPts val="1425"/>
                        </a:lnSpc>
                        <a:spcBef>
                          <a:spcPts val="0"/>
                        </a:spcBef>
                        <a:spcAft>
                          <a:spcPts val="0"/>
                        </a:spcAft>
                        <a:buClr>
                          <a:srgbClr val="000000"/>
                        </a:buClr>
                        <a:buFont typeface="Wingdings,Sans-Serif"/>
                        <a:buChar char="§"/>
                      </a:pPr>
                      <a:r>
                        <a:rPr lang="en-GB" sz="1100" u="none" strike="noStrike" noProof="0">
                          <a:solidFill>
                            <a:srgbClr val="000000"/>
                          </a:solidFill>
                        </a:rPr>
                        <a:t>Air-conditioning systems and comfort cooling</a:t>
                      </a:r>
                      <a:r>
                        <a:rPr lang="en-US" sz="1100" u="none" strike="noStrike" noProof="0">
                          <a:solidFill>
                            <a:srgbClr val="000000"/>
                          </a:solidFill>
                        </a:rPr>
                        <a:t> </a:t>
                      </a:r>
                    </a:p>
                    <a:p>
                      <a:pPr marL="553085" marR="0" lvl="2" indent="-95885" algn="just">
                        <a:lnSpc>
                          <a:spcPts val="1425"/>
                        </a:lnSpc>
                        <a:spcBef>
                          <a:spcPts val="0"/>
                        </a:spcBef>
                        <a:spcAft>
                          <a:spcPts val="0"/>
                        </a:spcAft>
                        <a:buClr>
                          <a:srgbClr val="000000"/>
                        </a:buClr>
                        <a:buFont typeface="Wingdings,Sans-Serif"/>
                        <a:buChar char="§"/>
                      </a:pPr>
                      <a:r>
                        <a:rPr lang="en-GB" sz="1100" u="none" strike="noStrike" noProof="0">
                          <a:solidFill>
                            <a:srgbClr val="000000"/>
                          </a:solidFill>
                        </a:rPr>
                        <a:t>Heating reductions</a:t>
                      </a:r>
                      <a:r>
                        <a:rPr lang="en-US" sz="1100" u="none" strike="noStrike" noProof="0">
                          <a:solidFill>
                            <a:srgbClr val="000000"/>
                          </a:solidFill>
                        </a:rPr>
                        <a:t> </a:t>
                      </a:r>
                    </a:p>
                    <a:p>
                      <a:pPr marL="553085" marR="0" lvl="2" indent="-95885" algn="just">
                        <a:lnSpc>
                          <a:spcPts val="1425"/>
                        </a:lnSpc>
                        <a:spcBef>
                          <a:spcPts val="0"/>
                        </a:spcBef>
                        <a:spcAft>
                          <a:spcPts val="0"/>
                        </a:spcAft>
                        <a:buClr>
                          <a:srgbClr val="000000"/>
                        </a:buClr>
                        <a:buFont typeface="Wingdings,Sans-Serif"/>
                        <a:buChar char="§"/>
                      </a:pPr>
                      <a:r>
                        <a:rPr lang="en-GB" sz="1100" u="none" strike="noStrike" noProof="0">
                          <a:solidFill>
                            <a:srgbClr val="000000"/>
                          </a:solidFill>
                        </a:rPr>
                        <a:t>Procurement routes for purchasing additional heating/cooling</a:t>
                      </a:r>
                      <a:endParaRPr lang="en-US" sz="1100" u="none" strike="noStrike" noProof="0">
                        <a:solidFill>
                          <a:srgbClr val="000000"/>
                        </a:solidFill>
                      </a:endParaRPr>
                    </a:p>
                  </a:txBody>
                  <a:tcPr>
                    <a:lnL w="0">
                      <a:no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1723048875"/>
                  </a:ext>
                </a:extLst>
              </a:tr>
              <a:tr h="370840">
                <a:tc>
                  <a:txBody>
                    <a:bodyPr/>
                    <a:lstStyle/>
                    <a:p>
                      <a:endParaRPr lang="en-GB"/>
                    </a:p>
                  </a:txBody>
                  <a:tcPr>
                    <a:lnL w="12700">
                      <a:solidFill>
                        <a:schemeClr val="tx1"/>
                      </a:solidFill>
                    </a:lnL>
                    <a:lnR w="0">
                      <a:noFill/>
                    </a:lnR>
                    <a:lnT w="12700">
                      <a:solidFill>
                        <a:schemeClr val="tx1"/>
                      </a:solidFill>
                    </a:lnT>
                    <a:lnB w="12700">
                      <a:solidFill>
                        <a:schemeClr val="tx1"/>
                      </a:solidFill>
                    </a:lnB>
                    <a:noFill/>
                  </a:tcPr>
                </a:tc>
                <a:tc>
                  <a:txBody>
                    <a:bodyPr/>
                    <a:lstStyle/>
                    <a:p>
                      <a:pPr marL="0" marR="0" lvl="0" indent="0" algn="just">
                        <a:lnSpc>
                          <a:spcPts val="1425"/>
                        </a:lnSpc>
                        <a:spcBef>
                          <a:spcPts val="0"/>
                        </a:spcBef>
                        <a:spcAft>
                          <a:spcPts val="0"/>
                        </a:spcAft>
                        <a:buClr>
                          <a:srgbClr val="000000"/>
                        </a:buClr>
                        <a:buNone/>
                      </a:pPr>
                      <a:r>
                        <a:rPr lang="en-GB" sz="1100" b="1" u="none" strike="noStrike" noProof="0">
                          <a:solidFill>
                            <a:srgbClr val="000000"/>
                          </a:solidFill>
                        </a:rPr>
                        <a:t>Our Procurement</a:t>
                      </a:r>
                      <a:endParaRPr lang="en-US" sz="1100" b="1"/>
                    </a:p>
                    <a:p>
                      <a:pPr marL="95885" marR="0" lvl="0"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Work with those purchasing to make more sustainable purchasing decisions</a:t>
                      </a:r>
                      <a:r>
                        <a:rPr lang="en-US" sz="1100" u="none" strike="noStrike" noProof="0">
                          <a:solidFill>
                            <a:srgbClr val="000000"/>
                          </a:solidFill>
                        </a:rPr>
                        <a:t> </a:t>
                      </a:r>
                    </a:p>
                    <a:p>
                      <a:pPr marL="95885" marR="0" lvl="1"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Sharing resources with purchasers</a:t>
                      </a:r>
                      <a:r>
                        <a:rPr lang="en-US" sz="1100" u="none" strike="noStrike" noProof="0">
                          <a:solidFill>
                            <a:srgbClr val="000000"/>
                          </a:solidFill>
                        </a:rPr>
                        <a:t> </a:t>
                      </a:r>
                    </a:p>
                    <a:p>
                      <a:pPr marL="95885" marR="0" lvl="1"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Guidance for evaluating social value questions</a:t>
                      </a:r>
                      <a:r>
                        <a:rPr lang="en-US" sz="1100" u="none" strike="noStrike" noProof="0">
                          <a:solidFill>
                            <a:srgbClr val="000000"/>
                          </a:solidFill>
                        </a:rPr>
                        <a:t> </a:t>
                      </a:r>
                    </a:p>
                    <a:p>
                      <a:pPr marL="95885" marR="0" lvl="0"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Continue to implement stock management processes across the Health Board, including:</a:t>
                      </a:r>
                      <a:r>
                        <a:rPr lang="en-US" sz="1100" u="none" strike="noStrike" noProof="0">
                          <a:solidFill>
                            <a:srgbClr val="000000"/>
                          </a:solidFill>
                        </a:rPr>
                        <a:t> </a:t>
                      </a:r>
                    </a:p>
                    <a:p>
                      <a:pPr marL="95885" marR="0" lvl="1"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Scan 4 Safety </a:t>
                      </a:r>
                      <a:r>
                        <a:rPr lang="en-US" sz="1100" u="none" strike="noStrike" noProof="0">
                          <a:solidFill>
                            <a:srgbClr val="000000"/>
                          </a:solidFill>
                        </a:rPr>
                        <a:t> </a:t>
                      </a:r>
                    </a:p>
                    <a:p>
                      <a:pPr marL="95885" marR="0" lvl="1" indent="-95885" algn="just">
                        <a:lnSpc>
                          <a:spcPts val="1425"/>
                        </a:lnSpc>
                        <a:spcBef>
                          <a:spcPts val="0"/>
                        </a:spcBef>
                        <a:spcAft>
                          <a:spcPts val="0"/>
                        </a:spcAft>
                        <a:buClr>
                          <a:srgbClr val="000000"/>
                        </a:buClr>
                        <a:buFont typeface="Arial,Sans-Serif"/>
                        <a:buChar char="•"/>
                      </a:pPr>
                      <a:r>
                        <a:rPr lang="en-GB" sz="1100" u="none" strike="noStrike" noProof="0">
                          <a:solidFill>
                            <a:srgbClr val="000000"/>
                          </a:solidFill>
                        </a:rPr>
                        <a:t>Ward level inventory management review programme</a:t>
                      </a:r>
                      <a:endParaRPr lang="en-GB" sz="1100"/>
                    </a:p>
                  </a:txBody>
                  <a:tcPr>
                    <a:lnL w="0">
                      <a:no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016128493"/>
                  </a:ext>
                </a:extLst>
              </a:tr>
              <a:tr h="370840">
                <a:tc>
                  <a:txBody>
                    <a:bodyPr/>
                    <a:lstStyle/>
                    <a:p>
                      <a:endParaRPr lang="en-GB"/>
                    </a:p>
                  </a:txBody>
                  <a:tcPr>
                    <a:lnL w="12700">
                      <a:solidFill>
                        <a:schemeClr val="tx1"/>
                      </a:solidFill>
                    </a:lnL>
                    <a:lnR w="0">
                      <a:noFill/>
                    </a:lnR>
                    <a:lnT w="12700">
                      <a:solidFill>
                        <a:schemeClr val="tx1"/>
                      </a:solidFill>
                    </a:lnT>
                    <a:lnB w="12700">
                      <a:solidFill>
                        <a:schemeClr val="tx1"/>
                      </a:solidFill>
                    </a:lnB>
                    <a:noFill/>
                  </a:tcPr>
                </a:tc>
                <a:tc>
                  <a:txBody>
                    <a:bodyPr/>
                    <a:lstStyle/>
                    <a:p>
                      <a:pPr marL="0" marR="0" lvl="0" indent="0" algn="just">
                        <a:lnSpc>
                          <a:spcPct val="100000"/>
                        </a:lnSpc>
                        <a:spcBef>
                          <a:spcPts val="0"/>
                        </a:spcBef>
                        <a:spcAft>
                          <a:spcPts val="0"/>
                        </a:spcAft>
                        <a:buClr>
                          <a:srgbClr val="000000"/>
                        </a:buClr>
                        <a:buNone/>
                      </a:pPr>
                      <a:r>
                        <a:rPr lang="en-GB" sz="1100" b="1" u="none" strike="noStrike" noProof="0">
                          <a:solidFill>
                            <a:srgbClr val="000000"/>
                          </a:solidFill>
                        </a:rPr>
                        <a:t>Our Sustainable Healthcare</a:t>
                      </a:r>
                      <a:endParaRPr lang="en-US" sz="1100" b="1" u="none" strike="noStrike" noProof="0">
                        <a:solidFill>
                          <a:srgbClr val="000000"/>
                        </a:solidFill>
                      </a:endParaRPr>
                    </a:p>
                    <a:p>
                      <a:pPr marL="95885" marR="0" lvl="0" indent="-95885" algn="just">
                        <a:lnSpc>
                          <a:spcPct val="100000"/>
                        </a:lnSpc>
                        <a:spcBef>
                          <a:spcPts val="0"/>
                        </a:spcBef>
                        <a:spcAft>
                          <a:spcPts val="0"/>
                        </a:spcAft>
                        <a:buClr>
                          <a:srgbClr val="000000"/>
                        </a:buClr>
                        <a:buFont typeface="Arial,Sans-Serif"/>
                        <a:buChar char="•"/>
                      </a:pPr>
                      <a:r>
                        <a:rPr lang="en-GB" sz="1100" u="none" strike="noStrike" noProof="0">
                          <a:solidFill>
                            <a:srgbClr val="000000"/>
                          </a:solidFill>
                        </a:rPr>
                        <a:t>Work with Green Group to identify existing and potential projects that can be spread and scaled/embed across the Health Board </a:t>
                      </a:r>
                      <a:endParaRPr lang="en-US" sz="1100" u="none" strike="noStrike" noProof="0">
                        <a:solidFill>
                          <a:srgbClr val="000000"/>
                        </a:solidFill>
                      </a:endParaRPr>
                    </a:p>
                    <a:p>
                      <a:pPr marL="95885" marR="0" lvl="0" indent="-95885" algn="just">
                        <a:lnSpc>
                          <a:spcPct val="100000"/>
                        </a:lnSpc>
                        <a:spcBef>
                          <a:spcPts val="0"/>
                        </a:spcBef>
                        <a:spcAft>
                          <a:spcPts val="0"/>
                        </a:spcAft>
                        <a:buClr>
                          <a:srgbClr val="000000"/>
                        </a:buClr>
                        <a:buFont typeface="Arial,Sans-Serif"/>
                        <a:buChar char="•"/>
                      </a:pPr>
                      <a:r>
                        <a:rPr lang="en-GB" sz="1100" u="none" strike="noStrike" noProof="0">
                          <a:solidFill>
                            <a:srgbClr val="000000"/>
                          </a:solidFill>
                        </a:rPr>
                        <a:t>Utilise 'Greener Primary Care' tool across Primary Care Cluster Planning</a:t>
                      </a:r>
                      <a:endParaRPr lang="en-US" sz="1100" u="none" strike="noStrike" noProof="0">
                        <a:solidFill>
                          <a:srgbClr val="000000"/>
                        </a:solidFill>
                      </a:endParaRPr>
                    </a:p>
                    <a:p>
                      <a:pPr marL="95885" marR="0" lvl="0" indent="-95885" algn="just">
                        <a:lnSpc>
                          <a:spcPct val="100000"/>
                        </a:lnSpc>
                        <a:spcBef>
                          <a:spcPts val="0"/>
                        </a:spcBef>
                        <a:spcAft>
                          <a:spcPts val="0"/>
                        </a:spcAft>
                        <a:buClr>
                          <a:srgbClr val="000000"/>
                        </a:buClr>
                        <a:buFont typeface="Arial,Sans-Serif"/>
                        <a:buChar char="•"/>
                      </a:pPr>
                      <a:r>
                        <a:rPr lang="en-GB" sz="1100" u="none" strike="noStrike" noProof="0">
                          <a:solidFill>
                            <a:srgbClr val="000000"/>
                          </a:solidFill>
                        </a:rPr>
                        <a:t>Expansion of digital workflow to improve admin and clinical processes, reducing waste and removing duplication</a:t>
                      </a:r>
                      <a:endParaRPr lang="en-US" sz="1100" u="none" strike="noStrike" noProof="0">
                        <a:solidFill>
                          <a:srgbClr val="000000"/>
                        </a:solidFill>
                      </a:endParaRPr>
                    </a:p>
                    <a:p>
                      <a:pPr marL="95885" marR="0" lvl="0" indent="-95885" algn="just">
                        <a:lnSpc>
                          <a:spcPct val="100000"/>
                        </a:lnSpc>
                        <a:spcBef>
                          <a:spcPts val="0"/>
                        </a:spcBef>
                        <a:spcAft>
                          <a:spcPts val="0"/>
                        </a:spcAft>
                        <a:buClr>
                          <a:srgbClr val="000000"/>
                        </a:buClr>
                        <a:buFont typeface="Arial,Sans-Serif"/>
                        <a:buChar char="•"/>
                      </a:pPr>
                      <a:r>
                        <a:rPr lang="en-GB" sz="1100" u="none" strike="noStrike" noProof="0">
                          <a:solidFill>
                            <a:srgbClr val="000000"/>
                          </a:solidFill>
                        </a:rPr>
                        <a:t>Deliver outpatient letters electronically and move to paperless outpatient clinics</a:t>
                      </a:r>
                      <a:endParaRPr lang="en-US" sz="1100" u="none" strike="noStrike" noProof="0">
                        <a:solidFill>
                          <a:srgbClr val="000000"/>
                        </a:solidFill>
                      </a:endParaRPr>
                    </a:p>
                    <a:p>
                      <a:pPr marL="95885" marR="0" lvl="0" indent="-95885" algn="just">
                        <a:lnSpc>
                          <a:spcPct val="100000"/>
                        </a:lnSpc>
                        <a:spcBef>
                          <a:spcPts val="0"/>
                        </a:spcBef>
                        <a:spcAft>
                          <a:spcPts val="0"/>
                        </a:spcAft>
                        <a:buClr>
                          <a:srgbClr val="000000"/>
                        </a:buClr>
                        <a:buFont typeface="Arial,Sans-Serif"/>
                        <a:buChar char="•"/>
                      </a:pPr>
                      <a:r>
                        <a:rPr lang="en-GB" sz="1100" u="none" strike="noStrike" noProof="0">
                          <a:solidFill>
                            <a:srgbClr val="000000"/>
                          </a:solidFill>
                        </a:rPr>
                        <a:t>Reduce prescribing of inhalers with high GWP.</a:t>
                      </a:r>
                      <a:endParaRPr lang="en-US" sz="1100" u="none" strike="noStrike" noProof="0">
                        <a:solidFill>
                          <a:srgbClr val="000000"/>
                        </a:solidFill>
                      </a:endParaRPr>
                    </a:p>
                    <a:p>
                      <a:pPr marL="95885" marR="0" lvl="0" indent="-95885" algn="just">
                        <a:lnSpc>
                          <a:spcPct val="100000"/>
                        </a:lnSpc>
                        <a:spcBef>
                          <a:spcPts val="0"/>
                        </a:spcBef>
                        <a:spcAft>
                          <a:spcPts val="0"/>
                        </a:spcAft>
                        <a:buClr>
                          <a:srgbClr val="000000"/>
                        </a:buClr>
                        <a:buFont typeface="Arial,Sans-Serif"/>
                        <a:buChar char="•"/>
                      </a:pPr>
                      <a:r>
                        <a:rPr lang="en-GB" sz="1100" u="none" strike="noStrike" noProof="0">
                          <a:solidFill>
                            <a:srgbClr val="000000"/>
                          </a:solidFill>
                        </a:rPr>
                        <a:t>Investigate feasibility of moving to risk-based approach to replacing batteries in medical devices</a:t>
                      </a:r>
                      <a:endParaRPr lang="en-US" sz="1100" u="none" strike="noStrike" noProof="0">
                        <a:solidFill>
                          <a:srgbClr val="000000"/>
                        </a:solidFill>
                      </a:endParaRPr>
                    </a:p>
                  </a:txBody>
                  <a:tcPr>
                    <a:lnL w="0">
                      <a:no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59273464"/>
                  </a:ext>
                </a:extLst>
              </a:tr>
            </a:tbl>
          </a:graphicData>
        </a:graphic>
      </p:graphicFrame>
      <p:pic>
        <p:nvPicPr>
          <p:cNvPr id="69" name="Picture 68" descr="A blue envelope with a logo and a heart&#10;&#10;Description automatically generated">
            <a:extLst>
              <a:ext uri="{FF2B5EF4-FFF2-40B4-BE49-F238E27FC236}">
                <a16:creationId xmlns:a16="http://schemas.microsoft.com/office/drawing/2014/main" id="{C328E49E-A2C3-E460-0962-7EEA70A00C73}"/>
              </a:ext>
            </a:extLst>
          </p:cNvPr>
          <p:cNvPicPr>
            <a:picLocks noChangeAspect="1"/>
          </p:cNvPicPr>
          <p:nvPr/>
        </p:nvPicPr>
        <p:blipFill>
          <a:blip r:embed="rId3"/>
          <a:stretch>
            <a:fillRect/>
          </a:stretch>
        </p:blipFill>
        <p:spPr>
          <a:xfrm>
            <a:off x="534593" y="912650"/>
            <a:ext cx="761761" cy="619125"/>
          </a:xfrm>
          <a:prstGeom prst="rect">
            <a:avLst/>
          </a:prstGeom>
        </p:spPr>
      </p:pic>
      <p:pic>
        <p:nvPicPr>
          <p:cNvPr id="70" name="Picture 69" descr="A blue diamond shaped object with a white logo and a bicycle on top of it&#10;&#10;Description automatically generated">
            <a:extLst>
              <a:ext uri="{FF2B5EF4-FFF2-40B4-BE49-F238E27FC236}">
                <a16:creationId xmlns:a16="http://schemas.microsoft.com/office/drawing/2014/main" id="{B205C3DE-E226-662C-2A1D-AE9A3257A26D}"/>
              </a:ext>
            </a:extLst>
          </p:cNvPr>
          <p:cNvPicPr>
            <a:picLocks noChangeAspect="1"/>
          </p:cNvPicPr>
          <p:nvPr/>
        </p:nvPicPr>
        <p:blipFill>
          <a:blip r:embed="rId4"/>
          <a:stretch>
            <a:fillRect/>
          </a:stretch>
        </p:blipFill>
        <p:spPr>
          <a:xfrm>
            <a:off x="537508" y="1881285"/>
            <a:ext cx="761761" cy="609600"/>
          </a:xfrm>
          <a:prstGeom prst="rect">
            <a:avLst/>
          </a:prstGeom>
        </p:spPr>
      </p:pic>
      <p:pic>
        <p:nvPicPr>
          <p:cNvPr id="71" name="Picture 70" descr="A red envelope with a white logo&#10;&#10;Description automatically generated">
            <a:extLst>
              <a:ext uri="{FF2B5EF4-FFF2-40B4-BE49-F238E27FC236}">
                <a16:creationId xmlns:a16="http://schemas.microsoft.com/office/drawing/2014/main" id="{CD3AFDEF-CFAC-2C9E-0A24-A3DC03CA6B1D}"/>
              </a:ext>
            </a:extLst>
          </p:cNvPr>
          <p:cNvPicPr>
            <a:picLocks noChangeAspect="1"/>
          </p:cNvPicPr>
          <p:nvPr/>
        </p:nvPicPr>
        <p:blipFill>
          <a:blip r:embed="rId5"/>
          <a:stretch>
            <a:fillRect/>
          </a:stretch>
        </p:blipFill>
        <p:spPr>
          <a:xfrm>
            <a:off x="526431" y="3269797"/>
            <a:ext cx="771283" cy="609600"/>
          </a:xfrm>
          <a:prstGeom prst="rect">
            <a:avLst/>
          </a:prstGeom>
        </p:spPr>
      </p:pic>
      <p:pic>
        <p:nvPicPr>
          <p:cNvPr id="72" name="Picture 71" descr="A yellow envelope with a white shopping basket and a heart&#10;&#10;Description automatically generated">
            <a:extLst>
              <a:ext uri="{FF2B5EF4-FFF2-40B4-BE49-F238E27FC236}">
                <a16:creationId xmlns:a16="http://schemas.microsoft.com/office/drawing/2014/main" id="{3664F89B-995B-DBC7-153E-1E84A05DD2ED}"/>
              </a:ext>
            </a:extLst>
          </p:cNvPr>
          <p:cNvPicPr>
            <a:picLocks noChangeAspect="1"/>
          </p:cNvPicPr>
          <p:nvPr/>
        </p:nvPicPr>
        <p:blipFill>
          <a:blip r:embed="rId6"/>
          <a:stretch>
            <a:fillRect/>
          </a:stretch>
        </p:blipFill>
        <p:spPr>
          <a:xfrm>
            <a:off x="529346" y="4490358"/>
            <a:ext cx="761761" cy="619125"/>
          </a:xfrm>
          <a:prstGeom prst="rect">
            <a:avLst/>
          </a:prstGeom>
        </p:spPr>
      </p:pic>
      <p:pic>
        <p:nvPicPr>
          <p:cNvPr id="73" name="Picture 72" descr="A green diamond with a hand holding a heart and a plant&#10;&#10;Description automatically generated">
            <a:extLst>
              <a:ext uri="{FF2B5EF4-FFF2-40B4-BE49-F238E27FC236}">
                <a16:creationId xmlns:a16="http://schemas.microsoft.com/office/drawing/2014/main" id="{19B6D183-D6EF-7A7B-EC11-A76EC6BAD23C}"/>
              </a:ext>
            </a:extLst>
          </p:cNvPr>
          <p:cNvPicPr>
            <a:picLocks noChangeAspect="1"/>
          </p:cNvPicPr>
          <p:nvPr/>
        </p:nvPicPr>
        <p:blipFill>
          <a:blip r:embed="rId7"/>
          <a:stretch>
            <a:fillRect/>
          </a:stretch>
        </p:blipFill>
        <p:spPr>
          <a:xfrm>
            <a:off x="532261" y="5766902"/>
            <a:ext cx="761761" cy="609600"/>
          </a:xfrm>
          <a:prstGeom prst="rect">
            <a:avLst/>
          </a:prstGeom>
        </p:spPr>
      </p:pic>
      <p:sp>
        <p:nvSpPr>
          <p:cNvPr id="2" name="Slide Number Placeholder 1">
            <a:extLst>
              <a:ext uri="{FF2B5EF4-FFF2-40B4-BE49-F238E27FC236}">
                <a16:creationId xmlns:a16="http://schemas.microsoft.com/office/drawing/2014/main" id="{539D2CF7-658D-5E3E-9D76-C408AD25ED98}"/>
              </a:ext>
            </a:extLst>
          </p:cNvPr>
          <p:cNvSpPr>
            <a:spLocks noGrp="1"/>
          </p:cNvSpPr>
          <p:nvPr>
            <p:ph type="sldNum" sz="quarter" idx="12"/>
          </p:nvPr>
        </p:nvSpPr>
        <p:spPr/>
        <p:txBody>
          <a:bodyPr/>
          <a:lstStyle/>
          <a:p>
            <a:r>
              <a:rPr lang="en-GB"/>
              <a:t>99</a:t>
            </a:r>
            <a:endParaRPr lang="en-US"/>
          </a:p>
        </p:txBody>
      </p:sp>
    </p:spTree>
    <p:extLst>
      <p:ext uri="{BB962C8B-B14F-4D97-AF65-F5344CB8AC3E}">
        <p14:creationId xmlns:p14="http://schemas.microsoft.com/office/powerpoint/2010/main" val="8234035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A4 Paper (210x297 mm)</PresentationFormat>
  <Slides>110</Slides>
  <Notes>6</Notes>
  <HiddenSlides>0</HiddenSlides>
  <ScaleCrop>false</ScaleCrop>
  <HeadingPairs>
    <vt:vector size="4" baseType="variant">
      <vt:variant>
        <vt:lpstr>Theme</vt:lpstr>
      </vt:variant>
      <vt:variant>
        <vt:i4>2</vt:i4>
      </vt:variant>
      <vt:variant>
        <vt:lpstr>Slide Titles</vt:lpstr>
      </vt:variant>
      <vt:variant>
        <vt:i4>110</vt:i4>
      </vt:variant>
    </vt:vector>
  </HeadingPairs>
  <TitlesOfParts>
    <vt:vector size="112" baseType="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NHS Wales Staff Survey 2024  ‘We Said, We’re Delivering Together’  </vt:lpstr>
      <vt:lpstr>PowerPoint Presentation</vt:lpstr>
      <vt:lpstr>Digital</vt:lpstr>
      <vt:lpstr>Digitally Enabling our Clinical Services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Ffion Ansari (Swansea Bay UHB - Strategy)</dc:creator>
  <cp:revision>20</cp:revision>
  <dcterms:created xsi:type="dcterms:W3CDTF">2025-01-27T12:16:16Z</dcterms:created>
  <dcterms:modified xsi:type="dcterms:W3CDTF">2025-03-25T15:12:22Z</dcterms:modified>
</cp:coreProperties>
</file>