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Davies (Swansea Bay UHB - Executive Director of Planning and Partnerships)" userId="1aa32766-279a-4ebf-9a6d-55eef50884c5" providerId="ADAL" clId="{DB524A55-7B3C-4EFE-908F-E7E0E8CBBB04}"/>
    <pc:docChg chg="modSld">
      <pc:chgData name="Marie Davies (Swansea Bay UHB - Executive Director of Planning and Partnerships)" userId="1aa32766-279a-4ebf-9a6d-55eef50884c5" providerId="ADAL" clId="{DB524A55-7B3C-4EFE-908F-E7E0E8CBBB04}" dt="2025-05-12T14:19:23.361" v="0" actId="14100"/>
      <pc:docMkLst>
        <pc:docMk/>
      </pc:docMkLst>
      <pc:sldChg chg="modSp mod">
        <pc:chgData name="Marie Davies (Swansea Bay UHB - Executive Director of Planning and Partnerships)" userId="1aa32766-279a-4ebf-9a6d-55eef50884c5" providerId="ADAL" clId="{DB524A55-7B3C-4EFE-908F-E7E0E8CBBB04}" dt="2025-05-12T14:19:23.361" v="0" actId="14100"/>
        <pc:sldMkLst>
          <pc:docMk/>
          <pc:sldMk cId="910832782" sldId="256"/>
        </pc:sldMkLst>
        <pc:spChg chg="mod">
          <ac:chgData name="Marie Davies (Swansea Bay UHB - Executive Director of Planning and Partnerships)" userId="1aa32766-279a-4ebf-9a6d-55eef50884c5" providerId="ADAL" clId="{DB524A55-7B3C-4EFE-908F-E7E0E8CBBB04}" dt="2025-05-12T14:19:23.361" v="0" actId="14100"/>
          <ac:spMkLst>
            <pc:docMk/>
            <pc:sldMk cId="910832782" sldId="256"/>
            <ac:spMk id="220" creationId="{00000000-0000-0000-0000-000000000000}"/>
          </ac:spMkLst>
        </pc:spChg>
        <pc:cxnChg chg="mod">
          <ac:chgData name="Marie Davies (Swansea Bay UHB - Executive Director of Planning and Partnerships)" userId="1aa32766-279a-4ebf-9a6d-55eef50884c5" providerId="ADAL" clId="{DB524A55-7B3C-4EFE-908F-E7E0E8CBBB04}" dt="2025-05-12T14:19:23.361" v="0" actId="14100"/>
          <ac:cxnSpMkLst>
            <pc:docMk/>
            <pc:sldMk cId="910832782" sldId="256"/>
            <ac:cxnSpMk id="41" creationId="{E47B035E-3DF4-A157-EEC0-BA1C69DC614C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52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77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585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770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60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606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7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053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87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924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66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0070-A50A-4831-9F0E-1794BB7CA832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CF53-D58C-4CEA-BC9A-425A0C694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06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2694039" y="1709368"/>
            <a:ext cx="5959073" cy="18399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50" b="1" dirty="0"/>
              <a:t>Objective 2: Clinical Services Group</a:t>
            </a:r>
          </a:p>
          <a:p>
            <a:r>
              <a:rPr lang="en-GB" sz="1050" dirty="0"/>
              <a:t>Review baseline activity, based on both clinical services plans, focusing on cost efficiencies, quality, and service fragility. Commencing with regional optimisation in terms of: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Ophthalmology (Eye Care) (</a:t>
            </a:r>
            <a:r>
              <a:rPr lang="en-GB" sz="1050" dirty="0" err="1"/>
              <a:t>ToR</a:t>
            </a:r>
            <a:r>
              <a:rPr lang="en-GB" sz="1050" dirty="0"/>
              <a:t>)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Orthopaedics (</a:t>
            </a:r>
            <a:r>
              <a:rPr lang="en-GB" sz="1050" dirty="0" err="1"/>
              <a:t>ToR</a:t>
            </a:r>
            <a:r>
              <a:rPr lang="en-GB" sz="1050" dirty="0"/>
              <a:t>)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Diagnostics (Endoscopy &amp; Radiology)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Cancer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Pathology</a:t>
            </a:r>
          </a:p>
          <a:p>
            <a:pPr marL="171450" lvl="0" indent="-171450">
              <a:lnSpc>
                <a:spcPct val="107000"/>
              </a:lnSpc>
              <a:buFontTx/>
              <a:buChar char="-"/>
            </a:pPr>
            <a:r>
              <a:rPr lang="en-GB" sz="1050" dirty="0"/>
              <a:t>Other services – to be confirmed – e.g. Stroke Services, Upper GI, Unscheduled Care, General Surgery, Gynaecology, Colorectal, Dermatology , Maternity and Neonatal Services</a:t>
            </a:r>
          </a:p>
        </p:txBody>
      </p:sp>
      <p:sp>
        <p:nvSpPr>
          <p:cNvPr id="211" name="Rectangle 210"/>
          <p:cNvSpPr/>
          <p:nvPr/>
        </p:nvSpPr>
        <p:spPr>
          <a:xfrm>
            <a:off x="220128" y="5514646"/>
            <a:ext cx="11774313" cy="1281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50175" y="231420"/>
            <a:ext cx="1298222" cy="57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Regional Joint Committee</a:t>
            </a:r>
          </a:p>
        </p:txBody>
      </p:sp>
      <p:sp>
        <p:nvSpPr>
          <p:cNvPr id="7" name="Rectangle 6"/>
          <p:cNvSpPr/>
          <p:nvPr/>
        </p:nvSpPr>
        <p:spPr>
          <a:xfrm>
            <a:off x="8065907" y="231420"/>
            <a:ext cx="1298222" cy="57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Swansea Bay UHB Board</a:t>
            </a:r>
          </a:p>
        </p:txBody>
      </p:sp>
      <p:sp>
        <p:nvSpPr>
          <p:cNvPr id="8" name="Rectangle 7"/>
          <p:cNvSpPr/>
          <p:nvPr/>
        </p:nvSpPr>
        <p:spPr>
          <a:xfrm>
            <a:off x="1834443" y="224806"/>
            <a:ext cx="1298222" cy="57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Hywel Dda UHB Board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35742" y="5871561"/>
            <a:ext cx="3451123" cy="7616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050" b="1" dirty="0">
                <a:solidFill>
                  <a:schemeClr val="bg1"/>
                </a:solidFill>
              </a:rPr>
              <a:t>Digital &amp; Data Regional Work Programme:</a:t>
            </a:r>
            <a:endParaRPr lang="en-GB" sz="1050" dirty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Digital Solutions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Joint Working Potential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Building on Strengths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855242" y="1708302"/>
            <a:ext cx="2252312" cy="2122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Objective 4: Research, Innovation, &amp; Excellence Group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Regional Research &amp; Innovation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Innovation Governance, Processes and Decision Making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Campuses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Commercial Research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Innovation Projects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Commercial Innovation Services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Commercialising Innovation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Intellectual Property</a:t>
            </a: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University collaboration</a:t>
            </a:r>
          </a:p>
          <a:p>
            <a:pPr algn="ctr"/>
            <a:endParaRPr lang="en-GB" sz="1050" dirty="0">
              <a:solidFill>
                <a:schemeClr val="bg1"/>
              </a:solidFill>
            </a:endParaRPr>
          </a:p>
          <a:p>
            <a:pPr algn="ctr"/>
            <a:endParaRPr lang="en-GB" sz="1050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401965" y="846900"/>
            <a:ext cx="1298222" cy="57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Regional Drive</a:t>
            </a:r>
            <a:r>
              <a:rPr lang="en-GB" sz="1200"/>
              <a:t>, Direction </a:t>
            </a:r>
            <a:r>
              <a:rPr lang="en-GB" sz="1200" dirty="0"/>
              <a:t>and Delivery Group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524481" y="1708302"/>
            <a:ext cx="1902076" cy="22484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50" b="1" dirty="0"/>
              <a:t>Objective 1: Regional Health Economy Group</a:t>
            </a:r>
          </a:p>
          <a:p>
            <a:pPr algn="ctr"/>
            <a:endParaRPr lang="en-GB" sz="1050" dirty="0"/>
          </a:p>
          <a:p>
            <a:pPr marL="171450" indent="-171450">
              <a:buFontTx/>
              <a:buChar char="-"/>
            </a:pPr>
            <a:r>
              <a:rPr lang="en-GB" sz="1050" dirty="0"/>
              <a:t>Health Needs Assessments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Population Health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Regional Health Network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Regional Economy and Partnerships Delivery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Swansea Bay City Deal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South West Wales Corporate Joint Committee</a:t>
            </a:r>
          </a:p>
          <a:p>
            <a:pPr algn="ctr"/>
            <a:endParaRPr lang="en-GB" sz="1050" dirty="0"/>
          </a:p>
        </p:txBody>
      </p:sp>
      <p:cxnSp>
        <p:nvCxnSpPr>
          <p:cNvPr id="177" name="Elbow Connector 176"/>
          <p:cNvCxnSpPr>
            <a:stCxn id="137" idx="0"/>
            <a:endCxn id="6" idx="2"/>
          </p:cNvCxnSpPr>
          <p:nvPr/>
        </p:nvCxnSpPr>
        <p:spPr>
          <a:xfrm rot="5400000" flipH="1" flipV="1">
            <a:off x="3084004" y="-806979"/>
            <a:ext cx="906796" cy="4123767"/>
          </a:xfrm>
          <a:prstGeom prst="bentConnector3">
            <a:avLst>
              <a:gd name="adj1" fmla="val 201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182"/>
          <p:cNvCxnSpPr>
            <a:cxnSpLocks/>
            <a:endCxn id="6" idx="2"/>
          </p:cNvCxnSpPr>
          <p:nvPr/>
        </p:nvCxnSpPr>
        <p:spPr>
          <a:xfrm rot="16200000" flipV="1">
            <a:off x="5148760" y="1252032"/>
            <a:ext cx="907862" cy="681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>
            <a:stCxn id="6" idx="1"/>
            <a:endCxn id="8" idx="3"/>
          </p:cNvCxnSpPr>
          <p:nvPr/>
        </p:nvCxnSpPr>
        <p:spPr>
          <a:xfrm flipH="1" flipV="1">
            <a:off x="3132665" y="509849"/>
            <a:ext cx="1817510" cy="6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/>
          <p:cNvCxnSpPr>
            <a:stCxn id="6" idx="3"/>
            <a:endCxn id="7" idx="1"/>
          </p:cNvCxnSpPr>
          <p:nvPr/>
        </p:nvCxnSpPr>
        <p:spPr>
          <a:xfrm>
            <a:off x="6248397" y="516463"/>
            <a:ext cx="18175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5599286" y="1134218"/>
            <a:ext cx="795869" cy="332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ectangle 200"/>
          <p:cNvSpPr/>
          <p:nvPr/>
        </p:nvSpPr>
        <p:spPr>
          <a:xfrm>
            <a:off x="4678392" y="5857341"/>
            <a:ext cx="3451123" cy="7616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050" b="1" dirty="0">
                <a:solidFill>
                  <a:schemeClr val="bg1"/>
                </a:solidFill>
              </a:rPr>
              <a:t>Workforce &amp; Organisational Development</a:t>
            </a:r>
            <a:endParaRPr lang="en-GB" sz="1050" dirty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r>
              <a:rPr lang="en-GB" sz="1050" dirty="0">
                <a:solidFill>
                  <a:schemeClr val="bg1"/>
                </a:solidFill>
              </a:rPr>
              <a:t>Senior Leader Development Event</a:t>
            </a:r>
          </a:p>
        </p:txBody>
      </p:sp>
      <p:sp>
        <p:nvSpPr>
          <p:cNvPr id="212" name="Rectangle 211"/>
          <p:cNvSpPr/>
          <p:nvPr/>
        </p:nvSpPr>
        <p:spPr>
          <a:xfrm>
            <a:off x="4591665" y="5514647"/>
            <a:ext cx="2463200" cy="2327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Objective 3: Corporate Functions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3212800" y="4604521"/>
            <a:ext cx="5220929" cy="67872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50" b="1" dirty="0"/>
              <a:t>Objective 5: Regional Capital Programme </a:t>
            </a:r>
            <a:endParaRPr lang="en-GB" sz="1050" dirty="0"/>
          </a:p>
          <a:p>
            <a:pPr marL="171450" indent="-171450">
              <a:buFontTx/>
              <a:buChar char="-"/>
            </a:pPr>
            <a:r>
              <a:rPr lang="en-GB" sz="1050" dirty="0"/>
              <a:t>Develop and oversee a joint approach to prioritisation of capital programmes  as part of the clinical services plans which underpin the regional health economy approach</a:t>
            </a:r>
          </a:p>
        </p:txBody>
      </p:sp>
      <p:sp>
        <p:nvSpPr>
          <p:cNvPr id="85" name="Rectangle 84"/>
          <p:cNvSpPr/>
          <p:nvPr/>
        </p:nvSpPr>
        <p:spPr>
          <a:xfrm>
            <a:off x="8377085" y="5871561"/>
            <a:ext cx="3244644" cy="74741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Finance &amp; Contracting</a:t>
            </a:r>
          </a:p>
        </p:txBody>
      </p:sp>
      <p:cxnSp>
        <p:nvCxnSpPr>
          <p:cNvPr id="76" name="Elbow Connector 75"/>
          <p:cNvCxnSpPr>
            <a:cxnSpLocks/>
          </p:cNvCxnSpPr>
          <p:nvPr/>
        </p:nvCxnSpPr>
        <p:spPr>
          <a:xfrm rot="16200000" flipV="1">
            <a:off x="7336944" y="-678217"/>
            <a:ext cx="906796" cy="43821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47B035E-3DF4-A157-EEC0-BA1C69DC614C}"/>
              </a:ext>
            </a:extLst>
          </p:cNvPr>
          <p:cNvCxnSpPr>
            <a:cxnSpLocks/>
            <a:stCxn id="220" idx="2"/>
          </p:cNvCxnSpPr>
          <p:nvPr/>
        </p:nvCxnSpPr>
        <p:spPr>
          <a:xfrm flipH="1">
            <a:off x="5673575" y="3549348"/>
            <a:ext cx="1" cy="1055173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AB77711-D971-C72B-3F02-DE2680495E20}"/>
              </a:ext>
            </a:extLst>
          </p:cNvPr>
          <p:cNvSpPr txBox="1"/>
          <p:nvPr/>
        </p:nvSpPr>
        <p:spPr>
          <a:xfrm>
            <a:off x="10515431" y="62091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APPENDIX D</a:t>
            </a:r>
          </a:p>
        </p:txBody>
      </p:sp>
    </p:spTree>
    <p:extLst>
      <p:ext uri="{BB962C8B-B14F-4D97-AF65-F5344CB8AC3E}">
        <p14:creationId xmlns:p14="http://schemas.microsoft.com/office/powerpoint/2010/main" val="910832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F260951DAA7E4F8F5D70368089B7BF" ma:contentTypeVersion="18" ma:contentTypeDescription="Create a new document." ma:contentTypeScope="" ma:versionID="494c66fa76bb422364c4f360ae454d88">
  <xsd:schema xmlns:xsd="http://www.w3.org/2001/XMLSchema" xmlns:xs="http://www.w3.org/2001/XMLSchema" xmlns:p="http://schemas.microsoft.com/office/2006/metadata/properties" xmlns:ns3="35fdaa4c-806a-4af7-9dd6-2f978143a5f8" xmlns:ns4="444e5f3e-436c-4652-8718-7f37b89d030e" targetNamespace="http://schemas.microsoft.com/office/2006/metadata/properties" ma:root="true" ma:fieldsID="58d11eaaa7b26f7611e29a14d31272dd" ns3:_="" ns4:_="">
    <xsd:import namespace="35fdaa4c-806a-4af7-9dd6-2f978143a5f8"/>
    <xsd:import namespace="444e5f3e-436c-4652-8718-7f37b89d030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daa4c-806a-4af7-9dd6-2f978143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4e5f3e-436c-4652-8718-7f37b89d03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44e5f3e-436c-4652-8718-7f37b89d030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C22C15-9727-40B9-B679-F18BC4359B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fdaa4c-806a-4af7-9dd6-2f978143a5f8"/>
    <ds:schemaRef ds:uri="444e5f3e-436c-4652-8718-7f37b89d03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D400A-A963-4FC7-85A5-13ABE34B6B5B}">
  <ds:schemaRefs>
    <ds:schemaRef ds:uri="http://www.w3.org/XML/1998/namespace"/>
    <ds:schemaRef ds:uri="http://schemas.microsoft.com/office/infopath/2007/PartnerControls"/>
    <ds:schemaRef ds:uri="444e5f3e-436c-4652-8718-7f37b89d030e"/>
    <ds:schemaRef ds:uri="http://schemas.microsoft.com/office/2006/metadata/properties"/>
    <ds:schemaRef ds:uri="http://purl.org/dc/terms/"/>
    <ds:schemaRef ds:uri="35fdaa4c-806a-4af7-9dd6-2f978143a5f8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8475AFC-186B-4BD0-A8C7-C46BE40FA2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236</Words>
  <Application>Microsoft Office PowerPoint</Application>
  <PresentationFormat>Widescreen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Sion Charles (ARCH)</dc:creator>
  <cp:lastModifiedBy>Marie Davies (Swansea Bay UHB - Executive Director of Planning and Partnerships)</cp:lastModifiedBy>
  <cp:revision>53</cp:revision>
  <dcterms:created xsi:type="dcterms:W3CDTF">2025-02-06T17:35:32Z</dcterms:created>
  <dcterms:modified xsi:type="dcterms:W3CDTF">2025-05-12T14:19:29Z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0x010100B7F260951DAA7E4F8F5D70368089B7BF</vt:lpwstr>
  </property>
</Properties>
</file>