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  <p:sldMasterId id="2147483734" r:id="rId10"/>
  </p:sldMasterIdLst>
  <p:notesMasterIdLst>
    <p:notesMasterId r:id="rId22"/>
  </p:notesMasterIdLst>
  <p:handoutMasterIdLst>
    <p:handoutMasterId r:id="rId23"/>
  </p:handoutMasterIdLst>
  <p:sldIdLst>
    <p:sldId id="637" r:id="rId11"/>
    <p:sldId id="435" r:id="rId12"/>
    <p:sldId id="660" r:id="rId13"/>
    <p:sldId id="648" r:id="rId14"/>
    <p:sldId id="649" r:id="rId15"/>
    <p:sldId id="650" r:id="rId16"/>
    <p:sldId id="681" r:id="rId17"/>
    <p:sldId id="673" r:id="rId18"/>
    <p:sldId id="658" r:id="rId19"/>
    <p:sldId id="362" r:id="rId20"/>
    <p:sldId id="356" r:id="rId21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BC60A6-07CE-213A-CBC0-7889C6F47E1A}" name="Marc Davies (Swansea Bay UHB - Public Health)" initials="MD" userId="S::Marc.Davies@wales.nhs.uk::8ae9edfd-7acb-414b-9ac9-9a407931a7f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i Gimblett (Swansea Bay UHB - Neath Port Talbot and Singleton Service Group)" initials="CG(BU-NPTaSSG" lastIdx="30" clrIdx="0">
    <p:extLst>
      <p:ext uri="{19B8F6BF-5375-455C-9EA6-DF929625EA0E}">
        <p15:presenceInfo xmlns:p15="http://schemas.microsoft.com/office/powerpoint/2012/main" userId="S-1-5-21-978635462-3828570294-627434887-268152" providerId="AD"/>
      </p:ext>
    </p:extLst>
  </p:cmAuthor>
  <p:cmAuthor id="2" name="Louise Williams (Swansea Bay UHB - NPTSSG)" initials="LW(BU-N" lastIdx="17" clrIdx="1">
    <p:extLst>
      <p:ext uri="{19B8F6BF-5375-455C-9EA6-DF929625EA0E}">
        <p15:presenceInfo xmlns:p15="http://schemas.microsoft.com/office/powerpoint/2012/main" userId="S-1-5-21-978635462-3828570294-627434887-248018" providerId="AD"/>
      </p:ext>
    </p:extLst>
  </p:cmAuthor>
  <p:cmAuthor id="3" name="Louise Williams (Swansea Bay UHB - NPTSSG)" initials="LW(BUN" lastIdx="2" clrIdx="2">
    <p:extLst>
      <p:ext uri="{19B8F6BF-5375-455C-9EA6-DF929625EA0E}">
        <p15:presenceInfo xmlns:p15="http://schemas.microsoft.com/office/powerpoint/2012/main" userId="S::Louise.Williams@wales.nhs.uk::c48eab33-09ee-44f4-8801-9af4d17a86f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57"/>
    <a:srgbClr val="00D05E"/>
    <a:srgbClr val="FFCC00"/>
    <a:srgbClr val="CC0000"/>
    <a:srgbClr val="009999"/>
    <a:srgbClr val="1F355E"/>
    <a:srgbClr val="00BC62"/>
    <a:srgbClr val="CE3636"/>
    <a:srgbClr val="181924"/>
    <a:srgbClr val="7E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978" autoAdjust="0"/>
  </p:normalViewPr>
  <p:slideViewPr>
    <p:cSldViewPr>
      <p:cViewPr varScale="1">
        <p:scale>
          <a:sx n="63" d="100"/>
          <a:sy n="63" d="100"/>
        </p:scale>
        <p:origin x="87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9524"/>
    </p:cViewPr>
  </p:sorter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3F2EE-470A-4E60-9891-D0F366B5305C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5A9D7E5-3A9B-483E-9FD6-AE3411263889}">
      <dgm:prSet phldrT="[Text]"/>
      <dgm:spPr/>
      <dgm:t>
        <a:bodyPr/>
        <a:lstStyle/>
        <a:p>
          <a:r>
            <a:rPr lang="en-GB" dirty="0"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Short term / immediate</a:t>
          </a:r>
          <a:endParaRPr lang="en-GB" dirty="0"/>
        </a:p>
      </dgm:t>
    </dgm:pt>
    <dgm:pt modelId="{0316E4C2-CAB3-4873-9296-735D7F32CD32}" type="parTrans" cxnId="{35C2CBD5-9FC3-4D0B-AB18-B7A654AACC0C}">
      <dgm:prSet/>
      <dgm:spPr/>
      <dgm:t>
        <a:bodyPr/>
        <a:lstStyle/>
        <a:p>
          <a:endParaRPr lang="en-GB"/>
        </a:p>
      </dgm:t>
    </dgm:pt>
    <dgm:pt modelId="{0321769D-2A6E-4E8F-A18B-4C402AFCE577}" type="sibTrans" cxnId="{35C2CBD5-9FC3-4D0B-AB18-B7A654AACC0C}">
      <dgm:prSet/>
      <dgm:spPr/>
      <dgm:t>
        <a:bodyPr/>
        <a:lstStyle/>
        <a:p>
          <a:endParaRPr lang="en-GB"/>
        </a:p>
      </dgm:t>
    </dgm:pt>
    <dgm:pt modelId="{572C1BEB-9BD7-4474-B177-F4132A7328CE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Lived experience / insight:</a:t>
          </a:r>
          <a:endParaRPr lang="en-GB" dirty="0"/>
        </a:p>
      </dgm:t>
    </dgm:pt>
    <dgm:pt modelId="{3CD81899-C9A8-4308-B5DE-43D7C411721D}" type="parTrans" cxnId="{13B61944-34D9-442D-845E-5838E9E0B4D8}">
      <dgm:prSet/>
      <dgm:spPr/>
      <dgm:t>
        <a:bodyPr/>
        <a:lstStyle/>
        <a:p>
          <a:endParaRPr lang="en-GB"/>
        </a:p>
      </dgm:t>
    </dgm:pt>
    <dgm:pt modelId="{98D9EE67-5127-42B7-8DEE-48ACFA1926AD}" type="sibTrans" cxnId="{13B61944-34D9-442D-845E-5838E9E0B4D8}">
      <dgm:prSet/>
      <dgm:spPr/>
      <dgm:t>
        <a:bodyPr/>
        <a:lstStyle/>
        <a:p>
          <a:endParaRPr lang="en-GB"/>
        </a:p>
      </dgm:t>
    </dgm:pt>
    <dgm:pt modelId="{1D3CE976-029E-4FE4-9B87-E7BA3848F447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Medium to longer term</a:t>
          </a:r>
          <a:endParaRPr lang="en-GB" dirty="0"/>
        </a:p>
      </dgm:t>
    </dgm:pt>
    <dgm:pt modelId="{C1879C21-21D3-46AB-A01F-0ECCABFE2B85}" type="parTrans" cxnId="{8D1DF54D-1096-4DA6-A205-76C25565B7F4}">
      <dgm:prSet/>
      <dgm:spPr/>
      <dgm:t>
        <a:bodyPr/>
        <a:lstStyle/>
        <a:p>
          <a:endParaRPr lang="en-GB"/>
        </a:p>
      </dgm:t>
    </dgm:pt>
    <dgm:pt modelId="{7C1B18EB-FB79-4A72-A59C-DAA0C02008F7}" type="sibTrans" cxnId="{8D1DF54D-1096-4DA6-A205-76C25565B7F4}">
      <dgm:prSet/>
      <dgm:spPr/>
      <dgm:t>
        <a:bodyPr/>
        <a:lstStyle/>
        <a:p>
          <a:endParaRPr lang="en-GB"/>
        </a:p>
      </dgm:t>
    </dgm:pt>
    <dgm:pt modelId="{876E088D-A90D-4841-A501-E65565D655F2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Use existing governance mechanisms at an operational and tactical level to address barriers in a timely way across the provider landscape</a:t>
          </a:r>
        </a:p>
      </dgm:t>
    </dgm:pt>
    <dgm:pt modelId="{892706A5-21A7-4725-98A2-FF1A13E564EF}" type="parTrans" cxnId="{E8DBF484-9BBF-4350-8AB8-9865E4605662}">
      <dgm:prSet/>
      <dgm:spPr/>
      <dgm:t>
        <a:bodyPr/>
        <a:lstStyle/>
        <a:p>
          <a:endParaRPr lang="en-GB"/>
        </a:p>
      </dgm:t>
    </dgm:pt>
    <dgm:pt modelId="{8D22624F-674D-46BA-BC26-90CBBA4788E4}" type="sibTrans" cxnId="{E8DBF484-9BBF-4350-8AB8-9865E4605662}">
      <dgm:prSet/>
      <dgm:spPr/>
      <dgm:t>
        <a:bodyPr/>
        <a:lstStyle/>
        <a:p>
          <a:endParaRPr lang="en-GB"/>
        </a:p>
      </dgm:t>
    </dgm:pt>
    <dgm:pt modelId="{893E64F8-E3FD-43FD-A0B2-62F6ED738A89}">
      <dgm:prSet/>
      <dgm:spPr/>
      <dgm:t>
        <a:bodyPr/>
        <a:lstStyle/>
        <a:p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Immunisation Feedback Form for those delivering and/or supporting immunisation and vaccination – helping to identify alternative methods to improve uptake rates; reduce hesitancy and complacency</a:t>
          </a:r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</a:p>
      </dgm:t>
    </dgm:pt>
    <dgm:pt modelId="{2EB8905D-2933-4EAF-986A-8DE061096D06}" type="parTrans" cxnId="{FB80A26F-0227-413E-899C-9529B98E7CF6}">
      <dgm:prSet/>
      <dgm:spPr/>
      <dgm:t>
        <a:bodyPr/>
        <a:lstStyle/>
        <a:p>
          <a:endParaRPr lang="en-GB"/>
        </a:p>
      </dgm:t>
    </dgm:pt>
    <dgm:pt modelId="{4032A1B5-85E3-4313-9D38-E440720C61FE}" type="sibTrans" cxnId="{FB80A26F-0227-413E-899C-9529B98E7CF6}">
      <dgm:prSet/>
      <dgm:spPr/>
      <dgm:t>
        <a:bodyPr/>
        <a:lstStyle/>
        <a:p>
          <a:endParaRPr lang="en-GB"/>
        </a:p>
      </dgm:t>
    </dgm:pt>
    <dgm:pt modelId="{3200AC76-D3AC-400A-A532-C425F54D2A9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Improved communication &amp; messaging - creation and promotion of key messages and materials, tailored and specific to our local audience with an equity lens. </a:t>
          </a:r>
          <a:endParaRPr lang="en-GB" dirty="0">
            <a:effectLst/>
            <a:latin typeface="BlinkMacSystemFon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B0917D54-93E8-4BCA-AA21-A88157071D95}" type="parTrans" cxnId="{A81791E6-3AEF-4256-997D-352187DFB13A}">
      <dgm:prSet/>
      <dgm:spPr/>
    </dgm:pt>
    <dgm:pt modelId="{7031830D-0747-4A43-BF9D-BF007D681AFE}" type="sibTrans" cxnId="{A81791E6-3AEF-4256-997D-352187DFB13A}">
      <dgm:prSet/>
      <dgm:spPr/>
    </dgm:pt>
    <dgm:pt modelId="{A806DF24-4F48-41F1-A591-4FDB215F3D38}">
      <dgm:prSet/>
      <dgm:spPr/>
      <dgm:t>
        <a:bodyPr/>
        <a:lstStyle/>
        <a:p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Targeted / tailored provision:</a:t>
          </a:r>
        </a:p>
      </dgm:t>
    </dgm:pt>
    <dgm:pt modelId="{85A31782-B6A4-4BEE-A6D4-4CA65651FC3D}" type="sibTrans" cxnId="{50A90A6A-9BC7-4DBB-9C81-B607BC93F368}">
      <dgm:prSet/>
      <dgm:spPr/>
      <dgm:t>
        <a:bodyPr/>
        <a:lstStyle/>
        <a:p>
          <a:endParaRPr lang="en-GB"/>
        </a:p>
      </dgm:t>
    </dgm:pt>
    <dgm:pt modelId="{FAD13D48-7092-4D6A-BA6E-14DC6DF59A52}" type="parTrans" cxnId="{50A90A6A-9BC7-4DBB-9C81-B607BC93F368}">
      <dgm:prSet/>
      <dgm:spPr/>
      <dgm:t>
        <a:bodyPr/>
        <a:lstStyle/>
        <a:p>
          <a:endParaRPr lang="en-GB"/>
        </a:p>
      </dgm:t>
    </dgm:pt>
    <dgm:pt modelId="{0D8C3D5F-B5DC-46D4-95B3-78A2485ADBC9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Improved data / intelligence – work to build a more co-ordinated and responsive system including the sharing of primary care data to inform targeted provision</a:t>
          </a:r>
        </a:p>
      </dgm:t>
    </dgm:pt>
    <dgm:pt modelId="{D9E121EB-3C12-4A5D-ABE2-788396602BE4}" type="parTrans" cxnId="{E43C77F9-8A18-4962-9B8B-9255FD70E6F3}">
      <dgm:prSet/>
      <dgm:spPr/>
    </dgm:pt>
    <dgm:pt modelId="{D0CABA6F-19C1-4327-BE35-E96CED1D069B}" type="sibTrans" cxnId="{E43C77F9-8A18-4962-9B8B-9255FD70E6F3}">
      <dgm:prSet/>
      <dgm:spPr/>
    </dgm:pt>
    <dgm:pt modelId="{C7685A8C-6886-4BF6-A998-23F1477FE6B2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Review and consider the differential contractual obligations / expectations between providers</a:t>
          </a:r>
        </a:p>
      </dgm:t>
    </dgm:pt>
    <dgm:pt modelId="{66E00588-6F08-4C83-B4BB-4516EDF6BCE7}" type="parTrans" cxnId="{FA188519-FE9C-43B5-9A3C-34249AA42C2F}">
      <dgm:prSet/>
      <dgm:spPr/>
    </dgm:pt>
    <dgm:pt modelId="{AD9ED662-45FB-4089-958B-E88CF7EDEA0E}" type="sibTrans" cxnId="{FA188519-FE9C-43B5-9A3C-34249AA42C2F}">
      <dgm:prSet/>
      <dgm:spPr/>
    </dgm:pt>
    <dgm:pt modelId="{0208D847-0753-4E1B-B464-FB31B445D0FA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endParaRPr lang="en-GB" dirty="0"/>
        </a:p>
      </dgm:t>
    </dgm:pt>
    <dgm:pt modelId="{CC088856-1125-41DF-8A22-A2E555C80A84}" type="parTrans" cxnId="{EB3688B1-3A2D-47F2-BB54-5836847AE386}">
      <dgm:prSet/>
      <dgm:spPr/>
    </dgm:pt>
    <dgm:pt modelId="{F73234CB-E9B3-439C-BE89-5052ECCBAE0C}" type="sibTrans" cxnId="{EB3688B1-3A2D-47F2-BB54-5836847AE386}">
      <dgm:prSet/>
      <dgm:spPr/>
    </dgm:pt>
    <dgm:pt modelId="{2827B345-7496-4004-A514-0E7882C6BEBD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Vaccine Equity Group – involving wide representation from across Health Board and those from undeserved and hard to reach communities.  </a:t>
          </a:r>
          <a:endParaRPr lang="en-GB" dirty="0"/>
        </a:p>
      </dgm:t>
    </dgm:pt>
    <dgm:pt modelId="{E5398E10-34C8-4691-B743-CEAFD7A77AC2}" type="parTrans" cxnId="{86B7F700-18F3-433D-89E6-93B7507AD253}">
      <dgm:prSet/>
      <dgm:spPr/>
    </dgm:pt>
    <dgm:pt modelId="{730FAD66-8044-44E7-91AC-69973B2D11A1}" type="sibTrans" cxnId="{86B7F700-18F3-433D-89E6-93B7507AD253}">
      <dgm:prSet/>
      <dgm:spPr/>
    </dgm:pt>
    <dgm:pt modelId="{B918C414-A704-48A6-85D8-D4EBD8ECB2DB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Shared learning with other Health Boards – to see what we can adapted &amp; adopted</a:t>
          </a:r>
        </a:p>
      </dgm:t>
    </dgm:pt>
    <dgm:pt modelId="{E80824B6-B5E2-4554-B91B-EA814FF4C35A}" type="parTrans" cxnId="{27DE06CC-B7BD-4094-A2C4-6DC64C625789}">
      <dgm:prSet/>
      <dgm:spPr/>
    </dgm:pt>
    <dgm:pt modelId="{FB5CE822-877B-4F46-AEBF-3DA1AAEBF3D2}" type="sibTrans" cxnId="{27DE06CC-B7BD-4094-A2C4-6DC64C625789}">
      <dgm:prSet/>
      <dgm:spPr/>
    </dgm:pt>
    <dgm:pt modelId="{2594D1BF-0EB8-4ECC-BC5A-EB441F933E14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Provider landscape – scope the potential for how different models of delivery can help to drive up overall uptake and drive down the inequality gap</a:t>
          </a:r>
        </a:p>
      </dgm:t>
    </dgm:pt>
    <dgm:pt modelId="{7CC5C4BC-7516-4B03-B3F4-AF153A1B7B3D}" type="parTrans" cxnId="{269BE2DF-B70B-4502-9FD4-0799437FC064}">
      <dgm:prSet/>
      <dgm:spPr/>
    </dgm:pt>
    <dgm:pt modelId="{B67B2027-2BED-437F-85C2-66299ECB5F82}" type="sibTrans" cxnId="{269BE2DF-B70B-4502-9FD4-0799437FC064}">
      <dgm:prSet/>
      <dgm:spPr/>
    </dgm:pt>
    <dgm:pt modelId="{DADD65D0-8535-4ACF-9473-5E694ABB3FF3}">
      <dgm:prSet phldrT="[Text]"/>
      <dgm:spPr/>
      <dgm:t>
        <a:bodyPr/>
        <a:lstStyle/>
        <a:p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Engagement with voluntary sector organisations – to understand challenges and barriers faced and support partnership working to increase confidence, convenience and reduce complacency. </a:t>
          </a:r>
          <a:endParaRPr lang="en-GB" dirty="0"/>
        </a:p>
      </dgm:t>
    </dgm:pt>
    <dgm:pt modelId="{BC64969C-AFD1-4161-896D-2E996891AAC7}" type="parTrans" cxnId="{84DFD5FB-8FE3-48DC-A532-6094602D7AC0}">
      <dgm:prSet/>
      <dgm:spPr/>
    </dgm:pt>
    <dgm:pt modelId="{D388F93C-A4E3-48C0-B733-463A768A4B6D}" type="sibTrans" cxnId="{84DFD5FB-8FE3-48DC-A532-6094602D7AC0}">
      <dgm:prSet/>
      <dgm:spPr/>
    </dgm:pt>
    <dgm:pt modelId="{27A90682-A1E9-480F-A098-2D2AC4AB0DA4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Attendance at events across the health board such as Mosques; Chai and Chat sessions; and school festivals, to further understand barriers and challenges. </a:t>
          </a:r>
        </a:p>
      </dgm:t>
    </dgm:pt>
    <dgm:pt modelId="{43744D42-4B2E-4740-80BC-519939DEAFBC}" type="parTrans" cxnId="{85C0A30F-850A-47B0-9885-A40A14DE572B}">
      <dgm:prSet/>
      <dgm:spPr/>
      <dgm:t>
        <a:bodyPr/>
        <a:lstStyle/>
        <a:p>
          <a:endParaRPr lang="en-GB"/>
        </a:p>
      </dgm:t>
    </dgm:pt>
    <dgm:pt modelId="{90111B9D-E963-4760-A8F1-BB89279D2542}" type="sibTrans" cxnId="{85C0A30F-850A-47B0-9885-A40A14DE572B}">
      <dgm:prSet/>
      <dgm:spPr/>
      <dgm:t>
        <a:bodyPr/>
        <a:lstStyle/>
        <a:p>
          <a:endParaRPr lang="en-GB"/>
        </a:p>
      </dgm:t>
    </dgm:pt>
    <dgm:pt modelId="{7C15EA0B-EF47-448C-BD71-200C4B0CF249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Implementation of domiciliary immunisation service for those where vaccination in their own home is the best approach.</a:t>
          </a:r>
        </a:p>
      </dgm:t>
    </dgm:pt>
    <dgm:pt modelId="{1272D260-804D-4D80-B20C-C6D280AD589B}" type="parTrans" cxnId="{47B80A6E-4B58-48A8-8705-524907717035}">
      <dgm:prSet/>
      <dgm:spPr/>
    </dgm:pt>
    <dgm:pt modelId="{29BFAC05-7FD3-4818-B142-D0C27C8FF016}" type="sibTrans" cxnId="{47B80A6E-4B58-48A8-8705-524907717035}">
      <dgm:prSet/>
      <dgm:spPr/>
    </dgm:pt>
    <dgm:pt modelId="{390D3A3A-0285-45B1-BE1F-0EF77D7806C9}">
      <dgm:prSet/>
      <dgm:spPr/>
      <dgm:t>
        <a:bodyPr/>
        <a:lstStyle/>
        <a:p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Collaboration with local authority colleagues to ensure children who are electively home educated are given equal opportunities to receive their vaccinations</a:t>
          </a:r>
          <a:r>
            <a:rPr lang="en-GB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. </a:t>
          </a:r>
          <a:endParaRPr lang="en-GB" dirty="0">
            <a:effectLst/>
            <a:latin typeface="BlinkMacSystemFon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DA757A64-9A33-4B8A-A9F4-843F43ED2D90}" type="parTrans" cxnId="{AEF55039-9FD3-4A52-9505-8AEA1CEC5E9D}">
      <dgm:prSet/>
      <dgm:spPr/>
      <dgm:t>
        <a:bodyPr/>
        <a:lstStyle/>
        <a:p>
          <a:endParaRPr lang="en-GB"/>
        </a:p>
      </dgm:t>
    </dgm:pt>
    <dgm:pt modelId="{E1A4F94D-04BB-4896-B1B9-F0ED8D437692}" type="sibTrans" cxnId="{AEF55039-9FD3-4A52-9505-8AEA1CEC5E9D}">
      <dgm:prSet/>
      <dgm:spPr/>
      <dgm:t>
        <a:bodyPr/>
        <a:lstStyle/>
        <a:p>
          <a:endParaRPr lang="en-GB"/>
        </a:p>
      </dgm:t>
    </dgm:pt>
    <dgm:pt modelId="{67FAA8C6-AFE4-4D7E-A352-AAF2C8095DA6}">
      <dgm:prSet/>
      <dgm:spPr/>
      <dgm:t>
        <a:bodyPr/>
        <a:lstStyle/>
        <a:p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Providing tailored vaccinations / sessions on request and opportunistically</a:t>
          </a:r>
        </a:p>
      </dgm:t>
    </dgm:pt>
    <dgm:pt modelId="{E01E7E7E-3BB6-4396-B64F-B3F33C0DA29B}" type="parTrans" cxnId="{15367A38-5C7B-4282-A626-5E5E453D74C3}">
      <dgm:prSet/>
      <dgm:spPr/>
      <dgm:t>
        <a:bodyPr/>
        <a:lstStyle/>
        <a:p>
          <a:endParaRPr lang="en-GB"/>
        </a:p>
      </dgm:t>
    </dgm:pt>
    <dgm:pt modelId="{067E36BC-940C-47F3-8E11-2D0B02F05388}" type="sibTrans" cxnId="{15367A38-5C7B-4282-A626-5E5E453D74C3}">
      <dgm:prSet/>
      <dgm:spPr/>
      <dgm:t>
        <a:bodyPr/>
        <a:lstStyle/>
        <a:p>
          <a:endParaRPr lang="en-GB"/>
        </a:p>
      </dgm:t>
    </dgm:pt>
    <dgm:pt modelId="{DBBE972C-9EFB-4491-9179-A229140E77B9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dirty="0"/>
            <a:t>Long term conditions – consider options for proactive approach to those services / areas interfacing / serving eligible &amp; high-risk groups with particular medical conditions</a:t>
          </a:r>
        </a:p>
      </dgm:t>
    </dgm:pt>
    <dgm:pt modelId="{4C95BA3D-E35D-45A5-8369-DB64156A53C7}" type="parTrans" cxnId="{8A16F048-612A-4D3E-8355-703FDFBC8E35}">
      <dgm:prSet/>
      <dgm:spPr/>
    </dgm:pt>
    <dgm:pt modelId="{91014865-C396-44C3-8BCC-EA6DE67C6004}" type="sibTrans" cxnId="{8A16F048-612A-4D3E-8355-703FDFBC8E35}">
      <dgm:prSet/>
      <dgm:spPr/>
    </dgm:pt>
    <dgm:pt modelId="{B82C600C-7F6E-456F-9D2E-85E46986A331}">
      <dgm:prSet/>
      <dgm:spPr/>
      <dgm:t>
        <a:bodyPr/>
        <a:lstStyle/>
        <a:p>
          <a:r>
            <a:rPr lang="en-GB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Provider management as part of co-ordinating different provider contributions to delivery</a:t>
          </a:r>
        </a:p>
      </dgm:t>
    </dgm:pt>
    <dgm:pt modelId="{561E81E8-6356-43EE-AF50-419CFF74C4A2}" type="sibTrans" cxnId="{B5C34652-A2AC-474B-BA44-73C2CBA8B199}">
      <dgm:prSet/>
      <dgm:spPr/>
    </dgm:pt>
    <dgm:pt modelId="{C7B2350A-2B0A-422B-B04E-B99FB1775B2E}" type="parTrans" cxnId="{B5C34652-A2AC-474B-BA44-73C2CBA8B199}">
      <dgm:prSet/>
      <dgm:spPr/>
    </dgm:pt>
    <dgm:pt modelId="{271A5016-4BC7-401F-B0E8-5FA7F5676AE7}" type="pres">
      <dgm:prSet presAssocID="{4AD3F2EE-470A-4E60-9891-D0F366B5305C}" presName="Name0" presStyleCnt="0">
        <dgm:presLayoutVars>
          <dgm:dir/>
          <dgm:animLvl val="lvl"/>
          <dgm:resizeHandles val="exact"/>
        </dgm:presLayoutVars>
      </dgm:prSet>
      <dgm:spPr/>
    </dgm:pt>
    <dgm:pt modelId="{3D27375F-EFDC-4F11-8184-C2626DFEF2BB}" type="pres">
      <dgm:prSet presAssocID="{05A9D7E5-3A9B-483E-9FD6-AE3411263889}" presName="composite" presStyleCnt="0"/>
      <dgm:spPr/>
    </dgm:pt>
    <dgm:pt modelId="{C8FA813A-394D-43F2-AC08-4D77C0E2EA2C}" type="pres">
      <dgm:prSet presAssocID="{05A9D7E5-3A9B-483E-9FD6-AE341126388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38E3DCBE-6BC2-4C7B-BDFB-08B541F8A768}" type="pres">
      <dgm:prSet presAssocID="{05A9D7E5-3A9B-483E-9FD6-AE3411263889}" presName="desTx" presStyleLbl="alignAccFollowNode1" presStyleIdx="0" presStyleCnt="2">
        <dgm:presLayoutVars>
          <dgm:bulletEnabled val="1"/>
        </dgm:presLayoutVars>
      </dgm:prSet>
      <dgm:spPr/>
    </dgm:pt>
    <dgm:pt modelId="{5C8FFA12-2B10-4AE7-9EE6-711AB70192E7}" type="pres">
      <dgm:prSet presAssocID="{0321769D-2A6E-4E8F-A18B-4C402AFCE577}" presName="space" presStyleCnt="0"/>
      <dgm:spPr/>
    </dgm:pt>
    <dgm:pt modelId="{8504DA36-40DD-4F4D-B209-7012D9438790}" type="pres">
      <dgm:prSet presAssocID="{1D3CE976-029E-4FE4-9B87-E7BA3848F447}" presName="composite" presStyleCnt="0"/>
      <dgm:spPr/>
    </dgm:pt>
    <dgm:pt modelId="{5512F050-4834-4BDB-8B52-B124488EC6C4}" type="pres">
      <dgm:prSet presAssocID="{1D3CE976-029E-4FE4-9B87-E7BA3848F44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9E12F386-D048-44DD-99E5-AD83F22BD279}" type="pres">
      <dgm:prSet presAssocID="{1D3CE976-029E-4FE4-9B87-E7BA3848F447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86B7F700-18F3-433D-89E6-93B7507AD253}" srcId="{572C1BEB-9BD7-4474-B177-F4132A7328CE}" destId="{2827B345-7496-4004-A514-0E7882C6BEBD}" srcOrd="0" destOrd="0" parTransId="{E5398E10-34C8-4691-B743-CEAFD7A77AC2}" sibTransId="{730FAD66-8044-44E7-91AC-69973B2D11A1}"/>
    <dgm:cxn modelId="{9663F805-2AD6-44EA-AF1F-89D42702DEB6}" type="presOf" srcId="{1D3CE976-029E-4FE4-9B87-E7BA3848F447}" destId="{5512F050-4834-4BDB-8B52-B124488EC6C4}" srcOrd="0" destOrd="0" presId="urn:microsoft.com/office/officeart/2005/8/layout/hList1"/>
    <dgm:cxn modelId="{85C0A30F-850A-47B0-9885-A40A14DE572B}" srcId="{572C1BEB-9BD7-4474-B177-F4132A7328CE}" destId="{27A90682-A1E9-480F-A098-2D2AC4AB0DA4}" srcOrd="2" destOrd="0" parTransId="{43744D42-4B2E-4740-80BC-519939DEAFBC}" sibTransId="{90111B9D-E963-4760-A8F1-BB89279D2542}"/>
    <dgm:cxn modelId="{E56BFB10-C7BF-4C4F-B9F3-B3D5B6E23D19}" type="presOf" srcId="{DADD65D0-8535-4ACF-9473-5E694ABB3FF3}" destId="{38E3DCBE-6BC2-4C7B-BDFB-08B541F8A768}" srcOrd="0" destOrd="2" presId="urn:microsoft.com/office/officeart/2005/8/layout/hList1"/>
    <dgm:cxn modelId="{FA188519-FE9C-43B5-9A3C-34249AA42C2F}" srcId="{1D3CE976-029E-4FE4-9B87-E7BA3848F447}" destId="{C7685A8C-6886-4BF6-A998-23F1477FE6B2}" srcOrd="2" destOrd="0" parTransId="{66E00588-6F08-4C83-B4BB-4516EDF6BCE7}" sibTransId="{AD9ED662-45FB-4089-958B-E88CF7EDEA0E}"/>
    <dgm:cxn modelId="{656DF427-E9E9-4835-8330-55D032A05782}" type="presOf" srcId="{05A9D7E5-3A9B-483E-9FD6-AE3411263889}" destId="{C8FA813A-394D-43F2-AC08-4D77C0E2EA2C}" srcOrd="0" destOrd="0" presId="urn:microsoft.com/office/officeart/2005/8/layout/hList1"/>
    <dgm:cxn modelId="{15367A38-5C7B-4282-A626-5E5E453D74C3}" srcId="{05A9D7E5-3A9B-483E-9FD6-AE3411263889}" destId="{67FAA8C6-AFE4-4D7E-A352-AAF2C8095DA6}" srcOrd="2" destOrd="0" parTransId="{E01E7E7E-3BB6-4396-B64F-B3F33C0DA29B}" sibTransId="{067E36BC-940C-47F3-8E11-2D0B02F05388}"/>
    <dgm:cxn modelId="{AEF55039-9FD3-4A52-9505-8AEA1CEC5E9D}" srcId="{A806DF24-4F48-41F1-A591-4FDB215F3D38}" destId="{390D3A3A-0285-45B1-BE1F-0EF77D7806C9}" srcOrd="3" destOrd="0" parTransId="{DA757A64-9A33-4B8A-A9F4-843F43ED2D90}" sibTransId="{E1A4F94D-04BB-4896-B1B9-F0ED8D437692}"/>
    <dgm:cxn modelId="{47FC633A-500C-4C66-830B-8736100F0D54}" type="presOf" srcId="{C7685A8C-6886-4BF6-A998-23F1477FE6B2}" destId="{9E12F386-D048-44DD-99E5-AD83F22BD279}" srcOrd="0" destOrd="2" presId="urn:microsoft.com/office/officeart/2005/8/layout/hList1"/>
    <dgm:cxn modelId="{540BA83B-3793-43EF-8630-70005D98B604}" type="presOf" srcId="{0208D847-0753-4E1B-B464-FB31B445D0FA}" destId="{9E12F386-D048-44DD-99E5-AD83F22BD279}" srcOrd="0" destOrd="6" presId="urn:microsoft.com/office/officeart/2005/8/layout/hList1"/>
    <dgm:cxn modelId="{13B61944-34D9-442D-845E-5838E9E0B4D8}" srcId="{05A9D7E5-3A9B-483E-9FD6-AE3411263889}" destId="{572C1BEB-9BD7-4474-B177-F4132A7328CE}" srcOrd="0" destOrd="0" parTransId="{3CD81899-C9A8-4308-B5DE-43D7C411721D}" sibTransId="{98D9EE67-5127-42B7-8DEE-48ACFA1926AD}"/>
    <dgm:cxn modelId="{8A16F048-612A-4D3E-8355-703FDFBC8E35}" srcId="{1D3CE976-029E-4FE4-9B87-E7BA3848F447}" destId="{DBBE972C-9EFB-4491-9179-A229140E77B9}" srcOrd="5" destOrd="0" parTransId="{4C95BA3D-E35D-45A5-8369-DB64156A53C7}" sibTransId="{91014865-C396-44C3-8BCC-EA6DE67C6004}"/>
    <dgm:cxn modelId="{50A90A6A-9BC7-4DBB-9C81-B607BC93F368}" srcId="{05A9D7E5-3A9B-483E-9FD6-AE3411263889}" destId="{A806DF24-4F48-41F1-A591-4FDB215F3D38}" srcOrd="1" destOrd="0" parTransId="{FAD13D48-7092-4D6A-BA6E-14DC6DF59A52}" sibTransId="{85A31782-B6A4-4BEE-A6D4-4CA65651FC3D}"/>
    <dgm:cxn modelId="{F272594D-29C1-4A9F-9A64-1F1CB6003ACF}" type="presOf" srcId="{0D8C3D5F-B5DC-46D4-95B3-78A2485ADBC9}" destId="{9E12F386-D048-44DD-99E5-AD83F22BD279}" srcOrd="0" destOrd="1" presId="urn:microsoft.com/office/officeart/2005/8/layout/hList1"/>
    <dgm:cxn modelId="{8D1DF54D-1096-4DA6-A205-76C25565B7F4}" srcId="{4AD3F2EE-470A-4E60-9891-D0F366B5305C}" destId="{1D3CE976-029E-4FE4-9B87-E7BA3848F447}" srcOrd="1" destOrd="0" parTransId="{C1879C21-21D3-46AB-A01F-0ECCABFE2B85}" sibTransId="{7C1B18EB-FB79-4A72-A59C-DAA0C02008F7}"/>
    <dgm:cxn modelId="{47B80A6E-4B58-48A8-8705-524907717035}" srcId="{A806DF24-4F48-41F1-A591-4FDB215F3D38}" destId="{7C15EA0B-EF47-448C-BD71-200C4B0CF249}" srcOrd="2" destOrd="0" parTransId="{1272D260-804D-4D80-B20C-C6D280AD589B}" sibTransId="{29BFAC05-7FD3-4818-B142-D0C27C8FF016}"/>
    <dgm:cxn modelId="{69FE686E-C469-4B06-89B5-E02CAB9C858A}" type="presOf" srcId="{27A90682-A1E9-480F-A098-2D2AC4AB0DA4}" destId="{38E3DCBE-6BC2-4C7B-BDFB-08B541F8A768}" srcOrd="0" destOrd="3" presId="urn:microsoft.com/office/officeart/2005/8/layout/hList1"/>
    <dgm:cxn modelId="{FB80A26F-0227-413E-899C-9529B98E7CF6}" srcId="{A806DF24-4F48-41F1-A591-4FDB215F3D38}" destId="{893E64F8-E3FD-43FD-A0B2-62F6ED738A89}" srcOrd="1" destOrd="0" parTransId="{2EB8905D-2933-4EAF-986A-8DE061096D06}" sibTransId="{4032A1B5-85E3-4313-9D38-E440720C61FE}"/>
    <dgm:cxn modelId="{13726A51-ECFC-4DC9-9BA1-335A427CB4AA}" type="presOf" srcId="{2827B345-7496-4004-A514-0E7882C6BEBD}" destId="{38E3DCBE-6BC2-4C7B-BDFB-08B541F8A768}" srcOrd="0" destOrd="1" presId="urn:microsoft.com/office/officeart/2005/8/layout/hList1"/>
    <dgm:cxn modelId="{B5C34652-A2AC-474B-BA44-73C2CBA8B199}" srcId="{A806DF24-4F48-41F1-A591-4FDB215F3D38}" destId="{B82C600C-7F6E-456F-9D2E-85E46986A331}" srcOrd="0" destOrd="0" parTransId="{C7B2350A-2B0A-422B-B04E-B99FB1775B2E}" sibTransId="{561E81E8-6356-43EE-AF50-419CFF74C4A2}"/>
    <dgm:cxn modelId="{3217E556-6137-4C45-ADB2-44AFC5DCAA91}" type="presOf" srcId="{572C1BEB-9BD7-4474-B177-F4132A7328CE}" destId="{38E3DCBE-6BC2-4C7B-BDFB-08B541F8A768}" srcOrd="0" destOrd="0" presId="urn:microsoft.com/office/officeart/2005/8/layout/hList1"/>
    <dgm:cxn modelId="{99CB6C82-BC03-4C4B-9F6E-1B29E09CB0A2}" type="presOf" srcId="{DBBE972C-9EFB-4491-9179-A229140E77B9}" destId="{9E12F386-D048-44DD-99E5-AD83F22BD279}" srcOrd="0" destOrd="5" presId="urn:microsoft.com/office/officeart/2005/8/layout/hList1"/>
    <dgm:cxn modelId="{E8DBF484-9BBF-4350-8AB8-9865E4605662}" srcId="{1D3CE976-029E-4FE4-9B87-E7BA3848F447}" destId="{876E088D-A90D-4841-A501-E65565D655F2}" srcOrd="0" destOrd="0" parTransId="{892706A5-21A7-4725-98A2-FF1A13E564EF}" sibTransId="{8D22624F-674D-46BA-BC26-90CBBA4788E4}"/>
    <dgm:cxn modelId="{2E031B86-1AEA-4119-B195-A08894A19F5A}" type="presOf" srcId="{876E088D-A90D-4841-A501-E65565D655F2}" destId="{9E12F386-D048-44DD-99E5-AD83F22BD279}" srcOrd="0" destOrd="0" presId="urn:microsoft.com/office/officeart/2005/8/layout/hList1"/>
    <dgm:cxn modelId="{8636289A-10AD-44CB-A3FE-65192A0050E5}" type="presOf" srcId="{893E64F8-E3FD-43FD-A0B2-62F6ED738A89}" destId="{38E3DCBE-6BC2-4C7B-BDFB-08B541F8A768}" srcOrd="0" destOrd="6" presId="urn:microsoft.com/office/officeart/2005/8/layout/hList1"/>
    <dgm:cxn modelId="{D332A2A1-07C7-499A-82E2-EC5A688B2627}" type="presOf" srcId="{B918C414-A704-48A6-85D8-D4EBD8ECB2DB}" destId="{9E12F386-D048-44DD-99E5-AD83F22BD279}" srcOrd="0" destOrd="4" presId="urn:microsoft.com/office/officeart/2005/8/layout/hList1"/>
    <dgm:cxn modelId="{42C9E7A1-9E72-4F32-818F-EA058E538DA5}" type="presOf" srcId="{67FAA8C6-AFE4-4D7E-A352-AAF2C8095DA6}" destId="{38E3DCBE-6BC2-4C7B-BDFB-08B541F8A768}" srcOrd="0" destOrd="9" presId="urn:microsoft.com/office/officeart/2005/8/layout/hList1"/>
    <dgm:cxn modelId="{FDECCAA3-9B70-4829-8EA8-2A09792CF7F3}" type="presOf" srcId="{A806DF24-4F48-41F1-A591-4FDB215F3D38}" destId="{38E3DCBE-6BC2-4C7B-BDFB-08B541F8A768}" srcOrd="0" destOrd="4" presId="urn:microsoft.com/office/officeart/2005/8/layout/hList1"/>
    <dgm:cxn modelId="{EB3688B1-3A2D-47F2-BB54-5836847AE386}" srcId="{DBBE972C-9EFB-4491-9179-A229140E77B9}" destId="{0208D847-0753-4E1B-B464-FB31B445D0FA}" srcOrd="0" destOrd="0" parTransId="{CC088856-1125-41DF-8A22-A2E555C80A84}" sibTransId="{F73234CB-E9B3-439C-BE89-5052ECCBAE0C}"/>
    <dgm:cxn modelId="{49F795BE-6D08-40BA-AE5B-F7F15ED90A0E}" type="presOf" srcId="{7C15EA0B-EF47-448C-BD71-200C4B0CF249}" destId="{38E3DCBE-6BC2-4C7B-BDFB-08B541F8A768}" srcOrd="0" destOrd="7" presId="urn:microsoft.com/office/officeart/2005/8/layout/hList1"/>
    <dgm:cxn modelId="{42D4FACA-C686-4270-BD98-CCFF2F52C035}" type="presOf" srcId="{2594D1BF-0EB8-4ECC-BC5A-EB441F933E14}" destId="{9E12F386-D048-44DD-99E5-AD83F22BD279}" srcOrd="0" destOrd="3" presId="urn:microsoft.com/office/officeart/2005/8/layout/hList1"/>
    <dgm:cxn modelId="{27DE06CC-B7BD-4094-A2C4-6DC64C625789}" srcId="{1D3CE976-029E-4FE4-9B87-E7BA3848F447}" destId="{B918C414-A704-48A6-85D8-D4EBD8ECB2DB}" srcOrd="4" destOrd="0" parTransId="{E80824B6-B5E2-4554-B91B-EA814FF4C35A}" sibTransId="{FB5CE822-877B-4F46-AEBF-3DA1AAEBF3D2}"/>
    <dgm:cxn modelId="{35C2CBD5-9FC3-4D0B-AB18-B7A654AACC0C}" srcId="{4AD3F2EE-470A-4E60-9891-D0F366B5305C}" destId="{05A9D7E5-3A9B-483E-9FD6-AE3411263889}" srcOrd="0" destOrd="0" parTransId="{0316E4C2-CAB3-4873-9296-735D7F32CD32}" sibTransId="{0321769D-2A6E-4E8F-A18B-4C402AFCE577}"/>
    <dgm:cxn modelId="{BD5579D9-BD99-41AD-9391-B72B441D8671}" type="presOf" srcId="{B82C600C-7F6E-456F-9D2E-85E46986A331}" destId="{38E3DCBE-6BC2-4C7B-BDFB-08B541F8A768}" srcOrd="0" destOrd="5" presId="urn:microsoft.com/office/officeart/2005/8/layout/hList1"/>
    <dgm:cxn modelId="{269BE2DF-B70B-4502-9FD4-0799437FC064}" srcId="{1D3CE976-029E-4FE4-9B87-E7BA3848F447}" destId="{2594D1BF-0EB8-4ECC-BC5A-EB441F933E14}" srcOrd="3" destOrd="0" parTransId="{7CC5C4BC-7516-4B03-B3F4-AF153A1B7B3D}" sibTransId="{B67B2027-2BED-437F-85C2-66299ECB5F82}"/>
    <dgm:cxn modelId="{0E8D2FE2-6641-4BF2-8BE8-C230362A7E5D}" type="presOf" srcId="{4AD3F2EE-470A-4E60-9891-D0F366B5305C}" destId="{271A5016-4BC7-401F-B0E8-5FA7F5676AE7}" srcOrd="0" destOrd="0" presId="urn:microsoft.com/office/officeart/2005/8/layout/hList1"/>
    <dgm:cxn modelId="{A81791E6-3AEF-4256-997D-352187DFB13A}" srcId="{05A9D7E5-3A9B-483E-9FD6-AE3411263889}" destId="{3200AC76-D3AC-400A-A532-C425F54D2A92}" srcOrd="3" destOrd="0" parTransId="{B0917D54-93E8-4BCA-AA21-A88157071D95}" sibTransId="{7031830D-0747-4A43-BF9D-BF007D681AFE}"/>
    <dgm:cxn modelId="{8DD143F5-0ADE-4C08-849E-8EF194EFD859}" type="presOf" srcId="{390D3A3A-0285-45B1-BE1F-0EF77D7806C9}" destId="{38E3DCBE-6BC2-4C7B-BDFB-08B541F8A768}" srcOrd="0" destOrd="8" presId="urn:microsoft.com/office/officeart/2005/8/layout/hList1"/>
    <dgm:cxn modelId="{E43C77F9-8A18-4962-9B8B-9255FD70E6F3}" srcId="{1D3CE976-029E-4FE4-9B87-E7BA3848F447}" destId="{0D8C3D5F-B5DC-46D4-95B3-78A2485ADBC9}" srcOrd="1" destOrd="0" parTransId="{D9E121EB-3C12-4A5D-ABE2-788396602BE4}" sibTransId="{D0CABA6F-19C1-4327-BE35-E96CED1D069B}"/>
    <dgm:cxn modelId="{C1A001FB-25A7-406C-92DC-4E33898DEC9F}" type="presOf" srcId="{3200AC76-D3AC-400A-A532-C425F54D2A92}" destId="{38E3DCBE-6BC2-4C7B-BDFB-08B541F8A768}" srcOrd="0" destOrd="10" presId="urn:microsoft.com/office/officeart/2005/8/layout/hList1"/>
    <dgm:cxn modelId="{84DFD5FB-8FE3-48DC-A532-6094602D7AC0}" srcId="{572C1BEB-9BD7-4474-B177-F4132A7328CE}" destId="{DADD65D0-8535-4ACF-9473-5E694ABB3FF3}" srcOrd="1" destOrd="0" parTransId="{BC64969C-AFD1-4161-896D-2E996891AAC7}" sibTransId="{D388F93C-A4E3-48C0-B733-463A768A4B6D}"/>
    <dgm:cxn modelId="{A6C1BC97-ED30-4CBE-9DBA-FCB14852760A}" type="presParOf" srcId="{271A5016-4BC7-401F-B0E8-5FA7F5676AE7}" destId="{3D27375F-EFDC-4F11-8184-C2626DFEF2BB}" srcOrd="0" destOrd="0" presId="urn:microsoft.com/office/officeart/2005/8/layout/hList1"/>
    <dgm:cxn modelId="{16180B0E-E703-4829-A989-8A44BAF73E28}" type="presParOf" srcId="{3D27375F-EFDC-4F11-8184-C2626DFEF2BB}" destId="{C8FA813A-394D-43F2-AC08-4D77C0E2EA2C}" srcOrd="0" destOrd="0" presId="urn:microsoft.com/office/officeart/2005/8/layout/hList1"/>
    <dgm:cxn modelId="{8C6A3CEA-6477-4A9D-A843-7130B349C6BE}" type="presParOf" srcId="{3D27375F-EFDC-4F11-8184-C2626DFEF2BB}" destId="{38E3DCBE-6BC2-4C7B-BDFB-08B541F8A768}" srcOrd="1" destOrd="0" presId="urn:microsoft.com/office/officeart/2005/8/layout/hList1"/>
    <dgm:cxn modelId="{1BE1AFEA-218D-49BD-836B-EA8F04D7F4C4}" type="presParOf" srcId="{271A5016-4BC7-401F-B0E8-5FA7F5676AE7}" destId="{5C8FFA12-2B10-4AE7-9EE6-711AB70192E7}" srcOrd="1" destOrd="0" presId="urn:microsoft.com/office/officeart/2005/8/layout/hList1"/>
    <dgm:cxn modelId="{5B3ACE25-5AD6-4B7A-8408-C23F203CF2D9}" type="presParOf" srcId="{271A5016-4BC7-401F-B0E8-5FA7F5676AE7}" destId="{8504DA36-40DD-4F4D-B209-7012D9438790}" srcOrd="2" destOrd="0" presId="urn:microsoft.com/office/officeart/2005/8/layout/hList1"/>
    <dgm:cxn modelId="{839FBD7E-7C6B-4594-B21F-C9DDDA515C91}" type="presParOf" srcId="{8504DA36-40DD-4F4D-B209-7012D9438790}" destId="{5512F050-4834-4BDB-8B52-B124488EC6C4}" srcOrd="0" destOrd="0" presId="urn:microsoft.com/office/officeart/2005/8/layout/hList1"/>
    <dgm:cxn modelId="{D1114DCA-ECC7-4841-AD2C-C083904C404A}" type="presParOf" srcId="{8504DA36-40DD-4F4D-B209-7012D9438790}" destId="{9E12F386-D048-44DD-99E5-AD83F22BD2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A813A-394D-43F2-AC08-4D77C0E2EA2C}">
      <dsp:nvSpPr>
        <dsp:cNvPr id="0" name=""/>
        <dsp:cNvSpPr/>
      </dsp:nvSpPr>
      <dsp:spPr>
        <a:xfrm>
          <a:off x="88" y="207900"/>
          <a:ext cx="8474496" cy="576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Short term / immediate</a:t>
          </a:r>
          <a:endParaRPr lang="en-GB" sz="2000" kern="1200" dirty="0"/>
        </a:p>
      </dsp:txBody>
      <dsp:txXfrm>
        <a:off x="88" y="207900"/>
        <a:ext cx="8474496" cy="576000"/>
      </dsp:txXfrm>
    </dsp:sp>
    <dsp:sp modelId="{38E3DCBE-6BC2-4C7B-BDFB-08B541F8A768}">
      <dsp:nvSpPr>
        <dsp:cNvPr id="0" name=""/>
        <dsp:cNvSpPr/>
      </dsp:nvSpPr>
      <dsp:spPr>
        <a:xfrm>
          <a:off x="88" y="783900"/>
          <a:ext cx="8474496" cy="746639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Lived experience / insight:</a:t>
          </a:r>
          <a:endParaRPr lang="en-GB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Vaccine Equity Group – involving wide representation from across Health Board and those from undeserved and hard to reach communities.  </a:t>
          </a:r>
          <a:endParaRPr lang="en-GB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Engagement with voluntary sector organisations – to understand challenges and barriers faced and support partnership working to increase confidence, convenience and reduce complacency. </a:t>
          </a:r>
          <a:endParaRPr lang="en-GB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Attendance at events across the health board such as Mosques; Chai and Chat sessions; and school festivals, to further understand barriers and challenges.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Targeted / tailored provision: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Provider management as part of co-ordinating different provider contributions to delivery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Immunisation Feedback Form for those delivering and/or supporting immunisation and vaccination – helping to identify alternative methods to improve uptake rates; reduce hesitancy and complacency</a:t>
          </a: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Implementation of domiciliary immunisation service for those where vaccination in their own home is the best approach.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Collaboration with local authority colleagues to ensure children who are electively home educated are given equal opportunities to receive their vaccinations</a:t>
          </a: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. </a:t>
          </a:r>
          <a:endParaRPr lang="en-GB" sz="2000" kern="1200" dirty="0">
            <a:effectLst/>
            <a:latin typeface="BlinkMacSystemFon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rPr>
            <a:t>Providing tailored vaccinations / sessions on request and opportunistically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Improved communication &amp; messaging - creation and promotion of key messages and materials, tailored and specific to our local audience with an equity lens. </a:t>
          </a:r>
          <a:endParaRPr lang="en-GB" sz="2000" kern="1200" dirty="0">
            <a:effectLst/>
            <a:latin typeface="BlinkMacSystemFont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88" y="783900"/>
        <a:ext cx="8474496" cy="7466399"/>
      </dsp:txXfrm>
    </dsp:sp>
    <dsp:sp modelId="{5512F050-4834-4BDB-8B52-B124488EC6C4}">
      <dsp:nvSpPr>
        <dsp:cNvPr id="0" name=""/>
        <dsp:cNvSpPr/>
      </dsp:nvSpPr>
      <dsp:spPr>
        <a:xfrm>
          <a:off x="9661014" y="207900"/>
          <a:ext cx="8474496" cy="576000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2000" kern="1200" dirty="0">
              <a:effectLst/>
              <a:latin typeface="BlinkMacSystemFont"/>
              <a:ea typeface="Times New Roman" panose="02020603050405020304" pitchFamily="18" charset="0"/>
              <a:cs typeface="Times New Roman" panose="02020603050405020304" pitchFamily="18" charset="0"/>
            </a:rPr>
            <a:t>Medium to longer term</a:t>
          </a:r>
          <a:endParaRPr lang="en-GB" sz="2000" kern="1200" dirty="0"/>
        </a:p>
      </dsp:txBody>
      <dsp:txXfrm>
        <a:off x="9661014" y="207900"/>
        <a:ext cx="8474496" cy="576000"/>
      </dsp:txXfrm>
    </dsp:sp>
    <dsp:sp modelId="{9E12F386-D048-44DD-99E5-AD83F22BD279}">
      <dsp:nvSpPr>
        <dsp:cNvPr id="0" name=""/>
        <dsp:cNvSpPr/>
      </dsp:nvSpPr>
      <dsp:spPr>
        <a:xfrm>
          <a:off x="9661014" y="783900"/>
          <a:ext cx="8474496" cy="7466399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Use existing governance mechanisms at an operational and tactical level to address barriers in a timely way across the provider landscape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Improved data / intelligence – work to build a more co-ordinated and responsive system including the sharing of primary care data to inform targeted provision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Review and consider the differential contractual obligations / expectations between providers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Provider landscape – scope the potential for how different models of delivery can help to drive up overall uptake and drive down the inequality gap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Shared learning with other Health Boards – to see what we can adapted &amp; adopted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GB" sz="2000" kern="1200" dirty="0"/>
            <a:t>Long term conditions – consider options for proactive approach to those services / areas interfacing / serving eligible &amp; high-risk groups with particular medical conditions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endParaRPr lang="en-GB" sz="2000" kern="1200" dirty="0"/>
        </a:p>
      </dsp:txBody>
      <dsp:txXfrm>
        <a:off x="9661014" y="783900"/>
        <a:ext cx="8474496" cy="7466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239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465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National comparator position for SBUHB</a:t>
            </a:r>
          </a:p>
          <a:p>
            <a:r>
              <a:rPr lang="en-GB" dirty="0"/>
              <a:t>Data cleansing so we know our figures are accurate and known risks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0865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0086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6138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3131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1707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bg1"/>
                </a:solidFill>
                <a:latin typeface="BlinkMacSystemFont"/>
                <a:ea typeface="Calibri" panose="020F0502020204030204" pitchFamily="34" charset="0"/>
              </a:rPr>
              <a:t>Prioritisation of vaccine schedule e.g. older adults or delaying of delivery within capacity/practical issues e.g. RSV.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530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85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19013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dI</a:t>
            </a:r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8.emf"/><Relationship Id="rId4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3" r:id="rId2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1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0244" y="2606675"/>
            <a:ext cx="13030200" cy="2124664"/>
          </a:xfrm>
        </p:spPr>
        <p:txBody>
          <a:bodyPr/>
          <a:lstStyle/>
          <a:p>
            <a:pPr>
              <a:defRPr/>
            </a:pPr>
            <a:r>
              <a:rPr lang="en-GB" sz="4400" b="1" dirty="0"/>
              <a:t>Vaccinations &amp; Immunisations</a:t>
            </a:r>
          </a:p>
          <a:p>
            <a:pPr>
              <a:defRPr/>
            </a:pPr>
            <a:endParaRPr lang="en-GB" sz="4000" b="1" dirty="0"/>
          </a:p>
          <a:p>
            <a:pPr>
              <a:defRPr/>
            </a:pPr>
            <a:endParaRPr lang="en-GB" sz="4000" b="1" dirty="0"/>
          </a:p>
          <a:p>
            <a:pPr>
              <a:defRPr/>
            </a:pPr>
            <a:endParaRPr lang="en-GB" sz="4000" b="1" dirty="0"/>
          </a:p>
          <a:p>
            <a:pPr>
              <a:defRPr/>
            </a:pPr>
            <a:endParaRPr lang="en-GB" sz="4000" b="1" dirty="0"/>
          </a:p>
          <a:p>
            <a:pPr>
              <a:defRPr/>
            </a:pPr>
            <a:r>
              <a:rPr lang="en-GB" sz="3200" b="1" dirty="0"/>
              <a:t>Jennifer Davies </a:t>
            </a:r>
          </a:p>
          <a:p>
            <a:pPr>
              <a:defRPr/>
            </a:pPr>
            <a:r>
              <a:rPr lang="en-GB" sz="3200" b="1" dirty="0"/>
              <a:t>Acting Executive Director of Public Health</a:t>
            </a:r>
          </a:p>
          <a:p>
            <a:pPr>
              <a:defRPr/>
            </a:pPr>
            <a:endParaRPr lang="en-GB" sz="3200" b="1" dirty="0"/>
          </a:p>
          <a:p>
            <a:pPr>
              <a:defRPr/>
            </a:pPr>
            <a:endParaRPr lang="en-GB" sz="3200" b="1" dirty="0"/>
          </a:p>
          <a:p>
            <a:pPr>
              <a:defRPr/>
            </a:pPr>
            <a:r>
              <a:rPr lang="en-GB" sz="3200" b="1" dirty="0"/>
              <a:t>November 2024</a:t>
            </a:r>
          </a:p>
        </p:txBody>
      </p:sp>
    </p:spTree>
    <p:extLst>
      <p:ext uri="{BB962C8B-B14F-4D97-AF65-F5344CB8AC3E}">
        <p14:creationId xmlns:p14="http://schemas.microsoft.com/office/powerpoint/2010/main" val="1927597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BAA9C4-0ACB-83AF-EA6B-1DD37D4325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 Black"/>
              </a:rPr>
              <a:t>Next steps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52806-F71E-50C1-9809-CD20EF86A9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4844" y="1997075"/>
            <a:ext cx="17517948" cy="7543800"/>
          </a:xfrm>
        </p:spPr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BlinkMacSystemFont"/>
                <a:cs typeface="Arial"/>
              </a:rPr>
              <a:t>Board is asked to </a:t>
            </a:r>
            <a:r>
              <a:rPr lang="en-US" sz="3600" b="1" dirty="0">
                <a:latin typeface="BlinkMacSystemFont"/>
                <a:cs typeface="Arial"/>
              </a:rPr>
              <a:t>note: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BlinkMacSystemFont"/>
                <a:cs typeface="Arial"/>
              </a:rPr>
              <a:t>Nature and diversity of the </a:t>
            </a:r>
            <a:r>
              <a:rPr lang="en-US" sz="3600" dirty="0" err="1">
                <a:latin typeface="BlinkMacSystemFont"/>
                <a:cs typeface="Arial"/>
              </a:rPr>
              <a:t>immunisation</a:t>
            </a:r>
            <a:r>
              <a:rPr lang="en-US" sz="3600" dirty="0">
                <a:latin typeface="BlinkMacSystemFont"/>
                <a:cs typeface="Arial"/>
              </a:rPr>
              <a:t> and vaccination programme, including provider landscape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BlinkMacSystemFont"/>
                <a:cs typeface="Arial"/>
              </a:rPr>
              <a:t>Differential uptake and factors that drive this based on emergent and ongoing insight gathering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BlinkMacSystemFont"/>
                <a:cs typeface="Arial"/>
              </a:rPr>
              <a:t>Implications this has in terms of the type of actions needed to increase overall uptake and reduce the variation across under-served groups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600" b="1" dirty="0">
              <a:latin typeface="BlinkMacSystemFont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>
                <a:latin typeface="BlinkMacSystemFont"/>
                <a:cs typeface="Arial"/>
              </a:rPr>
              <a:t>Board is asked to </a:t>
            </a:r>
            <a:r>
              <a:rPr lang="en-US" sz="3600" b="1" dirty="0">
                <a:latin typeface="BlinkMacSystemFont"/>
                <a:cs typeface="Arial"/>
              </a:rPr>
              <a:t>support: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BlinkMacSystemFont"/>
                <a:cs typeface="Arial"/>
              </a:rPr>
              <a:t>Actions already being progressed in the short term to resolve the practical challenges emerging from the above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BlinkMacSystemFont"/>
                <a:cs typeface="Arial"/>
              </a:rPr>
              <a:t>Future actions and options to explore based on findings to date</a:t>
            </a:r>
          </a:p>
        </p:txBody>
      </p:sp>
    </p:spTree>
    <p:extLst>
      <p:ext uri="{BB962C8B-B14F-4D97-AF65-F5344CB8AC3E}">
        <p14:creationId xmlns:p14="http://schemas.microsoft.com/office/powerpoint/2010/main" val="2217206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7358" y="4297599"/>
            <a:ext cx="10309886" cy="2810464"/>
          </a:xfrm>
        </p:spPr>
        <p:txBody>
          <a:bodyPr/>
          <a:lstStyle/>
          <a:p>
            <a:r>
              <a:rPr lang="pt-BR" dirty="0"/>
              <a:t>Diolch</a:t>
            </a:r>
          </a:p>
          <a:p>
            <a:r>
              <a:rPr lang="pt-BR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92243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C159AE-C968-815B-4CF9-6546D9AAD7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331" y="701675"/>
            <a:ext cx="18465800" cy="858190"/>
          </a:xfrm>
        </p:spPr>
        <p:txBody>
          <a:bodyPr/>
          <a:lstStyle/>
          <a:p>
            <a:pPr algn="ctr"/>
            <a:r>
              <a:rPr lang="en-GB" sz="4400" dirty="0"/>
              <a:t>Immunisations and vaccinations –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DE4C9-FB11-A937-610F-0A988E1DF7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331" y="2378075"/>
            <a:ext cx="18465800" cy="7239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Three broad schedules to be delivered across the population:</a:t>
            </a:r>
          </a:p>
          <a:p>
            <a:pPr marL="1143000" lvl="1" indent="-457200"/>
            <a:r>
              <a:rPr lang="en-GB" sz="2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Routine immunisations – from 8 weeks to 75 years</a:t>
            </a:r>
          </a:p>
          <a:p>
            <a:pPr marL="1143000" lvl="1" indent="-457200"/>
            <a:r>
              <a:rPr lang="en-GB" sz="2800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Selective immunisation programmes  e.g. Hepatitis B, TB, Influenza, Pertussis, RSV</a:t>
            </a:r>
          </a:p>
          <a:p>
            <a:pPr marL="1143000" lvl="1" indent="-457200"/>
            <a:r>
              <a:rPr lang="en-GB" sz="2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Additional vaccines for individuals with underlying medical conditions e.g. chronic respiratory and heart conditions, diabetes, chronic liver conditions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Providers:</a:t>
            </a:r>
          </a:p>
          <a:p>
            <a:pPr marL="1143000" lvl="1" indent="-457200"/>
            <a:r>
              <a:rPr lang="en-GB" sz="2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All GPs in Swansea Bay UHB are commissioned to provide routine childhood and adult vaccinations.</a:t>
            </a:r>
          </a:p>
          <a:p>
            <a:pPr marL="1143000" lvl="1" indent="-457200"/>
            <a:r>
              <a:rPr lang="en-GB" sz="2800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Community Pharmacies commissioned to provide some vaccine.</a:t>
            </a:r>
            <a:endParaRPr lang="en-GB" sz="2800" dirty="0">
              <a:effectLst/>
              <a:latin typeface="BlinkMacSystemFon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-457200"/>
            <a:r>
              <a:rPr lang="en-GB" sz="2800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School nursing services deliver vaccination programmes in educational settings where applicable.</a:t>
            </a:r>
          </a:p>
          <a:p>
            <a:pPr marL="1143000" lvl="1" indent="-457200"/>
            <a:r>
              <a:rPr lang="en-GB" sz="2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Immunisation team support the immunisation system for all vaccination programmes.</a:t>
            </a:r>
          </a:p>
          <a:p>
            <a:endParaRPr lang="en-GB" sz="2800" b="0" i="0" u="none" strike="noStrike" baseline="0" dirty="0">
              <a:solidFill>
                <a:srgbClr val="000000"/>
              </a:solidFill>
              <a:latin typeface="BlinkMacSystemFont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F317ACE-F80D-457B-EAD6-B315870EF3A0}"/>
              </a:ext>
            </a:extLst>
          </p:cNvPr>
          <p:cNvSpPr txBox="1">
            <a:spLocks/>
          </p:cNvSpPr>
          <p:nvPr/>
        </p:nvSpPr>
        <p:spPr>
          <a:xfrm>
            <a:off x="626516" y="7635875"/>
            <a:ext cx="19281700" cy="1752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  <a:latin typeface="BlinkMacSystemFont"/>
              </a:rPr>
              <a:t> </a:t>
            </a:r>
            <a:endParaRPr lang="en-GB" sz="2800" dirty="0">
              <a:latin typeface="BlinkMacSystemFont"/>
            </a:endParaRPr>
          </a:p>
        </p:txBody>
      </p:sp>
    </p:spTree>
    <p:extLst>
      <p:ext uri="{BB962C8B-B14F-4D97-AF65-F5344CB8AC3E}">
        <p14:creationId xmlns:p14="http://schemas.microsoft.com/office/powerpoint/2010/main" val="338617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A4553-5B20-BAC8-E847-99425B45E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281018"/>
            <a:ext cx="18592800" cy="558800"/>
          </a:xfrm>
        </p:spPr>
        <p:txBody>
          <a:bodyPr/>
          <a:lstStyle/>
          <a:p>
            <a:pPr algn="ctr"/>
            <a:r>
              <a:rPr lang="en-GB" dirty="0"/>
              <a:t>Measles, Mumps &amp; Rubella (MMR)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BB31D-3964-9114-E53C-9821E4CEF7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9718" y="1387475"/>
            <a:ext cx="8721581" cy="8001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  <a:latin typeface="BlinkMacSystemFont"/>
                <a:ea typeface="Calibri" panose="020F0502020204030204" pitchFamily="34" charset="0"/>
              </a:rPr>
              <a:t>Uptake by GP cluster:</a:t>
            </a:r>
          </a:p>
          <a:p>
            <a:pPr marL="971550" lvl="1" indent="-285750"/>
            <a:r>
              <a:rPr lang="en-GB" sz="2200" dirty="0">
                <a:effectLst/>
                <a:latin typeface="BlinkMacSystemFont"/>
                <a:ea typeface="Calibri" panose="020F0502020204030204" pitchFamily="34" charset="0"/>
              </a:rPr>
              <a:t>Significantly lower uptake rate in early years and in 4-year-olds – none reaching 95% coverage.</a:t>
            </a:r>
          </a:p>
          <a:p>
            <a:pPr marL="971550" lvl="1" indent="-285750"/>
            <a:r>
              <a:rPr lang="en-GB" sz="2200" dirty="0">
                <a:latin typeface="BlinkMacSystemFont"/>
                <a:ea typeface="Calibri" panose="020F0502020204030204" pitchFamily="34" charset="0"/>
              </a:rPr>
              <a:t>Uptake improved by 16 years predominantly through effective school nursing vaccination campaigns.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16F34-5A09-2542-F04B-6C357A91EA89}"/>
              </a:ext>
            </a:extLst>
          </p:cNvPr>
          <p:cNvSpPr txBox="1"/>
          <p:nvPr/>
        </p:nvSpPr>
        <p:spPr>
          <a:xfrm>
            <a:off x="16494641" y="8855749"/>
            <a:ext cx="309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PHW (June, 2024)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DED2FF-F435-F3D8-EA18-77092B0C27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187"/>
          <a:stretch/>
        </p:blipFill>
        <p:spPr>
          <a:xfrm>
            <a:off x="793982" y="3597275"/>
            <a:ext cx="8393051" cy="5096891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67934E3-FFE1-C2FB-B0C7-A8210E5411DC}"/>
              </a:ext>
            </a:extLst>
          </p:cNvPr>
          <p:cNvSpPr txBox="1">
            <a:spLocks/>
          </p:cNvSpPr>
          <p:nvPr/>
        </p:nvSpPr>
        <p:spPr>
          <a:xfrm>
            <a:off x="10610269" y="1387475"/>
            <a:ext cx="9253007" cy="59872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BlinkMacSystemFont"/>
                <a:ea typeface="Calibri" panose="020F0502020204030204" pitchFamily="34" charset="0"/>
              </a:rPr>
              <a:t>Poorer uptake in most deprived areas compared to least deprived areas and is consistent across each Health Board. SBUH ranked 6</a:t>
            </a:r>
            <a:r>
              <a:rPr lang="en-GB" sz="2400" baseline="30000" dirty="0">
                <a:latin typeface="BlinkMacSystemFont"/>
                <a:ea typeface="Calibri" panose="020F0502020204030204" pitchFamily="34" charset="0"/>
              </a:rPr>
              <a:t>th</a:t>
            </a:r>
            <a:r>
              <a:rPr lang="en-GB" sz="2400" dirty="0">
                <a:latin typeface="BlinkMacSystemFont"/>
                <a:ea typeface="Calibri" panose="020F0502020204030204" pitchFamily="34" charset="0"/>
              </a:rPr>
              <a:t> highest uptake of 7 health boards in least deprived and 4</a:t>
            </a:r>
            <a:r>
              <a:rPr lang="en-GB" sz="2400" baseline="30000" dirty="0">
                <a:latin typeface="BlinkMacSystemFont"/>
                <a:ea typeface="Calibri" panose="020F0502020204030204" pitchFamily="34" charset="0"/>
              </a:rPr>
              <a:t>th</a:t>
            </a:r>
            <a:r>
              <a:rPr lang="en-GB" sz="2400" dirty="0">
                <a:latin typeface="BlinkMacSystemFont"/>
                <a:ea typeface="Calibri" panose="020F0502020204030204" pitchFamily="34" charset="0"/>
              </a:rPr>
              <a:t> highest in most deprived areas – 9% difference in uptake.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C0CAE8-9347-D982-7AD5-C2377DC26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1159" y="3739556"/>
            <a:ext cx="9412327" cy="511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21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A4553-5B20-BAC8-E847-99425B45E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479683"/>
            <a:ext cx="18592800" cy="558800"/>
          </a:xfrm>
        </p:spPr>
        <p:txBody>
          <a:bodyPr/>
          <a:lstStyle/>
          <a:p>
            <a:r>
              <a:rPr lang="en-GB" dirty="0"/>
              <a:t>COVID-19 vaccination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BB31D-3964-9114-E53C-9821E4CEF7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7375" y="1463675"/>
            <a:ext cx="8994574" cy="2667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  <a:ea typeface="Calibri" panose="020F0502020204030204" pitchFamily="34" charset="0"/>
              </a:rPr>
              <a:t>Vaccination response is via GPs (34 commissioned), Community Pharmacies (20 commissioned) and Immunisation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  <a:ea typeface="Calibri" panose="020F0502020204030204" pitchFamily="34" charset="0"/>
              </a:rPr>
              <a:t>Winter booster commenced October 2024 in line with national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  <a:ea typeface="Calibri" panose="020F0502020204030204" pitchFamily="34" charset="0"/>
              </a:rPr>
              <a:t>SBUHB is ranked 1</a:t>
            </a:r>
            <a:r>
              <a:rPr lang="en-GB" sz="2800" baseline="30000" dirty="0">
                <a:latin typeface="BlinkMacSystemFont"/>
                <a:ea typeface="Calibri" panose="020F0502020204030204" pitchFamily="34" charset="0"/>
              </a:rPr>
              <a:t>st</a:t>
            </a:r>
            <a:r>
              <a:rPr lang="en-GB" sz="2800" dirty="0">
                <a:latin typeface="BlinkMacSystemFont"/>
                <a:ea typeface="Calibri" panose="020F0502020204030204" pitchFamily="34" charset="0"/>
              </a:rPr>
              <a:t> across Wales (as at 31.10.24)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16F34-5A09-2542-F04B-6C357A91EA89}"/>
              </a:ext>
            </a:extLst>
          </p:cNvPr>
          <p:cNvSpPr txBox="1"/>
          <p:nvPr/>
        </p:nvSpPr>
        <p:spPr>
          <a:xfrm>
            <a:off x="16517665" y="4336748"/>
            <a:ext cx="339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PHW (October 2024)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ECA2A7-FA89-088B-425F-B1E602EF06C7}"/>
              </a:ext>
            </a:extLst>
          </p:cNvPr>
          <p:cNvSpPr txBox="1">
            <a:spLocks/>
          </p:cNvSpPr>
          <p:nvPr/>
        </p:nvSpPr>
        <p:spPr>
          <a:xfrm>
            <a:off x="9433859" y="1463675"/>
            <a:ext cx="9982200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98FE49A-9BD9-4030-EEB9-DFCC0A227534}"/>
              </a:ext>
            </a:extLst>
          </p:cNvPr>
          <p:cNvSpPr txBox="1">
            <a:spLocks/>
          </p:cNvSpPr>
          <p:nvPr/>
        </p:nvSpPr>
        <p:spPr>
          <a:xfrm>
            <a:off x="11135081" y="382269"/>
            <a:ext cx="8576428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55518A-9FF1-7EFA-26E1-69C324716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1948" y="996516"/>
            <a:ext cx="10409784" cy="34219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2FB82F-21AB-1CF6-913B-BAE1DD664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70" y="4508688"/>
            <a:ext cx="8517716" cy="5609006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225B106-AD55-6CA6-40F3-A7B0E1029011}"/>
              </a:ext>
            </a:extLst>
          </p:cNvPr>
          <p:cNvSpPr txBox="1">
            <a:spLocks/>
          </p:cNvSpPr>
          <p:nvPr/>
        </p:nvSpPr>
        <p:spPr>
          <a:xfrm>
            <a:off x="9433859" y="6252797"/>
            <a:ext cx="10409784" cy="17935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  <a:ea typeface="Calibri" panose="020F0502020204030204" pitchFamily="34" charset="0"/>
              </a:rPr>
              <a:t>From a deprivation perspective, the table shows uptake rates reported from the Spring COVID-19 Enhanced Surveillance Report (2024).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  <a:ea typeface="Calibri" panose="020F0502020204030204" pitchFamily="34" charset="0"/>
              </a:rPr>
              <a:t>18.8% greater uptake in least deprived areas.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781A76-A0A7-761C-ED3A-3AF4F4DF744B}"/>
              </a:ext>
            </a:extLst>
          </p:cNvPr>
          <p:cNvSpPr txBox="1"/>
          <p:nvPr/>
        </p:nvSpPr>
        <p:spPr>
          <a:xfrm>
            <a:off x="5986627" y="10251684"/>
            <a:ext cx="339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PHW (August 2024)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301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A4553-5B20-BAC8-E847-99425B45E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479683"/>
            <a:ext cx="18592800" cy="558800"/>
          </a:xfrm>
        </p:spPr>
        <p:txBody>
          <a:bodyPr/>
          <a:lstStyle/>
          <a:p>
            <a:pPr algn="ctr"/>
            <a:r>
              <a:rPr lang="en-GB" dirty="0"/>
              <a:t>Influenza (Flu) vaccination – by GP cluster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BB31D-3964-9114-E53C-9821E4CEF7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4180" y="1920875"/>
            <a:ext cx="11411264" cy="76820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linkMacSystemFont"/>
                <a:ea typeface="Calibri" panose="020F0502020204030204" pitchFamily="34" charset="0"/>
              </a:rPr>
              <a:t>Commissioned service with all GPs across HB with support from Immunisation team.  Due to complete by December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BlinkMacSystemFont"/>
                <a:ea typeface="Calibri" panose="020F0502020204030204" pitchFamily="34" charset="0"/>
              </a:rPr>
              <a:t>Uptake rates by primary care clusters shown below – higher rates overall for over 65yrs with significant variation between highest and lowest uptake rates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16F34-5A09-2542-F04B-6C357A91EA89}"/>
              </a:ext>
            </a:extLst>
          </p:cNvPr>
          <p:cNvSpPr txBox="1"/>
          <p:nvPr/>
        </p:nvSpPr>
        <p:spPr>
          <a:xfrm>
            <a:off x="4465133" y="10236121"/>
            <a:ext cx="339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PHW (October 2024)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ECA2A7-FA89-088B-425F-B1E602EF06C7}"/>
              </a:ext>
            </a:extLst>
          </p:cNvPr>
          <p:cNvSpPr txBox="1">
            <a:spLocks/>
          </p:cNvSpPr>
          <p:nvPr/>
        </p:nvSpPr>
        <p:spPr>
          <a:xfrm>
            <a:off x="9433859" y="1463675"/>
            <a:ext cx="9982200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98FE49A-9BD9-4030-EEB9-DFCC0A227534}"/>
              </a:ext>
            </a:extLst>
          </p:cNvPr>
          <p:cNvSpPr txBox="1">
            <a:spLocks/>
          </p:cNvSpPr>
          <p:nvPr/>
        </p:nvSpPr>
        <p:spPr>
          <a:xfrm>
            <a:off x="11135081" y="382269"/>
            <a:ext cx="8576428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BCDE72-795A-ED70-C48F-257345CFF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26" y="3722758"/>
            <a:ext cx="5520168" cy="31041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BABC2A-6961-8C72-F8E6-2570EA855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794" y="3836599"/>
            <a:ext cx="6441454" cy="30647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6E580D-0C08-EBB8-CA49-AE69E85B8E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4150" y="6901304"/>
            <a:ext cx="5215116" cy="31127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1C07F1-2558-A253-2C85-864D3592C3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22190" y="2301875"/>
            <a:ext cx="6689318" cy="479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59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A4553-5B20-BAC8-E847-99425B45E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2504" y="257762"/>
            <a:ext cx="18592800" cy="558800"/>
          </a:xfrm>
        </p:spPr>
        <p:txBody>
          <a:bodyPr/>
          <a:lstStyle/>
          <a:p>
            <a:pPr algn="ctr"/>
            <a:r>
              <a:rPr lang="en-GB" dirty="0"/>
              <a:t>Influenza (Flu) vaccination – by deprivation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ECA2A7-FA89-088B-425F-B1E602EF06C7}"/>
              </a:ext>
            </a:extLst>
          </p:cNvPr>
          <p:cNvSpPr txBox="1">
            <a:spLocks/>
          </p:cNvSpPr>
          <p:nvPr/>
        </p:nvSpPr>
        <p:spPr>
          <a:xfrm>
            <a:off x="9433859" y="1463675"/>
            <a:ext cx="9982200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98FE49A-9BD9-4030-EEB9-DFCC0A227534}"/>
              </a:ext>
            </a:extLst>
          </p:cNvPr>
          <p:cNvSpPr txBox="1">
            <a:spLocks/>
          </p:cNvSpPr>
          <p:nvPr/>
        </p:nvSpPr>
        <p:spPr>
          <a:xfrm>
            <a:off x="11135081" y="382269"/>
            <a:ext cx="8576428" cy="8153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endParaRPr lang="en-GB" dirty="0">
              <a:latin typeface="BlinkMacSystemFont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225B106-AD55-6CA6-40F3-A7B0E1029011}"/>
              </a:ext>
            </a:extLst>
          </p:cNvPr>
          <p:cNvSpPr txBox="1">
            <a:spLocks/>
          </p:cNvSpPr>
          <p:nvPr/>
        </p:nvSpPr>
        <p:spPr>
          <a:xfrm>
            <a:off x="324619" y="1053052"/>
            <a:ext cx="19239158" cy="16676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>
                <a:latin typeface="BlinkMacSystemFont"/>
                <a:ea typeface="Calibri" panose="020F0502020204030204" pitchFamily="34" charset="0"/>
              </a:rPr>
              <a:t>Data is available for 2023-24 campaign only at this stage.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>
                <a:latin typeface="BlinkMacSystemFont"/>
                <a:ea typeface="Calibri" panose="020F0502020204030204" pitchFamily="34" charset="0"/>
              </a:rPr>
              <a:t>Data and insight from last year’s campaign is being used to inform this year’s action plan especially with regards to increasing equity of uptake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BlinkMacSystemFont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781A76-A0A7-761C-ED3A-3AF4F4DF744B}"/>
              </a:ext>
            </a:extLst>
          </p:cNvPr>
          <p:cNvSpPr txBox="1"/>
          <p:nvPr/>
        </p:nvSpPr>
        <p:spPr>
          <a:xfrm>
            <a:off x="15896659" y="10264188"/>
            <a:ext cx="3667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PHW (September 2024)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DB5E34-9D9F-B8B7-2091-460D22850150}"/>
              </a:ext>
            </a:extLst>
          </p:cNvPr>
          <p:cNvSpPr txBox="1"/>
          <p:nvPr/>
        </p:nvSpPr>
        <p:spPr>
          <a:xfrm>
            <a:off x="1490774" y="7474545"/>
            <a:ext cx="75103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Uptake of </a:t>
            </a:r>
            <a:r>
              <a:rPr lang="en-GB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Fluenz</a:t>
            </a: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vaccine amongst 2-year-olds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 Wales for the 2023-2024 season by health board, comparing patients registered with GP practices in most deprived and least deprived areas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6FFDF7A-1D2F-88E2-619A-F1CD97E06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0190" y="6530849"/>
            <a:ext cx="9935114" cy="30862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70B3E1-0AF3-7390-A3C5-94D12EAA9A43}"/>
              </a:ext>
            </a:extLst>
          </p:cNvPr>
          <p:cNvSpPr txBox="1"/>
          <p:nvPr/>
        </p:nvSpPr>
        <p:spPr>
          <a:xfrm>
            <a:off x="9788108" y="3879000"/>
            <a:ext cx="81142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Uptake of Influenza vaccine in 65+year old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 Wales for the 2023-2024 season by health board, comparing patients registered with GP practices in most deprived and least deprived areas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486AA4-C47D-40D2-0119-8930845A4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04" y="3177467"/>
            <a:ext cx="8870568" cy="294537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9525D436-DDB4-573B-E2A9-22518FF8D301}"/>
              </a:ext>
            </a:extLst>
          </p:cNvPr>
          <p:cNvSpPr/>
          <p:nvPr/>
        </p:nvSpPr>
        <p:spPr>
          <a:xfrm>
            <a:off x="8731484" y="3330284"/>
            <a:ext cx="924790" cy="278163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DD395AE-8F6C-5965-0A29-4F000789879F}"/>
              </a:ext>
            </a:extLst>
          </p:cNvPr>
          <p:cNvSpPr/>
          <p:nvPr/>
        </p:nvSpPr>
        <p:spPr>
          <a:xfrm>
            <a:off x="18176599" y="6721475"/>
            <a:ext cx="985130" cy="28956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8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C159AE-C968-815B-4CF9-6546D9AAD7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453085"/>
            <a:ext cx="18465800" cy="858190"/>
          </a:xfrm>
        </p:spPr>
        <p:txBody>
          <a:bodyPr/>
          <a:lstStyle/>
          <a:p>
            <a:pPr algn="ctr"/>
            <a:r>
              <a:rPr lang="en-GB" sz="4400" dirty="0"/>
              <a:t>SBUHB Vaccine Equity Strategic Plan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B9298-93FC-1A7C-6536-DD3485076F25}"/>
              </a:ext>
            </a:extLst>
          </p:cNvPr>
          <p:cNvSpPr txBox="1"/>
          <p:nvPr/>
        </p:nvSpPr>
        <p:spPr>
          <a:xfrm>
            <a:off x="5905706" y="8383501"/>
            <a:ext cx="3667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Source: SBUHB Vaccine Equity Action Plan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5F52F8-37FC-6194-6D38-0B87BCC53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87" y="3428897"/>
            <a:ext cx="8969128" cy="4954604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6C8D7F3-7ABD-E03A-DEAC-427D823F77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8487" y="1990891"/>
            <a:ext cx="8969128" cy="9864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BlinkMacSystemFont"/>
              </a:rPr>
              <a:t>Developed and approved by the Health Board – focuses on addressing inequity in engagement and uptake</a:t>
            </a:r>
            <a:endParaRPr lang="en-GB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7B98FD-7839-24A6-49AA-6A75D4EC6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6738" y="1990891"/>
            <a:ext cx="8213106" cy="4078513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99789C-D857-DD0B-31BE-191320C95B38}"/>
              </a:ext>
            </a:extLst>
          </p:cNvPr>
          <p:cNvSpPr txBox="1">
            <a:spLocks/>
          </p:cNvSpPr>
          <p:nvPr/>
        </p:nvSpPr>
        <p:spPr>
          <a:xfrm>
            <a:off x="10281444" y="6100519"/>
            <a:ext cx="8788400" cy="3926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Arial" panose="020B0604020202020204" pitchFamily="34" charset="0"/>
              </a:rPr>
              <a:t>At the core of access: </a:t>
            </a:r>
          </a:p>
          <a:p>
            <a:pPr marL="11430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If services are available </a:t>
            </a:r>
            <a:r>
              <a:rPr kumimoji="0" lang="en-GB" sz="2600" b="1" i="0" u="sng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and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 there is an adequate supply, then the </a:t>
            </a:r>
            <a:r>
              <a:rPr kumimoji="0" lang="en-GB" sz="2600" b="1" i="0" u="sng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opportunity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 to obtain health care exists and a population may 'have access' to services. </a:t>
            </a:r>
          </a:p>
          <a:p>
            <a:pPr marL="1143000" marR="0" lvl="1" indent="-457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Extent to which a population </a:t>
            </a:r>
            <a:r>
              <a:rPr kumimoji="0" lang="en-GB" sz="2600" b="1" i="0" u="sng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'gains access'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 </a:t>
            </a: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BlinkMacSystemFont"/>
                <a:ea typeface="+mn-ea"/>
                <a:cs typeface="+mn-cs"/>
              </a:rPr>
              <a:t>depends on more than proximity but includes financial, organisational and social or cultural barriers that limit the utilisation of services.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highlight>
                <a:srgbClr val="FFFFFF"/>
              </a:highlight>
              <a:uLnTx/>
              <a:uFillTx/>
              <a:latin typeface="BlinkMacSystemFon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237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6EE6B4-A20A-798B-4886-4CECF52E42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4786" y="184787"/>
            <a:ext cx="18795857" cy="801761"/>
          </a:xfrm>
        </p:spPr>
        <p:txBody>
          <a:bodyPr/>
          <a:lstStyle/>
          <a:p>
            <a:pPr algn="ctr"/>
            <a:r>
              <a:rPr lang="en-GB" dirty="0"/>
              <a:t>Examples of insights gathered into drivers of inequity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6F21A7-539A-8CA2-3B43-0CF4829D3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063" y="4023570"/>
            <a:ext cx="7810404" cy="4284773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B410C90B-F3F5-9964-7E87-C64DC6B050CB}"/>
              </a:ext>
            </a:extLst>
          </p:cNvPr>
          <p:cNvSpPr/>
          <p:nvPr/>
        </p:nvSpPr>
        <p:spPr>
          <a:xfrm>
            <a:off x="11845257" y="2090685"/>
            <a:ext cx="7475386" cy="2455556"/>
          </a:xfrm>
          <a:prstGeom prst="wedgeRectCallout">
            <a:avLst>
              <a:gd name="adj1" fmla="val -49315"/>
              <a:gd name="adj2" fmla="val 25706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Digital / data issues e.g. delays/lack of sharing information between providers/health databases making it difficult to identify those under-vaccinated, subsequently delaying scheduling of any outstanding vaccination appointments.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Limitations of settings e.g. schools having poor/no internet connection connections in settings preventing e-consent process.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Lack of appropriate resources adapted to address literacy levels for population.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037A0D-B1D8-47D8-A8F2-02D7A0F4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111023" y="4979222"/>
            <a:ext cx="5209620" cy="2455555"/>
          </a:xfrm>
          <a:prstGeom prst="wedgeRectCallout">
            <a:avLst>
              <a:gd name="adj1" fmla="val 50092"/>
              <a:gd name="adj2" fmla="val -15455"/>
            </a:avLst>
          </a:prstGeom>
          <a:noFill/>
          <a:ln w="63500">
            <a:solidFill>
              <a:srgbClr val="FF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Proactive vs reactive approach adopted differentially across provider landscape – based on range of key factors including contractual requirements/expectations; prioritisation; skills/capacity.</a:t>
            </a:r>
          </a:p>
          <a:p>
            <a:pPr marL="285750" indent="-285750" algn="just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Heterogeneity of population requir</a:t>
            </a:r>
            <a:r>
              <a:rPr lang="en-GB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ing differential approach/offer – costs/resource requirements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CE4FDE4-93F0-0CB4-E004-60407E2C1705}"/>
              </a:ext>
            </a:extLst>
          </p:cNvPr>
          <p:cNvSpPr txBox="1">
            <a:spLocks/>
          </p:cNvSpPr>
          <p:nvPr/>
        </p:nvSpPr>
        <p:spPr>
          <a:xfrm>
            <a:off x="12437316" y="7845362"/>
            <a:ext cx="6883327" cy="1671577"/>
          </a:xfrm>
          <a:prstGeom prst="wedgeRectCallout">
            <a:avLst>
              <a:gd name="adj1" fmla="val 49792"/>
              <a:gd name="adj2" fmla="val -18400"/>
            </a:avLst>
          </a:prstGeom>
          <a:noFill/>
          <a:ln w="63500">
            <a:solidFill>
              <a:srgbClr val="00C05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dirty="0">
                <a:latin typeface="BlinkMacSystemFont"/>
                <a:ea typeface="Calibri" panose="020F0502020204030204" pitchFamily="34" charset="0"/>
              </a:rPr>
              <a:t>Mixed provider landscape and operating model – creating variation for physical access &amp; ‘messenger’ branding e.g. who is delivering, degree of flexibility of appointment scheduling.</a:t>
            </a:r>
            <a:endParaRPr lang="en-GB" sz="1800" dirty="0">
              <a:effectLst/>
              <a:latin typeface="BlinkMacSystemFont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BlinkMacSystemFont"/>
                <a:ea typeface="Calibri" panose="020F0502020204030204" pitchFamily="34" charset="0"/>
              </a:rPr>
              <a:t>Significant reduction in peer vaccinators.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dirty="0">
                <a:latin typeface="BlinkMacSystemFont"/>
                <a:ea typeface="Calibri" panose="020F0502020204030204" pitchFamily="34" charset="0"/>
              </a:rPr>
              <a:t>Shorter window for delivery (e.g. October start).</a:t>
            </a:r>
          </a:p>
        </p:txBody>
      </p:sp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FBC9D00D-BB8E-6590-FEC3-45B18AD9A39B}"/>
              </a:ext>
            </a:extLst>
          </p:cNvPr>
          <p:cNvSpPr/>
          <p:nvPr/>
        </p:nvSpPr>
        <p:spPr>
          <a:xfrm>
            <a:off x="318677" y="2090685"/>
            <a:ext cx="5543167" cy="2455556"/>
          </a:xfrm>
          <a:prstGeom prst="wedgeRectCallout">
            <a:avLst>
              <a:gd name="adj1" fmla="val 28579"/>
              <a:gd name="adj2" fmla="val 49244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Knowledge of what individuals are eligible for (</a:t>
            </a:r>
            <a:r>
              <a:rPr lang="en-GB" sz="1800" dirty="0" err="1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esp</a:t>
            </a:r>
            <a:r>
              <a:rPr lang="en-GB" sz="1800" dirty="0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 high risk groups) &amp; how to access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Understanding of what vaccines are, safety, importance (literacy) – especially for different population groups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chemeClr val="tx1"/>
                </a:solidFill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Ability to get to appointment offered / engage in process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C5FFEF5-A9CC-A451-C8EB-966F09F81EA2}"/>
              </a:ext>
            </a:extLst>
          </p:cNvPr>
          <p:cNvSpPr txBox="1">
            <a:spLocks/>
          </p:cNvSpPr>
          <p:nvPr/>
        </p:nvSpPr>
        <p:spPr>
          <a:xfrm>
            <a:off x="318677" y="4979223"/>
            <a:ext cx="5543167" cy="2455555"/>
          </a:xfrm>
          <a:prstGeom prst="wedgeRectCallout">
            <a:avLst>
              <a:gd name="adj1" fmla="val 49509"/>
              <a:gd name="adj2" fmla="val -18607"/>
            </a:avLst>
          </a:prstGeom>
          <a:noFill/>
          <a:ln w="63500">
            <a:solidFill>
              <a:srgbClr val="FF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Hesitancy &amp; reluctance within certain population groups, driven by mis-information; social norms/media and messaging; vaccine fatigue</a:t>
            </a:r>
          </a:p>
          <a:p>
            <a:pPr marL="285750" indent="-285750" algn="just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Low prevalence of diseases - risks posed by infection is underestimated by the public and healthcare professionals when it is rarely encountered.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939AB9F-284D-9A62-735E-5FE7A1D14D77}"/>
              </a:ext>
            </a:extLst>
          </p:cNvPr>
          <p:cNvSpPr txBox="1">
            <a:spLocks/>
          </p:cNvSpPr>
          <p:nvPr/>
        </p:nvSpPr>
        <p:spPr>
          <a:xfrm>
            <a:off x="318676" y="7854601"/>
            <a:ext cx="5543168" cy="1671577"/>
          </a:xfrm>
          <a:prstGeom prst="wedgeRectCallout">
            <a:avLst>
              <a:gd name="adj1" fmla="val 49598"/>
              <a:gd name="adj2" fmla="val -21613"/>
            </a:avLst>
          </a:prstGeom>
          <a:noFill/>
          <a:ln w="63500">
            <a:solidFill>
              <a:srgbClr val="00C05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Poor transportation links </a:t>
            </a:r>
            <a:r>
              <a:rPr lang="en-GB" sz="1800" dirty="0" err="1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esp</a:t>
            </a:r>
            <a:r>
              <a:rPr lang="en-GB" sz="1800" dirty="0">
                <a:effectLst/>
                <a:latin typeface="BlinkMacSystemFont"/>
                <a:ea typeface="Calibri" panose="020F0502020204030204" pitchFamily="34" charset="0"/>
                <a:cs typeface="Times New Roman" panose="02020603050405020304" pitchFamily="18" charset="0"/>
              </a:rPr>
              <a:t> if where lack of local provider of certain vaccines (e.g. COVID-19) 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BlinkMacSystemFont"/>
                <a:ea typeface="Calibri" panose="020F0502020204030204" pitchFamily="34" charset="0"/>
              </a:rPr>
              <a:t>Limited flexibility in terms of access to vaccinations outside of traditional working / school day hours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B38042-03DA-6A96-4F41-C167EEDC8DAF}"/>
              </a:ext>
            </a:extLst>
          </p:cNvPr>
          <p:cNvSpPr/>
          <p:nvPr/>
        </p:nvSpPr>
        <p:spPr>
          <a:xfrm>
            <a:off x="318678" y="1287056"/>
            <a:ext cx="5543166" cy="4286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Individuals / Households / Communities / Populations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E5B828D-E5CB-32D8-C838-8BE6B9CF3FFC}"/>
              </a:ext>
            </a:extLst>
          </p:cNvPr>
          <p:cNvSpPr/>
          <p:nvPr/>
        </p:nvSpPr>
        <p:spPr>
          <a:xfrm>
            <a:off x="11820333" y="1331629"/>
            <a:ext cx="7500310" cy="4286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Organisations / Providers / Systems </a:t>
            </a:r>
          </a:p>
        </p:txBody>
      </p:sp>
    </p:spTree>
    <p:extLst>
      <p:ext uri="{BB962C8B-B14F-4D97-AF65-F5344CB8AC3E}">
        <p14:creationId xmlns:p14="http://schemas.microsoft.com/office/powerpoint/2010/main" val="1058483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198BF0-B9F9-D981-3C5F-5D2C6D8694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244" y="473075"/>
            <a:ext cx="18999200" cy="558800"/>
          </a:xfrm>
        </p:spPr>
        <p:txBody>
          <a:bodyPr/>
          <a:lstStyle/>
          <a:p>
            <a:pPr algn="ctr"/>
            <a:r>
              <a:rPr lang="en-GB" sz="4000" dirty="0"/>
              <a:t>Actions to address these potential barriers to engagement</a:t>
            </a:r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5566BF9-27E6-97FA-BACC-134375669C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6366945"/>
              </p:ext>
            </p:extLst>
          </p:nvPr>
        </p:nvGraphicFramePr>
        <p:xfrm>
          <a:off x="985044" y="1311275"/>
          <a:ext cx="18135600" cy="845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8955927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885af37c59d79443f82237317c644ace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5639fd2cc236cf579ae593b1b94b0136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activity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448BF6-4965-4017-B649-957236F286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258d5018-feb4-45ec-8043-ac7152467c64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2795bbee-07b4-4e79-98d8-0419d9871cad"/>
    <ds:schemaRef ds:uri="http://purl.org/dc/dcmitype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9056</TotalTime>
  <Words>1360</Words>
  <Application>Microsoft Office PowerPoint</Application>
  <PresentationFormat>Custom</PresentationFormat>
  <Paragraphs>191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Arial</vt:lpstr>
      <vt:lpstr>Arial Black</vt:lpstr>
      <vt:lpstr>BlinkMacSystemFont</vt:lpstr>
      <vt:lpstr>Calibri</vt:lpstr>
      <vt:lpstr>Symbol</vt:lpstr>
      <vt:lpstr>Wingdings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1_ENDING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Jennifer Davies (Swansea Bay UHB - Public Health)</cp:lastModifiedBy>
  <cp:revision>365</cp:revision>
  <dcterms:created xsi:type="dcterms:W3CDTF">2023-11-15T10:54:55Z</dcterms:created>
  <dcterms:modified xsi:type="dcterms:W3CDTF">2024-11-18T15:20:01Z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0x0101006652E948FA37F943B0514D0A14AFC95A</vt:lpwstr>
  </property>
</Properties>
</file>