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4"/>
  </p:sldMasterIdLst>
  <p:notesMasterIdLst>
    <p:notesMasterId r:id="rId33"/>
  </p:notesMasterIdLst>
  <p:sldIdLst>
    <p:sldId id="256" r:id="rId5"/>
    <p:sldId id="321" r:id="rId6"/>
    <p:sldId id="329" r:id="rId7"/>
    <p:sldId id="340" r:id="rId8"/>
    <p:sldId id="347" r:id="rId9"/>
    <p:sldId id="312" r:id="rId10"/>
    <p:sldId id="316" r:id="rId11"/>
    <p:sldId id="337" r:id="rId12"/>
    <p:sldId id="346" r:id="rId13"/>
    <p:sldId id="351" r:id="rId14"/>
    <p:sldId id="352" r:id="rId15"/>
    <p:sldId id="332" r:id="rId16"/>
    <p:sldId id="335" r:id="rId17"/>
    <p:sldId id="259" r:id="rId18"/>
    <p:sldId id="354" r:id="rId19"/>
    <p:sldId id="355" r:id="rId20"/>
    <p:sldId id="336" r:id="rId21"/>
    <p:sldId id="345" r:id="rId22"/>
    <p:sldId id="344" r:id="rId23"/>
    <p:sldId id="333" r:id="rId24"/>
    <p:sldId id="343" r:id="rId25"/>
    <p:sldId id="330" r:id="rId26"/>
    <p:sldId id="341" r:id="rId27"/>
    <p:sldId id="325" r:id="rId28"/>
    <p:sldId id="350" r:id="rId29"/>
    <p:sldId id="353" r:id="rId30"/>
    <p:sldId id="338" r:id="rId31"/>
    <p:sldId id="339"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7A71549-7EDC-3B4D-0E70-6F83BDD5FEF0}" name="Claire French-Williams" initials="CF" userId="S::claire.frenchwilliam@swansea.gov.uk::834e18e3-2117-483c-bae3-c16139116be1" providerId="AD"/>
  <p188:author id="{32EFB158-BCAF-F08D-D50F-A9C1264A66D4}" name="Heledd Bingham (SBU - Strategy )" initials="H)" userId="S::heledd.bingham_wales.nhs.uk#ext#@ccossecure.onmicrosoft.com::ba2a4ca8-9e88-4f5f-a3ee-f03975d300d6" providerId="AD"/>
  <p188:author id="{81286887-A30B-E27C-CBD7-B91AB281FFB5}" name="Katie Kinevane" initials="KK" userId="S::katie.kinevane@swansea.gov.uk::4b8ff433-375f-47ca-8b0a-621cabb7013f" providerId="AD"/>
  <p188:author id="{E78ADCC1-C80B-8648-0497-035996AE9717}" name="Kelly Gillings" initials="KG" userId="S::Kelly.Gillings@swansea.gov.uk::7efa941e-b4f4-45f2-b335-af9016069281" providerId="AD"/>
  <p188:author id="{A5918AF7-1F00-235E-3F23-2D757D3C3E91}" name="Claire French-Williams" initials="CF" userId="S::Claire.FrenchWilliam@swansea.gov.uk::834e18e3-2117-483c-bae3-c16139116be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BD8D4F"/>
    <a:srgbClr val="D132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BD7801-A41B-C584-6C3F-4817AE462858}" v="62" dt="2024-11-18T09:41:13.9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8/10/relationships/authors" Target="authors.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diagrams/_rels/data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12"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image" Target="../media/image3.jpeg"/><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openxmlformats.org/officeDocument/2006/relationships/image" Target="../media/image12.jpeg"/><Relationship Id="rId12"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image" Target="../media/image3.jpeg"/><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png"/><Relationship Id="rId10" Type="http://schemas.openxmlformats.org/officeDocument/2006/relationships/image" Target="../media/image11.png"/><Relationship Id="rId4" Type="http://schemas.openxmlformats.org/officeDocument/2006/relationships/image" Target="../media/image6.jpeg"/><Relationship Id="rId9"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85F77F-0819-4230-80CD-EE11711D5DE1}" type="doc">
      <dgm:prSet loTypeId="urn:microsoft.com/office/officeart/2008/layout/HexagonCluster" loCatId="relationship" qsTypeId="urn:microsoft.com/office/officeart/2005/8/quickstyle/simple1" qsCatId="simple" csTypeId="urn:microsoft.com/office/officeart/2005/8/colors/colorful1" csCatId="colorful" phldr="1"/>
      <dgm:spPr/>
      <dgm:t>
        <a:bodyPr/>
        <a:lstStyle/>
        <a:p>
          <a:endParaRPr lang="en-GB"/>
        </a:p>
      </dgm:t>
    </dgm:pt>
    <dgm:pt modelId="{4493E852-5F75-43CC-81F8-8ECF4F853B22}">
      <dgm:prSet phldrT="[Text]" custT="1"/>
      <dgm:spPr/>
      <dgm:t>
        <a:bodyPr/>
        <a:lstStyle/>
        <a:p>
          <a:r>
            <a:rPr lang="en-GB" sz="1400"/>
            <a:t>Person Centred</a:t>
          </a:r>
        </a:p>
      </dgm:t>
    </dgm:pt>
    <dgm:pt modelId="{70D27743-10D1-4F04-A690-2A64B60B3B00}" type="parTrans" cxnId="{BF1072DB-3BC4-4459-9FBF-DF96EFA2FCC9}">
      <dgm:prSet/>
      <dgm:spPr/>
      <dgm:t>
        <a:bodyPr/>
        <a:lstStyle/>
        <a:p>
          <a:endParaRPr lang="en-GB" sz="1400"/>
        </a:p>
      </dgm:t>
    </dgm:pt>
    <dgm:pt modelId="{C9A39A35-84A2-4E24-8A90-A0B64DB32373}" type="sibTrans" cxnId="{BF1072DB-3BC4-4459-9FBF-DF96EFA2FCC9}">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6000" b="-6000"/>
          </a:stretch>
        </a:blipFill>
      </dgm:spPr>
      <dgm:t>
        <a:bodyPr/>
        <a:lstStyle/>
        <a:p>
          <a:endParaRPr lang="en-GB" sz="1400"/>
        </a:p>
      </dgm:t>
    </dgm:pt>
    <dgm:pt modelId="{A8FECE6B-56C2-44D3-8A69-6E6A5F75B10B}">
      <dgm:prSet phldrT="[Text]" custT="1"/>
      <dgm:spPr/>
      <dgm:t>
        <a:bodyPr/>
        <a:lstStyle/>
        <a:p>
          <a:r>
            <a:rPr lang="en-GB" sz="1400"/>
            <a:t>Primary Care </a:t>
          </a:r>
        </a:p>
      </dgm:t>
    </dgm:pt>
    <dgm:pt modelId="{0EC89189-C2D3-4115-B67D-7D5613771E62}" type="parTrans" cxnId="{FD7A8100-4F76-4680-B059-FF172CAEFC02}">
      <dgm:prSet/>
      <dgm:spPr/>
      <dgm:t>
        <a:bodyPr/>
        <a:lstStyle/>
        <a:p>
          <a:endParaRPr lang="en-GB" sz="1400"/>
        </a:p>
      </dgm:t>
    </dgm:pt>
    <dgm:pt modelId="{2A5F456B-9F76-4BD7-9C5E-2B7C3318FC70}" type="sibTrans" cxnId="{FD7A8100-4F76-4680-B059-FF172CAEFC02}">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7000" r="-7000"/>
          </a:stretch>
        </a:blipFill>
      </dgm:spPr>
      <dgm:t>
        <a:bodyPr/>
        <a:lstStyle/>
        <a:p>
          <a:endParaRPr lang="en-GB" sz="1400"/>
        </a:p>
      </dgm:t>
    </dgm:pt>
    <dgm:pt modelId="{B302ED13-E295-4A97-94DE-8851D75FCFD8}">
      <dgm:prSet phldrT="[Text]" custT="1"/>
      <dgm:spPr/>
      <dgm:t>
        <a:bodyPr/>
        <a:lstStyle/>
        <a:p>
          <a:r>
            <a:rPr lang="en-GB" sz="1400"/>
            <a:t>IAA</a:t>
          </a:r>
        </a:p>
      </dgm:t>
    </dgm:pt>
    <dgm:pt modelId="{E24E0DA1-1706-4DE0-919B-82408ACEEA47}" type="parTrans" cxnId="{3427E10B-3F40-4375-95EF-B6FF2C0995FF}">
      <dgm:prSet/>
      <dgm:spPr/>
      <dgm:t>
        <a:bodyPr/>
        <a:lstStyle/>
        <a:p>
          <a:endParaRPr lang="en-GB" sz="1400"/>
        </a:p>
      </dgm:t>
    </dgm:pt>
    <dgm:pt modelId="{74A3320A-B80D-4871-B125-6613F689C4EB}" type="sibTrans" cxnId="{3427E10B-3F40-4375-95EF-B6FF2C0995FF}">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7000" r="-7000"/>
          </a:stretch>
        </a:blipFill>
      </dgm:spPr>
      <dgm:t>
        <a:bodyPr/>
        <a:lstStyle/>
        <a:p>
          <a:endParaRPr lang="en-GB" sz="1400"/>
        </a:p>
      </dgm:t>
    </dgm:pt>
    <dgm:pt modelId="{3A1E2706-48F1-4057-81BD-B678EE635A67}">
      <dgm:prSet phldrT="[Text]" custT="1"/>
      <dgm:spPr/>
      <dgm:t>
        <a:bodyPr/>
        <a:lstStyle/>
        <a:p>
          <a:r>
            <a:rPr lang="en-GB" sz="1400"/>
            <a:t>Community Multi-Disciplinary Team</a:t>
          </a:r>
        </a:p>
      </dgm:t>
    </dgm:pt>
    <dgm:pt modelId="{AEC03698-4377-4E1D-81A1-60458A486743}" type="parTrans" cxnId="{7CE65FAA-8808-4E31-91C4-1448491712F8}">
      <dgm:prSet/>
      <dgm:spPr/>
      <dgm:t>
        <a:bodyPr/>
        <a:lstStyle/>
        <a:p>
          <a:endParaRPr lang="en-GB" sz="1400"/>
        </a:p>
      </dgm:t>
    </dgm:pt>
    <dgm:pt modelId="{F3A0CA6D-0C99-4A38-8FC9-6FD17ECC5617}" type="sibTrans" cxnId="{7CE65FAA-8808-4E31-91C4-1448491712F8}">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19000" r="-19000"/>
          </a:stretch>
        </a:blipFill>
      </dgm:spPr>
      <dgm:t>
        <a:bodyPr/>
        <a:lstStyle/>
        <a:p>
          <a:endParaRPr lang="en-GB" sz="1400"/>
        </a:p>
      </dgm:t>
    </dgm:pt>
    <dgm:pt modelId="{B2074721-B663-4E6D-A782-31595EEC363E}">
      <dgm:prSet phldrT="[Text]" custT="1"/>
      <dgm:spPr/>
      <dgm:t>
        <a:bodyPr/>
        <a:lstStyle/>
        <a:p>
          <a:r>
            <a:rPr lang="en-GB" sz="1400"/>
            <a:t>Falls Response</a:t>
          </a:r>
        </a:p>
      </dgm:t>
    </dgm:pt>
    <dgm:pt modelId="{5F67DF0E-0E62-4FD1-B980-7B44D2577CC9}" type="parTrans" cxnId="{B3210510-CBA5-4244-9D9B-B53D66A7B44D}">
      <dgm:prSet/>
      <dgm:spPr/>
      <dgm:t>
        <a:bodyPr/>
        <a:lstStyle/>
        <a:p>
          <a:endParaRPr lang="en-GB" sz="1400"/>
        </a:p>
      </dgm:t>
    </dgm:pt>
    <dgm:pt modelId="{376530E2-D14C-415A-A409-B2F7C207FE40}" type="sibTrans" cxnId="{B3210510-CBA5-4244-9D9B-B53D66A7B44D}">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l="-7000" r="-7000"/>
          </a:stretch>
        </a:blipFill>
      </dgm:spPr>
      <dgm:t>
        <a:bodyPr/>
        <a:lstStyle/>
        <a:p>
          <a:endParaRPr lang="en-GB" sz="1400"/>
        </a:p>
      </dgm:t>
    </dgm:pt>
    <dgm:pt modelId="{4056774E-1153-49D0-A209-375D602261DA}">
      <dgm:prSet phldrT="[Text]" custT="1"/>
      <dgm:spPr/>
      <dgm:t>
        <a:bodyPr/>
        <a:lstStyle/>
        <a:p>
          <a:r>
            <a:rPr lang="en-GB" sz="1400"/>
            <a:t>Community Support</a:t>
          </a:r>
        </a:p>
      </dgm:t>
    </dgm:pt>
    <dgm:pt modelId="{DF82BEBA-7580-4CB1-BF3D-F257F44FE94A}" type="parTrans" cxnId="{BF6CECF9-3905-4A2F-AC13-EBF4AED93C42}">
      <dgm:prSet/>
      <dgm:spPr/>
      <dgm:t>
        <a:bodyPr/>
        <a:lstStyle/>
        <a:p>
          <a:endParaRPr lang="en-GB" sz="1400"/>
        </a:p>
      </dgm:t>
    </dgm:pt>
    <dgm:pt modelId="{EA10797A-D6EB-4EFA-B5E2-E64A658378DF}" type="sibTrans" cxnId="{BF6CECF9-3905-4A2F-AC13-EBF4AED93C42}">
      <dgm:prSet/>
      <dgm:spPr>
        <a:blipFill>
          <a:blip xmlns:r="http://schemas.openxmlformats.org/officeDocument/2006/relationships" r:embed="rId6">
            <a:extLst>
              <a:ext uri="{28A0092B-C50C-407E-A947-70E740481C1C}">
                <a14:useLocalDpi xmlns:a14="http://schemas.microsoft.com/office/drawing/2010/main" val="0"/>
              </a:ext>
            </a:extLst>
          </a:blip>
          <a:srcRect/>
          <a:stretch>
            <a:fillRect l="-50000" r="-50000"/>
          </a:stretch>
        </a:blipFill>
      </dgm:spPr>
      <dgm:t>
        <a:bodyPr/>
        <a:lstStyle/>
        <a:p>
          <a:endParaRPr lang="en-GB" sz="1400"/>
        </a:p>
      </dgm:t>
    </dgm:pt>
    <dgm:pt modelId="{F35C72B6-811A-43F8-985F-A0E2992B6E53}">
      <dgm:prSet phldrT="[Text]" custT="1"/>
      <dgm:spPr/>
      <dgm:t>
        <a:bodyPr/>
        <a:lstStyle/>
        <a:p>
          <a:pPr rtl="0"/>
          <a:r>
            <a:rPr lang="en-GB" sz="1400"/>
            <a:t>Tidy Minds</a:t>
          </a:r>
          <a:endParaRPr lang="en-GB" sz="1400">
            <a:latin typeface="Calibri"/>
          </a:endParaRPr>
        </a:p>
      </dgm:t>
    </dgm:pt>
    <dgm:pt modelId="{FAFE81C1-1712-489C-9507-738DF70E2C1A}" type="parTrans" cxnId="{C84822A3-B098-4995-B0A5-0B726BEA570F}">
      <dgm:prSet/>
      <dgm:spPr/>
      <dgm:t>
        <a:bodyPr/>
        <a:lstStyle/>
        <a:p>
          <a:endParaRPr lang="en-GB" sz="1400"/>
        </a:p>
      </dgm:t>
    </dgm:pt>
    <dgm:pt modelId="{818CF439-7E69-4ABF-9304-2E2F050B4FC6}" type="sibTrans" cxnId="{C84822A3-B098-4995-B0A5-0B726BEA570F}">
      <dgm:prSet/>
      <dgm:spPr>
        <a:blipFill>
          <a:blip xmlns:r="http://schemas.openxmlformats.org/officeDocument/2006/relationships" r:embed="rId7">
            <a:extLst>
              <a:ext uri="{28A0092B-C50C-407E-A947-70E740481C1C}">
                <a14:useLocalDpi xmlns:a14="http://schemas.microsoft.com/office/drawing/2010/main" val="0"/>
              </a:ext>
            </a:extLst>
          </a:blip>
          <a:srcRect/>
          <a:stretch>
            <a:fillRect l="-37000" r="-37000"/>
          </a:stretch>
        </a:blipFill>
      </dgm:spPr>
      <dgm:t>
        <a:bodyPr/>
        <a:lstStyle/>
        <a:p>
          <a:endParaRPr lang="en-GB" sz="1400"/>
        </a:p>
      </dgm:t>
    </dgm:pt>
    <dgm:pt modelId="{E4EF5870-6F11-400F-BEDF-302382D58099}">
      <dgm:prSet phldrT="[Text]" custT="1"/>
      <dgm:spPr/>
      <dgm:t>
        <a:bodyPr/>
        <a:lstStyle/>
        <a:p>
          <a:r>
            <a:rPr lang="en-GB" sz="1400"/>
            <a:t>Sorted / Supported</a:t>
          </a:r>
        </a:p>
      </dgm:t>
    </dgm:pt>
    <dgm:pt modelId="{2793EA4F-C2BB-4931-ABB0-47FF01107ADD}" type="parTrans" cxnId="{2419455F-0F23-4312-AA14-20E5BA7B828C}">
      <dgm:prSet/>
      <dgm:spPr/>
      <dgm:t>
        <a:bodyPr/>
        <a:lstStyle/>
        <a:p>
          <a:endParaRPr lang="en-GB" sz="1400"/>
        </a:p>
      </dgm:t>
    </dgm:pt>
    <dgm:pt modelId="{39AB6992-9E45-4C17-BDF1-58A1C8026976}" type="sibTrans" cxnId="{2419455F-0F23-4312-AA14-20E5BA7B828C}">
      <dgm:prSet/>
      <dgm:spPr>
        <a:blipFill>
          <a:blip xmlns:r="http://schemas.openxmlformats.org/officeDocument/2006/relationships" r:embed="rId8">
            <a:extLst>
              <a:ext uri="{28A0092B-C50C-407E-A947-70E740481C1C}">
                <a14:useLocalDpi xmlns:a14="http://schemas.microsoft.com/office/drawing/2010/main" val="0"/>
              </a:ext>
            </a:extLst>
          </a:blip>
          <a:srcRect/>
          <a:stretch>
            <a:fillRect l="-25000" r="-25000"/>
          </a:stretch>
        </a:blipFill>
      </dgm:spPr>
      <dgm:t>
        <a:bodyPr/>
        <a:lstStyle/>
        <a:p>
          <a:endParaRPr lang="en-GB" sz="1400"/>
        </a:p>
      </dgm:t>
    </dgm:pt>
    <dgm:pt modelId="{1A799BCD-7B1C-4B62-88FD-3117F6B491A6}">
      <dgm:prSet phldrT="[Text]" custT="1"/>
      <dgm:spPr/>
      <dgm:t>
        <a:bodyPr/>
        <a:lstStyle/>
        <a:p>
          <a:r>
            <a:rPr lang="en-GB" sz="1400"/>
            <a:t>Carers Support</a:t>
          </a:r>
          <a:r>
            <a:rPr lang="en-GB" sz="1400">
              <a:latin typeface="Calibri"/>
            </a:rPr>
            <a:t> </a:t>
          </a:r>
          <a:endParaRPr lang="en-GB" sz="1400"/>
        </a:p>
      </dgm:t>
    </dgm:pt>
    <dgm:pt modelId="{F346B4C1-30C6-474D-8A9B-53A634E1FF86}" type="parTrans" cxnId="{76A898CA-F8C3-45A9-A9F4-A69F6C419827}">
      <dgm:prSet/>
      <dgm:spPr/>
      <dgm:t>
        <a:bodyPr/>
        <a:lstStyle/>
        <a:p>
          <a:endParaRPr lang="en-GB" sz="1400"/>
        </a:p>
      </dgm:t>
    </dgm:pt>
    <dgm:pt modelId="{D7C0D476-EA3A-485E-871C-CF0D83E2A398}" type="sibTrans" cxnId="{76A898CA-F8C3-45A9-A9F4-A69F6C419827}">
      <dgm:prSet/>
      <dgm:spPr>
        <a:blipFill>
          <a:blip xmlns:r="http://schemas.openxmlformats.org/officeDocument/2006/relationships" r:embed="rId9">
            <a:extLst>
              <a:ext uri="{28A0092B-C50C-407E-A947-70E740481C1C}">
                <a14:useLocalDpi xmlns:a14="http://schemas.microsoft.com/office/drawing/2010/main" val="0"/>
              </a:ext>
            </a:extLst>
          </a:blip>
          <a:srcRect/>
          <a:stretch>
            <a:fillRect l="-11000" r="-11000"/>
          </a:stretch>
        </a:blipFill>
      </dgm:spPr>
      <dgm:t>
        <a:bodyPr/>
        <a:lstStyle/>
        <a:p>
          <a:endParaRPr lang="en-GB" sz="1400"/>
        </a:p>
      </dgm:t>
    </dgm:pt>
    <dgm:pt modelId="{97D48E4B-34B3-4B73-96E4-F47D0FA8FB22}">
      <dgm:prSet phldr="0" custT="1"/>
      <dgm:spPr/>
      <dgm:t>
        <a:bodyPr/>
        <a:lstStyle/>
        <a:p>
          <a:pPr rtl="0"/>
          <a:r>
            <a:rPr lang="en-GB" sz="1400">
              <a:latin typeface="Calibri"/>
            </a:rPr>
            <a:t>Hubs</a:t>
          </a:r>
        </a:p>
      </dgm:t>
    </dgm:pt>
    <dgm:pt modelId="{24691D91-4C47-4A14-A140-D705AB5ACC76}" type="parTrans" cxnId="{D64C874A-11F1-4F5D-8660-D1EB0285C0D5}">
      <dgm:prSet/>
      <dgm:spPr/>
      <dgm:t>
        <a:bodyPr/>
        <a:lstStyle/>
        <a:p>
          <a:endParaRPr lang="en-GB" sz="1400"/>
        </a:p>
      </dgm:t>
    </dgm:pt>
    <dgm:pt modelId="{318938BB-6A32-46A7-AA7F-08183C2E69EC}" type="sibTrans" cxnId="{D64C874A-11F1-4F5D-8660-D1EB0285C0D5}">
      <dgm:prSet/>
      <dgm:spPr>
        <a:blipFill>
          <a:blip xmlns:r="http://schemas.openxmlformats.org/officeDocument/2006/relationships" r:embed="rId10">
            <a:extLst>
              <a:ext uri="{28A0092B-C50C-407E-A947-70E740481C1C}">
                <a14:useLocalDpi xmlns:a14="http://schemas.microsoft.com/office/drawing/2010/main" val="0"/>
              </a:ext>
            </a:extLst>
          </a:blip>
          <a:srcRect/>
          <a:stretch>
            <a:fillRect l="-27000" r="-27000"/>
          </a:stretch>
        </a:blipFill>
      </dgm:spPr>
      <dgm:t>
        <a:bodyPr/>
        <a:lstStyle/>
        <a:p>
          <a:endParaRPr lang="en-GB" sz="1400"/>
        </a:p>
      </dgm:t>
    </dgm:pt>
    <dgm:pt modelId="{120A55BB-5333-4F07-ACE2-DB4AEFF58B79}">
      <dgm:prSet phldr="0" custT="1"/>
      <dgm:spPr/>
      <dgm:t>
        <a:bodyPr/>
        <a:lstStyle/>
        <a:p>
          <a:pPr rtl="0"/>
          <a:r>
            <a:rPr lang="en-GB" sz="1400">
              <a:latin typeface="Calibri"/>
            </a:rPr>
            <a:t>Assistive Technology</a:t>
          </a:r>
        </a:p>
      </dgm:t>
    </dgm:pt>
    <dgm:pt modelId="{2566704D-F383-475C-85AE-E9DD9A8B54D6}" type="parTrans" cxnId="{84C12359-83A0-417F-981D-A2DA7916F30F}">
      <dgm:prSet/>
      <dgm:spPr/>
      <dgm:t>
        <a:bodyPr/>
        <a:lstStyle/>
        <a:p>
          <a:endParaRPr lang="en-GB" sz="1400"/>
        </a:p>
      </dgm:t>
    </dgm:pt>
    <dgm:pt modelId="{7E52E2A4-4EE8-418C-9A30-BA75A7EDC0AD}" type="sibTrans" cxnId="{84C12359-83A0-417F-981D-A2DA7916F30F}">
      <dgm:prSet/>
      <dgm:spPr>
        <a:blipFill>
          <a:blip xmlns:r="http://schemas.openxmlformats.org/officeDocument/2006/relationships" r:embed="rId11">
            <a:extLst>
              <a:ext uri="{28A0092B-C50C-407E-A947-70E740481C1C}">
                <a14:useLocalDpi xmlns:a14="http://schemas.microsoft.com/office/drawing/2010/main" val="0"/>
              </a:ext>
            </a:extLst>
          </a:blip>
          <a:srcRect/>
          <a:stretch>
            <a:fillRect l="-22000" r="-22000"/>
          </a:stretch>
        </a:blipFill>
      </dgm:spPr>
      <dgm:t>
        <a:bodyPr/>
        <a:lstStyle/>
        <a:p>
          <a:endParaRPr lang="en-GB" sz="1400"/>
        </a:p>
      </dgm:t>
    </dgm:pt>
    <dgm:pt modelId="{5657FD8B-F3B2-49C8-AAF8-67F17B894BD0}">
      <dgm:prSet phldr="0" custT="1"/>
      <dgm:spPr/>
      <dgm:t>
        <a:bodyPr/>
        <a:lstStyle/>
        <a:p>
          <a:pPr rtl="0"/>
          <a:r>
            <a:rPr lang="en-GB" sz="1400">
              <a:latin typeface="Calibri"/>
            </a:rPr>
            <a:t>Local Cluster Collaborative</a:t>
          </a:r>
        </a:p>
      </dgm:t>
    </dgm:pt>
    <dgm:pt modelId="{DDA79AEA-7884-45E2-9A10-B5D40443B884}" type="parTrans" cxnId="{6A95584C-0BA7-4FB5-967A-B9F985ABC29F}">
      <dgm:prSet/>
      <dgm:spPr/>
      <dgm:t>
        <a:bodyPr/>
        <a:lstStyle/>
        <a:p>
          <a:endParaRPr lang="en-GB"/>
        </a:p>
      </dgm:t>
    </dgm:pt>
    <dgm:pt modelId="{AE2A6E5E-1BDC-4DBE-9C09-E98D6EA64142}" type="sibTrans" cxnId="{6A95584C-0BA7-4FB5-967A-B9F985ABC29F}">
      <dgm:prSet/>
      <dgm:spPr>
        <a:blipFill>
          <a:blip xmlns:r="http://schemas.openxmlformats.org/officeDocument/2006/relationships" r:embed="rId12">
            <a:extLst>
              <a:ext uri="{28A0092B-C50C-407E-A947-70E740481C1C}">
                <a14:useLocalDpi xmlns:a14="http://schemas.microsoft.com/office/drawing/2010/main" val="0"/>
              </a:ext>
            </a:extLst>
          </a:blip>
          <a:srcRect/>
          <a:stretch>
            <a:fillRect l="-53000" r="-53000"/>
          </a:stretch>
        </a:blipFill>
      </dgm:spPr>
      <dgm:t>
        <a:bodyPr/>
        <a:lstStyle/>
        <a:p>
          <a:endParaRPr lang="en-GB"/>
        </a:p>
      </dgm:t>
    </dgm:pt>
    <dgm:pt modelId="{B24B4394-A535-401E-A841-35CBD837C27A}" type="pres">
      <dgm:prSet presAssocID="{1185F77F-0819-4230-80CD-EE11711D5DE1}" presName="Name0" presStyleCnt="0">
        <dgm:presLayoutVars>
          <dgm:chMax val="21"/>
          <dgm:chPref val="21"/>
        </dgm:presLayoutVars>
      </dgm:prSet>
      <dgm:spPr/>
    </dgm:pt>
    <dgm:pt modelId="{E7B4705A-BB21-4CC9-B66F-DC0D6C6A2BAB}" type="pres">
      <dgm:prSet presAssocID="{4493E852-5F75-43CC-81F8-8ECF4F853B22}" presName="text1" presStyleCnt="0"/>
      <dgm:spPr/>
    </dgm:pt>
    <dgm:pt modelId="{95E709BF-4D1C-4838-BB6B-B76032A77A6F}" type="pres">
      <dgm:prSet presAssocID="{4493E852-5F75-43CC-81F8-8ECF4F853B22}" presName="textRepeatNode" presStyleLbl="alignNode1" presStyleIdx="0" presStyleCnt="12">
        <dgm:presLayoutVars>
          <dgm:chMax val="0"/>
          <dgm:chPref val="0"/>
          <dgm:bulletEnabled val="1"/>
        </dgm:presLayoutVars>
      </dgm:prSet>
      <dgm:spPr/>
    </dgm:pt>
    <dgm:pt modelId="{70936BD1-EF95-4EA8-9CA3-F919F1D70976}" type="pres">
      <dgm:prSet presAssocID="{4493E852-5F75-43CC-81F8-8ECF4F853B22}" presName="textaccent1" presStyleCnt="0"/>
      <dgm:spPr/>
    </dgm:pt>
    <dgm:pt modelId="{2D43EB27-DE37-4C88-85CB-3FEA37D26E43}" type="pres">
      <dgm:prSet presAssocID="{4493E852-5F75-43CC-81F8-8ECF4F853B22}" presName="accentRepeatNode" presStyleLbl="solidAlignAcc1" presStyleIdx="0" presStyleCnt="24"/>
      <dgm:spPr/>
    </dgm:pt>
    <dgm:pt modelId="{28A04BFE-349F-49EC-817C-71C0E876EEF2}" type="pres">
      <dgm:prSet presAssocID="{C9A39A35-84A2-4E24-8A90-A0B64DB32373}" presName="image1" presStyleCnt="0"/>
      <dgm:spPr/>
    </dgm:pt>
    <dgm:pt modelId="{9138F7D0-3475-426C-90B3-0189D1A303D0}" type="pres">
      <dgm:prSet presAssocID="{C9A39A35-84A2-4E24-8A90-A0B64DB32373}" presName="imageRepeatNode" presStyleLbl="alignAcc1" presStyleIdx="0" presStyleCnt="12"/>
      <dgm:spPr/>
    </dgm:pt>
    <dgm:pt modelId="{D4DB49D4-B83D-4FCF-AC5A-8748EA5FAB5A}" type="pres">
      <dgm:prSet presAssocID="{C9A39A35-84A2-4E24-8A90-A0B64DB32373}" presName="imageaccent1" presStyleCnt="0"/>
      <dgm:spPr/>
    </dgm:pt>
    <dgm:pt modelId="{F00F05B4-1349-4E2C-98DF-785021DB5C74}" type="pres">
      <dgm:prSet presAssocID="{C9A39A35-84A2-4E24-8A90-A0B64DB32373}" presName="accentRepeatNode" presStyleLbl="solidAlignAcc1" presStyleIdx="1" presStyleCnt="24"/>
      <dgm:spPr/>
    </dgm:pt>
    <dgm:pt modelId="{B5A97A2D-D80F-4C32-9DF1-C9DC07260A08}" type="pres">
      <dgm:prSet presAssocID="{A8FECE6B-56C2-44D3-8A69-6E6A5F75B10B}" presName="text2" presStyleCnt="0"/>
      <dgm:spPr/>
    </dgm:pt>
    <dgm:pt modelId="{BCB36CDB-59AD-4F17-9AA3-77E86146D5F5}" type="pres">
      <dgm:prSet presAssocID="{A8FECE6B-56C2-44D3-8A69-6E6A5F75B10B}" presName="textRepeatNode" presStyleLbl="alignNode1" presStyleIdx="1" presStyleCnt="12">
        <dgm:presLayoutVars>
          <dgm:chMax val="0"/>
          <dgm:chPref val="0"/>
          <dgm:bulletEnabled val="1"/>
        </dgm:presLayoutVars>
      </dgm:prSet>
      <dgm:spPr/>
    </dgm:pt>
    <dgm:pt modelId="{395D08E4-0DC0-4F5D-8FB0-F13C40812786}" type="pres">
      <dgm:prSet presAssocID="{A8FECE6B-56C2-44D3-8A69-6E6A5F75B10B}" presName="textaccent2" presStyleCnt="0"/>
      <dgm:spPr/>
    </dgm:pt>
    <dgm:pt modelId="{EA85A08B-BE41-4A79-9A6A-FCE59AF95B6E}" type="pres">
      <dgm:prSet presAssocID="{A8FECE6B-56C2-44D3-8A69-6E6A5F75B10B}" presName="accentRepeatNode" presStyleLbl="solidAlignAcc1" presStyleIdx="2" presStyleCnt="24"/>
      <dgm:spPr/>
    </dgm:pt>
    <dgm:pt modelId="{3AB21950-06AD-4B87-8858-4160BDE6DC98}" type="pres">
      <dgm:prSet presAssocID="{2A5F456B-9F76-4BD7-9C5E-2B7C3318FC70}" presName="image2" presStyleCnt="0"/>
      <dgm:spPr/>
    </dgm:pt>
    <dgm:pt modelId="{4332F2C3-E4D9-4177-9893-43BB93C2338A}" type="pres">
      <dgm:prSet presAssocID="{2A5F456B-9F76-4BD7-9C5E-2B7C3318FC70}" presName="imageRepeatNode" presStyleLbl="alignAcc1" presStyleIdx="1" presStyleCnt="12"/>
      <dgm:spPr/>
    </dgm:pt>
    <dgm:pt modelId="{C91F8C3D-6904-499E-B52D-AC9D7BBC4095}" type="pres">
      <dgm:prSet presAssocID="{2A5F456B-9F76-4BD7-9C5E-2B7C3318FC70}" presName="imageaccent2" presStyleCnt="0"/>
      <dgm:spPr/>
    </dgm:pt>
    <dgm:pt modelId="{B1C2364D-4C16-4CB0-BA47-2B197B49E8FF}" type="pres">
      <dgm:prSet presAssocID="{2A5F456B-9F76-4BD7-9C5E-2B7C3318FC70}" presName="accentRepeatNode" presStyleLbl="solidAlignAcc1" presStyleIdx="3" presStyleCnt="24"/>
      <dgm:spPr/>
    </dgm:pt>
    <dgm:pt modelId="{FFB63725-0395-444B-9128-AEF2336933C9}" type="pres">
      <dgm:prSet presAssocID="{B302ED13-E295-4A97-94DE-8851D75FCFD8}" presName="text3" presStyleCnt="0"/>
      <dgm:spPr/>
    </dgm:pt>
    <dgm:pt modelId="{11227A37-6D86-4DA6-A280-030A97A8ABD9}" type="pres">
      <dgm:prSet presAssocID="{B302ED13-E295-4A97-94DE-8851D75FCFD8}" presName="textRepeatNode" presStyleLbl="alignNode1" presStyleIdx="2" presStyleCnt="12">
        <dgm:presLayoutVars>
          <dgm:chMax val="0"/>
          <dgm:chPref val="0"/>
          <dgm:bulletEnabled val="1"/>
        </dgm:presLayoutVars>
      </dgm:prSet>
      <dgm:spPr/>
    </dgm:pt>
    <dgm:pt modelId="{1E69F002-D80B-4341-AF6D-6F626278ABB5}" type="pres">
      <dgm:prSet presAssocID="{B302ED13-E295-4A97-94DE-8851D75FCFD8}" presName="textaccent3" presStyleCnt="0"/>
      <dgm:spPr/>
    </dgm:pt>
    <dgm:pt modelId="{D5D040A9-C885-462C-A8DB-2298012AC9E4}" type="pres">
      <dgm:prSet presAssocID="{B302ED13-E295-4A97-94DE-8851D75FCFD8}" presName="accentRepeatNode" presStyleLbl="solidAlignAcc1" presStyleIdx="4" presStyleCnt="24"/>
      <dgm:spPr/>
    </dgm:pt>
    <dgm:pt modelId="{8CCCAF4D-A38D-4E3D-BA4D-ECF4E272EB6F}" type="pres">
      <dgm:prSet presAssocID="{74A3320A-B80D-4871-B125-6613F689C4EB}" presName="image3" presStyleCnt="0"/>
      <dgm:spPr/>
    </dgm:pt>
    <dgm:pt modelId="{FDE1A88D-C0FA-48C6-AE1F-E832E7B1FBDE}" type="pres">
      <dgm:prSet presAssocID="{74A3320A-B80D-4871-B125-6613F689C4EB}" presName="imageRepeatNode" presStyleLbl="alignAcc1" presStyleIdx="2" presStyleCnt="12"/>
      <dgm:spPr/>
    </dgm:pt>
    <dgm:pt modelId="{37FAE631-1515-4902-8B16-C8C47A9CCF9D}" type="pres">
      <dgm:prSet presAssocID="{74A3320A-B80D-4871-B125-6613F689C4EB}" presName="imageaccent3" presStyleCnt="0"/>
      <dgm:spPr/>
    </dgm:pt>
    <dgm:pt modelId="{FA3AACEF-1606-46EE-A9FE-DA3267360C36}" type="pres">
      <dgm:prSet presAssocID="{74A3320A-B80D-4871-B125-6613F689C4EB}" presName="accentRepeatNode" presStyleLbl="solidAlignAcc1" presStyleIdx="5" presStyleCnt="24"/>
      <dgm:spPr/>
    </dgm:pt>
    <dgm:pt modelId="{E10FD72D-A198-43D4-977E-A81239AAC65B}" type="pres">
      <dgm:prSet presAssocID="{3A1E2706-48F1-4057-81BD-B678EE635A67}" presName="text4" presStyleCnt="0"/>
      <dgm:spPr/>
    </dgm:pt>
    <dgm:pt modelId="{64946FC3-B88E-4C43-A257-17FF8E5D7D8C}" type="pres">
      <dgm:prSet presAssocID="{3A1E2706-48F1-4057-81BD-B678EE635A67}" presName="textRepeatNode" presStyleLbl="alignNode1" presStyleIdx="3" presStyleCnt="12">
        <dgm:presLayoutVars>
          <dgm:chMax val="0"/>
          <dgm:chPref val="0"/>
          <dgm:bulletEnabled val="1"/>
        </dgm:presLayoutVars>
      </dgm:prSet>
      <dgm:spPr/>
    </dgm:pt>
    <dgm:pt modelId="{414DA5C0-7FD0-4587-8CB6-35DB019F81CA}" type="pres">
      <dgm:prSet presAssocID="{3A1E2706-48F1-4057-81BD-B678EE635A67}" presName="textaccent4" presStyleCnt="0"/>
      <dgm:spPr/>
    </dgm:pt>
    <dgm:pt modelId="{051121B8-E724-4FA0-81E1-85F432E6E090}" type="pres">
      <dgm:prSet presAssocID="{3A1E2706-48F1-4057-81BD-B678EE635A67}" presName="accentRepeatNode" presStyleLbl="solidAlignAcc1" presStyleIdx="6" presStyleCnt="24"/>
      <dgm:spPr/>
    </dgm:pt>
    <dgm:pt modelId="{043132DE-741A-41F5-BBA7-00DE54374E33}" type="pres">
      <dgm:prSet presAssocID="{F3A0CA6D-0C99-4A38-8FC9-6FD17ECC5617}" presName="image4" presStyleCnt="0"/>
      <dgm:spPr/>
    </dgm:pt>
    <dgm:pt modelId="{5179CFEC-690B-449A-BD05-00C04D16AB4F}" type="pres">
      <dgm:prSet presAssocID="{F3A0CA6D-0C99-4A38-8FC9-6FD17ECC5617}" presName="imageRepeatNode" presStyleLbl="alignAcc1" presStyleIdx="3" presStyleCnt="12"/>
      <dgm:spPr/>
    </dgm:pt>
    <dgm:pt modelId="{5DA47016-28F2-4A4B-B0CD-A4909DB81D21}" type="pres">
      <dgm:prSet presAssocID="{F3A0CA6D-0C99-4A38-8FC9-6FD17ECC5617}" presName="imageaccent4" presStyleCnt="0"/>
      <dgm:spPr/>
    </dgm:pt>
    <dgm:pt modelId="{35F12A23-F178-4581-A61A-932ED2CC4F1D}" type="pres">
      <dgm:prSet presAssocID="{F3A0CA6D-0C99-4A38-8FC9-6FD17ECC5617}" presName="accentRepeatNode" presStyleLbl="solidAlignAcc1" presStyleIdx="7" presStyleCnt="24"/>
      <dgm:spPr/>
    </dgm:pt>
    <dgm:pt modelId="{FBE6BB09-C3FE-48C7-A5C4-0C2CE4DE5350}" type="pres">
      <dgm:prSet presAssocID="{B2074721-B663-4E6D-A782-31595EEC363E}" presName="text5" presStyleCnt="0"/>
      <dgm:spPr/>
    </dgm:pt>
    <dgm:pt modelId="{7E91C7C2-4577-4CE2-9F3E-D12D0304CC57}" type="pres">
      <dgm:prSet presAssocID="{B2074721-B663-4E6D-A782-31595EEC363E}" presName="textRepeatNode" presStyleLbl="alignNode1" presStyleIdx="4" presStyleCnt="12">
        <dgm:presLayoutVars>
          <dgm:chMax val="0"/>
          <dgm:chPref val="0"/>
          <dgm:bulletEnabled val="1"/>
        </dgm:presLayoutVars>
      </dgm:prSet>
      <dgm:spPr/>
    </dgm:pt>
    <dgm:pt modelId="{1CCEC540-980C-49D6-951B-928ABBA6A622}" type="pres">
      <dgm:prSet presAssocID="{B2074721-B663-4E6D-A782-31595EEC363E}" presName="textaccent5" presStyleCnt="0"/>
      <dgm:spPr/>
    </dgm:pt>
    <dgm:pt modelId="{CA8FCDB4-58FF-4898-A671-947790A6E6A4}" type="pres">
      <dgm:prSet presAssocID="{B2074721-B663-4E6D-A782-31595EEC363E}" presName="accentRepeatNode" presStyleLbl="solidAlignAcc1" presStyleIdx="8" presStyleCnt="24"/>
      <dgm:spPr/>
    </dgm:pt>
    <dgm:pt modelId="{7C10AE5A-35BC-4985-8D20-478572671537}" type="pres">
      <dgm:prSet presAssocID="{376530E2-D14C-415A-A409-B2F7C207FE40}" presName="image5" presStyleCnt="0"/>
      <dgm:spPr/>
    </dgm:pt>
    <dgm:pt modelId="{96FBDC60-47DD-436B-B585-ECBE028807EF}" type="pres">
      <dgm:prSet presAssocID="{376530E2-D14C-415A-A409-B2F7C207FE40}" presName="imageRepeatNode" presStyleLbl="alignAcc1" presStyleIdx="4" presStyleCnt="12"/>
      <dgm:spPr/>
    </dgm:pt>
    <dgm:pt modelId="{EAADF5C6-7A46-46C3-9A2F-349E43652312}" type="pres">
      <dgm:prSet presAssocID="{376530E2-D14C-415A-A409-B2F7C207FE40}" presName="imageaccent5" presStyleCnt="0"/>
      <dgm:spPr/>
    </dgm:pt>
    <dgm:pt modelId="{CC82E681-A2BD-47F8-B7E0-76E841E4E86F}" type="pres">
      <dgm:prSet presAssocID="{376530E2-D14C-415A-A409-B2F7C207FE40}" presName="accentRepeatNode" presStyleLbl="solidAlignAcc1" presStyleIdx="9" presStyleCnt="24"/>
      <dgm:spPr/>
    </dgm:pt>
    <dgm:pt modelId="{EFFF4360-AFC9-4C2F-B1B5-CB2940AD7821}" type="pres">
      <dgm:prSet presAssocID="{4056774E-1153-49D0-A209-375D602261DA}" presName="text6" presStyleCnt="0"/>
      <dgm:spPr/>
    </dgm:pt>
    <dgm:pt modelId="{0D199CFE-6682-454C-9F03-2A90085520B1}" type="pres">
      <dgm:prSet presAssocID="{4056774E-1153-49D0-A209-375D602261DA}" presName="textRepeatNode" presStyleLbl="alignNode1" presStyleIdx="5" presStyleCnt="12">
        <dgm:presLayoutVars>
          <dgm:chMax val="0"/>
          <dgm:chPref val="0"/>
          <dgm:bulletEnabled val="1"/>
        </dgm:presLayoutVars>
      </dgm:prSet>
      <dgm:spPr/>
    </dgm:pt>
    <dgm:pt modelId="{2E30E497-C924-41BB-A27D-794824699E72}" type="pres">
      <dgm:prSet presAssocID="{4056774E-1153-49D0-A209-375D602261DA}" presName="textaccent6" presStyleCnt="0"/>
      <dgm:spPr/>
    </dgm:pt>
    <dgm:pt modelId="{47AA4889-D4FC-4ACD-94D0-B2B0310BCA9D}" type="pres">
      <dgm:prSet presAssocID="{4056774E-1153-49D0-A209-375D602261DA}" presName="accentRepeatNode" presStyleLbl="solidAlignAcc1" presStyleIdx="10" presStyleCnt="24"/>
      <dgm:spPr/>
    </dgm:pt>
    <dgm:pt modelId="{87072D2E-8B64-4AB1-A764-CCA6D7025DF7}" type="pres">
      <dgm:prSet presAssocID="{EA10797A-D6EB-4EFA-B5E2-E64A658378DF}" presName="image6" presStyleCnt="0"/>
      <dgm:spPr/>
    </dgm:pt>
    <dgm:pt modelId="{3A6ECD70-F752-4D11-8CCB-D47745E6303F}" type="pres">
      <dgm:prSet presAssocID="{EA10797A-D6EB-4EFA-B5E2-E64A658378DF}" presName="imageRepeatNode" presStyleLbl="alignAcc1" presStyleIdx="5" presStyleCnt="12"/>
      <dgm:spPr/>
    </dgm:pt>
    <dgm:pt modelId="{68353FD9-FE90-4D60-B767-E5E2E235F848}" type="pres">
      <dgm:prSet presAssocID="{EA10797A-D6EB-4EFA-B5E2-E64A658378DF}" presName="imageaccent6" presStyleCnt="0"/>
      <dgm:spPr/>
    </dgm:pt>
    <dgm:pt modelId="{86EE10C1-29E4-4130-A47B-8C59BC57F5D0}" type="pres">
      <dgm:prSet presAssocID="{EA10797A-D6EB-4EFA-B5E2-E64A658378DF}" presName="accentRepeatNode" presStyleLbl="solidAlignAcc1" presStyleIdx="11" presStyleCnt="24"/>
      <dgm:spPr/>
    </dgm:pt>
    <dgm:pt modelId="{50DA9CB1-4A9D-4857-9D34-7F6CB21FE245}" type="pres">
      <dgm:prSet presAssocID="{97D48E4B-34B3-4B73-96E4-F47D0FA8FB22}" presName="text7" presStyleCnt="0"/>
      <dgm:spPr/>
    </dgm:pt>
    <dgm:pt modelId="{902DD281-7429-4E6C-8274-BC68762A4754}" type="pres">
      <dgm:prSet presAssocID="{97D48E4B-34B3-4B73-96E4-F47D0FA8FB22}" presName="textRepeatNode" presStyleLbl="alignNode1" presStyleIdx="6" presStyleCnt="12">
        <dgm:presLayoutVars>
          <dgm:chMax val="0"/>
          <dgm:chPref val="0"/>
          <dgm:bulletEnabled val="1"/>
        </dgm:presLayoutVars>
      </dgm:prSet>
      <dgm:spPr/>
    </dgm:pt>
    <dgm:pt modelId="{96E1B5D4-48CF-4FDC-A5EF-AD84576C9FD0}" type="pres">
      <dgm:prSet presAssocID="{97D48E4B-34B3-4B73-96E4-F47D0FA8FB22}" presName="textaccent7" presStyleCnt="0"/>
      <dgm:spPr/>
    </dgm:pt>
    <dgm:pt modelId="{B6579EA9-B48F-414C-A710-85B8DD5810CC}" type="pres">
      <dgm:prSet presAssocID="{97D48E4B-34B3-4B73-96E4-F47D0FA8FB22}" presName="accentRepeatNode" presStyleLbl="solidAlignAcc1" presStyleIdx="12" presStyleCnt="24"/>
      <dgm:spPr/>
    </dgm:pt>
    <dgm:pt modelId="{4FF32045-9F14-4CEF-8A15-C8BF1D800A05}" type="pres">
      <dgm:prSet presAssocID="{318938BB-6A32-46A7-AA7F-08183C2E69EC}" presName="image7" presStyleCnt="0"/>
      <dgm:spPr/>
    </dgm:pt>
    <dgm:pt modelId="{FA5E3C84-4581-42AF-833C-F2DAF933C05B}" type="pres">
      <dgm:prSet presAssocID="{318938BB-6A32-46A7-AA7F-08183C2E69EC}" presName="imageRepeatNode" presStyleLbl="alignAcc1" presStyleIdx="6" presStyleCnt="12"/>
      <dgm:spPr/>
    </dgm:pt>
    <dgm:pt modelId="{B8E83A36-5B6F-4ED7-AFE6-1B3A658578E5}" type="pres">
      <dgm:prSet presAssocID="{318938BB-6A32-46A7-AA7F-08183C2E69EC}" presName="imageaccent7" presStyleCnt="0"/>
      <dgm:spPr/>
    </dgm:pt>
    <dgm:pt modelId="{7DF51A80-C2F5-4E4E-B58B-185219FB418E}" type="pres">
      <dgm:prSet presAssocID="{318938BB-6A32-46A7-AA7F-08183C2E69EC}" presName="accentRepeatNode" presStyleLbl="solidAlignAcc1" presStyleIdx="13" presStyleCnt="24"/>
      <dgm:spPr/>
    </dgm:pt>
    <dgm:pt modelId="{B8732186-D293-47A6-90DB-D5CE82C15233}" type="pres">
      <dgm:prSet presAssocID="{F35C72B6-811A-43F8-985F-A0E2992B6E53}" presName="text8" presStyleCnt="0"/>
      <dgm:spPr/>
    </dgm:pt>
    <dgm:pt modelId="{A7D3CFD1-ED5B-4F2F-8D5C-F780D360FBE9}" type="pres">
      <dgm:prSet presAssocID="{F35C72B6-811A-43F8-985F-A0E2992B6E53}" presName="textRepeatNode" presStyleLbl="alignNode1" presStyleIdx="7" presStyleCnt="12">
        <dgm:presLayoutVars>
          <dgm:chMax val="0"/>
          <dgm:chPref val="0"/>
          <dgm:bulletEnabled val="1"/>
        </dgm:presLayoutVars>
      </dgm:prSet>
      <dgm:spPr/>
    </dgm:pt>
    <dgm:pt modelId="{9286E3E7-02FA-4B77-A4FB-59FF15893707}" type="pres">
      <dgm:prSet presAssocID="{F35C72B6-811A-43F8-985F-A0E2992B6E53}" presName="textaccent8" presStyleCnt="0"/>
      <dgm:spPr/>
    </dgm:pt>
    <dgm:pt modelId="{79341CAA-FF39-4B15-BDEC-92E9D696B1AD}" type="pres">
      <dgm:prSet presAssocID="{F35C72B6-811A-43F8-985F-A0E2992B6E53}" presName="accentRepeatNode" presStyleLbl="solidAlignAcc1" presStyleIdx="14" presStyleCnt="24"/>
      <dgm:spPr/>
    </dgm:pt>
    <dgm:pt modelId="{E8FC63A5-7CDE-40FE-856B-450B5BD81235}" type="pres">
      <dgm:prSet presAssocID="{818CF439-7E69-4ABF-9304-2E2F050B4FC6}" presName="image8" presStyleCnt="0"/>
      <dgm:spPr/>
    </dgm:pt>
    <dgm:pt modelId="{5CF6B82A-5D56-4F8B-B5FE-5DAD78272934}" type="pres">
      <dgm:prSet presAssocID="{818CF439-7E69-4ABF-9304-2E2F050B4FC6}" presName="imageRepeatNode" presStyleLbl="alignAcc1" presStyleIdx="7" presStyleCnt="12"/>
      <dgm:spPr/>
    </dgm:pt>
    <dgm:pt modelId="{4A5526F7-AF8E-4BA2-B4A4-211836F8BBE9}" type="pres">
      <dgm:prSet presAssocID="{818CF439-7E69-4ABF-9304-2E2F050B4FC6}" presName="imageaccent8" presStyleCnt="0"/>
      <dgm:spPr/>
    </dgm:pt>
    <dgm:pt modelId="{EA92BA01-068B-417A-BDB0-B80479DF43AE}" type="pres">
      <dgm:prSet presAssocID="{818CF439-7E69-4ABF-9304-2E2F050B4FC6}" presName="accentRepeatNode" presStyleLbl="solidAlignAcc1" presStyleIdx="15" presStyleCnt="24"/>
      <dgm:spPr/>
    </dgm:pt>
    <dgm:pt modelId="{61FDD8B1-42FA-4E80-A951-113EB34D69AD}" type="pres">
      <dgm:prSet presAssocID="{E4EF5870-6F11-400F-BEDF-302382D58099}" presName="text9" presStyleCnt="0"/>
      <dgm:spPr/>
    </dgm:pt>
    <dgm:pt modelId="{0690718A-55B7-4A2A-8541-07679213CA52}" type="pres">
      <dgm:prSet presAssocID="{E4EF5870-6F11-400F-BEDF-302382D58099}" presName="textRepeatNode" presStyleLbl="alignNode1" presStyleIdx="8" presStyleCnt="12">
        <dgm:presLayoutVars>
          <dgm:chMax val="0"/>
          <dgm:chPref val="0"/>
          <dgm:bulletEnabled val="1"/>
        </dgm:presLayoutVars>
      </dgm:prSet>
      <dgm:spPr/>
    </dgm:pt>
    <dgm:pt modelId="{634CDDD0-07A4-4AF7-AF76-7513D98C75F0}" type="pres">
      <dgm:prSet presAssocID="{E4EF5870-6F11-400F-BEDF-302382D58099}" presName="textaccent9" presStyleCnt="0"/>
      <dgm:spPr/>
    </dgm:pt>
    <dgm:pt modelId="{6B3745FE-0AA8-480B-A55C-7B692503EECC}" type="pres">
      <dgm:prSet presAssocID="{E4EF5870-6F11-400F-BEDF-302382D58099}" presName="accentRepeatNode" presStyleLbl="solidAlignAcc1" presStyleIdx="16" presStyleCnt="24"/>
      <dgm:spPr/>
    </dgm:pt>
    <dgm:pt modelId="{6B130CE3-20A1-4537-93BF-CF28B51203C0}" type="pres">
      <dgm:prSet presAssocID="{39AB6992-9E45-4C17-BDF1-58A1C8026976}" presName="image9" presStyleCnt="0"/>
      <dgm:spPr/>
    </dgm:pt>
    <dgm:pt modelId="{327B190D-530D-4E55-A487-896CE08523B5}" type="pres">
      <dgm:prSet presAssocID="{39AB6992-9E45-4C17-BDF1-58A1C8026976}" presName="imageRepeatNode" presStyleLbl="alignAcc1" presStyleIdx="8" presStyleCnt="12"/>
      <dgm:spPr/>
    </dgm:pt>
    <dgm:pt modelId="{6BA04FE4-00DA-4E65-B0BA-33DF2D247C1E}" type="pres">
      <dgm:prSet presAssocID="{39AB6992-9E45-4C17-BDF1-58A1C8026976}" presName="imageaccent9" presStyleCnt="0"/>
      <dgm:spPr/>
    </dgm:pt>
    <dgm:pt modelId="{29E07893-8A1B-4C1E-BFC6-02F4B8177F31}" type="pres">
      <dgm:prSet presAssocID="{39AB6992-9E45-4C17-BDF1-58A1C8026976}" presName="accentRepeatNode" presStyleLbl="solidAlignAcc1" presStyleIdx="17" presStyleCnt="24"/>
      <dgm:spPr/>
    </dgm:pt>
    <dgm:pt modelId="{22D9C18D-C3F6-48CC-8F1B-185CC72D4B72}" type="pres">
      <dgm:prSet presAssocID="{1A799BCD-7B1C-4B62-88FD-3117F6B491A6}" presName="text10" presStyleCnt="0"/>
      <dgm:spPr/>
    </dgm:pt>
    <dgm:pt modelId="{B6871B76-5C5D-461F-8C97-E0EB08266A47}" type="pres">
      <dgm:prSet presAssocID="{1A799BCD-7B1C-4B62-88FD-3117F6B491A6}" presName="textRepeatNode" presStyleLbl="alignNode1" presStyleIdx="9" presStyleCnt="12">
        <dgm:presLayoutVars>
          <dgm:chMax val="0"/>
          <dgm:chPref val="0"/>
          <dgm:bulletEnabled val="1"/>
        </dgm:presLayoutVars>
      </dgm:prSet>
      <dgm:spPr/>
    </dgm:pt>
    <dgm:pt modelId="{23DBD271-BF87-4DFD-A634-8014980138BA}" type="pres">
      <dgm:prSet presAssocID="{1A799BCD-7B1C-4B62-88FD-3117F6B491A6}" presName="textaccent10" presStyleCnt="0"/>
      <dgm:spPr/>
    </dgm:pt>
    <dgm:pt modelId="{DC84ED7E-BD15-417D-A97D-1812FEB5D319}" type="pres">
      <dgm:prSet presAssocID="{1A799BCD-7B1C-4B62-88FD-3117F6B491A6}" presName="accentRepeatNode" presStyleLbl="solidAlignAcc1" presStyleIdx="18" presStyleCnt="24"/>
      <dgm:spPr/>
    </dgm:pt>
    <dgm:pt modelId="{359F9297-5BDA-4A8C-B497-B4046DCA1AEE}" type="pres">
      <dgm:prSet presAssocID="{D7C0D476-EA3A-485E-871C-CF0D83E2A398}" presName="image10" presStyleCnt="0"/>
      <dgm:spPr/>
    </dgm:pt>
    <dgm:pt modelId="{6FB8552D-31B1-4F8F-B241-BCE9FDA83A57}" type="pres">
      <dgm:prSet presAssocID="{D7C0D476-EA3A-485E-871C-CF0D83E2A398}" presName="imageRepeatNode" presStyleLbl="alignAcc1" presStyleIdx="9" presStyleCnt="12"/>
      <dgm:spPr/>
    </dgm:pt>
    <dgm:pt modelId="{CF2E8EC4-CCCC-4F8F-A219-EFC832073289}" type="pres">
      <dgm:prSet presAssocID="{D7C0D476-EA3A-485E-871C-CF0D83E2A398}" presName="imageaccent10" presStyleCnt="0"/>
      <dgm:spPr/>
    </dgm:pt>
    <dgm:pt modelId="{86872D20-6296-49F8-8848-38846B97A9D9}" type="pres">
      <dgm:prSet presAssocID="{D7C0D476-EA3A-485E-871C-CF0D83E2A398}" presName="accentRepeatNode" presStyleLbl="solidAlignAcc1" presStyleIdx="19" presStyleCnt="24"/>
      <dgm:spPr/>
    </dgm:pt>
    <dgm:pt modelId="{BBE14F64-C201-490F-A04A-F3D0CE8BC276}" type="pres">
      <dgm:prSet presAssocID="{120A55BB-5333-4F07-ACE2-DB4AEFF58B79}" presName="text11" presStyleCnt="0"/>
      <dgm:spPr/>
    </dgm:pt>
    <dgm:pt modelId="{0774ED17-2E7F-4AE3-924E-0C1D3CD25325}" type="pres">
      <dgm:prSet presAssocID="{120A55BB-5333-4F07-ACE2-DB4AEFF58B79}" presName="textRepeatNode" presStyleLbl="alignNode1" presStyleIdx="10" presStyleCnt="12">
        <dgm:presLayoutVars>
          <dgm:chMax val="0"/>
          <dgm:chPref val="0"/>
          <dgm:bulletEnabled val="1"/>
        </dgm:presLayoutVars>
      </dgm:prSet>
      <dgm:spPr/>
    </dgm:pt>
    <dgm:pt modelId="{66B05547-3DC2-413E-95CB-A428170A0959}" type="pres">
      <dgm:prSet presAssocID="{120A55BB-5333-4F07-ACE2-DB4AEFF58B79}" presName="textaccent11" presStyleCnt="0"/>
      <dgm:spPr/>
    </dgm:pt>
    <dgm:pt modelId="{8A766F48-94C4-4607-AA26-C7F719B5BBBB}" type="pres">
      <dgm:prSet presAssocID="{120A55BB-5333-4F07-ACE2-DB4AEFF58B79}" presName="accentRepeatNode" presStyleLbl="solidAlignAcc1" presStyleIdx="20" presStyleCnt="24"/>
      <dgm:spPr/>
    </dgm:pt>
    <dgm:pt modelId="{A70987DD-22E0-482E-837F-5C7FC7D89D07}" type="pres">
      <dgm:prSet presAssocID="{7E52E2A4-4EE8-418C-9A30-BA75A7EDC0AD}" presName="image11" presStyleCnt="0"/>
      <dgm:spPr/>
    </dgm:pt>
    <dgm:pt modelId="{DB93EFAB-48D4-4D22-9344-C34FED7890EE}" type="pres">
      <dgm:prSet presAssocID="{7E52E2A4-4EE8-418C-9A30-BA75A7EDC0AD}" presName="imageRepeatNode" presStyleLbl="alignAcc1" presStyleIdx="10" presStyleCnt="12"/>
      <dgm:spPr/>
    </dgm:pt>
    <dgm:pt modelId="{77E97BEC-4A7D-4669-A261-B93566662651}" type="pres">
      <dgm:prSet presAssocID="{7E52E2A4-4EE8-418C-9A30-BA75A7EDC0AD}" presName="imageaccent11" presStyleCnt="0"/>
      <dgm:spPr/>
    </dgm:pt>
    <dgm:pt modelId="{247AF558-70A5-4398-B487-141A6686AFE1}" type="pres">
      <dgm:prSet presAssocID="{7E52E2A4-4EE8-418C-9A30-BA75A7EDC0AD}" presName="accentRepeatNode" presStyleLbl="solidAlignAcc1" presStyleIdx="21" presStyleCnt="24"/>
      <dgm:spPr/>
    </dgm:pt>
    <dgm:pt modelId="{F7838E83-BE35-47C3-8764-3F3744B1A3F9}" type="pres">
      <dgm:prSet presAssocID="{5657FD8B-F3B2-49C8-AAF8-67F17B894BD0}" presName="text12" presStyleCnt="0"/>
      <dgm:spPr/>
    </dgm:pt>
    <dgm:pt modelId="{28BC34BC-D94C-4DC9-AA22-CA405D35939D}" type="pres">
      <dgm:prSet presAssocID="{5657FD8B-F3B2-49C8-AAF8-67F17B894BD0}" presName="textRepeatNode" presStyleLbl="alignNode1" presStyleIdx="11" presStyleCnt="12">
        <dgm:presLayoutVars>
          <dgm:chMax val="0"/>
          <dgm:chPref val="0"/>
          <dgm:bulletEnabled val="1"/>
        </dgm:presLayoutVars>
      </dgm:prSet>
      <dgm:spPr/>
    </dgm:pt>
    <dgm:pt modelId="{9965DBB0-3B3D-4454-9471-220C269AABC1}" type="pres">
      <dgm:prSet presAssocID="{5657FD8B-F3B2-49C8-AAF8-67F17B894BD0}" presName="textaccent12" presStyleCnt="0"/>
      <dgm:spPr/>
    </dgm:pt>
    <dgm:pt modelId="{1895C3DA-781E-4A38-BED7-ED5367AD499F}" type="pres">
      <dgm:prSet presAssocID="{5657FD8B-F3B2-49C8-AAF8-67F17B894BD0}" presName="accentRepeatNode" presStyleLbl="solidAlignAcc1" presStyleIdx="22" presStyleCnt="24"/>
      <dgm:spPr/>
    </dgm:pt>
    <dgm:pt modelId="{4BA39002-B1CB-44DB-8CDC-49EA089E2AFF}" type="pres">
      <dgm:prSet presAssocID="{AE2A6E5E-1BDC-4DBE-9C09-E98D6EA64142}" presName="image12" presStyleCnt="0"/>
      <dgm:spPr/>
    </dgm:pt>
    <dgm:pt modelId="{AC485995-7B90-4546-ACF7-92DF51C433C4}" type="pres">
      <dgm:prSet presAssocID="{AE2A6E5E-1BDC-4DBE-9C09-E98D6EA64142}" presName="imageRepeatNode" presStyleLbl="alignAcc1" presStyleIdx="11" presStyleCnt="12"/>
      <dgm:spPr/>
    </dgm:pt>
    <dgm:pt modelId="{2458B044-A932-4C39-9AB6-5FD42A6A87C0}" type="pres">
      <dgm:prSet presAssocID="{AE2A6E5E-1BDC-4DBE-9C09-E98D6EA64142}" presName="imageaccent12" presStyleCnt="0"/>
      <dgm:spPr/>
    </dgm:pt>
    <dgm:pt modelId="{A7D5542E-9C02-4578-BA8A-90C8F2AD2E62}" type="pres">
      <dgm:prSet presAssocID="{AE2A6E5E-1BDC-4DBE-9C09-E98D6EA64142}" presName="accentRepeatNode" presStyleLbl="solidAlignAcc1" presStyleIdx="23" presStyleCnt="24"/>
      <dgm:spPr/>
    </dgm:pt>
  </dgm:ptLst>
  <dgm:cxnLst>
    <dgm:cxn modelId="{FD7A8100-4F76-4680-B059-FF172CAEFC02}" srcId="{1185F77F-0819-4230-80CD-EE11711D5DE1}" destId="{A8FECE6B-56C2-44D3-8A69-6E6A5F75B10B}" srcOrd="1" destOrd="0" parTransId="{0EC89189-C2D3-4115-B67D-7D5613771E62}" sibTransId="{2A5F456B-9F76-4BD7-9C5E-2B7C3318FC70}"/>
    <dgm:cxn modelId="{D12D9B04-CA89-471E-A459-C3A5E39F3AF9}" type="presOf" srcId="{120A55BB-5333-4F07-ACE2-DB4AEFF58B79}" destId="{0774ED17-2E7F-4AE3-924E-0C1D3CD25325}" srcOrd="0" destOrd="0" presId="urn:microsoft.com/office/officeart/2008/layout/HexagonCluster"/>
    <dgm:cxn modelId="{9D686507-B001-4D58-B1DC-9A33A7811173}" type="presOf" srcId="{74A3320A-B80D-4871-B125-6613F689C4EB}" destId="{FDE1A88D-C0FA-48C6-AE1F-E832E7B1FBDE}" srcOrd="0" destOrd="0" presId="urn:microsoft.com/office/officeart/2008/layout/HexagonCluster"/>
    <dgm:cxn modelId="{B0F68D09-4C3C-4201-B732-5D45D75A9CF2}" type="presOf" srcId="{B2074721-B663-4E6D-A782-31595EEC363E}" destId="{7E91C7C2-4577-4CE2-9F3E-D12D0304CC57}" srcOrd="0" destOrd="0" presId="urn:microsoft.com/office/officeart/2008/layout/HexagonCluster"/>
    <dgm:cxn modelId="{3427E10B-3F40-4375-95EF-B6FF2C0995FF}" srcId="{1185F77F-0819-4230-80CD-EE11711D5DE1}" destId="{B302ED13-E295-4A97-94DE-8851D75FCFD8}" srcOrd="2" destOrd="0" parTransId="{E24E0DA1-1706-4DE0-919B-82408ACEEA47}" sibTransId="{74A3320A-B80D-4871-B125-6613F689C4EB}"/>
    <dgm:cxn modelId="{B3210510-CBA5-4244-9D9B-B53D66A7B44D}" srcId="{1185F77F-0819-4230-80CD-EE11711D5DE1}" destId="{B2074721-B663-4E6D-A782-31595EEC363E}" srcOrd="4" destOrd="0" parTransId="{5F67DF0E-0E62-4FD1-B980-7B44D2577CC9}" sibTransId="{376530E2-D14C-415A-A409-B2F7C207FE40}"/>
    <dgm:cxn modelId="{DFD52224-C664-4675-A705-B415E114A14D}" type="presOf" srcId="{1185F77F-0819-4230-80CD-EE11711D5DE1}" destId="{B24B4394-A535-401E-A841-35CBD837C27A}" srcOrd="0" destOrd="0" presId="urn:microsoft.com/office/officeart/2008/layout/HexagonCluster"/>
    <dgm:cxn modelId="{E1389C36-098D-4F76-AA57-4E1D74E3982E}" type="presOf" srcId="{EA10797A-D6EB-4EFA-B5E2-E64A658378DF}" destId="{3A6ECD70-F752-4D11-8CCB-D47745E6303F}" srcOrd="0" destOrd="0" presId="urn:microsoft.com/office/officeart/2008/layout/HexagonCluster"/>
    <dgm:cxn modelId="{DE714738-7D04-49A9-93CD-6B057044FC02}" type="presOf" srcId="{B302ED13-E295-4A97-94DE-8851D75FCFD8}" destId="{11227A37-6D86-4DA6-A280-030A97A8ABD9}" srcOrd="0" destOrd="0" presId="urn:microsoft.com/office/officeart/2008/layout/HexagonCluster"/>
    <dgm:cxn modelId="{E5752D5B-9CBE-4085-BBFD-97742B101B46}" type="presOf" srcId="{376530E2-D14C-415A-A409-B2F7C207FE40}" destId="{96FBDC60-47DD-436B-B585-ECBE028807EF}" srcOrd="0" destOrd="0" presId="urn:microsoft.com/office/officeart/2008/layout/HexagonCluster"/>
    <dgm:cxn modelId="{2419455F-0F23-4312-AA14-20E5BA7B828C}" srcId="{1185F77F-0819-4230-80CD-EE11711D5DE1}" destId="{E4EF5870-6F11-400F-BEDF-302382D58099}" srcOrd="8" destOrd="0" parTransId="{2793EA4F-C2BB-4931-ABB0-47FF01107ADD}" sibTransId="{39AB6992-9E45-4C17-BDF1-58A1C8026976}"/>
    <dgm:cxn modelId="{2B9F9862-F559-4733-A169-E3F52610C4F2}" type="presOf" srcId="{AE2A6E5E-1BDC-4DBE-9C09-E98D6EA64142}" destId="{AC485995-7B90-4546-ACF7-92DF51C433C4}" srcOrd="0" destOrd="0" presId="urn:microsoft.com/office/officeart/2008/layout/HexagonCluster"/>
    <dgm:cxn modelId="{E3A7B345-3D18-4F54-B836-6CC4EFE9999F}" type="presOf" srcId="{4056774E-1153-49D0-A209-375D602261DA}" destId="{0D199CFE-6682-454C-9F03-2A90085520B1}" srcOrd="0" destOrd="0" presId="urn:microsoft.com/office/officeart/2008/layout/HexagonCluster"/>
    <dgm:cxn modelId="{C7C9B868-6669-46D4-980B-56081C7770AF}" type="presOf" srcId="{2A5F456B-9F76-4BD7-9C5E-2B7C3318FC70}" destId="{4332F2C3-E4D9-4177-9893-43BB93C2338A}" srcOrd="0" destOrd="0" presId="urn:microsoft.com/office/officeart/2008/layout/HexagonCluster"/>
    <dgm:cxn modelId="{9F595D69-CA5C-4F5B-ADFF-296AED062653}" type="presOf" srcId="{3A1E2706-48F1-4057-81BD-B678EE635A67}" destId="{64946FC3-B88E-4C43-A257-17FF8E5D7D8C}" srcOrd="0" destOrd="0" presId="urn:microsoft.com/office/officeart/2008/layout/HexagonCluster"/>
    <dgm:cxn modelId="{D64C874A-11F1-4F5D-8660-D1EB0285C0D5}" srcId="{1185F77F-0819-4230-80CD-EE11711D5DE1}" destId="{97D48E4B-34B3-4B73-96E4-F47D0FA8FB22}" srcOrd="6" destOrd="0" parTransId="{24691D91-4C47-4A14-A140-D705AB5ACC76}" sibTransId="{318938BB-6A32-46A7-AA7F-08183C2E69EC}"/>
    <dgm:cxn modelId="{6A95584C-0BA7-4FB5-967A-B9F985ABC29F}" srcId="{1185F77F-0819-4230-80CD-EE11711D5DE1}" destId="{5657FD8B-F3B2-49C8-AAF8-67F17B894BD0}" srcOrd="11" destOrd="0" parTransId="{DDA79AEA-7884-45E2-9A10-B5D40443B884}" sibTransId="{AE2A6E5E-1BDC-4DBE-9C09-E98D6EA64142}"/>
    <dgm:cxn modelId="{7D425D4D-2349-4907-8139-6093B2A6C028}" type="presOf" srcId="{7E52E2A4-4EE8-418C-9A30-BA75A7EDC0AD}" destId="{DB93EFAB-48D4-4D22-9344-C34FED7890EE}" srcOrd="0" destOrd="0" presId="urn:microsoft.com/office/officeart/2008/layout/HexagonCluster"/>
    <dgm:cxn modelId="{CA63C44D-6E2A-4D8C-B415-2AE1B7F0FF15}" type="presOf" srcId="{39AB6992-9E45-4C17-BDF1-58A1C8026976}" destId="{327B190D-530D-4E55-A487-896CE08523B5}" srcOrd="0" destOrd="0" presId="urn:microsoft.com/office/officeart/2008/layout/HexagonCluster"/>
    <dgm:cxn modelId="{3CD6C654-1769-48E1-A67C-B425A8D678AC}" type="presOf" srcId="{4493E852-5F75-43CC-81F8-8ECF4F853B22}" destId="{95E709BF-4D1C-4838-BB6B-B76032A77A6F}" srcOrd="0" destOrd="0" presId="urn:microsoft.com/office/officeart/2008/layout/HexagonCluster"/>
    <dgm:cxn modelId="{2A284C55-37EC-4078-B3CE-D8DB475FD25E}" type="presOf" srcId="{C9A39A35-84A2-4E24-8A90-A0B64DB32373}" destId="{9138F7D0-3475-426C-90B3-0189D1A303D0}" srcOrd="0" destOrd="0" presId="urn:microsoft.com/office/officeart/2008/layout/HexagonCluster"/>
    <dgm:cxn modelId="{84C12359-83A0-417F-981D-A2DA7916F30F}" srcId="{1185F77F-0819-4230-80CD-EE11711D5DE1}" destId="{120A55BB-5333-4F07-ACE2-DB4AEFF58B79}" srcOrd="10" destOrd="0" parTransId="{2566704D-F383-475C-85AE-E9DD9A8B54D6}" sibTransId="{7E52E2A4-4EE8-418C-9A30-BA75A7EDC0AD}"/>
    <dgm:cxn modelId="{3D024092-0836-4CF2-B11F-F209705FF1DD}" type="presOf" srcId="{318938BB-6A32-46A7-AA7F-08183C2E69EC}" destId="{FA5E3C84-4581-42AF-833C-F2DAF933C05B}" srcOrd="0" destOrd="0" presId="urn:microsoft.com/office/officeart/2008/layout/HexagonCluster"/>
    <dgm:cxn modelId="{FCF20593-C1B7-4A2E-9C1E-3293480F2103}" type="presOf" srcId="{818CF439-7E69-4ABF-9304-2E2F050B4FC6}" destId="{5CF6B82A-5D56-4F8B-B5FE-5DAD78272934}" srcOrd="0" destOrd="0" presId="urn:microsoft.com/office/officeart/2008/layout/HexagonCluster"/>
    <dgm:cxn modelId="{28CE7B99-984C-4C43-A8C9-AC23735333D8}" type="presOf" srcId="{97D48E4B-34B3-4B73-96E4-F47D0FA8FB22}" destId="{902DD281-7429-4E6C-8274-BC68762A4754}" srcOrd="0" destOrd="0" presId="urn:microsoft.com/office/officeart/2008/layout/HexagonCluster"/>
    <dgm:cxn modelId="{C84822A3-B098-4995-B0A5-0B726BEA570F}" srcId="{1185F77F-0819-4230-80CD-EE11711D5DE1}" destId="{F35C72B6-811A-43F8-985F-A0E2992B6E53}" srcOrd="7" destOrd="0" parTransId="{FAFE81C1-1712-489C-9507-738DF70E2C1A}" sibTransId="{818CF439-7E69-4ABF-9304-2E2F050B4FC6}"/>
    <dgm:cxn modelId="{7CE65FAA-8808-4E31-91C4-1448491712F8}" srcId="{1185F77F-0819-4230-80CD-EE11711D5DE1}" destId="{3A1E2706-48F1-4057-81BD-B678EE635A67}" srcOrd="3" destOrd="0" parTransId="{AEC03698-4377-4E1D-81A1-60458A486743}" sibTransId="{F3A0CA6D-0C99-4A38-8FC9-6FD17ECC5617}"/>
    <dgm:cxn modelId="{FF2003BD-CBB3-45EA-9DC8-5A4936E5D208}" type="presOf" srcId="{F35C72B6-811A-43F8-985F-A0E2992B6E53}" destId="{A7D3CFD1-ED5B-4F2F-8D5C-F780D360FBE9}" srcOrd="0" destOrd="0" presId="urn:microsoft.com/office/officeart/2008/layout/HexagonCluster"/>
    <dgm:cxn modelId="{4561CAC8-1392-405D-AE6A-487ACF9AA264}" type="presOf" srcId="{E4EF5870-6F11-400F-BEDF-302382D58099}" destId="{0690718A-55B7-4A2A-8541-07679213CA52}" srcOrd="0" destOrd="0" presId="urn:microsoft.com/office/officeart/2008/layout/HexagonCluster"/>
    <dgm:cxn modelId="{76A898CA-F8C3-45A9-A9F4-A69F6C419827}" srcId="{1185F77F-0819-4230-80CD-EE11711D5DE1}" destId="{1A799BCD-7B1C-4B62-88FD-3117F6B491A6}" srcOrd="9" destOrd="0" parTransId="{F346B4C1-30C6-474D-8A9B-53A634E1FF86}" sibTransId="{D7C0D476-EA3A-485E-871C-CF0D83E2A398}"/>
    <dgm:cxn modelId="{B3C82AD0-B879-442B-B23A-FEEA8F16EFDA}" type="presOf" srcId="{A8FECE6B-56C2-44D3-8A69-6E6A5F75B10B}" destId="{BCB36CDB-59AD-4F17-9AA3-77E86146D5F5}" srcOrd="0" destOrd="0" presId="urn:microsoft.com/office/officeart/2008/layout/HexagonCluster"/>
    <dgm:cxn modelId="{2D1AADD5-968E-4FAF-BC75-10C72D20F6D9}" type="presOf" srcId="{5657FD8B-F3B2-49C8-AAF8-67F17B894BD0}" destId="{28BC34BC-D94C-4DC9-AA22-CA405D35939D}" srcOrd="0" destOrd="0" presId="urn:microsoft.com/office/officeart/2008/layout/HexagonCluster"/>
    <dgm:cxn modelId="{BF1072DB-3BC4-4459-9FBF-DF96EFA2FCC9}" srcId="{1185F77F-0819-4230-80CD-EE11711D5DE1}" destId="{4493E852-5F75-43CC-81F8-8ECF4F853B22}" srcOrd="0" destOrd="0" parTransId="{70D27743-10D1-4F04-A690-2A64B60B3B00}" sibTransId="{C9A39A35-84A2-4E24-8A90-A0B64DB32373}"/>
    <dgm:cxn modelId="{E19C7EDB-1B93-4894-B0EE-76BB6F9F798F}" type="presOf" srcId="{1A799BCD-7B1C-4B62-88FD-3117F6B491A6}" destId="{B6871B76-5C5D-461F-8C97-E0EB08266A47}" srcOrd="0" destOrd="0" presId="urn:microsoft.com/office/officeart/2008/layout/HexagonCluster"/>
    <dgm:cxn modelId="{CE47C1E1-DBBC-4623-B6D8-4732366228DD}" type="presOf" srcId="{D7C0D476-EA3A-485E-871C-CF0D83E2A398}" destId="{6FB8552D-31B1-4F8F-B241-BCE9FDA83A57}" srcOrd="0" destOrd="0" presId="urn:microsoft.com/office/officeart/2008/layout/HexagonCluster"/>
    <dgm:cxn modelId="{BF6CECF9-3905-4A2F-AC13-EBF4AED93C42}" srcId="{1185F77F-0819-4230-80CD-EE11711D5DE1}" destId="{4056774E-1153-49D0-A209-375D602261DA}" srcOrd="5" destOrd="0" parTransId="{DF82BEBA-7580-4CB1-BF3D-F257F44FE94A}" sibTransId="{EA10797A-D6EB-4EFA-B5E2-E64A658378DF}"/>
    <dgm:cxn modelId="{0911E8FE-4426-4E50-99A1-DC369C91D49C}" type="presOf" srcId="{F3A0CA6D-0C99-4A38-8FC9-6FD17ECC5617}" destId="{5179CFEC-690B-449A-BD05-00C04D16AB4F}" srcOrd="0" destOrd="0" presId="urn:microsoft.com/office/officeart/2008/layout/HexagonCluster"/>
    <dgm:cxn modelId="{7763806F-0834-47BB-9B30-A76A917D0AFD}" type="presParOf" srcId="{B24B4394-A535-401E-A841-35CBD837C27A}" destId="{E7B4705A-BB21-4CC9-B66F-DC0D6C6A2BAB}" srcOrd="0" destOrd="0" presId="urn:microsoft.com/office/officeart/2008/layout/HexagonCluster"/>
    <dgm:cxn modelId="{538D6246-B8D8-4803-ADCD-2C9ADB05ADBB}" type="presParOf" srcId="{E7B4705A-BB21-4CC9-B66F-DC0D6C6A2BAB}" destId="{95E709BF-4D1C-4838-BB6B-B76032A77A6F}" srcOrd="0" destOrd="0" presId="urn:microsoft.com/office/officeart/2008/layout/HexagonCluster"/>
    <dgm:cxn modelId="{BD7FFD48-5738-4855-957F-B3B940E97B03}" type="presParOf" srcId="{B24B4394-A535-401E-A841-35CBD837C27A}" destId="{70936BD1-EF95-4EA8-9CA3-F919F1D70976}" srcOrd="1" destOrd="0" presId="urn:microsoft.com/office/officeart/2008/layout/HexagonCluster"/>
    <dgm:cxn modelId="{4DA7B59A-50D1-49FF-97F4-786C136C73C2}" type="presParOf" srcId="{70936BD1-EF95-4EA8-9CA3-F919F1D70976}" destId="{2D43EB27-DE37-4C88-85CB-3FEA37D26E43}" srcOrd="0" destOrd="0" presId="urn:microsoft.com/office/officeart/2008/layout/HexagonCluster"/>
    <dgm:cxn modelId="{044777CF-6A19-4571-A69A-CD5CBA7FC99F}" type="presParOf" srcId="{B24B4394-A535-401E-A841-35CBD837C27A}" destId="{28A04BFE-349F-49EC-817C-71C0E876EEF2}" srcOrd="2" destOrd="0" presId="urn:microsoft.com/office/officeart/2008/layout/HexagonCluster"/>
    <dgm:cxn modelId="{B6E5FBEB-F6CE-4776-866E-A49C09043ABA}" type="presParOf" srcId="{28A04BFE-349F-49EC-817C-71C0E876EEF2}" destId="{9138F7D0-3475-426C-90B3-0189D1A303D0}" srcOrd="0" destOrd="0" presId="urn:microsoft.com/office/officeart/2008/layout/HexagonCluster"/>
    <dgm:cxn modelId="{4BC5A923-ED64-40CA-90DD-EC5E9D8CB5D0}" type="presParOf" srcId="{B24B4394-A535-401E-A841-35CBD837C27A}" destId="{D4DB49D4-B83D-4FCF-AC5A-8748EA5FAB5A}" srcOrd="3" destOrd="0" presId="urn:microsoft.com/office/officeart/2008/layout/HexagonCluster"/>
    <dgm:cxn modelId="{19D0171B-46D8-460C-B21B-C6F5F503D377}" type="presParOf" srcId="{D4DB49D4-B83D-4FCF-AC5A-8748EA5FAB5A}" destId="{F00F05B4-1349-4E2C-98DF-785021DB5C74}" srcOrd="0" destOrd="0" presId="urn:microsoft.com/office/officeart/2008/layout/HexagonCluster"/>
    <dgm:cxn modelId="{2417A295-76DF-4A96-9A65-C487B2E975E3}" type="presParOf" srcId="{B24B4394-A535-401E-A841-35CBD837C27A}" destId="{B5A97A2D-D80F-4C32-9DF1-C9DC07260A08}" srcOrd="4" destOrd="0" presId="urn:microsoft.com/office/officeart/2008/layout/HexagonCluster"/>
    <dgm:cxn modelId="{4D1FA246-A2F3-47F4-BCD7-E37AC9655D18}" type="presParOf" srcId="{B5A97A2D-D80F-4C32-9DF1-C9DC07260A08}" destId="{BCB36CDB-59AD-4F17-9AA3-77E86146D5F5}" srcOrd="0" destOrd="0" presId="urn:microsoft.com/office/officeart/2008/layout/HexagonCluster"/>
    <dgm:cxn modelId="{9A3FC441-4B19-439C-B255-370B167DC8F9}" type="presParOf" srcId="{B24B4394-A535-401E-A841-35CBD837C27A}" destId="{395D08E4-0DC0-4F5D-8FB0-F13C40812786}" srcOrd="5" destOrd="0" presId="urn:microsoft.com/office/officeart/2008/layout/HexagonCluster"/>
    <dgm:cxn modelId="{EE6D3BFB-FD41-4B81-87F9-1504FD6A0D5B}" type="presParOf" srcId="{395D08E4-0DC0-4F5D-8FB0-F13C40812786}" destId="{EA85A08B-BE41-4A79-9A6A-FCE59AF95B6E}" srcOrd="0" destOrd="0" presId="urn:microsoft.com/office/officeart/2008/layout/HexagonCluster"/>
    <dgm:cxn modelId="{38072635-3768-4DF6-A02D-1A3D27C4638C}" type="presParOf" srcId="{B24B4394-A535-401E-A841-35CBD837C27A}" destId="{3AB21950-06AD-4B87-8858-4160BDE6DC98}" srcOrd="6" destOrd="0" presId="urn:microsoft.com/office/officeart/2008/layout/HexagonCluster"/>
    <dgm:cxn modelId="{3736D066-B963-4323-8A9C-4073070F00BD}" type="presParOf" srcId="{3AB21950-06AD-4B87-8858-4160BDE6DC98}" destId="{4332F2C3-E4D9-4177-9893-43BB93C2338A}" srcOrd="0" destOrd="0" presId="urn:microsoft.com/office/officeart/2008/layout/HexagonCluster"/>
    <dgm:cxn modelId="{BB576651-F1DE-4ACD-B484-A7087440E62F}" type="presParOf" srcId="{B24B4394-A535-401E-A841-35CBD837C27A}" destId="{C91F8C3D-6904-499E-B52D-AC9D7BBC4095}" srcOrd="7" destOrd="0" presId="urn:microsoft.com/office/officeart/2008/layout/HexagonCluster"/>
    <dgm:cxn modelId="{0BD31472-5DB8-4AF3-AAC5-D9F6222189E8}" type="presParOf" srcId="{C91F8C3D-6904-499E-B52D-AC9D7BBC4095}" destId="{B1C2364D-4C16-4CB0-BA47-2B197B49E8FF}" srcOrd="0" destOrd="0" presId="urn:microsoft.com/office/officeart/2008/layout/HexagonCluster"/>
    <dgm:cxn modelId="{EE7C2A45-E4BC-4E00-AC36-69AE4EDF135D}" type="presParOf" srcId="{B24B4394-A535-401E-A841-35CBD837C27A}" destId="{FFB63725-0395-444B-9128-AEF2336933C9}" srcOrd="8" destOrd="0" presId="urn:microsoft.com/office/officeart/2008/layout/HexagonCluster"/>
    <dgm:cxn modelId="{4527507D-A00A-4D8C-8BF0-B20F52FEE59E}" type="presParOf" srcId="{FFB63725-0395-444B-9128-AEF2336933C9}" destId="{11227A37-6D86-4DA6-A280-030A97A8ABD9}" srcOrd="0" destOrd="0" presId="urn:microsoft.com/office/officeart/2008/layout/HexagonCluster"/>
    <dgm:cxn modelId="{ED356E54-1A66-43D2-A144-CC0C372328C7}" type="presParOf" srcId="{B24B4394-A535-401E-A841-35CBD837C27A}" destId="{1E69F002-D80B-4341-AF6D-6F626278ABB5}" srcOrd="9" destOrd="0" presId="urn:microsoft.com/office/officeart/2008/layout/HexagonCluster"/>
    <dgm:cxn modelId="{79F5468D-756E-46D0-8F09-5F8D2A21FCD5}" type="presParOf" srcId="{1E69F002-D80B-4341-AF6D-6F626278ABB5}" destId="{D5D040A9-C885-462C-A8DB-2298012AC9E4}" srcOrd="0" destOrd="0" presId="urn:microsoft.com/office/officeart/2008/layout/HexagonCluster"/>
    <dgm:cxn modelId="{71B4BDA1-8D03-4A07-964A-6385EAF20B9A}" type="presParOf" srcId="{B24B4394-A535-401E-A841-35CBD837C27A}" destId="{8CCCAF4D-A38D-4E3D-BA4D-ECF4E272EB6F}" srcOrd="10" destOrd="0" presId="urn:microsoft.com/office/officeart/2008/layout/HexagonCluster"/>
    <dgm:cxn modelId="{10106D6E-CAF2-4736-87CD-84459D2D94C1}" type="presParOf" srcId="{8CCCAF4D-A38D-4E3D-BA4D-ECF4E272EB6F}" destId="{FDE1A88D-C0FA-48C6-AE1F-E832E7B1FBDE}" srcOrd="0" destOrd="0" presId="urn:microsoft.com/office/officeart/2008/layout/HexagonCluster"/>
    <dgm:cxn modelId="{37656868-B3CA-44E2-BCAD-1C2AE6EBF7B9}" type="presParOf" srcId="{B24B4394-A535-401E-A841-35CBD837C27A}" destId="{37FAE631-1515-4902-8B16-C8C47A9CCF9D}" srcOrd="11" destOrd="0" presId="urn:microsoft.com/office/officeart/2008/layout/HexagonCluster"/>
    <dgm:cxn modelId="{09A80F4E-A3BE-4E40-80E5-284AACCEF07B}" type="presParOf" srcId="{37FAE631-1515-4902-8B16-C8C47A9CCF9D}" destId="{FA3AACEF-1606-46EE-A9FE-DA3267360C36}" srcOrd="0" destOrd="0" presId="urn:microsoft.com/office/officeart/2008/layout/HexagonCluster"/>
    <dgm:cxn modelId="{38CB1261-5644-4927-B7CF-DA9149AB3CD4}" type="presParOf" srcId="{B24B4394-A535-401E-A841-35CBD837C27A}" destId="{E10FD72D-A198-43D4-977E-A81239AAC65B}" srcOrd="12" destOrd="0" presId="urn:microsoft.com/office/officeart/2008/layout/HexagonCluster"/>
    <dgm:cxn modelId="{FD9B47FD-54D1-417F-9D96-322615178DF0}" type="presParOf" srcId="{E10FD72D-A198-43D4-977E-A81239AAC65B}" destId="{64946FC3-B88E-4C43-A257-17FF8E5D7D8C}" srcOrd="0" destOrd="0" presId="urn:microsoft.com/office/officeart/2008/layout/HexagonCluster"/>
    <dgm:cxn modelId="{4C9EF290-3772-452E-B9D3-3DCC8614BF82}" type="presParOf" srcId="{B24B4394-A535-401E-A841-35CBD837C27A}" destId="{414DA5C0-7FD0-4587-8CB6-35DB019F81CA}" srcOrd="13" destOrd="0" presId="urn:microsoft.com/office/officeart/2008/layout/HexagonCluster"/>
    <dgm:cxn modelId="{DF3B5860-C149-4A3E-B7F1-05BC2859115D}" type="presParOf" srcId="{414DA5C0-7FD0-4587-8CB6-35DB019F81CA}" destId="{051121B8-E724-4FA0-81E1-85F432E6E090}" srcOrd="0" destOrd="0" presId="urn:microsoft.com/office/officeart/2008/layout/HexagonCluster"/>
    <dgm:cxn modelId="{EE61C774-DF91-43B9-98C4-DBAD2860502E}" type="presParOf" srcId="{B24B4394-A535-401E-A841-35CBD837C27A}" destId="{043132DE-741A-41F5-BBA7-00DE54374E33}" srcOrd="14" destOrd="0" presId="urn:microsoft.com/office/officeart/2008/layout/HexagonCluster"/>
    <dgm:cxn modelId="{CB7B9949-E659-4217-8D41-883B26D1F39B}" type="presParOf" srcId="{043132DE-741A-41F5-BBA7-00DE54374E33}" destId="{5179CFEC-690B-449A-BD05-00C04D16AB4F}" srcOrd="0" destOrd="0" presId="urn:microsoft.com/office/officeart/2008/layout/HexagonCluster"/>
    <dgm:cxn modelId="{FF1DDC47-FB00-42F4-B848-EF8364B0C122}" type="presParOf" srcId="{B24B4394-A535-401E-A841-35CBD837C27A}" destId="{5DA47016-28F2-4A4B-B0CD-A4909DB81D21}" srcOrd="15" destOrd="0" presId="urn:microsoft.com/office/officeart/2008/layout/HexagonCluster"/>
    <dgm:cxn modelId="{B92A83DF-B725-4A45-9CF4-9DA382ECB4C1}" type="presParOf" srcId="{5DA47016-28F2-4A4B-B0CD-A4909DB81D21}" destId="{35F12A23-F178-4581-A61A-932ED2CC4F1D}" srcOrd="0" destOrd="0" presId="urn:microsoft.com/office/officeart/2008/layout/HexagonCluster"/>
    <dgm:cxn modelId="{EC9AA72E-7974-4EC3-921E-5D1A69BC5579}" type="presParOf" srcId="{B24B4394-A535-401E-A841-35CBD837C27A}" destId="{FBE6BB09-C3FE-48C7-A5C4-0C2CE4DE5350}" srcOrd="16" destOrd="0" presId="urn:microsoft.com/office/officeart/2008/layout/HexagonCluster"/>
    <dgm:cxn modelId="{14BC1E50-B73C-4122-A478-009F61D741EF}" type="presParOf" srcId="{FBE6BB09-C3FE-48C7-A5C4-0C2CE4DE5350}" destId="{7E91C7C2-4577-4CE2-9F3E-D12D0304CC57}" srcOrd="0" destOrd="0" presId="urn:microsoft.com/office/officeart/2008/layout/HexagonCluster"/>
    <dgm:cxn modelId="{4A9BAD36-2DFD-4A1E-8E02-2DB4E08B428C}" type="presParOf" srcId="{B24B4394-A535-401E-A841-35CBD837C27A}" destId="{1CCEC540-980C-49D6-951B-928ABBA6A622}" srcOrd="17" destOrd="0" presId="urn:microsoft.com/office/officeart/2008/layout/HexagonCluster"/>
    <dgm:cxn modelId="{48E0F176-E912-4862-9DD9-9DC9A0F63777}" type="presParOf" srcId="{1CCEC540-980C-49D6-951B-928ABBA6A622}" destId="{CA8FCDB4-58FF-4898-A671-947790A6E6A4}" srcOrd="0" destOrd="0" presId="urn:microsoft.com/office/officeart/2008/layout/HexagonCluster"/>
    <dgm:cxn modelId="{0F8FCEC3-00F7-49EB-B7DE-A00B795C8146}" type="presParOf" srcId="{B24B4394-A535-401E-A841-35CBD837C27A}" destId="{7C10AE5A-35BC-4985-8D20-478572671537}" srcOrd="18" destOrd="0" presId="urn:microsoft.com/office/officeart/2008/layout/HexagonCluster"/>
    <dgm:cxn modelId="{83319880-2522-4005-90A3-BEE06DC92276}" type="presParOf" srcId="{7C10AE5A-35BC-4985-8D20-478572671537}" destId="{96FBDC60-47DD-436B-B585-ECBE028807EF}" srcOrd="0" destOrd="0" presId="urn:microsoft.com/office/officeart/2008/layout/HexagonCluster"/>
    <dgm:cxn modelId="{FC5CD579-00B6-4320-9F21-4330DF84652E}" type="presParOf" srcId="{B24B4394-A535-401E-A841-35CBD837C27A}" destId="{EAADF5C6-7A46-46C3-9A2F-349E43652312}" srcOrd="19" destOrd="0" presId="urn:microsoft.com/office/officeart/2008/layout/HexagonCluster"/>
    <dgm:cxn modelId="{0FF5EA1C-EA08-44EE-90F0-D7DB8FF6F3E2}" type="presParOf" srcId="{EAADF5C6-7A46-46C3-9A2F-349E43652312}" destId="{CC82E681-A2BD-47F8-B7E0-76E841E4E86F}" srcOrd="0" destOrd="0" presId="urn:microsoft.com/office/officeart/2008/layout/HexagonCluster"/>
    <dgm:cxn modelId="{03F146C8-1ADB-4E69-9BD2-99200FFC6E22}" type="presParOf" srcId="{B24B4394-A535-401E-A841-35CBD837C27A}" destId="{EFFF4360-AFC9-4C2F-B1B5-CB2940AD7821}" srcOrd="20" destOrd="0" presId="urn:microsoft.com/office/officeart/2008/layout/HexagonCluster"/>
    <dgm:cxn modelId="{2C3E0168-08B6-4DFB-9FF5-0134097B982C}" type="presParOf" srcId="{EFFF4360-AFC9-4C2F-B1B5-CB2940AD7821}" destId="{0D199CFE-6682-454C-9F03-2A90085520B1}" srcOrd="0" destOrd="0" presId="urn:microsoft.com/office/officeart/2008/layout/HexagonCluster"/>
    <dgm:cxn modelId="{9DC725FF-6BB5-4B63-8B48-E491835CFFF9}" type="presParOf" srcId="{B24B4394-A535-401E-A841-35CBD837C27A}" destId="{2E30E497-C924-41BB-A27D-794824699E72}" srcOrd="21" destOrd="0" presId="urn:microsoft.com/office/officeart/2008/layout/HexagonCluster"/>
    <dgm:cxn modelId="{1997EF2F-584E-420A-BD48-07DAE7668C47}" type="presParOf" srcId="{2E30E497-C924-41BB-A27D-794824699E72}" destId="{47AA4889-D4FC-4ACD-94D0-B2B0310BCA9D}" srcOrd="0" destOrd="0" presId="urn:microsoft.com/office/officeart/2008/layout/HexagonCluster"/>
    <dgm:cxn modelId="{561DBEEC-5051-45F5-B96A-9A3B252913DF}" type="presParOf" srcId="{B24B4394-A535-401E-A841-35CBD837C27A}" destId="{87072D2E-8B64-4AB1-A764-CCA6D7025DF7}" srcOrd="22" destOrd="0" presId="urn:microsoft.com/office/officeart/2008/layout/HexagonCluster"/>
    <dgm:cxn modelId="{BE6400EB-C2D0-441E-A135-7A5078FF8556}" type="presParOf" srcId="{87072D2E-8B64-4AB1-A764-CCA6D7025DF7}" destId="{3A6ECD70-F752-4D11-8CCB-D47745E6303F}" srcOrd="0" destOrd="0" presId="urn:microsoft.com/office/officeart/2008/layout/HexagonCluster"/>
    <dgm:cxn modelId="{0E7D43B6-5E30-435B-9BC2-105E6236223F}" type="presParOf" srcId="{B24B4394-A535-401E-A841-35CBD837C27A}" destId="{68353FD9-FE90-4D60-B767-E5E2E235F848}" srcOrd="23" destOrd="0" presId="urn:microsoft.com/office/officeart/2008/layout/HexagonCluster"/>
    <dgm:cxn modelId="{05E80FBC-DDD2-46B4-9254-9B14845F8085}" type="presParOf" srcId="{68353FD9-FE90-4D60-B767-E5E2E235F848}" destId="{86EE10C1-29E4-4130-A47B-8C59BC57F5D0}" srcOrd="0" destOrd="0" presId="urn:microsoft.com/office/officeart/2008/layout/HexagonCluster"/>
    <dgm:cxn modelId="{92C5C198-5611-4756-8E5F-1BEC0C162060}" type="presParOf" srcId="{B24B4394-A535-401E-A841-35CBD837C27A}" destId="{50DA9CB1-4A9D-4857-9D34-7F6CB21FE245}" srcOrd="24" destOrd="0" presId="urn:microsoft.com/office/officeart/2008/layout/HexagonCluster"/>
    <dgm:cxn modelId="{F8E75787-8B82-4A12-8E4E-901C5882E116}" type="presParOf" srcId="{50DA9CB1-4A9D-4857-9D34-7F6CB21FE245}" destId="{902DD281-7429-4E6C-8274-BC68762A4754}" srcOrd="0" destOrd="0" presId="urn:microsoft.com/office/officeart/2008/layout/HexagonCluster"/>
    <dgm:cxn modelId="{B57B252A-9330-4B44-AC16-E91A49529535}" type="presParOf" srcId="{B24B4394-A535-401E-A841-35CBD837C27A}" destId="{96E1B5D4-48CF-4FDC-A5EF-AD84576C9FD0}" srcOrd="25" destOrd="0" presId="urn:microsoft.com/office/officeart/2008/layout/HexagonCluster"/>
    <dgm:cxn modelId="{9C26E805-3896-4961-BA36-364211C37205}" type="presParOf" srcId="{96E1B5D4-48CF-4FDC-A5EF-AD84576C9FD0}" destId="{B6579EA9-B48F-414C-A710-85B8DD5810CC}" srcOrd="0" destOrd="0" presId="urn:microsoft.com/office/officeart/2008/layout/HexagonCluster"/>
    <dgm:cxn modelId="{2068E9AA-13C1-411A-87A1-515AB426F42E}" type="presParOf" srcId="{B24B4394-A535-401E-A841-35CBD837C27A}" destId="{4FF32045-9F14-4CEF-8A15-C8BF1D800A05}" srcOrd="26" destOrd="0" presId="urn:microsoft.com/office/officeart/2008/layout/HexagonCluster"/>
    <dgm:cxn modelId="{65E1D0DA-6220-4FF2-838D-B7381148B84E}" type="presParOf" srcId="{4FF32045-9F14-4CEF-8A15-C8BF1D800A05}" destId="{FA5E3C84-4581-42AF-833C-F2DAF933C05B}" srcOrd="0" destOrd="0" presId="urn:microsoft.com/office/officeart/2008/layout/HexagonCluster"/>
    <dgm:cxn modelId="{7B38288C-9899-40E5-BE52-603B4022D73C}" type="presParOf" srcId="{B24B4394-A535-401E-A841-35CBD837C27A}" destId="{B8E83A36-5B6F-4ED7-AFE6-1B3A658578E5}" srcOrd="27" destOrd="0" presId="urn:microsoft.com/office/officeart/2008/layout/HexagonCluster"/>
    <dgm:cxn modelId="{AA9B6957-4665-41FA-8870-8E2A356B7573}" type="presParOf" srcId="{B8E83A36-5B6F-4ED7-AFE6-1B3A658578E5}" destId="{7DF51A80-C2F5-4E4E-B58B-185219FB418E}" srcOrd="0" destOrd="0" presId="urn:microsoft.com/office/officeart/2008/layout/HexagonCluster"/>
    <dgm:cxn modelId="{DD963B57-4A06-456C-84B3-E0CD1184C87F}" type="presParOf" srcId="{B24B4394-A535-401E-A841-35CBD837C27A}" destId="{B8732186-D293-47A6-90DB-D5CE82C15233}" srcOrd="28" destOrd="0" presId="urn:microsoft.com/office/officeart/2008/layout/HexagonCluster"/>
    <dgm:cxn modelId="{268E1280-A9D2-452A-BD39-A2851F8D0CB1}" type="presParOf" srcId="{B8732186-D293-47A6-90DB-D5CE82C15233}" destId="{A7D3CFD1-ED5B-4F2F-8D5C-F780D360FBE9}" srcOrd="0" destOrd="0" presId="urn:microsoft.com/office/officeart/2008/layout/HexagonCluster"/>
    <dgm:cxn modelId="{B79FC311-D893-4344-BEC6-910B966F41DC}" type="presParOf" srcId="{B24B4394-A535-401E-A841-35CBD837C27A}" destId="{9286E3E7-02FA-4B77-A4FB-59FF15893707}" srcOrd="29" destOrd="0" presId="urn:microsoft.com/office/officeart/2008/layout/HexagonCluster"/>
    <dgm:cxn modelId="{EA1A2D03-8A4B-42A4-BA67-963781626AF6}" type="presParOf" srcId="{9286E3E7-02FA-4B77-A4FB-59FF15893707}" destId="{79341CAA-FF39-4B15-BDEC-92E9D696B1AD}" srcOrd="0" destOrd="0" presId="urn:microsoft.com/office/officeart/2008/layout/HexagonCluster"/>
    <dgm:cxn modelId="{A14D8AFE-7678-4C29-B90E-C2558F1FE7C3}" type="presParOf" srcId="{B24B4394-A535-401E-A841-35CBD837C27A}" destId="{E8FC63A5-7CDE-40FE-856B-450B5BD81235}" srcOrd="30" destOrd="0" presId="urn:microsoft.com/office/officeart/2008/layout/HexagonCluster"/>
    <dgm:cxn modelId="{72ABC7FB-80E4-4114-AFE8-BB1F3675A6DF}" type="presParOf" srcId="{E8FC63A5-7CDE-40FE-856B-450B5BD81235}" destId="{5CF6B82A-5D56-4F8B-B5FE-5DAD78272934}" srcOrd="0" destOrd="0" presId="urn:microsoft.com/office/officeart/2008/layout/HexagonCluster"/>
    <dgm:cxn modelId="{D077F8C8-6171-4410-BACC-6C556A114024}" type="presParOf" srcId="{B24B4394-A535-401E-A841-35CBD837C27A}" destId="{4A5526F7-AF8E-4BA2-B4A4-211836F8BBE9}" srcOrd="31" destOrd="0" presId="urn:microsoft.com/office/officeart/2008/layout/HexagonCluster"/>
    <dgm:cxn modelId="{1C1AB0D2-0891-4341-B4E9-C2495C2843A6}" type="presParOf" srcId="{4A5526F7-AF8E-4BA2-B4A4-211836F8BBE9}" destId="{EA92BA01-068B-417A-BDB0-B80479DF43AE}" srcOrd="0" destOrd="0" presId="urn:microsoft.com/office/officeart/2008/layout/HexagonCluster"/>
    <dgm:cxn modelId="{78F4352B-8674-4FBE-95A5-817806C0A406}" type="presParOf" srcId="{B24B4394-A535-401E-A841-35CBD837C27A}" destId="{61FDD8B1-42FA-4E80-A951-113EB34D69AD}" srcOrd="32" destOrd="0" presId="urn:microsoft.com/office/officeart/2008/layout/HexagonCluster"/>
    <dgm:cxn modelId="{0EA54644-4D50-4CE5-AFC2-A350120A54FB}" type="presParOf" srcId="{61FDD8B1-42FA-4E80-A951-113EB34D69AD}" destId="{0690718A-55B7-4A2A-8541-07679213CA52}" srcOrd="0" destOrd="0" presId="urn:microsoft.com/office/officeart/2008/layout/HexagonCluster"/>
    <dgm:cxn modelId="{92E9C0D6-D726-444D-B102-D60D37F0038E}" type="presParOf" srcId="{B24B4394-A535-401E-A841-35CBD837C27A}" destId="{634CDDD0-07A4-4AF7-AF76-7513D98C75F0}" srcOrd="33" destOrd="0" presId="urn:microsoft.com/office/officeart/2008/layout/HexagonCluster"/>
    <dgm:cxn modelId="{09700446-81B7-4324-846A-D488DDBC3137}" type="presParOf" srcId="{634CDDD0-07A4-4AF7-AF76-7513D98C75F0}" destId="{6B3745FE-0AA8-480B-A55C-7B692503EECC}" srcOrd="0" destOrd="0" presId="urn:microsoft.com/office/officeart/2008/layout/HexagonCluster"/>
    <dgm:cxn modelId="{C011ED57-9BA3-4E3B-86AC-946B97020CD6}" type="presParOf" srcId="{B24B4394-A535-401E-A841-35CBD837C27A}" destId="{6B130CE3-20A1-4537-93BF-CF28B51203C0}" srcOrd="34" destOrd="0" presId="urn:microsoft.com/office/officeart/2008/layout/HexagonCluster"/>
    <dgm:cxn modelId="{4C0D0DAC-9F63-4583-8EA9-38CC3F8AB501}" type="presParOf" srcId="{6B130CE3-20A1-4537-93BF-CF28B51203C0}" destId="{327B190D-530D-4E55-A487-896CE08523B5}" srcOrd="0" destOrd="0" presId="urn:microsoft.com/office/officeart/2008/layout/HexagonCluster"/>
    <dgm:cxn modelId="{49768D0C-6955-4A00-9446-667641A28181}" type="presParOf" srcId="{B24B4394-A535-401E-A841-35CBD837C27A}" destId="{6BA04FE4-00DA-4E65-B0BA-33DF2D247C1E}" srcOrd="35" destOrd="0" presId="urn:microsoft.com/office/officeart/2008/layout/HexagonCluster"/>
    <dgm:cxn modelId="{AD858AE3-5A09-43ED-8F02-34C7C0101CDD}" type="presParOf" srcId="{6BA04FE4-00DA-4E65-B0BA-33DF2D247C1E}" destId="{29E07893-8A1B-4C1E-BFC6-02F4B8177F31}" srcOrd="0" destOrd="0" presId="urn:microsoft.com/office/officeart/2008/layout/HexagonCluster"/>
    <dgm:cxn modelId="{80EB1F79-6BA8-429A-8092-39751F80063F}" type="presParOf" srcId="{B24B4394-A535-401E-A841-35CBD837C27A}" destId="{22D9C18D-C3F6-48CC-8F1B-185CC72D4B72}" srcOrd="36" destOrd="0" presId="urn:microsoft.com/office/officeart/2008/layout/HexagonCluster"/>
    <dgm:cxn modelId="{7C70A585-7FDF-40DB-B508-640F185447D6}" type="presParOf" srcId="{22D9C18D-C3F6-48CC-8F1B-185CC72D4B72}" destId="{B6871B76-5C5D-461F-8C97-E0EB08266A47}" srcOrd="0" destOrd="0" presId="urn:microsoft.com/office/officeart/2008/layout/HexagonCluster"/>
    <dgm:cxn modelId="{45C43362-9B08-46B4-B0F5-6CF3A4CE3AA3}" type="presParOf" srcId="{B24B4394-A535-401E-A841-35CBD837C27A}" destId="{23DBD271-BF87-4DFD-A634-8014980138BA}" srcOrd="37" destOrd="0" presId="urn:microsoft.com/office/officeart/2008/layout/HexagonCluster"/>
    <dgm:cxn modelId="{1BA924C5-BBF2-4AAD-9767-604A188B5F98}" type="presParOf" srcId="{23DBD271-BF87-4DFD-A634-8014980138BA}" destId="{DC84ED7E-BD15-417D-A97D-1812FEB5D319}" srcOrd="0" destOrd="0" presId="urn:microsoft.com/office/officeart/2008/layout/HexagonCluster"/>
    <dgm:cxn modelId="{AD9CFB3A-D87E-4C3B-B5DF-A0F437DFDEC2}" type="presParOf" srcId="{B24B4394-A535-401E-A841-35CBD837C27A}" destId="{359F9297-5BDA-4A8C-B497-B4046DCA1AEE}" srcOrd="38" destOrd="0" presId="urn:microsoft.com/office/officeart/2008/layout/HexagonCluster"/>
    <dgm:cxn modelId="{4D3F79DF-A088-4467-ADFA-C40F4F758487}" type="presParOf" srcId="{359F9297-5BDA-4A8C-B497-B4046DCA1AEE}" destId="{6FB8552D-31B1-4F8F-B241-BCE9FDA83A57}" srcOrd="0" destOrd="0" presId="urn:microsoft.com/office/officeart/2008/layout/HexagonCluster"/>
    <dgm:cxn modelId="{B1216518-BF0A-4A99-9D01-2CEB42164413}" type="presParOf" srcId="{B24B4394-A535-401E-A841-35CBD837C27A}" destId="{CF2E8EC4-CCCC-4F8F-A219-EFC832073289}" srcOrd="39" destOrd="0" presId="urn:microsoft.com/office/officeart/2008/layout/HexagonCluster"/>
    <dgm:cxn modelId="{53665D46-36D6-4ACF-8E14-C5139990D6B8}" type="presParOf" srcId="{CF2E8EC4-CCCC-4F8F-A219-EFC832073289}" destId="{86872D20-6296-49F8-8848-38846B97A9D9}" srcOrd="0" destOrd="0" presId="urn:microsoft.com/office/officeart/2008/layout/HexagonCluster"/>
    <dgm:cxn modelId="{8491ADFE-B350-4988-A1B3-440EDF39DDD2}" type="presParOf" srcId="{B24B4394-A535-401E-A841-35CBD837C27A}" destId="{BBE14F64-C201-490F-A04A-F3D0CE8BC276}" srcOrd="40" destOrd="0" presId="urn:microsoft.com/office/officeart/2008/layout/HexagonCluster"/>
    <dgm:cxn modelId="{99DA14B8-0B29-4636-A5C3-93D6A076DDD8}" type="presParOf" srcId="{BBE14F64-C201-490F-A04A-F3D0CE8BC276}" destId="{0774ED17-2E7F-4AE3-924E-0C1D3CD25325}" srcOrd="0" destOrd="0" presId="urn:microsoft.com/office/officeart/2008/layout/HexagonCluster"/>
    <dgm:cxn modelId="{BF3845BD-C590-4E86-8511-E6ADFAED9159}" type="presParOf" srcId="{B24B4394-A535-401E-A841-35CBD837C27A}" destId="{66B05547-3DC2-413E-95CB-A428170A0959}" srcOrd="41" destOrd="0" presId="urn:microsoft.com/office/officeart/2008/layout/HexagonCluster"/>
    <dgm:cxn modelId="{56858901-4156-4921-9150-F8E3736DB388}" type="presParOf" srcId="{66B05547-3DC2-413E-95CB-A428170A0959}" destId="{8A766F48-94C4-4607-AA26-C7F719B5BBBB}" srcOrd="0" destOrd="0" presId="urn:microsoft.com/office/officeart/2008/layout/HexagonCluster"/>
    <dgm:cxn modelId="{100C2780-7EC5-43D9-9939-B34C0996ABE0}" type="presParOf" srcId="{B24B4394-A535-401E-A841-35CBD837C27A}" destId="{A70987DD-22E0-482E-837F-5C7FC7D89D07}" srcOrd="42" destOrd="0" presId="urn:microsoft.com/office/officeart/2008/layout/HexagonCluster"/>
    <dgm:cxn modelId="{A413D712-A076-4A6C-9699-4F5302B327BE}" type="presParOf" srcId="{A70987DD-22E0-482E-837F-5C7FC7D89D07}" destId="{DB93EFAB-48D4-4D22-9344-C34FED7890EE}" srcOrd="0" destOrd="0" presId="urn:microsoft.com/office/officeart/2008/layout/HexagonCluster"/>
    <dgm:cxn modelId="{514417C5-4A5A-4D9E-8F2F-C27E8C95CB76}" type="presParOf" srcId="{B24B4394-A535-401E-A841-35CBD837C27A}" destId="{77E97BEC-4A7D-4669-A261-B93566662651}" srcOrd="43" destOrd="0" presId="urn:microsoft.com/office/officeart/2008/layout/HexagonCluster"/>
    <dgm:cxn modelId="{EBAFB6E3-AED4-4316-AC7C-F305655C4D76}" type="presParOf" srcId="{77E97BEC-4A7D-4669-A261-B93566662651}" destId="{247AF558-70A5-4398-B487-141A6686AFE1}" srcOrd="0" destOrd="0" presId="urn:microsoft.com/office/officeart/2008/layout/HexagonCluster"/>
    <dgm:cxn modelId="{BEF6160D-69AA-4960-8DE9-EB287D0A2EB5}" type="presParOf" srcId="{B24B4394-A535-401E-A841-35CBD837C27A}" destId="{F7838E83-BE35-47C3-8764-3F3744B1A3F9}" srcOrd="44" destOrd="0" presId="urn:microsoft.com/office/officeart/2008/layout/HexagonCluster"/>
    <dgm:cxn modelId="{4B6AA722-4D21-49AE-9877-991CD1D04304}" type="presParOf" srcId="{F7838E83-BE35-47C3-8764-3F3744B1A3F9}" destId="{28BC34BC-D94C-4DC9-AA22-CA405D35939D}" srcOrd="0" destOrd="0" presId="urn:microsoft.com/office/officeart/2008/layout/HexagonCluster"/>
    <dgm:cxn modelId="{44271457-5343-4620-A3B5-F70E71D48AB0}" type="presParOf" srcId="{B24B4394-A535-401E-A841-35CBD837C27A}" destId="{9965DBB0-3B3D-4454-9471-220C269AABC1}" srcOrd="45" destOrd="0" presId="urn:microsoft.com/office/officeart/2008/layout/HexagonCluster"/>
    <dgm:cxn modelId="{11DC973F-C5F6-477A-B0F3-06F415551136}" type="presParOf" srcId="{9965DBB0-3B3D-4454-9471-220C269AABC1}" destId="{1895C3DA-781E-4A38-BED7-ED5367AD499F}" srcOrd="0" destOrd="0" presId="urn:microsoft.com/office/officeart/2008/layout/HexagonCluster"/>
    <dgm:cxn modelId="{567A4274-487C-4F85-A323-01A9922D6366}" type="presParOf" srcId="{B24B4394-A535-401E-A841-35CBD837C27A}" destId="{4BA39002-B1CB-44DB-8CDC-49EA089E2AFF}" srcOrd="46" destOrd="0" presId="urn:microsoft.com/office/officeart/2008/layout/HexagonCluster"/>
    <dgm:cxn modelId="{050DCC0B-0D90-4720-A866-110394FA044F}" type="presParOf" srcId="{4BA39002-B1CB-44DB-8CDC-49EA089E2AFF}" destId="{AC485995-7B90-4546-ACF7-92DF51C433C4}" srcOrd="0" destOrd="0" presId="urn:microsoft.com/office/officeart/2008/layout/HexagonCluster"/>
    <dgm:cxn modelId="{2F6039B5-D5DE-4679-920D-0C397B943647}" type="presParOf" srcId="{B24B4394-A535-401E-A841-35CBD837C27A}" destId="{2458B044-A932-4C39-9AB6-5FD42A6A87C0}" srcOrd="47" destOrd="0" presId="urn:microsoft.com/office/officeart/2008/layout/HexagonCluster"/>
    <dgm:cxn modelId="{8378BE42-EF49-498C-AB9D-B5BD991BD4C7}" type="presParOf" srcId="{2458B044-A932-4C39-9AB6-5FD42A6A87C0}" destId="{A7D5542E-9C02-4578-BA8A-90C8F2AD2E62}"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2220A6-1A5D-4F0D-BEA6-C4F8D9AA1FDF}" type="doc">
      <dgm:prSet loTypeId="urn:microsoft.com/office/officeart/2005/8/layout/hList3" loCatId="list" qsTypeId="urn:microsoft.com/office/officeart/2005/8/quickstyle/simple3" qsCatId="simple" csTypeId="urn:microsoft.com/office/officeart/2005/8/colors/accent3_3" csCatId="accent3" phldr="1"/>
      <dgm:spPr/>
      <dgm:t>
        <a:bodyPr/>
        <a:lstStyle/>
        <a:p>
          <a:endParaRPr lang="en-GB"/>
        </a:p>
      </dgm:t>
    </dgm:pt>
    <dgm:pt modelId="{F21DB8E3-9A6E-466C-8D22-A948A3922392}">
      <dgm:prSet phldrT="[Text]"/>
      <dgm:spPr/>
      <dgm:t>
        <a:bodyPr/>
        <a:lstStyle/>
        <a:p>
          <a:r>
            <a:rPr lang="en-GB"/>
            <a:t>Priorities</a:t>
          </a:r>
        </a:p>
      </dgm:t>
    </dgm:pt>
    <dgm:pt modelId="{7079F89B-DC11-4C00-9E51-744E23ADC3A5}" type="parTrans" cxnId="{524899B0-EF6F-444A-9D84-35F269170E38}">
      <dgm:prSet/>
      <dgm:spPr/>
      <dgm:t>
        <a:bodyPr/>
        <a:lstStyle/>
        <a:p>
          <a:endParaRPr lang="en-GB"/>
        </a:p>
      </dgm:t>
    </dgm:pt>
    <dgm:pt modelId="{C87F8222-B61F-4543-8104-0CA1DD49B704}" type="sibTrans" cxnId="{524899B0-EF6F-444A-9D84-35F269170E38}">
      <dgm:prSet/>
      <dgm:spPr/>
      <dgm:t>
        <a:bodyPr/>
        <a:lstStyle/>
        <a:p>
          <a:endParaRPr lang="en-GB"/>
        </a:p>
      </dgm:t>
    </dgm:pt>
    <dgm:pt modelId="{48178A4D-4F1D-492E-BAEC-57F649EEB916}">
      <dgm:prSet phldrT="[Text]"/>
      <dgm:spPr/>
      <dgm:t>
        <a:bodyPr/>
        <a:lstStyle/>
        <a:p>
          <a:r>
            <a:rPr lang="en-GB">
              <a:latin typeface="Calibri"/>
              <a:cs typeface="Arial"/>
            </a:rPr>
            <a:t>Barriers to vaccinations removed for flu and COVID vaccinations</a:t>
          </a:r>
          <a:endParaRPr lang="en-GB"/>
        </a:p>
      </dgm:t>
    </dgm:pt>
    <dgm:pt modelId="{E6A025CB-80F7-47FE-8FB6-CEE60EB3065F}" type="parTrans" cxnId="{235DAA26-1865-4B42-8122-18F0C389639F}">
      <dgm:prSet/>
      <dgm:spPr/>
      <dgm:t>
        <a:bodyPr/>
        <a:lstStyle/>
        <a:p>
          <a:endParaRPr lang="en-GB"/>
        </a:p>
      </dgm:t>
    </dgm:pt>
    <dgm:pt modelId="{04A21D6D-66BE-4E00-9D68-4C3068227E12}" type="sibTrans" cxnId="{235DAA26-1865-4B42-8122-18F0C389639F}">
      <dgm:prSet/>
      <dgm:spPr/>
      <dgm:t>
        <a:bodyPr/>
        <a:lstStyle/>
        <a:p>
          <a:endParaRPr lang="en-GB"/>
        </a:p>
      </dgm:t>
    </dgm:pt>
    <dgm:pt modelId="{6B38D855-F5AF-42D1-93B1-ADB9F5D2651F}">
      <dgm:prSet/>
      <dgm:spPr/>
      <dgm:t>
        <a:bodyPr/>
        <a:lstStyle/>
        <a:p>
          <a:r>
            <a:rPr lang="en-GB">
              <a:latin typeface="Calibri"/>
              <a:cs typeface="Arial"/>
            </a:rPr>
            <a:t>Continued promotion of the new RSV vaccination</a:t>
          </a:r>
        </a:p>
      </dgm:t>
    </dgm:pt>
    <dgm:pt modelId="{A2ACABE5-4AE4-4E40-869F-A3B9C9B765C3}" type="parTrans" cxnId="{09FE994A-0F18-4FA7-B8DF-EB6C7D99AF54}">
      <dgm:prSet/>
      <dgm:spPr/>
      <dgm:t>
        <a:bodyPr/>
        <a:lstStyle/>
        <a:p>
          <a:endParaRPr lang="en-GB"/>
        </a:p>
      </dgm:t>
    </dgm:pt>
    <dgm:pt modelId="{BA804978-EF37-4E30-951A-80E17A0A43C0}" type="sibTrans" cxnId="{09FE994A-0F18-4FA7-B8DF-EB6C7D99AF54}">
      <dgm:prSet/>
      <dgm:spPr/>
      <dgm:t>
        <a:bodyPr/>
        <a:lstStyle/>
        <a:p>
          <a:endParaRPr lang="en-GB"/>
        </a:p>
      </dgm:t>
    </dgm:pt>
    <dgm:pt modelId="{CC3EF5B5-9054-4E8D-9896-DFEF74855403}">
      <dgm:prSet/>
      <dgm:spPr/>
      <dgm:t>
        <a:bodyPr/>
        <a:lstStyle/>
        <a:p>
          <a:r>
            <a:rPr lang="en-GB">
              <a:latin typeface="Calibri"/>
              <a:cs typeface="Arial"/>
            </a:rPr>
            <a:t>Maximise vaccination uptake in patient facing staff</a:t>
          </a:r>
        </a:p>
      </dgm:t>
    </dgm:pt>
    <dgm:pt modelId="{F906F98C-B586-4D22-961B-3BCAE94C6852}" type="parTrans" cxnId="{E635465F-E425-423E-BEDF-E4F9D90DC83B}">
      <dgm:prSet/>
      <dgm:spPr/>
      <dgm:t>
        <a:bodyPr/>
        <a:lstStyle/>
        <a:p>
          <a:endParaRPr lang="en-GB"/>
        </a:p>
      </dgm:t>
    </dgm:pt>
    <dgm:pt modelId="{7A57E872-11D8-4B16-A66F-C291EE64BFF5}" type="sibTrans" cxnId="{E635465F-E425-423E-BEDF-E4F9D90DC83B}">
      <dgm:prSet/>
      <dgm:spPr/>
      <dgm:t>
        <a:bodyPr/>
        <a:lstStyle/>
        <a:p>
          <a:endParaRPr lang="en-GB"/>
        </a:p>
      </dgm:t>
    </dgm:pt>
    <dgm:pt modelId="{0446A0FB-BEB2-4E60-941D-47C419062D40}">
      <dgm:prSet/>
      <dgm:spPr/>
      <dgm:t>
        <a:bodyPr/>
        <a:lstStyle/>
        <a:p>
          <a:r>
            <a:rPr lang="en-GB">
              <a:latin typeface="Calibri"/>
              <a:cs typeface="Arial"/>
            </a:rPr>
            <a:t>Maximise vaccine update of pregnant women</a:t>
          </a:r>
        </a:p>
      </dgm:t>
    </dgm:pt>
    <dgm:pt modelId="{2D021457-C07C-40ED-86CA-F81ACDE5B5FE}" type="parTrans" cxnId="{AF57255B-FF56-493E-BCA7-80A1409F5C2E}">
      <dgm:prSet/>
      <dgm:spPr/>
      <dgm:t>
        <a:bodyPr/>
        <a:lstStyle/>
        <a:p>
          <a:endParaRPr lang="en-GB"/>
        </a:p>
      </dgm:t>
    </dgm:pt>
    <dgm:pt modelId="{6E02EFFE-325B-4C23-8D53-EE2CECBABC2D}" type="sibTrans" cxnId="{AF57255B-FF56-493E-BCA7-80A1409F5C2E}">
      <dgm:prSet/>
      <dgm:spPr/>
      <dgm:t>
        <a:bodyPr/>
        <a:lstStyle/>
        <a:p>
          <a:endParaRPr lang="en-GB"/>
        </a:p>
      </dgm:t>
    </dgm:pt>
    <dgm:pt modelId="{61C4365B-3EC9-4B9E-86C6-8845DA91B76C}" type="pres">
      <dgm:prSet presAssocID="{BF2220A6-1A5D-4F0D-BEA6-C4F8D9AA1FDF}" presName="composite" presStyleCnt="0">
        <dgm:presLayoutVars>
          <dgm:chMax val="1"/>
          <dgm:dir/>
          <dgm:resizeHandles val="exact"/>
        </dgm:presLayoutVars>
      </dgm:prSet>
      <dgm:spPr/>
    </dgm:pt>
    <dgm:pt modelId="{61CBEBFE-482A-4B6C-8B72-87D8D9E2730F}" type="pres">
      <dgm:prSet presAssocID="{F21DB8E3-9A6E-466C-8D22-A948A3922392}" presName="roof" presStyleLbl="dkBgShp" presStyleIdx="0" presStyleCnt="2"/>
      <dgm:spPr/>
    </dgm:pt>
    <dgm:pt modelId="{1A9C1594-1288-4684-96FF-D892A42AEE91}" type="pres">
      <dgm:prSet presAssocID="{F21DB8E3-9A6E-466C-8D22-A948A3922392}" presName="pillars" presStyleCnt="0"/>
      <dgm:spPr/>
    </dgm:pt>
    <dgm:pt modelId="{AAA40656-4EE6-4327-A95A-3AE6391A58F2}" type="pres">
      <dgm:prSet presAssocID="{F21DB8E3-9A6E-466C-8D22-A948A3922392}" presName="pillar1" presStyleLbl="node1" presStyleIdx="0" presStyleCnt="4">
        <dgm:presLayoutVars>
          <dgm:bulletEnabled val="1"/>
        </dgm:presLayoutVars>
      </dgm:prSet>
      <dgm:spPr/>
    </dgm:pt>
    <dgm:pt modelId="{9ABA5172-6303-4D78-8AA8-0240DDF337DD}" type="pres">
      <dgm:prSet presAssocID="{6B38D855-F5AF-42D1-93B1-ADB9F5D2651F}" presName="pillarX" presStyleLbl="node1" presStyleIdx="1" presStyleCnt="4">
        <dgm:presLayoutVars>
          <dgm:bulletEnabled val="1"/>
        </dgm:presLayoutVars>
      </dgm:prSet>
      <dgm:spPr/>
    </dgm:pt>
    <dgm:pt modelId="{BFC6A67F-FD1C-4968-8803-B0C7FD5B739E}" type="pres">
      <dgm:prSet presAssocID="{CC3EF5B5-9054-4E8D-9896-DFEF74855403}" presName="pillarX" presStyleLbl="node1" presStyleIdx="2" presStyleCnt="4">
        <dgm:presLayoutVars>
          <dgm:bulletEnabled val="1"/>
        </dgm:presLayoutVars>
      </dgm:prSet>
      <dgm:spPr/>
    </dgm:pt>
    <dgm:pt modelId="{9F2E6B20-563D-4FD0-9BE2-29C38988749E}" type="pres">
      <dgm:prSet presAssocID="{0446A0FB-BEB2-4E60-941D-47C419062D40}" presName="pillarX" presStyleLbl="node1" presStyleIdx="3" presStyleCnt="4">
        <dgm:presLayoutVars>
          <dgm:bulletEnabled val="1"/>
        </dgm:presLayoutVars>
      </dgm:prSet>
      <dgm:spPr/>
    </dgm:pt>
    <dgm:pt modelId="{245A2CC7-015B-4A77-A5E1-0E957B202FB5}" type="pres">
      <dgm:prSet presAssocID="{F21DB8E3-9A6E-466C-8D22-A948A3922392}" presName="base" presStyleLbl="dkBgShp" presStyleIdx="1" presStyleCnt="2"/>
      <dgm:spPr/>
    </dgm:pt>
  </dgm:ptLst>
  <dgm:cxnLst>
    <dgm:cxn modelId="{235DAA26-1865-4B42-8122-18F0C389639F}" srcId="{F21DB8E3-9A6E-466C-8D22-A948A3922392}" destId="{48178A4D-4F1D-492E-BAEC-57F649EEB916}" srcOrd="0" destOrd="0" parTransId="{E6A025CB-80F7-47FE-8FB6-CEE60EB3065F}" sibTransId="{04A21D6D-66BE-4E00-9D68-4C3068227E12}"/>
    <dgm:cxn modelId="{B85C1328-6FD7-462F-9CEF-011E779F091B}" type="presOf" srcId="{BF2220A6-1A5D-4F0D-BEA6-C4F8D9AA1FDF}" destId="{61C4365B-3EC9-4B9E-86C6-8845DA91B76C}" srcOrd="0" destOrd="0" presId="urn:microsoft.com/office/officeart/2005/8/layout/hList3"/>
    <dgm:cxn modelId="{AF57255B-FF56-493E-BCA7-80A1409F5C2E}" srcId="{F21DB8E3-9A6E-466C-8D22-A948A3922392}" destId="{0446A0FB-BEB2-4E60-941D-47C419062D40}" srcOrd="3" destOrd="0" parTransId="{2D021457-C07C-40ED-86CA-F81ACDE5B5FE}" sibTransId="{6E02EFFE-325B-4C23-8D53-EE2CECBABC2D}"/>
    <dgm:cxn modelId="{E635465F-E425-423E-BEDF-E4F9D90DC83B}" srcId="{F21DB8E3-9A6E-466C-8D22-A948A3922392}" destId="{CC3EF5B5-9054-4E8D-9896-DFEF74855403}" srcOrd="2" destOrd="0" parTransId="{F906F98C-B586-4D22-961B-3BCAE94C6852}" sibTransId="{7A57E872-11D8-4B16-A66F-C291EE64BFF5}"/>
    <dgm:cxn modelId="{09FE994A-0F18-4FA7-B8DF-EB6C7D99AF54}" srcId="{F21DB8E3-9A6E-466C-8D22-A948A3922392}" destId="{6B38D855-F5AF-42D1-93B1-ADB9F5D2651F}" srcOrd="1" destOrd="0" parTransId="{A2ACABE5-4AE4-4E40-869F-A3B9C9B765C3}" sibTransId="{BA804978-EF37-4E30-951A-80E17A0A43C0}"/>
    <dgm:cxn modelId="{807C4E54-9428-4F3B-9415-12121BA4CEBF}" type="presOf" srcId="{F21DB8E3-9A6E-466C-8D22-A948A3922392}" destId="{61CBEBFE-482A-4B6C-8B72-87D8D9E2730F}" srcOrd="0" destOrd="0" presId="urn:microsoft.com/office/officeart/2005/8/layout/hList3"/>
    <dgm:cxn modelId="{E34F9682-36DB-4656-916C-D6CABDB6788F}" type="presOf" srcId="{48178A4D-4F1D-492E-BAEC-57F649EEB916}" destId="{AAA40656-4EE6-4327-A95A-3AE6391A58F2}" srcOrd="0" destOrd="0" presId="urn:microsoft.com/office/officeart/2005/8/layout/hList3"/>
    <dgm:cxn modelId="{CE162399-4A1A-42A2-9E63-80CC995AA1DE}" type="presOf" srcId="{6B38D855-F5AF-42D1-93B1-ADB9F5D2651F}" destId="{9ABA5172-6303-4D78-8AA8-0240DDF337DD}" srcOrd="0" destOrd="0" presId="urn:microsoft.com/office/officeart/2005/8/layout/hList3"/>
    <dgm:cxn modelId="{524899B0-EF6F-444A-9D84-35F269170E38}" srcId="{BF2220A6-1A5D-4F0D-BEA6-C4F8D9AA1FDF}" destId="{F21DB8E3-9A6E-466C-8D22-A948A3922392}" srcOrd="0" destOrd="0" parTransId="{7079F89B-DC11-4C00-9E51-744E23ADC3A5}" sibTransId="{C87F8222-B61F-4543-8104-0CA1DD49B704}"/>
    <dgm:cxn modelId="{0DB906B9-7840-4991-BA3C-5BD11DC02696}" type="presOf" srcId="{CC3EF5B5-9054-4E8D-9896-DFEF74855403}" destId="{BFC6A67F-FD1C-4968-8803-B0C7FD5B739E}" srcOrd="0" destOrd="0" presId="urn:microsoft.com/office/officeart/2005/8/layout/hList3"/>
    <dgm:cxn modelId="{2E54D1E9-D091-445E-AD76-22E5A8C8DB18}" type="presOf" srcId="{0446A0FB-BEB2-4E60-941D-47C419062D40}" destId="{9F2E6B20-563D-4FD0-9BE2-29C38988749E}" srcOrd="0" destOrd="0" presId="urn:microsoft.com/office/officeart/2005/8/layout/hList3"/>
    <dgm:cxn modelId="{82467D17-5260-45F2-BFB4-524E6B8A732A}" type="presParOf" srcId="{61C4365B-3EC9-4B9E-86C6-8845DA91B76C}" destId="{61CBEBFE-482A-4B6C-8B72-87D8D9E2730F}" srcOrd="0" destOrd="0" presId="urn:microsoft.com/office/officeart/2005/8/layout/hList3"/>
    <dgm:cxn modelId="{BF364096-D71A-4397-8868-5BE4E621B022}" type="presParOf" srcId="{61C4365B-3EC9-4B9E-86C6-8845DA91B76C}" destId="{1A9C1594-1288-4684-96FF-D892A42AEE91}" srcOrd="1" destOrd="0" presId="urn:microsoft.com/office/officeart/2005/8/layout/hList3"/>
    <dgm:cxn modelId="{852F089D-3E90-4C87-A3E7-C2030CFBD47A}" type="presParOf" srcId="{1A9C1594-1288-4684-96FF-D892A42AEE91}" destId="{AAA40656-4EE6-4327-A95A-3AE6391A58F2}" srcOrd="0" destOrd="0" presId="urn:microsoft.com/office/officeart/2005/8/layout/hList3"/>
    <dgm:cxn modelId="{200834E0-A63A-4110-AACD-9AA299F425FA}" type="presParOf" srcId="{1A9C1594-1288-4684-96FF-D892A42AEE91}" destId="{9ABA5172-6303-4D78-8AA8-0240DDF337DD}" srcOrd="1" destOrd="0" presId="urn:microsoft.com/office/officeart/2005/8/layout/hList3"/>
    <dgm:cxn modelId="{FC0EAFCE-B99C-4A71-B0DB-904D1AC618C6}" type="presParOf" srcId="{1A9C1594-1288-4684-96FF-D892A42AEE91}" destId="{BFC6A67F-FD1C-4968-8803-B0C7FD5B739E}" srcOrd="2" destOrd="0" presId="urn:microsoft.com/office/officeart/2005/8/layout/hList3"/>
    <dgm:cxn modelId="{1DA08489-41DC-4EEB-A5D2-77CC0A961C37}" type="presParOf" srcId="{1A9C1594-1288-4684-96FF-D892A42AEE91}" destId="{9F2E6B20-563D-4FD0-9BE2-29C38988749E}" srcOrd="3" destOrd="0" presId="urn:microsoft.com/office/officeart/2005/8/layout/hList3"/>
    <dgm:cxn modelId="{74EC31CC-489E-4859-B8C3-25B0C6D8DFBF}" type="presParOf" srcId="{61C4365B-3EC9-4B9E-86C6-8845DA91B76C}" destId="{245A2CC7-015B-4A77-A5E1-0E957B202FB5}"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2220A6-1A5D-4F0D-BEA6-C4F8D9AA1FDF}" type="doc">
      <dgm:prSet loTypeId="urn:microsoft.com/office/officeart/2005/8/layout/hList3" loCatId="list" qsTypeId="urn:microsoft.com/office/officeart/2005/8/quickstyle/simple3" qsCatId="simple" csTypeId="urn:microsoft.com/office/officeart/2005/8/colors/accent3_3" csCatId="accent3" phldr="1"/>
      <dgm:spPr/>
      <dgm:t>
        <a:bodyPr/>
        <a:lstStyle/>
        <a:p>
          <a:endParaRPr lang="en-GB"/>
        </a:p>
      </dgm:t>
    </dgm:pt>
    <dgm:pt modelId="{F21DB8E3-9A6E-466C-8D22-A948A3922392}">
      <dgm:prSet phldrT="[Text]"/>
      <dgm:spPr/>
      <dgm:t>
        <a:bodyPr/>
        <a:lstStyle/>
        <a:p>
          <a:r>
            <a:rPr lang="en-GB"/>
            <a:t>Ambitions</a:t>
          </a:r>
        </a:p>
      </dgm:t>
    </dgm:pt>
    <dgm:pt modelId="{7079F89B-DC11-4C00-9E51-744E23ADC3A5}" type="parTrans" cxnId="{524899B0-EF6F-444A-9D84-35F269170E38}">
      <dgm:prSet/>
      <dgm:spPr/>
      <dgm:t>
        <a:bodyPr/>
        <a:lstStyle/>
        <a:p>
          <a:endParaRPr lang="en-GB"/>
        </a:p>
      </dgm:t>
    </dgm:pt>
    <dgm:pt modelId="{C87F8222-B61F-4543-8104-0CA1DD49B704}" type="sibTrans" cxnId="{524899B0-EF6F-444A-9D84-35F269170E38}">
      <dgm:prSet/>
      <dgm:spPr/>
      <dgm:t>
        <a:bodyPr/>
        <a:lstStyle/>
        <a:p>
          <a:endParaRPr lang="en-GB"/>
        </a:p>
      </dgm:t>
    </dgm:pt>
    <dgm:pt modelId="{48178A4D-4F1D-492E-BAEC-57F649EEB916}">
      <dgm:prSet phldrT="[Text]"/>
      <dgm:spPr/>
      <dgm:t>
        <a:bodyPr/>
        <a:lstStyle/>
        <a:p>
          <a:r>
            <a:rPr lang="en-GB">
              <a:ea typeface="+mn-lt"/>
              <a:cs typeface="+mn-lt"/>
            </a:rPr>
            <a:t>To protect those at greatest risk from these respiratory viruses; </a:t>
          </a:r>
          <a:endParaRPr lang="en-GB"/>
        </a:p>
      </dgm:t>
    </dgm:pt>
    <dgm:pt modelId="{E6A025CB-80F7-47FE-8FB6-CEE60EB3065F}" type="parTrans" cxnId="{235DAA26-1865-4B42-8122-18F0C389639F}">
      <dgm:prSet/>
      <dgm:spPr/>
      <dgm:t>
        <a:bodyPr/>
        <a:lstStyle/>
        <a:p>
          <a:endParaRPr lang="en-GB"/>
        </a:p>
      </dgm:t>
    </dgm:pt>
    <dgm:pt modelId="{04A21D6D-66BE-4E00-9D68-4C3068227E12}" type="sibTrans" cxnId="{235DAA26-1865-4B42-8122-18F0C389639F}">
      <dgm:prSet/>
      <dgm:spPr/>
      <dgm:t>
        <a:bodyPr/>
        <a:lstStyle/>
        <a:p>
          <a:endParaRPr lang="en-GB"/>
        </a:p>
      </dgm:t>
    </dgm:pt>
    <dgm:pt modelId="{6F682531-EC0A-4375-AE59-678A17320845}">
      <dgm:prSet/>
      <dgm:spPr/>
      <dgm:t>
        <a:bodyPr/>
        <a:lstStyle/>
        <a:p>
          <a:r>
            <a:rPr lang="en-GB">
              <a:ea typeface="+mn-lt"/>
              <a:cs typeface="+mn-lt"/>
            </a:rPr>
            <a:t>To reduce the circulation of respiratory viruses in our communities; </a:t>
          </a:r>
          <a:endParaRPr lang="en-GB">
            <a:cs typeface="Calibri"/>
          </a:endParaRPr>
        </a:p>
      </dgm:t>
    </dgm:pt>
    <dgm:pt modelId="{FB4334E2-B2B7-4BD9-BBAC-755FF2129D00}" type="parTrans" cxnId="{4DDC29EA-BF7A-413E-9212-CAF1856A9219}">
      <dgm:prSet/>
      <dgm:spPr/>
      <dgm:t>
        <a:bodyPr/>
        <a:lstStyle/>
        <a:p>
          <a:endParaRPr lang="en-GB"/>
        </a:p>
      </dgm:t>
    </dgm:pt>
    <dgm:pt modelId="{ABA189AD-0378-4E7C-ABA5-B53BA236B655}" type="sibTrans" cxnId="{4DDC29EA-BF7A-413E-9212-CAF1856A9219}">
      <dgm:prSet/>
      <dgm:spPr/>
      <dgm:t>
        <a:bodyPr/>
        <a:lstStyle/>
        <a:p>
          <a:endParaRPr lang="en-GB"/>
        </a:p>
      </dgm:t>
    </dgm:pt>
    <dgm:pt modelId="{840C5527-76CE-46BA-A569-A4900088A872}">
      <dgm:prSet/>
      <dgm:spPr/>
      <dgm:t>
        <a:bodyPr/>
        <a:lstStyle/>
        <a:p>
          <a:r>
            <a:rPr lang="en-GB">
              <a:latin typeface="Calibri"/>
              <a:cs typeface="Calibri"/>
            </a:rPr>
            <a:t>To support the resilience of the NHS and care system through the winter period  Target update is 75% </a:t>
          </a:r>
          <a:endParaRPr lang="en-GB">
            <a:cs typeface="Calibri"/>
          </a:endParaRPr>
        </a:p>
      </dgm:t>
    </dgm:pt>
    <dgm:pt modelId="{83250814-B614-4B6F-B60E-3E6EA15C4287}" type="parTrans" cxnId="{19C07FA8-0FBC-427F-9CD6-A2DE407BBD68}">
      <dgm:prSet/>
      <dgm:spPr/>
      <dgm:t>
        <a:bodyPr/>
        <a:lstStyle/>
        <a:p>
          <a:endParaRPr lang="en-GB"/>
        </a:p>
      </dgm:t>
    </dgm:pt>
    <dgm:pt modelId="{E033D5E6-7155-4F0F-9E5F-3F479FC3B363}" type="sibTrans" cxnId="{19C07FA8-0FBC-427F-9CD6-A2DE407BBD68}">
      <dgm:prSet/>
      <dgm:spPr/>
      <dgm:t>
        <a:bodyPr/>
        <a:lstStyle/>
        <a:p>
          <a:endParaRPr lang="en-GB"/>
        </a:p>
      </dgm:t>
    </dgm:pt>
    <dgm:pt modelId="{61C4365B-3EC9-4B9E-86C6-8845DA91B76C}" type="pres">
      <dgm:prSet presAssocID="{BF2220A6-1A5D-4F0D-BEA6-C4F8D9AA1FDF}" presName="composite" presStyleCnt="0">
        <dgm:presLayoutVars>
          <dgm:chMax val="1"/>
          <dgm:dir/>
          <dgm:resizeHandles val="exact"/>
        </dgm:presLayoutVars>
      </dgm:prSet>
      <dgm:spPr/>
    </dgm:pt>
    <dgm:pt modelId="{61CBEBFE-482A-4B6C-8B72-87D8D9E2730F}" type="pres">
      <dgm:prSet presAssocID="{F21DB8E3-9A6E-466C-8D22-A948A3922392}" presName="roof" presStyleLbl="dkBgShp" presStyleIdx="0" presStyleCnt="2"/>
      <dgm:spPr/>
    </dgm:pt>
    <dgm:pt modelId="{1A9C1594-1288-4684-96FF-D892A42AEE91}" type="pres">
      <dgm:prSet presAssocID="{F21DB8E3-9A6E-466C-8D22-A948A3922392}" presName="pillars" presStyleCnt="0"/>
      <dgm:spPr/>
    </dgm:pt>
    <dgm:pt modelId="{AAA40656-4EE6-4327-A95A-3AE6391A58F2}" type="pres">
      <dgm:prSet presAssocID="{F21DB8E3-9A6E-466C-8D22-A948A3922392}" presName="pillar1" presStyleLbl="node1" presStyleIdx="0" presStyleCnt="3">
        <dgm:presLayoutVars>
          <dgm:bulletEnabled val="1"/>
        </dgm:presLayoutVars>
      </dgm:prSet>
      <dgm:spPr/>
    </dgm:pt>
    <dgm:pt modelId="{94FE373E-C9DE-4144-902C-5E18AF739341}" type="pres">
      <dgm:prSet presAssocID="{6F682531-EC0A-4375-AE59-678A17320845}" presName="pillarX" presStyleLbl="node1" presStyleIdx="1" presStyleCnt="3">
        <dgm:presLayoutVars>
          <dgm:bulletEnabled val="1"/>
        </dgm:presLayoutVars>
      </dgm:prSet>
      <dgm:spPr/>
    </dgm:pt>
    <dgm:pt modelId="{CC9D77CF-7F3D-447C-B9CB-8532AFA620E3}" type="pres">
      <dgm:prSet presAssocID="{840C5527-76CE-46BA-A569-A4900088A872}" presName="pillarX" presStyleLbl="node1" presStyleIdx="2" presStyleCnt="3">
        <dgm:presLayoutVars>
          <dgm:bulletEnabled val="1"/>
        </dgm:presLayoutVars>
      </dgm:prSet>
      <dgm:spPr/>
    </dgm:pt>
    <dgm:pt modelId="{245A2CC7-015B-4A77-A5E1-0E957B202FB5}" type="pres">
      <dgm:prSet presAssocID="{F21DB8E3-9A6E-466C-8D22-A948A3922392}" presName="base" presStyleLbl="dkBgShp" presStyleIdx="1" presStyleCnt="2"/>
      <dgm:spPr/>
    </dgm:pt>
  </dgm:ptLst>
  <dgm:cxnLst>
    <dgm:cxn modelId="{235DAA26-1865-4B42-8122-18F0C389639F}" srcId="{F21DB8E3-9A6E-466C-8D22-A948A3922392}" destId="{48178A4D-4F1D-492E-BAEC-57F649EEB916}" srcOrd="0" destOrd="0" parTransId="{E6A025CB-80F7-47FE-8FB6-CEE60EB3065F}" sibTransId="{04A21D6D-66BE-4E00-9D68-4C3068227E12}"/>
    <dgm:cxn modelId="{B85C1328-6FD7-462F-9CEF-011E779F091B}" type="presOf" srcId="{BF2220A6-1A5D-4F0D-BEA6-C4F8D9AA1FDF}" destId="{61C4365B-3EC9-4B9E-86C6-8845DA91B76C}" srcOrd="0" destOrd="0" presId="urn:microsoft.com/office/officeart/2005/8/layout/hList3"/>
    <dgm:cxn modelId="{F45D5D4F-3EA6-4C68-B1FB-4552EDBC0E80}" type="presOf" srcId="{6F682531-EC0A-4375-AE59-678A17320845}" destId="{94FE373E-C9DE-4144-902C-5E18AF739341}" srcOrd="0" destOrd="0" presId="urn:microsoft.com/office/officeart/2005/8/layout/hList3"/>
    <dgm:cxn modelId="{807C4E54-9428-4F3B-9415-12121BA4CEBF}" type="presOf" srcId="{F21DB8E3-9A6E-466C-8D22-A948A3922392}" destId="{61CBEBFE-482A-4B6C-8B72-87D8D9E2730F}" srcOrd="0" destOrd="0" presId="urn:microsoft.com/office/officeart/2005/8/layout/hList3"/>
    <dgm:cxn modelId="{E34F9682-36DB-4656-916C-D6CABDB6788F}" type="presOf" srcId="{48178A4D-4F1D-492E-BAEC-57F649EEB916}" destId="{AAA40656-4EE6-4327-A95A-3AE6391A58F2}" srcOrd="0" destOrd="0" presId="urn:microsoft.com/office/officeart/2005/8/layout/hList3"/>
    <dgm:cxn modelId="{19C07FA8-0FBC-427F-9CD6-A2DE407BBD68}" srcId="{F21DB8E3-9A6E-466C-8D22-A948A3922392}" destId="{840C5527-76CE-46BA-A569-A4900088A872}" srcOrd="2" destOrd="0" parTransId="{83250814-B614-4B6F-B60E-3E6EA15C4287}" sibTransId="{E033D5E6-7155-4F0F-9E5F-3F479FC3B363}"/>
    <dgm:cxn modelId="{524899B0-EF6F-444A-9D84-35F269170E38}" srcId="{BF2220A6-1A5D-4F0D-BEA6-C4F8D9AA1FDF}" destId="{F21DB8E3-9A6E-466C-8D22-A948A3922392}" srcOrd="0" destOrd="0" parTransId="{7079F89B-DC11-4C00-9E51-744E23ADC3A5}" sibTransId="{C87F8222-B61F-4543-8104-0CA1DD49B704}"/>
    <dgm:cxn modelId="{D29F8FC1-1210-43BA-82D4-C3144706B12A}" type="presOf" srcId="{840C5527-76CE-46BA-A569-A4900088A872}" destId="{CC9D77CF-7F3D-447C-B9CB-8532AFA620E3}" srcOrd="0" destOrd="0" presId="urn:microsoft.com/office/officeart/2005/8/layout/hList3"/>
    <dgm:cxn modelId="{4DDC29EA-BF7A-413E-9212-CAF1856A9219}" srcId="{F21DB8E3-9A6E-466C-8D22-A948A3922392}" destId="{6F682531-EC0A-4375-AE59-678A17320845}" srcOrd="1" destOrd="0" parTransId="{FB4334E2-B2B7-4BD9-BBAC-755FF2129D00}" sibTransId="{ABA189AD-0378-4E7C-ABA5-B53BA236B655}"/>
    <dgm:cxn modelId="{82467D17-5260-45F2-BFB4-524E6B8A732A}" type="presParOf" srcId="{61C4365B-3EC9-4B9E-86C6-8845DA91B76C}" destId="{61CBEBFE-482A-4B6C-8B72-87D8D9E2730F}" srcOrd="0" destOrd="0" presId="urn:microsoft.com/office/officeart/2005/8/layout/hList3"/>
    <dgm:cxn modelId="{BF364096-D71A-4397-8868-5BE4E621B022}" type="presParOf" srcId="{61C4365B-3EC9-4B9E-86C6-8845DA91B76C}" destId="{1A9C1594-1288-4684-96FF-D892A42AEE91}" srcOrd="1" destOrd="0" presId="urn:microsoft.com/office/officeart/2005/8/layout/hList3"/>
    <dgm:cxn modelId="{852F089D-3E90-4C87-A3E7-C2030CFBD47A}" type="presParOf" srcId="{1A9C1594-1288-4684-96FF-D892A42AEE91}" destId="{AAA40656-4EE6-4327-A95A-3AE6391A58F2}" srcOrd="0" destOrd="0" presId="urn:microsoft.com/office/officeart/2005/8/layout/hList3"/>
    <dgm:cxn modelId="{EA647B35-8B75-459C-AB9E-DF315FF8B743}" type="presParOf" srcId="{1A9C1594-1288-4684-96FF-D892A42AEE91}" destId="{94FE373E-C9DE-4144-902C-5E18AF739341}" srcOrd="1" destOrd="0" presId="urn:microsoft.com/office/officeart/2005/8/layout/hList3"/>
    <dgm:cxn modelId="{A1775A72-9029-4A66-B862-CEDF9332CCDA}" type="presParOf" srcId="{1A9C1594-1288-4684-96FF-D892A42AEE91}" destId="{CC9D77CF-7F3D-447C-B9CB-8532AFA620E3}" srcOrd="2" destOrd="0" presId="urn:microsoft.com/office/officeart/2005/8/layout/hList3"/>
    <dgm:cxn modelId="{74EC31CC-489E-4859-B8C3-25B0C6D8DFBF}" type="presParOf" srcId="{61C4365B-3EC9-4B9E-86C6-8845DA91B76C}" destId="{245A2CC7-015B-4A77-A5E1-0E957B202FB5}" srcOrd="2" destOrd="0" presId="urn:microsoft.com/office/officeart/2005/8/layout/h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2C2F5BD-DEAC-44B1-8E5F-0323F41C9FE9}"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lang="en-GB"/>
        </a:p>
      </dgm:t>
    </dgm:pt>
    <dgm:pt modelId="{8A3E5DB1-281B-4726-8BFB-5EA46798A19D}">
      <dgm:prSet phldrT="[Text]"/>
      <dgm:spPr/>
      <dgm:t>
        <a:bodyPr/>
        <a:lstStyle/>
        <a:p>
          <a:r>
            <a:rPr lang="en-GB"/>
            <a:t>Key Factors</a:t>
          </a:r>
        </a:p>
      </dgm:t>
    </dgm:pt>
    <dgm:pt modelId="{68BCE986-7930-4CC7-8DAC-2B673CB71A08}" type="parTrans" cxnId="{A66A267F-1C8A-4B66-9CEB-AD395C1636D1}">
      <dgm:prSet/>
      <dgm:spPr/>
      <dgm:t>
        <a:bodyPr/>
        <a:lstStyle/>
        <a:p>
          <a:endParaRPr lang="en-GB"/>
        </a:p>
      </dgm:t>
    </dgm:pt>
    <dgm:pt modelId="{ABF07089-2BEB-4E11-8A9B-60050D017EAE}" type="sibTrans" cxnId="{A66A267F-1C8A-4B66-9CEB-AD395C1636D1}">
      <dgm:prSet/>
      <dgm:spPr/>
      <dgm:t>
        <a:bodyPr/>
        <a:lstStyle/>
        <a:p>
          <a:endParaRPr lang="en-GB"/>
        </a:p>
      </dgm:t>
    </dgm:pt>
    <dgm:pt modelId="{B47C8EA6-8EF3-4392-802C-D37F997FAACF}">
      <dgm:prSet phldrT="[Text]" custT="1"/>
      <dgm:spPr/>
      <dgm:t>
        <a:bodyPr/>
        <a:lstStyle/>
        <a:p>
          <a:r>
            <a:rPr lang="en-GB" sz="1800"/>
            <a:t>Seasonal Illnesses</a:t>
          </a:r>
        </a:p>
      </dgm:t>
    </dgm:pt>
    <dgm:pt modelId="{299E7FAC-1610-44E8-94E1-9DA39DF1F09F}" type="parTrans" cxnId="{BE49C56D-D2B8-4111-A306-6EE29EA5582E}">
      <dgm:prSet/>
      <dgm:spPr/>
      <dgm:t>
        <a:bodyPr/>
        <a:lstStyle/>
        <a:p>
          <a:endParaRPr lang="en-GB"/>
        </a:p>
      </dgm:t>
    </dgm:pt>
    <dgm:pt modelId="{4ACCD191-58B5-43E9-A8AC-9ADC00344BFD}" type="sibTrans" cxnId="{BE49C56D-D2B8-4111-A306-6EE29EA5582E}">
      <dgm:prSet/>
      <dgm:spPr/>
      <dgm:t>
        <a:bodyPr/>
        <a:lstStyle/>
        <a:p>
          <a:endParaRPr lang="en-GB"/>
        </a:p>
      </dgm:t>
    </dgm:pt>
    <dgm:pt modelId="{686CB728-6BB8-48D0-9E8F-241D5DDB9A1B}">
      <dgm:prSet phldrT="[Text]" custT="1"/>
      <dgm:spPr/>
      <dgm:t>
        <a:bodyPr/>
        <a:lstStyle/>
        <a:p>
          <a:r>
            <a:rPr lang="en-GB" sz="1600"/>
            <a:t>Workforce Capacity</a:t>
          </a:r>
        </a:p>
      </dgm:t>
    </dgm:pt>
    <dgm:pt modelId="{D18772A9-2EC3-4912-8A7A-3D8963B4023D}" type="parTrans" cxnId="{6DE65433-2344-491E-A032-216BEB7E0A89}">
      <dgm:prSet/>
      <dgm:spPr/>
      <dgm:t>
        <a:bodyPr/>
        <a:lstStyle/>
        <a:p>
          <a:endParaRPr lang="en-GB"/>
        </a:p>
      </dgm:t>
    </dgm:pt>
    <dgm:pt modelId="{CD18C749-00D6-44D3-BDD9-D80A01B7DEA8}" type="sibTrans" cxnId="{6DE65433-2344-491E-A032-216BEB7E0A89}">
      <dgm:prSet/>
      <dgm:spPr/>
      <dgm:t>
        <a:bodyPr/>
        <a:lstStyle/>
        <a:p>
          <a:endParaRPr lang="en-GB"/>
        </a:p>
      </dgm:t>
    </dgm:pt>
    <dgm:pt modelId="{953C018C-A91F-4296-8393-F052BF59E361}">
      <dgm:prSet phldrT="[Text]"/>
      <dgm:spPr/>
      <dgm:t>
        <a:bodyPr/>
        <a:lstStyle/>
        <a:p>
          <a:r>
            <a:rPr lang="en-GB"/>
            <a:t>Planned Care</a:t>
          </a:r>
        </a:p>
      </dgm:t>
    </dgm:pt>
    <dgm:pt modelId="{723B7ED2-EE30-4A2C-917E-DBB44C62EA23}" type="parTrans" cxnId="{F183E944-7074-451C-88D7-15B1010AAD85}">
      <dgm:prSet/>
      <dgm:spPr/>
      <dgm:t>
        <a:bodyPr/>
        <a:lstStyle/>
        <a:p>
          <a:endParaRPr lang="en-GB"/>
        </a:p>
      </dgm:t>
    </dgm:pt>
    <dgm:pt modelId="{EDBAF12A-EAB1-4EA1-9686-0B6794466869}" type="sibTrans" cxnId="{F183E944-7074-451C-88D7-15B1010AAD85}">
      <dgm:prSet/>
      <dgm:spPr/>
      <dgm:t>
        <a:bodyPr/>
        <a:lstStyle/>
        <a:p>
          <a:endParaRPr lang="en-GB"/>
        </a:p>
      </dgm:t>
    </dgm:pt>
    <dgm:pt modelId="{A36F8AD4-3EF7-4F3A-8EE9-9C691B86D543}">
      <dgm:prSet phldrT="[Text]" custT="1"/>
      <dgm:spPr/>
      <dgm:t>
        <a:bodyPr/>
        <a:lstStyle/>
        <a:p>
          <a:r>
            <a:rPr lang="en-GB" sz="1500"/>
            <a:t>Public </a:t>
          </a:r>
          <a:r>
            <a:rPr lang="en-GB" sz="1400"/>
            <a:t>Expectation</a:t>
          </a:r>
          <a:endParaRPr lang="en-GB" sz="1500"/>
        </a:p>
      </dgm:t>
    </dgm:pt>
    <dgm:pt modelId="{729D35EF-AEC9-4048-AC2D-D6BC4CD9E73D}" type="parTrans" cxnId="{7FA12F78-973B-4D95-95AC-711B7FA5BA1A}">
      <dgm:prSet/>
      <dgm:spPr/>
      <dgm:t>
        <a:bodyPr/>
        <a:lstStyle/>
        <a:p>
          <a:endParaRPr lang="en-GB"/>
        </a:p>
      </dgm:t>
    </dgm:pt>
    <dgm:pt modelId="{EB4BF7EC-1351-4162-AEA8-AAC24DC2EA98}" type="sibTrans" cxnId="{7FA12F78-973B-4D95-95AC-711B7FA5BA1A}">
      <dgm:prSet/>
      <dgm:spPr/>
      <dgm:t>
        <a:bodyPr/>
        <a:lstStyle/>
        <a:p>
          <a:endParaRPr lang="en-GB"/>
        </a:p>
      </dgm:t>
    </dgm:pt>
    <dgm:pt modelId="{271D5D7E-4E40-4006-A558-1060963686AB}">
      <dgm:prSet phldrT="[Text]" custT="1"/>
      <dgm:spPr/>
      <dgm:t>
        <a:bodyPr/>
        <a:lstStyle/>
        <a:p>
          <a:r>
            <a:rPr lang="en-GB" sz="1200"/>
            <a:t>Exacerbation of Chronic Conditions</a:t>
          </a:r>
        </a:p>
      </dgm:t>
    </dgm:pt>
    <dgm:pt modelId="{46971739-E784-44AD-BEAE-B2EC1643FE44}" type="parTrans" cxnId="{CFD8D46B-1FE2-4513-BD2F-9301629C69FC}">
      <dgm:prSet/>
      <dgm:spPr/>
      <dgm:t>
        <a:bodyPr/>
        <a:lstStyle/>
        <a:p>
          <a:endParaRPr lang="en-GB"/>
        </a:p>
      </dgm:t>
    </dgm:pt>
    <dgm:pt modelId="{59C4C5E7-D885-4C80-8E51-CF3798A3C92D}" type="sibTrans" cxnId="{CFD8D46B-1FE2-4513-BD2F-9301629C69FC}">
      <dgm:prSet/>
      <dgm:spPr/>
      <dgm:t>
        <a:bodyPr/>
        <a:lstStyle/>
        <a:p>
          <a:endParaRPr lang="en-GB"/>
        </a:p>
      </dgm:t>
    </dgm:pt>
    <dgm:pt modelId="{CA07D5D7-2F67-4A0E-AB43-85E420FD5C76}">
      <dgm:prSet phldrT="[Text]" custT="1"/>
      <dgm:spPr/>
      <dgm:t>
        <a:bodyPr/>
        <a:lstStyle/>
        <a:p>
          <a:r>
            <a:rPr lang="en-GB" sz="1100"/>
            <a:t>Vulnerable Populations eg Homelessness</a:t>
          </a:r>
        </a:p>
      </dgm:t>
    </dgm:pt>
    <dgm:pt modelId="{819C7409-D5D4-4959-8403-BBE91AAF4D76}" type="parTrans" cxnId="{7AA32D41-6403-4558-B25E-0BF06823D941}">
      <dgm:prSet/>
      <dgm:spPr/>
      <dgm:t>
        <a:bodyPr/>
        <a:lstStyle/>
        <a:p>
          <a:endParaRPr lang="en-GB"/>
        </a:p>
      </dgm:t>
    </dgm:pt>
    <dgm:pt modelId="{0230EC89-E64C-4D5F-B484-B2A8BC326A94}" type="sibTrans" cxnId="{7AA32D41-6403-4558-B25E-0BF06823D941}">
      <dgm:prSet/>
      <dgm:spPr/>
      <dgm:t>
        <a:bodyPr/>
        <a:lstStyle/>
        <a:p>
          <a:endParaRPr lang="en-GB"/>
        </a:p>
      </dgm:t>
    </dgm:pt>
    <dgm:pt modelId="{65388E6F-8289-4400-B13E-8A15697A7388}" type="pres">
      <dgm:prSet presAssocID="{E2C2F5BD-DEAC-44B1-8E5F-0323F41C9FE9}" presName="cycle" presStyleCnt="0">
        <dgm:presLayoutVars>
          <dgm:chMax val="1"/>
          <dgm:dir/>
          <dgm:animLvl val="ctr"/>
          <dgm:resizeHandles val="exact"/>
        </dgm:presLayoutVars>
      </dgm:prSet>
      <dgm:spPr/>
    </dgm:pt>
    <dgm:pt modelId="{48B4FAD6-1D13-4023-81DE-48511636DD61}" type="pres">
      <dgm:prSet presAssocID="{8A3E5DB1-281B-4726-8BFB-5EA46798A19D}" presName="centerShape" presStyleLbl="node0" presStyleIdx="0" presStyleCnt="1"/>
      <dgm:spPr/>
    </dgm:pt>
    <dgm:pt modelId="{F926417D-45C1-4651-BFD2-114C0E0CC288}" type="pres">
      <dgm:prSet presAssocID="{299E7FAC-1610-44E8-94E1-9DA39DF1F09F}" presName="Name9" presStyleLbl="parChTrans1D2" presStyleIdx="0" presStyleCnt="6"/>
      <dgm:spPr/>
    </dgm:pt>
    <dgm:pt modelId="{FE6FBC27-1D3D-40FB-AA36-BE5A093F9856}" type="pres">
      <dgm:prSet presAssocID="{299E7FAC-1610-44E8-94E1-9DA39DF1F09F}" presName="connTx" presStyleLbl="parChTrans1D2" presStyleIdx="0" presStyleCnt="6"/>
      <dgm:spPr/>
    </dgm:pt>
    <dgm:pt modelId="{9D5840EF-F19F-46AC-B0BB-42F1B2DF8EE0}" type="pres">
      <dgm:prSet presAssocID="{B47C8EA6-8EF3-4392-802C-D37F997FAACF}" presName="node" presStyleLbl="node1" presStyleIdx="0" presStyleCnt="6">
        <dgm:presLayoutVars>
          <dgm:bulletEnabled val="1"/>
        </dgm:presLayoutVars>
      </dgm:prSet>
      <dgm:spPr/>
    </dgm:pt>
    <dgm:pt modelId="{E041A414-F7E3-4F83-90CD-6ACAF72B38D8}" type="pres">
      <dgm:prSet presAssocID="{46971739-E784-44AD-BEAE-B2EC1643FE44}" presName="Name9" presStyleLbl="parChTrans1D2" presStyleIdx="1" presStyleCnt="6"/>
      <dgm:spPr/>
    </dgm:pt>
    <dgm:pt modelId="{A9DE1CEB-D203-4BA0-BA97-1E426B610F6C}" type="pres">
      <dgm:prSet presAssocID="{46971739-E784-44AD-BEAE-B2EC1643FE44}" presName="connTx" presStyleLbl="parChTrans1D2" presStyleIdx="1" presStyleCnt="6"/>
      <dgm:spPr/>
    </dgm:pt>
    <dgm:pt modelId="{65B2CAE0-B72B-4F00-B799-12B36202FB0E}" type="pres">
      <dgm:prSet presAssocID="{271D5D7E-4E40-4006-A558-1060963686AB}" presName="node" presStyleLbl="node1" presStyleIdx="1" presStyleCnt="6">
        <dgm:presLayoutVars>
          <dgm:bulletEnabled val="1"/>
        </dgm:presLayoutVars>
      </dgm:prSet>
      <dgm:spPr/>
    </dgm:pt>
    <dgm:pt modelId="{B704BA5A-47D6-4DC1-BAB8-ED9CA104A2F7}" type="pres">
      <dgm:prSet presAssocID="{D18772A9-2EC3-4912-8A7A-3D8963B4023D}" presName="Name9" presStyleLbl="parChTrans1D2" presStyleIdx="2" presStyleCnt="6"/>
      <dgm:spPr/>
    </dgm:pt>
    <dgm:pt modelId="{5FCEB975-CFB4-44C7-A559-1ECE77A74F9D}" type="pres">
      <dgm:prSet presAssocID="{D18772A9-2EC3-4912-8A7A-3D8963B4023D}" presName="connTx" presStyleLbl="parChTrans1D2" presStyleIdx="2" presStyleCnt="6"/>
      <dgm:spPr/>
    </dgm:pt>
    <dgm:pt modelId="{737A9CF1-2026-4D7E-AB2E-604F32BFD5F8}" type="pres">
      <dgm:prSet presAssocID="{686CB728-6BB8-48D0-9E8F-241D5DDB9A1B}" presName="node" presStyleLbl="node1" presStyleIdx="2" presStyleCnt="6">
        <dgm:presLayoutVars>
          <dgm:bulletEnabled val="1"/>
        </dgm:presLayoutVars>
      </dgm:prSet>
      <dgm:spPr/>
    </dgm:pt>
    <dgm:pt modelId="{23F241A8-8BA1-43CD-ACD4-F01666089D2E}" type="pres">
      <dgm:prSet presAssocID="{723B7ED2-EE30-4A2C-917E-DBB44C62EA23}" presName="Name9" presStyleLbl="parChTrans1D2" presStyleIdx="3" presStyleCnt="6"/>
      <dgm:spPr/>
    </dgm:pt>
    <dgm:pt modelId="{F66DC402-9BDD-4433-8724-017C95DB0BEA}" type="pres">
      <dgm:prSet presAssocID="{723B7ED2-EE30-4A2C-917E-DBB44C62EA23}" presName="connTx" presStyleLbl="parChTrans1D2" presStyleIdx="3" presStyleCnt="6"/>
      <dgm:spPr/>
    </dgm:pt>
    <dgm:pt modelId="{0A19C307-4813-49C2-B08F-CC0A88A8DF9D}" type="pres">
      <dgm:prSet presAssocID="{953C018C-A91F-4296-8393-F052BF59E361}" presName="node" presStyleLbl="node1" presStyleIdx="3" presStyleCnt="6">
        <dgm:presLayoutVars>
          <dgm:bulletEnabled val="1"/>
        </dgm:presLayoutVars>
      </dgm:prSet>
      <dgm:spPr/>
    </dgm:pt>
    <dgm:pt modelId="{5DCC6BE2-F886-4136-A307-056F2CB5AC1A}" type="pres">
      <dgm:prSet presAssocID="{729D35EF-AEC9-4048-AC2D-D6BC4CD9E73D}" presName="Name9" presStyleLbl="parChTrans1D2" presStyleIdx="4" presStyleCnt="6"/>
      <dgm:spPr/>
    </dgm:pt>
    <dgm:pt modelId="{54FAA2F6-A7C0-43E6-96E7-7B040058655D}" type="pres">
      <dgm:prSet presAssocID="{729D35EF-AEC9-4048-AC2D-D6BC4CD9E73D}" presName="connTx" presStyleLbl="parChTrans1D2" presStyleIdx="4" presStyleCnt="6"/>
      <dgm:spPr/>
    </dgm:pt>
    <dgm:pt modelId="{425AA5E4-0B00-4A02-B5E1-C95F354509E0}" type="pres">
      <dgm:prSet presAssocID="{A36F8AD4-3EF7-4F3A-8EE9-9C691B86D543}" presName="node" presStyleLbl="node1" presStyleIdx="4" presStyleCnt="6">
        <dgm:presLayoutVars>
          <dgm:bulletEnabled val="1"/>
        </dgm:presLayoutVars>
      </dgm:prSet>
      <dgm:spPr/>
    </dgm:pt>
    <dgm:pt modelId="{1388F386-BD22-4413-A6F0-0D4C92AD57C0}" type="pres">
      <dgm:prSet presAssocID="{819C7409-D5D4-4959-8403-BBE91AAF4D76}" presName="Name9" presStyleLbl="parChTrans1D2" presStyleIdx="5" presStyleCnt="6"/>
      <dgm:spPr/>
    </dgm:pt>
    <dgm:pt modelId="{76251956-3A23-4E3B-85CC-19A5C8CFDC4D}" type="pres">
      <dgm:prSet presAssocID="{819C7409-D5D4-4959-8403-BBE91AAF4D76}" presName="connTx" presStyleLbl="parChTrans1D2" presStyleIdx="5" presStyleCnt="6"/>
      <dgm:spPr/>
    </dgm:pt>
    <dgm:pt modelId="{925E3D0B-E877-41E3-A554-AD5328D4C183}" type="pres">
      <dgm:prSet presAssocID="{CA07D5D7-2F67-4A0E-AB43-85E420FD5C76}" presName="node" presStyleLbl="node1" presStyleIdx="5" presStyleCnt="6">
        <dgm:presLayoutVars>
          <dgm:bulletEnabled val="1"/>
        </dgm:presLayoutVars>
      </dgm:prSet>
      <dgm:spPr/>
    </dgm:pt>
  </dgm:ptLst>
  <dgm:cxnLst>
    <dgm:cxn modelId="{8E211001-7D6A-46B8-BB33-35EA7C7CC596}" type="presOf" srcId="{B47C8EA6-8EF3-4392-802C-D37F997FAACF}" destId="{9D5840EF-F19F-46AC-B0BB-42F1B2DF8EE0}" srcOrd="0" destOrd="0" presId="urn:microsoft.com/office/officeart/2005/8/layout/radial1"/>
    <dgm:cxn modelId="{C6F4C405-3E19-46F0-BB71-54C089F7A07E}" type="presOf" srcId="{729D35EF-AEC9-4048-AC2D-D6BC4CD9E73D}" destId="{54FAA2F6-A7C0-43E6-96E7-7B040058655D}" srcOrd="1" destOrd="0" presId="urn:microsoft.com/office/officeart/2005/8/layout/radial1"/>
    <dgm:cxn modelId="{8A6FE70F-05C0-473C-96F4-5BC4796A6C63}" type="presOf" srcId="{D18772A9-2EC3-4912-8A7A-3D8963B4023D}" destId="{B704BA5A-47D6-4DC1-BAB8-ED9CA104A2F7}" srcOrd="0" destOrd="0" presId="urn:microsoft.com/office/officeart/2005/8/layout/radial1"/>
    <dgm:cxn modelId="{88F19D17-8484-4983-AA70-3B4674E03E97}" type="presOf" srcId="{723B7ED2-EE30-4A2C-917E-DBB44C62EA23}" destId="{23F241A8-8BA1-43CD-ACD4-F01666089D2E}" srcOrd="0" destOrd="0" presId="urn:microsoft.com/office/officeart/2005/8/layout/radial1"/>
    <dgm:cxn modelId="{4C02F517-3B04-4829-AB65-7565A655EAA3}" type="presOf" srcId="{E2C2F5BD-DEAC-44B1-8E5F-0323F41C9FE9}" destId="{65388E6F-8289-4400-B13E-8A15697A7388}" srcOrd="0" destOrd="0" presId="urn:microsoft.com/office/officeart/2005/8/layout/radial1"/>
    <dgm:cxn modelId="{E2CA751A-7199-41E7-858C-E63EB1546F12}" type="presOf" srcId="{729D35EF-AEC9-4048-AC2D-D6BC4CD9E73D}" destId="{5DCC6BE2-F886-4136-A307-056F2CB5AC1A}" srcOrd="0" destOrd="0" presId="urn:microsoft.com/office/officeart/2005/8/layout/radial1"/>
    <dgm:cxn modelId="{37B5321B-6937-4677-B44E-6E092688104F}" type="presOf" srcId="{271D5D7E-4E40-4006-A558-1060963686AB}" destId="{65B2CAE0-B72B-4F00-B799-12B36202FB0E}" srcOrd="0" destOrd="0" presId="urn:microsoft.com/office/officeart/2005/8/layout/radial1"/>
    <dgm:cxn modelId="{F27A4C22-B438-4DF9-BDD8-EF6CF247A0E4}" type="presOf" srcId="{46971739-E784-44AD-BEAE-B2EC1643FE44}" destId="{A9DE1CEB-D203-4BA0-BA97-1E426B610F6C}" srcOrd="1" destOrd="0" presId="urn:microsoft.com/office/officeart/2005/8/layout/radial1"/>
    <dgm:cxn modelId="{6DE65433-2344-491E-A032-216BEB7E0A89}" srcId="{8A3E5DB1-281B-4726-8BFB-5EA46798A19D}" destId="{686CB728-6BB8-48D0-9E8F-241D5DDB9A1B}" srcOrd="2" destOrd="0" parTransId="{D18772A9-2EC3-4912-8A7A-3D8963B4023D}" sibTransId="{CD18C749-00D6-44D3-BDD9-D80A01B7DEA8}"/>
    <dgm:cxn modelId="{317D1F5B-EEEB-4B02-A0A9-ED78969D6BB8}" type="presOf" srcId="{723B7ED2-EE30-4A2C-917E-DBB44C62EA23}" destId="{F66DC402-9BDD-4433-8724-017C95DB0BEA}" srcOrd="1" destOrd="0" presId="urn:microsoft.com/office/officeart/2005/8/layout/radial1"/>
    <dgm:cxn modelId="{7AA32D41-6403-4558-B25E-0BF06823D941}" srcId="{8A3E5DB1-281B-4726-8BFB-5EA46798A19D}" destId="{CA07D5D7-2F67-4A0E-AB43-85E420FD5C76}" srcOrd="5" destOrd="0" parTransId="{819C7409-D5D4-4959-8403-BBE91AAF4D76}" sibTransId="{0230EC89-E64C-4D5F-B484-B2A8BC326A94}"/>
    <dgm:cxn modelId="{F183E944-7074-451C-88D7-15B1010AAD85}" srcId="{8A3E5DB1-281B-4726-8BFB-5EA46798A19D}" destId="{953C018C-A91F-4296-8393-F052BF59E361}" srcOrd="3" destOrd="0" parTransId="{723B7ED2-EE30-4A2C-917E-DBB44C62EA23}" sibTransId="{EDBAF12A-EAB1-4EA1-9686-0B6794466869}"/>
    <dgm:cxn modelId="{CFD8D46B-1FE2-4513-BD2F-9301629C69FC}" srcId="{8A3E5DB1-281B-4726-8BFB-5EA46798A19D}" destId="{271D5D7E-4E40-4006-A558-1060963686AB}" srcOrd="1" destOrd="0" parTransId="{46971739-E784-44AD-BEAE-B2EC1643FE44}" sibTransId="{59C4C5E7-D885-4C80-8E51-CF3798A3C92D}"/>
    <dgm:cxn modelId="{BE49C56D-D2B8-4111-A306-6EE29EA5582E}" srcId="{8A3E5DB1-281B-4726-8BFB-5EA46798A19D}" destId="{B47C8EA6-8EF3-4392-802C-D37F997FAACF}" srcOrd="0" destOrd="0" parTransId="{299E7FAC-1610-44E8-94E1-9DA39DF1F09F}" sibTransId="{4ACCD191-58B5-43E9-A8AC-9ADC00344BFD}"/>
    <dgm:cxn modelId="{33A23A72-799C-493E-A0AA-64973773A508}" type="presOf" srcId="{819C7409-D5D4-4959-8403-BBE91AAF4D76}" destId="{1388F386-BD22-4413-A6F0-0D4C92AD57C0}" srcOrd="0" destOrd="0" presId="urn:microsoft.com/office/officeart/2005/8/layout/radial1"/>
    <dgm:cxn modelId="{689E7E53-09BF-4CFF-985D-733FE3F35A66}" type="presOf" srcId="{8A3E5DB1-281B-4726-8BFB-5EA46798A19D}" destId="{48B4FAD6-1D13-4023-81DE-48511636DD61}" srcOrd="0" destOrd="0" presId="urn:microsoft.com/office/officeart/2005/8/layout/radial1"/>
    <dgm:cxn modelId="{7FA12F78-973B-4D95-95AC-711B7FA5BA1A}" srcId="{8A3E5DB1-281B-4726-8BFB-5EA46798A19D}" destId="{A36F8AD4-3EF7-4F3A-8EE9-9C691B86D543}" srcOrd="4" destOrd="0" parTransId="{729D35EF-AEC9-4048-AC2D-D6BC4CD9E73D}" sibTransId="{EB4BF7EC-1351-4162-AEA8-AAC24DC2EA98}"/>
    <dgm:cxn modelId="{2E708D59-B0F9-4B3F-92C1-2BA43EA6D4D5}" type="presOf" srcId="{46971739-E784-44AD-BEAE-B2EC1643FE44}" destId="{E041A414-F7E3-4F83-90CD-6ACAF72B38D8}" srcOrd="0" destOrd="0" presId="urn:microsoft.com/office/officeart/2005/8/layout/radial1"/>
    <dgm:cxn modelId="{FA31D57B-CD23-44EC-B0A1-BCAC00974827}" type="presOf" srcId="{D18772A9-2EC3-4912-8A7A-3D8963B4023D}" destId="{5FCEB975-CFB4-44C7-A559-1ECE77A74F9D}" srcOrd="1" destOrd="0" presId="urn:microsoft.com/office/officeart/2005/8/layout/radial1"/>
    <dgm:cxn modelId="{A66A267F-1C8A-4B66-9CEB-AD395C1636D1}" srcId="{E2C2F5BD-DEAC-44B1-8E5F-0323F41C9FE9}" destId="{8A3E5DB1-281B-4726-8BFB-5EA46798A19D}" srcOrd="0" destOrd="0" parTransId="{68BCE986-7930-4CC7-8DAC-2B673CB71A08}" sibTransId="{ABF07089-2BEB-4E11-8A9B-60050D017EAE}"/>
    <dgm:cxn modelId="{8D54AF93-EF52-46D1-8991-4643F2F87D17}" type="presOf" srcId="{A36F8AD4-3EF7-4F3A-8EE9-9C691B86D543}" destId="{425AA5E4-0B00-4A02-B5E1-C95F354509E0}" srcOrd="0" destOrd="0" presId="urn:microsoft.com/office/officeart/2005/8/layout/radial1"/>
    <dgm:cxn modelId="{FD35739D-5113-480B-B6B3-DC287A1B959D}" type="presOf" srcId="{299E7FAC-1610-44E8-94E1-9DA39DF1F09F}" destId="{F926417D-45C1-4651-BFD2-114C0E0CC288}" srcOrd="0" destOrd="0" presId="urn:microsoft.com/office/officeart/2005/8/layout/radial1"/>
    <dgm:cxn modelId="{19342FA5-3FE5-419D-8A17-3AB6452BA905}" type="presOf" srcId="{299E7FAC-1610-44E8-94E1-9DA39DF1F09F}" destId="{FE6FBC27-1D3D-40FB-AA36-BE5A093F9856}" srcOrd="1" destOrd="0" presId="urn:microsoft.com/office/officeart/2005/8/layout/radial1"/>
    <dgm:cxn modelId="{8CEA7FBE-25A0-4776-A567-937F4D4A6133}" type="presOf" srcId="{819C7409-D5D4-4959-8403-BBE91AAF4D76}" destId="{76251956-3A23-4E3B-85CC-19A5C8CFDC4D}" srcOrd="1" destOrd="0" presId="urn:microsoft.com/office/officeart/2005/8/layout/radial1"/>
    <dgm:cxn modelId="{E52C0AC0-2847-4FDE-B28F-2E69062BB345}" type="presOf" srcId="{686CB728-6BB8-48D0-9E8F-241D5DDB9A1B}" destId="{737A9CF1-2026-4D7E-AB2E-604F32BFD5F8}" srcOrd="0" destOrd="0" presId="urn:microsoft.com/office/officeart/2005/8/layout/radial1"/>
    <dgm:cxn modelId="{DBF7A3C1-AEBD-4E8C-A77E-699B4A69094D}" type="presOf" srcId="{953C018C-A91F-4296-8393-F052BF59E361}" destId="{0A19C307-4813-49C2-B08F-CC0A88A8DF9D}" srcOrd="0" destOrd="0" presId="urn:microsoft.com/office/officeart/2005/8/layout/radial1"/>
    <dgm:cxn modelId="{EC72D3E0-9F74-461F-B2CA-08FE7C0B6390}" type="presOf" srcId="{CA07D5D7-2F67-4A0E-AB43-85E420FD5C76}" destId="{925E3D0B-E877-41E3-A554-AD5328D4C183}" srcOrd="0" destOrd="0" presId="urn:microsoft.com/office/officeart/2005/8/layout/radial1"/>
    <dgm:cxn modelId="{DE93A884-6E53-4557-8F02-AA7FB98F7F85}" type="presParOf" srcId="{65388E6F-8289-4400-B13E-8A15697A7388}" destId="{48B4FAD6-1D13-4023-81DE-48511636DD61}" srcOrd="0" destOrd="0" presId="urn:microsoft.com/office/officeart/2005/8/layout/radial1"/>
    <dgm:cxn modelId="{7D87E215-DEA6-4972-836E-FE5B6C45D4AB}" type="presParOf" srcId="{65388E6F-8289-4400-B13E-8A15697A7388}" destId="{F926417D-45C1-4651-BFD2-114C0E0CC288}" srcOrd="1" destOrd="0" presId="urn:microsoft.com/office/officeart/2005/8/layout/radial1"/>
    <dgm:cxn modelId="{4A7F58B2-E4A2-439E-9CFD-E98BAE81D6FD}" type="presParOf" srcId="{F926417D-45C1-4651-BFD2-114C0E0CC288}" destId="{FE6FBC27-1D3D-40FB-AA36-BE5A093F9856}" srcOrd="0" destOrd="0" presId="urn:microsoft.com/office/officeart/2005/8/layout/radial1"/>
    <dgm:cxn modelId="{EDC8D501-D4B4-416C-B1D3-36A94B621CD4}" type="presParOf" srcId="{65388E6F-8289-4400-B13E-8A15697A7388}" destId="{9D5840EF-F19F-46AC-B0BB-42F1B2DF8EE0}" srcOrd="2" destOrd="0" presId="urn:microsoft.com/office/officeart/2005/8/layout/radial1"/>
    <dgm:cxn modelId="{B75296FE-FDE8-4B9F-AB72-807E7D899B5D}" type="presParOf" srcId="{65388E6F-8289-4400-B13E-8A15697A7388}" destId="{E041A414-F7E3-4F83-90CD-6ACAF72B38D8}" srcOrd="3" destOrd="0" presId="urn:microsoft.com/office/officeart/2005/8/layout/radial1"/>
    <dgm:cxn modelId="{F57C9D36-903F-44ED-9D09-BE13B95208A5}" type="presParOf" srcId="{E041A414-F7E3-4F83-90CD-6ACAF72B38D8}" destId="{A9DE1CEB-D203-4BA0-BA97-1E426B610F6C}" srcOrd="0" destOrd="0" presId="urn:microsoft.com/office/officeart/2005/8/layout/radial1"/>
    <dgm:cxn modelId="{2F7356BD-8D51-427B-8E41-0D964B85B2DB}" type="presParOf" srcId="{65388E6F-8289-4400-B13E-8A15697A7388}" destId="{65B2CAE0-B72B-4F00-B799-12B36202FB0E}" srcOrd="4" destOrd="0" presId="urn:microsoft.com/office/officeart/2005/8/layout/radial1"/>
    <dgm:cxn modelId="{C9610A79-67E0-4E89-905E-F26C6954AC08}" type="presParOf" srcId="{65388E6F-8289-4400-B13E-8A15697A7388}" destId="{B704BA5A-47D6-4DC1-BAB8-ED9CA104A2F7}" srcOrd="5" destOrd="0" presId="urn:microsoft.com/office/officeart/2005/8/layout/radial1"/>
    <dgm:cxn modelId="{8EDFBE6B-7818-4DE6-BC90-4D3AF6BEFB41}" type="presParOf" srcId="{B704BA5A-47D6-4DC1-BAB8-ED9CA104A2F7}" destId="{5FCEB975-CFB4-44C7-A559-1ECE77A74F9D}" srcOrd="0" destOrd="0" presId="urn:microsoft.com/office/officeart/2005/8/layout/radial1"/>
    <dgm:cxn modelId="{653BA8B5-7481-4E33-85EC-7346EBEC0448}" type="presParOf" srcId="{65388E6F-8289-4400-B13E-8A15697A7388}" destId="{737A9CF1-2026-4D7E-AB2E-604F32BFD5F8}" srcOrd="6" destOrd="0" presId="urn:microsoft.com/office/officeart/2005/8/layout/radial1"/>
    <dgm:cxn modelId="{6BD3E9DC-DD4D-4038-815A-27388DCFA0E6}" type="presParOf" srcId="{65388E6F-8289-4400-B13E-8A15697A7388}" destId="{23F241A8-8BA1-43CD-ACD4-F01666089D2E}" srcOrd="7" destOrd="0" presId="urn:microsoft.com/office/officeart/2005/8/layout/radial1"/>
    <dgm:cxn modelId="{2727BDCB-3F58-46DD-BC31-3DA18A0D5A8E}" type="presParOf" srcId="{23F241A8-8BA1-43CD-ACD4-F01666089D2E}" destId="{F66DC402-9BDD-4433-8724-017C95DB0BEA}" srcOrd="0" destOrd="0" presId="urn:microsoft.com/office/officeart/2005/8/layout/radial1"/>
    <dgm:cxn modelId="{95C91E4C-AEAF-4A58-AEC9-22D87B3F3F43}" type="presParOf" srcId="{65388E6F-8289-4400-B13E-8A15697A7388}" destId="{0A19C307-4813-49C2-B08F-CC0A88A8DF9D}" srcOrd="8" destOrd="0" presId="urn:microsoft.com/office/officeart/2005/8/layout/radial1"/>
    <dgm:cxn modelId="{BC80D0DC-6807-4576-9E88-AE4082211234}" type="presParOf" srcId="{65388E6F-8289-4400-B13E-8A15697A7388}" destId="{5DCC6BE2-F886-4136-A307-056F2CB5AC1A}" srcOrd="9" destOrd="0" presId="urn:microsoft.com/office/officeart/2005/8/layout/radial1"/>
    <dgm:cxn modelId="{71236CC2-E2AA-49EF-A76D-9B65F224470B}" type="presParOf" srcId="{5DCC6BE2-F886-4136-A307-056F2CB5AC1A}" destId="{54FAA2F6-A7C0-43E6-96E7-7B040058655D}" srcOrd="0" destOrd="0" presId="urn:microsoft.com/office/officeart/2005/8/layout/radial1"/>
    <dgm:cxn modelId="{E5250FBE-6D25-491D-98F0-E814CC0CA020}" type="presParOf" srcId="{65388E6F-8289-4400-B13E-8A15697A7388}" destId="{425AA5E4-0B00-4A02-B5E1-C95F354509E0}" srcOrd="10" destOrd="0" presId="urn:microsoft.com/office/officeart/2005/8/layout/radial1"/>
    <dgm:cxn modelId="{F188552D-D87D-4989-89AB-355BB3E79EED}" type="presParOf" srcId="{65388E6F-8289-4400-B13E-8A15697A7388}" destId="{1388F386-BD22-4413-A6F0-0D4C92AD57C0}" srcOrd="11" destOrd="0" presId="urn:microsoft.com/office/officeart/2005/8/layout/radial1"/>
    <dgm:cxn modelId="{DA6494F2-8503-4B5D-A42D-B07195B0CA75}" type="presParOf" srcId="{1388F386-BD22-4413-A6F0-0D4C92AD57C0}" destId="{76251956-3A23-4E3B-85CC-19A5C8CFDC4D}" srcOrd="0" destOrd="0" presId="urn:microsoft.com/office/officeart/2005/8/layout/radial1"/>
    <dgm:cxn modelId="{BC4EAAF0-9890-433D-8677-835642D30793}" type="presParOf" srcId="{65388E6F-8289-4400-B13E-8A15697A7388}" destId="{925E3D0B-E877-41E3-A554-AD5328D4C183}"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889471-3036-4BFB-8ED9-3A666023EDD9}" type="doc">
      <dgm:prSet loTypeId="urn:microsoft.com/office/officeart/2005/8/layout/radial1" loCatId="relationship" qsTypeId="urn:microsoft.com/office/officeart/2005/8/quickstyle/simple1" qsCatId="simple" csTypeId="urn:microsoft.com/office/officeart/2005/8/colors/colorful1" csCatId="colorful" phldr="1"/>
      <dgm:spPr/>
      <dgm:t>
        <a:bodyPr/>
        <a:lstStyle/>
        <a:p>
          <a:endParaRPr lang="en-GB"/>
        </a:p>
      </dgm:t>
    </dgm:pt>
    <dgm:pt modelId="{5959C796-2E44-4618-8C4A-41CA423ED5E3}">
      <dgm:prSet phldrT="[Text]"/>
      <dgm:spPr/>
      <dgm:t>
        <a:bodyPr/>
        <a:lstStyle/>
        <a:p>
          <a:r>
            <a:rPr lang="en-GB"/>
            <a:t>Key Challenges</a:t>
          </a:r>
        </a:p>
      </dgm:t>
    </dgm:pt>
    <dgm:pt modelId="{E7985CA7-2F40-4811-AB2B-7A94ED9751AA}" type="parTrans" cxnId="{D5DF7000-D44D-474F-B9B6-5D5657F9C77B}">
      <dgm:prSet/>
      <dgm:spPr/>
      <dgm:t>
        <a:bodyPr/>
        <a:lstStyle/>
        <a:p>
          <a:endParaRPr lang="en-GB"/>
        </a:p>
      </dgm:t>
    </dgm:pt>
    <dgm:pt modelId="{37F50FF8-926E-41BE-BA90-1DE4E975AA40}" type="sibTrans" cxnId="{D5DF7000-D44D-474F-B9B6-5D5657F9C77B}">
      <dgm:prSet/>
      <dgm:spPr/>
      <dgm:t>
        <a:bodyPr/>
        <a:lstStyle/>
        <a:p>
          <a:endParaRPr lang="en-GB"/>
        </a:p>
      </dgm:t>
    </dgm:pt>
    <dgm:pt modelId="{074562C1-9ED2-47A4-A0D4-BD02117E09DC}">
      <dgm:prSet phldrT="[Text]" custT="1"/>
      <dgm:spPr/>
      <dgm:t>
        <a:bodyPr/>
        <a:lstStyle/>
        <a:p>
          <a:r>
            <a:rPr lang="en-GB" sz="1600"/>
            <a:t>Financial Challenge</a:t>
          </a:r>
        </a:p>
      </dgm:t>
    </dgm:pt>
    <dgm:pt modelId="{4DED8A33-7A20-445B-9072-2FCD0DADDB90}" type="parTrans" cxnId="{CF9D5DC9-355B-4416-9CB0-60BF1A5C4834}">
      <dgm:prSet/>
      <dgm:spPr/>
      <dgm:t>
        <a:bodyPr/>
        <a:lstStyle/>
        <a:p>
          <a:endParaRPr lang="en-GB"/>
        </a:p>
      </dgm:t>
    </dgm:pt>
    <dgm:pt modelId="{A6352F38-081D-41C1-93D5-F1BDB69A6744}" type="sibTrans" cxnId="{CF9D5DC9-355B-4416-9CB0-60BF1A5C4834}">
      <dgm:prSet/>
      <dgm:spPr/>
      <dgm:t>
        <a:bodyPr/>
        <a:lstStyle/>
        <a:p>
          <a:endParaRPr lang="en-GB"/>
        </a:p>
      </dgm:t>
    </dgm:pt>
    <dgm:pt modelId="{12B884C7-D018-4C68-8095-A8FF018091A2}">
      <dgm:prSet phldrT="[Text]" phldr="0" custT="1"/>
      <dgm:spPr/>
      <dgm:t>
        <a:bodyPr/>
        <a:lstStyle/>
        <a:p>
          <a:pPr rtl="0"/>
          <a:r>
            <a:rPr lang="en-GB" sz="2000">
              <a:latin typeface="Calibri"/>
            </a:rPr>
            <a:t>Capacity Issues</a:t>
          </a:r>
          <a:endParaRPr lang="en-GB" sz="2000"/>
        </a:p>
      </dgm:t>
    </dgm:pt>
    <dgm:pt modelId="{7F1689F8-486D-4149-B33D-278DFACB5EE7}" type="parTrans" cxnId="{7C9F9CC8-F818-4608-B84F-10E98CF6E8E5}">
      <dgm:prSet/>
      <dgm:spPr/>
      <dgm:t>
        <a:bodyPr/>
        <a:lstStyle/>
        <a:p>
          <a:endParaRPr lang="en-GB"/>
        </a:p>
      </dgm:t>
    </dgm:pt>
    <dgm:pt modelId="{6ADE24EA-BA74-4697-A2FC-3D13D91FD4DC}" type="sibTrans" cxnId="{7C9F9CC8-F818-4608-B84F-10E98CF6E8E5}">
      <dgm:prSet/>
      <dgm:spPr/>
      <dgm:t>
        <a:bodyPr/>
        <a:lstStyle/>
        <a:p>
          <a:endParaRPr lang="en-GB"/>
        </a:p>
      </dgm:t>
    </dgm:pt>
    <dgm:pt modelId="{E655D122-1597-46E0-B671-90F9EFBB1148}">
      <dgm:prSet phldrT="[Text]" phldr="0" custT="1"/>
      <dgm:spPr/>
      <dgm:t>
        <a:bodyPr/>
        <a:lstStyle/>
        <a:p>
          <a:pPr rtl="0"/>
          <a:r>
            <a:rPr lang="en-GB" sz="1400">
              <a:latin typeface="Calibri"/>
            </a:rPr>
            <a:t>Increased demand on Emergency Department </a:t>
          </a:r>
          <a:endParaRPr lang="en-GB" sz="1400"/>
        </a:p>
      </dgm:t>
    </dgm:pt>
    <dgm:pt modelId="{984E3ADA-B7C2-4094-A59F-2E7DDC146FC3}" type="parTrans" cxnId="{AF35D93F-452A-4AB4-973C-2333B570E20F}">
      <dgm:prSet/>
      <dgm:spPr/>
      <dgm:t>
        <a:bodyPr/>
        <a:lstStyle/>
        <a:p>
          <a:endParaRPr lang="en-GB"/>
        </a:p>
      </dgm:t>
    </dgm:pt>
    <dgm:pt modelId="{A9B920AF-50A0-4EDA-A690-3B4D8EE0E5F6}" type="sibTrans" cxnId="{AF35D93F-452A-4AB4-973C-2333B570E20F}">
      <dgm:prSet/>
      <dgm:spPr/>
      <dgm:t>
        <a:bodyPr/>
        <a:lstStyle/>
        <a:p>
          <a:endParaRPr lang="en-GB"/>
        </a:p>
      </dgm:t>
    </dgm:pt>
    <dgm:pt modelId="{57480C11-D7B5-4E61-B20A-9B36BEBC6380}">
      <dgm:prSet phldrT="[Text]" phldr="0" custT="1"/>
      <dgm:spPr/>
      <dgm:t>
        <a:bodyPr/>
        <a:lstStyle/>
        <a:p>
          <a:pPr rtl="0"/>
          <a:r>
            <a:rPr lang="en-GB" sz="1200">
              <a:latin typeface="Calibri"/>
              <a:cs typeface="Calibri"/>
            </a:rPr>
            <a:t>Infrastructure Challenges</a:t>
          </a:r>
        </a:p>
      </dgm:t>
    </dgm:pt>
    <dgm:pt modelId="{CEF2E773-EB85-4C5A-B84A-A6CBE12A6CC6}" type="parTrans" cxnId="{2D74DAA7-D18C-4DE0-91B2-F2704AA9314A}">
      <dgm:prSet/>
      <dgm:spPr/>
      <dgm:t>
        <a:bodyPr/>
        <a:lstStyle/>
        <a:p>
          <a:endParaRPr lang="en-GB"/>
        </a:p>
      </dgm:t>
    </dgm:pt>
    <dgm:pt modelId="{0436038C-2120-4C37-9090-6B76657F00FD}" type="sibTrans" cxnId="{2D74DAA7-D18C-4DE0-91B2-F2704AA9314A}">
      <dgm:prSet/>
      <dgm:spPr/>
      <dgm:t>
        <a:bodyPr/>
        <a:lstStyle/>
        <a:p>
          <a:endParaRPr lang="en-GB"/>
        </a:p>
      </dgm:t>
    </dgm:pt>
    <dgm:pt modelId="{C4FB0A87-015B-420B-AE82-EE43359B9868}">
      <dgm:prSet phldrT="[Text]" phldr="0" custT="1"/>
      <dgm:spPr/>
      <dgm:t>
        <a:bodyPr/>
        <a:lstStyle/>
        <a:p>
          <a:pPr rtl="0"/>
          <a:r>
            <a:rPr lang="en-GB" sz="1400"/>
            <a:t>Increased demand on Community Care Systems</a:t>
          </a:r>
        </a:p>
      </dgm:t>
    </dgm:pt>
    <dgm:pt modelId="{76A2D867-D543-40B2-94EC-B50502C2C548}" type="parTrans" cxnId="{79035776-0B91-4765-832A-1D3C9ACFB7D6}">
      <dgm:prSet/>
      <dgm:spPr/>
      <dgm:t>
        <a:bodyPr/>
        <a:lstStyle/>
        <a:p>
          <a:endParaRPr lang="en-GB"/>
        </a:p>
      </dgm:t>
    </dgm:pt>
    <dgm:pt modelId="{D6C8B3A4-D11D-405B-B657-11786D3B958C}" type="sibTrans" cxnId="{79035776-0B91-4765-832A-1D3C9ACFB7D6}">
      <dgm:prSet/>
      <dgm:spPr/>
      <dgm:t>
        <a:bodyPr/>
        <a:lstStyle/>
        <a:p>
          <a:endParaRPr lang="en-GB"/>
        </a:p>
      </dgm:t>
    </dgm:pt>
    <dgm:pt modelId="{7CF8BCA2-35B7-4A61-8D37-387DD7E4A872}">
      <dgm:prSet phldrT="[Text]" phldr="0" custT="1"/>
      <dgm:spPr/>
      <dgm:t>
        <a:bodyPr/>
        <a:lstStyle/>
        <a:p>
          <a:pPr rtl="0"/>
          <a:r>
            <a:rPr lang="en-GB" sz="1200">
              <a:latin typeface="Calibri"/>
              <a:cs typeface="Calibri"/>
            </a:rPr>
            <a:t>Increased call volumes to services</a:t>
          </a:r>
        </a:p>
      </dgm:t>
    </dgm:pt>
    <dgm:pt modelId="{D10D66D1-EF47-4164-A7FC-4172695EA18D}" type="parTrans" cxnId="{52192F2E-6020-4B52-9765-7D96B71F88E5}">
      <dgm:prSet/>
      <dgm:spPr/>
      <dgm:t>
        <a:bodyPr/>
        <a:lstStyle/>
        <a:p>
          <a:endParaRPr lang="en-GB"/>
        </a:p>
      </dgm:t>
    </dgm:pt>
    <dgm:pt modelId="{4B8D02A1-2621-408F-B165-576FFAD627B9}" type="sibTrans" cxnId="{52192F2E-6020-4B52-9765-7D96B71F88E5}">
      <dgm:prSet/>
      <dgm:spPr/>
      <dgm:t>
        <a:bodyPr/>
        <a:lstStyle/>
        <a:p>
          <a:endParaRPr lang="en-GB"/>
        </a:p>
      </dgm:t>
    </dgm:pt>
    <dgm:pt modelId="{A5ACA16A-E983-476E-B367-D2F058F0BC73}" type="pres">
      <dgm:prSet presAssocID="{84889471-3036-4BFB-8ED9-3A666023EDD9}" presName="cycle" presStyleCnt="0">
        <dgm:presLayoutVars>
          <dgm:chMax val="1"/>
          <dgm:dir/>
          <dgm:animLvl val="ctr"/>
          <dgm:resizeHandles val="exact"/>
        </dgm:presLayoutVars>
      </dgm:prSet>
      <dgm:spPr/>
    </dgm:pt>
    <dgm:pt modelId="{6DFBB3D3-558B-4050-8232-FE92596A2AC7}" type="pres">
      <dgm:prSet presAssocID="{5959C796-2E44-4618-8C4A-41CA423ED5E3}" presName="centerShape" presStyleLbl="node0" presStyleIdx="0" presStyleCnt="1"/>
      <dgm:spPr/>
    </dgm:pt>
    <dgm:pt modelId="{9D5554E0-640F-468F-9838-4E498E8E974C}" type="pres">
      <dgm:prSet presAssocID="{4DED8A33-7A20-445B-9072-2FCD0DADDB90}" presName="Name9" presStyleLbl="parChTrans1D2" presStyleIdx="0" presStyleCnt="6"/>
      <dgm:spPr/>
    </dgm:pt>
    <dgm:pt modelId="{3219D6EE-2969-4446-85D8-C9D503FF88C1}" type="pres">
      <dgm:prSet presAssocID="{4DED8A33-7A20-445B-9072-2FCD0DADDB90}" presName="connTx" presStyleLbl="parChTrans1D2" presStyleIdx="0" presStyleCnt="6"/>
      <dgm:spPr/>
    </dgm:pt>
    <dgm:pt modelId="{51C6C763-9174-4964-BE94-E0DB5FB71B24}" type="pres">
      <dgm:prSet presAssocID="{074562C1-9ED2-47A4-A0D4-BD02117E09DC}" presName="node" presStyleLbl="node1" presStyleIdx="0" presStyleCnt="6">
        <dgm:presLayoutVars>
          <dgm:bulletEnabled val="1"/>
        </dgm:presLayoutVars>
      </dgm:prSet>
      <dgm:spPr/>
    </dgm:pt>
    <dgm:pt modelId="{8027E422-1CAB-4A34-A59D-8F2278B5D6E6}" type="pres">
      <dgm:prSet presAssocID="{7F1689F8-486D-4149-B33D-278DFACB5EE7}" presName="Name9" presStyleLbl="parChTrans1D2" presStyleIdx="1" presStyleCnt="6"/>
      <dgm:spPr/>
    </dgm:pt>
    <dgm:pt modelId="{B5277429-5E93-4335-91F4-7735A5F8EA1C}" type="pres">
      <dgm:prSet presAssocID="{7F1689F8-486D-4149-B33D-278DFACB5EE7}" presName="connTx" presStyleLbl="parChTrans1D2" presStyleIdx="1" presStyleCnt="6"/>
      <dgm:spPr/>
    </dgm:pt>
    <dgm:pt modelId="{8B3F55F6-36DF-4C68-8011-64E4B2FF6A76}" type="pres">
      <dgm:prSet presAssocID="{12B884C7-D018-4C68-8095-A8FF018091A2}" presName="node" presStyleLbl="node1" presStyleIdx="1" presStyleCnt="6">
        <dgm:presLayoutVars>
          <dgm:bulletEnabled val="1"/>
        </dgm:presLayoutVars>
      </dgm:prSet>
      <dgm:spPr/>
    </dgm:pt>
    <dgm:pt modelId="{45CF9BE3-BBDA-4DD6-AC1A-4C38EB7FD94D}" type="pres">
      <dgm:prSet presAssocID="{984E3ADA-B7C2-4094-A59F-2E7DDC146FC3}" presName="Name9" presStyleLbl="parChTrans1D2" presStyleIdx="2" presStyleCnt="6"/>
      <dgm:spPr/>
    </dgm:pt>
    <dgm:pt modelId="{C9ECA258-B6D1-4073-9FFE-6549823E2DC8}" type="pres">
      <dgm:prSet presAssocID="{984E3ADA-B7C2-4094-A59F-2E7DDC146FC3}" presName="connTx" presStyleLbl="parChTrans1D2" presStyleIdx="2" presStyleCnt="6"/>
      <dgm:spPr/>
    </dgm:pt>
    <dgm:pt modelId="{722B87C6-1389-4792-B17E-1B905B01841A}" type="pres">
      <dgm:prSet presAssocID="{E655D122-1597-46E0-B671-90F9EFBB1148}" presName="node" presStyleLbl="node1" presStyleIdx="2" presStyleCnt="6">
        <dgm:presLayoutVars>
          <dgm:bulletEnabled val="1"/>
        </dgm:presLayoutVars>
      </dgm:prSet>
      <dgm:spPr/>
    </dgm:pt>
    <dgm:pt modelId="{C04FC065-984C-4F01-8BD6-095941A43629}" type="pres">
      <dgm:prSet presAssocID="{76A2D867-D543-40B2-94EC-B50502C2C548}" presName="Name9" presStyleLbl="parChTrans1D2" presStyleIdx="3" presStyleCnt="6"/>
      <dgm:spPr/>
    </dgm:pt>
    <dgm:pt modelId="{C59679F9-5AA9-42D0-8876-BDA78C0F9914}" type="pres">
      <dgm:prSet presAssocID="{76A2D867-D543-40B2-94EC-B50502C2C548}" presName="connTx" presStyleLbl="parChTrans1D2" presStyleIdx="3" presStyleCnt="6"/>
      <dgm:spPr/>
    </dgm:pt>
    <dgm:pt modelId="{A3C97E67-FF33-4A75-B139-82D016B5C39E}" type="pres">
      <dgm:prSet presAssocID="{C4FB0A87-015B-420B-AE82-EE43359B9868}" presName="node" presStyleLbl="node1" presStyleIdx="3" presStyleCnt="6">
        <dgm:presLayoutVars>
          <dgm:bulletEnabled val="1"/>
        </dgm:presLayoutVars>
      </dgm:prSet>
      <dgm:spPr/>
    </dgm:pt>
    <dgm:pt modelId="{6244E1A4-13F5-4A92-98AE-D099993131D0}" type="pres">
      <dgm:prSet presAssocID="{CEF2E773-EB85-4C5A-B84A-A6CBE12A6CC6}" presName="Name9" presStyleLbl="parChTrans1D2" presStyleIdx="4" presStyleCnt="6"/>
      <dgm:spPr/>
    </dgm:pt>
    <dgm:pt modelId="{DDF71C81-8A58-4DFE-BDF8-769B0E7991A2}" type="pres">
      <dgm:prSet presAssocID="{CEF2E773-EB85-4C5A-B84A-A6CBE12A6CC6}" presName="connTx" presStyleLbl="parChTrans1D2" presStyleIdx="4" presStyleCnt="6"/>
      <dgm:spPr/>
    </dgm:pt>
    <dgm:pt modelId="{CB7B3058-88E6-47C5-A51D-3C380CE02638}" type="pres">
      <dgm:prSet presAssocID="{57480C11-D7B5-4E61-B20A-9B36BEBC6380}" presName="node" presStyleLbl="node1" presStyleIdx="4" presStyleCnt="6">
        <dgm:presLayoutVars>
          <dgm:bulletEnabled val="1"/>
        </dgm:presLayoutVars>
      </dgm:prSet>
      <dgm:spPr/>
    </dgm:pt>
    <dgm:pt modelId="{ED60E161-7976-4FE4-9758-1B96B9F8E490}" type="pres">
      <dgm:prSet presAssocID="{D10D66D1-EF47-4164-A7FC-4172695EA18D}" presName="Name9" presStyleLbl="parChTrans1D2" presStyleIdx="5" presStyleCnt="6"/>
      <dgm:spPr/>
    </dgm:pt>
    <dgm:pt modelId="{34563451-8430-4FF3-B0EF-27361EE16909}" type="pres">
      <dgm:prSet presAssocID="{D10D66D1-EF47-4164-A7FC-4172695EA18D}" presName="connTx" presStyleLbl="parChTrans1D2" presStyleIdx="5" presStyleCnt="6"/>
      <dgm:spPr/>
    </dgm:pt>
    <dgm:pt modelId="{6CF5FDBA-440B-45B0-94BC-80A9F5CE1FEF}" type="pres">
      <dgm:prSet presAssocID="{7CF8BCA2-35B7-4A61-8D37-387DD7E4A872}" presName="node" presStyleLbl="node1" presStyleIdx="5" presStyleCnt="6">
        <dgm:presLayoutVars>
          <dgm:bulletEnabled val="1"/>
        </dgm:presLayoutVars>
      </dgm:prSet>
      <dgm:spPr/>
    </dgm:pt>
  </dgm:ptLst>
  <dgm:cxnLst>
    <dgm:cxn modelId="{D5DF7000-D44D-474F-B9B6-5D5657F9C77B}" srcId="{84889471-3036-4BFB-8ED9-3A666023EDD9}" destId="{5959C796-2E44-4618-8C4A-41CA423ED5E3}" srcOrd="0" destOrd="0" parTransId="{E7985CA7-2F40-4811-AB2B-7A94ED9751AA}" sibTransId="{37F50FF8-926E-41BE-BA90-1DE4E975AA40}"/>
    <dgm:cxn modelId="{2F81770B-8DE7-4F2F-90D9-2804BBC619BF}" type="presOf" srcId="{7CF8BCA2-35B7-4A61-8D37-387DD7E4A872}" destId="{6CF5FDBA-440B-45B0-94BC-80A9F5CE1FEF}" srcOrd="0" destOrd="0" presId="urn:microsoft.com/office/officeart/2005/8/layout/radial1"/>
    <dgm:cxn modelId="{4398180F-1053-4604-8D70-956AC108901D}" type="presOf" srcId="{7F1689F8-486D-4149-B33D-278DFACB5EE7}" destId="{B5277429-5E93-4335-91F4-7735A5F8EA1C}" srcOrd="1" destOrd="0" presId="urn:microsoft.com/office/officeart/2005/8/layout/radial1"/>
    <dgm:cxn modelId="{B547ED15-8601-45A8-A30A-CC238A962575}" type="presOf" srcId="{C4FB0A87-015B-420B-AE82-EE43359B9868}" destId="{A3C97E67-FF33-4A75-B139-82D016B5C39E}" srcOrd="0" destOrd="0" presId="urn:microsoft.com/office/officeart/2005/8/layout/radial1"/>
    <dgm:cxn modelId="{DE0EEF17-59E5-437B-A378-4E2AB47B6341}" type="presOf" srcId="{CEF2E773-EB85-4C5A-B84A-A6CBE12A6CC6}" destId="{6244E1A4-13F5-4A92-98AE-D099993131D0}" srcOrd="0" destOrd="0" presId="urn:microsoft.com/office/officeart/2005/8/layout/radial1"/>
    <dgm:cxn modelId="{BED1D81E-D9F4-4080-86B8-E1D0F6A5460E}" type="presOf" srcId="{E655D122-1597-46E0-B671-90F9EFBB1148}" destId="{722B87C6-1389-4792-B17E-1B905B01841A}" srcOrd="0" destOrd="0" presId="urn:microsoft.com/office/officeart/2005/8/layout/radial1"/>
    <dgm:cxn modelId="{7CDE6529-DAD7-469F-AD24-EAD3BA22897B}" type="presOf" srcId="{76A2D867-D543-40B2-94EC-B50502C2C548}" destId="{C04FC065-984C-4F01-8BD6-095941A43629}" srcOrd="0" destOrd="0" presId="urn:microsoft.com/office/officeart/2005/8/layout/radial1"/>
    <dgm:cxn modelId="{8A14762A-5024-4B78-A92D-AD68E3FD5A9C}" type="presOf" srcId="{D10D66D1-EF47-4164-A7FC-4172695EA18D}" destId="{ED60E161-7976-4FE4-9758-1B96B9F8E490}" srcOrd="0" destOrd="0" presId="urn:microsoft.com/office/officeart/2005/8/layout/radial1"/>
    <dgm:cxn modelId="{52192F2E-6020-4B52-9765-7D96B71F88E5}" srcId="{5959C796-2E44-4618-8C4A-41CA423ED5E3}" destId="{7CF8BCA2-35B7-4A61-8D37-387DD7E4A872}" srcOrd="5" destOrd="0" parTransId="{D10D66D1-EF47-4164-A7FC-4172695EA18D}" sibTransId="{4B8D02A1-2621-408F-B165-576FFAD627B9}"/>
    <dgm:cxn modelId="{AF35D93F-452A-4AB4-973C-2333B570E20F}" srcId="{5959C796-2E44-4618-8C4A-41CA423ED5E3}" destId="{E655D122-1597-46E0-B671-90F9EFBB1148}" srcOrd="2" destOrd="0" parTransId="{984E3ADA-B7C2-4094-A59F-2E7DDC146FC3}" sibTransId="{A9B920AF-50A0-4EDA-A690-3B4D8EE0E5F6}"/>
    <dgm:cxn modelId="{96A7745B-5F20-4E48-A224-59EEB416232B}" type="presOf" srcId="{12B884C7-D018-4C68-8095-A8FF018091A2}" destId="{8B3F55F6-36DF-4C68-8011-64E4B2FF6A76}" srcOrd="0" destOrd="0" presId="urn:microsoft.com/office/officeart/2005/8/layout/radial1"/>
    <dgm:cxn modelId="{CBB73852-DEE7-4FE4-9016-9F91F42444D1}" type="presOf" srcId="{76A2D867-D543-40B2-94EC-B50502C2C548}" destId="{C59679F9-5AA9-42D0-8876-BDA78C0F9914}" srcOrd="1" destOrd="0" presId="urn:microsoft.com/office/officeart/2005/8/layout/radial1"/>
    <dgm:cxn modelId="{EE4FC255-42FA-4234-AB1D-0FB963BB2129}" type="presOf" srcId="{5959C796-2E44-4618-8C4A-41CA423ED5E3}" destId="{6DFBB3D3-558B-4050-8232-FE92596A2AC7}" srcOrd="0" destOrd="0" presId="urn:microsoft.com/office/officeart/2005/8/layout/radial1"/>
    <dgm:cxn modelId="{19C52556-71BB-43B5-8C74-FCAD0700E44F}" type="presOf" srcId="{7F1689F8-486D-4149-B33D-278DFACB5EE7}" destId="{8027E422-1CAB-4A34-A59D-8F2278B5D6E6}" srcOrd="0" destOrd="0" presId="urn:microsoft.com/office/officeart/2005/8/layout/radial1"/>
    <dgm:cxn modelId="{79035776-0B91-4765-832A-1D3C9ACFB7D6}" srcId="{5959C796-2E44-4618-8C4A-41CA423ED5E3}" destId="{C4FB0A87-015B-420B-AE82-EE43359B9868}" srcOrd="3" destOrd="0" parTransId="{76A2D867-D543-40B2-94EC-B50502C2C548}" sibTransId="{D6C8B3A4-D11D-405B-B657-11786D3B958C}"/>
    <dgm:cxn modelId="{C6949278-A592-4749-AE24-5CD3AF07A06E}" type="presOf" srcId="{984E3ADA-B7C2-4094-A59F-2E7DDC146FC3}" destId="{45CF9BE3-BBDA-4DD6-AC1A-4C38EB7FD94D}" srcOrd="0" destOrd="0" presId="urn:microsoft.com/office/officeart/2005/8/layout/radial1"/>
    <dgm:cxn modelId="{39DD2895-1302-4495-9137-3F1C590B4439}" type="presOf" srcId="{4DED8A33-7A20-445B-9072-2FCD0DADDB90}" destId="{9D5554E0-640F-468F-9838-4E498E8E974C}" srcOrd="0" destOrd="0" presId="urn:microsoft.com/office/officeart/2005/8/layout/radial1"/>
    <dgm:cxn modelId="{A527FE9D-AA01-4FF0-825C-8A332E5DE305}" type="presOf" srcId="{984E3ADA-B7C2-4094-A59F-2E7DDC146FC3}" destId="{C9ECA258-B6D1-4073-9FFE-6549823E2DC8}" srcOrd="1" destOrd="0" presId="urn:microsoft.com/office/officeart/2005/8/layout/radial1"/>
    <dgm:cxn modelId="{2D74DAA7-D18C-4DE0-91B2-F2704AA9314A}" srcId="{5959C796-2E44-4618-8C4A-41CA423ED5E3}" destId="{57480C11-D7B5-4E61-B20A-9B36BEBC6380}" srcOrd="4" destOrd="0" parTransId="{CEF2E773-EB85-4C5A-B84A-A6CBE12A6CC6}" sibTransId="{0436038C-2120-4C37-9090-6B76657F00FD}"/>
    <dgm:cxn modelId="{0DB8C5AC-D118-4538-85C3-973F59CB64A2}" type="presOf" srcId="{CEF2E773-EB85-4C5A-B84A-A6CBE12A6CC6}" destId="{DDF71C81-8A58-4DFE-BDF8-769B0E7991A2}" srcOrd="1" destOrd="0" presId="urn:microsoft.com/office/officeart/2005/8/layout/radial1"/>
    <dgm:cxn modelId="{566CADAF-2484-4AE3-B5B7-72AEC9174BAE}" type="presOf" srcId="{4DED8A33-7A20-445B-9072-2FCD0DADDB90}" destId="{3219D6EE-2969-4446-85D8-C9D503FF88C1}" srcOrd="1" destOrd="0" presId="urn:microsoft.com/office/officeart/2005/8/layout/radial1"/>
    <dgm:cxn modelId="{7C9F9CC8-F818-4608-B84F-10E98CF6E8E5}" srcId="{5959C796-2E44-4618-8C4A-41CA423ED5E3}" destId="{12B884C7-D018-4C68-8095-A8FF018091A2}" srcOrd="1" destOrd="0" parTransId="{7F1689F8-486D-4149-B33D-278DFACB5EE7}" sibTransId="{6ADE24EA-BA74-4697-A2FC-3D13D91FD4DC}"/>
    <dgm:cxn modelId="{CF9D5DC9-355B-4416-9CB0-60BF1A5C4834}" srcId="{5959C796-2E44-4618-8C4A-41CA423ED5E3}" destId="{074562C1-9ED2-47A4-A0D4-BD02117E09DC}" srcOrd="0" destOrd="0" parTransId="{4DED8A33-7A20-445B-9072-2FCD0DADDB90}" sibTransId="{A6352F38-081D-41C1-93D5-F1BDB69A6744}"/>
    <dgm:cxn modelId="{54750DDB-AC37-479A-ADEE-9734E1B1F90F}" type="presOf" srcId="{D10D66D1-EF47-4164-A7FC-4172695EA18D}" destId="{34563451-8430-4FF3-B0EF-27361EE16909}" srcOrd="1" destOrd="0" presId="urn:microsoft.com/office/officeart/2005/8/layout/radial1"/>
    <dgm:cxn modelId="{994BBCE6-99FA-4642-A889-0DDBAB608B30}" type="presOf" srcId="{57480C11-D7B5-4E61-B20A-9B36BEBC6380}" destId="{CB7B3058-88E6-47C5-A51D-3C380CE02638}" srcOrd="0" destOrd="0" presId="urn:microsoft.com/office/officeart/2005/8/layout/radial1"/>
    <dgm:cxn modelId="{0F7C4FF1-9BF2-4DC8-A411-22657EE16ED6}" type="presOf" srcId="{074562C1-9ED2-47A4-A0D4-BD02117E09DC}" destId="{51C6C763-9174-4964-BE94-E0DB5FB71B24}" srcOrd="0" destOrd="0" presId="urn:microsoft.com/office/officeart/2005/8/layout/radial1"/>
    <dgm:cxn modelId="{58281AFD-ABEE-4EBC-B048-4CC701428095}" type="presOf" srcId="{84889471-3036-4BFB-8ED9-3A666023EDD9}" destId="{A5ACA16A-E983-476E-B367-D2F058F0BC73}" srcOrd="0" destOrd="0" presId="urn:microsoft.com/office/officeart/2005/8/layout/radial1"/>
    <dgm:cxn modelId="{886AB509-E6F3-4734-B13B-19D57D5D75A4}" type="presParOf" srcId="{A5ACA16A-E983-476E-B367-D2F058F0BC73}" destId="{6DFBB3D3-558B-4050-8232-FE92596A2AC7}" srcOrd="0" destOrd="0" presId="urn:microsoft.com/office/officeart/2005/8/layout/radial1"/>
    <dgm:cxn modelId="{8BFE1CA0-3D30-42B9-9085-0CF866154D97}" type="presParOf" srcId="{A5ACA16A-E983-476E-B367-D2F058F0BC73}" destId="{9D5554E0-640F-468F-9838-4E498E8E974C}" srcOrd="1" destOrd="0" presId="urn:microsoft.com/office/officeart/2005/8/layout/radial1"/>
    <dgm:cxn modelId="{E23CFD9F-C280-4AD1-A20F-77D5A71AAFFF}" type="presParOf" srcId="{9D5554E0-640F-468F-9838-4E498E8E974C}" destId="{3219D6EE-2969-4446-85D8-C9D503FF88C1}" srcOrd="0" destOrd="0" presId="urn:microsoft.com/office/officeart/2005/8/layout/radial1"/>
    <dgm:cxn modelId="{C4A82397-886C-4084-9ACA-D2AB30E57C2A}" type="presParOf" srcId="{A5ACA16A-E983-476E-B367-D2F058F0BC73}" destId="{51C6C763-9174-4964-BE94-E0DB5FB71B24}" srcOrd="2" destOrd="0" presId="urn:microsoft.com/office/officeart/2005/8/layout/radial1"/>
    <dgm:cxn modelId="{DE74823D-E4BC-4D9D-ACBF-F67DB8DD98E7}" type="presParOf" srcId="{A5ACA16A-E983-476E-B367-D2F058F0BC73}" destId="{8027E422-1CAB-4A34-A59D-8F2278B5D6E6}" srcOrd="3" destOrd="0" presId="urn:microsoft.com/office/officeart/2005/8/layout/radial1"/>
    <dgm:cxn modelId="{F819CB54-B459-4256-9305-14F2B5240398}" type="presParOf" srcId="{8027E422-1CAB-4A34-A59D-8F2278B5D6E6}" destId="{B5277429-5E93-4335-91F4-7735A5F8EA1C}" srcOrd="0" destOrd="0" presId="urn:microsoft.com/office/officeart/2005/8/layout/radial1"/>
    <dgm:cxn modelId="{F3013169-4F93-49D3-8E31-20E00EED7A68}" type="presParOf" srcId="{A5ACA16A-E983-476E-B367-D2F058F0BC73}" destId="{8B3F55F6-36DF-4C68-8011-64E4B2FF6A76}" srcOrd="4" destOrd="0" presId="urn:microsoft.com/office/officeart/2005/8/layout/radial1"/>
    <dgm:cxn modelId="{1A1D4CC5-39B4-4928-9378-0B7856554B69}" type="presParOf" srcId="{A5ACA16A-E983-476E-B367-D2F058F0BC73}" destId="{45CF9BE3-BBDA-4DD6-AC1A-4C38EB7FD94D}" srcOrd="5" destOrd="0" presId="urn:microsoft.com/office/officeart/2005/8/layout/radial1"/>
    <dgm:cxn modelId="{A6C8016B-728E-4E82-B5CE-9A9171D52A84}" type="presParOf" srcId="{45CF9BE3-BBDA-4DD6-AC1A-4C38EB7FD94D}" destId="{C9ECA258-B6D1-4073-9FFE-6549823E2DC8}" srcOrd="0" destOrd="0" presId="urn:microsoft.com/office/officeart/2005/8/layout/radial1"/>
    <dgm:cxn modelId="{6E07D0D2-F073-47ED-BD66-68091B82E18D}" type="presParOf" srcId="{A5ACA16A-E983-476E-B367-D2F058F0BC73}" destId="{722B87C6-1389-4792-B17E-1B905B01841A}" srcOrd="6" destOrd="0" presId="urn:microsoft.com/office/officeart/2005/8/layout/radial1"/>
    <dgm:cxn modelId="{98C75A15-30A0-4199-A45B-FA047A92D9A1}" type="presParOf" srcId="{A5ACA16A-E983-476E-B367-D2F058F0BC73}" destId="{C04FC065-984C-4F01-8BD6-095941A43629}" srcOrd="7" destOrd="0" presId="urn:microsoft.com/office/officeart/2005/8/layout/radial1"/>
    <dgm:cxn modelId="{8F05D28D-8A44-47CD-8069-5C9DBC4D323E}" type="presParOf" srcId="{C04FC065-984C-4F01-8BD6-095941A43629}" destId="{C59679F9-5AA9-42D0-8876-BDA78C0F9914}" srcOrd="0" destOrd="0" presId="urn:microsoft.com/office/officeart/2005/8/layout/radial1"/>
    <dgm:cxn modelId="{6F078826-C3D5-4BED-9C0D-DD1C22487F30}" type="presParOf" srcId="{A5ACA16A-E983-476E-B367-D2F058F0BC73}" destId="{A3C97E67-FF33-4A75-B139-82D016B5C39E}" srcOrd="8" destOrd="0" presId="urn:microsoft.com/office/officeart/2005/8/layout/radial1"/>
    <dgm:cxn modelId="{5E2C7E04-469E-46C3-A1E0-EFD110D77379}" type="presParOf" srcId="{A5ACA16A-E983-476E-B367-D2F058F0BC73}" destId="{6244E1A4-13F5-4A92-98AE-D099993131D0}" srcOrd="9" destOrd="0" presId="urn:microsoft.com/office/officeart/2005/8/layout/radial1"/>
    <dgm:cxn modelId="{75344222-3926-4781-AF55-DED324E92871}" type="presParOf" srcId="{6244E1A4-13F5-4A92-98AE-D099993131D0}" destId="{DDF71C81-8A58-4DFE-BDF8-769B0E7991A2}" srcOrd="0" destOrd="0" presId="urn:microsoft.com/office/officeart/2005/8/layout/radial1"/>
    <dgm:cxn modelId="{802162D2-22A6-4E63-B18C-9163AB90D2C3}" type="presParOf" srcId="{A5ACA16A-E983-476E-B367-D2F058F0BC73}" destId="{CB7B3058-88E6-47C5-A51D-3C380CE02638}" srcOrd="10" destOrd="0" presId="urn:microsoft.com/office/officeart/2005/8/layout/radial1"/>
    <dgm:cxn modelId="{08E0CBAE-E106-405A-8AD3-91348C11AF2E}" type="presParOf" srcId="{A5ACA16A-E983-476E-B367-D2F058F0BC73}" destId="{ED60E161-7976-4FE4-9758-1B96B9F8E490}" srcOrd="11" destOrd="0" presId="urn:microsoft.com/office/officeart/2005/8/layout/radial1"/>
    <dgm:cxn modelId="{F32A4F1D-DC18-4DFD-9D08-73E7716A5045}" type="presParOf" srcId="{ED60E161-7976-4FE4-9758-1B96B9F8E490}" destId="{34563451-8430-4FF3-B0EF-27361EE16909}" srcOrd="0" destOrd="0" presId="urn:microsoft.com/office/officeart/2005/8/layout/radial1"/>
    <dgm:cxn modelId="{CEEF12CE-52EC-40B4-93E0-977978FD96EC}" type="presParOf" srcId="{A5ACA16A-E983-476E-B367-D2F058F0BC73}" destId="{6CF5FDBA-440B-45B0-94BC-80A9F5CE1FEF}" srcOrd="12" destOrd="0" presId="urn:microsoft.com/office/officeart/2005/8/layout/radia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4B63B9B-95CE-4E1E-9777-00753D09C783}" type="doc">
      <dgm:prSet loTypeId="urn:microsoft.com/office/officeart/2005/8/layout/default" loCatId="list" qsTypeId="urn:microsoft.com/office/officeart/2005/8/quickstyle/simple1" qsCatId="simple" csTypeId="urn:microsoft.com/office/officeart/2005/8/colors/colorful1" csCatId="colorful" phldr="1"/>
      <dgm:spPr/>
    </dgm:pt>
    <dgm:pt modelId="{0B3157B0-5F02-4B13-97CC-3E50BB2C3739}">
      <dgm:prSet phldrT="[Text]" custT="1"/>
      <dgm:spPr/>
      <dgm:t>
        <a:bodyPr/>
        <a:lstStyle/>
        <a:p>
          <a:r>
            <a:rPr lang="en-GB" sz="1400" b="1">
              <a:solidFill>
                <a:schemeClr val="bg1"/>
              </a:solidFill>
              <a:effectLst/>
              <a:latin typeface="+mn-lt"/>
              <a:cs typeface="Arial"/>
            </a:rPr>
            <a:t>Increased number of patients attending OPAU, with reduced number of admissions and a reduced length of stay for admitted patients </a:t>
          </a:r>
          <a:endParaRPr lang="en-GB" sz="1400">
            <a:solidFill>
              <a:schemeClr val="bg1"/>
            </a:solidFill>
            <a:effectLst/>
            <a:latin typeface="+mn-lt"/>
            <a:cs typeface="Arial"/>
          </a:endParaRPr>
        </a:p>
      </dgm:t>
    </dgm:pt>
    <dgm:pt modelId="{D32B15D6-B437-4EED-969E-2FD06D9CF7E5}" type="parTrans" cxnId="{B864EEBF-714D-470D-8FBC-A3CD6313BECC}">
      <dgm:prSet/>
      <dgm:spPr/>
      <dgm:t>
        <a:bodyPr/>
        <a:lstStyle/>
        <a:p>
          <a:endParaRPr lang="en-GB" sz="1400">
            <a:latin typeface="+mn-lt"/>
          </a:endParaRPr>
        </a:p>
      </dgm:t>
    </dgm:pt>
    <dgm:pt modelId="{F6D3BE13-5715-44ED-A70A-D17F50BADC03}" type="sibTrans" cxnId="{B864EEBF-714D-470D-8FBC-A3CD6313BECC}">
      <dgm:prSet/>
      <dgm:spPr/>
      <dgm:t>
        <a:bodyPr/>
        <a:lstStyle/>
        <a:p>
          <a:endParaRPr lang="en-GB" sz="1400">
            <a:latin typeface="+mn-lt"/>
          </a:endParaRPr>
        </a:p>
      </dgm:t>
    </dgm:pt>
    <dgm:pt modelId="{37FCFC04-2673-4FAD-BA29-4B1DF58E5971}">
      <dgm:prSet phldrT="[Text]" custT="1"/>
      <dgm:spPr/>
      <dgm:t>
        <a:bodyPr/>
        <a:lstStyle/>
        <a:p>
          <a:pPr rtl="0"/>
          <a:r>
            <a:rPr lang="en-GB" sz="1400" b="1">
              <a:solidFill>
                <a:schemeClr val="bg1"/>
              </a:solidFill>
              <a:effectLst/>
              <a:latin typeface="+mn-lt"/>
              <a:cs typeface="Arial"/>
            </a:rPr>
            <a:t>Increased number of patients are attending our same day emergency care (SDEC) service a month</a:t>
          </a:r>
          <a:endParaRPr lang="en-GB" sz="1400">
            <a:solidFill>
              <a:schemeClr val="bg1"/>
            </a:solidFill>
            <a:effectLst/>
            <a:latin typeface="+mn-lt"/>
            <a:cs typeface="Arial"/>
          </a:endParaRPr>
        </a:p>
      </dgm:t>
    </dgm:pt>
    <dgm:pt modelId="{33700306-4498-4077-8234-9033A2600113}" type="parTrans" cxnId="{BD4F1799-EFC0-4254-95B5-1049DD9FF8D9}">
      <dgm:prSet/>
      <dgm:spPr/>
      <dgm:t>
        <a:bodyPr/>
        <a:lstStyle/>
        <a:p>
          <a:endParaRPr lang="en-GB" sz="1400">
            <a:latin typeface="+mn-lt"/>
          </a:endParaRPr>
        </a:p>
      </dgm:t>
    </dgm:pt>
    <dgm:pt modelId="{045B1CE6-293B-4098-8E11-8385B0AB83C6}" type="sibTrans" cxnId="{BD4F1799-EFC0-4254-95B5-1049DD9FF8D9}">
      <dgm:prSet/>
      <dgm:spPr/>
      <dgm:t>
        <a:bodyPr/>
        <a:lstStyle/>
        <a:p>
          <a:endParaRPr lang="en-GB" sz="1400">
            <a:latin typeface="+mn-lt"/>
          </a:endParaRPr>
        </a:p>
      </dgm:t>
    </dgm:pt>
    <dgm:pt modelId="{4007D59A-26BA-4F29-BF84-9337902DD876}">
      <dgm:prSet phldrT="[Text]" custT="1"/>
      <dgm:spPr/>
      <dgm:t>
        <a:bodyPr/>
        <a:lstStyle/>
        <a:p>
          <a:pPr rtl="0"/>
          <a:r>
            <a:rPr lang="en-GB" sz="1400" b="1">
              <a:solidFill>
                <a:schemeClr val="bg1"/>
              </a:solidFill>
              <a:effectLst/>
              <a:latin typeface="+mn-lt"/>
              <a:cs typeface="Arial"/>
            </a:rPr>
            <a:t>Reduction in ambulance hours lost per day due to flow </a:t>
          </a:r>
          <a:endParaRPr lang="en-GB" sz="1400">
            <a:solidFill>
              <a:schemeClr val="bg1"/>
            </a:solidFill>
            <a:effectLst/>
            <a:highlight>
              <a:srgbClr val="FFFF00"/>
            </a:highlight>
            <a:latin typeface="+mn-lt"/>
            <a:cs typeface="Arial"/>
          </a:endParaRPr>
        </a:p>
      </dgm:t>
    </dgm:pt>
    <dgm:pt modelId="{05494772-884A-4469-9D05-A8D8B3F245F3}" type="parTrans" cxnId="{D03EE371-ED48-43AB-81DF-A591D46227A6}">
      <dgm:prSet/>
      <dgm:spPr/>
      <dgm:t>
        <a:bodyPr/>
        <a:lstStyle/>
        <a:p>
          <a:endParaRPr lang="en-GB" sz="1400">
            <a:latin typeface="+mn-lt"/>
          </a:endParaRPr>
        </a:p>
      </dgm:t>
    </dgm:pt>
    <dgm:pt modelId="{1459DA35-E72D-4EA3-AF3B-6BE3BD67CB0F}" type="sibTrans" cxnId="{D03EE371-ED48-43AB-81DF-A591D46227A6}">
      <dgm:prSet/>
      <dgm:spPr/>
      <dgm:t>
        <a:bodyPr/>
        <a:lstStyle/>
        <a:p>
          <a:endParaRPr lang="en-GB" sz="1400">
            <a:latin typeface="+mn-lt"/>
          </a:endParaRPr>
        </a:p>
      </dgm:t>
    </dgm:pt>
    <dgm:pt modelId="{3CD2BBEB-E2A6-4A74-9BD2-912E7613A5C3}">
      <dgm:prSet phldrT="[Text]" custT="1"/>
      <dgm:spPr/>
      <dgm:t>
        <a:bodyPr/>
        <a:lstStyle/>
        <a:p>
          <a:pPr rtl="0"/>
          <a:r>
            <a:rPr lang="en-GB" sz="1400" b="1">
              <a:solidFill>
                <a:schemeClr val="bg1"/>
              </a:solidFill>
              <a:effectLst/>
              <a:latin typeface="+mn-lt"/>
              <a:cs typeface="Arial"/>
            </a:rPr>
            <a:t>Reduced number of 12 hour Ambulance handover breaches in the Emergency Department</a:t>
          </a:r>
        </a:p>
      </dgm:t>
    </dgm:pt>
    <dgm:pt modelId="{2E2ED761-FE65-465D-8E62-369CBAA40AC4}" type="parTrans" cxnId="{D5B0A2BF-5D92-4703-8D7B-AD23A8739E02}">
      <dgm:prSet/>
      <dgm:spPr/>
      <dgm:t>
        <a:bodyPr/>
        <a:lstStyle/>
        <a:p>
          <a:endParaRPr lang="en-GB" sz="1400">
            <a:latin typeface="+mn-lt"/>
          </a:endParaRPr>
        </a:p>
      </dgm:t>
    </dgm:pt>
    <dgm:pt modelId="{B0739B2D-E87C-4DC1-B02A-52D77436E2E8}" type="sibTrans" cxnId="{D5B0A2BF-5D92-4703-8D7B-AD23A8739E02}">
      <dgm:prSet/>
      <dgm:spPr/>
      <dgm:t>
        <a:bodyPr/>
        <a:lstStyle/>
        <a:p>
          <a:endParaRPr lang="en-GB" sz="1400">
            <a:latin typeface="+mn-lt"/>
          </a:endParaRPr>
        </a:p>
      </dgm:t>
    </dgm:pt>
    <dgm:pt modelId="{C4B28ADE-2A35-467B-A238-6CB8E3BDC88F}">
      <dgm:prSet phldrT="[Text]" custT="1"/>
      <dgm:spPr/>
      <dgm:t>
        <a:bodyPr/>
        <a:lstStyle/>
        <a:p>
          <a:pPr rtl="0"/>
          <a:r>
            <a:rPr lang="en-GB" sz="1400" b="1">
              <a:solidFill>
                <a:schemeClr val="bg1"/>
              </a:solidFill>
              <a:effectLst/>
              <a:latin typeface="+mn-lt"/>
              <a:cs typeface="Arial"/>
            </a:rPr>
            <a:t>Delivered a reshaped acute medicine model of care  to treat patients in the right place and support flow</a:t>
          </a:r>
          <a:endParaRPr lang="en-GB" sz="1400">
            <a:solidFill>
              <a:schemeClr val="bg1"/>
            </a:solidFill>
            <a:effectLst/>
            <a:latin typeface="+mn-lt"/>
            <a:cs typeface="Arial"/>
          </a:endParaRPr>
        </a:p>
      </dgm:t>
    </dgm:pt>
    <dgm:pt modelId="{49A4BE8E-A1A3-4B79-A58F-E2A58091A5BD}" type="parTrans" cxnId="{806EE0C2-7FF5-4B59-A60B-68BA5D17D178}">
      <dgm:prSet/>
      <dgm:spPr/>
      <dgm:t>
        <a:bodyPr/>
        <a:lstStyle/>
        <a:p>
          <a:endParaRPr lang="en-GB" sz="1400">
            <a:latin typeface="+mn-lt"/>
          </a:endParaRPr>
        </a:p>
      </dgm:t>
    </dgm:pt>
    <dgm:pt modelId="{AF2986A4-87A9-4FC0-B132-F16C67FA1803}" type="sibTrans" cxnId="{806EE0C2-7FF5-4B59-A60B-68BA5D17D178}">
      <dgm:prSet/>
      <dgm:spPr/>
      <dgm:t>
        <a:bodyPr/>
        <a:lstStyle/>
        <a:p>
          <a:endParaRPr lang="en-GB" sz="1400">
            <a:latin typeface="+mn-lt"/>
          </a:endParaRPr>
        </a:p>
      </dgm:t>
    </dgm:pt>
    <dgm:pt modelId="{191A55F3-4CA0-411B-9783-BC407372A74F}">
      <dgm:prSet phldrT="[Text]" custT="1"/>
      <dgm:spPr/>
      <dgm:t>
        <a:bodyPr/>
        <a:lstStyle/>
        <a:p>
          <a:pPr rtl="0"/>
          <a:r>
            <a:rPr lang="en-GB" sz="1400" b="1">
              <a:latin typeface="+mn-lt"/>
              <a:cs typeface="Arial"/>
            </a:rPr>
            <a:t> Reduced  the number of patients  waiting over 2 years for planned treatment (0 patients) </a:t>
          </a:r>
          <a:endParaRPr lang="en-GB" sz="1400">
            <a:latin typeface="+mn-lt"/>
            <a:cs typeface="Arial"/>
          </a:endParaRPr>
        </a:p>
      </dgm:t>
    </dgm:pt>
    <dgm:pt modelId="{CB5B6151-2374-4711-9DB0-373F7D5580E9}" type="parTrans" cxnId="{4D5FC4FF-7325-4DE4-8592-1167A83F9774}">
      <dgm:prSet/>
      <dgm:spPr/>
      <dgm:t>
        <a:bodyPr/>
        <a:lstStyle/>
        <a:p>
          <a:endParaRPr lang="en-GB" sz="1400">
            <a:latin typeface="+mn-lt"/>
          </a:endParaRPr>
        </a:p>
      </dgm:t>
    </dgm:pt>
    <dgm:pt modelId="{A7EDB47E-B889-4F7F-8B73-920A742FE8CD}" type="sibTrans" cxnId="{4D5FC4FF-7325-4DE4-8592-1167A83F9774}">
      <dgm:prSet/>
      <dgm:spPr/>
      <dgm:t>
        <a:bodyPr/>
        <a:lstStyle/>
        <a:p>
          <a:endParaRPr lang="en-GB" sz="1400">
            <a:latin typeface="+mn-lt"/>
          </a:endParaRPr>
        </a:p>
      </dgm:t>
    </dgm:pt>
    <dgm:pt modelId="{EACD7B61-0CD6-45B1-BA30-B91F507CDBE3}">
      <dgm:prSet phldrT="[Text]" custT="1"/>
      <dgm:spPr/>
      <dgm:t>
        <a:bodyPr/>
        <a:lstStyle/>
        <a:p>
          <a:pPr rtl="0"/>
          <a:r>
            <a:rPr lang="en-GB" sz="1400" b="1">
              <a:latin typeface="+mn-lt"/>
              <a:cs typeface="Arial"/>
            </a:rPr>
            <a:t> Reduced the number of patients waiting over 52 weeks for first outpatient appointment (0 patients) </a:t>
          </a:r>
          <a:endParaRPr lang="en-GB" sz="1400" b="0">
            <a:latin typeface="+mn-lt"/>
            <a:cs typeface="Arial"/>
          </a:endParaRPr>
        </a:p>
      </dgm:t>
    </dgm:pt>
    <dgm:pt modelId="{CE7D2BD2-E46C-457E-8B43-107595E6647C}" type="parTrans" cxnId="{D0E52224-66DF-43E4-9F37-B6773DEB203C}">
      <dgm:prSet/>
      <dgm:spPr/>
      <dgm:t>
        <a:bodyPr/>
        <a:lstStyle/>
        <a:p>
          <a:endParaRPr lang="en-GB" sz="1400">
            <a:latin typeface="+mn-lt"/>
          </a:endParaRPr>
        </a:p>
      </dgm:t>
    </dgm:pt>
    <dgm:pt modelId="{810A4DDA-CEE3-478A-8C5C-80B6E827B921}" type="sibTrans" cxnId="{D0E52224-66DF-43E4-9F37-B6773DEB203C}">
      <dgm:prSet/>
      <dgm:spPr/>
      <dgm:t>
        <a:bodyPr/>
        <a:lstStyle/>
        <a:p>
          <a:endParaRPr lang="en-GB" sz="1400">
            <a:latin typeface="+mn-lt"/>
          </a:endParaRPr>
        </a:p>
      </dgm:t>
    </dgm:pt>
    <dgm:pt modelId="{71267A6E-B324-48D0-925F-95797E681FFC}">
      <dgm:prSet phldrT="[Text]" custT="1"/>
      <dgm:spPr/>
      <dgm:t>
        <a:bodyPr/>
        <a:lstStyle/>
        <a:p>
          <a:pPr rtl="0">
            <a:spcAft>
              <a:spcPts val="0"/>
            </a:spcAft>
          </a:pPr>
          <a:r>
            <a:rPr lang="en-GB" sz="1400" b="1">
              <a:latin typeface="+mn-lt"/>
              <a:cs typeface="Arial"/>
            </a:rPr>
            <a:t> Launched ‘Sorted/Supported’ and ‘Tidy Minds’  website to support Emotional Wellbeing  and reduce pressures on primary care</a:t>
          </a:r>
        </a:p>
      </dgm:t>
    </dgm:pt>
    <dgm:pt modelId="{1E277F6F-8197-4D02-9269-0B55267BDB5E}" type="parTrans" cxnId="{C97139DE-01EB-4274-91E1-8CFE45549226}">
      <dgm:prSet/>
      <dgm:spPr/>
      <dgm:t>
        <a:bodyPr/>
        <a:lstStyle/>
        <a:p>
          <a:endParaRPr lang="en-GB" sz="1400">
            <a:latin typeface="+mn-lt"/>
          </a:endParaRPr>
        </a:p>
      </dgm:t>
    </dgm:pt>
    <dgm:pt modelId="{E6698B79-0903-4A95-8AEF-42A23FD9EE34}" type="sibTrans" cxnId="{C97139DE-01EB-4274-91E1-8CFE45549226}">
      <dgm:prSet/>
      <dgm:spPr/>
      <dgm:t>
        <a:bodyPr/>
        <a:lstStyle/>
        <a:p>
          <a:endParaRPr lang="en-GB" sz="1400">
            <a:latin typeface="+mn-lt"/>
          </a:endParaRPr>
        </a:p>
      </dgm:t>
    </dgm:pt>
    <dgm:pt modelId="{8BB405AC-B8CC-41B7-A112-3448B8489D48}">
      <dgm:prSet phldrT="[Text]" custT="1"/>
      <dgm:spPr/>
      <dgm:t>
        <a:bodyPr/>
        <a:lstStyle/>
        <a:p>
          <a:r>
            <a:rPr lang="en-GB" sz="1400" b="1">
              <a:latin typeface="+mn-lt"/>
              <a:cs typeface="Arial"/>
            </a:rPr>
            <a:t>Community Psychology Team – </a:t>
          </a:r>
        </a:p>
        <a:p>
          <a:r>
            <a:rPr lang="en-GB" sz="1400" b="1">
              <a:latin typeface="+mn-lt"/>
              <a:cs typeface="Arial"/>
            </a:rPr>
            <a:t>live in 3 clusters</a:t>
          </a:r>
        </a:p>
      </dgm:t>
    </dgm:pt>
    <dgm:pt modelId="{75D2DCC2-2C84-44F9-A847-331C8AAC5AEB}" type="parTrans" cxnId="{808282CF-FC38-4B1E-A6A8-B8B3EFF0C2D2}">
      <dgm:prSet/>
      <dgm:spPr/>
      <dgm:t>
        <a:bodyPr/>
        <a:lstStyle/>
        <a:p>
          <a:endParaRPr lang="en-GB" sz="1400">
            <a:latin typeface="+mn-lt"/>
          </a:endParaRPr>
        </a:p>
      </dgm:t>
    </dgm:pt>
    <dgm:pt modelId="{0C955DFB-FE9E-492C-BC28-B332E78B141F}" type="sibTrans" cxnId="{808282CF-FC38-4B1E-A6A8-B8B3EFF0C2D2}">
      <dgm:prSet/>
      <dgm:spPr/>
      <dgm:t>
        <a:bodyPr/>
        <a:lstStyle/>
        <a:p>
          <a:endParaRPr lang="en-GB" sz="1400">
            <a:latin typeface="+mn-lt"/>
          </a:endParaRPr>
        </a:p>
      </dgm:t>
    </dgm:pt>
    <dgm:pt modelId="{EE6130B8-5CDA-4E3E-A4B0-1F3AC9CB1790}">
      <dgm:prSet phldrT="[Text]" custT="1"/>
      <dgm:spPr/>
      <dgm:t>
        <a:bodyPr/>
        <a:lstStyle/>
        <a:p>
          <a:pPr rtl="0"/>
          <a:r>
            <a:rPr lang="en-GB" sz="1400" b="1">
              <a:latin typeface="+mn-lt"/>
              <a:cs typeface="Arial"/>
            </a:rPr>
            <a:t>Strengthened Community Services  e.g. Local Area Coordination, community wellbeing services to support people within their communities</a:t>
          </a:r>
        </a:p>
      </dgm:t>
    </dgm:pt>
    <dgm:pt modelId="{C94395FB-93A3-4D7F-8A4A-E820531A388A}" type="parTrans" cxnId="{FCD9000F-374A-4C28-B023-A1290E6C8CA5}">
      <dgm:prSet/>
      <dgm:spPr/>
      <dgm:t>
        <a:bodyPr/>
        <a:lstStyle/>
        <a:p>
          <a:endParaRPr lang="en-GB" sz="1400">
            <a:latin typeface="+mn-lt"/>
          </a:endParaRPr>
        </a:p>
      </dgm:t>
    </dgm:pt>
    <dgm:pt modelId="{054F7718-A62E-44BB-AEC7-5B6B341B8808}" type="sibTrans" cxnId="{FCD9000F-374A-4C28-B023-A1290E6C8CA5}">
      <dgm:prSet/>
      <dgm:spPr/>
      <dgm:t>
        <a:bodyPr/>
        <a:lstStyle/>
        <a:p>
          <a:endParaRPr lang="en-GB" sz="1400">
            <a:latin typeface="+mn-lt"/>
          </a:endParaRPr>
        </a:p>
      </dgm:t>
    </dgm:pt>
    <dgm:pt modelId="{D4282B19-D443-4690-9962-4B985B75785E}">
      <dgm:prSet phldrT="[Text]" custT="1"/>
      <dgm:spPr/>
      <dgm:t>
        <a:bodyPr/>
        <a:lstStyle/>
        <a:p>
          <a:pPr rtl="0"/>
          <a:r>
            <a:rPr lang="en-GB" sz="1400" b="1">
              <a:latin typeface="+mn-lt"/>
              <a:cs typeface="Arial"/>
            </a:rPr>
            <a:t>Delivered 40,776 Common Aliment Scheme consultations  during 2023/24</a:t>
          </a:r>
        </a:p>
      </dgm:t>
    </dgm:pt>
    <dgm:pt modelId="{A9108F14-B433-444B-AC12-E426D21F7A6D}" type="parTrans" cxnId="{E1CF4A26-565D-4BBD-83B4-951F53F09F71}">
      <dgm:prSet/>
      <dgm:spPr/>
      <dgm:t>
        <a:bodyPr/>
        <a:lstStyle/>
        <a:p>
          <a:endParaRPr lang="en-GB" sz="1400">
            <a:latin typeface="+mn-lt"/>
          </a:endParaRPr>
        </a:p>
      </dgm:t>
    </dgm:pt>
    <dgm:pt modelId="{7E343A10-46B9-4E3E-8C65-0CE1DD870BDE}" type="sibTrans" cxnId="{E1CF4A26-565D-4BBD-83B4-951F53F09F71}">
      <dgm:prSet/>
      <dgm:spPr/>
      <dgm:t>
        <a:bodyPr/>
        <a:lstStyle/>
        <a:p>
          <a:endParaRPr lang="en-GB" sz="1400">
            <a:latin typeface="+mn-lt"/>
          </a:endParaRPr>
        </a:p>
      </dgm:t>
    </dgm:pt>
    <dgm:pt modelId="{D5484BC1-0363-48CA-BAB4-3841857415E8}">
      <dgm:prSet phldr="0" custT="1"/>
      <dgm:spPr/>
      <dgm:t>
        <a:bodyPr/>
        <a:lstStyle/>
        <a:p>
          <a:pPr rtl="0"/>
          <a:r>
            <a:rPr lang="en-GB" sz="1400" b="1">
              <a:latin typeface="+mn-lt"/>
              <a:cs typeface="Arial"/>
            </a:rPr>
            <a:t>Development and roll out of an Intergrated Discharge Hub to streamline processes and improve flow</a:t>
          </a:r>
        </a:p>
      </dgm:t>
    </dgm:pt>
    <dgm:pt modelId="{72378E35-0539-4AED-8943-DC65967CAA78}" type="parTrans" cxnId="{41865723-9F05-47D5-88AF-57B7EB6440FA}">
      <dgm:prSet/>
      <dgm:spPr/>
      <dgm:t>
        <a:bodyPr/>
        <a:lstStyle/>
        <a:p>
          <a:endParaRPr lang="en-GB" sz="1400">
            <a:latin typeface="+mn-lt"/>
          </a:endParaRPr>
        </a:p>
      </dgm:t>
    </dgm:pt>
    <dgm:pt modelId="{9766A042-8C91-4FCD-B6C1-88DFBBC52642}" type="sibTrans" cxnId="{41865723-9F05-47D5-88AF-57B7EB6440FA}">
      <dgm:prSet/>
      <dgm:spPr/>
      <dgm:t>
        <a:bodyPr/>
        <a:lstStyle/>
        <a:p>
          <a:endParaRPr lang="en-GB" sz="1400">
            <a:latin typeface="+mn-lt"/>
          </a:endParaRPr>
        </a:p>
      </dgm:t>
    </dgm:pt>
    <dgm:pt modelId="{362977A6-D96E-4C86-8F5B-92A6D17850EA}">
      <dgm:prSet phldr="0" custT="1"/>
      <dgm:spPr/>
      <dgm:t>
        <a:bodyPr/>
        <a:lstStyle/>
        <a:p>
          <a:r>
            <a:rPr lang="en-GB" sz="1400" b="1">
              <a:latin typeface="+mn-lt"/>
              <a:cs typeface="Arial"/>
            </a:rPr>
            <a:t> Our Virtual Wards supported over 3,000 patients  and 1,282 avoided admissions </a:t>
          </a:r>
          <a:endParaRPr lang="en-US" sz="1400">
            <a:latin typeface="+mn-lt"/>
          </a:endParaRPr>
        </a:p>
      </dgm:t>
    </dgm:pt>
    <dgm:pt modelId="{B97CB23D-5E77-480E-BF8C-D19A45253065}" type="parTrans" cxnId="{39CA7FF5-9BFC-436F-963C-24ABE4F6FFF1}">
      <dgm:prSet/>
      <dgm:spPr/>
      <dgm:t>
        <a:bodyPr/>
        <a:lstStyle/>
        <a:p>
          <a:endParaRPr lang="en-GB" sz="1400">
            <a:latin typeface="+mn-lt"/>
          </a:endParaRPr>
        </a:p>
      </dgm:t>
    </dgm:pt>
    <dgm:pt modelId="{7A54CC6F-038E-4C3D-BDE2-A5650110DFD7}" type="sibTrans" cxnId="{39CA7FF5-9BFC-436F-963C-24ABE4F6FFF1}">
      <dgm:prSet/>
      <dgm:spPr/>
      <dgm:t>
        <a:bodyPr/>
        <a:lstStyle/>
        <a:p>
          <a:endParaRPr lang="en-GB" sz="1400">
            <a:latin typeface="+mn-lt"/>
          </a:endParaRPr>
        </a:p>
      </dgm:t>
    </dgm:pt>
    <dgm:pt modelId="{801E8926-A171-42C6-82D6-9F2CE294E9EA}">
      <dgm:prSet phldr="0" custT="1"/>
      <dgm:spPr/>
      <dgm:t>
        <a:bodyPr/>
        <a:lstStyle/>
        <a:p>
          <a:r>
            <a:rPr lang="en-US" sz="1400">
              <a:latin typeface="+mn-lt"/>
            </a:rPr>
            <a:t>15,143 Mental Health ‘111 press 2’ calls handled</a:t>
          </a:r>
        </a:p>
      </dgm:t>
    </dgm:pt>
    <dgm:pt modelId="{8FE0FC48-C7EE-43A4-B0BF-C972EDE85907}" type="parTrans" cxnId="{CEBF0F45-981D-49CC-AFCD-6A496B667E72}">
      <dgm:prSet/>
      <dgm:spPr/>
      <dgm:t>
        <a:bodyPr/>
        <a:lstStyle/>
        <a:p>
          <a:endParaRPr lang="en-GB" sz="1400">
            <a:latin typeface="+mn-lt"/>
          </a:endParaRPr>
        </a:p>
      </dgm:t>
    </dgm:pt>
    <dgm:pt modelId="{C429ED31-5F5E-4AAF-B5D4-98F6F1A2F42E}" type="sibTrans" cxnId="{CEBF0F45-981D-49CC-AFCD-6A496B667E72}">
      <dgm:prSet/>
      <dgm:spPr/>
      <dgm:t>
        <a:bodyPr/>
        <a:lstStyle/>
        <a:p>
          <a:endParaRPr lang="en-GB" sz="1400">
            <a:latin typeface="+mn-lt"/>
          </a:endParaRPr>
        </a:p>
      </dgm:t>
    </dgm:pt>
    <dgm:pt modelId="{9B9E8075-3A6C-4847-89AD-ABD2FD6CEFAA}" type="pres">
      <dgm:prSet presAssocID="{24B63B9B-95CE-4E1E-9777-00753D09C783}" presName="diagram" presStyleCnt="0">
        <dgm:presLayoutVars>
          <dgm:dir/>
          <dgm:resizeHandles val="exact"/>
        </dgm:presLayoutVars>
      </dgm:prSet>
      <dgm:spPr/>
    </dgm:pt>
    <dgm:pt modelId="{6D61DB4B-05AB-447E-ADC6-725E10C229AB}" type="pres">
      <dgm:prSet presAssocID="{0B3157B0-5F02-4B13-97CC-3E50BB2C3739}" presName="node" presStyleLbl="node1" presStyleIdx="0" presStyleCnt="14">
        <dgm:presLayoutVars>
          <dgm:bulletEnabled val="1"/>
        </dgm:presLayoutVars>
      </dgm:prSet>
      <dgm:spPr/>
    </dgm:pt>
    <dgm:pt modelId="{0DFA5BF7-DF3D-406C-954F-BD1CCE3D71A4}" type="pres">
      <dgm:prSet presAssocID="{F6D3BE13-5715-44ED-A70A-D17F50BADC03}" presName="sibTrans" presStyleCnt="0"/>
      <dgm:spPr/>
    </dgm:pt>
    <dgm:pt modelId="{CD1409F5-937B-4456-9A74-40AB42E3903D}" type="pres">
      <dgm:prSet presAssocID="{37FCFC04-2673-4FAD-BA29-4B1DF58E5971}" presName="node" presStyleLbl="node1" presStyleIdx="1" presStyleCnt="14">
        <dgm:presLayoutVars>
          <dgm:bulletEnabled val="1"/>
        </dgm:presLayoutVars>
      </dgm:prSet>
      <dgm:spPr/>
    </dgm:pt>
    <dgm:pt modelId="{5BF30EB8-20B3-44C9-8864-CEF90FD8C833}" type="pres">
      <dgm:prSet presAssocID="{045B1CE6-293B-4098-8E11-8385B0AB83C6}" presName="sibTrans" presStyleCnt="0"/>
      <dgm:spPr/>
    </dgm:pt>
    <dgm:pt modelId="{7382DB60-1DF2-45CA-B6BD-4928A281D5E3}" type="pres">
      <dgm:prSet presAssocID="{4007D59A-26BA-4F29-BF84-9337902DD876}" presName="node" presStyleLbl="node1" presStyleIdx="2" presStyleCnt="14">
        <dgm:presLayoutVars>
          <dgm:bulletEnabled val="1"/>
        </dgm:presLayoutVars>
      </dgm:prSet>
      <dgm:spPr/>
    </dgm:pt>
    <dgm:pt modelId="{869A3276-AD29-4001-BD56-5E7A75155565}" type="pres">
      <dgm:prSet presAssocID="{1459DA35-E72D-4EA3-AF3B-6BE3BD67CB0F}" presName="sibTrans" presStyleCnt="0"/>
      <dgm:spPr/>
    </dgm:pt>
    <dgm:pt modelId="{1F62CA01-F86A-4E90-A5A1-7A2033B16797}" type="pres">
      <dgm:prSet presAssocID="{3CD2BBEB-E2A6-4A74-9BD2-912E7613A5C3}" presName="node" presStyleLbl="node1" presStyleIdx="3" presStyleCnt="14">
        <dgm:presLayoutVars>
          <dgm:bulletEnabled val="1"/>
        </dgm:presLayoutVars>
      </dgm:prSet>
      <dgm:spPr/>
    </dgm:pt>
    <dgm:pt modelId="{35FB01B9-EF4E-4662-B82E-70323173EEF1}" type="pres">
      <dgm:prSet presAssocID="{B0739B2D-E87C-4DC1-B02A-52D77436E2E8}" presName="sibTrans" presStyleCnt="0"/>
      <dgm:spPr/>
    </dgm:pt>
    <dgm:pt modelId="{EB06E348-88B4-4C83-940C-7CE11C6133CC}" type="pres">
      <dgm:prSet presAssocID="{C4B28ADE-2A35-467B-A238-6CB8E3BDC88F}" presName="node" presStyleLbl="node1" presStyleIdx="4" presStyleCnt="14">
        <dgm:presLayoutVars>
          <dgm:bulletEnabled val="1"/>
        </dgm:presLayoutVars>
      </dgm:prSet>
      <dgm:spPr/>
    </dgm:pt>
    <dgm:pt modelId="{F8E452E7-C100-4D81-8B91-768234DC8F09}" type="pres">
      <dgm:prSet presAssocID="{AF2986A4-87A9-4FC0-B132-F16C67FA1803}" presName="sibTrans" presStyleCnt="0"/>
      <dgm:spPr/>
    </dgm:pt>
    <dgm:pt modelId="{F0864FED-454A-4F58-8D99-C4B498F04B6F}" type="pres">
      <dgm:prSet presAssocID="{191A55F3-4CA0-411B-9783-BC407372A74F}" presName="node" presStyleLbl="node1" presStyleIdx="5" presStyleCnt="14">
        <dgm:presLayoutVars>
          <dgm:bulletEnabled val="1"/>
        </dgm:presLayoutVars>
      </dgm:prSet>
      <dgm:spPr/>
    </dgm:pt>
    <dgm:pt modelId="{8042C832-F74D-4FFB-A45D-0532F453507E}" type="pres">
      <dgm:prSet presAssocID="{A7EDB47E-B889-4F7F-8B73-920A742FE8CD}" presName="sibTrans" presStyleCnt="0"/>
      <dgm:spPr/>
    </dgm:pt>
    <dgm:pt modelId="{7404C82B-863A-4EBB-A246-1394F44DC504}" type="pres">
      <dgm:prSet presAssocID="{EACD7B61-0CD6-45B1-BA30-B91F507CDBE3}" presName="node" presStyleLbl="node1" presStyleIdx="6" presStyleCnt="14">
        <dgm:presLayoutVars>
          <dgm:bulletEnabled val="1"/>
        </dgm:presLayoutVars>
      </dgm:prSet>
      <dgm:spPr/>
    </dgm:pt>
    <dgm:pt modelId="{6EFF6AC3-79FB-4962-BCE1-92DFAA813196}" type="pres">
      <dgm:prSet presAssocID="{810A4DDA-CEE3-478A-8C5C-80B6E827B921}" presName="sibTrans" presStyleCnt="0"/>
      <dgm:spPr/>
    </dgm:pt>
    <dgm:pt modelId="{BF3F864C-BCE5-443F-97EE-1B091BCD0843}" type="pres">
      <dgm:prSet presAssocID="{362977A6-D96E-4C86-8F5B-92A6D17850EA}" presName="node" presStyleLbl="node1" presStyleIdx="7" presStyleCnt="14">
        <dgm:presLayoutVars>
          <dgm:bulletEnabled val="1"/>
        </dgm:presLayoutVars>
      </dgm:prSet>
      <dgm:spPr/>
    </dgm:pt>
    <dgm:pt modelId="{37D8085A-78D5-4D19-B87C-01EEDB822F5A}" type="pres">
      <dgm:prSet presAssocID="{7A54CC6F-038E-4C3D-BDE2-A5650110DFD7}" presName="sibTrans" presStyleCnt="0"/>
      <dgm:spPr/>
    </dgm:pt>
    <dgm:pt modelId="{365AE052-F992-4DD9-BC54-033B2F40F352}" type="pres">
      <dgm:prSet presAssocID="{801E8926-A171-42C6-82D6-9F2CE294E9EA}" presName="node" presStyleLbl="node1" presStyleIdx="8" presStyleCnt="14">
        <dgm:presLayoutVars>
          <dgm:bulletEnabled val="1"/>
        </dgm:presLayoutVars>
      </dgm:prSet>
      <dgm:spPr/>
    </dgm:pt>
    <dgm:pt modelId="{8C67B06D-403A-4EA7-8882-F137AF00ADD1}" type="pres">
      <dgm:prSet presAssocID="{C429ED31-5F5E-4AAF-B5D4-98F6F1A2F42E}" presName="sibTrans" presStyleCnt="0"/>
      <dgm:spPr/>
    </dgm:pt>
    <dgm:pt modelId="{EBDC8630-C90E-4014-8DD4-ECC68CDEB4D7}" type="pres">
      <dgm:prSet presAssocID="{71267A6E-B324-48D0-925F-95797E681FFC}" presName="node" presStyleLbl="node1" presStyleIdx="9" presStyleCnt="14">
        <dgm:presLayoutVars>
          <dgm:bulletEnabled val="1"/>
        </dgm:presLayoutVars>
      </dgm:prSet>
      <dgm:spPr/>
    </dgm:pt>
    <dgm:pt modelId="{AB107ADC-5C33-4A6E-8BC3-77A5A75E00E8}" type="pres">
      <dgm:prSet presAssocID="{E6698B79-0903-4A95-8AEF-42A23FD9EE34}" presName="sibTrans" presStyleCnt="0"/>
      <dgm:spPr/>
    </dgm:pt>
    <dgm:pt modelId="{19629823-518D-4084-B180-05D366B791EC}" type="pres">
      <dgm:prSet presAssocID="{8BB405AC-B8CC-41B7-A112-3448B8489D48}" presName="node" presStyleLbl="node1" presStyleIdx="10" presStyleCnt="14">
        <dgm:presLayoutVars>
          <dgm:bulletEnabled val="1"/>
        </dgm:presLayoutVars>
      </dgm:prSet>
      <dgm:spPr/>
    </dgm:pt>
    <dgm:pt modelId="{4F2F718A-7E32-4D56-9B59-FD2A267B6BD8}" type="pres">
      <dgm:prSet presAssocID="{0C955DFB-FE9E-492C-BC28-B332E78B141F}" presName="sibTrans" presStyleCnt="0"/>
      <dgm:spPr/>
    </dgm:pt>
    <dgm:pt modelId="{7EFA68C9-B170-4AF2-9C04-0AF5313347B0}" type="pres">
      <dgm:prSet presAssocID="{EE6130B8-5CDA-4E3E-A4B0-1F3AC9CB1790}" presName="node" presStyleLbl="node1" presStyleIdx="11" presStyleCnt="14">
        <dgm:presLayoutVars>
          <dgm:bulletEnabled val="1"/>
        </dgm:presLayoutVars>
      </dgm:prSet>
      <dgm:spPr/>
    </dgm:pt>
    <dgm:pt modelId="{A060B264-603B-4F56-87D0-07B055373955}" type="pres">
      <dgm:prSet presAssocID="{054F7718-A62E-44BB-AEC7-5B6B341B8808}" presName="sibTrans" presStyleCnt="0"/>
      <dgm:spPr/>
    </dgm:pt>
    <dgm:pt modelId="{42AAB046-2E54-4364-8959-4B0EE1D525CF}" type="pres">
      <dgm:prSet presAssocID="{D4282B19-D443-4690-9962-4B985B75785E}" presName="node" presStyleLbl="node1" presStyleIdx="12" presStyleCnt="14">
        <dgm:presLayoutVars>
          <dgm:bulletEnabled val="1"/>
        </dgm:presLayoutVars>
      </dgm:prSet>
      <dgm:spPr/>
    </dgm:pt>
    <dgm:pt modelId="{36A382B7-4AF6-465A-9208-87E69179C0C6}" type="pres">
      <dgm:prSet presAssocID="{7E343A10-46B9-4E3E-8C65-0CE1DD870BDE}" presName="sibTrans" presStyleCnt="0"/>
      <dgm:spPr/>
    </dgm:pt>
    <dgm:pt modelId="{A6274369-30E1-459E-80EB-B32A6B6F5353}" type="pres">
      <dgm:prSet presAssocID="{D5484BC1-0363-48CA-BAB4-3841857415E8}" presName="node" presStyleLbl="node1" presStyleIdx="13" presStyleCnt="14">
        <dgm:presLayoutVars>
          <dgm:bulletEnabled val="1"/>
        </dgm:presLayoutVars>
      </dgm:prSet>
      <dgm:spPr/>
    </dgm:pt>
  </dgm:ptLst>
  <dgm:cxnLst>
    <dgm:cxn modelId="{FCD9000F-374A-4C28-B023-A1290E6C8CA5}" srcId="{24B63B9B-95CE-4E1E-9777-00753D09C783}" destId="{EE6130B8-5CDA-4E3E-A4B0-1F3AC9CB1790}" srcOrd="11" destOrd="0" parTransId="{C94395FB-93A3-4D7F-8A4A-E820531A388A}" sibTransId="{054F7718-A62E-44BB-AEC7-5B6B341B8808}"/>
    <dgm:cxn modelId="{41865723-9F05-47D5-88AF-57B7EB6440FA}" srcId="{24B63B9B-95CE-4E1E-9777-00753D09C783}" destId="{D5484BC1-0363-48CA-BAB4-3841857415E8}" srcOrd="13" destOrd="0" parTransId="{72378E35-0539-4AED-8943-DC65967CAA78}" sibTransId="{9766A042-8C91-4FCD-B6C1-88DFBBC52642}"/>
    <dgm:cxn modelId="{D0E52224-66DF-43E4-9F37-B6773DEB203C}" srcId="{24B63B9B-95CE-4E1E-9777-00753D09C783}" destId="{EACD7B61-0CD6-45B1-BA30-B91F507CDBE3}" srcOrd="6" destOrd="0" parTransId="{CE7D2BD2-E46C-457E-8B43-107595E6647C}" sibTransId="{810A4DDA-CEE3-478A-8C5C-80B6E827B921}"/>
    <dgm:cxn modelId="{E1CF4A26-565D-4BBD-83B4-951F53F09F71}" srcId="{24B63B9B-95CE-4E1E-9777-00753D09C783}" destId="{D4282B19-D443-4690-9962-4B985B75785E}" srcOrd="12" destOrd="0" parTransId="{A9108F14-B433-444B-AC12-E426D21F7A6D}" sibTransId="{7E343A10-46B9-4E3E-8C65-0CE1DD870BDE}"/>
    <dgm:cxn modelId="{5AE67F28-7FA6-4689-88A5-43E1EE942ACC}" type="presOf" srcId="{C4B28ADE-2A35-467B-A238-6CB8E3BDC88F}" destId="{EB06E348-88B4-4C83-940C-7CE11C6133CC}" srcOrd="0" destOrd="0" presId="urn:microsoft.com/office/officeart/2005/8/layout/default"/>
    <dgm:cxn modelId="{5D44913C-30B7-4C86-8AAB-3FA10793C70E}" type="presOf" srcId="{24B63B9B-95CE-4E1E-9777-00753D09C783}" destId="{9B9E8075-3A6C-4847-89AD-ABD2FD6CEFAA}" srcOrd="0" destOrd="0" presId="urn:microsoft.com/office/officeart/2005/8/layout/default"/>
    <dgm:cxn modelId="{CEBF0F45-981D-49CC-AFCD-6A496B667E72}" srcId="{24B63B9B-95CE-4E1E-9777-00753D09C783}" destId="{801E8926-A171-42C6-82D6-9F2CE294E9EA}" srcOrd="8" destOrd="0" parTransId="{8FE0FC48-C7EE-43A4-B0BF-C972EDE85907}" sibTransId="{C429ED31-5F5E-4AAF-B5D4-98F6F1A2F42E}"/>
    <dgm:cxn modelId="{3D73D06E-6E62-4DC9-94CE-57955B8F3F30}" type="presOf" srcId="{D4282B19-D443-4690-9962-4B985B75785E}" destId="{42AAB046-2E54-4364-8959-4B0EE1D525CF}" srcOrd="0" destOrd="0" presId="urn:microsoft.com/office/officeart/2005/8/layout/default"/>
    <dgm:cxn modelId="{D03EE371-ED48-43AB-81DF-A591D46227A6}" srcId="{24B63B9B-95CE-4E1E-9777-00753D09C783}" destId="{4007D59A-26BA-4F29-BF84-9337902DD876}" srcOrd="2" destOrd="0" parTransId="{05494772-884A-4469-9D05-A8D8B3F245F3}" sibTransId="{1459DA35-E72D-4EA3-AF3B-6BE3BD67CB0F}"/>
    <dgm:cxn modelId="{DF914175-70E5-44DD-A6FF-A6FAA020516B}" type="presOf" srcId="{8BB405AC-B8CC-41B7-A112-3448B8489D48}" destId="{19629823-518D-4084-B180-05D366B791EC}" srcOrd="0" destOrd="0" presId="urn:microsoft.com/office/officeart/2005/8/layout/default"/>
    <dgm:cxn modelId="{CE113077-251A-4770-B197-F168FF3EDC96}" type="presOf" srcId="{D5484BC1-0363-48CA-BAB4-3841857415E8}" destId="{A6274369-30E1-459E-80EB-B32A6B6F5353}" srcOrd="0" destOrd="0" presId="urn:microsoft.com/office/officeart/2005/8/layout/default"/>
    <dgm:cxn modelId="{19D81B7C-6BB2-42CF-AD03-59F6D9CB3ADF}" type="presOf" srcId="{0B3157B0-5F02-4B13-97CC-3E50BB2C3739}" destId="{6D61DB4B-05AB-447E-ADC6-725E10C229AB}" srcOrd="0" destOrd="0" presId="urn:microsoft.com/office/officeart/2005/8/layout/default"/>
    <dgm:cxn modelId="{4AF5257C-214C-4AC9-9BA0-08CA71405BA6}" type="presOf" srcId="{71267A6E-B324-48D0-925F-95797E681FFC}" destId="{EBDC8630-C90E-4014-8DD4-ECC68CDEB4D7}" srcOrd="0" destOrd="0" presId="urn:microsoft.com/office/officeart/2005/8/layout/default"/>
    <dgm:cxn modelId="{D5563C83-401E-483B-850B-E4B002F2283B}" type="presOf" srcId="{4007D59A-26BA-4F29-BF84-9337902DD876}" destId="{7382DB60-1DF2-45CA-B6BD-4928A281D5E3}" srcOrd="0" destOrd="0" presId="urn:microsoft.com/office/officeart/2005/8/layout/default"/>
    <dgm:cxn modelId="{BD4F1799-EFC0-4254-95B5-1049DD9FF8D9}" srcId="{24B63B9B-95CE-4E1E-9777-00753D09C783}" destId="{37FCFC04-2673-4FAD-BA29-4B1DF58E5971}" srcOrd="1" destOrd="0" parTransId="{33700306-4498-4077-8234-9033A2600113}" sibTransId="{045B1CE6-293B-4098-8E11-8385B0AB83C6}"/>
    <dgm:cxn modelId="{A2F8869C-E001-4320-918F-D6EDE1202808}" type="presOf" srcId="{EE6130B8-5CDA-4E3E-A4B0-1F3AC9CB1790}" destId="{7EFA68C9-B170-4AF2-9C04-0AF5313347B0}" srcOrd="0" destOrd="0" presId="urn:microsoft.com/office/officeart/2005/8/layout/default"/>
    <dgm:cxn modelId="{9255F79C-5A1E-49F7-9803-68D77E33BBB9}" type="presOf" srcId="{3CD2BBEB-E2A6-4A74-9BD2-912E7613A5C3}" destId="{1F62CA01-F86A-4E90-A5A1-7A2033B16797}" srcOrd="0" destOrd="0" presId="urn:microsoft.com/office/officeart/2005/8/layout/default"/>
    <dgm:cxn modelId="{05621EA4-428B-48D8-B32E-C95958309235}" type="presOf" srcId="{37FCFC04-2673-4FAD-BA29-4B1DF58E5971}" destId="{CD1409F5-937B-4456-9A74-40AB42E3903D}" srcOrd="0" destOrd="0" presId="urn:microsoft.com/office/officeart/2005/8/layout/default"/>
    <dgm:cxn modelId="{6A3807A5-61DD-49C1-8A82-C1B15EF0715F}" type="presOf" srcId="{191A55F3-4CA0-411B-9783-BC407372A74F}" destId="{F0864FED-454A-4F58-8D99-C4B498F04B6F}" srcOrd="0" destOrd="0" presId="urn:microsoft.com/office/officeart/2005/8/layout/default"/>
    <dgm:cxn modelId="{2C1603BC-7F23-4391-B6B4-1C8081108C52}" type="presOf" srcId="{EACD7B61-0CD6-45B1-BA30-B91F507CDBE3}" destId="{7404C82B-863A-4EBB-A246-1394F44DC504}" srcOrd="0" destOrd="0" presId="urn:microsoft.com/office/officeart/2005/8/layout/default"/>
    <dgm:cxn modelId="{D5B0A2BF-5D92-4703-8D7B-AD23A8739E02}" srcId="{24B63B9B-95CE-4E1E-9777-00753D09C783}" destId="{3CD2BBEB-E2A6-4A74-9BD2-912E7613A5C3}" srcOrd="3" destOrd="0" parTransId="{2E2ED761-FE65-465D-8E62-369CBAA40AC4}" sibTransId="{B0739B2D-E87C-4DC1-B02A-52D77436E2E8}"/>
    <dgm:cxn modelId="{B864EEBF-714D-470D-8FBC-A3CD6313BECC}" srcId="{24B63B9B-95CE-4E1E-9777-00753D09C783}" destId="{0B3157B0-5F02-4B13-97CC-3E50BB2C3739}" srcOrd="0" destOrd="0" parTransId="{D32B15D6-B437-4EED-969E-2FD06D9CF7E5}" sibTransId="{F6D3BE13-5715-44ED-A70A-D17F50BADC03}"/>
    <dgm:cxn modelId="{806EE0C2-7FF5-4B59-A60B-68BA5D17D178}" srcId="{24B63B9B-95CE-4E1E-9777-00753D09C783}" destId="{C4B28ADE-2A35-467B-A238-6CB8E3BDC88F}" srcOrd="4" destOrd="0" parTransId="{49A4BE8E-A1A3-4B79-A58F-E2A58091A5BD}" sibTransId="{AF2986A4-87A9-4FC0-B132-F16C67FA1803}"/>
    <dgm:cxn modelId="{8626BBCD-B49F-4290-AA1A-C50AC94B233A}" type="presOf" srcId="{362977A6-D96E-4C86-8F5B-92A6D17850EA}" destId="{BF3F864C-BCE5-443F-97EE-1B091BCD0843}" srcOrd="0" destOrd="0" presId="urn:microsoft.com/office/officeart/2005/8/layout/default"/>
    <dgm:cxn modelId="{808282CF-FC38-4B1E-A6A8-B8B3EFF0C2D2}" srcId="{24B63B9B-95CE-4E1E-9777-00753D09C783}" destId="{8BB405AC-B8CC-41B7-A112-3448B8489D48}" srcOrd="10" destOrd="0" parTransId="{75D2DCC2-2C84-44F9-A847-331C8AAC5AEB}" sibTransId="{0C955DFB-FE9E-492C-BC28-B332E78B141F}"/>
    <dgm:cxn modelId="{C97139DE-01EB-4274-91E1-8CFE45549226}" srcId="{24B63B9B-95CE-4E1E-9777-00753D09C783}" destId="{71267A6E-B324-48D0-925F-95797E681FFC}" srcOrd="9" destOrd="0" parTransId="{1E277F6F-8197-4D02-9269-0B55267BDB5E}" sibTransId="{E6698B79-0903-4A95-8AEF-42A23FD9EE34}"/>
    <dgm:cxn modelId="{2989C6F2-05F5-4609-8FFA-072FDDB7807D}" type="presOf" srcId="{801E8926-A171-42C6-82D6-9F2CE294E9EA}" destId="{365AE052-F992-4DD9-BC54-033B2F40F352}" srcOrd="0" destOrd="0" presId="urn:microsoft.com/office/officeart/2005/8/layout/default"/>
    <dgm:cxn modelId="{39CA7FF5-9BFC-436F-963C-24ABE4F6FFF1}" srcId="{24B63B9B-95CE-4E1E-9777-00753D09C783}" destId="{362977A6-D96E-4C86-8F5B-92A6D17850EA}" srcOrd="7" destOrd="0" parTransId="{B97CB23D-5E77-480E-BF8C-D19A45253065}" sibTransId="{7A54CC6F-038E-4C3D-BDE2-A5650110DFD7}"/>
    <dgm:cxn modelId="{4D5FC4FF-7325-4DE4-8592-1167A83F9774}" srcId="{24B63B9B-95CE-4E1E-9777-00753D09C783}" destId="{191A55F3-4CA0-411B-9783-BC407372A74F}" srcOrd="5" destOrd="0" parTransId="{CB5B6151-2374-4711-9DB0-373F7D5580E9}" sibTransId="{A7EDB47E-B889-4F7F-8B73-920A742FE8CD}"/>
    <dgm:cxn modelId="{1966C660-F6F2-45BB-9899-00F5170ECD28}" type="presParOf" srcId="{9B9E8075-3A6C-4847-89AD-ABD2FD6CEFAA}" destId="{6D61DB4B-05AB-447E-ADC6-725E10C229AB}" srcOrd="0" destOrd="0" presId="urn:microsoft.com/office/officeart/2005/8/layout/default"/>
    <dgm:cxn modelId="{684F35E5-B6C4-487D-BD0C-C8F29EF1519A}" type="presParOf" srcId="{9B9E8075-3A6C-4847-89AD-ABD2FD6CEFAA}" destId="{0DFA5BF7-DF3D-406C-954F-BD1CCE3D71A4}" srcOrd="1" destOrd="0" presId="urn:microsoft.com/office/officeart/2005/8/layout/default"/>
    <dgm:cxn modelId="{0091295D-EA44-4A63-B2E3-C549E74EC264}" type="presParOf" srcId="{9B9E8075-3A6C-4847-89AD-ABD2FD6CEFAA}" destId="{CD1409F5-937B-4456-9A74-40AB42E3903D}" srcOrd="2" destOrd="0" presId="urn:microsoft.com/office/officeart/2005/8/layout/default"/>
    <dgm:cxn modelId="{25375921-8D8E-4EB9-B391-2713536E84AE}" type="presParOf" srcId="{9B9E8075-3A6C-4847-89AD-ABD2FD6CEFAA}" destId="{5BF30EB8-20B3-44C9-8864-CEF90FD8C833}" srcOrd="3" destOrd="0" presId="urn:microsoft.com/office/officeart/2005/8/layout/default"/>
    <dgm:cxn modelId="{1B003565-6FF3-4084-95CB-0516BFD7C433}" type="presParOf" srcId="{9B9E8075-3A6C-4847-89AD-ABD2FD6CEFAA}" destId="{7382DB60-1DF2-45CA-B6BD-4928A281D5E3}" srcOrd="4" destOrd="0" presId="urn:microsoft.com/office/officeart/2005/8/layout/default"/>
    <dgm:cxn modelId="{21ECC3C9-A1DF-4311-8ED5-1C097B15FC74}" type="presParOf" srcId="{9B9E8075-3A6C-4847-89AD-ABD2FD6CEFAA}" destId="{869A3276-AD29-4001-BD56-5E7A75155565}" srcOrd="5" destOrd="0" presId="urn:microsoft.com/office/officeart/2005/8/layout/default"/>
    <dgm:cxn modelId="{48EB3A6B-431D-4AB4-9736-AAA633043D08}" type="presParOf" srcId="{9B9E8075-3A6C-4847-89AD-ABD2FD6CEFAA}" destId="{1F62CA01-F86A-4E90-A5A1-7A2033B16797}" srcOrd="6" destOrd="0" presId="urn:microsoft.com/office/officeart/2005/8/layout/default"/>
    <dgm:cxn modelId="{3C39BDAA-D4CC-4727-9925-93937B920ED1}" type="presParOf" srcId="{9B9E8075-3A6C-4847-89AD-ABD2FD6CEFAA}" destId="{35FB01B9-EF4E-4662-B82E-70323173EEF1}" srcOrd="7" destOrd="0" presId="urn:microsoft.com/office/officeart/2005/8/layout/default"/>
    <dgm:cxn modelId="{95A42A09-D5EC-4BC5-9B27-E4301F94EDD2}" type="presParOf" srcId="{9B9E8075-3A6C-4847-89AD-ABD2FD6CEFAA}" destId="{EB06E348-88B4-4C83-940C-7CE11C6133CC}" srcOrd="8" destOrd="0" presId="urn:microsoft.com/office/officeart/2005/8/layout/default"/>
    <dgm:cxn modelId="{1CED36E8-EA2C-485A-AEDC-A1F4EB3A0295}" type="presParOf" srcId="{9B9E8075-3A6C-4847-89AD-ABD2FD6CEFAA}" destId="{F8E452E7-C100-4D81-8B91-768234DC8F09}" srcOrd="9" destOrd="0" presId="urn:microsoft.com/office/officeart/2005/8/layout/default"/>
    <dgm:cxn modelId="{CCFFA297-9374-4386-88C8-B9D9249A3B7D}" type="presParOf" srcId="{9B9E8075-3A6C-4847-89AD-ABD2FD6CEFAA}" destId="{F0864FED-454A-4F58-8D99-C4B498F04B6F}" srcOrd="10" destOrd="0" presId="urn:microsoft.com/office/officeart/2005/8/layout/default"/>
    <dgm:cxn modelId="{CC4ACC11-0168-41D6-9B50-6806D99988BF}" type="presParOf" srcId="{9B9E8075-3A6C-4847-89AD-ABD2FD6CEFAA}" destId="{8042C832-F74D-4FFB-A45D-0532F453507E}" srcOrd="11" destOrd="0" presId="urn:microsoft.com/office/officeart/2005/8/layout/default"/>
    <dgm:cxn modelId="{D5351FFE-05E3-4242-945F-8A2FC1270EF3}" type="presParOf" srcId="{9B9E8075-3A6C-4847-89AD-ABD2FD6CEFAA}" destId="{7404C82B-863A-4EBB-A246-1394F44DC504}" srcOrd="12" destOrd="0" presId="urn:microsoft.com/office/officeart/2005/8/layout/default"/>
    <dgm:cxn modelId="{15888FC6-81EB-4B44-B55D-333F10897DC7}" type="presParOf" srcId="{9B9E8075-3A6C-4847-89AD-ABD2FD6CEFAA}" destId="{6EFF6AC3-79FB-4962-BCE1-92DFAA813196}" srcOrd="13" destOrd="0" presId="urn:microsoft.com/office/officeart/2005/8/layout/default"/>
    <dgm:cxn modelId="{4DF848B6-410F-464B-8ABD-183792D6771C}" type="presParOf" srcId="{9B9E8075-3A6C-4847-89AD-ABD2FD6CEFAA}" destId="{BF3F864C-BCE5-443F-97EE-1B091BCD0843}" srcOrd="14" destOrd="0" presId="urn:microsoft.com/office/officeart/2005/8/layout/default"/>
    <dgm:cxn modelId="{1C2A67A5-E024-4D68-B0CF-7F6AADCF6FAE}" type="presParOf" srcId="{9B9E8075-3A6C-4847-89AD-ABD2FD6CEFAA}" destId="{37D8085A-78D5-4D19-B87C-01EEDB822F5A}" srcOrd="15" destOrd="0" presId="urn:microsoft.com/office/officeart/2005/8/layout/default"/>
    <dgm:cxn modelId="{2EFF50A2-C567-4B5B-8921-D143A695646F}" type="presParOf" srcId="{9B9E8075-3A6C-4847-89AD-ABD2FD6CEFAA}" destId="{365AE052-F992-4DD9-BC54-033B2F40F352}" srcOrd="16" destOrd="0" presId="urn:microsoft.com/office/officeart/2005/8/layout/default"/>
    <dgm:cxn modelId="{9FB1195D-333F-4BD5-BFDC-9FED8EF15248}" type="presParOf" srcId="{9B9E8075-3A6C-4847-89AD-ABD2FD6CEFAA}" destId="{8C67B06D-403A-4EA7-8882-F137AF00ADD1}" srcOrd="17" destOrd="0" presId="urn:microsoft.com/office/officeart/2005/8/layout/default"/>
    <dgm:cxn modelId="{5B0987EF-D195-4FE9-9B72-D5AF2C8DD2D4}" type="presParOf" srcId="{9B9E8075-3A6C-4847-89AD-ABD2FD6CEFAA}" destId="{EBDC8630-C90E-4014-8DD4-ECC68CDEB4D7}" srcOrd="18" destOrd="0" presId="urn:microsoft.com/office/officeart/2005/8/layout/default"/>
    <dgm:cxn modelId="{0FD95127-BCF6-41BA-9342-794DC3CC7A23}" type="presParOf" srcId="{9B9E8075-3A6C-4847-89AD-ABD2FD6CEFAA}" destId="{AB107ADC-5C33-4A6E-8BC3-77A5A75E00E8}" srcOrd="19" destOrd="0" presId="urn:microsoft.com/office/officeart/2005/8/layout/default"/>
    <dgm:cxn modelId="{46F5C42A-3F78-4EDF-B18D-9C6B31BAB24A}" type="presParOf" srcId="{9B9E8075-3A6C-4847-89AD-ABD2FD6CEFAA}" destId="{19629823-518D-4084-B180-05D366B791EC}" srcOrd="20" destOrd="0" presId="urn:microsoft.com/office/officeart/2005/8/layout/default"/>
    <dgm:cxn modelId="{09BED2E4-5784-4F4E-AE22-0E41DE7A4228}" type="presParOf" srcId="{9B9E8075-3A6C-4847-89AD-ABD2FD6CEFAA}" destId="{4F2F718A-7E32-4D56-9B59-FD2A267B6BD8}" srcOrd="21" destOrd="0" presId="urn:microsoft.com/office/officeart/2005/8/layout/default"/>
    <dgm:cxn modelId="{3F2FBBE4-368E-4965-A525-548D98B4787E}" type="presParOf" srcId="{9B9E8075-3A6C-4847-89AD-ABD2FD6CEFAA}" destId="{7EFA68C9-B170-4AF2-9C04-0AF5313347B0}" srcOrd="22" destOrd="0" presId="urn:microsoft.com/office/officeart/2005/8/layout/default"/>
    <dgm:cxn modelId="{20A343AB-7D5F-4595-A44A-B8C918D0F432}" type="presParOf" srcId="{9B9E8075-3A6C-4847-89AD-ABD2FD6CEFAA}" destId="{A060B264-603B-4F56-87D0-07B055373955}" srcOrd="23" destOrd="0" presId="urn:microsoft.com/office/officeart/2005/8/layout/default"/>
    <dgm:cxn modelId="{F91D3FC9-E59D-4CDF-90B7-5FBCE6BCC5D1}" type="presParOf" srcId="{9B9E8075-3A6C-4847-89AD-ABD2FD6CEFAA}" destId="{42AAB046-2E54-4364-8959-4B0EE1D525CF}" srcOrd="24" destOrd="0" presId="urn:microsoft.com/office/officeart/2005/8/layout/default"/>
    <dgm:cxn modelId="{7047ABB7-5D10-48AF-B2B0-1BDC8D10A51F}" type="presParOf" srcId="{9B9E8075-3A6C-4847-89AD-ABD2FD6CEFAA}" destId="{36A382B7-4AF6-465A-9208-87E69179C0C6}" srcOrd="25" destOrd="0" presId="urn:microsoft.com/office/officeart/2005/8/layout/default"/>
    <dgm:cxn modelId="{73C045F0-4CE2-4B7B-9F4A-F555671F06E9}" type="presParOf" srcId="{9B9E8075-3A6C-4847-89AD-ABD2FD6CEFAA}" destId="{A6274369-30E1-459E-80EB-B32A6B6F5353}" srcOrd="2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6AE3163-665D-461D-8A1F-BA4E618B9236}"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n-GB"/>
        </a:p>
      </dgm:t>
    </dgm:pt>
    <dgm:pt modelId="{D98B3F6B-9680-457D-9CA5-29F822DABBB2}">
      <dgm:prSet phldrT="[Text]"/>
      <dgm:spPr/>
      <dgm:t>
        <a:bodyPr/>
        <a:lstStyle/>
        <a:p>
          <a:r>
            <a:rPr lang="en-GB"/>
            <a:t>Regional Dashboard</a:t>
          </a:r>
        </a:p>
      </dgm:t>
    </dgm:pt>
    <dgm:pt modelId="{EC66EA7C-7B3F-4152-87F2-8721F089BE3F}" type="parTrans" cxnId="{CD3703E2-B4BB-4710-AAB9-DCE0F1B6EAB1}">
      <dgm:prSet/>
      <dgm:spPr/>
      <dgm:t>
        <a:bodyPr/>
        <a:lstStyle/>
        <a:p>
          <a:endParaRPr lang="en-GB"/>
        </a:p>
      </dgm:t>
    </dgm:pt>
    <dgm:pt modelId="{98A87914-5DEF-42A6-B02E-D191953E3854}" type="sibTrans" cxnId="{CD3703E2-B4BB-4710-AAB9-DCE0F1B6EAB1}">
      <dgm:prSet/>
      <dgm:spPr/>
      <dgm:t>
        <a:bodyPr/>
        <a:lstStyle/>
        <a:p>
          <a:endParaRPr lang="en-GB"/>
        </a:p>
      </dgm:t>
    </dgm:pt>
    <dgm:pt modelId="{11AB8262-4CCB-448E-A06D-DDCEC450D67C}">
      <dgm:prSet phldrT="[Text]"/>
      <dgm:spPr/>
      <dgm:t>
        <a:bodyPr/>
        <a:lstStyle/>
        <a:p>
          <a:r>
            <a:rPr lang="en-GB"/>
            <a:t>Enhanced Community Care – Acute Clinical Team</a:t>
          </a:r>
        </a:p>
      </dgm:t>
    </dgm:pt>
    <dgm:pt modelId="{BCC02DF0-BE8C-4D0C-96C7-9E2EF944635A}" type="parTrans" cxnId="{DDD53110-8BAE-41E4-86F8-E147C71C77C7}">
      <dgm:prSet/>
      <dgm:spPr/>
      <dgm:t>
        <a:bodyPr/>
        <a:lstStyle/>
        <a:p>
          <a:endParaRPr lang="en-GB"/>
        </a:p>
      </dgm:t>
    </dgm:pt>
    <dgm:pt modelId="{000666E8-CD6C-43FC-B2AC-801686493E7D}" type="sibTrans" cxnId="{DDD53110-8BAE-41E4-86F8-E147C71C77C7}">
      <dgm:prSet/>
      <dgm:spPr/>
      <dgm:t>
        <a:bodyPr/>
        <a:lstStyle/>
        <a:p>
          <a:endParaRPr lang="en-GB"/>
        </a:p>
      </dgm:t>
    </dgm:pt>
    <dgm:pt modelId="{F7B70532-7F65-4013-874C-1D8CB14E4D57}">
      <dgm:prSet phldrT="[Text]"/>
      <dgm:spPr/>
      <dgm:t>
        <a:bodyPr/>
        <a:lstStyle/>
        <a:p>
          <a:r>
            <a:rPr lang="en-GB"/>
            <a:t>Enhanced Community Care – Virtual Ward</a:t>
          </a:r>
        </a:p>
      </dgm:t>
    </dgm:pt>
    <dgm:pt modelId="{B4190571-0424-448B-992B-DEFA3D6ED632}" type="parTrans" cxnId="{0A4A7BBB-1C8D-4D66-8466-DA5245A0FB7D}">
      <dgm:prSet/>
      <dgm:spPr/>
      <dgm:t>
        <a:bodyPr/>
        <a:lstStyle/>
        <a:p>
          <a:endParaRPr lang="en-GB"/>
        </a:p>
      </dgm:t>
    </dgm:pt>
    <dgm:pt modelId="{BFDDDFC1-72BC-4607-9203-CFC15B3A3EC1}" type="sibTrans" cxnId="{0A4A7BBB-1C8D-4D66-8466-DA5245A0FB7D}">
      <dgm:prSet/>
      <dgm:spPr/>
      <dgm:t>
        <a:bodyPr/>
        <a:lstStyle/>
        <a:p>
          <a:endParaRPr lang="en-GB"/>
        </a:p>
      </dgm:t>
    </dgm:pt>
    <dgm:pt modelId="{17565C1F-B940-4C47-923D-F23BAC669C1A}">
      <dgm:prSet phldrT="[Text]"/>
      <dgm:spPr/>
      <dgm:t>
        <a:bodyPr/>
        <a:lstStyle/>
        <a:p>
          <a:r>
            <a:rPr lang="en-GB"/>
            <a:t>Enhanced Community Care – Speciality Palliative Care</a:t>
          </a:r>
        </a:p>
      </dgm:t>
    </dgm:pt>
    <dgm:pt modelId="{8845678C-54E1-42D7-970A-37E38E6F01DB}" type="parTrans" cxnId="{C94E84E1-F79A-4480-872B-C487D410737F}">
      <dgm:prSet/>
      <dgm:spPr/>
      <dgm:t>
        <a:bodyPr/>
        <a:lstStyle/>
        <a:p>
          <a:endParaRPr lang="en-GB"/>
        </a:p>
      </dgm:t>
    </dgm:pt>
    <dgm:pt modelId="{AD4ACB39-4FB0-4C38-816E-66FEBB1909C5}" type="sibTrans" cxnId="{C94E84E1-F79A-4480-872B-C487D410737F}">
      <dgm:prSet/>
      <dgm:spPr/>
      <dgm:t>
        <a:bodyPr/>
        <a:lstStyle/>
        <a:p>
          <a:endParaRPr lang="en-GB"/>
        </a:p>
      </dgm:t>
    </dgm:pt>
    <dgm:pt modelId="{FBB489C6-72D1-4372-96DC-1E9292072B57}">
      <dgm:prSet phldrT="[Text]"/>
      <dgm:spPr/>
      <dgm:t>
        <a:bodyPr/>
        <a:lstStyle/>
        <a:p>
          <a:r>
            <a:rPr lang="en-GB"/>
            <a:t>28 Day Emergency Readmission Rate (Age 65+)</a:t>
          </a:r>
        </a:p>
      </dgm:t>
    </dgm:pt>
    <dgm:pt modelId="{68980636-7A94-47C1-ACC7-9D9F71BDC989}" type="parTrans" cxnId="{926D9288-EEAD-42F4-9C1F-F7DBA7CE2612}">
      <dgm:prSet/>
      <dgm:spPr/>
      <dgm:t>
        <a:bodyPr/>
        <a:lstStyle/>
        <a:p>
          <a:endParaRPr lang="en-GB"/>
        </a:p>
      </dgm:t>
    </dgm:pt>
    <dgm:pt modelId="{0D85721F-8164-4F54-B25F-790F8E81EC30}" type="sibTrans" cxnId="{926D9288-EEAD-42F4-9C1F-F7DBA7CE2612}">
      <dgm:prSet/>
      <dgm:spPr/>
      <dgm:t>
        <a:bodyPr/>
        <a:lstStyle/>
        <a:p>
          <a:endParaRPr lang="en-GB"/>
        </a:p>
      </dgm:t>
    </dgm:pt>
    <dgm:pt modelId="{FF62758A-A6E6-4767-933F-C9D85224FC7F}">
      <dgm:prSet phldrT="[Text]"/>
      <dgm:spPr/>
      <dgm:t>
        <a:bodyPr/>
        <a:lstStyle/>
        <a:p>
          <a:r>
            <a:rPr lang="en-GB"/>
            <a:t>District Nursing Hours Weekday vs Weekend</a:t>
          </a:r>
        </a:p>
      </dgm:t>
    </dgm:pt>
    <dgm:pt modelId="{4502ECBB-F9F1-48DE-B61E-A090DEC64225}" type="parTrans" cxnId="{60CC8B4B-17A0-4E9F-BDB3-2A8E63A37263}">
      <dgm:prSet/>
      <dgm:spPr/>
      <dgm:t>
        <a:bodyPr/>
        <a:lstStyle/>
        <a:p>
          <a:endParaRPr lang="en-GB"/>
        </a:p>
      </dgm:t>
    </dgm:pt>
    <dgm:pt modelId="{89939ED1-5459-4B33-857A-AEBE0A1CC813}" type="sibTrans" cxnId="{60CC8B4B-17A0-4E9F-BDB3-2A8E63A37263}">
      <dgm:prSet/>
      <dgm:spPr/>
      <dgm:t>
        <a:bodyPr/>
        <a:lstStyle/>
        <a:p>
          <a:endParaRPr lang="en-GB"/>
        </a:p>
      </dgm:t>
    </dgm:pt>
    <dgm:pt modelId="{0F0984A0-C4C8-4FE8-A8CD-B7D5CC42369A}">
      <dgm:prSet phldrT="[Text]"/>
      <dgm:spPr/>
      <dgm:t>
        <a:bodyPr/>
        <a:lstStyle/>
        <a:p>
          <a:r>
            <a:rPr lang="en-GB"/>
            <a:t>District Nursing Hours – Weekend Trajectory</a:t>
          </a:r>
        </a:p>
      </dgm:t>
    </dgm:pt>
    <dgm:pt modelId="{FF8E5674-F29A-4C88-9AF7-BE1A931D01E3}" type="parTrans" cxnId="{7611B307-9FC4-4249-BD60-E58EDFD04101}">
      <dgm:prSet/>
      <dgm:spPr/>
      <dgm:t>
        <a:bodyPr/>
        <a:lstStyle/>
        <a:p>
          <a:endParaRPr lang="en-GB"/>
        </a:p>
      </dgm:t>
    </dgm:pt>
    <dgm:pt modelId="{CDA97CFB-0791-4819-9176-DD80E8EE615A}" type="sibTrans" cxnId="{7611B307-9FC4-4249-BD60-E58EDFD04101}">
      <dgm:prSet/>
      <dgm:spPr/>
      <dgm:t>
        <a:bodyPr/>
        <a:lstStyle/>
        <a:p>
          <a:endParaRPr lang="en-GB"/>
        </a:p>
      </dgm:t>
    </dgm:pt>
    <dgm:pt modelId="{04E0D25D-36F7-4AA3-A764-AA9279D4967E}">
      <dgm:prSet phldrT="[Text]"/>
      <dgm:spPr/>
      <dgm:t>
        <a:bodyPr/>
        <a:lstStyle/>
        <a:p>
          <a:r>
            <a:rPr lang="en-GB"/>
            <a:t>Emergency Medical Admissions (Length of Stay over 21 Days)</a:t>
          </a:r>
        </a:p>
      </dgm:t>
    </dgm:pt>
    <dgm:pt modelId="{F9C7E564-615C-4832-8C3C-51CB1FAAA35A}" type="parTrans" cxnId="{E8B91141-654D-41EB-A1ED-AECB0A2A109A}">
      <dgm:prSet/>
      <dgm:spPr/>
      <dgm:t>
        <a:bodyPr/>
        <a:lstStyle/>
        <a:p>
          <a:endParaRPr lang="en-GB"/>
        </a:p>
      </dgm:t>
    </dgm:pt>
    <dgm:pt modelId="{5F0DB3C3-6F92-41AF-B199-F5FEEE806883}" type="sibTrans" cxnId="{E8B91141-654D-41EB-A1ED-AECB0A2A109A}">
      <dgm:prSet/>
      <dgm:spPr/>
      <dgm:t>
        <a:bodyPr/>
        <a:lstStyle/>
        <a:p>
          <a:endParaRPr lang="en-GB"/>
        </a:p>
      </dgm:t>
    </dgm:pt>
    <dgm:pt modelId="{CB7878C9-BE66-449D-8EE3-7F8875590CC2}">
      <dgm:prSet phldrT="[Text]"/>
      <dgm:spPr/>
      <dgm:t>
        <a:bodyPr/>
        <a:lstStyle/>
        <a:p>
          <a:r>
            <a:rPr lang="en-GB"/>
            <a:t>Admission Rates 75+</a:t>
          </a:r>
        </a:p>
      </dgm:t>
    </dgm:pt>
    <dgm:pt modelId="{D2F04995-F4B3-4795-9119-11FFBB277062}" type="parTrans" cxnId="{6BCA11CB-213A-415E-9161-4EA70EDAFBA3}">
      <dgm:prSet/>
      <dgm:spPr/>
      <dgm:t>
        <a:bodyPr/>
        <a:lstStyle/>
        <a:p>
          <a:endParaRPr lang="en-GB"/>
        </a:p>
      </dgm:t>
    </dgm:pt>
    <dgm:pt modelId="{EC981F81-0C27-440F-BA95-669F564292D7}" type="sibTrans" cxnId="{6BCA11CB-213A-415E-9161-4EA70EDAFBA3}">
      <dgm:prSet/>
      <dgm:spPr/>
      <dgm:t>
        <a:bodyPr/>
        <a:lstStyle/>
        <a:p>
          <a:endParaRPr lang="en-GB"/>
        </a:p>
      </dgm:t>
    </dgm:pt>
    <dgm:pt modelId="{07D2F2A1-F75A-4B6D-91CB-08B29F488042}">
      <dgm:prSet phldrT="[Text]"/>
      <dgm:spPr/>
      <dgm:t>
        <a:bodyPr/>
        <a:lstStyle/>
        <a:p>
          <a:r>
            <a:rPr lang="en-GB"/>
            <a:t>Signal Clinically Optimised Delays (:Live)</a:t>
          </a:r>
        </a:p>
      </dgm:t>
    </dgm:pt>
    <dgm:pt modelId="{FF76833E-280B-4DB4-8721-D96CD56A5EED}" type="parTrans" cxnId="{C8707007-E70E-451C-B35C-196828578C10}">
      <dgm:prSet/>
      <dgm:spPr/>
      <dgm:t>
        <a:bodyPr/>
        <a:lstStyle/>
        <a:p>
          <a:endParaRPr lang="en-GB"/>
        </a:p>
      </dgm:t>
    </dgm:pt>
    <dgm:pt modelId="{FABC9A1C-2EF5-4D4E-ABAB-17579094138F}" type="sibTrans" cxnId="{C8707007-E70E-451C-B35C-196828578C10}">
      <dgm:prSet/>
      <dgm:spPr/>
      <dgm:t>
        <a:bodyPr/>
        <a:lstStyle/>
        <a:p>
          <a:endParaRPr lang="en-GB"/>
        </a:p>
      </dgm:t>
    </dgm:pt>
    <dgm:pt modelId="{9601FB25-46FF-4E5F-9638-024520D227BA}">
      <dgm:prSet phldrT="[Text]"/>
      <dgm:spPr/>
      <dgm:t>
        <a:bodyPr/>
        <a:lstStyle/>
        <a:p>
          <a:r>
            <a:rPr lang="en-GB"/>
            <a:t>Total Pathway of Care Delays</a:t>
          </a:r>
        </a:p>
      </dgm:t>
    </dgm:pt>
    <dgm:pt modelId="{80ED03EC-FF59-477C-822A-A6313F0B04C8}" type="parTrans" cxnId="{92CA0A13-8DE1-404B-8274-A2D224CB58B5}">
      <dgm:prSet/>
      <dgm:spPr/>
      <dgm:t>
        <a:bodyPr/>
        <a:lstStyle/>
        <a:p>
          <a:endParaRPr lang="en-GB"/>
        </a:p>
      </dgm:t>
    </dgm:pt>
    <dgm:pt modelId="{0A029AA3-3B2A-4210-BC87-7A2B9DAF1639}" type="sibTrans" cxnId="{92CA0A13-8DE1-404B-8274-A2D224CB58B5}">
      <dgm:prSet/>
      <dgm:spPr/>
      <dgm:t>
        <a:bodyPr/>
        <a:lstStyle/>
        <a:p>
          <a:endParaRPr lang="en-GB"/>
        </a:p>
      </dgm:t>
    </dgm:pt>
    <dgm:pt modelId="{495B18C1-FE8D-456F-AD56-DAF9FF4D2260}">
      <dgm:prSet phldrT="[Text]"/>
      <dgm:spPr/>
      <dgm:t>
        <a:bodyPr/>
        <a:lstStyle/>
        <a:p>
          <a:r>
            <a:rPr lang="en-GB" b="1"/>
            <a:t>Long Term Package of Care Waiting Lists – Community and Hospital</a:t>
          </a:r>
        </a:p>
      </dgm:t>
    </dgm:pt>
    <dgm:pt modelId="{485E38EE-2607-4F0F-AD18-81DFE84D6E7F}" type="parTrans" cxnId="{55074A84-F9F3-443E-9CAC-FCE56E2FF35B}">
      <dgm:prSet/>
      <dgm:spPr/>
      <dgm:t>
        <a:bodyPr/>
        <a:lstStyle/>
        <a:p>
          <a:endParaRPr lang="en-GB"/>
        </a:p>
      </dgm:t>
    </dgm:pt>
    <dgm:pt modelId="{D41A4D27-DF6B-4F01-9FCE-98CAAC18B557}" type="sibTrans" cxnId="{55074A84-F9F3-443E-9CAC-FCE56E2FF35B}">
      <dgm:prSet/>
      <dgm:spPr/>
      <dgm:t>
        <a:bodyPr/>
        <a:lstStyle/>
        <a:p>
          <a:endParaRPr lang="en-GB"/>
        </a:p>
      </dgm:t>
    </dgm:pt>
    <dgm:pt modelId="{3D44E8B6-838D-47AE-BCE2-A65D738F6B4B}">
      <dgm:prSet phldrT="[Text]"/>
      <dgm:spPr/>
      <dgm:t>
        <a:bodyPr/>
        <a:lstStyle/>
        <a:p>
          <a:r>
            <a:rPr lang="en-GB"/>
            <a:t>Days Delayed</a:t>
          </a:r>
        </a:p>
      </dgm:t>
    </dgm:pt>
    <dgm:pt modelId="{970FEFF3-6CFB-4D18-8170-C184E6B7FAD8}" type="parTrans" cxnId="{10E80474-B0A4-4019-AE39-C06281769C86}">
      <dgm:prSet/>
      <dgm:spPr/>
      <dgm:t>
        <a:bodyPr/>
        <a:lstStyle/>
        <a:p>
          <a:endParaRPr lang="en-GB"/>
        </a:p>
      </dgm:t>
    </dgm:pt>
    <dgm:pt modelId="{A2729242-36A4-4DD8-9D0F-A6068926189E}" type="sibTrans" cxnId="{10E80474-B0A4-4019-AE39-C06281769C86}">
      <dgm:prSet/>
      <dgm:spPr/>
      <dgm:t>
        <a:bodyPr/>
        <a:lstStyle/>
        <a:p>
          <a:endParaRPr lang="en-GB"/>
        </a:p>
      </dgm:t>
    </dgm:pt>
    <dgm:pt modelId="{1C9CF118-65C8-4811-88F5-FD735D0FEF57}">
      <dgm:prSet phldrT="[Text]"/>
      <dgm:spPr/>
      <dgm:t>
        <a:bodyPr/>
        <a:lstStyle/>
        <a:p>
          <a:r>
            <a:rPr lang="en-GB"/>
            <a:t>Pathway of Care Delays – Assessment Delays Only</a:t>
          </a:r>
        </a:p>
      </dgm:t>
    </dgm:pt>
    <dgm:pt modelId="{F68598F0-A8C6-4B2C-AEFC-04E80E63FF90}" type="parTrans" cxnId="{F3725554-4CF3-46AD-ACF9-8C812A4E121D}">
      <dgm:prSet/>
      <dgm:spPr/>
      <dgm:t>
        <a:bodyPr/>
        <a:lstStyle/>
        <a:p>
          <a:endParaRPr lang="en-GB"/>
        </a:p>
      </dgm:t>
    </dgm:pt>
    <dgm:pt modelId="{4429577E-6AEF-404F-8BB5-B03D58680DE3}" type="sibTrans" cxnId="{F3725554-4CF3-46AD-ACF9-8C812A4E121D}">
      <dgm:prSet/>
      <dgm:spPr/>
      <dgm:t>
        <a:bodyPr/>
        <a:lstStyle/>
        <a:p>
          <a:endParaRPr lang="en-GB"/>
        </a:p>
      </dgm:t>
    </dgm:pt>
    <dgm:pt modelId="{2632FF6D-7671-415D-BAD8-992AD32EBC13}">
      <dgm:prSet phldrT="[Text]"/>
      <dgm:spPr/>
      <dgm:t>
        <a:bodyPr/>
        <a:lstStyle/>
        <a:p>
          <a:r>
            <a:rPr lang="en-GB" b="1"/>
            <a:t>Adults Receiving Reablement</a:t>
          </a:r>
        </a:p>
      </dgm:t>
    </dgm:pt>
    <dgm:pt modelId="{F65DC271-2185-438E-98F5-105CAD73CCAB}" type="parTrans" cxnId="{03127C67-59E6-4EE3-ADD2-7AB336F0C5C6}">
      <dgm:prSet/>
      <dgm:spPr/>
      <dgm:t>
        <a:bodyPr/>
        <a:lstStyle/>
        <a:p>
          <a:endParaRPr lang="en-GB"/>
        </a:p>
      </dgm:t>
    </dgm:pt>
    <dgm:pt modelId="{AB7FD6F2-2B7F-4841-9B73-870FC82889CB}" type="sibTrans" cxnId="{03127C67-59E6-4EE3-ADD2-7AB336F0C5C6}">
      <dgm:prSet/>
      <dgm:spPr/>
      <dgm:t>
        <a:bodyPr/>
        <a:lstStyle/>
        <a:p>
          <a:endParaRPr lang="en-GB"/>
        </a:p>
      </dgm:t>
    </dgm:pt>
    <dgm:pt modelId="{FBCB6498-872C-4E39-991C-CD3F18022F09}" type="pres">
      <dgm:prSet presAssocID="{26AE3163-665D-461D-8A1F-BA4E618B9236}" presName="cycle" presStyleCnt="0">
        <dgm:presLayoutVars>
          <dgm:chMax val="1"/>
          <dgm:dir/>
          <dgm:animLvl val="ctr"/>
          <dgm:resizeHandles val="exact"/>
        </dgm:presLayoutVars>
      </dgm:prSet>
      <dgm:spPr/>
    </dgm:pt>
    <dgm:pt modelId="{F9BB6923-BB39-4834-861C-CCF03A3090AB}" type="pres">
      <dgm:prSet presAssocID="{D98B3F6B-9680-457D-9CA5-29F822DABBB2}" presName="centerShape" presStyleLbl="node0" presStyleIdx="0" presStyleCnt="1"/>
      <dgm:spPr/>
    </dgm:pt>
    <dgm:pt modelId="{F6CEDE5E-D425-4DBA-9530-6862922DF9CF}" type="pres">
      <dgm:prSet presAssocID="{BCC02DF0-BE8C-4D0C-96C7-9E2EF944635A}" presName="parTrans" presStyleLbl="bgSibTrans2D1" presStyleIdx="0" presStyleCnt="14"/>
      <dgm:spPr/>
    </dgm:pt>
    <dgm:pt modelId="{C9899535-C37D-4AC1-B710-D4ACBFBE5019}" type="pres">
      <dgm:prSet presAssocID="{11AB8262-4CCB-448E-A06D-DDCEC450D67C}" presName="node" presStyleLbl="node1" presStyleIdx="0" presStyleCnt="14">
        <dgm:presLayoutVars>
          <dgm:bulletEnabled val="1"/>
        </dgm:presLayoutVars>
      </dgm:prSet>
      <dgm:spPr/>
    </dgm:pt>
    <dgm:pt modelId="{1B7AC514-A26C-4405-9089-22CFB1AF5CBF}" type="pres">
      <dgm:prSet presAssocID="{B4190571-0424-448B-992B-DEFA3D6ED632}" presName="parTrans" presStyleLbl="bgSibTrans2D1" presStyleIdx="1" presStyleCnt="14"/>
      <dgm:spPr/>
    </dgm:pt>
    <dgm:pt modelId="{9BCC7307-CCAD-449F-95CC-D5B38EF5A295}" type="pres">
      <dgm:prSet presAssocID="{F7B70532-7F65-4013-874C-1D8CB14E4D57}" presName="node" presStyleLbl="node1" presStyleIdx="1" presStyleCnt="14">
        <dgm:presLayoutVars>
          <dgm:bulletEnabled val="1"/>
        </dgm:presLayoutVars>
      </dgm:prSet>
      <dgm:spPr/>
    </dgm:pt>
    <dgm:pt modelId="{DB68637E-709C-474E-9EA5-0C8D0398301B}" type="pres">
      <dgm:prSet presAssocID="{8845678C-54E1-42D7-970A-37E38E6F01DB}" presName="parTrans" presStyleLbl="bgSibTrans2D1" presStyleIdx="2" presStyleCnt="14"/>
      <dgm:spPr/>
    </dgm:pt>
    <dgm:pt modelId="{831B7EFD-A348-4A05-8D3B-1651C60C8B5A}" type="pres">
      <dgm:prSet presAssocID="{17565C1F-B940-4C47-923D-F23BAC669C1A}" presName="node" presStyleLbl="node1" presStyleIdx="2" presStyleCnt="14">
        <dgm:presLayoutVars>
          <dgm:bulletEnabled val="1"/>
        </dgm:presLayoutVars>
      </dgm:prSet>
      <dgm:spPr/>
    </dgm:pt>
    <dgm:pt modelId="{063F17D7-2692-4A95-8920-DB8FA0FFA68A}" type="pres">
      <dgm:prSet presAssocID="{68980636-7A94-47C1-ACC7-9D9F71BDC989}" presName="parTrans" presStyleLbl="bgSibTrans2D1" presStyleIdx="3" presStyleCnt="14"/>
      <dgm:spPr/>
    </dgm:pt>
    <dgm:pt modelId="{481FB912-D20F-4893-B94F-540BF561EBE0}" type="pres">
      <dgm:prSet presAssocID="{FBB489C6-72D1-4372-96DC-1E9292072B57}" presName="node" presStyleLbl="node1" presStyleIdx="3" presStyleCnt="14">
        <dgm:presLayoutVars>
          <dgm:bulletEnabled val="1"/>
        </dgm:presLayoutVars>
      </dgm:prSet>
      <dgm:spPr/>
    </dgm:pt>
    <dgm:pt modelId="{FA9E736D-1651-41C5-9CCB-19DE6D06C0D4}" type="pres">
      <dgm:prSet presAssocID="{4502ECBB-F9F1-48DE-B61E-A090DEC64225}" presName="parTrans" presStyleLbl="bgSibTrans2D1" presStyleIdx="4" presStyleCnt="14"/>
      <dgm:spPr/>
    </dgm:pt>
    <dgm:pt modelId="{7E7D4ABF-8A93-40F7-B5D9-0204ABA21C30}" type="pres">
      <dgm:prSet presAssocID="{FF62758A-A6E6-4767-933F-C9D85224FC7F}" presName="node" presStyleLbl="node1" presStyleIdx="4" presStyleCnt="14">
        <dgm:presLayoutVars>
          <dgm:bulletEnabled val="1"/>
        </dgm:presLayoutVars>
      </dgm:prSet>
      <dgm:spPr/>
    </dgm:pt>
    <dgm:pt modelId="{9DA60056-755B-477E-B63B-3AC46ACD793A}" type="pres">
      <dgm:prSet presAssocID="{FF8E5674-F29A-4C88-9AF7-BE1A931D01E3}" presName="parTrans" presStyleLbl="bgSibTrans2D1" presStyleIdx="5" presStyleCnt="14"/>
      <dgm:spPr/>
    </dgm:pt>
    <dgm:pt modelId="{6CB6A5BC-4703-4D21-95E1-325C75B0193C}" type="pres">
      <dgm:prSet presAssocID="{0F0984A0-C4C8-4FE8-A8CD-B7D5CC42369A}" presName="node" presStyleLbl="node1" presStyleIdx="5" presStyleCnt="14">
        <dgm:presLayoutVars>
          <dgm:bulletEnabled val="1"/>
        </dgm:presLayoutVars>
      </dgm:prSet>
      <dgm:spPr/>
    </dgm:pt>
    <dgm:pt modelId="{C2277A4F-B798-435B-804E-91AB881AB13C}" type="pres">
      <dgm:prSet presAssocID="{F9C7E564-615C-4832-8C3C-51CB1FAAA35A}" presName="parTrans" presStyleLbl="bgSibTrans2D1" presStyleIdx="6" presStyleCnt="14"/>
      <dgm:spPr/>
    </dgm:pt>
    <dgm:pt modelId="{307914A4-0A51-4C72-AB8F-4AEF257E4F1D}" type="pres">
      <dgm:prSet presAssocID="{04E0D25D-36F7-4AA3-A764-AA9279D4967E}" presName="node" presStyleLbl="node1" presStyleIdx="6" presStyleCnt="14">
        <dgm:presLayoutVars>
          <dgm:bulletEnabled val="1"/>
        </dgm:presLayoutVars>
      </dgm:prSet>
      <dgm:spPr/>
    </dgm:pt>
    <dgm:pt modelId="{7240E561-7D7D-43C2-8C66-1E369F7824F0}" type="pres">
      <dgm:prSet presAssocID="{D2F04995-F4B3-4795-9119-11FFBB277062}" presName="parTrans" presStyleLbl="bgSibTrans2D1" presStyleIdx="7" presStyleCnt="14"/>
      <dgm:spPr/>
    </dgm:pt>
    <dgm:pt modelId="{1EE36099-D0C2-4B55-B385-0C59FB65B1F7}" type="pres">
      <dgm:prSet presAssocID="{CB7878C9-BE66-449D-8EE3-7F8875590CC2}" presName="node" presStyleLbl="node1" presStyleIdx="7" presStyleCnt="14">
        <dgm:presLayoutVars>
          <dgm:bulletEnabled val="1"/>
        </dgm:presLayoutVars>
      </dgm:prSet>
      <dgm:spPr/>
    </dgm:pt>
    <dgm:pt modelId="{6ED1C39C-87C0-48C8-9C70-60A965FA8621}" type="pres">
      <dgm:prSet presAssocID="{FF76833E-280B-4DB4-8721-D96CD56A5EED}" presName="parTrans" presStyleLbl="bgSibTrans2D1" presStyleIdx="8" presStyleCnt="14"/>
      <dgm:spPr/>
    </dgm:pt>
    <dgm:pt modelId="{E050612F-9BAD-4A65-AC08-D3A78CF2773B}" type="pres">
      <dgm:prSet presAssocID="{07D2F2A1-F75A-4B6D-91CB-08B29F488042}" presName="node" presStyleLbl="node1" presStyleIdx="8" presStyleCnt="14">
        <dgm:presLayoutVars>
          <dgm:bulletEnabled val="1"/>
        </dgm:presLayoutVars>
      </dgm:prSet>
      <dgm:spPr/>
    </dgm:pt>
    <dgm:pt modelId="{A1D45027-3F48-4B09-8525-2BDB9CFFE794}" type="pres">
      <dgm:prSet presAssocID="{80ED03EC-FF59-477C-822A-A6313F0B04C8}" presName="parTrans" presStyleLbl="bgSibTrans2D1" presStyleIdx="9" presStyleCnt="14"/>
      <dgm:spPr/>
    </dgm:pt>
    <dgm:pt modelId="{2FE1EFAB-BE20-499A-A2F6-3A6C68F7091D}" type="pres">
      <dgm:prSet presAssocID="{9601FB25-46FF-4E5F-9638-024520D227BA}" presName="node" presStyleLbl="node1" presStyleIdx="9" presStyleCnt="14">
        <dgm:presLayoutVars>
          <dgm:bulletEnabled val="1"/>
        </dgm:presLayoutVars>
      </dgm:prSet>
      <dgm:spPr/>
    </dgm:pt>
    <dgm:pt modelId="{90CA1EDB-C2E7-4D21-A17D-5813DACDCDAC}" type="pres">
      <dgm:prSet presAssocID="{970FEFF3-6CFB-4D18-8170-C184E6B7FAD8}" presName="parTrans" presStyleLbl="bgSibTrans2D1" presStyleIdx="10" presStyleCnt="14"/>
      <dgm:spPr/>
    </dgm:pt>
    <dgm:pt modelId="{DB678E29-4595-44C1-80D0-6AE9B552E1F5}" type="pres">
      <dgm:prSet presAssocID="{3D44E8B6-838D-47AE-BCE2-A65D738F6B4B}" presName="node" presStyleLbl="node1" presStyleIdx="10" presStyleCnt="14">
        <dgm:presLayoutVars>
          <dgm:bulletEnabled val="1"/>
        </dgm:presLayoutVars>
      </dgm:prSet>
      <dgm:spPr/>
    </dgm:pt>
    <dgm:pt modelId="{BA414E1C-1BAF-4ED5-9527-48FCC5CA1EF2}" type="pres">
      <dgm:prSet presAssocID="{F68598F0-A8C6-4B2C-AEFC-04E80E63FF90}" presName="parTrans" presStyleLbl="bgSibTrans2D1" presStyleIdx="11" presStyleCnt="14"/>
      <dgm:spPr/>
    </dgm:pt>
    <dgm:pt modelId="{A6372382-1570-47F9-AA17-4EC4CAAF51F0}" type="pres">
      <dgm:prSet presAssocID="{1C9CF118-65C8-4811-88F5-FD735D0FEF57}" presName="node" presStyleLbl="node1" presStyleIdx="11" presStyleCnt="14">
        <dgm:presLayoutVars>
          <dgm:bulletEnabled val="1"/>
        </dgm:presLayoutVars>
      </dgm:prSet>
      <dgm:spPr/>
    </dgm:pt>
    <dgm:pt modelId="{73AE0540-9674-4D19-8A36-E7214CF6E84C}" type="pres">
      <dgm:prSet presAssocID="{485E38EE-2607-4F0F-AD18-81DFE84D6E7F}" presName="parTrans" presStyleLbl="bgSibTrans2D1" presStyleIdx="12" presStyleCnt="14"/>
      <dgm:spPr/>
    </dgm:pt>
    <dgm:pt modelId="{04D122B5-C7F1-4A05-BB23-0B5D5F0017AC}" type="pres">
      <dgm:prSet presAssocID="{495B18C1-FE8D-456F-AD56-DAF9FF4D2260}" presName="node" presStyleLbl="node1" presStyleIdx="12" presStyleCnt="14">
        <dgm:presLayoutVars>
          <dgm:bulletEnabled val="1"/>
        </dgm:presLayoutVars>
      </dgm:prSet>
      <dgm:spPr/>
    </dgm:pt>
    <dgm:pt modelId="{D35A75A9-D315-4BD0-84D2-F13DE9208AE6}" type="pres">
      <dgm:prSet presAssocID="{F65DC271-2185-438E-98F5-105CAD73CCAB}" presName="parTrans" presStyleLbl="bgSibTrans2D1" presStyleIdx="13" presStyleCnt="14"/>
      <dgm:spPr/>
    </dgm:pt>
    <dgm:pt modelId="{87E8EBE5-9414-4253-939F-D45A21577E92}" type="pres">
      <dgm:prSet presAssocID="{2632FF6D-7671-415D-BAD8-992AD32EBC13}" presName="node" presStyleLbl="node1" presStyleIdx="13" presStyleCnt="14">
        <dgm:presLayoutVars>
          <dgm:bulletEnabled val="1"/>
        </dgm:presLayoutVars>
      </dgm:prSet>
      <dgm:spPr/>
    </dgm:pt>
  </dgm:ptLst>
  <dgm:cxnLst>
    <dgm:cxn modelId="{C8707007-E70E-451C-B35C-196828578C10}" srcId="{D98B3F6B-9680-457D-9CA5-29F822DABBB2}" destId="{07D2F2A1-F75A-4B6D-91CB-08B29F488042}" srcOrd="8" destOrd="0" parTransId="{FF76833E-280B-4DB4-8721-D96CD56A5EED}" sibTransId="{FABC9A1C-2EF5-4D4E-ABAB-17579094138F}"/>
    <dgm:cxn modelId="{7611B307-9FC4-4249-BD60-E58EDFD04101}" srcId="{D98B3F6B-9680-457D-9CA5-29F822DABBB2}" destId="{0F0984A0-C4C8-4FE8-A8CD-B7D5CC42369A}" srcOrd="5" destOrd="0" parTransId="{FF8E5674-F29A-4C88-9AF7-BE1A931D01E3}" sibTransId="{CDA97CFB-0791-4819-9176-DD80E8EE615A}"/>
    <dgm:cxn modelId="{8E7D4D0C-843C-46ED-AC2B-A7A0AACAFAC9}" type="presOf" srcId="{F9C7E564-615C-4832-8C3C-51CB1FAAA35A}" destId="{C2277A4F-B798-435B-804E-91AB881AB13C}" srcOrd="0" destOrd="0" presId="urn:microsoft.com/office/officeart/2005/8/layout/radial4"/>
    <dgm:cxn modelId="{DDD53110-8BAE-41E4-86F8-E147C71C77C7}" srcId="{D98B3F6B-9680-457D-9CA5-29F822DABBB2}" destId="{11AB8262-4CCB-448E-A06D-DDCEC450D67C}" srcOrd="0" destOrd="0" parTransId="{BCC02DF0-BE8C-4D0C-96C7-9E2EF944635A}" sibTransId="{000666E8-CD6C-43FC-B2AC-801686493E7D}"/>
    <dgm:cxn modelId="{9756FE11-770F-4A7D-A187-6366BD69D517}" type="presOf" srcId="{495B18C1-FE8D-456F-AD56-DAF9FF4D2260}" destId="{04D122B5-C7F1-4A05-BB23-0B5D5F0017AC}" srcOrd="0" destOrd="0" presId="urn:microsoft.com/office/officeart/2005/8/layout/radial4"/>
    <dgm:cxn modelId="{92CA0A13-8DE1-404B-8274-A2D224CB58B5}" srcId="{D98B3F6B-9680-457D-9CA5-29F822DABBB2}" destId="{9601FB25-46FF-4E5F-9638-024520D227BA}" srcOrd="9" destOrd="0" parTransId="{80ED03EC-FF59-477C-822A-A6313F0B04C8}" sibTransId="{0A029AA3-3B2A-4210-BC87-7A2B9DAF1639}"/>
    <dgm:cxn modelId="{AB7CFD1E-2EAE-48F7-9198-B6C5CE51D8D0}" type="presOf" srcId="{8845678C-54E1-42D7-970A-37E38E6F01DB}" destId="{DB68637E-709C-474E-9EA5-0C8D0398301B}" srcOrd="0" destOrd="0" presId="urn:microsoft.com/office/officeart/2005/8/layout/radial4"/>
    <dgm:cxn modelId="{3A5C4022-DB4D-4D9C-A901-195572DF3B4F}" type="presOf" srcId="{9601FB25-46FF-4E5F-9638-024520D227BA}" destId="{2FE1EFAB-BE20-499A-A2F6-3A6C68F7091D}" srcOrd="0" destOrd="0" presId="urn:microsoft.com/office/officeart/2005/8/layout/radial4"/>
    <dgm:cxn modelId="{5DE52D35-67D5-45F6-ACDD-44DF49091167}" type="presOf" srcId="{FF76833E-280B-4DB4-8721-D96CD56A5EED}" destId="{6ED1C39C-87C0-48C8-9C70-60A965FA8621}" srcOrd="0" destOrd="0" presId="urn:microsoft.com/office/officeart/2005/8/layout/radial4"/>
    <dgm:cxn modelId="{E8B91141-654D-41EB-A1ED-AECB0A2A109A}" srcId="{D98B3F6B-9680-457D-9CA5-29F822DABBB2}" destId="{04E0D25D-36F7-4AA3-A764-AA9279D4967E}" srcOrd="6" destOrd="0" parTransId="{F9C7E564-615C-4832-8C3C-51CB1FAAA35A}" sibTransId="{5F0DB3C3-6F92-41AF-B199-F5FEEE806883}"/>
    <dgm:cxn modelId="{03127C67-59E6-4EE3-ADD2-7AB336F0C5C6}" srcId="{D98B3F6B-9680-457D-9CA5-29F822DABBB2}" destId="{2632FF6D-7671-415D-BAD8-992AD32EBC13}" srcOrd="13" destOrd="0" parTransId="{F65DC271-2185-438E-98F5-105CAD73CCAB}" sibTransId="{AB7FD6F2-2B7F-4841-9B73-870FC82889CB}"/>
    <dgm:cxn modelId="{E7EAED48-B971-4F7C-AD94-7DCEE574F85A}" type="presOf" srcId="{3D44E8B6-838D-47AE-BCE2-A65D738F6B4B}" destId="{DB678E29-4595-44C1-80D0-6AE9B552E1F5}" srcOrd="0" destOrd="0" presId="urn:microsoft.com/office/officeart/2005/8/layout/radial4"/>
    <dgm:cxn modelId="{1FB20269-73E3-4687-B27A-8DE603D40CCA}" type="presOf" srcId="{F7B70532-7F65-4013-874C-1D8CB14E4D57}" destId="{9BCC7307-CCAD-449F-95CC-D5B38EF5A295}" srcOrd="0" destOrd="0" presId="urn:microsoft.com/office/officeart/2005/8/layout/radial4"/>
    <dgm:cxn modelId="{FCA3786B-363E-4A63-9947-01E9D0EF6C05}" type="presOf" srcId="{B4190571-0424-448B-992B-DEFA3D6ED632}" destId="{1B7AC514-A26C-4405-9089-22CFB1AF5CBF}" srcOrd="0" destOrd="0" presId="urn:microsoft.com/office/officeart/2005/8/layout/radial4"/>
    <dgm:cxn modelId="{60CC8B4B-17A0-4E9F-BDB3-2A8E63A37263}" srcId="{D98B3F6B-9680-457D-9CA5-29F822DABBB2}" destId="{FF62758A-A6E6-4767-933F-C9D85224FC7F}" srcOrd="4" destOrd="0" parTransId="{4502ECBB-F9F1-48DE-B61E-A090DEC64225}" sibTransId="{89939ED1-5459-4B33-857A-AEBE0A1CC813}"/>
    <dgm:cxn modelId="{9B8DFE52-8B66-4AD3-93CD-B3EDC875D5B8}" type="presOf" srcId="{485E38EE-2607-4F0F-AD18-81DFE84D6E7F}" destId="{73AE0540-9674-4D19-8A36-E7214CF6E84C}" srcOrd="0" destOrd="0" presId="urn:microsoft.com/office/officeart/2005/8/layout/radial4"/>
    <dgm:cxn modelId="{082D5573-EA23-46A7-82F6-08CB678303CD}" type="presOf" srcId="{D2F04995-F4B3-4795-9119-11FFBB277062}" destId="{7240E561-7D7D-43C2-8C66-1E369F7824F0}" srcOrd="0" destOrd="0" presId="urn:microsoft.com/office/officeart/2005/8/layout/radial4"/>
    <dgm:cxn modelId="{10E80474-B0A4-4019-AE39-C06281769C86}" srcId="{D98B3F6B-9680-457D-9CA5-29F822DABBB2}" destId="{3D44E8B6-838D-47AE-BCE2-A65D738F6B4B}" srcOrd="10" destOrd="0" parTransId="{970FEFF3-6CFB-4D18-8170-C184E6B7FAD8}" sibTransId="{A2729242-36A4-4DD8-9D0F-A6068926189E}"/>
    <dgm:cxn modelId="{58A94B54-E221-44DD-A754-F90546850F5D}" type="presOf" srcId="{FBB489C6-72D1-4372-96DC-1E9292072B57}" destId="{481FB912-D20F-4893-B94F-540BF561EBE0}" srcOrd="0" destOrd="0" presId="urn:microsoft.com/office/officeart/2005/8/layout/radial4"/>
    <dgm:cxn modelId="{F3725554-4CF3-46AD-ACF9-8C812A4E121D}" srcId="{D98B3F6B-9680-457D-9CA5-29F822DABBB2}" destId="{1C9CF118-65C8-4811-88F5-FD735D0FEF57}" srcOrd="11" destOrd="0" parTransId="{F68598F0-A8C6-4B2C-AEFC-04E80E63FF90}" sibTransId="{4429577E-6AEF-404F-8BB5-B03D58680DE3}"/>
    <dgm:cxn modelId="{8021A759-3A2F-4A34-A788-4EB3F6D0F969}" type="presOf" srcId="{F68598F0-A8C6-4B2C-AEFC-04E80E63FF90}" destId="{BA414E1C-1BAF-4ED5-9527-48FCC5CA1EF2}" srcOrd="0" destOrd="0" presId="urn:microsoft.com/office/officeart/2005/8/layout/radial4"/>
    <dgm:cxn modelId="{55074A84-F9F3-443E-9CAC-FCE56E2FF35B}" srcId="{D98B3F6B-9680-457D-9CA5-29F822DABBB2}" destId="{495B18C1-FE8D-456F-AD56-DAF9FF4D2260}" srcOrd="12" destOrd="0" parTransId="{485E38EE-2607-4F0F-AD18-81DFE84D6E7F}" sibTransId="{D41A4D27-DF6B-4F01-9FCE-98CAAC18B557}"/>
    <dgm:cxn modelId="{926D9288-EEAD-42F4-9C1F-F7DBA7CE2612}" srcId="{D98B3F6B-9680-457D-9CA5-29F822DABBB2}" destId="{FBB489C6-72D1-4372-96DC-1E9292072B57}" srcOrd="3" destOrd="0" parTransId="{68980636-7A94-47C1-ACC7-9D9F71BDC989}" sibTransId="{0D85721F-8164-4F54-B25F-790F8E81EC30}"/>
    <dgm:cxn modelId="{0C20AD90-14E3-4CE6-9683-B1C2FA7F7373}" type="presOf" srcId="{D98B3F6B-9680-457D-9CA5-29F822DABBB2}" destId="{F9BB6923-BB39-4834-861C-CCF03A3090AB}" srcOrd="0" destOrd="0" presId="urn:microsoft.com/office/officeart/2005/8/layout/radial4"/>
    <dgm:cxn modelId="{DF56D190-E6E6-40A5-9B08-B2050A03153C}" type="presOf" srcId="{2632FF6D-7671-415D-BAD8-992AD32EBC13}" destId="{87E8EBE5-9414-4253-939F-D45A21577E92}" srcOrd="0" destOrd="0" presId="urn:microsoft.com/office/officeart/2005/8/layout/radial4"/>
    <dgm:cxn modelId="{85F4C999-754E-4CA5-AFC7-0EEA9EB8F500}" type="presOf" srcId="{04E0D25D-36F7-4AA3-A764-AA9279D4967E}" destId="{307914A4-0A51-4C72-AB8F-4AEF257E4F1D}" srcOrd="0" destOrd="0" presId="urn:microsoft.com/office/officeart/2005/8/layout/radial4"/>
    <dgm:cxn modelId="{AAA1609F-28A3-413F-A5A2-7654ED19A470}" type="presOf" srcId="{BCC02DF0-BE8C-4D0C-96C7-9E2EF944635A}" destId="{F6CEDE5E-D425-4DBA-9530-6862922DF9CF}" srcOrd="0" destOrd="0" presId="urn:microsoft.com/office/officeart/2005/8/layout/radial4"/>
    <dgm:cxn modelId="{AA39D29F-4B24-459B-8A19-F0CCADB9B60E}" type="presOf" srcId="{07D2F2A1-F75A-4B6D-91CB-08B29F488042}" destId="{E050612F-9BAD-4A65-AC08-D3A78CF2773B}" srcOrd="0" destOrd="0" presId="urn:microsoft.com/office/officeart/2005/8/layout/radial4"/>
    <dgm:cxn modelId="{A5CBFAA4-F9E2-4EF5-A17A-F188BF39E3D2}" type="presOf" srcId="{26AE3163-665D-461D-8A1F-BA4E618B9236}" destId="{FBCB6498-872C-4E39-991C-CD3F18022F09}" srcOrd="0" destOrd="0" presId="urn:microsoft.com/office/officeart/2005/8/layout/radial4"/>
    <dgm:cxn modelId="{2F4BD0AB-2422-45C8-9326-42719DA74129}" type="presOf" srcId="{FF62758A-A6E6-4767-933F-C9D85224FC7F}" destId="{7E7D4ABF-8A93-40F7-B5D9-0204ABA21C30}" srcOrd="0" destOrd="0" presId="urn:microsoft.com/office/officeart/2005/8/layout/radial4"/>
    <dgm:cxn modelId="{94D473B4-52CF-42D6-948D-09099D98D95A}" type="presOf" srcId="{11AB8262-4CCB-448E-A06D-DDCEC450D67C}" destId="{C9899535-C37D-4AC1-B710-D4ACBFBE5019}" srcOrd="0" destOrd="0" presId="urn:microsoft.com/office/officeart/2005/8/layout/radial4"/>
    <dgm:cxn modelId="{939796B8-18CA-449C-BDC6-4CF9A12299F6}" type="presOf" srcId="{FF8E5674-F29A-4C88-9AF7-BE1A931D01E3}" destId="{9DA60056-755B-477E-B63B-3AC46ACD793A}" srcOrd="0" destOrd="0" presId="urn:microsoft.com/office/officeart/2005/8/layout/radial4"/>
    <dgm:cxn modelId="{0A4A7BBB-1C8D-4D66-8466-DA5245A0FB7D}" srcId="{D98B3F6B-9680-457D-9CA5-29F822DABBB2}" destId="{F7B70532-7F65-4013-874C-1D8CB14E4D57}" srcOrd="1" destOrd="0" parTransId="{B4190571-0424-448B-992B-DEFA3D6ED632}" sibTransId="{BFDDDFC1-72BC-4607-9203-CFC15B3A3EC1}"/>
    <dgm:cxn modelId="{613866C0-CFC0-40EA-BBF8-7A09BA9F7AD0}" type="presOf" srcId="{68980636-7A94-47C1-ACC7-9D9F71BDC989}" destId="{063F17D7-2692-4A95-8920-DB8FA0FFA68A}" srcOrd="0" destOrd="0" presId="urn:microsoft.com/office/officeart/2005/8/layout/radial4"/>
    <dgm:cxn modelId="{6BCA11CB-213A-415E-9161-4EA70EDAFBA3}" srcId="{D98B3F6B-9680-457D-9CA5-29F822DABBB2}" destId="{CB7878C9-BE66-449D-8EE3-7F8875590CC2}" srcOrd="7" destOrd="0" parTransId="{D2F04995-F4B3-4795-9119-11FFBB277062}" sibTransId="{EC981F81-0C27-440F-BA95-669F564292D7}"/>
    <dgm:cxn modelId="{AAB9E3CC-4280-48C7-8955-2036F2649D05}" type="presOf" srcId="{F65DC271-2185-438E-98F5-105CAD73CCAB}" destId="{D35A75A9-D315-4BD0-84D2-F13DE9208AE6}" srcOrd="0" destOrd="0" presId="urn:microsoft.com/office/officeart/2005/8/layout/radial4"/>
    <dgm:cxn modelId="{AD319DD0-932D-4775-964D-A8348824E790}" type="presOf" srcId="{0F0984A0-C4C8-4FE8-A8CD-B7D5CC42369A}" destId="{6CB6A5BC-4703-4D21-95E1-325C75B0193C}" srcOrd="0" destOrd="0" presId="urn:microsoft.com/office/officeart/2005/8/layout/radial4"/>
    <dgm:cxn modelId="{D43A07D7-4024-42CC-99CF-C24C18870EB0}" type="presOf" srcId="{80ED03EC-FF59-477C-822A-A6313F0B04C8}" destId="{A1D45027-3F48-4B09-8525-2BDB9CFFE794}" srcOrd="0" destOrd="0" presId="urn:microsoft.com/office/officeart/2005/8/layout/radial4"/>
    <dgm:cxn modelId="{C94E84E1-F79A-4480-872B-C487D410737F}" srcId="{D98B3F6B-9680-457D-9CA5-29F822DABBB2}" destId="{17565C1F-B940-4C47-923D-F23BAC669C1A}" srcOrd="2" destOrd="0" parTransId="{8845678C-54E1-42D7-970A-37E38E6F01DB}" sibTransId="{AD4ACB39-4FB0-4C38-816E-66FEBB1909C5}"/>
    <dgm:cxn modelId="{CD3703E2-B4BB-4710-AAB9-DCE0F1B6EAB1}" srcId="{26AE3163-665D-461D-8A1F-BA4E618B9236}" destId="{D98B3F6B-9680-457D-9CA5-29F822DABBB2}" srcOrd="0" destOrd="0" parTransId="{EC66EA7C-7B3F-4152-87F2-8721F089BE3F}" sibTransId="{98A87914-5DEF-42A6-B02E-D191953E3854}"/>
    <dgm:cxn modelId="{31DF7FE7-E553-4E51-974E-6273188303DF}" type="presOf" srcId="{970FEFF3-6CFB-4D18-8170-C184E6B7FAD8}" destId="{90CA1EDB-C2E7-4D21-A17D-5813DACDCDAC}" srcOrd="0" destOrd="0" presId="urn:microsoft.com/office/officeart/2005/8/layout/radial4"/>
    <dgm:cxn modelId="{E13875EA-D936-4997-8E56-E976AA929570}" type="presOf" srcId="{17565C1F-B940-4C47-923D-F23BAC669C1A}" destId="{831B7EFD-A348-4A05-8D3B-1651C60C8B5A}" srcOrd="0" destOrd="0" presId="urn:microsoft.com/office/officeart/2005/8/layout/radial4"/>
    <dgm:cxn modelId="{9B42A6F1-0F49-489F-BB9D-336FA2002101}" type="presOf" srcId="{4502ECBB-F9F1-48DE-B61E-A090DEC64225}" destId="{FA9E736D-1651-41C5-9CCB-19DE6D06C0D4}" srcOrd="0" destOrd="0" presId="urn:microsoft.com/office/officeart/2005/8/layout/radial4"/>
    <dgm:cxn modelId="{3C9B6EFC-4BBF-404F-96BA-EC1CAF13C368}" type="presOf" srcId="{CB7878C9-BE66-449D-8EE3-7F8875590CC2}" destId="{1EE36099-D0C2-4B55-B385-0C59FB65B1F7}" srcOrd="0" destOrd="0" presId="urn:microsoft.com/office/officeart/2005/8/layout/radial4"/>
    <dgm:cxn modelId="{8D34D1FC-8A05-4860-94E6-6BF5C62756C3}" type="presOf" srcId="{1C9CF118-65C8-4811-88F5-FD735D0FEF57}" destId="{A6372382-1570-47F9-AA17-4EC4CAAF51F0}" srcOrd="0" destOrd="0" presId="urn:microsoft.com/office/officeart/2005/8/layout/radial4"/>
    <dgm:cxn modelId="{280EDF42-E66E-4D2C-963E-6702ACDD4C74}" type="presParOf" srcId="{FBCB6498-872C-4E39-991C-CD3F18022F09}" destId="{F9BB6923-BB39-4834-861C-CCF03A3090AB}" srcOrd="0" destOrd="0" presId="urn:microsoft.com/office/officeart/2005/8/layout/radial4"/>
    <dgm:cxn modelId="{0D9E74EF-5A5E-4DF0-92C7-87F6366E6B1F}" type="presParOf" srcId="{FBCB6498-872C-4E39-991C-CD3F18022F09}" destId="{F6CEDE5E-D425-4DBA-9530-6862922DF9CF}" srcOrd="1" destOrd="0" presId="urn:microsoft.com/office/officeart/2005/8/layout/radial4"/>
    <dgm:cxn modelId="{F5AE7323-594B-42DA-B655-B5B09D8CABE6}" type="presParOf" srcId="{FBCB6498-872C-4E39-991C-CD3F18022F09}" destId="{C9899535-C37D-4AC1-B710-D4ACBFBE5019}" srcOrd="2" destOrd="0" presId="urn:microsoft.com/office/officeart/2005/8/layout/radial4"/>
    <dgm:cxn modelId="{61877DC9-D838-4AFE-84DB-ED1D9434A7B4}" type="presParOf" srcId="{FBCB6498-872C-4E39-991C-CD3F18022F09}" destId="{1B7AC514-A26C-4405-9089-22CFB1AF5CBF}" srcOrd="3" destOrd="0" presId="urn:microsoft.com/office/officeart/2005/8/layout/radial4"/>
    <dgm:cxn modelId="{8424476B-AECC-4679-9336-835FC56EA0D0}" type="presParOf" srcId="{FBCB6498-872C-4E39-991C-CD3F18022F09}" destId="{9BCC7307-CCAD-449F-95CC-D5B38EF5A295}" srcOrd="4" destOrd="0" presId="urn:microsoft.com/office/officeart/2005/8/layout/radial4"/>
    <dgm:cxn modelId="{CF8C0551-59CC-47FF-820F-CDB52F888082}" type="presParOf" srcId="{FBCB6498-872C-4E39-991C-CD3F18022F09}" destId="{DB68637E-709C-474E-9EA5-0C8D0398301B}" srcOrd="5" destOrd="0" presId="urn:microsoft.com/office/officeart/2005/8/layout/radial4"/>
    <dgm:cxn modelId="{0BF86D18-A791-4589-9ED8-AE81B72C527B}" type="presParOf" srcId="{FBCB6498-872C-4E39-991C-CD3F18022F09}" destId="{831B7EFD-A348-4A05-8D3B-1651C60C8B5A}" srcOrd="6" destOrd="0" presId="urn:microsoft.com/office/officeart/2005/8/layout/radial4"/>
    <dgm:cxn modelId="{500A7449-A28C-4582-96C9-BDA115CC6A86}" type="presParOf" srcId="{FBCB6498-872C-4E39-991C-CD3F18022F09}" destId="{063F17D7-2692-4A95-8920-DB8FA0FFA68A}" srcOrd="7" destOrd="0" presId="urn:microsoft.com/office/officeart/2005/8/layout/radial4"/>
    <dgm:cxn modelId="{346018E9-964A-4F17-9DD0-3DE628A9F80D}" type="presParOf" srcId="{FBCB6498-872C-4E39-991C-CD3F18022F09}" destId="{481FB912-D20F-4893-B94F-540BF561EBE0}" srcOrd="8" destOrd="0" presId="urn:microsoft.com/office/officeart/2005/8/layout/radial4"/>
    <dgm:cxn modelId="{9C17AEE1-69CF-42E4-A3D0-FD5B40688949}" type="presParOf" srcId="{FBCB6498-872C-4E39-991C-CD3F18022F09}" destId="{FA9E736D-1651-41C5-9CCB-19DE6D06C0D4}" srcOrd="9" destOrd="0" presId="urn:microsoft.com/office/officeart/2005/8/layout/radial4"/>
    <dgm:cxn modelId="{E0E780B2-E8B9-44B1-AC90-9CAB37ACE3A4}" type="presParOf" srcId="{FBCB6498-872C-4E39-991C-CD3F18022F09}" destId="{7E7D4ABF-8A93-40F7-B5D9-0204ABA21C30}" srcOrd="10" destOrd="0" presId="urn:microsoft.com/office/officeart/2005/8/layout/radial4"/>
    <dgm:cxn modelId="{2CA05EC4-9FC2-47C9-8BC5-8F4EA401474F}" type="presParOf" srcId="{FBCB6498-872C-4E39-991C-CD3F18022F09}" destId="{9DA60056-755B-477E-B63B-3AC46ACD793A}" srcOrd="11" destOrd="0" presId="urn:microsoft.com/office/officeart/2005/8/layout/radial4"/>
    <dgm:cxn modelId="{1F6D73B6-E6CA-449F-B0AC-CC1F4C8D0F32}" type="presParOf" srcId="{FBCB6498-872C-4E39-991C-CD3F18022F09}" destId="{6CB6A5BC-4703-4D21-95E1-325C75B0193C}" srcOrd="12" destOrd="0" presId="urn:microsoft.com/office/officeart/2005/8/layout/radial4"/>
    <dgm:cxn modelId="{43AD2DEA-D96B-45CF-B036-00F1996AAB85}" type="presParOf" srcId="{FBCB6498-872C-4E39-991C-CD3F18022F09}" destId="{C2277A4F-B798-435B-804E-91AB881AB13C}" srcOrd="13" destOrd="0" presId="urn:microsoft.com/office/officeart/2005/8/layout/radial4"/>
    <dgm:cxn modelId="{A4C66213-5A86-4276-BE02-B0D238F2E231}" type="presParOf" srcId="{FBCB6498-872C-4E39-991C-CD3F18022F09}" destId="{307914A4-0A51-4C72-AB8F-4AEF257E4F1D}" srcOrd="14" destOrd="0" presId="urn:microsoft.com/office/officeart/2005/8/layout/radial4"/>
    <dgm:cxn modelId="{31BC302F-40E6-48B5-ADCF-EC27A55E86C5}" type="presParOf" srcId="{FBCB6498-872C-4E39-991C-CD3F18022F09}" destId="{7240E561-7D7D-43C2-8C66-1E369F7824F0}" srcOrd="15" destOrd="0" presId="urn:microsoft.com/office/officeart/2005/8/layout/radial4"/>
    <dgm:cxn modelId="{94AF3F06-5491-4B98-BEDB-6A362CEA3212}" type="presParOf" srcId="{FBCB6498-872C-4E39-991C-CD3F18022F09}" destId="{1EE36099-D0C2-4B55-B385-0C59FB65B1F7}" srcOrd="16" destOrd="0" presId="urn:microsoft.com/office/officeart/2005/8/layout/radial4"/>
    <dgm:cxn modelId="{A83D1E58-F8EC-4F0A-BB0A-526ADC18CCC0}" type="presParOf" srcId="{FBCB6498-872C-4E39-991C-CD3F18022F09}" destId="{6ED1C39C-87C0-48C8-9C70-60A965FA8621}" srcOrd="17" destOrd="0" presId="urn:microsoft.com/office/officeart/2005/8/layout/radial4"/>
    <dgm:cxn modelId="{625DEA7E-1A82-46C6-83FC-7961D6FA146E}" type="presParOf" srcId="{FBCB6498-872C-4E39-991C-CD3F18022F09}" destId="{E050612F-9BAD-4A65-AC08-D3A78CF2773B}" srcOrd="18" destOrd="0" presId="urn:microsoft.com/office/officeart/2005/8/layout/radial4"/>
    <dgm:cxn modelId="{50957103-B9A2-4343-A1D8-619E621AB85C}" type="presParOf" srcId="{FBCB6498-872C-4E39-991C-CD3F18022F09}" destId="{A1D45027-3F48-4B09-8525-2BDB9CFFE794}" srcOrd="19" destOrd="0" presId="urn:microsoft.com/office/officeart/2005/8/layout/radial4"/>
    <dgm:cxn modelId="{596F5695-802E-431B-BE2E-340C1F6690F1}" type="presParOf" srcId="{FBCB6498-872C-4E39-991C-CD3F18022F09}" destId="{2FE1EFAB-BE20-499A-A2F6-3A6C68F7091D}" srcOrd="20" destOrd="0" presId="urn:microsoft.com/office/officeart/2005/8/layout/radial4"/>
    <dgm:cxn modelId="{BD0DA826-2687-4449-B03B-25CA725FFBC7}" type="presParOf" srcId="{FBCB6498-872C-4E39-991C-CD3F18022F09}" destId="{90CA1EDB-C2E7-4D21-A17D-5813DACDCDAC}" srcOrd="21" destOrd="0" presId="urn:microsoft.com/office/officeart/2005/8/layout/radial4"/>
    <dgm:cxn modelId="{BFC4AB72-50A8-4BAC-B2F5-90C86571CE9F}" type="presParOf" srcId="{FBCB6498-872C-4E39-991C-CD3F18022F09}" destId="{DB678E29-4595-44C1-80D0-6AE9B552E1F5}" srcOrd="22" destOrd="0" presId="urn:microsoft.com/office/officeart/2005/8/layout/radial4"/>
    <dgm:cxn modelId="{4D223CA7-41EE-43A6-8A37-C206199242F8}" type="presParOf" srcId="{FBCB6498-872C-4E39-991C-CD3F18022F09}" destId="{BA414E1C-1BAF-4ED5-9527-48FCC5CA1EF2}" srcOrd="23" destOrd="0" presId="urn:microsoft.com/office/officeart/2005/8/layout/radial4"/>
    <dgm:cxn modelId="{646B9D20-7FFA-45AC-9F90-46E662822104}" type="presParOf" srcId="{FBCB6498-872C-4E39-991C-CD3F18022F09}" destId="{A6372382-1570-47F9-AA17-4EC4CAAF51F0}" srcOrd="24" destOrd="0" presId="urn:microsoft.com/office/officeart/2005/8/layout/radial4"/>
    <dgm:cxn modelId="{DEA0ADE6-DF08-4C95-93A5-AE94718CCFE3}" type="presParOf" srcId="{FBCB6498-872C-4E39-991C-CD3F18022F09}" destId="{73AE0540-9674-4D19-8A36-E7214CF6E84C}" srcOrd="25" destOrd="0" presId="urn:microsoft.com/office/officeart/2005/8/layout/radial4"/>
    <dgm:cxn modelId="{27A8F000-D303-4A6F-852D-1DDBBF760D5E}" type="presParOf" srcId="{FBCB6498-872C-4E39-991C-CD3F18022F09}" destId="{04D122B5-C7F1-4A05-BB23-0B5D5F0017AC}" srcOrd="26" destOrd="0" presId="urn:microsoft.com/office/officeart/2005/8/layout/radial4"/>
    <dgm:cxn modelId="{F2E5B59B-408C-4869-B2B8-9F11229359B1}" type="presParOf" srcId="{FBCB6498-872C-4E39-991C-CD3F18022F09}" destId="{D35A75A9-D315-4BD0-84D2-F13DE9208AE6}" srcOrd="27" destOrd="0" presId="urn:microsoft.com/office/officeart/2005/8/layout/radial4"/>
    <dgm:cxn modelId="{324C9571-FDC9-4FC7-BF84-2CF3E8259AFB}" type="presParOf" srcId="{FBCB6498-872C-4E39-991C-CD3F18022F09}" destId="{87E8EBE5-9414-4253-939F-D45A21577E92}" srcOrd="2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E709BF-4D1C-4838-BB6B-B76032A77A6F}">
      <dsp:nvSpPr>
        <dsp:cNvPr id="0" name=""/>
        <dsp:cNvSpPr/>
      </dsp:nvSpPr>
      <dsp:spPr>
        <a:xfrm>
          <a:off x="3248123" y="1879249"/>
          <a:ext cx="1317723" cy="1131193"/>
        </a:xfrm>
        <a:prstGeom prst="hexagon">
          <a:avLst>
            <a:gd name="adj" fmla="val 25000"/>
            <a:gd name="vf" fmla="val 11547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a:t>Person Centred</a:t>
          </a:r>
        </a:p>
      </dsp:txBody>
      <dsp:txXfrm>
        <a:off x="3452199" y="2054437"/>
        <a:ext cx="909571" cy="780817"/>
      </dsp:txXfrm>
    </dsp:sp>
    <dsp:sp modelId="{2D43EB27-DE37-4C88-85CB-3FEA37D26E43}">
      <dsp:nvSpPr>
        <dsp:cNvPr id="0" name=""/>
        <dsp:cNvSpPr/>
      </dsp:nvSpPr>
      <dsp:spPr>
        <a:xfrm>
          <a:off x="3279563" y="2384945"/>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38F7D0-3475-426C-90B3-0189D1A303D0}">
      <dsp:nvSpPr>
        <dsp:cNvPr id="0" name=""/>
        <dsp:cNvSpPr/>
      </dsp:nvSpPr>
      <dsp:spPr>
        <a:xfrm>
          <a:off x="2114418" y="1254304"/>
          <a:ext cx="1317723" cy="1131193"/>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6000" b="-6000"/>
          </a:stretch>
        </a:blip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0F05B4-1349-4E2C-98DF-785021DB5C74}">
      <dsp:nvSpPr>
        <dsp:cNvPr id="0" name=""/>
        <dsp:cNvSpPr/>
      </dsp:nvSpPr>
      <dsp:spPr>
        <a:xfrm>
          <a:off x="3016943" y="2234782"/>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CB36CDB-59AD-4F17-9AA3-77E86146D5F5}">
      <dsp:nvSpPr>
        <dsp:cNvPr id="0" name=""/>
        <dsp:cNvSpPr/>
      </dsp:nvSpPr>
      <dsp:spPr>
        <a:xfrm>
          <a:off x="4381828" y="1250440"/>
          <a:ext cx="1317723" cy="1131193"/>
        </a:xfrm>
        <a:prstGeom prst="hexagon">
          <a:avLst>
            <a:gd name="adj" fmla="val 25000"/>
            <a:gd name="vf" fmla="val 11547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a:t>Primary Care </a:t>
          </a:r>
        </a:p>
      </dsp:txBody>
      <dsp:txXfrm>
        <a:off x="4585904" y="1425628"/>
        <a:ext cx="909571" cy="780817"/>
      </dsp:txXfrm>
    </dsp:sp>
    <dsp:sp modelId="{EA85A08B-BE41-4A79-9A6A-FCE59AF95B6E}">
      <dsp:nvSpPr>
        <dsp:cNvPr id="0" name=""/>
        <dsp:cNvSpPr/>
      </dsp:nvSpPr>
      <dsp:spPr>
        <a:xfrm>
          <a:off x="5288052" y="2229261"/>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32F2C3-E4D9-4177-9893-43BB93C2338A}">
      <dsp:nvSpPr>
        <dsp:cNvPr id="0" name=""/>
        <dsp:cNvSpPr/>
      </dsp:nvSpPr>
      <dsp:spPr>
        <a:xfrm>
          <a:off x="5514608" y="1877040"/>
          <a:ext cx="1317723" cy="1131193"/>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7000" r="-7000"/>
          </a:stretch>
        </a:blip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C2364D-4C16-4CB0-BA47-2B197B49E8FF}">
      <dsp:nvSpPr>
        <dsp:cNvPr id="0" name=""/>
        <dsp:cNvSpPr/>
      </dsp:nvSpPr>
      <dsp:spPr>
        <a:xfrm>
          <a:off x="5546973" y="2380529"/>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227A37-6D86-4DA6-A280-030A97A8ABD9}">
      <dsp:nvSpPr>
        <dsp:cNvPr id="0" name=""/>
        <dsp:cNvSpPr/>
      </dsp:nvSpPr>
      <dsp:spPr>
        <a:xfrm>
          <a:off x="3248123" y="628808"/>
          <a:ext cx="1317723" cy="1131193"/>
        </a:xfrm>
        <a:prstGeom prst="hexagon">
          <a:avLst>
            <a:gd name="adj" fmla="val 25000"/>
            <a:gd name="vf" fmla="val 11547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a:t>IAA</a:t>
          </a:r>
        </a:p>
      </dsp:txBody>
      <dsp:txXfrm>
        <a:off x="3452199" y="803996"/>
        <a:ext cx="909571" cy="780817"/>
      </dsp:txXfrm>
    </dsp:sp>
    <dsp:sp modelId="{D5D040A9-C885-462C-A8DB-2298012AC9E4}">
      <dsp:nvSpPr>
        <dsp:cNvPr id="0" name=""/>
        <dsp:cNvSpPr/>
      </dsp:nvSpPr>
      <dsp:spPr>
        <a:xfrm>
          <a:off x="4145100" y="644266"/>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DE1A88D-C0FA-48C6-AE1F-E832E7B1FBDE}">
      <dsp:nvSpPr>
        <dsp:cNvPr id="0" name=""/>
        <dsp:cNvSpPr/>
      </dsp:nvSpPr>
      <dsp:spPr>
        <a:xfrm>
          <a:off x="4381828" y="0"/>
          <a:ext cx="1317723" cy="1131193"/>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7000" r="-7000"/>
          </a:stretch>
        </a:blip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3AACEF-1606-46EE-A9FE-DA3267360C36}">
      <dsp:nvSpPr>
        <dsp:cNvPr id="0" name=""/>
        <dsp:cNvSpPr/>
      </dsp:nvSpPr>
      <dsp:spPr>
        <a:xfrm>
          <a:off x="4418817" y="501280"/>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946FC3-B88E-4C43-A257-17FF8E5D7D8C}">
      <dsp:nvSpPr>
        <dsp:cNvPr id="0" name=""/>
        <dsp:cNvSpPr/>
      </dsp:nvSpPr>
      <dsp:spPr>
        <a:xfrm>
          <a:off x="5514608" y="626600"/>
          <a:ext cx="1317723" cy="1131193"/>
        </a:xfrm>
        <a:prstGeom prst="hexagon">
          <a:avLst>
            <a:gd name="adj" fmla="val 25000"/>
            <a:gd name="vf" fmla="val 11547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a:t>Community Multi-Disciplinary Team</a:t>
          </a:r>
        </a:p>
      </dsp:txBody>
      <dsp:txXfrm>
        <a:off x="5718684" y="801788"/>
        <a:ext cx="909571" cy="780817"/>
      </dsp:txXfrm>
    </dsp:sp>
    <dsp:sp modelId="{051121B8-E724-4FA0-81E1-85F432E6E090}">
      <dsp:nvSpPr>
        <dsp:cNvPr id="0" name=""/>
        <dsp:cNvSpPr/>
      </dsp:nvSpPr>
      <dsp:spPr>
        <a:xfrm>
          <a:off x="6654786" y="1127328"/>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79CFEC-690B-449A-BD05-00C04D16AB4F}">
      <dsp:nvSpPr>
        <dsp:cNvPr id="0" name=""/>
        <dsp:cNvSpPr/>
      </dsp:nvSpPr>
      <dsp:spPr>
        <a:xfrm>
          <a:off x="6648313" y="1262585"/>
          <a:ext cx="1317723" cy="1131193"/>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9000" r="-19000"/>
          </a:stretch>
        </a:blip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F12A23-F178-4581-A61A-932ED2CC4F1D}">
      <dsp:nvSpPr>
        <dsp:cNvPr id="0" name=""/>
        <dsp:cNvSpPr/>
      </dsp:nvSpPr>
      <dsp:spPr>
        <a:xfrm>
          <a:off x="6905385" y="1282460"/>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91C7C2-4577-4CE2-9F3E-D12D0304CC57}">
      <dsp:nvSpPr>
        <dsp:cNvPr id="0" name=""/>
        <dsp:cNvSpPr/>
      </dsp:nvSpPr>
      <dsp:spPr>
        <a:xfrm>
          <a:off x="6648313" y="12145"/>
          <a:ext cx="1317723" cy="1131193"/>
        </a:xfrm>
        <a:prstGeom prst="hexagon">
          <a:avLst>
            <a:gd name="adj" fmla="val 25000"/>
            <a:gd name="vf" fmla="val 115470"/>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a:t>Falls Response</a:t>
          </a:r>
        </a:p>
      </dsp:txBody>
      <dsp:txXfrm>
        <a:off x="6852389" y="187333"/>
        <a:ext cx="909571" cy="780817"/>
      </dsp:txXfrm>
    </dsp:sp>
    <dsp:sp modelId="{CA8FCDB4-58FF-4898-A671-947790A6E6A4}">
      <dsp:nvSpPr>
        <dsp:cNvPr id="0" name=""/>
        <dsp:cNvSpPr/>
      </dsp:nvSpPr>
      <dsp:spPr>
        <a:xfrm>
          <a:off x="7788491" y="518946"/>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FBDC60-47DD-436B-B585-ECBE028807EF}">
      <dsp:nvSpPr>
        <dsp:cNvPr id="0" name=""/>
        <dsp:cNvSpPr/>
      </dsp:nvSpPr>
      <dsp:spPr>
        <a:xfrm>
          <a:off x="7782018" y="643162"/>
          <a:ext cx="1317723" cy="1131193"/>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7000" r="-7000"/>
          </a:stretch>
        </a:blip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82E681-A2BD-47F8-B7E0-76E841E4E86F}">
      <dsp:nvSpPr>
        <dsp:cNvPr id="0" name=""/>
        <dsp:cNvSpPr/>
      </dsp:nvSpPr>
      <dsp:spPr>
        <a:xfrm>
          <a:off x="8044638" y="668005"/>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199CFE-6682-454C-9F03-2A90085520B1}">
      <dsp:nvSpPr>
        <dsp:cNvPr id="0" name=""/>
        <dsp:cNvSpPr/>
      </dsp:nvSpPr>
      <dsp:spPr>
        <a:xfrm>
          <a:off x="7782018" y="1891394"/>
          <a:ext cx="1317723" cy="1131193"/>
        </a:xfrm>
        <a:prstGeom prst="hexagon">
          <a:avLst>
            <a:gd name="adj" fmla="val 25000"/>
            <a:gd name="vf" fmla="val 11547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a:t>Community Support</a:t>
          </a:r>
        </a:p>
      </dsp:txBody>
      <dsp:txXfrm>
        <a:off x="7986094" y="2066582"/>
        <a:ext cx="909571" cy="780817"/>
      </dsp:txXfrm>
    </dsp:sp>
    <dsp:sp modelId="{47AA4889-D4FC-4ACD-94D0-B2B0310BCA9D}">
      <dsp:nvSpPr>
        <dsp:cNvPr id="0" name=""/>
        <dsp:cNvSpPr/>
      </dsp:nvSpPr>
      <dsp:spPr>
        <a:xfrm>
          <a:off x="8042789" y="2882361"/>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6ECD70-F752-4D11-8CCB-D47745E6303F}">
      <dsp:nvSpPr>
        <dsp:cNvPr id="0" name=""/>
        <dsp:cNvSpPr/>
      </dsp:nvSpPr>
      <dsp:spPr>
        <a:xfrm>
          <a:off x="6648313" y="2510817"/>
          <a:ext cx="1317723" cy="1131193"/>
        </a:xfrm>
        <a:prstGeom prst="hexagon">
          <a:avLst>
            <a:gd name="adj" fmla="val 25000"/>
            <a:gd name="vf" fmla="val 115470"/>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50000" r="-50000"/>
          </a:stretch>
        </a:blip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EE10C1-29E4-4130-A47B-8C59BC57F5D0}">
      <dsp:nvSpPr>
        <dsp:cNvPr id="0" name=""/>
        <dsp:cNvSpPr/>
      </dsp:nvSpPr>
      <dsp:spPr>
        <a:xfrm>
          <a:off x="7798663" y="3007129"/>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2DD281-7429-4E6C-8274-BC68762A4754}">
      <dsp:nvSpPr>
        <dsp:cNvPr id="0" name=""/>
        <dsp:cNvSpPr/>
      </dsp:nvSpPr>
      <dsp:spPr>
        <a:xfrm>
          <a:off x="4380903" y="2503641"/>
          <a:ext cx="1317723" cy="1131193"/>
        </a:xfrm>
        <a:prstGeom prst="hexagon">
          <a:avLst>
            <a:gd name="adj" fmla="val 25000"/>
            <a:gd name="vf" fmla="val 11547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rtl="0">
            <a:lnSpc>
              <a:spcPct val="90000"/>
            </a:lnSpc>
            <a:spcBef>
              <a:spcPct val="0"/>
            </a:spcBef>
            <a:spcAft>
              <a:spcPct val="35000"/>
            </a:spcAft>
            <a:buNone/>
          </a:pPr>
          <a:r>
            <a:rPr lang="en-GB" sz="1400" kern="1200">
              <a:latin typeface="Calibri"/>
            </a:rPr>
            <a:t>Hubs</a:t>
          </a:r>
        </a:p>
      </dsp:txBody>
      <dsp:txXfrm>
        <a:off x="4584979" y="2678829"/>
        <a:ext cx="909571" cy="780817"/>
      </dsp:txXfrm>
    </dsp:sp>
    <dsp:sp modelId="{B6579EA9-B48F-414C-A710-85B8DD5810CC}">
      <dsp:nvSpPr>
        <dsp:cNvPr id="0" name=""/>
        <dsp:cNvSpPr/>
      </dsp:nvSpPr>
      <dsp:spPr>
        <a:xfrm>
          <a:off x="4417892" y="3004921"/>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5E3C84-4581-42AF-833C-F2DAF933C05B}">
      <dsp:nvSpPr>
        <dsp:cNvPr id="0" name=""/>
        <dsp:cNvSpPr/>
      </dsp:nvSpPr>
      <dsp:spPr>
        <a:xfrm>
          <a:off x="3247198" y="3132449"/>
          <a:ext cx="1317723" cy="1131193"/>
        </a:xfrm>
        <a:prstGeom prst="hexagon">
          <a:avLst>
            <a:gd name="adj" fmla="val 25000"/>
            <a:gd name="vf" fmla="val 115470"/>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l="-27000" r="-27000"/>
          </a:stretch>
        </a:blip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F51A80-C2F5-4E4E-B58B-185219FB418E}">
      <dsp:nvSpPr>
        <dsp:cNvPr id="0" name=""/>
        <dsp:cNvSpPr/>
      </dsp:nvSpPr>
      <dsp:spPr>
        <a:xfrm>
          <a:off x="4144175" y="3148459"/>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D3CFD1-ED5B-4F2F-8D5C-F780D360FBE9}">
      <dsp:nvSpPr>
        <dsp:cNvPr id="0" name=""/>
        <dsp:cNvSpPr/>
      </dsp:nvSpPr>
      <dsp:spPr>
        <a:xfrm>
          <a:off x="8910175" y="2525171"/>
          <a:ext cx="1317723" cy="1131193"/>
        </a:xfrm>
        <a:prstGeom prst="hexagon">
          <a:avLst>
            <a:gd name="adj" fmla="val 25000"/>
            <a:gd name="vf" fmla="val 11547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rtl="0">
            <a:lnSpc>
              <a:spcPct val="90000"/>
            </a:lnSpc>
            <a:spcBef>
              <a:spcPct val="0"/>
            </a:spcBef>
            <a:spcAft>
              <a:spcPct val="35000"/>
            </a:spcAft>
            <a:buNone/>
          </a:pPr>
          <a:r>
            <a:rPr lang="en-GB" sz="1400" kern="1200"/>
            <a:t>Tidy Minds</a:t>
          </a:r>
          <a:endParaRPr lang="en-GB" sz="1400" kern="1200">
            <a:latin typeface="Calibri"/>
          </a:endParaRPr>
        </a:p>
      </dsp:txBody>
      <dsp:txXfrm>
        <a:off x="9114251" y="2700359"/>
        <a:ext cx="909571" cy="780817"/>
      </dsp:txXfrm>
    </dsp:sp>
    <dsp:sp modelId="{79341CAA-FF39-4B15-BDEC-92E9D696B1AD}">
      <dsp:nvSpPr>
        <dsp:cNvPr id="0" name=""/>
        <dsp:cNvSpPr/>
      </dsp:nvSpPr>
      <dsp:spPr>
        <a:xfrm>
          <a:off x="9170946" y="3516138"/>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F6B82A-5D56-4F8B-B5FE-5DAD78272934}">
      <dsp:nvSpPr>
        <dsp:cNvPr id="0" name=""/>
        <dsp:cNvSpPr/>
      </dsp:nvSpPr>
      <dsp:spPr>
        <a:xfrm>
          <a:off x="7776470" y="3144595"/>
          <a:ext cx="1317723" cy="1131193"/>
        </a:xfrm>
        <a:prstGeom prst="hexagon">
          <a:avLst>
            <a:gd name="adj" fmla="val 25000"/>
            <a:gd name="vf" fmla="val 115470"/>
          </a:avLst>
        </a:prstGeom>
        <a:blipFill>
          <a:blip xmlns:r="http://schemas.openxmlformats.org/officeDocument/2006/relationships" r:embed="rId8">
            <a:extLst>
              <a:ext uri="{28A0092B-C50C-407E-A947-70E740481C1C}">
                <a14:useLocalDpi xmlns:a14="http://schemas.microsoft.com/office/drawing/2010/main" val="0"/>
              </a:ext>
            </a:extLst>
          </a:blip>
          <a:srcRect/>
          <a:stretch>
            <a:fillRect l="-37000" r="-37000"/>
          </a:stretch>
        </a:blip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92BA01-068B-417A-BDB0-B80479DF43AE}">
      <dsp:nvSpPr>
        <dsp:cNvPr id="0" name=""/>
        <dsp:cNvSpPr/>
      </dsp:nvSpPr>
      <dsp:spPr>
        <a:xfrm>
          <a:off x="8926820" y="3640906"/>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690718A-55B7-4A2A-8541-07679213CA52}">
      <dsp:nvSpPr>
        <dsp:cNvPr id="0" name=""/>
        <dsp:cNvSpPr/>
      </dsp:nvSpPr>
      <dsp:spPr>
        <a:xfrm>
          <a:off x="8914799" y="24291"/>
          <a:ext cx="1317723" cy="1131193"/>
        </a:xfrm>
        <a:prstGeom prst="hexagon">
          <a:avLst>
            <a:gd name="adj" fmla="val 25000"/>
            <a:gd name="vf" fmla="val 11547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a:t>Sorted / Supported</a:t>
          </a:r>
        </a:p>
      </dsp:txBody>
      <dsp:txXfrm>
        <a:off x="9118875" y="199479"/>
        <a:ext cx="909571" cy="780817"/>
      </dsp:txXfrm>
    </dsp:sp>
    <dsp:sp modelId="{6B3745FE-0AA8-480B-A55C-7B692503EECC}">
      <dsp:nvSpPr>
        <dsp:cNvPr id="0" name=""/>
        <dsp:cNvSpPr/>
      </dsp:nvSpPr>
      <dsp:spPr>
        <a:xfrm>
          <a:off x="9825646" y="1019122"/>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7B190D-530D-4E55-A487-896CE08523B5}">
      <dsp:nvSpPr>
        <dsp:cNvPr id="0" name=""/>
        <dsp:cNvSpPr/>
      </dsp:nvSpPr>
      <dsp:spPr>
        <a:xfrm>
          <a:off x="8914799" y="1273075"/>
          <a:ext cx="1317723" cy="1131193"/>
        </a:xfrm>
        <a:prstGeom prst="hexagon">
          <a:avLst>
            <a:gd name="adj" fmla="val 25000"/>
            <a:gd name="vf" fmla="val 115470"/>
          </a:avLst>
        </a:prstGeom>
        <a:blipFill>
          <a:blip xmlns:r="http://schemas.openxmlformats.org/officeDocument/2006/relationships" r:embed="rId9">
            <a:extLst>
              <a:ext uri="{28A0092B-C50C-407E-A947-70E740481C1C}">
                <a14:useLocalDpi xmlns:a14="http://schemas.microsoft.com/office/drawing/2010/main" val="0"/>
              </a:ext>
            </a:extLst>
          </a:blip>
          <a:srcRect/>
          <a:stretch>
            <a:fillRect l="-25000" r="-25000"/>
          </a:stretch>
        </a:blip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E07893-8A1B-4C1E-BFC6-02F4B8177F31}">
      <dsp:nvSpPr>
        <dsp:cNvPr id="0" name=""/>
        <dsp:cNvSpPr/>
      </dsp:nvSpPr>
      <dsp:spPr>
        <a:xfrm>
          <a:off x="9825646" y="1279700"/>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871B76-5C5D-461F-8C97-E0EB08266A47}">
      <dsp:nvSpPr>
        <dsp:cNvPr id="0" name=""/>
        <dsp:cNvSpPr/>
      </dsp:nvSpPr>
      <dsp:spPr>
        <a:xfrm>
          <a:off x="5509985" y="3137418"/>
          <a:ext cx="1317723" cy="1131193"/>
        </a:xfrm>
        <a:prstGeom prst="hexagon">
          <a:avLst>
            <a:gd name="adj" fmla="val 25000"/>
            <a:gd name="vf" fmla="val 115470"/>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a:t>Carers Support</a:t>
          </a:r>
          <a:r>
            <a:rPr lang="en-GB" sz="1400" kern="1200">
              <a:latin typeface="Calibri"/>
            </a:rPr>
            <a:t> </a:t>
          </a:r>
          <a:endParaRPr lang="en-GB" sz="1400" kern="1200"/>
        </a:p>
      </dsp:txBody>
      <dsp:txXfrm>
        <a:off x="5714061" y="3312606"/>
        <a:ext cx="909571" cy="780817"/>
      </dsp:txXfrm>
    </dsp:sp>
    <dsp:sp modelId="{DC84ED7E-BD15-417D-A97D-1812FEB5D319}">
      <dsp:nvSpPr>
        <dsp:cNvPr id="0" name=""/>
        <dsp:cNvSpPr/>
      </dsp:nvSpPr>
      <dsp:spPr>
        <a:xfrm>
          <a:off x="5770755" y="4128385"/>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B8552D-31B1-4F8F-B241-BCE9FDA83A57}">
      <dsp:nvSpPr>
        <dsp:cNvPr id="0" name=""/>
        <dsp:cNvSpPr/>
      </dsp:nvSpPr>
      <dsp:spPr>
        <a:xfrm>
          <a:off x="4376280" y="3756841"/>
          <a:ext cx="1317723" cy="1131193"/>
        </a:xfrm>
        <a:prstGeom prst="hexagon">
          <a:avLst>
            <a:gd name="adj" fmla="val 25000"/>
            <a:gd name="vf" fmla="val 115470"/>
          </a:avLst>
        </a:prstGeom>
        <a:blipFill>
          <a:blip xmlns:r="http://schemas.openxmlformats.org/officeDocument/2006/relationships" r:embed="rId10">
            <a:extLst>
              <a:ext uri="{28A0092B-C50C-407E-A947-70E740481C1C}">
                <a14:useLocalDpi xmlns:a14="http://schemas.microsoft.com/office/drawing/2010/main" val="0"/>
              </a:ext>
            </a:extLst>
          </a:blip>
          <a:srcRect/>
          <a:stretch>
            <a:fillRect l="-11000" r="-11000"/>
          </a:stretch>
        </a:blip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872D20-6296-49F8-8848-38846B97A9D9}">
      <dsp:nvSpPr>
        <dsp:cNvPr id="0" name=""/>
        <dsp:cNvSpPr/>
      </dsp:nvSpPr>
      <dsp:spPr>
        <a:xfrm>
          <a:off x="5526630" y="4253153"/>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74ED17-2E7F-4AE3-924E-0C1D3CD25325}">
      <dsp:nvSpPr>
        <dsp:cNvPr id="0" name=""/>
        <dsp:cNvSpPr/>
      </dsp:nvSpPr>
      <dsp:spPr>
        <a:xfrm>
          <a:off x="7773696" y="4389514"/>
          <a:ext cx="1317723" cy="1131193"/>
        </a:xfrm>
        <a:prstGeom prst="hexagon">
          <a:avLst>
            <a:gd name="adj" fmla="val 25000"/>
            <a:gd name="vf" fmla="val 11547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rtl="0">
            <a:lnSpc>
              <a:spcPct val="90000"/>
            </a:lnSpc>
            <a:spcBef>
              <a:spcPct val="0"/>
            </a:spcBef>
            <a:spcAft>
              <a:spcPct val="35000"/>
            </a:spcAft>
            <a:buNone/>
          </a:pPr>
          <a:r>
            <a:rPr lang="en-GB" sz="1400" kern="1200">
              <a:latin typeface="Calibri"/>
            </a:rPr>
            <a:t>Assistive Technology</a:t>
          </a:r>
        </a:p>
      </dsp:txBody>
      <dsp:txXfrm>
        <a:off x="7977772" y="4564702"/>
        <a:ext cx="909571" cy="780817"/>
      </dsp:txXfrm>
    </dsp:sp>
    <dsp:sp modelId="{8A766F48-94C4-4607-AA26-C7F719B5BBBB}">
      <dsp:nvSpPr>
        <dsp:cNvPr id="0" name=""/>
        <dsp:cNvSpPr/>
      </dsp:nvSpPr>
      <dsp:spPr>
        <a:xfrm>
          <a:off x="7805136" y="4893003"/>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93EFAB-48D4-4D22-9344-C34FED7890EE}">
      <dsp:nvSpPr>
        <dsp:cNvPr id="0" name=""/>
        <dsp:cNvSpPr/>
      </dsp:nvSpPr>
      <dsp:spPr>
        <a:xfrm>
          <a:off x="6639991" y="3762914"/>
          <a:ext cx="1317723" cy="1131193"/>
        </a:xfrm>
        <a:prstGeom prst="hexagon">
          <a:avLst>
            <a:gd name="adj" fmla="val 25000"/>
            <a:gd name="vf" fmla="val 115470"/>
          </a:avLst>
        </a:prstGeom>
        <a:blipFill>
          <a:blip xmlns:r="http://schemas.openxmlformats.org/officeDocument/2006/relationships" r:embed="rId11">
            <a:extLst>
              <a:ext uri="{28A0092B-C50C-407E-A947-70E740481C1C}">
                <a14:useLocalDpi xmlns:a14="http://schemas.microsoft.com/office/drawing/2010/main" val="0"/>
              </a:ext>
            </a:extLst>
          </a:blip>
          <a:srcRect/>
          <a:stretch>
            <a:fillRect l="-22000" r="-22000"/>
          </a:stretch>
        </a:blip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7AF558-70A5-4398-B487-141A6686AFE1}">
      <dsp:nvSpPr>
        <dsp:cNvPr id="0" name=""/>
        <dsp:cNvSpPr/>
      </dsp:nvSpPr>
      <dsp:spPr>
        <a:xfrm>
          <a:off x="7546215" y="4741736"/>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BC34BC-D94C-4DC9-AA22-CA405D35939D}">
      <dsp:nvSpPr>
        <dsp:cNvPr id="0" name=""/>
        <dsp:cNvSpPr/>
      </dsp:nvSpPr>
      <dsp:spPr>
        <a:xfrm>
          <a:off x="8911100" y="3776164"/>
          <a:ext cx="1317723" cy="1131193"/>
        </a:xfrm>
        <a:prstGeom prst="hexagon">
          <a:avLst>
            <a:gd name="adj" fmla="val 25000"/>
            <a:gd name="vf" fmla="val 11547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rtl="0">
            <a:lnSpc>
              <a:spcPct val="90000"/>
            </a:lnSpc>
            <a:spcBef>
              <a:spcPct val="0"/>
            </a:spcBef>
            <a:spcAft>
              <a:spcPct val="35000"/>
            </a:spcAft>
            <a:buNone/>
          </a:pPr>
          <a:r>
            <a:rPr lang="en-GB" sz="1400" kern="1200">
              <a:latin typeface="Calibri"/>
            </a:rPr>
            <a:t>Local Cluster Collaborative</a:t>
          </a:r>
        </a:p>
      </dsp:txBody>
      <dsp:txXfrm>
        <a:off x="9115176" y="3951352"/>
        <a:ext cx="909571" cy="780817"/>
      </dsp:txXfrm>
    </dsp:sp>
    <dsp:sp modelId="{1895C3DA-781E-4A38-BED7-ED5367AD499F}">
      <dsp:nvSpPr>
        <dsp:cNvPr id="0" name=""/>
        <dsp:cNvSpPr/>
      </dsp:nvSpPr>
      <dsp:spPr>
        <a:xfrm>
          <a:off x="10061450" y="4272475"/>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485995-7B90-4546-ACF7-92DF51C433C4}">
      <dsp:nvSpPr>
        <dsp:cNvPr id="0" name=""/>
        <dsp:cNvSpPr/>
      </dsp:nvSpPr>
      <dsp:spPr>
        <a:xfrm>
          <a:off x="10043880" y="3156740"/>
          <a:ext cx="1317723" cy="1131193"/>
        </a:xfrm>
        <a:prstGeom prst="hexagon">
          <a:avLst>
            <a:gd name="adj" fmla="val 25000"/>
            <a:gd name="vf" fmla="val 115470"/>
          </a:avLst>
        </a:prstGeom>
        <a:blipFill>
          <a:blip xmlns:r="http://schemas.openxmlformats.org/officeDocument/2006/relationships" r:embed="rId12">
            <a:extLst>
              <a:ext uri="{28A0092B-C50C-407E-A947-70E740481C1C}">
                <a14:useLocalDpi xmlns:a14="http://schemas.microsoft.com/office/drawing/2010/main" val="0"/>
              </a:ext>
            </a:extLst>
          </a:blip>
          <a:srcRect/>
          <a:stretch>
            <a:fillRect l="-53000" r="-53000"/>
          </a:stretch>
        </a:blip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D5542E-9C02-4578-BA8A-90C8F2AD2E62}">
      <dsp:nvSpPr>
        <dsp:cNvPr id="0" name=""/>
        <dsp:cNvSpPr/>
      </dsp:nvSpPr>
      <dsp:spPr>
        <a:xfrm>
          <a:off x="10305575" y="4147707"/>
          <a:ext cx="153503" cy="132496"/>
        </a:xfrm>
        <a:prstGeom prst="hexagon">
          <a:avLst>
            <a:gd name="adj" fmla="val 25000"/>
            <a:gd name="vf" fmla="val 115470"/>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CBEBFE-482A-4B6C-8B72-87D8D9E2730F}">
      <dsp:nvSpPr>
        <dsp:cNvPr id="0" name=""/>
        <dsp:cNvSpPr/>
      </dsp:nvSpPr>
      <dsp:spPr>
        <a:xfrm>
          <a:off x="0" y="0"/>
          <a:ext cx="5620865" cy="650978"/>
        </a:xfrm>
        <a:prstGeom prst="rect">
          <a:avLst/>
        </a:prstGeom>
        <a:solidFill>
          <a:schemeClr val="accent3">
            <a:shade val="9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a:t>Priorities</a:t>
          </a:r>
        </a:p>
      </dsp:txBody>
      <dsp:txXfrm>
        <a:off x="0" y="0"/>
        <a:ext cx="5620865" cy="650978"/>
      </dsp:txXfrm>
    </dsp:sp>
    <dsp:sp modelId="{AAA40656-4EE6-4327-A95A-3AE6391A58F2}">
      <dsp:nvSpPr>
        <dsp:cNvPr id="0" name=""/>
        <dsp:cNvSpPr/>
      </dsp:nvSpPr>
      <dsp:spPr>
        <a:xfrm>
          <a:off x="0" y="650978"/>
          <a:ext cx="1405216" cy="1367055"/>
        </a:xfrm>
        <a:prstGeom prst="rect">
          <a:avLst/>
        </a:prstGeom>
        <a:gradFill rotWithShape="0">
          <a:gsLst>
            <a:gs pos="0">
              <a:schemeClr val="accent3">
                <a:shade val="80000"/>
                <a:hueOff val="0"/>
                <a:satOff val="0"/>
                <a:lumOff val="0"/>
                <a:alphaOff val="0"/>
                <a:tint val="50000"/>
                <a:satMod val="300000"/>
              </a:schemeClr>
            </a:gs>
            <a:gs pos="35000">
              <a:schemeClr val="accent3">
                <a:shade val="80000"/>
                <a:hueOff val="0"/>
                <a:satOff val="0"/>
                <a:lumOff val="0"/>
                <a:alphaOff val="0"/>
                <a:tint val="37000"/>
                <a:satMod val="300000"/>
              </a:schemeClr>
            </a:gs>
            <a:gs pos="100000">
              <a:schemeClr val="accent3">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latin typeface="Calibri"/>
              <a:cs typeface="Arial"/>
            </a:rPr>
            <a:t>Barriers to vaccinations removed for flu and COVID vaccinations</a:t>
          </a:r>
          <a:endParaRPr lang="en-GB" sz="1700" kern="1200"/>
        </a:p>
      </dsp:txBody>
      <dsp:txXfrm>
        <a:off x="0" y="650978"/>
        <a:ext cx="1405216" cy="1367055"/>
      </dsp:txXfrm>
    </dsp:sp>
    <dsp:sp modelId="{9ABA5172-6303-4D78-8AA8-0240DDF337DD}">
      <dsp:nvSpPr>
        <dsp:cNvPr id="0" name=""/>
        <dsp:cNvSpPr/>
      </dsp:nvSpPr>
      <dsp:spPr>
        <a:xfrm>
          <a:off x="1405216" y="650978"/>
          <a:ext cx="1405216" cy="1367055"/>
        </a:xfrm>
        <a:prstGeom prst="rect">
          <a:avLst/>
        </a:prstGeom>
        <a:gradFill rotWithShape="0">
          <a:gsLst>
            <a:gs pos="0">
              <a:schemeClr val="accent3">
                <a:shade val="80000"/>
                <a:hueOff val="72969"/>
                <a:satOff val="-477"/>
                <a:lumOff val="8185"/>
                <a:alphaOff val="0"/>
                <a:tint val="50000"/>
                <a:satMod val="300000"/>
              </a:schemeClr>
            </a:gs>
            <a:gs pos="35000">
              <a:schemeClr val="accent3">
                <a:shade val="80000"/>
                <a:hueOff val="72969"/>
                <a:satOff val="-477"/>
                <a:lumOff val="8185"/>
                <a:alphaOff val="0"/>
                <a:tint val="37000"/>
                <a:satMod val="300000"/>
              </a:schemeClr>
            </a:gs>
            <a:gs pos="100000">
              <a:schemeClr val="accent3">
                <a:shade val="80000"/>
                <a:hueOff val="72969"/>
                <a:satOff val="-477"/>
                <a:lumOff val="818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latin typeface="Calibri"/>
              <a:cs typeface="Arial"/>
            </a:rPr>
            <a:t>Continued promotion of the new RSV vaccination</a:t>
          </a:r>
        </a:p>
      </dsp:txBody>
      <dsp:txXfrm>
        <a:off x="1405216" y="650978"/>
        <a:ext cx="1405216" cy="1367055"/>
      </dsp:txXfrm>
    </dsp:sp>
    <dsp:sp modelId="{BFC6A67F-FD1C-4968-8803-B0C7FD5B739E}">
      <dsp:nvSpPr>
        <dsp:cNvPr id="0" name=""/>
        <dsp:cNvSpPr/>
      </dsp:nvSpPr>
      <dsp:spPr>
        <a:xfrm>
          <a:off x="2810432" y="650978"/>
          <a:ext cx="1405216" cy="1367055"/>
        </a:xfrm>
        <a:prstGeom prst="rect">
          <a:avLst/>
        </a:prstGeom>
        <a:gradFill rotWithShape="0">
          <a:gsLst>
            <a:gs pos="0">
              <a:schemeClr val="accent3">
                <a:shade val="80000"/>
                <a:hueOff val="145938"/>
                <a:satOff val="-954"/>
                <a:lumOff val="16369"/>
                <a:alphaOff val="0"/>
                <a:tint val="50000"/>
                <a:satMod val="300000"/>
              </a:schemeClr>
            </a:gs>
            <a:gs pos="35000">
              <a:schemeClr val="accent3">
                <a:shade val="80000"/>
                <a:hueOff val="145938"/>
                <a:satOff val="-954"/>
                <a:lumOff val="16369"/>
                <a:alphaOff val="0"/>
                <a:tint val="37000"/>
                <a:satMod val="300000"/>
              </a:schemeClr>
            </a:gs>
            <a:gs pos="100000">
              <a:schemeClr val="accent3">
                <a:shade val="80000"/>
                <a:hueOff val="145938"/>
                <a:satOff val="-954"/>
                <a:lumOff val="163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latin typeface="Calibri"/>
              <a:cs typeface="Arial"/>
            </a:rPr>
            <a:t>Maximise vaccination uptake in patient facing staff</a:t>
          </a:r>
        </a:p>
      </dsp:txBody>
      <dsp:txXfrm>
        <a:off x="2810432" y="650978"/>
        <a:ext cx="1405216" cy="1367055"/>
      </dsp:txXfrm>
    </dsp:sp>
    <dsp:sp modelId="{9F2E6B20-563D-4FD0-9BE2-29C38988749E}">
      <dsp:nvSpPr>
        <dsp:cNvPr id="0" name=""/>
        <dsp:cNvSpPr/>
      </dsp:nvSpPr>
      <dsp:spPr>
        <a:xfrm>
          <a:off x="4215648" y="650978"/>
          <a:ext cx="1405216" cy="1367055"/>
        </a:xfrm>
        <a:prstGeom prst="rect">
          <a:avLst/>
        </a:prstGeom>
        <a:gradFill rotWithShape="0">
          <a:gsLst>
            <a:gs pos="0">
              <a:schemeClr val="accent3">
                <a:shade val="80000"/>
                <a:hueOff val="218907"/>
                <a:satOff val="-1431"/>
                <a:lumOff val="24554"/>
                <a:alphaOff val="0"/>
                <a:tint val="50000"/>
                <a:satMod val="300000"/>
              </a:schemeClr>
            </a:gs>
            <a:gs pos="35000">
              <a:schemeClr val="accent3">
                <a:shade val="80000"/>
                <a:hueOff val="218907"/>
                <a:satOff val="-1431"/>
                <a:lumOff val="24554"/>
                <a:alphaOff val="0"/>
                <a:tint val="37000"/>
                <a:satMod val="300000"/>
              </a:schemeClr>
            </a:gs>
            <a:gs pos="100000">
              <a:schemeClr val="accent3">
                <a:shade val="80000"/>
                <a:hueOff val="218907"/>
                <a:satOff val="-1431"/>
                <a:lumOff val="2455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latin typeface="Calibri"/>
              <a:cs typeface="Arial"/>
            </a:rPr>
            <a:t>Maximise vaccine update of pregnant women</a:t>
          </a:r>
        </a:p>
      </dsp:txBody>
      <dsp:txXfrm>
        <a:off x="4215648" y="650978"/>
        <a:ext cx="1405216" cy="1367055"/>
      </dsp:txXfrm>
    </dsp:sp>
    <dsp:sp modelId="{245A2CC7-015B-4A77-A5E1-0E957B202FB5}">
      <dsp:nvSpPr>
        <dsp:cNvPr id="0" name=""/>
        <dsp:cNvSpPr/>
      </dsp:nvSpPr>
      <dsp:spPr>
        <a:xfrm>
          <a:off x="0" y="2018033"/>
          <a:ext cx="5620865" cy="151895"/>
        </a:xfrm>
        <a:prstGeom prst="rect">
          <a:avLst/>
        </a:prstGeom>
        <a:solidFill>
          <a:schemeClr val="accent3">
            <a:shade val="9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CBEBFE-482A-4B6C-8B72-87D8D9E2730F}">
      <dsp:nvSpPr>
        <dsp:cNvPr id="0" name=""/>
        <dsp:cNvSpPr/>
      </dsp:nvSpPr>
      <dsp:spPr>
        <a:xfrm>
          <a:off x="0" y="0"/>
          <a:ext cx="5620864" cy="685484"/>
        </a:xfrm>
        <a:prstGeom prst="rect">
          <a:avLst/>
        </a:prstGeom>
        <a:solidFill>
          <a:schemeClr val="accent3">
            <a:shade val="9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GB" sz="3100" kern="1200"/>
            <a:t>Ambitions</a:t>
          </a:r>
        </a:p>
      </dsp:txBody>
      <dsp:txXfrm>
        <a:off x="0" y="0"/>
        <a:ext cx="5620864" cy="685484"/>
      </dsp:txXfrm>
    </dsp:sp>
    <dsp:sp modelId="{AAA40656-4EE6-4327-A95A-3AE6391A58F2}">
      <dsp:nvSpPr>
        <dsp:cNvPr id="0" name=""/>
        <dsp:cNvSpPr/>
      </dsp:nvSpPr>
      <dsp:spPr>
        <a:xfrm>
          <a:off x="2744" y="685484"/>
          <a:ext cx="1871791" cy="1439516"/>
        </a:xfrm>
        <a:prstGeom prst="rect">
          <a:avLst/>
        </a:prstGeom>
        <a:gradFill rotWithShape="0">
          <a:gsLst>
            <a:gs pos="0">
              <a:schemeClr val="accent3">
                <a:shade val="80000"/>
                <a:hueOff val="0"/>
                <a:satOff val="0"/>
                <a:lumOff val="0"/>
                <a:alphaOff val="0"/>
                <a:tint val="50000"/>
                <a:satMod val="300000"/>
              </a:schemeClr>
            </a:gs>
            <a:gs pos="35000">
              <a:schemeClr val="accent3">
                <a:shade val="80000"/>
                <a:hueOff val="0"/>
                <a:satOff val="0"/>
                <a:lumOff val="0"/>
                <a:alphaOff val="0"/>
                <a:tint val="37000"/>
                <a:satMod val="300000"/>
              </a:schemeClr>
            </a:gs>
            <a:gs pos="100000">
              <a:schemeClr val="accent3">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ea typeface="+mn-lt"/>
              <a:cs typeface="+mn-lt"/>
            </a:rPr>
            <a:t>To protect those at greatest risk from these respiratory viruses; </a:t>
          </a:r>
          <a:endParaRPr lang="en-GB" sz="1500" kern="1200"/>
        </a:p>
      </dsp:txBody>
      <dsp:txXfrm>
        <a:off x="2744" y="685484"/>
        <a:ext cx="1871791" cy="1439516"/>
      </dsp:txXfrm>
    </dsp:sp>
    <dsp:sp modelId="{94FE373E-C9DE-4144-902C-5E18AF739341}">
      <dsp:nvSpPr>
        <dsp:cNvPr id="0" name=""/>
        <dsp:cNvSpPr/>
      </dsp:nvSpPr>
      <dsp:spPr>
        <a:xfrm>
          <a:off x="1874536" y="685484"/>
          <a:ext cx="1871791" cy="1439516"/>
        </a:xfrm>
        <a:prstGeom prst="rect">
          <a:avLst/>
        </a:prstGeom>
        <a:gradFill rotWithShape="0">
          <a:gsLst>
            <a:gs pos="0">
              <a:schemeClr val="accent3">
                <a:shade val="80000"/>
                <a:hueOff val="109454"/>
                <a:satOff val="-716"/>
                <a:lumOff val="12277"/>
                <a:alphaOff val="0"/>
                <a:tint val="50000"/>
                <a:satMod val="300000"/>
              </a:schemeClr>
            </a:gs>
            <a:gs pos="35000">
              <a:schemeClr val="accent3">
                <a:shade val="80000"/>
                <a:hueOff val="109454"/>
                <a:satOff val="-716"/>
                <a:lumOff val="12277"/>
                <a:alphaOff val="0"/>
                <a:tint val="37000"/>
                <a:satMod val="300000"/>
              </a:schemeClr>
            </a:gs>
            <a:gs pos="100000">
              <a:schemeClr val="accent3">
                <a:shade val="80000"/>
                <a:hueOff val="109454"/>
                <a:satOff val="-716"/>
                <a:lumOff val="1227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ea typeface="+mn-lt"/>
              <a:cs typeface="+mn-lt"/>
            </a:rPr>
            <a:t>To reduce the circulation of respiratory viruses in our communities; </a:t>
          </a:r>
          <a:endParaRPr lang="en-GB" sz="1500" kern="1200">
            <a:cs typeface="Calibri"/>
          </a:endParaRPr>
        </a:p>
      </dsp:txBody>
      <dsp:txXfrm>
        <a:off x="1874536" y="685484"/>
        <a:ext cx="1871791" cy="1439516"/>
      </dsp:txXfrm>
    </dsp:sp>
    <dsp:sp modelId="{CC9D77CF-7F3D-447C-B9CB-8532AFA620E3}">
      <dsp:nvSpPr>
        <dsp:cNvPr id="0" name=""/>
        <dsp:cNvSpPr/>
      </dsp:nvSpPr>
      <dsp:spPr>
        <a:xfrm>
          <a:off x="3746327" y="685484"/>
          <a:ext cx="1871791" cy="1439516"/>
        </a:xfrm>
        <a:prstGeom prst="rect">
          <a:avLst/>
        </a:prstGeom>
        <a:gradFill rotWithShape="0">
          <a:gsLst>
            <a:gs pos="0">
              <a:schemeClr val="accent3">
                <a:shade val="80000"/>
                <a:hueOff val="218907"/>
                <a:satOff val="-1431"/>
                <a:lumOff val="24554"/>
                <a:alphaOff val="0"/>
                <a:tint val="50000"/>
                <a:satMod val="300000"/>
              </a:schemeClr>
            </a:gs>
            <a:gs pos="35000">
              <a:schemeClr val="accent3">
                <a:shade val="80000"/>
                <a:hueOff val="218907"/>
                <a:satOff val="-1431"/>
                <a:lumOff val="24554"/>
                <a:alphaOff val="0"/>
                <a:tint val="37000"/>
                <a:satMod val="300000"/>
              </a:schemeClr>
            </a:gs>
            <a:gs pos="100000">
              <a:schemeClr val="accent3">
                <a:shade val="80000"/>
                <a:hueOff val="218907"/>
                <a:satOff val="-1431"/>
                <a:lumOff val="2455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latin typeface="Calibri"/>
              <a:cs typeface="Calibri"/>
            </a:rPr>
            <a:t>To support the resilience of the NHS and care system through the winter period  Target update is 75% </a:t>
          </a:r>
          <a:endParaRPr lang="en-GB" sz="1500" kern="1200">
            <a:cs typeface="Calibri"/>
          </a:endParaRPr>
        </a:p>
      </dsp:txBody>
      <dsp:txXfrm>
        <a:off x="3746327" y="685484"/>
        <a:ext cx="1871791" cy="1439516"/>
      </dsp:txXfrm>
    </dsp:sp>
    <dsp:sp modelId="{245A2CC7-015B-4A77-A5E1-0E957B202FB5}">
      <dsp:nvSpPr>
        <dsp:cNvPr id="0" name=""/>
        <dsp:cNvSpPr/>
      </dsp:nvSpPr>
      <dsp:spPr>
        <a:xfrm>
          <a:off x="0" y="2125000"/>
          <a:ext cx="5620864" cy="159946"/>
        </a:xfrm>
        <a:prstGeom prst="rect">
          <a:avLst/>
        </a:prstGeom>
        <a:solidFill>
          <a:schemeClr val="accent3">
            <a:shade val="9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B4FAD6-1D13-4023-81DE-48511636DD61}">
      <dsp:nvSpPr>
        <dsp:cNvPr id="0" name=""/>
        <dsp:cNvSpPr/>
      </dsp:nvSpPr>
      <dsp:spPr>
        <a:xfrm>
          <a:off x="2416730" y="1662155"/>
          <a:ext cx="1262539" cy="126253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GB" sz="2300" kern="1200"/>
            <a:t>Key Factors</a:t>
          </a:r>
        </a:p>
      </dsp:txBody>
      <dsp:txXfrm>
        <a:off x="2601625" y="1847050"/>
        <a:ext cx="892749" cy="892749"/>
      </dsp:txXfrm>
    </dsp:sp>
    <dsp:sp modelId="{F926417D-45C1-4651-BFD2-114C0E0CC288}">
      <dsp:nvSpPr>
        <dsp:cNvPr id="0" name=""/>
        <dsp:cNvSpPr/>
      </dsp:nvSpPr>
      <dsp:spPr>
        <a:xfrm rot="16200000">
          <a:off x="2857316" y="1452832"/>
          <a:ext cx="381367" cy="37279"/>
        </a:xfrm>
        <a:custGeom>
          <a:avLst/>
          <a:gdLst/>
          <a:ahLst/>
          <a:cxnLst/>
          <a:rect l="0" t="0" r="0" b="0"/>
          <a:pathLst>
            <a:path>
              <a:moveTo>
                <a:pt x="0" y="18639"/>
              </a:moveTo>
              <a:lnTo>
                <a:pt x="381367" y="186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038465" y="1461938"/>
        <a:ext cx="19068" cy="19068"/>
      </dsp:txXfrm>
    </dsp:sp>
    <dsp:sp modelId="{9D5840EF-F19F-46AC-B0BB-42F1B2DF8EE0}">
      <dsp:nvSpPr>
        <dsp:cNvPr id="0" name=""/>
        <dsp:cNvSpPr/>
      </dsp:nvSpPr>
      <dsp:spPr>
        <a:xfrm>
          <a:off x="2416730" y="18249"/>
          <a:ext cx="1262539" cy="1262539"/>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a:t>Seasonal Illnesses</a:t>
          </a:r>
        </a:p>
      </dsp:txBody>
      <dsp:txXfrm>
        <a:off x="2601625" y="203144"/>
        <a:ext cx="892749" cy="892749"/>
      </dsp:txXfrm>
    </dsp:sp>
    <dsp:sp modelId="{E041A414-F7E3-4F83-90CD-6ACAF72B38D8}">
      <dsp:nvSpPr>
        <dsp:cNvPr id="0" name=""/>
        <dsp:cNvSpPr/>
      </dsp:nvSpPr>
      <dsp:spPr>
        <a:xfrm rot="19800000">
          <a:off x="3569148" y="1863809"/>
          <a:ext cx="381367" cy="37279"/>
        </a:xfrm>
        <a:custGeom>
          <a:avLst/>
          <a:gdLst/>
          <a:ahLst/>
          <a:cxnLst/>
          <a:rect l="0" t="0" r="0" b="0"/>
          <a:pathLst>
            <a:path>
              <a:moveTo>
                <a:pt x="0" y="18639"/>
              </a:moveTo>
              <a:lnTo>
                <a:pt x="381367" y="186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750298" y="1872914"/>
        <a:ext cx="19068" cy="19068"/>
      </dsp:txXfrm>
    </dsp:sp>
    <dsp:sp modelId="{65B2CAE0-B72B-4F00-B799-12B36202FB0E}">
      <dsp:nvSpPr>
        <dsp:cNvPr id="0" name=""/>
        <dsp:cNvSpPr/>
      </dsp:nvSpPr>
      <dsp:spPr>
        <a:xfrm>
          <a:off x="3840395" y="840202"/>
          <a:ext cx="1262539" cy="1262539"/>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a:t>Exacerbation of Chronic Conditions</a:t>
          </a:r>
        </a:p>
      </dsp:txBody>
      <dsp:txXfrm>
        <a:off x="4025290" y="1025097"/>
        <a:ext cx="892749" cy="892749"/>
      </dsp:txXfrm>
    </dsp:sp>
    <dsp:sp modelId="{B704BA5A-47D6-4DC1-BAB8-ED9CA104A2F7}">
      <dsp:nvSpPr>
        <dsp:cNvPr id="0" name=""/>
        <dsp:cNvSpPr/>
      </dsp:nvSpPr>
      <dsp:spPr>
        <a:xfrm rot="1800000">
          <a:off x="3569148" y="2685762"/>
          <a:ext cx="381367" cy="37279"/>
        </a:xfrm>
        <a:custGeom>
          <a:avLst/>
          <a:gdLst/>
          <a:ahLst/>
          <a:cxnLst/>
          <a:rect l="0" t="0" r="0" b="0"/>
          <a:pathLst>
            <a:path>
              <a:moveTo>
                <a:pt x="0" y="18639"/>
              </a:moveTo>
              <a:lnTo>
                <a:pt x="381367" y="186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750298" y="2694867"/>
        <a:ext cx="19068" cy="19068"/>
      </dsp:txXfrm>
    </dsp:sp>
    <dsp:sp modelId="{737A9CF1-2026-4D7E-AB2E-604F32BFD5F8}">
      <dsp:nvSpPr>
        <dsp:cNvPr id="0" name=""/>
        <dsp:cNvSpPr/>
      </dsp:nvSpPr>
      <dsp:spPr>
        <a:xfrm>
          <a:off x="3840395" y="2484109"/>
          <a:ext cx="1262539" cy="1262539"/>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a:t>Workforce Capacity</a:t>
          </a:r>
        </a:p>
      </dsp:txBody>
      <dsp:txXfrm>
        <a:off x="4025290" y="2669004"/>
        <a:ext cx="892749" cy="892749"/>
      </dsp:txXfrm>
    </dsp:sp>
    <dsp:sp modelId="{23F241A8-8BA1-43CD-ACD4-F01666089D2E}">
      <dsp:nvSpPr>
        <dsp:cNvPr id="0" name=""/>
        <dsp:cNvSpPr/>
      </dsp:nvSpPr>
      <dsp:spPr>
        <a:xfrm rot="5400000">
          <a:off x="2857316" y="3096738"/>
          <a:ext cx="381367" cy="37279"/>
        </a:xfrm>
        <a:custGeom>
          <a:avLst/>
          <a:gdLst/>
          <a:ahLst/>
          <a:cxnLst/>
          <a:rect l="0" t="0" r="0" b="0"/>
          <a:pathLst>
            <a:path>
              <a:moveTo>
                <a:pt x="0" y="18639"/>
              </a:moveTo>
              <a:lnTo>
                <a:pt x="381367" y="186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038465" y="3105844"/>
        <a:ext cx="19068" cy="19068"/>
      </dsp:txXfrm>
    </dsp:sp>
    <dsp:sp modelId="{0A19C307-4813-49C2-B08F-CC0A88A8DF9D}">
      <dsp:nvSpPr>
        <dsp:cNvPr id="0" name=""/>
        <dsp:cNvSpPr/>
      </dsp:nvSpPr>
      <dsp:spPr>
        <a:xfrm>
          <a:off x="2416730" y="3306062"/>
          <a:ext cx="1262539" cy="1262539"/>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t>Planned Care</a:t>
          </a:r>
        </a:p>
      </dsp:txBody>
      <dsp:txXfrm>
        <a:off x="2601625" y="3490957"/>
        <a:ext cx="892749" cy="892749"/>
      </dsp:txXfrm>
    </dsp:sp>
    <dsp:sp modelId="{5DCC6BE2-F886-4136-A307-056F2CB5AC1A}">
      <dsp:nvSpPr>
        <dsp:cNvPr id="0" name=""/>
        <dsp:cNvSpPr/>
      </dsp:nvSpPr>
      <dsp:spPr>
        <a:xfrm rot="9000000">
          <a:off x="2145484" y="2685762"/>
          <a:ext cx="381367" cy="37279"/>
        </a:xfrm>
        <a:custGeom>
          <a:avLst/>
          <a:gdLst/>
          <a:ahLst/>
          <a:cxnLst/>
          <a:rect l="0" t="0" r="0" b="0"/>
          <a:pathLst>
            <a:path>
              <a:moveTo>
                <a:pt x="0" y="18639"/>
              </a:moveTo>
              <a:lnTo>
                <a:pt x="381367" y="186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326633" y="2694867"/>
        <a:ext cx="19068" cy="19068"/>
      </dsp:txXfrm>
    </dsp:sp>
    <dsp:sp modelId="{425AA5E4-0B00-4A02-B5E1-C95F354509E0}">
      <dsp:nvSpPr>
        <dsp:cNvPr id="0" name=""/>
        <dsp:cNvSpPr/>
      </dsp:nvSpPr>
      <dsp:spPr>
        <a:xfrm>
          <a:off x="993065" y="2484109"/>
          <a:ext cx="1262539" cy="1262539"/>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a:t>Public </a:t>
          </a:r>
          <a:r>
            <a:rPr lang="en-GB" sz="1400" kern="1200"/>
            <a:t>Expectation</a:t>
          </a:r>
          <a:endParaRPr lang="en-GB" sz="1500" kern="1200"/>
        </a:p>
      </dsp:txBody>
      <dsp:txXfrm>
        <a:off x="1177960" y="2669004"/>
        <a:ext cx="892749" cy="892749"/>
      </dsp:txXfrm>
    </dsp:sp>
    <dsp:sp modelId="{1388F386-BD22-4413-A6F0-0D4C92AD57C0}">
      <dsp:nvSpPr>
        <dsp:cNvPr id="0" name=""/>
        <dsp:cNvSpPr/>
      </dsp:nvSpPr>
      <dsp:spPr>
        <a:xfrm rot="12600000">
          <a:off x="2145484" y="1863809"/>
          <a:ext cx="381367" cy="37279"/>
        </a:xfrm>
        <a:custGeom>
          <a:avLst/>
          <a:gdLst/>
          <a:ahLst/>
          <a:cxnLst/>
          <a:rect l="0" t="0" r="0" b="0"/>
          <a:pathLst>
            <a:path>
              <a:moveTo>
                <a:pt x="0" y="18639"/>
              </a:moveTo>
              <a:lnTo>
                <a:pt x="381367" y="186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326633" y="1872914"/>
        <a:ext cx="19068" cy="19068"/>
      </dsp:txXfrm>
    </dsp:sp>
    <dsp:sp modelId="{925E3D0B-E877-41E3-A554-AD5328D4C183}">
      <dsp:nvSpPr>
        <dsp:cNvPr id="0" name=""/>
        <dsp:cNvSpPr/>
      </dsp:nvSpPr>
      <dsp:spPr>
        <a:xfrm>
          <a:off x="993065" y="840202"/>
          <a:ext cx="1262539" cy="1262539"/>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Vulnerable Populations eg Homelessness</a:t>
          </a:r>
        </a:p>
      </dsp:txBody>
      <dsp:txXfrm>
        <a:off x="1177960" y="1025097"/>
        <a:ext cx="892749" cy="8927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FBB3D3-558B-4050-8232-FE92596A2AC7}">
      <dsp:nvSpPr>
        <dsp:cNvPr id="0" name=""/>
        <dsp:cNvSpPr/>
      </dsp:nvSpPr>
      <dsp:spPr>
        <a:xfrm>
          <a:off x="1877941" y="1722141"/>
          <a:ext cx="1307460" cy="130746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a:t>Key Challenges</a:t>
          </a:r>
        </a:p>
      </dsp:txBody>
      <dsp:txXfrm>
        <a:off x="2069414" y="1913614"/>
        <a:ext cx="924514" cy="924514"/>
      </dsp:txXfrm>
    </dsp:sp>
    <dsp:sp modelId="{9D5554E0-640F-468F-9838-4E498E8E974C}">
      <dsp:nvSpPr>
        <dsp:cNvPr id="0" name=""/>
        <dsp:cNvSpPr/>
      </dsp:nvSpPr>
      <dsp:spPr>
        <a:xfrm rot="16200000">
          <a:off x="2334419" y="1501649"/>
          <a:ext cx="394504" cy="46479"/>
        </a:xfrm>
        <a:custGeom>
          <a:avLst/>
          <a:gdLst/>
          <a:ahLst/>
          <a:cxnLst/>
          <a:rect l="0" t="0" r="0" b="0"/>
          <a:pathLst>
            <a:path>
              <a:moveTo>
                <a:pt x="0" y="23239"/>
              </a:moveTo>
              <a:lnTo>
                <a:pt x="394504" y="232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521809" y="1515027"/>
        <a:ext cx="19725" cy="19725"/>
      </dsp:txXfrm>
    </dsp:sp>
    <dsp:sp modelId="{51C6C763-9174-4964-BE94-E0DB5FB71B24}">
      <dsp:nvSpPr>
        <dsp:cNvPr id="0" name=""/>
        <dsp:cNvSpPr/>
      </dsp:nvSpPr>
      <dsp:spPr>
        <a:xfrm>
          <a:off x="1877941" y="20177"/>
          <a:ext cx="1307460" cy="1307460"/>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a:t>Financial Challenge</a:t>
          </a:r>
        </a:p>
      </dsp:txBody>
      <dsp:txXfrm>
        <a:off x="2069414" y="211650"/>
        <a:ext cx="924514" cy="924514"/>
      </dsp:txXfrm>
    </dsp:sp>
    <dsp:sp modelId="{8027E422-1CAB-4A34-A59D-8F2278B5D6E6}">
      <dsp:nvSpPr>
        <dsp:cNvPr id="0" name=""/>
        <dsp:cNvSpPr/>
      </dsp:nvSpPr>
      <dsp:spPr>
        <a:xfrm rot="19800000">
          <a:off x="3071392" y="1927141"/>
          <a:ext cx="394504" cy="46479"/>
        </a:xfrm>
        <a:custGeom>
          <a:avLst/>
          <a:gdLst/>
          <a:ahLst/>
          <a:cxnLst/>
          <a:rect l="0" t="0" r="0" b="0"/>
          <a:pathLst>
            <a:path>
              <a:moveTo>
                <a:pt x="0" y="23239"/>
              </a:moveTo>
              <a:lnTo>
                <a:pt x="394504" y="232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258781" y="1940518"/>
        <a:ext cx="19725" cy="19725"/>
      </dsp:txXfrm>
    </dsp:sp>
    <dsp:sp modelId="{8B3F55F6-36DF-4C68-8011-64E4B2FF6A76}">
      <dsp:nvSpPr>
        <dsp:cNvPr id="0" name=""/>
        <dsp:cNvSpPr/>
      </dsp:nvSpPr>
      <dsp:spPr>
        <a:xfrm>
          <a:off x="3351886" y="871159"/>
          <a:ext cx="1307460" cy="1307460"/>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en-GB" sz="2000" kern="1200">
              <a:latin typeface="Calibri"/>
            </a:rPr>
            <a:t>Capacity Issues</a:t>
          </a:r>
          <a:endParaRPr lang="en-GB" sz="2000" kern="1200"/>
        </a:p>
      </dsp:txBody>
      <dsp:txXfrm>
        <a:off x="3543359" y="1062632"/>
        <a:ext cx="924514" cy="924514"/>
      </dsp:txXfrm>
    </dsp:sp>
    <dsp:sp modelId="{45CF9BE3-BBDA-4DD6-AC1A-4C38EB7FD94D}">
      <dsp:nvSpPr>
        <dsp:cNvPr id="0" name=""/>
        <dsp:cNvSpPr/>
      </dsp:nvSpPr>
      <dsp:spPr>
        <a:xfrm rot="1800000">
          <a:off x="3071392" y="2778123"/>
          <a:ext cx="394504" cy="46479"/>
        </a:xfrm>
        <a:custGeom>
          <a:avLst/>
          <a:gdLst/>
          <a:ahLst/>
          <a:cxnLst/>
          <a:rect l="0" t="0" r="0" b="0"/>
          <a:pathLst>
            <a:path>
              <a:moveTo>
                <a:pt x="0" y="23239"/>
              </a:moveTo>
              <a:lnTo>
                <a:pt x="394504" y="232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258781" y="2791500"/>
        <a:ext cx="19725" cy="19725"/>
      </dsp:txXfrm>
    </dsp:sp>
    <dsp:sp modelId="{722B87C6-1389-4792-B17E-1B905B01841A}">
      <dsp:nvSpPr>
        <dsp:cNvPr id="0" name=""/>
        <dsp:cNvSpPr/>
      </dsp:nvSpPr>
      <dsp:spPr>
        <a:xfrm>
          <a:off x="3351886" y="2573124"/>
          <a:ext cx="1307460" cy="1307460"/>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rtl="0">
            <a:lnSpc>
              <a:spcPct val="90000"/>
            </a:lnSpc>
            <a:spcBef>
              <a:spcPct val="0"/>
            </a:spcBef>
            <a:spcAft>
              <a:spcPct val="35000"/>
            </a:spcAft>
            <a:buNone/>
          </a:pPr>
          <a:r>
            <a:rPr lang="en-GB" sz="1400" kern="1200">
              <a:latin typeface="Calibri"/>
            </a:rPr>
            <a:t>Increased demand on Emergency Department </a:t>
          </a:r>
          <a:endParaRPr lang="en-GB" sz="1400" kern="1200"/>
        </a:p>
      </dsp:txBody>
      <dsp:txXfrm>
        <a:off x="3543359" y="2764597"/>
        <a:ext cx="924514" cy="924514"/>
      </dsp:txXfrm>
    </dsp:sp>
    <dsp:sp modelId="{C04FC065-984C-4F01-8BD6-095941A43629}">
      <dsp:nvSpPr>
        <dsp:cNvPr id="0" name=""/>
        <dsp:cNvSpPr/>
      </dsp:nvSpPr>
      <dsp:spPr>
        <a:xfrm rot="5400000">
          <a:off x="2334419" y="3203614"/>
          <a:ext cx="394504" cy="46479"/>
        </a:xfrm>
        <a:custGeom>
          <a:avLst/>
          <a:gdLst/>
          <a:ahLst/>
          <a:cxnLst/>
          <a:rect l="0" t="0" r="0" b="0"/>
          <a:pathLst>
            <a:path>
              <a:moveTo>
                <a:pt x="0" y="23239"/>
              </a:moveTo>
              <a:lnTo>
                <a:pt x="394504" y="232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521809" y="3216991"/>
        <a:ext cx="19725" cy="19725"/>
      </dsp:txXfrm>
    </dsp:sp>
    <dsp:sp modelId="{A3C97E67-FF33-4A75-B139-82D016B5C39E}">
      <dsp:nvSpPr>
        <dsp:cNvPr id="0" name=""/>
        <dsp:cNvSpPr/>
      </dsp:nvSpPr>
      <dsp:spPr>
        <a:xfrm>
          <a:off x="1877941" y="3424106"/>
          <a:ext cx="1307460" cy="130746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rtl="0">
            <a:lnSpc>
              <a:spcPct val="90000"/>
            </a:lnSpc>
            <a:spcBef>
              <a:spcPct val="0"/>
            </a:spcBef>
            <a:spcAft>
              <a:spcPct val="35000"/>
            </a:spcAft>
            <a:buNone/>
          </a:pPr>
          <a:r>
            <a:rPr lang="en-GB" sz="1400" kern="1200"/>
            <a:t>Increased demand on Community Care Systems</a:t>
          </a:r>
        </a:p>
      </dsp:txBody>
      <dsp:txXfrm>
        <a:off x="2069414" y="3615579"/>
        <a:ext cx="924514" cy="924514"/>
      </dsp:txXfrm>
    </dsp:sp>
    <dsp:sp modelId="{6244E1A4-13F5-4A92-98AE-D099993131D0}">
      <dsp:nvSpPr>
        <dsp:cNvPr id="0" name=""/>
        <dsp:cNvSpPr/>
      </dsp:nvSpPr>
      <dsp:spPr>
        <a:xfrm rot="9000000">
          <a:off x="1597447" y="2778123"/>
          <a:ext cx="394504" cy="46479"/>
        </a:xfrm>
        <a:custGeom>
          <a:avLst/>
          <a:gdLst/>
          <a:ahLst/>
          <a:cxnLst/>
          <a:rect l="0" t="0" r="0" b="0"/>
          <a:pathLst>
            <a:path>
              <a:moveTo>
                <a:pt x="0" y="23239"/>
              </a:moveTo>
              <a:lnTo>
                <a:pt x="394504" y="232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784837" y="2791500"/>
        <a:ext cx="19725" cy="19725"/>
      </dsp:txXfrm>
    </dsp:sp>
    <dsp:sp modelId="{CB7B3058-88E6-47C5-A51D-3C380CE02638}">
      <dsp:nvSpPr>
        <dsp:cNvPr id="0" name=""/>
        <dsp:cNvSpPr/>
      </dsp:nvSpPr>
      <dsp:spPr>
        <a:xfrm>
          <a:off x="403997" y="2573124"/>
          <a:ext cx="1307460" cy="1307460"/>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en-GB" sz="1200" kern="1200">
              <a:latin typeface="Calibri"/>
              <a:cs typeface="Calibri"/>
            </a:rPr>
            <a:t>Infrastructure Challenges</a:t>
          </a:r>
        </a:p>
      </dsp:txBody>
      <dsp:txXfrm>
        <a:off x="595470" y="2764597"/>
        <a:ext cx="924514" cy="924514"/>
      </dsp:txXfrm>
    </dsp:sp>
    <dsp:sp modelId="{ED60E161-7976-4FE4-9758-1B96B9F8E490}">
      <dsp:nvSpPr>
        <dsp:cNvPr id="0" name=""/>
        <dsp:cNvSpPr/>
      </dsp:nvSpPr>
      <dsp:spPr>
        <a:xfrm rot="12600000">
          <a:off x="1597447" y="1927141"/>
          <a:ext cx="394504" cy="46479"/>
        </a:xfrm>
        <a:custGeom>
          <a:avLst/>
          <a:gdLst/>
          <a:ahLst/>
          <a:cxnLst/>
          <a:rect l="0" t="0" r="0" b="0"/>
          <a:pathLst>
            <a:path>
              <a:moveTo>
                <a:pt x="0" y="23239"/>
              </a:moveTo>
              <a:lnTo>
                <a:pt x="394504" y="2323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784837" y="1940518"/>
        <a:ext cx="19725" cy="19725"/>
      </dsp:txXfrm>
    </dsp:sp>
    <dsp:sp modelId="{6CF5FDBA-440B-45B0-94BC-80A9F5CE1FEF}">
      <dsp:nvSpPr>
        <dsp:cNvPr id="0" name=""/>
        <dsp:cNvSpPr/>
      </dsp:nvSpPr>
      <dsp:spPr>
        <a:xfrm>
          <a:off x="403997" y="871159"/>
          <a:ext cx="1307460" cy="1307460"/>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en-GB" sz="1200" kern="1200">
              <a:latin typeface="Calibri"/>
              <a:cs typeface="Calibri"/>
            </a:rPr>
            <a:t>Increased call volumes to services</a:t>
          </a:r>
        </a:p>
      </dsp:txBody>
      <dsp:txXfrm>
        <a:off x="595470" y="1062632"/>
        <a:ext cx="924514" cy="92451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61DB4B-05AB-447E-ADC6-725E10C229AB}">
      <dsp:nvSpPr>
        <dsp:cNvPr id="0" name=""/>
        <dsp:cNvSpPr/>
      </dsp:nvSpPr>
      <dsp:spPr>
        <a:xfrm>
          <a:off x="4118" y="651894"/>
          <a:ext cx="2229627" cy="133777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a:solidFill>
                <a:schemeClr val="bg1"/>
              </a:solidFill>
              <a:effectLst/>
              <a:latin typeface="+mn-lt"/>
              <a:cs typeface="Arial"/>
            </a:rPr>
            <a:t>Increased number of patients attending OPAU, with reduced number of admissions and a reduced length of stay for admitted patients </a:t>
          </a:r>
          <a:endParaRPr lang="en-GB" sz="1400" kern="1200">
            <a:solidFill>
              <a:schemeClr val="bg1"/>
            </a:solidFill>
            <a:effectLst/>
            <a:latin typeface="+mn-lt"/>
            <a:cs typeface="Arial"/>
          </a:endParaRPr>
        </a:p>
      </dsp:txBody>
      <dsp:txXfrm>
        <a:off x="4118" y="651894"/>
        <a:ext cx="2229627" cy="1337776"/>
      </dsp:txXfrm>
    </dsp:sp>
    <dsp:sp modelId="{CD1409F5-937B-4456-9A74-40AB42E3903D}">
      <dsp:nvSpPr>
        <dsp:cNvPr id="0" name=""/>
        <dsp:cNvSpPr/>
      </dsp:nvSpPr>
      <dsp:spPr>
        <a:xfrm>
          <a:off x="2456708" y="651894"/>
          <a:ext cx="2229627" cy="133777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a:solidFill>
                <a:schemeClr val="bg1"/>
              </a:solidFill>
              <a:effectLst/>
              <a:latin typeface="+mn-lt"/>
              <a:cs typeface="Arial"/>
            </a:rPr>
            <a:t>Increased number of patients are attending our same day emergency care (SDEC) service a month</a:t>
          </a:r>
          <a:endParaRPr lang="en-GB" sz="1400" kern="1200">
            <a:solidFill>
              <a:schemeClr val="bg1"/>
            </a:solidFill>
            <a:effectLst/>
            <a:latin typeface="+mn-lt"/>
            <a:cs typeface="Arial"/>
          </a:endParaRPr>
        </a:p>
      </dsp:txBody>
      <dsp:txXfrm>
        <a:off x="2456708" y="651894"/>
        <a:ext cx="2229627" cy="1337776"/>
      </dsp:txXfrm>
    </dsp:sp>
    <dsp:sp modelId="{7382DB60-1DF2-45CA-B6BD-4928A281D5E3}">
      <dsp:nvSpPr>
        <dsp:cNvPr id="0" name=""/>
        <dsp:cNvSpPr/>
      </dsp:nvSpPr>
      <dsp:spPr>
        <a:xfrm>
          <a:off x="4909299" y="651894"/>
          <a:ext cx="2229627" cy="133777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a:solidFill>
                <a:schemeClr val="bg1"/>
              </a:solidFill>
              <a:effectLst/>
              <a:latin typeface="+mn-lt"/>
              <a:cs typeface="Arial"/>
            </a:rPr>
            <a:t>Reduction in ambulance hours lost per day due to flow </a:t>
          </a:r>
          <a:endParaRPr lang="en-GB" sz="1400" kern="1200">
            <a:solidFill>
              <a:schemeClr val="bg1"/>
            </a:solidFill>
            <a:effectLst/>
            <a:highlight>
              <a:srgbClr val="FFFF00"/>
            </a:highlight>
            <a:latin typeface="+mn-lt"/>
            <a:cs typeface="Arial"/>
          </a:endParaRPr>
        </a:p>
      </dsp:txBody>
      <dsp:txXfrm>
        <a:off x="4909299" y="651894"/>
        <a:ext cx="2229627" cy="1337776"/>
      </dsp:txXfrm>
    </dsp:sp>
    <dsp:sp modelId="{1F62CA01-F86A-4E90-A5A1-7A2033B16797}">
      <dsp:nvSpPr>
        <dsp:cNvPr id="0" name=""/>
        <dsp:cNvSpPr/>
      </dsp:nvSpPr>
      <dsp:spPr>
        <a:xfrm>
          <a:off x="7361890" y="651894"/>
          <a:ext cx="2229627" cy="133777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a:solidFill>
                <a:schemeClr val="bg1"/>
              </a:solidFill>
              <a:effectLst/>
              <a:latin typeface="+mn-lt"/>
              <a:cs typeface="Arial"/>
            </a:rPr>
            <a:t>Reduced number of 12 hour Ambulance handover breaches in the Emergency Department</a:t>
          </a:r>
        </a:p>
      </dsp:txBody>
      <dsp:txXfrm>
        <a:off x="7361890" y="651894"/>
        <a:ext cx="2229627" cy="1337776"/>
      </dsp:txXfrm>
    </dsp:sp>
    <dsp:sp modelId="{EB06E348-88B4-4C83-940C-7CE11C6133CC}">
      <dsp:nvSpPr>
        <dsp:cNvPr id="0" name=""/>
        <dsp:cNvSpPr/>
      </dsp:nvSpPr>
      <dsp:spPr>
        <a:xfrm>
          <a:off x="9814481" y="651894"/>
          <a:ext cx="2229627" cy="1337776"/>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a:solidFill>
                <a:schemeClr val="bg1"/>
              </a:solidFill>
              <a:effectLst/>
              <a:latin typeface="+mn-lt"/>
              <a:cs typeface="Arial"/>
            </a:rPr>
            <a:t>Delivered a reshaped acute medicine model of care  to treat patients in the right place and support flow</a:t>
          </a:r>
          <a:endParaRPr lang="en-GB" sz="1400" kern="1200">
            <a:solidFill>
              <a:schemeClr val="bg1"/>
            </a:solidFill>
            <a:effectLst/>
            <a:latin typeface="+mn-lt"/>
            <a:cs typeface="Arial"/>
          </a:endParaRPr>
        </a:p>
      </dsp:txBody>
      <dsp:txXfrm>
        <a:off x="9814481" y="651894"/>
        <a:ext cx="2229627" cy="1337776"/>
      </dsp:txXfrm>
    </dsp:sp>
    <dsp:sp modelId="{F0864FED-454A-4F58-8D99-C4B498F04B6F}">
      <dsp:nvSpPr>
        <dsp:cNvPr id="0" name=""/>
        <dsp:cNvSpPr/>
      </dsp:nvSpPr>
      <dsp:spPr>
        <a:xfrm>
          <a:off x="4118" y="2212634"/>
          <a:ext cx="2229627" cy="133777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a:latin typeface="+mn-lt"/>
              <a:cs typeface="Arial"/>
            </a:rPr>
            <a:t> Reduced  the number of patients  waiting over 2 years for planned treatment (0 patients) </a:t>
          </a:r>
          <a:endParaRPr lang="en-GB" sz="1400" kern="1200">
            <a:latin typeface="+mn-lt"/>
            <a:cs typeface="Arial"/>
          </a:endParaRPr>
        </a:p>
      </dsp:txBody>
      <dsp:txXfrm>
        <a:off x="4118" y="2212634"/>
        <a:ext cx="2229627" cy="1337776"/>
      </dsp:txXfrm>
    </dsp:sp>
    <dsp:sp modelId="{7404C82B-863A-4EBB-A246-1394F44DC504}">
      <dsp:nvSpPr>
        <dsp:cNvPr id="0" name=""/>
        <dsp:cNvSpPr/>
      </dsp:nvSpPr>
      <dsp:spPr>
        <a:xfrm>
          <a:off x="2456708" y="2212634"/>
          <a:ext cx="2229627" cy="133777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a:latin typeface="+mn-lt"/>
              <a:cs typeface="Arial"/>
            </a:rPr>
            <a:t> Reduced the number of patients waiting over 52 weeks for first outpatient appointment (0 patients) </a:t>
          </a:r>
          <a:endParaRPr lang="en-GB" sz="1400" b="0" kern="1200">
            <a:latin typeface="+mn-lt"/>
            <a:cs typeface="Arial"/>
          </a:endParaRPr>
        </a:p>
      </dsp:txBody>
      <dsp:txXfrm>
        <a:off x="2456708" y="2212634"/>
        <a:ext cx="2229627" cy="1337776"/>
      </dsp:txXfrm>
    </dsp:sp>
    <dsp:sp modelId="{BF3F864C-BCE5-443F-97EE-1B091BCD0843}">
      <dsp:nvSpPr>
        <dsp:cNvPr id="0" name=""/>
        <dsp:cNvSpPr/>
      </dsp:nvSpPr>
      <dsp:spPr>
        <a:xfrm>
          <a:off x="4909299" y="2212634"/>
          <a:ext cx="2229627" cy="133777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a:latin typeface="+mn-lt"/>
              <a:cs typeface="Arial"/>
            </a:rPr>
            <a:t> Our Virtual Wards supported over 3,000 patients  and 1,282 avoided admissions </a:t>
          </a:r>
          <a:endParaRPr lang="en-US" sz="1400" kern="1200">
            <a:latin typeface="+mn-lt"/>
          </a:endParaRPr>
        </a:p>
      </dsp:txBody>
      <dsp:txXfrm>
        <a:off x="4909299" y="2212634"/>
        <a:ext cx="2229627" cy="1337776"/>
      </dsp:txXfrm>
    </dsp:sp>
    <dsp:sp modelId="{365AE052-F992-4DD9-BC54-033B2F40F352}">
      <dsp:nvSpPr>
        <dsp:cNvPr id="0" name=""/>
        <dsp:cNvSpPr/>
      </dsp:nvSpPr>
      <dsp:spPr>
        <a:xfrm>
          <a:off x="7361890" y="2212634"/>
          <a:ext cx="2229627" cy="133777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latin typeface="+mn-lt"/>
            </a:rPr>
            <a:t>15,143 Mental Health ‘111 press 2’ calls handled</a:t>
          </a:r>
        </a:p>
      </dsp:txBody>
      <dsp:txXfrm>
        <a:off x="7361890" y="2212634"/>
        <a:ext cx="2229627" cy="1337776"/>
      </dsp:txXfrm>
    </dsp:sp>
    <dsp:sp modelId="{EBDC8630-C90E-4014-8DD4-ECC68CDEB4D7}">
      <dsp:nvSpPr>
        <dsp:cNvPr id="0" name=""/>
        <dsp:cNvSpPr/>
      </dsp:nvSpPr>
      <dsp:spPr>
        <a:xfrm>
          <a:off x="9814481" y="2212634"/>
          <a:ext cx="2229627" cy="1337776"/>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ts val="0"/>
            </a:spcAft>
            <a:buNone/>
          </a:pPr>
          <a:r>
            <a:rPr lang="en-GB" sz="1400" b="1" kern="1200">
              <a:latin typeface="+mn-lt"/>
              <a:cs typeface="Arial"/>
            </a:rPr>
            <a:t> Launched ‘Sorted/Supported’ and ‘Tidy Minds’  website to support Emotional Wellbeing  and reduce pressures on primary care</a:t>
          </a:r>
        </a:p>
      </dsp:txBody>
      <dsp:txXfrm>
        <a:off x="9814481" y="2212634"/>
        <a:ext cx="2229627" cy="1337776"/>
      </dsp:txXfrm>
    </dsp:sp>
    <dsp:sp modelId="{19629823-518D-4084-B180-05D366B791EC}">
      <dsp:nvSpPr>
        <dsp:cNvPr id="0" name=""/>
        <dsp:cNvSpPr/>
      </dsp:nvSpPr>
      <dsp:spPr>
        <a:xfrm>
          <a:off x="1230413" y="3773373"/>
          <a:ext cx="2229627" cy="133777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a:latin typeface="+mn-lt"/>
              <a:cs typeface="Arial"/>
            </a:rPr>
            <a:t>Community Psychology Team – </a:t>
          </a:r>
        </a:p>
        <a:p>
          <a:pPr marL="0" lvl="0" indent="0" algn="ctr" defTabSz="622300">
            <a:lnSpc>
              <a:spcPct val="90000"/>
            </a:lnSpc>
            <a:spcBef>
              <a:spcPct val="0"/>
            </a:spcBef>
            <a:spcAft>
              <a:spcPct val="35000"/>
            </a:spcAft>
            <a:buNone/>
          </a:pPr>
          <a:r>
            <a:rPr lang="en-GB" sz="1400" b="1" kern="1200">
              <a:latin typeface="+mn-lt"/>
              <a:cs typeface="Arial"/>
            </a:rPr>
            <a:t>live in 3 clusters</a:t>
          </a:r>
        </a:p>
      </dsp:txBody>
      <dsp:txXfrm>
        <a:off x="1230413" y="3773373"/>
        <a:ext cx="2229627" cy="1337776"/>
      </dsp:txXfrm>
    </dsp:sp>
    <dsp:sp modelId="{7EFA68C9-B170-4AF2-9C04-0AF5313347B0}">
      <dsp:nvSpPr>
        <dsp:cNvPr id="0" name=""/>
        <dsp:cNvSpPr/>
      </dsp:nvSpPr>
      <dsp:spPr>
        <a:xfrm>
          <a:off x="3683004" y="3773373"/>
          <a:ext cx="2229627" cy="133777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a:latin typeface="+mn-lt"/>
              <a:cs typeface="Arial"/>
            </a:rPr>
            <a:t>Strengthened Community Services  e.g. Local Area Coordination, community wellbeing services to support people within their communities</a:t>
          </a:r>
        </a:p>
      </dsp:txBody>
      <dsp:txXfrm>
        <a:off x="3683004" y="3773373"/>
        <a:ext cx="2229627" cy="1337776"/>
      </dsp:txXfrm>
    </dsp:sp>
    <dsp:sp modelId="{42AAB046-2E54-4364-8959-4B0EE1D525CF}">
      <dsp:nvSpPr>
        <dsp:cNvPr id="0" name=""/>
        <dsp:cNvSpPr/>
      </dsp:nvSpPr>
      <dsp:spPr>
        <a:xfrm>
          <a:off x="6135594" y="3773373"/>
          <a:ext cx="2229627" cy="133777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a:latin typeface="+mn-lt"/>
              <a:cs typeface="Arial"/>
            </a:rPr>
            <a:t>Delivered 40,776 Common Aliment Scheme consultations  during 2023/24</a:t>
          </a:r>
        </a:p>
      </dsp:txBody>
      <dsp:txXfrm>
        <a:off x="6135594" y="3773373"/>
        <a:ext cx="2229627" cy="1337776"/>
      </dsp:txXfrm>
    </dsp:sp>
    <dsp:sp modelId="{A6274369-30E1-459E-80EB-B32A6B6F5353}">
      <dsp:nvSpPr>
        <dsp:cNvPr id="0" name=""/>
        <dsp:cNvSpPr/>
      </dsp:nvSpPr>
      <dsp:spPr>
        <a:xfrm>
          <a:off x="8588185" y="3773373"/>
          <a:ext cx="2229627" cy="133777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a:latin typeface="+mn-lt"/>
              <a:cs typeface="Arial"/>
            </a:rPr>
            <a:t>Development and roll out of an Intergrated Discharge Hub to streamline processes and improve flow</a:t>
          </a:r>
        </a:p>
      </dsp:txBody>
      <dsp:txXfrm>
        <a:off x="8588185" y="3773373"/>
        <a:ext cx="2229627" cy="133777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BB6923-BB39-4834-861C-CCF03A3090AB}">
      <dsp:nvSpPr>
        <dsp:cNvPr id="0" name=""/>
        <dsp:cNvSpPr/>
      </dsp:nvSpPr>
      <dsp:spPr>
        <a:xfrm>
          <a:off x="3748467" y="3758497"/>
          <a:ext cx="1027133" cy="10271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a:t>Regional Dashboard</a:t>
          </a:r>
        </a:p>
      </dsp:txBody>
      <dsp:txXfrm>
        <a:off x="3898887" y="3908917"/>
        <a:ext cx="726293" cy="726293"/>
      </dsp:txXfrm>
    </dsp:sp>
    <dsp:sp modelId="{F6CEDE5E-D425-4DBA-9530-6862922DF9CF}">
      <dsp:nvSpPr>
        <dsp:cNvPr id="0" name=""/>
        <dsp:cNvSpPr/>
      </dsp:nvSpPr>
      <dsp:spPr>
        <a:xfrm rot="10800000">
          <a:off x="364724" y="4125698"/>
          <a:ext cx="3197637" cy="292733"/>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9899535-C37D-4AC1-B710-D4ACBFBE5019}">
      <dsp:nvSpPr>
        <dsp:cNvPr id="0" name=""/>
        <dsp:cNvSpPr/>
      </dsp:nvSpPr>
      <dsp:spPr>
        <a:xfrm>
          <a:off x="5227" y="3984467"/>
          <a:ext cx="718993" cy="57519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Enhanced Community Care – Acute Clinical Team</a:t>
          </a:r>
        </a:p>
      </dsp:txBody>
      <dsp:txXfrm>
        <a:off x="22074" y="4001314"/>
        <a:ext cx="685299" cy="541500"/>
      </dsp:txXfrm>
    </dsp:sp>
    <dsp:sp modelId="{1B7AC514-A26C-4405-9089-22CFB1AF5CBF}">
      <dsp:nvSpPr>
        <dsp:cNvPr id="0" name=""/>
        <dsp:cNvSpPr/>
      </dsp:nvSpPr>
      <dsp:spPr>
        <a:xfrm rot="11630769">
          <a:off x="431514" y="3575633"/>
          <a:ext cx="3197637" cy="292733"/>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BCC7307-CCAD-449F-95CC-D5B38EF5A295}">
      <dsp:nvSpPr>
        <dsp:cNvPr id="0" name=""/>
        <dsp:cNvSpPr/>
      </dsp:nvSpPr>
      <dsp:spPr>
        <a:xfrm>
          <a:off x="118476" y="3051780"/>
          <a:ext cx="718993" cy="57519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Enhanced Community Care – Virtual Ward</a:t>
          </a:r>
        </a:p>
      </dsp:txBody>
      <dsp:txXfrm>
        <a:off x="135323" y="3068627"/>
        <a:ext cx="685299" cy="541500"/>
      </dsp:txXfrm>
    </dsp:sp>
    <dsp:sp modelId="{DB68637E-709C-474E-9EA5-0C8D0398301B}">
      <dsp:nvSpPr>
        <dsp:cNvPr id="0" name=""/>
        <dsp:cNvSpPr/>
      </dsp:nvSpPr>
      <dsp:spPr>
        <a:xfrm rot="12461538">
          <a:off x="628002" y="3057536"/>
          <a:ext cx="3197637" cy="292733"/>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31B7EFD-A348-4A05-8D3B-1651C60C8B5A}">
      <dsp:nvSpPr>
        <dsp:cNvPr id="0" name=""/>
        <dsp:cNvSpPr/>
      </dsp:nvSpPr>
      <dsp:spPr>
        <a:xfrm>
          <a:off x="451640" y="2173297"/>
          <a:ext cx="718993" cy="57519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Enhanced Community Care – Speciality Palliative Care</a:t>
          </a:r>
        </a:p>
      </dsp:txBody>
      <dsp:txXfrm>
        <a:off x="468487" y="2190144"/>
        <a:ext cx="685299" cy="541500"/>
      </dsp:txXfrm>
    </dsp:sp>
    <dsp:sp modelId="{063F17D7-2692-4A95-8920-DB8FA0FFA68A}">
      <dsp:nvSpPr>
        <dsp:cNvPr id="0" name=""/>
        <dsp:cNvSpPr/>
      </dsp:nvSpPr>
      <dsp:spPr>
        <a:xfrm rot="13292308">
          <a:off x="942770" y="2601516"/>
          <a:ext cx="3197637" cy="292733"/>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81FB912-D20F-4893-B94F-540BF561EBE0}">
      <dsp:nvSpPr>
        <dsp:cNvPr id="0" name=""/>
        <dsp:cNvSpPr/>
      </dsp:nvSpPr>
      <dsp:spPr>
        <a:xfrm>
          <a:off x="985359" y="1400073"/>
          <a:ext cx="718993" cy="57519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28 Day Emergency Readmission Rate (Age 65+)</a:t>
          </a:r>
        </a:p>
      </dsp:txBody>
      <dsp:txXfrm>
        <a:off x="1002206" y="1416920"/>
        <a:ext cx="685299" cy="541500"/>
      </dsp:txXfrm>
    </dsp:sp>
    <dsp:sp modelId="{FA9E736D-1651-41C5-9CCB-19DE6D06C0D4}">
      <dsp:nvSpPr>
        <dsp:cNvPr id="0" name=""/>
        <dsp:cNvSpPr/>
      </dsp:nvSpPr>
      <dsp:spPr>
        <a:xfrm rot="14123077">
          <a:off x="1357523" y="2234077"/>
          <a:ext cx="3197637" cy="292733"/>
        </a:xfrm>
        <a:prstGeom prst="lef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7D4ABF-8A93-40F7-B5D9-0204ABA21C30}">
      <dsp:nvSpPr>
        <dsp:cNvPr id="0" name=""/>
        <dsp:cNvSpPr/>
      </dsp:nvSpPr>
      <dsp:spPr>
        <a:xfrm>
          <a:off x="1688613" y="777044"/>
          <a:ext cx="718993" cy="575194"/>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District Nursing Hours Weekday vs Weekend</a:t>
          </a:r>
        </a:p>
      </dsp:txBody>
      <dsp:txXfrm>
        <a:off x="1705460" y="793891"/>
        <a:ext cx="685299" cy="541500"/>
      </dsp:txXfrm>
    </dsp:sp>
    <dsp:sp modelId="{9DA60056-755B-477E-B63B-3AC46ACD793A}">
      <dsp:nvSpPr>
        <dsp:cNvPr id="0" name=""/>
        <dsp:cNvSpPr/>
      </dsp:nvSpPr>
      <dsp:spPr>
        <a:xfrm rot="14953846">
          <a:off x="1848159" y="1976571"/>
          <a:ext cx="3197637" cy="292733"/>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CB6A5BC-4703-4D21-95E1-325C75B0193C}">
      <dsp:nvSpPr>
        <dsp:cNvPr id="0" name=""/>
        <dsp:cNvSpPr/>
      </dsp:nvSpPr>
      <dsp:spPr>
        <a:xfrm>
          <a:off x="2520532" y="340419"/>
          <a:ext cx="718993" cy="57519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District Nursing Hours – Weekend Trajectory</a:t>
          </a:r>
        </a:p>
      </dsp:txBody>
      <dsp:txXfrm>
        <a:off x="2537379" y="357266"/>
        <a:ext cx="685299" cy="541500"/>
      </dsp:txXfrm>
    </dsp:sp>
    <dsp:sp modelId="{C2277A4F-B798-435B-804E-91AB881AB13C}">
      <dsp:nvSpPr>
        <dsp:cNvPr id="0" name=""/>
        <dsp:cNvSpPr/>
      </dsp:nvSpPr>
      <dsp:spPr>
        <a:xfrm rot="15784615">
          <a:off x="2386162" y="1843965"/>
          <a:ext cx="3197637" cy="292733"/>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07914A4-0A51-4C72-AB8F-4AEF257E4F1D}">
      <dsp:nvSpPr>
        <dsp:cNvPr id="0" name=""/>
        <dsp:cNvSpPr/>
      </dsp:nvSpPr>
      <dsp:spPr>
        <a:xfrm>
          <a:off x="3432768" y="115573"/>
          <a:ext cx="718993" cy="57519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Emergency Medical Admissions (Length of Stay over 21 Days)</a:t>
          </a:r>
        </a:p>
      </dsp:txBody>
      <dsp:txXfrm>
        <a:off x="3449615" y="132420"/>
        <a:ext cx="685299" cy="541500"/>
      </dsp:txXfrm>
    </dsp:sp>
    <dsp:sp modelId="{7240E561-7D7D-43C2-8C66-1E369F7824F0}">
      <dsp:nvSpPr>
        <dsp:cNvPr id="0" name=""/>
        <dsp:cNvSpPr/>
      </dsp:nvSpPr>
      <dsp:spPr>
        <a:xfrm rot="16615385">
          <a:off x="2940267" y="1843965"/>
          <a:ext cx="3197637" cy="292733"/>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EE36099-D0C2-4B55-B385-0C59FB65B1F7}">
      <dsp:nvSpPr>
        <dsp:cNvPr id="0" name=""/>
        <dsp:cNvSpPr/>
      </dsp:nvSpPr>
      <dsp:spPr>
        <a:xfrm>
          <a:off x="4372306" y="115573"/>
          <a:ext cx="718993" cy="57519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Admission Rates 75+</a:t>
          </a:r>
        </a:p>
      </dsp:txBody>
      <dsp:txXfrm>
        <a:off x="4389153" y="132420"/>
        <a:ext cx="685299" cy="541500"/>
      </dsp:txXfrm>
    </dsp:sp>
    <dsp:sp modelId="{6ED1C39C-87C0-48C8-9C70-60A965FA8621}">
      <dsp:nvSpPr>
        <dsp:cNvPr id="0" name=""/>
        <dsp:cNvSpPr/>
      </dsp:nvSpPr>
      <dsp:spPr>
        <a:xfrm rot="17446154">
          <a:off x="3478271" y="1976571"/>
          <a:ext cx="3197637" cy="292733"/>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50612F-9BAD-4A65-AC08-D3A78CF2773B}">
      <dsp:nvSpPr>
        <dsp:cNvPr id="0" name=""/>
        <dsp:cNvSpPr/>
      </dsp:nvSpPr>
      <dsp:spPr>
        <a:xfrm>
          <a:off x="5284542" y="340419"/>
          <a:ext cx="718993" cy="57519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Signal Clinically Optimised Delays (:Live)</a:t>
          </a:r>
        </a:p>
      </dsp:txBody>
      <dsp:txXfrm>
        <a:off x="5301389" y="357266"/>
        <a:ext cx="685299" cy="541500"/>
      </dsp:txXfrm>
    </dsp:sp>
    <dsp:sp modelId="{A1D45027-3F48-4B09-8525-2BDB9CFFE794}">
      <dsp:nvSpPr>
        <dsp:cNvPr id="0" name=""/>
        <dsp:cNvSpPr/>
      </dsp:nvSpPr>
      <dsp:spPr>
        <a:xfrm rot="18276923">
          <a:off x="3968907" y="2234077"/>
          <a:ext cx="3197637" cy="292733"/>
        </a:xfrm>
        <a:prstGeom prst="lef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E1EFAB-BE20-499A-A2F6-3A6C68F7091D}">
      <dsp:nvSpPr>
        <dsp:cNvPr id="0" name=""/>
        <dsp:cNvSpPr/>
      </dsp:nvSpPr>
      <dsp:spPr>
        <a:xfrm>
          <a:off x="6116461" y="777044"/>
          <a:ext cx="718993" cy="575194"/>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Total Pathway of Care Delays</a:t>
          </a:r>
        </a:p>
      </dsp:txBody>
      <dsp:txXfrm>
        <a:off x="6133308" y="793891"/>
        <a:ext cx="685299" cy="541500"/>
      </dsp:txXfrm>
    </dsp:sp>
    <dsp:sp modelId="{90CA1EDB-C2E7-4D21-A17D-5813DACDCDAC}">
      <dsp:nvSpPr>
        <dsp:cNvPr id="0" name=""/>
        <dsp:cNvSpPr/>
      </dsp:nvSpPr>
      <dsp:spPr>
        <a:xfrm rot="19107692">
          <a:off x="4383660" y="2601516"/>
          <a:ext cx="3197637" cy="292733"/>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B678E29-4595-44C1-80D0-6AE9B552E1F5}">
      <dsp:nvSpPr>
        <dsp:cNvPr id="0" name=""/>
        <dsp:cNvSpPr/>
      </dsp:nvSpPr>
      <dsp:spPr>
        <a:xfrm>
          <a:off x="6819715" y="1400073"/>
          <a:ext cx="718993" cy="57519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Days Delayed</a:t>
          </a:r>
        </a:p>
      </dsp:txBody>
      <dsp:txXfrm>
        <a:off x="6836562" y="1416920"/>
        <a:ext cx="685299" cy="541500"/>
      </dsp:txXfrm>
    </dsp:sp>
    <dsp:sp modelId="{BA414E1C-1BAF-4ED5-9527-48FCC5CA1EF2}">
      <dsp:nvSpPr>
        <dsp:cNvPr id="0" name=""/>
        <dsp:cNvSpPr/>
      </dsp:nvSpPr>
      <dsp:spPr>
        <a:xfrm rot="19938462">
          <a:off x="4698428" y="3057536"/>
          <a:ext cx="3197637" cy="292733"/>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6372382-1570-47F9-AA17-4EC4CAAF51F0}">
      <dsp:nvSpPr>
        <dsp:cNvPr id="0" name=""/>
        <dsp:cNvSpPr/>
      </dsp:nvSpPr>
      <dsp:spPr>
        <a:xfrm>
          <a:off x="7353433" y="2173297"/>
          <a:ext cx="718993" cy="57519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kern="1200"/>
            <a:t>Pathway of Care Delays – Assessment Delays Only</a:t>
          </a:r>
        </a:p>
      </dsp:txBody>
      <dsp:txXfrm>
        <a:off x="7370280" y="2190144"/>
        <a:ext cx="685299" cy="541500"/>
      </dsp:txXfrm>
    </dsp:sp>
    <dsp:sp modelId="{73AE0540-9674-4D19-8A36-E7214CF6E84C}">
      <dsp:nvSpPr>
        <dsp:cNvPr id="0" name=""/>
        <dsp:cNvSpPr/>
      </dsp:nvSpPr>
      <dsp:spPr>
        <a:xfrm rot="20769231">
          <a:off x="4894916" y="3575633"/>
          <a:ext cx="3197637" cy="292733"/>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4D122B5-C7F1-4A05-BB23-0B5D5F0017AC}">
      <dsp:nvSpPr>
        <dsp:cNvPr id="0" name=""/>
        <dsp:cNvSpPr/>
      </dsp:nvSpPr>
      <dsp:spPr>
        <a:xfrm>
          <a:off x="7686598" y="3051780"/>
          <a:ext cx="718993" cy="57519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b="1" kern="1200"/>
            <a:t>Long Term Package of Care Waiting Lists – Community and Hospital</a:t>
          </a:r>
        </a:p>
      </dsp:txBody>
      <dsp:txXfrm>
        <a:off x="7703445" y="3068627"/>
        <a:ext cx="685299" cy="541500"/>
      </dsp:txXfrm>
    </dsp:sp>
    <dsp:sp modelId="{D35A75A9-D315-4BD0-84D2-F13DE9208AE6}">
      <dsp:nvSpPr>
        <dsp:cNvPr id="0" name=""/>
        <dsp:cNvSpPr/>
      </dsp:nvSpPr>
      <dsp:spPr>
        <a:xfrm>
          <a:off x="4961706" y="4125698"/>
          <a:ext cx="3197637" cy="292733"/>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E8EBE5-9414-4253-939F-D45A21577E92}">
      <dsp:nvSpPr>
        <dsp:cNvPr id="0" name=""/>
        <dsp:cNvSpPr/>
      </dsp:nvSpPr>
      <dsp:spPr>
        <a:xfrm>
          <a:off x="7799846" y="3984467"/>
          <a:ext cx="718993" cy="57519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GB" sz="700" b="1" kern="1200"/>
            <a:t>Adults Receiving Reablement</a:t>
          </a:r>
        </a:p>
      </dsp:txBody>
      <dsp:txXfrm>
        <a:off x="7816693" y="4001314"/>
        <a:ext cx="685299" cy="541500"/>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7B595C-BD37-4623-9BB1-55FE0774568C}" type="datetimeFigureOut">
              <a:rPr lang="en-GB" smtClean="0"/>
              <a:t>19/11/2024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48837-E859-41FA-83E3-C833DB3E7258}" type="slidenum">
              <a:rPr lang="en-GB" smtClean="0"/>
              <a:t>‹#›</a:t>
            </a:fld>
            <a:endParaRPr lang="en-GB"/>
          </a:p>
        </p:txBody>
      </p:sp>
    </p:spTree>
    <p:extLst>
      <p:ext uri="{BB962C8B-B14F-4D97-AF65-F5344CB8AC3E}">
        <p14:creationId xmlns:p14="http://schemas.microsoft.com/office/powerpoint/2010/main" val="3728651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F48837-E859-41FA-83E3-C833DB3E7258}" type="slidenum">
              <a:rPr lang="en-GB" smtClean="0"/>
              <a:t>7</a:t>
            </a:fld>
            <a:endParaRPr lang="en-GB"/>
          </a:p>
        </p:txBody>
      </p:sp>
    </p:spTree>
    <p:extLst>
      <p:ext uri="{BB962C8B-B14F-4D97-AF65-F5344CB8AC3E}">
        <p14:creationId xmlns:p14="http://schemas.microsoft.com/office/powerpoint/2010/main" val="3586358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F48837-E859-41FA-83E3-C833DB3E7258}" type="slidenum">
              <a:rPr lang="en-GB" smtClean="0"/>
              <a:t>27</a:t>
            </a:fld>
            <a:endParaRPr lang="en-GB"/>
          </a:p>
        </p:txBody>
      </p:sp>
    </p:spTree>
    <p:extLst>
      <p:ext uri="{BB962C8B-B14F-4D97-AF65-F5344CB8AC3E}">
        <p14:creationId xmlns:p14="http://schemas.microsoft.com/office/powerpoint/2010/main" val="614277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F48837-E859-41FA-83E3-C833DB3E7258}" type="slidenum">
              <a:rPr lang="en-GB" smtClean="0"/>
              <a:t>28</a:t>
            </a:fld>
            <a:endParaRPr lang="en-GB"/>
          </a:p>
        </p:txBody>
      </p:sp>
    </p:spTree>
    <p:extLst>
      <p:ext uri="{BB962C8B-B14F-4D97-AF65-F5344CB8AC3E}">
        <p14:creationId xmlns:p14="http://schemas.microsoft.com/office/powerpoint/2010/main" val="3435319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6D9540-18AA-4222-BE37-302629C69331}"/>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2448ECBB-41D2-47E5-84DC-842C771D0074}"/>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07F9B145-E2B3-4214-9439-901D1E845268}"/>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7DA2D4F-7200-433B-96F7-5A4B430672A2}" type="slidenum">
              <a:t>10</a:t>
            </a:fld>
            <a:endParaRPr lang="en-GB" sz="600" b="0" i="0" u="none" strike="noStrike" kern="1200" cap="none" spc="0" baseline="0">
              <a:solidFill>
                <a:srgbClr val="000000"/>
              </a:solidFill>
              <a:uFillTx/>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BD1E5D-A34A-4D58-B946-5642BB874F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4E5C2A-7730-45A2-A25F-A2B5E2D343F3}"/>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B26BD805-0782-4750-A7EA-7FD8973D14AA}"/>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1EFED5B-0C8B-43E0-96AE-64032239695C}" type="slidenum">
              <a:t>11</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F48837-E859-41FA-83E3-C833DB3E7258}" type="slidenum">
              <a:rPr lang="en-GB" smtClean="0"/>
              <a:t>13</a:t>
            </a:fld>
            <a:endParaRPr lang="en-GB"/>
          </a:p>
        </p:txBody>
      </p:sp>
    </p:spTree>
    <p:extLst>
      <p:ext uri="{BB962C8B-B14F-4D97-AF65-F5344CB8AC3E}">
        <p14:creationId xmlns:p14="http://schemas.microsoft.com/office/powerpoint/2010/main" val="1864408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F48837-E859-41FA-83E3-C833DB3E7258}" type="slidenum">
              <a:rPr lang="en-GB" smtClean="0"/>
              <a:t>19</a:t>
            </a:fld>
            <a:endParaRPr lang="en-GB"/>
          </a:p>
        </p:txBody>
      </p:sp>
    </p:spTree>
    <p:extLst>
      <p:ext uri="{BB962C8B-B14F-4D97-AF65-F5344CB8AC3E}">
        <p14:creationId xmlns:p14="http://schemas.microsoft.com/office/powerpoint/2010/main" val="1709726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F48837-E859-41FA-83E3-C833DB3E7258}" type="slidenum">
              <a:rPr lang="en-GB" smtClean="0"/>
              <a:t>20</a:t>
            </a:fld>
            <a:endParaRPr lang="en-GB"/>
          </a:p>
        </p:txBody>
      </p:sp>
    </p:spTree>
    <p:extLst>
      <p:ext uri="{BB962C8B-B14F-4D97-AF65-F5344CB8AC3E}">
        <p14:creationId xmlns:p14="http://schemas.microsoft.com/office/powerpoint/2010/main" val="1985331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F48837-E859-41FA-83E3-C833DB3E7258}" type="slidenum">
              <a:rPr lang="en-GB" smtClean="0"/>
              <a:t>21</a:t>
            </a:fld>
            <a:endParaRPr lang="en-GB"/>
          </a:p>
        </p:txBody>
      </p:sp>
    </p:spTree>
    <p:extLst>
      <p:ext uri="{BB962C8B-B14F-4D97-AF65-F5344CB8AC3E}">
        <p14:creationId xmlns:p14="http://schemas.microsoft.com/office/powerpoint/2010/main" val="17503444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BF48837-E859-41FA-83E3-C833DB3E7258}" type="slidenum">
              <a:rPr lang="en-GB" smtClean="0"/>
              <a:t>24</a:t>
            </a:fld>
            <a:endParaRPr lang="en-GB"/>
          </a:p>
        </p:txBody>
      </p:sp>
    </p:spTree>
    <p:extLst>
      <p:ext uri="{BB962C8B-B14F-4D97-AF65-F5344CB8AC3E}">
        <p14:creationId xmlns:p14="http://schemas.microsoft.com/office/powerpoint/2010/main" val="2963493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F48837-E859-41FA-83E3-C833DB3E7258}" type="slidenum">
              <a:rPr lang="en-GB" smtClean="0"/>
              <a:t>26</a:t>
            </a:fld>
            <a:endParaRPr lang="en-GB"/>
          </a:p>
        </p:txBody>
      </p:sp>
    </p:spTree>
    <p:extLst>
      <p:ext uri="{BB962C8B-B14F-4D97-AF65-F5344CB8AC3E}">
        <p14:creationId xmlns:p14="http://schemas.microsoft.com/office/powerpoint/2010/main" val="2447491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0DC060D-87A4-6C91-BBDA-EDA2EF4EA222}"/>
              </a:ext>
            </a:extLst>
          </p:cNvPr>
          <p:cNvSpPr>
            <a:spLocks noGrp="1"/>
          </p:cNvSpPr>
          <p:nvPr>
            <p:ph type="dt" sz="half" idx="10"/>
          </p:nvPr>
        </p:nvSpPr>
        <p:spPr/>
        <p:txBody>
          <a:bodyPr/>
          <a:lstStyle>
            <a:lvl1pPr>
              <a:defRPr/>
            </a:lvl1pPr>
          </a:lstStyle>
          <a:p>
            <a:fld id="{CF370108-F274-411A-8AAE-223441C7C57E}" type="datetime1">
              <a:rPr lang="en-GB" smtClean="0"/>
              <a:t>19/11/2024</a:t>
            </a:fld>
            <a:endParaRPr lang="en-GB"/>
          </a:p>
        </p:txBody>
      </p:sp>
      <p:sp>
        <p:nvSpPr>
          <p:cNvPr id="5" name="Footer Placeholder 4">
            <a:extLst>
              <a:ext uri="{FF2B5EF4-FFF2-40B4-BE49-F238E27FC236}">
                <a16:creationId xmlns:a16="http://schemas.microsoft.com/office/drawing/2014/main" id="{4C7D061D-FD2D-D4D3-7117-165B8054381A}"/>
              </a:ext>
            </a:extLst>
          </p:cNvPr>
          <p:cNvSpPr>
            <a:spLocks noGrp="1"/>
          </p:cNvSpPr>
          <p:nvPr>
            <p:ph type="ftr" sz="quarter" idx="11"/>
          </p:nvPr>
        </p:nvSpPr>
        <p:spPr/>
        <p:txBody>
          <a:bodyPr/>
          <a:lstStyle>
            <a:lvl1pPr>
              <a:defRPr/>
            </a:lvl1pPr>
          </a:lstStyle>
          <a:p>
            <a:endParaRPr lang="en-GB"/>
          </a:p>
        </p:txBody>
      </p:sp>
      <p:sp>
        <p:nvSpPr>
          <p:cNvPr id="6" name="Slide Number Placeholder 5">
            <a:extLst>
              <a:ext uri="{FF2B5EF4-FFF2-40B4-BE49-F238E27FC236}">
                <a16:creationId xmlns:a16="http://schemas.microsoft.com/office/drawing/2014/main" id="{3BA13199-6D70-76F0-977D-045AFC6520D5}"/>
              </a:ext>
            </a:extLst>
          </p:cNvPr>
          <p:cNvSpPr>
            <a:spLocks noGrp="1"/>
          </p:cNvSpPr>
          <p:nvPr>
            <p:ph type="sldNum" sz="quarter" idx="12"/>
          </p:nvPr>
        </p:nvSpPr>
        <p:spPr/>
        <p:txBody>
          <a:bodyPr/>
          <a:lstStyle>
            <a:lvl1pPr>
              <a:defRPr/>
            </a:lvl1pPr>
          </a:lstStyle>
          <a:p>
            <a:fld id="{C111E8E7-9785-4DD0-A4C3-365E263951EF}" type="slidenum">
              <a:rPr lang="en-GB" smtClean="0"/>
              <a:t>‹#›</a:t>
            </a:fld>
            <a:endParaRPr lang="en-GB"/>
          </a:p>
        </p:txBody>
      </p:sp>
    </p:spTree>
    <p:extLst>
      <p:ext uri="{BB962C8B-B14F-4D97-AF65-F5344CB8AC3E}">
        <p14:creationId xmlns:p14="http://schemas.microsoft.com/office/powerpoint/2010/main" val="1179480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47722F-8EB5-D36F-CF16-7967C243092A}"/>
              </a:ext>
            </a:extLst>
          </p:cNvPr>
          <p:cNvSpPr>
            <a:spLocks noGrp="1"/>
          </p:cNvSpPr>
          <p:nvPr>
            <p:ph type="dt" sz="half" idx="10"/>
          </p:nvPr>
        </p:nvSpPr>
        <p:spPr/>
        <p:txBody>
          <a:bodyPr/>
          <a:lstStyle>
            <a:lvl1pPr>
              <a:defRPr/>
            </a:lvl1pPr>
          </a:lstStyle>
          <a:p>
            <a:fld id="{87CADD38-9125-4ECE-984A-E6E14E1A6FB8}" type="datetime1">
              <a:rPr lang="en-GB" smtClean="0"/>
              <a:t>19/11/2024</a:t>
            </a:fld>
            <a:endParaRPr lang="en-GB"/>
          </a:p>
        </p:txBody>
      </p:sp>
      <p:sp>
        <p:nvSpPr>
          <p:cNvPr id="5" name="Footer Placeholder 4">
            <a:extLst>
              <a:ext uri="{FF2B5EF4-FFF2-40B4-BE49-F238E27FC236}">
                <a16:creationId xmlns:a16="http://schemas.microsoft.com/office/drawing/2014/main" id="{C5F3E08C-0658-115E-7334-102CF0774927}"/>
              </a:ext>
            </a:extLst>
          </p:cNvPr>
          <p:cNvSpPr>
            <a:spLocks noGrp="1"/>
          </p:cNvSpPr>
          <p:nvPr>
            <p:ph type="ftr" sz="quarter" idx="11"/>
          </p:nvPr>
        </p:nvSpPr>
        <p:spPr/>
        <p:txBody>
          <a:bodyPr/>
          <a:lstStyle>
            <a:lvl1pPr>
              <a:defRPr/>
            </a:lvl1pPr>
          </a:lstStyle>
          <a:p>
            <a:endParaRPr lang="en-GB"/>
          </a:p>
        </p:txBody>
      </p:sp>
      <p:sp>
        <p:nvSpPr>
          <p:cNvPr id="6" name="Slide Number Placeholder 5">
            <a:extLst>
              <a:ext uri="{FF2B5EF4-FFF2-40B4-BE49-F238E27FC236}">
                <a16:creationId xmlns:a16="http://schemas.microsoft.com/office/drawing/2014/main" id="{EDEA8F7B-0EB8-F5EE-414E-9C46331994DA}"/>
              </a:ext>
            </a:extLst>
          </p:cNvPr>
          <p:cNvSpPr>
            <a:spLocks noGrp="1"/>
          </p:cNvSpPr>
          <p:nvPr>
            <p:ph type="sldNum" sz="quarter" idx="12"/>
          </p:nvPr>
        </p:nvSpPr>
        <p:spPr/>
        <p:txBody>
          <a:bodyPr/>
          <a:lstStyle>
            <a:lvl1pPr>
              <a:defRPr/>
            </a:lvl1pPr>
          </a:lstStyle>
          <a:p>
            <a:fld id="{C111E8E7-9785-4DD0-A4C3-365E263951EF}" type="slidenum">
              <a:rPr lang="en-GB" smtClean="0"/>
              <a:t>‹#›</a:t>
            </a:fld>
            <a:endParaRPr lang="en-GB"/>
          </a:p>
        </p:txBody>
      </p:sp>
    </p:spTree>
    <p:extLst>
      <p:ext uri="{BB962C8B-B14F-4D97-AF65-F5344CB8AC3E}">
        <p14:creationId xmlns:p14="http://schemas.microsoft.com/office/powerpoint/2010/main" val="1239375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4BDF9E-E83E-2A36-3B29-828114860F9F}"/>
              </a:ext>
            </a:extLst>
          </p:cNvPr>
          <p:cNvSpPr>
            <a:spLocks noGrp="1"/>
          </p:cNvSpPr>
          <p:nvPr>
            <p:ph type="dt" sz="half" idx="10"/>
          </p:nvPr>
        </p:nvSpPr>
        <p:spPr/>
        <p:txBody>
          <a:bodyPr/>
          <a:lstStyle>
            <a:lvl1pPr>
              <a:defRPr/>
            </a:lvl1pPr>
          </a:lstStyle>
          <a:p>
            <a:fld id="{2A83793F-7514-452D-8BE9-7280F1F4BBA9}" type="datetime1">
              <a:rPr lang="en-GB" smtClean="0"/>
              <a:t>19/11/2024</a:t>
            </a:fld>
            <a:endParaRPr lang="en-GB"/>
          </a:p>
        </p:txBody>
      </p:sp>
      <p:sp>
        <p:nvSpPr>
          <p:cNvPr id="5" name="Footer Placeholder 4">
            <a:extLst>
              <a:ext uri="{FF2B5EF4-FFF2-40B4-BE49-F238E27FC236}">
                <a16:creationId xmlns:a16="http://schemas.microsoft.com/office/drawing/2014/main" id="{6E182AB4-60DA-DA4F-865F-DA75BD33B74A}"/>
              </a:ext>
            </a:extLst>
          </p:cNvPr>
          <p:cNvSpPr>
            <a:spLocks noGrp="1"/>
          </p:cNvSpPr>
          <p:nvPr>
            <p:ph type="ftr" sz="quarter" idx="11"/>
          </p:nvPr>
        </p:nvSpPr>
        <p:spPr/>
        <p:txBody>
          <a:bodyPr/>
          <a:lstStyle>
            <a:lvl1pPr>
              <a:defRPr/>
            </a:lvl1pPr>
          </a:lstStyle>
          <a:p>
            <a:endParaRPr lang="en-GB"/>
          </a:p>
        </p:txBody>
      </p:sp>
      <p:sp>
        <p:nvSpPr>
          <p:cNvPr id="6" name="Slide Number Placeholder 5">
            <a:extLst>
              <a:ext uri="{FF2B5EF4-FFF2-40B4-BE49-F238E27FC236}">
                <a16:creationId xmlns:a16="http://schemas.microsoft.com/office/drawing/2014/main" id="{E236692F-060A-E683-FC78-3E91E8BC145C}"/>
              </a:ext>
            </a:extLst>
          </p:cNvPr>
          <p:cNvSpPr>
            <a:spLocks noGrp="1"/>
          </p:cNvSpPr>
          <p:nvPr>
            <p:ph type="sldNum" sz="quarter" idx="12"/>
          </p:nvPr>
        </p:nvSpPr>
        <p:spPr/>
        <p:txBody>
          <a:bodyPr/>
          <a:lstStyle>
            <a:lvl1pPr>
              <a:defRPr/>
            </a:lvl1pPr>
          </a:lstStyle>
          <a:p>
            <a:fld id="{C111E8E7-9785-4DD0-A4C3-365E263951EF}" type="slidenum">
              <a:rPr lang="en-GB" smtClean="0"/>
              <a:t>‹#›</a:t>
            </a:fld>
            <a:endParaRPr lang="en-GB"/>
          </a:p>
        </p:txBody>
      </p:sp>
    </p:spTree>
    <p:extLst>
      <p:ext uri="{BB962C8B-B14F-4D97-AF65-F5344CB8AC3E}">
        <p14:creationId xmlns:p14="http://schemas.microsoft.com/office/powerpoint/2010/main" val="29478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2" name="Content Placeholder 1">
            <a:extLst>
              <a:ext uri="{FF2B5EF4-FFF2-40B4-BE49-F238E27FC236}">
                <a16:creationId xmlns:a16="http://schemas.microsoft.com/office/drawing/2014/main" id="{7A75DBE8-B030-44D5-0D09-F0EDE900D3B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4288"/>
            <a:ext cx="122174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8240797"/>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pic>
        <p:nvPicPr>
          <p:cNvPr id="2" name="Content Placeholder 1">
            <a:extLst>
              <a:ext uri="{FF2B5EF4-FFF2-40B4-BE49-F238E27FC236}">
                <a16:creationId xmlns:a16="http://schemas.microsoft.com/office/drawing/2014/main" id="{ADF7CFAE-7E19-0F75-14F6-10832696DBD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3934" y="-80963"/>
            <a:ext cx="12479867" cy="693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6589722"/>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13E5C8E2-C270-DD0B-7D14-1FBE63DB39E8}"/>
              </a:ext>
            </a:extLst>
          </p:cNvPr>
          <p:cNvSpPr>
            <a:spLocks noGrp="1"/>
          </p:cNvSpPr>
          <p:nvPr>
            <p:ph type="dt" sz="half" idx="10"/>
          </p:nvPr>
        </p:nvSpPr>
        <p:spPr/>
        <p:txBody>
          <a:bodyPr/>
          <a:lstStyle>
            <a:lvl1pPr>
              <a:defRPr/>
            </a:lvl1pPr>
          </a:lstStyle>
          <a:p>
            <a:fld id="{94C477DC-0375-4F25-9484-2844631B6091}" type="datetime1">
              <a:rPr lang="en-GB" smtClean="0"/>
              <a:t>19/11/2024</a:t>
            </a:fld>
            <a:endParaRPr lang="en-GB"/>
          </a:p>
        </p:txBody>
      </p:sp>
      <p:sp>
        <p:nvSpPr>
          <p:cNvPr id="6" name="Footer Placeholder 4">
            <a:extLst>
              <a:ext uri="{FF2B5EF4-FFF2-40B4-BE49-F238E27FC236}">
                <a16:creationId xmlns:a16="http://schemas.microsoft.com/office/drawing/2014/main" id="{1148CB5A-F896-FA01-1AEC-490D89A2F019}"/>
              </a:ext>
            </a:extLst>
          </p:cNvPr>
          <p:cNvSpPr>
            <a:spLocks noGrp="1"/>
          </p:cNvSpPr>
          <p:nvPr>
            <p:ph type="ftr" sz="quarter" idx="11"/>
          </p:nvPr>
        </p:nvSpPr>
        <p:spPr/>
        <p:txBody>
          <a:bodyPr/>
          <a:lstStyle>
            <a:lvl1pPr>
              <a:defRPr/>
            </a:lvl1pPr>
          </a:lstStyle>
          <a:p>
            <a:endParaRPr lang="en-GB"/>
          </a:p>
        </p:txBody>
      </p:sp>
      <p:sp>
        <p:nvSpPr>
          <p:cNvPr id="7" name="Slide Number Placeholder 5">
            <a:extLst>
              <a:ext uri="{FF2B5EF4-FFF2-40B4-BE49-F238E27FC236}">
                <a16:creationId xmlns:a16="http://schemas.microsoft.com/office/drawing/2014/main" id="{CF1354D5-83B0-C035-8FBD-CBDDAE76FE00}"/>
              </a:ext>
            </a:extLst>
          </p:cNvPr>
          <p:cNvSpPr>
            <a:spLocks noGrp="1"/>
          </p:cNvSpPr>
          <p:nvPr>
            <p:ph type="sldNum" sz="quarter" idx="12"/>
          </p:nvPr>
        </p:nvSpPr>
        <p:spPr/>
        <p:txBody>
          <a:bodyPr/>
          <a:lstStyle>
            <a:lvl1pPr>
              <a:defRPr/>
            </a:lvl1pPr>
          </a:lstStyle>
          <a:p>
            <a:fld id="{C111E8E7-9785-4DD0-A4C3-365E263951EF}" type="slidenum">
              <a:rPr lang="en-GB" smtClean="0"/>
              <a:t>‹#›</a:t>
            </a:fld>
            <a:endParaRPr lang="en-GB"/>
          </a:p>
        </p:txBody>
      </p:sp>
    </p:spTree>
    <p:extLst>
      <p:ext uri="{BB962C8B-B14F-4D97-AF65-F5344CB8AC3E}">
        <p14:creationId xmlns:p14="http://schemas.microsoft.com/office/powerpoint/2010/main" val="603687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21A5E9D4-9BB6-DA97-16AD-4652F0FBEC8F}"/>
              </a:ext>
            </a:extLst>
          </p:cNvPr>
          <p:cNvSpPr>
            <a:spLocks noGrp="1"/>
          </p:cNvSpPr>
          <p:nvPr>
            <p:ph type="dt" sz="half" idx="10"/>
          </p:nvPr>
        </p:nvSpPr>
        <p:spPr/>
        <p:txBody>
          <a:bodyPr/>
          <a:lstStyle>
            <a:lvl1pPr>
              <a:defRPr/>
            </a:lvl1pPr>
          </a:lstStyle>
          <a:p>
            <a:fld id="{DDA2F282-6FFC-4CED-A182-5112E92026E1}" type="datetime1">
              <a:rPr lang="en-GB" smtClean="0"/>
              <a:t>19/11/2024</a:t>
            </a:fld>
            <a:endParaRPr lang="en-GB"/>
          </a:p>
        </p:txBody>
      </p:sp>
      <p:sp>
        <p:nvSpPr>
          <p:cNvPr id="8" name="Footer Placeholder 4">
            <a:extLst>
              <a:ext uri="{FF2B5EF4-FFF2-40B4-BE49-F238E27FC236}">
                <a16:creationId xmlns:a16="http://schemas.microsoft.com/office/drawing/2014/main" id="{4081C4C2-EFB7-5FF3-C79B-C43512BD4465}"/>
              </a:ext>
            </a:extLst>
          </p:cNvPr>
          <p:cNvSpPr>
            <a:spLocks noGrp="1"/>
          </p:cNvSpPr>
          <p:nvPr>
            <p:ph type="ftr" sz="quarter" idx="11"/>
          </p:nvPr>
        </p:nvSpPr>
        <p:spPr/>
        <p:txBody>
          <a:bodyPr/>
          <a:lstStyle>
            <a:lvl1pPr>
              <a:defRPr/>
            </a:lvl1pPr>
          </a:lstStyle>
          <a:p>
            <a:endParaRPr lang="en-GB"/>
          </a:p>
        </p:txBody>
      </p:sp>
      <p:sp>
        <p:nvSpPr>
          <p:cNvPr id="9" name="Slide Number Placeholder 5">
            <a:extLst>
              <a:ext uri="{FF2B5EF4-FFF2-40B4-BE49-F238E27FC236}">
                <a16:creationId xmlns:a16="http://schemas.microsoft.com/office/drawing/2014/main" id="{FF5F1E1D-73DF-7E00-EFC4-C3451FA17AE5}"/>
              </a:ext>
            </a:extLst>
          </p:cNvPr>
          <p:cNvSpPr>
            <a:spLocks noGrp="1"/>
          </p:cNvSpPr>
          <p:nvPr>
            <p:ph type="sldNum" sz="quarter" idx="12"/>
          </p:nvPr>
        </p:nvSpPr>
        <p:spPr/>
        <p:txBody>
          <a:bodyPr/>
          <a:lstStyle>
            <a:lvl1pPr>
              <a:defRPr/>
            </a:lvl1pPr>
          </a:lstStyle>
          <a:p>
            <a:fld id="{C111E8E7-9785-4DD0-A4C3-365E263951EF}" type="slidenum">
              <a:rPr lang="en-GB" smtClean="0"/>
              <a:t>‹#›</a:t>
            </a:fld>
            <a:endParaRPr lang="en-GB"/>
          </a:p>
        </p:txBody>
      </p:sp>
    </p:spTree>
    <p:extLst>
      <p:ext uri="{BB962C8B-B14F-4D97-AF65-F5344CB8AC3E}">
        <p14:creationId xmlns:p14="http://schemas.microsoft.com/office/powerpoint/2010/main" val="287734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8598F6C9-808D-A3F9-6268-997C6171370C}"/>
              </a:ext>
            </a:extLst>
          </p:cNvPr>
          <p:cNvSpPr>
            <a:spLocks noGrp="1"/>
          </p:cNvSpPr>
          <p:nvPr>
            <p:ph type="dt" sz="half" idx="10"/>
          </p:nvPr>
        </p:nvSpPr>
        <p:spPr/>
        <p:txBody>
          <a:bodyPr/>
          <a:lstStyle>
            <a:lvl1pPr>
              <a:defRPr/>
            </a:lvl1pPr>
          </a:lstStyle>
          <a:p>
            <a:fld id="{980C1EA5-7369-41E7-B631-0A2358A8F2DF}" type="datetime1">
              <a:rPr lang="en-GB" smtClean="0"/>
              <a:t>19/11/2024</a:t>
            </a:fld>
            <a:endParaRPr lang="en-GB"/>
          </a:p>
        </p:txBody>
      </p:sp>
      <p:sp>
        <p:nvSpPr>
          <p:cNvPr id="4" name="Footer Placeholder 4">
            <a:extLst>
              <a:ext uri="{FF2B5EF4-FFF2-40B4-BE49-F238E27FC236}">
                <a16:creationId xmlns:a16="http://schemas.microsoft.com/office/drawing/2014/main" id="{210A35D9-7169-CA2D-B081-92E8DDE93DED}"/>
              </a:ext>
            </a:extLst>
          </p:cNvPr>
          <p:cNvSpPr>
            <a:spLocks noGrp="1"/>
          </p:cNvSpPr>
          <p:nvPr>
            <p:ph type="ftr" sz="quarter" idx="11"/>
          </p:nvPr>
        </p:nvSpPr>
        <p:spPr/>
        <p:txBody>
          <a:bodyPr/>
          <a:lstStyle>
            <a:lvl1pPr>
              <a:defRPr/>
            </a:lvl1pPr>
          </a:lstStyle>
          <a:p>
            <a:endParaRPr lang="en-GB"/>
          </a:p>
        </p:txBody>
      </p:sp>
      <p:sp>
        <p:nvSpPr>
          <p:cNvPr id="5" name="Slide Number Placeholder 5">
            <a:extLst>
              <a:ext uri="{FF2B5EF4-FFF2-40B4-BE49-F238E27FC236}">
                <a16:creationId xmlns:a16="http://schemas.microsoft.com/office/drawing/2014/main" id="{9D30A75D-40A4-A73D-A078-32C300A63EB9}"/>
              </a:ext>
            </a:extLst>
          </p:cNvPr>
          <p:cNvSpPr>
            <a:spLocks noGrp="1"/>
          </p:cNvSpPr>
          <p:nvPr>
            <p:ph type="sldNum" sz="quarter" idx="12"/>
          </p:nvPr>
        </p:nvSpPr>
        <p:spPr/>
        <p:txBody>
          <a:bodyPr/>
          <a:lstStyle>
            <a:lvl1pPr>
              <a:defRPr/>
            </a:lvl1pPr>
          </a:lstStyle>
          <a:p>
            <a:fld id="{C111E8E7-9785-4DD0-A4C3-365E263951EF}" type="slidenum">
              <a:rPr lang="en-GB" smtClean="0"/>
              <a:t>‹#›</a:t>
            </a:fld>
            <a:endParaRPr lang="en-GB"/>
          </a:p>
        </p:txBody>
      </p:sp>
    </p:spTree>
    <p:extLst>
      <p:ext uri="{BB962C8B-B14F-4D97-AF65-F5344CB8AC3E}">
        <p14:creationId xmlns:p14="http://schemas.microsoft.com/office/powerpoint/2010/main" val="130142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02DD781-8F19-95F1-35A1-0AB322FB631E}"/>
              </a:ext>
            </a:extLst>
          </p:cNvPr>
          <p:cNvSpPr>
            <a:spLocks noGrp="1"/>
          </p:cNvSpPr>
          <p:nvPr>
            <p:ph type="dt" sz="half" idx="10"/>
          </p:nvPr>
        </p:nvSpPr>
        <p:spPr/>
        <p:txBody>
          <a:bodyPr/>
          <a:lstStyle>
            <a:lvl1pPr>
              <a:defRPr/>
            </a:lvl1pPr>
          </a:lstStyle>
          <a:p>
            <a:fld id="{5451CD02-819C-45C8-A2C0-00F1E41067F8}" type="datetime1">
              <a:rPr lang="en-GB" smtClean="0"/>
              <a:t>19/11/2024</a:t>
            </a:fld>
            <a:endParaRPr lang="en-GB"/>
          </a:p>
        </p:txBody>
      </p:sp>
      <p:sp>
        <p:nvSpPr>
          <p:cNvPr id="3" name="Footer Placeholder 4">
            <a:extLst>
              <a:ext uri="{FF2B5EF4-FFF2-40B4-BE49-F238E27FC236}">
                <a16:creationId xmlns:a16="http://schemas.microsoft.com/office/drawing/2014/main" id="{8AC7DD1B-0601-8E7B-8EB5-BF9E330E4F8B}"/>
              </a:ext>
            </a:extLst>
          </p:cNvPr>
          <p:cNvSpPr>
            <a:spLocks noGrp="1"/>
          </p:cNvSpPr>
          <p:nvPr>
            <p:ph type="ftr" sz="quarter" idx="11"/>
          </p:nvPr>
        </p:nvSpPr>
        <p:spPr/>
        <p:txBody>
          <a:bodyPr/>
          <a:lstStyle>
            <a:lvl1pPr>
              <a:defRPr/>
            </a:lvl1pPr>
          </a:lstStyle>
          <a:p>
            <a:endParaRPr lang="en-GB"/>
          </a:p>
        </p:txBody>
      </p:sp>
      <p:sp>
        <p:nvSpPr>
          <p:cNvPr id="4" name="Slide Number Placeholder 5">
            <a:extLst>
              <a:ext uri="{FF2B5EF4-FFF2-40B4-BE49-F238E27FC236}">
                <a16:creationId xmlns:a16="http://schemas.microsoft.com/office/drawing/2014/main" id="{E30F038C-341D-815C-E4BE-FF6B50257037}"/>
              </a:ext>
            </a:extLst>
          </p:cNvPr>
          <p:cNvSpPr>
            <a:spLocks noGrp="1"/>
          </p:cNvSpPr>
          <p:nvPr>
            <p:ph type="sldNum" sz="quarter" idx="12"/>
          </p:nvPr>
        </p:nvSpPr>
        <p:spPr/>
        <p:txBody>
          <a:bodyPr/>
          <a:lstStyle>
            <a:lvl1pPr>
              <a:defRPr/>
            </a:lvl1pPr>
          </a:lstStyle>
          <a:p>
            <a:fld id="{C111E8E7-9785-4DD0-A4C3-365E263951EF}" type="slidenum">
              <a:rPr lang="en-GB" smtClean="0"/>
              <a:t>‹#›</a:t>
            </a:fld>
            <a:endParaRPr lang="en-GB"/>
          </a:p>
        </p:txBody>
      </p:sp>
    </p:spTree>
    <p:extLst>
      <p:ext uri="{BB962C8B-B14F-4D97-AF65-F5344CB8AC3E}">
        <p14:creationId xmlns:p14="http://schemas.microsoft.com/office/powerpoint/2010/main" val="1335765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30C7C39-456D-102D-E0D9-606D92ECE0F4}"/>
              </a:ext>
            </a:extLst>
          </p:cNvPr>
          <p:cNvSpPr>
            <a:spLocks noGrp="1"/>
          </p:cNvSpPr>
          <p:nvPr>
            <p:ph type="dt" sz="half" idx="10"/>
          </p:nvPr>
        </p:nvSpPr>
        <p:spPr/>
        <p:txBody>
          <a:bodyPr/>
          <a:lstStyle>
            <a:lvl1pPr>
              <a:defRPr/>
            </a:lvl1pPr>
          </a:lstStyle>
          <a:p>
            <a:fld id="{D8ED7872-4CA9-408A-BE86-979A37ABA82C}" type="datetime1">
              <a:rPr lang="en-GB" smtClean="0"/>
              <a:t>19/11/2024</a:t>
            </a:fld>
            <a:endParaRPr lang="en-GB"/>
          </a:p>
        </p:txBody>
      </p:sp>
      <p:sp>
        <p:nvSpPr>
          <p:cNvPr id="6" name="Footer Placeholder 4">
            <a:extLst>
              <a:ext uri="{FF2B5EF4-FFF2-40B4-BE49-F238E27FC236}">
                <a16:creationId xmlns:a16="http://schemas.microsoft.com/office/drawing/2014/main" id="{5D5CC5BC-45A4-4589-0F8C-4ED9EAA6F814}"/>
              </a:ext>
            </a:extLst>
          </p:cNvPr>
          <p:cNvSpPr>
            <a:spLocks noGrp="1"/>
          </p:cNvSpPr>
          <p:nvPr>
            <p:ph type="ftr" sz="quarter" idx="11"/>
          </p:nvPr>
        </p:nvSpPr>
        <p:spPr/>
        <p:txBody>
          <a:bodyPr/>
          <a:lstStyle>
            <a:lvl1pPr>
              <a:defRPr/>
            </a:lvl1pPr>
          </a:lstStyle>
          <a:p>
            <a:endParaRPr lang="en-GB"/>
          </a:p>
        </p:txBody>
      </p:sp>
      <p:sp>
        <p:nvSpPr>
          <p:cNvPr id="7" name="Slide Number Placeholder 5">
            <a:extLst>
              <a:ext uri="{FF2B5EF4-FFF2-40B4-BE49-F238E27FC236}">
                <a16:creationId xmlns:a16="http://schemas.microsoft.com/office/drawing/2014/main" id="{F9A27B7E-2248-5D40-1AC8-E476D9BCB313}"/>
              </a:ext>
            </a:extLst>
          </p:cNvPr>
          <p:cNvSpPr>
            <a:spLocks noGrp="1"/>
          </p:cNvSpPr>
          <p:nvPr>
            <p:ph type="sldNum" sz="quarter" idx="12"/>
          </p:nvPr>
        </p:nvSpPr>
        <p:spPr/>
        <p:txBody>
          <a:bodyPr/>
          <a:lstStyle>
            <a:lvl1pPr>
              <a:defRPr/>
            </a:lvl1pPr>
          </a:lstStyle>
          <a:p>
            <a:fld id="{C111E8E7-9785-4DD0-A4C3-365E263951EF}" type="slidenum">
              <a:rPr lang="en-GB" smtClean="0"/>
              <a:t>‹#›</a:t>
            </a:fld>
            <a:endParaRPr lang="en-GB"/>
          </a:p>
        </p:txBody>
      </p:sp>
    </p:spTree>
    <p:extLst>
      <p:ext uri="{BB962C8B-B14F-4D97-AF65-F5344CB8AC3E}">
        <p14:creationId xmlns:p14="http://schemas.microsoft.com/office/powerpoint/2010/main" val="1646476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3B5D0233-0216-B7A4-70B3-2F5D9B5B2923}"/>
              </a:ext>
            </a:extLst>
          </p:cNvPr>
          <p:cNvSpPr>
            <a:spLocks noGrp="1"/>
          </p:cNvSpPr>
          <p:nvPr>
            <p:ph type="dt" sz="half" idx="10"/>
          </p:nvPr>
        </p:nvSpPr>
        <p:spPr/>
        <p:txBody>
          <a:bodyPr/>
          <a:lstStyle>
            <a:lvl1pPr>
              <a:defRPr/>
            </a:lvl1pPr>
          </a:lstStyle>
          <a:p>
            <a:fld id="{89240FCB-0ECA-4A83-91DE-441684709D75}" type="datetime1">
              <a:rPr lang="en-GB" smtClean="0"/>
              <a:t>19/11/2024</a:t>
            </a:fld>
            <a:endParaRPr lang="en-GB"/>
          </a:p>
        </p:txBody>
      </p:sp>
      <p:sp>
        <p:nvSpPr>
          <p:cNvPr id="6" name="Footer Placeholder 4">
            <a:extLst>
              <a:ext uri="{FF2B5EF4-FFF2-40B4-BE49-F238E27FC236}">
                <a16:creationId xmlns:a16="http://schemas.microsoft.com/office/drawing/2014/main" id="{3A585746-41DC-9CC1-3201-52B35A480F52}"/>
              </a:ext>
            </a:extLst>
          </p:cNvPr>
          <p:cNvSpPr>
            <a:spLocks noGrp="1"/>
          </p:cNvSpPr>
          <p:nvPr>
            <p:ph type="ftr" sz="quarter" idx="11"/>
          </p:nvPr>
        </p:nvSpPr>
        <p:spPr/>
        <p:txBody>
          <a:bodyPr/>
          <a:lstStyle>
            <a:lvl1pPr>
              <a:defRPr/>
            </a:lvl1pPr>
          </a:lstStyle>
          <a:p>
            <a:endParaRPr lang="en-GB"/>
          </a:p>
        </p:txBody>
      </p:sp>
      <p:sp>
        <p:nvSpPr>
          <p:cNvPr id="7" name="Slide Number Placeholder 5">
            <a:extLst>
              <a:ext uri="{FF2B5EF4-FFF2-40B4-BE49-F238E27FC236}">
                <a16:creationId xmlns:a16="http://schemas.microsoft.com/office/drawing/2014/main" id="{8F516825-02B6-1565-DBF7-CBCADD673786}"/>
              </a:ext>
            </a:extLst>
          </p:cNvPr>
          <p:cNvSpPr>
            <a:spLocks noGrp="1"/>
          </p:cNvSpPr>
          <p:nvPr>
            <p:ph type="sldNum" sz="quarter" idx="12"/>
          </p:nvPr>
        </p:nvSpPr>
        <p:spPr/>
        <p:txBody>
          <a:bodyPr/>
          <a:lstStyle>
            <a:lvl1pPr>
              <a:defRPr/>
            </a:lvl1pPr>
          </a:lstStyle>
          <a:p>
            <a:fld id="{C111E8E7-9785-4DD0-A4C3-365E263951EF}" type="slidenum">
              <a:rPr lang="en-GB" smtClean="0"/>
              <a:t>‹#›</a:t>
            </a:fld>
            <a:endParaRPr lang="en-GB"/>
          </a:p>
        </p:txBody>
      </p:sp>
    </p:spTree>
    <p:extLst>
      <p:ext uri="{BB962C8B-B14F-4D97-AF65-F5344CB8AC3E}">
        <p14:creationId xmlns:p14="http://schemas.microsoft.com/office/powerpoint/2010/main" val="2924867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F3001863-F3C4-4C17-42C3-1723DD74AA5D}"/>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D1CA8ACF-6F92-AEEF-95E5-6EBE98CDA428}"/>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884DAE6C-36EE-131B-2E2C-9F6F14067DF5}"/>
              </a:ext>
            </a:extLst>
          </p:cNvPr>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defRPr>
            </a:lvl1pPr>
          </a:lstStyle>
          <a:p>
            <a:fld id="{BF41D68C-141A-422B-A8A1-73E76562384B}" type="datetime1">
              <a:rPr lang="en-GB" smtClean="0"/>
              <a:t>19/11/2024</a:t>
            </a:fld>
            <a:endParaRPr lang="en-GB"/>
          </a:p>
        </p:txBody>
      </p:sp>
      <p:sp>
        <p:nvSpPr>
          <p:cNvPr id="5" name="Footer Placeholder 4">
            <a:extLst>
              <a:ext uri="{FF2B5EF4-FFF2-40B4-BE49-F238E27FC236}">
                <a16:creationId xmlns:a16="http://schemas.microsoft.com/office/drawing/2014/main" id="{41CF93A6-A0EA-E74D-2633-8242EFE62F30}"/>
              </a:ext>
            </a:extLst>
          </p:cNvPr>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defRPr>
            </a:lvl1pPr>
          </a:lstStyle>
          <a:p>
            <a:endParaRPr lang="en-GB"/>
          </a:p>
        </p:txBody>
      </p:sp>
      <p:sp>
        <p:nvSpPr>
          <p:cNvPr id="6" name="Slide Number Placeholder 5">
            <a:extLst>
              <a:ext uri="{FF2B5EF4-FFF2-40B4-BE49-F238E27FC236}">
                <a16:creationId xmlns:a16="http://schemas.microsoft.com/office/drawing/2014/main" id="{5F832F40-FA69-9B2B-B7A2-C73241C9DC21}"/>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C111E8E7-9785-4DD0-A4C3-365E263951EF}" type="slidenum">
              <a:rPr lang="en-GB" smtClean="0"/>
              <a:t>‹#›</a:t>
            </a:fld>
            <a:endParaRPr lang="en-GB"/>
          </a:p>
        </p:txBody>
      </p:sp>
    </p:spTree>
    <p:extLst>
      <p:ext uri="{BB962C8B-B14F-4D97-AF65-F5344CB8AC3E}">
        <p14:creationId xmlns:p14="http://schemas.microsoft.com/office/powerpoint/2010/main" val="113437710"/>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eg"/><Relationship Id="rId9"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720F591-0DCB-4C48-0C01-93874BD4B287}"/>
              </a:ext>
            </a:extLst>
          </p:cNvPr>
          <p:cNvSpPr>
            <a:spLocks noGrp="1"/>
          </p:cNvSpPr>
          <p:nvPr>
            <p:ph type="sldNum" sz="quarter" idx="4294967295"/>
          </p:nvPr>
        </p:nvSpPr>
        <p:spPr>
          <a:xfrm>
            <a:off x="9347200" y="6356350"/>
            <a:ext cx="2844800" cy="365125"/>
          </a:xfrm>
        </p:spPr>
        <p:txBody>
          <a:bodyPr/>
          <a:lstStyle/>
          <a:p>
            <a:fld id="{C111E8E7-9785-4DD0-A4C3-365E263951EF}" type="slidenum">
              <a:rPr lang="en-GB" smtClean="0"/>
              <a:t>1</a:t>
            </a:fld>
            <a:endParaRPr lang="en-GB"/>
          </a:p>
        </p:txBody>
      </p:sp>
      <p:sp>
        <p:nvSpPr>
          <p:cNvPr id="5" name="TextBox 4">
            <a:extLst>
              <a:ext uri="{FF2B5EF4-FFF2-40B4-BE49-F238E27FC236}">
                <a16:creationId xmlns:a16="http://schemas.microsoft.com/office/drawing/2014/main" id="{1BF644F4-C255-B86E-CD44-5E12C4C4B64D}"/>
              </a:ext>
            </a:extLst>
          </p:cNvPr>
          <p:cNvSpPr txBox="1"/>
          <p:nvPr/>
        </p:nvSpPr>
        <p:spPr>
          <a:xfrm>
            <a:off x="1960880" y="2509520"/>
            <a:ext cx="8270240" cy="3046988"/>
          </a:xfrm>
          <a:prstGeom prst="rect">
            <a:avLst/>
          </a:prstGeom>
          <a:noFill/>
        </p:spPr>
        <p:txBody>
          <a:bodyPr wrap="square" lIns="91440" tIns="45720" rIns="91440" bIns="45720" rtlCol="0" anchor="t">
            <a:spAutoFit/>
          </a:bodyPr>
          <a:lstStyle/>
          <a:p>
            <a:pPr algn="ctr"/>
            <a:r>
              <a:rPr lang="en-GB" sz="4800" b="1">
                <a:latin typeface="Arial Black"/>
              </a:rPr>
              <a:t>West Glamorgan Partnership</a:t>
            </a:r>
          </a:p>
          <a:p>
            <a:pPr algn="ctr"/>
            <a:r>
              <a:rPr lang="en-GB" sz="4800" b="1">
                <a:latin typeface="Arial Black"/>
              </a:rPr>
              <a:t>Seasonal Planning</a:t>
            </a:r>
          </a:p>
          <a:p>
            <a:pPr algn="ctr"/>
            <a:r>
              <a:rPr lang="en-GB" sz="4800" b="1">
                <a:latin typeface="Arial Black"/>
              </a:rPr>
              <a:t>2024-2025</a:t>
            </a:r>
            <a:endParaRPr lang="en-GB" sz="3600" b="1">
              <a:latin typeface="Arial Black"/>
            </a:endParaRPr>
          </a:p>
        </p:txBody>
      </p:sp>
    </p:spTree>
    <p:extLst>
      <p:ext uri="{BB962C8B-B14F-4D97-AF65-F5344CB8AC3E}">
        <p14:creationId xmlns:p14="http://schemas.microsoft.com/office/powerpoint/2010/main" val="3965919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FBDF35E-9766-46D5-BF14-3F4409BC06EB}"/>
              </a:ext>
            </a:extLst>
          </p:cNvPr>
          <p:cNvSpPr/>
          <p:nvPr/>
        </p:nvSpPr>
        <p:spPr>
          <a:xfrm>
            <a:off x="329988" y="144914"/>
            <a:ext cx="7566495" cy="596188"/>
          </a:xfrm>
          <a:prstGeom prst="rect">
            <a:avLst/>
          </a:prstGeom>
          <a:noFill/>
          <a:ln cap="flat">
            <a:noFill/>
            <a:prstDash val="solid"/>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274" b="1" i="0" u="none" strike="noStrike" kern="1200" cap="none" spc="0" baseline="0">
                <a:solidFill>
                  <a:srgbClr val="000000"/>
                </a:solidFill>
                <a:uFillTx/>
                <a:latin typeface="Arial Black" pitchFamily="34"/>
                <a:cs typeface="Arial" pitchFamily="34"/>
              </a:rPr>
              <a:t>Health Care Acquired Infections</a:t>
            </a:r>
            <a:endParaRPr lang="en-GB" sz="3274" b="0" i="0" u="none" strike="noStrike" kern="1200" cap="none" spc="0" baseline="0">
              <a:solidFill>
                <a:srgbClr val="000000"/>
              </a:solidFill>
              <a:uFillTx/>
              <a:latin typeface="Arial Black" pitchFamily="34"/>
              <a:cs typeface="Arial" pitchFamily="34"/>
            </a:endParaRPr>
          </a:p>
        </p:txBody>
      </p:sp>
      <p:sp>
        <p:nvSpPr>
          <p:cNvPr id="3" name="TextBox 21">
            <a:extLst>
              <a:ext uri="{FF2B5EF4-FFF2-40B4-BE49-F238E27FC236}">
                <a16:creationId xmlns:a16="http://schemas.microsoft.com/office/drawing/2014/main" id="{204E98D5-BA97-4F3B-8B08-82E83BC706BF}"/>
              </a:ext>
            </a:extLst>
          </p:cNvPr>
          <p:cNvSpPr txBox="1"/>
          <p:nvPr/>
        </p:nvSpPr>
        <p:spPr>
          <a:xfrm>
            <a:off x="0" y="809490"/>
            <a:ext cx="11989512" cy="5121915"/>
          </a:xfrm>
          <a:prstGeom prst="rect">
            <a:avLst/>
          </a:prstGeom>
          <a:noFill/>
          <a:ln cap="flat">
            <a:noFill/>
          </a:ln>
        </p:spPr>
        <p:txBody>
          <a:bodyPr vert="horz" wrap="square" lIns="91440" tIns="45720" rIns="91440" bIns="45720" anchor="t" anchorCtr="0" compatLnSpc="1">
            <a:spAutoFit/>
          </a:bodyPr>
          <a:lstStyle/>
          <a:p>
            <a:pPr marL="346075" marR="0" lvl="0" indent="-346075" algn="l" defTabSz="914400" rtl="0" fontAlgn="auto" hangingPunct="1">
              <a:lnSpc>
                <a:spcPct val="100000"/>
              </a:lnSpc>
              <a:spcBef>
                <a:spcPts val="0"/>
              </a:spcBef>
              <a:spcAft>
                <a:spcPts val="1090"/>
              </a:spcAft>
              <a:buSzPct val="100000"/>
              <a:buFont typeface="Arial" pitchFamily="34"/>
              <a:buChar char="•"/>
              <a:tabLst/>
              <a:defRPr sz="1800" b="0" i="0" u="none" strike="noStrike" kern="0" cap="none" spc="0" baseline="0">
                <a:solidFill>
                  <a:srgbClr val="000000"/>
                </a:solidFill>
                <a:uFillTx/>
              </a:defRPr>
            </a:pPr>
            <a:r>
              <a:rPr lang="en-GB" sz="1600" b="0" i="0" u="none" strike="noStrike" kern="1200" cap="none" spc="0" baseline="0" dirty="0">
                <a:uFillTx/>
                <a:latin typeface="Arial"/>
                <a:cs typeface="Arial"/>
              </a:rPr>
              <a:t>The HB remains in targeted intervention, with particular challenges in </a:t>
            </a:r>
            <a:r>
              <a:rPr lang="en-GB" sz="1600" b="0" i="1" u="none" strike="noStrike" kern="1200" cap="none" spc="0" baseline="0" dirty="0">
                <a:uFillTx/>
                <a:latin typeface="Arial"/>
                <a:cs typeface="Arial"/>
              </a:rPr>
              <a:t>C. difficile </a:t>
            </a:r>
            <a:r>
              <a:rPr lang="en-GB" sz="1600" b="0" i="0" u="none" strike="noStrike" kern="1200" cap="none" spc="0" baseline="0" dirty="0">
                <a:uFillTx/>
                <a:latin typeface="Arial"/>
                <a:cs typeface="Arial"/>
              </a:rPr>
              <a:t>rates. Priority remains on </a:t>
            </a:r>
            <a:r>
              <a:rPr lang="en-GB" sz="1600" b="1" i="0" u="none" strike="noStrike" kern="1200" cap="none" spc="0" baseline="0" dirty="0">
                <a:uFillTx/>
                <a:latin typeface="Arial"/>
                <a:cs typeface="Arial"/>
              </a:rPr>
              <a:t>reducing the incidence of HCAI </a:t>
            </a:r>
            <a:r>
              <a:rPr lang="en-GB" sz="1600" b="0" i="0" u="none" strike="noStrike" kern="1200" cap="none" spc="0" baseline="0" dirty="0">
                <a:uFillTx/>
                <a:latin typeface="Arial"/>
                <a:cs typeface="Arial"/>
              </a:rPr>
              <a:t>and </a:t>
            </a:r>
            <a:r>
              <a:rPr lang="en-GB" sz="1600" b="1" i="0" u="none" strike="noStrike" kern="1200" cap="none" spc="0" baseline="0" dirty="0">
                <a:uFillTx/>
                <a:latin typeface="Arial"/>
                <a:cs typeface="Arial"/>
              </a:rPr>
              <a:t>improving antimicrobial stewardship </a:t>
            </a:r>
            <a:r>
              <a:rPr lang="en-GB" sz="1600" b="0" i="0" u="none" strike="noStrike" kern="1200" cap="none" spc="0" baseline="0" dirty="0">
                <a:uFillTx/>
                <a:latin typeface="Arial"/>
                <a:cs typeface="Arial"/>
              </a:rPr>
              <a:t>continues. Current YTD position (year-on-year comparison): </a:t>
            </a:r>
          </a:p>
          <a:p>
            <a:pPr marL="708025" marR="0" lvl="1" indent="-273050" algn="l" defTabSz="914400" rtl="0" fontAlgn="auto" hangingPunct="1">
              <a:lnSpc>
                <a:spcPct val="100000"/>
              </a:lnSpc>
              <a:spcBef>
                <a:spcPts val="0"/>
              </a:spcBef>
              <a:spcAft>
                <a:spcPts val="1090"/>
              </a:spcAft>
              <a:buSzPct val="100000"/>
              <a:buFont typeface="Arial" pitchFamily="34"/>
              <a:buChar char="─"/>
              <a:tabLst/>
              <a:defRPr sz="1800" b="0" i="0" u="none" strike="noStrike" kern="0" cap="none" spc="0" baseline="0">
                <a:solidFill>
                  <a:srgbClr val="000000"/>
                </a:solidFill>
                <a:uFillTx/>
              </a:defRPr>
            </a:pPr>
            <a:r>
              <a:rPr lang="en-GB" sz="1450" b="1" i="1" u="none" strike="noStrike" kern="1200" cap="none" spc="0" baseline="0" dirty="0">
                <a:uFillTx/>
                <a:latin typeface="Arial"/>
                <a:cs typeface="Arial"/>
              </a:rPr>
              <a:t>HCAI</a:t>
            </a:r>
            <a:r>
              <a:rPr lang="en-GB" sz="1450" b="0" i="1" u="none" strike="noStrike" kern="1200" cap="none" spc="0" baseline="0" dirty="0">
                <a:uFillTx/>
                <a:latin typeface="Arial"/>
                <a:cs typeface="Arial"/>
              </a:rPr>
              <a:t> Bacteraemia - Staph. aureus        , E. coli        , Pseudomonas         - </a:t>
            </a:r>
            <a:r>
              <a:rPr lang="en-GB" sz="1450" b="0" i="0" u="none" strike="noStrike" kern="1200" cap="none" spc="0" baseline="0" dirty="0">
                <a:uFillTx/>
                <a:latin typeface="Arial"/>
                <a:cs typeface="Arial"/>
              </a:rPr>
              <a:t>continuing decreasing trends.</a:t>
            </a:r>
          </a:p>
          <a:p>
            <a:pPr marL="708025" marR="0" lvl="1" indent="-273050" algn="l" defTabSz="914400" rtl="0" fontAlgn="auto" hangingPunct="1">
              <a:lnSpc>
                <a:spcPct val="100000"/>
              </a:lnSpc>
              <a:spcBef>
                <a:spcPts val="0"/>
              </a:spcBef>
              <a:spcAft>
                <a:spcPts val="1090"/>
              </a:spcAft>
              <a:buSzPct val="100000"/>
              <a:buFont typeface="Arial" pitchFamily="34"/>
              <a:buChar char="─"/>
              <a:tabLst/>
              <a:defRPr sz="1800" b="0" i="0" u="none" strike="noStrike" kern="0" cap="none" spc="0" baseline="0">
                <a:solidFill>
                  <a:srgbClr val="000000"/>
                </a:solidFill>
                <a:uFillTx/>
              </a:defRPr>
            </a:pPr>
            <a:r>
              <a:rPr lang="en-GB" sz="1450" b="1" i="1" u="none" strike="noStrike" kern="1200" cap="none" spc="0" baseline="0" dirty="0">
                <a:uFillTx/>
                <a:latin typeface="Arial"/>
                <a:cs typeface="Arial"/>
              </a:rPr>
              <a:t>HCAI</a:t>
            </a:r>
            <a:r>
              <a:rPr lang="en-GB" sz="1450" b="0" i="1" u="none" strike="noStrike" kern="1200" cap="none" spc="0" baseline="0" dirty="0">
                <a:uFillTx/>
                <a:latin typeface="Arial"/>
                <a:cs typeface="Arial"/>
              </a:rPr>
              <a:t> C. difficile         </a:t>
            </a:r>
            <a:r>
              <a:rPr lang="en-GB" sz="1450" b="0" i="0" u="none" strike="noStrike" kern="1200" cap="none" spc="0" baseline="0" dirty="0">
                <a:uFillTx/>
                <a:latin typeface="Arial"/>
                <a:cs typeface="Arial"/>
              </a:rPr>
              <a:t>and </a:t>
            </a:r>
            <a:r>
              <a:rPr lang="en-GB" sz="1450" b="0" i="1" u="none" strike="noStrike" kern="1200" cap="none" spc="0" baseline="0" dirty="0">
                <a:uFillTx/>
                <a:latin typeface="Arial"/>
                <a:cs typeface="Arial"/>
              </a:rPr>
              <a:t>Klebsiella</a:t>
            </a:r>
            <a:r>
              <a:rPr lang="en-GB" sz="1450" b="0" i="0" u="none" strike="noStrike" kern="1200" cap="none" spc="0" baseline="0" dirty="0">
                <a:uFillTx/>
                <a:latin typeface="Arial"/>
                <a:cs typeface="Arial"/>
              </a:rPr>
              <a:t> bacteraemia         - continuing increasing trends.  </a:t>
            </a:r>
          </a:p>
          <a:p>
            <a:pPr marL="708025" marR="0" lvl="1" indent="-273050" algn="l" defTabSz="914400" rtl="0" fontAlgn="auto" hangingPunct="1">
              <a:lnSpc>
                <a:spcPct val="100000"/>
              </a:lnSpc>
              <a:spcBef>
                <a:spcPts val="0"/>
              </a:spcBef>
              <a:spcAft>
                <a:spcPts val="1090"/>
              </a:spcAft>
              <a:buSzPct val="100000"/>
              <a:buFont typeface="Arial" pitchFamily="34"/>
              <a:buChar char="─"/>
              <a:tabLst/>
              <a:defRPr sz="1800" b="0" i="0" u="none" strike="noStrike" kern="0" cap="none" spc="0" baseline="0">
                <a:solidFill>
                  <a:srgbClr val="000000"/>
                </a:solidFill>
                <a:uFillTx/>
              </a:defRPr>
            </a:pPr>
            <a:r>
              <a:rPr lang="en-GB" sz="1450" b="1" i="0" u="none" strike="noStrike" kern="1200" cap="none" spc="0" baseline="0" dirty="0">
                <a:uFillTx/>
                <a:latin typeface="Arial"/>
                <a:cs typeface="Arial"/>
              </a:rPr>
              <a:t>AMS 72-hour review compliance         </a:t>
            </a:r>
            <a:r>
              <a:rPr lang="en-GB" sz="1450" b="0" i="0" u="none" strike="noStrike" kern="1200" cap="none" spc="0" baseline="0" dirty="0">
                <a:uFillTx/>
                <a:latin typeface="Arial"/>
                <a:cs typeface="Arial"/>
              </a:rPr>
              <a:t>.  </a:t>
            </a:r>
            <a:r>
              <a:rPr lang="en-GB" sz="1450" b="1" i="0" u="none" strike="noStrike" kern="1200" cap="none" spc="0" baseline="0" dirty="0">
                <a:uFillTx/>
                <a:latin typeface="Arial"/>
                <a:cs typeface="Arial"/>
              </a:rPr>
              <a:t>72-hour review outcome</a:t>
            </a:r>
            <a:r>
              <a:rPr lang="en-GB" sz="1450" b="0" i="0" u="none" strike="noStrike" kern="1200" cap="none" spc="0" baseline="0" dirty="0">
                <a:uFillTx/>
                <a:latin typeface="Arial"/>
                <a:cs typeface="Arial"/>
              </a:rPr>
              <a:t>: </a:t>
            </a:r>
            <a:r>
              <a:rPr lang="en-GB" sz="1450" b="0" i="1" u="none" strike="noStrike" kern="1200" cap="none" spc="0" baseline="0" dirty="0">
                <a:uFillTx/>
                <a:latin typeface="Arial"/>
                <a:cs typeface="Arial"/>
              </a:rPr>
              <a:t>Change</a:t>
            </a:r>
            <a:r>
              <a:rPr lang="en-GB" sz="1450" b="0" i="0" u="none" strike="noStrike" kern="1200" cap="none" spc="0" baseline="0" dirty="0">
                <a:uFillTx/>
                <a:latin typeface="Arial"/>
                <a:cs typeface="Arial"/>
              </a:rPr>
              <a:t>:         ; </a:t>
            </a:r>
            <a:r>
              <a:rPr lang="en-GB" sz="1450" b="0" i="1" u="none" strike="noStrike" kern="1200" cap="none" spc="0" baseline="0" dirty="0">
                <a:uFillTx/>
                <a:latin typeface="Arial"/>
                <a:cs typeface="Arial"/>
              </a:rPr>
              <a:t>Continue</a:t>
            </a:r>
            <a:r>
              <a:rPr lang="en-GB" sz="1450" b="0" i="0" u="none" strike="noStrike" kern="1200" cap="none" spc="0" baseline="0" dirty="0">
                <a:uFillTx/>
                <a:latin typeface="Arial"/>
                <a:cs typeface="Arial"/>
              </a:rPr>
              <a:t>:         ; </a:t>
            </a:r>
            <a:r>
              <a:rPr lang="en-GB" sz="1450" b="0" i="1" u="none" strike="noStrike" kern="1200" cap="none" spc="0" baseline="0" dirty="0">
                <a:uFillTx/>
                <a:latin typeface="Arial"/>
                <a:cs typeface="Arial"/>
              </a:rPr>
              <a:t>IV to Oral Switch</a:t>
            </a:r>
            <a:r>
              <a:rPr lang="en-GB" sz="1450" b="0" i="0" u="none" strike="noStrike" kern="1200" cap="none" spc="0" baseline="0" dirty="0">
                <a:uFillTx/>
                <a:latin typeface="Arial"/>
                <a:cs typeface="Arial"/>
              </a:rPr>
              <a:t>:         ; </a:t>
            </a:r>
            <a:r>
              <a:rPr lang="en-GB" sz="1450" b="0" i="1" u="none" strike="noStrike" kern="1200" cap="none" spc="0" baseline="0" dirty="0">
                <a:uFillTx/>
                <a:latin typeface="Arial"/>
                <a:cs typeface="Arial"/>
              </a:rPr>
              <a:t>Stop</a:t>
            </a:r>
            <a:r>
              <a:rPr lang="en-GB" sz="1450" b="0" i="0" u="none" strike="noStrike" kern="1200" cap="none" spc="0" baseline="0" dirty="0">
                <a:uFillTx/>
                <a:latin typeface="Arial"/>
                <a:cs typeface="Arial"/>
              </a:rPr>
              <a:t>:</a:t>
            </a:r>
          </a:p>
          <a:p>
            <a:pPr marL="346075" marR="0" lvl="0" indent="-346075" algn="l" defTabSz="914400" rtl="0" fontAlgn="auto" hangingPunct="1">
              <a:lnSpc>
                <a:spcPct val="100000"/>
              </a:lnSpc>
              <a:spcBef>
                <a:spcPts val="600"/>
              </a:spcBef>
              <a:spcAft>
                <a:spcPts val="1090"/>
              </a:spcAft>
              <a:buSzPct val="100000"/>
              <a:buFont typeface="Arial" pitchFamily="34"/>
              <a:buChar char="•"/>
              <a:tabLst/>
              <a:defRPr sz="1800" b="0" i="0" u="none" strike="noStrike" kern="0" cap="none" spc="0" baseline="0">
                <a:solidFill>
                  <a:srgbClr val="000000"/>
                </a:solidFill>
                <a:uFillTx/>
              </a:defRPr>
            </a:pPr>
            <a:r>
              <a:rPr lang="en-GB" sz="1600" b="1" i="0" u="none" strike="noStrike" kern="1200" cap="none" spc="0" baseline="0" dirty="0">
                <a:uFillTx/>
                <a:latin typeface="Arial"/>
                <a:cs typeface="Arial"/>
              </a:rPr>
              <a:t>Clear leadership</a:t>
            </a:r>
            <a:r>
              <a:rPr lang="en-GB" sz="1600" b="0" i="0" u="none" strike="noStrike" kern="1200" cap="none" spc="0" baseline="0" dirty="0">
                <a:uFillTx/>
                <a:latin typeface="Arial"/>
                <a:cs typeface="Arial"/>
              </a:rPr>
              <a:t>: Continued strong commitment essential to improve and maintaining our standards at all levels and within all multi-disciplinary groups.  Executive and Service Group Director leadership is driving forward the consistent IPC messaging.</a:t>
            </a:r>
            <a:endParaRPr lang="en-GB" sz="1600" b="1" i="1" u="none" strike="noStrike" kern="1200" cap="none" spc="0" baseline="0" dirty="0">
              <a:uFillTx/>
              <a:latin typeface="Arial"/>
              <a:cs typeface="Arial"/>
            </a:endParaRPr>
          </a:p>
          <a:p>
            <a:pPr marL="346075" marR="0" lvl="0" indent="-346075" algn="l" defTabSz="914400" rtl="0" fontAlgn="auto" hangingPunct="1">
              <a:lnSpc>
                <a:spcPct val="100000"/>
              </a:lnSpc>
              <a:spcBef>
                <a:spcPts val="0"/>
              </a:spcBef>
              <a:spcAft>
                <a:spcPts val="1090"/>
              </a:spcAft>
              <a:buSzPct val="100000"/>
              <a:buFont typeface="Arial" pitchFamily="34"/>
              <a:buChar char="•"/>
              <a:tabLst/>
              <a:defRPr sz="1800" b="0" i="0" u="none" strike="noStrike" kern="0" cap="none" spc="0" baseline="0">
                <a:solidFill>
                  <a:srgbClr val="000000"/>
                </a:solidFill>
                <a:uFillTx/>
              </a:defRPr>
            </a:pPr>
            <a:r>
              <a:rPr lang="en-GB" sz="1600" b="1" i="0" u="none" strike="noStrike" kern="1200" cap="none" spc="0" baseline="0" dirty="0">
                <a:uFillTx/>
                <a:latin typeface="Arial"/>
                <a:cs typeface="Arial"/>
              </a:rPr>
              <a:t>Revised governance structure: </a:t>
            </a:r>
            <a:r>
              <a:rPr lang="en-GB" sz="1600" b="0" i="0" u="none" strike="noStrike" kern="1200" cap="none" spc="0" baseline="0" dirty="0">
                <a:uFillTx/>
                <a:latin typeface="Arial"/>
                <a:cs typeface="Arial"/>
              </a:rPr>
              <a:t>targeted and supportive scrutiny for specific hot spot areas. Gold command response for unacceptably high incidence of </a:t>
            </a:r>
            <a:r>
              <a:rPr lang="en-GB" sz="1600" b="0" i="1" u="none" strike="noStrike" kern="1200" cap="none" spc="0" baseline="0" dirty="0">
                <a:uFillTx/>
                <a:latin typeface="Arial"/>
                <a:cs typeface="Arial"/>
              </a:rPr>
              <a:t>C. difficile</a:t>
            </a:r>
            <a:r>
              <a:rPr lang="en-GB" sz="1600" b="0" i="0" u="none" strike="noStrike" kern="1200" cap="none" spc="0" baseline="0" dirty="0">
                <a:uFillTx/>
                <a:latin typeface="Arial"/>
                <a:cs typeface="Arial"/>
              </a:rPr>
              <a:t>.</a:t>
            </a:r>
          </a:p>
          <a:p>
            <a:pPr marL="346075" marR="0" lvl="0" indent="-346075" algn="l" defTabSz="914400" rtl="0" fontAlgn="auto" hangingPunct="1">
              <a:lnSpc>
                <a:spcPct val="100000"/>
              </a:lnSpc>
              <a:spcBef>
                <a:spcPts val="0"/>
              </a:spcBef>
              <a:spcAft>
                <a:spcPts val="1090"/>
              </a:spcAft>
              <a:buSzPct val="100000"/>
              <a:buFont typeface="Arial" pitchFamily="34"/>
              <a:buChar char="•"/>
              <a:tabLst/>
              <a:defRPr sz="1800" b="0" i="0" u="none" strike="noStrike" kern="0" cap="none" spc="0" baseline="0">
                <a:solidFill>
                  <a:srgbClr val="000000"/>
                </a:solidFill>
                <a:uFillTx/>
              </a:defRPr>
            </a:pPr>
            <a:r>
              <a:rPr lang="en-GB" sz="1600" b="1" i="0" u="none" strike="noStrike" kern="1200" cap="none" spc="0" baseline="0" dirty="0">
                <a:uFillTx/>
                <a:latin typeface="Arial"/>
                <a:cs typeface="Arial"/>
              </a:rPr>
              <a:t>Whole system communication and having a shared responsibility</a:t>
            </a:r>
            <a:r>
              <a:rPr lang="en-GB" sz="1600" b="0" i="0" u="none" strike="noStrike" kern="1200" cap="none" spc="0" baseline="0" dirty="0">
                <a:uFillTx/>
                <a:latin typeface="Arial"/>
                <a:cs typeface="Arial"/>
              </a:rPr>
              <a:t>.</a:t>
            </a:r>
            <a:r>
              <a:rPr lang="fr-FR" sz="1600" b="0" i="1" u="none" strike="noStrike" kern="1200" cap="none" spc="0" baseline="0" dirty="0">
                <a:uFillTx/>
                <a:latin typeface="Arial"/>
                <a:cs typeface="Arial"/>
              </a:rPr>
              <a:t> </a:t>
            </a:r>
            <a:r>
              <a:rPr lang="en-GB" sz="1600" b="0" i="0" u="none" strike="noStrike" kern="1200" cap="none" spc="0" baseline="0" dirty="0">
                <a:uFillTx/>
                <a:latin typeface="Arial"/>
                <a:cs typeface="Arial"/>
              </a:rPr>
              <a:t>All staff are expected to hold themselves and other responsible in maintaining standards reduce harm to our patients.  </a:t>
            </a:r>
            <a:endParaRPr lang="fr-FR" sz="1600" b="0" i="1" u="none" strike="noStrike" kern="1200" cap="none" spc="0" baseline="0" dirty="0">
              <a:uFillTx/>
              <a:latin typeface="Arial"/>
              <a:cs typeface="Arial"/>
            </a:endParaRPr>
          </a:p>
          <a:p>
            <a:pPr marL="346075" marR="0" lvl="0" indent="-346075" algn="l" defTabSz="914400" rtl="0" fontAlgn="auto" hangingPunct="1">
              <a:lnSpc>
                <a:spcPct val="100000"/>
              </a:lnSpc>
              <a:spcBef>
                <a:spcPts val="0"/>
              </a:spcBef>
              <a:spcAft>
                <a:spcPts val="1090"/>
              </a:spcAft>
              <a:buSzPct val="100000"/>
              <a:buFont typeface="Arial" pitchFamily="34"/>
              <a:buChar char="•"/>
              <a:tabLst/>
              <a:defRPr sz="1800" b="0" i="0" u="none" strike="noStrike" kern="0" cap="none" spc="0" baseline="0">
                <a:solidFill>
                  <a:srgbClr val="000000"/>
                </a:solidFill>
                <a:uFillTx/>
              </a:defRPr>
            </a:pPr>
            <a:r>
              <a:rPr lang="en-GB" sz="1600" b="1" i="0" u="none" strike="noStrike" kern="1200" cap="none" spc="0" baseline="0" dirty="0">
                <a:uFillTx/>
                <a:latin typeface="Arial"/>
                <a:cs typeface="Arial"/>
              </a:rPr>
              <a:t>Focus on doing the basics well </a:t>
            </a:r>
            <a:r>
              <a:rPr lang="en-GB" sz="1600" b="0" i="0" u="none" strike="noStrike" kern="1200" cap="none" spc="0" baseline="0" dirty="0">
                <a:uFillTx/>
                <a:latin typeface="Arial"/>
                <a:cs typeface="Arial"/>
              </a:rPr>
              <a:t>in areas like hand hygiene, cleanliness, antimicrobial prescribing, correct sampling, bare below elbows and complying with dress code.</a:t>
            </a:r>
          </a:p>
          <a:p>
            <a:pPr marL="346075" marR="0" lvl="0" indent="-346075" algn="l" defTabSz="914400" rtl="0" fontAlgn="auto" hangingPunct="1">
              <a:lnSpc>
                <a:spcPct val="100000"/>
              </a:lnSpc>
              <a:spcBef>
                <a:spcPts val="0"/>
              </a:spcBef>
              <a:spcAft>
                <a:spcPts val="365"/>
              </a:spcAft>
              <a:buSzPct val="100000"/>
              <a:buFont typeface="Arial" pitchFamily="34"/>
              <a:buChar char="•"/>
              <a:tabLst/>
              <a:defRPr sz="1800" b="0" i="0" u="none" strike="noStrike" kern="0" cap="none" spc="0" baseline="0">
                <a:solidFill>
                  <a:srgbClr val="000000"/>
                </a:solidFill>
                <a:uFillTx/>
              </a:defRPr>
            </a:pPr>
            <a:r>
              <a:rPr lang="en-GB" sz="1600" b="1" i="0" u="none" strike="noStrike" kern="1200" cap="none" spc="0" baseline="0" dirty="0">
                <a:uFillTx/>
                <a:latin typeface="Arial"/>
                <a:cs typeface="Arial"/>
              </a:rPr>
              <a:t>Cleaning and decontamination priorities </a:t>
            </a:r>
            <a:r>
              <a:rPr lang="en-GB" sz="1600" b="0" i="0" u="none" strike="noStrike" kern="1200" cap="none" spc="0" baseline="0" dirty="0">
                <a:uFillTx/>
                <a:latin typeface="Arial"/>
                <a:cs typeface="Arial"/>
              </a:rPr>
              <a:t>– Remove clutter, keep all surfaces, desk, storage areas, and frequent touch points clean. Have pride in our workplaces.  Major programme of enhanced cleaning and enhanced technology disinfection drawing to a conclusion in Morriston.  </a:t>
            </a:r>
          </a:p>
        </p:txBody>
      </p:sp>
      <p:pic>
        <p:nvPicPr>
          <p:cNvPr id="4" name="Picture 22">
            <a:extLst>
              <a:ext uri="{FF2B5EF4-FFF2-40B4-BE49-F238E27FC236}">
                <a16:creationId xmlns:a16="http://schemas.microsoft.com/office/drawing/2014/main" id="{213E31A9-9757-4A35-9BE8-39C92707D23C}"/>
              </a:ext>
            </a:extLst>
          </p:cNvPr>
          <p:cNvPicPr>
            <a:picLocks noChangeAspect="1"/>
          </p:cNvPicPr>
          <p:nvPr/>
        </p:nvPicPr>
        <p:blipFill>
          <a:blip r:embed="rId3"/>
          <a:stretch>
            <a:fillRect/>
          </a:stretch>
        </p:blipFill>
        <p:spPr>
          <a:xfrm>
            <a:off x="3679088" y="1358405"/>
            <a:ext cx="363556" cy="352537"/>
          </a:xfrm>
          <a:prstGeom prst="rect">
            <a:avLst/>
          </a:prstGeom>
          <a:noFill/>
          <a:ln cap="flat">
            <a:noFill/>
          </a:ln>
        </p:spPr>
      </p:pic>
      <p:pic>
        <p:nvPicPr>
          <p:cNvPr id="5" name="Picture 23">
            <a:extLst>
              <a:ext uri="{FF2B5EF4-FFF2-40B4-BE49-F238E27FC236}">
                <a16:creationId xmlns:a16="http://schemas.microsoft.com/office/drawing/2014/main" id="{3DFAD849-D262-417D-A358-9970882AA302}"/>
              </a:ext>
            </a:extLst>
          </p:cNvPr>
          <p:cNvPicPr>
            <a:picLocks noChangeAspect="1"/>
          </p:cNvPicPr>
          <p:nvPr/>
        </p:nvPicPr>
        <p:blipFill>
          <a:blip r:embed="rId3"/>
          <a:stretch>
            <a:fillRect/>
          </a:stretch>
        </p:blipFill>
        <p:spPr>
          <a:xfrm>
            <a:off x="4762917" y="1358405"/>
            <a:ext cx="363556" cy="352537"/>
          </a:xfrm>
          <a:prstGeom prst="rect">
            <a:avLst/>
          </a:prstGeom>
          <a:noFill/>
          <a:ln cap="flat">
            <a:noFill/>
          </a:ln>
        </p:spPr>
      </p:pic>
      <p:pic>
        <p:nvPicPr>
          <p:cNvPr id="6" name="Picture 24">
            <a:extLst>
              <a:ext uri="{FF2B5EF4-FFF2-40B4-BE49-F238E27FC236}">
                <a16:creationId xmlns:a16="http://schemas.microsoft.com/office/drawing/2014/main" id="{06EDC9BD-24EF-4A32-AB41-10F01B5154A9}"/>
              </a:ext>
            </a:extLst>
          </p:cNvPr>
          <p:cNvPicPr>
            <a:picLocks noChangeAspect="1"/>
          </p:cNvPicPr>
          <p:nvPr/>
        </p:nvPicPr>
        <p:blipFill>
          <a:blip r:embed="rId3"/>
          <a:stretch>
            <a:fillRect/>
          </a:stretch>
        </p:blipFill>
        <p:spPr>
          <a:xfrm>
            <a:off x="6428286" y="1358405"/>
            <a:ext cx="363556" cy="352537"/>
          </a:xfrm>
          <a:prstGeom prst="rect">
            <a:avLst/>
          </a:prstGeom>
          <a:noFill/>
          <a:ln cap="flat">
            <a:noFill/>
          </a:ln>
        </p:spPr>
      </p:pic>
      <p:pic>
        <p:nvPicPr>
          <p:cNvPr id="7" name="Picture 25">
            <a:extLst>
              <a:ext uri="{FF2B5EF4-FFF2-40B4-BE49-F238E27FC236}">
                <a16:creationId xmlns:a16="http://schemas.microsoft.com/office/drawing/2014/main" id="{355446B0-B847-4A9C-A5EB-497AA43B0A01}"/>
              </a:ext>
            </a:extLst>
          </p:cNvPr>
          <p:cNvPicPr>
            <a:picLocks noChangeAspect="1"/>
          </p:cNvPicPr>
          <p:nvPr/>
        </p:nvPicPr>
        <p:blipFill>
          <a:blip r:embed="rId4"/>
          <a:stretch>
            <a:fillRect/>
          </a:stretch>
        </p:blipFill>
        <p:spPr>
          <a:xfrm>
            <a:off x="2125888" y="1710942"/>
            <a:ext cx="372279" cy="352537"/>
          </a:xfrm>
          <a:prstGeom prst="rect">
            <a:avLst/>
          </a:prstGeom>
          <a:noFill/>
          <a:ln cap="flat">
            <a:noFill/>
          </a:ln>
        </p:spPr>
      </p:pic>
      <p:pic>
        <p:nvPicPr>
          <p:cNvPr id="8" name="Picture 26">
            <a:extLst>
              <a:ext uri="{FF2B5EF4-FFF2-40B4-BE49-F238E27FC236}">
                <a16:creationId xmlns:a16="http://schemas.microsoft.com/office/drawing/2014/main" id="{3792E42F-71AB-49E2-BB41-FE4FF33249F7}"/>
              </a:ext>
            </a:extLst>
          </p:cNvPr>
          <p:cNvPicPr>
            <a:picLocks noChangeAspect="1"/>
          </p:cNvPicPr>
          <p:nvPr/>
        </p:nvPicPr>
        <p:blipFill>
          <a:blip r:embed="rId4"/>
          <a:stretch>
            <a:fillRect/>
          </a:stretch>
        </p:blipFill>
        <p:spPr>
          <a:xfrm>
            <a:off x="4802456" y="1710942"/>
            <a:ext cx="372279" cy="352537"/>
          </a:xfrm>
          <a:prstGeom prst="rect">
            <a:avLst/>
          </a:prstGeom>
          <a:noFill/>
          <a:ln cap="flat">
            <a:noFill/>
          </a:ln>
        </p:spPr>
      </p:pic>
      <p:pic>
        <p:nvPicPr>
          <p:cNvPr id="9" name="Picture 28">
            <a:extLst>
              <a:ext uri="{FF2B5EF4-FFF2-40B4-BE49-F238E27FC236}">
                <a16:creationId xmlns:a16="http://schemas.microsoft.com/office/drawing/2014/main" id="{B73C535B-0122-473B-A52C-A43A92A2AC03}"/>
              </a:ext>
            </a:extLst>
          </p:cNvPr>
          <p:cNvPicPr>
            <a:picLocks noChangeAspect="1"/>
          </p:cNvPicPr>
          <p:nvPr/>
        </p:nvPicPr>
        <p:blipFill>
          <a:blip r:embed="rId5"/>
          <a:stretch>
            <a:fillRect/>
          </a:stretch>
        </p:blipFill>
        <p:spPr>
          <a:xfrm>
            <a:off x="3640829" y="2070613"/>
            <a:ext cx="444334" cy="432739"/>
          </a:xfrm>
          <a:prstGeom prst="rect">
            <a:avLst/>
          </a:prstGeom>
          <a:noFill/>
          <a:ln cap="flat">
            <a:noFill/>
          </a:ln>
        </p:spPr>
      </p:pic>
      <p:pic>
        <p:nvPicPr>
          <p:cNvPr id="10" name="Picture 29">
            <a:extLst>
              <a:ext uri="{FF2B5EF4-FFF2-40B4-BE49-F238E27FC236}">
                <a16:creationId xmlns:a16="http://schemas.microsoft.com/office/drawing/2014/main" id="{1041E3F6-7D5A-49F6-BB3E-FA3E253E36D3}"/>
              </a:ext>
            </a:extLst>
          </p:cNvPr>
          <p:cNvPicPr>
            <a:picLocks noChangeAspect="1"/>
          </p:cNvPicPr>
          <p:nvPr/>
        </p:nvPicPr>
        <p:blipFill>
          <a:blip r:embed="rId6"/>
          <a:stretch>
            <a:fillRect/>
          </a:stretch>
        </p:blipFill>
        <p:spPr>
          <a:xfrm>
            <a:off x="7188601" y="2067933"/>
            <a:ext cx="443063" cy="435428"/>
          </a:xfrm>
          <a:prstGeom prst="rect">
            <a:avLst/>
          </a:prstGeom>
          <a:noFill/>
          <a:ln cap="flat">
            <a:noFill/>
          </a:ln>
        </p:spPr>
      </p:pic>
      <p:pic>
        <p:nvPicPr>
          <p:cNvPr id="11" name="Picture 30">
            <a:extLst>
              <a:ext uri="{FF2B5EF4-FFF2-40B4-BE49-F238E27FC236}">
                <a16:creationId xmlns:a16="http://schemas.microsoft.com/office/drawing/2014/main" id="{13535D53-7D41-4D63-B5F2-3A12A0DF4073}"/>
              </a:ext>
            </a:extLst>
          </p:cNvPr>
          <p:cNvPicPr>
            <a:picLocks noChangeAspect="1"/>
          </p:cNvPicPr>
          <p:nvPr/>
        </p:nvPicPr>
        <p:blipFill>
          <a:blip r:embed="rId7"/>
          <a:stretch>
            <a:fillRect/>
          </a:stretch>
        </p:blipFill>
        <p:spPr>
          <a:xfrm>
            <a:off x="8514975" y="2067933"/>
            <a:ext cx="446885" cy="435428"/>
          </a:xfrm>
          <a:prstGeom prst="rect">
            <a:avLst/>
          </a:prstGeom>
          <a:noFill/>
          <a:ln cap="flat">
            <a:noFill/>
          </a:ln>
        </p:spPr>
      </p:pic>
      <p:pic>
        <p:nvPicPr>
          <p:cNvPr id="12" name="Picture 31">
            <a:extLst>
              <a:ext uri="{FF2B5EF4-FFF2-40B4-BE49-F238E27FC236}">
                <a16:creationId xmlns:a16="http://schemas.microsoft.com/office/drawing/2014/main" id="{D08700A4-6424-402B-ACD1-0490D5ECDBDE}"/>
              </a:ext>
            </a:extLst>
          </p:cNvPr>
          <p:cNvPicPr>
            <a:picLocks noChangeAspect="1"/>
          </p:cNvPicPr>
          <p:nvPr/>
        </p:nvPicPr>
        <p:blipFill>
          <a:blip r:embed="rId8"/>
          <a:stretch>
            <a:fillRect/>
          </a:stretch>
        </p:blipFill>
        <p:spPr>
          <a:xfrm>
            <a:off x="10513570" y="2067933"/>
            <a:ext cx="443063" cy="435428"/>
          </a:xfrm>
          <a:prstGeom prst="rect">
            <a:avLst/>
          </a:prstGeom>
          <a:noFill/>
          <a:ln cap="flat">
            <a:noFill/>
          </a:ln>
        </p:spPr>
      </p:pic>
      <p:pic>
        <p:nvPicPr>
          <p:cNvPr id="13" name="Picture 32">
            <a:extLst>
              <a:ext uri="{FF2B5EF4-FFF2-40B4-BE49-F238E27FC236}">
                <a16:creationId xmlns:a16="http://schemas.microsoft.com/office/drawing/2014/main" id="{39B4A875-0FAE-4EE7-8253-C7F48C67AADA}"/>
              </a:ext>
            </a:extLst>
          </p:cNvPr>
          <p:cNvPicPr>
            <a:picLocks noChangeAspect="1"/>
          </p:cNvPicPr>
          <p:nvPr/>
        </p:nvPicPr>
        <p:blipFill>
          <a:blip r:embed="rId9"/>
          <a:stretch>
            <a:fillRect/>
          </a:stretch>
        </p:blipFill>
        <p:spPr>
          <a:xfrm>
            <a:off x="11519099" y="2049024"/>
            <a:ext cx="470413" cy="454328"/>
          </a:xfrm>
          <a:prstGeom prst="rect">
            <a:avLst/>
          </a:prstGeom>
          <a:noFill/>
          <a:ln cap="flat">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B1572F-18C5-438A-B986-CFC862432079}"/>
              </a:ext>
            </a:extLst>
          </p:cNvPr>
          <p:cNvSpPr txBox="1"/>
          <p:nvPr/>
        </p:nvSpPr>
        <p:spPr>
          <a:xfrm>
            <a:off x="0" y="-30595"/>
            <a:ext cx="12191996" cy="64633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600" b="1" i="0" u="none" strike="noStrike" kern="1200" cap="none" spc="0" baseline="0">
                <a:solidFill>
                  <a:srgbClr val="000000"/>
                </a:solidFill>
                <a:uFillTx/>
                <a:latin typeface="Arial Black" pitchFamily="34"/>
              </a:rPr>
              <a:t>Infection, Prevention and Control: HCID</a:t>
            </a:r>
            <a:endParaRPr lang="en-GB" sz="3600" b="1" i="0" u="none" strike="noStrike" kern="1200" cap="none" spc="0" baseline="0">
              <a:solidFill>
                <a:srgbClr val="000000"/>
              </a:solidFill>
              <a:uFillTx/>
              <a:latin typeface="Calibri"/>
            </a:endParaRPr>
          </a:p>
        </p:txBody>
      </p:sp>
      <p:pic>
        <p:nvPicPr>
          <p:cNvPr id="3" name="Picture 6">
            <a:extLst>
              <a:ext uri="{FF2B5EF4-FFF2-40B4-BE49-F238E27FC236}">
                <a16:creationId xmlns:a16="http://schemas.microsoft.com/office/drawing/2014/main" id="{4B81207D-0577-4282-AB46-F97F444D8407}"/>
              </a:ext>
            </a:extLst>
          </p:cNvPr>
          <p:cNvPicPr>
            <a:picLocks noChangeAspect="1"/>
          </p:cNvPicPr>
          <p:nvPr/>
        </p:nvPicPr>
        <p:blipFill>
          <a:blip r:embed="rId3"/>
          <a:stretch>
            <a:fillRect/>
          </a:stretch>
        </p:blipFill>
        <p:spPr>
          <a:xfrm>
            <a:off x="945511" y="619999"/>
            <a:ext cx="9653991" cy="5983787"/>
          </a:xfrm>
          <a:prstGeom prst="rect">
            <a:avLst/>
          </a:prstGeom>
          <a:noFill/>
          <a:ln cap="flat">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506EA5-F6FC-10DF-35BC-18F314881E92}"/>
              </a:ext>
            </a:extLst>
          </p:cNvPr>
          <p:cNvSpPr txBox="1"/>
          <p:nvPr/>
        </p:nvSpPr>
        <p:spPr>
          <a:xfrm>
            <a:off x="-1" y="2653733"/>
            <a:ext cx="12192001" cy="2554545"/>
          </a:xfrm>
          <a:prstGeom prst="rect">
            <a:avLst/>
          </a:prstGeom>
          <a:noFill/>
        </p:spPr>
        <p:txBody>
          <a:bodyPr wrap="square" lIns="91440" tIns="45720" rIns="91440" bIns="45720" rtlCol="0" anchor="ctr">
            <a:spAutoFit/>
          </a:bodyPr>
          <a:lstStyle/>
          <a:p>
            <a:pPr algn="ctr"/>
            <a:r>
              <a:rPr lang="en-GB" sz="4400" b="1">
                <a:latin typeface="Arial Black"/>
              </a:rPr>
              <a:t>Maintaining Flow Across the System:</a:t>
            </a:r>
          </a:p>
          <a:p>
            <a:pPr algn="ctr"/>
            <a:endParaRPr lang="en-GB" sz="4400" b="1">
              <a:latin typeface="Arial Black"/>
            </a:endParaRPr>
          </a:p>
          <a:p>
            <a:pPr marL="571500" indent="-571500">
              <a:buFont typeface="Arial" panose="020B0604020202020204" pitchFamily="34" charset="0"/>
              <a:buChar char="•"/>
            </a:pPr>
            <a:r>
              <a:rPr lang="en-GB" sz="2400" b="1">
                <a:latin typeface="Arial Black"/>
              </a:rPr>
              <a:t>Building Primary and Community Resilience</a:t>
            </a:r>
            <a:endParaRPr lang="en-GB" sz="2400">
              <a:latin typeface="Arial Black"/>
            </a:endParaRPr>
          </a:p>
          <a:p>
            <a:pPr marL="571500" indent="-571500">
              <a:buFont typeface="Arial" panose="020B0604020202020204" pitchFamily="34" charset="0"/>
              <a:buChar char="•"/>
            </a:pPr>
            <a:endParaRPr lang="en-GB" sz="2400" b="1">
              <a:latin typeface="Arial Black"/>
            </a:endParaRPr>
          </a:p>
          <a:p>
            <a:pPr marL="571500" indent="-571500">
              <a:buFont typeface="Arial" panose="020B0604020202020204" pitchFamily="34" charset="0"/>
              <a:buChar char="•"/>
            </a:pPr>
            <a:r>
              <a:rPr lang="en-GB" sz="2400" b="1">
                <a:latin typeface="Arial Black"/>
              </a:rPr>
              <a:t>Urgent and Emergency Care </a:t>
            </a:r>
          </a:p>
        </p:txBody>
      </p:sp>
    </p:spTree>
    <p:extLst>
      <p:ext uri="{BB962C8B-B14F-4D97-AF65-F5344CB8AC3E}">
        <p14:creationId xmlns:p14="http://schemas.microsoft.com/office/powerpoint/2010/main" val="642355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C13925-5989-4C9C-93D7-A9B83EB0E402}"/>
              </a:ext>
            </a:extLst>
          </p:cNvPr>
          <p:cNvSpPr txBox="1"/>
          <p:nvPr/>
        </p:nvSpPr>
        <p:spPr>
          <a:xfrm>
            <a:off x="-95251" y="-86546"/>
            <a:ext cx="4333875" cy="584775"/>
          </a:xfrm>
          <a:prstGeom prst="rect">
            <a:avLst/>
          </a:prstGeom>
          <a:noFill/>
          <a:ln>
            <a:noFill/>
          </a:ln>
        </p:spPr>
        <p:txBody>
          <a:bodyPr wrap="square" rtlCol="0">
            <a:spAutoFit/>
          </a:bodyPr>
          <a:lstStyle/>
          <a:p>
            <a:pPr algn="ctr"/>
            <a:r>
              <a:rPr lang="en-GB" sz="3200" b="1">
                <a:latin typeface="Arial Black" panose="020B0A04020102020204" pitchFamily="34" charset="0"/>
                <a:cs typeface="Arial" panose="020B0604020202020204" pitchFamily="34" charset="0"/>
              </a:rPr>
              <a:t>What’s Important?</a:t>
            </a:r>
          </a:p>
        </p:txBody>
      </p:sp>
      <p:sp>
        <p:nvSpPr>
          <p:cNvPr id="3" name="Rectangle 2">
            <a:extLst>
              <a:ext uri="{FF2B5EF4-FFF2-40B4-BE49-F238E27FC236}">
                <a16:creationId xmlns:a16="http://schemas.microsoft.com/office/drawing/2014/main" id="{E167E779-4AA0-436B-A381-00BCC6EA9B85}"/>
              </a:ext>
            </a:extLst>
          </p:cNvPr>
          <p:cNvSpPr/>
          <p:nvPr/>
        </p:nvSpPr>
        <p:spPr>
          <a:xfrm>
            <a:off x="0" y="445695"/>
            <a:ext cx="12192000" cy="630000"/>
          </a:xfrm>
          <a:prstGeom prst="rect">
            <a:avLst/>
          </a:prstGeom>
          <a:solidFill>
            <a:schemeClr val="accent4">
              <a:lumMod val="60000"/>
              <a:lumOff val="4000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0" i="0" dirty="0">
                <a:solidFill>
                  <a:srgbClr val="111111"/>
                </a:solidFill>
                <a:effectLst/>
                <a:latin typeface="Arial" panose="020B0604020202020204" pitchFamily="34" charset="0"/>
                <a:cs typeface="Arial" panose="020B0604020202020204" pitchFamily="34" charset="0"/>
              </a:rPr>
              <a:t>Ensure individuals can live safely and comfortably at home. If hospitalisation is necessary, facilitate a timely, smooth and secure discharge process.</a:t>
            </a:r>
            <a:endParaRPr lang="en-GB" sz="2000" b="1" dirty="0">
              <a:solidFill>
                <a:schemeClr val="tx1"/>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83A0AB54-F9B3-47D3-AD33-DD83639C9305}"/>
              </a:ext>
            </a:extLst>
          </p:cNvPr>
          <p:cNvSpPr/>
          <p:nvPr/>
        </p:nvSpPr>
        <p:spPr>
          <a:xfrm>
            <a:off x="0" y="1143694"/>
            <a:ext cx="6030000" cy="428400"/>
          </a:xfrm>
          <a:prstGeom prst="rect">
            <a:avLst/>
          </a:prstGeom>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GB" sz="2800">
                <a:solidFill>
                  <a:schemeClr val="bg1"/>
                </a:solidFill>
                <a:latin typeface="Arial Black" panose="020B0A04020102020204" pitchFamily="34" charset="0"/>
              </a:rPr>
              <a:t>Why?</a:t>
            </a:r>
          </a:p>
        </p:txBody>
      </p:sp>
      <p:sp>
        <p:nvSpPr>
          <p:cNvPr id="8" name="Rectangle 7">
            <a:extLst>
              <a:ext uri="{FF2B5EF4-FFF2-40B4-BE49-F238E27FC236}">
                <a16:creationId xmlns:a16="http://schemas.microsoft.com/office/drawing/2014/main" id="{3C62D08B-F089-486D-BFAE-12B8ACB2B288}"/>
              </a:ext>
            </a:extLst>
          </p:cNvPr>
          <p:cNvSpPr/>
          <p:nvPr/>
        </p:nvSpPr>
        <p:spPr>
          <a:xfrm>
            <a:off x="6162000" y="1143694"/>
            <a:ext cx="6030000" cy="429974"/>
          </a:xfrm>
          <a:prstGeom prst="rect">
            <a:avLst/>
          </a:prstGeom>
          <a:ln>
            <a:no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p>
            <a:pPr algn="ctr"/>
            <a:r>
              <a:rPr lang="en-GB" sz="2800">
                <a:solidFill>
                  <a:schemeClr val="bg1"/>
                </a:solidFill>
                <a:latin typeface="Arial Black" panose="020B0A04020102020204" pitchFamily="34" charset="0"/>
              </a:rPr>
              <a:t>What?</a:t>
            </a:r>
          </a:p>
        </p:txBody>
      </p:sp>
      <p:sp>
        <p:nvSpPr>
          <p:cNvPr id="10" name="Rectangle 9">
            <a:extLst>
              <a:ext uri="{FF2B5EF4-FFF2-40B4-BE49-F238E27FC236}">
                <a16:creationId xmlns:a16="http://schemas.microsoft.com/office/drawing/2014/main" id="{E5983EBE-0797-48F5-B698-A2AC466B249F}"/>
              </a:ext>
            </a:extLst>
          </p:cNvPr>
          <p:cNvSpPr/>
          <p:nvPr/>
        </p:nvSpPr>
        <p:spPr>
          <a:xfrm>
            <a:off x="0" y="1562100"/>
            <a:ext cx="6030000" cy="4979532"/>
          </a:xfrm>
          <a:prstGeom prst="rect">
            <a:avLst/>
          </a:prstGeom>
          <a:solidFill>
            <a:srgbClr val="C0504D">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44000" lvl="0" indent="-144000">
              <a:spcBef>
                <a:spcPts val="200"/>
              </a:spcBef>
              <a:spcAft>
                <a:spcPts val="200"/>
              </a:spcAft>
              <a:buFont typeface="+mj-lt"/>
              <a:buAutoNum type="arabicPeriod"/>
            </a:pPr>
            <a:r>
              <a:rPr lang="en-GB" sz="1250" b="1" i="0" dirty="0">
                <a:solidFill>
                  <a:schemeClr val="tx1"/>
                </a:solidFill>
                <a:latin typeface="Arial" panose="020B0604020202020204" pitchFamily="34" charset="0"/>
                <a:cs typeface="Arial" panose="020B0604020202020204" pitchFamily="34" charset="0"/>
              </a:rPr>
              <a:t>Quality of Life</a:t>
            </a:r>
            <a:r>
              <a:rPr lang="en-GB" sz="1250" b="0" i="0" dirty="0">
                <a:solidFill>
                  <a:schemeClr val="tx1"/>
                </a:solidFill>
                <a:latin typeface="Arial" panose="020B0604020202020204" pitchFamily="34" charset="0"/>
                <a:cs typeface="Arial" panose="020B0604020202020204" pitchFamily="34" charset="0"/>
              </a:rPr>
              <a:t>: Staying at home often provides a more comfortable and familiar environment, which can significantly enhance a person’s well-being and happiness.</a:t>
            </a:r>
            <a:endParaRPr lang="en-GB" sz="1250" b="0" dirty="0">
              <a:solidFill>
                <a:schemeClr val="tx1"/>
              </a:solidFill>
              <a:latin typeface="Arial" panose="020B0604020202020204" pitchFamily="34" charset="0"/>
              <a:cs typeface="Arial" panose="020B0604020202020204" pitchFamily="34" charset="0"/>
            </a:endParaRPr>
          </a:p>
          <a:p>
            <a:pPr marL="144000" lvl="0" indent="-144000">
              <a:spcBef>
                <a:spcPts val="200"/>
              </a:spcBef>
              <a:spcAft>
                <a:spcPts val="200"/>
              </a:spcAft>
              <a:buFont typeface="+mj-lt"/>
              <a:buAutoNum type="arabicPeriod"/>
            </a:pPr>
            <a:r>
              <a:rPr lang="en-GB" sz="1250" b="1" i="0" dirty="0">
                <a:solidFill>
                  <a:schemeClr val="tx1"/>
                </a:solidFill>
                <a:latin typeface="Arial" panose="020B0604020202020204" pitchFamily="34" charset="0"/>
                <a:cs typeface="Arial" panose="020B0604020202020204" pitchFamily="34" charset="0"/>
              </a:rPr>
              <a:t>Independence</a:t>
            </a:r>
            <a:r>
              <a:rPr lang="en-GB" sz="1250" b="0" i="0" dirty="0">
                <a:solidFill>
                  <a:schemeClr val="tx1"/>
                </a:solidFill>
                <a:latin typeface="Arial" panose="020B0604020202020204" pitchFamily="34" charset="0"/>
                <a:cs typeface="Arial" panose="020B0604020202020204" pitchFamily="34" charset="0"/>
              </a:rPr>
              <a:t>: Living at home allows individuals to maintain their independence and continue their daily routines, which is important for their mental and emotional health.</a:t>
            </a:r>
          </a:p>
          <a:p>
            <a:pPr marL="144000" lvl="0" indent="-144000">
              <a:spcBef>
                <a:spcPts val="200"/>
              </a:spcBef>
              <a:spcAft>
                <a:spcPts val="200"/>
              </a:spcAft>
              <a:buFont typeface="+mj-lt"/>
              <a:buAutoNum type="arabicPeriod"/>
            </a:pPr>
            <a:r>
              <a:rPr lang="en-GB" sz="1250" b="1" i="0" dirty="0">
                <a:solidFill>
                  <a:schemeClr val="tx1"/>
                </a:solidFill>
                <a:latin typeface="Arial" panose="020B0604020202020204" pitchFamily="34" charset="0"/>
                <a:cs typeface="Arial" panose="020B0604020202020204" pitchFamily="34" charset="0"/>
              </a:rPr>
              <a:t>Cost-Effective</a:t>
            </a:r>
            <a:r>
              <a:rPr lang="en-GB" sz="1250" b="0" i="0" dirty="0">
                <a:solidFill>
                  <a:schemeClr val="tx1"/>
                </a:solidFill>
                <a:latin typeface="Arial" panose="020B0604020202020204" pitchFamily="34" charset="0"/>
                <a:cs typeface="Arial" panose="020B0604020202020204" pitchFamily="34" charset="0"/>
              </a:rPr>
              <a:t>: Home care is generally more cost-effective than long-term hospital stays or residential care facilities.</a:t>
            </a:r>
          </a:p>
          <a:p>
            <a:pPr marL="144000" lvl="0" indent="-144000">
              <a:spcBef>
                <a:spcPts val="200"/>
              </a:spcBef>
              <a:spcAft>
                <a:spcPts val="200"/>
              </a:spcAft>
              <a:buFont typeface="+mj-lt"/>
              <a:buAutoNum type="arabicPeriod"/>
            </a:pPr>
            <a:r>
              <a:rPr lang="en-GB" sz="1250" b="1" i="0" dirty="0">
                <a:solidFill>
                  <a:schemeClr val="tx1"/>
                </a:solidFill>
                <a:latin typeface="Arial" panose="020B0604020202020204" pitchFamily="34" charset="0"/>
                <a:cs typeface="Arial" panose="020B0604020202020204" pitchFamily="34" charset="0"/>
              </a:rPr>
              <a:t>Reduced Hospital Strain</a:t>
            </a:r>
            <a:r>
              <a:rPr lang="en-GB" sz="1250" b="0" i="0" dirty="0">
                <a:solidFill>
                  <a:schemeClr val="tx1"/>
                </a:solidFill>
                <a:latin typeface="Arial" panose="020B0604020202020204" pitchFamily="34" charset="0"/>
                <a:cs typeface="Arial" panose="020B0604020202020204" pitchFamily="34" charset="0"/>
              </a:rPr>
              <a:t>: Keeping people safe at home can reduce the strain on hospitals, allowing them to focus resources on those who need acute care.</a:t>
            </a:r>
          </a:p>
          <a:p>
            <a:pPr marL="144000" lvl="0" indent="-144000">
              <a:spcBef>
                <a:spcPts val="200"/>
              </a:spcBef>
              <a:spcAft>
                <a:spcPts val="200"/>
              </a:spcAft>
              <a:buFont typeface="+mj-lt"/>
              <a:buAutoNum type="arabicPeriod"/>
            </a:pPr>
            <a:r>
              <a:rPr lang="en-GB" sz="1250" b="1" dirty="0">
                <a:solidFill>
                  <a:schemeClr val="tx1"/>
                </a:solidFill>
                <a:latin typeface="Arial" panose="020B0604020202020204" pitchFamily="34" charset="0"/>
                <a:ea typeface="+mn-lt"/>
                <a:cs typeface="Arial" panose="020B0604020202020204" pitchFamily="34" charset="0"/>
              </a:rPr>
              <a:t>Prolonged Stays: </a:t>
            </a:r>
            <a:r>
              <a:rPr lang="en-GB" sz="1250" b="0" dirty="0">
                <a:solidFill>
                  <a:schemeClr val="tx1"/>
                </a:solidFill>
                <a:latin typeface="Arial" panose="020B0604020202020204" pitchFamily="34" charset="0"/>
                <a:ea typeface="+mn-lt"/>
                <a:cs typeface="Arial" panose="020B0604020202020204" pitchFamily="34" charset="0"/>
              </a:rPr>
              <a:t>Prolonged hospital stays can lead to patient deconditioning along with increased risk of acquiring hospital-associated infections.</a:t>
            </a:r>
          </a:p>
          <a:p>
            <a:pPr lvl="0">
              <a:spcBef>
                <a:spcPts val="200"/>
              </a:spcBef>
              <a:spcAft>
                <a:spcPts val="200"/>
              </a:spcAft>
            </a:pPr>
            <a:endParaRPr lang="en-GB" sz="1250" dirty="0">
              <a:solidFill>
                <a:schemeClr val="tx1"/>
              </a:solidFill>
              <a:latin typeface="Arial" panose="020B0604020202020204" pitchFamily="34" charset="0"/>
              <a:cs typeface="Arial" panose="020B0604020202020204" pitchFamily="34" charset="0"/>
            </a:endParaRPr>
          </a:p>
          <a:p>
            <a:pPr lvl="0">
              <a:spcBef>
                <a:spcPts val="200"/>
              </a:spcBef>
              <a:spcAft>
                <a:spcPts val="200"/>
              </a:spcAft>
              <a:buFont typeface="+mj-lt"/>
              <a:buNone/>
            </a:pPr>
            <a:r>
              <a:rPr lang="en-GB" sz="1250" b="1" i="0" dirty="0">
                <a:solidFill>
                  <a:schemeClr val="tx1"/>
                </a:solidFill>
                <a:latin typeface="Arial" panose="020B0604020202020204" pitchFamily="34" charset="0"/>
                <a:cs typeface="Arial" panose="020B0604020202020204" pitchFamily="34" charset="0"/>
              </a:rPr>
              <a:t>When hospitalisation is necessary, a smooth and secure discharge process essential to ensure:</a:t>
            </a:r>
          </a:p>
          <a:p>
            <a:pPr marL="144000" lvl="0" indent="-144000">
              <a:spcBef>
                <a:spcPts val="200"/>
              </a:spcBef>
              <a:spcAft>
                <a:spcPts val="200"/>
              </a:spcAft>
              <a:buFont typeface="+mj-lt"/>
              <a:buAutoNum type="arabicPeriod"/>
            </a:pPr>
            <a:r>
              <a:rPr lang="en-GB" sz="1250" b="1" i="0" dirty="0">
                <a:solidFill>
                  <a:schemeClr val="tx1"/>
                </a:solidFill>
                <a:latin typeface="Arial" panose="020B0604020202020204" pitchFamily="34" charset="0"/>
                <a:cs typeface="Arial" panose="020B0604020202020204" pitchFamily="34" charset="0"/>
              </a:rPr>
              <a:t>Continuity of Care</a:t>
            </a:r>
            <a:r>
              <a:rPr lang="en-GB" sz="1250" b="0" i="0" dirty="0">
                <a:solidFill>
                  <a:schemeClr val="tx1"/>
                </a:solidFill>
                <a:latin typeface="Arial" panose="020B0604020202020204" pitchFamily="34" charset="0"/>
                <a:cs typeface="Arial" panose="020B0604020202020204" pitchFamily="34" charset="0"/>
              </a:rPr>
              <a:t>: Proper discharge planning ensures that individuals receive the necessary follow-up care and support, reducing the risk of readmission.</a:t>
            </a:r>
          </a:p>
          <a:p>
            <a:pPr marL="144000" lvl="0" indent="-144000">
              <a:spcBef>
                <a:spcPts val="200"/>
              </a:spcBef>
              <a:spcAft>
                <a:spcPts val="200"/>
              </a:spcAft>
              <a:buFont typeface="+mj-lt"/>
              <a:buAutoNum type="arabicPeriod"/>
            </a:pPr>
            <a:r>
              <a:rPr lang="en-GB" sz="1250" b="1" i="0" dirty="0">
                <a:solidFill>
                  <a:schemeClr val="tx1"/>
                </a:solidFill>
                <a:latin typeface="Arial" panose="020B0604020202020204" pitchFamily="34" charset="0"/>
                <a:cs typeface="Arial" panose="020B0604020202020204" pitchFamily="34" charset="0"/>
              </a:rPr>
              <a:t>Safety</a:t>
            </a:r>
            <a:r>
              <a:rPr lang="en-GB" sz="1250" b="0" i="0" dirty="0">
                <a:solidFill>
                  <a:schemeClr val="tx1"/>
                </a:solidFill>
                <a:latin typeface="Arial" panose="020B0604020202020204" pitchFamily="34" charset="0"/>
                <a:cs typeface="Arial" panose="020B0604020202020204" pitchFamily="34" charset="0"/>
              </a:rPr>
              <a:t>: Ensuring a safe discharge process helps prevent complications or accidents that could occur if someone is sent home without adequate preparation.</a:t>
            </a:r>
          </a:p>
          <a:p>
            <a:pPr marL="144000" lvl="0" indent="-144000">
              <a:spcBef>
                <a:spcPts val="200"/>
              </a:spcBef>
              <a:spcAft>
                <a:spcPts val="200"/>
              </a:spcAft>
              <a:buFont typeface="+mj-lt"/>
              <a:buAutoNum type="arabicPeriod"/>
            </a:pPr>
            <a:r>
              <a:rPr lang="en-GB" sz="1250" b="1" i="0" dirty="0">
                <a:solidFill>
                  <a:schemeClr val="tx1"/>
                </a:solidFill>
                <a:latin typeface="Arial" panose="020B0604020202020204" pitchFamily="34" charset="0"/>
                <a:cs typeface="Arial" panose="020B0604020202020204" pitchFamily="34" charset="0"/>
              </a:rPr>
              <a:t>Peace of Mind</a:t>
            </a:r>
            <a:r>
              <a:rPr lang="en-GB" sz="1250" b="0" i="0" dirty="0">
                <a:solidFill>
                  <a:schemeClr val="tx1"/>
                </a:solidFill>
                <a:latin typeface="Arial" panose="020B0604020202020204" pitchFamily="34" charset="0"/>
                <a:cs typeface="Arial" panose="020B0604020202020204" pitchFamily="34" charset="0"/>
              </a:rPr>
              <a:t>: A well-managed discharge process provides peace of mind for both the patient and their family, knowing that all necessary arrangements have been made for their care at home.</a:t>
            </a:r>
          </a:p>
          <a:p>
            <a:pPr algn="ctr"/>
            <a:endParaRPr lang="en-GB" dirty="0"/>
          </a:p>
        </p:txBody>
      </p:sp>
      <p:sp>
        <p:nvSpPr>
          <p:cNvPr id="11" name="Rectangle 10">
            <a:extLst>
              <a:ext uri="{FF2B5EF4-FFF2-40B4-BE49-F238E27FC236}">
                <a16:creationId xmlns:a16="http://schemas.microsoft.com/office/drawing/2014/main" id="{2FCD287B-E013-49EF-A153-5720F1DED68F}"/>
              </a:ext>
            </a:extLst>
          </p:cNvPr>
          <p:cNvSpPr/>
          <p:nvPr/>
        </p:nvSpPr>
        <p:spPr>
          <a:xfrm>
            <a:off x="6162000" y="1562100"/>
            <a:ext cx="6030000" cy="4979532"/>
          </a:xfrm>
          <a:prstGeom prst="rect">
            <a:avLst/>
          </a:prstGeom>
          <a:solidFill>
            <a:srgbClr val="9BBB5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44000" lvl="0" indent="-144000">
              <a:spcBef>
                <a:spcPts val="200"/>
              </a:spcBef>
              <a:spcAft>
                <a:spcPts val="200"/>
              </a:spcAft>
              <a:buFont typeface="+mj-lt"/>
              <a:buAutoNum type="arabicPeriod"/>
            </a:pPr>
            <a:r>
              <a:rPr lang="en-GB" sz="1120" b="1" i="0" kern="1200">
                <a:solidFill>
                  <a:schemeClr val="tx1"/>
                </a:solidFill>
                <a:latin typeface="Arial" panose="020B0604020202020204" pitchFamily="34" charset="0"/>
                <a:cs typeface="Arial" panose="020B0604020202020204" pitchFamily="34" charset="0"/>
              </a:rPr>
              <a:t>Home Adaptations</a:t>
            </a:r>
            <a:r>
              <a:rPr lang="en-GB" sz="1120" b="0" i="0" kern="1200">
                <a:solidFill>
                  <a:schemeClr val="tx1"/>
                </a:solidFill>
                <a:latin typeface="Arial" panose="020B0604020202020204" pitchFamily="34" charset="0"/>
                <a:cs typeface="Arial" panose="020B0604020202020204" pitchFamily="34" charset="0"/>
              </a:rPr>
              <a:t>: Install safety features like grab bars, ramps, and non-slip mats to prevent falls and accidents.</a:t>
            </a:r>
            <a:endParaRPr lang="en-GB" sz="1120" b="0" kern="1200">
              <a:solidFill>
                <a:schemeClr val="tx1"/>
              </a:solidFill>
              <a:latin typeface="Arial" panose="020B0604020202020204" pitchFamily="34" charset="0"/>
              <a:cs typeface="Arial" panose="020B0604020202020204" pitchFamily="34" charset="0"/>
            </a:endParaRPr>
          </a:p>
          <a:p>
            <a:pPr marL="144000" lvl="0" indent="-144000">
              <a:spcBef>
                <a:spcPts val="200"/>
              </a:spcBef>
              <a:spcAft>
                <a:spcPts val="200"/>
              </a:spcAft>
              <a:buFont typeface="+mj-lt"/>
              <a:buAutoNum type="arabicPeriod"/>
            </a:pPr>
            <a:r>
              <a:rPr lang="en-GB" sz="1120" b="1" i="0" kern="1200">
                <a:solidFill>
                  <a:schemeClr val="tx1"/>
                </a:solidFill>
                <a:latin typeface="Arial" panose="020B0604020202020204" pitchFamily="34" charset="0"/>
                <a:cs typeface="Arial" panose="020B0604020202020204" pitchFamily="34" charset="0"/>
              </a:rPr>
              <a:t>Assistive Devices</a:t>
            </a:r>
            <a:r>
              <a:rPr lang="en-GB" sz="1120" b="0" i="0" kern="1200">
                <a:solidFill>
                  <a:schemeClr val="tx1"/>
                </a:solidFill>
                <a:latin typeface="Arial" panose="020B0604020202020204" pitchFamily="34" charset="0"/>
                <a:cs typeface="Arial" panose="020B0604020202020204" pitchFamily="34" charset="0"/>
              </a:rPr>
              <a:t>: Provide tools such as walkers, wheelchairs, and medical alert systems to enhance mobility and safety.</a:t>
            </a:r>
          </a:p>
          <a:p>
            <a:pPr marL="144000" lvl="0" indent="-144000">
              <a:spcBef>
                <a:spcPts val="200"/>
              </a:spcBef>
              <a:spcAft>
                <a:spcPts val="200"/>
              </a:spcAft>
              <a:buFont typeface="+mj-lt"/>
              <a:buAutoNum type="arabicPeriod"/>
            </a:pPr>
            <a:r>
              <a:rPr lang="en-GB" sz="1120" b="1" i="0" kern="1200">
                <a:solidFill>
                  <a:schemeClr val="tx1"/>
                </a:solidFill>
                <a:latin typeface="Arial" panose="020B0604020202020204" pitchFamily="34" charset="0"/>
                <a:cs typeface="Arial" panose="020B0604020202020204" pitchFamily="34" charset="0"/>
              </a:rPr>
              <a:t>In-Home Care Services</a:t>
            </a:r>
            <a:r>
              <a:rPr lang="en-GB" sz="1120" b="0" i="0" kern="1200">
                <a:solidFill>
                  <a:schemeClr val="tx1"/>
                </a:solidFill>
                <a:latin typeface="Arial" panose="020B0604020202020204" pitchFamily="34" charset="0"/>
                <a:cs typeface="Arial" panose="020B0604020202020204" pitchFamily="34" charset="0"/>
              </a:rPr>
              <a:t>: Arrange for professional caregivers to assist with daily activities, medication management, and personal care.</a:t>
            </a:r>
          </a:p>
          <a:p>
            <a:pPr marL="144000" lvl="0" indent="-144000">
              <a:spcBef>
                <a:spcPts val="200"/>
              </a:spcBef>
              <a:spcAft>
                <a:spcPts val="200"/>
              </a:spcAft>
              <a:buFont typeface="+mj-lt"/>
              <a:buAutoNum type="arabicPeriod"/>
            </a:pPr>
            <a:r>
              <a:rPr lang="en-GB" sz="1120" b="1" i="0" kern="1200">
                <a:solidFill>
                  <a:schemeClr val="tx1"/>
                </a:solidFill>
                <a:latin typeface="Arial" panose="020B0604020202020204" pitchFamily="34" charset="0"/>
                <a:cs typeface="Arial" panose="020B0604020202020204" pitchFamily="34" charset="0"/>
              </a:rPr>
              <a:t>Community Support</a:t>
            </a:r>
            <a:r>
              <a:rPr lang="en-GB" sz="1120" b="0" i="0" kern="1200">
                <a:solidFill>
                  <a:schemeClr val="tx1"/>
                </a:solidFill>
                <a:latin typeface="Arial" panose="020B0604020202020204" pitchFamily="34" charset="0"/>
                <a:cs typeface="Arial" panose="020B0604020202020204" pitchFamily="34" charset="0"/>
              </a:rPr>
              <a:t>: Connect individuals with local resources and support groups to reduce isolation and provide social interaction.</a:t>
            </a:r>
          </a:p>
          <a:p>
            <a:pPr marL="144000" lvl="0" indent="-144000">
              <a:spcBef>
                <a:spcPts val="200"/>
              </a:spcBef>
              <a:spcAft>
                <a:spcPts val="200"/>
              </a:spcAft>
              <a:buFont typeface="+mj-lt"/>
              <a:buAutoNum type="arabicPeriod"/>
            </a:pPr>
            <a:r>
              <a:rPr lang="en-GB" sz="1120" b="1" i="0" kern="1200">
                <a:solidFill>
                  <a:schemeClr val="tx1"/>
                </a:solidFill>
                <a:latin typeface="Arial" panose="020B0604020202020204" pitchFamily="34" charset="0"/>
                <a:cs typeface="Arial" panose="020B0604020202020204" pitchFamily="34" charset="0"/>
              </a:rPr>
              <a:t>Monitoring</a:t>
            </a:r>
            <a:r>
              <a:rPr lang="en-GB" sz="1120" b="0" i="0" kern="1200">
                <a:solidFill>
                  <a:schemeClr val="tx1"/>
                </a:solidFill>
                <a:latin typeface="Arial" panose="020B0604020202020204" pitchFamily="34" charset="0"/>
                <a:cs typeface="Arial" panose="020B0604020202020204" pitchFamily="34" charset="0"/>
              </a:rPr>
              <a:t>: Use technology like telehealth services and remote monitoring devices to keep track of health conditions and provide timely interventions.</a:t>
            </a:r>
          </a:p>
          <a:p>
            <a:pPr marL="144000" lvl="0" indent="-144000">
              <a:spcBef>
                <a:spcPts val="200"/>
              </a:spcBef>
              <a:spcAft>
                <a:spcPts val="200"/>
              </a:spcAft>
              <a:buFont typeface="+mj-lt"/>
              <a:buNone/>
            </a:pPr>
            <a:r>
              <a:rPr lang="en-GB" sz="1120" b="1" i="0" kern="1200">
                <a:solidFill>
                  <a:schemeClr val="tx1"/>
                </a:solidFill>
                <a:latin typeface="Arial" panose="020B0604020202020204" pitchFamily="34" charset="0"/>
                <a:cs typeface="Arial" panose="020B0604020202020204" pitchFamily="34" charset="0"/>
              </a:rPr>
              <a:t>During Hospital Discharge:</a:t>
            </a:r>
            <a:endParaRPr lang="en-GB" sz="1120" b="0" i="0" kern="1200">
              <a:solidFill>
                <a:schemeClr val="tx1"/>
              </a:solidFill>
              <a:latin typeface="Arial" panose="020B0604020202020204" pitchFamily="34" charset="0"/>
              <a:cs typeface="Arial" panose="020B0604020202020204" pitchFamily="34" charset="0"/>
            </a:endParaRPr>
          </a:p>
          <a:p>
            <a:pPr marL="144000" lvl="0" indent="-144000">
              <a:spcBef>
                <a:spcPts val="200"/>
              </a:spcBef>
              <a:spcAft>
                <a:spcPts val="200"/>
              </a:spcAft>
              <a:buFont typeface="+mj-lt"/>
              <a:buAutoNum type="arabicPeriod"/>
            </a:pPr>
            <a:r>
              <a:rPr lang="en-GB" sz="1120" b="1" i="0" kern="1200">
                <a:solidFill>
                  <a:schemeClr val="tx1"/>
                </a:solidFill>
                <a:latin typeface="Arial" panose="020B0604020202020204" pitchFamily="34" charset="0"/>
                <a:cs typeface="Arial" panose="020B0604020202020204" pitchFamily="34" charset="0"/>
              </a:rPr>
              <a:t>Discharge Planning</a:t>
            </a:r>
            <a:r>
              <a:rPr lang="en-GB" sz="1120" b="0" i="0" kern="1200">
                <a:solidFill>
                  <a:schemeClr val="tx1"/>
                </a:solidFill>
                <a:latin typeface="Arial" panose="020B0604020202020204" pitchFamily="34" charset="0"/>
                <a:cs typeface="Arial" panose="020B0604020202020204" pitchFamily="34" charset="0"/>
              </a:rPr>
              <a:t>: Work with healthcare providers to create a detailed discharge plan that includes follow-up appointments, medication schedules, and care instructions.  </a:t>
            </a:r>
            <a:r>
              <a:rPr lang="en-GB" sz="1120" b="0" kern="1200">
                <a:solidFill>
                  <a:schemeClr val="tx1"/>
                </a:solidFill>
                <a:latin typeface="Arial" panose="020B0604020202020204" pitchFamily="34" charset="0"/>
                <a:ea typeface="+mn-lt"/>
                <a:cs typeface="Arial" panose="020B0604020202020204" pitchFamily="34" charset="0"/>
              </a:rPr>
              <a:t>Our Home First team identifies individuals on wards and supports their discharge once they are clinically optimised.</a:t>
            </a:r>
            <a:endParaRPr lang="en-GB" sz="1120" b="0" i="0" kern="1200">
              <a:solidFill>
                <a:schemeClr val="tx1"/>
              </a:solidFill>
              <a:latin typeface="Arial" panose="020B0604020202020204" pitchFamily="34" charset="0"/>
              <a:cs typeface="Arial" panose="020B0604020202020204" pitchFamily="34" charset="0"/>
            </a:endParaRPr>
          </a:p>
          <a:p>
            <a:pPr marL="144000" lvl="0" indent="-144000">
              <a:spcBef>
                <a:spcPts val="200"/>
              </a:spcBef>
              <a:spcAft>
                <a:spcPts val="200"/>
              </a:spcAft>
              <a:buFont typeface="+mj-lt"/>
              <a:buAutoNum type="arabicPeriod"/>
            </a:pPr>
            <a:r>
              <a:rPr lang="en-GB" sz="1120" b="1" i="0" kern="1200">
                <a:solidFill>
                  <a:schemeClr val="tx1"/>
                </a:solidFill>
                <a:latin typeface="Arial" panose="020B0604020202020204" pitchFamily="34" charset="0"/>
                <a:cs typeface="Arial" panose="020B0604020202020204" pitchFamily="34" charset="0"/>
              </a:rPr>
              <a:t>Engage Unpaid Carers and Individuals </a:t>
            </a:r>
            <a:r>
              <a:rPr lang="en-GB" sz="1120" b="0" i="0" kern="1200">
                <a:solidFill>
                  <a:schemeClr val="tx1"/>
                </a:solidFill>
                <a:latin typeface="Arial" panose="020B0604020202020204" pitchFamily="34" charset="0"/>
                <a:cs typeface="Arial" panose="020B0604020202020204" pitchFamily="34" charset="0"/>
              </a:rPr>
              <a:t>in decision-making processes.  Our Integrated Discharge Hub communicates with partner organisations, families, and unpaid carers to ensure timely discharges to the appropriate setting for everyone.</a:t>
            </a:r>
          </a:p>
          <a:p>
            <a:pPr marL="144000" lvl="0" indent="-144000">
              <a:spcBef>
                <a:spcPts val="200"/>
              </a:spcBef>
              <a:spcAft>
                <a:spcPts val="200"/>
              </a:spcAft>
              <a:buFont typeface="+mj-lt"/>
              <a:buAutoNum type="arabicPeriod"/>
            </a:pPr>
            <a:r>
              <a:rPr lang="en-GB" sz="1120" b="1" i="0" kern="1200">
                <a:solidFill>
                  <a:schemeClr val="tx1"/>
                </a:solidFill>
                <a:latin typeface="Arial" panose="020B0604020202020204" pitchFamily="34" charset="0"/>
                <a:cs typeface="Arial" panose="020B0604020202020204" pitchFamily="34" charset="0"/>
              </a:rPr>
              <a:t>Education</a:t>
            </a:r>
            <a:r>
              <a:rPr lang="en-GB" sz="1120" b="0" i="0" kern="1200">
                <a:solidFill>
                  <a:schemeClr val="tx1"/>
                </a:solidFill>
                <a:latin typeface="Arial" panose="020B0604020202020204" pitchFamily="34" charset="0"/>
                <a:cs typeface="Arial" panose="020B0604020202020204" pitchFamily="34" charset="0"/>
              </a:rPr>
              <a:t>: Ensure that patients and their families understand the discharge plan and know how to manage care at home.</a:t>
            </a:r>
          </a:p>
          <a:p>
            <a:pPr marL="144000" lvl="0" indent="-144000">
              <a:spcBef>
                <a:spcPts val="200"/>
              </a:spcBef>
              <a:spcAft>
                <a:spcPts val="200"/>
              </a:spcAft>
              <a:buFont typeface="+mj-lt"/>
              <a:buAutoNum type="arabicPeriod"/>
            </a:pPr>
            <a:r>
              <a:rPr lang="en-GB" sz="1120" b="1" i="0" kern="1200">
                <a:solidFill>
                  <a:schemeClr val="tx1"/>
                </a:solidFill>
                <a:latin typeface="Arial" panose="020B0604020202020204" pitchFamily="34" charset="0"/>
                <a:cs typeface="Arial" panose="020B0604020202020204" pitchFamily="34" charset="0"/>
              </a:rPr>
              <a:t>Home Assessment</a:t>
            </a:r>
            <a:r>
              <a:rPr lang="en-GB" sz="1120" b="0" i="0" kern="1200">
                <a:solidFill>
                  <a:schemeClr val="tx1"/>
                </a:solidFill>
                <a:latin typeface="Arial" panose="020B0604020202020204" pitchFamily="34" charset="0"/>
                <a:cs typeface="Arial" panose="020B0604020202020204" pitchFamily="34" charset="0"/>
              </a:rPr>
              <a:t>: Conduct a home safety assessment before discharge to identify and address any potential hazards.</a:t>
            </a:r>
          </a:p>
          <a:p>
            <a:pPr marL="144000" lvl="0" indent="-144000">
              <a:spcBef>
                <a:spcPts val="200"/>
              </a:spcBef>
              <a:spcAft>
                <a:spcPts val="200"/>
              </a:spcAft>
              <a:buFont typeface="+mj-lt"/>
              <a:buAutoNum type="arabicPeriod"/>
            </a:pPr>
            <a:r>
              <a:rPr lang="en-GB" sz="1120" b="1" i="0" kern="1200">
                <a:solidFill>
                  <a:schemeClr val="tx1"/>
                </a:solidFill>
                <a:latin typeface="Arial" panose="020B0604020202020204" pitchFamily="34" charset="0"/>
                <a:cs typeface="Arial" panose="020B0604020202020204" pitchFamily="34" charset="0"/>
              </a:rPr>
              <a:t>Transportation</a:t>
            </a:r>
            <a:r>
              <a:rPr lang="en-GB" sz="1120" b="0" i="0" kern="1200">
                <a:solidFill>
                  <a:schemeClr val="tx1"/>
                </a:solidFill>
                <a:latin typeface="Arial" panose="020B0604020202020204" pitchFamily="34" charset="0"/>
                <a:cs typeface="Arial" panose="020B0604020202020204" pitchFamily="34" charset="0"/>
              </a:rPr>
              <a:t>: Arrange for safe and reliable transportation from the hospital to home.</a:t>
            </a:r>
          </a:p>
          <a:p>
            <a:pPr marL="144000" lvl="0" indent="-144000">
              <a:spcBef>
                <a:spcPts val="200"/>
              </a:spcBef>
              <a:spcAft>
                <a:spcPts val="200"/>
              </a:spcAft>
            </a:pPr>
            <a:r>
              <a:rPr lang="en-GB" sz="1120" b="1" i="0" kern="1200">
                <a:solidFill>
                  <a:schemeClr val="tx1"/>
                </a:solidFill>
                <a:latin typeface="Arial" panose="020B0604020202020204" pitchFamily="34" charset="0"/>
                <a:cs typeface="Arial" panose="020B0604020202020204" pitchFamily="34" charset="0"/>
              </a:rPr>
              <a:t>Follow-Up Care</a:t>
            </a:r>
            <a:r>
              <a:rPr lang="en-GB" sz="1120" b="0" i="0" kern="1200">
                <a:solidFill>
                  <a:schemeClr val="tx1"/>
                </a:solidFill>
                <a:latin typeface="Arial" panose="020B0604020202020204" pitchFamily="34" charset="0"/>
                <a:cs typeface="Arial" panose="020B0604020202020204" pitchFamily="34" charset="0"/>
              </a:rPr>
              <a:t>: Schedule follow-up visits from healthcare professionals to monitor recovery and address any issues that arise.</a:t>
            </a:r>
            <a:endParaRPr lang="en-GB" sz="112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6150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506EA5-F6FC-10DF-35BC-18F314881E92}"/>
              </a:ext>
            </a:extLst>
          </p:cNvPr>
          <p:cNvSpPr txBox="1"/>
          <p:nvPr/>
        </p:nvSpPr>
        <p:spPr>
          <a:xfrm>
            <a:off x="0" y="68826"/>
            <a:ext cx="12192000" cy="646331"/>
          </a:xfrm>
          <a:prstGeom prst="rect">
            <a:avLst/>
          </a:prstGeom>
          <a:noFill/>
        </p:spPr>
        <p:txBody>
          <a:bodyPr wrap="square" lIns="91440" tIns="45720" rIns="91440" bIns="45720" rtlCol="0" anchor="t">
            <a:spAutoFit/>
          </a:bodyPr>
          <a:lstStyle/>
          <a:p>
            <a:r>
              <a:rPr lang="en-GB" sz="3600" b="1">
                <a:latin typeface="Arial Black"/>
              </a:rPr>
              <a:t>Factors and Challenges:  for the Winter Period</a:t>
            </a:r>
          </a:p>
        </p:txBody>
      </p:sp>
      <p:graphicFrame>
        <p:nvGraphicFramePr>
          <p:cNvPr id="4" name="Diagram 3">
            <a:extLst>
              <a:ext uri="{FF2B5EF4-FFF2-40B4-BE49-F238E27FC236}">
                <a16:creationId xmlns:a16="http://schemas.microsoft.com/office/drawing/2014/main" id="{BA0ADA3C-4396-7F06-40C8-079528925059}"/>
              </a:ext>
            </a:extLst>
          </p:cNvPr>
          <p:cNvGraphicFramePr/>
          <p:nvPr>
            <p:extLst>
              <p:ext uri="{D42A27DB-BD31-4B8C-83A1-F6EECF244321}">
                <p14:modId xmlns:p14="http://schemas.microsoft.com/office/powerpoint/2010/main" val="54521758"/>
              </p:ext>
            </p:extLst>
          </p:nvPr>
        </p:nvGraphicFramePr>
        <p:xfrm>
          <a:off x="0" y="1135574"/>
          <a:ext cx="6096000" cy="45868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BFABD61D-39B1-9EFE-8068-7545020BEA0B}"/>
              </a:ext>
            </a:extLst>
          </p:cNvPr>
          <p:cNvGraphicFramePr/>
          <p:nvPr>
            <p:extLst>
              <p:ext uri="{D42A27DB-BD31-4B8C-83A1-F6EECF244321}">
                <p14:modId xmlns:p14="http://schemas.microsoft.com/office/powerpoint/2010/main" val="3161544908"/>
              </p:ext>
            </p:extLst>
          </p:nvPr>
        </p:nvGraphicFramePr>
        <p:xfrm>
          <a:off x="6791294" y="970681"/>
          <a:ext cx="5063344" cy="475174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98642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0652499-8576-0282-A503-F2229B0941FE}"/>
              </a:ext>
            </a:extLst>
          </p:cNvPr>
          <p:cNvSpPr txBox="1"/>
          <p:nvPr/>
        </p:nvSpPr>
        <p:spPr>
          <a:xfrm>
            <a:off x="-99203" y="0"/>
            <a:ext cx="1239040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rial Black"/>
              </a:rPr>
              <a:t>Respiratory Illness - Swansea Bay Modelling Scenarios: Adults </a:t>
            </a:r>
          </a:p>
        </p:txBody>
      </p:sp>
      <p:pic>
        <p:nvPicPr>
          <p:cNvPr id="5" name="Picture 4">
            <a:extLst>
              <a:ext uri="{FF2B5EF4-FFF2-40B4-BE49-F238E27FC236}">
                <a16:creationId xmlns:a16="http://schemas.microsoft.com/office/drawing/2014/main" id="{756EA311-6BCE-B5BF-7DA5-94E747B797BD}"/>
              </a:ext>
            </a:extLst>
          </p:cNvPr>
          <p:cNvPicPr>
            <a:picLocks noChangeAspect="1"/>
          </p:cNvPicPr>
          <p:nvPr/>
        </p:nvPicPr>
        <p:blipFill>
          <a:blip r:embed="rId2"/>
          <a:srcRect l="-181" t="15263" b="-2295"/>
          <a:stretch/>
        </p:blipFill>
        <p:spPr>
          <a:xfrm>
            <a:off x="-4556" y="702694"/>
            <a:ext cx="7979405" cy="2739997"/>
          </a:xfrm>
          <a:prstGeom prst="rect">
            <a:avLst/>
          </a:prstGeom>
        </p:spPr>
      </p:pic>
      <p:pic>
        <p:nvPicPr>
          <p:cNvPr id="6" name="Picture 5">
            <a:extLst>
              <a:ext uri="{FF2B5EF4-FFF2-40B4-BE49-F238E27FC236}">
                <a16:creationId xmlns:a16="http://schemas.microsoft.com/office/drawing/2014/main" id="{14E848CE-A4B4-225F-9F13-FC8246C84B3C}"/>
              </a:ext>
            </a:extLst>
          </p:cNvPr>
          <p:cNvPicPr>
            <a:picLocks noChangeAspect="1"/>
          </p:cNvPicPr>
          <p:nvPr/>
        </p:nvPicPr>
        <p:blipFill>
          <a:blip r:embed="rId3"/>
          <a:srcRect t="13775" r="-181" b="1857"/>
          <a:stretch/>
        </p:blipFill>
        <p:spPr>
          <a:xfrm>
            <a:off x="-3610" y="3830345"/>
            <a:ext cx="7979519" cy="2552027"/>
          </a:xfrm>
          <a:prstGeom prst="rect">
            <a:avLst/>
          </a:prstGeom>
        </p:spPr>
      </p:pic>
      <p:sp>
        <p:nvSpPr>
          <p:cNvPr id="7" name="TextBox 6">
            <a:extLst>
              <a:ext uri="{FF2B5EF4-FFF2-40B4-BE49-F238E27FC236}">
                <a16:creationId xmlns:a16="http://schemas.microsoft.com/office/drawing/2014/main" id="{48DFDF02-653C-16BB-2BC4-8907AB2FFB82}"/>
              </a:ext>
            </a:extLst>
          </p:cNvPr>
          <p:cNvSpPr txBox="1"/>
          <p:nvPr/>
        </p:nvSpPr>
        <p:spPr>
          <a:xfrm>
            <a:off x="8189344" y="698740"/>
            <a:ext cx="3720860" cy="50783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b="1" dirty="0">
                <a:latin typeface="Arial"/>
                <a:cs typeface="Arial"/>
              </a:rPr>
              <a:t>Adults:  Most Likely Scenario Modelling</a:t>
            </a:r>
            <a:r>
              <a:rPr lang="en-GB" dirty="0">
                <a:latin typeface="Arial"/>
                <a:cs typeface="Arial"/>
              </a:rPr>
              <a:t>:  </a:t>
            </a:r>
          </a:p>
          <a:p>
            <a:pPr marL="347345" indent="-347345" algn="just">
              <a:buFont typeface="Arial"/>
              <a:buChar char="•"/>
            </a:pPr>
            <a:r>
              <a:rPr lang="en-GB" dirty="0">
                <a:latin typeface="Arial"/>
                <a:cs typeface="Arial"/>
              </a:rPr>
              <a:t>Occupancy peaks in the week between the 5</a:t>
            </a:r>
            <a:r>
              <a:rPr lang="en-GB" baseline="30000" dirty="0">
                <a:latin typeface="Arial"/>
                <a:cs typeface="Arial"/>
              </a:rPr>
              <a:t>th</a:t>
            </a:r>
            <a:r>
              <a:rPr lang="en-GB" dirty="0">
                <a:latin typeface="Arial"/>
                <a:cs typeface="Arial"/>
              </a:rPr>
              <a:t> and 11</a:t>
            </a:r>
            <a:r>
              <a:rPr lang="en-GB" baseline="30000" dirty="0">
                <a:latin typeface="Arial"/>
                <a:cs typeface="Arial"/>
              </a:rPr>
              <a:t>th</a:t>
            </a:r>
            <a:r>
              <a:rPr lang="en-GB" dirty="0">
                <a:latin typeface="Arial"/>
                <a:cs typeface="Arial"/>
              </a:rPr>
              <a:t> January 2025</a:t>
            </a:r>
          </a:p>
          <a:p>
            <a:pPr marL="347345" indent="-347345" algn="just">
              <a:buFont typeface="Arial"/>
              <a:buChar char="•"/>
            </a:pPr>
            <a:r>
              <a:rPr lang="en-GB" dirty="0">
                <a:latin typeface="Arial"/>
                <a:cs typeface="Arial"/>
              </a:rPr>
              <a:t>Average bed Deficit: </a:t>
            </a:r>
            <a:r>
              <a:rPr lang="en-GB" b="1" dirty="0">
                <a:latin typeface="Arial"/>
                <a:cs typeface="Arial"/>
              </a:rPr>
              <a:t>117 beds</a:t>
            </a:r>
            <a:r>
              <a:rPr lang="en-GB" dirty="0">
                <a:latin typeface="Arial"/>
                <a:cs typeface="Arial"/>
              </a:rPr>
              <a:t>.</a:t>
            </a:r>
          </a:p>
          <a:p>
            <a:pPr algn="just"/>
            <a:endParaRPr lang="en-GB" dirty="0">
              <a:latin typeface="Arial"/>
              <a:cs typeface="Arial"/>
            </a:endParaRPr>
          </a:p>
          <a:p>
            <a:pPr algn="just"/>
            <a:endParaRPr lang="en-GB" dirty="0">
              <a:latin typeface="Arial"/>
              <a:cs typeface="Arial"/>
            </a:endParaRPr>
          </a:p>
          <a:p>
            <a:pPr algn="just"/>
            <a:endParaRPr lang="en-GB" b="1" dirty="0">
              <a:latin typeface="Arial"/>
              <a:cs typeface="Arial"/>
            </a:endParaRPr>
          </a:p>
          <a:p>
            <a:pPr algn="just"/>
            <a:endParaRPr lang="en-GB" b="1" dirty="0">
              <a:latin typeface="Arial"/>
              <a:cs typeface="Arial"/>
            </a:endParaRPr>
          </a:p>
          <a:p>
            <a:pPr algn="just"/>
            <a:r>
              <a:rPr lang="en-GB" b="1" dirty="0">
                <a:latin typeface="Arial"/>
                <a:cs typeface="Arial"/>
              </a:rPr>
              <a:t>Adults Worst Case Scenario Modelling:</a:t>
            </a:r>
            <a:endParaRPr lang="en-GB" dirty="0">
              <a:latin typeface="Arial"/>
              <a:ea typeface="Calibri"/>
              <a:cs typeface="Calibri"/>
            </a:endParaRPr>
          </a:p>
          <a:p>
            <a:pPr marL="347345" indent="-347345" algn="just">
              <a:buFont typeface="Arial"/>
              <a:buChar char="•"/>
            </a:pPr>
            <a:r>
              <a:rPr lang="en-GB" dirty="0">
                <a:latin typeface="Arial"/>
                <a:cs typeface="Arial"/>
              </a:rPr>
              <a:t>Occupancy peaks in the weeks between the 8</a:t>
            </a:r>
            <a:r>
              <a:rPr lang="en-GB" baseline="30000" dirty="0">
                <a:latin typeface="Arial"/>
                <a:cs typeface="Arial"/>
              </a:rPr>
              <a:t>th</a:t>
            </a:r>
            <a:r>
              <a:rPr lang="en-GB" dirty="0">
                <a:latin typeface="Arial"/>
                <a:cs typeface="Arial"/>
              </a:rPr>
              <a:t> December and 11</a:t>
            </a:r>
            <a:r>
              <a:rPr lang="en-GB" baseline="30000" dirty="0">
                <a:latin typeface="Arial"/>
                <a:cs typeface="Arial"/>
              </a:rPr>
              <a:t>th</a:t>
            </a:r>
            <a:r>
              <a:rPr lang="en-GB" dirty="0">
                <a:latin typeface="Arial"/>
                <a:cs typeface="Arial"/>
              </a:rPr>
              <a:t> January 2025 and 9</a:t>
            </a:r>
            <a:r>
              <a:rPr lang="en-GB" baseline="30000" dirty="0">
                <a:latin typeface="Arial"/>
                <a:cs typeface="Arial"/>
              </a:rPr>
              <a:t>th</a:t>
            </a:r>
            <a:r>
              <a:rPr lang="en-GB" dirty="0">
                <a:latin typeface="Arial"/>
                <a:cs typeface="Arial"/>
              </a:rPr>
              <a:t> and 29</a:t>
            </a:r>
            <a:r>
              <a:rPr lang="en-GB" baseline="30000" dirty="0">
                <a:latin typeface="Arial"/>
                <a:cs typeface="Arial"/>
              </a:rPr>
              <a:t>th</a:t>
            </a:r>
            <a:r>
              <a:rPr lang="en-GB" dirty="0">
                <a:latin typeface="Arial"/>
                <a:cs typeface="Arial"/>
              </a:rPr>
              <a:t> of March 2025</a:t>
            </a:r>
          </a:p>
          <a:p>
            <a:pPr marL="347345" indent="-347345" algn="just">
              <a:buFont typeface="Arial"/>
              <a:buChar char="•"/>
            </a:pPr>
            <a:r>
              <a:rPr lang="en-GB" dirty="0">
                <a:latin typeface="Arial"/>
                <a:cs typeface="Arial"/>
              </a:rPr>
              <a:t>Average bed deficit: </a:t>
            </a:r>
            <a:r>
              <a:rPr lang="en-GB" b="1" dirty="0">
                <a:latin typeface="Arial"/>
                <a:cs typeface="Arial"/>
              </a:rPr>
              <a:t>248 and 245 beds, respectively </a:t>
            </a:r>
          </a:p>
        </p:txBody>
      </p:sp>
    </p:spTree>
    <p:extLst>
      <p:ext uri="{BB962C8B-B14F-4D97-AF65-F5344CB8AC3E}">
        <p14:creationId xmlns:p14="http://schemas.microsoft.com/office/powerpoint/2010/main" val="4129934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0652499-8576-0282-A503-F2229B0941FE}"/>
              </a:ext>
            </a:extLst>
          </p:cNvPr>
          <p:cNvSpPr txBox="1"/>
          <p:nvPr/>
        </p:nvSpPr>
        <p:spPr>
          <a:xfrm>
            <a:off x="-5750" y="-5751"/>
            <a:ext cx="1239040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Arial Black"/>
              </a:rPr>
              <a:t>RSV Illness - WG Scenarios: Paediatrics</a:t>
            </a:r>
          </a:p>
        </p:txBody>
      </p:sp>
      <p:sp>
        <p:nvSpPr>
          <p:cNvPr id="7" name="TextBox 6">
            <a:extLst>
              <a:ext uri="{FF2B5EF4-FFF2-40B4-BE49-F238E27FC236}">
                <a16:creationId xmlns:a16="http://schemas.microsoft.com/office/drawing/2014/main" id="{48DFDF02-653C-16BB-2BC4-8907AB2FFB82}"/>
              </a:ext>
            </a:extLst>
          </p:cNvPr>
          <p:cNvSpPr txBox="1"/>
          <p:nvPr/>
        </p:nvSpPr>
        <p:spPr>
          <a:xfrm>
            <a:off x="8189344" y="698740"/>
            <a:ext cx="3720860"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latin typeface="Arial"/>
                <a:cs typeface="Arial"/>
              </a:rPr>
              <a:t>RSV Paediatrics:  Most Likely Scenario Modelling</a:t>
            </a:r>
            <a:r>
              <a:rPr lang="en-GB" dirty="0">
                <a:latin typeface="Arial"/>
                <a:cs typeface="Arial"/>
              </a:rPr>
              <a:t>:  </a:t>
            </a:r>
          </a:p>
          <a:p>
            <a:pPr marL="347345" indent="-347345">
              <a:buFont typeface="Arial"/>
              <a:buChar char="•"/>
            </a:pPr>
            <a:r>
              <a:rPr lang="en-GB" dirty="0">
                <a:latin typeface="Arial"/>
                <a:cs typeface="Arial"/>
              </a:rPr>
              <a:t>Occupancy peaks in the first 2 weeks of December </a:t>
            </a:r>
          </a:p>
          <a:p>
            <a:endParaRPr lang="en-GB" dirty="0">
              <a:latin typeface="Arial"/>
              <a:cs typeface="Arial"/>
            </a:endParaRPr>
          </a:p>
          <a:p>
            <a:endParaRPr lang="en-GB" dirty="0">
              <a:latin typeface="Arial"/>
              <a:cs typeface="Arial"/>
            </a:endParaRPr>
          </a:p>
          <a:p>
            <a:endParaRPr lang="en-GB" b="1" dirty="0">
              <a:latin typeface="Arial"/>
              <a:cs typeface="Arial"/>
            </a:endParaRPr>
          </a:p>
          <a:p>
            <a:endParaRPr lang="en-GB" b="1" dirty="0">
              <a:latin typeface="Arial"/>
              <a:cs typeface="Arial"/>
            </a:endParaRPr>
          </a:p>
          <a:p>
            <a:endParaRPr lang="en-GB" b="1" dirty="0">
              <a:latin typeface="Arial"/>
              <a:cs typeface="Arial"/>
            </a:endParaRPr>
          </a:p>
          <a:p>
            <a:endParaRPr lang="en-GB" b="1" dirty="0">
              <a:latin typeface="Arial"/>
              <a:cs typeface="Arial"/>
            </a:endParaRPr>
          </a:p>
          <a:p>
            <a:endParaRPr lang="en-GB" b="1" dirty="0">
              <a:latin typeface="Arial"/>
              <a:cs typeface="Arial"/>
            </a:endParaRPr>
          </a:p>
          <a:p>
            <a:r>
              <a:rPr lang="en-GB" b="1" dirty="0">
                <a:latin typeface="Arial"/>
                <a:cs typeface="Arial"/>
              </a:rPr>
              <a:t>RSV Paediatrics:  Worst Case Scenario Modelling:</a:t>
            </a:r>
            <a:endParaRPr lang="en-GB" dirty="0">
              <a:latin typeface="Arial"/>
              <a:ea typeface="Calibri"/>
              <a:cs typeface="Calibri"/>
            </a:endParaRPr>
          </a:p>
          <a:p>
            <a:pPr marL="347345" indent="-347345">
              <a:buFont typeface="Arial"/>
              <a:buChar char="•"/>
            </a:pPr>
            <a:r>
              <a:rPr lang="en-GB" dirty="0">
                <a:latin typeface="Arial"/>
                <a:cs typeface="Arial"/>
              </a:rPr>
              <a:t>Occupancy peaks in the first 2 weeks of December </a:t>
            </a:r>
          </a:p>
        </p:txBody>
      </p:sp>
      <p:pic>
        <p:nvPicPr>
          <p:cNvPr id="2" name="Picture 1">
            <a:extLst>
              <a:ext uri="{FF2B5EF4-FFF2-40B4-BE49-F238E27FC236}">
                <a16:creationId xmlns:a16="http://schemas.microsoft.com/office/drawing/2014/main" id="{233346A3-AC6B-5106-F570-F931D4AF6AB1}"/>
              </a:ext>
            </a:extLst>
          </p:cNvPr>
          <p:cNvPicPr>
            <a:picLocks noChangeAspect="1"/>
          </p:cNvPicPr>
          <p:nvPr/>
        </p:nvPicPr>
        <p:blipFill>
          <a:blip r:embed="rId2"/>
          <a:stretch>
            <a:fillRect/>
          </a:stretch>
        </p:blipFill>
        <p:spPr>
          <a:xfrm>
            <a:off x="0" y="701708"/>
            <a:ext cx="8195096" cy="2579114"/>
          </a:xfrm>
          <a:prstGeom prst="rect">
            <a:avLst/>
          </a:prstGeom>
        </p:spPr>
      </p:pic>
      <p:pic>
        <p:nvPicPr>
          <p:cNvPr id="3" name="Picture 2">
            <a:extLst>
              <a:ext uri="{FF2B5EF4-FFF2-40B4-BE49-F238E27FC236}">
                <a16:creationId xmlns:a16="http://schemas.microsoft.com/office/drawing/2014/main" id="{402022D5-FE11-F816-2FF2-17AE69486AB4}"/>
              </a:ext>
            </a:extLst>
          </p:cNvPr>
          <p:cNvPicPr>
            <a:picLocks noChangeAspect="1"/>
          </p:cNvPicPr>
          <p:nvPr/>
        </p:nvPicPr>
        <p:blipFill>
          <a:blip r:embed="rId3"/>
          <a:stretch>
            <a:fillRect/>
          </a:stretch>
        </p:blipFill>
        <p:spPr>
          <a:xfrm>
            <a:off x="0" y="3590999"/>
            <a:ext cx="8195095" cy="2652113"/>
          </a:xfrm>
          <a:prstGeom prst="rect">
            <a:avLst/>
          </a:prstGeom>
        </p:spPr>
      </p:pic>
    </p:spTree>
    <p:extLst>
      <p:ext uri="{BB962C8B-B14F-4D97-AF65-F5344CB8AC3E}">
        <p14:creationId xmlns:p14="http://schemas.microsoft.com/office/powerpoint/2010/main" val="4995325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506EA5-F6FC-10DF-35BC-18F314881E92}"/>
              </a:ext>
            </a:extLst>
          </p:cNvPr>
          <p:cNvSpPr txBox="1"/>
          <p:nvPr/>
        </p:nvSpPr>
        <p:spPr>
          <a:xfrm>
            <a:off x="0" y="68826"/>
            <a:ext cx="12192000" cy="646331"/>
          </a:xfrm>
          <a:prstGeom prst="rect">
            <a:avLst/>
          </a:prstGeom>
          <a:noFill/>
        </p:spPr>
        <p:txBody>
          <a:bodyPr wrap="square" lIns="91440" tIns="45720" rIns="91440" bIns="45720" rtlCol="0" anchor="t">
            <a:spAutoFit/>
          </a:bodyPr>
          <a:lstStyle/>
          <a:p>
            <a:pPr algn="ctr"/>
            <a:r>
              <a:rPr lang="en-GB" sz="3600" b="1" dirty="0">
                <a:latin typeface="Arial Black"/>
              </a:rPr>
              <a:t>What We've Delivered Since Winter 2023/24</a:t>
            </a:r>
            <a:endParaRPr lang="en-US" dirty="0"/>
          </a:p>
        </p:txBody>
      </p:sp>
      <p:graphicFrame>
        <p:nvGraphicFramePr>
          <p:cNvPr id="3" name="Diagram 2">
            <a:extLst>
              <a:ext uri="{FF2B5EF4-FFF2-40B4-BE49-F238E27FC236}">
                <a16:creationId xmlns:a16="http://schemas.microsoft.com/office/drawing/2014/main" id="{FF934220-3C6F-DDFA-38CB-C82BF6F9301C}"/>
              </a:ext>
            </a:extLst>
          </p:cNvPr>
          <p:cNvGraphicFramePr/>
          <p:nvPr>
            <p:extLst>
              <p:ext uri="{D42A27DB-BD31-4B8C-83A1-F6EECF244321}">
                <p14:modId xmlns:p14="http://schemas.microsoft.com/office/powerpoint/2010/main" val="1865707952"/>
              </p:ext>
            </p:extLst>
          </p:nvPr>
        </p:nvGraphicFramePr>
        <p:xfrm>
          <a:off x="0" y="619467"/>
          <a:ext cx="12048227" cy="57630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32860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0">
            <a:extLst>
              <a:ext uri="{FF2B5EF4-FFF2-40B4-BE49-F238E27FC236}">
                <a16:creationId xmlns:a16="http://schemas.microsoft.com/office/drawing/2014/main" id="{64DC2C1B-F04C-18B7-5201-400F79E9A3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342" y="64008"/>
            <a:ext cx="11701317" cy="6498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5244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D9C74B3-560A-41E9-B660-2BE6EECA1A00}"/>
              </a:ext>
            </a:extLst>
          </p:cNvPr>
          <p:cNvSpPr/>
          <p:nvPr/>
        </p:nvSpPr>
        <p:spPr>
          <a:xfrm>
            <a:off x="0" y="1343087"/>
            <a:ext cx="12191093" cy="5165028"/>
          </a:xfrm>
          <a:prstGeom prst="rect">
            <a:avLst/>
          </a:prstGeom>
          <a:solidFill>
            <a:schemeClr val="accent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283845" indent="-285750">
              <a:buSzPct val="100000"/>
              <a:buFont typeface="Wingdings" panose="05000000000000000000" pitchFamily="2" charset="2"/>
              <a:buChar char="Ø"/>
            </a:pPr>
            <a:r>
              <a:rPr lang="en-GB" b="1" dirty="0">
                <a:solidFill>
                  <a:schemeClr val="tx1"/>
                </a:solidFill>
                <a:latin typeface="+mn-lt"/>
              </a:rPr>
              <a:t>Business as Usual Activity</a:t>
            </a:r>
            <a:r>
              <a:rPr lang="en-GB" b="1" dirty="0">
                <a:solidFill>
                  <a:schemeClr val="tx1"/>
                </a:solidFill>
              </a:rPr>
              <a:t> (to avoid hospital admission and support discharge from hospital )</a:t>
            </a:r>
            <a:endParaRPr lang="en-US" dirty="0">
              <a:solidFill>
                <a:schemeClr val="tx1"/>
              </a:solidFill>
              <a:cs typeface="Calibri"/>
            </a:endParaRPr>
          </a:p>
          <a:p>
            <a:pPr marL="542925" lvl="0" indent="-285750" rtl="0">
              <a:buFont typeface="Wingdings" panose="020B0604020202020204" pitchFamily="34" charset="0"/>
              <a:buChar char="Ø"/>
            </a:pPr>
            <a:r>
              <a:rPr lang="en-GB" dirty="0">
                <a:solidFill>
                  <a:schemeClr val="tx1"/>
                </a:solidFill>
                <a:latin typeface="+mn-lt"/>
              </a:rPr>
              <a:t>Realign Domiciliary Care and reablement capacity to support flow</a:t>
            </a:r>
            <a:endParaRPr lang="en-GB" dirty="0">
              <a:solidFill>
                <a:schemeClr val="tx1"/>
              </a:solidFill>
              <a:latin typeface="+mn-lt"/>
              <a:cs typeface="Calibri"/>
            </a:endParaRPr>
          </a:p>
          <a:p>
            <a:pPr marL="542925" lvl="0" indent="-285750" rtl="0">
              <a:buFont typeface="Wingdings" panose="020B0604020202020204" pitchFamily="34" charset="0"/>
              <a:buChar char="Ø"/>
            </a:pPr>
            <a:r>
              <a:rPr lang="en-GB" dirty="0">
                <a:solidFill>
                  <a:schemeClr val="tx1"/>
                </a:solidFill>
                <a:latin typeface="+mn-lt"/>
              </a:rPr>
              <a:t>Home First Pathways</a:t>
            </a:r>
            <a:endParaRPr lang="en-GB" dirty="0">
              <a:solidFill>
                <a:schemeClr val="tx1"/>
              </a:solidFill>
              <a:latin typeface="+mn-lt"/>
              <a:cs typeface="Calibri"/>
            </a:endParaRPr>
          </a:p>
          <a:p>
            <a:pPr marL="542925" lvl="0" indent="-285750" rtl="0">
              <a:buFont typeface="Wingdings" panose="020B0604020202020204" pitchFamily="34" charset="0"/>
              <a:buChar char="Ø"/>
            </a:pPr>
            <a:r>
              <a:rPr lang="en-GB" dirty="0">
                <a:solidFill>
                  <a:schemeClr val="tx1"/>
                </a:solidFill>
                <a:latin typeface="+mn-lt"/>
              </a:rPr>
              <a:t>Data dashboards to monitor flow</a:t>
            </a:r>
            <a:endParaRPr lang="en-GB" dirty="0">
              <a:solidFill>
                <a:schemeClr val="tx1"/>
              </a:solidFill>
              <a:latin typeface="+mn-lt"/>
              <a:cs typeface="Calibri"/>
            </a:endParaRPr>
          </a:p>
          <a:p>
            <a:pPr marL="542925" indent="-285750">
              <a:buFont typeface="Wingdings" panose="020B0604020202020204" pitchFamily="34" charset="0"/>
              <a:buChar char="Ø"/>
            </a:pPr>
            <a:r>
              <a:rPr lang="en-GB" dirty="0">
                <a:solidFill>
                  <a:schemeClr val="tx1"/>
                </a:solidFill>
                <a:cs typeface="Calibri"/>
              </a:rPr>
              <a:t>Utilise community services to prevent admission to hospital to support timely discharge</a:t>
            </a:r>
          </a:p>
          <a:p>
            <a:pPr marL="542925" indent="-285750">
              <a:buFont typeface="Wingdings" panose="020B0604020202020204" pitchFamily="34" charset="0"/>
              <a:buChar char="Ø"/>
            </a:pPr>
            <a:r>
              <a:rPr lang="en-GB" dirty="0">
                <a:solidFill>
                  <a:schemeClr val="tx1"/>
                </a:solidFill>
                <a:cs typeface="Calibri"/>
              </a:rPr>
              <a:t>Commissioners to discuss with the external services so continues service levels though the Christmas holidays</a:t>
            </a:r>
            <a:endParaRPr lang="en-GB" dirty="0">
              <a:solidFill>
                <a:schemeClr val="tx1"/>
              </a:solidFill>
              <a:ea typeface="Calibri"/>
              <a:cs typeface="Calibri"/>
            </a:endParaRPr>
          </a:p>
          <a:p>
            <a:pPr marL="283845" lvl="0" indent="-285750">
              <a:buFont typeface="Wingdings" panose="05000000000000000000" pitchFamily="2" charset="2"/>
              <a:buChar char="Ø"/>
            </a:pPr>
            <a:r>
              <a:rPr lang="en-GB" b="1" dirty="0">
                <a:solidFill>
                  <a:schemeClr val="tx1"/>
                </a:solidFill>
              </a:rPr>
              <a:t>Implementation of Frailty Strategy</a:t>
            </a:r>
            <a:r>
              <a:rPr lang="en-GB" dirty="0">
                <a:solidFill>
                  <a:schemeClr val="tx1"/>
                </a:solidFill>
              </a:rPr>
              <a:t> : Frailty Hub, OPAU, Virtual Wards, ACT moving towards an Acute Care at Home model </a:t>
            </a:r>
            <a:endParaRPr lang="en-GB" dirty="0">
              <a:solidFill>
                <a:schemeClr val="tx1"/>
              </a:solidFill>
              <a:ea typeface="Calibri"/>
              <a:cs typeface="Calibri"/>
            </a:endParaRPr>
          </a:p>
          <a:p>
            <a:pPr marL="283845" indent="-285750">
              <a:buSzPct val="100000"/>
              <a:buFont typeface="Wingdings,Sans-Serif" panose="05000000000000000000" pitchFamily="2" charset="2"/>
              <a:buChar char="Ø"/>
            </a:pPr>
            <a:r>
              <a:rPr lang="en-GB" b="1" dirty="0">
                <a:solidFill>
                  <a:schemeClr val="tx1"/>
                </a:solidFill>
                <a:ea typeface="Calibri"/>
                <a:cs typeface="Calibri"/>
              </a:rPr>
              <a:t>Communication - </a:t>
            </a:r>
            <a:r>
              <a:rPr lang="en-GB" dirty="0">
                <a:solidFill>
                  <a:schemeClr val="tx1"/>
                </a:solidFill>
                <a:ea typeface="Calibri"/>
                <a:cs typeface="Calibri"/>
              </a:rPr>
              <a:t>Clear communication about new initiatives is essential. The development of documents explaining the approach to manage staff and patient / carers’ expectations</a:t>
            </a:r>
          </a:p>
          <a:p>
            <a:pPr marL="283845" indent="-285750">
              <a:buSzPct val="100000"/>
              <a:buFont typeface="Wingdings,Sans-Serif" panose="05000000000000000000" pitchFamily="2" charset="2"/>
              <a:buChar char="Ø"/>
            </a:pPr>
            <a:r>
              <a:rPr lang="en-GB" b="1" dirty="0">
                <a:solidFill>
                  <a:schemeClr val="tx1"/>
                </a:solidFill>
                <a:cs typeface="Calibri"/>
              </a:rPr>
              <a:t>Pathways of Care Delays (POCD) - </a:t>
            </a:r>
            <a:r>
              <a:rPr lang="en-GB" dirty="0">
                <a:solidFill>
                  <a:schemeClr val="tx1"/>
                </a:solidFill>
                <a:cs typeface="Calibri"/>
              </a:rPr>
              <a:t>Focus on the delivery of actions to reduce Pathways of Care Delays (</a:t>
            </a:r>
            <a:r>
              <a:rPr lang="en-GB" dirty="0" err="1">
                <a:solidFill>
                  <a:schemeClr val="tx1"/>
                </a:solidFill>
                <a:cs typeface="Calibri"/>
              </a:rPr>
              <a:t>PoCD</a:t>
            </a:r>
            <a:r>
              <a:rPr lang="en-GB" dirty="0">
                <a:solidFill>
                  <a:schemeClr val="tx1"/>
                </a:solidFill>
                <a:cs typeface="Calibri"/>
              </a:rPr>
              <a:t>), COP deep dives and the recording of D2RA pathways on our SIGNAL digital system to enable increased understanding of bottlenecks within the system. Escalation to COO / Directors of Social Servicing on a weekly basis.</a:t>
            </a:r>
          </a:p>
          <a:p>
            <a:pPr marL="283845" indent="-285750">
              <a:buSzPct val="100000"/>
              <a:buFont typeface="Wingdings,Sans-Serif" panose="05000000000000000000" pitchFamily="2" charset="2"/>
              <a:buChar char="Ø"/>
            </a:pPr>
            <a:r>
              <a:rPr lang="en-GB" b="1" dirty="0">
                <a:solidFill>
                  <a:schemeClr val="tx1"/>
                </a:solidFill>
                <a:cs typeface="Calibri"/>
              </a:rPr>
              <a:t>Rollout of the Integrated Discharge Hub (IDH) - </a:t>
            </a:r>
            <a:r>
              <a:rPr lang="en-GB" dirty="0">
                <a:solidFill>
                  <a:schemeClr val="tx1"/>
                </a:solidFill>
                <a:cs typeface="Calibri"/>
              </a:rPr>
              <a:t>assisting in facilitating timely discharge.</a:t>
            </a:r>
          </a:p>
          <a:p>
            <a:pPr marL="283845" indent="-285750">
              <a:buSzPct val="100000"/>
              <a:buFont typeface="Wingdings,Sans-Serif" panose="05000000000000000000" pitchFamily="2" charset="2"/>
              <a:buChar char="Ø"/>
            </a:pPr>
            <a:r>
              <a:rPr lang="en-GB" b="1" dirty="0">
                <a:solidFill>
                  <a:schemeClr val="tx1"/>
                </a:solidFill>
                <a:cs typeface="Calibri"/>
              </a:rPr>
              <a:t>7 Day Working - </a:t>
            </a:r>
            <a:r>
              <a:rPr lang="en-GB" dirty="0">
                <a:solidFill>
                  <a:schemeClr val="tx1"/>
                </a:solidFill>
                <a:cs typeface="Calibri"/>
              </a:rPr>
              <a:t>A range of services to support flow currently operate across a 7-day working week, where resources and contractual arrangements permit.  For example:  ACT, District nursing, Domiciliary Care, Community Reablement Teams.</a:t>
            </a:r>
          </a:p>
          <a:p>
            <a:pPr marL="283845" indent="-285750">
              <a:buSzPct val="100000"/>
              <a:buFont typeface="Wingdings,Sans-Serif" panose="05000000000000000000" pitchFamily="2" charset="2"/>
              <a:buChar char="Ø"/>
            </a:pPr>
            <a:r>
              <a:rPr lang="en-GB" dirty="0">
                <a:solidFill>
                  <a:schemeClr val="tx1"/>
                </a:solidFill>
                <a:cs typeface="Calibri"/>
              </a:rPr>
              <a:t>Continue the </a:t>
            </a:r>
            <a:r>
              <a:rPr lang="en-GB" b="1" dirty="0">
                <a:solidFill>
                  <a:schemeClr val="tx1"/>
                </a:solidFill>
                <a:cs typeface="Calibri"/>
              </a:rPr>
              <a:t>50/50 funding arrangement</a:t>
            </a:r>
            <a:r>
              <a:rPr lang="en-GB" dirty="0">
                <a:solidFill>
                  <a:schemeClr val="tx1"/>
                </a:solidFill>
                <a:cs typeface="Calibri"/>
              </a:rPr>
              <a:t>s for individuals while a DST (Decision Support Tool) is undertaken at the individual’s home</a:t>
            </a:r>
          </a:p>
          <a:p>
            <a:pPr marL="283845" indent="-285750">
              <a:buSzPct val="100000"/>
              <a:buFont typeface="Wingdings" panose="05000000000000000000" pitchFamily="2" charset="2"/>
              <a:buChar char="Ø"/>
            </a:pPr>
            <a:endParaRPr lang="en-GB" b="1" dirty="0">
              <a:solidFill>
                <a:schemeClr val="tx1"/>
              </a:solidFill>
              <a:highlight>
                <a:srgbClr val="FFFF00"/>
              </a:highlight>
              <a:ea typeface="Calibri"/>
              <a:cs typeface="Calibri"/>
            </a:endParaRPr>
          </a:p>
          <a:p>
            <a:pPr marL="283845" indent="-285750">
              <a:buSzPct val="100000"/>
              <a:buFont typeface="Wingdings" panose="05000000000000000000" pitchFamily="2" charset="2"/>
              <a:buChar char="Ø"/>
            </a:pPr>
            <a:endParaRPr lang="en-GB" b="0" dirty="0">
              <a:solidFill>
                <a:schemeClr val="tx1"/>
              </a:solidFill>
              <a:highlight>
                <a:srgbClr val="FFFF00"/>
              </a:highlight>
              <a:latin typeface="+mn-lt"/>
              <a:ea typeface="Calibri"/>
              <a:cs typeface="Calibri"/>
            </a:endParaRPr>
          </a:p>
          <a:p>
            <a:pPr marL="283845" indent="-285750">
              <a:buSzPct val="100000"/>
              <a:buFont typeface="Wingdings" panose="05000000000000000000" pitchFamily="2" charset="2"/>
              <a:buChar char="Ø"/>
            </a:pPr>
            <a:endParaRPr lang="en-GB" sz="1200" dirty="0">
              <a:solidFill>
                <a:schemeClr val="tx1"/>
              </a:solidFill>
              <a:highlight>
                <a:srgbClr val="FFFF00"/>
              </a:highlight>
              <a:ea typeface="Calibri"/>
              <a:cs typeface="Calibri"/>
            </a:endParaRPr>
          </a:p>
          <a:p>
            <a:endParaRPr lang="en-GB" dirty="0">
              <a:solidFill>
                <a:schemeClr val="tx1"/>
              </a:solidFill>
              <a:ea typeface="Calibri"/>
              <a:cs typeface="Calibri"/>
            </a:endParaRPr>
          </a:p>
        </p:txBody>
      </p:sp>
      <p:sp>
        <p:nvSpPr>
          <p:cNvPr id="2" name="TextBox 1">
            <a:extLst>
              <a:ext uri="{FF2B5EF4-FFF2-40B4-BE49-F238E27FC236}">
                <a16:creationId xmlns:a16="http://schemas.microsoft.com/office/drawing/2014/main" id="{C7A5B0B7-2DEC-4B31-931B-264DF087BD5B}"/>
              </a:ext>
            </a:extLst>
          </p:cNvPr>
          <p:cNvSpPr txBox="1"/>
          <p:nvPr/>
        </p:nvSpPr>
        <p:spPr>
          <a:xfrm>
            <a:off x="0" y="0"/>
            <a:ext cx="12192000" cy="646331"/>
          </a:xfrm>
          <a:prstGeom prst="rect">
            <a:avLst/>
          </a:prstGeom>
          <a:noFill/>
        </p:spPr>
        <p:txBody>
          <a:bodyPr wrap="square" rtlCol="0">
            <a:spAutoFit/>
          </a:bodyPr>
          <a:lstStyle/>
          <a:p>
            <a:r>
              <a:rPr lang="en-GB" sz="3600" b="1"/>
              <a:t>Seasonal Planning Priorities to Address the Challenge 2024/25</a:t>
            </a:r>
          </a:p>
        </p:txBody>
      </p:sp>
      <p:sp>
        <p:nvSpPr>
          <p:cNvPr id="4" name="Rectangle 3">
            <a:extLst>
              <a:ext uri="{FF2B5EF4-FFF2-40B4-BE49-F238E27FC236}">
                <a16:creationId xmlns:a16="http://schemas.microsoft.com/office/drawing/2014/main" id="{A0D24BE0-1351-4C07-A893-08730F6CD847}"/>
              </a:ext>
            </a:extLst>
          </p:cNvPr>
          <p:cNvSpPr/>
          <p:nvPr/>
        </p:nvSpPr>
        <p:spPr>
          <a:xfrm>
            <a:off x="265" y="649514"/>
            <a:ext cx="12191093" cy="693573"/>
          </a:xfrm>
          <a:prstGeom prst="rect">
            <a:avLst/>
          </a:prstGeom>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r>
              <a:rPr lang="en-GB" sz="2400"/>
              <a:t>Integrated Care</a:t>
            </a:r>
          </a:p>
        </p:txBody>
      </p:sp>
    </p:spTree>
    <p:extLst>
      <p:ext uri="{BB962C8B-B14F-4D97-AF65-F5344CB8AC3E}">
        <p14:creationId xmlns:p14="http://schemas.microsoft.com/office/powerpoint/2010/main" val="630778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506EA5-F6FC-10DF-35BC-18F314881E92}"/>
              </a:ext>
            </a:extLst>
          </p:cNvPr>
          <p:cNvSpPr txBox="1"/>
          <p:nvPr/>
        </p:nvSpPr>
        <p:spPr>
          <a:xfrm>
            <a:off x="0" y="887976"/>
            <a:ext cx="12192000" cy="5293757"/>
          </a:xfrm>
          <a:prstGeom prst="rect">
            <a:avLst/>
          </a:prstGeom>
          <a:noFill/>
        </p:spPr>
        <p:txBody>
          <a:bodyPr wrap="square" lIns="91440" tIns="45720" rIns="91440" bIns="45720" rtlCol="0" anchor="t">
            <a:spAutoFit/>
          </a:bodyPr>
          <a:lstStyle/>
          <a:p>
            <a:pPr marL="143510" indent="-143510">
              <a:spcBef>
                <a:spcPts val="600"/>
              </a:spcBef>
              <a:spcAft>
                <a:spcPts val="600"/>
              </a:spcAft>
              <a:buFont typeface="Arial" panose="020B0604020202020204" pitchFamily="34" charset="0"/>
              <a:buChar char="•"/>
            </a:pPr>
            <a:r>
              <a:rPr lang="en-GB" dirty="0">
                <a:latin typeface="Arial"/>
                <a:cs typeface="Arial"/>
              </a:rPr>
              <a:t>The Winter Plan sets out actions that the Regional Partnership, including Swansea Bay University Health Board, Swansea Council, Neath Port Talbot County Borough Council and Third Sector organisations will take to maintain key services and ensure that the delivery of Health and Social Care services during the winter of 2024/25 is sustainable.</a:t>
            </a:r>
            <a:endParaRPr lang="en-US" dirty="0">
              <a:latin typeface="Arial"/>
              <a:cs typeface="Arial"/>
            </a:endParaRPr>
          </a:p>
          <a:p>
            <a:pPr marL="143510" indent="-143510">
              <a:spcBef>
                <a:spcPts val="600"/>
              </a:spcBef>
              <a:spcAft>
                <a:spcPts val="600"/>
              </a:spcAft>
              <a:buFont typeface="Arial" panose="020B0604020202020204" pitchFamily="34" charset="0"/>
              <a:buChar char="•"/>
            </a:pPr>
            <a:r>
              <a:rPr lang="en-GB" dirty="0">
                <a:latin typeface="Arial"/>
                <a:cs typeface="Arial"/>
              </a:rPr>
              <a:t>The priorities and actions outlined in Welsh Government communications are covered in detail within the SBUHB, Local Authority and Regional Partnership annual plans.  These describe our ambitions of driving a quality focused effort for the benefit of our patients, our staff and our finances.</a:t>
            </a:r>
          </a:p>
          <a:p>
            <a:pPr marL="143510" indent="-143510">
              <a:spcBef>
                <a:spcPts val="600"/>
              </a:spcBef>
              <a:spcAft>
                <a:spcPts val="600"/>
              </a:spcAft>
              <a:buFont typeface="Arial" panose="020B0604020202020204" pitchFamily="34" charset="0"/>
              <a:buChar char="•"/>
            </a:pPr>
            <a:r>
              <a:rPr lang="en-GB" dirty="0">
                <a:latin typeface="Arial"/>
                <a:cs typeface="Arial"/>
              </a:rPr>
              <a:t>The backdrop to this winter remains challenging, both from a financial point of view and the pressures within the system,  aligned to flow and capacity. This is impacted by a continued high demand of our services and workforce challenges. </a:t>
            </a:r>
          </a:p>
          <a:p>
            <a:pPr marL="143510" indent="-143510">
              <a:spcBef>
                <a:spcPts val="600"/>
              </a:spcBef>
              <a:spcAft>
                <a:spcPts val="600"/>
              </a:spcAft>
              <a:buFont typeface="Arial" panose="020B0604020202020204" pitchFamily="34" charset="0"/>
              <a:buChar char="•"/>
            </a:pPr>
            <a:r>
              <a:rPr lang="en-GB" dirty="0">
                <a:latin typeface="Arial"/>
                <a:cs typeface="Arial"/>
              </a:rPr>
              <a:t>Maximising planned developments and delivery across the 6 Goals for Emergency Care and Care Action Committee priorities is a critical focus of our winter approach. This approach will support the system to remain resilient and sustainable over winter.  </a:t>
            </a:r>
          </a:p>
          <a:p>
            <a:pPr marL="143510" indent="-143510">
              <a:spcBef>
                <a:spcPts val="600"/>
              </a:spcBef>
              <a:spcAft>
                <a:spcPts val="600"/>
              </a:spcAft>
              <a:buFont typeface="Arial" panose="020B0604020202020204" pitchFamily="34" charset="0"/>
              <a:buChar char="•"/>
            </a:pPr>
            <a:r>
              <a:rPr lang="en-GB" dirty="0">
                <a:latin typeface="Arial"/>
                <a:cs typeface="Arial"/>
              </a:rPr>
              <a:t>The majority of initiatives developed over previous winters remain operational and have continued to support flow all year around. Effective monitoring enables an understanding of system pressures and required mitigation. </a:t>
            </a:r>
          </a:p>
          <a:p>
            <a:pPr marL="143510" indent="-143510">
              <a:spcBef>
                <a:spcPts val="600"/>
              </a:spcBef>
              <a:spcAft>
                <a:spcPts val="600"/>
              </a:spcAft>
              <a:buFont typeface="Arial" panose="020B0604020202020204" pitchFamily="34" charset="0"/>
              <a:buChar char="•"/>
            </a:pPr>
            <a:r>
              <a:rPr lang="en-GB" dirty="0">
                <a:latin typeface="Arial"/>
                <a:cs typeface="Arial"/>
              </a:rPr>
              <a:t>The region aims to deliver the plan within current resources whilst seeking opportunities, through whole-system approach,  to improve efficiencies, utilise capacity effectively and flexing resources as required. </a:t>
            </a:r>
          </a:p>
        </p:txBody>
      </p:sp>
      <p:sp>
        <p:nvSpPr>
          <p:cNvPr id="3" name="TextBox 2">
            <a:extLst>
              <a:ext uri="{FF2B5EF4-FFF2-40B4-BE49-F238E27FC236}">
                <a16:creationId xmlns:a16="http://schemas.microsoft.com/office/drawing/2014/main" id="{45E60D54-5862-4E19-9DEB-01CC5FF42B25}"/>
              </a:ext>
            </a:extLst>
          </p:cNvPr>
          <p:cNvSpPr txBox="1"/>
          <p:nvPr/>
        </p:nvSpPr>
        <p:spPr>
          <a:xfrm>
            <a:off x="0" y="193246"/>
            <a:ext cx="8001000" cy="923330"/>
          </a:xfrm>
          <a:prstGeom prst="rect">
            <a:avLst/>
          </a:prstGeom>
          <a:noFill/>
        </p:spPr>
        <p:txBody>
          <a:bodyPr wrap="square" rtlCol="0">
            <a:spAutoFit/>
          </a:bodyPr>
          <a:lstStyle/>
          <a:p>
            <a:pPr algn="ctr"/>
            <a:r>
              <a:rPr lang="en-GB" sz="3600" b="1" dirty="0">
                <a:latin typeface="Arial Black" panose="020B0A04020102020204" pitchFamily="34" charset="0"/>
              </a:rPr>
              <a:t>Approach to Winter 2024/2025</a:t>
            </a:r>
            <a:endParaRPr lang="en-GB" sz="3600" b="1" dirty="0">
              <a:latin typeface="Arial Black" panose="020B0A040201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1102602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CF5BE54-9F99-4404-BE52-1C5448F627C4}"/>
              </a:ext>
            </a:extLst>
          </p:cNvPr>
          <p:cNvSpPr/>
          <p:nvPr/>
        </p:nvSpPr>
        <p:spPr>
          <a:xfrm>
            <a:off x="0" y="1184936"/>
            <a:ext cx="12192000" cy="5394540"/>
          </a:xfrm>
          <a:prstGeom prst="rect">
            <a:avLst/>
          </a:prstGeom>
          <a:solidFill>
            <a:srgbClr val="9BBB5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283845" lvl="0" indent="-285750">
              <a:spcBef>
                <a:spcPts val="300"/>
              </a:spcBef>
              <a:spcAft>
                <a:spcPts val="300"/>
              </a:spcAft>
              <a:buSzPct val="100000"/>
              <a:buFont typeface="Wingdings" panose="05000000000000000000" pitchFamily="2" charset="2"/>
              <a:buChar char="Ø"/>
            </a:pPr>
            <a:r>
              <a:rPr lang="en-GB" dirty="0">
                <a:solidFill>
                  <a:schemeClr val="tx1"/>
                </a:solidFill>
              </a:rPr>
              <a:t>GMS sustainability through cluster investment (pharmacy, nursing, physio, paramedic)</a:t>
            </a:r>
            <a:endParaRPr lang="en-GB" dirty="0">
              <a:solidFill>
                <a:schemeClr val="tx1"/>
              </a:solidFill>
              <a:cs typeface="Calibri"/>
            </a:endParaRPr>
          </a:p>
          <a:p>
            <a:pPr marL="283845" indent="-285750">
              <a:spcBef>
                <a:spcPts val="300"/>
              </a:spcBef>
              <a:spcAft>
                <a:spcPts val="300"/>
              </a:spcAft>
              <a:buSzPct val="100000"/>
              <a:buFont typeface="Wingdings" panose="05000000000000000000" pitchFamily="2" charset="2"/>
              <a:buChar char="Ø"/>
            </a:pPr>
            <a:r>
              <a:rPr lang="en-GB" dirty="0">
                <a:solidFill>
                  <a:schemeClr val="tx1"/>
                </a:solidFill>
                <a:ea typeface="Calibri"/>
                <a:cs typeface="Calibri"/>
              </a:rPr>
              <a:t>Frailty register in GP practices  - enabling the identification of 2% most frail patients </a:t>
            </a:r>
            <a:endParaRPr lang="en-GB" dirty="0">
              <a:solidFill>
                <a:schemeClr val="tx1"/>
              </a:solidFill>
              <a:cs typeface="Calibri"/>
            </a:endParaRPr>
          </a:p>
          <a:p>
            <a:pPr marL="283845" indent="-285750">
              <a:spcBef>
                <a:spcPts val="300"/>
              </a:spcBef>
              <a:spcAft>
                <a:spcPts val="300"/>
              </a:spcAft>
              <a:buSzPct val="100000"/>
              <a:buFont typeface="Wingdings" panose="05000000000000000000" pitchFamily="2" charset="2"/>
              <a:buChar char="Ø"/>
            </a:pPr>
            <a:r>
              <a:rPr lang="en-GB" dirty="0">
                <a:solidFill>
                  <a:schemeClr val="tx1"/>
                </a:solidFill>
                <a:cs typeface="Calibri"/>
              </a:rPr>
              <a:t>Delivery of Consultant Connect technology to all Care Homes to prevent unnecessary conveyancing</a:t>
            </a:r>
            <a:endParaRPr lang="en-GB" dirty="0">
              <a:solidFill>
                <a:schemeClr val="tx1"/>
              </a:solidFill>
              <a:ea typeface="Calibri"/>
              <a:cs typeface="Calibri"/>
            </a:endParaRPr>
          </a:p>
          <a:p>
            <a:pPr marL="283845" indent="-285750">
              <a:spcBef>
                <a:spcPts val="300"/>
              </a:spcBef>
              <a:spcAft>
                <a:spcPts val="300"/>
              </a:spcAft>
              <a:buSzPct val="100000"/>
              <a:buFont typeface="Wingdings" panose="05000000000000000000" pitchFamily="2" charset="2"/>
              <a:buChar char="Ø"/>
            </a:pPr>
            <a:r>
              <a:rPr lang="en-GB" dirty="0">
                <a:solidFill>
                  <a:schemeClr val="tx1"/>
                </a:solidFill>
                <a:cs typeface="Calibri"/>
              </a:rPr>
              <a:t>Community pharmacy provision to support demand and capacity – including common ailments scheme, out of hours provision,  UTI services, Sore Throat , Test and Treat, Flu programme (89 practices)</a:t>
            </a:r>
          </a:p>
          <a:p>
            <a:pPr marL="283845" indent="-285750">
              <a:spcBef>
                <a:spcPts val="300"/>
              </a:spcBef>
              <a:spcAft>
                <a:spcPts val="300"/>
              </a:spcAft>
              <a:buSzPct val="100000"/>
              <a:buFont typeface="Wingdings" panose="05000000000000000000" pitchFamily="2" charset="2"/>
              <a:buChar char="Ø"/>
            </a:pPr>
            <a:r>
              <a:rPr lang="en-GB" dirty="0">
                <a:solidFill>
                  <a:schemeClr val="tx1"/>
                </a:solidFill>
              </a:rPr>
              <a:t>Pre-hospital pathways development for COPD for winter</a:t>
            </a:r>
            <a:endParaRPr lang="en-GB" dirty="0">
              <a:solidFill>
                <a:schemeClr val="tx1"/>
              </a:solidFill>
              <a:cs typeface="Calibri"/>
            </a:endParaRPr>
          </a:p>
          <a:p>
            <a:pPr marL="283845" indent="-285750">
              <a:spcBef>
                <a:spcPts val="300"/>
              </a:spcBef>
              <a:spcAft>
                <a:spcPts val="300"/>
              </a:spcAft>
              <a:buSzPct val="100000"/>
              <a:buFont typeface="Wingdings" panose="05000000000000000000" pitchFamily="2" charset="2"/>
              <a:buChar char="Ø"/>
            </a:pPr>
            <a:r>
              <a:rPr lang="en-GB" dirty="0">
                <a:solidFill>
                  <a:schemeClr val="tx1"/>
                </a:solidFill>
              </a:rPr>
              <a:t>Development and Implementation of the Falls Level 1 and Level 2 service (plan being developed)  </a:t>
            </a:r>
            <a:endParaRPr lang="en-GB" dirty="0">
              <a:solidFill>
                <a:schemeClr val="tx1"/>
              </a:solidFill>
              <a:cs typeface="Calibri"/>
            </a:endParaRPr>
          </a:p>
          <a:p>
            <a:pPr marL="283845" indent="-285750">
              <a:spcBef>
                <a:spcPts val="300"/>
              </a:spcBef>
              <a:spcAft>
                <a:spcPts val="300"/>
              </a:spcAft>
              <a:buSzPct val="100000"/>
              <a:buFont typeface="Wingdings" panose="05000000000000000000" pitchFamily="2" charset="2"/>
              <a:buChar char="Ø"/>
            </a:pPr>
            <a:r>
              <a:rPr lang="en-GB" dirty="0">
                <a:solidFill>
                  <a:schemeClr val="tx1"/>
                </a:solidFill>
              </a:rPr>
              <a:t>Continued delivery of the National supplementary services for Care Home  and increasing community services for care homes</a:t>
            </a:r>
            <a:endParaRPr lang="en-GB" dirty="0">
              <a:solidFill>
                <a:schemeClr val="tx1"/>
              </a:solidFill>
              <a:cs typeface="Calibri"/>
            </a:endParaRPr>
          </a:p>
          <a:p>
            <a:pPr marL="283845" indent="-285750">
              <a:spcBef>
                <a:spcPts val="300"/>
              </a:spcBef>
              <a:spcAft>
                <a:spcPts val="300"/>
              </a:spcAft>
              <a:buSzPct val="100000"/>
              <a:buFont typeface="Wingdings" panose="05000000000000000000" pitchFamily="2" charset="2"/>
              <a:buChar char="Ø"/>
            </a:pPr>
            <a:r>
              <a:rPr lang="en-GB" dirty="0">
                <a:solidFill>
                  <a:schemeClr val="tx1"/>
                </a:solidFill>
                <a:cs typeface="Calibri"/>
              </a:rPr>
              <a:t>Commissioning in and out of hours dental services </a:t>
            </a:r>
            <a:endParaRPr lang="en-GB" dirty="0">
              <a:solidFill>
                <a:schemeClr val="tx1"/>
              </a:solidFill>
            </a:endParaRPr>
          </a:p>
          <a:p>
            <a:pPr marL="283845" indent="-285750">
              <a:spcBef>
                <a:spcPts val="300"/>
              </a:spcBef>
              <a:spcAft>
                <a:spcPts val="300"/>
              </a:spcAft>
              <a:buSzPct val="100000"/>
              <a:buFont typeface="Wingdings" panose="05000000000000000000" pitchFamily="2" charset="2"/>
              <a:buChar char="Ø"/>
            </a:pPr>
            <a:r>
              <a:rPr lang="en-GB" b="1" dirty="0">
                <a:solidFill>
                  <a:schemeClr val="tx1"/>
                </a:solidFill>
              </a:rPr>
              <a:t>Emotional Wellbeing and Mental Health Programme:  </a:t>
            </a:r>
            <a:r>
              <a:rPr lang="en-GB" dirty="0">
                <a:solidFill>
                  <a:schemeClr val="tx1"/>
                </a:solidFill>
              </a:rPr>
              <a:t>Enhanced Communications, Resilience for existing support services</a:t>
            </a:r>
            <a:endParaRPr lang="en-GB" dirty="0">
              <a:solidFill>
                <a:schemeClr val="tx1"/>
              </a:solidFill>
              <a:cs typeface="Calibri"/>
            </a:endParaRPr>
          </a:p>
          <a:p>
            <a:pPr marL="283845" lvl="0" indent="-285750">
              <a:spcBef>
                <a:spcPts val="300"/>
              </a:spcBef>
              <a:spcAft>
                <a:spcPts val="300"/>
              </a:spcAft>
              <a:buSzPct val="100000"/>
              <a:buFont typeface="Wingdings" panose="05000000000000000000" pitchFamily="2" charset="2"/>
              <a:buChar char="Ø"/>
            </a:pPr>
            <a:r>
              <a:rPr lang="en-GB" b="1" dirty="0">
                <a:solidFill>
                  <a:schemeClr val="tx1"/>
                </a:solidFill>
              </a:rPr>
              <a:t>Wellbeing and Learning Disabilities Programme:  </a:t>
            </a:r>
            <a:r>
              <a:rPr lang="en-GB" dirty="0">
                <a:solidFill>
                  <a:schemeClr val="tx1"/>
                </a:solidFill>
              </a:rPr>
              <a:t>Grant funding to support local community groups</a:t>
            </a:r>
            <a:endParaRPr lang="en-GB" dirty="0">
              <a:solidFill>
                <a:schemeClr val="tx1"/>
              </a:solidFill>
              <a:cs typeface="Calibri"/>
            </a:endParaRPr>
          </a:p>
          <a:p>
            <a:pPr marL="283845" lvl="0" indent="-285750">
              <a:spcBef>
                <a:spcPts val="300"/>
              </a:spcBef>
              <a:spcAft>
                <a:spcPts val="300"/>
              </a:spcAft>
              <a:buSzPct val="100000"/>
              <a:buFont typeface="Wingdings" panose="05000000000000000000" pitchFamily="2" charset="2"/>
              <a:buChar char="Ø"/>
            </a:pPr>
            <a:r>
              <a:rPr lang="en-GB" b="1" dirty="0">
                <a:solidFill>
                  <a:schemeClr val="tx1"/>
                </a:solidFill>
              </a:rPr>
              <a:t>Carers Programme:  </a:t>
            </a:r>
            <a:r>
              <a:rPr lang="en-GB" dirty="0">
                <a:solidFill>
                  <a:schemeClr val="tx1"/>
                </a:solidFill>
              </a:rPr>
              <a:t>Enhanced communication on services and support available, short breaks and respite for carers including young carers</a:t>
            </a:r>
            <a:endParaRPr lang="en-GB" dirty="0">
              <a:solidFill>
                <a:schemeClr val="tx1"/>
              </a:solidFill>
              <a:cs typeface="Calibri"/>
            </a:endParaRPr>
          </a:p>
          <a:p>
            <a:pPr marL="283845" lvl="0" indent="-285750">
              <a:spcBef>
                <a:spcPts val="300"/>
              </a:spcBef>
              <a:spcAft>
                <a:spcPts val="300"/>
              </a:spcAft>
              <a:buSzPct val="100000"/>
              <a:buFont typeface="Wingdings" panose="05000000000000000000" pitchFamily="2" charset="2"/>
              <a:buChar char="Ø"/>
            </a:pPr>
            <a:r>
              <a:rPr lang="en-GB" b="1" dirty="0">
                <a:solidFill>
                  <a:schemeClr val="tx1"/>
                </a:solidFill>
              </a:rPr>
              <a:t>Children and Young People:  </a:t>
            </a:r>
            <a:r>
              <a:rPr lang="en-GB" b="0" dirty="0">
                <a:solidFill>
                  <a:schemeClr val="tx1"/>
                </a:solidFill>
                <a:cs typeface="Arial"/>
              </a:rPr>
              <a:t>Improved access to Emotional Health and Well-Being support services, Enhanced Communications additional funding to support therapeutic support for children and young people</a:t>
            </a:r>
            <a:endParaRPr lang="en-GB" dirty="0">
              <a:solidFill>
                <a:schemeClr val="tx1"/>
              </a:solidFill>
              <a:cs typeface="Calibri"/>
            </a:endParaRPr>
          </a:p>
          <a:p>
            <a:pPr marL="283845" indent="-285750">
              <a:spcBef>
                <a:spcPts val="300"/>
              </a:spcBef>
              <a:spcAft>
                <a:spcPts val="300"/>
              </a:spcAft>
              <a:buSzPct val="100000"/>
              <a:buFont typeface="Wingdings" panose="05000000000000000000" pitchFamily="2" charset="2"/>
              <a:buChar char="Ø"/>
            </a:pPr>
            <a:r>
              <a:rPr lang="en-GB" b="1" dirty="0">
                <a:solidFill>
                  <a:schemeClr val="tx1"/>
                </a:solidFill>
              </a:rPr>
              <a:t>Neurodiversity:  </a:t>
            </a:r>
            <a:r>
              <a:rPr lang="en-GB" dirty="0">
                <a:solidFill>
                  <a:schemeClr val="tx1"/>
                </a:solidFill>
                <a:cs typeface="Arial"/>
              </a:rPr>
              <a:t>Myth-busting animation, parent drop ins and social communication booklet developed</a:t>
            </a:r>
          </a:p>
          <a:p>
            <a:pPr marL="283845" indent="-285750">
              <a:spcBef>
                <a:spcPts val="300"/>
              </a:spcBef>
              <a:spcAft>
                <a:spcPts val="300"/>
              </a:spcAft>
              <a:buSzPct val="100000"/>
              <a:buFont typeface="Wingdings" panose="05000000000000000000" pitchFamily="2" charset="2"/>
              <a:buChar char="Ø"/>
            </a:pPr>
            <a:endParaRPr lang="en-GB" sz="1700" b="1" dirty="0">
              <a:solidFill>
                <a:schemeClr val="tx1"/>
              </a:solidFill>
              <a:cs typeface="Calibri"/>
            </a:endParaRPr>
          </a:p>
        </p:txBody>
      </p:sp>
      <p:sp>
        <p:nvSpPr>
          <p:cNvPr id="2" name="TextBox 1">
            <a:extLst>
              <a:ext uri="{FF2B5EF4-FFF2-40B4-BE49-F238E27FC236}">
                <a16:creationId xmlns:a16="http://schemas.microsoft.com/office/drawing/2014/main" id="{C7A5B0B7-2DEC-4B31-931B-264DF087BD5B}"/>
              </a:ext>
            </a:extLst>
          </p:cNvPr>
          <p:cNvSpPr txBox="1"/>
          <p:nvPr/>
        </p:nvSpPr>
        <p:spPr>
          <a:xfrm>
            <a:off x="-3371" y="-152099"/>
            <a:ext cx="12454759" cy="646331"/>
          </a:xfrm>
          <a:prstGeom prst="rect">
            <a:avLst/>
          </a:prstGeom>
          <a:noFill/>
        </p:spPr>
        <p:txBody>
          <a:bodyPr wrap="square" rtlCol="0">
            <a:spAutoFit/>
          </a:bodyPr>
          <a:lstStyle/>
          <a:p>
            <a:r>
              <a:rPr lang="en-GB" sz="3600" b="1"/>
              <a:t>Seasonal Planning Priorities to Address the Challenge 2024/25</a:t>
            </a:r>
          </a:p>
        </p:txBody>
      </p:sp>
      <p:sp>
        <p:nvSpPr>
          <p:cNvPr id="7" name="Rectangle 6">
            <a:extLst>
              <a:ext uri="{FF2B5EF4-FFF2-40B4-BE49-F238E27FC236}">
                <a16:creationId xmlns:a16="http://schemas.microsoft.com/office/drawing/2014/main" id="{32B2B3E2-58A3-4093-9D9B-9D46CC35D477}"/>
              </a:ext>
            </a:extLst>
          </p:cNvPr>
          <p:cNvSpPr/>
          <p:nvPr/>
        </p:nvSpPr>
        <p:spPr>
          <a:xfrm>
            <a:off x="0" y="491363"/>
            <a:ext cx="12192000" cy="693573"/>
          </a:xfrm>
          <a:prstGeom prst="rect">
            <a:avLst/>
          </a:prstGeom>
          <a:ln>
            <a:no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p>
            <a:pPr algn="ctr"/>
            <a:r>
              <a:rPr lang="en-GB" sz="2400"/>
              <a:t>Integrated Community Services and Primary Care</a:t>
            </a:r>
          </a:p>
        </p:txBody>
      </p:sp>
    </p:spTree>
    <p:extLst>
      <p:ext uri="{BB962C8B-B14F-4D97-AF65-F5344CB8AC3E}">
        <p14:creationId xmlns:p14="http://schemas.microsoft.com/office/powerpoint/2010/main" val="3638289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B075291-6BA2-4305-A469-28ECBB4CCD80}"/>
              </a:ext>
            </a:extLst>
          </p:cNvPr>
          <p:cNvSpPr/>
          <p:nvPr/>
        </p:nvSpPr>
        <p:spPr>
          <a:xfrm>
            <a:off x="0" y="868634"/>
            <a:ext cx="12194542" cy="5634039"/>
          </a:xfrm>
          <a:prstGeom prst="rect">
            <a:avLst/>
          </a:prstGeom>
          <a:solidFill>
            <a:srgbClr val="8064A2">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283845" indent="-285750">
              <a:buFont typeface="Wingdings" panose="05000000000000000000" pitchFamily="2" charset="2"/>
              <a:buChar char="Ø"/>
            </a:pPr>
            <a:r>
              <a:rPr lang="en-GB" sz="1600" dirty="0">
                <a:solidFill>
                  <a:schemeClr val="tx1"/>
                </a:solidFill>
                <a:latin typeface="Calibri"/>
                <a:cs typeface="Calibri"/>
              </a:rPr>
              <a:t>Robust business continuity management for all services, including the support services,  estates and digital  to ensure there is a full understanding of the risks that may impact on our premises, staff, services, utilities and supplies.  This includes BCPs and contingency plans for Mortuary services over winter</a:t>
            </a:r>
            <a:endParaRPr lang="en-US" sz="1600" dirty="0">
              <a:solidFill>
                <a:schemeClr val="tx1"/>
              </a:solidFill>
              <a:latin typeface="Calibri"/>
              <a:cs typeface="Calibri"/>
            </a:endParaRPr>
          </a:p>
          <a:p>
            <a:pPr marL="283845" indent="-285750">
              <a:buFont typeface="Wingdings" panose="05000000000000000000" pitchFamily="2" charset="2"/>
              <a:buChar char="Ø"/>
            </a:pPr>
            <a:r>
              <a:rPr lang="en-GB" sz="1600" dirty="0">
                <a:solidFill>
                  <a:schemeClr val="tx1"/>
                </a:solidFill>
                <a:cs typeface="Calibri"/>
              </a:rPr>
              <a:t>Operational delivery plans and arrangements developed across all service groups (attached)  with a focus on  maintaining flow and effective utilisation of capacity. Plans </a:t>
            </a:r>
            <a:endParaRPr lang="en-US" sz="1600" dirty="0">
              <a:solidFill>
                <a:schemeClr val="tx1"/>
              </a:solidFill>
              <a:cs typeface="Calibri"/>
            </a:endParaRPr>
          </a:p>
          <a:p>
            <a:pPr marL="283845" indent="-285750">
              <a:buFont typeface="Wingdings" panose="05000000000000000000" pitchFamily="2" charset="2"/>
              <a:buChar char="Ø"/>
            </a:pPr>
            <a:r>
              <a:rPr lang="en-GB" sz="1600" b="1" dirty="0">
                <a:solidFill>
                  <a:schemeClr val="tx1"/>
                </a:solidFill>
              </a:rPr>
              <a:t>Pre-Hospital and Front Door:</a:t>
            </a:r>
            <a:endParaRPr lang="en-GB" sz="1600" b="1" dirty="0">
              <a:solidFill>
                <a:schemeClr val="tx1"/>
              </a:solidFill>
              <a:cs typeface="Calibri"/>
            </a:endParaRPr>
          </a:p>
          <a:p>
            <a:pPr marL="620395" lvl="1" indent="-356870">
              <a:buFont typeface="Arial" panose="020B0604020202020204" pitchFamily="34" charset="0"/>
              <a:buChar char="•"/>
            </a:pPr>
            <a:r>
              <a:rPr lang="en-GB" sz="1600" dirty="0">
                <a:solidFill>
                  <a:schemeClr val="tx1"/>
                </a:solidFill>
              </a:rPr>
              <a:t>Implementation of Frailty Strategy :Phase 2 came online in September with a focus on  Frailty hub, OPAU, Virtual Wards, ACT moving towards an Acute Care at Home model </a:t>
            </a:r>
            <a:endParaRPr lang="en-GB" sz="1600" dirty="0">
              <a:solidFill>
                <a:schemeClr val="tx1"/>
              </a:solidFill>
              <a:cs typeface="Calibri"/>
            </a:endParaRPr>
          </a:p>
          <a:p>
            <a:pPr marL="620395" lvl="1" indent="-356870">
              <a:buFont typeface="Arial" panose="020B0604020202020204" pitchFamily="34" charset="0"/>
              <a:buChar char="•"/>
            </a:pPr>
            <a:r>
              <a:rPr lang="en-GB" sz="1600" dirty="0">
                <a:solidFill>
                  <a:schemeClr val="tx1"/>
                </a:solidFill>
                <a:cs typeface="Calibri"/>
              </a:rPr>
              <a:t>Direct Access provided to our vulnerable patients through SDEC / 24/7 integrated UPCC including direct access for Care Homes, APP at scene, and 111. Working towards a 7-day UEC Care Coordination hub</a:t>
            </a:r>
          </a:p>
          <a:p>
            <a:pPr marL="620395" lvl="1" indent="-356870">
              <a:buFont typeface="Arial" panose="020B0604020202020204" pitchFamily="34" charset="0"/>
              <a:buChar char="•"/>
            </a:pPr>
            <a:r>
              <a:rPr lang="en-GB" sz="1600" dirty="0">
                <a:solidFill>
                  <a:schemeClr val="tx1"/>
                </a:solidFill>
              </a:rPr>
              <a:t>Senior decision makers at front door services especially ED, AMU, SDEC. Focus to support flow across the system</a:t>
            </a:r>
            <a:endParaRPr lang="en-GB" sz="1600" dirty="0">
              <a:solidFill>
                <a:schemeClr val="tx1"/>
              </a:solidFill>
              <a:cs typeface="Calibri"/>
            </a:endParaRPr>
          </a:p>
          <a:p>
            <a:pPr marL="620395" lvl="1" indent="-356870">
              <a:buFont typeface="Arial" panose="020B0604020202020204" pitchFamily="34" charset="0"/>
              <a:buChar char="•"/>
            </a:pPr>
            <a:r>
              <a:rPr lang="en-GB" sz="1600" dirty="0">
                <a:solidFill>
                  <a:schemeClr val="tx1"/>
                </a:solidFill>
              </a:rPr>
              <a:t>Mental Health Support Services:  The Sanctuary service, 111 press 2 service, Mental Health SPOA, Crisis response </a:t>
            </a:r>
            <a:endParaRPr lang="en-GB" sz="1600" dirty="0">
              <a:solidFill>
                <a:schemeClr val="tx1"/>
              </a:solidFill>
              <a:cs typeface="Calibri"/>
            </a:endParaRPr>
          </a:p>
          <a:p>
            <a:pPr marL="620395" lvl="1" indent="-356870">
              <a:buFont typeface="Arial" panose="020B0604020202020204" pitchFamily="34" charset="0"/>
              <a:buChar char="•"/>
            </a:pPr>
            <a:r>
              <a:rPr lang="en-GB" sz="1600" dirty="0">
                <a:solidFill>
                  <a:schemeClr val="tx1"/>
                </a:solidFill>
                <a:cs typeface="Calibri"/>
              </a:rPr>
              <a:t>Delivery of the front door trauma pathway redesign to reduce time spent in ED for #NOF patients</a:t>
            </a:r>
          </a:p>
          <a:p>
            <a:pPr marL="283845" indent="-285750">
              <a:buFont typeface="Wingdings" panose="05000000000000000000" pitchFamily="2" charset="2"/>
              <a:buChar char="Ø"/>
            </a:pPr>
            <a:r>
              <a:rPr lang="en-GB" sz="1600" b="1" dirty="0">
                <a:solidFill>
                  <a:schemeClr val="tx1"/>
                </a:solidFill>
                <a:cs typeface="Calibri"/>
              </a:rPr>
              <a:t>Flow</a:t>
            </a:r>
          </a:p>
          <a:p>
            <a:pPr marL="620395" lvl="1" indent="-356870">
              <a:buFont typeface="Arial" panose="020B0604020202020204" pitchFamily="34" charset="0"/>
              <a:buChar char="•"/>
            </a:pPr>
            <a:r>
              <a:rPr lang="en-GB" sz="1600" dirty="0">
                <a:solidFill>
                  <a:schemeClr val="tx1"/>
                </a:solidFill>
              </a:rPr>
              <a:t>Revised flow operating model:  A consistent tactical command at Level 4 and introduction of revised escalation processes</a:t>
            </a:r>
            <a:endParaRPr lang="en-GB" sz="1600" dirty="0">
              <a:solidFill>
                <a:schemeClr val="tx1"/>
              </a:solidFill>
              <a:cs typeface="Calibri"/>
            </a:endParaRPr>
          </a:p>
          <a:p>
            <a:pPr marL="620395" lvl="1" indent="-356870">
              <a:buFont typeface="Arial" panose="020B0604020202020204" pitchFamily="34" charset="0"/>
              <a:buChar char="•"/>
            </a:pPr>
            <a:r>
              <a:rPr lang="en-GB" sz="1600" dirty="0">
                <a:solidFill>
                  <a:schemeClr val="tx1"/>
                </a:solidFill>
              </a:rPr>
              <a:t>Ambulance: Reduced conveyance as a result of UEC care coordination hub and streaming to alternative pathways of care</a:t>
            </a:r>
            <a:endParaRPr lang="en-GB" sz="1600" dirty="0">
              <a:solidFill>
                <a:schemeClr val="tx1"/>
              </a:solidFill>
              <a:cs typeface="Calibri"/>
            </a:endParaRPr>
          </a:p>
          <a:p>
            <a:pPr marL="620395" lvl="1" indent="-356870">
              <a:buFont typeface="Arial" panose="020B0604020202020204" pitchFamily="34" charset="0"/>
              <a:buChar char="•"/>
            </a:pPr>
            <a:r>
              <a:rPr lang="en-GB" sz="1600" dirty="0">
                <a:solidFill>
                  <a:schemeClr val="tx1"/>
                </a:solidFill>
              </a:rPr>
              <a:t>Improved ambulance performance: reinforcement of zero tolerance to 10+ hour waits policy and continuous flow model</a:t>
            </a:r>
            <a:endParaRPr lang="en-GB" sz="1600" dirty="0">
              <a:solidFill>
                <a:schemeClr val="tx1"/>
              </a:solidFill>
              <a:cs typeface="Calibri"/>
            </a:endParaRPr>
          </a:p>
          <a:p>
            <a:pPr marL="620395" lvl="1" indent="-356870">
              <a:buFont typeface="Arial" panose="020B0604020202020204" pitchFamily="34" charset="0"/>
              <a:buChar char="•"/>
            </a:pPr>
            <a:r>
              <a:rPr lang="en-GB" sz="1600" dirty="0">
                <a:solidFill>
                  <a:schemeClr val="tx1"/>
                </a:solidFill>
              </a:rPr>
              <a:t>Contingency planning for surge capacity including SGH Ward 8/OPSS/Ward S/ Anglesey AMU : Model to support LOS, discharge and flow.</a:t>
            </a:r>
            <a:endParaRPr lang="en-GB" sz="1600" dirty="0">
              <a:solidFill>
                <a:schemeClr val="tx1"/>
              </a:solidFill>
              <a:cs typeface="Calibri"/>
            </a:endParaRPr>
          </a:p>
          <a:p>
            <a:pPr marL="620395" lvl="1" indent="-356870">
              <a:buFont typeface="Arial" panose="020B0604020202020204" pitchFamily="34" charset="0"/>
              <a:buChar char="•"/>
            </a:pPr>
            <a:r>
              <a:rPr lang="en-GB" sz="1600" dirty="0">
                <a:solidFill>
                  <a:schemeClr val="tx1"/>
                </a:solidFill>
              </a:rPr>
              <a:t>Paediatric surge plans  developed to reflect Welsh Government modelling and likely RSV peak admissions</a:t>
            </a:r>
            <a:endParaRPr lang="en-GB" sz="1600" dirty="0">
              <a:solidFill>
                <a:schemeClr val="tx1"/>
              </a:solidFill>
              <a:cs typeface="Calibri"/>
            </a:endParaRPr>
          </a:p>
          <a:p>
            <a:pPr marL="283845" indent="-285750">
              <a:buFont typeface="Wingdings" panose="05000000000000000000" pitchFamily="2" charset="2"/>
              <a:buChar char="Ø"/>
            </a:pPr>
            <a:r>
              <a:rPr lang="en-GB" sz="1600" b="1" dirty="0">
                <a:solidFill>
                  <a:schemeClr val="tx1"/>
                </a:solidFill>
                <a:cs typeface="Calibri"/>
              </a:rPr>
              <a:t>Discharge</a:t>
            </a:r>
          </a:p>
          <a:p>
            <a:pPr marL="620395" lvl="1" indent="-356870">
              <a:buFont typeface="Arial" panose="020B0604020202020204" pitchFamily="34" charset="0"/>
              <a:buChar char="•"/>
            </a:pPr>
            <a:r>
              <a:rPr lang="en-GB" sz="1600" dirty="0">
                <a:solidFill>
                  <a:schemeClr val="tx1"/>
                </a:solidFill>
              </a:rPr>
              <a:t>Continued focus on reducing COPs through established processes </a:t>
            </a:r>
            <a:r>
              <a:rPr lang="en-GB" sz="1600" dirty="0" err="1">
                <a:solidFill>
                  <a:schemeClr val="tx1"/>
                </a:solidFill>
              </a:rPr>
              <a:t>e.g</a:t>
            </a:r>
            <a:r>
              <a:rPr lang="en-GB" sz="1600" dirty="0">
                <a:solidFill>
                  <a:schemeClr val="tx1"/>
                </a:solidFill>
              </a:rPr>
              <a:t> SAFER, D2RA, criteria led discharge</a:t>
            </a:r>
            <a:endParaRPr lang="en-GB" sz="1600" dirty="0">
              <a:solidFill>
                <a:schemeClr val="tx1"/>
              </a:solidFill>
              <a:cs typeface="Calibri"/>
            </a:endParaRPr>
          </a:p>
          <a:p>
            <a:pPr marL="620395" lvl="1" indent="-356870">
              <a:buFont typeface="Arial" panose="020B0604020202020204" pitchFamily="34" charset="0"/>
              <a:buChar char="•"/>
            </a:pPr>
            <a:r>
              <a:rPr lang="en-GB" sz="1600" dirty="0">
                <a:solidFill>
                  <a:schemeClr val="tx1"/>
                </a:solidFill>
              </a:rPr>
              <a:t>Singleton and Morriston COP capacity under redesign </a:t>
            </a:r>
            <a:endParaRPr lang="en-GB" sz="1600" dirty="0">
              <a:solidFill>
                <a:schemeClr val="tx1"/>
              </a:solidFill>
              <a:cs typeface="Calibri"/>
            </a:endParaRPr>
          </a:p>
          <a:p>
            <a:pPr marL="620395" lvl="1" indent="-356870">
              <a:buFont typeface="Arial" panose="020B0604020202020204" pitchFamily="34" charset="0"/>
              <a:buChar char="•"/>
            </a:pPr>
            <a:r>
              <a:rPr lang="en-GB" sz="1600" dirty="0">
                <a:solidFill>
                  <a:schemeClr val="tx1"/>
                </a:solidFill>
                <a:cs typeface="Calibri"/>
              </a:rPr>
              <a:t>Roll out of Integrated Discharge Hub across SBUHB sites</a:t>
            </a:r>
            <a:endParaRPr lang="en-GB" b="1" dirty="0">
              <a:solidFill>
                <a:schemeClr val="tx1"/>
              </a:solidFill>
              <a:cs typeface="Calibri"/>
            </a:endParaRPr>
          </a:p>
        </p:txBody>
      </p:sp>
      <p:sp>
        <p:nvSpPr>
          <p:cNvPr id="2" name="TextBox 1">
            <a:extLst>
              <a:ext uri="{FF2B5EF4-FFF2-40B4-BE49-F238E27FC236}">
                <a16:creationId xmlns:a16="http://schemas.microsoft.com/office/drawing/2014/main" id="{C7A5B0B7-2DEC-4B31-931B-264DF087BD5B}"/>
              </a:ext>
            </a:extLst>
          </p:cNvPr>
          <p:cNvSpPr txBox="1"/>
          <p:nvPr/>
        </p:nvSpPr>
        <p:spPr>
          <a:xfrm>
            <a:off x="-11281" y="-156600"/>
            <a:ext cx="12439859" cy="646331"/>
          </a:xfrm>
          <a:prstGeom prst="rect">
            <a:avLst/>
          </a:prstGeom>
          <a:noFill/>
        </p:spPr>
        <p:txBody>
          <a:bodyPr wrap="square" rtlCol="0">
            <a:spAutoFit/>
          </a:bodyPr>
          <a:lstStyle/>
          <a:p>
            <a:r>
              <a:rPr lang="en-GB" sz="3600" b="1"/>
              <a:t>Seasonal Planning Priorities to Address the Challenge 2024/25</a:t>
            </a:r>
          </a:p>
        </p:txBody>
      </p:sp>
      <p:sp>
        <p:nvSpPr>
          <p:cNvPr id="11" name="Rectangle 10">
            <a:extLst>
              <a:ext uri="{FF2B5EF4-FFF2-40B4-BE49-F238E27FC236}">
                <a16:creationId xmlns:a16="http://schemas.microsoft.com/office/drawing/2014/main" id="{46B21A18-8A51-47E0-B07C-C3C72A52D8D0}"/>
              </a:ext>
            </a:extLst>
          </p:cNvPr>
          <p:cNvSpPr/>
          <p:nvPr/>
        </p:nvSpPr>
        <p:spPr>
          <a:xfrm>
            <a:off x="0" y="347590"/>
            <a:ext cx="12194542" cy="521045"/>
          </a:xfrm>
          <a:prstGeom prst="rect">
            <a:avLst/>
          </a:prstGeom>
          <a:ln>
            <a:no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lIns="91440" tIns="45720" rIns="91440" bIns="45720" anchor="ctr"/>
          <a:lstStyle/>
          <a:p>
            <a:pPr algn="ctr"/>
            <a:r>
              <a:rPr lang="en-GB" sz="2400"/>
              <a:t>Hospital Care</a:t>
            </a:r>
          </a:p>
        </p:txBody>
      </p:sp>
    </p:spTree>
    <p:extLst>
      <p:ext uri="{BB962C8B-B14F-4D97-AF65-F5344CB8AC3E}">
        <p14:creationId xmlns:p14="http://schemas.microsoft.com/office/powerpoint/2010/main" val="466082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506EA5-F6FC-10DF-35BC-18F314881E92}"/>
              </a:ext>
            </a:extLst>
          </p:cNvPr>
          <p:cNvSpPr txBox="1"/>
          <p:nvPr/>
        </p:nvSpPr>
        <p:spPr>
          <a:xfrm>
            <a:off x="0" y="68826"/>
            <a:ext cx="12192000" cy="5447645"/>
          </a:xfrm>
          <a:prstGeom prst="rect">
            <a:avLst/>
          </a:prstGeom>
          <a:noFill/>
        </p:spPr>
        <p:txBody>
          <a:bodyPr wrap="square" lIns="91440" tIns="45720" rIns="91440" bIns="45720" rtlCol="0" anchor="t">
            <a:spAutoFit/>
          </a:bodyPr>
          <a:lstStyle/>
          <a:p>
            <a:pPr algn="ctr"/>
            <a:endParaRPr lang="en-GB" sz="3600" b="1">
              <a:latin typeface="Arial Black" panose="020B0A04020102020204" pitchFamily="34" charset="0"/>
            </a:endParaRPr>
          </a:p>
          <a:p>
            <a:pPr algn="ctr"/>
            <a:endParaRPr lang="en-GB" sz="3600" b="1">
              <a:latin typeface="Arial Black" panose="020B0A04020102020204" pitchFamily="34" charset="0"/>
            </a:endParaRPr>
          </a:p>
          <a:p>
            <a:pPr algn="ctr"/>
            <a:endParaRPr lang="en-GB" sz="3600" b="1">
              <a:latin typeface="Arial Black" panose="020B0A04020102020204" pitchFamily="34" charset="0"/>
            </a:endParaRPr>
          </a:p>
          <a:p>
            <a:pPr algn="ctr"/>
            <a:endParaRPr lang="en-GB" sz="4400" b="1">
              <a:solidFill>
                <a:srgbClr val="FF0000"/>
              </a:solidFill>
              <a:latin typeface="Arial Black" panose="020B0A04020102020204" pitchFamily="34" charset="0"/>
            </a:endParaRPr>
          </a:p>
          <a:p>
            <a:pPr algn="ctr"/>
            <a:r>
              <a:rPr lang="en-GB" sz="4400" b="1">
                <a:latin typeface="Arial Black"/>
              </a:rPr>
              <a:t>Governance and Assurance:</a:t>
            </a:r>
            <a:endParaRPr lang="en-GB" sz="4400" b="1">
              <a:latin typeface="Arial Black" panose="020B0A04020102020204" pitchFamily="34" charset="0"/>
            </a:endParaRPr>
          </a:p>
          <a:p>
            <a:pPr algn="ctr"/>
            <a:endParaRPr lang="en-GB" sz="4400" b="1">
              <a:latin typeface="Arial Black"/>
            </a:endParaRPr>
          </a:p>
          <a:p>
            <a:pPr marL="571500" indent="-390525">
              <a:buFont typeface="Arial"/>
              <a:buChar char="•"/>
            </a:pPr>
            <a:r>
              <a:rPr lang="en-GB" sz="2400" b="1">
                <a:latin typeface="Arial" panose="020B0604020202020204" pitchFamily="34" charset="0"/>
                <a:cs typeface="Arial" panose="020B0604020202020204" pitchFamily="34" charset="0"/>
              </a:rPr>
              <a:t>Finance</a:t>
            </a:r>
          </a:p>
          <a:p>
            <a:pPr marL="571500" indent="-390525">
              <a:buFont typeface="Arial"/>
              <a:buChar char="•"/>
            </a:pPr>
            <a:r>
              <a:rPr lang="en-GB" sz="2400" b="1">
                <a:latin typeface="Arial" panose="020B0604020202020204" pitchFamily="34" charset="0"/>
                <a:cs typeface="Arial" panose="020B0604020202020204" pitchFamily="34" charset="0"/>
              </a:rPr>
              <a:t>Risks</a:t>
            </a:r>
          </a:p>
          <a:p>
            <a:pPr marL="571500" indent="-390525">
              <a:buFont typeface="Arial"/>
              <a:buChar char="•"/>
            </a:pPr>
            <a:r>
              <a:rPr lang="en-GB" sz="2400" b="1">
                <a:latin typeface="Arial" panose="020B0604020202020204" pitchFamily="34" charset="0"/>
                <a:cs typeface="Arial" panose="020B0604020202020204" pitchFamily="34" charset="0"/>
              </a:rPr>
              <a:t>Monitoring </a:t>
            </a:r>
          </a:p>
          <a:p>
            <a:pPr algn="ctr"/>
            <a:endParaRPr lang="en-GB" sz="3600" b="1">
              <a:solidFill>
                <a:srgbClr val="FF0000"/>
              </a:solidFill>
              <a:latin typeface="Arial Black" panose="020B0A04020102020204" pitchFamily="34" charset="0"/>
            </a:endParaRPr>
          </a:p>
        </p:txBody>
      </p:sp>
    </p:spTree>
    <p:extLst>
      <p:ext uri="{BB962C8B-B14F-4D97-AF65-F5344CB8AC3E}">
        <p14:creationId xmlns:p14="http://schemas.microsoft.com/office/powerpoint/2010/main" val="23083505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506EA5-F6FC-10DF-35BC-18F314881E92}"/>
              </a:ext>
            </a:extLst>
          </p:cNvPr>
          <p:cNvSpPr txBox="1"/>
          <p:nvPr/>
        </p:nvSpPr>
        <p:spPr>
          <a:xfrm>
            <a:off x="-54591" y="-98370"/>
            <a:ext cx="12192000" cy="523220"/>
          </a:xfrm>
          <a:prstGeom prst="rect">
            <a:avLst/>
          </a:prstGeom>
          <a:noFill/>
        </p:spPr>
        <p:txBody>
          <a:bodyPr wrap="square" rtlCol="0">
            <a:spAutoFit/>
          </a:bodyPr>
          <a:lstStyle/>
          <a:p>
            <a:r>
              <a:rPr lang="en-GB" sz="2800" b="1">
                <a:latin typeface="Arial Black" panose="020B0A04020102020204" pitchFamily="34" charset="0"/>
              </a:rPr>
              <a:t>Additional requirements to support Winter Pressures 1</a:t>
            </a:r>
          </a:p>
        </p:txBody>
      </p:sp>
      <p:sp>
        <p:nvSpPr>
          <p:cNvPr id="5" name="TextBox 4"/>
          <p:cNvSpPr txBox="1"/>
          <p:nvPr/>
        </p:nvSpPr>
        <p:spPr>
          <a:xfrm>
            <a:off x="266700" y="965200"/>
            <a:ext cx="11430000" cy="369332"/>
          </a:xfrm>
          <a:prstGeom prst="rect">
            <a:avLst/>
          </a:prstGeom>
          <a:noFill/>
        </p:spPr>
        <p:txBody>
          <a:bodyPr wrap="square" rtlCol="0">
            <a:spAutoFit/>
          </a:bodyPr>
          <a:lstStyle/>
          <a:p>
            <a:pPr marL="285750" indent="-285750">
              <a:buFont typeface="Arial" panose="020B0604020202020204" pitchFamily="34" charset="0"/>
              <a:buChar char="•"/>
            </a:pPr>
            <a:endParaRPr lang="en-GB"/>
          </a:p>
        </p:txBody>
      </p:sp>
      <p:graphicFrame>
        <p:nvGraphicFramePr>
          <p:cNvPr id="7" name="Table 6"/>
          <p:cNvGraphicFramePr>
            <a:graphicFrameLocks noGrp="1"/>
          </p:cNvGraphicFramePr>
          <p:nvPr>
            <p:extLst>
              <p:ext uri="{D42A27DB-BD31-4B8C-83A1-F6EECF244321}">
                <p14:modId xmlns:p14="http://schemas.microsoft.com/office/powerpoint/2010/main" val="675537241"/>
              </p:ext>
            </p:extLst>
          </p:nvPr>
        </p:nvGraphicFramePr>
        <p:xfrm>
          <a:off x="-30997" y="377221"/>
          <a:ext cx="12168408" cy="6080760"/>
        </p:xfrm>
        <a:graphic>
          <a:graphicData uri="http://schemas.openxmlformats.org/drawingml/2006/table">
            <a:tbl>
              <a:tblPr firstRow="1" bandRow="1">
                <a:tableStyleId>{7DF18680-E054-41AD-8BC1-D1AEF772440D}</a:tableStyleId>
              </a:tblPr>
              <a:tblGrid>
                <a:gridCol w="4002496">
                  <a:extLst>
                    <a:ext uri="{9D8B030D-6E8A-4147-A177-3AD203B41FA5}">
                      <a16:colId xmlns:a16="http://schemas.microsoft.com/office/drawing/2014/main" val="409425929"/>
                    </a:ext>
                  </a:extLst>
                </a:gridCol>
                <a:gridCol w="987959">
                  <a:extLst>
                    <a:ext uri="{9D8B030D-6E8A-4147-A177-3AD203B41FA5}">
                      <a16:colId xmlns:a16="http://schemas.microsoft.com/office/drawing/2014/main" val="2491061030"/>
                    </a:ext>
                  </a:extLst>
                </a:gridCol>
                <a:gridCol w="3406620">
                  <a:extLst>
                    <a:ext uri="{9D8B030D-6E8A-4147-A177-3AD203B41FA5}">
                      <a16:colId xmlns:a16="http://schemas.microsoft.com/office/drawing/2014/main" val="2024793741"/>
                    </a:ext>
                  </a:extLst>
                </a:gridCol>
                <a:gridCol w="3771333">
                  <a:extLst>
                    <a:ext uri="{9D8B030D-6E8A-4147-A177-3AD203B41FA5}">
                      <a16:colId xmlns:a16="http://schemas.microsoft.com/office/drawing/2014/main" val="682334163"/>
                    </a:ext>
                  </a:extLst>
                </a:gridCol>
              </a:tblGrid>
              <a:tr h="332403">
                <a:tc>
                  <a:txBody>
                    <a:bodyPr/>
                    <a:lstStyle/>
                    <a:p>
                      <a:pPr algn="ctr"/>
                      <a:r>
                        <a:rPr lang="en-GB" sz="2000">
                          <a:solidFill>
                            <a:schemeClr val="tx1"/>
                          </a:solidFill>
                          <a:latin typeface="+mj-lt"/>
                        </a:rPr>
                        <a:t>Opportunity </a:t>
                      </a:r>
                    </a:p>
                  </a:txBody>
                  <a:tcPr anchor="ctr">
                    <a:solidFill>
                      <a:srgbClr val="C0504D"/>
                    </a:solidFill>
                  </a:tcPr>
                </a:tc>
                <a:tc>
                  <a:txBody>
                    <a:bodyPr/>
                    <a:lstStyle/>
                    <a:p>
                      <a:pPr algn="ctr"/>
                      <a:r>
                        <a:rPr lang="en-GB" sz="2000">
                          <a:solidFill>
                            <a:schemeClr val="tx1"/>
                          </a:solidFill>
                          <a:latin typeface="+mj-lt"/>
                        </a:rPr>
                        <a:t>Priority for</a:t>
                      </a:r>
                    </a:p>
                  </a:txBody>
                  <a:tcPr anchor="ctr">
                    <a:solidFill>
                      <a:srgbClr val="C0504D"/>
                    </a:solidFill>
                  </a:tcPr>
                </a:tc>
                <a:tc>
                  <a:txBody>
                    <a:bodyPr/>
                    <a:lstStyle/>
                    <a:p>
                      <a:pPr algn="ctr"/>
                      <a:r>
                        <a:rPr lang="en-GB" sz="2000">
                          <a:solidFill>
                            <a:schemeClr val="tx1"/>
                          </a:solidFill>
                          <a:latin typeface="+mj-lt"/>
                        </a:rPr>
                        <a:t>Resources </a:t>
                      </a:r>
                    </a:p>
                  </a:txBody>
                  <a:tcPr anchor="ctr">
                    <a:solidFill>
                      <a:srgbClr val="C0504D"/>
                    </a:solidFill>
                  </a:tcPr>
                </a:tc>
                <a:tc>
                  <a:txBody>
                    <a:bodyPr/>
                    <a:lstStyle/>
                    <a:p>
                      <a:pPr algn="ctr"/>
                      <a:r>
                        <a:rPr lang="en-GB" sz="2000">
                          <a:solidFill>
                            <a:schemeClr val="tx1"/>
                          </a:solidFill>
                          <a:latin typeface="+mj-lt"/>
                        </a:rPr>
                        <a:t>Impact </a:t>
                      </a:r>
                    </a:p>
                  </a:txBody>
                  <a:tcPr anchor="ctr">
                    <a:solidFill>
                      <a:srgbClr val="C0504D"/>
                    </a:solidFill>
                  </a:tcPr>
                </a:tc>
                <a:extLst>
                  <a:ext uri="{0D108BD9-81ED-4DB2-BD59-A6C34878D82A}">
                    <a16:rowId xmlns:a16="http://schemas.microsoft.com/office/drawing/2014/main" val="4252223971"/>
                  </a:ext>
                </a:extLst>
              </a:tr>
              <a:tr h="453276">
                <a:tc>
                  <a:txBody>
                    <a:bodyPr/>
                    <a:lstStyle/>
                    <a:p>
                      <a:r>
                        <a:rPr lang="en-GB" sz="1300">
                          <a:solidFill>
                            <a:schemeClr val="tx1"/>
                          </a:solidFill>
                          <a:latin typeface="+mj-lt"/>
                          <a:cs typeface="Arial"/>
                        </a:rPr>
                        <a:t>Re-purpose Ward 8 SGH to a Ready to Go Unit to support COP</a:t>
                      </a:r>
                      <a:endParaRPr lang="en-GB" sz="1300" i="1">
                        <a:solidFill>
                          <a:schemeClr val="tx1"/>
                        </a:solidFill>
                        <a:latin typeface="+mj-lt"/>
                        <a:cs typeface="Arial"/>
                      </a:endParaRPr>
                    </a:p>
                  </a:txBody>
                  <a:tcPr>
                    <a:solidFill>
                      <a:srgbClr val="C0504D">
                        <a:alpha val="25000"/>
                      </a:srgbClr>
                    </a:solidFill>
                  </a:tcPr>
                </a:tc>
                <a:tc>
                  <a:txBody>
                    <a:bodyPr/>
                    <a:lstStyle/>
                    <a:p>
                      <a:r>
                        <a:rPr lang="en-GB" sz="1300">
                          <a:solidFill>
                            <a:schemeClr val="tx1"/>
                          </a:solidFill>
                          <a:latin typeface="+mj-lt"/>
                          <a:cs typeface="Arial"/>
                        </a:rPr>
                        <a:t>Regional</a:t>
                      </a:r>
                    </a:p>
                  </a:txBody>
                  <a:tcPr>
                    <a:solidFill>
                      <a:srgbClr val="C0504D">
                        <a:alpha val="25000"/>
                      </a:srgbClr>
                    </a:solidFill>
                  </a:tcPr>
                </a:tc>
                <a:tc>
                  <a:txBody>
                    <a:bodyPr/>
                    <a:lstStyle/>
                    <a:p>
                      <a:pPr algn="l"/>
                      <a:r>
                        <a:rPr lang="en-GB" sz="1300">
                          <a:solidFill>
                            <a:schemeClr val="tx1"/>
                          </a:solidFill>
                          <a:latin typeface="+mj-lt"/>
                          <a:cs typeface="Arial"/>
                        </a:rPr>
                        <a:t>£954k (exc pharmacy and therapies)</a:t>
                      </a:r>
                    </a:p>
                  </a:txBody>
                  <a:tcPr>
                    <a:solidFill>
                      <a:srgbClr val="C0504D">
                        <a:alpha val="25000"/>
                      </a:srgbClr>
                    </a:solidFill>
                  </a:tcPr>
                </a:tc>
                <a:tc>
                  <a:txBody>
                    <a:bodyPr/>
                    <a:lstStyle/>
                    <a:p>
                      <a:pPr marL="0" indent="0">
                        <a:spcBef>
                          <a:spcPts val="0"/>
                        </a:spcBef>
                        <a:spcAft>
                          <a:spcPts val="0"/>
                        </a:spcAft>
                        <a:buFont typeface="Arial" panose="020B0604020202020204" pitchFamily="34" charset="0"/>
                        <a:buNone/>
                      </a:pPr>
                      <a:r>
                        <a:rPr lang="en-GB" sz="1300">
                          <a:solidFill>
                            <a:schemeClr val="tx1"/>
                          </a:solidFill>
                          <a:latin typeface="+mj-lt"/>
                          <a:cs typeface="Arial"/>
                        </a:rPr>
                        <a:t>Support surge capacity; Reduced CoPs</a:t>
                      </a:r>
                    </a:p>
                  </a:txBody>
                  <a:tcPr>
                    <a:solidFill>
                      <a:srgbClr val="C0504D">
                        <a:alpha val="25000"/>
                      </a:srgbClr>
                    </a:solidFill>
                  </a:tcPr>
                </a:tc>
                <a:extLst>
                  <a:ext uri="{0D108BD9-81ED-4DB2-BD59-A6C34878D82A}">
                    <a16:rowId xmlns:a16="http://schemas.microsoft.com/office/drawing/2014/main" val="1380573801"/>
                  </a:ext>
                </a:extLst>
              </a:tr>
              <a:tr h="453276">
                <a:tc>
                  <a:txBody>
                    <a:bodyPr/>
                    <a:lstStyle/>
                    <a:p>
                      <a:pPr lvl="0"/>
                      <a:r>
                        <a:rPr lang="en-GB" sz="1300" kern="1200">
                          <a:solidFill>
                            <a:schemeClr val="tx1"/>
                          </a:solidFill>
                          <a:effectLst/>
                          <a:latin typeface="+mj-lt"/>
                          <a:cs typeface="Arial"/>
                        </a:rPr>
                        <a:t>Re-commission 4 beds at Bonymaen - bringing the total commissioned beds at BYM to 8</a:t>
                      </a:r>
                    </a:p>
                  </a:txBody>
                  <a:tcPr>
                    <a:solidFill>
                      <a:srgbClr val="C0504D">
                        <a:alpha val="25000"/>
                      </a:srgbClr>
                    </a:solidFill>
                  </a:tcPr>
                </a:tc>
                <a:tc>
                  <a:txBody>
                    <a:bodyPr/>
                    <a:lstStyle/>
                    <a:p>
                      <a:r>
                        <a:rPr lang="en-GB" sz="1300">
                          <a:solidFill>
                            <a:schemeClr val="tx1"/>
                          </a:solidFill>
                          <a:latin typeface="+mj-lt"/>
                          <a:cs typeface="Arial"/>
                        </a:rPr>
                        <a:t>Regional</a:t>
                      </a:r>
                    </a:p>
                  </a:txBody>
                  <a:tcPr>
                    <a:solidFill>
                      <a:srgbClr val="C0504D">
                        <a:alpha val="25000"/>
                      </a:srgbClr>
                    </a:solidFill>
                  </a:tcPr>
                </a:tc>
                <a:tc>
                  <a:txBody>
                    <a:bodyPr/>
                    <a:lstStyle/>
                    <a:p>
                      <a:pPr algn="l"/>
                      <a:r>
                        <a:rPr lang="en-GB" sz="1300">
                          <a:solidFill>
                            <a:schemeClr val="tx1"/>
                          </a:solidFill>
                          <a:latin typeface="+mj-lt"/>
                          <a:cs typeface="Arial"/>
                        </a:rPr>
                        <a:t>£120,000</a:t>
                      </a:r>
                      <a:r>
                        <a:rPr lang="en-GB" sz="1300" baseline="0">
                          <a:solidFill>
                            <a:schemeClr val="tx1"/>
                          </a:solidFill>
                          <a:latin typeface="+mj-lt"/>
                          <a:cs typeface="Arial"/>
                        </a:rPr>
                        <a:t> for the winter period</a:t>
                      </a:r>
                      <a:r>
                        <a:rPr lang="en-GB" sz="1300">
                          <a:solidFill>
                            <a:schemeClr val="tx1"/>
                          </a:solidFill>
                          <a:latin typeface="+mj-lt"/>
                          <a:cs typeface="Arial"/>
                        </a:rPr>
                        <a:t> </a:t>
                      </a:r>
                    </a:p>
                  </a:txBody>
                  <a:tcPr>
                    <a:solidFill>
                      <a:srgbClr val="C0504D">
                        <a:alpha val="25000"/>
                      </a:srgbClr>
                    </a:solidFill>
                  </a:tcPr>
                </a:tc>
                <a:tc>
                  <a:txBody>
                    <a:bodyPr/>
                    <a:lstStyle/>
                    <a:p>
                      <a:pPr marL="0" indent="0">
                        <a:spcBef>
                          <a:spcPts val="0"/>
                        </a:spcBef>
                        <a:spcAft>
                          <a:spcPts val="0"/>
                        </a:spcAft>
                        <a:buFont typeface="Arial" panose="020B0604020202020204" pitchFamily="34" charset="0"/>
                        <a:buNone/>
                      </a:pPr>
                      <a:r>
                        <a:rPr lang="en-GB" sz="1300">
                          <a:solidFill>
                            <a:schemeClr val="tx1"/>
                          </a:solidFill>
                          <a:latin typeface="+mj-lt"/>
                          <a:cs typeface="Arial"/>
                        </a:rPr>
                        <a:t>Increased Step</a:t>
                      </a:r>
                      <a:r>
                        <a:rPr lang="en-GB" sz="1300" baseline="0">
                          <a:solidFill>
                            <a:schemeClr val="tx1"/>
                          </a:solidFill>
                          <a:latin typeface="+mj-lt"/>
                          <a:cs typeface="Arial"/>
                        </a:rPr>
                        <a:t> up/ down provision; Discharge planning/ Admission avoidance </a:t>
                      </a:r>
                    </a:p>
                  </a:txBody>
                  <a:tcPr>
                    <a:solidFill>
                      <a:srgbClr val="C0504D">
                        <a:alpha val="25000"/>
                      </a:srgbClr>
                    </a:solidFill>
                  </a:tcPr>
                </a:tc>
                <a:extLst>
                  <a:ext uri="{0D108BD9-81ED-4DB2-BD59-A6C34878D82A}">
                    <a16:rowId xmlns:a16="http://schemas.microsoft.com/office/drawing/2014/main" val="975139854"/>
                  </a:ext>
                </a:extLst>
              </a:tr>
              <a:tr h="634587">
                <a:tc>
                  <a:txBody>
                    <a:bodyPr/>
                    <a:lstStyle/>
                    <a:p>
                      <a:r>
                        <a:rPr lang="en-GB" sz="1300" i="0">
                          <a:solidFill>
                            <a:schemeClr val="tx1"/>
                          </a:solidFill>
                          <a:latin typeface="+mj-lt"/>
                          <a:cs typeface="Arial"/>
                        </a:rPr>
                        <a:t>To increase acute bed pool in Morriston in Acute Medicine (15 beds), frailty (12 beds) and surgical services (5 beds) by  beds</a:t>
                      </a:r>
                    </a:p>
                  </a:txBody>
                  <a:tcPr>
                    <a:solidFill>
                      <a:srgbClr val="C0504D">
                        <a:alpha val="25000"/>
                      </a:srgbClr>
                    </a:solidFill>
                  </a:tcPr>
                </a:tc>
                <a:tc>
                  <a:txBody>
                    <a:bodyPr/>
                    <a:lstStyle/>
                    <a:p>
                      <a:r>
                        <a:rPr lang="en-GB" sz="1300" b="0" i="0">
                          <a:solidFill>
                            <a:schemeClr val="tx1"/>
                          </a:solidFill>
                          <a:latin typeface="+mj-lt"/>
                          <a:cs typeface="Arial"/>
                        </a:rPr>
                        <a:t>SBUHB</a:t>
                      </a:r>
                    </a:p>
                  </a:txBody>
                  <a:tcPr>
                    <a:solidFill>
                      <a:srgbClr val="C0504D">
                        <a:alpha val="25000"/>
                      </a:srgbClr>
                    </a:solidFill>
                  </a:tcPr>
                </a:tc>
                <a:tc>
                  <a:txBody>
                    <a:bodyPr/>
                    <a:lstStyle/>
                    <a:p>
                      <a:pPr algn="l"/>
                      <a:r>
                        <a:rPr lang="en-GB" sz="1300">
                          <a:solidFill>
                            <a:schemeClr val="tx1"/>
                          </a:solidFill>
                          <a:latin typeface="+mj-lt"/>
                          <a:cs typeface="Arial"/>
                        </a:rPr>
                        <a:t>Frailty 12 beds: £550k</a:t>
                      </a:r>
                    </a:p>
                    <a:p>
                      <a:pPr algn="l"/>
                      <a:r>
                        <a:rPr lang="en-GB" sz="1300">
                          <a:solidFill>
                            <a:schemeClr val="tx1"/>
                          </a:solidFill>
                          <a:latin typeface="+mj-lt"/>
                          <a:cs typeface="Arial"/>
                        </a:rPr>
                        <a:t>Surgical bed pool: £285k</a:t>
                      </a:r>
                    </a:p>
                    <a:p>
                      <a:pPr algn="l"/>
                      <a:r>
                        <a:rPr lang="en-GB" sz="1300">
                          <a:solidFill>
                            <a:schemeClr val="tx1"/>
                          </a:solidFill>
                          <a:latin typeface="+mj-lt"/>
                          <a:cs typeface="Arial"/>
                        </a:rPr>
                        <a:t>Acute Medicine: £750k</a:t>
                      </a:r>
                      <a:endParaRPr lang="en-GB" sz="1300" i="1">
                        <a:solidFill>
                          <a:schemeClr val="tx1"/>
                        </a:solidFill>
                        <a:latin typeface="+mj-lt"/>
                        <a:cs typeface="Arial"/>
                      </a:endParaRPr>
                    </a:p>
                  </a:txBody>
                  <a:tcPr>
                    <a:solidFill>
                      <a:srgbClr val="C0504D">
                        <a:alpha val="25000"/>
                      </a:srgbClr>
                    </a:solidFill>
                  </a:tcPr>
                </a:tc>
                <a:tc>
                  <a:txBody>
                    <a:bodyPr/>
                    <a:lstStyle/>
                    <a:p>
                      <a:pPr marL="0" indent="0">
                        <a:spcBef>
                          <a:spcPts val="0"/>
                        </a:spcBef>
                        <a:spcAft>
                          <a:spcPts val="0"/>
                        </a:spcAft>
                        <a:buFont typeface="Arial" panose="020B0604020202020204" pitchFamily="34" charset="0"/>
                        <a:buNone/>
                      </a:pPr>
                      <a:r>
                        <a:rPr lang="en-GB" sz="1300">
                          <a:solidFill>
                            <a:schemeClr val="tx1"/>
                          </a:solidFill>
                          <a:latin typeface="+mj-lt"/>
                          <a:cs typeface="Arial"/>
                        </a:rPr>
                        <a:t>Support surge capacity; Increased flow through surgical and frailty pathways</a:t>
                      </a:r>
                    </a:p>
                  </a:txBody>
                  <a:tcPr>
                    <a:solidFill>
                      <a:srgbClr val="C0504D">
                        <a:alpha val="25000"/>
                      </a:srgbClr>
                    </a:solidFill>
                  </a:tcPr>
                </a:tc>
                <a:extLst>
                  <a:ext uri="{0D108BD9-81ED-4DB2-BD59-A6C34878D82A}">
                    <a16:rowId xmlns:a16="http://schemas.microsoft.com/office/drawing/2014/main" val="268071234"/>
                  </a:ext>
                </a:extLst>
              </a:tr>
              <a:tr h="453276">
                <a:tc>
                  <a:txBody>
                    <a:bodyPr/>
                    <a:lstStyle/>
                    <a:p>
                      <a:pPr lvl="0">
                        <a:buNone/>
                      </a:pPr>
                      <a:r>
                        <a:rPr lang="en-GB" sz="1300" i="0">
                          <a:solidFill>
                            <a:schemeClr val="tx1"/>
                          </a:solidFill>
                          <a:latin typeface="+mj-lt"/>
                          <a:cs typeface="Arial"/>
                        </a:rPr>
                        <a:t>To open 25 medical beds on Anglesey Ward – ward model to be confirmed , ? P1 bed pool with in-reach from IDH.</a:t>
                      </a:r>
                    </a:p>
                  </a:txBody>
                  <a:tcPr>
                    <a:solidFill>
                      <a:srgbClr val="C0504D">
                        <a:alpha val="25000"/>
                      </a:srgbClr>
                    </a:solidFill>
                  </a:tcPr>
                </a:tc>
                <a:tc>
                  <a:txBody>
                    <a:bodyPr/>
                    <a:lstStyle/>
                    <a:p>
                      <a:pPr lvl="0">
                        <a:buNone/>
                      </a:pPr>
                      <a:r>
                        <a:rPr lang="en-GB" sz="1300">
                          <a:solidFill>
                            <a:schemeClr val="tx1"/>
                          </a:solidFill>
                          <a:latin typeface="+mj-lt"/>
                          <a:cs typeface="Arial"/>
                        </a:rPr>
                        <a:t>SBUHB</a:t>
                      </a:r>
                    </a:p>
                  </a:txBody>
                  <a:tcPr>
                    <a:solidFill>
                      <a:srgbClr val="C0504D">
                        <a:alpha val="25000"/>
                      </a:srgbClr>
                    </a:solidFill>
                  </a:tcPr>
                </a:tc>
                <a:tc>
                  <a:txBody>
                    <a:bodyPr/>
                    <a:lstStyle/>
                    <a:p>
                      <a:pPr lvl="0" algn="l">
                        <a:buNone/>
                      </a:pPr>
                      <a:r>
                        <a:rPr lang="en-GB" sz="1300">
                          <a:solidFill>
                            <a:schemeClr val="tx1"/>
                          </a:solidFill>
                          <a:latin typeface="+mj-lt"/>
                          <a:cs typeface="Arial"/>
                        </a:rPr>
                        <a:t>£954k (</a:t>
                      </a:r>
                      <a:r>
                        <a:rPr lang="en-GB" sz="1300" err="1">
                          <a:solidFill>
                            <a:schemeClr val="tx1"/>
                          </a:solidFill>
                          <a:latin typeface="+mj-lt"/>
                          <a:cs typeface="Arial"/>
                        </a:rPr>
                        <a:t>exc</a:t>
                      </a:r>
                      <a:r>
                        <a:rPr lang="en-GB" sz="1300">
                          <a:solidFill>
                            <a:schemeClr val="tx1"/>
                          </a:solidFill>
                          <a:latin typeface="+mj-lt"/>
                          <a:cs typeface="Arial"/>
                        </a:rPr>
                        <a:t> pharmacy and therapies) </a:t>
                      </a:r>
                    </a:p>
                  </a:txBody>
                  <a:tcPr>
                    <a:solidFill>
                      <a:srgbClr val="C0504D">
                        <a:alpha val="25000"/>
                      </a:srgbClr>
                    </a:solidFill>
                  </a:tcPr>
                </a:tc>
                <a:tc>
                  <a:txBody>
                    <a:bodyPr/>
                    <a:lstStyle/>
                    <a:p>
                      <a:pPr marL="0" lvl="0" indent="0">
                        <a:spcBef>
                          <a:spcPts val="0"/>
                        </a:spcBef>
                        <a:spcAft>
                          <a:spcPts val="0"/>
                        </a:spcAft>
                        <a:buClr>
                          <a:srgbClr val="000000"/>
                        </a:buClr>
                        <a:buFont typeface="Arial,Sans-Serif"/>
                        <a:buNone/>
                      </a:pPr>
                      <a:r>
                        <a:rPr lang="en-GB" sz="1300" b="0" i="0" u="none" strike="noStrike" noProof="0">
                          <a:solidFill>
                            <a:schemeClr val="tx1"/>
                          </a:solidFill>
                          <a:latin typeface="+mj-lt"/>
                        </a:rPr>
                        <a:t>Support surge capacity</a:t>
                      </a:r>
                      <a:endParaRPr lang="en-US" sz="1300" b="0" i="0" u="none" strike="noStrike" noProof="0">
                        <a:solidFill>
                          <a:srgbClr val="000000"/>
                        </a:solidFill>
                        <a:latin typeface="+mj-lt"/>
                      </a:endParaRPr>
                    </a:p>
                  </a:txBody>
                  <a:tcPr>
                    <a:solidFill>
                      <a:srgbClr val="C0504D">
                        <a:alpha val="25000"/>
                      </a:srgbClr>
                    </a:solidFill>
                  </a:tcPr>
                </a:tc>
                <a:extLst>
                  <a:ext uri="{0D108BD9-81ED-4DB2-BD59-A6C34878D82A}">
                    <a16:rowId xmlns:a16="http://schemas.microsoft.com/office/drawing/2014/main" val="1139193991"/>
                  </a:ext>
                </a:extLst>
              </a:tr>
              <a:tr h="453276">
                <a:tc>
                  <a:txBody>
                    <a:bodyPr/>
                    <a:lstStyle/>
                    <a:p>
                      <a:pPr lvl="0">
                        <a:buNone/>
                      </a:pPr>
                      <a:r>
                        <a:rPr lang="en-GB" sz="1300" i="0" dirty="0">
                          <a:solidFill>
                            <a:schemeClr val="tx1"/>
                          </a:solidFill>
                          <a:latin typeface="+mj-lt"/>
                          <a:cs typeface="Arial"/>
                        </a:rPr>
                        <a:t>To open the ED Clinical Decision Unit to support ED managed patients for 8–12-hour period to avoid admission.</a:t>
                      </a:r>
                    </a:p>
                  </a:txBody>
                  <a:tcPr>
                    <a:solidFill>
                      <a:srgbClr val="C0504D">
                        <a:alpha val="25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a:solidFill>
                            <a:schemeClr val="tx1"/>
                          </a:solidFill>
                          <a:latin typeface="+mj-lt"/>
                          <a:ea typeface="+mn-ea"/>
                          <a:cs typeface="Arial"/>
                        </a:rPr>
                        <a:t>SBUHB</a:t>
                      </a:r>
                    </a:p>
                  </a:txBody>
                  <a:tcPr>
                    <a:solidFill>
                      <a:srgbClr val="C0504D">
                        <a:alpha val="25000"/>
                      </a:srgbClr>
                    </a:solidFill>
                  </a:tcPr>
                </a:tc>
                <a:tc>
                  <a:txBody>
                    <a:bodyPr/>
                    <a:lstStyle/>
                    <a:p>
                      <a:pPr lvl="0" algn="l">
                        <a:buNone/>
                      </a:pPr>
                      <a:r>
                        <a:rPr lang="en-GB" sz="1300">
                          <a:solidFill>
                            <a:schemeClr val="tx1"/>
                          </a:solidFill>
                          <a:latin typeface="+mj-lt"/>
                          <a:cs typeface="Arial"/>
                        </a:rPr>
                        <a:t>2 x Band 5 RN 24/7 = £44k per mth substantive/ £64k per month agency</a:t>
                      </a:r>
                    </a:p>
                  </a:txBody>
                  <a:tcPr>
                    <a:solidFill>
                      <a:srgbClr val="C0504D">
                        <a:alpha val="25000"/>
                      </a:srgbClr>
                    </a:solidFill>
                  </a:tcPr>
                </a:tc>
                <a:tc>
                  <a:txBody>
                    <a:bodyPr/>
                    <a:lstStyle/>
                    <a:p>
                      <a:pPr marL="0" lvl="0" indent="0">
                        <a:spcBef>
                          <a:spcPts val="0"/>
                        </a:spcBef>
                        <a:spcAft>
                          <a:spcPts val="0"/>
                        </a:spcAft>
                        <a:buFont typeface="Arial,Sans-Serif"/>
                        <a:buNone/>
                      </a:pPr>
                      <a:r>
                        <a:rPr lang="en-GB" sz="1300" b="0" i="0" u="none" strike="noStrike" noProof="0">
                          <a:solidFill>
                            <a:schemeClr val="tx1"/>
                          </a:solidFill>
                          <a:latin typeface="+mj-lt"/>
                        </a:rPr>
                        <a:t>Admission avoidance – circa 12 pts/24 hr period</a:t>
                      </a:r>
                    </a:p>
                  </a:txBody>
                  <a:tcPr>
                    <a:solidFill>
                      <a:srgbClr val="C0504D">
                        <a:alpha val="25000"/>
                      </a:srgbClr>
                    </a:solidFill>
                  </a:tcPr>
                </a:tc>
                <a:extLst>
                  <a:ext uri="{0D108BD9-81ED-4DB2-BD59-A6C34878D82A}">
                    <a16:rowId xmlns:a16="http://schemas.microsoft.com/office/drawing/2014/main" val="3750756437"/>
                  </a:ext>
                </a:extLst>
              </a:tr>
              <a:tr h="453276">
                <a:tc>
                  <a:txBody>
                    <a:bodyPr/>
                    <a:lstStyle/>
                    <a:p>
                      <a:pPr lvl="0">
                        <a:buNone/>
                      </a:pPr>
                      <a:r>
                        <a:rPr lang="en-GB" sz="1300" i="0">
                          <a:solidFill>
                            <a:schemeClr val="tx1"/>
                          </a:solidFill>
                          <a:latin typeface="+mj-lt"/>
                          <a:cs typeface="Arial"/>
                        </a:rPr>
                        <a:t>To provide navigation and quality improvement support to the Emergency Department</a:t>
                      </a:r>
                    </a:p>
                  </a:txBody>
                  <a:tcPr>
                    <a:solidFill>
                      <a:srgbClr val="C0504D">
                        <a:alpha val="25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a:solidFill>
                            <a:schemeClr val="tx1"/>
                          </a:solidFill>
                          <a:latin typeface="+mj-lt"/>
                          <a:ea typeface="+mn-ea"/>
                          <a:cs typeface="Arial"/>
                        </a:rPr>
                        <a:t>SBUHB</a:t>
                      </a:r>
                    </a:p>
                    <a:p>
                      <a:pPr lvl="0">
                        <a:buNone/>
                      </a:pPr>
                      <a:endParaRPr lang="en-GB" sz="1300">
                        <a:solidFill>
                          <a:schemeClr val="tx1"/>
                        </a:solidFill>
                        <a:latin typeface="+mj-lt"/>
                        <a:cs typeface="Arial"/>
                      </a:endParaRPr>
                    </a:p>
                  </a:txBody>
                  <a:tcPr>
                    <a:solidFill>
                      <a:srgbClr val="C0504D">
                        <a:alpha val="25000"/>
                      </a:srgbClr>
                    </a:solidFill>
                  </a:tcPr>
                </a:tc>
                <a:tc>
                  <a:txBody>
                    <a:bodyPr/>
                    <a:lstStyle/>
                    <a:p>
                      <a:pPr lvl="0" algn="l">
                        <a:buNone/>
                      </a:pPr>
                      <a:r>
                        <a:rPr lang="en-GB" sz="1300">
                          <a:solidFill>
                            <a:schemeClr val="tx1"/>
                          </a:solidFill>
                          <a:latin typeface="+mj-lt"/>
                          <a:cs typeface="Arial"/>
                        </a:rPr>
                        <a:t>3 x 8a on rotational shifts over 24 hr period = £22k per month</a:t>
                      </a:r>
                    </a:p>
                  </a:txBody>
                  <a:tcPr>
                    <a:solidFill>
                      <a:srgbClr val="C0504D">
                        <a:alpha val="25000"/>
                      </a:srgbClr>
                    </a:solidFill>
                  </a:tcPr>
                </a:tc>
                <a:tc>
                  <a:txBody>
                    <a:bodyPr/>
                    <a:lstStyle/>
                    <a:p>
                      <a:pPr marL="0" lvl="0" indent="0">
                        <a:spcBef>
                          <a:spcPts val="0"/>
                        </a:spcBef>
                        <a:spcAft>
                          <a:spcPts val="0"/>
                        </a:spcAft>
                        <a:buFont typeface="Arial,Sans-Serif"/>
                        <a:buNone/>
                      </a:pPr>
                      <a:r>
                        <a:rPr lang="en-GB" sz="1300" b="0" i="0" u="none" strike="noStrike" noProof="0">
                          <a:solidFill>
                            <a:schemeClr val="tx1"/>
                          </a:solidFill>
                          <a:latin typeface="+mj-lt"/>
                        </a:rPr>
                        <a:t>Improved patient navigation and quality of care in the ED; Leadership support to the ED operational team</a:t>
                      </a:r>
                    </a:p>
                  </a:txBody>
                  <a:tcPr>
                    <a:solidFill>
                      <a:srgbClr val="C0504D">
                        <a:alpha val="25000"/>
                      </a:srgbClr>
                    </a:solidFill>
                  </a:tcPr>
                </a:tc>
                <a:extLst>
                  <a:ext uri="{0D108BD9-81ED-4DB2-BD59-A6C34878D82A}">
                    <a16:rowId xmlns:a16="http://schemas.microsoft.com/office/drawing/2014/main" val="1383341179"/>
                  </a:ext>
                </a:extLst>
              </a:tr>
              <a:tr h="4532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a:solidFill>
                            <a:schemeClr val="tx1"/>
                          </a:solidFill>
                          <a:effectLst/>
                          <a:latin typeface="+mj-lt"/>
                          <a:cs typeface="Arial"/>
                        </a:rPr>
                        <a:t>Transitional Beds scheme</a:t>
                      </a:r>
                      <a:endParaRPr lang="en-GB" sz="1300">
                        <a:solidFill>
                          <a:schemeClr val="tx1"/>
                        </a:solidFill>
                        <a:latin typeface="+mj-lt"/>
                        <a:cs typeface="Arial"/>
                      </a:endParaRPr>
                    </a:p>
                  </a:txBody>
                  <a:tcPr>
                    <a:solidFill>
                      <a:srgbClr val="C0504D">
                        <a:alpha val="25000"/>
                      </a:srgbClr>
                    </a:solidFill>
                  </a:tcPr>
                </a:tc>
                <a:tc>
                  <a:txBody>
                    <a:bodyPr/>
                    <a:lstStyle/>
                    <a:p>
                      <a:r>
                        <a:rPr lang="en-GB" sz="1300">
                          <a:solidFill>
                            <a:schemeClr val="tx1"/>
                          </a:solidFill>
                          <a:latin typeface="+mj-lt"/>
                          <a:cs typeface="Arial"/>
                        </a:rPr>
                        <a:t>Regional</a:t>
                      </a:r>
                    </a:p>
                  </a:txBody>
                  <a:tcPr>
                    <a:solidFill>
                      <a:srgbClr val="C0504D">
                        <a:alpha val="25000"/>
                      </a:srgbClr>
                    </a:solidFill>
                  </a:tcPr>
                </a:tc>
                <a:tc>
                  <a:txBody>
                    <a:bodyPr/>
                    <a:lstStyle/>
                    <a:p>
                      <a:pPr algn="l"/>
                      <a:r>
                        <a:rPr lang="en-GB" sz="1300" dirty="0">
                          <a:solidFill>
                            <a:schemeClr val="tx1"/>
                          </a:solidFill>
                          <a:latin typeface="+mj-lt"/>
                          <a:cs typeface="Arial"/>
                        </a:rPr>
                        <a:t>TBC dependent</a:t>
                      </a:r>
                      <a:r>
                        <a:rPr lang="en-GB" sz="1300" baseline="0" dirty="0">
                          <a:solidFill>
                            <a:schemeClr val="tx1"/>
                          </a:solidFill>
                          <a:latin typeface="+mj-lt"/>
                          <a:cs typeface="Arial"/>
                        </a:rPr>
                        <a:t> on number of beds</a:t>
                      </a:r>
                    </a:p>
                    <a:p>
                      <a:pPr algn="l"/>
                      <a:r>
                        <a:rPr lang="en-GB" sz="1300" baseline="0" dirty="0">
                          <a:solidFill>
                            <a:schemeClr val="tx1"/>
                          </a:solidFill>
                          <a:latin typeface="+mj-lt"/>
                          <a:cs typeface="Arial"/>
                        </a:rPr>
                        <a:t>Approx £20,000 based on last year's figures</a:t>
                      </a:r>
                      <a:endParaRPr lang="en-GB" sz="1300" dirty="0">
                        <a:solidFill>
                          <a:schemeClr val="tx1"/>
                        </a:solidFill>
                        <a:latin typeface="+mj-lt"/>
                        <a:cs typeface="Arial"/>
                      </a:endParaRPr>
                    </a:p>
                  </a:txBody>
                  <a:tcPr>
                    <a:solidFill>
                      <a:srgbClr val="C0504D">
                        <a:alpha val="25000"/>
                      </a:srgbClr>
                    </a:solidFill>
                  </a:tcPr>
                </a:tc>
                <a:tc>
                  <a:txBody>
                    <a:bodyPr/>
                    <a:lstStyle/>
                    <a:p>
                      <a:pPr marL="0" indent="0">
                        <a:spcBef>
                          <a:spcPts val="0"/>
                        </a:spcBef>
                        <a:spcAft>
                          <a:spcPts val="0"/>
                        </a:spcAft>
                        <a:buFont typeface="Arial" panose="020B0604020202020204" pitchFamily="34" charset="0"/>
                        <a:buNone/>
                      </a:pPr>
                      <a:r>
                        <a:rPr lang="en-GB" sz="1300">
                          <a:solidFill>
                            <a:schemeClr val="tx1"/>
                          </a:solidFill>
                          <a:latin typeface="+mj-lt"/>
                          <a:cs typeface="Arial"/>
                        </a:rPr>
                        <a:t>Increased Step</a:t>
                      </a:r>
                      <a:r>
                        <a:rPr lang="en-GB" sz="1300" baseline="0">
                          <a:solidFill>
                            <a:schemeClr val="tx1"/>
                          </a:solidFill>
                          <a:latin typeface="+mj-lt"/>
                          <a:cs typeface="Arial"/>
                        </a:rPr>
                        <a:t> up/ down provision; Discharge planning/ Admission avoidance </a:t>
                      </a:r>
                    </a:p>
                  </a:txBody>
                  <a:tcPr>
                    <a:solidFill>
                      <a:srgbClr val="C0504D">
                        <a:alpha val="25000"/>
                      </a:srgbClr>
                    </a:solidFill>
                  </a:tcPr>
                </a:tc>
                <a:extLst>
                  <a:ext uri="{0D108BD9-81ED-4DB2-BD59-A6C34878D82A}">
                    <a16:rowId xmlns:a16="http://schemas.microsoft.com/office/drawing/2014/main" val="1359590187"/>
                  </a:ext>
                </a:extLst>
              </a:tr>
              <a:tr h="453276">
                <a:tc>
                  <a:txBody>
                    <a:bodyPr/>
                    <a:lstStyle/>
                    <a:p>
                      <a:r>
                        <a:rPr lang="en-GB" sz="1300" kern="1200">
                          <a:solidFill>
                            <a:schemeClr val="tx1"/>
                          </a:solidFill>
                          <a:effectLst/>
                          <a:latin typeface="+mj-lt"/>
                          <a:cs typeface="Arial"/>
                        </a:rPr>
                        <a:t>GMS Winter 2024 Additional Capacity Funding</a:t>
                      </a:r>
                      <a:endParaRPr lang="en-GB" sz="1300">
                        <a:solidFill>
                          <a:schemeClr val="tx1"/>
                        </a:solidFill>
                        <a:latin typeface="+mj-lt"/>
                        <a:cs typeface="Arial"/>
                      </a:endParaRPr>
                    </a:p>
                  </a:txBody>
                  <a:tcPr>
                    <a:solidFill>
                      <a:srgbClr val="C0504D">
                        <a:alpha val="25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a:solidFill>
                            <a:schemeClr val="tx1"/>
                          </a:solidFill>
                          <a:latin typeface="+mj-lt"/>
                          <a:ea typeface="+mn-ea"/>
                          <a:cs typeface="Arial"/>
                        </a:rPr>
                        <a:t>SBUHB</a:t>
                      </a:r>
                    </a:p>
                  </a:txBody>
                  <a:tcPr>
                    <a:solidFill>
                      <a:srgbClr val="C0504D">
                        <a:alpha val="25000"/>
                      </a:srgbClr>
                    </a:solidFill>
                  </a:tcPr>
                </a:tc>
                <a:tc>
                  <a:txBody>
                    <a:bodyPr/>
                    <a:lstStyle/>
                    <a:p>
                      <a:pPr algn="l"/>
                      <a:r>
                        <a:rPr lang="en-GB" sz="1300">
                          <a:solidFill>
                            <a:schemeClr val="tx1"/>
                          </a:solidFill>
                          <a:latin typeface="+mj-lt"/>
                          <a:cs typeface="Arial"/>
                        </a:rPr>
                        <a:t>£100,000 (supporting</a:t>
                      </a:r>
                      <a:r>
                        <a:rPr lang="en-GB" sz="1300" baseline="0">
                          <a:solidFill>
                            <a:schemeClr val="tx1"/>
                          </a:solidFill>
                          <a:latin typeface="+mj-lt"/>
                          <a:cs typeface="Arial"/>
                        </a:rPr>
                        <a:t> paper drafted) </a:t>
                      </a:r>
                      <a:endParaRPr lang="en-GB" sz="1300">
                        <a:solidFill>
                          <a:schemeClr val="tx1"/>
                        </a:solidFill>
                        <a:latin typeface="+mj-lt"/>
                        <a:cs typeface="Arial"/>
                      </a:endParaRPr>
                    </a:p>
                  </a:txBody>
                  <a:tcPr>
                    <a:solidFill>
                      <a:srgbClr val="C0504D">
                        <a:alpha val="25000"/>
                      </a:srgbClr>
                    </a:solidFill>
                  </a:tcPr>
                </a:tc>
                <a:tc>
                  <a:txBody>
                    <a:bodyPr/>
                    <a:lstStyle/>
                    <a:p>
                      <a:pPr marL="0" indent="0">
                        <a:spcBef>
                          <a:spcPts val="0"/>
                        </a:spcBef>
                        <a:spcAft>
                          <a:spcPts val="0"/>
                        </a:spcAft>
                        <a:buFont typeface="Arial" panose="020B0604020202020204" pitchFamily="34" charset="0"/>
                        <a:buNone/>
                      </a:pPr>
                      <a:r>
                        <a:rPr lang="en-GB" sz="1300">
                          <a:solidFill>
                            <a:schemeClr val="tx1"/>
                          </a:solidFill>
                          <a:latin typeface="+mj-lt"/>
                          <a:cs typeface="Arial"/>
                        </a:rPr>
                        <a:t>Mitigate</a:t>
                      </a:r>
                      <a:r>
                        <a:rPr lang="en-GB" sz="1300" baseline="0">
                          <a:solidFill>
                            <a:schemeClr val="tx1"/>
                          </a:solidFill>
                          <a:latin typeface="+mj-lt"/>
                          <a:cs typeface="Arial"/>
                        </a:rPr>
                        <a:t> risk to workforce and increases in demand; Support practices not to trigger L5 escalation (practice closures)</a:t>
                      </a:r>
                    </a:p>
                  </a:txBody>
                  <a:tcPr>
                    <a:solidFill>
                      <a:srgbClr val="C0504D">
                        <a:alpha val="25000"/>
                      </a:srgbClr>
                    </a:solidFill>
                  </a:tcPr>
                </a:tc>
                <a:extLst>
                  <a:ext uri="{0D108BD9-81ED-4DB2-BD59-A6C34878D82A}">
                    <a16:rowId xmlns:a16="http://schemas.microsoft.com/office/drawing/2014/main" val="3384406004"/>
                  </a:ext>
                </a:extLst>
              </a:tr>
              <a:tr h="453276">
                <a:tc>
                  <a:txBody>
                    <a:bodyPr/>
                    <a:lstStyle/>
                    <a:p>
                      <a:r>
                        <a:rPr lang="en-GB" sz="1300" kern="1200">
                          <a:solidFill>
                            <a:schemeClr val="tx1"/>
                          </a:solidFill>
                          <a:effectLst/>
                          <a:latin typeface="+mj-lt"/>
                          <a:cs typeface="Arial"/>
                        </a:rPr>
                        <a:t>Increase</a:t>
                      </a:r>
                      <a:r>
                        <a:rPr lang="en-GB" sz="1300" kern="1200" baseline="0">
                          <a:solidFill>
                            <a:schemeClr val="tx1"/>
                          </a:solidFill>
                          <a:effectLst/>
                          <a:latin typeface="+mj-lt"/>
                          <a:cs typeface="Arial"/>
                        </a:rPr>
                        <a:t> i</a:t>
                      </a:r>
                      <a:r>
                        <a:rPr lang="en-GB" sz="1300" kern="1200">
                          <a:solidFill>
                            <a:schemeClr val="tx1"/>
                          </a:solidFill>
                          <a:effectLst/>
                          <a:latin typeface="+mj-lt"/>
                          <a:cs typeface="Arial"/>
                        </a:rPr>
                        <a:t>nhaler review scheme uptake in community pharmacy</a:t>
                      </a:r>
                      <a:endParaRPr lang="en-GB" sz="1300">
                        <a:solidFill>
                          <a:schemeClr val="tx1"/>
                        </a:solidFill>
                        <a:latin typeface="+mj-lt"/>
                        <a:cs typeface="Arial"/>
                      </a:endParaRPr>
                    </a:p>
                  </a:txBody>
                  <a:tcPr>
                    <a:solidFill>
                      <a:srgbClr val="C0504D">
                        <a:alpha val="25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a:solidFill>
                            <a:schemeClr val="tx1"/>
                          </a:solidFill>
                          <a:latin typeface="+mj-lt"/>
                          <a:ea typeface="+mn-ea"/>
                          <a:cs typeface="Arial"/>
                        </a:rPr>
                        <a:t>SBUHB</a:t>
                      </a:r>
                    </a:p>
                  </a:txBody>
                  <a:tcPr>
                    <a:solidFill>
                      <a:srgbClr val="C0504D">
                        <a:alpha val="25000"/>
                      </a:srgbClr>
                    </a:solidFill>
                  </a:tcPr>
                </a:tc>
                <a:tc>
                  <a:txBody>
                    <a:bodyPr/>
                    <a:lstStyle/>
                    <a:p>
                      <a:pPr algn="l"/>
                      <a:r>
                        <a:rPr lang="en-GB" sz="1300">
                          <a:solidFill>
                            <a:schemeClr val="tx1"/>
                          </a:solidFill>
                          <a:latin typeface="+mj-lt"/>
                          <a:cs typeface="Arial"/>
                        </a:rPr>
                        <a:t>£9,300</a:t>
                      </a:r>
                    </a:p>
                  </a:txBody>
                  <a:tcPr>
                    <a:solidFill>
                      <a:srgbClr val="C0504D">
                        <a:alpha val="25000"/>
                      </a:srgbClr>
                    </a:solidFill>
                  </a:tcPr>
                </a:tc>
                <a:tc>
                  <a:txBody>
                    <a:bodyPr/>
                    <a:lstStyle/>
                    <a:p>
                      <a:pPr marL="0" indent="0">
                        <a:spcBef>
                          <a:spcPts val="0"/>
                        </a:spcBef>
                        <a:spcAft>
                          <a:spcPts val="0"/>
                        </a:spcAft>
                        <a:buFont typeface="Arial" panose="020B0604020202020204" pitchFamily="34" charset="0"/>
                        <a:buNone/>
                      </a:pPr>
                      <a:r>
                        <a:rPr lang="en-GB" sz="1300" dirty="0">
                          <a:solidFill>
                            <a:schemeClr val="tx1"/>
                          </a:solidFill>
                          <a:latin typeface="+mj-lt"/>
                          <a:cs typeface="Arial"/>
                        </a:rPr>
                        <a:t>Reduced respiratory</a:t>
                      </a:r>
                      <a:r>
                        <a:rPr lang="en-GB" sz="1300" baseline="0" dirty="0">
                          <a:solidFill>
                            <a:schemeClr val="tx1"/>
                          </a:solidFill>
                          <a:latin typeface="+mj-lt"/>
                          <a:cs typeface="Arial"/>
                        </a:rPr>
                        <a:t> admissions</a:t>
                      </a:r>
                      <a:endParaRPr lang="en-GB" sz="1300" dirty="0">
                        <a:solidFill>
                          <a:schemeClr val="tx1"/>
                        </a:solidFill>
                        <a:latin typeface="+mj-lt"/>
                        <a:cs typeface="Arial"/>
                      </a:endParaRPr>
                    </a:p>
                  </a:txBody>
                  <a:tcPr>
                    <a:solidFill>
                      <a:srgbClr val="C0504D">
                        <a:alpha val="25000"/>
                      </a:srgbClr>
                    </a:solidFill>
                  </a:tcPr>
                </a:tc>
                <a:extLst>
                  <a:ext uri="{0D108BD9-81ED-4DB2-BD59-A6C34878D82A}">
                    <a16:rowId xmlns:a16="http://schemas.microsoft.com/office/drawing/2014/main" val="3044505924"/>
                  </a:ext>
                </a:extLst>
              </a:tr>
            </a:tbl>
          </a:graphicData>
        </a:graphic>
      </p:graphicFrame>
    </p:spTree>
    <p:extLst>
      <p:ext uri="{BB962C8B-B14F-4D97-AF65-F5344CB8AC3E}">
        <p14:creationId xmlns:p14="http://schemas.microsoft.com/office/powerpoint/2010/main" val="860823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506EA5-F6FC-10DF-35BC-18F314881E92}"/>
              </a:ext>
            </a:extLst>
          </p:cNvPr>
          <p:cNvSpPr txBox="1"/>
          <p:nvPr/>
        </p:nvSpPr>
        <p:spPr>
          <a:xfrm>
            <a:off x="-54591" y="-98370"/>
            <a:ext cx="12192000" cy="523220"/>
          </a:xfrm>
          <a:prstGeom prst="rect">
            <a:avLst/>
          </a:prstGeom>
          <a:noFill/>
        </p:spPr>
        <p:txBody>
          <a:bodyPr wrap="square" rtlCol="0">
            <a:spAutoFit/>
          </a:bodyPr>
          <a:lstStyle/>
          <a:p>
            <a:r>
              <a:rPr lang="en-GB" sz="2800" b="1">
                <a:latin typeface="Arial Black" panose="020B0A04020102020204" pitchFamily="34" charset="0"/>
              </a:rPr>
              <a:t>Additional requirements to support Winter Pressures 2</a:t>
            </a:r>
          </a:p>
        </p:txBody>
      </p:sp>
      <p:sp>
        <p:nvSpPr>
          <p:cNvPr id="5" name="TextBox 4"/>
          <p:cNvSpPr txBox="1"/>
          <p:nvPr/>
        </p:nvSpPr>
        <p:spPr>
          <a:xfrm>
            <a:off x="266700" y="965200"/>
            <a:ext cx="11430000" cy="369332"/>
          </a:xfrm>
          <a:prstGeom prst="rect">
            <a:avLst/>
          </a:prstGeom>
          <a:noFill/>
        </p:spPr>
        <p:txBody>
          <a:bodyPr wrap="square" rtlCol="0">
            <a:spAutoFit/>
          </a:bodyPr>
          <a:lstStyle/>
          <a:p>
            <a:pPr marL="285750" indent="-285750">
              <a:buFont typeface="Arial" panose="020B0604020202020204" pitchFamily="34" charset="0"/>
              <a:buChar char="•"/>
            </a:pPr>
            <a:endParaRPr lang="en-GB"/>
          </a:p>
        </p:txBody>
      </p:sp>
      <p:graphicFrame>
        <p:nvGraphicFramePr>
          <p:cNvPr id="7" name="Table 6"/>
          <p:cNvGraphicFramePr>
            <a:graphicFrameLocks noGrp="1"/>
          </p:cNvGraphicFramePr>
          <p:nvPr>
            <p:extLst>
              <p:ext uri="{D42A27DB-BD31-4B8C-83A1-F6EECF244321}">
                <p14:modId xmlns:p14="http://schemas.microsoft.com/office/powerpoint/2010/main" val="1117405057"/>
              </p:ext>
            </p:extLst>
          </p:nvPr>
        </p:nvGraphicFramePr>
        <p:xfrm>
          <a:off x="-30997" y="377221"/>
          <a:ext cx="12168408" cy="6461760"/>
        </p:xfrm>
        <a:graphic>
          <a:graphicData uri="http://schemas.openxmlformats.org/drawingml/2006/table">
            <a:tbl>
              <a:tblPr firstRow="1" bandRow="1">
                <a:tableStyleId>{7DF18680-E054-41AD-8BC1-D1AEF772440D}</a:tableStyleId>
              </a:tblPr>
              <a:tblGrid>
                <a:gridCol w="4002496">
                  <a:extLst>
                    <a:ext uri="{9D8B030D-6E8A-4147-A177-3AD203B41FA5}">
                      <a16:colId xmlns:a16="http://schemas.microsoft.com/office/drawing/2014/main" val="409425929"/>
                    </a:ext>
                  </a:extLst>
                </a:gridCol>
                <a:gridCol w="1228298">
                  <a:extLst>
                    <a:ext uri="{9D8B030D-6E8A-4147-A177-3AD203B41FA5}">
                      <a16:colId xmlns:a16="http://schemas.microsoft.com/office/drawing/2014/main" val="2491061030"/>
                    </a:ext>
                  </a:extLst>
                </a:gridCol>
                <a:gridCol w="2097115">
                  <a:extLst>
                    <a:ext uri="{9D8B030D-6E8A-4147-A177-3AD203B41FA5}">
                      <a16:colId xmlns:a16="http://schemas.microsoft.com/office/drawing/2014/main" val="2024793741"/>
                    </a:ext>
                  </a:extLst>
                </a:gridCol>
                <a:gridCol w="4840499">
                  <a:extLst>
                    <a:ext uri="{9D8B030D-6E8A-4147-A177-3AD203B41FA5}">
                      <a16:colId xmlns:a16="http://schemas.microsoft.com/office/drawing/2014/main" val="682334163"/>
                    </a:ext>
                  </a:extLst>
                </a:gridCol>
              </a:tblGrid>
              <a:tr h="332403">
                <a:tc>
                  <a:txBody>
                    <a:bodyPr/>
                    <a:lstStyle/>
                    <a:p>
                      <a:pPr algn="ctr"/>
                      <a:r>
                        <a:rPr lang="en-GB" sz="2000">
                          <a:solidFill>
                            <a:schemeClr val="tx1"/>
                          </a:solidFill>
                          <a:latin typeface="+mj-lt"/>
                        </a:rPr>
                        <a:t>Opportunity </a:t>
                      </a:r>
                    </a:p>
                  </a:txBody>
                  <a:tcPr anchor="ctr">
                    <a:solidFill>
                      <a:srgbClr val="C0504D"/>
                    </a:solidFill>
                  </a:tcPr>
                </a:tc>
                <a:tc>
                  <a:txBody>
                    <a:bodyPr/>
                    <a:lstStyle/>
                    <a:p>
                      <a:pPr algn="ctr"/>
                      <a:r>
                        <a:rPr lang="en-GB" sz="2000">
                          <a:solidFill>
                            <a:schemeClr val="tx1"/>
                          </a:solidFill>
                          <a:latin typeface="+mj-lt"/>
                        </a:rPr>
                        <a:t>Priority for</a:t>
                      </a:r>
                    </a:p>
                  </a:txBody>
                  <a:tcPr anchor="ctr">
                    <a:solidFill>
                      <a:srgbClr val="C0504D"/>
                    </a:solidFill>
                  </a:tcPr>
                </a:tc>
                <a:tc>
                  <a:txBody>
                    <a:bodyPr/>
                    <a:lstStyle/>
                    <a:p>
                      <a:pPr algn="ctr"/>
                      <a:r>
                        <a:rPr lang="en-GB" sz="2000">
                          <a:solidFill>
                            <a:schemeClr val="tx1"/>
                          </a:solidFill>
                          <a:latin typeface="+mj-lt"/>
                        </a:rPr>
                        <a:t>Resources </a:t>
                      </a:r>
                    </a:p>
                  </a:txBody>
                  <a:tcPr anchor="ctr">
                    <a:solidFill>
                      <a:srgbClr val="C0504D"/>
                    </a:solidFill>
                  </a:tcPr>
                </a:tc>
                <a:tc>
                  <a:txBody>
                    <a:bodyPr/>
                    <a:lstStyle/>
                    <a:p>
                      <a:pPr algn="ctr"/>
                      <a:r>
                        <a:rPr lang="en-GB" sz="2000">
                          <a:solidFill>
                            <a:schemeClr val="tx1"/>
                          </a:solidFill>
                          <a:latin typeface="+mj-lt"/>
                        </a:rPr>
                        <a:t>Impact </a:t>
                      </a:r>
                    </a:p>
                  </a:txBody>
                  <a:tcPr anchor="ctr">
                    <a:solidFill>
                      <a:srgbClr val="C0504D"/>
                    </a:solidFill>
                  </a:tcPr>
                </a:tc>
                <a:extLst>
                  <a:ext uri="{0D108BD9-81ED-4DB2-BD59-A6C34878D82A}">
                    <a16:rowId xmlns:a16="http://schemas.microsoft.com/office/drawing/2014/main" val="4252223971"/>
                  </a:ext>
                </a:extLst>
              </a:tr>
              <a:tr h="271966">
                <a:tc>
                  <a:txBody>
                    <a:bodyPr/>
                    <a:lstStyle/>
                    <a:p>
                      <a:r>
                        <a:rPr lang="en-GB" sz="1300">
                          <a:solidFill>
                            <a:schemeClr val="tx1"/>
                          </a:solidFill>
                          <a:latin typeface="+mn-lt"/>
                          <a:cs typeface="Arial"/>
                        </a:rPr>
                        <a:t>Pre-Hospital pathways</a:t>
                      </a:r>
                      <a:r>
                        <a:rPr lang="en-GB" sz="1300" baseline="0">
                          <a:solidFill>
                            <a:schemeClr val="tx1"/>
                          </a:solidFill>
                          <a:latin typeface="+mn-lt"/>
                          <a:cs typeface="Arial"/>
                        </a:rPr>
                        <a:t> – COPD / Falls L1 and L2 model</a:t>
                      </a:r>
                      <a:endParaRPr lang="en-GB" sz="1300">
                        <a:solidFill>
                          <a:schemeClr val="tx1"/>
                        </a:solidFill>
                        <a:latin typeface="+mn-lt"/>
                        <a:cs typeface="Arial"/>
                      </a:endParaRPr>
                    </a:p>
                  </a:txBody>
                  <a:tcP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SBUHB</a:t>
                      </a:r>
                    </a:p>
                  </a:txBody>
                  <a:tcPr>
                    <a:solidFill>
                      <a:srgbClr val="C0504D">
                        <a:alpha val="25000"/>
                      </a:srgbClr>
                    </a:solidFill>
                  </a:tcPr>
                </a:tc>
                <a:tc>
                  <a:txBody>
                    <a:bodyPr/>
                    <a:lstStyle/>
                    <a:p>
                      <a:pPr algn="l"/>
                      <a:r>
                        <a:rPr lang="en-GB" sz="1300">
                          <a:solidFill>
                            <a:schemeClr val="tx1"/>
                          </a:solidFill>
                          <a:latin typeface="+mn-lt"/>
                          <a:cs typeface="Arial"/>
                        </a:rPr>
                        <a:t>TBC – workforce</a:t>
                      </a:r>
                    </a:p>
                  </a:txBody>
                  <a:tcPr>
                    <a:solidFill>
                      <a:srgbClr val="C0504D">
                        <a:alpha val="25000"/>
                      </a:srgbClr>
                    </a:solidFill>
                  </a:tcPr>
                </a:tc>
                <a:tc>
                  <a:txBody>
                    <a:bodyPr/>
                    <a:lstStyle/>
                    <a:p>
                      <a:pPr marL="0" indent="0">
                        <a:spcBef>
                          <a:spcPts val="0"/>
                        </a:spcBef>
                        <a:spcAft>
                          <a:spcPts val="0"/>
                        </a:spcAft>
                        <a:buFont typeface="Arial" panose="020B0604020202020204" pitchFamily="34" charset="0"/>
                        <a:buNone/>
                      </a:pPr>
                      <a:r>
                        <a:rPr lang="en-GB" sz="1300">
                          <a:solidFill>
                            <a:schemeClr val="tx1"/>
                          </a:solidFill>
                          <a:latin typeface="+mn-lt"/>
                          <a:cs typeface="Arial"/>
                        </a:rPr>
                        <a:t>Reduced admissions due to falls/ respiratory reasons </a:t>
                      </a:r>
                    </a:p>
                  </a:txBody>
                  <a:tcPr>
                    <a:solidFill>
                      <a:srgbClr val="C0504D">
                        <a:alpha val="25000"/>
                      </a:srgbClr>
                    </a:solidFill>
                  </a:tcPr>
                </a:tc>
                <a:extLst>
                  <a:ext uri="{0D108BD9-81ED-4DB2-BD59-A6C34878D82A}">
                    <a16:rowId xmlns:a16="http://schemas.microsoft.com/office/drawing/2014/main" val="1426003330"/>
                  </a:ext>
                </a:extLst>
              </a:tr>
              <a:tr h="634587">
                <a:tc>
                  <a:txBody>
                    <a:bodyPr/>
                    <a:lstStyle/>
                    <a:p>
                      <a:r>
                        <a:rPr lang="en-GB" sz="1300" dirty="0">
                          <a:solidFill>
                            <a:schemeClr val="tx1"/>
                          </a:solidFill>
                          <a:latin typeface="+mn-lt"/>
                          <a:cs typeface="Arial"/>
                        </a:rPr>
                        <a:t>Pooled Fund - To support individuals in exceptional circumstances to be discharged from hospital and supporting people to stay in their own homes</a:t>
                      </a:r>
                    </a:p>
                  </a:txBody>
                  <a:tcP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Regional</a:t>
                      </a:r>
                    </a:p>
                  </a:txBody>
                  <a:tcPr>
                    <a:solidFill>
                      <a:srgbClr val="C0504D">
                        <a:alpha val="25000"/>
                      </a:srgbClr>
                    </a:solidFill>
                  </a:tcPr>
                </a:tc>
                <a:tc>
                  <a:txBody>
                    <a:bodyPr/>
                    <a:lstStyle/>
                    <a:p>
                      <a:pPr algn="l"/>
                      <a:r>
                        <a:rPr lang="en-GB" sz="1300">
                          <a:solidFill>
                            <a:schemeClr val="tx1"/>
                          </a:solidFill>
                          <a:latin typeface="+mn-lt"/>
                          <a:cs typeface="Arial"/>
                        </a:rPr>
                        <a:t>£50,000 for Winter Period</a:t>
                      </a:r>
                    </a:p>
                  </a:txBody>
                  <a:tcPr>
                    <a:solidFill>
                      <a:srgbClr val="C0504D">
                        <a:alpha val="25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aseline="0">
                          <a:solidFill>
                            <a:schemeClr val="tx1"/>
                          </a:solidFill>
                          <a:latin typeface="+mn-lt"/>
                          <a:cs typeface="Arial"/>
                        </a:rPr>
                        <a:t>Discharge planning/ Admission avoidance </a:t>
                      </a:r>
                    </a:p>
                  </a:txBody>
                  <a:tcPr>
                    <a:solidFill>
                      <a:srgbClr val="C0504D">
                        <a:alpha val="25000"/>
                      </a:srgbClr>
                    </a:solidFill>
                  </a:tcPr>
                </a:tc>
                <a:extLst>
                  <a:ext uri="{0D108BD9-81ED-4DB2-BD59-A6C34878D82A}">
                    <a16:rowId xmlns:a16="http://schemas.microsoft.com/office/drawing/2014/main" val="2107507233"/>
                  </a:ext>
                </a:extLst>
              </a:tr>
              <a:tr h="453276">
                <a:tc>
                  <a:txBody>
                    <a:bodyPr/>
                    <a:lstStyle/>
                    <a:p>
                      <a:r>
                        <a:rPr lang="en-GB" sz="1300">
                          <a:solidFill>
                            <a:schemeClr val="tx1"/>
                          </a:solidFill>
                          <a:latin typeface="+mn-lt"/>
                          <a:cs typeface="Arial"/>
                        </a:rPr>
                        <a:t>Development of the Integrated Discharge Hub to support surge through winter</a:t>
                      </a:r>
                    </a:p>
                  </a:txBody>
                  <a:tcP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Regional</a:t>
                      </a:r>
                    </a:p>
                  </a:txBody>
                  <a:tcPr>
                    <a:solidFill>
                      <a:srgbClr val="C0504D">
                        <a:alpha val="25000"/>
                      </a:srgbClr>
                    </a:solidFill>
                  </a:tcPr>
                </a:tc>
                <a:tc>
                  <a:txBody>
                    <a:bodyPr/>
                    <a:lstStyle/>
                    <a:p>
                      <a:pPr algn="l"/>
                      <a:r>
                        <a:rPr lang="en-GB" sz="1300">
                          <a:solidFill>
                            <a:schemeClr val="tx1"/>
                          </a:solidFill>
                          <a:latin typeface="+mn-lt"/>
                          <a:cs typeface="Arial"/>
                        </a:rPr>
                        <a:t>£180,000 to March 2025</a:t>
                      </a:r>
                    </a:p>
                  </a:txBody>
                  <a:tcPr>
                    <a:solidFill>
                      <a:srgbClr val="C0504D">
                        <a:alpha val="25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i="0" u="none" strike="noStrike" kern="1200" noProof="0">
                          <a:solidFill>
                            <a:schemeClr val="tx1"/>
                          </a:solidFill>
                          <a:latin typeface="+mn-lt"/>
                          <a:ea typeface="+mn-ea"/>
                          <a:cs typeface="+mn-cs"/>
                        </a:rPr>
                        <a:t>Support surge capacity</a:t>
                      </a:r>
                      <a:r>
                        <a:rPr lang="en-GB" sz="1300" b="0" i="0" u="none" strike="noStrike" kern="1200" baseline="0" noProof="0">
                          <a:solidFill>
                            <a:schemeClr val="tx1"/>
                          </a:solidFill>
                          <a:latin typeface="+mn-lt"/>
                          <a:ea typeface="+mn-ea"/>
                          <a:cs typeface="Arial"/>
                        </a:rPr>
                        <a:t>; Discharge Planning</a:t>
                      </a:r>
                      <a:endParaRPr lang="en-US" sz="1300" b="0" i="0" u="none" strike="noStrike" kern="1200" noProof="0">
                        <a:solidFill>
                          <a:srgbClr val="000000"/>
                        </a:solidFill>
                        <a:latin typeface="+mn-lt"/>
                        <a:ea typeface="+mn-ea"/>
                        <a:cs typeface="+mn-cs"/>
                      </a:endParaRPr>
                    </a:p>
                  </a:txBody>
                  <a:tcPr>
                    <a:solidFill>
                      <a:srgbClr val="C0504D">
                        <a:alpha val="25000"/>
                      </a:srgbClr>
                    </a:solidFill>
                  </a:tcPr>
                </a:tc>
                <a:extLst>
                  <a:ext uri="{0D108BD9-81ED-4DB2-BD59-A6C34878D82A}">
                    <a16:rowId xmlns:a16="http://schemas.microsoft.com/office/drawing/2014/main" val="4172279499"/>
                  </a:ext>
                </a:extLst>
              </a:tr>
              <a:tr h="4532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a:solidFill>
                            <a:schemeClr val="tx1"/>
                          </a:solidFill>
                          <a:latin typeface="+mn-lt"/>
                        </a:rPr>
                        <a:t>Increase social work hours though surge periods (funding required)</a:t>
                      </a:r>
                      <a:endParaRPr lang="en-GB" sz="1300">
                        <a:solidFill>
                          <a:schemeClr val="tx1"/>
                        </a:solidFill>
                        <a:latin typeface="+mn-lt"/>
                        <a:ea typeface="Calibri"/>
                        <a:cs typeface="Calibri"/>
                      </a:endParaRPr>
                    </a:p>
                  </a:txBody>
                  <a:tcP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LA’s</a:t>
                      </a:r>
                    </a:p>
                  </a:txBody>
                  <a:tcPr>
                    <a:solidFill>
                      <a:srgbClr val="C0504D">
                        <a:alpha val="25000"/>
                      </a:srgbClr>
                    </a:solidFill>
                  </a:tcPr>
                </a:tc>
                <a:tc>
                  <a:txBody>
                    <a:bodyPr/>
                    <a:lstStyle/>
                    <a:p>
                      <a:pPr algn="l"/>
                      <a:r>
                        <a:rPr lang="en-GB" sz="1300">
                          <a:solidFill>
                            <a:schemeClr val="tx1"/>
                          </a:solidFill>
                          <a:latin typeface="+mn-lt"/>
                          <a:cs typeface="Arial"/>
                        </a:rPr>
                        <a:t>£20,000 to March 2025</a:t>
                      </a:r>
                    </a:p>
                  </a:txBody>
                  <a:tcPr>
                    <a:solidFill>
                      <a:srgbClr val="C0504D">
                        <a:alpha val="25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300" b="0" i="0" u="none" strike="noStrike" kern="1200" noProof="0">
                        <a:solidFill>
                          <a:srgbClr val="000000"/>
                        </a:solidFill>
                        <a:latin typeface="+mn-lt"/>
                        <a:ea typeface="+mn-ea"/>
                        <a:cs typeface="+mn-cs"/>
                      </a:endParaRPr>
                    </a:p>
                  </a:txBody>
                  <a:tcPr>
                    <a:solidFill>
                      <a:srgbClr val="C0504D">
                        <a:alpha val="25000"/>
                      </a:srgbClr>
                    </a:solidFill>
                  </a:tcPr>
                </a:tc>
                <a:extLst>
                  <a:ext uri="{0D108BD9-81ED-4DB2-BD59-A6C34878D82A}">
                    <a16:rowId xmlns:a16="http://schemas.microsoft.com/office/drawing/2014/main" val="3520595120"/>
                  </a:ext>
                </a:extLst>
              </a:tr>
              <a:tr h="271966">
                <a:tc>
                  <a:txBody>
                    <a:bodyPr/>
                    <a:lstStyle/>
                    <a:p>
                      <a:pPr marL="93663" indent="0" algn="l" rtl="0" fontAlgn="ctr"/>
                      <a:r>
                        <a:rPr lang="en-GB" sz="1300" kern="1200" err="1">
                          <a:solidFill>
                            <a:schemeClr val="tx1"/>
                          </a:solidFill>
                          <a:latin typeface="+mn-lt"/>
                          <a:ea typeface="+mn-ea"/>
                          <a:cs typeface="+mn-cs"/>
                        </a:rPr>
                        <a:t>Fy</a:t>
                      </a:r>
                      <a:r>
                        <a:rPr lang="en-GB" sz="1300" kern="1200">
                          <a:solidFill>
                            <a:schemeClr val="tx1"/>
                          </a:solidFill>
                          <a:latin typeface="+mn-lt"/>
                          <a:ea typeface="+mn-ea"/>
                          <a:cs typeface="+mn-cs"/>
                        </a:rPr>
                        <a:t> </a:t>
                      </a:r>
                      <a:r>
                        <a:rPr lang="en-GB" sz="1300" kern="1200" err="1">
                          <a:solidFill>
                            <a:schemeClr val="tx1"/>
                          </a:solidFill>
                          <a:latin typeface="+mn-lt"/>
                          <a:ea typeface="+mn-ea"/>
                          <a:cs typeface="+mn-cs"/>
                        </a:rPr>
                        <a:t>Mywyd</a:t>
                      </a:r>
                      <a:r>
                        <a:rPr lang="en-GB" sz="1300" kern="1200">
                          <a:solidFill>
                            <a:schemeClr val="tx1"/>
                          </a:solidFill>
                          <a:latin typeface="+mn-lt"/>
                          <a:ea typeface="+mn-ea"/>
                          <a:cs typeface="+mn-cs"/>
                        </a:rPr>
                        <a:t> Transitional Support project</a:t>
                      </a:r>
                    </a:p>
                  </a:txBody>
                  <a:tcPr marL="7620" marR="7620" marT="7620" marB="0" anchor="ct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Regional</a:t>
                      </a:r>
                    </a:p>
                  </a:txBody>
                  <a:tcPr marL="7620" marR="7620" marT="7620" marB="0" anchor="ctr">
                    <a:solidFill>
                      <a:srgbClr val="C0504D">
                        <a:alpha val="25000"/>
                      </a:srgbClr>
                    </a:solidFill>
                  </a:tcPr>
                </a:tc>
                <a:tc>
                  <a:txBody>
                    <a:bodyPr/>
                    <a:lstStyle/>
                    <a:p>
                      <a:pPr marL="93663" indent="0" algn="l" rtl="0" fontAlgn="ctr"/>
                      <a:r>
                        <a:rPr lang="en-GB" sz="1300" b="0" i="0" u="none" strike="noStrike">
                          <a:solidFill>
                            <a:srgbClr val="000000"/>
                          </a:solidFill>
                          <a:effectLst/>
                          <a:latin typeface="+mn-lt"/>
                        </a:rPr>
                        <a:t> £14,390.00 </a:t>
                      </a:r>
                    </a:p>
                  </a:txBody>
                  <a:tcPr marL="7620" marR="7620" marT="7620" marB="0" anchor="ctr">
                    <a:solidFill>
                      <a:srgbClr val="C0504D">
                        <a:alpha val="25000"/>
                      </a:srgbClr>
                    </a:solidFill>
                  </a:tcPr>
                </a:tc>
                <a:tc>
                  <a:txBody>
                    <a:bodyPr/>
                    <a:lstStyle/>
                    <a:p>
                      <a:pPr marL="0" indent="0">
                        <a:spcBef>
                          <a:spcPts val="0"/>
                        </a:spcBef>
                        <a:spcAft>
                          <a:spcPts val="0"/>
                        </a:spcAft>
                        <a:buFont typeface="Arial" panose="020B0604020202020204" pitchFamily="34" charset="0"/>
                        <a:buNone/>
                      </a:pPr>
                      <a:r>
                        <a:rPr lang="en-GB" sz="1300">
                          <a:solidFill>
                            <a:schemeClr val="tx1"/>
                          </a:solidFill>
                          <a:latin typeface="+mn-lt"/>
                          <a:cs typeface="Arial" panose="020B0604020202020204" pitchFamily="34" charset="0"/>
                        </a:rPr>
                        <a:t>Reduce wait time for support, developing increased independence, increased personal resilience and improving self-reliance</a:t>
                      </a:r>
                    </a:p>
                  </a:txBody>
                  <a:tcPr>
                    <a:solidFill>
                      <a:srgbClr val="C0504D">
                        <a:alpha val="25000"/>
                      </a:srgbClr>
                    </a:solidFill>
                  </a:tcPr>
                </a:tc>
                <a:extLst>
                  <a:ext uri="{0D108BD9-81ED-4DB2-BD59-A6C34878D82A}">
                    <a16:rowId xmlns:a16="http://schemas.microsoft.com/office/drawing/2014/main" val="946198831"/>
                  </a:ext>
                </a:extLst>
              </a:tr>
              <a:tr h="271966">
                <a:tc>
                  <a:txBody>
                    <a:bodyPr/>
                    <a:lstStyle/>
                    <a:p>
                      <a:pPr marL="93663" indent="0" algn="l" rtl="0" fontAlgn="ctr"/>
                      <a:r>
                        <a:rPr lang="en-GB" sz="1300" kern="1200">
                          <a:solidFill>
                            <a:schemeClr val="tx1"/>
                          </a:solidFill>
                          <a:latin typeface="+mn-lt"/>
                          <a:ea typeface="+mn-ea"/>
                          <a:cs typeface="+mn-cs"/>
                        </a:rPr>
                        <a:t>Dementia Hwbs</a:t>
                      </a:r>
                    </a:p>
                  </a:txBody>
                  <a:tcPr marL="7620" marR="7620" marT="7620" marB="0" anchor="ct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a:solidFill>
                            <a:srgbClr val="000000"/>
                          </a:solidFill>
                          <a:effectLst/>
                          <a:latin typeface="+mn-lt"/>
                          <a:ea typeface="+mn-ea"/>
                          <a:cs typeface="+mn-cs"/>
                        </a:rPr>
                        <a:t>Regional</a:t>
                      </a:r>
                    </a:p>
                  </a:txBody>
                  <a:tcPr marL="7620" marR="7620" marT="7620" marB="0" anchor="ctr">
                    <a:solidFill>
                      <a:srgbClr val="C0504D">
                        <a:alpha val="25000"/>
                      </a:srgbClr>
                    </a:solidFill>
                  </a:tcPr>
                </a:tc>
                <a:tc>
                  <a:txBody>
                    <a:bodyPr/>
                    <a:lstStyle/>
                    <a:p>
                      <a:pPr marL="93663" indent="0" algn="l" rtl="0" fontAlgn="ctr"/>
                      <a:r>
                        <a:rPr lang="en-GB" sz="1300" b="0" i="0" u="none" strike="noStrike">
                          <a:solidFill>
                            <a:srgbClr val="000000"/>
                          </a:solidFill>
                          <a:effectLst/>
                          <a:latin typeface="+mn-lt"/>
                        </a:rPr>
                        <a:t> £26,316.00 </a:t>
                      </a:r>
                    </a:p>
                  </a:txBody>
                  <a:tcPr marL="7620" marR="7620" marT="7620" marB="0" anchor="ctr">
                    <a:solidFill>
                      <a:srgbClr val="C0504D">
                        <a:alpha val="25000"/>
                      </a:srgbClr>
                    </a:solidFill>
                  </a:tcPr>
                </a:tc>
                <a:tc>
                  <a:txBody>
                    <a:bodyPr/>
                    <a:lstStyle/>
                    <a:p>
                      <a:pPr marL="144000" indent="-144000">
                        <a:spcBef>
                          <a:spcPts val="0"/>
                        </a:spcBef>
                        <a:spcAft>
                          <a:spcPts val="0"/>
                        </a:spcAft>
                        <a:buFont typeface="Arial" panose="020B0604020202020204" pitchFamily="34" charset="0"/>
                        <a:buChar char="•"/>
                      </a:pPr>
                      <a:endParaRPr lang="en-GB" sz="1300">
                        <a:solidFill>
                          <a:schemeClr val="tx1"/>
                        </a:solidFill>
                        <a:latin typeface="+mn-lt"/>
                        <a:cs typeface="Arial" panose="020B0604020202020204" pitchFamily="34" charset="0"/>
                      </a:endParaRPr>
                    </a:p>
                  </a:txBody>
                  <a:tcPr>
                    <a:solidFill>
                      <a:srgbClr val="C0504D">
                        <a:alpha val="25000"/>
                      </a:srgbClr>
                    </a:solidFill>
                  </a:tcPr>
                </a:tc>
                <a:extLst>
                  <a:ext uri="{0D108BD9-81ED-4DB2-BD59-A6C34878D82A}">
                    <a16:rowId xmlns:a16="http://schemas.microsoft.com/office/drawing/2014/main" val="1127291304"/>
                  </a:ext>
                </a:extLst>
              </a:tr>
              <a:tr h="271966">
                <a:tc>
                  <a:txBody>
                    <a:bodyPr/>
                    <a:lstStyle/>
                    <a:p>
                      <a:pPr marL="93663" indent="0" algn="l" rtl="0" fontAlgn="ctr"/>
                      <a:r>
                        <a:rPr lang="en-GB" sz="1300" kern="1200">
                          <a:solidFill>
                            <a:schemeClr val="tx1"/>
                          </a:solidFill>
                          <a:latin typeface="+mn-lt"/>
                          <a:ea typeface="+mn-ea"/>
                          <a:cs typeface="+mn-cs"/>
                        </a:rPr>
                        <a:t>NPT Technology Enabled Care</a:t>
                      </a:r>
                    </a:p>
                  </a:txBody>
                  <a:tcPr marL="7620" marR="7620" marT="7620" marB="0" anchor="ct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  NPT</a:t>
                      </a:r>
                    </a:p>
                  </a:txBody>
                  <a:tcPr marL="7620" marR="7620" marT="7620" marB="0" anchor="ctr">
                    <a:solidFill>
                      <a:srgbClr val="C0504D">
                        <a:alpha val="25000"/>
                      </a:srgbClr>
                    </a:solidFill>
                  </a:tcPr>
                </a:tc>
                <a:tc>
                  <a:txBody>
                    <a:bodyPr/>
                    <a:lstStyle/>
                    <a:p>
                      <a:pPr marL="93663" indent="0" algn="l" rtl="0" fontAlgn="ctr"/>
                      <a:r>
                        <a:rPr lang="en-GB" sz="1300" b="0" i="0" u="none" strike="noStrike">
                          <a:solidFill>
                            <a:srgbClr val="000000"/>
                          </a:solidFill>
                          <a:effectLst/>
                          <a:latin typeface="+mn-lt"/>
                        </a:rPr>
                        <a:t> £20,000.00 </a:t>
                      </a:r>
                    </a:p>
                  </a:txBody>
                  <a:tcPr marL="7620" marR="7620" marT="7620" marB="0" anchor="ctr">
                    <a:solidFill>
                      <a:srgbClr val="C0504D">
                        <a:alpha val="25000"/>
                      </a:srgbClr>
                    </a:solidFill>
                  </a:tcPr>
                </a:tc>
                <a:tc>
                  <a:txBody>
                    <a:bodyPr/>
                    <a:lstStyle/>
                    <a:p>
                      <a:pPr marL="0" indent="0">
                        <a:spcBef>
                          <a:spcPts val="0"/>
                        </a:spcBef>
                        <a:spcAft>
                          <a:spcPts val="0"/>
                        </a:spcAft>
                        <a:buFont typeface="Arial" panose="020B0604020202020204" pitchFamily="34" charset="0"/>
                        <a:buNone/>
                      </a:pPr>
                      <a:r>
                        <a:rPr lang="en-GB" sz="1300">
                          <a:solidFill>
                            <a:schemeClr val="tx1"/>
                          </a:solidFill>
                          <a:latin typeface="+mn-lt"/>
                          <a:cs typeface="Arial" panose="020B0604020202020204" pitchFamily="34" charset="0"/>
                        </a:rPr>
                        <a:t>Support hospital discharge via NPT reablement / hospital teams.</a:t>
                      </a:r>
                    </a:p>
                  </a:txBody>
                  <a:tcPr>
                    <a:solidFill>
                      <a:srgbClr val="C0504D">
                        <a:alpha val="25000"/>
                      </a:srgbClr>
                    </a:solidFill>
                  </a:tcPr>
                </a:tc>
                <a:extLst>
                  <a:ext uri="{0D108BD9-81ED-4DB2-BD59-A6C34878D82A}">
                    <a16:rowId xmlns:a16="http://schemas.microsoft.com/office/drawing/2014/main" val="4175845350"/>
                  </a:ext>
                </a:extLst>
              </a:tr>
              <a:tr h="271966">
                <a:tc>
                  <a:txBody>
                    <a:bodyPr/>
                    <a:lstStyle/>
                    <a:p>
                      <a:pPr algn="l" rtl="0" fontAlgn="ctr"/>
                      <a:r>
                        <a:rPr lang="en-GB" sz="1200" b="0" i="0" u="none" strike="noStrike">
                          <a:solidFill>
                            <a:srgbClr val="000000"/>
                          </a:solidFill>
                          <a:effectLst/>
                          <a:latin typeface="Calibri" panose="020F0502020204030204" pitchFamily="34" charset="0"/>
                        </a:rPr>
                        <a:t>CYP </a:t>
                      </a:r>
                      <a:r>
                        <a:rPr lang="en-GB" sz="1100" b="0" i="0" u="none" strike="noStrike">
                          <a:solidFill>
                            <a:srgbClr val="000000"/>
                          </a:solidFill>
                          <a:effectLst/>
                          <a:latin typeface="Calibri" panose="020F0502020204030204" pitchFamily="34" charset="0"/>
                        </a:rPr>
                        <a:t>- Additional resources for RIF CYP schemes providing therapeutic support which currently have waiting lists.</a:t>
                      </a:r>
                      <a:endParaRPr lang="en-GB" sz="1200" b="0" i="0" u="none" strike="noStrike">
                        <a:solidFill>
                          <a:srgbClr val="000000"/>
                        </a:solidFill>
                        <a:effectLst/>
                        <a:latin typeface="Calibri" panose="020F0502020204030204" pitchFamily="34" charset="0"/>
                      </a:endParaRPr>
                    </a:p>
                  </a:txBody>
                  <a:tcPr marL="0" marR="0" marT="0" marB="0" anchor="ct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Regional</a:t>
                      </a:r>
                    </a:p>
                  </a:txBody>
                  <a:tcPr marL="0" marR="0" marT="0" marB="0" anchor="ctr">
                    <a:solidFill>
                      <a:srgbClr val="C0504D">
                        <a:alpha val="25000"/>
                      </a:srgbClr>
                    </a:solidFill>
                  </a:tcPr>
                </a:tc>
                <a:tc>
                  <a:txBody>
                    <a:bodyPr/>
                    <a:lstStyle/>
                    <a:p>
                      <a:pPr marL="90488" indent="0" algn="l" rtl="0" fontAlgn="ctr"/>
                      <a:r>
                        <a:rPr lang="en-GB" sz="1200" b="0" i="0" u="none" strike="noStrike">
                          <a:solidFill>
                            <a:srgbClr val="000000"/>
                          </a:solidFill>
                          <a:effectLst/>
                          <a:latin typeface="Calibri" panose="020F0502020204030204" pitchFamily="34" charset="0"/>
                        </a:rPr>
                        <a:t> £</a:t>
                      </a:r>
                      <a:r>
                        <a:rPr lang="en-GB" sz="1300" b="0" i="0" u="none" strike="noStrike" kern="1200">
                          <a:solidFill>
                            <a:srgbClr val="000000"/>
                          </a:solidFill>
                          <a:effectLst/>
                          <a:latin typeface="+mn-lt"/>
                          <a:ea typeface="+mn-ea"/>
                          <a:cs typeface="+mn-cs"/>
                        </a:rPr>
                        <a:t>60,000.00 </a:t>
                      </a:r>
                    </a:p>
                  </a:txBody>
                  <a:tcPr marL="0" marR="0" marT="0" marB="0" anchor="ctr">
                    <a:solidFill>
                      <a:srgbClr val="C0504D">
                        <a:alpha val="25000"/>
                      </a:srgbClr>
                    </a:solidFill>
                  </a:tcPr>
                </a:tc>
                <a:tc>
                  <a:txBody>
                    <a:bodyPr/>
                    <a:lstStyle/>
                    <a:p>
                      <a:pPr marL="85725" indent="0" algn="l" rtl="0" fontAlgn="ctr"/>
                      <a:r>
                        <a:rPr lang="en-GB" sz="1200" b="0" i="0" u="none" strike="noStrike">
                          <a:solidFill>
                            <a:srgbClr val="000000"/>
                          </a:solidFill>
                          <a:effectLst/>
                          <a:latin typeface="Calibri" panose="020F0502020204030204" pitchFamily="34" charset="0"/>
                        </a:rPr>
                        <a:t>Reduce witing lists to third sector support schemes.  341 Children and Young People and their Families currently on Waiting lists</a:t>
                      </a:r>
                    </a:p>
                  </a:txBody>
                  <a:tcPr marL="0" marR="0" marT="0" marB="0" anchor="ctr">
                    <a:solidFill>
                      <a:srgbClr val="C0504D">
                        <a:alpha val="25000"/>
                      </a:srgbClr>
                    </a:solidFill>
                  </a:tcPr>
                </a:tc>
                <a:extLst>
                  <a:ext uri="{0D108BD9-81ED-4DB2-BD59-A6C34878D82A}">
                    <a16:rowId xmlns:a16="http://schemas.microsoft.com/office/drawing/2014/main" val="2637577260"/>
                  </a:ext>
                </a:extLst>
              </a:tr>
              <a:tr h="271966">
                <a:tc>
                  <a:txBody>
                    <a:bodyPr/>
                    <a:lstStyle/>
                    <a:p>
                      <a:pPr algn="l" rtl="0" fontAlgn="ctr"/>
                      <a:r>
                        <a:rPr lang="en-GB" sz="1200" b="0" i="0" u="none" strike="noStrike">
                          <a:solidFill>
                            <a:srgbClr val="000000"/>
                          </a:solidFill>
                          <a:effectLst/>
                          <a:latin typeface="Calibri" panose="020F0502020204030204" pitchFamily="34" charset="0"/>
                        </a:rPr>
                        <a:t>EWMH - 4th Community Psychologist for the Afan Cluster from December 24 to March 25</a:t>
                      </a:r>
                    </a:p>
                  </a:txBody>
                  <a:tcPr marL="0" marR="0" marT="0" marB="0" anchor="ct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Regional</a:t>
                      </a:r>
                    </a:p>
                  </a:txBody>
                  <a:tcPr marL="0" marR="0" marT="0" marB="0" anchor="ctr">
                    <a:solidFill>
                      <a:srgbClr val="C0504D">
                        <a:alpha val="25000"/>
                      </a:srgbClr>
                    </a:solidFill>
                  </a:tcPr>
                </a:tc>
                <a:tc>
                  <a:txBody>
                    <a:bodyPr/>
                    <a:lstStyle/>
                    <a:p>
                      <a:pPr marL="90488" indent="0" algn="l" rtl="0" fontAlgn="ctr"/>
                      <a:r>
                        <a:rPr lang="en-GB" sz="1200" b="0" i="0" u="none" strike="noStrike">
                          <a:solidFill>
                            <a:srgbClr val="000000"/>
                          </a:solidFill>
                          <a:effectLst/>
                          <a:latin typeface="Calibri" panose="020F0502020204030204" pitchFamily="34" charset="0"/>
                        </a:rPr>
                        <a:t> </a:t>
                      </a:r>
                      <a:r>
                        <a:rPr lang="en-GB" sz="1300" b="0" i="0" u="none" strike="noStrike" kern="1200">
                          <a:solidFill>
                            <a:srgbClr val="000000"/>
                          </a:solidFill>
                          <a:effectLst/>
                          <a:latin typeface="+mn-lt"/>
                          <a:ea typeface="+mn-ea"/>
                          <a:cs typeface="+mn-cs"/>
                        </a:rPr>
                        <a:t>£20,000.00 </a:t>
                      </a:r>
                    </a:p>
                  </a:txBody>
                  <a:tcPr marL="0" marR="0" marT="0" marB="0" anchor="ctr">
                    <a:solidFill>
                      <a:srgbClr val="C0504D">
                        <a:alpha val="25000"/>
                      </a:srgbClr>
                    </a:solidFill>
                  </a:tcPr>
                </a:tc>
                <a:tc>
                  <a:txBody>
                    <a:bodyPr/>
                    <a:lstStyle/>
                    <a:p>
                      <a:pPr marL="85725" indent="0" algn="l" defTabSz="914400" rtl="0" eaLnBrk="1" fontAlgn="ctr" latinLnBrk="0" hangingPunct="1"/>
                      <a:r>
                        <a:rPr lang="en-GB" sz="1200" b="0" i="0" u="none" strike="noStrike" kern="1200" dirty="0">
                          <a:solidFill>
                            <a:srgbClr val="000000"/>
                          </a:solidFill>
                          <a:effectLst/>
                          <a:latin typeface="Calibri" panose="020F0502020204030204" pitchFamily="34" charset="0"/>
                          <a:ea typeface="+mn-ea"/>
                          <a:cs typeface="+mn-cs"/>
                        </a:rPr>
                        <a:t>Reduce the impact the redundancies are having on people's mental health:  domestic abuse, substance use and depression are increasing as result of the redundancies</a:t>
                      </a:r>
                    </a:p>
                  </a:txBody>
                  <a:tcPr marL="0" marR="0" marT="0" marB="0" anchor="ctr">
                    <a:solidFill>
                      <a:srgbClr val="C0504D">
                        <a:alpha val="25000"/>
                      </a:srgbClr>
                    </a:solidFill>
                  </a:tcPr>
                </a:tc>
                <a:extLst>
                  <a:ext uri="{0D108BD9-81ED-4DB2-BD59-A6C34878D82A}">
                    <a16:rowId xmlns:a16="http://schemas.microsoft.com/office/drawing/2014/main" val="3003944872"/>
                  </a:ext>
                </a:extLst>
              </a:tr>
              <a:tr h="271966">
                <a:tc>
                  <a:txBody>
                    <a:bodyPr/>
                    <a:lstStyle/>
                    <a:p>
                      <a:pPr algn="l" rtl="0" fontAlgn="ctr"/>
                      <a:r>
                        <a:rPr lang="en-GB" sz="1200" b="0" i="0" u="none" strike="noStrike">
                          <a:solidFill>
                            <a:srgbClr val="000000"/>
                          </a:solidFill>
                          <a:effectLst/>
                          <a:latin typeface="Calibri" panose="020F0502020204030204" pitchFamily="34" charset="0"/>
                        </a:rPr>
                        <a:t>CYP - Improving access to Emotional Health and Well-Being support services Bridging support</a:t>
                      </a:r>
                    </a:p>
                  </a:txBody>
                  <a:tcPr marL="0" marR="0" marT="0" marB="0" anchor="ct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Regional</a:t>
                      </a:r>
                    </a:p>
                  </a:txBody>
                  <a:tcPr marL="0" marR="0" marT="0" marB="0" anchor="ctr">
                    <a:solidFill>
                      <a:srgbClr val="C0504D">
                        <a:alpha val="25000"/>
                      </a:srgbClr>
                    </a:solidFill>
                  </a:tcPr>
                </a:tc>
                <a:tc>
                  <a:txBody>
                    <a:bodyPr/>
                    <a:lstStyle/>
                    <a:p>
                      <a:pPr marL="90488" indent="0" algn="l" rtl="0" fontAlgn="ctr"/>
                      <a:r>
                        <a:rPr lang="en-GB" sz="1300" b="0" i="0" u="none" strike="noStrike" kern="1200">
                          <a:solidFill>
                            <a:srgbClr val="000000"/>
                          </a:solidFill>
                          <a:effectLst/>
                          <a:latin typeface="+mn-lt"/>
                          <a:ea typeface="+mn-ea"/>
                          <a:cs typeface="+mn-cs"/>
                        </a:rPr>
                        <a:t>Costs not yet provided</a:t>
                      </a:r>
                    </a:p>
                  </a:txBody>
                  <a:tcPr marL="0" marR="0" marT="0" marB="0" anchor="ctr">
                    <a:solidFill>
                      <a:srgbClr val="C0504D">
                        <a:alpha val="25000"/>
                      </a:srgbClr>
                    </a:solidFill>
                  </a:tcPr>
                </a:tc>
                <a:tc>
                  <a:txBody>
                    <a:bodyPr/>
                    <a:lstStyle/>
                    <a:p>
                      <a:pPr marL="85725" indent="0" algn="l" defTabSz="914400" rtl="0" eaLnBrk="1" fontAlgn="ctr" latinLnBrk="0" hangingPunct="1"/>
                      <a:r>
                        <a:rPr lang="en-GB" sz="1200" b="0" i="0" u="none" strike="noStrike" kern="1200" dirty="0">
                          <a:solidFill>
                            <a:srgbClr val="000000"/>
                          </a:solidFill>
                          <a:effectLst/>
                          <a:latin typeface="Calibri" panose="020F0502020204030204" pitchFamily="34" charset="0"/>
                          <a:ea typeface="+mn-ea"/>
                          <a:cs typeface="+mn-cs"/>
                        </a:rPr>
                        <a:t>Improved access to Emotional Health and Well-Being support services </a:t>
                      </a:r>
                    </a:p>
                  </a:txBody>
                  <a:tcPr marL="0" marR="0" marT="0" marB="0" anchor="ctr">
                    <a:solidFill>
                      <a:srgbClr val="C0504D">
                        <a:alpha val="25000"/>
                      </a:srgbClr>
                    </a:solidFill>
                  </a:tcPr>
                </a:tc>
                <a:extLst>
                  <a:ext uri="{0D108BD9-81ED-4DB2-BD59-A6C34878D82A}">
                    <a16:rowId xmlns:a16="http://schemas.microsoft.com/office/drawing/2014/main" val="897278423"/>
                  </a:ext>
                </a:extLst>
              </a:tr>
              <a:tr h="271966">
                <a:tc>
                  <a:txBody>
                    <a:bodyPr/>
                    <a:lstStyle/>
                    <a:p>
                      <a:pPr algn="l" rtl="0" fontAlgn="ctr"/>
                      <a:r>
                        <a:rPr lang="en-GB" sz="1200" b="0" i="0" u="none" strike="noStrike">
                          <a:solidFill>
                            <a:srgbClr val="000000"/>
                          </a:solidFill>
                          <a:effectLst/>
                          <a:latin typeface="Calibri" panose="020F0502020204030204" pitchFamily="34" charset="0"/>
                        </a:rPr>
                        <a:t>CYP - Coverage of Fluenz vaccination </a:t>
                      </a:r>
                    </a:p>
                  </a:txBody>
                  <a:tcPr marL="0" marR="0" marT="0" marB="0" anchor="ct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Regional</a:t>
                      </a:r>
                    </a:p>
                  </a:txBody>
                  <a:tcPr marL="0" marR="0" marT="0" marB="0" anchor="ct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Costs not yet provided</a:t>
                      </a:r>
                    </a:p>
                  </a:txBody>
                  <a:tcPr marL="0" marR="0" marT="0" marB="0" anchor="ctr">
                    <a:solidFill>
                      <a:srgbClr val="C0504D">
                        <a:alpha val="25000"/>
                      </a:srgbClr>
                    </a:solidFill>
                  </a:tcPr>
                </a:tc>
                <a:tc>
                  <a:txBody>
                    <a:bodyPr/>
                    <a:lstStyle/>
                    <a:p>
                      <a:pPr marL="85725" indent="0" algn="l" defTabSz="914400" rtl="0" eaLnBrk="1" fontAlgn="ctr" latinLnBrk="0" hangingPunct="1"/>
                      <a:r>
                        <a:rPr lang="en-GB" sz="1200" b="0" i="0" u="none" strike="noStrike" kern="1200" dirty="0">
                          <a:solidFill>
                            <a:srgbClr val="000000"/>
                          </a:solidFill>
                          <a:effectLst/>
                          <a:latin typeface="Calibri" panose="020F0502020204030204" pitchFamily="34" charset="0"/>
                          <a:ea typeface="+mn-ea"/>
                          <a:cs typeface="+mn-cs"/>
                        </a:rPr>
                        <a:t>Increased coverage of </a:t>
                      </a:r>
                      <a:r>
                        <a:rPr lang="en-GB" sz="1200" b="0" i="0" u="none" strike="noStrike" kern="1200" dirty="0" err="1">
                          <a:solidFill>
                            <a:srgbClr val="000000"/>
                          </a:solidFill>
                          <a:effectLst/>
                          <a:latin typeface="Calibri" panose="020F0502020204030204" pitchFamily="34" charset="0"/>
                          <a:ea typeface="+mn-ea"/>
                          <a:cs typeface="+mn-cs"/>
                        </a:rPr>
                        <a:t>Fluenz</a:t>
                      </a:r>
                      <a:r>
                        <a:rPr lang="en-GB" sz="1200" b="0" i="0" u="none" strike="noStrike" kern="1200" dirty="0">
                          <a:solidFill>
                            <a:srgbClr val="000000"/>
                          </a:solidFill>
                          <a:effectLst/>
                          <a:latin typeface="Calibri" panose="020F0502020204030204" pitchFamily="34" charset="0"/>
                          <a:ea typeface="+mn-ea"/>
                          <a:cs typeface="+mn-cs"/>
                        </a:rPr>
                        <a:t> Vaccinations through the winter - want to highlight the importance of getting vaccinated to protect others from serious illness this winter, particularly for those most at risk </a:t>
                      </a:r>
                    </a:p>
                  </a:txBody>
                  <a:tcPr marL="0" marR="0" marT="0" marB="0" anchor="ctr">
                    <a:solidFill>
                      <a:srgbClr val="C0504D">
                        <a:alpha val="25000"/>
                      </a:srgbClr>
                    </a:solidFill>
                  </a:tcPr>
                </a:tc>
                <a:extLst>
                  <a:ext uri="{0D108BD9-81ED-4DB2-BD59-A6C34878D82A}">
                    <a16:rowId xmlns:a16="http://schemas.microsoft.com/office/drawing/2014/main" val="70976411"/>
                  </a:ext>
                </a:extLst>
              </a:tr>
              <a:tr h="271966">
                <a:tc>
                  <a:txBody>
                    <a:bodyPr/>
                    <a:lstStyle/>
                    <a:p>
                      <a:pPr algn="l" rtl="0" fontAlgn="ctr"/>
                      <a:r>
                        <a:rPr lang="en-GB" sz="1200" b="0" i="0" u="none" strike="noStrike">
                          <a:solidFill>
                            <a:srgbClr val="000000"/>
                          </a:solidFill>
                          <a:effectLst/>
                          <a:latin typeface="Calibri" panose="020F0502020204030204" pitchFamily="34" charset="0"/>
                        </a:rPr>
                        <a:t>EWMH - Provide support to agencies working with communities affected by the recent redundancies at TATA  as there are serious concerns linked to peoples mental health</a:t>
                      </a:r>
                    </a:p>
                  </a:txBody>
                  <a:tcPr marL="0" marR="0" marT="0" marB="0" anchor="ct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Regional</a:t>
                      </a:r>
                    </a:p>
                  </a:txBody>
                  <a:tcPr marL="0" marR="0" marT="0" marB="0" anchor="ctr">
                    <a:solidFill>
                      <a:srgbClr val="C0504D">
                        <a:alpha val="25000"/>
                      </a:srgbClr>
                    </a:solidFill>
                  </a:tcPr>
                </a:tc>
                <a:tc>
                  <a:txBody>
                    <a:bodyPr/>
                    <a:lstStyle/>
                    <a:p>
                      <a:pPr marL="90488"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dirty="0">
                          <a:solidFill>
                            <a:srgbClr val="000000"/>
                          </a:solidFill>
                          <a:effectLst/>
                          <a:latin typeface="+mn-lt"/>
                          <a:ea typeface="+mn-ea"/>
                          <a:cs typeface="+mn-cs"/>
                        </a:rPr>
                        <a:t>Costs not yet provided</a:t>
                      </a:r>
                    </a:p>
                  </a:txBody>
                  <a:tcPr marL="0" marR="0" marT="0" marB="0" anchor="ctr">
                    <a:solidFill>
                      <a:srgbClr val="C0504D">
                        <a:alpha val="25000"/>
                      </a:srgbClr>
                    </a:solidFill>
                  </a:tcPr>
                </a:tc>
                <a:tc>
                  <a:txBody>
                    <a:bodyPr/>
                    <a:lstStyle/>
                    <a:p>
                      <a:pPr marL="85725" indent="0" algn="l" defTabSz="914400" rtl="0" eaLnBrk="1" fontAlgn="ctr" latinLnBrk="0" hangingPunct="1"/>
                      <a:r>
                        <a:rPr lang="en-GB" sz="1200" b="0" i="0" u="none" strike="noStrike" kern="1200" dirty="0">
                          <a:solidFill>
                            <a:srgbClr val="000000"/>
                          </a:solidFill>
                          <a:effectLst/>
                          <a:latin typeface="Calibri" panose="020F0502020204030204" pitchFamily="34" charset="0"/>
                          <a:ea typeface="+mn-ea"/>
                          <a:cs typeface="+mn-cs"/>
                        </a:rPr>
                        <a:t>By increasing funding into agencies working directly with those who are affected by the redundancies in TATA, there is a likelihood that people will avoid crisis. Trade Unions in the area  are running a community drop in where affected people can go for support and advice and they are experiencing people attending in mental distress. </a:t>
                      </a:r>
                    </a:p>
                  </a:txBody>
                  <a:tcPr marL="0" marR="0" marT="0" marB="0" anchor="ctr">
                    <a:solidFill>
                      <a:srgbClr val="C0504D">
                        <a:alpha val="25000"/>
                      </a:srgbClr>
                    </a:solidFill>
                  </a:tcPr>
                </a:tc>
                <a:extLst>
                  <a:ext uri="{0D108BD9-81ED-4DB2-BD59-A6C34878D82A}">
                    <a16:rowId xmlns:a16="http://schemas.microsoft.com/office/drawing/2014/main" val="301003162"/>
                  </a:ext>
                </a:extLst>
              </a:tr>
            </a:tbl>
          </a:graphicData>
        </a:graphic>
      </p:graphicFrame>
    </p:spTree>
    <p:extLst>
      <p:ext uri="{BB962C8B-B14F-4D97-AF65-F5344CB8AC3E}">
        <p14:creationId xmlns:p14="http://schemas.microsoft.com/office/powerpoint/2010/main" val="26732960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506EA5-F6FC-10DF-35BC-18F314881E92}"/>
              </a:ext>
            </a:extLst>
          </p:cNvPr>
          <p:cNvSpPr txBox="1"/>
          <p:nvPr/>
        </p:nvSpPr>
        <p:spPr>
          <a:xfrm>
            <a:off x="-54591" y="-98370"/>
            <a:ext cx="12192000" cy="523220"/>
          </a:xfrm>
          <a:prstGeom prst="rect">
            <a:avLst/>
          </a:prstGeom>
          <a:noFill/>
        </p:spPr>
        <p:txBody>
          <a:bodyPr wrap="square" rtlCol="0">
            <a:spAutoFit/>
          </a:bodyPr>
          <a:lstStyle/>
          <a:p>
            <a:r>
              <a:rPr lang="en-GB" sz="2800" b="1">
                <a:latin typeface="Arial Black" panose="020B0A04020102020204" pitchFamily="34" charset="0"/>
              </a:rPr>
              <a:t>Additional requirements to support Winter Pressures 3</a:t>
            </a:r>
          </a:p>
        </p:txBody>
      </p:sp>
      <p:graphicFrame>
        <p:nvGraphicFramePr>
          <p:cNvPr id="7" name="Table 6"/>
          <p:cNvGraphicFramePr>
            <a:graphicFrameLocks noGrp="1"/>
          </p:cNvGraphicFramePr>
          <p:nvPr>
            <p:extLst>
              <p:ext uri="{D42A27DB-BD31-4B8C-83A1-F6EECF244321}">
                <p14:modId xmlns:p14="http://schemas.microsoft.com/office/powerpoint/2010/main" val="530850461"/>
              </p:ext>
            </p:extLst>
          </p:nvPr>
        </p:nvGraphicFramePr>
        <p:xfrm>
          <a:off x="-30997" y="377221"/>
          <a:ext cx="12168408" cy="5918046"/>
        </p:xfrm>
        <a:graphic>
          <a:graphicData uri="http://schemas.openxmlformats.org/drawingml/2006/table">
            <a:tbl>
              <a:tblPr firstRow="1" bandRow="1">
                <a:tableStyleId>{7DF18680-E054-41AD-8BC1-D1AEF772440D}</a:tableStyleId>
              </a:tblPr>
              <a:tblGrid>
                <a:gridCol w="4002496">
                  <a:extLst>
                    <a:ext uri="{9D8B030D-6E8A-4147-A177-3AD203B41FA5}">
                      <a16:colId xmlns:a16="http://schemas.microsoft.com/office/drawing/2014/main" val="409425929"/>
                    </a:ext>
                  </a:extLst>
                </a:gridCol>
                <a:gridCol w="1228298">
                  <a:extLst>
                    <a:ext uri="{9D8B030D-6E8A-4147-A177-3AD203B41FA5}">
                      <a16:colId xmlns:a16="http://schemas.microsoft.com/office/drawing/2014/main" val="2491061030"/>
                    </a:ext>
                  </a:extLst>
                </a:gridCol>
                <a:gridCol w="3166281">
                  <a:extLst>
                    <a:ext uri="{9D8B030D-6E8A-4147-A177-3AD203B41FA5}">
                      <a16:colId xmlns:a16="http://schemas.microsoft.com/office/drawing/2014/main" val="2024793741"/>
                    </a:ext>
                  </a:extLst>
                </a:gridCol>
                <a:gridCol w="3771333">
                  <a:extLst>
                    <a:ext uri="{9D8B030D-6E8A-4147-A177-3AD203B41FA5}">
                      <a16:colId xmlns:a16="http://schemas.microsoft.com/office/drawing/2014/main" val="682334163"/>
                    </a:ext>
                  </a:extLst>
                </a:gridCol>
              </a:tblGrid>
              <a:tr h="696790">
                <a:tc>
                  <a:txBody>
                    <a:bodyPr/>
                    <a:lstStyle/>
                    <a:p>
                      <a:pPr algn="ctr"/>
                      <a:r>
                        <a:rPr lang="en-GB" sz="2000">
                          <a:solidFill>
                            <a:schemeClr val="tx1"/>
                          </a:solidFill>
                          <a:latin typeface="+mj-lt"/>
                        </a:rPr>
                        <a:t>Opportunity </a:t>
                      </a:r>
                    </a:p>
                  </a:txBody>
                  <a:tcPr anchor="ctr">
                    <a:solidFill>
                      <a:srgbClr val="C0504D"/>
                    </a:solidFill>
                  </a:tcPr>
                </a:tc>
                <a:tc>
                  <a:txBody>
                    <a:bodyPr/>
                    <a:lstStyle/>
                    <a:p>
                      <a:pPr algn="ctr"/>
                      <a:r>
                        <a:rPr lang="en-GB" sz="2000">
                          <a:solidFill>
                            <a:schemeClr val="tx1"/>
                          </a:solidFill>
                          <a:latin typeface="+mj-lt"/>
                        </a:rPr>
                        <a:t>Priority for</a:t>
                      </a:r>
                    </a:p>
                  </a:txBody>
                  <a:tcPr anchor="ctr">
                    <a:solidFill>
                      <a:srgbClr val="C0504D"/>
                    </a:solidFill>
                  </a:tcPr>
                </a:tc>
                <a:tc>
                  <a:txBody>
                    <a:bodyPr/>
                    <a:lstStyle/>
                    <a:p>
                      <a:pPr algn="ctr"/>
                      <a:r>
                        <a:rPr lang="en-GB" sz="2000">
                          <a:solidFill>
                            <a:schemeClr val="tx1"/>
                          </a:solidFill>
                          <a:latin typeface="+mj-lt"/>
                        </a:rPr>
                        <a:t>Resources </a:t>
                      </a:r>
                    </a:p>
                  </a:txBody>
                  <a:tcPr anchor="ctr">
                    <a:solidFill>
                      <a:srgbClr val="C0504D"/>
                    </a:solidFill>
                  </a:tcPr>
                </a:tc>
                <a:tc>
                  <a:txBody>
                    <a:bodyPr/>
                    <a:lstStyle/>
                    <a:p>
                      <a:pPr algn="ctr"/>
                      <a:r>
                        <a:rPr lang="en-GB" sz="2000">
                          <a:solidFill>
                            <a:schemeClr val="tx1"/>
                          </a:solidFill>
                          <a:latin typeface="+mj-lt"/>
                        </a:rPr>
                        <a:t>Impact </a:t>
                      </a:r>
                    </a:p>
                  </a:txBody>
                  <a:tcPr anchor="ctr">
                    <a:solidFill>
                      <a:srgbClr val="C0504D"/>
                    </a:solidFill>
                  </a:tcPr>
                </a:tc>
                <a:extLst>
                  <a:ext uri="{0D108BD9-81ED-4DB2-BD59-A6C34878D82A}">
                    <a16:rowId xmlns:a16="http://schemas.microsoft.com/office/drawing/2014/main" val="4252223971"/>
                  </a:ext>
                </a:extLst>
              </a:tr>
              <a:tr h="590756">
                <a:tc>
                  <a:txBody>
                    <a:bodyPr/>
                    <a:lstStyle/>
                    <a:p>
                      <a:pPr lvl="0">
                        <a:buNone/>
                      </a:pPr>
                      <a:r>
                        <a:rPr lang="en-GB" sz="1100" b="0" i="0" u="none" strike="noStrike" noProof="0">
                          <a:solidFill>
                            <a:srgbClr val="000000"/>
                          </a:solidFill>
                          <a:latin typeface="Calibri"/>
                        </a:rPr>
                        <a:t>Magic Notes software presents an opportunity to enhance the efficiency of hospital social work teams by enabling a faster turnaround of assessments.</a:t>
                      </a:r>
                      <a:endParaRPr lang="en-US"/>
                    </a:p>
                  </a:txBody>
                  <a:tcPr>
                    <a:solidFill>
                      <a:srgbClr val="C0504D">
                        <a:alpha val="25000"/>
                      </a:srgbClr>
                    </a:solidFill>
                  </a:tcPr>
                </a:tc>
                <a:tc>
                  <a:txBody>
                    <a:bodyPr/>
                    <a:lstStyle/>
                    <a:p>
                      <a:pPr marL="0" marR="0" lvl="0" indent="0" algn="l">
                        <a:lnSpc>
                          <a:spcPct val="100000"/>
                        </a:lnSpc>
                        <a:spcBef>
                          <a:spcPts val="0"/>
                        </a:spcBef>
                        <a:spcAft>
                          <a:spcPts val="0"/>
                        </a:spcAft>
                        <a:buNone/>
                      </a:pPr>
                      <a:r>
                        <a:rPr lang="en-GB" sz="1300" kern="1200" dirty="0">
                          <a:solidFill>
                            <a:schemeClr val="tx1"/>
                          </a:solidFill>
                          <a:latin typeface="+mn-lt"/>
                          <a:ea typeface="+mn-ea"/>
                          <a:cs typeface="Arial"/>
                        </a:rPr>
                        <a:t>Regional </a:t>
                      </a:r>
                      <a:endParaRPr lang="en-US" dirty="0"/>
                    </a:p>
                  </a:txBody>
                  <a:tcPr>
                    <a:solidFill>
                      <a:srgbClr val="C0504D">
                        <a:alpha val="25000"/>
                      </a:srgbClr>
                    </a:solidFill>
                  </a:tcPr>
                </a:tc>
                <a:tc>
                  <a:txBody>
                    <a:bodyPr/>
                    <a:lstStyle/>
                    <a:p>
                      <a:r>
                        <a:rPr lang="en-GB" sz="1300">
                          <a:solidFill>
                            <a:schemeClr val="tx1"/>
                          </a:solidFill>
                          <a:latin typeface="+mn-lt"/>
                          <a:cs typeface="Arial"/>
                        </a:rPr>
                        <a:t>£36,000</a:t>
                      </a:r>
                    </a:p>
                  </a:txBody>
                  <a:tcPr>
                    <a:solidFill>
                      <a:srgbClr val="C0504D">
                        <a:alpha val="25000"/>
                      </a:srgbClr>
                    </a:solidFill>
                  </a:tcPr>
                </a:tc>
                <a:tc>
                  <a:txBody>
                    <a:bodyPr/>
                    <a:lstStyle/>
                    <a:p>
                      <a:pPr marL="0" lvl="0" indent="0">
                        <a:spcBef>
                          <a:spcPts val="0"/>
                        </a:spcBef>
                        <a:spcAft>
                          <a:spcPts val="0"/>
                        </a:spcAft>
                        <a:buNone/>
                      </a:pPr>
                      <a:r>
                        <a:rPr lang="en-GB" sz="1100" b="0" i="0" u="none" strike="noStrike" noProof="0">
                          <a:solidFill>
                            <a:srgbClr val="000000"/>
                          </a:solidFill>
                          <a:latin typeface="Calibri"/>
                        </a:rPr>
                        <a:t>Reduce delays in social work assessments, speed up the completion of joint assessments, and lessen the administrative load on teams.</a:t>
                      </a:r>
                      <a:endParaRPr lang="en-US"/>
                    </a:p>
                  </a:txBody>
                  <a:tcPr>
                    <a:solidFill>
                      <a:srgbClr val="C0504D">
                        <a:alpha val="25000"/>
                      </a:srgbClr>
                    </a:solidFill>
                  </a:tcPr>
                </a:tc>
                <a:extLst>
                  <a:ext uri="{0D108BD9-81ED-4DB2-BD59-A6C34878D82A}">
                    <a16:rowId xmlns:a16="http://schemas.microsoft.com/office/drawing/2014/main" val="1426003330"/>
                  </a:ext>
                </a:extLst>
              </a:tr>
              <a:tr h="53967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a:solidFill>
                            <a:schemeClr val="tx1"/>
                          </a:solidFill>
                          <a:latin typeface="+mn-lt"/>
                          <a:cs typeface="Arial"/>
                        </a:rPr>
                        <a:t>Additional Dental cover for Christmas/ New Year period </a:t>
                      </a:r>
                    </a:p>
                    <a:p>
                      <a:pPr lvl="0">
                        <a:buNone/>
                      </a:pPr>
                      <a:endParaRPr lang="en-GB" sz="1300">
                        <a:solidFill>
                          <a:schemeClr val="tx1"/>
                        </a:solidFill>
                        <a:latin typeface="+mn-lt"/>
                        <a:cs typeface="Arial"/>
                      </a:endParaRPr>
                    </a:p>
                  </a:txBody>
                  <a:tcPr>
                    <a:solidFill>
                      <a:srgbClr val="C0504D">
                        <a:alpha val="25000"/>
                      </a:srgbClr>
                    </a:solidFill>
                  </a:tcPr>
                </a:tc>
                <a:tc>
                  <a:txBody>
                    <a:bodyPr/>
                    <a:lstStyle/>
                    <a:p>
                      <a:pPr marL="0" marR="0" lvl="0" indent="0" algn="l" defTabSz="914400" rtl="0" eaLnBrk="1" latinLnBrk="0" hangingPunct="1">
                        <a:lnSpc>
                          <a:spcPct val="100000"/>
                        </a:lnSpc>
                        <a:spcBef>
                          <a:spcPts val="0"/>
                        </a:spcBef>
                        <a:spcAft>
                          <a:spcPts val="0"/>
                        </a:spcAft>
                        <a:buNone/>
                      </a:pPr>
                      <a:r>
                        <a:rPr lang="en-GB" sz="1300" kern="1200" dirty="0">
                          <a:solidFill>
                            <a:schemeClr val="tx1"/>
                          </a:solidFill>
                          <a:latin typeface="+mn-lt"/>
                          <a:ea typeface="+mn-ea"/>
                          <a:cs typeface="Arial"/>
                        </a:rPr>
                        <a:t>SBUHB</a:t>
                      </a:r>
                    </a:p>
                  </a:txBody>
                  <a:tcPr>
                    <a:solidFill>
                      <a:srgbClr val="C0504D">
                        <a:alpha val="25000"/>
                      </a:srgbClr>
                    </a:solidFill>
                  </a:tcPr>
                </a:tc>
                <a:tc>
                  <a:txBody>
                    <a:bodyPr/>
                    <a:lstStyle/>
                    <a:p>
                      <a:pPr lvl="0">
                        <a:buNone/>
                      </a:pPr>
                      <a:r>
                        <a:rPr lang="en-GB" sz="1300">
                          <a:solidFill>
                            <a:schemeClr val="tx1"/>
                          </a:solidFill>
                          <a:latin typeface="+mn-lt"/>
                          <a:cs typeface="Arial"/>
                        </a:rPr>
                        <a:t>£5,000</a:t>
                      </a:r>
                    </a:p>
                  </a:txBody>
                  <a:tcPr>
                    <a:solidFill>
                      <a:srgbClr val="C0504D">
                        <a:alpha val="25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aseline="0">
                          <a:solidFill>
                            <a:schemeClr val="tx1"/>
                          </a:solidFill>
                          <a:latin typeface="+mn-lt"/>
                          <a:cs typeface="Arial"/>
                        </a:rPr>
                        <a:t>Reduce demand ED/ OOH over the Christmas period</a:t>
                      </a:r>
                    </a:p>
                  </a:txBody>
                  <a:tcPr>
                    <a:solidFill>
                      <a:srgbClr val="C0504D">
                        <a:alpha val="25000"/>
                      </a:srgbClr>
                    </a:solidFill>
                  </a:tcPr>
                </a:tc>
                <a:extLst>
                  <a:ext uri="{0D108BD9-81ED-4DB2-BD59-A6C34878D82A}">
                    <a16:rowId xmlns:a16="http://schemas.microsoft.com/office/drawing/2014/main" val="4187125431"/>
                  </a:ext>
                </a:extLst>
              </a:tr>
              <a:tr h="539673">
                <a:tc>
                  <a:txBody>
                    <a:bodyPr/>
                    <a:lstStyle/>
                    <a:p>
                      <a:pPr lvl="0">
                        <a:buNone/>
                      </a:pPr>
                      <a:r>
                        <a:rPr lang="en-GB" sz="1300">
                          <a:solidFill>
                            <a:schemeClr val="tx1"/>
                          </a:solidFill>
                          <a:latin typeface="+mn-lt"/>
                          <a:cs typeface="Arial"/>
                        </a:rPr>
                        <a:t>Additional  Dental appointments from the Dental  access portal</a:t>
                      </a:r>
                    </a:p>
                  </a:txBody>
                  <a:tcPr>
                    <a:solidFill>
                      <a:srgbClr val="C0504D">
                        <a:alpha val="25000"/>
                      </a:srgbClr>
                    </a:solidFill>
                  </a:tcPr>
                </a:tc>
                <a:tc>
                  <a:txBody>
                    <a:bodyPr/>
                    <a:lstStyle/>
                    <a:p>
                      <a:pPr marL="0" marR="0" lvl="0" indent="0" algn="l" defTabSz="914400" rtl="0" eaLnBrk="1" latinLnBrk="0" hangingPunct="1">
                        <a:lnSpc>
                          <a:spcPct val="100000"/>
                        </a:lnSpc>
                        <a:spcBef>
                          <a:spcPts val="0"/>
                        </a:spcBef>
                        <a:spcAft>
                          <a:spcPts val="0"/>
                        </a:spcAft>
                        <a:buNone/>
                      </a:pPr>
                      <a:r>
                        <a:rPr lang="en-GB" sz="1300" kern="1200" dirty="0">
                          <a:solidFill>
                            <a:schemeClr val="tx1"/>
                          </a:solidFill>
                          <a:latin typeface="+mn-lt"/>
                          <a:ea typeface="+mn-ea"/>
                          <a:cs typeface="Arial"/>
                        </a:rPr>
                        <a:t>SBUHB</a:t>
                      </a:r>
                    </a:p>
                  </a:txBody>
                  <a:tcPr>
                    <a:solidFill>
                      <a:srgbClr val="C0504D">
                        <a:alpha val="25000"/>
                      </a:srgbClr>
                    </a:solidFill>
                  </a:tcPr>
                </a:tc>
                <a:tc>
                  <a:txBody>
                    <a:bodyPr/>
                    <a:lstStyle/>
                    <a:p>
                      <a:pPr lvl="0">
                        <a:buNone/>
                      </a:pPr>
                      <a:r>
                        <a:rPr lang="en-GB" sz="1300">
                          <a:solidFill>
                            <a:schemeClr val="tx1"/>
                          </a:solidFill>
                          <a:latin typeface="+mn-lt"/>
                          <a:cs typeface="Arial"/>
                        </a:rPr>
                        <a:t>£5,000</a:t>
                      </a:r>
                    </a:p>
                  </a:txBody>
                  <a:tcPr>
                    <a:solidFill>
                      <a:srgbClr val="C0504D">
                        <a:alpha val="25000"/>
                      </a:srgbClr>
                    </a:solidFill>
                  </a:tcPr>
                </a:tc>
                <a:tc>
                  <a:txBody>
                    <a:bodyPr/>
                    <a:lstStyle/>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lang="en-GB" sz="1300" baseline="0">
                          <a:solidFill>
                            <a:schemeClr val="tx1"/>
                          </a:solidFill>
                          <a:latin typeface="+mn-lt"/>
                          <a:cs typeface="Arial"/>
                        </a:rPr>
                        <a:t>Reduce demand ED/ OOH over the Christmas period</a:t>
                      </a:r>
                    </a:p>
                  </a:txBody>
                  <a:tcPr>
                    <a:solidFill>
                      <a:srgbClr val="C0504D">
                        <a:alpha val="25000"/>
                      </a:srgbClr>
                    </a:solidFill>
                  </a:tcPr>
                </a:tc>
                <a:extLst>
                  <a:ext uri="{0D108BD9-81ED-4DB2-BD59-A6C34878D82A}">
                    <a16:rowId xmlns:a16="http://schemas.microsoft.com/office/drawing/2014/main" val="2107507233"/>
                  </a:ext>
                </a:extLst>
              </a:tr>
              <a:tr h="484723">
                <a:tc>
                  <a:txBody>
                    <a:bodyPr/>
                    <a:lstStyle/>
                    <a:p>
                      <a:r>
                        <a:rPr lang="en-GB" sz="1300">
                          <a:solidFill>
                            <a:schemeClr val="tx1"/>
                          </a:solidFill>
                          <a:latin typeface="+mn-lt"/>
                          <a:cs typeface="Arial"/>
                        </a:rPr>
                        <a:t>Additional Pharmacy cover for the Christmas/ New Year period</a:t>
                      </a:r>
                    </a:p>
                  </a:txBody>
                  <a:tcPr>
                    <a:solidFill>
                      <a:srgbClr val="C0504D">
                        <a:alpha val="25000"/>
                      </a:srgbClr>
                    </a:solidFill>
                  </a:tcPr>
                </a:tc>
                <a:tc>
                  <a:txBody>
                    <a:bodyPr/>
                    <a:lstStyle/>
                    <a:p>
                      <a:pPr marL="0" marR="0" lvl="0" indent="0" algn="l" defTabSz="914400" rtl="0" eaLnBrk="1" latinLnBrk="0" hangingPunct="1">
                        <a:lnSpc>
                          <a:spcPct val="100000"/>
                        </a:lnSpc>
                        <a:spcBef>
                          <a:spcPts val="0"/>
                        </a:spcBef>
                        <a:spcAft>
                          <a:spcPts val="0"/>
                        </a:spcAft>
                        <a:buNone/>
                      </a:pPr>
                      <a:r>
                        <a:rPr lang="en-GB" sz="1300" kern="1200" dirty="0">
                          <a:solidFill>
                            <a:schemeClr val="tx1"/>
                          </a:solidFill>
                          <a:latin typeface="+mn-lt"/>
                          <a:ea typeface="+mn-ea"/>
                          <a:cs typeface="Arial"/>
                        </a:rPr>
                        <a:t>SBUHB</a:t>
                      </a:r>
                    </a:p>
                  </a:txBody>
                  <a:tcPr>
                    <a:solidFill>
                      <a:srgbClr val="C0504D">
                        <a:alpha val="25000"/>
                      </a:srgbClr>
                    </a:solidFill>
                  </a:tcPr>
                </a:tc>
                <a:tc>
                  <a:txBody>
                    <a:bodyPr/>
                    <a:lstStyle/>
                    <a:p>
                      <a:r>
                        <a:rPr lang="en-GB" sz="1300">
                          <a:solidFill>
                            <a:schemeClr val="tx1"/>
                          </a:solidFill>
                          <a:latin typeface="+mn-lt"/>
                          <a:cs typeface="Arial"/>
                        </a:rPr>
                        <a:t>£7,800 per pharmacy for 3 days</a:t>
                      </a:r>
                    </a:p>
                  </a:txBody>
                  <a:tcPr>
                    <a:solidFill>
                      <a:srgbClr val="C0504D">
                        <a:alpha val="25000"/>
                      </a:srgbClr>
                    </a:solidFill>
                  </a:tcPr>
                </a:tc>
                <a:tc>
                  <a:txBody>
                    <a:bodyPr/>
                    <a:lstStyle/>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lang="en-US" sz="1300" b="0" i="0" u="none" strike="noStrike" kern="1200" noProof="0">
                          <a:solidFill>
                            <a:srgbClr val="000000"/>
                          </a:solidFill>
                          <a:latin typeface="+mn-lt"/>
                          <a:ea typeface="+mn-ea"/>
                          <a:cs typeface="+mn-cs"/>
                        </a:rPr>
                        <a:t>Reduce demand on GPs /OOH services over the Christmas period. </a:t>
                      </a:r>
                    </a:p>
                  </a:txBody>
                  <a:tcPr>
                    <a:solidFill>
                      <a:srgbClr val="C0504D">
                        <a:alpha val="25000"/>
                      </a:srgbClr>
                    </a:solidFill>
                  </a:tcPr>
                </a:tc>
                <a:extLst>
                  <a:ext uri="{0D108BD9-81ED-4DB2-BD59-A6C34878D82A}">
                    <a16:rowId xmlns:a16="http://schemas.microsoft.com/office/drawing/2014/main" val="4172279499"/>
                  </a:ext>
                </a:extLst>
              </a:tr>
              <a:tr h="484723">
                <a:tc>
                  <a:txBody>
                    <a:bodyPr/>
                    <a:lstStyle/>
                    <a:p>
                      <a:pPr marL="0" marR="0" lvl="0" indent="0" algn="l" rtl="0" eaLnBrk="1" fontAlgn="auto" latinLnBrk="0" hangingPunct="1">
                        <a:lnSpc>
                          <a:spcPct val="100000"/>
                        </a:lnSpc>
                        <a:spcBef>
                          <a:spcPts val="0"/>
                        </a:spcBef>
                        <a:spcAft>
                          <a:spcPts val="0"/>
                        </a:spcAft>
                        <a:buClrTx/>
                        <a:buSzTx/>
                        <a:buFontTx/>
                        <a:buNone/>
                      </a:pPr>
                      <a:r>
                        <a:rPr lang="en-GB" sz="1300">
                          <a:solidFill>
                            <a:schemeClr val="tx1"/>
                          </a:solidFill>
                          <a:latin typeface="+mn-lt"/>
                          <a:ea typeface="Calibri"/>
                          <a:cs typeface="Calibri"/>
                        </a:rPr>
                        <a:t>Bring forward community psychology post to start earlier </a:t>
                      </a:r>
                    </a:p>
                  </a:txBody>
                  <a:tcPr>
                    <a:solidFill>
                      <a:srgbClr val="C0504D">
                        <a:alpha val="25000"/>
                      </a:srgbClr>
                    </a:solidFill>
                  </a:tcPr>
                </a:tc>
                <a:tc>
                  <a:txBody>
                    <a:bodyPr/>
                    <a:lstStyle/>
                    <a:p>
                      <a:pPr marL="0" marR="0" lvl="0" indent="0" algn="l" defTabSz="914400" rtl="0" eaLnBrk="1" latinLnBrk="0" hangingPunct="1">
                        <a:lnSpc>
                          <a:spcPct val="100000"/>
                        </a:lnSpc>
                        <a:spcBef>
                          <a:spcPts val="0"/>
                        </a:spcBef>
                        <a:spcAft>
                          <a:spcPts val="0"/>
                        </a:spcAft>
                        <a:buNone/>
                      </a:pPr>
                      <a:r>
                        <a:rPr lang="en-GB" sz="1300" kern="1200" dirty="0">
                          <a:solidFill>
                            <a:schemeClr val="tx1"/>
                          </a:solidFill>
                          <a:latin typeface="+mn-lt"/>
                          <a:ea typeface="+mn-ea"/>
                          <a:cs typeface="Arial"/>
                        </a:rPr>
                        <a:t>Regional</a:t>
                      </a:r>
                    </a:p>
                  </a:txBody>
                  <a:tcPr>
                    <a:solidFill>
                      <a:srgbClr val="C0504D">
                        <a:alpha val="25000"/>
                      </a:srgbClr>
                    </a:solidFill>
                  </a:tcPr>
                </a:tc>
                <a:tc>
                  <a:txBody>
                    <a:bodyPr/>
                    <a:lstStyle/>
                    <a:p>
                      <a:r>
                        <a:rPr lang="en-GB" sz="1300">
                          <a:solidFill>
                            <a:schemeClr val="tx1"/>
                          </a:solidFill>
                          <a:latin typeface="+mn-lt"/>
                          <a:cs typeface="Arial"/>
                        </a:rPr>
                        <a:t>£18,000 (to fund until 31/3/2024))</a:t>
                      </a:r>
                    </a:p>
                  </a:txBody>
                  <a:tcPr>
                    <a:solidFill>
                      <a:srgbClr val="C0504D">
                        <a:alpha val="25000"/>
                      </a:srgbClr>
                    </a:solidFill>
                  </a:tcPr>
                </a:tc>
                <a:tc>
                  <a:txBody>
                    <a:bodyPr/>
                    <a:lstStyle/>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lang="en-US" sz="1300" b="0" i="0" u="none" strike="noStrike" kern="1200" noProof="0">
                          <a:solidFill>
                            <a:srgbClr val="000000"/>
                          </a:solidFill>
                          <a:latin typeface="+mn-lt"/>
                          <a:ea typeface="+mn-ea"/>
                          <a:cs typeface="+mn-cs"/>
                        </a:rPr>
                        <a:t>Community support provision – reduce demand on GPs/ OOH. </a:t>
                      </a:r>
                    </a:p>
                  </a:txBody>
                  <a:tcPr>
                    <a:solidFill>
                      <a:srgbClr val="C0504D">
                        <a:alpha val="25000"/>
                      </a:srgbClr>
                    </a:solidFill>
                  </a:tcPr>
                </a:tc>
                <a:extLst>
                  <a:ext uri="{0D108BD9-81ED-4DB2-BD59-A6C34878D82A}">
                    <a16:rowId xmlns:a16="http://schemas.microsoft.com/office/drawing/2014/main" val="3520595120"/>
                  </a:ext>
                </a:extLst>
              </a:tr>
              <a:tr h="552887">
                <a:tc>
                  <a:txBody>
                    <a:bodyPr/>
                    <a:lstStyle/>
                    <a:p>
                      <a:pPr lvl="0" algn="l">
                        <a:lnSpc>
                          <a:spcPct val="100000"/>
                        </a:lnSpc>
                        <a:spcBef>
                          <a:spcPts val="0"/>
                        </a:spcBef>
                        <a:spcAft>
                          <a:spcPts val="0"/>
                        </a:spcAft>
                        <a:buNone/>
                      </a:pPr>
                      <a:r>
                        <a:rPr lang="en-GB" sz="1200" b="0" i="0" u="none" strike="noStrike" kern="1200" noProof="0">
                          <a:solidFill>
                            <a:schemeClr val="tx1"/>
                          </a:solidFill>
                        </a:rPr>
                        <a:t>Funding to practices to provide care homes support over and above the current DSS or to enhance buddy arrangements for practices that do not participate currently.</a:t>
                      </a:r>
                      <a:endParaRPr lang="en-GB" sz="1300" kern="1200">
                        <a:solidFill>
                          <a:schemeClr val="tx1"/>
                        </a:solidFill>
                        <a:latin typeface="+mn-lt"/>
                        <a:ea typeface="+mn-ea"/>
                        <a:cs typeface="+mn-cs"/>
                      </a:endParaRPr>
                    </a:p>
                  </a:txBody>
                  <a:tcPr marL="7620" marR="7620" marT="7620" marB="0" anchor="ctr">
                    <a:solidFill>
                      <a:srgbClr val="C0504D">
                        <a:alpha val="25000"/>
                      </a:srgbClr>
                    </a:solidFill>
                  </a:tcPr>
                </a:tc>
                <a:tc>
                  <a:txBody>
                    <a:bodyPr/>
                    <a:lstStyle/>
                    <a:p>
                      <a:pPr marL="0" marR="0" lvl="0" indent="0" algn="l" defTabSz="914400" rtl="0" eaLnBrk="1" fontAlgn="ctr" latinLnBrk="0" hangingPunct="1">
                        <a:lnSpc>
                          <a:spcPct val="100000"/>
                        </a:lnSpc>
                        <a:spcBef>
                          <a:spcPts val="0"/>
                        </a:spcBef>
                        <a:spcAft>
                          <a:spcPts val="0"/>
                        </a:spcAft>
                        <a:buNone/>
                      </a:pPr>
                      <a:r>
                        <a:rPr lang="en-GB" sz="1300" kern="1200" dirty="0">
                          <a:solidFill>
                            <a:schemeClr val="tx1"/>
                          </a:solidFill>
                          <a:latin typeface="+mn-lt"/>
                          <a:ea typeface="+mn-ea"/>
                          <a:cs typeface="Arial"/>
                        </a:rPr>
                        <a:t>   SBUHB</a:t>
                      </a:r>
                    </a:p>
                  </a:txBody>
                  <a:tcPr marL="7620" marR="7620" marT="7620" marB="0" anchor="ctr">
                    <a:solidFill>
                      <a:srgbClr val="C0504D">
                        <a:alpha val="25000"/>
                      </a:srgbClr>
                    </a:solidFill>
                  </a:tcPr>
                </a:tc>
                <a:tc>
                  <a:txBody>
                    <a:bodyPr/>
                    <a:lstStyle/>
                    <a:p>
                      <a:pPr marL="93345" indent="0" algn="l" rtl="0" fontAlgn="ctr"/>
                      <a:r>
                        <a:rPr lang="en-GB" sz="1300" b="0" i="0" u="none" strike="noStrike">
                          <a:solidFill>
                            <a:srgbClr val="000000"/>
                          </a:solidFill>
                          <a:effectLst/>
                          <a:latin typeface="+mn-lt"/>
                        </a:rPr>
                        <a:t>£108,000</a:t>
                      </a:r>
                    </a:p>
                  </a:txBody>
                  <a:tcPr marL="7620" marR="7620" marT="7620" marB="0" anchor="ctr">
                    <a:solidFill>
                      <a:srgbClr val="C0504D">
                        <a:alpha val="25000"/>
                      </a:srgbClr>
                    </a:solidFill>
                  </a:tcPr>
                </a:tc>
                <a:tc>
                  <a:txBody>
                    <a:bodyPr/>
                    <a:lstStyle/>
                    <a:p>
                      <a:pPr marL="0" indent="0">
                        <a:spcBef>
                          <a:spcPts val="0"/>
                        </a:spcBef>
                        <a:spcAft>
                          <a:spcPts val="0"/>
                        </a:spcAft>
                        <a:buNone/>
                      </a:pPr>
                      <a:r>
                        <a:rPr lang="en-GB" sz="1300">
                          <a:solidFill>
                            <a:schemeClr val="tx1"/>
                          </a:solidFill>
                          <a:latin typeface="+mn-lt"/>
                          <a:cs typeface="Arial"/>
                        </a:rPr>
                        <a:t>System flow, reduced hospital admissions, improved pathways of care</a:t>
                      </a:r>
                    </a:p>
                  </a:txBody>
                  <a:tcPr>
                    <a:solidFill>
                      <a:srgbClr val="C0504D">
                        <a:alpha val="25000"/>
                      </a:srgbClr>
                    </a:solidFill>
                  </a:tcPr>
                </a:tc>
                <a:extLst>
                  <a:ext uri="{0D108BD9-81ED-4DB2-BD59-A6C34878D82A}">
                    <a16:rowId xmlns:a16="http://schemas.microsoft.com/office/drawing/2014/main" val="946198831"/>
                  </a:ext>
                </a:extLst>
              </a:tr>
              <a:tr h="1090627">
                <a:tc>
                  <a:txBody>
                    <a:bodyPr/>
                    <a:lstStyle/>
                    <a:p>
                      <a:pPr algn="l" rtl="0" fontAlgn="ctr"/>
                      <a:r>
                        <a:rPr lang="en-GB" sz="1200" b="0" i="0" u="none" strike="noStrike" dirty="0">
                          <a:solidFill>
                            <a:srgbClr val="000000"/>
                          </a:solidFill>
                          <a:effectLst/>
                          <a:latin typeface="Calibri" panose="020F0502020204030204" pitchFamily="34" charset="0"/>
                        </a:rPr>
                        <a:t>EWMH - Provide support to agencies working with communities affected by the recent redundancies at TATA  as there are serious concerns linked to people's mental health</a:t>
                      </a:r>
                    </a:p>
                  </a:txBody>
                  <a:tcPr marL="0" marR="0" marT="0" marB="0" anchor="ctr">
                    <a:solidFill>
                      <a:srgbClr val="C0504D">
                        <a:alpha val="25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noProof="0" dirty="0">
                          <a:solidFill>
                            <a:schemeClr val="tx1"/>
                          </a:solidFill>
                          <a:latin typeface="+mn-lt"/>
                          <a:ea typeface="+mn-ea"/>
                          <a:cs typeface="Arial"/>
                        </a:rPr>
                        <a:t>   Regional</a:t>
                      </a:r>
                    </a:p>
                  </a:txBody>
                  <a:tcPr marL="7620" marR="7620" marT="7620" marB="0" anchor="ctr">
                    <a:solidFill>
                      <a:srgbClr val="C0504D">
                        <a:alpha val="25000"/>
                      </a:srgbClr>
                    </a:solidFill>
                  </a:tcPr>
                </a:tc>
                <a:tc>
                  <a:txBody>
                    <a:bodyPr/>
                    <a:lstStyle/>
                    <a:p>
                      <a:pPr marL="93663"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a:solidFill>
                            <a:srgbClr val="000000"/>
                          </a:solidFill>
                          <a:effectLst/>
                          <a:latin typeface="+mn-lt"/>
                          <a:ea typeface="+mn-ea"/>
                          <a:cs typeface="+mn-cs"/>
                        </a:rPr>
                        <a:t>Costs not yet provided</a:t>
                      </a:r>
                    </a:p>
                  </a:txBody>
                  <a:tcPr marL="7620" marR="7620" marT="7620" marB="0" anchor="ctr">
                    <a:solidFill>
                      <a:srgbClr val="C0504D">
                        <a:alpha val="25000"/>
                      </a:srgbClr>
                    </a:solidFill>
                  </a:tcPr>
                </a:tc>
                <a:tc>
                  <a:txBody>
                    <a:bodyPr/>
                    <a:lstStyle/>
                    <a:p>
                      <a:pPr marL="90488" indent="0" algn="l" rtl="0" fontAlgn="ctr"/>
                      <a:r>
                        <a:rPr lang="en-GB" sz="1200" b="0" i="0" u="none" strike="noStrike">
                          <a:solidFill>
                            <a:srgbClr val="000000"/>
                          </a:solidFill>
                          <a:effectLst/>
                          <a:latin typeface="Calibri" panose="020F0502020204030204" pitchFamily="34" charset="0"/>
                        </a:rPr>
                        <a:t>By increasing funding into agencies working directly with those who are affected by the redundancies in TATA, there is a likelihood that people will avoid crisis. Trade Unions in the area  are running a community drop in where affected people can go for support and advice and they are experiencing people attending in mental distress. </a:t>
                      </a:r>
                    </a:p>
                  </a:txBody>
                  <a:tcPr marL="0" marR="0" marT="0" marB="0" anchor="ctr">
                    <a:solidFill>
                      <a:srgbClr val="C0504D">
                        <a:alpha val="25000"/>
                      </a:srgbClr>
                    </a:solidFill>
                  </a:tcPr>
                </a:tc>
                <a:extLst>
                  <a:ext uri="{0D108BD9-81ED-4DB2-BD59-A6C34878D82A}">
                    <a16:rowId xmlns:a16="http://schemas.microsoft.com/office/drawing/2014/main" val="1127291304"/>
                  </a:ext>
                </a:extLst>
              </a:tr>
              <a:tr h="908856">
                <a:tc>
                  <a:txBody>
                    <a:bodyPr/>
                    <a:lstStyle/>
                    <a:p>
                      <a:pPr algn="l" rtl="0" fontAlgn="ctr"/>
                      <a:r>
                        <a:rPr lang="en-GB" sz="1200" b="0" i="0" u="none" strike="noStrike">
                          <a:solidFill>
                            <a:srgbClr val="000000"/>
                          </a:solidFill>
                          <a:effectLst/>
                          <a:latin typeface="Calibri" panose="020F0502020204030204" pitchFamily="34" charset="0"/>
                        </a:rPr>
                        <a:t>EWMH - 111 press 2 provides 24/7 mental health support and signposting for the public and professionals. Increasing funding over the winter months will enable the service to increase the number of staff working during busier time periods reducing call waiting lists.</a:t>
                      </a:r>
                    </a:p>
                  </a:txBody>
                  <a:tcPr marL="0" marR="0" marT="0" marB="0" anchor="ctr">
                    <a:solidFill>
                      <a:srgbClr val="C0504D">
                        <a:alpha val="25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noProof="0" dirty="0">
                          <a:solidFill>
                            <a:schemeClr val="tx1"/>
                          </a:solidFill>
                          <a:latin typeface="+mn-lt"/>
                          <a:ea typeface="+mn-ea"/>
                          <a:cs typeface="Arial"/>
                        </a:rPr>
                        <a:t>   Regional</a:t>
                      </a:r>
                    </a:p>
                  </a:txBody>
                  <a:tcPr marL="7620" marR="7620" marT="7620" marB="0" anchor="ctr">
                    <a:solidFill>
                      <a:srgbClr val="C0504D">
                        <a:alpha val="25000"/>
                      </a:srgbClr>
                    </a:solidFill>
                  </a:tcPr>
                </a:tc>
                <a:tc>
                  <a:txBody>
                    <a:bodyPr/>
                    <a:lstStyle/>
                    <a:p>
                      <a:pPr marL="93663"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kern="1200">
                          <a:solidFill>
                            <a:srgbClr val="000000"/>
                          </a:solidFill>
                          <a:effectLst/>
                          <a:latin typeface="+mn-lt"/>
                          <a:ea typeface="+mn-ea"/>
                          <a:cs typeface="+mn-cs"/>
                        </a:rPr>
                        <a:t>Costs not yet provided</a:t>
                      </a:r>
                    </a:p>
                  </a:txBody>
                  <a:tcPr marL="7620" marR="7620" marT="7620" marB="0" anchor="ctr">
                    <a:solidFill>
                      <a:srgbClr val="C0504D">
                        <a:alpha val="25000"/>
                      </a:srgbClr>
                    </a:solidFill>
                  </a:tcPr>
                </a:tc>
                <a:tc>
                  <a:txBody>
                    <a:bodyPr/>
                    <a:lstStyle/>
                    <a:p>
                      <a:pPr marL="90488" indent="0" algn="l" rtl="0" fontAlgn="ctr"/>
                      <a:r>
                        <a:rPr lang="en-GB" sz="1200" b="0" i="0" u="none" strike="noStrike" dirty="0">
                          <a:solidFill>
                            <a:srgbClr val="000000"/>
                          </a:solidFill>
                          <a:effectLst/>
                          <a:latin typeface="Calibri" panose="020F0502020204030204" pitchFamily="34" charset="0"/>
                        </a:rPr>
                        <a:t>Reduce the number of people who reach crisis over the period, or prevent people from being admitted into statutory services.</a:t>
                      </a:r>
                    </a:p>
                  </a:txBody>
                  <a:tcPr marL="0" marR="0" marT="0" marB="0" anchor="ctr">
                    <a:solidFill>
                      <a:srgbClr val="C0504D">
                        <a:alpha val="25000"/>
                      </a:srgbClr>
                    </a:solidFill>
                  </a:tcPr>
                </a:tc>
                <a:extLst>
                  <a:ext uri="{0D108BD9-81ED-4DB2-BD59-A6C34878D82A}">
                    <a16:rowId xmlns:a16="http://schemas.microsoft.com/office/drawing/2014/main" val="4175845350"/>
                  </a:ext>
                </a:extLst>
              </a:tr>
            </a:tbl>
          </a:graphicData>
        </a:graphic>
      </p:graphicFrame>
    </p:spTree>
    <p:extLst>
      <p:ext uri="{BB962C8B-B14F-4D97-AF65-F5344CB8AC3E}">
        <p14:creationId xmlns:p14="http://schemas.microsoft.com/office/powerpoint/2010/main" val="20326886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C13925-5989-4C9C-93D7-A9B83EB0E402}"/>
              </a:ext>
            </a:extLst>
          </p:cNvPr>
          <p:cNvSpPr txBox="1"/>
          <p:nvPr/>
        </p:nvSpPr>
        <p:spPr>
          <a:xfrm>
            <a:off x="0" y="44758"/>
            <a:ext cx="12191999" cy="535531"/>
          </a:xfrm>
          <a:prstGeom prst="rect">
            <a:avLst/>
          </a:prstGeom>
          <a:noFill/>
          <a:ln>
            <a:noFill/>
          </a:ln>
        </p:spPr>
        <p:txBody>
          <a:bodyPr wrap="square" rtlCol="0">
            <a:spAutoFit/>
          </a:bodyPr>
          <a:lstStyle/>
          <a:p>
            <a:pPr lvl="0">
              <a:lnSpc>
                <a:spcPct val="90000"/>
              </a:lnSpc>
              <a:spcBef>
                <a:spcPct val="0"/>
              </a:spcBef>
              <a:defRPr/>
            </a:pPr>
            <a:r>
              <a:rPr lang="en-GB" sz="3200" b="1">
                <a:latin typeface="Arial Black" panose="020B0A04020102020204" pitchFamily="34" charset="0"/>
                <a:ea typeface="Nirmala UI Semilight" panose="020B0402040204020203" pitchFamily="34" charset="0"/>
                <a:cs typeface="Nirmala UI Semilight" panose="020B0402040204020203" pitchFamily="34" charset="0"/>
              </a:rPr>
              <a:t>Risks and Mitigation </a:t>
            </a:r>
          </a:p>
        </p:txBody>
      </p:sp>
      <p:sp>
        <p:nvSpPr>
          <p:cNvPr id="3" name="Rectangle 2">
            <a:extLst>
              <a:ext uri="{FF2B5EF4-FFF2-40B4-BE49-F238E27FC236}">
                <a16:creationId xmlns:a16="http://schemas.microsoft.com/office/drawing/2014/main" id="{E167E779-4AA0-436B-A381-00BCC6EA9B85}"/>
              </a:ext>
            </a:extLst>
          </p:cNvPr>
          <p:cNvSpPr/>
          <p:nvPr/>
        </p:nvSpPr>
        <p:spPr>
          <a:xfrm>
            <a:off x="0" y="512276"/>
            <a:ext cx="12192000" cy="402125"/>
          </a:xfrm>
          <a:prstGeom prst="rect">
            <a:avLst/>
          </a:prstGeom>
          <a:solidFill>
            <a:schemeClr val="accent4">
              <a:lumMod val="60000"/>
              <a:lumOff val="4000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a:solidFill>
                  <a:schemeClr val="tx1"/>
                </a:solidFill>
                <a:latin typeface="Arial" panose="020B0604020202020204" pitchFamily="34" charset="0"/>
                <a:ea typeface="Nirmala UI Semilight" panose="020B0402040204020203" pitchFamily="34" charset="0"/>
                <a:cs typeface="Arial" panose="020B0604020202020204" pitchFamily="34" charset="0"/>
              </a:rPr>
              <a:t>What are the highest risk areas in delivering this winter what mitigating actions are in place?</a:t>
            </a:r>
          </a:p>
        </p:txBody>
      </p:sp>
      <p:graphicFrame>
        <p:nvGraphicFramePr>
          <p:cNvPr id="6" name="Table 6">
            <a:extLst>
              <a:ext uri="{FF2B5EF4-FFF2-40B4-BE49-F238E27FC236}">
                <a16:creationId xmlns:a16="http://schemas.microsoft.com/office/drawing/2014/main" id="{C93F1D06-B49A-4FEF-91B1-6F8C349E92F0}"/>
              </a:ext>
            </a:extLst>
          </p:cNvPr>
          <p:cNvGraphicFramePr>
            <a:graphicFrameLocks noGrp="1"/>
          </p:cNvGraphicFramePr>
          <p:nvPr>
            <p:extLst>
              <p:ext uri="{D42A27DB-BD31-4B8C-83A1-F6EECF244321}">
                <p14:modId xmlns:p14="http://schemas.microsoft.com/office/powerpoint/2010/main" val="4152963165"/>
              </p:ext>
            </p:extLst>
          </p:nvPr>
        </p:nvGraphicFramePr>
        <p:xfrm>
          <a:off x="1" y="934528"/>
          <a:ext cx="12182784" cy="5486400"/>
        </p:xfrm>
        <a:graphic>
          <a:graphicData uri="http://schemas.openxmlformats.org/drawingml/2006/table">
            <a:tbl>
              <a:tblPr firstRow="1" bandRow="1">
                <a:tableStyleId>{5C22544A-7EE6-4342-B048-85BDC9FD1C3A}</a:tableStyleId>
              </a:tblPr>
              <a:tblGrid>
                <a:gridCol w="3389767">
                  <a:extLst>
                    <a:ext uri="{9D8B030D-6E8A-4147-A177-3AD203B41FA5}">
                      <a16:colId xmlns:a16="http://schemas.microsoft.com/office/drawing/2014/main" val="170023110"/>
                    </a:ext>
                  </a:extLst>
                </a:gridCol>
                <a:gridCol w="8793017">
                  <a:extLst>
                    <a:ext uri="{9D8B030D-6E8A-4147-A177-3AD203B41FA5}">
                      <a16:colId xmlns:a16="http://schemas.microsoft.com/office/drawing/2014/main" val="556659038"/>
                    </a:ext>
                  </a:extLst>
                </a:gridCol>
              </a:tblGrid>
              <a:tr h="355200">
                <a:tc>
                  <a:txBody>
                    <a:bodyPr/>
                    <a:lstStyle/>
                    <a:p>
                      <a:pPr algn="ctr"/>
                      <a:r>
                        <a:rPr lang="en-GB" sz="1800">
                          <a:latin typeface="+mn-lt"/>
                        </a:rPr>
                        <a:t>Risk</a:t>
                      </a:r>
                    </a:p>
                  </a:txBody>
                  <a:tcPr anchor="ctr">
                    <a:solidFill>
                      <a:srgbClr val="C0504D"/>
                    </a:solidFill>
                  </a:tcPr>
                </a:tc>
                <a:tc>
                  <a:txBody>
                    <a:bodyPr/>
                    <a:lstStyle/>
                    <a:p>
                      <a:pPr algn="ctr"/>
                      <a:r>
                        <a:rPr lang="en-GB" sz="1800">
                          <a:latin typeface="+mn-lt"/>
                        </a:rPr>
                        <a:t>Mitigation</a:t>
                      </a:r>
                    </a:p>
                  </a:txBody>
                  <a:tcPr anchor="ctr">
                    <a:solidFill>
                      <a:srgbClr val="9BBB59"/>
                    </a:solidFill>
                  </a:tcPr>
                </a:tc>
                <a:extLst>
                  <a:ext uri="{0D108BD9-81ED-4DB2-BD59-A6C34878D82A}">
                    <a16:rowId xmlns:a16="http://schemas.microsoft.com/office/drawing/2014/main" val="4221525322"/>
                  </a:ext>
                </a:extLst>
              </a:tr>
              <a:tr h="917600">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a:solidFill>
                            <a:schemeClr val="tx1"/>
                          </a:solidFill>
                          <a:latin typeface="+mn-lt"/>
                          <a:cs typeface="Arial"/>
                        </a:rPr>
                        <a:t>Maintaining System Resilience over winter </a:t>
                      </a:r>
                    </a:p>
                  </a:txBody>
                  <a:tcPr anchor="ctr">
                    <a:solidFill>
                      <a:srgbClr val="C0504D">
                        <a:alpha val="20000"/>
                      </a:srgb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a:solidFill>
                            <a:schemeClr val="tx1"/>
                          </a:solidFill>
                          <a:latin typeface="+mn-lt"/>
                          <a:cs typeface="Arial"/>
                        </a:rPr>
                        <a:t>Business Continuity planning arrangements in place. Regionally developed Winter plan – outlines the integrated approach to system planning and maintaining flow across the UEC and community interface. Local bed modelling undertaken to understand peaks in demand over the winter period. Governance and Monitoring arrangements in place. Surge plans developed where applicable. </a:t>
                      </a:r>
                    </a:p>
                  </a:txBody>
                  <a:tcPr anchor="ctr">
                    <a:solidFill>
                      <a:srgbClr val="9BBB59">
                        <a:alpha val="20000"/>
                      </a:srgbClr>
                    </a:solidFill>
                  </a:tcPr>
                </a:tc>
                <a:extLst>
                  <a:ext uri="{0D108BD9-81ED-4DB2-BD59-A6C34878D82A}">
                    <a16:rowId xmlns:a16="http://schemas.microsoft.com/office/drawing/2014/main" val="3253003555"/>
                  </a:ext>
                </a:extLst>
              </a:tr>
              <a:tr h="710400">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baseline="0">
                          <a:solidFill>
                            <a:schemeClr val="tx1"/>
                          </a:solidFill>
                          <a:latin typeface="+mn-lt"/>
                          <a:cs typeface="Arial"/>
                        </a:rPr>
                        <a:t> </a:t>
                      </a:r>
                      <a:r>
                        <a:rPr lang="en-GB" sz="1400" b="0" i="0" u="none" strike="noStrike" baseline="0" noProof="0">
                          <a:solidFill>
                            <a:schemeClr val="tx1"/>
                          </a:solidFill>
                          <a:latin typeface="Calibri"/>
                        </a:rPr>
                        <a:t>Workforce- sustainability of the workforce over the winter period.</a:t>
                      </a:r>
                      <a:endParaRPr lang="en-GB" sz="1400" b="0">
                        <a:solidFill>
                          <a:schemeClr val="tx1"/>
                        </a:solidFill>
                        <a:latin typeface="+mn-lt"/>
                        <a:cs typeface="Arial"/>
                      </a:endParaRPr>
                    </a:p>
                  </a:txBody>
                  <a:tcPr anchor="ctr">
                    <a:solidFill>
                      <a:srgbClr val="C0504D">
                        <a:alpha val="20000"/>
                      </a:srgbClr>
                    </a:solidFill>
                  </a:tcPr>
                </a:tc>
                <a:tc>
                  <a:txBody>
                    <a:bodyPr/>
                    <a:lstStyle/>
                    <a:p>
                      <a:pPr marL="0" marR="0" lvl="0" indent="0" algn="l">
                        <a:lnSpc>
                          <a:spcPct val="100000"/>
                        </a:lnSpc>
                        <a:spcBef>
                          <a:spcPts val="0"/>
                        </a:spcBef>
                        <a:spcAft>
                          <a:spcPts val="0"/>
                        </a:spcAft>
                        <a:buNone/>
                      </a:pPr>
                      <a:r>
                        <a:rPr lang="en-GB" sz="1400" b="0" i="0" u="none" strike="noStrike" baseline="0" noProof="0">
                          <a:solidFill>
                            <a:schemeClr val="tx1"/>
                          </a:solidFill>
                          <a:latin typeface="Calibri"/>
                        </a:rPr>
                        <a:t>Challenges with the recruitment and retention of care staff across all settings. Sickness levels remain high and there are extremely high pressures and demands across health and social care services, which will be compounded by the winter period. Business Continuity planning arrangement in place. </a:t>
                      </a:r>
                      <a:endParaRPr lang="en-US"/>
                    </a:p>
                  </a:txBody>
                  <a:tcPr anchor="ctr">
                    <a:solidFill>
                      <a:srgbClr val="9BBB59">
                        <a:alpha val="20000"/>
                      </a:srgbClr>
                    </a:solidFill>
                  </a:tcPr>
                </a:tc>
                <a:extLst>
                  <a:ext uri="{0D108BD9-81ED-4DB2-BD59-A6C34878D82A}">
                    <a16:rowId xmlns:a16="http://schemas.microsoft.com/office/drawing/2014/main" val="3923844488"/>
                  </a:ext>
                </a:extLst>
              </a:tr>
              <a:tr h="503200">
                <a:tc>
                  <a:txBody>
                    <a:bodyPr/>
                    <a:lstStyle/>
                    <a:p>
                      <a:r>
                        <a:rPr lang="en-GB" sz="1400" b="0" baseline="0">
                          <a:solidFill>
                            <a:schemeClr val="tx1"/>
                          </a:solidFill>
                          <a:latin typeface="+mn-lt"/>
                          <a:cs typeface="Arial"/>
                        </a:rPr>
                        <a:t> </a:t>
                      </a:r>
                      <a:r>
                        <a:rPr lang="en-GB" sz="1400" b="0" i="0" u="none" strike="noStrike" baseline="0" noProof="0">
                          <a:solidFill>
                            <a:schemeClr val="tx1"/>
                          </a:solidFill>
                          <a:latin typeface="Calibri"/>
                        </a:rPr>
                        <a:t>Financial Constraints </a:t>
                      </a:r>
                      <a:endParaRPr lang="en-GB" sz="1400" b="0">
                        <a:solidFill>
                          <a:schemeClr val="tx1"/>
                        </a:solidFill>
                        <a:latin typeface="+mn-lt"/>
                        <a:cs typeface="Arial"/>
                      </a:endParaRPr>
                    </a:p>
                  </a:txBody>
                  <a:tcPr anchor="ctr">
                    <a:solidFill>
                      <a:srgbClr val="C0504D">
                        <a:alpha val="20000"/>
                      </a:srgbClr>
                    </a:solidFill>
                  </a:tcPr>
                </a:tc>
                <a:tc>
                  <a:txBody>
                    <a:bodyPr/>
                    <a:lstStyle/>
                    <a:p>
                      <a:pPr lvl="0">
                        <a:buNone/>
                      </a:pPr>
                      <a:r>
                        <a:rPr lang="en-GB" sz="1400" b="0" i="0" u="none" strike="noStrike" noProof="0">
                          <a:solidFill>
                            <a:schemeClr val="tx1"/>
                          </a:solidFill>
                          <a:latin typeface="Calibri"/>
                        </a:rPr>
                        <a:t>Will require difficult choices to be made – balancing the range of options to increase system capacity and reduce risk across all partner organisations.</a:t>
                      </a:r>
                      <a:endParaRPr lang="en-US"/>
                    </a:p>
                  </a:txBody>
                  <a:tcPr anchor="ctr">
                    <a:solidFill>
                      <a:srgbClr val="9BBB59">
                        <a:alpha val="20000"/>
                      </a:srgbClr>
                    </a:solidFill>
                  </a:tcPr>
                </a:tc>
                <a:extLst>
                  <a:ext uri="{0D108BD9-81ED-4DB2-BD59-A6C34878D82A}">
                    <a16:rowId xmlns:a16="http://schemas.microsoft.com/office/drawing/2014/main" val="3318597390"/>
                  </a:ext>
                </a:extLst>
              </a:tr>
              <a:tr h="503200">
                <a:tc>
                  <a:txBody>
                    <a:bodyPr/>
                    <a:lstStyle/>
                    <a:p>
                      <a:pPr lvl="0">
                        <a:buNone/>
                      </a:pPr>
                      <a:r>
                        <a:rPr lang="en-GB" sz="1400" b="0" i="0" u="none" strike="noStrike" noProof="0">
                          <a:solidFill>
                            <a:schemeClr val="tx1"/>
                          </a:solidFill>
                          <a:latin typeface="Calibri"/>
                        </a:rPr>
                        <a:t>Potential Industrial Action (HCSW)</a:t>
                      </a:r>
                      <a:endParaRPr lang="en-US" b="0"/>
                    </a:p>
                  </a:txBody>
                  <a:tcPr anchor="ctr">
                    <a:solidFill>
                      <a:srgbClr val="C0504D">
                        <a:alpha val="20000"/>
                      </a:srgbClr>
                    </a:solidFill>
                  </a:tcPr>
                </a:tc>
                <a:tc>
                  <a:txBody>
                    <a:bodyPr/>
                    <a:lstStyle/>
                    <a:p>
                      <a:r>
                        <a:rPr lang="en-GB" sz="1400">
                          <a:solidFill>
                            <a:schemeClr val="tx1"/>
                          </a:solidFill>
                          <a:latin typeface="+mn-lt"/>
                          <a:cs typeface="Arial"/>
                        </a:rPr>
                        <a:t> </a:t>
                      </a:r>
                      <a:r>
                        <a:rPr lang="en-GB" sz="1400" b="0" i="0" u="none" strike="noStrike" noProof="0">
                          <a:solidFill>
                            <a:schemeClr val="tx1"/>
                          </a:solidFill>
                          <a:latin typeface="Calibri"/>
                        </a:rPr>
                        <a:t>Robust Business Continuity arrangements and governance in place, including escalation processes and activation for a declared BCI/ Critical incident. </a:t>
                      </a:r>
                      <a:endParaRPr lang="en-GB" sz="1400">
                        <a:solidFill>
                          <a:schemeClr val="tx1"/>
                        </a:solidFill>
                        <a:latin typeface="+mn-lt"/>
                        <a:cs typeface="Arial"/>
                      </a:endParaRPr>
                    </a:p>
                  </a:txBody>
                  <a:tcPr anchor="ctr">
                    <a:solidFill>
                      <a:srgbClr val="9BBB59">
                        <a:alpha val="20000"/>
                      </a:srgbClr>
                    </a:solidFill>
                  </a:tcPr>
                </a:tc>
                <a:extLst>
                  <a:ext uri="{0D108BD9-81ED-4DB2-BD59-A6C34878D82A}">
                    <a16:rowId xmlns:a16="http://schemas.microsoft.com/office/drawing/2014/main" val="3458281970"/>
                  </a:ext>
                </a:extLst>
              </a:tr>
              <a:tr h="503200">
                <a:tc>
                  <a:txBody>
                    <a:bodyPr/>
                    <a:lstStyle/>
                    <a:p>
                      <a:pPr marL="93345" lvl="0" indent="0" algn="l">
                        <a:buNone/>
                      </a:pPr>
                      <a:r>
                        <a:rPr lang="en-GB" sz="1400" b="0" i="0" u="none" strike="noStrike" noProof="0">
                          <a:solidFill>
                            <a:schemeClr val="tx1"/>
                          </a:solidFill>
                          <a:effectLst/>
                          <a:latin typeface="Calibri"/>
                        </a:rPr>
                        <a:t>Impact of Princess of Wales service closure</a:t>
                      </a:r>
                      <a:r>
                        <a:rPr lang="en-GB" sz="1400" b="1" i="0" u="none" strike="noStrike" noProof="0">
                          <a:solidFill>
                            <a:schemeClr val="tx1"/>
                          </a:solidFill>
                          <a:effectLst/>
                          <a:latin typeface="Calibri"/>
                        </a:rPr>
                        <a:t>s</a:t>
                      </a:r>
                      <a:r>
                        <a:rPr lang="en-GB" sz="1400" b="0" i="0" u="none" strike="noStrike" noProof="0">
                          <a:solidFill>
                            <a:schemeClr val="tx1"/>
                          </a:solidFill>
                          <a:effectLst/>
                          <a:latin typeface="Calibri"/>
                        </a:rPr>
                        <a:t> due to critical state of estate</a:t>
                      </a:r>
                      <a:endParaRPr lang="en-US"/>
                    </a:p>
                  </a:txBody>
                  <a:tcPr marL="0" marR="0" marT="0" marB="0" anchor="ctr">
                    <a:solidFill>
                      <a:srgbClr val="C0504D">
                        <a:alpha val="20000"/>
                      </a:srgbClr>
                    </a:solidFill>
                  </a:tcPr>
                </a:tc>
                <a:tc>
                  <a:txBody>
                    <a:bodyPr/>
                    <a:lstStyle/>
                    <a:p>
                      <a:pPr lvl="0">
                        <a:buNone/>
                      </a:pPr>
                      <a:r>
                        <a:rPr lang="en-GB" sz="1400" b="0" i="0" u="none" strike="noStrike" noProof="0">
                          <a:solidFill>
                            <a:schemeClr val="tx1"/>
                          </a:solidFill>
                          <a:latin typeface="Calibri"/>
                        </a:rPr>
                        <a:t>Robust Business Continuity arrangements and governance in place, including escalation processes and activation for a declared BCI/ Critical incident</a:t>
                      </a:r>
                      <a:endParaRPr lang="en-US"/>
                    </a:p>
                  </a:txBody>
                  <a:tcPr anchor="ctr">
                    <a:solidFill>
                      <a:srgbClr val="9BBB59">
                        <a:alpha val="20000"/>
                      </a:srgbClr>
                    </a:solidFill>
                  </a:tcPr>
                </a:tc>
                <a:extLst>
                  <a:ext uri="{0D108BD9-81ED-4DB2-BD59-A6C34878D82A}">
                    <a16:rowId xmlns:a16="http://schemas.microsoft.com/office/drawing/2014/main" val="3592020739"/>
                  </a:ext>
                </a:extLst>
              </a:tr>
              <a:tr h="503200">
                <a:tc>
                  <a:txBody>
                    <a:bodyPr/>
                    <a:lstStyle/>
                    <a:p>
                      <a:pPr marL="93345" indent="0" algn="l" fontAlgn="t"/>
                      <a:r>
                        <a:rPr lang="en-GB" sz="1400" b="0" i="0" u="none" strike="noStrike">
                          <a:solidFill>
                            <a:schemeClr val="tx1"/>
                          </a:solidFill>
                          <a:effectLst/>
                          <a:latin typeface="+mn-lt"/>
                          <a:cs typeface="Arial"/>
                        </a:rPr>
                        <a:t> Increased waiting times in ED/ delayed hand overs and Increased pathways of care delays </a:t>
                      </a:r>
                    </a:p>
                  </a:txBody>
                  <a:tcPr marL="0" marR="0" marT="0" marB="0" anchor="ctr">
                    <a:solidFill>
                      <a:srgbClr val="C0504D">
                        <a:alpha val="20000"/>
                      </a:srgbClr>
                    </a:solidFill>
                  </a:tcPr>
                </a:tc>
                <a:tc>
                  <a:txBody>
                    <a:bodyPr/>
                    <a:lstStyle/>
                    <a:p>
                      <a:r>
                        <a:rPr lang="en-GB" sz="1400" dirty="0">
                          <a:solidFill>
                            <a:schemeClr val="tx1"/>
                          </a:solidFill>
                          <a:latin typeface="+mn-lt"/>
                          <a:cs typeface="Arial"/>
                        </a:rPr>
                        <a:t>Seasonal planning embedded, regional plan developed – outlines approach to managing UEC and Community pressures. Utilisation of SDEC/ UPCC. CAC priorities, 50-day challenge action plan </a:t>
                      </a:r>
                    </a:p>
                  </a:txBody>
                  <a:tcPr anchor="ctr">
                    <a:solidFill>
                      <a:srgbClr val="9BBB59">
                        <a:alpha val="20000"/>
                      </a:srgbClr>
                    </a:solidFill>
                  </a:tcPr>
                </a:tc>
                <a:extLst>
                  <a:ext uri="{0D108BD9-81ED-4DB2-BD59-A6C34878D82A}">
                    <a16:rowId xmlns:a16="http://schemas.microsoft.com/office/drawing/2014/main" val="4257802427"/>
                  </a:ext>
                </a:extLst>
              </a:tr>
              <a:tr h="1332000">
                <a:tc>
                  <a:txBody>
                    <a:bodyPr/>
                    <a:lstStyle/>
                    <a:p>
                      <a:pPr marL="93345" indent="0" algn="l" fontAlgn="t"/>
                      <a:r>
                        <a:rPr lang="en-GB" sz="1400" b="0" i="0" u="none" strike="noStrike">
                          <a:solidFill>
                            <a:schemeClr val="tx1"/>
                          </a:solidFill>
                          <a:effectLst/>
                          <a:latin typeface="+mn-lt"/>
                          <a:cs typeface="Arial"/>
                        </a:rPr>
                        <a:t>Low uptake of Vaccinations and Immunisations </a:t>
                      </a:r>
                    </a:p>
                  </a:txBody>
                  <a:tcPr marL="0" marR="0" marT="0" marB="0" anchor="ctr">
                    <a:solidFill>
                      <a:srgbClr val="C0504D">
                        <a:alpha val="20000"/>
                      </a:srgbClr>
                    </a:solidFill>
                  </a:tcPr>
                </a:tc>
                <a:tc>
                  <a:txBody>
                    <a:bodyPr/>
                    <a:lstStyle/>
                    <a:p>
                      <a:pPr marL="0" marR="0" lvl="0" indent="0" algn="l">
                        <a:lnSpc>
                          <a:spcPct val="100000"/>
                        </a:lnSpc>
                        <a:spcBef>
                          <a:spcPts val="0"/>
                        </a:spcBef>
                        <a:spcAft>
                          <a:spcPts val="0"/>
                        </a:spcAft>
                        <a:buClr>
                          <a:srgbClr val="000000"/>
                        </a:buClr>
                        <a:buNone/>
                      </a:pPr>
                      <a:r>
                        <a:rPr lang="en-US" sz="1400" b="0" i="0" u="none" strike="noStrike" noProof="0" dirty="0">
                          <a:solidFill>
                            <a:srgbClr val="000000"/>
                          </a:solidFill>
                          <a:latin typeface="Calibri"/>
                        </a:rPr>
                        <a:t>Work with GP Practices on plans to improve uptake </a:t>
                      </a:r>
                    </a:p>
                    <a:p>
                      <a:pPr marL="0" marR="0" lvl="0" indent="0" algn="l">
                        <a:lnSpc>
                          <a:spcPct val="100000"/>
                        </a:lnSpc>
                        <a:spcBef>
                          <a:spcPts val="0"/>
                        </a:spcBef>
                        <a:spcAft>
                          <a:spcPts val="0"/>
                        </a:spcAft>
                        <a:buNone/>
                      </a:pPr>
                      <a:r>
                        <a:rPr lang="en-US" sz="1400" b="0" i="0" u="none" strike="noStrike" noProof="0" dirty="0">
                          <a:solidFill>
                            <a:srgbClr val="000000"/>
                          </a:solidFill>
                          <a:latin typeface="Calibri"/>
                        </a:rPr>
                        <a:t>Fortnightly Data Quality Meetings in place</a:t>
                      </a:r>
                    </a:p>
                    <a:p>
                      <a:pPr marL="0" marR="0" lvl="0" indent="0" algn="l">
                        <a:lnSpc>
                          <a:spcPct val="100000"/>
                        </a:lnSpc>
                        <a:spcBef>
                          <a:spcPts val="0"/>
                        </a:spcBef>
                        <a:spcAft>
                          <a:spcPts val="0"/>
                        </a:spcAft>
                        <a:buClr>
                          <a:srgbClr val="000000"/>
                        </a:buClr>
                        <a:buNone/>
                      </a:pPr>
                      <a:r>
                        <a:rPr lang="en-US" sz="1400" b="0" i="0" u="none" strike="noStrike" noProof="0" dirty="0">
                          <a:solidFill>
                            <a:srgbClr val="000000"/>
                          </a:solidFill>
                          <a:latin typeface="Calibri"/>
                        </a:rPr>
                        <a:t>Engagement with primary Care  to understand the challenges/barriers and the risk based on equity of uptake to ensure universal offer</a:t>
                      </a:r>
                    </a:p>
                    <a:p>
                      <a:pPr marL="0" marR="0" lvl="0" indent="0" algn="l">
                        <a:lnSpc>
                          <a:spcPct val="100000"/>
                        </a:lnSpc>
                        <a:spcBef>
                          <a:spcPts val="0"/>
                        </a:spcBef>
                        <a:spcAft>
                          <a:spcPts val="0"/>
                        </a:spcAft>
                        <a:buClr>
                          <a:srgbClr val="000000"/>
                        </a:buClr>
                        <a:buNone/>
                      </a:pPr>
                      <a:r>
                        <a:rPr lang="en-US" sz="1400" b="0" i="0" u="none" strike="noStrike" noProof="0" dirty="0">
                          <a:solidFill>
                            <a:srgbClr val="000000"/>
                          </a:solidFill>
                          <a:latin typeface="Calibri"/>
                        </a:rPr>
                        <a:t>Targeted support to reduce the gap we see between uptake across the clusters</a:t>
                      </a:r>
                    </a:p>
                    <a:p>
                      <a:pPr marL="0" marR="0" lvl="0" indent="0" algn="l">
                        <a:lnSpc>
                          <a:spcPct val="100000"/>
                        </a:lnSpc>
                        <a:spcBef>
                          <a:spcPts val="0"/>
                        </a:spcBef>
                        <a:spcAft>
                          <a:spcPts val="0"/>
                        </a:spcAft>
                        <a:buClr>
                          <a:srgbClr val="000000"/>
                        </a:buClr>
                        <a:buNone/>
                      </a:pPr>
                      <a:r>
                        <a:rPr lang="en-US" sz="1400" b="0" i="0" u="none" strike="noStrike" noProof="0" dirty="0">
                          <a:solidFill>
                            <a:srgbClr val="000000"/>
                          </a:solidFill>
                          <a:latin typeface="Calibri"/>
                        </a:rPr>
                        <a:t>Internal and external communications to drive up staff uptake rates</a:t>
                      </a:r>
                      <a:endParaRPr lang="en-GB" sz="1400" dirty="0">
                        <a:solidFill>
                          <a:schemeClr val="tx1"/>
                        </a:solidFill>
                        <a:latin typeface="+mn-lt"/>
                        <a:cs typeface="Arial"/>
                      </a:endParaRPr>
                    </a:p>
                  </a:txBody>
                  <a:tcPr anchor="ctr">
                    <a:solidFill>
                      <a:srgbClr val="9BBB59">
                        <a:alpha val="20000"/>
                      </a:srgbClr>
                    </a:solidFill>
                  </a:tcPr>
                </a:tc>
                <a:extLst>
                  <a:ext uri="{0D108BD9-81ED-4DB2-BD59-A6C34878D82A}">
                    <a16:rowId xmlns:a16="http://schemas.microsoft.com/office/drawing/2014/main" val="2217186711"/>
                  </a:ext>
                </a:extLst>
              </a:tr>
            </a:tbl>
          </a:graphicData>
        </a:graphic>
      </p:graphicFrame>
    </p:spTree>
    <p:extLst>
      <p:ext uri="{BB962C8B-B14F-4D97-AF65-F5344CB8AC3E}">
        <p14:creationId xmlns:p14="http://schemas.microsoft.com/office/powerpoint/2010/main" val="32729371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C13925-5989-4C9C-93D7-A9B83EB0E402}"/>
              </a:ext>
            </a:extLst>
          </p:cNvPr>
          <p:cNvSpPr txBox="1"/>
          <p:nvPr/>
        </p:nvSpPr>
        <p:spPr>
          <a:xfrm>
            <a:off x="0" y="44758"/>
            <a:ext cx="12191999" cy="535531"/>
          </a:xfrm>
          <a:prstGeom prst="rect">
            <a:avLst/>
          </a:prstGeom>
          <a:noFill/>
          <a:ln>
            <a:noFill/>
          </a:ln>
        </p:spPr>
        <p:txBody>
          <a:bodyPr wrap="square" rtlCol="0">
            <a:spAutoFit/>
          </a:bodyPr>
          <a:lstStyle/>
          <a:p>
            <a:pPr lvl="0">
              <a:lnSpc>
                <a:spcPct val="90000"/>
              </a:lnSpc>
              <a:spcBef>
                <a:spcPct val="0"/>
              </a:spcBef>
              <a:defRPr/>
            </a:pPr>
            <a:r>
              <a:rPr lang="en-GB" sz="3200" b="1">
                <a:latin typeface="Arial Black" panose="020B0A04020102020204" pitchFamily="34" charset="0"/>
                <a:ea typeface="Nirmala UI Semilight" panose="020B0402040204020203" pitchFamily="34" charset="0"/>
                <a:cs typeface="Nirmala UI Semilight" panose="020B0402040204020203" pitchFamily="34" charset="0"/>
              </a:rPr>
              <a:t>Risks and Mitigation </a:t>
            </a:r>
          </a:p>
        </p:txBody>
      </p:sp>
      <p:sp>
        <p:nvSpPr>
          <p:cNvPr id="3" name="Rectangle 2">
            <a:extLst>
              <a:ext uri="{FF2B5EF4-FFF2-40B4-BE49-F238E27FC236}">
                <a16:creationId xmlns:a16="http://schemas.microsoft.com/office/drawing/2014/main" id="{E167E779-4AA0-436B-A381-00BCC6EA9B85}"/>
              </a:ext>
            </a:extLst>
          </p:cNvPr>
          <p:cNvSpPr/>
          <p:nvPr/>
        </p:nvSpPr>
        <p:spPr>
          <a:xfrm>
            <a:off x="0" y="512276"/>
            <a:ext cx="12192000" cy="402125"/>
          </a:xfrm>
          <a:prstGeom prst="rect">
            <a:avLst/>
          </a:prstGeom>
          <a:solidFill>
            <a:schemeClr val="accent4">
              <a:lumMod val="60000"/>
              <a:lumOff val="4000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a:solidFill>
                  <a:schemeClr val="tx1"/>
                </a:solidFill>
                <a:latin typeface="Arial" panose="020B0604020202020204" pitchFamily="34" charset="0"/>
                <a:ea typeface="Nirmala UI Semilight" panose="020B0402040204020203" pitchFamily="34" charset="0"/>
                <a:cs typeface="Arial" panose="020B0604020202020204" pitchFamily="34" charset="0"/>
              </a:rPr>
              <a:t>What are the highest risk areas in delivering this winter what mitigating actions are in place?</a:t>
            </a:r>
          </a:p>
        </p:txBody>
      </p:sp>
      <p:graphicFrame>
        <p:nvGraphicFramePr>
          <p:cNvPr id="6" name="Table 6">
            <a:extLst>
              <a:ext uri="{FF2B5EF4-FFF2-40B4-BE49-F238E27FC236}">
                <a16:creationId xmlns:a16="http://schemas.microsoft.com/office/drawing/2014/main" id="{C93F1D06-B49A-4FEF-91B1-6F8C349E92F0}"/>
              </a:ext>
            </a:extLst>
          </p:cNvPr>
          <p:cNvGraphicFramePr>
            <a:graphicFrameLocks noGrp="1"/>
          </p:cNvGraphicFramePr>
          <p:nvPr>
            <p:extLst>
              <p:ext uri="{D42A27DB-BD31-4B8C-83A1-F6EECF244321}">
                <p14:modId xmlns:p14="http://schemas.microsoft.com/office/powerpoint/2010/main" val="98602344"/>
              </p:ext>
            </p:extLst>
          </p:nvPr>
        </p:nvGraphicFramePr>
        <p:xfrm>
          <a:off x="0" y="934497"/>
          <a:ext cx="12192000" cy="5425440"/>
        </p:xfrm>
        <a:graphic>
          <a:graphicData uri="http://schemas.openxmlformats.org/drawingml/2006/table">
            <a:tbl>
              <a:tblPr firstRow="1" bandRow="1">
                <a:tableStyleId>{5C22544A-7EE6-4342-B048-85BDC9FD1C3A}</a:tableStyleId>
              </a:tblPr>
              <a:tblGrid>
                <a:gridCol w="3084163">
                  <a:extLst>
                    <a:ext uri="{9D8B030D-6E8A-4147-A177-3AD203B41FA5}">
                      <a16:colId xmlns:a16="http://schemas.microsoft.com/office/drawing/2014/main" val="170023110"/>
                    </a:ext>
                  </a:extLst>
                </a:gridCol>
                <a:gridCol w="9107837">
                  <a:extLst>
                    <a:ext uri="{9D8B030D-6E8A-4147-A177-3AD203B41FA5}">
                      <a16:colId xmlns:a16="http://schemas.microsoft.com/office/drawing/2014/main" val="556659038"/>
                    </a:ext>
                  </a:extLst>
                </a:gridCol>
              </a:tblGrid>
              <a:tr h="331758">
                <a:tc>
                  <a:txBody>
                    <a:bodyPr/>
                    <a:lstStyle/>
                    <a:p>
                      <a:pPr algn="ctr"/>
                      <a:r>
                        <a:rPr lang="en-GB" sz="2000">
                          <a:latin typeface="+mn-lt"/>
                        </a:rPr>
                        <a:t>Risk</a:t>
                      </a:r>
                    </a:p>
                  </a:txBody>
                  <a:tcPr anchor="ctr">
                    <a:solidFill>
                      <a:srgbClr val="C0504D"/>
                    </a:solidFill>
                  </a:tcPr>
                </a:tc>
                <a:tc>
                  <a:txBody>
                    <a:bodyPr/>
                    <a:lstStyle/>
                    <a:p>
                      <a:pPr algn="ctr"/>
                      <a:r>
                        <a:rPr lang="en-GB" sz="2000">
                          <a:latin typeface="+mn-lt"/>
                        </a:rPr>
                        <a:t>Mitigation</a:t>
                      </a:r>
                    </a:p>
                  </a:txBody>
                  <a:tcPr anchor="ctr">
                    <a:solidFill>
                      <a:srgbClr val="9BBB59"/>
                    </a:solidFill>
                  </a:tcPr>
                </a:tc>
                <a:extLst>
                  <a:ext uri="{0D108BD9-81ED-4DB2-BD59-A6C34878D82A}">
                    <a16:rowId xmlns:a16="http://schemas.microsoft.com/office/drawing/2014/main" val="4221525322"/>
                  </a:ext>
                </a:extLst>
              </a:tr>
              <a:tr h="241278">
                <a:tc>
                  <a:txBody>
                    <a:bodyPr/>
                    <a:lstStyle/>
                    <a:p>
                      <a:pPr marL="93345" indent="0" algn="l" fontAlgn="t"/>
                      <a:r>
                        <a:rPr lang="en-GB" sz="1400" b="0" i="0" u="none" strike="noStrike" dirty="0">
                          <a:solidFill>
                            <a:schemeClr val="tx1"/>
                          </a:solidFill>
                          <a:effectLst/>
                          <a:latin typeface="+mn-lt"/>
                          <a:cs typeface="Arial"/>
                        </a:rPr>
                        <a:t>Impact of mass unemployment events from Tata Steel on service demand over winter</a:t>
                      </a:r>
                    </a:p>
                  </a:txBody>
                  <a:tcPr marL="0" marR="0" marT="0" marB="0" anchor="ctr">
                    <a:solidFill>
                      <a:srgbClr val="C0504D">
                        <a:alpha val="20000"/>
                      </a:srgb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aseline="0">
                          <a:solidFill>
                            <a:schemeClr val="tx1"/>
                          </a:solidFill>
                          <a:latin typeface="+mn-lt"/>
                          <a:cs typeface="Arial"/>
                        </a:rPr>
                        <a:t>Work is being driven through the PSBs . Steering group in place. Discussion on-going with central government regarding support package for the local community. Third sector business case in developed to increase third sector support provisions specifically around food banks, domestic abuse charities and cost of living/ employment support. </a:t>
                      </a:r>
                    </a:p>
                  </a:txBody>
                  <a:tcPr anchor="ctr">
                    <a:solidFill>
                      <a:srgbClr val="9BBB59">
                        <a:alpha val="20000"/>
                      </a:srgbClr>
                    </a:solidFill>
                  </a:tcPr>
                </a:tc>
                <a:extLst>
                  <a:ext uri="{0D108BD9-81ED-4DB2-BD59-A6C34878D82A}">
                    <a16:rowId xmlns:a16="http://schemas.microsoft.com/office/drawing/2014/main" val="3440538032"/>
                  </a:ext>
                </a:extLst>
              </a:tr>
              <a:tr h="542877">
                <a:tc>
                  <a:txBody>
                    <a:bodyPr/>
                    <a:lstStyle/>
                    <a:p>
                      <a:pPr marL="93345" indent="0" algn="l" fontAlgn="t"/>
                      <a:r>
                        <a:rPr lang="en-GB" sz="1400" b="0" i="0" u="none" strike="noStrike">
                          <a:solidFill>
                            <a:schemeClr val="tx1"/>
                          </a:solidFill>
                          <a:effectLst/>
                          <a:latin typeface="+mn-lt"/>
                          <a:cs typeface="Arial"/>
                        </a:rPr>
                        <a:t>Unpaid Carers</a:t>
                      </a:r>
                    </a:p>
                  </a:txBody>
                  <a:tcPr marL="0" marR="0" marT="0" marB="0" anchor="ctr">
                    <a:solidFill>
                      <a:srgbClr val="C0504D">
                        <a:alpha val="20000"/>
                      </a:srgbClr>
                    </a:solidFill>
                  </a:tcPr>
                </a:tc>
                <a:tc>
                  <a:txBody>
                    <a:bodyPr/>
                    <a:lstStyle/>
                    <a:p>
                      <a:r>
                        <a:rPr lang="en-GB" sz="1400" b="1" kern="1200">
                          <a:solidFill>
                            <a:schemeClr val="dk1"/>
                          </a:solidFill>
                          <a:effectLst/>
                          <a:latin typeface="+mn-lt"/>
                          <a:ea typeface="+mn-ea"/>
                          <a:cs typeface="+mn-cs"/>
                        </a:rPr>
                        <a:t>Health Issues</a:t>
                      </a:r>
                      <a:r>
                        <a:rPr lang="en-GB" sz="1400" kern="1200">
                          <a:solidFill>
                            <a:schemeClr val="dk1"/>
                          </a:solidFill>
                          <a:effectLst/>
                          <a:latin typeface="+mn-lt"/>
                          <a:ea typeface="+mn-ea"/>
                          <a:cs typeface="+mn-cs"/>
                        </a:rPr>
                        <a:t>: Physical and mental health can worsen due to caregiving demands; </a:t>
                      </a:r>
                      <a:r>
                        <a:rPr lang="en-GB" sz="1400" b="1" kern="1200">
                          <a:solidFill>
                            <a:schemeClr val="dk1"/>
                          </a:solidFill>
                          <a:effectLst/>
                          <a:latin typeface="+mn-lt"/>
                          <a:ea typeface="+mn-ea"/>
                          <a:cs typeface="+mn-cs"/>
                        </a:rPr>
                        <a:t>Financial Strain</a:t>
                      </a:r>
                      <a:r>
                        <a:rPr lang="en-GB" sz="1400" kern="1200">
                          <a:solidFill>
                            <a:schemeClr val="dk1"/>
                          </a:solidFill>
                          <a:effectLst/>
                          <a:latin typeface="+mn-lt"/>
                          <a:ea typeface="+mn-ea"/>
                          <a:cs typeface="+mn-cs"/>
                        </a:rPr>
                        <a:t>: Rising costs, especially for heating, add financial pressure; </a:t>
                      </a:r>
                      <a:r>
                        <a:rPr lang="en-GB" sz="1400" b="1" kern="1200">
                          <a:solidFill>
                            <a:schemeClr val="dk1"/>
                          </a:solidFill>
                          <a:effectLst/>
                          <a:latin typeface="+mn-lt"/>
                          <a:ea typeface="+mn-ea"/>
                          <a:cs typeface="+mn-cs"/>
                        </a:rPr>
                        <a:t>Isolation</a:t>
                      </a:r>
                      <a:r>
                        <a:rPr lang="en-GB" sz="1400" kern="1200">
                          <a:solidFill>
                            <a:schemeClr val="dk1"/>
                          </a:solidFill>
                          <a:effectLst/>
                          <a:latin typeface="+mn-lt"/>
                          <a:ea typeface="+mn-ea"/>
                          <a:cs typeface="+mn-cs"/>
                        </a:rPr>
                        <a:t>: Winter can increase feelings of loneliness and depression; </a:t>
                      </a:r>
                      <a:r>
                        <a:rPr lang="en-GB" sz="1400" b="1" kern="1200">
                          <a:solidFill>
                            <a:schemeClr val="dk1"/>
                          </a:solidFill>
                          <a:effectLst/>
                          <a:latin typeface="+mn-lt"/>
                          <a:ea typeface="+mn-ea"/>
                          <a:cs typeface="+mn-cs"/>
                        </a:rPr>
                        <a:t>Lack of Support</a:t>
                      </a:r>
                      <a:r>
                        <a:rPr lang="en-GB" sz="1400" kern="1200">
                          <a:solidFill>
                            <a:schemeClr val="dk1"/>
                          </a:solidFill>
                          <a:effectLst/>
                          <a:latin typeface="+mn-lt"/>
                          <a:ea typeface="+mn-ea"/>
                          <a:cs typeface="+mn-cs"/>
                        </a:rPr>
                        <a:t>: Insufficient social care services can lead to burnout; </a:t>
                      </a:r>
                      <a:r>
                        <a:rPr lang="en-GB" sz="1400" b="1" kern="1200">
                          <a:solidFill>
                            <a:schemeClr val="dk1"/>
                          </a:solidFill>
                          <a:effectLst/>
                          <a:latin typeface="+mn-lt"/>
                          <a:ea typeface="+mn-ea"/>
                          <a:cs typeface="+mn-cs"/>
                        </a:rPr>
                        <a:t>Higher Care Demands</a:t>
                      </a:r>
                      <a:r>
                        <a:rPr lang="en-GB" sz="1400" kern="1200">
                          <a:solidFill>
                            <a:schemeClr val="dk1"/>
                          </a:solidFill>
                          <a:effectLst/>
                          <a:latin typeface="+mn-lt"/>
                          <a:ea typeface="+mn-ea"/>
                          <a:cs typeface="+mn-cs"/>
                        </a:rPr>
                        <a:t>: Winter illnesses can increase the need for care.</a:t>
                      </a:r>
                    </a:p>
                  </a:txBody>
                  <a:tcPr anchor="ctr">
                    <a:solidFill>
                      <a:srgbClr val="9BBB59">
                        <a:alpha val="20000"/>
                      </a:srgbClr>
                    </a:solidFill>
                  </a:tcPr>
                </a:tc>
                <a:extLst>
                  <a:ext uri="{0D108BD9-81ED-4DB2-BD59-A6C34878D82A}">
                    <a16:rowId xmlns:a16="http://schemas.microsoft.com/office/drawing/2014/main" val="2130664680"/>
                  </a:ext>
                </a:extLst>
              </a:tr>
              <a:tr h="392077">
                <a:tc>
                  <a:txBody>
                    <a:bodyPr/>
                    <a:lstStyle/>
                    <a:p>
                      <a:pPr marL="93345" indent="0" algn="l" fontAlgn="t"/>
                      <a:r>
                        <a:rPr lang="en-GB" sz="1400" b="0" kern="1200" dirty="0">
                          <a:solidFill>
                            <a:schemeClr val="dk1"/>
                          </a:solidFill>
                          <a:effectLst/>
                          <a:latin typeface="+mn-lt"/>
                          <a:ea typeface="+mn-ea"/>
                          <a:cs typeface="+mn-cs"/>
                        </a:rPr>
                        <a:t>Well-being and Mental Health </a:t>
                      </a:r>
                      <a:endParaRPr lang="en-GB" sz="1400" b="0" i="0" u="none" strike="noStrike" dirty="0">
                        <a:solidFill>
                          <a:schemeClr val="tx1"/>
                        </a:solidFill>
                        <a:effectLst/>
                        <a:latin typeface="+mn-lt"/>
                        <a:cs typeface="Arial" panose="020B0604020202020204" pitchFamily="34" charset="0"/>
                      </a:endParaRPr>
                    </a:p>
                  </a:txBody>
                  <a:tcPr marL="0" marR="0" marT="0" marB="0" anchor="ctr">
                    <a:solidFill>
                      <a:srgbClr val="C0504D">
                        <a:alpha val="20000"/>
                      </a:srgbClr>
                    </a:solidFill>
                  </a:tcPr>
                </a:tc>
                <a:tc>
                  <a:txBody>
                    <a:bodyPr/>
                    <a:lstStyle/>
                    <a:p>
                      <a:r>
                        <a:rPr lang="en-GB" sz="1400" b="1" kern="1200">
                          <a:solidFill>
                            <a:schemeClr val="dk1"/>
                          </a:solidFill>
                          <a:effectLst/>
                          <a:latin typeface="+mn-lt"/>
                          <a:ea typeface="+mn-ea"/>
                          <a:cs typeface="+mn-cs"/>
                        </a:rPr>
                        <a:t>Isolation</a:t>
                      </a:r>
                      <a:r>
                        <a:rPr lang="en-GB" sz="1400" kern="1200">
                          <a:solidFill>
                            <a:schemeClr val="dk1"/>
                          </a:solidFill>
                          <a:effectLst/>
                          <a:latin typeface="+mn-lt"/>
                          <a:ea typeface="+mn-ea"/>
                          <a:cs typeface="+mn-cs"/>
                        </a:rPr>
                        <a:t>: Increased loneliness and less social interaction; </a:t>
                      </a:r>
                      <a:r>
                        <a:rPr lang="en-GB" sz="1400" b="1" kern="1200">
                          <a:solidFill>
                            <a:schemeClr val="dk1"/>
                          </a:solidFill>
                          <a:effectLst/>
                          <a:latin typeface="+mn-lt"/>
                          <a:ea typeface="+mn-ea"/>
                          <a:cs typeface="+mn-cs"/>
                        </a:rPr>
                        <a:t>Financial Stress</a:t>
                      </a:r>
                      <a:r>
                        <a:rPr lang="en-GB" sz="1400" kern="1200">
                          <a:solidFill>
                            <a:schemeClr val="dk1"/>
                          </a:solidFill>
                          <a:effectLst/>
                          <a:latin typeface="+mn-lt"/>
                          <a:ea typeface="+mn-ea"/>
                          <a:cs typeface="+mn-cs"/>
                        </a:rPr>
                        <a:t>: Higher heating bills and holiday costs; </a:t>
                      </a:r>
                      <a:r>
                        <a:rPr lang="en-GB" sz="1400" b="1" kern="1200">
                          <a:solidFill>
                            <a:schemeClr val="dk1"/>
                          </a:solidFill>
                          <a:effectLst/>
                          <a:latin typeface="+mn-lt"/>
                          <a:ea typeface="+mn-ea"/>
                          <a:cs typeface="+mn-cs"/>
                        </a:rPr>
                        <a:t>Health Issues</a:t>
                      </a:r>
                      <a:r>
                        <a:rPr lang="en-GB" sz="1400" kern="1200">
                          <a:solidFill>
                            <a:schemeClr val="dk1"/>
                          </a:solidFill>
                          <a:effectLst/>
                          <a:latin typeface="+mn-lt"/>
                          <a:ea typeface="+mn-ea"/>
                          <a:cs typeface="+mn-cs"/>
                        </a:rPr>
                        <a:t>: Cold weather can worsen health conditions and increase illness; </a:t>
                      </a:r>
                      <a:r>
                        <a:rPr lang="en-GB" sz="1400" b="1" kern="1200">
                          <a:solidFill>
                            <a:schemeClr val="dk1"/>
                          </a:solidFill>
                          <a:effectLst/>
                          <a:latin typeface="+mn-lt"/>
                          <a:ea typeface="+mn-ea"/>
                          <a:cs typeface="+mn-cs"/>
                        </a:rPr>
                        <a:t>Seasonal Affective Disorder (SAD</a:t>
                      </a:r>
                      <a:r>
                        <a:rPr lang="en-GB" sz="1400" kern="1200">
                          <a:solidFill>
                            <a:schemeClr val="dk1"/>
                          </a:solidFill>
                          <a:effectLst/>
                          <a:latin typeface="+mn-lt"/>
                          <a:ea typeface="+mn-ea"/>
                          <a:cs typeface="+mn-cs"/>
                        </a:rPr>
                        <a:t>): Depression due to less sunlight; L</a:t>
                      </a:r>
                      <a:r>
                        <a:rPr lang="en-GB" sz="1400" b="1" kern="1200">
                          <a:solidFill>
                            <a:schemeClr val="dk1"/>
                          </a:solidFill>
                          <a:effectLst/>
                          <a:latin typeface="+mn-lt"/>
                          <a:ea typeface="+mn-ea"/>
                          <a:cs typeface="+mn-cs"/>
                        </a:rPr>
                        <a:t>ess Physical Activity</a:t>
                      </a:r>
                      <a:r>
                        <a:rPr lang="en-GB" sz="1400" kern="1200">
                          <a:solidFill>
                            <a:schemeClr val="dk1"/>
                          </a:solidFill>
                          <a:effectLst/>
                          <a:latin typeface="+mn-lt"/>
                          <a:ea typeface="+mn-ea"/>
                          <a:cs typeface="+mn-cs"/>
                        </a:rPr>
                        <a:t>: Reduced exercise and outdoor time</a:t>
                      </a:r>
                    </a:p>
                  </a:txBody>
                  <a:tcPr anchor="ctr">
                    <a:solidFill>
                      <a:srgbClr val="9BBB59">
                        <a:alpha val="20000"/>
                      </a:srgbClr>
                    </a:solidFill>
                  </a:tcPr>
                </a:tc>
                <a:extLst>
                  <a:ext uri="{0D108BD9-81ED-4DB2-BD59-A6C34878D82A}">
                    <a16:rowId xmlns:a16="http://schemas.microsoft.com/office/drawing/2014/main" val="1896864100"/>
                  </a:ext>
                </a:extLst>
              </a:tr>
              <a:tr h="392077">
                <a:tc>
                  <a:txBody>
                    <a:bodyPr/>
                    <a:lstStyle/>
                    <a:p>
                      <a:pPr marL="93345" indent="0" algn="l" fontAlgn="t"/>
                      <a:r>
                        <a:rPr lang="en-GB" sz="1400" b="0" kern="1200">
                          <a:solidFill>
                            <a:schemeClr val="dk1"/>
                          </a:solidFill>
                          <a:effectLst/>
                          <a:latin typeface="+mn-lt"/>
                          <a:ea typeface="+mn-ea"/>
                          <a:cs typeface="+mn-cs"/>
                        </a:rPr>
                        <a:t>Learning Disabilities</a:t>
                      </a:r>
                      <a:endParaRPr lang="en-GB" sz="1400" b="0" i="0" u="none" strike="noStrike">
                        <a:solidFill>
                          <a:schemeClr val="tx1"/>
                        </a:solidFill>
                        <a:effectLst/>
                        <a:latin typeface="+mn-lt"/>
                        <a:cs typeface="Arial" panose="020B0604020202020204" pitchFamily="34" charset="0"/>
                      </a:endParaRPr>
                    </a:p>
                  </a:txBody>
                  <a:tcPr marL="0" marR="0" marT="0" marB="0" anchor="ctr">
                    <a:solidFill>
                      <a:srgbClr val="C0504D">
                        <a:alpha val="20000"/>
                      </a:srgbClr>
                    </a:solidFill>
                  </a:tcPr>
                </a:tc>
                <a:tc>
                  <a:txBody>
                    <a:bodyPr/>
                    <a:lstStyle/>
                    <a:p>
                      <a:r>
                        <a:rPr lang="en-GB" sz="1400" b="1" kern="1200">
                          <a:solidFill>
                            <a:schemeClr val="dk1"/>
                          </a:solidFill>
                          <a:effectLst/>
                          <a:latin typeface="+mn-lt"/>
                          <a:ea typeface="+mn-ea"/>
                          <a:cs typeface="+mn-cs"/>
                        </a:rPr>
                        <a:t>Health Issues</a:t>
                      </a:r>
                      <a:r>
                        <a:rPr lang="en-GB" sz="1400" kern="1200">
                          <a:solidFill>
                            <a:schemeClr val="dk1"/>
                          </a:solidFill>
                          <a:effectLst/>
                          <a:latin typeface="+mn-lt"/>
                          <a:ea typeface="+mn-ea"/>
                          <a:cs typeface="+mn-cs"/>
                        </a:rPr>
                        <a:t>: Higher risk of respiratory illnesses; </a:t>
                      </a:r>
                      <a:r>
                        <a:rPr lang="en-GB" sz="1400" b="1" kern="1200">
                          <a:solidFill>
                            <a:schemeClr val="dk1"/>
                          </a:solidFill>
                          <a:effectLst/>
                          <a:latin typeface="+mn-lt"/>
                          <a:ea typeface="+mn-ea"/>
                          <a:cs typeface="+mn-cs"/>
                        </a:rPr>
                        <a:t>Isolation</a:t>
                      </a:r>
                      <a:r>
                        <a:rPr lang="en-GB" sz="1400" kern="1200">
                          <a:solidFill>
                            <a:schemeClr val="dk1"/>
                          </a:solidFill>
                          <a:effectLst/>
                          <a:latin typeface="+mn-lt"/>
                          <a:ea typeface="+mn-ea"/>
                          <a:cs typeface="+mn-cs"/>
                        </a:rPr>
                        <a:t>: Increased loneliness and mental health challenges; </a:t>
                      </a:r>
                      <a:r>
                        <a:rPr lang="en-GB" sz="1400" b="1" kern="1200">
                          <a:solidFill>
                            <a:schemeClr val="dk1"/>
                          </a:solidFill>
                          <a:effectLst/>
                          <a:latin typeface="+mn-lt"/>
                          <a:ea typeface="+mn-ea"/>
                          <a:cs typeface="+mn-cs"/>
                        </a:rPr>
                        <a:t>Service Access</a:t>
                      </a:r>
                      <a:r>
                        <a:rPr lang="en-GB" sz="1400" kern="1200">
                          <a:solidFill>
                            <a:schemeClr val="dk1"/>
                          </a:solidFill>
                          <a:effectLst/>
                          <a:latin typeface="+mn-lt"/>
                          <a:ea typeface="+mn-ea"/>
                          <a:cs typeface="+mn-cs"/>
                        </a:rPr>
                        <a:t>: Difficulty accessing healthcare and support; </a:t>
                      </a:r>
                      <a:r>
                        <a:rPr lang="en-GB" sz="1400" b="1" kern="1200">
                          <a:solidFill>
                            <a:schemeClr val="dk1"/>
                          </a:solidFill>
                          <a:effectLst/>
                          <a:latin typeface="+mn-lt"/>
                          <a:ea typeface="+mn-ea"/>
                          <a:cs typeface="+mn-cs"/>
                        </a:rPr>
                        <a:t>Financial Strain</a:t>
                      </a:r>
                      <a:r>
                        <a:rPr lang="en-GB" sz="1400" kern="1200">
                          <a:solidFill>
                            <a:schemeClr val="dk1"/>
                          </a:solidFill>
                          <a:effectLst/>
                          <a:latin typeface="+mn-lt"/>
                          <a:ea typeface="+mn-ea"/>
                          <a:cs typeface="+mn-cs"/>
                        </a:rPr>
                        <a:t>: Higher heating and winter costs; </a:t>
                      </a:r>
                      <a:r>
                        <a:rPr lang="en-GB" sz="1400" b="1" kern="1200">
                          <a:solidFill>
                            <a:schemeClr val="dk1"/>
                          </a:solidFill>
                          <a:effectLst/>
                          <a:latin typeface="+mn-lt"/>
                          <a:ea typeface="+mn-ea"/>
                          <a:cs typeface="+mn-cs"/>
                        </a:rPr>
                        <a:t>Safety</a:t>
                      </a:r>
                      <a:r>
                        <a:rPr lang="en-GB" sz="1400" kern="1200">
                          <a:solidFill>
                            <a:schemeClr val="dk1"/>
                          </a:solidFill>
                          <a:effectLst/>
                          <a:latin typeface="+mn-lt"/>
                          <a:ea typeface="+mn-ea"/>
                          <a:cs typeface="+mn-cs"/>
                        </a:rPr>
                        <a:t>: Greater risk of falls and injuries.</a:t>
                      </a:r>
                    </a:p>
                  </a:txBody>
                  <a:tcPr>
                    <a:solidFill>
                      <a:srgbClr val="9BBB59">
                        <a:alpha val="20000"/>
                      </a:srgbClr>
                    </a:solidFill>
                  </a:tcPr>
                </a:tc>
                <a:extLst>
                  <a:ext uri="{0D108BD9-81ED-4DB2-BD59-A6C34878D82A}">
                    <a16:rowId xmlns:a16="http://schemas.microsoft.com/office/drawing/2014/main" val="96834016"/>
                  </a:ext>
                </a:extLst>
              </a:tr>
              <a:tr h="693676">
                <a:tc>
                  <a:txBody>
                    <a:bodyPr/>
                    <a:lstStyle/>
                    <a:p>
                      <a:pPr marL="93345" indent="0" algn="l" fontAlgn="t"/>
                      <a:r>
                        <a:rPr lang="en-GB" sz="1400" b="0" i="0" u="none" strike="noStrike">
                          <a:solidFill>
                            <a:schemeClr val="tx1"/>
                          </a:solidFill>
                          <a:effectLst/>
                          <a:latin typeface="+mn-lt"/>
                          <a:cs typeface="Arial"/>
                        </a:rPr>
                        <a:t>Dementia</a:t>
                      </a:r>
                    </a:p>
                  </a:txBody>
                  <a:tcPr marL="0" marR="0" marT="0" marB="0" anchor="ctr">
                    <a:solidFill>
                      <a:srgbClr val="C0504D">
                        <a:alpha val="20000"/>
                      </a:srgb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400" b="1" kern="1200">
                          <a:solidFill>
                            <a:schemeClr val="dk1"/>
                          </a:solidFill>
                          <a:effectLst/>
                          <a:latin typeface="+mn-lt"/>
                          <a:ea typeface="+mn-ea"/>
                          <a:cs typeface="+mn-cs"/>
                        </a:rPr>
                        <a:t>Health</a:t>
                      </a:r>
                      <a:r>
                        <a:rPr lang="en-GB" sz="1400" kern="1200">
                          <a:solidFill>
                            <a:schemeClr val="dk1"/>
                          </a:solidFill>
                          <a:effectLst/>
                          <a:latin typeface="+mn-lt"/>
                          <a:ea typeface="+mn-ea"/>
                          <a:cs typeface="+mn-cs"/>
                        </a:rPr>
                        <a:t> </a:t>
                      </a:r>
                      <a:r>
                        <a:rPr lang="en-GB" sz="1400" b="1" kern="1200">
                          <a:solidFill>
                            <a:schemeClr val="dk1"/>
                          </a:solidFill>
                          <a:effectLst/>
                          <a:latin typeface="+mn-lt"/>
                          <a:ea typeface="+mn-ea"/>
                          <a:cs typeface="+mn-cs"/>
                        </a:rPr>
                        <a:t>Issues</a:t>
                      </a:r>
                      <a:r>
                        <a:rPr lang="en-GB" sz="1400" kern="1200">
                          <a:solidFill>
                            <a:schemeClr val="dk1"/>
                          </a:solidFill>
                          <a:effectLst/>
                          <a:latin typeface="+mn-lt"/>
                          <a:ea typeface="+mn-ea"/>
                          <a:cs typeface="+mn-cs"/>
                        </a:rPr>
                        <a:t>: They may not recognize or communicate that they are cold, increasing the risk of hypothermia; </a:t>
                      </a:r>
                      <a:r>
                        <a:rPr lang="en-GB" sz="1400" b="1" kern="1200">
                          <a:solidFill>
                            <a:schemeClr val="dk1"/>
                          </a:solidFill>
                          <a:effectLst/>
                          <a:latin typeface="+mn-lt"/>
                          <a:ea typeface="+mn-ea"/>
                          <a:cs typeface="+mn-cs"/>
                        </a:rPr>
                        <a:t>Isolation</a:t>
                      </a:r>
                      <a:r>
                        <a:rPr lang="en-GB" sz="1400" kern="1200">
                          <a:solidFill>
                            <a:schemeClr val="dk1"/>
                          </a:solidFill>
                          <a:effectLst/>
                          <a:latin typeface="+mn-lt"/>
                          <a:ea typeface="+mn-ea"/>
                          <a:cs typeface="+mn-cs"/>
                        </a:rPr>
                        <a:t>: Cold weather can limit social interactions, leading to increased loneliness and anxiety; </a:t>
                      </a:r>
                      <a:r>
                        <a:rPr lang="en-GB" sz="1400" b="1" kern="1200">
                          <a:solidFill>
                            <a:schemeClr val="dk1"/>
                          </a:solidFill>
                          <a:effectLst/>
                          <a:latin typeface="+mn-lt"/>
                          <a:ea typeface="+mn-ea"/>
                          <a:cs typeface="+mn-cs"/>
                        </a:rPr>
                        <a:t>Access to Services</a:t>
                      </a:r>
                      <a:r>
                        <a:rPr lang="en-GB" sz="1400" kern="1200">
                          <a:solidFill>
                            <a:schemeClr val="dk1"/>
                          </a:solidFill>
                          <a:effectLst/>
                          <a:latin typeface="+mn-lt"/>
                          <a:ea typeface="+mn-ea"/>
                          <a:cs typeface="+mn-cs"/>
                        </a:rPr>
                        <a:t>: Winter weather can make it harder to access healthcare and support services; </a:t>
                      </a:r>
                      <a:r>
                        <a:rPr lang="en-GB" sz="1400" b="1" kern="1200">
                          <a:solidFill>
                            <a:schemeClr val="dk1"/>
                          </a:solidFill>
                          <a:effectLst/>
                          <a:latin typeface="+mn-lt"/>
                          <a:ea typeface="+mn-ea"/>
                          <a:cs typeface="+mn-cs"/>
                        </a:rPr>
                        <a:t>Worsening</a:t>
                      </a:r>
                      <a:r>
                        <a:rPr lang="en-GB" sz="1400" kern="1200">
                          <a:solidFill>
                            <a:schemeClr val="dk1"/>
                          </a:solidFill>
                          <a:effectLst/>
                          <a:latin typeface="+mn-lt"/>
                          <a:ea typeface="+mn-ea"/>
                          <a:cs typeface="+mn-cs"/>
                        </a:rPr>
                        <a:t> </a:t>
                      </a:r>
                      <a:r>
                        <a:rPr lang="en-GB" sz="1400" b="1" kern="1200">
                          <a:solidFill>
                            <a:schemeClr val="dk1"/>
                          </a:solidFill>
                          <a:effectLst/>
                          <a:latin typeface="+mn-lt"/>
                          <a:ea typeface="+mn-ea"/>
                          <a:cs typeface="+mn-cs"/>
                        </a:rPr>
                        <a:t>Symptoms</a:t>
                      </a:r>
                      <a:r>
                        <a:rPr lang="en-GB" sz="1400" kern="1200">
                          <a:solidFill>
                            <a:schemeClr val="dk1"/>
                          </a:solidFill>
                          <a:effectLst/>
                          <a:latin typeface="+mn-lt"/>
                          <a:ea typeface="+mn-ea"/>
                          <a:cs typeface="+mn-cs"/>
                        </a:rPr>
                        <a:t>: Shorter days and less sunlight can exacerbate symptoms like sundowning and Seasonal Affective Disorder (SAD); </a:t>
                      </a:r>
                      <a:r>
                        <a:rPr lang="en-GB" sz="1400" b="1" kern="1200">
                          <a:solidFill>
                            <a:schemeClr val="dk1"/>
                          </a:solidFill>
                          <a:effectLst/>
                          <a:latin typeface="+mn-lt"/>
                          <a:ea typeface="+mn-ea"/>
                          <a:cs typeface="+mn-cs"/>
                        </a:rPr>
                        <a:t>Safety</a:t>
                      </a:r>
                      <a:r>
                        <a:rPr lang="en-GB" sz="1400" kern="1200">
                          <a:solidFill>
                            <a:schemeClr val="dk1"/>
                          </a:solidFill>
                          <a:effectLst/>
                          <a:latin typeface="+mn-lt"/>
                          <a:ea typeface="+mn-ea"/>
                          <a:cs typeface="+mn-cs"/>
                        </a:rPr>
                        <a:t> </a:t>
                      </a:r>
                      <a:r>
                        <a:rPr lang="en-GB" sz="1400" b="1" kern="1200">
                          <a:solidFill>
                            <a:schemeClr val="dk1"/>
                          </a:solidFill>
                          <a:effectLst/>
                          <a:latin typeface="+mn-lt"/>
                          <a:ea typeface="+mn-ea"/>
                          <a:cs typeface="+mn-cs"/>
                        </a:rPr>
                        <a:t>Concerns</a:t>
                      </a:r>
                      <a:r>
                        <a:rPr lang="en-GB" sz="1400" kern="1200">
                          <a:solidFill>
                            <a:schemeClr val="dk1"/>
                          </a:solidFill>
                          <a:effectLst/>
                          <a:latin typeface="+mn-lt"/>
                          <a:ea typeface="+mn-ea"/>
                          <a:cs typeface="+mn-cs"/>
                        </a:rPr>
                        <a:t>: There is a higher risk of falls and injuries due to icy condition</a:t>
                      </a:r>
                    </a:p>
                  </a:txBody>
                  <a:tcPr>
                    <a:solidFill>
                      <a:srgbClr val="9BBB59">
                        <a:alpha val="20000"/>
                      </a:srgbClr>
                    </a:solidFill>
                  </a:tcPr>
                </a:tc>
                <a:extLst>
                  <a:ext uri="{0D108BD9-81ED-4DB2-BD59-A6C34878D82A}">
                    <a16:rowId xmlns:a16="http://schemas.microsoft.com/office/drawing/2014/main" val="1192024224"/>
                  </a:ext>
                </a:extLst>
              </a:tr>
              <a:tr h="588116">
                <a:tc>
                  <a:txBody>
                    <a:bodyPr/>
                    <a:lstStyle/>
                    <a:p>
                      <a:pPr marL="93345" indent="0" algn="l" fontAlgn="t"/>
                      <a:r>
                        <a:rPr lang="en-GB" sz="1400" b="0" i="0" u="none" strike="noStrike">
                          <a:solidFill>
                            <a:schemeClr val="tx1"/>
                          </a:solidFill>
                          <a:effectLst/>
                          <a:latin typeface="+mn-lt"/>
                          <a:cs typeface="Arial"/>
                        </a:rPr>
                        <a:t>Children and Young People</a:t>
                      </a:r>
                    </a:p>
                  </a:txBody>
                  <a:tcPr marL="0" marR="0" marT="0" marB="0" anchor="ctr">
                    <a:solidFill>
                      <a:srgbClr val="C0504D">
                        <a:alpha val="20000"/>
                      </a:srgbClr>
                    </a:solidFill>
                  </a:tcPr>
                </a:tc>
                <a:tc>
                  <a:txBody>
                    <a:bodyPr/>
                    <a:lstStyle/>
                    <a:p>
                      <a:r>
                        <a:rPr lang="en-GB" sz="1400" kern="1200" dirty="0">
                          <a:solidFill>
                            <a:schemeClr val="dk1"/>
                          </a:solidFill>
                          <a:effectLst/>
                          <a:latin typeface="+mn-lt"/>
                          <a:ea typeface="+mn-ea"/>
                          <a:cs typeface="+mn-cs"/>
                        </a:rPr>
                        <a:t>Health Issues: Increased risk of respiratory infections and skin conditions like eczema due to cold weather; Mental Health: Shorter days and less outdoor activity can lead to anxiety and depression; Isolation: Cold weather can limit social interactions and outdoor play, impacting their social development; Safety Concerns: Higher risk of falls and injuries due to icy conditions; Financial Strain: Families may struggle with higher heating costs, affecting overall wellbeing.</a:t>
                      </a:r>
                    </a:p>
                  </a:txBody>
                  <a:tcPr>
                    <a:solidFill>
                      <a:srgbClr val="9BBB59">
                        <a:alpha val="20000"/>
                      </a:srgbClr>
                    </a:solidFill>
                  </a:tcPr>
                </a:tc>
                <a:extLst>
                  <a:ext uri="{0D108BD9-81ED-4DB2-BD59-A6C34878D82A}">
                    <a16:rowId xmlns:a16="http://schemas.microsoft.com/office/drawing/2014/main" val="1601515784"/>
                  </a:ext>
                </a:extLst>
              </a:tr>
            </a:tbl>
          </a:graphicData>
        </a:graphic>
      </p:graphicFrame>
    </p:spTree>
    <p:extLst>
      <p:ext uri="{BB962C8B-B14F-4D97-AF65-F5344CB8AC3E}">
        <p14:creationId xmlns:p14="http://schemas.microsoft.com/office/powerpoint/2010/main" val="23316765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C13925-5989-4C9C-93D7-A9B83EB0E402}"/>
              </a:ext>
            </a:extLst>
          </p:cNvPr>
          <p:cNvSpPr txBox="1"/>
          <p:nvPr/>
        </p:nvSpPr>
        <p:spPr>
          <a:xfrm>
            <a:off x="0" y="44758"/>
            <a:ext cx="12191999" cy="535531"/>
          </a:xfrm>
          <a:prstGeom prst="rect">
            <a:avLst/>
          </a:prstGeom>
          <a:noFill/>
          <a:ln>
            <a:noFill/>
          </a:ln>
        </p:spPr>
        <p:txBody>
          <a:bodyPr wrap="square" rtlCol="0">
            <a:spAutoFit/>
          </a:bodyPr>
          <a:lstStyle/>
          <a:p>
            <a:pPr lvl="0">
              <a:lnSpc>
                <a:spcPct val="90000"/>
              </a:lnSpc>
              <a:spcBef>
                <a:spcPct val="0"/>
              </a:spcBef>
              <a:defRPr/>
            </a:pPr>
            <a:r>
              <a:rPr lang="en-GB" sz="3200" b="1">
                <a:latin typeface="Arial Black" panose="020B0A04020102020204" pitchFamily="34" charset="0"/>
                <a:ea typeface="Nirmala UI Semilight" panose="020B0402040204020203" pitchFamily="34" charset="0"/>
                <a:cs typeface="Nirmala UI Semilight" panose="020B0402040204020203" pitchFamily="34" charset="0"/>
              </a:rPr>
              <a:t>Season Plan Monitoring</a:t>
            </a:r>
          </a:p>
        </p:txBody>
      </p:sp>
      <p:graphicFrame>
        <p:nvGraphicFramePr>
          <p:cNvPr id="4" name="Diagram 3">
            <a:extLst>
              <a:ext uri="{FF2B5EF4-FFF2-40B4-BE49-F238E27FC236}">
                <a16:creationId xmlns:a16="http://schemas.microsoft.com/office/drawing/2014/main" id="{48838F41-BA7A-735A-20D5-FC5E6B83D313}"/>
              </a:ext>
            </a:extLst>
          </p:cNvPr>
          <p:cNvGraphicFramePr/>
          <p:nvPr>
            <p:extLst>
              <p:ext uri="{D42A27DB-BD31-4B8C-83A1-F6EECF244321}">
                <p14:modId xmlns:p14="http://schemas.microsoft.com/office/powerpoint/2010/main" val="3550615487"/>
              </p:ext>
            </p:extLst>
          </p:nvPr>
        </p:nvGraphicFramePr>
        <p:xfrm>
          <a:off x="0" y="1770898"/>
          <a:ext cx="8524068" cy="4901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5E1A60C6-1BA5-4B6C-F5E7-78DA5D29F251}"/>
              </a:ext>
            </a:extLst>
          </p:cNvPr>
          <p:cNvPicPr>
            <a:picLocks noChangeAspect="1"/>
          </p:cNvPicPr>
          <p:nvPr/>
        </p:nvPicPr>
        <p:blipFill>
          <a:blip r:embed="rId8"/>
          <a:stretch>
            <a:fillRect/>
          </a:stretch>
        </p:blipFill>
        <p:spPr>
          <a:xfrm>
            <a:off x="8524068" y="2951176"/>
            <a:ext cx="3751991" cy="2103809"/>
          </a:xfrm>
          <a:prstGeom prst="rect">
            <a:avLst/>
          </a:prstGeom>
        </p:spPr>
      </p:pic>
      <p:pic>
        <p:nvPicPr>
          <p:cNvPr id="9" name="Picture 8">
            <a:extLst>
              <a:ext uri="{FF2B5EF4-FFF2-40B4-BE49-F238E27FC236}">
                <a16:creationId xmlns:a16="http://schemas.microsoft.com/office/drawing/2014/main" id="{B8F5E2CC-BFEC-45EC-6282-AE138D05AA3B}"/>
              </a:ext>
            </a:extLst>
          </p:cNvPr>
          <p:cNvPicPr>
            <a:picLocks noChangeAspect="1"/>
          </p:cNvPicPr>
          <p:nvPr/>
        </p:nvPicPr>
        <p:blipFill>
          <a:blip r:embed="rId9"/>
          <a:stretch>
            <a:fillRect/>
          </a:stretch>
        </p:blipFill>
        <p:spPr>
          <a:xfrm>
            <a:off x="7842143" y="580289"/>
            <a:ext cx="4349857" cy="2350289"/>
          </a:xfrm>
          <a:prstGeom prst="rect">
            <a:avLst/>
          </a:prstGeom>
        </p:spPr>
      </p:pic>
      <p:sp>
        <p:nvSpPr>
          <p:cNvPr id="3" name="TextBox 2">
            <a:extLst>
              <a:ext uri="{FF2B5EF4-FFF2-40B4-BE49-F238E27FC236}">
                <a16:creationId xmlns:a16="http://schemas.microsoft.com/office/drawing/2014/main" id="{C2574972-9658-B167-F834-0D4A8D90122C}"/>
              </a:ext>
            </a:extLst>
          </p:cNvPr>
          <p:cNvSpPr txBox="1"/>
          <p:nvPr/>
        </p:nvSpPr>
        <p:spPr>
          <a:xfrm>
            <a:off x="0" y="580289"/>
            <a:ext cx="7842142" cy="1234697"/>
          </a:xfrm>
          <a:prstGeom prst="rect">
            <a:avLst/>
          </a:prstGeom>
          <a:noFill/>
        </p:spPr>
        <p:txBody>
          <a:bodyPr wrap="square" rtlCol="0">
            <a:spAutoFit/>
          </a:bodyPr>
          <a:lstStyle/>
          <a:p>
            <a:pPr>
              <a:lnSpc>
                <a:spcPct val="107000"/>
              </a:lnSpc>
              <a:spcBef>
                <a:spcPts val="600"/>
              </a:spcBef>
              <a:spcAft>
                <a:spcPts val="600"/>
              </a:spcAft>
            </a:pPr>
            <a:r>
              <a:rPr lang="en-GB" sz="1400" kern="100">
                <a:effectLst/>
                <a:ea typeface="Aptos" panose="020B0004020202020204" pitchFamily="34" charset="0"/>
                <a:cs typeface="Arial" panose="020B0604020202020204" pitchFamily="34" charset="0"/>
              </a:rPr>
              <a:t>A daily huddle takes place with both Health and Care Staff to review the position and risks across the region.  </a:t>
            </a:r>
            <a:r>
              <a:rPr lang="en-GB" sz="1400" kern="100">
                <a:effectLst/>
                <a:ea typeface="Arial" panose="020B0604020202020204" pitchFamily="34" charset="0"/>
                <a:cs typeface="Arial" panose="020B0604020202020204" pitchFamily="34" charset="0"/>
              </a:rPr>
              <a:t>A Regional Operational Assurance Group also meets weekly to review activity and performance this include the review of the and Pathway Of Care Delays Action Plan.  Reports are submitted to both the Community and Older Peoples Programme within the Regional Partnership Board and the HB’s Urgent and Emergency Care Board.  </a:t>
            </a:r>
            <a:r>
              <a:rPr lang="en-GB" sz="1400">
                <a:ea typeface="Nirmala UI Semilight" panose="020B0402040204020203" pitchFamily="34" charset="0"/>
                <a:cs typeface="Nirmala UI Semilight" panose="020B0402040204020203" pitchFamily="34" charset="0"/>
              </a:rPr>
              <a:t>In addition, there is local partner monitoring</a:t>
            </a:r>
          </a:p>
        </p:txBody>
      </p:sp>
    </p:spTree>
    <p:extLst>
      <p:ext uri="{BB962C8B-B14F-4D97-AF65-F5344CB8AC3E}">
        <p14:creationId xmlns:p14="http://schemas.microsoft.com/office/powerpoint/2010/main" val="1003488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506EA5-F6FC-10DF-35BC-18F314881E92}"/>
              </a:ext>
            </a:extLst>
          </p:cNvPr>
          <p:cNvSpPr txBox="1"/>
          <p:nvPr/>
        </p:nvSpPr>
        <p:spPr>
          <a:xfrm>
            <a:off x="0" y="68826"/>
            <a:ext cx="12192000" cy="6432530"/>
          </a:xfrm>
          <a:prstGeom prst="rect">
            <a:avLst/>
          </a:prstGeom>
          <a:noFill/>
        </p:spPr>
        <p:txBody>
          <a:bodyPr wrap="square" lIns="91440" tIns="45720" rIns="91440" bIns="45720" rtlCol="0" anchor="t">
            <a:spAutoFit/>
          </a:bodyPr>
          <a:lstStyle/>
          <a:p>
            <a:pPr algn="ctr"/>
            <a:endParaRPr lang="en-GB" sz="3600" b="1" dirty="0">
              <a:latin typeface="Arial Black" panose="020B0A04020102020204" pitchFamily="34" charset="0"/>
            </a:endParaRPr>
          </a:p>
          <a:p>
            <a:pPr algn="ctr"/>
            <a:endParaRPr lang="en-GB" sz="3600" b="1" dirty="0">
              <a:latin typeface="Arial Black" panose="020B0A04020102020204" pitchFamily="34" charset="0"/>
            </a:endParaRPr>
          </a:p>
          <a:p>
            <a:pPr algn="ctr"/>
            <a:endParaRPr lang="en-GB" sz="3600" b="1" dirty="0">
              <a:latin typeface="Arial Black" panose="020B0A04020102020204" pitchFamily="34" charset="0"/>
            </a:endParaRPr>
          </a:p>
          <a:p>
            <a:pPr algn="ctr"/>
            <a:r>
              <a:rPr lang="en-GB" sz="4400" b="1" dirty="0">
                <a:latin typeface="Arial Black"/>
              </a:rPr>
              <a:t>Keeping Well this Winter</a:t>
            </a:r>
            <a:endParaRPr lang="en-GB" sz="4400" b="1" dirty="0">
              <a:solidFill>
                <a:srgbClr val="FF0000"/>
              </a:solidFill>
              <a:latin typeface="Arial Black" panose="020B0A04020102020204" pitchFamily="34" charset="0"/>
            </a:endParaRPr>
          </a:p>
          <a:p>
            <a:endParaRPr lang="en-GB" sz="2400" b="1" dirty="0">
              <a:latin typeface="Arial Black"/>
            </a:endParaRPr>
          </a:p>
          <a:p>
            <a:r>
              <a:rPr lang="en-GB" sz="2400" b="1" dirty="0">
                <a:latin typeface="Arial Black"/>
              </a:rPr>
              <a:t>Regional priorities:  </a:t>
            </a:r>
          </a:p>
          <a:p>
            <a:pPr marL="571500" indent="-571500">
              <a:spcBef>
                <a:spcPts val="1200"/>
              </a:spcBef>
              <a:spcAft>
                <a:spcPts val="1200"/>
              </a:spcAft>
              <a:buFont typeface="Arial" panose="020B0604020202020204" pitchFamily="34" charset="0"/>
              <a:buChar char="•"/>
            </a:pPr>
            <a:r>
              <a:rPr lang="en-GB" sz="2400" b="1" dirty="0">
                <a:latin typeface="Arial Black"/>
              </a:rPr>
              <a:t>Community Wellbeing </a:t>
            </a:r>
            <a:endParaRPr lang="en-GB" sz="2400" b="1" dirty="0">
              <a:latin typeface="Arial Black" panose="020B0A04020102020204" pitchFamily="34" charset="0"/>
            </a:endParaRPr>
          </a:p>
          <a:p>
            <a:pPr marL="571500" indent="-571500">
              <a:spcBef>
                <a:spcPts val="1200"/>
              </a:spcBef>
              <a:spcAft>
                <a:spcPts val="1200"/>
              </a:spcAft>
              <a:buFont typeface="Arial" panose="020B0604020202020204" pitchFamily="34" charset="0"/>
              <a:buChar char="•"/>
            </a:pPr>
            <a:r>
              <a:rPr lang="en-GB" sz="2400" b="1" dirty="0">
                <a:latin typeface="Arial Black"/>
              </a:rPr>
              <a:t>The Wellbeing of our Workforce</a:t>
            </a:r>
            <a:endParaRPr lang="en-GB" sz="2400" b="1" dirty="0">
              <a:latin typeface="Arial Black" panose="020B0A04020102020204" pitchFamily="34" charset="0"/>
            </a:endParaRPr>
          </a:p>
          <a:p>
            <a:pPr marL="571500" indent="-571500">
              <a:spcBef>
                <a:spcPts val="1200"/>
              </a:spcBef>
              <a:spcAft>
                <a:spcPts val="1200"/>
              </a:spcAft>
              <a:buFont typeface="Arial" panose="020B0604020202020204" pitchFamily="34" charset="0"/>
              <a:buChar char="•"/>
            </a:pPr>
            <a:r>
              <a:rPr lang="en-GB" sz="2400" b="1" dirty="0">
                <a:latin typeface="Arial Black"/>
              </a:rPr>
              <a:t>Winter Respiratory Vaccination Approach</a:t>
            </a:r>
          </a:p>
          <a:p>
            <a:pPr marL="571500" indent="-571500">
              <a:spcBef>
                <a:spcPts val="1200"/>
              </a:spcBef>
              <a:spcAft>
                <a:spcPts val="1200"/>
              </a:spcAft>
              <a:buFont typeface="Arial" panose="020B0604020202020204" pitchFamily="34" charset="0"/>
              <a:buChar char="•"/>
            </a:pPr>
            <a:r>
              <a:rPr lang="en-GB" sz="2400" b="1" dirty="0">
                <a:latin typeface="Arial Black"/>
              </a:rPr>
              <a:t>Infection,  Prevention and Control</a:t>
            </a:r>
          </a:p>
          <a:p>
            <a:pPr marL="571500" indent="-571500">
              <a:buFont typeface="Arial" panose="020B0604020202020204" pitchFamily="34" charset="0"/>
              <a:buChar char="•"/>
            </a:pPr>
            <a:endParaRPr lang="en-GB" sz="3600" b="1" dirty="0">
              <a:latin typeface="Arial Black" panose="020B0A04020102020204" pitchFamily="34" charset="0"/>
            </a:endParaRPr>
          </a:p>
        </p:txBody>
      </p:sp>
    </p:spTree>
    <p:extLst>
      <p:ext uri="{BB962C8B-B14F-4D97-AF65-F5344CB8AC3E}">
        <p14:creationId xmlns:p14="http://schemas.microsoft.com/office/powerpoint/2010/main" val="1686565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6073C-05D8-F174-5DD1-4AA26ADD0D39}"/>
              </a:ext>
            </a:extLst>
          </p:cNvPr>
          <p:cNvSpPr txBox="1">
            <a:spLocks/>
          </p:cNvSpPr>
          <p:nvPr/>
        </p:nvSpPr>
        <p:spPr bwMode="auto">
          <a:xfrm>
            <a:off x="135468" y="-53756"/>
            <a:ext cx="11921066" cy="521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sz="3200">
                <a:latin typeface="Arial Black" panose="020B0A04020102020204" pitchFamily="34" charset="0"/>
              </a:rPr>
              <a:t>Community Wellbeing</a:t>
            </a:r>
          </a:p>
        </p:txBody>
      </p:sp>
      <p:graphicFrame>
        <p:nvGraphicFramePr>
          <p:cNvPr id="3" name="Diagram 2">
            <a:extLst>
              <a:ext uri="{FF2B5EF4-FFF2-40B4-BE49-F238E27FC236}">
                <a16:creationId xmlns:a16="http://schemas.microsoft.com/office/drawing/2014/main" id="{B1EB0DA1-75CF-480B-7821-764C5F6B5E1F}"/>
              </a:ext>
            </a:extLst>
          </p:cNvPr>
          <p:cNvGraphicFramePr/>
          <p:nvPr>
            <p:extLst>
              <p:ext uri="{D42A27DB-BD31-4B8C-83A1-F6EECF244321}">
                <p14:modId xmlns:p14="http://schemas.microsoft.com/office/powerpoint/2010/main" val="3736181345"/>
              </p:ext>
            </p:extLst>
          </p:nvPr>
        </p:nvGraphicFramePr>
        <p:xfrm>
          <a:off x="764771" y="448690"/>
          <a:ext cx="13476023" cy="55207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C9B60BD1-6A0A-BE3C-6CDA-6C9E03C57ABB}"/>
              </a:ext>
            </a:extLst>
          </p:cNvPr>
          <p:cNvSpPr txBox="1"/>
          <p:nvPr/>
        </p:nvSpPr>
        <p:spPr>
          <a:xfrm>
            <a:off x="0" y="748145"/>
            <a:ext cx="3158836" cy="5661165"/>
          </a:xfrm>
          <a:prstGeom prst="rect">
            <a:avLst/>
          </a:prstGeom>
          <a:noFill/>
        </p:spPr>
        <p:txBody>
          <a:bodyPr wrap="square" lIns="91440" tIns="45720" rIns="91440" bIns="45720" rtlCol="0" anchor="t">
            <a:spAutoFit/>
          </a:bodyPr>
          <a:lstStyle/>
          <a:p>
            <a:pPr>
              <a:lnSpc>
                <a:spcPct val="107000"/>
              </a:lnSpc>
              <a:spcBef>
                <a:spcPts val="600"/>
              </a:spcBef>
              <a:spcAft>
                <a:spcPts val="600"/>
              </a:spcAft>
            </a:pPr>
            <a:r>
              <a:rPr lang="en-GB" sz="1800">
                <a:solidFill>
                  <a:srgbClr val="111111"/>
                </a:solidFill>
                <a:effectLst/>
                <a:latin typeface="Arial" panose="020B0604020202020204" pitchFamily="34" charset="0"/>
                <a:ea typeface="Roboto" panose="02000000000000000000" pitchFamily="2" charset="0"/>
              </a:rPr>
              <a:t>West Glamorgan  aims to promote wellbeing and independence.  The region uses the following approaches</a:t>
            </a:r>
            <a:endParaRPr lang="en-GB" sz="1800">
              <a:effectLst/>
              <a:latin typeface="Arial" panose="020B0604020202020204" pitchFamily="34" charset="0"/>
              <a:ea typeface="Times New Roman" panose="02020603050405020304" pitchFamily="18" charset="0"/>
              <a:cs typeface="Arial" panose="020B0604020202020204" pitchFamily="34" charset="0"/>
            </a:endParaRPr>
          </a:p>
          <a:p>
            <a:pPr marL="285750" indent="-285750">
              <a:lnSpc>
                <a:spcPct val="107000"/>
              </a:lnSpc>
              <a:spcBef>
                <a:spcPts val="600"/>
              </a:spcBef>
              <a:spcAft>
                <a:spcPts val="600"/>
              </a:spcAft>
              <a:buFont typeface="Arial" panose="020B0604020202020204" pitchFamily="34" charset="0"/>
              <a:buChar char="•"/>
            </a:pPr>
            <a:r>
              <a:rPr lang="en-GB" sz="1800">
                <a:solidFill>
                  <a:srgbClr val="111111"/>
                </a:solidFill>
                <a:effectLst/>
                <a:latin typeface="Arial" panose="020B0604020202020204" pitchFamily="34" charset="0"/>
                <a:ea typeface="Roboto" panose="02000000000000000000" pitchFamily="2" charset="0"/>
              </a:rPr>
              <a:t>Enhance Community Inclusion and Resilience </a:t>
            </a:r>
            <a:endParaRPr lang="en-GB" sz="1800">
              <a:solidFill>
                <a:srgbClr val="111111"/>
              </a:solidFill>
              <a:effectLst/>
              <a:latin typeface="Arial" panose="020B0604020202020204" pitchFamily="34" charset="0"/>
              <a:ea typeface="Times New Roman" panose="02020603050405020304" pitchFamily="18" charset="0"/>
              <a:cs typeface="Arial" panose="020B0604020202020204" pitchFamily="34" charset="0"/>
            </a:endParaRPr>
          </a:p>
          <a:p>
            <a:pPr marL="285750" indent="-285750">
              <a:lnSpc>
                <a:spcPct val="107000"/>
              </a:lnSpc>
              <a:spcBef>
                <a:spcPts val="600"/>
              </a:spcBef>
              <a:spcAft>
                <a:spcPts val="600"/>
              </a:spcAft>
              <a:buFont typeface="Arial" panose="020B0604020202020204" pitchFamily="34" charset="0"/>
              <a:buChar char="•"/>
            </a:pPr>
            <a:r>
              <a:rPr lang="en-GB" sz="1800">
                <a:solidFill>
                  <a:srgbClr val="111111"/>
                </a:solidFill>
                <a:effectLst/>
                <a:latin typeface="Arial" panose="020B0604020202020204" pitchFamily="34" charset="0"/>
                <a:ea typeface="Roboto" panose="02000000000000000000" pitchFamily="2" charset="0"/>
              </a:rPr>
              <a:t>Improve Access to Early Intervention Services </a:t>
            </a:r>
            <a:endParaRPr lang="en-GB" sz="1800">
              <a:effectLst/>
              <a:latin typeface="Arial" panose="020B0604020202020204" pitchFamily="34" charset="0"/>
              <a:ea typeface="Times New Roman" panose="02020603050405020304" pitchFamily="18" charset="0"/>
              <a:cs typeface="Arial" panose="020B0604020202020204" pitchFamily="34" charset="0"/>
            </a:endParaRPr>
          </a:p>
          <a:p>
            <a:pPr marL="285750" indent="-285750">
              <a:lnSpc>
                <a:spcPct val="107000"/>
              </a:lnSpc>
              <a:spcBef>
                <a:spcPts val="600"/>
              </a:spcBef>
              <a:spcAft>
                <a:spcPts val="600"/>
              </a:spcAft>
              <a:buFont typeface="Arial" panose="020B0604020202020204" pitchFamily="34" charset="0"/>
              <a:buChar char="•"/>
            </a:pPr>
            <a:r>
              <a:rPr lang="en-GB" sz="1800">
                <a:solidFill>
                  <a:srgbClr val="111111"/>
                </a:solidFill>
                <a:effectLst/>
                <a:latin typeface="Arial" panose="020B0604020202020204" pitchFamily="34" charset="0"/>
                <a:ea typeface="Roboto" panose="02000000000000000000" pitchFamily="2" charset="0"/>
              </a:rPr>
              <a:t>Empower Individuals and Communities  </a:t>
            </a:r>
            <a:endParaRPr lang="en-GB" sz="1800">
              <a:solidFill>
                <a:srgbClr val="111111"/>
              </a:solidFill>
              <a:effectLst/>
              <a:latin typeface="Arial" panose="020B0604020202020204" pitchFamily="34" charset="0"/>
              <a:ea typeface="Times New Roman" panose="02020603050405020304" pitchFamily="18" charset="0"/>
              <a:cs typeface="Arial" panose="020B0604020202020204" pitchFamily="34" charset="0"/>
            </a:endParaRPr>
          </a:p>
          <a:p>
            <a:pPr marL="285750" indent="-285750">
              <a:lnSpc>
                <a:spcPct val="107000"/>
              </a:lnSpc>
              <a:spcBef>
                <a:spcPts val="600"/>
              </a:spcBef>
              <a:spcAft>
                <a:spcPts val="600"/>
              </a:spcAft>
              <a:buFont typeface="Arial" panose="020B0604020202020204" pitchFamily="34" charset="0"/>
              <a:buChar char="•"/>
            </a:pPr>
            <a:r>
              <a:rPr lang="en-GB" sz="1800">
                <a:solidFill>
                  <a:srgbClr val="111111"/>
                </a:solidFill>
                <a:effectLst/>
                <a:latin typeface="Arial" panose="020B0604020202020204" pitchFamily="34" charset="0"/>
                <a:ea typeface="Roboto" panose="02000000000000000000" pitchFamily="2" charset="0"/>
              </a:rPr>
              <a:t>Promote Sustainable and Long-term Benefits </a:t>
            </a:r>
            <a:endParaRPr lang="en-GB" sz="1800">
              <a:solidFill>
                <a:srgbClr val="111111"/>
              </a:solidFill>
              <a:effectLst/>
              <a:latin typeface="Arial" panose="020B0604020202020204" pitchFamily="34" charset="0"/>
              <a:ea typeface="Times New Roman" panose="02020603050405020304" pitchFamily="18" charset="0"/>
              <a:cs typeface="Arial" panose="020B0604020202020204" pitchFamily="34" charset="0"/>
            </a:endParaRPr>
          </a:p>
          <a:p>
            <a:pPr marL="285750" indent="-285750">
              <a:lnSpc>
                <a:spcPct val="107000"/>
              </a:lnSpc>
              <a:spcBef>
                <a:spcPts val="600"/>
              </a:spcBef>
              <a:spcAft>
                <a:spcPts val="600"/>
              </a:spcAft>
              <a:buFont typeface="Arial" panose="020B0604020202020204" pitchFamily="34" charset="0"/>
              <a:buChar char="•"/>
            </a:pPr>
            <a:r>
              <a:rPr lang="en-GB" sz="1800">
                <a:solidFill>
                  <a:srgbClr val="111111"/>
                </a:solidFill>
                <a:effectLst/>
                <a:latin typeface="Arial" panose="020B0604020202020204" pitchFamily="34" charset="0"/>
                <a:ea typeface="Roboto" panose="02000000000000000000" pitchFamily="2" charset="0"/>
              </a:rPr>
              <a:t>Facilitate Integrated and Collaborative Working</a:t>
            </a:r>
            <a:endParaRPr lang="en-GB" sz="1800">
              <a:solidFill>
                <a:srgbClr val="111111"/>
              </a:solidFill>
              <a:effectLst/>
              <a:latin typeface="Arial" panose="020B0604020202020204" pitchFamily="34" charset="0"/>
              <a:ea typeface="Times New Roman" panose="02020603050405020304" pitchFamily="18" charset="0"/>
              <a:cs typeface="Arial" panose="020B0604020202020204" pitchFamily="34" charset="0"/>
            </a:endParaRPr>
          </a:p>
          <a:p>
            <a:endParaRPr lang="en-GB"/>
          </a:p>
        </p:txBody>
      </p:sp>
    </p:spTree>
    <p:extLst>
      <p:ext uri="{BB962C8B-B14F-4D97-AF65-F5344CB8AC3E}">
        <p14:creationId xmlns:p14="http://schemas.microsoft.com/office/powerpoint/2010/main" val="464988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5E60D54-5862-4E19-9DEB-01CC5FF42B25}"/>
              </a:ext>
            </a:extLst>
          </p:cNvPr>
          <p:cNvSpPr txBox="1"/>
          <p:nvPr/>
        </p:nvSpPr>
        <p:spPr>
          <a:xfrm>
            <a:off x="1" y="6340"/>
            <a:ext cx="11595339" cy="923330"/>
          </a:xfrm>
          <a:prstGeom prst="rect">
            <a:avLst/>
          </a:prstGeom>
          <a:noFill/>
        </p:spPr>
        <p:txBody>
          <a:bodyPr wrap="square" lIns="91440" tIns="45720" rIns="91440" bIns="45720" rtlCol="0" anchor="t">
            <a:spAutoFit/>
          </a:bodyPr>
          <a:lstStyle/>
          <a:p>
            <a:r>
              <a:rPr lang="en-GB" sz="3600" b="1">
                <a:latin typeface="Arial Black"/>
                <a:cs typeface="Arial"/>
              </a:rPr>
              <a:t>The Wellbeing of our Workforce</a:t>
            </a:r>
            <a:endParaRPr lang="en-GB" sz="3600" b="1">
              <a:latin typeface="Arial Black" panose="020B0A04020102020204" pitchFamily="34" charset="0"/>
              <a:cs typeface="Arial" panose="020B0604020202020204" pitchFamily="34" charset="0"/>
            </a:endParaRPr>
          </a:p>
          <a:p>
            <a:endParaRPr lang="en-GB"/>
          </a:p>
        </p:txBody>
      </p:sp>
      <p:sp>
        <p:nvSpPr>
          <p:cNvPr id="6" name="TextBox 5">
            <a:extLst>
              <a:ext uri="{FF2B5EF4-FFF2-40B4-BE49-F238E27FC236}">
                <a16:creationId xmlns:a16="http://schemas.microsoft.com/office/drawing/2014/main" id="{413C7000-CA72-6A04-4EF3-87BE6F70A6E2}"/>
              </a:ext>
            </a:extLst>
          </p:cNvPr>
          <p:cNvSpPr txBox="1"/>
          <p:nvPr/>
        </p:nvSpPr>
        <p:spPr>
          <a:xfrm>
            <a:off x="195728" y="709065"/>
            <a:ext cx="4812820"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000" dirty="0">
              <a:cs typeface="Calibri"/>
            </a:endParaRPr>
          </a:p>
          <a:p>
            <a:endParaRPr lang="en-US" sz="2000" dirty="0">
              <a:cs typeface="Calibri"/>
            </a:endParaRPr>
          </a:p>
          <a:p>
            <a:endParaRPr lang="en-US" sz="2000" dirty="0">
              <a:cs typeface="Calibri"/>
            </a:endParaRPr>
          </a:p>
          <a:p>
            <a:pPr algn="just"/>
            <a:r>
              <a:rPr lang="en-US" dirty="0">
                <a:latin typeface="Arial"/>
                <a:cs typeface="Calibri"/>
              </a:rPr>
              <a:t>Maintaining the wellbeing of our workforce continues to be a priority across the Region. </a:t>
            </a:r>
            <a:endParaRPr lang="en-US" dirty="0">
              <a:latin typeface="Arial"/>
              <a:ea typeface="Calibri"/>
              <a:cs typeface="Calibri"/>
            </a:endParaRPr>
          </a:p>
          <a:p>
            <a:pPr algn="just"/>
            <a:endParaRPr lang="en-US" dirty="0">
              <a:latin typeface="Arial"/>
              <a:cs typeface="Calibri"/>
            </a:endParaRPr>
          </a:p>
          <a:p>
            <a:pPr algn="just"/>
            <a:r>
              <a:rPr lang="en-US" dirty="0">
                <a:latin typeface="Arial"/>
                <a:cs typeface="Calibri"/>
              </a:rPr>
              <a:t>The Occupational Health and Staff Wellbeing Team provide a range of services to support our workforce. </a:t>
            </a:r>
          </a:p>
          <a:p>
            <a:pPr algn="just"/>
            <a:endParaRPr lang="en-US" dirty="0">
              <a:latin typeface="Arial"/>
              <a:cs typeface="Calibri"/>
            </a:endParaRPr>
          </a:p>
          <a:p>
            <a:pPr algn="just"/>
            <a:r>
              <a:rPr lang="en-US" dirty="0">
                <a:latin typeface="Arial"/>
                <a:cs typeface="Calibri"/>
              </a:rPr>
              <a:t>Monthly updates of support and wellbeing services are communicated to staff via the intranet and team brief sessions.</a:t>
            </a:r>
          </a:p>
          <a:p>
            <a:pPr algn="just"/>
            <a:endParaRPr lang="en-US" dirty="0">
              <a:latin typeface="Arial"/>
              <a:cs typeface="Calibri"/>
            </a:endParaRPr>
          </a:p>
          <a:p>
            <a:endParaRPr lang="en-US" dirty="0">
              <a:latin typeface="Arial"/>
              <a:cs typeface="Calibri"/>
            </a:endParaRPr>
          </a:p>
          <a:p>
            <a:endParaRPr lang="en-US" dirty="0">
              <a:latin typeface="Arial"/>
              <a:cs typeface="Calibri"/>
            </a:endParaRPr>
          </a:p>
          <a:p>
            <a:endParaRPr lang="en-US" dirty="0">
              <a:latin typeface="Arial"/>
              <a:cs typeface="Calibri"/>
            </a:endParaRPr>
          </a:p>
        </p:txBody>
      </p:sp>
      <p:pic>
        <p:nvPicPr>
          <p:cNvPr id="4" name="Picture 3" descr="A diagram of prevention procedures&#10;&#10;Description automatically generated">
            <a:extLst>
              <a:ext uri="{FF2B5EF4-FFF2-40B4-BE49-F238E27FC236}">
                <a16:creationId xmlns:a16="http://schemas.microsoft.com/office/drawing/2014/main" id="{AA9B75EE-77B8-4603-9D50-2002EA813B70}"/>
              </a:ext>
            </a:extLst>
          </p:cNvPr>
          <p:cNvPicPr>
            <a:picLocks noChangeAspect="1"/>
          </p:cNvPicPr>
          <p:nvPr/>
        </p:nvPicPr>
        <p:blipFill>
          <a:blip r:embed="rId2"/>
          <a:stretch>
            <a:fillRect/>
          </a:stretch>
        </p:blipFill>
        <p:spPr>
          <a:xfrm>
            <a:off x="2602302" y="321713"/>
            <a:ext cx="12192000" cy="6200198"/>
          </a:xfrm>
          <a:prstGeom prst="rect">
            <a:avLst/>
          </a:prstGeom>
        </p:spPr>
      </p:pic>
    </p:spTree>
    <p:extLst>
      <p:ext uri="{BB962C8B-B14F-4D97-AF65-F5344CB8AC3E}">
        <p14:creationId xmlns:p14="http://schemas.microsoft.com/office/powerpoint/2010/main" val="2235450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506EA5-F6FC-10DF-35BC-18F314881E92}"/>
              </a:ext>
            </a:extLst>
          </p:cNvPr>
          <p:cNvSpPr txBox="1"/>
          <p:nvPr/>
        </p:nvSpPr>
        <p:spPr>
          <a:xfrm>
            <a:off x="0" y="68826"/>
            <a:ext cx="12192000" cy="646331"/>
          </a:xfrm>
          <a:prstGeom prst="rect">
            <a:avLst/>
          </a:prstGeom>
          <a:noFill/>
        </p:spPr>
        <p:txBody>
          <a:bodyPr wrap="square" lIns="91440" tIns="45720" rIns="91440" bIns="45720" rtlCol="0" anchor="t">
            <a:spAutoFit/>
          </a:bodyPr>
          <a:lstStyle/>
          <a:p>
            <a:r>
              <a:rPr lang="en-GB" sz="3600" b="1">
                <a:latin typeface="Arial Black"/>
              </a:rPr>
              <a:t>Regional Respiratory Vaccination Programme</a:t>
            </a:r>
          </a:p>
        </p:txBody>
      </p:sp>
      <p:graphicFrame>
        <p:nvGraphicFramePr>
          <p:cNvPr id="6" name="Diagram 5">
            <a:extLst>
              <a:ext uri="{FF2B5EF4-FFF2-40B4-BE49-F238E27FC236}">
                <a16:creationId xmlns:a16="http://schemas.microsoft.com/office/drawing/2014/main" id="{4290669B-6DD0-092F-05F2-5785610EBCA8}"/>
              </a:ext>
            </a:extLst>
          </p:cNvPr>
          <p:cNvGraphicFramePr/>
          <p:nvPr>
            <p:extLst>
              <p:ext uri="{D42A27DB-BD31-4B8C-83A1-F6EECF244321}">
                <p14:modId xmlns:p14="http://schemas.microsoft.com/office/powerpoint/2010/main" val="3438466129"/>
              </p:ext>
            </p:extLst>
          </p:nvPr>
        </p:nvGraphicFramePr>
        <p:xfrm>
          <a:off x="6374822" y="902063"/>
          <a:ext cx="5620865" cy="21699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a:extLst>
              <a:ext uri="{FF2B5EF4-FFF2-40B4-BE49-F238E27FC236}">
                <a16:creationId xmlns:a16="http://schemas.microsoft.com/office/drawing/2014/main" id="{7F376970-2434-D9FE-DC76-15601C8977DE}"/>
              </a:ext>
            </a:extLst>
          </p:cNvPr>
          <p:cNvGraphicFramePr/>
          <p:nvPr>
            <p:extLst>
              <p:ext uri="{D42A27DB-BD31-4B8C-83A1-F6EECF244321}">
                <p14:modId xmlns:p14="http://schemas.microsoft.com/office/powerpoint/2010/main" val="3966719982"/>
              </p:ext>
            </p:extLst>
          </p:nvPr>
        </p:nvGraphicFramePr>
        <p:xfrm>
          <a:off x="6374823" y="3685366"/>
          <a:ext cx="5620864" cy="228494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0" name="TextBox 19">
            <a:extLst>
              <a:ext uri="{FF2B5EF4-FFF2-40B4-BE49-F238E27FC236}">
                <a16:creationId xmlns:a16="http://schemas.microsoft.com/office/drawing/2014/main" id="{5319423A-5BDA-C48E-A463-EC128ED01CA5}"/>
              </a:ext>
            </a:extLst>
          </p:cNvPr>
          <p:cNvSpPr txBox="1"/>
          <p:nvPr/>
        </p:nvSpPr>
        <p:spPr>
          <a:xfrm>
            <a:off x="-1" y="892293"/>
            <a:ext cx="5901179" cy="55861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GB" sz="1600" b="1" kern="1200" spc="0" dirty="0">
                <a:latin typeface="Arial Black"/>
                <a:ea typeface="Calibri"/>
                <a:cs typeface="Times New Roman"/>
              </a:rPr>
              <a:t>I</a:t>
            </a:r>
            <a:r>
              <a:rPr lang="en-GB" sz="1700" b="1" kern="1200" spc="0" dirty="0">
                <a:latin typeface="Arial Black"/>
                <a:ea typeface="Calibri"/>
                <a:cs typeface="Times New Roman"/>
              </a:rPr>
              <a:t>nfluenza </a:t>
            </a:r>
            <a:r>
              <a:rPr lang="en-GB" sz="1700" b="1" dirty="0">
                <a:latin typeface="Arial Black"/>
                <a:ea typeface="Calibri"/>
                <a:cs typeface="Times New Roman"/>
              </a:rPr>
              <a:t>vaccinations</a:t>
            </a:r>
            <a:r>
              <a:rPr lang="en-GB" sz="1700" b="1" dirty="0">
                <a:latin typeface="Arial"/>
                <a:ea typeface="Calibri"/>
                <a:cs typeface="Times New Roman"/>
              </a:rPr>
              <a:t>: </a:t>
            </a:r>
            <a:r>
              <a:rPr lang="en-GB" sz="1700" dirty="0">
                <a:latin typeface="Arial"/>
                <a:ea typeface="Calibri"/>
                <a:cs typeface="Times New Roman"/>
              </a:rPr>
              <a:t>commissioned</a:t>
            </a:r>
            <a:r>
              <a:rPr lang="en-GB" sz="1700" b="0" kern="1200" spc="0" dirty="0">
                <a:latin typeface="Arial"/>
                <a:ea typeface="Calibri"/>
                <a:cs typeface="Times New Roman"/>
              </a:rPr>
              <a:t> </a:t>
            </a:r>
            <a:r>
              <a:rPr lang="en-GB" sz="1700" dirty="0">
                <a:latin typeface="Arial"/>
                <a:ea typeface="Calibri"/>
                <a:cs typeface="Times New Roman"/>
              </a:rPr>
              <a:t>service with all GPs across the Health Board with support from the Immunisation team. Due to complete by December 2024.  </a:t>
            </a:r>
          </a:p>
          <a:p>
            <a:pPr marL="457200" indent="-457200">
              <a:buFont typeface="Arial"/>
              <a:buChar char="•"/>
            </a:pPr>
            <a:r>
              <a:rPr lang="en-GB" sz="1700" b="1" dirty="0">
                <a:latin typeface="Arial Black"/>
                <a:ea typeface="Calibri"/>
                <a:cs typeface="Times New Roman"/>
              </a:rPr>
              <a:t>Covid-19 vaccination:</a:t>
            </a:r>
            <a:r>
              <a:rPr lang="en-GB" sz="1700" b="1" dirty="0">
                <a:latin typeface="Arial"/>
                <a:ea typeface="Calibri"/>
                <a:cs typeface="Times New Roman"/>
              </a:rPr>
              <a:t> </a:t>
            </a:r>
            <a:r>
              <a:rPr lang="en-GB" sz="1700" dirty="0">
                <a:latin typeface="Arial"/>
                <a:ea typeface="Calibri"/>
                <a:cs typeface="Times New Roman"/>
              </a:rPr>
              <a:t> collaborative effort - GPs (34 commissioned), Community Pharmacies (20 commissioned) and Immunisation team Winter booster (commenced October 2024) . The Health Board is ranked </a:t>
            </a:r>
            <a:r>
              <a:rPr lang="en-GB" sz="1700" b="1" dirty="0">
                <a:latin typeface="Arial"/>
                <a:ea typeface="Calibri"/>
                <a:cs typeface="Times New Roman"/>
              </a:rPr>
              <a:t>1st</a:t>
            </a:r>
            <a:r>
              <a:rPr lang="en-GB" sz="1700" dirty="0">
                <a:latin typeface="Arial"/>
                <a:ea typeface="Calibri"/>
                <a:cs typeface="Times New Roman"/>
              </a:rPr>
              <a:t> across Wales (as of 31.10.24)</a:t>
            </a:r>
          </a:p>
          <a:p>
            <a:pPr marL="457200" indent="-457200">
              <a:buFont typeface="Arial"/>
              <a:buChar char="•"/>
            </a:pPr>
            <a:r>
              <a:rPr lang="en-GB" sz="1700" b="1" dirty="0" err="1">
                <a:latin typeface="Arial Black"/>
                <a:ea typeface="Calibri"/>
                <a:cs typeface="Times New Roman"/>
              </a:rPr>
              <a:t>Fluenz</a:t>
            </a:r>
            <a:r>
              <a:rPr lang="en-GB" sz="1700" b="1" dirty="0">
                <a:latin typeface="Arial Black"/>
                <a:ea typeface="Calibri"/>
                <a:cs typeface="Times New Roman"/>
              </a:rPr>
              <a:t> Vaccine</a:t>
            </a:r>
            <a:r>
              <a:rPr lang="en-GB" sz="1700" dirty="0">
                <a:latin typeface="Arial"/>
                <a:ea typeface="Calibri"/>
                <a:cs typeface="Times New Roman"/>
              </a:rPr>
              <a:t> – Commissioned service by primary care for 2-3 year olds. School Nursing delivering across educational settings for 4-15 year olds. </a:t>
            </a:r>
          </a:p>
          <a:p>
            <a:pPr marL="457200" indent="-457200">
              <a:buFont typeface="Arial"/>
              <a:buChar char="•"/>
            </a:pPr>
            <a:r>
              <a:rPr lang="en-GB" sz="1700" b="1" dirty="0">
                <a:latin typeface="Arial Black"/>
                <a:ea typeface="Calibri"/>
                <a:cs typeface="Times New Roman"/>
              </a:rPr>
              <a:t>Staff Flu and COVID-19 Vaccines</a:t>
            </a:r>
            <a:r>
              <a:rPr lang="en-GB" sz="1700" b="1" dirty="0">
                <a:latin typeface="Arial"/>
                <a:ea typeface="Calibri"/>
                <a:cs typeface="Times New Roman"/>
              </a:rPr>
              <a:t>:</a:t>
            </a:r>
            <a:r>
              <a:rPr lang="en-GB" sz="1700" dirty="0">
                <a:latin typeface="Arial"/>
                <a:ea typeface="Calibri"/>
                <a:cs typeface="Times New Roman"/>
              </a:rPr>
              <a:t> Occupation Health has led the initial response for Flu.  Immunisation Team supporting and delivering Flu and Covid-19 vaccinations </a:t>
            </a:r>
            <a:endParaRPr lang="en-GB" sz="1700" dirty="0">
              <a:latin typeface="Arial"/>
              <a:cs typeface="Arial"/>
            </a:endParaRPr>
          </a:p>
          <a:p>
            <a:pPr marL="457200" indent="-457200">
              <a:buFont typeface="Arial"/>
              <a:buChar char="•"/>
            </a:pPr>
            <a:r>
              <a:rPr lang="en-GB" sz="1700" dirty="0">
                <a:latin typeface="Arial"/>
                <a:cs typeface="Times New Roman"/>
              </a:rPr>
              <a:t>Primary focus is on equity elements -</a:t>
            </a:r>
            <a:r>
              <a:rPr lang="en-GB" sz="1700" b="1" dirty="0">
                <a:latin typeface="Arial"/>
                <a:cs typeface="Times New Roman"/>
              </a:rPr>
              <a:t> </a:t>
            </a:r>
            <a:r>
              <a:rPr lang="en-GB" sz="1700" b="1" dirty="0">
                <a:latin typeface="Arial Black"/>
                <a:cs typeface="Times New Roman"/>
              </a:rPr>
              <a:t>SBUHB Vaccination Equality Strategic Plan</a:t>
            </a:r>
            <a:r>
              <a:rPr lang="en-GB" sz="1700" b="1" dirty="0">
                <a:latin typeface="Arial"/>
                <a:cs typeface="Times New Roman"/>
              </a:rPr>
              <a:t> </a:t>
            </a:r>
            <a:r>
              <a:rPr lang="en-GB" sz="1700" dirty="0">
                <a:latin typeface="Arial"/>
                <a:cs typeface="Times New Roman"/>
              </a:rPr>
              <a:t> is being implemented to address the inequity in engagement and uptake </a:t>
            </a:r>
          </a:p>
        </p:txBody>
      </p:sp>
    </p:spTree>
    <p:extLst>
      <p:ext uri="{BB962C8B-B14F-4D97-AF65-F5344CB8AC3E}">
        <p14:creationId xmlns:p14="http://schemas.microsoft.com/office/powerpoint/2010/main" val="3145773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5468" y="-53756"/>
            <a:ext cx="11921066" cy="521656"/>
          </a:xfrm>
        </p:spPr>
        <p:txBody>
          <a:bodyPr/>
          <a:lstStyle/>
          <a:p>
            <a:pPr algn="l"/>
            <a:r>
              <a:rPr lang="en-GB" sz="3200">
                <a:latin typeface="Arial Black"/>
              </a:rPr>
              <a:t>Respiratory Vaccination Programme Delivery</a:t>
            </a:r>
            <a:endParaRPr lang="en-GB" sz="3200">
              <a:latin typeface="Arial Black" panose="020B0A040201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104791497"/>
              </p:ext>
            </p:extLst>
          </p:nvPr>
        </p:nvGraphicFramePr>
        <p:xfrm>
          <a:off x="135467" y="498475"/>
          <a:ext cx="11970808" cy="5999204"/>
        </p:xfrm>
        <a:graphic>
          <a:graphicData uri="http://schemas.openxmlformats.org/drawingml/2006/table">
            <a:tbl>
              <a:tblPr firstRow="1" bandRow="1">
                <a:tableStyleId>{7DF18680-E054-41AD-8BC1-D1AEF772440D}</a:tableStyleId>
              </a:tblPr>
              <a:tblGrid>
                <a:gridCol w="3844787">
                  <a:extLst>
                    <a:ext uri="{9D8B030D-6E8A-4147-A177-3AD203B41FA5}">
                      <a16:colId xmlns:a16="http://schemas.microsoft.com/office/drawing/2014/main" val="1086276545"/>
                    </a:ext>
                  </a:extLst>
                </a:gridCol>
                <a:gridCol w="2985281">
                  <a:extLst>
                    <a:ext uri="{9D8B030D-6E8A-4147-A177-3AD203B41FA5}">
                      <a16:colId xmlns:a16="http://schemas.microsoft.com/office/drawing/2014/main" val="3743266432"/>
                    </a:ext>
                  </a:extLst>
                </a:gridCol>
                <a:gridCol w="2278489">
                  <a:extLst>
                    <a:ext uri="{9D8B030D-6E8A-4147-A177-3AD203B41FA5}">
                      <a16:colId xmlns:a16="http://schemas.microsoft.com/office/drawing/2014/main" val="771243431"/>
                    </a:ext>
                  </a:extLst>
                </a:gridCol>
                <a:gridCol w="2862251">
                  <a:extLst>
                    <a:ext uri="{9D8B030D-6E8A-4147-A177-3AD203B41FA5}">
                      <a16:colId xmlns:a16="http://schemas.microsoft.com/office/drawing/2014/main" val="629416067"/>
                    </a:ext>
                  </a:extLst>
                </a:gridCol>
              </a:tblGrid>
              <a:tr h="720841">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a:solidFill>
                            <a:schemeClr val="tx1"/>
                          </a:solidFill>
                          <a:effectLst/>
                          <a:latin typeface="Arial Black"/>
                        </a:rPr>
                        <a:t>Barriers to vaccinations removed for flu and COVID vaccinations</a:t>
                      </a:r>
                    </a:p>
                  </a:txBody>
                  <a:tcPr marL="55449" marR="55449" marT="27725" marB="27725" anchor="ctr">
                    <a:solidFill>
                      <a:schemeClr val="accent3">
                        <a:lumMod val="60000"/>
                        <a:lumOff val="40000"/>
                      </a:schemeClr>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a:solidFill>
                            <a:schemeClr val="tx1"/>
                          </a:solidFill>
                          <a:effectLst/>
                          <a:latin typeface="Arial Black"/>
                        </a:rPr>
                        <a:t>Continued promotion of the new RSV vaccine</a:t>
                      </a:r>
                    </a:p>
                  </a:txBody>
                  <a:tcPr marL="55449" marR="55449" marT="27725" marB="27725" anchor="ctr">
                    <a:solidFill>
                      <a:schemeClr val="accent3">
                        <a:lumMod val="60000"/>
                        <a:lumOff val="40000"/>
                      </a:schemeClr>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a:solidFill>
                            <a:schemeClr val="tx1"/>
                          </a:solidFill>
                          <a:effectLst/>
                          <a:latin typeface="Arial Black"/>
                        </a:rPr>
                        <a:t>Maximise flu vaccine uptake</a:t>
                      </a:r>
                      <a:r>
                        <a:rPr lang="en-GB" sz="1600" b="0" baseline="0">
                          <a:solidFill>
                            <a:schemeClr val="tx1"/>
                          </a:solidFill>
                          <a:effectLst/>
                          <a:latin typeface="Arial Black"/>
                        </a:rPr>
                        <a:t> in patient</a:t>
                      </a:r>
                      <a:r>
                        <a:rPr lang="en-GB" sz="1600" b="0">
                          <a:solidFill>
                            <a:schemeClr val="tx1"/>
                          </a:solidFill>
                          <a:effectLst/>
                          <a:latin typeface="Arial Black"/>
                        </a:rPr>
                        <a:t> facing staff</a:t>
                      </a:r>
                    </a:p>
                  </a:txBody>
                  <a:tcPr marL="55449" marR="55449" marT="27725" marB="27725" anchor="ctr">
                    <a:solidFill>
                      <a:schemeClr val="accent3">
                        <a:lumMod val="60000"/>
                        <a:lumOff val="40000"/>
                      </a:schemeClr>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a:solidFill>
                            <a:schemeClr val="tx1"/>
                          </a:solidFill>
                          <a:effectLst/>
                          <a:latin typeface="Arial Black"/>
                        </a:rPr>
                        <a:t>Maximise vaccine uptake of pregnant women</a:t>
                      </a:r>
                    </a:p>
                  </a:txBody>
                  <a:tcPr marL="55449" marR="55449" marT="27725" marB="27725" anchor="ctr">
                    <a:solidFill>
                      <a:schemeClr val="accent3">
                        <a:lumMod val="60000"/>
                        <a:lumOff val="40000"/>
                      </a:schemeClr>
                    </a:solidFill>
                  </a:tcPr>
                </a:tc>
                <a:extLst>
                  <a:ext uri="{0D108BD9-81ED-4DB2-BD59-A6C34878D82A}">
                    <a16:rowId xmlns:a16="http://schemas.microsoft.com/office/drawing/2014/main" val="4175535026"/>
                  </a:ext>
                </a:extLst>
              </a:tr>
              <a:tr h="5212234">
                <a:tc>
                  <a:txBody>
                    <a:bodyPr/>
                    <a:lstStyle/>
                    <a:p>
                      <a:pPr marL="143510" indent="-143510">
                        <a:spcBef>
                          <a:spcPts val="400"/>
                        </a:spcBef>
                        <a:spcAft>
                          <a:spcPts val="400"/>
                        </a:spcAft>
                        <a:buFont typeface="Arial" panose="020B0604020202020204" pitchFamily="34" charset="0"/>
                        <a:buChar char="•"/>
                      </a:pPr>
                      <a:r>
                        <a:rPr lang="en-GB" sz="1150" dirty="0">
                          <a:solidFill>
                            <a:schemeClr val="tx1"/>
                          </a:solidFill>
                          <a:latin typeface="Arial"/>
                          <a:cs typeface="Arial"/>
                        </a:rPr>
                        <a:t>Primary care led</a:t>
                      </a:r>
                      <a:r>
                        <a:rPr lang="en-GB" sz="1150" baseline="0" dirty="0">
                          <a:solidFill>
                            <a:schemeClr val="tx1"/>
                          </a:solidFill>
                          <a:latin typeface="Arial"/>
                          <a:cs typeface="Arial"/>
                        </a:rPr>
                        <a:t> via GP’s and Community Pharmacies with support from Immunisation team to eligible groups</a:t>
                      </a:r>
                    </a:p>
                    <a:p>
                      <a:pPr marL="143510" indent="-143510">
                        <a:spcBef>
                          <a:spcPts val="400"/>
                        </a:spcBef>
                        <a:spcAft>
                          <a:spcPts val="400"/>
                        </a:spcAft>
                        <a:buFont typeface="Arial" panose="020B0604020202020204" pitchFamily="34" charset="0"/>
                        <a:buChar char="•"/>
                      </a:pPr>
                      <a:r>
                        <a:rPr lang="en-GB" sz="1150" baseline="0" dirty="0" err="1">
                          <a:solidFill>
                            <a:schemeClr val="tx1"/>
                          </a:solidFill>
                          <a:latin typeface="Arial"/>
                          <a:cs typeface="Arial"/>
                        </a:rPr>
                        <a:t>Aberafan</a:t>
                      </a:r>
                      <a:r>
                        <a:rPr lang="en-GB" sz="1150" baseline="0" dirty="0">
                          <a:solidFill>
                            <a:schemeClr val="tx1"/>
                          </a:solidFill>
                          <a:latin typeface="Arial"/>
                          <a:cs typeface="Arial"/>
                        </a:rPr>
                        <a:t> Vaccination Centre &amp; </a:t>
                      </a:r>
                      <a:r>
                        <a:rPr lang="en-GB" sz="1150" baseline="0" dirty="0" err="1">
                          <a:solidFill>
                            <a:schemeClr val="tx1"/>
                          </a:solidFill>
                          <a:latin typeface="Arial"/>
                          <a:cs typeface="Arial"/>
                        </a:rPr>
                        <a:t>Immbulance</a:t>
                      </a:r>
                      <a:r>
                        <a:rPr lang="en-GB" sz="1150" baseline="0" dirty="0">
                          <a:solidFill>
                            <a:schemeClr val="tx1"/>
                          </a:solidFill>
                          <a:latin typeface="Arial"/>
                          <a:cs typeface="Arial"/>
                        </a:rPr>
                        <a:t> utilised to support COVID vaccinations to eligible individuals registered with non-engaged practices</a:t>
                      </a:r>
                    </a:p>
                    <a:p>
                      <a:pPr marL="143510" indent="-143510">
                        <a:spcBef>
                          <a:spcPts val="400"/>
                        </a:spcBef>
                        <a:spcAft>
                          <a:spcPts val="400"/>
                        </a:spcAft>
                        <a:buFont typeface="Arial" panose="020B0604020202020204" pitchFamily="34" charset="0"/>
                        <a:buChar char="•"/>
                      </a:pPr>
                      <a:r>
                        <a:rPr lang="en-GB" sz="1150" baseline="0" dirty="0">
                          <a:solidFill>
                            <a:schemeClr val="tx1"/>
                          </a:solidFill>
                          <a:latin typeface="Arial"/>
                          <a:cs typeface="Arial"/>
                        </a:rPr>
                        <a:t>School nursing team administering vaccine to primary and secondary school aged children. Provisional plans to offer mop up sessions to maximise uptake with support from immunisation team. </a:t>
                      </a:r>
                    </a:p>
                    <a:p>
                      <a:pPr marL="143510" indent="-143510">
                        <a:spcBef>
                          <a:spcPts val="400"/>
                        </a:spcBef>
                        <a:spcAft>
                          <a:spcPts val="400"/>
                        </a:spcAft>
                        <a:buFont typeface="Arial" panose="020B0604020202020204" pitchFamily="34" charset="0"/>
                        <a:buChar char="•"/>
                      </a:pPr>
                      <a:r>
                        <a:rPr lang="en-GB" sz="1150" baseline="0" dirty="0">
                          <a:solidFill>
                            <a:schemeClr val="tx1"/>
                          </a:solidFill>
                          <a:latin typeface="Arial"/>
                          <a:cs typeface="Arial"/>
                        </a:rPr>
                        <a:t>Sexual Health Department offering to HIV+ patients</a:t>
                      </a:r>
                    </a:p>
                    <a:p>
                      <a:pPr marL="143510" indent="-143510">
                        <a:spcBef>
                          <a:spcPts val="400"/>
                        </a:spcBef>
                        <a:spcAft>
                          <a:spcPts val="400"/>
                        </a:spcAft>
                        <a:buFont typeface="Arial" panose="020B0604020202020204" pitchFamily="34" charset="0"/>
                        <a:buChar char="•"/>
                      </a:pPr>
                      <a:r>
                        <a:rPr lang="en-GB" sz="1150" baseline="0" dirty="0">
                          <a:solidFill>
                            <a:schemeClr val="tx1"/>
                          </a:solidFill>
                          <a:latin typeface="Arial"/>
                          <a:cs typeface="Arial"/>
                        </a:rPr>
                        <a:t>Immunisation team are primarily vaccinating care home residents with COVID vaccinations. Offer made to care home staff during vaccination sessions</a:t>
                      </a:r>
                    </a:p>
                    <a:p>
                      <a:pPr marL="143510" indent="-143510">
                        <a:spcBef>
                          <a:spcPts val="400"/>
                        </a:spcBef>
                        <a:spcAft>
                          <a:spcPts val="400"/>
                        </a:spcAft>
                        <a:buFont typeface="Arial" panose="020B0604020202020204" pitchFamily="34" charset="0"/>
                        <a:buChar char="•"/>
                      </a:pPr>
                      <a:r>
                        <a:rPr lang="en-GB" sz="1150" dirty="0">
                          <a:solidFill>
                            <a:schemeClr val="tx1"/>
                          </a:solidFill>
                          <a:latin typeface="Arial"/>
                          <a:cs typeface="Arial"/>
                        </a:rPr>
                        <a:t>Vaccination of</a:t>
                      </a:r>
                      <a:r>
                        <a:rPr lang="en-GB" sz="1150" baseline="0" dirty="0">
                          <a:solidFill>
                            <a:schemeClr val="tx1"/>
                          </a:solidFill>
                          <a:latin typeface="Arial"/>
                          <a:cs typeface="Arial"/>
                        </a:rPr>
                        <a:t> housebound individuals are via immunisation GPs or CP</a:t>
                      </a:r>
                    </a:p>
                    <a:p>
                      <a:pPr marL="143510" indent="-143510">
                        <a:spcBef>
                          <a:spcPts val="400"/>
                        </a:spcBef>
                        <a:spcAft>
                          <a:spcPts val="400"/>
                        </a:spcAft>
                        <a:buFont typeface="Arial" panose="020B0604020202020204" pitchFamily="34" charset="0"/>
                        <a:buChar char="•"/>
                      </a:pPr>
                      <a:r>
                        <a:rPr lang="en-GB" sz="1150" dirty="0">
                          <a:solidFill>
                            <a:schemeClr val="tx1"/>
                          </a:solidFill>
                          <a:latin typeface="Arial"/>
                          <a:cs typeface="Arial"/>
                        </a:rPr>
                        <a:t>Inpatient vaccination plan in place</a:t>
                      </a:r>
                    </a:p>
                    <a:p>
                      <a:pPr marL="143510" indent="-143510">
                        <a:spcBef>
                          <a:spcPts val="400"/>
                        </a:spcBef>
                        <a:spcAft>
                          <a:spcPts val="400"/>
                        </a:spcAft>
                        <a:buFont typeface="Arial" panose="020B0604020202020204" pitchFamily="34" charset="0"/>
                        <a:buChar char="•"/>
                      </a:pPr>
                      <a:r>
                        <a:rPr lang="en-GB" sz="1150" dirty="0">
                          <a:solidFill>
                            <a:schemeClr val="tx1"/>
                          </a:solidFill>
                          <a:latin typeface="Arial"/>
                          <a:cs typeface="Arial"/>
                        </a:rPr>
                        <a:t>Immunisation team are scoping development of r</a:t>
                      </a:r>
                      <a:r>
                        <a:rPr lang="en-GB" sz="1150" dirty="0">
                          <a:solidFill>
                            <a:schemeClr val="tx1"/>
                          </a:solidFill>
                          <a:effectLst/>
                          <a:latin typeface="Arial"/>
                          <a:cs typeface="Arial"/>
                        </a:rPr>
                        <a:t>esources in alternative languages that is also in accessible formats</a:t>
                      </a:r>
                      <a:r>
                        <a:rPr lang="en-GB" sz="1150" baseline="0" dirty="0">
                          <a:solidFill>
                            <a:schemeClr val="tx1"/>
                          </a:solidFill>
                          <a:effectLst/>
                          <a:latin typeface="Arial"/>
                          <a:cs typeface="Arial"/>
                        </a:rPr>
                        <a:t> following feedback from service users</a:t>
                      </a:r>
                    </a:p>
                    <a:p>
                      <a:pPr marL="143510" indent="-143510">
                        <a:spcBef>
                          <a:spcPts val="400"/>
                        </a:spcBef>
                        <a:spcAft>
                          <a:spcPts val="400"/>
                        </a:spcAft>
                        <a:buFont typeface="Arial" panose="020B0604020202020204" pitchFamily="34" charset="0"/>
                        <a:buChar char="•"/>
                      </a:pPr>
                      <a:r>
                        <a:rPr lang="en-GB" sz="1150" dirty="0">
                          <a:solidFill>
                            <a:schemeClr val="tx1"/>
                          </a:solidFill>
                          <a:latin typeface="Arial"/>
                          <a:cs typeface="Arial"/>
                        </a:rPr>
                        <a:t>Continuous engagement with key stakeholders across the HB, especially with groups/organisations that support individuals/communities that have protected characteristics or undeserved population</a:t>
                      </a:r>
                    </a:p>
                  </a:txBody>
                  <a:tcPr marL="55449" marR="55449" marT="27725" marB="27725">
                    <a:solidFill>
                      <a:schemeClr val="accent3">
                        <a:lumMod val="60000"/>
                        <a:lumOff val="40000"/>
                      </a:schemeClr>
                    </a:solidFill>
                  </a:tcPr>
                </a:tc>
                <a:tc>
                  <a:txBody>
                    <a:bodyPr/>
                    <a:lstStyle/>
                    <a:p>
                      <a:pPr marL="143510" indent="-143510">
                        <a:lnSpc>
                          <a:spcPct val="100000"/>
                        </a:lnSpc>
                        <a:spcBef>
                          <a:spcPts val="400"/>
                        </a:spcBef>
                        <a:spcAft>
                          <a:spcPts val="400"/>
                        </a:spcAft>
                        <a:buFont typeface="Arial" panose="020B0604020202020204" pitchFamily="34" charset="0"/>
                        <a:buChar char="•"/>
                      </a:pPr>
                      <a:r>
                        <a:rPr lang="en-GB" sz="1150" dirty="0">
                          <a:solidFill>
                            <a:schemeClr val="tx1"/>
                          </a:solidFill>
                          <a:latin typeface="Arial"/>
                          <a:cs typeface="Arial"/>
                        </a:rPr>
                        <a:t>34 commissioned</a:t>
                      </a:r>
                      <a:r>
                        <a:rPr lang="en-GB" sz="1150" baseline="0" dirty="0">
                          <a:solidFill>
                            <a:schemeClr val="tx1"/>
                          </a:solidFill>
                          <a:latin typeface="Arial"/>
                          <a:cs typeface="Arial"/>
                        </a:rPr>
                        <a:t> GPs for older adult vaccination campaign, with 31 commissioned to provide vaccination to pregnant women</a:t>
                      </a:r>
                    </a:p>
                    <a:p>
                      <a:pPr marL="143510" indent="-143510">
                        <a:lnSpc>
                          <a:spcPct val="100000"/>
                        </a:lnSpc>
                        <a:spcBef>
                          <a:spcPts val="400"/>
                        </a:spcBef>
                        <a:spcAft>
                          <a:spcPts val="400"/>
                        </a:spcAft>
                        <a:buFont typeface="Arial" panose="020B0604020202020204" pitchFamily="34" charset="0"/>
                        <a:buChar char="•"/>
                      </a:pPr>
                      <a:r>
                        <a:rPr lang="en-GB" sz="1150" baseline="0" dirty="0">
                          <a:solidFill>
                            <a:schemeClr val="tx1"/>
                          </a:solidFill>
                          <a:latin typeface="Arial"/>
                          <a:cs typeface="Arial"/>
                        </a:rPr>
                        <a:t>Immunisation team vaccinating in Neath Port Talbot and Singleton Hospital ANC with RSV vaccine</a:t>
                      </a:r>
                      <a:endParaRPr lang="en-GB" sz="1150" dirty="0">
                        <a:solidFill>
                          <a:schemeClr val="tx1"/>
                        </a:solidFill>
                        <a:latin typeface="Arial"/>
                        <a:cs typeface="Arial"/>
                      </a:endParaRPr>
                    </a:p>
                    <a:p>
                      <a:pPr marL="143510" indent="-143510">
                        <a:lnSpc>
                          <a:spcPct val="100000"/>
                        </a:lnSpc>
                        <a:spcBef>
                          <a:spcPts val="400"/>
                        </a:spcBef>
                        <a:spcAft>
                          <a:spcPts val="400"/>
                        </a:spcAft>
                        <a:buFont typeface="Arial" panose="020B0604020202020204" pitchFamily="34" charset="0"/>
                        <a:buChar char="•"/>
                      </a:pPr>
                      <a:r>
                        <a:rPr lang="en-GB" sz="1150" dirty="0">
                          <a:solidFill>
                            <a:schemeClr val="tx1"/>
                          </a:solidFill>
                          <a:latin typeface="Arial"/>
                          <a:cs typeface="Arial"/>
                        </a:rPr>
                        <a:t>Communication plan will follow National communications</a:t>
                      </a:r>
                    </a:p>
                    <a:p>
                      <a:pPr marL="143510" indent="-143510">
                        <a:lnSpc>
                          <a:spcPct val="100000"/>
                        </a:lnSpc>
                        <a:spcBef>
                          <a:spcPts val="400"/>
                        </a:spcBef>
                        <a:spcAft>
                          <a:spcPts val="400"/>
                        </a:spcAft>
                        <a:buFont typeface="Arial" panose="020B0604020202020204" pitchFamily="34" charset="0"/>
                        <a:buChar char="•"/>
                      </a:pPr>
                      <a:r>
                        <a:rPr lang="en-GB" sz="1150" dirty="0">
                          <a:solidFill>
                            <a:schemeClr val="tx1"/>
                          </a:solidFill>
                          <a:latin typeface="Arial"/>
                          <a:cs typeface="Arial"/>
                        </a:rPr>
                        <a:t>PHW RSV resources (in accessible formats) circulated to midwives and immunisation staff</a:t>
                      </a:r>
                    </a:p>
                    <a:p>
                      <a:pPr marL="143510" marR="0" lvl="0" indent="-143510" defTabSz="914400" eaLnBrk="1" fontAlgn="auto" latinLnBrk="0" hangingPunct="1">
                        <a:lnSpc>
                          <a:spcPct val="100000"/>
                        </a:lnSpc>
                        <a:spcBef>
                          <a:spcPts val="400"/>
                        </a:spcBef>
                        <a:spcAft>
                          <a:spcPts val="400"/>
                        </a:spcAft>
                        <a:buClrTx/>
                        <a:buSzTx/>
                        <a:buFont typeface="Arial" panose="020B0604020202020204" pitchFamily="34" charset="0"/>
                        <a:buChar char="•"/>
                        <a:tabLst/>
                        <a:defRPr/>
                      </a:pPr>
                      <a:r>
                        <a:rPr lang="en-GB" sz="1150" dirty="0">
                          <a:solidFill>
                            <a:schemeClr val="tx1"/>
                          </a:solidFill>
                          <a:latin typeface="Arial"/>
                          <a:cs typeface="Arial"/>
                        </a:rPr>
                        <a:t>Immunisation team are scoping development of r</a:t>
                      </a:r>
                      <a:r>
                        <a:rPr lang="en-GB" sz="1150" dirty="0">
                          <a:solidFill>
                            <a:schemeClr val="tx1"/>
                          </a:solidFill>
                          <a:effectLst/>
                          <a:latin typeface="Arial"/>
                          <a:cs typeface="Arial"/>
                        </a:rPr>
                        <a:t>esources in alternative languages that is also in accessible formats</a:t>
                      </a:r>
                      <a:r>
                        <a:rPr lang="en-GB" sz="1150" baseline="0" dirty="0">
                          <a:solidFill>
                            <a:schemeClr val="tx1"/>
                          </a:solidFill>
                          <a:effectLst/>
                          <a:latin typeface="Arial"/>
                          <a:cs typeface="Arial"/>
                        </a:rPr>
                        <a:t> following feedback from service users</a:t>
                      </a:r>
                      <a:endParaRPr lang="en-GB" sz="1150" dirty="0">
                        <a:solidFill>
                          <a:schemeClr val="tx1"/>
                        </a:solidFill>
                        <a:latin typeface="Arial"/>
                        <a:cs typeface="Arial"/>
                      </a:endParaRPr>
                    </a:p>
                  </a:txBody>
                  <a:tcPr marL="55449" marR="55449" marT="27725" marB="27725">
                    <a:solidFill>
                      <a:schemeClr val="accent3">
                        <a:lumMod val="60000"/>
                        <a:lumOff val="40000"/>
                      </a:schemeClr>
                    </a:solidFill>
                  </a:tcPr>
                </a:tc>
                <a:tc>
                  <a:txBody>
                    <a:bodyPr/>
                    <a:lstStyle/>
                    <a:p>
                      <a:pPr marL="143510" indent="-143510">
                        <a:spcBef>
                          <a:spcPts val="400"/>
                        </a:spcBef>
                        <a:spcAft>
                          <a:spcPts val="400"/>
                        </a:spcAft>
                        <a:buFont typeface="Arial" panose="020B0604020202020204" pitchFamily="34" charset="0"/>
                        <a:buChar char="•"/>
                      </a:pPr>
                      <a:r>
                        <a:rPr lang="en-GB" sz="1150">
                          <a:solidFill>
                            <a:schemeClr val="tx1"/>
                          </a:solidFill>
                          <a:effectLst/>
                          <a:latin typeface="Arial"/>
                          <a:cs typeface="Arial"/>
                        </a:rPr>
                        <a:t>Collaborative approach between Occupational Health; Immunisation team and peer vaccinators</a:t>
                      </a:r>
                    </a:p>
                    <a:p>
                      <a:pPr marL="143510" indent="-143510">
                        <a:spcBef>
                          <a:spcPts val="400"/>
                        </a:spcBef>
                        <a:spcAft>
                          <a:spcPts val="400"/>
                        </a:spcAft>
                        <a:buFont typeface="Arial" panose="020B0604020202020204" pitchFamily="34" charset="0"/>
                        <a:buChar char="•"/>
                      </a:pPr>
                      <a:r>
                        <a:rPr lang="en-GB" sz="1150">
                          <a:solidFill>
                            <a:schemeClr val="tx1"/>
                          </a:solidFill>
                          <a:effectLst/>
                          <a:latin typeface="Arial"/>
                          <a:cs typeface="Arial"/>
                        </a:rPr>
                        <a:t>Site based clinics /Drop in model / Mobilisation to wards / Night shift offerings planned for November</a:t>
                      </a:r>
                    </a:p>
                    <a:p>
                      <a:pPr marL="143510" indent="-143510">
                        <a:spcBef>
                          <a:spcPts val="400"/>
                        </a:spcBef>
                        <a:spcAft>
                          <a:spcPts val="400"/>
                        </a:spcAft>
                        <a:buFont typeface="Arial" panose="020B0604020202020204" pitchFamily="34" charset="0"/>
                        <a:buChar char="•"/>
                      </a:pPr>
                      <a:r>
                        <a:rPr lang="en-GB" sz="1150">
                          <a:solidFill>
                            <a:schemeClr val="tx1"/>
                          </a:solidFill>
                          <a:effectLst/>
                          <a:latin typeface="Arial"/>
                          <a:cs typeface="Arial"/>
                        </a:rPr>
                        <a:t>‘Live’ Staff flu/COVID</a:t>
                      </a:r>
                      <a:r>
                        <a:rPr lang="en-GB" sz="1150" baseline="0">
                          <a:solidFill>
                            <a:schemeClr val="tx1"/>
                          </a:solidFill>
                          <a:effectLst/>
                          <a:latin typeface="Arial"/>
                          <a:cs typeface="Arial"/>
                        </a:rPr>
                        <a:t> </a:t>
                      </a:r>
                      <a:r>
                        <a:rPr lang="en-GB" sz="1150">
                          <a:solidFill>
                            <a:schemeClr val="tx1"/>
                          </a:solidFill>
                          <a:effectLst/>
                          <a:latin typeface="Arial"/>
                          <a:cs typeface="Arial"/>
                        </a:rPr>
                        <a:t>vaccination uptake dashboard will inform teams</a:t>
                      </a:r>
                      <a:r>
                        <a:rPr lang="en-GB" sz="1150" baseline="0">
                          <a:solidFill>
                            <a:schemeClr val="tx1"/>
                          </a:solidFill>
                          <a:effectLst/>
                          <a:latin typeface="Arial"/>
                          <a:cs typeface="Arial"/>
                        </a:rPr>
                        <a:t> to adopt targeted approach</a:t>
                      </a:r>
                    </a:p>
                    <a:p>
                      <a:pPr marL="143510" indent="-143510">
                        <a:spcBef>
                          <a:spcPts val="400"/>
                        </a:spcBef>
                        <a:spcAft>
                          <a:spcPts val="400"/>
                        </a:spcAft>
                        <a:buFont typeface="Arial" panose="020B0604020202020204" pitchFamily="34" charset="0"/>
                        <a:buChar char="•"/>
                      </a:pPr>
                      <a:r>
                        <a:rPr lang="en-GB" sz="1150" baseline="0">
                          <a:solidFill>
                            <a:schemeClr val="tx1"/>
                          </a:solidFill>
                          <a:effectLst/>
                          <a:latin typeface="Arial"/>
                          <a:cs typeface="Arial"/>
                        </a:rPr>
                        <a:t>Communication plan to support messaging/myth busting</a:t>
                      </a:r>
                      <a:endParaRPr lang="en-GB" sz="1150">
                        <a:solidFill>
                          <a:schemeClr val="tx1"/>
                        </a:solidFill>
                        <a:effectLst/>
                        <a:latin typeface="Arial"/>
                        <a:cs typeface="Arial"/>
                      </a:endParaRPr>
                    </a:p>
                    <a:p>
                      <a:pPr marL="143510" indent="-143510">
                        <a:spcBef>
                          <a:spcPts val="400"/>
                        </a:spcBef>
                        <a:spcAft>
                          <a:spcPts val="400"/>
                        </a:spcAft>
                        <a:buFont typeface="Arial" panose="020B0604020202020204" pitchFamily="34" charset="0"/>
                        <a:buChar char="•"/>
                      </a:pPr>
                      <a:r>
                        <a:rPr lang="en-GB" sz="1150">
                          <a:solidFill>
                            <a:schemeClr val="tx1"/>
                          </a:solidFill>
                          <a:effectLst/>
                          <a:latin typeface="Arial"/>
                          <a:cs typeface="Arial"/>
                        </a:rPr>
                        <a:t>PHW resources (in accessible formats) sent to occupational health to promote and circulate across hospital sites and to support Peer Vaccinators in conversations with staff</a:t>
                      </a:r>
                    </a:p>
                    <a:p>
                      <a:endParaRPr lang="en-GB" sz="1160">
                        <a:solidFill>
                          <a:schemeClr val="tx1"/>
                        </a:solidFill>
                        <a:effectLst/>
                      </a:endParaRPr>
                    </a:p>
                    <a:p>
                      <a:endParaRPr lang="en-GB" sz="1160">
                        <a:solidFill>
                          <a:schemeClr val="tx1"/>
                        </a:solidFill>
                      </a:endParaRPr>
                    </a:p>
                  </a:txBody>
                  <a:tcPr marL="55449" marR="55449" marT="27725" marB="27725">
                    <a:solidFill>
                      <a:schemeClr val="accent3">
                        <a:lumMod val="60000"/>
                        <a:lumOff val="40000"/>
                      </a:schemeClr>
                    </a:solidFill>
                  </a:tcPr>
                </a:tc>
                <a:tc>
                  <a:txBody>
                    <a:bodyPr/>
                    <a:lstStyle/>
                    <a:p>
                      <a:pPr marL="143510" indent="-143510">
                        <a:spcBef>
                          <a:spcPts val="400"/>
                        </a:spcBef>
                        <a:spcAft>
                          <a:spcPts val="400"/>
                        </a:spcAft>
                        <a:buFont typeface="Arial" panose="020B0604020202020204" pitchFamily="34" charset="0"/>
                        <a:buChar char="•"/>
                      </a:pPr>
                      <a:r>
                        <a:rPr lang="en-GB" sz="1150" baseline="0" dirty="0">
                          <a:solidFill>
                            <a:schemeClr val="tx1"/>
                          </a:solidFill>
                          <a:latin typeface="Arial"/>
                          <a:cs typeface="Arial"/>
                        </a:rPr>
                        <a:t>Immunisation team offering RSV  vaccine in Neath Port Talbot and Singleton Hospital ANC. MS Form and bookings link to be utilised for pregnant ladies to book and appointment for an ANC offering, and also to request an alternative offering (Home visit / pop ups etc.) </a:t>
                      </a:r>
                    </a:p>
                    <a:p>
                      <a:pPr marL="143510" indent="-143510">
                        <a:spcBef>
                          <a:spcPts val="400"/>
                        </a:spcBef>
                        <a:spcAft>
                          <a:spcPts val="400"/>
                        </a:spcAft>
                        <a:buFont typeface="Arial" panose="020B0604020202020204" pitchFamily="34" charset="0"/>
                        <a:buChar char="•"/>
                      </a:pPr>
                      <a:r>
                        <a:rPr lang="en-GB" sz="1150" baseline="0" dirty="0">
                          <a:solidFill>
                            <a:schemeClr val="tx1"/>
                          </a:solidFill>
                          <a:latin typeface="Arial"/>
                          <a:cs typeface="Arial"/>
                        </a:rPr>
                        <a:t>Opportunity to advise on all other vaccinations in these settings is well received</a:t>
                      </a:r>
                    </a:p>
                    <a:p>
                      <a:pPr marL="143510" indent="-143510">
                        <a:spcBef>
                          <a:spcPts val="400"/>
                        </a:spcBef>
                        <a:spcAft>
                          <a:spcPts val="400"/>
                        </a:spcAft>
                        <a:buFont typeface="Arial" panose="020B0604020202020204" pitchFamily="34" charset="0"/>
                        <a:buChar char="•"/>
                      </a:pPr>
                      <a:r>
                        <a:rPr lang="en-GB" sz="1150" baseline="0" dirty="0">
                          <a:solidFill>
                            <a:schemeClr val="tx1"/>
                          </a:solidFill>
                          <a:latin typeface="Arial"/>
                          <a:cs typeface="Arial"/>
                        </a:rPr>
                        <a:t>Education plan in place for Midwives to further support conversations with pregnant women</a:t>
                      </a:r>
                    </a:p>
                    <a:p>
                      <a:pPr marL="143510" indent="-143510">
                        <a:spcBef>
                          <a:spcPts val="400"/>
                        </a:spcBef>
                        <a:spcAft>
                          <a:spcPts val="400"/>
                        </a:spcAft>
                        <a:buFont typeface="Arial" panose="020B0604020202020204" pitchFamily="34" charset="0"/>
                        <a:buChar char="•"/>
                      </a:pPr>
                      <a:r>
                        <a:rPr lang="en-GB" sz="1150" baseline="0" dirty="0">
                          <a:solidFill>
                            <a:schemeClr val="tx1"/>
                          </a:solidFill>
                          <a:latin typeface="Arial"/>
                          <a:cs typeface="Arial"/>
                        </a:rPr>
                        <a:t>Digital Immunisation Feedback form developed to provide information to the Immunisation Team on any barriers/challenges and also highlight any opportunities for us to improve deliver and uptake rates of RSV.</a:t>
                      </a:r>
                    </a:p>
                    <a:p>
                      <a:pPr marL="143510" indent="-143510">
                        <a:spcBef>
                          <a:spcPts val="400"/>
                        </a:spcBef>
                        <a:spcAft>
                          <a:spcPts val="400"/>
                        </a:spcAft>
                        <a:buFont typeface="Arial" panose="020B0604020202020204" pitchFamily="34" charset="0"/>
                        <a:buChar char="•"/>
                      </a:pPr>
                      <a:r>
                        <a:rPr lang="en-GB" sz="1150" baseline="0" dirty="0">
                          <a:solidFill>
                            <a:schemeClr val="tx1"/>
                          </a:solidFill>
                          <a:latin typeface="Arial"/>
                          <a:cs typeface="Arial"/>
                        </a:rPr>
                        <a:t>Targeted offerings for RSV for those practices who have not expressed an interest in delivering the programme. Cluster based offerings under development</a:t>
                      </a:r>
                      <a:endParaRPr lang="en-GB" sz="1150" dirty="0">
                        <a:solidFill>
                          <a:schemeClr val="tx1"/>
                        </a:solidFill>
                        <a:latin typeface="Arial"/>
                        <a:cs typeface="Arial"/>
                      </a:endParaRPr>
                    </a:p>
                  </a:txBody>
                  <a:tcPr marL="55449" marR="55449" marT="27725" marB="27725">
                    <a:solidFill>
                      <a:schemeClr val="accent3">
                        <a:lumMod val="60000"/>
                        <a:lumOff val="40000"/>
                      </a:schemeClr>
                    </a:solidFill>
                  </a:tcPr>
                </a:tc>
                <a:extLst>
                  <a:ext uri="{0D108BD9-81ED-4DB2-BD59-A6C34878D82A}">
                    <a16:rowId xmlns:a16="http://schemas.microsoft.com/office/drawing/2014/main" val="2873801517"/>
                  </a:ext>
                </a:extLst>
              </a:tr>
            </a:tbl>
          </a:graphicData>
        </a:graphic>
      </p:graphicFrame>
    </p:spTree>
    <p:extLst>
      <p:ext uri="{BB962C8B-B14F-4D97-AF65-F5344CB8AC3E}">
        <p14:creationId xmlns:p14="http://schemas.microsoft.com/office/powerpoint/2010/main" val="1402327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96AFBC8-EE1D-4B3E-AE8D-1D66756D7C3F}"/>
              </a:ext>
            </a:extLst>
          </p:cNvPr>
          <p:cNvSpPr/>
          <p:nvPr/>
        </p:nvSpPr>
        <p:spPr>
          <a:xfrm>
            <a:off x="1743074" y="4979133"/>
            <a:ext cx="10077449" cy="466725"/>
          </a:xfrm>
          <a:prstGeom prst="rect">
            <a:avLst/>
          </a:prstGeom>
          <a:solidFill>
            <a:srgbClr val="9BBB5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144000">
              <a:lnSpc>
                <a:spcPct val="105000"/>
              </a:lnSpc>
              <a:spcBef>
                <a:spcPts val="600"/>
              </a:spcBef>
              <a:spcAft>
                <a:spcPts val="600"/>
              </a:spcAft>
            </a:pPr>
            <a:endParaRPr lang="en-GB" sz="1600">
              <a:solidFill>
                <a:srgbClr val="FF0000"/>
              </a:solidFill>
              <a:latin typeface="Arial" panose="020B0604020202020204" pitchFamily="34" charset="0"/>
              <a:ea typeface="Times New Roman" panose="02020603050405020304" pitchFamily="18" charset="0"/>
              <a:cs typeface="Arial" panose="020B0604020202020204" pitchFamily="34" charset="0"/>
            </a:endParaRPr>
          </a:p>
        </p:txBody>
      </p:sp>
      <p:sp>
        <p:nvSpPr>
          <p:cNvPr id="15" name="Rectangle 14">
            <a:extLst>
              <a:ext uri="{FF2B5EF4-FFF2-40B4-BE49-F238E27FC236}">
                <a16:creationId xmlns:a16="http://schemas.microsoft.com/office/drawing/2014/main" id="{086BC55F-B308-4CFF-B199-8A2AAF477728}"/>
              </a:ext>
            </a:extLst>
          </p:cNvPr>
          <p:cNvSpPr/>
          <p:nvPr/>
        </p:nvSpPr>
        <p:spPr>
          <a:xfrm>
            <a:off x="1643512" y="4291339"/>
            <a:ext cx="10177011" cy="492564"/>
          </a:xfrm>
          <a:prstGeom prst="rect">
            <a:avLst/>
          </a:prstGeom>
          <a:solidFill>
            <a:srgbClr val="9BBB5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144000">
              <a:lnSpc>
                <a:spcPct val="105000"/>
              </a:lnSpc>
              <a:spcBef>
                <a:spcPts val="600"/>
              </a:spcBef>
              <a:spcAft>
                <a:spcPts val="600"/>
              </a:spcAft>
            </a:pPr>
            <a:endParaRPr lang="en-GB" sz="1600">
              <a:solidFill>
                <a:srgbClr val="FF0000"/>
              </a:solidFill>
              <a:latin typeface="Arial" panose="020B0604020202020204" pitchFamily="34" charset="0"/>
              <a:ea typeface="Times New Roman" panose="02020603050405020304" pitchFamily="18" charset="0"/>
              <a:cs typeface="Arial" panose="020B0604020202020204" pitchFamily="34" charset="0"/>
            </a:endParaRPr>
          </a:p>
        </p:txBody>
      </p:sp>
      <p:sp>
        <p:nvSpPr>
          <p:cNvPr id="14" name="Rectangle 13">
            <a:extLst>
              <a:ext uri="{FF2B5EF4-FFF2-40B4-BE49-F238E27FC236}">
                <a16:creationId xmlns:a16="http://schemas.microsoft.com/office/drawing/2014/main" id="{0EC44663-2577-47C5-8939-5D3C0B3E4629}"/>
              </a:ext>
            </a:extLst>
          </p:cNvPr>
          <p:cNvSpPr/>
          <p:nvPr/>
        </p:nvSpPr>
        <p:spPr>
          <a:xfrm>
            <a:off x="1628775" y="3544233"/>
            <a:ext cx="10191749" cy="547200"/>
          </a:xfrm>
          <a:prstGeom prst="rect">
            <a:avLst/>
          </a:prstGeom>
          <a:solidFill>
            <a:srgbClr val="9BBB5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144000">
              <a:lnSpc>
                <a:spcPct val="105000"/>
              </a:lnSpc>
              <a:spcBef>
                <a:spcPts val="600"/>
              </a:spcBef>
              <a:spcAft>
                <a:spcPts val="600"/>
              </a:spcAft>
            </a:pPr>
            <a:endParaRPr lang="en-GB" sz="1600">
              <a:solidFill>
                <a:srgbClr val="FF0000"/>
              </a:solidFill>
              <a:latin typeface="Arial" panose="020B0604020202020204" pitchFamily="34" charset="0"/>
              <a:ea typeface="Times New Roman" panose="02020603050405020304" pitchFamily="18" charset="0"/>
              <a:cs typeface="Arial" panose="020B0604020202020204" pitchFamily="34" charset="0"/>
            </a:endParaRPr>
          </a:p>
        </p:txBody>
      </p:sp>
      <p:sp>
        <p:nvSpPr>
          <p:cNvPr id="13" name="Rectangle 12">
            <a:extLst>
              <a:ext uri="{FF2B5EF4-FFF2-40B4-BE49-F238E27FC236}">
                <a16:creationId xmlns:a16="http://schemas.microsoft.com/office/drawing/2014/main" id="{6111474B-8F00-4197-8425-08C9C95E6045}"/>
              </a:ext>
            </a:extLst>
          </p:cNvPr>
          <p:cNvSpPr/>
          <p:nvPr/>
        </p:nvSpPr>
        <p:spPr>
          <a:xfrm>
            <a:off x="1514476" y="1681042"/>
            <a:ext cx="10306050" cy="828000"/>
          </a:xfrm>
          <a:prstGeom prst="rect">
            <a:avLst/>
          </a:prstGeom>
          <a:solidFill>
            <a:srgbClr val="9BBB5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00"/>
            <a:endParaRPr lang="en-GB" sz="1600">
              <a:solidFill>
                <a:srgbClr val="FF0000"/>
              </a:solidFill>
              <a:latin typeface="Arial" panose="020B0604020202020204" pitchFamily="34" charset="0"/>
              <a:ea typeface="Times New Roman" panose="02020603050405020304" pitchFamily="18" charset="0"/>
              <a:cs typeface="Arial" panose="020B0604020202020204" pitchFamily="34" charset="0"/>
            </a:endParaRPr>
          </a:p>
        </p:txBody>
      </p:sp>
      <p:sp>
        <p:nvSpPr>
          <p:cNvPr id="12" name="Rectangle 11">
            <a:extLst>
              <a:ext uri="{FF2B5EF4-FFF2-40B4-BE49-F238E27FC236}">
                <a16:creationId xmlns:a16="http://schemas.microsoft.com/office/drawing/2014/main" id="{EDBD47AE-AF20-446A-99F3-69800B3CA0D9}"/>
              </a:ext>
            </a:extLst>
          </p:cNvPr>
          <p:cNvSpPr/>
          <p:nvPr/>
        </p:nvSpPr>
        <p:spPr>
          <a:xfrm>
            <a:off x="1743074" y="2703851"/>
            <a:ext cx="10077451" cy="619331"/>
          </a:xfrm>
          <a:prstGeom prst="rect">
            <a:avLst/>
          </a:prstGeom>
          <a:solidFill>
            <a:srgbClr val="9BBB59">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144000">
              <a:lnSpc>
                <a:spcPct val="105000"/>
              </a:lnSpc>
              <a:spcBef>
                <a:spcPts val="600"/>
              </a:spcBef>
              <a:spcAft>
                <a:spcPts val="600"/>
              </a:spcAft>
            </a:pPr>
            <a:endParaRPr lang="en-GB" sz="1600">
              <a:solidFill>
                <a:srgbClr val="FF0000"/>
              </a:solidFill>
              <a:latin typeface="Arial" panose="020B0604020202020204" pitchFamily="34" charset="0"/>
              <a:ea typeface="Times New Roman" panose="02020603050405020304" pitchFamily="18" charset="0"/>
              <a:cs typeface="Arial" panose="020B0604020202020204" pitchFamily="34" charset="0"/>
            </a:endParaRPr>
          </a:p>
        </p:txBody>
      </p:sp>
      <p:sp>
        <p:nvSpPr>
          <p:cNvPr id="4" name="Title 1">
            <a:extLst>
              <a:ext uri="{FF2B5EF4-FFF2-40B4-BE49-F238E27FC236}">
                <a16:creationId xmlns:a16="http://schemas.microsoft.com/office/drawing/2014/main" id="{C2C4053D-66E3-4007-A9F8-5AC0812392F6}"/>
              </a:ext>
            </a:extLst>
          </p:cNvPr>
          <p:cNvSpPr txBox="1">
            <a:spLocks/>
          </p:cNvSpPr>
          <p:nvPr/>
        </p:nvSpPr>
        <p:spPr bwMode="auto">
          <a:xfrm>
            <a:off x="561975" y="0"/>
            <a:ext cx="11744325" cy="101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GB" sz="3200" b="1">
                <a:latin typeface="Arial Black" panose="020B0A04020102020204" pitchFamily="34" charset="0"/>
              </a:rPr>
              <a:t>Respiratory Vaccination Programme Additional Focus Winter 2024/25 </a:t>
            </a:r>
            <a:endParaRPr lang="en-GB" sz="3200"/>
          </a:p>
        </p:txBody>
      </p:sp>
      <p:sp>
        <p:nvSpPr>
          <p:cNvPr id="6" name="Rectangle 5">
            <a:extLst>
              <a:ext uri="{FF2B5EF4-FFF2-40B4-BE49-F238E27FC236}">
                <a16:creationId xmlns:a16="http://schemas.microsoft.com/office/drawing/2014/main" id="{437D47D0-B7D2-4E92-914A-379049B073CB}"/>
              </a:ext>
            </a:extLst>
          </p:cNvPr>
          <p:cNvSpPr/>
          <p:nvPr/>
        </p:nvSpPr>
        <p:spPr>
          <a:xfrm>
            <a:off x="2371724" y="968771"/>
            <a:ext cx="8124825" cy="571500"/>
          </a:xfrm>
          <a:prstGeom prst="rect">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latin typeface="Arial Black" panose="020B0A04020102020204" pitchFamily="34" charset="0"/>
              </a:rPr>
              <a:t>Support the Community to Prepare for Winter</a:t>
            </a:r>
          </a:p>
        </p:txBody>
      </p:sp>
      <p:sp>
        <p:nvSpPr>
          <p:cNvPr id="7" name="Arrow: Pentagon 6">
            <a:extLst>
              <a:ext uri="{FF2B5EF4-FFF2-40B4-BE49-F238E27FC236}">
                <a16:creationId xmlns:a16="http://schemas.microsoft.com/office/drawing/2014/main" id="{19DDFD4C-2F37-491B-8F3F-CE1CFBAE17AF}"/>
              </a:ext>
            </a:extLst>
          </p:cNvPr>
          <p:cNvSpPr/>
          <p:nvPr/>
        </p:nvSpPr>
        <p:spPr>
          <a:xfrm>
            <a:off x="-85725" y="1674608"/>
            <a:ext cx="2160000" cy="828000"/>
          </a:xfrm>
          <a:prstGeom prst="homePlate">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800" b="1">
                <a:solidFill>
                  <a:schemeClr val="bg1"/>
                </a:solidFill>
                <a:latin typeface="Arial" panose="020B0604020202020204" pitchFamily="34" charset="0"/>
                <a:cs typeface="Arial" panose="020B0604020202020204" pitchFamily="34" charset="0"/>
              </a:rPr>
              <a:t>1</a:t>
            </a:r>
          </a:p>
        </p:txBody>
      </p:sp>
      <p:sp>
        <p:nvSpPr>
          <p:cNvPr id="8" name="Arrow: Pentagon 7">
            <a:extLst>
              <a:ext uri="{FF2B5EF4-FFF2-40B4-BE49-F238E27FC236}">
                <a16:creationId xmlns:a16="http://schemas.microsoft.com/office/drawing/2014/main" id="{94BADDFA-1658-4C98-AFC5-95837AE4A035}"/>
              </a:ext>
            </a:extLst>
          </p:cNvPr>
          <p:cNvSpPr/>
          <p:nvPr/>
        </p:nvSpPr>
        <p:spPr>
          <a:xfrm>
            <a:off x="-85725" y="2703982"/>
            <a:ext cx="2160000" cy="619200"/>
          </a:xfrm>
          <a:prstGeom prst="homePlate">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600" b="1">
                <a:latin typeface="Arial" panose="020B0604020202020204" pitchFamily="34" charset="0"/>
                <a:cs typeface="Arial" panose="020B0604020202020204" pitchFamily="34" charset="0"/>
              </a:rPr>
              <a:t>2</a:t>
            </a:r>
          </a:p>
        </p:txBody>
      </p:sp>
      <p:sp>
        <p:nvSpPr>
          <p:cNvPr id="9" name="Arrow: Pentagon 8">
            <a:extLst>
              <a:ext uri="{FF2B5EF4-FFF2-40B4-BE49-F238E27FC236}">
                <a16:creationId xmlns:a16="http://schemas.microsoft.com/office/drawing/2014/main" id="{C7A01B60-C549-4151-9E6A-F7021B28C04F}"/>
              </a:ext>
            </a:extLst>
          </p:cNvPr>
          <p:cNvSpPr/>
          <p:nvPr/>
        </p:nvSpPr>
        <p:spPr>
          <a:xfrm>
            <a:off x="-85725" y="3534819"/>
            <a:ext cx="2160000" cy="547200"/>
          </a:xfrm>
          <a:prstGeom prst="homePlate">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400" b="1">
                <a:solidFill>
                  <a:schemeClr val="bg1"/>
                </a:solidFill>
                <a:latin typeface="Arial" panose="020B0604020202020204" pitchFamily="34" charset="0"/>
                <a:cs typeface="Arial" panose="020B0604020202020204" pitchFamily="34" charset="0"/>
              </a:rPr>
              <a:t>3</a:t>
            </a:r>
          </a:p>
        </p:txBody>
      </p:sp>
      <p:sp>
        <p:nvSpPr>
          <p:cNvPr id="10" name="Arrow: Pentagon 9">
            <a:extLst>
              <a:ext uri="{FF2B5EF4-FFF2-40B4-BE49-F238E27FC236}">
                <a16:creationId xmlns:a16="http://schemas.microsoft.com/office/drawing/2014/main" id="{50D799B3-6A4E-4ABB-9A6F-B4AA9D6C5406}"/>
              </a:ext>
            </a:extLst>
          </p:cNvPr>
          <p:cNvSpPr/>
          <p:nvPr/>
        </p:nvSpPr>
        <p:spPr>
          <a:xfrm>
            <a:off x="-85725" y="4291340"/>
            <a:ext cx="2160000" cy="493200"/>
          </a:xfrm>
          <a:prstGeom prst="homePlate">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a:solidFill>
                  <a:schemeClr val="bg1"/>
                </a:solidFill>
                <a:latin typeface="Arial" panose="020B0604020202020204" pitchFamily="34" charset="0"/>
                <a:cs typeface="Arial" panose="020B0604020202020204" pitchFamily="34" charset="0"/>
              </a:rPr>
              <a:t>4</a:t>
            </a:r>
          </a:p>
        </p:txBody>
      </p:sp>
      <p:sp>
        <p:nvSpPr>
          <p:cNvPr id="11" name="Arrow: Pentagon 10">
            <a:extLst>
              <a:ext uri="{FF2B5EF4-FFF2-40B4-BE49-F238E27FC236}">
                <a16:creationId xmlns:a16="http://schemas.microsoft.com/office/drawing/2014/main" id="{4A523EBD-B018-49C6-B5FB-F8EC27869746}"/>
              </a:ext>
            </a:extLst>
          </p:cNvPr>
          <p:cNvSpPr/>
          <p:nvPr/>
        </p:nvSpPr>
        <p:spPr>
          <a:xfrm>
            <a:off x="-85725" y="4983809"/>
            <a:ext cx="2160000" cy="466725"/>
          </a:xfrm>
          <a:prstGeom prst="homePlate">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a:solidFill>
                  <a:schemeClr val="bg1"/>
                </a:solidFill>
                <a:latin typeface="Arial" panose="020B0604020202020204" pitchFamily="34" charset="0"/>
                <a:cs typeface="Arial" panose="020B0604020202020204" pitchFamily="34" charset="0"/>
              </a:rPr>
              <a:t>5</a:t>
            </a:r>
          </a:p>
        </p:txBody>
      </p:sp>
      <p:sp>
        <p:nvSpPr>
          <p:cNvPr id="17" name="Rectangle 16">
            <a:extLst>
              <a:ext uri="{FF2B5EF4-FFF2-40B4-BE49-F238E27FC236}">
                <a16:creationId xmlns:a16="http://schemas.microsoft.com/office/drawing/2014/main" id="{45FE4295-DE49-4BA5-B578-B6494183DCCE}"/>
              </a:ext>
            </a:extLst>
          </p:cNvPr>
          <p:cNvSpPr/>
          <p:nvPr/>
        </p:nvSpPr>
        <p:spPr>
          <a:xfrm>
            <a:off x="1743075" y="5667477"/>
            <a:ext cx="10077448" cy="378221"/>
          </a:xfrm>
          <a:prstGeom prst="rect">
            <a:avLst/>
          </a:prstGeom>
          <a:solidFill>
            <a:srgbClr val="9BBB5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144000">
              <a:lnSpc>
                <a:spcPct val="105000"/>
              </a:lnSpc>
              <a:spcBef>
                <a:spcPts val="600"/>
              </a:spcBef>
              <a:spcAft>
                <a:spcPts val="600"/>
              </a:spcAft>
            </a:pPr>
            <a:endParaRPr lang="en-GB" sz="1600">
              <a:solidFill>
                <a:srgbClr val="FF0000"/>
              </a:solidFill>
              <a:latin typeface="Arial" panose="020B0604020202020204" pitchFamily="34" charset="0"/>
              <a:ea typeface="Times New Roman" panose="02020603050405020304" pitchFamily="18" charset="0"/>
              <a:cs typeface="Arial" panose="020B0604020202020204" pitchFamily="34" charset="0"/>
            </a:endParaRPr>
          </a:p>
        </p:txBody>
      </p:sp>
      <p:sp>
        <p:nvSpPr>
          <p:cNvPr id="18" name="TextBox 17">
            <a:extLst>
              <a:ext uri="{FF2B5EF4-FFF2-40B4-BE49-F238E27FC236}">
                <a16:creationId xmlns:a16="http://schemas.microsoft.com/office/drawing/2014/main" id="{C4548F0D-F7E1-4FBA-A3F2-7DDFA54BE1A2}"/>
              </a:ext>
            </a:extLst>
          </p:cNvPr>
          <p:cNvSpPr txBox="1"/>
          <p:nvPr/>
        </p:nvSpPr>
        <p:spPr>
          <a:xfrm>
            <a:off x="2028825" y="1680407"/>
            <a:ext cx="9182100" cy="849976"/>
          </a:xfrm>
          <a:prstGeom prst="rect">
            <a:avLst/>
          </a:prstGeom>
          <a:noFill/>
        </p:spPr>
        <p:txBody>
          <a:bodyPr wrap="square" rtlCol="0">
            <a:spAutoFit/>
          </a:bodyPr>
          <a:lstStyle/>
          <a:p>
            <a:pPr marL="108000">
              <a:lnSpc>
                <a:spcPct val="105000"/>
              </a:lnSpc>
            </a:pPr>
            <a:r>
              <a:rPr lang="en-GB" sz="1600">
                <a:latin typeface="Arial" panose="020B0604020202020204" pitchFamily="34" charset="0"/>
                <a:ea typeface="Times New Roman" panose="02020603050405020304" pitchFamily="18" charset="0"/>
                <a:cs typeface="Arial" panose="020B0604020202020204" pitchFamily="34" charset="0"/>
              </a:rPr>
              <a:t>Maintaining LA capacity to provide advice to prevent COVID and other respiratory virus outbreaks in care homes, domiciliary care, early years settings and schools. An ongoing, programmed offer of support has been developed, including training and audits</a:t>
            </a:r>
          </a:p>
        </p:txBody>
      </p:sp>
      <p:sp>
        <p:nvSpPr>
          <p:cNvPr id="19" name="TextBox 18">
            <a:extLst>
              <a:ext uri="{FF2B5EF4-FFF2-40B4-BE49-F238E27FC236}">
                <a16:creationId xmlns:a16="http://schemas.microsoft.com/office/drawing/2014/main" id="{3C8E70BB-9040-431E-B576-E65996F03DC9}"/>
              </a:ext>
            </a:extLst>
          </p:cNvPr>
          <p:cNvSpPr txBox="1"/>
          <p:nvPr/>
        </p:nvSpPr>
        <p:spPr>
          <a:xfrm>
            <a:off x="2105025" y="2722957"/>
            <a:ext cx="9105900" cy="584775"/>
          </a:xfrm>
          <a:prstGeom prst="rect">
            <a:avLst/>
          </a:prstGeom>
          <a:noFill/>
        </p:spPr>
        <p:txBody>
          <a:bodyPr wrap="square" rtlCol="0">
            <a:spAutoFit/>
          </a:bodyPr>
          <a:lstStyle/>
          <a:p>
            <a:r>
              <a:rPr lang="en-GB" sz="1600">
                <a:latin typeface="Arial" panose="020B0604020202020204" pitchFamily="34" charset="0"/>
                <a:ea typeface="Times New Roman" panose="02020603050405020304" pitchFamily="18" charset="0"/>
                <a:cs typeface="Arial" panose="020B0604020202020204" pitchFamily="34" charset="0"/>
              </a:rPr>
              <a:t>Prison Healthcare Team offering vaccinations to residents and maintain capacity to test for COVID and other respiratory viruses to support outbreak control measures</a:t>
            </a:r>
          </a:p>
        </p:txBody>
      </p:sp>
      <p:sp>
        <p:nvSpPr>
          <p:cNvPr id="20" name="TextBox 19">
            <a:extLst>
              <a:ext uri="{FF2B5EF4-FFF2-40B4-BE49-F238E27FC236}">
                <a16:creationId xmlns:a16="http://schemas.microsoft.com/office/drawing/2014/main" id="{BCF0E35D-39DA-4C9B-9418-0C942BBC0F8D}"/>
              </a:ext>
            </a:extLst>
          </p:cNvPr>
          <p:cNvSpPr txBox="1"/>
          <p:nvPr/>
        </p:nvSpPr>
        <p:spPr>
          <a:xfrm>
            <a:off x="2105025" y="3648011"/>
            <a:ext cx="9640200" cy="338554"/>
          </a:xfrm>
          <a:prstGeom prst="rect">
            <a:avLst/>
          </a:prstGeom>
          <a:noFill/>
        </p:spPr>
        <p:txBody>
          <a:bodyPr wrap="square" rtlCol="0">
            <a:spAutoFit/>
          </a:bodyPr>
          <a:lstStyle/>
          <a:p>
            <a:r>
              <a:rPr lang="en-GB" sz="1600">
                <a:latin typeface="Arial" panose="020B0604020202020204" pitchFamily="34" charset="0"/>
                <a:ea typeface="Times New Roman" panose="02020603050405020304" pitchFamily="18" charset="0"/>
                <a:cs typeface="Arial" panose="020B0604020202020204" pitchFamily="34" charset="0"/>
              </a:rPr>
              <a:t>Have in place a system to deliver COVID testing in the community for vulnerable people and care homes</a:t>
            </a:r>
          </a:p>
        </p:txBody>
      </p:sp>
      <p:sp>
        <p:nvSpPr>
          <p:cNvPr id="21" name="TextBox 20">
            <a:extLst>
              <a:ext uri="{FF2B5EF4-FFF2-40B4-BE49-F238E27FC236}">
                <a16:creationId xmlns:a16="http://schemas.microsoft.com/office/drawing/2014/main" id="{6B439A4F-249F-44F2-B296-4A04A6341B97}"/>
              </a:ext>
            </a:extLst>
          </p:cNvPr>
          <p:cNvSpPr txBox="1"/>
          <p:nvPr/>
        </p:nvSpPr>
        <p:spPr>
          <a:xfrm>
            <a:off x="2105025" y="4366006"/>
            <a:ext cx="6858000" cy="338554"/>
          </a:xfrm>
          <a:prstGeom prst="rect">
            <a:avLst/>
          </a:prstGeom>
          <a:noFill/>
        </p:spPr>
        <p:txBody>
          <a:bodyPr wrap="square" rtlCol="0">
            <a:spAutoFit/>
          </a:bodyPr>
          <a:lstStyle/>
          <a:p>
            <a:r>
              <a:rPr lang="en-GB" sz="1600">
                <a:latin typeface="Arial" panose="020B0604020202020204" pitchFamily="34" charset="0"/>
                <a:ea typeface="Times New Roman" panose="02020603050405020304" pitchFamily="18" charset="0"/>
                <a:cs typeface="Arial" panose="020B0604020202020204" pitchFamily="34" charset="0"/>
              </a:rPr>
              <a:t>Capacity to manage COVID outbreaks in care homes and special schools</a:t>
            </a:r>
          </a:p>
        </p:txBody>
      </p:sp>
      <p:sp>
        <p:nvSpPr>
          <p:cNvPr id="2" name="TextBox 1">
            <a:extLst>
              <a:ext uri="{FF2B5EF4-FFF2-40B4-BE49-F238E27FC236}">
                <a16:creationId xmlns:a16="http://schemas.microsoft.com/office/drawing/2014/main" id="{8279D09B-D489-4658-B404-2E7005F745C1}"/>
              </a:ext>
            </a:extLst>
          </p:cNvPr>
          <p:cNvSpPr txBox="1"/>
          <p:nvPr/>
        </p:nvSpPr>
        <p:spPr>
          <a:xfrm>
            <a:off x="2105025" y="4999080"/>
            <a:ext cx="7143750" cy="338554"/>
          </a:xfrm>
          <a:prstGeom prst="rect">
            <a:avLst/>
          </a:prstGeom>
          <a:noFill/>
        </p:spPr>
        <p:txBody>
          <a:bodyPr wrap="square" rtlCol="0">
            <a:spAutoFit/>
          </a:bodyPr>
          <a:lstStyle/>
          <a:p>
            <a:r>
              <a:rPr lang="en-GB" sz="1600">
                <a:latin typeface="Arial" panose="020B0604020202020204" pitchFamily="34" charset="0"/>
                <a:ea typeface="Times New Roman" panose="02020603050405020304" pitchFamily="18" charset="0"/>
                <a:cs typeface="Arial" panose="020B0604020202020204" pitchFamily="34" charset="0"/>
              </a:rPr>
              <a:t>Workplan linked to Immunisation Team activity on vaccinations</a:t>
            </a:r>
          </a:p>
        </p:txBody>
      </p:sp>
      <p:sp>
        <p:nvSpPr>
          <p:cNvPr id="22" name="Arrow: Pentagon 21">
            <a:extLst>
              <a:ext uri="{FF2B5EF4-FFF2-40B4-BE49-F238E27FC236}">
                <a16:creationId xmlns:a16="http://schemas.microsoft.com/office/drawing/2014/main" id="{D615B0C2-F138-482F-B85A-E4A294526264}"/>
              </a:ext>
            </a:extLst>
          </p:cNvPr>
          <p:cNvSpPr/>
          <p:nvPr/>
        </p:nvSpPr>
        <p:spPr>
          <a:xfrm>
            <a:off x="-85725" y="5665146"/>
            <a:ext cx="2160000" cy="378000"/>
          </a:xfrm>
          <a:prstGeom prst="homePlate">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2800" b="1">
                <a:solidFill>
                  <a:schemeClr val="bg1"/>
                </a:solidFill>
                <a:latin typeface="Arial" panose="020B0604020202020204" pitchFamily="34" charset="0"/>
                <a:cs typeface="Arial" panose="020B0604020202020204" pitchFamily="34" charset="0"/>
              </a:rPr>
              <a:t>6</a:t>
            </a:r>
          </a:p>
        </p:txBody>
      </p:sp>
      <p:sp>
        <p:nvSpPr>
          <p:cNvPr id="3" name="TextBox 2">
            <a:extLst>
              <a:ext uri="{FF2B5EF4-FFF2-40B4-BE49-F238E27FC236}">
                <a16:creationId xmlns:a16="http://schemas.microsoft.com/office/drawing/2014/main" id="{3F2C39CF-761F-4062-AD7C-F208949FB09F}"/>
              </a:ext>
            </a:extLst>
          </p:cNvPr>
          <p:cNvSpPr txBox="1"/>
          <p:nvPr/>
        </p:nvSpPr>
        <p:spPr>
          <a:xfrm>
            <a:off x="2105025" y="5684869"/>
            <a:ext cx="6457950" cy="338554"/>
          </a:xfrm>
          <a:prstGeom prst="rect">
            <a:avLst/>
          </a:prstGeom>
          <a:noFill/>
        </p:spPr>
        <p:txBody>
          <a:bodyPr wrap="square" rtlCol="0">
            <a:spAutoFit/>
          </a:bodyPr>
          <a:lstStyle/>
          <a:p>
            <a:r>
              <a:rPr lang="en-GB" sz="1600">
                <a:latin typeface="Arial" panose="020B0604020202020204" pitchFamily="34" charset="0"/>
                <a:ea typeface="Times New Roman" panose="02020603050405020304" pitchFamily="18" charset="0"/>
                <a:cs typeface="Arial" panose="020B0604020202020204" pitchFamily="34" charset="0"/>
              </a:rPr>
              <a:t>IP&amp;C specialist Nurse support provided to care homes</a:t>
            </a:r>
          </a:p>
        </p:txBody>
      </p:sp>
    </p:spTree>
    <p:extLst>
      <p:ext uri="{BB962C8B-B14F-4D97-AF65-F5344CB8AC3E}">
        <p14:creationId xmlns:p14="http://schemas.microsoft.com/office/powerpoint/2010/main" val="3029438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506EA5-F6FC-10DF-35BC-18F314881E92}"/>
              </a:ext>
            </a:extLst>
          </p:cNvPr>
          <p:cNvSpPr txBox="1"/>
          <p:nvPr/>
        </p:nvSpPr>
        <p:spPr>
          <a:xfrm>
            <a:off x="0" y="887976"/>
            <a:ext cx="12192000" cy="369332"/>
          </a:xfrm>
          <a:prstGeom prst="rect">
            <a:avLst/>
          </a:prstGeom>
          <a:noFill/>
        </p:spPr>
        <p:txBody>
          <a:bodyPr wrap="square" lIns="91440" tIns="45720" rIns="91440" bIns="45720" rtlCol="0" anchor="t">
            <a:spAutoFit/>
          </a:bodyPr>
          <a:lstStyle/>
          <a:p>
            <a:pPr>
              <a:spcBef>
                <a:spcPts val="600"/>
              </a:spcBef>
              <a:spcAft>
                <a:spcPts val="600"/>
              </a:spcAft>
            </a:pPr>
            <a:r>
              <a:rPr lang="en-GB">
                <a:latin typeface="Arial"/>
                <a:cs typeface="Arial"/>
              </a:rPr>
              <a:t> </a:t>
            </a:r>
            <a:endParaRPr lang="en-US">
              <a:latin typeface="Arial"/>
              <a:cs typeface="Arial"/>
            </a:endParaRPr>
          </a:p>
        </p:txBody>
      </p:sp>
      <p:sp>
        <p:nvSpPr>
          <p:cNvPr id="3" name="TextBox 2">
            <a:extLst>
              <a:ext uri="{FF2B5EF4-FFF2-40B4-BE49-F238E27FC236}">
                <a16:creationId xmlns:a16="http://schemas.microsoft.com/office/drawing/2014/main" id="{45E60D54-5862-4E19-9DEB-01CC5FF42B25}"/>
              </a:ext>
            </a:extLst>
          </p:cNvPr>
          <p:cNvSpPr txBox="1"/>
          <p:nvPr/>
        </p:nvSpPr>
        <p:spPr>
          <a:xfrm>
            <a:off x="0" y="193246"/>
            <a:ext cx="12213566" cy="646331"/>
          </a:xfrm>
          <a:prstGeom prst="rect">
            <a:avLst/>
          </a:prstGeom>
          <a:noFill/>
        </p:spPr>
        <p:txBody>
          <a:bodyPr wrap="square" lIns="91440" tIns="45720" rIns="91440" bIns="45720" rtlCol="0" anchor="t">
            <a:spAutoFit/>
          </a:bodyPr>
          <a:lstStyle/>
          <a:p>
            <a:pPr algn="ctr"/>
            <a:r>
              <a:rPr lang="en-GB" sz="3600" b="1">
                <a:latin typeface="Arial Black"/>
              </a:rPr>
              <a:t>Regional Vaccination uptake 2024/2025 </a:t>
            </a:r>
            <a:r>
              <a:rPr lang="en-GB" sz="2000" b="1">
                <a:latin typeface="Arial Black"/>
              </a:rPr>
              <a:t>(as of 5/11/24)</a:t>
            </a:r>
            <a:endParaRPr lang="en-GB" sz="2000" b="1">
              <a:latin typeface="Arial Black"/>
              <a:cs typeface="Arial" panose="020B0604020202020204" pitchFamily="34" charset="0"/>
            </a:endParaRPr>
          </a:p>
        </p:txBody>
      </p:sp>
      <p:pic>
        <p:nvPicPr>
          <p:cNvPr id="4" name="Picture 3">
            <a:extLst>
              <a:ext uri="{FF2B5EF4-FFF2-40B4-BE49-F238E27FC236}">
                <a16:creationId xmlns:a16="http://schemas.microsoft.com/office/drawing/2014/main" id="{534AA5EE-24C5-AE59-5A20-F545010AADAF}"/>
              </a:ext>
            </a:extLst>
          </p:cNvPr>
          <p:cNvPicPr>
            <a:picLocks noChangeAspect="1"/>
          </p:cNvPicPr>
          <p:nvPr/>
        </p:nvPicPr>
        <p:blipFill>
          <a:blip r:embed="rId2"/>
          <a:stretch>
            <a:fillRect/>
          </a:stretch>
        </p:blipFill>
        <p:spPr>
          <a:xfrm>
            <a:off x="450729" y="960048"/>
            <a:ext cx="5252050" cy="2580018"/>
          </a:xfrm>
          <a:prstGeom prst="rect">
            <a:avLst/>
          </a:prstGeom>
        </p:spPr>
      </p:pic>
      <p:pic>
        <p:nvPicPr>
          <p:cNvPr id="5" name="Picture 4">
            <a:extLst>
              <a:ext uri="{FF2B5EF4-FFF2-40B4-BE49-F238E27FC236}">
                <a16:creationId xmlns:a16="http://schemas.microsoft.com/office/drawing/2014/main" id="{A8E58AC6-C8D9-4533-0813-EB13D809F2D3}"/>
              </a:ext>
            </a:extLst>
          </p:cNvPr>
          <p:cNvPicPr>
            <a:picLocks noChangeAspect="1"/>
          </p:cNvPicPr>
          <p:nvPr/>
        </p:nvPicPr>
        <p:blipFill>
          <a:blip r:embed="rId3"/>
          <a:stretch>
            <a:fillRect/>
          </a:stretch>
        </p:blipFill>
        <p:spPr>
          <a:xfrm>
            <a:off x="6485988" y="959957"/>
            <a:ext cx="5560443" cy="2580197"/>
          </a:xfrm>
          <a:prstGeom prst="rect">
            <a:avLst/>
          </a:prstGeom>
        </p:spPr>
      </p:pic>
      <p:pic>
        <p:nvPicPr>
          <p:cNvPr id="7" name="Picture 6" descr="A graph of a number of patients aged 6m to 6m&#10;&#10;Description automatically generated">
            <a:extLst>
              <a:ext uri="{FF2B5EF4-FFF2-40B4-BE49-F238E27FC236}">
                <a16:creationId xmlns:a16="http://schemas.microsoft.com/office/drawing/2014/main" id="{03BCCD3B-BFFC-7893-597A-2712B0FB0D51}"/>
              </a:ext>
            </a:extLst>
          </p:cNvPr>
          <p:cNvPicPr>
            <a:picLocks noChangeAspect="1"/>
          </p:cNvPicPr>
          <p:nvPr/>
        </p:nvPicPr>
        <p:blipFill>
          <a:blip r:embed="rId4"/>
          <a:stretch>
            <a:fillRect/>
          </a:stretch>
        </p:blipFill>
        <p:spPr>
          <a:xfrm>
            <a:off x="447496" y="3716097"/>
            <a:ext cx="5258520" cy="2675089"/>
          </a:xfrm>
          <a:prstGeom prst="rect">
            <a:avLst/>
          </a:prstGeom>
        </p:spPr>
      </p:pic>
      <p:sp>
        <p:nvSpPr>
          <p:cNvPr id="8" name="TextBox 7">
            <a:extLst>
              <a:ext uri="{FF2B5EF4-FFF2-40B4-BE49-F238E27FC236}">
                <a16:creationId xmlns:a16="http://schemas.microsoft.com/office/drawing/2014/main" id="{C9946816-6BE1-13E2-A6C0-6119BCF1E07B}"/>
              </a:ext>
            </a:extLst>
          </p:cNvPr>
          <p:cNvSpPr txBox="1"/>
          <p:nvPr/>
        </p:nvSpPr>
        <p:spPr>
          <a:xfrm>
            <a:off x="6489744" y="3722755"/>
            <a:ext cx="5559789" cy="30008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Arial Black"/>
                <a:ea typeface="Calibri"/>
                <a:cs typeface="Calibri"/>
              </a:rPr>
              <a:t>A</a:t>
            </a:r>
            <a:r>
              <a:rPr lang="en-US" b="1" dirty="0">
                <a:latin typeface="Arial Black"/>
                <a:ea typeface="Calibri"/>
                <a:cs typeface="Calibri"/>
              </a:rPr>
              <a:t>ctions to increase Vaccination uptake:</a:t>
            </a:r>
            <a:endParaRPr lang="en-US" dirty="0"/>
          </a:p>
          <a:p>
            <a:pPr marL="285750" indent="-285750">
              <a:buFont typeface="Arial"/>
              <a:buChar char="•"/>
            </a:pPr>
            <a:r>
              <a:rPr lang="en-US" sz="1700" dirty="0">
                <a:latin typeface="Arial"/>
                <a:ea typeface="Calibri"/>
                <a:cs typeface="Calibri"/>
              </a:rPr>
              <a:t>Work with GP Practices on plans to improve uptake </a:t>
            </a:r>
          </a:p>
          <a:p>
            <a:pPr marL="285750" indent="-285750">
              <a:buFont typeface="Arial"/>
              <a:buChar char="•"/>
            </a:pPr>
            <a:r>
              <a:rPr lang="en-US" sz="1700" dirty="0">
                <a:latin typeface="Arial"/>
                <a:ea typeface="Calibri"/>
                <a:cs typeface="Calibri"/>
              </a:rPr>
              <a:t>Fortnightly data quality meetings in place</a:t>
            </a:r>
          </a:p>
          <a:p>
            <a:pPr marL="285750" indent="-285750">
              <a:buFont typeface="Arial"/>
              <a:buChar char="•"/>
            </a:pPr>
            <a:r>
              <a:rPr lang="en-US" sz="1700" dirty="0">
                <a:latin typeface="Arial"/>
                <a:ea typeface="Calibri"/>
                <a:cs typeface="Calibri"/>
              </a:rPr>
              <a:t>Engagement with Primary Care  to understand the challenges / barriers and risk based on equity of uptake to ensure universal offer</a:t>
            </a:r>
          </a:p>
          <a:p>
            <a:pPr marL="285750" indent="-285750">
              <a:buFont typeface="Arial"/>
              <a:buChar char="•"/>
            </a:pPr>
            <a:r>
              <a:rPr lang="en-US" sz="1700" dirty="0">
                <a:latin typeface="Arial"/>
                <a:ea typeface="Calibri"/>
                <a:cs typeface="Calibri"/>
              </a:rPr>
              <a:t>Targeted support to reduce the gap we see between uptake across the clusters</a:t>
            </a:r>
          </a:p>
          <a:p>
            <a:pPr marL="285750" indent="-285750">
              <a:buFont typeface="Arial"/>
              <a:buChar char="•"/>
            </a:pPr>
            <a:r>
              <a:rPr lang="en-US" sz="1700" dirty="0">
                <a:latin typeface="Arial"/>
                <a:ea typeface="Calibri"/>
                <a:cs typeface="Calibri"/>
              </a:rPr>
              <a:t>Internal and external communications to drive up staff uptake rates</a:t>
            </a:r>
          </a:p>
          <a:p>
            <a:pPr marL="285750" indent="-285750">
              <a:buFont typeface="Arial"/>
              <a:buChar char="•"/>
            </a:pPr>
            <a:endParaRPr lang="en-US" dirty="0">
              <a:ea typeface="Calibri"/>
              <a:cs typeface="Calibri"/>
            </a:endParaRPr>
          </a:p>
        </p:txBody>
      </p:sp>
    </p:spTree>
    <p:extLst>
      <p:ext uri="{BB962C8B-B14F-4D97-AF65-F5344CB8AC3E}">
        <p14:creationId xmlns:p14="http://schemas.microsoft.com/office/powerpoint/2010/main" val="2346915471"/>
      </p:ext>
    </p:extLst>
  </p:cSld>
  <p:clrMapOvr>
    <a:masterClrMapping/>
  </p:clrMapOvr>
</p:sld>
</file>

<file path=ppt/theme/theme1.xml><?xml version="1.0" encoding="utf-8"?>
<a:theme xmlns:a="http://schemas.openxmlformats.org/drawingml/2006/main" name="West Glam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est Glam Theme" id="{09D05384-34EC-4C63-983A-1C7ECFFBD810}" vid="{A774AC67-1C37-40D8-BB5D-E607BA40E8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4318122ADAA94FAF1118FACA01E4B8" ma:contentTypeVersion="8" ma:contentTypeDescription="Create a new document." ma:contentTypeScope="" ma:versionID="95a143c5c706ef59ca0f623e512398a3">
  <xsd:schema xmlns:xsd="http://www.w3.org/2001/XMLSchema" xmlns:xs="http://www.w3.org/2001/XMLSchema" xmlns:p="http://schemas.microsoft.com/office/2006/metadata/properties" xmlns:ns2="a7822a54-c0f1-4470-857a-20575d72c08e" xmlns:ns3="29e83980-573c-4a65-8548-3a1513fec67c" targetNamespace="http://schemas.microsoft.com/office/2006/metadata/properties" ma:root="true" ma:fieldsID="639d494db3d2de23849e7bc1f437556f" ns2:_="" ns3:_="">
    <xsd:import namespace="a7822a54-c0f1-4470-857a-20575d72c08e"/>
    <xsd:import namespace="29e83980-573c-4a65-8548-3a1513fec67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7822a54-c0f1-4470-857a-20575d72c0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SearchProperties" ma:index="14" nillable="true" ma:displayName="MediaServiceSearchProperties" ma:hidden="true" ma:internalName="MediaServiceSearchProperties"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9e83980-573c-4a65-8548-3a1513fec67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F003107-F965-4D3A-A9EB-3143F0416650}">
  <ds:schemaRefs>
    <ds:schemaRef ds:uri="29e83980-573c-4a65-8548-3a1513fec67c"/>
    <ds:schemaRef ds:uri="a7822a54-c0f1-4470-857a-20575d72c08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A543194-3D24-4775-9AFC-8AA1EDF3D33B}">
  <ds:schemaRefs>
    <ds:schemaRef ds:uri="http://schemas.microsoft.com/sharepoint/v3/contenttype/forms"/>
  </ds:schemaRefs>
</ds:datastoreItem>
</file>

<file path=customXml/itemProps3.xml><?xml version="1.0" encoding="utf-8"?>
<ds:datastoreItem xmlns:ds="http://schemas.openxmlformats.org/officeDocument/2006/customXml" ds:itemID="{BB2FDFFE-625E-41AF-9497-D479181C0B4D}">
  <ds:schemaRefs>
    <ds:schemaRef ds:uri="29e83980-573c-4a65-8548-3a1513fec67c"/>
    <ds:schemaRef ds:uri="a7822a54-c0f1-4470-857a-20575d72c08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4c2e0b76-d452-4d35-8392-187fac002efe}" enabled="0" method="" siteId="{4c2e0b76-d452-4d35-8392-187fac002efe}" removed="1"/>
</clbl:labelList>
</file>

<file path=docProps/app.xml><?xml version="1.0" encoding="utf-8"?>
<Properties xmlns="http://schemas.openxmlformats.org/officeDocument/2006/extended-properties" xmlns:vt="http://schemas.openxmlformats.org/officeDocument/2006/docPropsVTypes">
  <Template>West Glam Theme</Template>
  <TotalTime>29</TotalTime>
  <Words>5377</Words>
  <Application>Microsoft Office PowerPoint</Application>
  <PresentationFormat>Widescreen</PresentationFormat>
  <Paragraphs>471</Paragraphs>
  <Slides>28</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Aptos</vt:lpstr>
      <vt:lpstr>Arial</vt:lpstr>
      <vt:lpstr>Arial Black</vt:lpstr>
      <vt:lpstr>Arial,Sans-Serif</vt:lpstr>
      <vt:lpstr>Calibri</vt:lpstr>
      <vt:lpstr>Nirmala UI Semilight</vt:lpstr>
      <vt:lpstr>Wingdings</vt:lpstr>
      <vt:lpstr>Wingdings,Sans-Serif</vt:lpstr>
      <vt:lpstr>West Glam Theme</vt:lpstr>
      <vt:lpstr>PowerPoint Presentation</vt:lpstr>
      <vt:lpstr>PowerPoint Presentation</vt:lpstr>
      <vt:lpstr>PowerPoint Presentation</vt:lpstr>
      <vt:lpstr>PowerPoint Presentation</vt:lpstr>
      <vt:lpstr>PowerPoint Presentation</vt:lpstr>
      <vt:lpstr>PowerPoint Presentation</vt:lpstr>
      <vt:lpstr>Respiratory Vaccination Programme Delivery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Kelly Gillings</dc:creator>
  <cp:lastModifiedBy>Deb Lewis (Swansea Bay UHB - Chief Operating Officer)</cp:lastModifiedBy>
  <cp:revision>3</cp:revision>
  <dcterms:created xsi:type="dcterms:W3CDTF">2024-10-17T11:17:37Z</dcterms:created>
  <dcterms:modified xsi:type="dcterms:W3CDTF">2024-11-19T09:34:15Z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0x0101006D4318122ADAA94FAF1118FACA01E4B8</vt:lpwstr>
  </property>
  <property fmtid="{D5CDD505-2E9C-101B-9397-08002B2CF9AE}" pid="3" name="MediaServiceImageTags">
    <vt:lpwstr/>
  </property>
</Properties>
</file>