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colors2.xml" ContentType="application/vnd.openxmlformats-officedocument.drawingml.diagramColors+xml"/>
  <Override PartName="/ppt/diagrams/quickStyle1.xml" ContentType="application/vnd.openxmlformats-officedocument.drawingml.diagramStyle+xml"/>
  <Override PartName="/ppt/diagrams/drawing1.xml" ContentType="application/vnd.ms-office.drawingml.diagramDrawing+xml"/>
  <Override PartName="/ppt/diagrams/colors1.xml" ContentType="application/vnd.openxmlformats-officedocument.drawingml.diagramColors+xml"/>
  <Override PartName="/ppt/diagrams/drawing2.xml" ContentType="application/vnd.ms-office.drawingml.diagramDrawing+xml"/>
  <Override PartName="/ppt/diagrams/layout2.xml" ContentType="application/vnd.openxmlformats-officedocument.drawingml.diagramLayout+xml"/>
  <Override PartName="/ppt/diagrams/layout1.xml" ContentType="application/vnd.openxmlformats-officedocument.drawingml.diagramLayout+xml"/>
  <Override PartName="/ppt/diagrams/quickStyle2.xml" ContentType="application/vnd.openxmlformats-officedocument.drawingml.diagram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notesMasterIdLst>
    <p:notesMasterId r:id="rId28"/>
  </p:notesMasterIdLst>
  <p:sldIdLst>
    <p:sldId id="479" r:id="rId2"/>
    <p:sldId id="532" r:id="rId3"/>
    <p:sldId id="480" r:id="rId4"/>
    <p:sldId id="502" r:id="rId5"/>
    <p:sldId id="503" r:id="rId6"/>
    <p:sldId id="505" r:id="rId7"/>
    <p:sldId id="522" r:id="rId8"/>
    <p:sldId id="506" r:id="rId9"/>
    <p:sldId id="504" r:id="rId10"/>
    <p:sldId id="507" r:id="rId11"/>
    <p:sldId id="508" r:id="rId12"/>
    <p:sldId id="509" r:id="rId13"/>
    <p:sldId id="510" r:id="rId14"/>
    <p:sldId id="511" r:id="rId15"/>
    <p:sldId id="512" r:id="rId16"/>
    <p:sldId id="513" r:id="rId17"/>
    <p:sldId id="530" r:id="rId18"/>
    <p:sldId id="523" r:id="rId19"/>
    <p:sldId id="514" r:id="rId20"/>
    <p:sldId id="515" r:id="rId21"/>
    <p:sldId id="534" r:id="rId22"/>
    <p:sldId id="518" r:id="rId23"/>
    <p:sldId id="535" r:id="rId24"/>
    <p:sldId id="524" r:id="rId25"/>
    <p:sldId id="533" r:id="rId26"/>
    <p:sldId id="521"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0F8F50-C88D-4DFF-B76F-32B99B5BE865}" v="11" dt="2025-07-13T18:24:27.3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96" autoAdjust="0"/>
    <p:restoredTop sz="94660"/>
  </p:normalViewPr>
  <p:slideViewPr>
    <p:cSldViewPr snapToGrid="0">
      <p:cViewPr varScale="1">
        <p:scale>
          <a:sx n="64" d="100"/>
          <a:sy n="64" d="100"/>
        </p:scale>
        <p:origin x="1452" y="272"/>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35" Type="http://schemas.openxmlformats.org/officeDocument/2006/relationships/customXml" Target="../customXml/item2.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8096B0-3F27-4EB6-A8CE-33DDA27D5BCE}"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GB"/>
        </a:p>
      </dgm:t>
    </dgm:pt>
    <dgm:pt modelId="{23DFDACB-2A94-41D3-AF09-02A522FB779D}">
      <dgm:prSet phldrT="[Text]" custT="1"/>
      <dgm:spPr>
        <a:xfrm>
          <a:off x="1055686" y="592335"/>
          <a:ext cx="1508126" cy="720328"/>
        </a:xfrm>
        <a:prstGeom prst="roundRect">
          <a:avLst/>
        </a:prstGeom>
        <a:solidFill>
          <a:sysClr val="window" lastClr="FFFFFF"/>
        </a:solidFill>
        <a:ln w="19050" cap="flat" cmpd="sng" algn="ctr">
          <a:solidFill>
            <a:sysClr val="window" lastClr="FFFFFF">
              <a:hueOff val="0"/>
              <a:satOff val="0"/>
              <a:lumOff val="0"/>
              <a:alphaOff val="0"/>
            </a:sysClr>
          </a:solidFill>
          <a:prstDash val="solid"/>
          <a:miter lim="800000"/>
        </a:ln>
        <a:effectLst/>
      </dgm:spPr>
      <dgm:t>
        <a:bodyPr/>
        <a:lstStyle/>
        <a:p>
          <a:pPr algn="ctr">
            <a:buNone/>
          </a:pPr>
          <a:r>
            <a:rPr lang="en-GB" sz="1100" b="0" dirty="0">
              <a:solidFill>
                <a:srgbClr val="CC0099"/>
              </a:solidFill>
              <a:latin typeface="Bierstadt" panose="020B0004020202020204" pitchFamily="34" charset="0"/>
              <a:ea typeface="+mn-ea"/>
              <a:cs typeface="Arial"/>
            </a:rPr>
            <a:t>Experiences</a:t>
          </a:r>
        </a:p>
      </dgm:t>
    </dgm:pt>
    <dgm:pt modelId="{BF703C95-CCB8-485C-AEC1-231B50AC9CF2}" type="parTrans" cxnId="{97B89348-5A83-41CB-9891-D210C7E53FB1}">
      <dgm:prSet/>
      <dgm:spPr/>
      <dgm:t>
        <a:bodyPr/>
        <a:lstStyle/>
        <a:p>
          <a:pPr algn="ctr"/>
          <a:endParaRPr lang="en-GB"/>
        </a:p>
      </dgm:t>
    </dgm:pt>
    <dgm:pt modelId="{8A4243A0-A1C6-4B65-BD5C-0370B46B2858}" type="sibTrans" cxnId="{97B89348-5A83-41CB-9891-D210C7E53FB1}">
      <dgm:prSet/>
      <dgm:spPr/>
      <dgm:t>
        <a:bodyPr/>
        <a:lstStyle/>
        <a:p>
          <a:pPr algn="ctr"/>
          <a:endParaRPr lang="en-GB"/>
        </a:p>
      </dgm:t>
    </dgm:pt>
    <dgm:pt modelId="{9A026F80-7270-4254-A5C0-C14C7D6D7A97}">
      <dgm:prSet phldrT="[Text]" custT="1"/>
      <dgm:spPr>
        <a:xfrm rot="16200000">
          <a:off x="428625" y="-428625"/>
          <a:ext cx="952500" cy="1809750"/>
        </a:xfrm>
        <a:prstGeom prst="round1Rect">
          <a:avLst/>
        </a:prstGeom>
        <a:solidFill>
          <a:srgbClr val="002060"/>
        </a:solidFill>
        <a:ln w="19050" cap="flat" cmpd="sng" algn="ctr">
          <a:solidFill>
            <a:sysClr val="window" lastClr="FFFFFF">
              <a:hueOff val="0"/>
              <a:satOff val="0"/>
              <a:lumOff val="0"/>
              <a:alphaOff val="0"/>
            </a:sysClr>
          </a:solidFill>
          <a:prstDash val="solid"/>
          <a:miter lim="800000"/>
        </a:ln>
        <a:effectLst/>
      </dgm:spPr>
      <dgm:t>
        <a:bodyPr/>
        <a:lstStyle/>
        <a:p>
          <a:pPr algn="ctr">
            <a:buNone/>
          </a:pPr>
          <a:r>
            <a:rPr lang="en-GB" sz="1100" b="0" dirty="0">
              <a:solidFill>
                <a:sysClr val="window" lastClr="FFFFFF"/>
              </a:solidFill>
              <a:latin typeface="Bierstadt" panose="020B0004020202020204" pitchFamily="34" charset="0"/>
              <a:ea typeface="+mn-ea"/>
              <a:cs typeface="Arial"/>
            </a:rPr>
            <a:t>Demographic context and data</a:t>
          </a:r>
        </a:p>
      </dgm:t>
    </dgm:pt>
    <dgm:pt modelId="{CBB7C8EC-9644-4EC4-90AF-1900AD3FEEB5}" type="parTrans" cxnId="{E49FC3EB-365D-4518-A9C6-D1E4C94528BD}">
      <dgm:prSet/>
      <dgm:spPr/>
      <dgm:t>
        <a:bodyPr/>
        <a:lstStyle/>
        <a:p>
          <a:pPr algn="ctr"/>
          <a:endParaRPr lang="en-GB"/>
        </a:p>
      </dgm:t>
    </dgm:pt>
    <dgm:pt modelId="{312B855F-0A84-4372-9DC8-9F8133D7E861}" type="sibTrans" cxnId="{E49FC3EB-365D-4518-A9C6-D1E4C94528BD}">
      <dgm:prSet/>
      <dgm:spPr/>
      <dgm:t>
        <a:bodyPr/>
        <a:lstStyle/>
        <a:p>
          <a:pPr algn="ctr"/>
          <a:endParaRPr lang="en-GB"/>
        </a:p>
      </dgm:t>
    </dgm:pt>
    <dgm:pt modelId="{DFB5F3D1-8610-4260-ABBE-D4504387DA20}">
      <dgm:prSet phldrT="[Text]" custT="1"/>
      <dgm:spPr>
        <a:xfrm>
          <a:off x="1809750" y="0"/>
          <a:ext cx="1809750" cy="952500"/>
        </a:xfrm>
        <a:prstGeom prst="round1Rect">
          <a:avLst/>
        </a:prstGeom>
        <a:solidFill>
          <a:srgbClr val="00B0F0"/>
        </a:solidFill>
        <a:ln w="19050" cap="flat" cmpd="sng" algn="ctr">
          <a:solidFill>
            <a:sysClr val="window" lastClr="FFFFFF">
              <a:hueOff val="0"/>
              <a:satOff val="0"/>
              <a:lumOff val="0"/>
              <a:alphaOff val="0"/>
            </a:sysClr>
          </a:solidFill>
          <a:prstDash val="solid"/>
          <a:miter lim="800000"/>
        </a:ln>
        <a:effectLst/>
      </dgm:spPr>
      <dgm:t>
        <a:bodyPr/>
        <a:lstStyle/>
        <a:p>
          <a:pPr algn="ctr">
            <a:buNone/>
          </a:pPr>
          <a:r>
            <a:rPr lang="en-GB" sz="1100" b="0" dirty="0">
              <a:solidFill>
                <a:sysClr val="window" lastClr="FFFFFF"/>
              </a:solidFill>
              <a:latin typeface="Bierstadt" panose="020B0004020202020204" pitchFamily="34" charset="0"/>
              <a:ea typeface="+mn-ea"/>
              <a:cs typeface="Arial"/>
            </a:rPr>
            <a:t>Clinical care and outcomes</a:t>
          </a:r>
        </a:p>
      </dgm:t>
    </dgm:pt>
    <dgm:pt modelId="{DFD2FCC2-5DF2-415D-8C55-D1ED50612B4D}" type="parTrans" cxnId="{F61B871D-225E-436C-8A7C-D4A52CB609DF}">
      <dgm:prSet/>
      <dgm:spPr/>
      <dgm:t>
        <a:bodyPr/>
        <a:lstStyle/>
        <a:p>
          <a:pPr algn="ctr"/>
          <a:endParaRPr lang="en-GB"/>
        </a:p>
      </dgm:t>
    </dgm:pt>
    <dgm:pt modelId="{103EBEEE-C0FA-4E05-A7FF-61616C9C6883}" type="sibTrans" cxnId="{F61B871D-225E-436C-8A7C-D4A52CB609DF}">
      <dgm:prSet/>
      <dgm:spPr/>
      <dgm:t>
        <a:bodyPr/>
        <a:lstStyle/>
        <a:p>
          <a:pPr algn="ctr"/>
          <a:endParaRPr lang="en-GB"/>
        </a:p>
      </dgm:t>
    </dgm:pt>
    <dgm:pt modelId="{20A0E8B7-7820-4E36-B512-1FB15FF0ECDB}">
      <dgm:prSet phldrT="[Text]" custT="1"/>
      <dgm:spPr>
        <a:xfrm rot="10800000">
          <a:off x="0" y="952500"/>
          <a:ext cx="1809750" cy="952500"/>
        </a:xfrm>
        <a:prstGeom prst="round1Rect">
          <a:avLst/>
        </a:prstGeom>
        <a:solidFill>
          <a:srgbClr val="92D050"/>
        </a:solidFill>
        <a:ln w="19050" cap="flat" cmpd="sng" algn="ctr">
          <a:solidFill>
            <a:sysClr val="window" lastClr="FFFFFF">
              <a:hueOff val="0"/>
              <a:satOff val="0"/>
              <a:lumOff val="0"/>
              <a:alphaOff val="0"/>
            </a:sysClr>
          </a:solidFill>
          <a:prstDash val="solid"/>
          <a:miter lim="800000"/>
        </a:ln>
        <a:effectLst/>
      </dgm:spPr>
      <dgm:t>
        <a:bodyPr/>
        <a:lstStyle/>
        <a:p>
          <a:pPr algn="ctr">
            <a:buNone/>
          </a:pPr>
          <a:r>
            <a:rPr lang="en-GB" sz="1100" b="0" dirty="0">
              <a:solidFill>
                <a:sysClr val="window" lastClr="FFFFFF"/>
              </a:solidFill>
              <a:latin typeface="Bierstadt" panose="020B0004020202020204" pitchFamily="34" charset="0"/>
              <a:ea typeface="+mn-ea"/>
              <a:cs typeface="Arial"/>
            </a:rPr>
            <a:t>Staffing and leadership</a:t>
          </a:r>
        </a:p>
      </dgm:t>
    </dgm:pt>
    <dgm:pt modelId="{2A2F4F96-541E-4324-9E8F-A88AEE9BF6BB}" type="parTrans" cxnId="{E6A5045E-6F39-4F85-9F6C-38297B025483}">
      <dgm:prSet/>
      <dgm:spPr/>
      <dgm:t>
        <a:bodyPr/>
        <a:lstStyle/>
        <a:p>
          <a:pPr algn="ctr"/>
          <a:endParaRPr lang="en-GB"/>
        </a:p>
      </dgm:t>
    </dgm:pt>
    <dgm:pt modelId="{158AFC6D-8511-49B2-8B99-084CF89C5AF5}" type="sibTrans" cxnId="{E6A5045E-6F39-4F85-9F6C-38297B025483}">
      <dgm:prSet/>
      <dgm:spPr/>
      <dgm:t>
        <a:bodyPr/>
        <a:lstStyle/>
        <a:p>
          <a:pPr algn="ctr"/>
          <a:endParaRPr lang="en-GB"/>
        </a:p>
      </dgm:t>
    </dgm:pt>
    <dgm:pt modelId="{D67ACEEA-E30F-4C14-99C0-75693300BABD}">
      <dgm:prSet phldrT="[Text]" custT="1"/>
      <dgm:spPr>
        <a:xfrm rot="5400000">
          <a:off x="2238375" y="523874"/>
          <a:ext cx="952500" cy="1809750"/>
        </a:xfrm>
        <a:prstGeom prst="round1Rect">
          <a:avLst/>
        </a:prstGeom>
        <a:solidFill>
          <a:srgbClr val="A02B93">
            <a:lumMod val="40000"/>
            <a:lumOff val="60000"/>
          </a:srgbClr>
        </a:solidFill>
        <a:ln w="19050" cap="flat" cmpd="sng" algn="ctr">
          <a:solidFill>
            <a:sysClr val="window" lastClr="FFFFFF">
              <a:hueOff val="0"/>
              <a:satOff val="0"/>
              <a:lumOff val="0"/>
              <a:alphaOff val="0"/>
            </a:sysClr>
          </a:solidFill>
          <a:prstDash val="solid"/>
          <a:miter lim="800000"/>
        </a:ln>
        <a:effectLst/>
      </dgm:spPr>
      <dgm:t>
        <a:bodyPr/>
        <a:lstStyle/>
        <a:p>
          <a:pPr algn="ctr">
            <a:buNone/>
          </a:pPr>
          <a:r>
            <a:rPr lang="en-GB" sz="1100" b="0" dirty="0">
              <a:solidFill>
                <a:sysClr val="window" lastClr="FFFFFF"/>
              </a:solidFill>
              <a:latin typeface="Bierstadt" panose="020B0004020202020204" pitchFamily="34" charset="0"/>
              <a:ea typeface="+mn-ea"/>
              <a:cs typeface="Arial"/>
            </a:rPr>
            <a:t>Governance and culture </a:t>
          </a:r>
        </a:p>
      </dgm:t>
    </dgm:pt>
    <dgm:pt modelId="{EF17C8F4-85FA-4F9D-B55E-4A5D0389BD9D}" type="parTrans" cxnId="{4E237490-7B2D-467E-B058-791DD7FECF3E}">
      <dgm:prSet/>
      <dgm:spPr/>
      <dgm:t>
        <a:bodyPr/>
        <a:lstStyle/>
        <a:p>
          <a:pPr algn="ctr"/>
          <a:endParaRPr lang="en-GB"/>
        </a:p>
      </dgm:t>
    </dgm:pt>
    <dgm:pt modelId="{4F0A8417-199D-4C4B-AF3C-298D3AA8507C}" type="sibTrans" cxnId="{4E237490-7B2D-467E-B058-791DD7FECF3E}">
      <dgm:prSet/>
      <dgm:spPr/>
      <dgm:t>
        <a:bodyPr/>
        <a:lstStyle/>
        <a:p>
          <a:pPr algn="ctr"/>
          <a:endParaRPr lang="en-GB"/>
        </a:p>
      </dgm:t>
    </dgm:pt>
    <dgm:pt modelId="{82EE1908-5911-40B6-988E-B7AD885F8A78}" type="pres">
      <dgm:prSet presAssocID="{D88096B0-3F27-4EB6-A8CE-33DDA27D5BCE}" presName="diagram" presStyleCnt="0">
        <dgm:presLayoutVars>
          <dgm:chMax val="1"/>
          <dgm:dir/>
          <dgm:animLvl val="ctr"/>
          <dgm:resizeHandles val="exact"/>
        </dgm:presLayoutVars>
      </dgm:prSet>
      <dgm:spPr/>
    </dgm:pt>
    <dgm:pt modelId="{8BAA85D2-07B5-4FD6-AE49-0B4089323E96}" type="pres">
      <dgm:prSet presAssocID="{D88096B0-3F27-4EB6-A8CE-33DDA27D5BCE}" presName="matrix" presStyleCnt="0"/>
      <dgm:spPr/>
    </dgm:pt>
    <dgm:pt modelId="{2D424A38-5E47-499A-B02F-C7CD474D8B74}" type="pres">
      <dgm:prSet presAssocID="{D88096B0-3F27-4EB6-A8CE-33DDA27D5BCE}" presName="tile1" presStyleLbl="node1" presStyleIdx="0" presStyleCnt="4"/>
      <dgm:spPr/>
    </dgm:pt>
    <dgm:pt modelId="{06FF9CC3-2353-4063-8AA1-6EFA0D67D5FD}" type="pres">
      <dgm:prSet presAssocID="{D88096B0-3F27-4EB6-A8CE-33DDA27D5BCE}" presName="tile1text" presStyleLbl="node1" presStyleIdx="0" presStyleCnt="4">
        <dgm:presLayoutVars>
          <dgm:chMax val="0"/>
          <dgm:chPref val="0"/>
          <dgm:bulletEnabled val="1"/>
        </dgm:presLayoutVars>
      </dgm:prSet>
      <dgm:spPr/>
    </dgm:pt>
    <dgm:pt modelId="{525238D3-7784-4B7F-A14C-A9B9ACDDA7BF}" type="pres">
      <dgm:prSet presAssocID="{D88096B0-3F27-4EB6-A8CE-33DDA27D5BCE}" presName="tile2" presStyleLbl="node1" presStyleIdx="1" presStyleCnt="4"/>
      <dgm:spPr/>
    </dgm:pt>
    <dgm:pt modelId="{049663C1-10CE-4A2A-8F89-F04CB00C3C6D}" type="pres">
      <dgm:prSet presAssocID="{D88096B0-3F27-4EB6-A8CE-33DDA27D5BCE}" presName="tile2text" presStyleLbl="node1" presStyleIdx="1" presStyleCnt="4">
        <dgm:presLayoutVars>
          <dgm:chMax val="0"/>
          <dgm:chPref val="0"/>
          <dgm:bulletEnabled val="1"/>
        </dgm:presLayoutVars>
      </dgm:prSet>
      <dgm:spPr/>
    </dgm:pt>
    <dgm:pt modelId="{369F73EC-1B1B-49DE-A53A-D04AD1F49B16}" type="pres">
      <dgm:prSet presAssocID="{D88096B0-3F27-4EB6-A8CE-33DDA27D5BCE}" presName="tile3" presStyleLbl="node1" presStyleIdx="2" presStyleCnt="4"/>
      <dgm:spPr/>
    </dgm:pt>
    <dgm:pt modelId="{F5A48A90-42E9-4900-83C2-0B1080BDC7B6}" type="pres">
      <dgm:prSet presAssocID="{D88096B0-3F27-4EB6-A8CE-33DDA27D5BCE}" presName="tile3text" presStyleLbl="node1" presStyleIdx="2" presStyleCnt="4">
        <dgm:presLayoutVars>
          <dgm:chMax val="0"/>
          <dgm:chPref val="0"/>
          <dgm:bulletEnabled val="1"/>
        </dgm:presLayoutVars>
      </dgm:prSet>
      <dgm:spPr/>
    </dgm:pt>
    <dgm:pt modelId="{20B6BDFC-B40E-4894-B173-F2CC886059FB}" type="pres">
      <dgm:prSet presAssocID="{D88096B0-3F27-4EB6-A8CE-33DDA27D5BCE}" presName="tile4" presStyleLbl="node1" presStyleIdx="3" presStyleCnt="4"/>
      <dgm:spPr/>
    </dgm:pt>
    <dgm:pt modelId="{8D879DF5-FFDC-42F8-9A0E-BA302BB5E066}" type="pres">
      <dgm:prSet presAssocID="{D88096B0-3F27-4EB6-A8CE-33DDA27D5BCE}" presName="tile4text" presStyleLbl="node1" presStyleIdx="3" presStyleCnt="4">
        <dgm:presLayoutVars>
          <dgm:chMax val="0"/>
          <dgm:chPref val="0"/>
          <dgm:bulletEnabled val="1"/>
        </dgm:presLayoutVars>
      </dgm:prSet>
      <dgm:spPr/>
    </dgm:pt>
    <dgm:pt modelId="{74999B8D-431A-405C-9348-A409E4203157}" type="pres">
      <dgm:prSet presAssocID="{D88096B0-3F27-4EB6-A8CE-33DDA27D5BCE}" presName="centerTile" presStyleLbl="fgShp" presStyleIdx="0" presStyleCnt="1" custScaleX="138889" custScaleY="151250">
        <dgm:presLayoutVars>
          <dgm:chMax val="0"/>
          <dgm:chPref val="0"/>
        </dgm:presLayoutVars>
      </dgm:prSet>
      <dgm:spPr/>
    </dgm:pt>
  </dgm:ptLst>
  <dgm:cxnLst>
    <dgm:cxn modelId="{747F3D08-1825-4F6C-AF56-E32060499DD9}" type="presOf" srcId="{D67ACEEA-E30F-4C14-99C0-75693300BABD}" destId="{8D879DF5-FFDC-42F8-9A0E-BA302BB5E066}" srcOrd="1" destOrd="0" presId="urn:microsoft.com/office/officeart/2005/8/layout/matrix1"/>
    <dgm:cxn modelId="{C85C830F-8D3A-440C-AA54-A9843F940F58}" type="presOf" srcId="{20A0E8B7-7820-4E36-B512-1FB15FF0ECDB}" destId="{F5A48A90-42E9-4900-83C2-0B1080BDC7B6}" srcOrd="1" destOrd="0" presId="urn:microsoft.com/office/officeart/2005/8/layout/matrix1"/>
    <dgm:cxn modelId="{F61B871D-225E-436C-8A7C-D4A52CB609DF}" srcId="{23DFDACB-2A94-41D3-AF09-02A522FB779D}" destId="{DFB5F3D1-8610-4260-ABBE-D4504387DA20}" srcOrd="1" destOrd="0" parTransId="{DFD2FCC2-5DF2-415D-8C55-D1ED50612B4D}" sibTransId="{103EBEEE-C0FA-4E05-A7FF-61616C9C6883}"/>
    <dgm:cxn modelId="{E6A5045E-6F39-4F85-9F6C-38297B025483}" srcId="{23DFDACB-2A94-41D3-AF09-02A522FB779D}" destId="{20A0E8B7-7820-4E36-B512-1FB15FF0ECDB}" srcOrd="2" destOrd="0" parTransId="{2A2F4F96-541E-4324-9E8F-A88AEE9BF6BB}" sibTransId="{158AFC6D-8511-49B2-8B99-084CF89C5AF5}"/>
    <dgm:cxn modelId="{4CF9D265-AF33-47B8-A5A3-9424282F7158}" type="presOf" srcId="{DFB5F3D1-8610-4260-ABBE-D4504387DA20}" destId="{525238D3-7784-4B7F-A14C-A9B9ACDDA7BF}" srcOrd="0" destOrd="0" presId="urn:microsoft.com/office/officeart/2005/8/layout/matrix1"/>
    <dgm:cxn modelId="{97B89348-5A83-41CB-9891-D210C7E53FB1}" srcId="{D88096B0-3F27-4EB6-A8CE-33DDA27D5BCE}" destId="{23DFDACB-2A94-41D3-AF09-02A522FB779D}" srcOrd="0" destOrd="0" parTransId="{BF703C95-CCB8-485C-AEC1-231B50AC9CF2}" sibTransId="{8A4243A0-A1C6-4B65-BD5C-0370B46B2858}"/>
    <dgm:cxn modelId="{20320069-6E27-4C40-9334-5465C4AD4C60}" type="presOf" srcId="{9A026F80-7270-4254-A5C0-C14C7D6D7A97}" destId="{06FF9CC3-2353-4063-8AA1-6EFA0D67D5FD}" srcOrd="1" destOrd="0" presId="urn:microsoft.com/office/officeart/2005/8/layout/matrix1"/>
    <dgm:cxn modelId="{8CF62F4F-5DCF-4883-AD60-90700782C898}" type="presOf" srcId="{23DFDACB-2A94-41D3-AF09-02A522FB779D}" destId="{74999B8D-431A-405C-9348-A409E4203157}" srcOrd="0" destOrd="0" presId="urn:microsoft.com/office/officeart/2005/8/layout/matrix1"/>
    <dgm:cxn modelId="{4E237490-7B2D-467E-B058-791DD7FECF3E}" srcId="{23DFDACB-2A94-41D3-AF09-02A522FB779D}" destId="{D67ACEEA-E30F-4C14-99C0-75693300BABD}" srcOrd="3" destOrd="0" parTransId="{EF17C8F4-85FA-4F9D-B55E-4A5D0389BD9D}" sibTransId="{4F0A8417-199D-4C4B-AF3C-298D3AA8507C}"/>
    <dgm:cxn modelId="{6963A5AB-9C49-43A6-9E9E-6E49CA0F0B12}" type="presOf" srcId="{20A0E8B7-7820-4E36-B512-1FB15FF0ECDB}" destId="{369F73EC-1B1B-49DE-A53A-D04AD1F49B16}" srcOrd="0" destOrd="0" presId="urn:microsoft.com/office/officeart/2005/8/layout/matrix1"/>
    <dgm:cxn modelId="{4F469ECE-9AD2-4DC0-87D5-F385DC3709FE}" type="presOf" srcId="{9A026F80-7270-4254-A5C0-C14C7D6D7A97}" destId="{2D424A38-5E47-499A-B02F-C7CD474D8B74}" srcOrd="0" destOrd="0" presId="urn:microsoft.com/office/officeart/2005/8/layout/matrix1"/>
    <dgm:cxn modelId="{3A2D47D0-D029-46CC-A46B-D087791D97A7}" type="presOf" srcId="{DFB5F3D1-8610-4260-ABBE-D4504387DA20}" destId="{049663C1-10CE-4A2A-8F89-F04CB00C3C6D}" srcOrd="1" destOrd="0" presId="urn:microsoft.com/office/officeart/2005/8/layout/matrix1"/>
    <dgm:cxn modelId="{138E60D1-AA43-4974-BCBC-D24FAB3F75E0}" type="presOf" srcId="{D67ACEEA-E30F-4C14-99C0-75693300BABD}" destId="{20B6BDFC-B40E-4894-B173-F2CC886059FB}" srcOrd="0" destOrd="0" presId="urn:microsoft.com/office/officeart/2005/8/layout/matrix1"/>
    <dgm:cxn modelId="{E49FC3EB-365D-4518-A9C6-D1E4C94528BD}" srcId="{23DFDACB-2A94-41D3-AF09-02A522FB779D}" destId="{9A026F80-7270-4254-A5C0-C14C7D6D7A97}" srcOrd="0" destOrd="0" parTransId="{CBB7C8EC-9644-4EC4-90AF-1900AD3FEEB5}" sibTransId="{312B855F-0A84-4372-9DC8-9F8133D7E861}"/>
    <dgm:cxn modelId="{F52059F7-C84C-4E27-AD50-2259201C6070}" type="presOf" srcId="{D88096B0-3F27-4EB6-A8CE-33DDA27D5BCE}" destId="{82EE1908-5911-40B6-988E-B7AD885F8A78}" srcOrd="0" destOrd="0" presId="urn:microsoft.com/office/officeart/2005/8/layout/matrix1"/>
    <dgm:cxn modelId="{787CE9AD-716A-4FF3-AEA4-C63C8489045D}" type="presParOf" srcId="{82EE1908-5911-40B6-988E-B7AD885F8A78}" destId="{8BAA85D2-07B5-4FD6-AE49-0B4089323E96}" srcOrd="0" destOrd="0" presId="urn:microsoft.com/office/officeart/2005/8/layout/matrix1"/>
    <dgm:cxn modelId="{367B25D8-29FF-463A-A112-ADA58E6CCCBF}" type="presParOf" srcId="{8BAA85D2-07B5-4FD6-AE49-0B4089323E96}" destId="{2D424A38-5E47-499A-B02F-C7CD474D8B74}" srcOrd="0" destOrd="0" presId="urn:microsoft.com/office/officeart/2005/8/layout/matrix1"/>
    <dgm:cxn modelId="{1942C728-C723-4E3C-9B8A-AB72161A7C0B}" type="presParOf" srcId="{8BAA85D2-07B5-4FD6-AE49-0B4089323E96}" destId="{06FF9CC3-2353-4063-8AA1-6EFA0D67D5FD}" srcOrd="1" destOrd="0" presId="urn:microsoft.com/office/officeart/2005/8/layout/matrix1"/>
    <dgm:cxn modelId="{0F2EA899-65E7-4213-9B12-73E5FA855F93}" type="presParOf" srcId="{8BAA85D2-07B5-4FD6-AE49-0B4089323E96}" destId="{525238D3-7784-4B7F-A14C-A9B9ACDDA7BF}" srcOrd="2" destOrd="0" presId="urn:microsoft.com/office/officeart/2005/8/layout/matrix1"/>
    <dgm:cxn modelId="{931256BC-304F-4438-ADC0-86ADD641F004}" type="presParOf" srcId="{8BAA85D2-07B5-4FD6-AE49-0B4089323E96}" destId="{049663C1-10CE-4A2A-8F89-F04CB00C3C6D}" srcOrd="3" destOrd="0" presId="urn:microsoft.com/office/officeart/2005/8/layout/matrix1"/>
    <dgm:cxn modelId="{C4E2D568-E035-453C-9C8A-0A6B45E9EF45}" type="presParOf" srcId="{8BAA85D2-07B5-4FD6-AE49-0B4089323E96}" destId="{369F73EC-1B1B-49DE-A53A-D04AD1F49B16}" srcOrd="4" destOrd="0" presId="urn:microsoft.com/office/officeart/2005/8/layout/matrix1"/>
    <dgm:cxn modelId="{77447618-4572-411C-B9DC-39FFAD51F81B}" type="presParOf" srcId="{8BAA85D2-07B5-4FD6-AE49-0B4089323E96}" destId="{F5A48A90-42E9-4900-83C2-0B1080BDC7B6}" srcOrd="5" destOrd="0" presId="urn:microsoft.com/office/officeart/2005/8/layout/matrix1"/>
    <dgm:cxn modelId="{23D5E3C4-EC30-4752-A6BD-E4AD9A94688A}" type="presParOf" srcId="{8BAA85D2-07B5-4FD6-AE49-0B4089323E96}" destId="{20B6BDFC-B40E-4894-B173-F2CC886059FB}" srcOrd="6" destOrd="0" presId="urn:microsoft.com/office/officeart/2005/8/layout/matrix1"/>
    <dgm:cxn modelId="{BEB89167-5AFC-41AE-89D9-F179BAFE81B5}" type="presParOf" srcId="{8BAA85D2-07B5-4FD6-AE49-0B4089323E96}" destId="{8D879DF5-FFDC-42F8-9A0E-BA302BB5E066}" srcOrd="7" destOrd="0" presId="urn:microsoft.com/office/officeart/2005/8/layout/matrix1"/>
    <dgm:cxn modelId="{F2CF6586-7BAC-4D6A-BB4F-1AC3708C529D}" type="presParOf" srcId="{82EE1908-5911-40B6-988E-B7AD885F8A78}" destId="{74999B8D-431A-405C-9348-A409E4203157}"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93CF817-644A-478A-80CF-644B84B2C047}"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GB"/>
        </a:p>
      </dgm:t>
    </dgm:pt>
    <dgm:pt modelId="{148FF116-941C-4A49-8F29-1CC84C740591}">
      <dgm:prSet phldrT="[Text]" custT="1"/>
      <dgm:spPr>
        <a:xfrm>
          <a:off x="1372036" y="1158091"/>
          <a:ext cx="1471984" cy="1273325"/>
        </a:xfrm>
        <a:prstGeom prst="hexagon">
          <a:avLst>
            <a:gd name="adj" fmla="val 28570"/>
            <a:gd name="vf" fmla="val 115470"/>
          </a:avLst>
        </a:prstGeom>
        <a:solidFill>
          <a:srgbClr val="CC0099"/>
        </a:solidFill>
        <a:ln w="19050" cap="flat" cmpd="sng" algn="ctr">
          <a:solidFill>
            <a:sysClr val="window" lastClr="FFFFFF">
              <a:hueOff val="0"/>
              <a:satOff val="0"/>
              <a:lumOff val="0"/>
              <a:alphaOff val="0"/>
            </a:sysClr>
          </a:solidFill>
          <a:prstDash val="solid"/>
          <a:miter lim="800000"/>
        </a:ln>
        <a:effectLst/>
      </dgm:spPr>
      <dgm:t>
        <a:bodyPr/>
        <a:lstStyle/>
        <a:p>
          <a:pPr>
            <a:buNone/>
          </a:pPr>
          <a:r>
            <a:rPr lang="en-GB" sz="1050" dirty="0">
              <a:solidFill>
                <a:sysClr val="window" lastClr="FFFFFF"/>
              </a:solidFill>
              <a:latin typeface="Bierstadt" panose="020B0004020202020204" pitchFamily="34" charset="0"/>
              <a:ea typeface="+mn-ea"/>
              <a:cs typeface="+mn-cs"/>
            </a:rPr>
            <a:t>Communication</a:t>
          </a:r>
        </a:p>
      </dgm:t>
    </dgm:pt>
    <dgm:pt modelId="{A233A982-810D-4ACC-9B43-4BD16D925DFF}" type="parTrans" cxnId="{89D7ED1B-84DE-46BD-AA69-B3729B4F7494}">
      <dgm:prSet/>
      <dgm:spPr/>
      <dgm:t>
        <a:bodyPr/>
        <a:lstStyle/>
        <a:p>
          <a:endParaRPr lang="en-GB" sz="1050">
            <a:latin typeface="Bierstadt" panose="020B0004020202020204" pitchFamily="34" charset="0"/>
          </a:endParaRPr>
        </a:p>
      </dgm:t>
    </dgm:pt>
    <dgm:pt modelId="{1F2FE473-2F4A-4B7A-8820-DBBF576CCEB4}" type="sibTrans" cxnId="{89D7ED1B-84DE-46BD-AA69-B3729B4F7494}">
      <dgm:prSet/>
      <dgm:spPr/>
      <dgm:t>
        <a:bodyPr/>
        <a:lstStyle/>
        <a:p>
          <a:endParaRPr lang="en-GB" sz="1050">
            <a:latin typeface="Bierstadt" panose="020B0004020202020204" pitchFamily="34" charset="0"/>
          </a:endParaRPr>
        </a:p>
      </dgm:t>
    </dgm:pt>
    <dgm:pt modelId="{3A3A63E8-5454-45F3-8D0E-604B83CC7156}">
      <dgm:prSet phldrT="[Text]" custT="1"/>
      <dgm:spPr>
        <a:xfrm>
          <a:off x="1507627" y="0"/>
          <a:ext cx="1206280" cy="1043574"/>
        </a:xfrm>
        <a:prstGeom prst="hexagon">
          <a:avLst>
            <a:gd name="adj" fmla="val 28570"/>
            <a:gd name="vf" fmla="val 115470"/>
          </a:avLst>
        </a:prstGeom>
        <a:solidFill>
          <a:srgbClr val="92D050"/>
        </a:solidFill>
        <a:ln w="19050" cap="flat" cmpd="sng" algn="ctr">
          <a:solidFill>
            <a:sysClr val="window" lastClr="FFFFFF">
              <a:hueOff val="0"/>
              <a:satOff val="0"/>
              <a:lumOff val="0"/>
              <a:alphaOff val="0"/>
            </a:sysClr>
          </a:solidFill>
          <a:prstDash val="solid"/>
          <a:miter lim="800000"/>
        </a:ln>
        <a:effectLst/>
      </dgm:spPr>
      <dgm:t>
        <a:bodyPr/>
        <a:lstStyle/>
        <a:p>
          <a:pPr>
            <a:buNone/>
          </a:pPr>
          <a:r>
            <a:rPr lang="en-GB" sz="1050" dirty="0">
              <a:solidFill>
                <a:sysClr val="window" lastClr="FFFFFF"/>
              </a:solidFill>
              <a:latin typeface="Bierstadt" panose="020B0004020202020204" pitchFamily="34" charset="0"/>
              <a:ea typeface="+mn-ea"/>
              <a:cs typeface="+mn-cs"/>
            </a:rPr>
            <a:t>Trauma</a:t>
          </a:r>
        </a:p>
      </dgm:t>
    </dgm:pt>
    <dgm:pt modelId="{A41D53E7-0A7F-4BBA-964C-95E18D918FD6}" type="parTrans" cxnId="{4CF757AF-B730-4108-98EC-DA9075DE9703}">
      <dgm:prSet/>
      <dgm:spPr/>
      <dgm:t>
        <a:bodyPr/>
        <a:lstStyle/>
        <a:p>
          <a:endParaRPr lang="en-GB" sz="1050">
            <a:latin typeface="Bierstadt" panose="020B0004020202020204" pitchFamily="34" charset="0"/>
          </a:endParaRPr>
        </a:p>
      </dgm:t>
    </dgm:pt>
    <dgm:pt modelId="{BFD9CA29-3A43-4E16-A095-BB8857660314}" type="sibTrans" cxnId="{4CF757AF-B730-4108-98EC-DA9075DE9703}">
      <dgm:prSet/>
      <dgm:spPr/>
      <dgm:t>
        <a:bodyPr/>
        <a:lstStyle/>
        <a:p>
          <a:endParaRPr lang="en-GB" sz="1050">
            <a:latin typeface="Bierstadt" panose="020B0004020202020204" pitchFamily="34" charset="0"/>
          </a:endParaRPr>
        </a:p>
      </dgm:t>
    </dgm:pt>
    <dgm:pt modelId="{3C8BD78C-5F5E-4D47-B8DE-E8AE42D61E01}">
      <dgm:prSet phldrT="[Text]" custT="1"/>
      <dgm:spPr>
        <a:xfrm>
          <a:off x="2613927" y="641868"/>
          <a:ext cx="1206280" cy="1043574"/>
        </a:xfrm>
        <a:prstGeom prst="hexagon">
          <a:avLst>
            <a:gd name="adj" fmla="val 28570"/>
            <a:gd name="vf" fmla="val 115470"/>
          </a:avLst>
        </a:prstGeom>
        <a:solidFill>
          <a:srgbClr val="00B0F0"/>
        </a:solidFill>
        <a:ln w="19050" cap="flat" cmpd="sng" algn="ctr">
          <a:solidFill>
            <a:sysClr val="window" lastClr="FFFFFF">
              <a:hueOff val="0"/>
              <a:satOff val="0"/>
              <a:lumOff val="0"/>
              <a:alphaOff val="0"/>
            </a:sysClr>
          </a:solidFill>
          <a:prstDash val="solid"/>
          <a:miter lim="800000"/>
        </a:ln>
        <a:effectLst/>
      </dgm:spPr>
      <dgm:t>
        <a:bodyPr/>
        <a:lstStyle/>
        <a:p>
          <a:pPr>
            <a:buNone/>
          </a:pPr>
          <a:r>
            <a:rPr lang="en-GB" sz="1050" dirty="0">
              <a:solidFill>
                <a:sysClr val="window" lastClr="FFFFFF"/>
              </a:solidFill>
              <a:latin typeface="Bierstadt" panose="020B0004020202020204" pitchFamily="34" charset="0"/>
              <a:ea typeface="+mn-ea"/>
              <a:cs typeface="+mn-cs"/>
            </a:rPr>
            <a:t>Ignored</a:t>
          </a:r>
        </a:p>
      </dgm:t>
    </dgm:pt>
    <dgm:pt modelId="{1536F9B3-79B4-4C30-ADE1-5AB5CCE57977}" type="parTrans" cxnId="{376B0274-36A0-40A4-82BB-A7431A8B8CD4}">
      <dgm:prSet/>
      <dgm:spPr/>
      <dgm:t>
        <a:bodyPr/>
        <a:lstStyle/>
        <a:p>
          <a:endParaRPr lang="en-GB" sz="1050">
            <a:latin typeface="Bierstadt" panose="020B0004020202020204" pitchFamily="34" charset="0"/>
          </a:endParaRPr>
        </a:p>
      </dgm:t>
    </dgm:pt>
    <dgm:pt modelId="{B8913162-6F6E-425A-911A-4CE85E89041C}" type="sibTrans" cxnId="{376B0274-36A0-40A4-82BB-A7431A8B8CD4}">
      <dgm:prSet/>
      <dgm:spPr/>
      <dgm:t>
        <a:bodyPr/>
        <a:lstStyle/>
        <a:p>
          <a:endParaRPr lang="en-GB" sz="1050">
            <a:latin typeface="Bierstadt" panose="020B0004020202020204" pitchFamily="34" charset="0"/>
          </a:endParaRPr>
        </a:p>
      </dgm:t>
    </dgm:pt>
    <dgm:pt modelId="{E7AE565D-EC3D-4F24-8669-9C1D72CD2867}">
      <dgm:prSet phldrT="[Text]" custT="1"/>
      <dgm:spPr>
        <a:xfrm>
          <a:off x="2613927" y="1903706"/>
          <a:ext cx="1206280" cy="1043574"/>
        </a:xfrm>
        <a:prstGeom prst="hexagon">
          <a:avLst>
            <a:gd name="adj" fmla="val 28570"/>
            <a:gd name="vf" fmla="val 115470"/>
          </a:avLst>
        </a:prstGeom>
        <a:solidFill>
          <a:srgbClr val="002060"/>
        </a:solidFill>
        <a:ln w="19050" cap="flat" cmpd="sng" algn="ctr">
          <a:solidFill>
            <a:sysClr val="window" lastClr="FFFFFF">
              <a:hueOff val="0"/>
              <a:satOff val="0"/>
              <a:lumOff val="0"/>
              <a:alphaOff val="0"/>
            </a:sysClr>
          </a:solidFill>
          <a:prstDash val="solid"/>
          <a:miter lim="800000"/>
        </a:ln>
        <a:effectLst/>
      </dgm:spPr>
      <dgm:t>
        <a:bodyPr/>
        <a:lstStyle/>
        <a:p>
          <a:pPr>
            <a:buNone/>
          </a:pPr>
          <a:r>
            <a:rPr lang="en-GB" sz="1050" dirty="0">
              <a:solidFill>
                <a:sysClr val="window" lastClr="FFFFFF"/>
              </a:solidFill>
              <a:latin typeface="Bierstadt" panose="020B0004020202020204" pitchFamily="34" charset="0"/>
              <a:ea typeface="+mn-ea"/>
              <a:cs typeface="+mn-cs"/>
            </a:rPr>
            <a:t>Access</a:t>
          </a:r>
        </a:p>
      </dgm:t>
    </dgm:pt>
    <dgm:pt modelId="{3AD4E703-4631-40CC-9BEC-851F0CAB8EEA}" type="parTrans" cxnId="{2B2209DC-1C42-441B-A244-F85390C35E81}">
      <dgm:prSet/>
      <dgm:spPr/>
      <dgm:t>
        <a:bodyPr/>
        <a:lstStyle/>
        <a:p>
          <a:endParaRPr lang="en-GB" sz="1050">
            <a:latin typeface="Bierstadt" panose="020B0004020202020204" pitchFamily="34" charset="0"/>
          </a:endParaRPr>
        </a:p>
      </dgm:t>
    </dgm:pt>
    <dgm:pt modelId="{59EB923C-47EE-4A50-986A-5A289984228F}" type="sibTrans" cxnId="{2B2209DC-1C42-441B-A244-F85390C35E81}">
      <dgm:prSet/>
      <dgm:spPr/>
      <dgm:t>
        <a:bodyPr/>
        <a:lstStyle/>
        <a:p>
          <a:endParaRPr lang="en-GB" sz="1050">
            <a:latin typeface="Bierstadt" panose="020B0004020202020204" pitchFamily="34" charset="0"/>
          </a:endParaRPr>
        </a:p>
      </dgm:t>
    </dgm:pt>
    <dgm:pt modelId="{122DB71F-7E54-41A5-99BD-ABF57D8E3F7F}">
      <dgm:prSet phldrT="[Text]" custT="1"/>
      <dgm:spPr>
        <a:xfrm>
          <a:off x="1507627" y="2546292"/>
          <a:ext cx="1206280" cy="1043574"/>
        </a:xfrm>
        <a:prstGeom prst="hexagon">
          <a:avLst>
            <a:gd name="adj" fmla="val 28570"/>
            <a:gd name="vf" fmla="val 115470"/>
          </a:avLst>
        </a:prstGeom>
        <a:solidFill>
          <a:srgbClr val="7030A0"/>
        </a:solidFill>
        <a:ln w="19050" cap="flat" cmpd="sng" algn="ctr">
          <a:solidFill>
            <a:sysClr val="window" lastClr="FFFFFF">
              <a:hueOff val="0"/>
              <a:satOff val="0"/>
              <a:lumOff val="0"/>
              <a:alphaOff val="0"/>
            </a:sysClr>
          </a:solidFill>
          <a:prstDash val="solid"/>
          <a:miter lim="800000"/>
        </a:ln>
        <a:effectLst/>
      </dgm:spPr>
      <dgm:t>
        <a:bodyPr/>
        <a:lstStyle/>
        <a:p>
          <a:pPr>
            <a:buNone/>
          </a:pPr>
          <a:r>
            <a:rPr lang="en-GB" sz="1050" dirty="0">
              <a:solidFill>
                <a:sysClr val="window" lastClr="FFFFFF"/>
              </a:solidFill>
              <a:latin typeface="Bierstadt" panose="020B0004020202020204" pitchFamily="34" charset="0"/>
              <a:ea typeface="+mn-ea"/>
              <a:cs typeface="+mn-cs"/>
            </a:rPr>
            <a:t>Compassion</a:t>
          </a:r>
        </a:p>
      </dgm:t>
    </dgm:pt>
    <dgm:pt modelId="{DC78C56E-8751-420A-9D7D-7FAD00583DC9}" type="parTrans" cxnId="{A5CA58BD-F4DC-4D9B-8325-89A8978C52A3}">
      <dgm:prSet/>
      <dgm:spPr/>
      <dgm:t>
        <a:bodyPr/>
        <a:lstStyle/>
        <a:p>
          <a:endParaRPr lang="en-GB" sz="1050">
            <a:latin typeface="Bierstadt" panose="020B0004020202020204" pitchFamily="34" charset="0"/>
          </a:endParaRPr>
        </a:p>
      </dgm:t>
    </dgm:pt>
    <dgm:pt modelId="{50BCE1D4-32C9-4FE1-B681-42E352FAE202}" type="sibTrans" cxnId="{A5CA58BD-F4DC-4D9B-8325-89A8978C52A3}">
      <dgm:prSet/>
      <dgm:spPr/>
      <dgm:t>
        <a:bodyPr/>
        <a:lstStyle/>
        <a:p>
          <a:endParaRPr lang="en-GB" sz="1050">
            <a:latin typeface="Bierstadt" panose="020B0004020202020204" pitchFamily="34" charset="0"/>
          </a:endParaRPr>
        </a:p>
      </dgm:t>
    </dgm:pt>
    <dgm:pt modelId="{43902AD1-6F46-4B59-AA22-9CF7F85373E5}">
      <dgm:prSet phldrT="[Text]" custT="1"/>
      <dgm:spPr>
        <a:xfrm>
          <a:off x="396192" y="1904424"/>
          <a:ext cx="1206280" cy="1043574"/>
        </a:xfrm>
        <a:prstGeom prst="hexagon">
          <a:avLst>
            <a:gd name="adj" fmla="val 28570"/>
            <a:gd name="vf" fmla="val 115470"/>
          </a:avLst>
        </a:prstGeom>
        <a:solidFill>
          <a:srgbClr val="E8E8E8">
            <a:lumMod val="50000"/>
          </a:srgbClr>
        </a:solidFill>
        <a:ln w="19050" cap="flat" cmpd="sng" algn="ctr">
          <a:solidFill>
            <a:sysClr val="window" lastClr="FFFFFF">
              <a:hueOff val="0"/>
              <a:satOff val="0"/>
              <a:lumOff val="0"/>
              <a:alphaOff val="0"/>
            </a:sysClr>
          </a:solidFill>
          <a:prstDash val="solid"/>
          <a:miter lim="800000"/>
        </a:ln>
        <a:effectLst/>
      </dgm:spPr>
      <dgm:t>
        <a:bodyPr/>
        <a:lstStyle/>
        <a:p>
          <a:pPr>
            <a:buNone/>
          </a:pPr>
          <a:r>
            <a:rPr lang="en-GB" sz="1050" dirty="0">
              <a:solidFill>
                <a:sysClr val="window" lastClr="FFFFFF"/>
              </a:solidFill>
              <a:latin typeface="Bierstadt" panose="020B0004020202020204" pitchFamily="34" charset="0"/>
              <a:ea typeface="+mn-ea"/>
              <a:cs typeface="+mn-cs"/>
            </a:rPr>
            <a:t>Decisions</a:t>
          </a:r>
        </a:p>
      </dgm:t>
    </dgm:pt>
    <dgm:pt modelId="{B56736CD-1F65-4EAF-B44B-1023EEEB47DF}" type="parTrans" cxnId="{FD5F7A36-104F-417F-9423-3E9EE900C37B}">
      <dgm:prSet/>
      <dgm:spPr/>
      <dgm:t>
        <a:bodyPr/>
        <a:lstStyle/>
        <a:p>
          <a:endParaRPr lang="en-GB" sz="1050">
            <a:latin typeface="Bierstadt" panose="020B0004020202020204" pitchFamily="34" charset="0"/>
          </a:endParaRPr>
        </a:p>
      </dgm:t>
    </dgm:pt>
    <dgm:pt modelId="{2EB22E66-0EB5-4F4E-B025-85CAC8B078AB}" type="sibTrans" cxnId="{FD5F7A36-104F-417F-9423-3E9EE900C37B}">
      <dgm:prSet/>
      <dgm:spPr/>
      <dgm:t>
        <a:bodyPr/>
        <a:lstStyle/>
        <a:p>
          <a:endParaRPr lang="en-GB" sz="1050">
            <a:latin typeface="Bierstadt" panose="020B0004020202020204" pitchFamily="34" charset="0"/>
          </a:endParaRPr>
        </a:p>
      </dgm:t>
    </dgm:pt>
    <dgm:pt modelId="{C7456B26-80E1-4EAA-B481-0E7BB80DF5BB}">
      <dgm:prSet phldrT="[Text]" custT="1"/>
      <dgm:spPr>
        <a:xfrm>
          <a:off x="396192" y="640432"/>
          <a:ext cx="1206280" cy="1043574"/>
        </a:xfrm>
        <a:prstGeom prst="hexagon">
          <a:avLst>
            <a:gd name="adj" fmla="val 28570"/>
            <a:gd name="vf" fmla="val 115470"/>
          </a:avLst>
        </a:prstGeom>
        <a:solidFill>
          <a:srgbClr val="0070C0"/>
        </a:solidFill>
        <a:ln w="19050" cap="flat" cmpd="sng" algn="ctr">
          <a:solidFill>
            <a:sysClr val="window" lastClr="FFFFFF">
              <a:hueOff val="0"/>
              <a:satOff val="0"/>
              <a:lumOff val="0"/>
              <a:alphaOff val="0"/>
            </a:sysClr>
          </a:solidFill>
          <a:prstDash val="solid"/>
          <a:miter lim="800000"/>
        </a:ln>
        <a:effectLst/>
      </dgm:spPr>
      <dgm:t>
        <a:bodyPr/>
        <a:lstStyle/>
        <a:p>
          <a:pPr>
            <a:buNone/>
          </a:pPr>
          <a:r>
            <a:rPr lang="en-GB" sz="1050" dirty="0">
              <a:solidFill>
                <a:sysClr val="window" lastClr="FFFFFF"/>
              </a:solidFill>
              <a:latin typeface="Bierstadt" panose="020B0004020202020204" pitchFamily="34" charset="0"/>
              <a:ea typeface="+mn-ea"/>
              <a:cs typeface="+mn-cs"/>
            </a:rPr>
            <a:t>Birth-partner</a:t>
          </a:r>
        </a:p>
      </dgm:t>
    </dgm:pt>
    <dgm:pt modelId="{5BD3C0B8-9150-4F6A-A1F8-BED0F7567B14}" type="parTrans" cxnId="{55117D7D-8A7F-4917-9A54-DC0FA3DC37EC}">
      <dgm:prSet/>
      <dgm:spPr/>
      <dgm:t>
        <a:bodyPr/>
        <a:lstStyle/>
        <a:p>
          <a:endParaRPr lang="en-GB" sz="1050">
            <a:latin typeface="Bierstadt" panose="020B0004020202020204" pitchFamily="34" charset="0"/>
          </a:endParaRPr>
        </a:p>
      </dgm:t>
    </dgm:pt>
    <dgm:pt modelId="{146AF36B-8E7B-4DB5-A21A-8714C3C243D5}" type="sibTrans" cxnId="{55117D7D-8A7F-4917-9A54-DC0FA3DC37EC}">
      <dgm:prSet/>
      <dgm:spPr/>
      <dgm:t>
        <a:bodyPr/>
        <a:lstStyle/>
        <a:p>
          <a:endParaRPr lang="en-GB" sz="1050">
            <a:latin typeface="Bierstadt" panose="020B0004020202020204" pitchFamily="34" charset="0"/>
          </a:endParaRPr>
        </a:p>
      </dgm:t>
    </dgm:pt>
    <dgm:pt modelId="{0622D9EE-F72B-4616-BE89-564F8A9BC601}" type="pres">
      <dgm:prSet presAssocID="{793CF817-644A-478A-80CF-644B84B2C047}" presName="Name0" presStyleCnt="0">
        <dgm:presLayoutVars>
          <dgm:chMax val="1"/>
          <dgm:chPref val="1"/>
          <dgm:dir/>
          <dgm:animOne val="branch"/>
          <dgm:animLvl val="lvl"/>
        </dgm:presLayoutVars>
      </dgm:prSet>
      <dgm:spPr/>
    </dgm:pt>
    <dgm:pt modelId="{2F8D56F5-91F9-41C0-8BE9-049A31A45A20}" type="pres">
      <dgm:prSet presAssocID="{148FF116-941C-4A49-8F29-1CC84C740591}" presName="Parent" presStyleLbl="node0" presStyleIdx="0" presStyleCnt="1">
        <dgm:presLayoutVars>
          <dgm:chMax val="6"/>
          <dgm:chPref val="6"/>
        </dgm:presLayoutVars>
      </dgm:prSet>
      <dgm:spPr/>
    </dgm:pt>
    <dgm:pt modelId="{9CD3C099-3906-42F5-BD6E-2F3F912515F2}" type="pres">
      <dgm:prSet presAssocID="{3A3A63E8-5454-45F3-8D0E-604B83CC7156}" presName="Accent1" presStyleCnt="0"/>
      <dgm:spPr/>
    </dgm:pt>
    <dgm:pt modelId="{D64D2F72-7561-4869-A890-79E221BDEFD1}" type="pres">
      <dgm:prSet presAssocID="{3A3A63E8-5454-45F3-8D0E-604B83CC7156}" presName="Accent" presStyleLbl="bgShp" presStyleIdx="0" presStyleCnt="6"/>
      <dgm:spPr/>
    </dgm:pt>
    <dgm:pt modelId="{6FABD5AD-80F4-4E87-B9B8-05FF55E9300F}" type="pres">
      <dgm:prSet presAssocID="{3A3A63E8-5454-45F3-8D0E-604B83CC7156}" presName="Child1" presStyleLbl="node1" presStyleIdx="0" presStyleCnt="6">
        <dgm:presLayoutVars>
          <dgm:chMax val="0"/>
          <dgm:chPref val="0"/>
          <dgm:bulletEnabled val="1"/>
        </dgm:presLayoutVars>
      </dgm:prSet>
      <dgm:spPr/>
    </dgm:pt>
    <dgm:pt modelId="{99EE4227-5280-414D-8CC1-5A32916A94F5}" type="pres">
      <dgm:prSet presAssocID="{3C8BD78C-5F5E-4D47-B8DE-E8AE42D61E01}" presName="Accent2" presStyleCnt="0"/>
      <dgm:spPr/>
    </dgm:pt>
    <dgm:pt modelId="{2B4C76BF-C68D-49C2-8EF1-26A66A601247}" type="pres">
      <dgm:prSet presAssocID="{3C8BD78C-5F5E-4D47-B8DE-E8AE42D61E01}" presName="Accent" presStyleLbl="bgShp" presStyleIdx="1" presStyleCnt="6"/>
      <dgm:spPr>
        <a:xfrm>
          <a:off x="2293781" y="548890"/>
          <a:ext cx="555375" cy="478529"/>
        </a:xfrm>
        <a:prstGeom prst="hexagon">
          <a:avLst>
            <a:gd name="adj" fmla="val 28900"/>
            <a:gd name="vf" fmla="val 115470"/>
          </a:avLst>
        </a:prstGeom>
        <a:solidFill>
          <a:srgbClr val="156082">
            <a:tint val="40000"/>
            <a:hueOff val="0"/>
            <a:satOff val="0"/>
            <a:lumOff val="0"/>
            <a:alphaOff val="0"/>
          </a:srgbClr>
        </a:solidFill>
        <a:ln>
          <a:noFill/>
        </a:ln>
        <a:effectLst/>
      </dgm:spPr>
    </dgm:pt>
    <dgm:pt modelId="{B2C635FE-F0D5-43BA-A80D-F54016C22051}" type="pres">
      <dgm:prSet presAssocID="{3C8BD78C-5F5E-4D47-B8DE-E8AE42D61E01}" presName="Child2" presStyleLbl="node1" presStyleIdx="1" presStyleCnt="6">
        <dgm:presLayoutVars>
          <dgm:chMax val="0"/>
          <dgm:chPref val="0"/>
          <dgm:bulletEnabled val="1"/>
        </dgm:presLayoutVars>
      </dgm:prSet>
      <dgm:spPr/>
    </dgm:pt>
    <dgm:pt modelId="{14452C42-6D92-442A-A3C6-675C644A3F40}" type="pres">
      <dgm:prSet presAssocID="{E7AE565D-EC3D-4F24-8669-9C1D72CD2867}" presName="Accent3" presStyleCnt="0"/>
      <dgm:spPr/>
    </dgm:pt>
    <dgm:pt modelId="{797EBC7F-40A1-4080-851A-E1BFB72D143C}" type="pres">
      <dgm:prSet presAssocID="{E7AE565D-EC3D-4F24-8669-9C1D72CD2867}" presName="Accent" presStyleLbl="bgShp" presStyleIdx="2" presStyleCnt="6"/>
      <dgm:spPr>
        <a:xfrm>
          <a:off x="2941947" y="1443485"/>
          <a:ext cx="555375" cy="478529"/>
        </a:xfrm>
        <a:prstGeom prst="hexagon">
          <a:avLst>
            <a:gd name="adj" fmla="val 28900"/>
            <a:gd name="vf" fmla="val 115470"/>
          </a:avLst>
        </a:prstGeom>
        <a:solidFill>
          <a:srgbClr val="156082">
            <a:tint val="40000"/>
            <a:hueOff val="0"/>
            <a:satOff val="0"/>
            <a:lumOff val="0"/>
            <a:alphaOff val="0"/>
          </a:srgbClr>
        </a:solidFill>
        <a:ln>
          <a:noFill/>
        </a:ln>
        <a:effectLst/>
      </dgm:spPr>
    </dgm:pt>
    <dgm:pt modelId="{291CE71F-A4DC-498C-8BD5-DEDF0CA30624}" type="pres">
      <dgm:prSet presAssocID="{E7AE565D-EC3D-4F24-8669-9C1D72CD2867}" presName="Child3" presStyleLbl="node1" presStyleIdx="2" presStyleCnt="6">
        <dgm:presLayoutVars>
          <dgm:chMax val="0"/>
          <dgm:chPref val="0"/>
          <dgm:bulletEnabled val="1"/>
        </dgm:presLayoutVars>
      </dgm:prSet>
      <dgm:spPr/>
    </dgm:pt>
    <dgm:pt modelId="{A9E19B69-5BE3-4FFA-BA7E-971AC4B92F21}" type="pres">
      <dgm:prSet presAssocID="{122DB71F-7E54-41A5-99BD-ABF57D8E3F7F}" presName="Accent4" presStyleCnt="0"/>
      <dgm:spPr/>
    </dgm:pt>
    <dgm:pt modelId="{E29F11F9-A19F-49F1-B001-F2672D5D5965}" type="pres">
      <dgm:prSet presAssocID="{122DB71F-7E54-41A5-99BD-ABF57D8E3F7F}" presName="Accent" presStyleLbl="bgShp" presStyleIdx="3" presStyleCnt="6"/>
      <dgm:spPr>
        <a:xfrm>
          <a:off x="2491689" y="2453315"/>
          <a:ext cx="555375" cy="478529"/>
        </a:xfrm>
        <a:prstGeom prst="hexagon">
          <a:avLst>
            <a:gd name="adj" fmla="val 28900"/>
            <a:gd name="vf" fmla="val 115470"/>
          </a:avLst>
        </a:prstGeom>
        <a:solidFill>
          <a:srgbClr val="156082">
            <a:tint val="40000"/>
            <a:hueOff val="0"/>
            <a:satOff val="0"/>
            <a:lumOff val="0"/>
            <a:alphaOff val="0"/>
          </a:srgbClr>
        </a:solidFill>
        <a:ln>
          <a:noFill/>
        </a:ln>
        <a:effectLst/>
      </dgm:spPr>
    </dgm:pt>
    <dgm:pt modelId="{D3852D10-E995-479B-A9DA-AC1C83BBB6D8}" type="pres">
      <dgm:prSet presAssocID="{122DB71F-7E54-41A5-99BD-ABF57D8E3F7F}" presName="Child4" presStyleLbl="node1" presStyleIdx="3" presStyleCnt="6">
        <dgm:presLayoutVars>
          <dgm:chMax val="0"/>
          <dgm:chPref val="0"/>
          <dgm:bulletEnabled val="1"/>
        </dgm:presLayoutVars>
      </dgm:prSet>
      <dgm:spPr/>
    </dgm:pt>
    <dgm:pt modelId="{A1C74E59-AD2B-4A51-ABB6-A63CBF6D3B89}" type="pres">
      <dgm:prSet presAssocID="{43902AD1-6F46-4B59-AA22-9CF7F85373E5}" presName="Accent5" presStyleCnt="0"/>
      <dgm:spPr/>
    </dgm:pt>
    <dgm:pt modelId="{88B7115E-8D40-41C9-88FC-46888F3084A1}" type="pres">
      <dgm:prSet presAssocID="{43902AD1-6F46-4B59-AA22-9CF7F85373E5}" presName="Accent" presStyleLbl="bgShp" presStyleIdx="4" presStyleCnt="6"/>
      <dgm:spPr>
        <a:xfrm>
          <a:off x="1374775" y="2558139"/>
          <a:ext cx="555375" cy="478529"/>
        </a:xfrm>
        <a:prstGeom prst="hexagon">
          <a:avLst>
            <a:gd name="adj" fmla="val 28900"/>
            <a:gd name="vf" fmla="val 115470"/>
          </a:avLst>
        </a:prstGeom>
        <a:solidFill>
          <a:srgbClr val="156082">
            <a:tint val="40000"/>
            <a:hueOff val="0"/>
            <a:satOff val="0"/>
            <a:lumOff val="0"/>
            <a:alphaOff val="0"/>
          </a:srgbClr>
        </a:solidFill>
        <a:ln>
          <a:noFill/>
        </a:ln>
        <a:effectLst/>
      </dgm:spPr>
    </dgm:pt>
    <dgm:pt modelId="{3446EF87-7F77-4417-B9F7-E483B8A83940}" type="pres">
      <dgm:prSet presAssocID="{43902AD1-6F46-4B59-AA22-9CF7F85373E5}" presName="Child5" presStyleLbl="node1" presStyleIdx="4" presStyleCnt="6">
        <dgm:presLayoutVars>
          <dgm:chMax val="0"/>
          <dgm:chPref val="0"/>
          <dgm:bulletEnabled val="1"/>
        </dgm:presLayoutVars>
      </dgm:prSet>
      <dgm:spPr/>
    </dgm:pt>
    <dgm:pt modelId="{E1A3509F-05AD-4AA4-94A7-42CAE083C67B}" type="pres">
      <dgm:prSet presAssocID="{C7456B26-80E1-4EAA-B481-0E7BB80DF5BB}" presName="Accent6" presStyleCnt="0"/>
      <dgm:spPr/>
    </dgm:pt>
    <dgm:pt modelId="{774DE3CD-D975-4A63-AAE0-51B792E63B08}" type="pres">
      <dgm:prSet presAssocID="{C7456B26-80E1-4EAA-B481-0E7BB80DF5BB}" presName="Accent" presStyleLbl="bgShp" presStyleIdx="5" presStyleCnt="6"/>
      <dgm:spPr>
        <a:xfrm>
          <a:off x="715995" y="1663903"/>
          <a:ext cx="555375" cy="478529"/>
        </a:xfrm>
        <a:prstGeom prst="hexagon">
          <a:avLst>
            <a:gd name="adj" fmla="val 28900"/>
            <a:gd name="vf" fmla="val 115470"/>
          </a:avLst>
        </a:prstGeom>
        <a:solidFill>
          <a:srgbClr val="156082">
            <a:tint val="40000"/>
            <a:hueOff val="0"/>
            <a:satOff val="0"/>
            <a:lumOff val="0"/>
            <a:alphaOff val="0"/>
          </a:srgbClr>
        </a:solidFill>
        <a:ln>
          <a:noFill/>
        </a:ln>
        <a:effectLst/>
      </dgm:spPr>
    </dgm:pt>
    <dgm:pt modelId="{F93DC160-9268-4E56-8EE3-00F7AE2236B6}" type="pres">
      <dgm:prSet presAssocID="{C7456B26-80E1-4EAA-B481-0E7BB80DF5BB}" presName="Child6" presStyleLbl="node1" presStyleIdx="5" presStyleCnt="6">
        <dgm:presLayoutVars>
          <dgm:chMax val="0"/>
          <dgm:chPref val="0"/>
          <dgm:bulletEnabled val="1"/>
        </dgm:presLayoutVars>
      </dgm:prSet>
      <dgm:spPr/>
    </dgm:pt>
  </dgm:ptLst>
  <dgm:cxnLst>
    <dgm:cxn modelId="{89D7ED1B-84DE-46BD-AA69-B3729B4F7494}" srcId="{793CF817-644A-478A-80CF-644B84B2C047}" destId="{148FF116-941C-4A49-8F29-1CC84C740591}" srcOrd="0" destOrd="0" parTransId="{A233A982-810D-4ACC-9B43-4BD16D925DFF}" sibTransId="{1F2FE473-2F4A-4B7A-8820-DBBF576CCEB4}"/>
    <dgm:cxn modelId="{FD5F7A36-104F-417F-9423-3E9EE900C37B}" srcId="{148FF116-941C-4A49-8F29-1CC84C740591}" destId="{43902AD1-6F46-4B59-AA22-9CF7F85373E5}" srcOrd="4" destOrd="0" parTransId="{B56736CD-1F65-4EAF-B44B-1023EEEB47DF}" sibTransId="{2EB22E66-0EB5-4F4E-B025-85CAC8B078AB}"/>
    <dgm:cxn modelId="{30E0765D-E9D7-4074-96B5-FC76D267D51E}" type="presOf" srcId="{793CF817-644A-478A-80CF-644B84B2C047}" destId="{0622D9EE-F72B-4616-BE89-564F8A9BC601}" srcOrd="0" destOrd="0" presId="urn:microsoft.com/office/officeart/2011/layout/HexagonRadial"/>
    <dgm:cxn modelId="{2AE9D56B-AD73-43E6-B737-0CC4C15B922E}" type="presOf" srcId="{3A3A63E8-5454-45F3-8D0E-604B83CC7156}" destId="{6FABD5AD-80F4-4E87-B9B8-05FF55E9300F}" srcOrd="0" destOrd="0" presId="urn:microsoft.com/office/officeart/2011/layout/HexagonRadial"/>
    <dgm:cxn modelId="{476BB84C-6A29-4ED1-B0CD-1CEFDEECB079}" type="presOf" srcId="{C7456B26-80E1-4EAA-B481-0E7BB80DF5BB}" destId="{F93DC160-9268-4E56-8EE3-00F7AE2236B6}" srcOrd="0" destOrd="0" presId="urn:microsoft.com/office/officeart/2011/layout/HexagonRadial"/>
    <dgm:cxn modelId="{376B0274-36A0-40A4-82BB-A7431A8B8CD4}" srcId="{148FF116-941C-4A49-8F29-1CC84C740591}" destId="{3C8BD78C-5F5E-4D47-B8DE-E8AE42D61E01}" srcOrd="1" destOrd="0" parTransId="{1536F9B3-79B4-4C30-ADE1-5AB5CCE57977}" sibTransId="{B8913162-6F6E-425A-911A-4CE85E89041C}"/>
    <dgm:cxn modelId="{3C59EC56-B617-4084-9912-F0F35758C641}" type="presOf" srcId="{122DB71F-7E54-41A5-99BD-ABF57D8E3F7F}" destId="{D3852D10-E995-479B-A9DA-AC1C83BBB6D8}" srcOrd="0" destOrd="0" presId="urn:microsoft.com/office/officeart/2011/layout/HexagonRadial"/>
    <dgm:cxn modelId="{55117D7D-8A7F-4917-9A54-DC0FA3DC37EC}" srcId="{148FF116-941C-4A49-8F29-1CC84C740591}" destId="{C7456B26-80E1-4EAA-B481-0E7BB80DF5BB}" srcOrd="5" destOrd="0" parTransId="{5BD3C0B8-9150-4F6A-A1F8-BED0F7567B14}" sibTransId="{146AF36B-8E7B-4DB5-A21A-8714C3C243D5}"/>
    <dgm:cxn modelId="{C4606883-ADD3-4FBB-8352-58E088EF0A05}" type="presOf" srcId="{3C8BD78C-5F5E-4D47-B8DE-E8AE42D61E01}" destId="{B2C635FE-F0D5-43BA-A80D-F54016C22051}" srcOrd="0" destOrd="0" presId="urn:microsoft.com/office/officeart/2011/layout/HexagonRadial"/>
    <dgm:cxn modelId="{4CF757AF-B730-4108-98EC-DA9075DE9703}" srcId="{148FF116-941C-4A49-8F29-1CC84C740591}" destId="{3A3A63E8-5454-45F3-8D0E-604B83CC7156}" srcOrd="0" destOrd="0" parTransId="{A41D53E7-0A7F-4BBA-964C-95E18D918FD6}" sibTransId="{BFD9CA29-3A43-4E16-A095-BB8857660314}"/>
    <dgm:cxn modelId="{006EBCB2-A8A4-4606-8F6D-7D5573C3AA36}" type="presOf" srcId="{148FF116-941C-4A49-8F29-1CC84C740591}" destId="{2F8D56F5-91F9-41C0-8BE9-049A31A45A20}" srcOrd="0" destOrd="0" presId="urn:microsoft.com/office/officeart/2011/layout/HexagonRadial"/>
    <dgm:cxn modelId="{A5CA58BD-F4DC-4D9B-8325-89A8978C52A3}" srcId="{148FF116-941C-4A49-8F29-1CC84C740591}" destId="{122DB71F-7E54-41A5-99BD-ABF57D8E3F7F}" srcOrd="3" destOrd="0" parTransId="{DC78C56E-8751-420A-9D7D-7FAD00583DC9}" sibTransId="{50BCE1D4-32C9-4FE1-B681-42E352FAE202}"/>
    <dgm:cxn modelId="{BF07A3D9-C02E-4164-B363-BA498CA2EF6B}" type="presOf" srcId="{43902AD1-6F46-4B59-AA22-9CF7F85373E5}" destId="{3446EF87-7F77-4417-B9F7-E483B8A83940}" srcOrd="0" destOrd="0" presId="urn:microsoft.com/office/officeart/2011/layout/HexagonRadial"/>
    <dgm:cxn modelId="{2B2209DC-1C42-441B-A244-F85390C35E81}" srcId="{148FF116-941C-4A49-8F29-1CC84C740591}" destId="{E7AE565D-EC3D-4F24-8669-9C1D72CD2867}" srcOrd="2" destOrd="0" parTransId="{3AD4E703-4631-40CC-9BEC-851F0CAB8EEA}" sibTransId="{59EB923C-47EE-4A50-986A-5A289984228F}"/>
    <dgm:cxn modelId="{FBAF47DF-4A2A-40D4-9FFB-8F882C803B6C}" type="presOf" srcId="{E7AE565D-EC3D-4F24-8669-9C1D72CD2867}" destId="{291CE71F-A4DC-498C-8BD5-DEDF0CA30624}" srcOrd="0" destOrd="0" presId="urn:microsoft.com/office/officeart/2011/layout/HexagonRadial"/>
    <dgm:cxn modelId="{CD38A916-F133-446D-91F1-E1C9D52C7434}" type="presParOf" srcId="{0622D9EE-F72B-4616-BE89-564F8A9BC601}" destId="{2F8D56F5-91F9-41C0-8BE9-049A31A45A20}" srcOrd="0" destOrd="0" presId="urn:microsoft.com/office/officeart/2011/layout/HexagonRadial"/>
    <dgm:cxn modelId="{E5F7CD63-8590-46C9-B151-230B32CC6ADD}" type="presParOf" srcId="{0622D9EE-F72B-4616-BE89-564F8A9BC601}" destId="{9CD3C099-3906-42F5-BD6E-2F3F912515F2}" srcOrd="1" destOrd="0" presId="urn:microsoft.com/office/officeart/2011/layout/HexagonRadial"/>
    <dgm:cxn modelId="{980D3751-4586-4DE8-8E6B-6DDA92C231D8}" type="presParOf" srcId="{9CD3C099-3906-42F5-BD6E-2F3F912515F2}" destId="{D64D2F72-7561-4869-A890-79E221BDEFD1}" srcOrd="0" destOrd="0" presId="urn:microsoft.com/office/officeart/2011/layout/HexagonRadial"/>
    <dgm:cxn modelId="{83FCF612-91D9-4F04-A6BD-84875E762005}" type="presParOf" srcId="{0622D9EE-F72B-4616-BE89-564F8A9BC601}" destId="{6FABD5AD-80F4-4E87-B9B8-05FF55E9300F}" srcOrd="2" destOrd="0" presId="urn:microsoft.com/office/officeart/2011/layout/HexagonRadial"/>
    <dgm:cxn modelId="{A7D71B8D-2BB5-48A2-972F-A596B2462C31}" type="presParOf" srcId="{0622D9EE-F72B-4616-BE89-564F8A9BC601}" destId="{99EE4227-5280-414D-8CC1-5A32916A94F5}" srcOrd="3" destOrd="0" presId="urn:microsoft.com/office/officeart/2011/layout/HexagonRadial"/>
    <dgm:cxn modelId="{4201577D-B988-4461-A53B-10A6E85779A3}" type="presParOf" srcId="{99EE4227-5280-414D-8CC1-5A32916A94F5}" destId="{2B4C76BF-C68D-49C2-8EF1-26A66A601247}" srcOrd="0" destOrd="0" presId="urn:microsoft.com/office/officeart/2011/layout/HexagonRadial"/>
    <dgm:cxn modelId="{3A707947-9E3B-4EEA-B711-46C12D11CF88}" type="presParOf" srcId="{0622D9EE-F72B-4616-BE89-564F8A9BC601}" destId="{B2C635FE-F0D5-43BA-A80D-F54016C22051}" srcOrd="4" destOrd="0" presId="urn:microsoft.com/office/officeart/2011/layout/HexagonRadial"/>
    <dgm:cxn modelId="{A733D1E2-F72D-4815-BD22-585D3AE651AC}" type="presParOf" srcId="{0622D9EE-F72B-4616-BE89-564F8A9BC601}" destId="{14452C42-6D92-442A-A3C6-675C644A3F40}" srcOrd="5" destOrd="0" presId="urn:microsoft.com/office/officeart/2011/layout/HexagonRadial"/>
    <dgm:cxn modelId="{14D1B09D-98A1-4973-8EDC-7E85AAE393C5}" type="presParOf" srcId="{14452C42-6D92-442A-A3C6-675C644A3F40}" destId="{797EBC7F-40A1-4080-851A-E1BFB72D143C}" srcOrd="0" destOrd="0" presId="urn:microsoft.com/office/officeart/2011/layout/HexagonRadial"/>
    <dgm:cxn modelId="{17261AC4-8440-477F-BF1E-13DD0B65630D}" type="presParOf" srcId="{0622D9EE-F72B-4616-BE89-564F8A9BC601}" destId="{291CE71F-A4DC-498C-8BD5-DEDF0CA30624}" srcOrd="6" destOrd="0" presId="urn:microsoft.com/office/officeart/2011/layout/HexagonRadial"/>
    <dgm:cxn modelId="{680F9034-61EB-4EFE-A46B-3AE5799BEEC8}" type="presParOf" srcId="{0622D9EE-F72B-4616-BE89-564F8A9BC601}" destId="{A9E19B69-5BE3-4FFA-BA7E-971AC4B92F21}" srcOrd="7" destOrd="0" presId="urn:microsoft.com/office/officeart/2011/layout/HexagonRadial"/>
    <dgm:cxn modelId="{093CDE6D-E79D-4BC6-B1A8-2CEA1ACCC67F}" type="presParOf" srcId="{A9E19B69-5BE3-4FFA-BA7E-971AC4B92F21}" destId="{E29F11F9-A19F-49F1-B001-F2672D5D5965}" srcOrd="0" destOrd="0" presId="urn:microsoft.com/office/officeart/2011/layout/HexagonRadial"/>
    <dgm:cxn modelId="{A67885A0-0A3A-45C7-B481-421357A3B983}" type="presParOf" srcId="{0622D9EE-F72B-4616-BE89-564F8A9BC601}" destId="{D3852D10-E995-479B-A9DA-AC1C83BBB6D8}" srcOrd="8" destOrd="0" presId="urn:microsoft.com/office/officeart/2011/layout/HexagonRadial"/>
    <dgm:cxn modelId="{BEC6F991-4595-4367-A05B-C427A70E5C98}" type="presParOf" srcId="{0622D9EE-F72B-4616-BE89-564F8A9BC601}" destId="{A1C74E59-AD2B-4A51-ABB6-A63CBF6D3B89}" srcOrd="9" destOrd="0" presId="urn:microsoft.com/office/officeart/2011/layout/HexagonRadial"/>
    <dgm:cxn modelId="{2352C0E2-F85A-4156-966D-80BEE06836A0}" type="presParOf" srcId="{A1C74E59-AD2B-4A51-ABB6-A63CBF6D3B89}" destId="{88B7115E-8D40-41C9-88FC-46888F3084A1}" srcOrd="0" destOrd="0" presId="urn:microsoft.com/office/officeart/2011/layout/HexagonRadial"/>
    <dgm:cxn modelId="{C3AA74FA-5CC7-4029-A3E7-2E60BE1856FE}" type="presParOf" srcId="{0622D9EE-F72B-4616-BE89-564F8A9BC601}" destId="{3446EF87-7F77-4417-B9F7-E483B8A83940}" srcOrd="10" destOrd="0" presId="urn:microsoft.com/office/officeart/2011/layout/HexagonRadial"/>
    <dgm:cxn modelId="{6A5608DD-82A2-4180-A88A-FFE6446392A6}" type="presParOf" srcId="{0622D9EE-F72B-4616-BE89-564F8A9BC601}" destId="{E1A3509F-05AD-4AA4-94A7-42CAE083C67B}" srcOrd="11" destOrd="0" presId="urn:microsoft.com/office/officeart/2011/layout/HexagonRadial"/>
    <dgm:cxn modelId="{AD36FF29-C232-47FE-AA61-5374DE77CF0B}" type="presParOf" srcId="{E1A3509F-05AD-4AA4-94A7-42CAE083C67B}" destId="{774DE3CD-D975-4A63-AAE0-51B792E63B08}" srcOrd="0" destOrd="0" presId="urn:microsoft.com/office/officeart/2011/layout/HexagonRadial"/>
    <dgm:cxn modelId="{50927891-532A-49B3-9DCD-D84C344172B9}" type="presParOf" srcId="{0622D9EE-F72B-4616-BE89-564F8A9BC601}" destId="{F93DC160-9268-4E56-8EE3-00F7AE2236B6}"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424A38-5E47-499A-B02F-C7CD474D8B74}">
      <dsp:nvSpPr>
        <dsp:cNvPr id="0" name=""/>
        <dsp:cNvSpPr/>
      </dsp:nvSpPr>
      <dsp:spPr>
        <a:xfrm rot="16200000">
          <a:off x="-268010" y="268010"/>
          <a:ext cx="2134944" cy="1598923"/>
        </a:xfrm>
        <a:prstGeom prst="round1Rect">
          <a:avLst/>
        </a:prstGeom>
        <a:solidFill>
          <a:srgbClr val="002060"/>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n-GB" sz="1100" b="0" kern="1200" dirty="0">
              <a:solidFill>
                <a:sysClr val="window" lastClr="FFFFFF"/>
              </a:solidFill>
              <a:latin typeface="Bierstadt" panose="020B0004020202020204" pitchFamily="34" charset="0"/>
              <a:ea typeface="+mn-ea"/>
              <a:cs typeface="Arial"/>
            </a:rPr>
            <a:t>Demographic context and data</a:t>
          </a:r>
        </a:p>
      </dsp:txBody>
      <dsp:txXfrm rot="5400000">
        <a:off x="1" y="78052"/>
        <a:ext cx="1598923" cy="1523155"/>
      </dsp:txXfrm>
    </dsp:sp>
    <dsp:sp modelId="{525238D3-7784-4B7F-A14C-A9B9ACDDA7BF}">
      <dsp:nvSpPr>
        <dsp:cNvPr id="0" name=""/>
        <dsp:cNvSpPr/>
      </dsp:nvSpPr>
      <dsp:spPr>
        <a:xfrm>
          <a:off x="1598923" y="0"/>
          <a:ext cx="1598923" cy="2134944"/>
        </a:xfrm>
        <a:prstGeom prst="round1Rect">
          <a:avLst/>
        </a:prstGeom>
        <a:solidFill>
          <a:srgbClr val="00B0F0"/>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n-GB" sz="1100" b="0" kern="1200" dirty="0">
              <a:solidFill>
                <a:sysClr val="window" lastClr="FFFFFF"/>
              </a:solidFill>
              <a:latin typeface="Bierstadt" panose="020B0004020202020204" pitchFamily="34" charset="0"/>
              <a:ea typeface="+mn-ea"/>
              <a:cs typeface="Arial"/>
            </a:rPr>
            <a:t>Clinical care and outcomes</a:t>
          </a:r>
        </a:p>
      </dsp:txBody>
      <dsp:txXfrm>
        <a:off x="1598923" y="0"/>
        <a:ext cx="1520870" cy="1601208"/>
      </dsp:txXfrm>
    </dsp:sp>
    <dsp:sp modelId="{369F73EC-1B1B-49DE-A53A-D04AD1F49B16}">
      <dsp:nvSpPr>
        <dsp:cNvPr id="0" name=""/>
        <dsp:cNvSpPr/>
      </dsp:nvSpPr>
      <dsp:spPr>
        <a:xfrm rot="10800000">
          <a:off x="0" y="2134944"/>
          <a:ext cx="1598923" cy="2134944"/>
        </a:xfrm>
        <a:prstGeom prst="round1Rect">
          <a:avLst/>
        </a:prstGeom>
        <a:solidFill>
          <a:srgbClr val="92D050"/>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n-GB" sz="1100" b="0" kern="1200" dirty="0">
              <a:solidFill>
                <a:sysClr val="window" lastClr="FFFFFF"/>
              </a:solidFill>
              <a:latin typeface="Bierstadt" panose="020B0004020202020204" pitchFamily="34" charset="0"/>
              <a:ea typeface="+mn-ea"/>
              <a:cs typeface="Arial"/>
            </a:rPr>
            <a:t>Staffing and leadership</a:t>
          </a:r>
        </a:p>
      </dsp:txBody>
      <dsp:txXfrm rot="10800000">
        <a:off x="78053" y="2668680"/>
        <a:ext cx="1520870" cy="1601208"/>
      </dsp:txXfrm>
    </dsp:sp>
    <dsp:sp modelId="{20B6BDFC-B40E-4894-B173-F2CC886059FB}">
      <dsp:nvSpPr>
        <dsp:cNvPr id="0" name=""/>
        <dsp:cNvSpPr/>
      </dsp:nvSpPr>
      <dsp:spPr>
        <a:xfrm rot="5400000">
          <a:off x="1330913" y="2402954"/>
          <a:ext cx="2134944" cy="1598923"/>
        </a:xfrm>
        <a:prstGeom prst="round1Rect">
          <a:avLst/>
        </a:prstGeom>
        <a:solidFill>
          <a:srgbClr val="A02B93">
            <a:lumMod val="40000"/>
            <a:lumOff val="60000"/>
          </a:srgbClr>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n-GB" sz="1100" b="0" kern="1200" dirty="0">
              <a:solidFill>
                <a:sysClr val="window" lastClr="FFFFFF"/>
              </a:solidFill>
              <a:latin typeface="Bierstadt" panose="020B0004020202020204" pitchFamily="34" charset="0"/>
              <a:ea typeface="+mn-ea"/>
              <a:cs typeface="Arial"/>
            </a:rPr>
            <a:t>Governance and culture </a:t>
          </a:r>
        </a:p>
      </dsp:txBody>
      <dsp:txXfrm rot="-5400000">
        <a:off x="1598924" y="2668680"/>
        <a:ext cx="1598923" cy="1523155"/>
      </dsp:txXfrm>
    </dsp:sp>
    <dsp:sp modelId="{74999B8D-431A-405C-9348-A409E4203157}">
      <dsp:nvSpPr>
        <dsp:cNvPr id="0" name=""/>
        <dsp:cNvSpPr/>
      </dsp:nvSpPr>
      <dsp:spPr>
        <a:xfrm>
          <a:off x="932704" y="1327668"/>
          <a:ext cx="1332437" cy="1614551"/>
        </a:xfrm>
        <a:prstGeom prst="roundRect">
          <a:avLst/>
        </a:prstGeom>
        <a:solidFill>
          <a:sysClr val="window" lastClr="FFFFFF"/>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b="0" kern="1200" dirty="0">
              <a:solidFill>
                <a:srgbClr val="CC0099"/>
              </a:solidFill>
              <a:latin typeface="Bierstadt" panose="020B0004020202020204" pitchFamily="34" charset="0"/>
              <a:ea typeface="+mn-ea"/>
              <a:cs typeface="Arial"/>
            </a:rPr>
            <a:t>Experiences</a:t>
          </a:r>
        </a:p>
      </dsp:txBody>
      <dsp:txXfrm>
        <a:off x="997748" y="1392712"/>
        <a:ext cx="1202349" cy="14844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D56F5-91F9-41C0-8BE9-049A31A45A20}">
      <dsp:nvSpPr>
        <dsp:cNvPr id="0" name=""/>
        <dsp:cNvSpPr/>
      </dsp:nvSpPr>
      <dsp:spPr>
        <a:xfrm>
          <a:off x="1431372" y="1343822"/>
          <a:ext cx="1708056" cy="1477538"/>
        </a:xfrm>
        <a:prstGeom prst="hexagon">
          <a:avLst>
            <a:gd name="adj" fmla="val 28570"/>
            <a:gd name="vf" fmla="val 115470"/>
          </a:avLst>
        </a:prstGeom>
        <a:solidFill>
          <a:srgbClr val="CC0099"/>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solidFill>
                <a:sysClr val="window" lastClr="FFFFFF"/>
              </a:solidFill>
              <a:latin typeface="Bierstadt" panose="020B0004020202020204" pitchFamily="34" charset="0"/>
              <a:ea typeface="+mn-ea"/>
              <a:cs typeface="+mn-cs"/>
            </a:rPr>
            <a:t>Communication</a:t>
          </a:r>
        </a:p>
      </dsp:txBody>
      <dsp:txXfrm>
        <a:off x="1714421" y="1588671"/>
        <a:ext cx="1141958" cy="987840"/>
      </dsp:txXfrm>
    </dsp:sp>
    <dsp:sp modelId="{2B4C76BF-C68D-49C2-8EF1-26A66A601247}">
      <dsp:nvSpPr>
        <dsp:cNvPr id="0" name=""/>
        <dsp:cNvSpPr/>
      </dsp:nvSpPr>
      <dsp:spPr>
        <a:xfrm>
          <a:off x="2500944" y="636920"/>
          <a:ext cx="644444" cy="555274"/>
        </a:xfrm>
        <a:prstGeom prst="hexagon">
          <a:avLst>
            <a:gd name="adj" fmla="val 28900"/>
            <a:gd name="vf" fmla="val 115470"/>
          </a:avLst>
        </a:prstGeom>
        <a:solidFill>
          <a:srgbClr val="156082">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6FABD5AD-80F4-4E87-B9B8-05FF55E9300F}">
      <dsp:nvSpPr>
        <dsp:cNvPr id="0" name=""/>
        <dsp:cNvSpPr/>
      </dsp:nvSpPr>
      <dsp:spPr>
        <a:xfrm>
          <a:off x="1588709" y="0"/>
          <a:ext cx="1399740" cy="1210939"/>
        </a:xfrm>
        <a:prstGeom prst="hexagon">
          <a:avLst>
            <a:gd name="adj" fmla="val 28570"/>
            <a:gd name="vf" fmla="val 115470"/>
          </a:avLst>
        </a:prstGeom>
        <a:solidFill>
          <a:srgbClr val="92D050"/>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solidFill>
                <a:sysClr val="window" lastClr="FFFFFF"/>
              </a:solidFill>
              <a:latin typeface="Bierstadt" panose="020B0004020202020204" pitchFamily="34" charset="0"/>
              <a:ea typeface="+mn-ea"/>
              <a:cs typeface="+mn-cs"/>
            </a:rPr>
            <a:t>Trauma</a:t>
          </a:r>
        </a:p>
      </dsp:txBody>
      <dsp:txXfrm>
        <a:off x="1820676" y="200678"/>
        <a:ext cx="935806" cy="809583"/>
      </dsp:txXfrm>
    </dsp:sp>
    <dsp:sp modelId="{797EBC7F-40A1-4080-851A-E1BFB72D143C}">
      <dsp:nvSpPr>
        <dsp:cNvPr id="0" name=""/>
        <dsp:cNvSpPr/>
      </dsp:nvSpPr>
      <dsp:spPr>
        <a:xfrm>
          <a:off x="3253061" y="1674987"/>
          <a:ext cx="644444" cy="555274"/>
        </a:xfrm>
        <a:prstGeom prst="hexagon">
          <a:avLst>
            <a:gd name="adj" fmla="val 28900"/>
            <a:gd name="vf" fmla="val 115470"/>
          </a:avLst>
        </a:prstGeom>
        <a:solidFill>
          <a:srgbClr val="156082">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B2C635FE-F0D5-43BA-A80D-F54016C22051}">
      <dsp:nvSpPr>
        <dsp:cNvPr id="0" name=""/>
        <dsp:cNvSpPr/>
      </dsp:nvSpPr>
      <dsp:spPr>
        <a:xfrm>
          <a:off x="2872434" y="744809"/>
          <a:ext cx="1399740" cy="1210939"/>
        </a:xfrm>
        <a:prstGeom prst="hexagon">
          <a:avLst>
            <a:gd name="adj" fmla="val 28570"/>
            <a:gd name="vf" fmla="val 115470"/>
          </a:avLst>
        </a:prstGeom>
        <a:solidFill>
          <a:srgbClr val="00B0F0"/>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solidFill>
                <a:sysClr val="window" lastClr="FFFFFF"/>
              </a:solidFill>
              <a:latin typeface="Bierstadt" panose="020B0004020202020204" pitchFamily="34" charset="0"/>
              <a:ea typeface="+mn-ea"/>
              <a:cs typeface="+mn-cs"/>
            </a:rPr>
            <a:t>Ignored</a:t>
          </a:r>
        </a:p>
      </dsp:txBody>
      <dsp:txXfrm>
        <a:off x="3104401" y="945487"/>
        <a:ext cx="935806" cy="809583"/>
      </dsp:txXfrm>
    </dsp:sp>
    <dsp:sp modelId="{E29F11F9-A19F-49F1-B001-F2672D5D5965}">
      <dsp:nvSpPr>
        <dsp:cNvPr id="0" name=""/>
        <dsp:cNvSpPr/>
      </dsp:nvSpPr>
      <dsp:spPr>
        <a:xfrm>
          <a:off x="2730592" y="2846771"/>
          <a:ext cx="644444" cy="555274"/>
        </a:xfrm>
        <a:prstGeom prst="hexagon">
          <a:avLst>
            <a:gd name="adj" fmla="val 28900"/>
            <a:gd name="vf" fmla="val 115470"/>
          </a:avLst>
        </a:prstGeom>
        <a:solidFill>
          <a:srgbClr val="156082">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291CE71F-A4DC-498C-8BD5-DEDF0CA30624}">
      <dsp:nvSpPr>
        <dsp:cNvPr id="0" name=""/>
        <dsp:cNvSpPr/>
      </dsp:nvSpPr>
      <dsp:spPr>
        <a:xfrm>
          <a:off x="2872434" y="2209017"/>
          <a:ext cx="1399740" cy="1210939"/>
        </a:xfrm>
        <a:prstGeom prst="hexagon">
          <a:avLst>
            <a:gd name="adj" fmla="val 28570"/>
            <a:gd name="vf" fmla="val 115470"/>
          </a:avLst>
        </a:prstGeom>
        <a:solidFill>
          <a:srgbClr val="002060"/>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solidFill>
                <a:sysClr val="window" lastClr="FFFFFF"/>
              </a:solidFill>
              <a:latin typeface="Bierstadt" panose="020B0004020202020204" pitchFamily="34" charset="0"/>
              <a:ea typeface="+mn-ea"/>
              <a:cs typeface="+mn-cs"/>
            </a:rPr>
            <a:t>Access</a:t>
          </a:r>
        </a:p>
      </dsp:txBody>
      <dsp:txXfrm>
        <a:off x="3104401" y="2409695"/>
        <a:ext cx="935806" cy="809583"/>
      </dsp:txXfrm>
    </dsp:sp>
    <dsp:sp modelId="{88B7115E-8D40-41C9-88FC-46888F3084A1}">
      <dsp:nvSpPr>
        <dsp:cNvPr id="0" name=""/>
        <dsp:cNvSpPr/>
      </dsp:nvSpPr>
      <dsp:spPr>
        <a:xfrm>
          <a:off x="1434551" y="2968406"/>
          <a:ext cx="644444" cy="555274"/>
        </a:xfrm>
        <a:prstGeom prst="hexagon">
          <a:avLst>
            <a:gd name="adj" fmla="val 28900"/>
            <a:gd name="vf" fmla="val 115470"/>
          </a:avLst>
        </a:prstGeom>
        <a:solidFill>
          <a:srgbClr val="156082">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D3852D10-E995-479B-A9DA-AC1C83BBB6D8}">
      <dsp:nvSpPr>
        <dsp:cNvPr id="0" name=""/>
        <dsp:cNvSpPr/>
      </dsp:nvSpPr>
      <dsp:spPr>
        <a:xfrm>
          <a:off x="1588709" y="2954660"/>
          <a:ext cx="1399740" cy="1210939"/>
        </a:xfrm>
        <a:prstGeom prst="hexagon">
          <a:avLst>
            <a:gd name="adj" fmla="val 28570"/>
            <a:gd name="vf" fmla="val 115470"/>
          </a:avLst>
        </a:prstGeom>
        <a:solidFill>
          <a:srgbClr val="7030A0"/>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solidFill>
                <a:sysClr val="window" lastClr="FFFFFF"/>
              </a:solidFill>
              <a:latin typeface="Bierstadt" panose="020B0004020202020204" pitchFamily="34" charset="0"/>
              <a:ea typeface="+mn-ea"/>
              <a:cs typeface="+mn-cs"/>
            </a:rPr>
            <a:t>Compassion</a:t>
          </a:r>
        </a:p>
      </dsp:txBody>
      <dsp:txXfrm>
        <a:off x="1820676" y="3155338"/>
        <a:ext cx="935806" cy="809583"/>
      </dsp:txXfrm>
    </dsp:sp>
    <dsp:sp modelId="{774DE3CD-D975-4A63-AAE0-51B792E63B08}">
      <dsp:nvSpPr>
        <dsp:cNvPr id="0" name=""/>
        <dsp:cNvSpPr/>
      </dsp:nvSpPr>
      <dsp:spPr>
        <a:xfrm>
          <a:off x="670117" y="1930755"/>
          <a:ext cx="644444" cy="555274"/>
        </a:xfrm>
        <a:prstGeom prst="hexagon">
          <a:avLst>
            <a:gd name="adj" fmla="val 28900"/>
            <a:gd name="vf" fmla="val 115470"/>
          </a:avLst>
        </a:prstGeom>
        <a:solidFill>
          <a:srgbClr val="156082">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3446EF87-7F77-4417-B9F7-E483B8A83940}">
      <dsp:nvSpPr>
        <dsp:cNvPr id="0" name=""/>
        <dsp:cNvSpPr/>
      </dsp:nvSpPr>
      <dsp:spPr>
        <a:xfrm>
          <a:off x="299025" y="2209850"/>
          <a:ext cx="1399740" cy="1210939"/>
        </a:xfrm>
        <a:prstGeom prst="hexagon">
          <a:avLst>
            <a:gd name="adj" fmla="val 28570"/>
            <a:gd name="vf" fmla="val 115470"/>
          </a:avLst>
        </a:prstGeom>
        <a:solidFill>
          <a:srgbClr val="E8E8E8">
            <a:lumMod val="50000"/>
          </a:srgbClr>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solidFill>
                <a:sysClr val="window" lastClr="FFFFFF"/>
              </a:solidFill>
              <a:latin typeface="Bierstadt" panose="020B0004020202020204" pitchFamily="34" charset="0"/>
              <a:ea typeface="+mn-ea"/>
              <a:cs typeface="+mn-cs"/>
            </a:rPr>
            <a:t>Decisions</a:t>
          </a:r>
        </a:p>
      </dsp:txBody>
      <dsp:txXfrm>
        <a:off x="530992" y="2410528"/>
        <a:ext cx="935806" cy="809583"/>
      </dsp:txXfrm>
    </dsp:sp>
    <dsp:sp modelId="{F93DC160-9268-4E56-8EE3-00F7AE2236B6}">
      <dsp:nvSpPr>
        <dsp:cNvPr id="0" name=""/>
        <dsp:cNvSpPr/>
      </dsp:nvSpPr>
      <dsp:spPr>
        <a:xfrm>
          <a:off x="299025" y="743143"/>
          <a:ext cx="1399740" cy="1210939"/>
        </a:xfrm>
        <a:prstGeom prst="hexagon">
          <a:avLst>
            <a:gd name="adj" fmla="val 28570"/>
            <a:gd name="vf" fmla="val 115470"/>
          </a:avLst>
        </a:prstGeom>
        <a:solidFill>
          <a:srgbClr val="0070C0"/>
        </a:solidFill>
        <a:ln w="1905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solidFill>
                <a:sysClr val="window" lastClr="FFFFFF"/>
              </a:solidFill>
              <a:latin typeface="Bierstadt" panose="020B0004020202020204" pitchFamily="34" charset="0"/>
              <a:ea typeface="+mn-ea"/>
              <a:cs typeface="+mn-cs"/>
            </a:rPr>
            <a:t>Birth-partner</a:t>
          </a:r>
        </a:p>
      </dsp:txBody>
      <dsp:txXfrm>
        <a:off x="530992" y="943821"/>
        <a:ext cx="935806" cy="809583"/>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375B03-0995-443A-A184-F4B05022E9E4}" type="datetimeFigureOut">
              <a:rPr lang="en-GB" smtClean="0"/>
              <a:t>14/07/2025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B026CB-384A-46C3-A0CF-54A479D4B809}" type="slidenum">
              <a:rPr lang="en-GB" smtClean="0"/>
              <a:t>‹#›</a:t>
            </a:fld>
            <a:endParaRPr lang="en-GB"/>
          </a:p>
        </p:txBody>
      </p:sp>
    </p:spTree>
    <p:extLst>
      <p:ext uri="{BB962C8B-B14F-4D97-AF65-F5344CB8AC3E}">
        <p14:creationId xmlns:p14="http://schemas.microsoft.com/office/powerpoint/2010/main" val="1223354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C42CB5C-780B-44C5-B697-966E1677DFF7}" type="datetimeFigureOut">
              <a:rPr lang="en-GB" smtClean="0"/>
              <a:t>14/07/2025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1936880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42CB5C-780B-44C5-B697-966E1677DFF7}" type="datetimeFigureOut">
              <a:rPr lang="en-GB" smtClean="0"/>
              <a:t>14/07/2025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67436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42CB5C-780B-44C5-B697-966E1677DFF7}" type="datetimeFigureOut">
              <a:rPr lang="en-GB" smtClean="0"/>
              <a:t>14/07/2025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3956603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42CB5C-780B-44C5-B697-966E1677DFF7}" type="datetimeFigureOut">
              <a:rPr lang="en-GB" smtClean="0"/>
              <a:t>14/07/2025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2472099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42CB5C-780B-44C5-B697-966E1677DFF7}" type="datetimeFigureOut">
              <a:rPr lang="en-GB" smtClean="0"/>
              <a:t>14/07/2025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484299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C42CB5C-780B-44C5-B697-966E1677DFF7}" type="datetimeFigureOut">
              <a:rPr lang="en-GB" smtClean="0"/>
              <a:t>14/07/2025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3065162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C42CB5C-780B-44C5-B697-966E1677DFF7}" type="datetimeFigureOut">
              <a:rPr lang="en-GB" smtClean="0"/>
              <a:t>14/07/2025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3785016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C42CB5C-780B-44C5-B697-966E1677DFF7}" type="datetimeFigureOut">
              <a:rPr lang="en-GB" smtClean="0"/>
              <a:t>14/07/2025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696084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42CB5C-780B-44C5-B697-966E1677DFF7}" type="datetimeFigureOut">
              <a:rPr lang="en-GB" smtClean="0"/>
              <a:t>14/07/2025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2610943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C42CB5C-780B-44C5-B697-966E1677DFF7}" type="datetimeFigureOut">
              <a:rPr lang="en-GB" smtClean="0"/>
              <a:t>14/07/2025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2583664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C42CB5C-780B-44C5-B697-966E1677DFF7}" type="datetimeFigureOut">
              <a:rPr lang="en-GB" smtClean="0"/>
              <a:t>14/07/2025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329540-27E0-4C4C-A443-F1B40B76BC21}" type="slidenum">
              <a:rPr lang="en-GB" smtClean="0"/>
              <a:t>‹#›</a:t>
            </a:fld>
            <a:endParaRPr lang="en-GB"/>
          </a:p>
        </p:txBody>
      </p:sp>
    </p:spTree>
    <p:extLst>
      <p:ext uri="{BB962C8B-B14F-4D97-AF65-F5344CB8AC3E}">
        <p14:creationId xmlns:p14="http://schemas.microsoft.com/office/powerpoint/2010/main" val="2924775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42CB5C-780B-44C5-B697-966E1677DFF7}" type="datetimeFigureOut">
              <a:rPr lang="en-GB" smtClean="0"/>
              <a:t>14/07/2025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329540-27E0-4C4C-A443-F1B40B76BC21}" type="slidenum">
              <a:rPr lang="en-GB" smtClean="0"/>
              <a:t>‹#›</a:t>
            </a:fld>
            <a:endParaRPr lang="en-GB"/>
          </a:p>
        </p:txBody>
      </p:sp>
    </p:spTree>
    <p:extLst>
      <p:ext uri="{BB962C8B-B14F-4D97-AF65-F5344CB8AC3E}">
        <p14:creationId xmlns:p14="http://schemas.microsoft.com/office/powerpoint/2010/main" val="132969442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E62B61-B209-B5B2-2672-D03C6EC264D6}"/>
              </a:ext>
            </a:extLst>
          </p:cNvPr>
          <p:cNvPicPr>
            <a:picLocks noChangeAspect="1"/>
          </p:cNvPicPr>
          <p:nvPr/>
        </p:nvPicPr>
        <p:blipFill>
          <a:blip r:embed="rId2"/>
          <a:srcRect t="21439" r="1" b="1"/>
          <a:stretch/>
        </p:blipFill>
        <p:spPr>
          <a:xfrm>
            <a:off x="0" y="1714507"/>
            <a:ext cx="5892423" cy="5143493"/>
          </a:xfrm>
          <a:prstGeom prst="rect">
            <a:avLst/>
          </a:prstGeom>
        </p:spPr>
      </p:pic>
      <p:pic>
        <p:nvPicPr>
          <p:cNvPr id="5" name="Picture 4">
            <a:extLst>
              <a:ext uri="{FF2B5EF4-FFF2-40B4-BE49-F238E27FC236}">
                <a16:creationId xmlns:a16="http://schemas.microsoft.com/office/drawing/2014/main" id="{06383AE0-561F-D171-3C74-526F38914147}"/>
              </a:ext>
            </a:extLst>
          </p:cNvPr>
          <p:cNvPicPr>
            <a:picLocks noChangeAspect="1"/>
          </p:cNvPicPr>
          <p:nvPr/>
        </p:nvPicPr>
        <p:blipFill>
          <a:blip r:embed="rId3"/>
          <a:stretch>
            <a:fillRect/>
          </a:stretch>
        </p:blipFill>
        <p:spPr>
          <a:xfrm>
            <a:off x="5892423" y="80742"/>
            <a:ext cx="3174962" cy="1633765"/>
          </a:xfrm>
          <a:prstGeom prst="rect">
            <a:avLst/>
          </a:prstGeom>
        </p:spPr>
      </p:pic>
      <p:sp>
        <p:nvSpPr>
          <p:cNvPr id="7" name="TextBox 6">
            <a:extLst>
              <a:ext uri="{FF2B5EF4-FFF2-40B4-BE49-F238E27FC236}">
                <a16:creationId xmlns:a16="http://schemas.microsoft.com/office/drawing/2014/main" id="{E3C06E32-280B-6F2B-1A52-C8FD2E80CBDF}"/>
              </a:ext>
            </a:extLst>
          </p:cNvPr>
          <p:cNvSpPr txBox="1"/>
          <p:nvPr/>
        </p:nvSpPr>
        <p:spPr>
          <a:xfrm>
            <a:off x="5969038" y="3429000"/>
            <a:ext cx="3174962" cy="2483244"/>
          </a:xfrm>
          <a:prstGeom prst="rect">
            <a:avLst/>
          </a:prstGeom>
          <a:noFill/>
        </p:spPr>
        <p:txBody>
          <a:bodyPr wrap="square">
            <a:spAutoFit/>
          </a:bodyPr>
          <a:lstStyle/>
          <a:p>
            <a:pPr marL="0" lvl="1" defTabSz="685800">
              <a:lnSpc>
                <a:spcPct val="90000"/>
              </a:lnSpc>
              <a:spcAft>
                <a:spcPts val="450"/>
              </a:spcAft>
            </a:pPr>
            <a:r>
              <a:rPr lang="en-US" sz="2400" b="1" dirty="0">
                <a:solidFill>
                  <a:srgbClr val="002060"/>
                </a:solidFill>
                <a:latin typeface="Arial" panose="020B0604020202020204" pitchFamily="34" charset="0"/>
                <a:cs typeface="Arial" panose="020B0604020202020204" pitchFamily="34" charset="0"/>
              </a:rPr>
              <a:t>Independent review of maternity and neonatal services at </a:t>
            </a:r>
          </a:p>
          <a:p>
            <a:pPr marL="0" lvl="1" defTabSz="685800">
              <a:lnSpc>
                <a:spcPct val="90000"/>
              </a:lnSpc>
            </a:pPr>
            <a:r>
              <a:rPr lang="en-US" sz="2400" dirty="0">
                <a:solidFill>
                  <a:srgbClr val="92D050"/>
                </a:solidFill>
                <a:latin typeface="Arial" panose="020B0604020202020204" pitchFamily="34" charset="0"/>
                <a:cs typeface="Arial" panose="020B0604020202020204" pitchFamily="34" charset="0"/>
              </a:rPr>
              <a:t>Swansea Bay University Health Board</a:t>
            </a:r>
          </a:p>
          <a:p>
            <a:pPr marL="0" lvl="1" defTabSz="685800">
              <a:lnSpc>
                <a:spcPct val="90000"/>
              </a:lnSpc>
            </a:pPr>
            <a:endParaRPr lang="en-US" sz="2400" dirty="0">
              <a:solidFill>
                <a:srgbClr val="CC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966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3EBD43-01E1-D38E-33E4-2191294A74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902FF8-5E01-B706-B9BC-C1BE1AEAD833}"/>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The clinical review process</a:t>
            </a:r>
          </a:p>
        </p:txBody>
      </p:sp>
      <p:sp>
        <p:nvSpPr>
          <p:cNvPr id="3" name="Content Placeholder 2">
            <a:extLst>
              <a:ext uri="{FF2B5EF4-FFF2-40B4-BE49-F238E27FC236}">
                <a16:creationId xmlns:a16="http://schemas.microsoft.com/office/drawing/2014/main" id="{966FB882-D49C-19C8-C90B-380E6E1A72C4}"/>
              </a:ext>
            </a:extLst>
          </p:cNvPr>
          <p:cNvSpPr>
            <a:spLocks noGrp="1"/>
          </p:cNvSpPr>
          <p:nvPr>
            <p:ph idx="1"/>
          </p:nvPr>
        </p:nvSpPr>
        <p:spPr>
          <a:xfrm>
            <a:off x="467783" y="1169297"/>
            <a:ext cx="8208433" cy="3631223"/>
          </a:xfrm>
        </p:spPr>
        <p:txBody>
          <a:bodyPr>
            <a:noAutofit/>
          </a:bodyPr>
          <a:lstStyle/>
          <a:p>
            <a:r>
              <a:rPr lang="en-GB" sz="2000" dirty="0">
                <a:latin typeface="Bierstadt" panose="020B0004020202020204" pitchFamily="34" charset="0"/>
              </a:rPr>
              <a:t>The clinical reviews were undertaken by a multidisciplinary team (MDT) comprising experienced senior clinicians independently reviewers.</a:t>
            </a:r>
          </a:p>
          <a:p>
            <a:r>
              <a:rPr lang="en-GB" sz="2000" dirty="0">
                <a:latin typeface="Bierstadt" panose="020B0004020202020204" pitchFamily="34" charset="0"/>
              </a:rPr>
              <a:t>Additional clinicians were added to the team when the scope was extended in January 2025 to include ITU admissions and assurance on maternal deaths.</a:t>
            </a:r>
          </a:p>
          <a:p>
            <a:r>
              <a:rPr lang="en-GB" sz="2000" dirty="0">
                <a:latin typeface="Bierstadt" panose="020B0004020202020204" pitchFamily="34" charset="0"/>
              </a:rPr>
              <a:t>Findings recorded on a standardised review tool all cases were quality assured to identify modifiable factors and learning.</a:t>
            </a:r>
          </a:p>
          <a:p>
            <a:r>
              <a:rPr lang="en-GB" sz="2000" dirty="0">
                <a:latin typeface="Bierstadt" panose="020B0004020202020204" pitchFamily="34" charset="0"/>
              </a:rPr>
              <a:t>Where applicable, care was assessed against contemporaneous clinical practice guidelines or standards expected of health professionals.</a:t>
            </a:r>
          </a:p>
          <a:p>
            <a:r>
              <a:rPr lang="en-GB" sz="2000" dirty="0">
                <a:latin typeface="Bierstadt" panose="020B0004020202020204" pitchFamily="34" charset="0"/>
              </a:rPr>
              <a:t>Ongoing feedback was provided to the clinical teams at the Health Board to support ongoing learning and improvement whilst the review was in progress.</a:t>
            </a:r>
          </a:p>
          <a:p>
            <a:r>
              <a:rPr lang="en-GB" sz="2000" dirty="0">
                <a:latin typeface="Bierstadt" panose="020B0004020202020204" pitchFamily="34" charset="0"/>
              </a:rPr>
              <a:t>The clinical reviewers looked at good practice as well as areas for improvement.</a:t>
            </a:r>
          </a:p>
          <a:p>
            <a:endParaRPr lang="en-GB" sz="2000" dirty="0"/>
          </a:p>
          <a:p>
            <a:endParaRPr lang="en-GB" sz="2000" dirty="0">
              <a:latin typeface="Bierstadt" panose="020B0004020202020204" pitchFamily="34" charset="0"/>
            </a:endParaRP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D7BB9253-1D7A-6E08-74DC-0E9E1103F589}"/>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ECF5F716-37C1-E6E1-EA45-A2F10B6F4761}"/>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4C54652B-EAA2-D5E4-0343-8698DC60932C}"/>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CE81AE43-0BC3-5BBE-5C22-B1D48D45F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145656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AA7FD-E935-518B-752D-543068A99A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8CF9B4-F550-EEF5-0F59-3EBCAAB9197A}"/>
              </a:ext>
            </a:extLst>
          </p:cNvPr>
          <p:cNvSpPr>
            <a:spLocks noGrp="1"/>
          </p:cNvSpPr>
          <p:nvPr>
            <p:ph type="title"/>
          </p:nvPr>
        </p:nvSpPr>
        <p:spPr>
          <a:xfrm>
            <a:off x="393700" y="584200"/>
            <a:ext cx="7886700" cy="585097"/>
          </a:xfrm>
        </p:spPr>
        <p:txBody>
          <a:bodyPr anchor="t">
            <a:normAutofit/>
          </a:bodyPr>
          <a:lstStyle/>
          <a:p>
            <a:r>
              <a:rPr lang="en-GB" sz="2800" dirty="0">
                <a:solidFill>
                  <a:srgbClr val="00B0F0"/>
                </a:solidFill>
                <a:latin typeface="Bierstadt" panose="020B0004020202020204" pitchFamily="34" charset="0"/>
              </a:rPr>
              <a:t>Clinical review – key findings</a:t>
            </a:r>
          </a:p>
        </p:txBody>
      </p:sp>
      <p:sp>
        <p:nvSpPr>
          <p:cNvPr id="3" name="Content Placeholder 2">
            <a:extLst>
              <a:ext uri="{FF2B5EF4-FFF2-40B4-BE49-F238E27FC236}">
                <a16:creationId xmlns:a16="http://schemas.microsoft.com/office/drawing/2014/main" id="{0043C787-F03C-C5C0-7644-2AE4CDA869B0}"/>
              </a:ext>
            </a:extLst>
          </p:cNvPr>
          <p:cNvSpPr>
            <a:spLocks noGrp="1"/>
          </p:cNvSpPr>
          <p:nvPr>
            <p:ph idx="1"/>
          </p:nvPr>
        </p:nvSpPr>
        <p:spPr>
          <a:xfrm>
            <a:off x="467783" y="1169297"/>
            <a:ext cx="8208433" cy="3631223"/>
          </a:xfrm>
        </p:spPr>
        <p:txBody>
          <a:bodyPr>
            <a:noAutofit/>
          </a:bodyPr>
          <a:lstStyle/>
          <a:p>
            <a:r>
              <a:rPr lang="en-GB" sz="2000" dirty="0">
                <a:latin typeface="Bierstadt" panose="020B0004020202020204" pitchFamily="34" charset="0"/>
              </a:rPr>
              <a:t>For </a:t>
            </a:r>
            <a:r>
              <a:rPr lang="en-GB" sz="2000" b="1" dirty="0">
                <a:latin typeface="Bierstadt" panose="020B0004020202020204" pitchFamily="34" charset="0"/>
              </a:rPr>
              <a:t>maternity</a:t>
            </a:r>
            <a:r>
              <a:rPr lang="en-GB" sz="2000" dirty="0">
                <a:latin typeface="Bierstadt" panose="020B0004020202020204" pitchFamily="34" charset="0"/>
              </a:rPr>
              <a:t>  - Issues with access and admission to the maternity service, with a particular focus on need to improve the maternity triage system. </a:t>
            </a:r>
          </a:p>
          <a:p>
            <a:r>
              <a:rPr lang="en-GB" sz="2000" dirty="0">
                <a:latin typeface="Bierstadt" panose="020B0004020202020204" pitchFamily="34" charset="0"/>
              </a:rPr>
              <a:t>Need to strengthen the induction of labour (IOL) pathway. </a:t>
            </a:r>
          </a:p>
          <a:p>
            <a:r>
              <a:rPr lang="en-GB" sz="2000" dirty="0">
                <a:latin typeface="Bierstadt" panose="020B0004020202020204" pitchFamily="34" charset="0"/>
              </a:rPr>
              <a:t>Specific issues around fetal monitoring.</a:t>
            </a:r>
          </a:p>
          <a:p>
            <a:r>
              <a:rPr lang="en-GB" sz="2000" dirty="0">
                <a:latin typeface="Bierstadt" panose="020B0004020202020204" pitchFamily="34" charset="0"/>
              </a:rPr>
              <a:t>Delays in transferring women to the operating theatre.</a:t>
            </a:r>
          </a:p>
          <a:p>
            <a:r>
              <a:rPr lang="en-GB" sz="2000" dirty="0">
                <a:latin typeface="Bierstadt" panose="020B0004020202020204" pitchFamily="34" charset="0"/>
              </a:rPr>
              <a:t>Communication and documentation within the clinical teams.</a:t>
            </a:r>
          </a:p>
          <a:p>
            <a:r>
              <a:rPr lang="en-GB" sz="2000" dirty="0">
                <a:latin typeface="Bierstadt" panose="020B0004020202020204" pitchFamily="34" charset="0"/>
              </a:rPr>
              <a:t>For </a:t>
            </a:r>
            <a:r>
              <a:rPr lang="en-GB" sz="2000" b="1" dirty="0">
                <a:latin typeface="Bierstadt" panose="020B0004020202020204" pitchFamily="34" charset="0"/>
              </a:rPr>
              <a:t>neonates</a:t>
            </a:r>
            <a:r>
              <a:rPr lang="en-GB" sz="2000" dirty="0">
                <a:latin typeface="Bierstadt" panose="020B0004020202020204" pitchFamily="34" charset="0"/>
              </a:rPr>
              <a:t> - lack of senior oversight, management of suspected sepsis, and inconsistency of care planning and delivery.</a:t>
            </a:r>
          </a:p>
          <a:p>
            <a:r>
              <a:rPr lang="en-GB" sz="2000" dirty="0">
                <a:latin typeface="Bierstadt" panose="020B0004020202020204" pitchFamily="34" charset="0"/>
              </a:rPr>
              <a:t>For </a:t>
            </a:r>
            <a:r>
              <a:rPr lang="en-GB" sz="2000" b="1" dirty="0">
                <a:latin typeface="Bierstadt" panose="020B0004020202020204" pitchFamily="34" charset="0"/>
              </a:rPr>
              <a:t>ITU</a:t>
            </a:r>
            <a:r>
              <a:rPr lang="en-GB" sz="2000" dirty="0">
                <a:latin typeface="Bierstadt" panose="020B0004020202020204" pitchFamily="34" charset="0"/>
              </a:rPr>
              <a:t> - Recognition of deterioration, escalation, and use of Maternity Early Warning Score;  Provision of enhanced maternal care at Singleton; Provision of outreach and maternity-specific critical care at Morriston;  Incident reviews and complaint responses. </a:t>
            </a:r>
          </a:p>
          <a:p>
            <a:endParaRPr lang="en-GB" sz="2000" dirty="0">
              <a:latin typeface="Bierstadt" panose="020B0004020202020204" pitchFamily="34" charset="0"/>
            </a:endParaRP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3D62508B-58D5-2280-4BB3-B8D95C849A53}"/>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85E49C1B-50C7-8FCC-AF22-E1A047F613F6}"/>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6D973027-9C2F-9599-B2C2-9C62E18B04CC}"/>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9F90E227-53C8-0786-B7D4-DCAA209DF1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3053529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9BF362-B5AC-1143-E3CB-89B34D3263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6C8AD2-5313-D17D-EAAF-FE6388A6E7E2}"/>
              </a:ext>
            </a:extLst>
          </p:cNvPr>
          <p:cNvSpPr>
            <a:spLocks noGrp="1"/>
          </p:cNvSpPr>
          <p:nvPr>
            <p:ph type="title"/>
          </p:nvPr>
        </p:nvSpPr>
        <p:spPr>
          <a:xfrm>
            <a:off x="393700" y="584200"/>
            <a:ext cx="7886700" cy="585097"/>
          </a:xfrm>
        </p:spPr>
        <p:txBody>
          <a:bodyPr anchor="t">
            <a:normAutofit/>
          </a:bodyPr>
          <a:lstStyle/>
          <a:p>
            <a:r>
              <a:rPr lang="en-GB" sz="2800" dirty="0">
                <a:solidFill>
                  <a:srgbClr val="92D050"/>
                </a:solidFill>
                <a:latin typeface="Bierstadt" panose="020B0004020202020204" pitchFamily="34" charset="0"/>
              </a:rPr>
              <a:t>Clinical review – changes already made</a:t>
            </a:r>
          </a:p>
        </p:txBody>
      </p:sp>
      <p:sp>
        <p:nvSpPr>
          <p:cNvPr id="3" name="Content Placeholder 2">
            <a:extLst>
              <a:ext uri="{FF2B5EF4-FFF2-40B4-BE49-F238E27FC236}">
                <a16:creationId xmlns:a16="http://schemas.microsoft.com/office/drawing/2014/main" id="{54208CAB-1A94-B873-4018-327889A372B2}"/>
              </a:ext>
            </a:extLst>
          </p:cNvPr>
          <p:cNvSpPr>
            <a:spLocks noGrp="1"/>
          </p:cNvSpPr>
          <p:nvPr>
            <p:ph idx="1"/>
          </p:nvPr>
        </p:nvSpPr>
        <p:spPr>
          <a:xfrm>
            <a:off x="467783" y="1169297"/>
            <a:ext cx="8208433" cy="3631223"/>
          </a:xfrm>
        </p:spPr>
        <p:txBody>
          <a:bodyPr>
            <a:noAutofit/>
          </a:bodyPr>
          <a:lstStyle/>
          <a:p>
            <a:r>
              <a:rPr lang="en-GB" sz="2000" dirty="0">
                <a:latin typeface="Bierstadt" panose="020B0004020202020204" pitchFamily="34" charset="0"/>
              </a:rPr>
              <a:t>The Birmingham Symptom Specific Obstetric Triage System (BSOTS) has recently been introduced. </a:t>
            </a:r>
          </a:p>
          <a:p>
            <a:r>
              <a:rPr lang="en-GB" sz="2000" dirty="0">
                <a:latin typeface="Bierstadt" panose="020B0004020202020204" pitchFamily="34" charset="0"/>
              </a:rPr>
              <a:t>The service has also secured funding to upgrade fetal monitoring capability to ensure that clinicians are supported in identifying abnormalities and in ensuring prompt and timely escalation. </a:t>
            </a:r>
          </a:p>
          <a:p>
            <a:r>
              <a:rPr lang="en-GB" sz="2000" dirty="0">
                <a:latin typeface="Bierstadt" panose="020B0004020202020204" pitchFamily="34" charset="0"/>
              </a:rPr>
              <a:t>There are both local and network neonatal guidelines, but some of these lack a clearly specified pathway of care.</a:t>
            </a:r>
          </a:p>
          <a:p>
            <a:r>
              <a:rPr lang="en-GB" sz="2000" dirty="0">
                <a:latin typeface="Bierstadt" panose="020B0004020202020204" pitchFamily="34" charset="0"/>
              </a:rPr>
              <a:t>Practical Obstetric Multi Professional Training  (PROMPT) training is undertaken with the multidisciplinary team and has been for some time. </a:t>
            </a:r>
          </a:p>
          <a:p>
            <a:r>
              <a:rPr lang="en-GB" sz="2000" dirty="0">
                <a:latin typeface="Bierstadt" panose="020B0004020202020204" pitchFamily="34" charset="0"/>
              </a:rPr>
              <a:t>Further development of midwives has commenced on the Singleton hospital site, to enhance skills and competencies relating to enhanced maternity care.</a:t>
            </a:r>
          </a:p>
          <a:p>
            <a:pPr marL="0" indent="0">
              <a:buNone/>
            </a:pPr>
            <a:endParaRPr lang="en-GB" sz="2000" dirty="0">
              <a:latin typeface="Bierstadt" panose="020B0004020202020204" pitchFamily="34" charset="0"/>
            </a:endParaRP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6F4BB736-6A9F-EA10-D064-C1D0ABE86A5F}"/>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ACC23583-52B0-41E9-84A7-99DDAA4EDE49}"/>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BC9FEAA1-BAB3-4B89-496B-2AACF79D89DE}"/>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7AA06DFE-B729-2A0B-1336-AED2400694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2699807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B222D-113F-04B4-034C-D8C0CD7DFB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ADF51B-7EB9-C679-B555-E6F6DF200E1F}"/>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Leadership and staffing – key findings</a:t>
            </a:r>
          </a:p>
        </p:txBody>
      </p:sp>
      <p:sp>
        <p:nvSpPr>
          <p:cNvPr id="3" name="Content Placeholder 2">
            <a:extLst>
              <a:ext uri="{FF2B5EF4-FFF2-40B4-BE49-F238E27FC236}">
                <a16:creationId xmlns:a16="http://schemas.microsoft.com/office/drawing/2014/main" id="{616B82EE-E0CE-EDFC-3C67-A723C6B631F3}"/>
              </a:ext>
            </a:extLst>
          </p:cNvPr>
          <p:cNvSpPr>
            <a:spLocks noGrp="1"/>
          </p:cNvSpPr>
          <p:nvPr>
            <p:ph idx="1"/>
          </p:nvPr>
        </p:nvSpPr>
        <p:spPr>
          <a:xfrm>
            <a:off x="467783" y="1169297"/>
            <a:ext cx="8388350" cy="3631223"/>
          </a:xfrm>
        </p:spPr>
        <p:txBody>
          <a:bodyPr>
            <a:noAutofit/>
          </a:bodyPr>
          <a:lstStyle/>
          <a:p>
            <a:r>
              <a:rPr lang="en-GB" sz="2000" dirty="0">
                <a:latin typeface="Bierstadt" panose="020B0004020202020204" pitchFamily="34" charset="0"/>
              </a:rPr>
              <a:t>Between 2021 – 2024 there were: low and inconsistent staffing levels (predominantly in midwifery staff).</a:t>
            </a:r>
          </a:p>
          <a:p>
            <a:r>
              <a:rPr lang="en-GB" sz="2000" dirty="0">
                <a:latin typeface="Bierstadt" panose="020B0004020202020204" pitchFamily="34" charset="0"/>
              </a:rPr>
              <a:t>Insufficient staffing could be directly linked to incidents, poor experience and safety. This is a national issues across England and Wales.</a:t>
            </a:r>
          </a:p>
          <a:p>
            <a:r>
              <a:rPr lang="en-GB" sz="2000" dirty="0">
                <a:latin typeface="Bierstadt" panose="020B0004020202020204" pitchFamily="34" charset="0"/>
              </a:rPr>
              <a:t>Insufficient staffing and staff turn over meant that the completion of actions from reviews was difficult.</a:t>
            </a:r>
          </a:p>
          <a:p>
            <a:r>
              <a:rPr lang="en-GB" sz="2000" dirty="0">
                <a:latin typeface="Bierstadt" panose="020B0004020202020204" pitchFamily="34" charset="0"/>
              </a:rPr>
              <a:t>There was insufficient insight into what was going on in maternity services at Board level.</a:t>
            </a:r>
          </a:p>
          <a:p>
            <a:r>
              <a:rPr lang="en-GB" sz="2000" dirty="0">
                <a:latin typeface="Bierstadt" panose="020B0004020202020204" pitchFamily="34" charset="0"/>
              </a:rPr>
              <a:t>Weaknesses in leadership, leading to lack of oversight of staff rosters.</a:t>
            </a:r>
          </a:p>
          <a:p>
            <a:r>
              <a:rPr lang="en-GB" sz="2000" dirty="0">
                <a:latin typeface="Bierstadt" panose="020B0004020202020204" pitchFamily="34" charset="0"/>
              </a:rPr>
              <a:t>Limited escalation of staff concerns, and low insight into those concerns along with low compliance with mandatory training.</a:t>
            </a:r>
          </a:p>
          <a:p>
            <a:r>
              <a:rPr lang="en-GB" sz="2000" dirty="0">
                <a:latin typeface="Bierstadt" panose="020B0004020202020204" pitchFamily="34" charset="0"/>
              </a:rPr>
              <a:t>There are both historic and current concerns with the maternity triage system, inconsistent and absent supportive advice given to women calling the service, lack of senior medical presence in triage, and lack of monitoring of the quality of the service.</a:t>
            </a:r>
          </a:p>
          <a:p>
            <a:pPr marL="0" indent="0">
              <a:buNone/>
            </a:pPr>
            <a:endParaRPr lang="en-GB" sz="2000" dirty="0">
              <a:latin typeface="Bierstadt" panose="020B0004020202020204" pitchFamily="34" charset="0"/>
            </a:endParaRP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85C8E655-2DB7-843D-5DF6-0F5729310064}"/>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FE1472EE-5C6F-715C-0E14-53912974504B}"/>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91193F59-1DB2-4A9F-D3D5-EF3E2ED45D37}"/>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831230B2-9A09-54F6-3751-07CE8FE829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3994725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80634-C52D-6C67-579F-8FE72A155A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68AA60-43BD-DC94-DD98-3B62D10407CB}"/>
              </a:ext>
            </a:extLst>
          </p:cNvPr>
          <p:cNvSpPr>
            <a:spLocks noGrp="1"/>
          </p:cNvSpPr>
          <p:nvPr>
            <p:ph type="title"/>
          </p:nvPr>
        </p:nvSpPr>
        <p:spPr>
          <a:xfrm>
            <a:off x="393700" y="584200"/>
            <a:ext cx="7886700" cy="585097"/>
          </a:xfrm>
        </p:spPr>
        <p:txBody>
          <a:bodyPr anchor="t">
            <a:normAutofit/>
          </a:bodyPr>
          <a:lstStyle/>
          <a:p>
            <a:r>
              <a:rPr lang="en-GB" sz="2800" dirty="0">
                <a:solidFill>
                  <a:srgbClr val="92D050"/>
                </a:solidFill>
                <a:latin typeface="Bierstadt" panose="020B0004020202020204" pitchFamily="34" charset="0"/>
              </a:rPr>
              <a:t>Leadership and staffing – changes already made</a:t>
            </a:r>
          </a:p>
        </p:txBody>
      </p:sp>
      <p:sp>
        <p:nvSpPr>
          <p:cNvPr id="3" name="Content Placeholder 2">
            <a:extLst>
              <a:ext uri="{FF2B5EF4-FFF2-40B4-BE49-F238E27FC236}">
                <a16:creationId xmlns:a16="http://schemas.microsoft.com/office/drawing/2014/main" id="{AEACA9BA-B1B5-745D-49A6-014549B3FF79}"/>
              </a:ext>
            </a:extLst>
          </p:cNvPr>
          <p:cNvSpPr>
            <a:spLocks noGrp="1"/>
          </p:cNvSpPr>
          <p:nvPr>
            <p:ph idx="1"/>
          </p:nvPr>
        </p:nvSpPr>
        <p:spPr>
          <a:xfrm>
            <a:off x="467783" y="1169297"/>
            <a:ext cx="8282517" cy="3631223"/>
          </a:xfrm>
        </p:spPr>
        <p:txBody>
          <a:bodyPr>
            <a:noAutofit/>
          </a:bodyPr>
          <a:lstStyle/>
          <a:p>
            <a:r>
              <a:rPr lang="en-GB" sz="2000" dirty="0">
                <a:latin typeface="Bierstadt" panose="020B0004020202020204" pitchFamily="34" charset="0"/>
              </a:rPr>
              <a:t>Since 2024 there has been a significant increase in staffing levels, although this has led to a shift towards more newly qualified and less experienced midwives, and neonatal nurses.</a:t>
            </a:r>
          </a:p>
          <a:p>
            <a:r>
              <a:rPr lang="en-GB" sz="2000" dirty="0">
                <a:latin typeface="Bierstadt" panose="020B0004020202020204" pitchFamily="34" charset="0"/>
              </a:rPr>
              <a:t>There are now improved staffing levels in the medical neonatal workforce.</a:t>
            </a:r>
          </a:p>
          <a:p>
            <a:r>
              <a:rPr lang="en-GB" sz="2000" dirty="0">
                <a:latin typeface="Bierstadt" panose="020B0004020202020204" pitchFamily="34" charset="0"/>
              </a:rPr>
              <a:t>There have been changes in leadership, which include: the appointment of </a:t>
            </a:r>
            <a:r>
              <a:rPr lang="en-GB" sz="2000">
                <a:latin typeface="Bierstadt" panose="020B0004020202020204" pitchFamily="34" charset="0"/>
              </a:rPr>
              <a:t>a Director of Midwifery</a:t>
            </a:r>
            <a:r>
              <a:rPr lang="en-GB" sz="2000" dirty="0">
                <a:latin typeface="Bierstadt" panose="020B0004020202020204" pitchFamily="34" charset="0"/>
              </a:rPr>
              <a:t>; the establishment of </a:t>
            </a:r>
            <a:r>
              <a:rPr lang="en-GB" sz="2000">
                <a:latin typeface="Bierstadt" panose="020B0004020202020204" pitchFamily="34" charset="0"/>
              </a:rPr>
              <a:t>a Clinical </a:t>
            </a:r>
            <a:r>
              <a:rPr lang="en-GB" sz="2000" dirty="0">
                <a:latin typeface="Bierstadt" panose="020B0004020202020204" pitchFamily="34" charset="0"/>
              </a:rPr>
              <a:t>D</a:t>
            </a:r>
            <a:r>
              <a:rPr lang="en-GB" sz="2000">
                <a:latin typeface="Bierstadt" panose="020B0004020202020204" pitchFamily="34" charset="0"/>
              </a:rPr>
              <a:t>irector of Obstetrics</a:t>
            </a:r>
            <a:r>
              <a:rPr lang="en-GB" sz="2000" dirty="0">
                <a:latin typeface="Bierstadt" panose="020B0004020202020204" pitchFamily="34" charset="0"/>
              </a:rPr>
              <a:t>.</a:t>
            </a:r>
          </a:p>
          <a:p>
            <a:r>
              <a:rPr lang="en-GB" sz="2000" dirty="0">
                <a:latin typeface="Bierstadt" panose="020B0004020202020204" pitchFamily="34" charset="0"/>
              </a:rPr>
              <a:t>Investment in training and significant improvements in compliance with mandatory training. </a:t>
            </a:r>
          </a:p>
          <a:p>
            <a:r>
              <a:rPr lang="en-GB" sz="2000" dirty="0">
                <a:latin typeface="Bierstadt" panose="020B0004020202020204" pitchFamily="34" charset="0"/>
              </a:rPr>
              <a:t>Investment in community midwife training, and weekly professional training updates for midwives.</a:t>
            </a:r>
          </a:p>
          <a:p>
            <a:r>
              <a:rPr lang="en-GB" sz="2000" dirty="0">
                <a:latin typeface="Bierstadt" panose="020B0004020202020204" pitchFamily="34" charset="0"/>
              </a:rPr>
              <a:t>There is a high rate of reporting of clinical incidents (showing a positive learning culture.</a:t>
            </a:r>
          </a:p>
          <a:p>
            <a:r>
              <a:rPr lang="en-GB" sz="2000" dirty="0">
                <a:latin typeface="Bierstadt" panose="020B0004020202020204" pitchFamily="34" charset="0"/>
              </a:rPr>
              <a:t>Improving feedback from student midwives and medical trainees.</a:t>
            </a: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A62AA32D-91A4-7C2C-0508-E745B2696477}"/>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21E34CC9-7E91-11FB-72F4-B5BE7B2B2949}"/>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60784BC3-8DFB-FBAA-0EF1-7C4B45E29AD3}"/>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F1282B6F-336E-716B-A62B-2628F05873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1477882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73676B-0EBA-BAD6-EB51-E08A7783A3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08039B-6453-406D-AA18-4041288BD924}"/>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Governance – key findings</a:t>
            </a:r>
          </a:p>
        </p:txBody>
      </p:sp>
      <p:sp>
        <p:nvSpPr>
          <p:cNvPr id="3" name="Content Placeholder 2">
            <a:extLst>
              <a:ext uri="{FF2B5EF4-FFF2-40B4-BE49-F238E27FC236}">
                <a16:creationId xmlns:a16="http://schemas.microsoft.com/office/drawing/2014/main" id="{1E4074DE-CFA8-6279-1E5F-10F86E924B22}"/>
              </a:ext>
            </a:extLst>
          </p:cNvPr>
          <p:cNvSpPr>
            <a:spLocks noGrp="1"/>
          </p:cNvSpPr>
          <p:nvPr>
            <p:ph idx="1"/>
          </p:nvPr>
        </p:nvSpPr>
        <p:spPr>
          <a:xfrm>
            <a:off x="467783" y="1169297"/>
            <a:ext cx="8282517" cy="4842036"/>
          </a:xfrm>
        </p:spPr>
        <p:txBody>
          <a:bodyPr>
            <a:noAutofit/>
          </a:bodyPr>
          <a:lstStyle/>
          <a:p>
            <a:r>
              <a:rPr lang="en-GB" sz="2000" dirty="0">
                <a:latin typeface="Bierstadt" panose="020B0004020202020204" pitchFamily="34" charset="0"/>
              </a:rPr>
              <a:t>Between 2021 and 2024 there were significant weaknesses in governance particularly around governance structures, risk management, insight into services, learning and the ability to complete important improvement actions.</a:t>
            </a:r>
          </a:p>
          <a:p>
            <a:r>
              <a:rPr lang="en-GB" sz="2000" dirty="0">
                <a:latin typeface="Bierstadt" panose="020B0004020202020204" pitchFamily="34" charset="0"/>
              </a:rPr>
              <a:t>There has been a lack of access to timely and compassionate debriefs following birth and many women were left not understanding what happened to them.</a:t>
            </a:r>
          </a:p>
          <a:p>
            <a:r>
              <a:rPr lang="en-GB" sz="2000" dirty="0">
                <a:latin typeface="Bierstadt" panose="020B0004020202020204" pitchFamily="34" charset="0"/>
              </a:rPr>
              <a:t>Both complaint and investigation handling has been poor with a lack of acknowledgement from the health board, an absence of unreserved apologies, and poorly written correspondence lacking in compassion.</a:t>
            </a:r>
          </a:p>
          <a:p>
            <a:r>
              <a:rPr lang="en-GB" sz="2000" dirty="0">
                <a:latin typeface="Bierstadt" panose="020B0004020202020204" pitchFamily="34" charset="0"/>
              </a:rPr>
              <a:t>Incident investigations need to improve - and there needs to be an urgent move to establishing multidisciplinary panels. The trigger for independent investigations must be improved.</a:t>
            </a:r>
          </a:p>
          <a:p>
            <a:r>
              <a:rPr lang="en-GB" sz="2000" dirty="0">
                <a:latin typeface="Bierstadt" panose="020B0004020202020204" pitchFamily="34" charset="0"/>
              </a:rPr>
              <a:t>There has been lack of involvement of families in investigations, such as Perinatal Mortality Review Tool and serious incidents, their voices were largely absent.</a:t>
            </a: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3AD54744-F6E4-BB61-8891-FD628282A353}"/>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ECDDCBC9-7C3A-E21F-373F-18BD13FED916}"/>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A6DB2889-BB4B-C77E-7DEB-1CD465B78E23}"/>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7A84DC6E-49C1-E728-842D-3744B98801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4116620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1217EA-42FD-5D03-EAA3-3BC8801444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D3EAE7-5ED9-4CE0-94CF-9A7511FBE0C0}"/>
              </a:ext>
            </a:extLst>
          </p:cNvPr>
          <p:cNvSpPr>
            <a:spLocks noGrp="1"/>
          </p:cNvSpPr>
          <p:nvPr>
            <p:ph type="title"/>
          </p:nvPr>
        </p:nvSpPr>
        <p:spPr>
          <a:xfrm>
            <a:off x="393700" y="584200"/>
            <a:ext cx="7886700" cy="585097"/>
          </a:xfrm>
        </p:spPr>
        <p:txBody>
          <a:bodyPr anchor="t">
            <a:normAutofit/>
          </a:bodyPr>
          <a:lstStyle/>
          <a:p>
            <a:r>
              <a:rPr lang="en-GB" sz="2800" dirty="0">
                <a:solidFill>
                  <a:srgbClr val="92D050"/>
                </a:solidFill>
                <a:latin typeface="Bierstadt" panose="020B0004020202020204" pitchFamily="34" charset="0"/>
              </a:rPr>
              <a:t>Governance – changes already made</a:t>
            </a:r>
          </a:p>
        </p:txBody>
      </p:sp>
      <p:sp>
        <p:nvSpPr>
          <p:cNvPr id="3" name="Content Placeholder 2">
            <a:extLst>
              <a:ext uri="{FF2B5EF4-FFF2-40B4-BE49-F238E27FC236}">
                <a16:creationId xmlns:a16="http://schemas.microsoft.com/office/drawing/2014/main" id="{A3B31761-AFB6-6FE4-F968-30837ABCDA4B}"/>
              </a:ext>
            </a:extLst>
          </p:cNvPr>
          <p:cNvSpPr>
            <a:spLocks noGrp="1"/>
          </p:cNvSpPr>
          <p:nvPr>
            <p:ph idx="1"/>
          </p:nvPr>
        </p:nvSpPr>
        <p:spPr>
          <a:xfrm>
            <a:off x="467783" y="1169297"/>
            <a:ext cx="8282517" cy="3631223"/>
          </a:xfrm>
        </p:spPr>
        <p:txBody>
          <a:bodyPr>
            <a:noAutofit/>
          </a:bodyPr>
          <a:lstStyle/>
          <a:p>
            <a:r>
              <a:rPr lang="en-GB" sz="2000" dirty="0">
                <a:latin typeface="Bierstadt" panose="020B0004020202020204" pitchFamily="34" charset="0"/>
              </a:rPr>
              <a:t>New senior leadership and board positions since 2024. </a:t>
            </a:r>
          </a:p>
          <a:p>
            <a:r>
              <a:rPr lang="en-GB" sz="2000" dirty="0">
                <a:latin typeface="Bierstadt" panose="020B0004020202020204" pitchFamily="34" charset="0"/>
              </a:rPr>
              <a:t>Responsibility for complaint handling has moved to the chief nurse</a:t>
            </a:r>
          </a:p>
          <a:p>
            <a:r>
              <a:rPr lang="en-GB" sz="2000" dirty="0">
                <a:latin typeface="Bierstadt" panose="020B0004020202020204" pitchFamily="34" charset="0"/>
              </a:rPr>
              <a:t>Silver and gold command meetings focus on the action plans from the HIW report, with the latter being reported directed to each board. </a:t>
            </a:r>
          </a:p>
          <a:p>
            <a:r>
              <a:rPr lang="en-GB" sz="2000" dirty="0">
                <a:latin typeface="Bierstadt" panose="020B0004020202020204" pitchFamily="34" charset="0"/>
              </a:rPr>
              <a:t>A perinatal committee has been established, chaired by the chief nurse.</a:t>
            </a:r>
          </a:p>
          <a:p>
            <a:r>
              <a:rPr lang="en-GB" sz="2000" dirty="0">
                <a:latin typeface="Bierstadt" panose="020B0004020202020204" pitchFamily="34" charset="0"/>
              </a:rPr>
              <a:t> There has been improvement of data capture, and the introduction of a maternity and neonatal dashboard, monitoring service outcomes.</a:t>
            </a:r>
          </a:p>
          <a:p>
            <a:r>
              <a:rPr lang="en-GB" sz="2000" dirty="0">
                <a:latin typeface="Bierstadt" panose="020B0004020202020204" pitchFamily="34" charset="0"/>
              </a:rPr>
              <a:t>A limited debrief service is provided for families, and a family engagement midwife has been appointed to support families.</a:t>
            </a:r>
          </a:p>
          <a:p>
            <a:r>
              <a:rPr lang="en-GB" sz="2000" dirty="0">
                <a:latin typeface="Bierstadt" panose="020B0004020202020204" pitchFamily="34" charset="0"/>
              </a:rPr>
              <a:t>Family involvement is being improved in investigations processes, and in providing feedback. </a:t>
            </a:r>
          </a:p>
          <a:p>
            <a:r>
              <a:rPr lang="en-GB" sz="2000" dirty="0">
                <a:latin typeface="Bierstadt" panose="020B0004020202020204" pitchFamily="34" charset="0"/>
              </a:rPr>
              <a:t>The chair and chief executive have met small number of families who have had poor maternity experience; this needs to be continued.</a:t>
            </a: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40B14F4C-8940-8D72-7C7A-85996A37522D}"/>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C8597CAB-FE82-878E-D23C-C0E005177A3C}"/>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C82C28AF-14DE-0D6D-0A3E-F13CAC5C8521}"/>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B9D61BB5-AED5-00C1-0F73-7619CD9154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1239061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FE155-D789-7F14-28E1-A3D5696E2491}"/>
              </a:ext>
            </a:extLst>
          </p:cNvPr>
          <p:cNvSpPr>
            <a:spLocks noGrp="1"/>
          </p:cNvSpPr>
          <p:nvPr>
            <p:ph type="title"/>
          </p:nvPr>
        </p:nvSpPr>
        <p:spPr/>
        <p:txBody>
          <a:bodyPr>
            <a:normAutofit/>
          </a:bodyPr>
          <a:lstStyle/>
          <a:p>
            <a:r>
              <a:rPr lang="en-GB" sz="2800" dirty="0">
                <a:solidFill>
                  <a:srgbClr val="CC0099"/>
                </a:solidFill>
                <a:latin typeface="Bierstadt" panose="020B0004020202020204" pitchFamily="34" charset="0"/>
              </a:rPr>
              <a:t>Level of Confidence in services today – what is currently in place</a:t>
            </a:r>
          </a:p>
        </p:txBody>
      </p:sp>
      <p:sp>
        <p:nvSpPr>
          <p:cNvPr id="3" name="Content Placeholder 2">
            <a:extLst>
              <a:ext uri="{FF2B5EF4-FFF2-40B4-BE49-F238E27FC236}">
                <a16:creationId xmlns:a16="http://schemas.microsoft.com/office/drawing/2014/main" id="{99B4F9C5-BC6F-9FDA-F697-33A86FE2A5AA}"/>
              </a:ext>
            </a:extLst>
          </p:cNvPr>
          <p:cNvSpPr>
            <a:spLocks noGrp="1"/>
          </p:cNvSpPr>
          <p:nvPr>
            <p:ph idx="1"/>
          </p:nvPr>
        </p:nvSpPr>
        <p:spPr>
          <a:xfrm>
            <a:off x="628650" y="1529822"/>
            <a:ext cx="8159750" cy="5048041"/>
          </a:xfrm>
        </p:spPr>
        <p:txBody>
          <a:bodyPr>
            <a:normAutofit fontScale="25000" lnSpcReduction="20000"/>
          </a:bodyPr>
          <a:lstStyle/>
          <a:p>
            <a:pPr>
              <a:lnSpc>
                <a:spcPct val="110000"/>
              </a:lnSpc>
            </a:pPr>
            <a:r>
              <a:rPr lang="en-GB" sz="8000" dirty="0">
                <a:latin typeface="Bierstadt" panose="020B0004020202020204" pitchFamily="34" charset="0"/>
              </a:rPr>
              <a:t>More staff have been recruited, and there are fewer </a:t>
            </a:r>
            <a:r>
              <a:rPr lang="en-GB" sz="8000">
                <a:latin typeface="Bierstadt" panose="020B0004020202020204" pitchFamily="34" charset="0"/>
              </a:rPr>
              <a:t>vacant posts, </a:t>
            </a:r>
            <a:r>
              <a:rPr lang="en-GB" sz="8000" dirty="0">
                <a:latin typeface="Bierstadt" panose="020B0004020202020204" pitchFamily="34" charset="0"/>
              </a:rPr>
              <a:t>staffing levels are in line with expected standards. </a:t>
            </a:r>
          </a:p>
          <a:p>
            <a:pPr>
              <a:lnSpc>
                <a:spcPct val="110000"/>
              </a:lnSpc>
            </a:pPr>
            <a:r>
              <a:rPr lang="en-GB" sz="8000" dirty="0">
                <a:latin typeface="Bierstadt" panose="020B0004020202020204" pitchFamily="34" charset="0"/>
              </a:rPr>
              <a:t>Staff sickness rates are reducing over time. </a:t>
            </a:r>
          </a:p>
          <a:p>
            <a:pPr>
              <a:lnSpc>
                <a:spcPct val="110000"/>
              </a:lnSpc>
            </a:pPr>
            <a:r>
              <a:rPr lang="en-GB" sz="8000" dirty="0">
                <a:latin typeface="Bierstadt" panose="020B0004020202020204" pitchFamily="34" charset="0"/>
              </a:rPr>
              <a:t>In April 2025, by far the majority of maternity and neonatal staff were up to date with their training needs.</a:t>
            </a:r>
          </a:p>
          <a:p>
            <a:pPr>
              <a:lnSpc>
                <a:spcPct val="110000"/>
              </a:lnSpc>
            </a:pPr>
            <a:r>
              <a:rPr lang="en-GB" sz="8000" dirty="0">
                <a:latin typeface="Bierstadt" panose="020B0004020202020204" pitchFamily="34" charset="0"/>
              </a:rPr>
              <a:t>Up to date analysis from MBRRACE-UK is not yet available, but the (unadjusted) stillbirth rate for 2024 is showing a gradual downward trend. </a:t>
            </a:r>
          </a:p>
          <a:p>
            <a:pPr>
              <a:lnSpc>
                <a:spcPct val="110000"/>
              </a:lnSpc>
            </a:pPr>
            <a:r>
              <a:rPr lang="en-GB" sz="8000" dirty="0">
                <a:latin typeface="Bierstadt" panose="020B0004020202020204" pitchFamily="34" charset="0"/>
              </a:rPr>
              <a:t>Hypoxic Ischaemic Encephalopathy (HIE) rates have reduced significantly since 2023/24. More detailed analysis is being done, and insight is now greater although there is still more to do to put that learning into direct and sustained practice.</a:t>
            </a:r>
          </a:p>
          <a:p>
            <a:pPr>
              <a:lnSpc>
                <a:spcPct val="110000"/>
              </a:lnSpc>
            </a:pPr>
            <a:r>
              <a:rPr lang="en-GB" sz="8000" dirty="0">
                <a:latin typeface="Bierstadt" panose="020B0004020202020204" pitchFamily="34" charset="0"/>
              </a:rPr>
              <a:t>Positive working relationships between maternity and neonatal teams, both ‘on the ground’ and at a senior leadership level.</a:t>
            </a:r>
          </a:p>
          <a:p>
            <a:pPr>
              <a:lnSpc>
                <a:spcPct val="110000"/>
              </a:lnSpc>
            </a:pPr>
            <a:r>
              <a:rPr lang="en-GB" sz="8000" dirty="0">
                <a:latin typeface="Bierstadt" panose="020B0004020202020204" pitchFamily="34" charset="0"/>
              </a:rPr>
              <a:t>The review  heard that staff in both services do not fear raising issues, concerns and new ideas.</a:t>
            </a:r>
          </a:p>
          <a:p>
            <a:endParaRPr lang="en-GB" dirty="0"/>
          </a:p>
          <a:p>
            <a:endParaRPr lang="en-GB" dirty="0"/>
          </a:p>
        </p:txBody>
      </p:sp>
    </p:spTree>
    <p:extLst>
      <p:ext uri="{BB962C8B-B14F-4D97-AF65-F5344CB8AC3E}">
        <p14:creationId xmlns:p14="http://schemas.microsoft.com/office/powerpoint/2010/main" val="2060805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a:extLst>
            <a:ext uri="{FF2B5EF4-FFF2-40B4-BE49-F238E27FC236}">
              <a16:creationId xmlns:a16="http://schemas.microsoft.com/office/drawing/2014/main" id="{B04FEF47-230D-34C0-9A35-2443241B6FA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6D62F94-5701-80D6-CDA7-98BF97DFAEC5}"/>
              </a:ext>
            </a:extLst>
          </p:cNvPr>
          <p:cNvSpPr txBox="1"/>
          <p:nvPr/>
        </p:nvSpPr>
        <p:spPr>
          <a:xfrm>
            <a:off x="1227667" y="2810933"/>
            <a:ext cx="5689600" cy="769441"/>
          </a:xfrm>
          <a:prstGeom prst="rect">
            <a:avLst/>
          </a:prstGeom>
          <a:noFill/>
        </p:spPr>
        <p:txBody>
          <a:bodyPr wrap="square" rtlCol="0">
            <a:spAutoFit/>
          </a:bodyPr>
          <a:lstStyle/>
          <a:p>
            <a:r>
              <a:rPr lang="en-GB" sz="4400" dirty="0">
                <a:solidFill>
                  <a:schemeClr val="bg1"/>
                </a:solidFill>
                <a:latin typeface="Bierstadt" panose="020B0004020202020204" pitchFamily="34" charset="0"/>
              </a:rPr>
              <a:t>Recommendations</a:t>
            </a:r>
          </a:p>
        </p:txBody>
      </p:sp>
    </p:spTree>
    <p:extLst>
      <p:ext uri="{BB962C8B-B14F-4D97-AF65-F5344CB8AC3E}">
        <p14:creationId xmlns:p14="http://schemas.microsoft.com/office/powerpoint/2010/main" val="2342101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C03D6-DBDB-C9B7-3AF9-522882BCEA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F6D695-84E7-DD0B-91F1-B488073FFB00}"/>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Priority recommendations – Health Board</a:t>
            </a:r>
            <a:endParaRPr lang="en-GB" sz="2800" dirty="0">
              <a:solidFill>
                <a:srgbClr val="00B0F0"/>
              </a:solidFill>
              <a:latin typeface="Bierstadt" panose="020B0004020202020204" pitchFamily="34" charset="0"/>
            </a:endParaRPr>
          </a:p>
        </p:txBody>
      </p:sp>
      <p:sp>
        <p:nvSpPr>
          <p:cNvPr id="3" name="Content Placeholder 2">
            <a:extLst>
              <a:ext uri="{FF2B5EF4-FFF2-40B4-BE49-F238E27FC236}">
                <a16:creationId xmlns:a16="http://schemas.microsoft.com/office/drawing/2014/main" id="{8043F8FF-1B4D-2AE3-7A88-33C767CA7989}"/>
              </a:ext>
            </a:extLst>
          </p:cNvPr>
          <p:cNvSpPr>
            <a:spLocks noGrp="1"/>
          </p:cNvSpPr>
          <p:nvPr>
            <p:ph idx="1"/>
          </p:nvPr>
        </p:nvSpPr>
        <p:spPr>
          <a:xfrm>
            <a:off x="369357" y="1033830"/>
            <a:ext cx="8512175" cy="3631223"/>
          </a:xfrm>
        </p:spPr>
        <p:txBody>
          <a:bodyPr>
            <a:noAutofit/>
          </a:bodyPr>
          <a:lstStyle/>
          <a:p>
            <a:pPr marL="457200" indent="-457200">
              <a:buFont typeface="+mj-lt"/>
              <a:buAutoNum type="arabicPeriod"/>
            </a:pPr>
            <a:r>
              <a:rPr lang="en-GB" sz="2000" dirty="0">
                <a:latin typeface="Bierstadt" panose="020B0004020202020204" pitchFamily="34" charset="0"/>
              </a:rPr>
              <a:t>Establish a single point of access for </a:t>
            </a:r>
            <a:r>
              <a:rPr lang="en-GB" sz="2000" b="1" dirty="0">
                <a:latin typeface="Bierstadt" panose="020B0004020202020204" pitchFamily="34" charset="0"/>
              </a:rPr>
              <a:t>maternity triage </a:t>
            </a:r>
            <a:r>
              <a:rPr lang="en-GB" sz="2000" dirty="0">
                <a:latin typeface="Bierstadt" panose="020B0004020202020204" pitchFamily="34" charset="0"/>
              </a:rPr>
              <a:t>for all women - A major focus is required on improving the quality of triage and access to the service in line with national guidance from the RCOG and RCM. A standardised and single contact triage process should be available for all women.</a:t>
            </a:r>
          </a:p>
          <a:p>
            <a:pPr marL="457200" indent="-457200">
              <a:buFont typeface="+mj-lt"/>
              <a:buAutoNum type="arabicPeriod"/>
            </a:pPr>
            <a:r>
              <a:rPr lang="en-GB" sz="2000" dirty="0">
                <a:latin typeface="Bierstadt" panose="020B0004020202020204" pitchFamily="34" charset="0"/>
              </a:rPr>
              <a:t>Delivery of consistent care with oversight from senior clinical staff across all services </a:t>
            </a:r>
          </a:p>
          <a:p>
            <a:pPr marL="457200" indent="-457200">
              <a:buFont typeface="+mj-lt"/>
              <a:buAutoNum type="arabicPeriod"/>
            </a:pPr>
            <a:r>
              <a:rPr lang="en-GB" sz="2000" dirty="0">
                <a:latin typeface="Bierstadt" panose="020B0004020202020204" pitchFamily="34" charset="0"/>
              </a:rPr>
              <a:t>Implementation of </a:t>
            </a:r>
            <a:r>
              <a:rPr lang="en-GB" sz="2000" b="1" dirty="0">
                <a:latin typeface="Bierstadt" panose="020B0004020202020204" pitchFamily="34" charset="0"/>
              </a:rPr>
              <a:t>Maternity Early Warning Scores </a:t>
            </a:r>
            <a:r>
              <a:rPr lang="en-GB" sz="2000" dirty="0">
                <a:latin typeface="Bierstadt" panose="020B0004020202020204" pitchFamily="34" charset="0"/>
              </a:rPr>
              <a:t>- Introduce the current maternity-specific early warning score tool to all areas where pregnant women are cared for (ahead of the introduction of the new pan-Wales MEWS tool).</a:t>
            </a:r>
          </a:p>
          <a:p>
            <a:pPr marL="457200" indent="-457200">
              <a:buFont typeface="+mj-lt"/>
              <a:buAutoNum type="arabicPeriod"/>
            </a:pPr>
            <a:r>
              <a:rPr lang="en-GB" sz="2000" b="1" dirty="0">
                <a:latin typeface="Bierstadt" panose="020B0004020202020204" pitchFamily="34" charset="0"/>
              </a:rPr>
              <a:t>Improve quality of Investigations </a:t>
            </a:r>
            <a:r>
              <a:rPr lang="en-GB" sz="2000" dirty="0">
                <a:latin typeface="Bierstadt" panose="020B0004020202020204" pitchFamily="34" charset="0"/>
              </a:rPr>
              <a:t>- Communication following serious adverse events must be prioritised, and appropriate multidisciplinary reviews conducted within reasonable timescales, and in line with MBRRACE and serious incident review guidance, ensuring where there is a clear trigger for independence or external review, this is actioned- The Board must ensure greater involvement of families in investigations.</a:t>
            </a:r>
          </a:p>
          <a:p>
            <a:pPr marL="457200" indent="-457200">
              <a:buFont typeface="+mj-lt"/>
              <a:buAutoNum type="arabicPeriod"/>
            </a:pPr>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7BA8DAEA-547A-677E-FE52-6EE7D5CAFAEB}"/>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21604F87-DBAB-EC4D-AD16-BE5A84BF3543}"/>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8B8136B4-7AE2-FB57-8503-7EE1B253B85D}"/>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A69809DF-594C-CB31-3103-C4BA6A484B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693033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275A9C-4104-C8E8-FC6D-C588FAEB94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1934FD-5169-2904-5B2F-E630DBD08932}"/>
              </a:ext>
            </a:extLst>
          </p:cNvPr>
          <p:cNvSpPr>
            <a:spLocks noGrp="1"/>
          </p:cNvSpPr>
          <p:nvPr>
            <p:ph type="title"/>
          </p:nvPr>
        </p:nvSpPr>
        <p:spPr>
          <a:xfrm>
            <a:off x="393700" y="584200"/>
            <a:ext cx="7886700" cy="986183"/>
          </a:xfrm>
        </p:spPr>
        <p:txBody>
          <a:bodyPr anchor="t">
            <a:noAutofit/>
          </a:bodyPr>
          <a:lstStyle/>
          <a:p>
            <a:r>
              <a:rPr lang="en-GB" sz="2800" dirty="0">
                <a:solidFill>
                  <a:srgbClr val="CC0099"/>
                </a:solidFill>
                <a:latin typeface="Bierstadt" panose="020B0004020202020204" pitchFamily="34" charset="0"/>
              </a:rPr>
              <a:t>This report deals with difficult subjects relating to maternity, childbirth, trauma and emotional distress</a:t>
            </a:r>
            <a:br>
              <a:rPr lang="en-GB" sz="2800" dirty="0">
                <a:latin typeface="Bierstadt" panose="020B0004020202020204" pitchFamily="34" charset="0"/>
              </a:rPr>
            </a:br>
            <a:endParaRPr lang="en-GB" sz="2800" b="1" dirty="0">
              <a:solidFill>
                <a:srgbClr val="CC0099"/>
              </a:solidFill>
              <a:latin typeface="Bierstadt" panose="020B0004020202020204" pitchFamily="34" charset="0"/>
            </a:endParaRPr>
          </a:p>
        </p:txBody>
      </p:sp>
      <p:sp>
        <p:nvSpPr>
          <p:cNvPr id="3" name="Content Placeholder 2">
            <a:extLst>
              <a:ext uri="{FF2B5EF4-FFF2-40B4-BE49-F238E27FC236}">
                <a16:creationId xmlns:a16="http://schemas.microsoft.com/office/drawing/2014/main" id="{C9061DEF-EF58-D61C-E80A-D10D91DBD7A8}"/>
              </a:ext>
            </a:extLst>
          </p:cNvPr>
          <p:cNvSpPr>
            <a:spLocks noGrp="1"/>
          </p:cNvSpPr>
          <p:nvPr>
            <p:ph idx="1"/>
          </p:nvPr>
        </p:nvSpPr>
        <p:spPr>
          <a:xfrm>
            <a:off x="549893" y="1948069"/>
            <a:ext cx="7651750" cy="4691269"/>
          </a:xfrm>
        </p:spPr>
        <p:txBody>
          <a:bodyPr>
            <a:noAutofit/>
          </a:bodyPr>
          <a:lstStyle/>
          <a:p>
            <a:pPr marL="0" indent="0">
              <a:buNone/>
            </a:pPr>
            <a:r>
              <a:rPr lang="en-GB" sz="2000" dirty="0">
                <a:latin typeface="Bierstadt" panose="020B0004020202020204" pitchFamily="34" charset="0"/>
              </a:rPr>
              <a:t>We advise caution for those who may be triggered by reading information which might be distressing. Help and support is available via  https://www.nicheconsult.co.uk/swansea-maternity-and-neonatal-review/#help  </a:t>
            </a:r>
          </a:p>
          <a:p>
            <a:r>
              <a:rPr lang="en-GB" sz="2000" dirty="0">
                <a:latin typeface="Bierstadt" panose="020B0004020202020204" pitchFamily="34" charset="0"/>
              </a:rPr>
              <a:t>Sands</a:t>
            </a:r>
          </a:p>
          <a:p>
            <a:r>
              <a:rPr lang="en-GB" sz="2000" dirty="0">
                <a:latin typeface="Bierstadt" panose="020B0004020202020204" pitchFamily="34" charset="0"/>
              </a:rPr>
              <a:t>Bliss</a:t>
            </a:r>
          </a:p>
          <a:p>
            <a:r>
              <a:rPr lang="en-GB" sz="2000" dirty="0">
                <a:latin typeface="Bierstadt" panose="020B0004020202020204" pitchFamily="34" charset="0"/>
              </a:rPr>
              <a:t>PEEPS</a:t>
            </a:r>
          </a:p>
          <a:p>
            <a:pPr fontAlgn="base"/>
            <a:r>
              <a:rPr lang="en-GB" sz="2000" dirty="0">
                <a:latin typeface="Bierstadt" panose="020B0004020202020204" pitchFamily="34" charset="0"/>
              </a:rPr>
              <a:t>Birth Trauma Association </a:t>
            </a:r>
          </a:p>
          <a:p>
            <a:pPr fontAlgn="base"/>
            <a:r>
              <a:rPr lang="en-GB" sz="2000" dirty="0">
                <a:latin typeface="Bierstadt" panose="020B0004020202020204" pitchFamily="34" charset="0"/>
              </a:rPr>
              <a:t>AVMA</a:t>
            </a:r>
          </a:p>
          <a:p>
            <a:pPr fontAlgn="base"/>
            <a:r>
              <a:rPr lang="en-GB" sz="2000" dirty="0">
                <a:latin typeface="Bierstadt" panose="020B0004020202020204" pitchFamily="34" charset="0"/>
              </a:rPr>
              <a:t>LLAIS</a:t>
            </a:r>
          </a:p>
          <a:p>
            <a:pPr fontAlgn="base"/>
            <a:r>
              <a:rPr lang="en-GB" sz="2000" dirty="0">
                <a:latin typeface="Bierstadt" panose="020B0004020202020204" pitchFamily="34" charset="0"/>
              </a:rPr>
              <a:t>Maternity Voices Partnership </a:t>
            </a:r>
          </a:p>
          <a:p>
            <a:pPr marL="0" indent="0" fontAlgn="base">
              <a:buNone/>
            </a:pPr>
            <a:endParaRPr lang="en-GB" dirty="0"/>
          </a:p>
          <a:p>
            <a:pPr fontAlgn="base"/>
            <a:endParaRPr lang="en-GB" dirty="0"/>
          </a:p>
          <a:p>
            <a:pPr fontAlgn="base"/>
            <a:endParaRPr lang="en-GB" dirty="0"/>
          </a:p>
          <a:p>
            <a:pPr fontAlgn="base"/>
            <a:endParaRPr lang="en-GB" dirty="0"/>
          </a:p>
          <a:p>
            <a:pPr fontAlgn="base"/>
            <a:endParaRPr lang="en-GB" dirty="0"/>
          </a:p>
        </p:txBody>
      </p:sp>
      <p:grpSp>
        <p:nvGrpSpPr>
          <p:cNvPr id="4" name="Group 3">
            <a:extLst>
              <a:ext uri="{FF2B5EF4-FFF2-40B4-BE49-F238E27FC236}">
                <a16:creationId xmlns:a16="http://schemas.microsoft.com/office/drawing/2014/main" id="{39AB59D0-D6BB-86F9-DF02-1A1AF20E9EE6}"/>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A4A44E04-B6C9-4032-6AA9-8623D57353D2}"/>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73A06846-8202-14E8-D7B5-DB529C011A8F}"/>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D981713C-6E02-AD3A-756E-DEC85C052D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pic>
        <p:nvPicPr>
          <p:cNvPr id="9" name="Picture 8" descr="A qr code on a black background&#10;&#10;AI-generated content may be incorrect.">
            <a:extLst>
              <a:ext uri="{FF2B5EF4-FFF2-40B4-BE49-F238E27FC236}">
                <a16:creationId xmlns:a16="http://schemas.microsoft.com/office/drawing/2014/main" id="{667D3122-0CB3-AAA7-5143-25544B4391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9160" y="2276060"/>
            <a:ext cx="4761905" cy="2649309"/>
          </a:xfrm>
          <a:prstGeom prst="rect">
            <a:avLst/>
          </a:prstGeom>
        </p:spPr>
      </p:pic>
    </p:spTree>
    <p:extLst>
      <p:ext uri="{BB962C8B-B14F-4D97-AF65-F5344CB8AC3E}">
        <p14:creationId xmlns:p14="http://schemas.microsoft.com/office/powerpoint/2010/main" val="756330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79D8E-C3D6-1FB7-6756-4E0719442E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490BC6-FF7E-BEEF-D1AB-DCB086143B12}"/>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Priority recommendations – Health Board</a:t>
            </a:r>
            <a:endParaRPr lang="en-GB" sz="2800" dirty="0">
              <a:solidFill>
                <a:srgbClr val="00B0F0"/>
              </a:solidFill>
              <a:latin typeface="Bierstadt" panose="020B0004020202020204" pitchFamily="34" charset="0"/>
            </a:endParaRPr>
          </a:p>
        </p:txBody>
      </p:sp>
      <p:sp>
        <p:nvSpPr>
          <p:cNvPr id="3" name="Content Placeholder 2">
            <a:extLst>
              <a:ext uri="{FF2B5EF4-FFF2-40B4-BE49-F238E27FC236}">
                <a16:creationId xmlns:a16="http://schemas.microsoft.com/office/drawing/2014/main" id="{25B2A2F5-A9D3-802B-ED1D-D7523FCD3B01}"/>
              </a:ext>
            </a:extLst>
          </p:cNvPr>
          <p:cNvSpPr>
            <a:spLocks noGrp="1"/>
          </p:cNvSpPr>
          <p:nvPr>
            <p:ph idx="1"/>
          </p:nvPr>
        </p:nvSpPr>
        <p:spPr>
          <a:xfrm>
            <a:off x="369357" y="1033830"/>
            <a:ext cx="8512175" cy="3631223"/>
          </a:xfrm>
        </p:spPr>
        <p:txBody>
          <a:bodyPr>
            <a:noAutofit/>
          </a:bodyPr>
          <a:lstStyle/>
          <a:p>
            <a:pPr marL="457200" indent="-457200">
              <a:buFont typeface="+mj-lt"/>
              <a:buAutoNum type="arabicPeriod" startAt="5"/>
            </a:pPr>
            <a:r>
              <a:rPr lang="en-GB" sz="2000" dirty="0">
                <a:latin typeface="Bierstadt" panose="020B0004020202020204" pitchFamily="34" charset="0"/>
              </a:rPr>
              <a:t>Delivery of compassionate and trauma informed care - Far greater focus is required on delivery of compassionate care for all. A development programme should be provided for all staff, addressing team working, compassionate care delivery, </a:t>
            </a:r>
            <a:r>
              <a:rPr lang="en-GB" sz="2000" b="1" dirty="0">
                <a:latin typeface="Bierstadt" panose="020B0004020202020204" pitchFamily="34" charset="0"/>
              </a:rPr>
              <a:t>just and learning culture</a:t>
            </a:r>
            <a:r>
              <a:rPr lang="en-GB" sz="2000" dirty="0">
                <a:latin typeface="Bierstadt" panose="020B0004020202020204" pitchFamily="34" charset="0"/>
              </a:rPr>
              <a:t>; and trauma informed practice.</a:t>
            </a:r>
          </a:p>
          <a:p>
            <a:pPr marL="457200" indent="-457200">
              <a:buFont typeface="+mj-lt"/>
              <a:buAutoNum type="arabicPeriod" startAt="5"/>
            </a:pPr>
            <a:r>
              <a:rPr lang="en-GB" sz="2000" dirty="0">
                <a:latin typeface="Bierstadt" panose="020B0004020202020204" pitchFamily="34" charset="0"/>
              </a:rPr>
              <a:t>Improvements in </a:t>
            </a:r>
            <a:r>
              <a:rPr lang="en-GB" sz="2000" b="1" dirty="0">
                <a:latin typeface="Bierstadt" panose="020B0004020202020204" pitchFamily="34" charset="0"/>
              </a:rPr>
              <a:t>governance</a:t>
            </a:r>
            <a:r>
              <a:rPr lang="en-GB" sz="2000" dirty="0">
                <a:latin typeface="Bierstadt" panose="020B0004020202020204" pitchFamily="34" charset="0"/>
              </a:rPr>
              <a:t> processes - There should be a complete review of governance processes and board reporting, including escalation processes, and the structure and terms of reference for all relevant committees. </a:t>
            </a:r>
          </a:p>
          <a:p>
            <a:pPr marL="457200" indent="-457200">
              <a:buFont typeface="+mj-lt"/>
              <a:buAutoNum type="arabicPeriod" startAt="5"/>
            </a:pPr>
            <a:r>
              <a:rPr lang="en-GB" sz="2000" dirty="0">
                <a:latin typeface="Bierstadt" panose="020B0004020202020204" pitchFamily="34" charset="0"/>
              </a:rPr>
              <a:t>Attendance for all maternity staff for the All Wales education fetal monitoring programme for the interpretation of fetal heart tracings and have access to cardiograph computerised analysis.</a:t>
            </a:r>
          </a:p>
          <a:p>
            <a:pPr marL="457200" indent="-457200">
              <a:buFont typeface="+mj-lt"/>
              <a:buAutoNum type="arabicPeriod" startAt="5"/>
            </a:pPr>
            <a:r>
              <a:rPr lang="en-GB" sz="2000" dirty="0">
                <a:latin typeface="Bierstadt" panose="020B0004020202020204" pitchFamily="34" charset="0"/>
              </a:rPr>
              <a:t>Develop and implement a robust process for booking and prioritising women undergoing </a:t>
            </a:r>
            <a:r>
              <a:rPr lang="en-GB" sz="2000" b="1" dirty="0">
                <a:latin typeface="Bierstadt" panose="020B0004020202020204" pitchFamily="34" charset="0"/>
              </a:rPr>
              <a:t>induction of labour </a:t>
            </a:r>
            <a:r>
              <a:rPr lang="en-GB" sz="2000" dirty="0">
                <a:latin typeface="Bierstadt" panose="020B0004020202020204" pitchFamily="34" charset="0"/>
              </a:rPr>
              <a:t>(IOL) - The induction of labour pathway must also be viewed as a priority, so that women do not experience delays with the process. </a:t>
            </a:r>
          </a:p>
          <a:p>
            <a:pPr marL="0" indent="0">
              <a:buNone/>
            </a:pPr>
            <a:endParaRPr lang="en-GB" dirty="0"/>
          </a:p>
        </p:txBody>
      </p:sp>
      <p:grpSp>
        <p:nvGrpSpPr>
          <p:cNvPr id="4" name="Group 3">
            <a:extLst>
              <a:ext uri="{FF2B5EF4-FFF2-40B4-BE49-F238E27FC236}">
                <a16:creationId xmlns:a16="http://schemas.microsoft.com/office/drawing/2014/main" id="{4CE7E1C1-DE23-2EFF-2726-12938D54E0D8}"/>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C465ED79-FFD7-BDC4-A332-575DA573CE1C}"/>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B7594A6C-2C93-36A6-7810-DAD9507B0D0F}"/>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354EF1AB-7CD0-CE80-4BBB-7BA4DDD92D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2270025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E5BA64-C591-F014-843D-707A1AF700B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CF8590-CAC9-9B3A-6069-B1517546FC23}"/>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Priority recommendations – Health Board</a:t>
            </a:r>
            <a:endParaRPr lang="en-GB" sz="2800" dirty="0">
              <a:solidFill>
                <a:srgbClr val="00B0F0"/>
              </a:solidFill>
              <a:latin typeface="Bierstadt" panose="020B0004020202020204" pitchFamily="34" charset="0"/>
            </a:endParaRPr>
          </a:p>
        </p:txBody>
      </p:sp>
      <p:sp>
        <p:nvSpPr>
          <p:cNvPr id="3" name="Content Placeholder 2">
            <a:extLst>
              <a:ext uri="{FF2B5EF4-FFF2-40B4-BE49-F238E27FC236}">
                <a16:creationId xmlns:a16="http://schemas.microsoft.com/office/drawing/2014/main" id="{C878019A-DBF5-B3B1-EAA8-AACC5232B7EE}"/>
              </a:ext>
            </a:extLst>
          </p:cNvPr>
          <p:cNvSpPr>
            <a:spLocks noGrp="1"/>
          </p:cNvSpPr>
          <p:nvPr>
            <p:ph idx="1"/>
          </p:nvPr>
        </p:nvSpPr>
        <p:spPr>
          <a:xfrm>
            <a:off x="369357" y="1679713"/>
            <a:ext cx="8512175" cy="3617844"/>
          </a:xfrm>
        </p:spPr>
        <p:txBody>
          <a:bodyPr>
            <a:noAutofit/>
          </a:bodyPr>
          <a:lstStyle/>
          <a:p>
            <a:pPr marL="457200" indent="-457200">
              <a:buFont typeface="+mj-lt"/>
              <a:buAutoNum type="arabicPeriod" startAt="9"/>
            </a:pPr>
            <a:r>
              <a:rPr lang="en-GB" sz="2000" dirty="0">
                <a:latin typeface="Bierstadt" panose="020B0004020202020204" pitchFamily="34" charset="0"/>
              </a:rPr>
              <a:t>Review and revise all policies and procedures within the maternity and neonatal service to ensure consistent delivery of care -.</a:t>
            </a:r>
          </a:p>
          <a:p>
            <a:pPr marL="457200" indent="-457200">
              <a:buFont typeface="+mj-lt"/>
              <a:buAutoNum type="arabicPeriod" startAt="9"/>
            </a:pPr>
            <a:endParaRPr lang="en-GB" sz="2000" dirty="0">
              <a:latin typeface="Bierstadt" panose="020B0004020202020204" pitchFamily="34" charset="0"/>
            </a:endParaRPr>
          </a:p>
          <a:p>
            <a:pPr marL="457200" indent="-457200">
              <a:buFont typeface="+mj-lt"/>
              <a:buAutoNum type="arabicPeriod" startAt="9"/>
            </a:pPr>
            <a:r>
              <a:rPr lang="en-GB" sz="2000" dirty="0">
                <a:latin typeface="Bierstadt" panose="020B0004020202020204" pitchFamily="34" charset="0"/>
              </a:rPr>
              <a:t>Develop and implement a wider engagement plan - - There is a need for a significantly increased level of engagement with women, families and communities who are using the maternity and neonatal services at SBUHB, with a particular focus on seldom heard groups. </a:t>
            </a:r>
          </a:p>
          <a:p>
            <a:pPr marL="0" indent="0">
              <a:buNone/>
            </a:pPr>
            <a:endParaRPr lang="en-GB" dirty="0"/>
          </a:p>
        </p:txBody>
      </p:sp>
      <p:grpSp>
        <p:nvGrpSpPr>
          <p:cNvPr id="4" name="Group 3">
            <a:extLst>
              <a:ext uri="{FF2B5EF4-FFF2-40B4-BE49-F238E27FC236}">
                <a16:creationId xmlns:a16="http://schemas.microsoft.com/office/drawing/2014/main" id="{3B8A1376-4F9A-43F2-7573-B10118B55ADD}"/>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28941080-DBA3-D318-1CD3-2CB6AF4D745C}"/>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C522EDE7-0E93-FC53-99A3-6232C365887D}"/>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C5816E52-4AE1-85C9-AE0B-E216DCF92A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39618564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8728A-E204-4BD2-7FB9-832420F7D1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E68889-283D-879B-FAB6-64566A582861}"/>
              </a:ext>
            </a:extLst>
          </p:cNvPr>
          <p:cNvSpPr>
            <a:spLocks noGrp="1"/>
          </p:cNvSpPr>
          <p:nvPr>
            <p:ph type="title"/>
          </p:nvPr>
        </p:nvSpPr>
        <p:spPr>
          <a:xfrm>
            <a:off x="831022" y="377601"/>
            <a:ext cx="7886700" cy="413199"/>
          </a:xfrm>
        </p:spPr>
        <p:txBody>
          <a:bodyPr anchor="t">
            <a:noAutofit/>
          </a:bodyPr>
          <a:lstStyle/>
          <a:p>
            <a:r>
              <a:rPr lang="en-GB" sz="2800" dirty="0">
                <a:solidFill>
                  <a:srgbClr val="CC0099"/>
                </a:solidFill>
                <a:latin typeface="Bierstadt" panose="020B0004020202020204" pitchFamily="34" charset="0"/>
              </a:rPr>
              <a:t>Considerations  for Welsh Government </a:t>
            </a:r>
            <a:endParaRPr lang="en-GB" sz="2800" dirty="0">
              <a:solidFill>
                <a:srgbClr val="00B0F0"/>
              </a:solidFill>
              <a:latin typeface="Bierstadt" panose="020B0004020202020204" pitchFamily="34" charset="0"/>
            </a:endParaRPr>
          </a:p>
        </p:txBody>
      </p:sp>
      <p:sp>
        <p:nvSpPr>
          <p:cNvPr id="3" name="Content Placeholder 2">
            <a:extLst>
              <a:ext uri="{FF2B5EF4-FFF2-40B4-BE49-F238E27FC236}">
                <a16:creationId xmlns:a16="http://schemas.microsoft.com/office/drawing/2014/main" id="{37F2A6E1-21CF-1E68-B3D4-A3100E889E92}"/>
              </a:ext>
            </a:extLst>
          </p:cNvPr>
          <p:cNvSpPr>
            <a:spLocks noGrp="1"/>
          </p:cNvSpPr>
          <p:nvPr>
            <p:ph idx="1"/>
          </p:nvPr>
        </p:nvSpPr>
        <p:spPr>
          <a:xfrm>
            <a:off x="393700" y="1033750"/>
            <a:ext cx="8512175" cy="4790500"/>
          </a:xfrm>
        </p:spPr>
        <p:txBody>
          <a:bodyPr>
            <a:noAutofit/>
          </a:bodyPr>
          <a:lstStyle/>
          <a:p>
            <a:pPr marL="457200" indent="-457200">
              <a:buFont typeface="+mj-lt"/>
              <a:buAutoNum type="arabicPeriod"/>
            </a:pPr>
            <a:r>
              <a:rPr lang="en-GB" sz="2000" b="1" dirty="0">
                <a:latin typeface="Bierstadt" panose="020B0004020202020204" pitchFamily="34" charset="0"/>
              </a:rPr>
              <a:t>Review of Putting Things Right guidance</a:t>
            </a:r>
            <a:endParaRPr lang="en-GB" sz="2000" dirty="0">
              <a:latin typeface="Bierstadt" panose="020B0004020202020204" pitchFamily="34" charset="0"/>
            </a:endParaRPr>
          </a:p>
          <a:p>
            <a:pPr marL="457200" indent="-457200">
              <a:buFont typeface="+mj-lt"/>
              <a:buAutoNum type="arabicPeriod"/>
            </a:pPr>
            <a:r>
              <a:rPr lang="en-GB" sz="2000" dirty="0">
                <a:latin typeface="Bierstadt" panose="020B0004020202020204" pitchFamily="34" charset="0"/>
              </a:rPr>
              <a:t>Introduce a </a:t>
            </a:r>
            <a:r>
              <a:rPr lang="en-GB" sz="2000" b="1" dirty="0">
                <a:latin typeface="Bierstadt" panose="020B0004020202020204" pitchFamily="34" charset="0"/>
              </a:rPr>
              <a:t>Harmed Patients Pathway </a:t>
            </a:r>
            <a:r>
              <a:rPr lang="en-GB" sz="2000" dirty="0">
                <a:latin typeface="Bierstadt" panose="020B0004020202020204" pitchFamily="34" charset="0"/>
              </a:rPr>
              <a:t>(all disciplines). </a:t>
            </a:r>
          </a:p>
          <a:p>
            <a:pPr marL="457200" indent="-457200">
              <a:buFont typeface="+mj-lt"/>
              <a:buAutoNum type="arabicPeriod"/>
            </a:pPr>
            <a:r>
              <a:rPr lang="en-GB" sz="2000" b="1" dirty="0">
                <a:latin typeface="Bierstadt" panose="020B0004020202020204" pitchFamily="34" charset="0"/>
              </a:rPr>
              <a:t>Mental health support </a:t>
            </a:r>
            <a:r>
              <a:rPr lang="en-GB" sz="2000" dirty="0">
                <a:latin typeface="Bierstadt" panose="020B0004020202020204" pitchFamily="34" charset="0"/>
              </a:rPr>
              <a:t>for women and families requires an All Wales approach. </a:t>
            </a:r>
          </a:p>
          <a:p>
            <a:pPr marL="457200" indent="-457200">
              <a:buFont typeface="+mj-lt"/>
              <a:buAutoNum type="arabicPeriod"/>
            </a:pPr>
            <a:r>
              <a:rPr lang="en-GB" sz="2000" dirty="0">
                <a:latin typeface="Bierstadt" panose="020B0004020202020204" pitchFamily="34" charset="0"/>
              </a:rPr>
              <a:t>To enable The </a:t>
            </a:r>
            <a:r>
              <a:rPr lang="en-GB" sz="2000" b="1" dirty="0">
                <a:latin typeface="Bierstadt" panose="020B0004020202020204" pitchFamily="34" charset="0"/>
              </a:rPr>
              <a:t>Welsh Risk Pool </a:t>
            </a:r>
            <a:r>
              <a:rPr lang="en-GB" sz="2000" dirty="0">
                <a:latin typeface="Bierstadt" panose="020B0004020202020204" pitchFamily="34" charset="0"/>
              </a:rPr>
              <a:t>to achieve its potential in terms of data, benchmarking, and providing helpful insights, more resource should be provided adopting the thematic principles of the Patient Safety Incident Response Framework (PSIRF).</a:t>
            </a:r>
          </a:p>
          <a:p>
            <a:pPr marL="457200" indent="-457200">
              <a:buFont typeface="+mj-lt"/>
              <a:buAutoNum type="arabicPeriod"/>
            </a:pPr>
            <a:r>
              <a:rPr lang="en-GB" sz="2000" b="1" dirty="0">
                <a:latin typeface="Bierstadt" panose="020B0004020202020204" pitchFamily="34" charset="0"/>
              </a:rPr>
              <a:t>The Maternity and Neonatal Clinical Network </a:t>
            </a:r>
            <a:r>
              <a:rPr lang="en-GB" sz="2000" dirty="0">
                <a:latin typeface="Bierstadt" panose="020B0004020202020204" pitchFamily="34" charset="0"/>
              </a:rPr>
              <a:t>lacks clarity in its function between strategy and operations </a:t>
            </a:r>
          </a:p>
          <a:p>
            <a:pPr marL="457200" indent="-457200">
              <a:buFont typeface="+mj-lt"/>
              <a:buAutoNum type="arabicPeriod"/>
            </a:pPr>
            <a:r>
              <a:rPr lang="en-GB" sz="2000" b="1" dirty="0">
                <a:latin typeface="Bierstadt" panose="020B0004020202020204" pitchFamily="34" charset="0"/>
              </a:rPr>
              <a:t>A review of the capacity of neonatal critical care services in Wales </a:t>
            </a:r>
          </a:p>
          <a:p>
            <a:pPr marL="457200" indent="-457200">
              <a:buFont typeface="+mj-lt"/>
              <a:buAutoNum type="arabicPeriod"/>
            </a:pPr>
            <a:r>
              <a:rPr lang="en-GB" sz="2000" b="1" dirty="0">
                <a:latin typeface="Bierstadt" panose="020B0004020202020204" pitchFamily="34" charset="0"/>
              </a:rPr>
              <a:t>Recent changes to the approach to babies born at extreme preterm gestational ages (less than 24 weeks gestation) in the UK are likely to result in a significant increase in demand for neonatal intensive care</a:t>
            </a:r>
            <a:r>
              <a:rPr lang="en-GB" sz="2000" dirty="0">
                <a:latin typeface="Bierstadt" panose="020B0004020202020204" pitchFamily="34" charset="0"/>
              </a:rPr>
              <a:t>. </a:t>
            </a:r>
          </a:p>
          <a:p>
            <a:pPr marL="0" indent="0">
              <a:buNone/>
            </a:pPr>
            <a:endParaRPr lang="en-GB" sz="2000" dirty="0">
              <a:latin typeface="Bierstadt" panose="020B0004020202020204" pitchFamily="34" charset="0"/>
            </a:endParaRPr>
          </a:p>
          <a:p>
            <a:pPr marL="0" indent="0">
              <a:buNone/>
            </a:pPr>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0CDF600F-F655-0C1A-19EA-42B5F050B2F6}"/>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D15F5BED-FADE-EED8-8A0E-AE539D1C4879}"/>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9F31034F-A945-BCC3-4695-696AC9BE70B5}"/>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5A0F5194-8C85-4C34-56CA-C95FD9D284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1324187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1E301-44C0-CE31-30C0-032A58B18A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0D907B-655B-82F8-97FE-7EC37EB7AB9B}"/>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Considerations for Welsh Government</a:t>
            </a:r>
            <a:endParaRPr lang="en-GB" sz="2800" dirty="0">
              <a:solidFill>
                <a:srgbClr val="00B0F0"/>
              </a:solidFill>
              <a:latin typeface="Bierstadt" panose="020B0004020202020204" pitchFamily="34" charset="0"/>
            </a:endParaRPr>
          </a:p>
        </p:txBody>
      </p:sp>
      <p:sp>
        <p:nvSpPr>
          <p:cNvPr id="3" name="Content Placeholder 2">
            <a:extLst>
              <a:ext uri="{FF2B5EF4-FFF2-40B4-BE49-F238E27FC236}">
                <a16:creationId xmlns:a16="http://schemas.microsoft.com/office/drawing/2014/main" id="{D3219344-84DC-3C0E-F847-C31E814D0641}"/>
              </a:ext>
            </a:extLst>
          </p:cNvPr>
          <p:cNvSpPr>
            <a:spLocks noGrp="1"/>
          </p:cNvSpPr>
          <p:nvPr>
            <p:ph idx="1"/>
          </p:nvPr>
        </p:nvSpPr>
        <p:spPr>
          <a:xfrm>
            <a:off x="369357" y="1033830"/>
            <a:ext cx="8512175" cy="4790500"/>
          </a:xfrm>
        </p:spPr>
        <p:txBody>
          <a:bodyPr>
            <a:noAutofit/>
          </a:bodyPr>
          <a:lstStyle/>
          <a:p>
            <a:pPr marL="0" indent="0">
              <a:buNone/>
            </a:pPr>
            <a:r>
              <a:rPr lang="en-GB" sz="2000" b="1" dirty="0">
                <a:latin typeface="Bierstadt" panose="020B0004020202020204" pitchFamily="34" charset="0"/>
              </a:rPr>
              <a:t> </a:t>
            </a:r>
          </a:p>
          <a:p>
            <a:pPr marL="457200" indent="-457200">
              <a:buFont typeface="+mj-lt"/>
              <a:buAutoNum type="arabicPeriod" startAt="8"/>
            </a:pPr>
            <a:r>
              <a:rPr lang="en-GB" sz="2000" b="1" dirty="0">
                <a:latin typeface="Bierstadt" panose="020B0004020202020204" pitchFamily="34" charset="0"/>
              </a:rPr>
              <a:t>Healthcare providers and commissioners need to actively look at   high-risk clinical services and seek assurance that outcomes are in line with national standards and that services are safe</a:t>
            </a:r>
          </a:p>
          <a:p>
            <a:pPr marL="457200" indent="-457200">
              <a:buFont typeface="+mj-lt"/>
              <a:buAutoNum type="arabicPeriod" startAt="8"/>
            </a:pPr>
            <a:r>
              <a:rPr lang="en-GB" sz="2000" b="1" dirty="0">
                <a:latin typeface="Bierstadt" panose="020B0004020202020204" pitchFamily="34" charset="0"/>
              </a:rPr>
              <a:t>This review has highlighted shortages in paediatric radiology support</a:t>
            </a:r>
          </a:p>
          <a:p>
            <a:pPr marL="457200" indent="-457200">
              <a:buFont typeface="+mj-lt"/>
              <a:buAutoNum type="arabicPeriod" startAt="8"/>
            </a:pPr>
            <a:r>
              <a:rPr lang="en-GB" sz="2000" b="1" dirty="0">
                <a:latin typeface="Bierstadt" panose="020B0004020202020204" pitchFamily="34" charset="0"/>
              </a:rPr>
              <a:t>Prompt reporting of postmortem results is key to answering questions that bereaved families may have</a:t>
            </a:r>
          </a:p>
          <a:p>
            <a:pPr marL="457200" indent="-457200">
              <a:buFont typeface="+mj-lt"/>
              <a:buAutoNum type="arabicPeriod" startAt="8"/>
            </a:pPr>
            <a:r>
              <a:rPr lang="en-GB" sz="2000" b="1" dirty="0">
                <a:latin typeface="Bierstadt" panose="020B0004020202020204" pitchFamily="34" charset="0"/>
              </a:rPr>
              <a:t>The Welsh Government may wish to consider the applicability of the recommendations made within this report to other maternity and neonatal services.</a:t>
            </a:r>
          </a:p>
          <a:p>
            <a:pPr marL="457200" indent="-457200">
              <a:buFont typeface="+mj-lt"/>
              <a:buAutoNum type="arabicPeriod"/>
            </a:pPr>
            <a:endParaRPr lang="en-GB" sz="2000" dirty="0">
              <a:latin typeface="Bierstadt" panose="020B0004020202020204" pitchFamily="34" charset="0"/>
            </a:endParaRPr>
          </a:p>
          <a:p>
            <a:pPr marL="0" indent="0">
              <a:buNone/>
            </a:pPr>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CB00A660-2A26-E98C-79B8-437F2D29FA9C}"/>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F5E975CE-542E-5A12-103C-D584AED66B1C}"/>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6C0C8BEE-8458-81DA-912D-6B0ACB73FFDE}"/>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3CB78FC9-D6C4-DF09-9CB3-41ADB6616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3258218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a:extLst>
            <a:ext uri="{FF2B5EF4-FFF2-40B4-BE49-F238E27FC236}">
              <a16:creationId xmlns:a16="http://schemas.microsoft.com/office/drawing/2014/main" id="{AFA87E25-94C5-0B00-DA27-581CE0DE196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57F5722-F8C7-AA23-E7FA-75D9B2870A3C}"/>
              </a:ext>
            </a:extLst>
          </p:cNvPr>
          <p:cNvSpPr txBox="1"/>
          <p:nvPr/>
        </p:nvSpPr>
        <p:spPr>
          <a:xfrm>
            <a:off x="1227667" y="2810933"/>
            <a:ext cx="5689600"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a:ln>
                  <a:noFill/>
                </a:ln>
                <a:solidFill>
                  <a:prstClr val="white"/>
                </a:solidFill>
                <a:effectLst/>
                <a:uLnTx/>
                <a:uFillTx/>
                <a:latin typeface="Bierstadt" panose="020B0004020202020204" pitchFamily="34" charset="0"/>
                <a:ea typeface="+mn-ea"/>
                <a:cs typeface="+mn-cs"/>
              </a:rPr>
              <a:t>Next steps</a:t>
            </a:r>
          </a:p>
        </p:txBody>
      </p:sp>
    </p:spTree>
    <p:extLst>
      <p:ext uri="{BB962C8B-B14F-4D97-AF65-F5344CB8AC3E}">
        <p14:creationId xmlns:p14="http://schemas.microsoft.com/office/powerpoint/2010/main" val="41147280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0B2871-693B-5FFC-991A-600D1FE405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5520BB-E5FA-35B1-10A8-CA3B20CB2CE6}"/>
              </a:ext>
            </a:extLst>
          </p:cNvPr>
          <p:cNvSpPr>
            <a:spLocks noGrp="1"/>
          </p:cNvSpPr>
          <p:nvPr>
            <p:ph type="title"/>
          </p:nvPr>
        </p:nvSpPr>
        <p:spPr>
          <a:xfrm>
            <a:off x="393700" y="584200"/>
            <a:ext cx="7886700" cy="936487"/>
          </a:xfrm>
        </p:spPr>
        <p:txBody>
          <a:bodyPr anchor="t">
            <a:normAutofit/>
          </a:bodyPr>
          <a:lstStyle/>
          <a:p>
            <a:r>
              <a:rPr lang="en-GB" sz="2700" dirty="0">
                <a:solidFill>
                  <a:srgbClr val="CC0099"/>
                </a:solidFill>
                <a:latin typeface="Bierstadt" panose="020B0004020202020204" pitchFamily="34" charset="0"/>
              </a:rPr>
              <a:t>Restorative Justice - Improving compassionate care and response to harm </a:t>
            </a:r>
            <a:r>
              <a:rPr lang="en-GB" sz="2800" dirty="0"/>
              <a:t> </a:t>
            </a:r>
            <a:endParaRPr lang="en-GB" sz="2800" dirty="0">
              <a:solidFill>
                <a:srgbClr val="92D050"/>
              </a:solidFill>
              <a:latin typeface="Bierstadt" panose="020B0004020202020204" pitchFamily="34" charset="0"/>
            </a:endParaRPr>
          </a:p>
        </p:txBody>
      </p:sp>
      <p:sp>
        <p:nvSpPr>
          <p:cNvPr id="3" name="Content Placeholder 2">
            <a:extLst>
              <a:ext uri="{FF2B5EF4-FFF2-40B4-BE49-F238E27FC236}">
                <a16:creationId xmlns:a16="http://schemas.microsoft.com/office/drawing/2014/main" id="{41060964-2259-33FF-54A8-CDDE04D964EA}"/>
              </a:ext>
            </a:extLst>
          </p:cNvPr>
          <p:cNvSpPr>
            <a:spLocks noGrp="1"/>
          </p:cNvSpPr>
          <p:nvPr>
            <p:ph idx="1"/>
          </p:nvPr>
        </p:nvSpPr>
        <p:spPr>
          <a:xfrm>
            <a:off x="467783" y="1699591"/>
            <a:ext cx="8282517" cy="3836505"/>
          </a:xfrm>
        </p:spPr>
        <p:txBody>
          <a:bodyPr>
            <a:noAutofit/>
          </a:bodyPr>
          <a:lstStyle/>
          <a:p>
            <a:pPr fontAlgn="base"/>
            <a:r>
              <a:rPr lang="en-GB" sz="2000" dirty="0">
                <a:latin typeface="Bierstadt" panose="020B0004020202020204" pitchFamily="34" charset="0"/>
              </a:rPr>
              <a:t>Acknowledging harm, taking responsibility and rebuilding trust</a:t>
            </a:r>
          </a:p>
          <a:p>
            <a:pPr fontAlgn="base"/>
            <a:r>
              <a:rPr lang="en-GB" sz="2000" dirty="0">
                <a:latin typeface="Bierstadt" panose="020B0004020202020204" pitchFamily="34" charset="0"/>
              </a:rPr>
              <a:t>Family and staff engagement </a:t>
            </a:r>
          </a:p>
          <a:p>
            <a:pPr fontAlgn="base"/>
            <a:r>
              <a:rPr lang="en-GB" sz="2000" dirty="0">
                <a:latin typeface="Bierstadt" panose="020B0004020202020204" pitchFamily="34" charset="0"/>
              </a:rPr>
              <a:t>Compassion throughout maternity journey</a:t>
            </a:r>
          </a:p>
          <a:p>
            <a:pPr fontAlgn="base"/>
            <a:r>
              <a:rPr lang="en-GB" sz="2000" dirty="0">
                <a:latin typeface="Bierstadt" panose="020B0004020202020204" pitchFamily="34" charset="0"/>
              </a:rPr>
              <a:t>Promotion of civility, kindness,</a:t>
            </a:r>
          </a:p>
          <a:p>
            <a:pPr fontAlgn="base"/>
            <a:r>
              <a:rPr lang="en-GB" sz="2000" dirty="0">
                <a:latin typeface="Bierstadt" panose="020B0004020202020204" pitchFamily="34" charset="0"/>
              </a:rPr>
              <a:t>Making every contact count/ debriefs</a:t>
            </a:r>
          </a:p>
          <a:p>
            <a:pPr fontAlgn="base"/>
            <a:r>
              <a:rPr lang="en-GB" sz="2000" dirty="0">
                <a:latin typeface="Bierstadt" panose="020B0004020202020204" pitchFamily="34" charset="0"/>
              </a:rPr>
              <a:t>Meaningful, unreserved apologies / duty of candour</a:t>
            </a:r>
          </a:p>
          <a:p>
            <a:pPr fontAlgn="base"/>
            <a:r>
              <a:rPr lang="en-GB" sz="2000" dirty="0">
                <a:latin typeface="Bierstadt" panose="020B0004020202020204" pitchFamily="34" charset="0"/>
              </a:rPr>
              <a:t>Addressing tone of correspondence</a:t>
            </a:r>
          </a:p>
          <a:p>
            <a:pPr fontAlgn="base"/>
            <a:r>
              <a:rPr lang="en-GB" sz="2000" dirty="0">
                <a:latin typeface="Bierstadt" panose="020B0004020202020204" pitchFamily="34" charset="0"/>
              </a:rPr>
              <a:t>Commitment to learning and impactful and measurable change</a:t>
            </a:r>
          </a:p>
          <a:p>
            <a:pPr fontAlgn="base"/>
            <a:r>
              <a:rPr lang="en-GB" sz="2000" dirty="0">
                <a:latin typeface="Bierstadt" panose="020B0004020202020204" pitchFamily="34" charset="0"/>
              </a:rPr>
              <a:t>Taking action on poor behaviour</a:t>
            </a:r>
          </a:p>
          <a:p>
            <a:pPr marL="0" indent="0">
              <a:buNone/>
            </a:pPr>
            <a:endParaRPr lang="en-GB" dirty="0"/>
          </a:p>
        </p:txBody>
      </p:sp>
      <p:grpSp>
        <p:nvGrpSpPr>
          <p:cNvPr id="4" name="Group 3">
            <a:extLst>
              <a:ext uri="{FF2B5EF4-FFF2-40B4-BE49-F238E27FC236}">
                <a16:creationId xmlns:a16="http://schemas.microsoft.com/office/drawing/2014/main" id="{61B4918B-FF74-E827-E3CB-2FA5CAD03EE5}"/>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73E26F99-C790-8291-B81F-1F38C785AA06}"/>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B6298742-0909-0D54-C157-CDA451D86CBC}"/>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78FDD6EE-5A72-F87F-5B84-E365FFA545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1246505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F1ACD-8C35-8CB3-5B1F-9D3F7BB255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C9D8E6-8D4E-96C0-C7A2-7D4CE60CA139}"/>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Next steps</a:t>
            </a:r>
            <a:endParaRPr lang="en-GB" sz="2800" dirty="0">
              <a:solidFill>
                <a:srgbClr val="00B0F0"/>
              </a:solidFill>
              <a:latin typeface="Bierstadt" panose="020B0004020202020204" pitchFamily="34" charset="0"/>
            </a:endParaRPr>
          </a:p>
        </p:txBody>
      </p:sp>
      <p:sp>
        <p:nvSpPr>
          <p:cNvPr id="3" name="Content Placeholder 2">
            <a:extLst>
              <a:ext uri="{FF2B5EF4-FFF2-40B4-BE49-F238E27FC236}">
                <a16:creationId xmlns:a16="http://schemas.microsoft.com/office/drawing/2014/main" id="{5C7F5135-3DAA-358A-D5B0-4A78939F08E0}"/>
              </a:ext>
            </a:extLst>
          </p:cNvPr>
          <p:cNvSpPr>
            <a:spLocks noGrp="1"/>
          </p:cNvSpPr>
          <p:nvPr>
            <p:ph idx="1"/>
          </p:nvPr>
        </p:nvSpPr>
        <p:spPr>
          <a:xfrm>
            <a:off x="393700" y="1205648"/>
            <a:ext cx="8512175" cy="3631223"/>
          </a:xfrm>
        </p:spPr>
        <p:txBody>
          <a:bodyPr>
            <a:noAutofit/>
          </a:bodyPr>
          <a:lstStyle/>
          <a:p>
            <a:r>
              <a:rPr lang="en-GB" sz="2000" dirty="0">
                <a:latin typeface="Bierstadt" panose="020B0004020202020204" pitchFamily="34" charset="0"/>
              </a:rPr>
              <a:t>The Health Board has made a commitment to continue this conversation to ensure that any women and families who missed the review, or felt unable to participate, are still able to provide their stories. </a:t>
            </a:r>
          </a:p>
          <a:p>
            <a:r>
              <a:rPr lang="en-GB" sz="2000" dirty="0">
                <a:latin typeface="Bierstadt" panose="020B0004020202020204" pitchFamily="34" charset="0"/>
              </a:rPr>
              <a:t>The self-referral website will now transfer to the Health Board from the Niche landing page. </a:t>
            </a:r>
          </a:p>
          <a:p>
            <a:r>
              <a:rPr lang="en-GB" sz="2000" dirty="0">
                <a:latin typeface="Bierstadt" panose="020B0004020202020204" pitchFamily="34" charset="0"/>
              </a:rPr>
              <a:t>The review triage midwife will remain in her support role over the next few months</a:t>
            </a:r>
          </a:p>
          <a:p>
            <a:r>
              <a:rPr lang="en-GB" sz="2000" dirty="0">
                <a:latin typeface="Bierstadt" panose="020B0004020202020204" pitchFamily="34" charset="0"/>
              </a:rPr>
              <a:t>The psychological support put in place through the course of this review, will remain open for the foreseeable future</a:t>
            </a:r>
          </a:p>
          <a:p>
            <a:r>
              <a:rPr lang="en-GB" sz="2000" dirty="0">
                <a:latin typeface="Bierstadt" panose="020B0004020202020204" pitchFamily="34" charset="0"/>
              </a:rPr>
              <a:t>The oversight panel will remain in place to receive the Health boards response to this review , and monitor progress of agreed actions </a:t>
            </a:r>
          </a:p>
          <a:p>
            <a:pPr marL="0" indent="0">
              <a:buNone/>
            </a:pPr>
            <a:endParaRPr lang="en-GB" dirty="0"/>
          </a:p>
        </p:txBody>
      </p:sp>
      <p:grpSp>
        <p:nvGrpSpPr>
          <p:cNvPr id="4" name="Group 3">
            <a:extLst>
              <a:ext uri="{FF2B5EF4-FFF2-40B4-BE49-F238E27FC236}">
                <a16:creationId xmlns:a16="http://schemas.microsoft.com/office/drawing/2014/main" id="{956421A7-C295-E360-AE84-9D466119C5F0}"/>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D6293B9A-0627-7A2C-D7B5-40B0FBB2128D}"/>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4502900B-5CFE-CBB9-884F-B3EFEDC16C57}"/>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A6CC6793-210F-10B0-FFE2-BE3924C852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608189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3800C-E287-A2BF-AA4F-857B3C826584}"/>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Background to the commissioning of this report </a:t>
            </a:r>
          </a:p>
        </p:txBody>
      </p:sp>
      <p:sp>
        <p:nvSpPr>
          <p:cNvPr id="3" name="Content Placeholder 2">
            <a:extLst>
              <a:ext uri="{FF2B5EF4-FFF2-40B4-BE49-F238E27FC236}">
                <a16:creationId xmlns:a16="http://schemas.microsoft.com/office/drawing/2014/main" id="{4EE6A35E-F34C-480D-D505-D5F8BC9C652C}"/>
              </a:ext>
            </a:extLst>
          </p:cNvPr>
          <p:cNvSpPr>
            <a:spLocks noGrp="1"/>
          </p:cNvSpPr>
          <p:nvPr>
            <p:ph idx="1"/>
          </p:nvPr>
        </p:nvSpPr>
        <p:spPr>
          <a:xfrm>
            <a:off x="549893" y="1274721"/>
            <a:ext cx="7651750" cy="3631223"/>
          </a:xfrm>
        </p:spPr>
        <p:txBody>
          <a:bodyPr>
            <a:noAutofit/>
          </a:bodyPr>
          <a:lstStyle/>
          <a:p>
            <a:pPr marL="0" indent="0">
              <a:buNone/>
            </a:pPr>
            <a:r>
              <a:rPr lang="en-GB" sz="2000" dirty="0">
                <a:latin typeface="Bierstadt" panose="020B0004020202020204" pitchFamily="34" charset="0"/>
              </a:rPr>
              <a:t>This review was commissioned directly by the Health Board in response to a specific set of circumstances which include:</a:t>
            </a:r>
          </a:p>
          <a:p>
            <a:r>
              <a:rPr lang="en-GB" sz="2000" dirty="0">
                <a:solidFill>
                  <a:srgbClr val="00B0F0"/>
                </a:solidFill>
                <a:latin typeface="Bierstadt" panose="020B0004020202020204" pitchFamily="34" charset="0"/>
              </a:rPr>
              <a:t>significant concerns about the safety and quality of services provided by Swansea Bay University Health Board (SBUHB) which had been highlighted in various reports such as HIW.</a:t>
            </a:r>
          </a:p>
          <a:p>
            <a:r>
              <a:rPr lang="en-GB" sz="2000" dirty="0">
                <a:solidFill>
                  <a:srgbClr val="00B0F0"/>
                </a:solidFill>
                <a:latin typeface="Bierstadt" panose="020B0004020202020204" pitchFamily="34" charset="0"/>
              </a:rPr>
              <a:t>MBRRACE-UK reports year 2020- 2022 indicated SBUHB as an outlier within the dataset.</a:t>
            </a:r>
          </a:p>
          <a:p>
            <a:r>
              <a:rPr lang="en-GB" sz="2000" dirty="0">
                <a:solidFill>
                  <a:srgbClr val="00B0F0"/>
                </a:solidFill>
                <a:latin typeface="Bierstadt" panose="020B0004020202020204" pitchFamily="34" charset="0"/>
              </a:rPr>
              <a:t>concerns raised directly by families over a number of years with wide disparity in experience outcomes. </a:t>
            </a:r>
          </a:p>
          <a:p>
            <a:pPr marL="0" indent="0">
              <a:buNone/>
            </a:pPr>
            <a:r>
              <a:rPr lang="en-GB" sz="2000" dirty="0">
                <a:latin typeface="Bierstadt" panose="020B0004020202020204" pitchFamily="34" charset="0"/>
              </a:rPr>
              <a:t>This review was comprised of a number of independent reviewers and the review overall was assured by an Oversight Panel consisting of a range of experts in their field.</a:t>
            </a:r>
          </a:p>
          <a:p>
            <a:pPr marL="0" indent="0">
              <a:buNone/>
            </a:pPr>
            <a:r>
              <a:rPr lang="en-GB" sz="2000" dirty="0">
                <a:latin typeface="Bierstadt" panose="020B0004020202020204" pitchFamily="34" charset="0"/>
              </a:rPr>
              <a:t>All independence and conflict checks were completed for all members of the review team.</a:t>
            </a:r>
          </a:p>
          <a:p>
            <a:pPr marL="0" indent="0">
              <a:buNone/>
            </a:pPr>
            <a:endParaRPr lang="en-GB" dirty="0"/>
          </a:p>
          <a:p>
            <a:pPr marL="0" indent="0">
              <a:buNone/>
            </a:pPr>
            <a:endParaRPr lang="en-GB" dirty="0"/>
          </a:p>
        </p:txBody>
      </p:sp>
      <p:grpSp>
        <p:nvGrpSpPr>
          <p:cNvPr id="4" name="Group 3">
            <a:extLst>
              <a:ext uri="{FF2B5EF4-FFF2-40B4-BE49-F238E27FC236}">
                <a16:creationId xmlns:a16="http://schemas.microsoft.com/office/drawing/2014/main" id="{9765BF91-BFD4-CB25-5C41-3099219077FD}"/>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A1C8109A-C338-419B-1B50-679968C07729}"/>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25728875-9011-5C33-D14C-E79114CF1719}"/>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170B2BED-A324-FE57-7EC8-C70898B7AC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2280587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8D474F-E85F-37BD-BD40-6DC3D06A4B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E7448D-A863-4792-F723-5DB621B6269F}"/>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The core components of this report</a:t>
            </a:r>
          </a:p>
        </p:txBody>
      </p:sp>
      <p:sp>
        <p:nvSpPr>
          <p:cNvPr id="3" name="Content Placeholder 2">
            <a:extLst>
              <a:ext uri="{FF2B5EF4-FFF2-40B4-BE49-F238E27FC236}">
                <a16:creationId xmlns:a16="http://schemas.microsoft.com/office/drawing/2014/main" id="{1DD1424A-F03E-BCE7-A822-B63F44975D37}"/>
              </a:ext>
            </a:extLst>
          </p:cNvPr>
          <p:cNvSpPr>
            <a:spLocks noGrp="1"/>
          </p:cNvSpPr>
          <p:nvPr>
            <p:ph idx="1"/>
          </p:nvPr>
        </p:nvSpPr>
        <p:spPr>
          <a:xfrm>
            <a:off x="476686" y="1059231"/>
            <a:ext cx="5289113" cy="3631223"/>
          </a:xfrm>
        </p:spPr>
        <p:txBody>
          <a:bodyPr>
            <a:noAutofit/>
          </a:bodyPr>
          <a:lstStyle/>
          <a:p>
            <a:pPr marL="0" indent="0">
              <a:buNone/>
            </a:pPr>
            <a:r>
              <a:rPr lang="en-GB" sz="2000" dirty="0">
                <a:latin typeface="Bierstadt" panose="020B0004020202020204" pitchFamily="34" charset="0"/>
              </a:rPr>
              <a:t>This report has five key components:</a:t>
            </a:r>
          </a:p>
          <a:p>
            <a:r>
              <a:rPr lang="en-GB" sz="2000" dirty="0">
                <a:solidFill>
                  <a:srgbClr val="00B0F0"/>
                </a:solidFill>
                <a:latin typeface="Bierstadt" panose="020B0004020202020204" pitchFamily="34" charset="0"/>
              </a:rPr>
              <a:t> </a:t>
            </a:r>
            <a:r>
              <a:rPr lang="en-GB" sz="2000" b="1" dirty="0">
                <a:solidFill>
                  <a:srgbClr val="00B0F0"/>
                </a:solidFill>
                <a:latin typeface="Bierstadt" panose="020B0004020202020204" pitchFamily="34" charset="0"/>
              </a:rPr>
              <a:t>The voices of families </a:t>
            </a:r>
            <a:r>
              <a:rPr lang="en-GB" sz="2000" dirty="0">
                <a:latin typeface="Bierstadt" panose="020B0004020202020204" pitchFamily="34" charset="0"/>
              </a:rPr>
              <a:t>– Many views are presented in their raw form and there is also a section which analyses many aspects of feedback to establish themes; </a:t>
            </a:r>
          </a:p>
          <a:p>
            <a:r>
              <a:rPr lang="en-GB" sz="2000" b="1" dirty="0">
                <a:solidFill>
                  <a:srgbClr val="00B0F0"/>
                </a:solidFill>
                <a:latin typeface="Bierstadt" panose="020B0004020202020204" pitchFamily="34" charset="0"/>
              </a:rPr>
              <a:t>The clinical review of cases </a:t>
            </a:r>
            <a:r>
              <a:rPr lang="en-GB" sz="2000" dirty="0">
                <a:latin typeface="Bierstadt" panose="020B0004020202020204" pitchFamily="34" charset="0"/>
              </a:rPr>
              <a:t>– This detailed review was undertaken by experienced independent clinical experts; </a:t>
            </a:r>
          </a:p>
          <a:p>
            <a:r>
              <a:rPr lang="en-GB" sz="2000" b="1" dirty="0">
                <a:solidFill>
                  <a:srgbClr val="00B0F0"/>
                </a:solidFill>
                <a:latin typeface="Bierstadt" panose="020B0004020202020204" pitchFamily="34" charset="0"/>
              </a:rPr>
              <a:t>Governance and culture </a:t>
            </a:r>
            <a:r>
              <a:rPr lang="en-GB" sz="2000" dirty="0">
                <a:latin typeface="Bierstadt" panose="020B0004020202020204" pitchFamily="34" charset="0"/>
              </a:rPr>
              <a:t>– A ward to board review of systems, processes and controls. </a:t>
            </a:r>
          </a:p>
          <a:p>
            <a:r>
              <a:rPr lang="en-GB" sz="2000" b="1" dirty="0">
                <a:solidFill>
                  <a:srgbClr val="00B0F0"/>
                </a:solidFill>
                <a:latin typeface="Bierstadt" panose="020B0004020202020204" pitchFamily="34" charset="0"/>
              </a:rPr>
              <a:t>Staffing and leadership </a:t>
            </a:r>
            <a:r>
              <a:rPr lang="en-GB" sz="2000" dirty="0">
                <a:latin typeface="Bierstadt" panose="020B0004020202020204" pitchFamily="34" charset="0"/>
              </a:rPr>
              <a:t>– Throughout both services.</a:t>
            </a:r>
          </a:p>
          <a:p>
            <a:r>
              <a:rPr lang="en-GB" sz="2000" b="1" dirty="0">
                <a:solidFill>
                  <a:srgbClr val="00B0F0"/>
                </a:solidFill>
                <a:latin typeface="Bierstadt" panose="020B0004020202020204" pitchFamily="34" charset="0"/>
              </a:rPr>
              <a:t>Data and context </a:t>
            </a:r>
            <a:r>
              <a:rPr lang="en-GB" sz="2000" dirty="0">
                <a:latin typeface="Bierstadt" panose="020B0004020202020204" pitchFamily="34" charset="0"/>
              </a:rPr>
              <a:t>– Many contextual aspects including staffing numbers, demographic risk data, incident numbers and outcome data.</a:t>
            </a:r>
            <a:endParaRPr lang="en-GB" dirty="0"/>
          </a:p>
          <a:p>
            <a:endParaRPr lang="en-GB" dirty="0"/>
          </a:p>
          <a:p>
            <a:pPr marL="0" indent="0">
              <a:buNone/>
            </a:pPr>
            <a:endParaRPr lang="en-GB" dirty="0"/>
          </a:p>
        </p:txBody>
      </p:sp>
      <p:grpSp>
        <p:nvGrpSpPr>
          <p:cNvPr id="4" name="Group 3">
            <a:extLst>
              <a:ext uri="{FF2B5EF4-FFF2-40B4-BE49-F238E27FC236}">
                <a16:creationId xmlns:a16="http://schemas.microsoft.com/office/drawing/2014/main" id="{F2126D38-5222-BE5B-51F5-CE395F2188F1}"/>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A5A5F032-CB3E-78D1-4841-312F22A86A94}"/>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4C90C8CE-4296-74D0-A1AB-1FE88573FCE8}"/>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288C198F-5E19-A667-62EF-8977E54DE9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graphicFrame>
        <p:nvGraphicFramePr>
          <p:cNvPr id="8" name="Diagram 7">
            <a:extLst>
              <a:ext uri="{FF2B5EF4-FFF2-40B4-BE49-F238E27FC236}">
                <a16:creationId xmlns:a16="http://schemas.microsoft.com/office/drawing/2014/main" id="{E9EA96D5-18C2-4541-7D17-602088B2DB7A}"/>
              </a:ext>
            </a:extLst>
          </p:cNvPr>
          <p:cNvGraphicFramePr/>
          <p:nvPr>
            <p:extLst>
              <p:ext uri="{D42A27DB-BD31-4B8C-83A1-F6EECF244321}">
                <p14:modId xmlns:p14="http://schemas.microsoft.com/office/powerpoint/2010/main" val="985635111"/>
              </p:ext>
            </p:extLst>
          </p:nvPr>
        </p:nvGraphicFramePr>
        <p:xfrm>
          <a:off x="5765799" y="1589045"/>
          <a:ext cx="3197847" cy="4269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64324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F64976-396D-2E4B-9485-322186D6F1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0BB2D7-0912-B0BC-C998-B9DD39A6932C}"/>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Family engagement and outreach</a:t>
            </a:r>
          </a:p>
        </p:txBody>
      </p:sp>
      <p:sp>
        <p:nvSpPr>
          <p:cNvPr id="3" name="Content Placeholder 2">
            <a:extLst>
              <a:ext uri="{FF2B5EF4-FFF2-40B4-BE49-F238E27FC236}">
                <a16:creationId xmlns:a16="http://schemas.microsoft.com/office/drawing/2014/main" id="{F81119EF-C825-3271-B1D4-58F48C186514}"/>
              </a:ext>
            </a:extLst>
          </p:cNvPr>
          <p:cNvSpPr>
            <a:spLocks noGrp="1"/>
          </p:cNvSpPr>
          <p:nvPr>
            <p:ph idx="1"/>
          </p:nvPr>
        </p:nvSpPr>
        <p:spPr>
          <a:xfrm>
            <a:off x="467783" y="1101563"/>
            <a:ext cx="8208433" cy="3631223"/>
          </a:xfrm>
        </p:spPr>
        <p:txBody>
          <a:bodyPr>
            <a:noAutofit/>
          </a:bodyPr>
          <a:lstStyle/>
          <a:p>
            <a:pPr marL="0" indent="0">
              <a:buNone/>
            </a:pPr>
            <a:r>
              <a:rPr lang="en-GB" sz="2000" dirty="0">
                <a:latin typeface="Bierstadt" panose="020B0004020202020204" pitchFamily="34" charset="0"/>
              </a:rPr>
              <a:t>The engagement outreach for this review was considerable and was able to take in around 1,180 views from women and families including:</a:t>
            </a:r>
          </a:p>
          <a:p>
            <a:r>
              <a:rPr lang="en-GB" sz="2000" dirty="0">
                <a:latin typeface="Bierstadt" panose="020B0004020202020204" pitchFamily="34" charset="0"/>
              </a:rPr>
              <a:t>All General Practices and community groups (via posters).</a:t>
            </a:r>
          </a:p>
          <a:p>
            <a:r>
              <a:rPr lang="en-GB" sz="2000" dirty="0">
                <a:latin typeface="Bierstadt" panose="020B0004020202020204" pitchFamily="34" charset="0"/>
              </a:rPr>
              <a:t>The Sketty Mosque and the Swansea Mosque and Islamic Cultural Centre.</a:t>
            </a:r>
          </a:p>
          <a:p>
            <a:r>
              <a:rPr lang="en-GB" sz="2000" dirty="0">
                <a:latin typeface="Bierstadt" panose="020B0004020202020204" pitchFamily="34" charset="0"/>
              </a:rPr>
              <a:t>Gypsy, Roma and traveller communities. </a:t>
            </a:r>
          </a:p>
          <a:p>
            <a:r>
              <a:rPr lang="en-GB" sz="2000" dirty="0">
                <a:latin typeface="Bierstadt" panose="020B0004020202020204" pitchFamily="34" charset="0"/>
              </a:rPr>
              <a:t>The Chinese and East Asian heritage communities of Swansea. </a:t>
            </a:r>
          </a:p>
          <a:p>
            <a:r>
              <a:rPr lang="en-GB" sz="2000" dirty="0">
                <a:latin typeface="Bierstadt" panose="020B0004020202020204" pitchFamily="34" charset="0"/>
              </a:rPr>
              <a:t> The African Community Centre.</a:t>
            </a:r>
          </a:p>
          <a:p>
            <a:r>
              <a:rPr lang="en-GB" sz="2000" dirty="0">
                <a:latin typeface="Bierstadt" panose="020B0004020202020204" pitchFamily="34" charset="0"/>
              </a:rPr>
              <a:t>The Neonatal Veterans Group.</a:t>
            </a:r>
          </a:p>
          <a:p>
            <a:r>
              <a:rPr lang="en-GB" sz="2000" dirty="0">
                <a:latin typeface="Bierstadt" panose="020B0004020202020204" pitchFamily="34" charset="0"/>
              </a:rPr>
              <a:t>Direct contact via self referral midwife.</a:t>
            </a:r>
          </a:p>
          <a:p>
            <a:r>
              <a:rPr lang="en-GB" sz="2000" dirty="0">
                <a:latin typeface="Bierstadt" panose="020B0004020202020204" pitchFamily="34" charset="0"/>
              </a:rPr>
              <a:t>The Driver and Vehicle Licensing Agency (DVLA) as a major regional employer. </a:t>
            </a:r>
          </a:p>
          <a:p>
            <a:pPr marL="0" indent="0">
              <a:buNone/>
            </a:pPr>
            <a:r>
              <a:rPr lang="en-GB" sz="2000" dirty="0">
                <a:latin typeface="Bierstadt" panose="020B0004020202020204" pitchFamily="34" charset="0"/>
              </a:rPr>
              <a:t>Engagement assurance was provided by a Family and Community Voices Steering Group, attended by family representatives.</a:t>
            </a:r>
          </a:p>
          <a:p>
            <a:endParaRPr lang="en-GB" sz="2000" dirty="0">
              <a:latin typeface="Bierstadt" panose="020B0004020202020204" pitchFamily="34" charset="0"/>
            </a:endParaRP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297938DA-A5D4-31AB-B34D-AB7CBE455056}"/>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76B84C88-A40A-C11D-C7F8-5411472D5846}"/>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3260B98B-8608-7C2B-DFFC-B769E7569F0E}"/>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59D35E4C-CA91-AC8D-E764-E8FE371740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3709899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E5FBE5-4B92-CD62-28AF-7A4F23605E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4D0A93-1A77-776F-D1A6-6B9067D9BFA3}"/>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The sources of feedback on experience</a:t>
            </a:r>
          </a:p>
        </p:txBody>
      </p:sp>
      <p:sp>
        <p:nvSpPr>
          <p:cNvPr id="3" name="Content Placeholder 2">
            <a:extLst>
              <a:ext uri="{FF2B5EF4-FFF2-40B4-BE49-F238E27FC236}">
                <a16:creationId xmlns:a16="http://schemas.microsoft.com/office/drawing/2014/main" id="{8FAECAAF-D9BF-91D5-75A2-61825B2A37D2}"/>
              </a:ext>
            </a:extLst>
          </p:cNvPr>
          <p:cNvSpPr>
            <a:spLocks noGrp="1"/>
          </p:cNvSpPr>
          <p:nvPr>
            <p:ph idx="1"/>
          </p:nvPr>
        </p:nvSpPr>
        <p:spPr>
          <a:xfrm>
            <a:off x="393700" y="1037211"/>
            <a:ext cx="8386234" cy="3631223"/>
          </a:xfrm>
        </p:spPr>
        <p:txBody>
          <a:bodyPr>
            <a:noAutofit/>
          </a:bodyPr>
          <a:lstStyle/>
          <a:p>
            <a:pPr marL="0" indent="0">
              <a:buNone/>
            </a:pPr>
            <a:r>
              <a:rPr lang="en-GB" sz="2000" dirty="0">
                <a:latin typeface="Bierstadt" panose="020B0004020202020204" pitchFamily="34" charset="0"/>
              </a:rPr>
              <a:t>The review took in a range of comments from multiple different sources, including: </a:t>
            </a:r>
          </a:p>
          <a:p>
            <a:r>
              <a:rPr lang="en-GB" sz="2000" dirty="0">
                <a:latin typeface="Bierstadt" panose="020B0004020202020204" pitchFamily="34" charset="0"/>
              </a:rPr>
              <a:t>Via the dedicated webpages (microsite), web form or via the clinical case reviews.</a:t>
            </a:r>
          </a:p>
          <a:p>
            <a:r>
              <a:rPr lang="en-GB" sz="2000" dirty="0">
                <a:latin typeface="Bierstadt" panose="020B0004020202020204" pitchFamily="34" charset="0"/>
              </a:rPr>
              <a:t>Comments received via the self-referral process.</a:t>
            </a:r>
          </a:p>
          <a:p>
            <a:r>
              <a:rPr lang="en-GB" sz="2000" dirty="0">
                <a:latin typeface="Bierstadt" panose="020B0004020202020204" pitchFamily="34" charset="0"/>
              </a:rPr>
              <a:t>Comments and feedback directly via the case review process. </a:t>
            </a:r>
          </a:p>
          <a:p>
            <a:r>
              <a:rPr lang="en-GB" sz="2000" dirty="0">
                <a:latin typeface="Bierstadt" panose="020B0004020202020204" pitchFamily="34" charset="0"/>
              </a:rPr>
              <a:t>515 women and families who provided their experiences to Llais as part of their Maternity Services Insights Report (May 2025).</a:t>
            </a:r>
          </a:p>
          <a:p>
            <a:r>
              <a:rPr lang="en-GB" sz="2000" dirty="0">
                <a:latin typeface="Bierstadt" panose="020B0004020202020204" pitchFamily="34" charset="0"/>
              </a:rPr>
              <a:t>Feedback and responses under the banner of the Maternity Voices Partnership Programme.</a:t>
            </a:r>
          </a:p>
          <a:p>
            <a:r>
              <a:rPr lang="en-GB" sz="2000" dirty="0">
                <a:latin typeface="Bierstadt" panose="020B0004020202020204" pitchFamily="34" charset="0"/>
              </a:rPr>
              <a:t>Comments and complaints provided directly to the Health Board.</a:t>
            </a:r>
          </a:p>
          <a:p>
            <a:r>
              <a:rPr lang="en-GB" sz="2000" dirty="0">
                <a:latin typeface="Bierstadt" panose="020B0004020202020204" pitchFamily="34" charset="0"/>
              </a:rPr>
              <a:t>Webinars, focus groups and community outreach activities (such as attendance at shopping centres).</a:t>
            </a:r>
          </a:p>
          <a:p>
            <a:pPr marL="0" indent="0">
              <a:buNone/>
            </a:pPr>
            <a:r>
              <a:rPr lang="en-GB" sz="2000" dirty="0">
                <a:latin typeface="Bierstadt" panose="020B0004020202020204" pitchFamily="34" charset="0"/>
              </a:rPr>
              <a:t>In total 1,430 </a:t>
            </a:r>
            <a:r>
              <a:rPr lang="en-GB" sz="2000" i="1" dirty="0">
                <a:latin typeface="Bierstadt" panose="020B0004020202020204" pitchFamily="34" charset="0"/>
              </a:rPr>
              <a:t>comments</a:t>
            </a:r>
            <a:r>
              <a:rPr lang="en-GB" sz="2000" dirty="0">
                <a:latin typeface="Bierstadt" panose="020B0004020202020204" pitchFamily="34" charset="0"/>
              </a:rPr>
              <a:t> were analysed from multiple sources via an analysis tool called </a:t>
            </a:r>
            <a:r>
              <a:rPr lang="en-GB" sz="2000" dirty="0" err="1">
                <a:latin typeface="Bierstadt" panose="020B0004020202020204" pitchFamily="34" charset="0"/>
              </a:rPr>
              <a:t>NvIVO</a:t>
            </a:r>
            <a:r>
              <a:rPr lang="en-GB" sz="2000" dirty="0">
                <a:latin typeface="Bierstadt" panose="020B0004020202020204" pitchFamily="34" charset="0"/>
              </a:rPr>
              <a:t> ™. </a:t>
            </a:r>
          </a:p>
          <a:p>
            <a:endParaRPr lang="en-GB" sz="2000" dirty="0"/>
          </a:p>
          <a:p>
            <a:endParaRPr lang="en-GB" sz="2000" dirty="0">
              <a:latin typeface="Bierstadt" panose="020B0004020202020204" pitchFamily="34" charset="0"/>
            </a:endParaRP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D27601B4-26F3-4981-967B-DAA545307050}"/>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B6AC6BA2-C04D-7449-8F1F-A3B9D7DAD424}"/>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6826366D-2AD6-B56C-64D3-07416A45FCB9}"/>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8649FB00-80EF-2B8D-B6C7-74FA4CCCB6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1886574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C0099"/>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B8132CF-94DF-D1E2-8E32-2B88DCB76B00}"/>
              </a:ext>
            </a:extLst>
          </p:cNvPr>
          <p:cNvSpPr txBox="1"/>
          <p:nvPr/>
        </p:nvSpPr>
        <p:spPr>
          <a:xfrm>
            <a:off x="1227667" y="2810933"/>
            <a:ext cx="5689600" cy="769441"/>
          </a:xfrm>
          <a:prstGeom prst="rect">
            <a:avLst/>
          </a:prstGeom>
          <a:noFill/>
        </p:spPr>
        <p:txBody>
          <a:bodyPr wrap="square" rtlCol="0">
            <a:spAutoFit/>
          </a:bodyPr>
          <a:lstStyle/>
          <a:p>
            <a:r>
              <a:rPr lang="en-GB" sz="4400" dirty="0">
                <a:solidFill>
                  <a:schemeClr val="bg1"/>
                </a:solidFill>
                <a:latin typeface="Bierstadt" panose="020B0004020202020204" pitchFamily="34" charset="0"/>
              </a:rPr>
              <a:t>Key findings</a:t>
            </a:r>
          </a:p>
        </p:txBody>
      </p:sp>
    </p:spTree>
    <p:extLst>
      <p:ext uri="{BB962C8B-B14F-4D97-AF65-F5344CB8AC3E}">
        <p14:creationId xmlns:p14="http://schemas.microsoft.com/office/powerpoint/2010/main" val="2895778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F1DF2E-4760-50A9-2E31-C81CB924AE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90E94F-25B9-A467-6BA9-ED3E97BB8908}"/>
              </a:ext>
            </a:extLst>
          </p:cNvPr>
          <p:cNvSpPr>
            <a:spLocks noGrp="1"/>
          </p:cNvSpPr>
          <p:nvPr>
            <p:ph type="title"/>
          </p:nvPr>
        </p:nvSpPr>
        <p:spPr>
          <a:xfrm>
            <a:off x="393700" y="584200"/>
            <a:ext cx="7886700" cy="585097"/>
          </a:xfrm>
        </p:spPr>
        <p:txBody>
          <a:bodyPr anchor="t">
            <a:normAutofit/>
          </a:bodyPr>
          <a:lstStyle/>
          <a:p>
            <a:r>
              <a:rPr lang="en-GB" sz="2800" dirty="0">
                <a:solidFill>
                  <a:srgbClr val="CC0099"/>
                </a:solidFill>
                <a:latin typeface="Bierstadt" panose="020B0004020202020204" pitchFamily="34" charset="0"/>
              </a:rPr>
              <a:t>Family engagement</a:t>
            </a:r>
          </a:p>
        </p:txBody>
      </p:sp>
      <p:sp>
        <p:nvSpPr>
          <p:cNvPr id="3" name="Content Placeholder 2">
            <a:extLst>
              <a:ext uri="{FF2B5EF4-FFF2-40B4-BE49-F238E27FC236}">
                <a16:creationId xmlns:a16="http://schemas.microsoft.com/office/drawing/2014/main" id="{33A86869-8DFC-8628-0CA0-C0296750AA78}"/>
              </a:ext>
            </a:extLst>
          </p:cNvPr>
          <p:cNvSpPr>
            <a:spLocks noGrp="1"/>
          </p:cNvSpPr>
          <p:nvPr>
            <p:ph idx="1"/>
          </p:nvPr>
        </p:nvSpPr>
        <p:spPr>
          <a:xfrm>
            <a:off x="452967" y="1088011"/>
            <a:ext cx="4216400" cy="3631223"/>
          </a:xfrm>
        </p:spPr>
        <p:txBody>
          <a:bodyPr>
            <a:noAutofit/>
          </a:bodyPr>
          <a:lstStyle/>
          <a:p>
            <a:pPr marL="0" indent="0">
              <a:buNone/>
            </a:pPr>
            <a:r>
              <a:rPr lang="en-GB" sz="2000" dirty="0">
                <a:latin typeface="Bierstadt" panose="020B0004020202020204" pitchFamily="34" charset="0"/>
              </a:rPr>
              <a:t>Whilst many women report a mostly positive experience of pregnancy and birth -</a:t>
            </a:r>
          </a:p>
          <a:p>
            <a:r>
              <a:rPr lang="en-GB" sz="2000" dirty="0">
                <a:latin typeface="Bierstadt" panose="020B0004020202020204" pitchFamily="34" charset="0"/>
              </a:rPr>
              <a:t>Pre 2024 -25 some women report poor experience. Some go further and describe examples of severe birth trauma. There are more recent examples of similar concerns being raised.</a:t>
            </a:r>
          </a:p>
          <a:p>
            <a:r>
              <a:rPr lang="en-GB" sz="2000" dirty="0">
                <a:latin typeface="Bierstadt" panose="020B0004020202020204" pitchFamily="34" charset="0"/>
              </a:rPr>
              <a:t>Concerns relate to  communication and advice; trauma and fear; feeling ignored; compassion and care; informed decision-making; access to care; and birth partner and separation were the key themes emerging.</a:t>
            </a:r>
          </a:p>
          <a:p>
            <a:endParaRPr lang="en-GB" sz="2000" dirty="0">
              <a:latin typeface="Bierstadt" panose="020B0004020202020204" pitchFamily="34" charset="0"/>
            </a:endParaRP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FC4D39E4-E69E-0D75-D95E-6DA406DF0C4F}"/>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0212857E-BC5B-AD37-89F1-F3CE788A9AA2}"/>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5DE23F0E-4115-709B-F248-4EC87B7A5E68}"/>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1DFDBBF4-877F-6C6F-AC77-E0B6722D50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graphicFrame>
        <p:nvGraphicFramePr>
          <p:cNvPr id="9" name="Diagram 8">
            <a:extLst>
              <a:ext uri="{FF2B5EF4-FFF2-40B4-BE49-F238E27FC236}">
                <a16:creationId xmlns:a16="http://schemas.microsoft.com/office/drawing/2014/main" id="{9A00C379-8841-1A67-FEEF-2ED890581DF6}"/>
              </a:ext>
            </a:extLst>
          </p:cNvPr>
          <p:cNvGraphicFramePr/>
          <p:nvPr>
            <p:extLst>
              <p:ext uri="{D42A27DB-BD31-4B8C-83A1-F6EECF244321}">
                <p14:modId xmlns:p14="http://schemas.microsoft.com/office/powerpoint/2010/main" val="3216377528"/>
              </p:ext>
            </p:extLst>
          </p:nvPr>
        </p:nvGraphicFramePr>
        <p:xfrm>
          <a:off x="4428068" y="1295400"/>
          <a:ext cx="4571200" cy="416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35032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D264E1-23A5-618A-DE70-52349FF940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3AC412-604B-41DE-42E2-9A13E3B5B5FC}"/>
              </a:ext>
            </a:extLst>
          </p:cNvPr>
          <p:cNvSpPr>
            <a:spLocks noGrp="1"/>
          </p:cNvSpPr>
          <p:nvPr>
            <p:ph type="title"/>
          </p:nvPr>
        </p:nvSpPr>
        <p:spPr>
          <a:xfrm>
            <a:off x="393700" y="584200"/>
            <a:ext cx="7886700" cy="585097"/>
          </a:xfrm>
        </p:spPr>
        <p:txBody>
          <a:bodyPr anchor="t">
            <a:normAutofit/>
          </a:bodyPr>
          <a:lstStyle/>
          <a:p>
            <a:r>
              <a:rPr lang="en-GB" sz="2800" dirty="0">
                <a:solidFill>
                  <a:srgbClr val="92D050"/>
                </a:solidFill>
                <a:latin typeface="Bierstadt" panose="020B0004020202020204" pitchFamily="34" charset="0"/>
              </a:rPr>
              <a:t>Family engagement – changes already made</a:t>
            </a:r>
          </a:p>
        </p:txBody>
      </p:sp>
      <p:sp>
        <p:nvSpPr>
          <p:cNvPr id="3" name="Content Placeholder 2">
            <a:extLst>
              <a:ext uri="{FF2B5EF4-FFF2-40B4-BE49-F238E27FC236}">
                <a16:creationId xmlns:a16="http://schemas.microsoft.com/office/drawing/2014/main" id="{42660F41-4D7C-92A7-375F-684456B9ED6E}"/>
              </a:ext>
            </a:extLst>
          </p:cNvPr>
          <p:cNvSpPr>
            <a:spLocks noGrp="1"/>
          </p:cNvSpPr>
          <p:nvPr>
            <p:ph idx="1"/>
          </p:nvPr>
        </p:nvSpPr>
        <p:spPr>
          <a:xfrm>
            <a:off x="467783" y="1169297"/>
            <a:ext cx="8208433" cy="3631223"/>
          </a:xfrm>
        </p:spPr>
        <p:txBody>
          <a:bodyPr>
            <a:noAutofit/>
          </a:bodyPr>
          <a:lstStyle/>
          <a:p>
            <a:r>
              <a:rPr lang="en-GB" sz="2000" dirty="0">
                <a:latin typeface="Bierstadt" panose="020B0004020202020204" pitchFamily="34" charset="0"/>
              </a:rPr>
              <a:t>A range of senior leadership appointments were made in 2024/ 25, which include a new Chair, Chief Executive, Chief Nurse, and Director of Midwifery.</a:t>
            </a:r>
          </a:p>
          <a:p>
            <a:r>
              <a:rPr lang="en-GB" sz="2000" dirty="0">
                <a:latin typeface="Bierstadt" panose="020B0004020202020204" pitchFamily="34" charset="0"/>
              </a:rPr>
              <a:t>Directorate of Insight, Communications and Engagement team (DICE) which seeks to ensure that feedback from families and communities is collated, understood, and fed into the consideration of service delivery. </a:t>
            </a:r>
          </a:p>
          <a:p>
            <a:r>
              <a:rPr lang="en-GB" sz="2000" dirty="0">
                <a:latin typeface="Bierstadt" panose="020B0004020202020204" pitchFamily="34" charset="0"/>
              </a:rPr>
              <a:t>Maternity Voices Partnership. and a family and friends survey, significant limitations identified.</a:t>
            </a:r>
          </a:p>
          <a:p>
            <a:r>
              <a:rPr lang="en-GB" sz="2000" dirty="0">
                <a:latin typeface="Bierstadt" panose="020B0004020202020204" pitchFamily="34" charset="0"/>
              </a:rPr>
              <a:t>The Chief Executive has made two public statements which include acknowledgement of concerns, an unreserved apology to those who have experienced poor care, and a commitment to act to address concerns.</a:t>
            </a:r>
          </a:p>
          <a:p>
            <a:r>
              <a:rPr lang="en-GB" sz="2000" dirty="0">
                <a:latin typeface="Bierstadt" panose="020B0004020202020204" pitchFamily="34" charset="0"/>
              </a:rPr>
              <a:t> The Chair and the Chief Executive have met a small number of families affected to hear first-hand their experience and its impact. This needs to be continued.</a:t>
            </a:r>
          </a:p>
          <a:p>
            <a:endParaRPr lang="en-GB" sz="2000" dirty="0"/>
          </a:p>
          <a:p>
            <a:endParaRPr lang="en-GB" sz="2000" dirty="0">
              <a:latin typeface="Bierstadt" panose="020B0004020202020204" pitchFamily="34" charset="0"/>
            </a:endParaRPr>
          </a:p>
          <a:p>
            <a:endParaRPr lang="en-GB" sz="2000" dirty="0">
              <a:latin typeface="Bierstadt" panose="020B000402020202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D7B5EB1C-815C-3322-245A-FC1A7A957048}"/>
              </a:ext>
            </a:extLst>
          </p:cNvPr>
          <p:cNvGrpSpPr/>
          <p:nvPr/>
        </p:nvGrpSpPr>
        <p:grpSpPr>
          <a:xfrm>
            <a:off x="0" y="6273799"/>
            <a:ext cx="9144000" cy="585097"/>
            <a:chOff x="0" y="1871082"/>
            <a:chExt cx="9906000" cy="640978"/>
          </a:xfrm>
        </p:grpSpPr>
        <p:sp>
          <p:nvSpPr>
            <p:cNvPr id="5" name="Rectangle 4">
              <a:extLst>
                <a:ext uri="{FF2B5EF4-FFF2-40B4-BE49-F238E27FC236}">
                  <a16:creationId xmlns:a16="http://schemas.microsoft.com/office/drawing/2014/main" id="{A2D5DB1E-F59E-2139-E437-90A394B36B7C}"/>
                </a:ext>
              </a:extLst>
            </p:cNvPr>
            <p:cNvSpPr/>
            <p:nvPr/>
          </p:nvSpPr>
          <p:spPr>
            <a:xfrm>
              <a:off x="0" y="1871082"/>
              <a:ext cx="9906000" cy="640977"/>
            </a:xfrm>
            <a:prstGeom prst="rect">
              <a:avLst/>
            </a:prstGeom>
            <a:solidFill>
              <a:srgbClr val="D41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Input 5">
              <a:extLst>
                <a:ext uri="{FF2B5EF4-FFF2-40B4-BE49-F238E27FC236}">
                  <a16:creationId xmlns:a16="http://schemas.microsoft.com/office/drawing/2014/main" id="{C8581625-6AFC-A79C-A2F0-8115D907B7F9}"/>
                </a:ext>
              </a:extLst>
            </p:cNvPr>
            <p:cNvSpPr/>
            <p:nvPr/>
          </p:nvSpPr>
          <p:spPr>
            <a:xfrm>
              <a:off x="0" y="1871082"/>
              <a:ext cx="9906000" cy="640978"/>
            </a:xfrm>
            <a:prstGeom prst="flowChartManualInp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pic>
          <p:nvPicPr>
            <p:cNvPr id="7" name="Picture 6" descr="A blue background with white text&#10;&#10;Description automatically generated">
              <a:extLst>
                <a:ext uri="{FF2B5EF4-FFF2-40B4-BE49-F238E27FC236}">
                  <a16:creationId xmlns:a16="http://schemas.microsoft.com/office/drawing/2014/main" id="{3118ADE2-DE0E-9A1B-6FB2-C0F52B7DAF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5113" y="1910905"/>
              <a:ext cx="864093" cy="561331"/>
            </a:xfrm>
            <a:prstGeom prst="rect">
              <a:avLst/>
            </a:prstGeom>
          </p:spPr>
        </p:pic>
      </p:grpSp>
    </p:spTree>
    <p:extLst>
      <p:ext uri="{BB962C8B-B14F-4D97-AF65-F5344CB8AC3E}">
        <p14:creationId xmlns:p14="http://schemas.microsoft.com/office/powerpoint/2010/main" val="3124521776"/>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4" ma:contentTypeDescription="Create a new document." ma:contentTypeScope="" ma:versionID="188ece224c26576a60e2f56fb3fcd16f">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5e40defdafd741692f75719b5bdf3553"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547C56CB-53CD-4BF9-86AD-D04DE1A01D08}"/>
</file>

<file path=customXml/itemProps2.xml><?xml version="1.0" encoding="utf-8"?>
<ds:datastoreItem xmlns:ds="http://schemas.openxmlformats.org/officeDocument/2006/customXml" ds:itemID="{F1199668-5149-4A95-B8F7-EA89AC339FA7}"/>
</file>

<file path=customXml/itemProps3.xml><?xml version="1.0" encoding="utf-8"?>
<ds:datastoreItem xmlns:ds="http://schemas.openxmlformats.org/officeDocument/2006/customXml" ds:itemID="{934E2CEF-798D-4EFD-A431-A3295B0392EC}"/>
</file>

<file path=docProps/app.xml><?xml version="1.0" encoding="utf-8"?>
<Properties xmlns="http://schemas.openxmlformats.org/officeDocument/2006/extended-properties" xmlns:vt="http://schemas.openxmlformats.org/officeDocument/2006/docPropsVTypes">
  <Template>Office 2013 - 2022 Theme</Template>
  <TotalTime>3207</TotalTime>
  <Words>2739</Words>
  <Application>Microsoft Office PowerPoint</Application>
  <PresentationFormat>On-screen Show (4:3)</PresentationFormat>
  <Paragraphs>191</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Aptos</vt:lpstr>
      <vt:lpstr>Arial</vt:lpstr>
      <vt:lpstr>Bierstadt</vt:lpstr>
      <vt:lpstr>Calibri</vt:lpstr>
      <vt:lpstr>Calibri Light</vt:lpstr>
      <vt:lpstr>Office 2013 - 2022 Theme</vt:lpstr>
      <vt:lpstr>PowerPoint Presentation</vt:lpstr>
      <vt:lpstr>This report deals with difficult subjects relating to maternity, childbirth, trauma and emotional distress </vt:lpstr>
      <vt:lpstr>Background to the commissioning of this report </vt:lpstr>
      <vt:lpstr>The core components of this report</vt:lpstr>
      <vt:lpstr>Family engagement and outreach</vt:lpstr>
      <vt:lpstr>The sources of feedback on experience</vt:lpstr>
      <vt:lpstr>PowerPoint Presentation</vt:lpstr>
      <vt:lpstr>Family engagement</vt:lpstr>
      <vt:lpstr>Family engagement – changes already made</vt:lpstr>
      <vt:lpstr>The clinical review process</vt:lpstr>
      <vt:lpstr>Clinical review – key findings</vt:lpstr>
      <vt:lpstr>Clinical review – changes already made</vt:lpstr>
      <vt:lpstr>Leadership and staffing – key findings</vt:lpstr>
      <vt:lpstr>Leadership and staffing – changes already made</vt:lpstr>
      <vt:lpstr>Governance – key findings</vt:lpstr>
      <vt:lpstr>Governance – changes already made</vt:lpstr>
      <vt:lpstr>Level of Confidence in services today – what is currently in place</vt:lpstr>
      <vt:lpstr>PowerPoint Presentation</vt:lpstr>
      <vt:lpstr>Priority recommendations – Health Board</vt:lpstr>
      <vt:lpstr>Priority recommendations – Health Board</vt:lpstr>
      <vt:lpstr>Priority recommendations – Health Board</vt:lpstr>
      <vt:lpstr>Considerations  for Welsh Government </vt:lpstr>
      <vt:lpstr>Considerations for Welsh Government</vt:lpstr>
      <vt:lpstr>PowerPoint Presentation</vt:lpstr>
      <vt:lpstr>Restorative Justice - Improving compassionate care and response to harm  </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Denise Chaffer</dc:creator>
  <cp:lastModifiedBy>Denise Chaffer</cp:lastModifiedBy>
  <cp:revision>9</cp:revision>
  <dcterms:created xsi:type="dcterms:W3CDTF">2025-06-09T08:54:55Z</dcterms:created>
  <dcterms:modified xsi:type="dcterms:W3CDTF">2025-07-14T17:34:39Z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