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61" r:id="rId4"/>
    <p:sldId id="264" r:id="rId5"/>
    <p:sldId id="262" r:id="rId6"/>
    <p:sldId id="267" r:id="rId7"/>
    <p:sldId id="269" r:id="rId8"/>
    <p:sldId id="265" r:id="rId9"/>
    <p:sldId id="271" r:id="rId10"/>
    <p:sldId id="273" r:id="rId11"/>
    <p:sldId id="276" r:id="rId12"/>
    <p:sldId id="274" r:id="rId13"/>
    <p:sldId id="278" r:id="rId14"/>
  </p:sldIdLst>
  <p:sldSz cx="12192000" cy="6858000"/>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7" d="100"/>
          <a:sy n="107" d="100"/>
        </p:scale>
        <p:origin x="696"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9DC4B575-A5A2-4C00-B4D2-C60098018B85}" type="datetimeFigureOut">
              <a:rPr lang="en-GB" smtClean="0"/>
              <a:t>17/07/2024</a:t>
            </a:fld>
            <a:endParaRPr lang="en-GB"/>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4CC3EB76-E9AB-4691-832F-C65AA68FCC43}" type="slidenum">
              <a:rPr lang="en-GB" smtClean="0"/>
              <a:t>‹#›</a:t>
            </a:fld>
            <a:endParaRPr lang="en-GB"/>
          </a:p>
        </p:txBody>
      </p:sp>
    </p:spTree>
    <p:extLst>
      <p:ext uri="{BB962C8B-B14F-4D97-AF65-F5344CB8AC3E}">
        <p14:creationId xmlns:p14="http://schemas.microsoft.com/office/powerpoint/2010/main" val="2959082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C3EB76-E9AB-4691-832F-C65AA68FCC43}" type="slidenum">
              <a:rPr lang="en-GB" smtClean="0"/>
              <a:t>1</a:t>
            </a:fld>
            <a:endParaRPr lang="en-GB"/>
          </a:p>
        </p:txBody>
      </p:sp>
    </p:spTree>
    <p:extLst>
      <p:ext uri="{BB962C8B-B14F-4D97-AF65-F5344CB8AC3E}">
        <p14:creationId xmlns:p14="http://schemas.microsoft.com/office/powerpoint/2010/main" val="997446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Four months post-injury she was ready for discharge home,</a:t>
            </a:r>
            <a:r>
              <a:rPr lang="en-GB" baseline="0" dirty="0"/>
              <a:t> with only small scattered areas left to heal.</a:t>
            </a:r>
            <a:endParaRPr lang="en-GB" dirty="0"/>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10</a:t>
            </a:fld>
            <a:endParaRPr lang="en-GB"/>
          </a:p>
        </p:txBody>
      </p:sp>
    </p:spTree>
    <p:extLst>
      <p:ext uri="{BB962C8B-B14F-4D97-AF65-F5344CB8AC3E}">
        <p14:creationId xmlns:p14="http://schemas.microsoft.com/office/powerpoint/2010/main" val="3395279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Scar management</a:t>
            </a:r>
          </a:p>
          <a:p>
            <a:pPr lvl="1"/>
            <a:r>
              <a:rPr lang="en-GB" dirty="0"/>
              <a:t>Elbow splint, anti-claw splints, night splint, scar massage, compression garments, itch management, skin camouflage, micro-needling</a:t>
            </a:r>
          </a:p>
          <a:p>
            <a:r>
              <a:rPr lang="en-GB" dirty="0"/>
              <a:t>Referral to Dan’s Fund for Burns</a:t>
            </a:r>
          </a:p>
          <a:p>
            <a:pPr lvl="1"/>
            <a:r>
              <a:rPr lang="en-GB" dirty="0"/>
              <a:t>Grant for home exercise equipment</a:t>
            </a:r>
          </a:p>
          <a:p>
            <a:pPr lvl="1"/>
            <a:r>
              <a:rPr lang="en-GB" dirty="0"/>
              <a:t>Private audiology appointment and provision of hearing aids – work reintegration</a:t>
            </a:r>
          </a:p>
          <a:p>
            <a:r>
              <a:rPr lang="en-GB" dirty="0"/>
              <a:t>DFFB Adult Burn Support Network</a:t>
            </a:r>
          </a:p>
          <a:p>
            <a:r>
              <a:rPr lang="en-GB" dirty="0"/>
              <a:t>Signposted to Katie Piper Foundation</a:t>
            </a:r>
          </a:p>
          <a:p>
            <a:r>
              <a:rPr lang="en-GB" dirty="0"/>
              <a:t>Micro-needling</a:t>
            </a:r>
            <a:r>
              <a:rPr lang="en-GB" baseline="0" dirty="0"/>
              <a:t> at point of scar maturation</a:t>
            </a:r>
            <a:r>
              <a:rPr lang="en-GB" dirty="0"/>
              <a:t>  </a:t>
            </a:r>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11</a:t>
            </a:fld>
            <a:endParaRPr lang="en-GB"/>
          </a:p>
        </p:txBody>
      </p:sp>
    </p:spTree>
    <p:extLst>
      <p:ext uri="{BB962C8B-B14F-4D97-AF65-F5344CB8AC3E}">
        <p14:creationId xmlns:p14="http://schemas.microsoft.com/office/powerpoint/2010/main" val="2711357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C3EB76-E9AB-4691-832F-C65AA68FCC43}" type="slidenum">
              <a:rPr lang="en-GB" smtClean="0"/>
              <a:t>12</a:t>
            </a:fld>
            <a:endParaRPr lang="en-GB"/>
          </a:p>
        </p:txBody>
      </p:sp>
    </p:spTree>
    <p:extLst>
      <p:ext uri="{BB962C8B-B14F-4D97-AF65-F5344CB8AC3E}">
        <p14:creationId xmlns:p14="http://schemas.microsoft.com/office/powerpoint/2010/main" val="82240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Re-building their home, and their lives. Both back in work and boys in school. Burns rehab will be ongoing for many years – several</a:t>
            </a:r>
            <a:r>
              <a:rPr lang="en-GB" baseline="0" dirty="0"/>
              <a:t> surgical procedures still to come. </a:t>
            </a:r>
            <a:endParaRPr lang="en-GB" dirty="0"/>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13</a:t>
            </a:fld>
            <a:endParaRPr lang="en-GB"/>
          </a:p>
        </p:txBody>
      </p:sp>
    </p:spTree>
    <p:extLst>
      <p:ext uri="{BB962C8B-B14F-4D97-AF65-F5344CB8AC3E}">
        <p14:creationId xmlns:p14="http://schemas.microsoft.com/office/powerpoint/2010/main" val="13316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I’m going to present a patient journey through the Regional Burns Centre. We are currently waiting for a patient story to be completed so that we can add her experiences and thoughts.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 the 4</a:t>
            </a:r>
            <a:r>
              <a:rPr lang="en-GB" sz="1200" kern="1200" baseline="30000" dirty="0">
                <a:solidFill>
                  <a:schemeClr val="tx1"/>
                </a:solidFill>
                <a:effectLst/>
                <a:latin typeface="+mn-lt"/>
                <a:ea typeface="+mn-ea"/>
                <a:cs typeface="+mn-cs"/>
              </a:rPr>
              <a:t>th</a:t>
            </a:r>
            <a:r>
              <a:rPr lang="en-GB" sz="1200" kern="1200" dirty="0">
                <a:solidFill>
                  <a:schemeClr val="tx1"/>
                </a:solidFill>
                <a:effectLst/>
                <a:latin typeface="+mn-lt"/>
                <a:ea typeface="+mn-ea"/>
                <a:cs typeface="+mn-cs"/>
              </a:rPr>
              <a:t> of June 2020 our patients, a 31 year old mother and her two sons aged 5 and 2 had enjoyed a morning at the beach in the middle of the summer heatwave. When they arrived home mum thought she could smell gas, so she put the children down on the sofa at the front of the house and went to the kitchen at the back of the house to investigate. Shortly afterwards, a huge explosion reduced the house to rubble with the three of them inside. Mum was blown across the kitchen and ended up under the large fridge and although this caused her to sustain a pneumothorax it protected her from falling </a:t>
            </a:r>
            <a:r>
              <a:rPr lang="en-GB" sz="1200" kern="1200" dirty="0" err="1">
                <a:solidFill>
                  <a:schemeClr val="tx1"/>
                </a:solidFill>
                <a:effectLst/>
                <a:latin typeface="+mn-lt"/>
                <a:ea typeface="+mn-ea"/>
                <a:cs typeface="+mn-cs"/>
              </a:rPr>
              <a:t>debri</a:t>
            </a:r>
            <a:r>
              <a:rPr lang="en-GB" sz="1200" kern="1200" dirty="0">
                <a:solidFill>
                  <a:schemeClr val="tx1"/>
                </a:solidFill>
                <a:effectLst/>
                <a:latin typeface="+mn-lt"/>
                <a:ea typeface="+mn-ea"/>
                <a:cs typeface="+mn-cs"/>
              </a:rPr>
              <a:t> and more serious injury, amazingly , all three were rescued from the rubble by neighbours, and they all survived. Both the boys sustained around 25% burns, and were airlifted Bristol Children’s Hospital accompanied by their dad and his family. Their mum, our patient, was brought to us as the Centre for adult major burns, accompanied by her parents. Having to separate the families at a time of such high distress was extremely upsetting for all involved, as you can imagine.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was also a time of COVID and we were getting to grips with all of that and what it meant for families visiting.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endParaRPr lang="en-GB" dirty="0"/>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2</a:t>
            </a:fld>
            <a:endParaRPr lang="en-GB"/>
          </a:p>
        </p:txBody>
      </p:sp>
    </p:spTree>
    <p:extLst>
      <p:ext uri="{BB962C8B-B14F-4D97-AF65-F5344CB8AC3E}">
        <p14:creationId xmlns:p14="http://schemas.microsoft.com/office/powerpoint/2010/main" val="598991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C3EB76-E9AB-4691-832F-C65AA68FCC43}" type="slidenum">
              <a:rPr lang="en-GB" smtClean="0"/>
              <a:t>3</a:t>
            </a:fld>
            <a:endParaRPr lang="en-GB"/>
          </a:p>
        </p:txBody>
      </p:sp>
    </p:spTree>
    <p:extLst>
      <p:ext uri="{BB962C8B-B14F-4D97-AF65-F5344CB8AC3E}">
        <p14:creationId xmlns:p14="http://schemas.microsoft.com/office/powerpoint/2010/main" val="3597538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She sustained a 72% burn injury, which was initially assessed to be largely partial thickness and it was thought that the wounds would mostly heal with conservative management. During explosion, she also sustained fractured ribs, a </a:t>
            </a:r>
            <a:r>
              <a:rPr lang="en-GB" sz="1200" kern="1200" dirty="0" err="1">
                <a:solidFill>
                  <a:schemeClr val="tx1"/>
                </a:solidFill>
                <a:effectLst/>
                <a:latin typeface="+mn-lt"/>
                <a:ea typeface="+mn-ea"/>
                <a:cs typeface="+mn-cs"/>
              </a:rPr>
              <a:t>haemo</a:t>
            </a:r>
            <a:r>
              <a:rPr lang="en-GB" sz="1200" kern="1200" dirty="0">
                <a:solidFill>
                  <a:schemeClr val="tx1"/>
                </a:solidFill>
                <a:effectLst/>
                <a:latin typeface="+mn-lt"/>
                <a:ea typeface="+mn-ea"/>
                <a:cs typeface="+mn-cs"/>
              </a:rPr>
              <a:t>-pneumothorax, and perforated eardrums.</a:t>
            </a:r>
          </a:p>
          <a:p>
            <a:r>
              <a:rPr lang="en-GB" sz="1200" kern="1200" dirty="0">
                <a:solidFill>
                  <a:schemeClr val="tx1"/>
                </a:solidFill>
                <a:effectLst/>
                <a:latin typeface="+mn-lt"/>
                <a:ea typeface="+mn-ea"/>
                <a:cs typeface="+mn-cs"/>
              </a:rPr>
              <a:t>Unfortunately, due to the nature of the blast injury, over the following few days she developed burn wound infection and multi organ failure, and it was feared that she may not survive her injuries. Her family were called in to say their farewells the same day that the children went to theatre in Bristol for skin grafting, so again, the family being split was highly distressing. The patient’s partner had to be blue-lighted by police from Bristol to see her, but fortunately, she stabilised and he was able to return to Bristol to be with the children. The psychological impact of this on the entire family was enormous.</a:t>
            </a:r>
          </a:p>
          <a:p>
            <a:r>
              <a:rPr lang="en-GB" sz="1200" kern="1200" dirty="0">
                <a:solidFill>
                  <a:schemeClr val="tx1"/>
                </a:solidFill>
                <a:effectLst/>
                <a:latin typeface="+mn-lt"/>
                <a:ea typeface="+mn-ea"/>
                <a:cs typeface="+mn-cs"/>
              </a:rPr>
              <a:t>Due to the wound infection and the criticality of her condition, the depth of the burn deepened and 60% of the area needed to be grafted.</a:t>
            </a:r>
          </a:p>
          <a:p>
            <a:r>
              <a:rPr lang="en-GB" sz="1200" kern="1200" dirty="0">
                <a:solidFill>
                  <a:schemeClr val="tx1"/>
                </a:solidFill>
                <a:effectLst/>
                <a:latin typeface="+mn-lt"/>
                <a:ea typeface="+mn-ea"/>
                <a:cs typeface="+mn-cs"/>
              </a:rPr>
              <a:t>There wasn’t enough donor site available to allow cropping for the skin grafting to take place in one sitting, so we needed to wait about 3 weeks between each grafting episode, which delays weaning from the ventilator as daily dressing changes are painful and exhausting. As areas were grafted they needed to be immobilised for 5 days, further hindering rehab. Due to the length of time she spent on ITU and the level of sedation she was on, she developed critical illness neuropathy to both upper and lower limbs. This resulted in a slower weaning progress from the ventilator.</a:t>
            </a:r>
          </a:p>
          <a:p>
            <a:r>
              <a:rPr lang="en-GB" sz="1200" kern="1200" dirty="0">
                <a:solidFill>
                  <a:schemeClr val="tx1"/>
                </a:solidFill>
                <a:effectLst/>
                <a:latin typeface="+mn-lt"/>
                <a:ea typeface="+mn-ea"/>
                <a:cs typeface="+mn-cs"/>
              </a:rPr>
              <a:t>Delirium Management:</a:t>
            </a:r>
          </a:p>
          <a:p>
            <a:pPr lvl="0"/>
            <a:r>
              <a:rPr lang="en-GB" sz="1200" kern="1200" dirty="0">
                <a:solidFill>
                  <a:schemeClr val="tx1"/>
                </a:solidFill>
                <a:effectLst/>
                <a:latin typeface="+mn-lt"/>
                <a:ea typeface="+mn-ea"/>
                <a:cs typeface="+mn-cs"/>
              </a:rPr>
              <a:t>The risk of delirium in Burns ITU is high. One of the first things we do as a team to try and minimise this is to communicate effectively with the patient, using short sentences and asking single questions. This was very difficult to achieve effectively due to </a:t>
            </a:r>
            <a:r>
              <a:rPr lang="en-GB" sz="1200" kern="1200" dirty="0" err="1">
                <a:solidFill>
                  <a:schemeClr val="tx1"/>
                </a:solidFill>
                <a:effectLst/>
                <a:latin typeface="+mn-lt"/>
                <a:ea typeface="+mn-ea"/>
                <a:cs typeface="+mn-cs"/>
              </a:rPr>
              <a:t>pt’s</a:t>
            </a:r>
            <a:r>
              <a:rPr lang="en-GB" sz="1200" kern="1200" dirty="0">
                <a:solidFill>
                  <a:schemeClr val="tx1"/>
                </a:solidFill>
                <a:effectLst/>
                <a:latin typeface="+mn-lt"/>
                <a:ea typeface="+mn-ea"/>
                <a:cs typeface="+mn-cs"/>
              </a:rPr>
              <a:t> perforated eardrums and the fact that </a:t>
            </a:r>
            <a:r>
              <a:rPr lang="en-GB" sz="1200" kern="1200" dirty="0" err="1">
                <a:solidFill>
                  <a:schemeClr val="tx1"/>
                </a:solidFill>
                <a:effectLst/>
                <a:latin typeface="+mn-lt"/>
                <a:ea typeface="+mn-ea"/>
                <a:cs typeface="+mn-cs"/>
              </a:rPr>
              <a:t>covid</a:t>
            </a:r>
            <a:r>
              <a:rPr lang="en-GB" sz="1200" kern="1200" dirty="0">
                <a:solidFill>
                  <a:schemeClr val="tx1"/>
                </a:solidFill>
                <a:effectLst/>
                <a:latin typeface="+mn-lt"/>
                <a:ea typeface="+mn-ea"/>
                <a:cs typeface="+mn-cs"/>
              </a:rPr>
              <a:t> restrictions meant all staff had to wear mask and visor making our voices more muffled. </a:t>
            </a:r>
            <a:r>
              <a:rPr lang="en-GB" sz="1200" kern="1200" dirty="0" err="1">
                <a:solidFill>
                  <a:schemeClr val="tx1"/>
                </a:solidFill>
                <a:effectLst/>
                <a:latin typeface="+mn-lt"/>
                <a:ea typeface="+mn-ea"/>
                <a:cs typeface="+mn-cs"/>
              </a:rPr>
              <a:t>Covid</a:t>
            </a:r>
            <a:r>
              <a:rPr lang="en-GB" sz="1200" kern="1200" dirty="0">
                <a:solidFill>
                  <a:schemeClr val="tx1"/>
                </a:solidFill>
                <a:effectLst/>
                <a:latin typeface="+mn-lt"/>
                <a:ea typeface="+mn-ea"/>
                <a:cs typeface="+mn-cs"/>
              </a:rPr>
              <a:t> restrictions also meant that family were unable to be present with her in her room, so we were unable to involve them in her care as we usually would.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4</a:t>
            </a:fld>
            <a:endParaRPr lang="en-GB"/>
          </a:p>
        </p:txBody>
      </p:sp>
    </p:spTree>
    <p:extLst>
      <p:ext uri="{BB962C8B-B14F-4D97-AF65-F5344CB8AC3E}">
        <p14:creationId xmlns:p14="http://schemas.microsoft.com/office/powerpoint/2010/main" val="1914389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C3EB76-E9AB-4691-832F-C65AA68FCC43}" type="slidenum">
              <a:rPr lang="en-GB" smtClean="0"/>
              <a:t>5</a:t>
            </a:fld>
            <a:endParaRPr lang="en-GB"/>
          </a:p>
        </p:txBody>
      </p:sp>
    </p:spTree>
    <p:extLst>
      <p:ext uri="{BB962C8B-B14F-4D97-AF65-F5344CB8AC3E}">
        <p14:creationId xmlns:p14="http://schemas.microsoft.com/office/powerpoint/2010/main" val="3674605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0228154-07FA-4388-912D-EBAB45F36B79}" type="slidenum">
              <a:rPr lang="en-GB" smtClean="0"/>
              <a:t>6</a:t>
            </a:fld>
            <a:endParaRPr lang="en-GB"/>
          </a:p>
        </p:txBody>
      </p:sp>
    </p:spTree>
    <p:extLst>
      <p:ext uri="{BB962C8B-B14F-4D97-AF65-F5344CB8AC3E}">
        <p14:creationId xmlns:p14="http://schemas.microsoft.com/office/powerpoint/2010/main" val="261941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So by 10 weeks post-injury she was ready to be transferred to the rehab ward </a:t>
            </a:r>
          </a:p>
          <a:p>
            <a:r>
              <a:rPr lang="en-GB" sz="1200" dirty="0"/>
              <a:t>The</a:t>
            </a:r>
            <a:r>
              <a:rPr lang="en-GB" sz="1200" baseline="0" dirty="0"/>
              <a:t> children and her partner were living locally with his parents, but were still unable to visit regularly due to </a:t>
            </a:r>
            <a:r>
              <a:rPr lang="en-GB" sz="1200" baseline="0" dirty="0" err="1"/>
              <a:t>covid</a:t>
            </a:r>
            <a:r>
              <a:rPr lang="en-GB" sz="1200" baseline="0" dirty="0"/>
              <a:t> restrictions and the fact that she had developed a multi-resistant organism.</a:t>
            </a:r>
            <a:r>
              <a:rPr lang="en-GB" sz="1200" dirty="0"/>
              <a:t> This</a:t>
            </a:r>
            <a:r>
              <a:rPr lang="en-GB" sz="1200" baseline="0" dirty="0"/>
              <a:t> also</a:t>
            </a:r>
            <a:r>
              <a:rPr lang="en-GB" sz="1200" dirty="0"/>
              <a:t> delayed wound healing, causing further pain and wound breakdown, prolonging</a:t>
            </a:r>
            <a:r>
              <a:rPr lang="en-GB" sz="1200" baseline="0" dirty="0"/>
              <a:t> her stay in hospital and limiting where we could conduct her rehabilitation. She was, however, highly motivated for rehab as she was so desperate to return home to her family. The in</a:t>
            </a:r>
            <a:r>
              <a:rPr lang="en-GB" sz="1200" dirty="0"/>
              <a:t>tensity of rehab needed</a:t>
            </a:r>
            <a:r>
              <a:rPr lang="en-GB" sz="1200" baseline="0" dirty="0"/>
              <a:t> to increase to facilitate this, and also to reduce the risk of contracture as her wounds healed and scar tissue developed.</a:t>
            </a:r>
            <a:endParaRPr lang="en-GB" sz="1200" dirty="0"/>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7</a:t>
            </a:fld>
            <a:endParaRPr lang="en-GB"/>
          </a:p>
        </p:txBody>
      </p:sp>
    </p:spTree>
    <p:extLst>
      <p:ext uri="{BB962C8B-B14F-4D97-AF65-F5344CB8AC3E}">
        <p14:creationId xmlns:p14="http://schemas.microsoft.com/office/powerpoint/2010/main" val="2782771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C3EB76-E9AB-4691-832F-C65AA68FCC43}" type="slidenum">
              <a:rPr lang="en-GB" smtClean="0"/>
              <a:t>8</a:t>
            </a:fld>
            <a:endParaRPr lang="en-GB"/>
          </a:p>
        </p:txBody>
      </p:sp>
    </p:spTree>
    <p:extLst>
      <p:ext uri="{BB962C8B-B14F-4D97-AF65-F5344CB8AC3E}">
        <p14:creationId xmlns:p14="http://schemas.microsoft.com/office/powerpoint/2010/main" val="90488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Problem 1</a:t>
            </a:r>
          </a:p>
          <a:p>
            <a:r>
              <a:rPr lang="en-GB" dirty="0"/>
              <a:t>Reduced mobility</a:t>
            </a:r>
          </a:p>
          <a:p>
            <a:r>
              <a:rPr lang="en-GB" b="1" dirty="0"/>
              <a:t>Treatment plan:</a:t>
            </a:r>
          </a:p>
          <a:p>
            <a:r>
              <a:rPr lang="en-GB" dirty="0"/>
              <a:t>Sitting</a:t>
            </a:r>
            <a:r>
              <a:rPr lang="en-GB" baseline="0" dirty="0"/>
              <a:t> out for longer periods</a:t>
            </a:r>
          </a:p>
          <a:p>
            <a:r>
              <a:rPr lang="en-GB" baseline="0" dirty="0"/>
              <a:t>Sit to stand transfer practice</a:t>
            </a:r>
          </a:p>
          <a:p>
            <a:r>
              <a:rPr lang="en-GB" baseline="0" dirty="0"/>
              <a:t>Walking</a:t>
            </a:r>
          </a:p>
          <a:p>
            <a:r>
              <a:rPr lang="en-GB" baseline="0" dirty="0"/>
              <a:t>Balance exercises</a:t>
            </a:r>
          </a:p>
          <a:p>
            <a:endParaRPr lang="en-GB" baseline="0" dirty="0"/>
          </a:p>
          <a:p>
            <a:pPr marL="0" marR="0" lvl="0" indent="0" algn="l" defTabSz="914400" rtl="0" eaLnBrk="1" fontAlgn="t" latinLnBrk="0" hangingPunct="1">
              <a:lnSpc>
                <a:spcPct val="100000"/>
              </a:lnSpc>
              <a:spcBef>
                <a:spcPts val="0"/>
              </a:spcBef>
              <a:spcAft>
                <a:spcPts val="0"/>
              </a:spcAft>
              <a:buClrTx/>
              <a:buSzTx/>
              <a:buFontTx/>
              <a:buNone/>
              <a:tabLst/>
              <a:defRPr/>
            </a:pPr>
            <a:r>
              <a:rPr lang="en-GB" sz="1200" b="1" i="0" u="none" strike="noStrike" kern="1200" dirty="0">
                <a:solidFill>
                  <a:schemeClr val="tx1"/>
                </a:solidFill>
                <a:effectLst/>
                <a:latin typeface="+mn-lt"/>
                <a:ea typeface="+mn-ea"/>
                <a:cs typeface="+mn-cs"/>
              </a:rPr>
              <a:t>Problem</a:t>
            </a:r>
            <a:r>
              <a:rPr lang="en-GB" sz="1200" b="1" i="0" u="none" strike="noStrike" kern="1200" baseline="0" dirty="0">
                <a:solidFill>
                  <a:schemeClr val="tx1"/>
                </a:solidFill>
                <a:effectLst/>
                <a:latin typeface="+mn-lt"/>
                <a:ea typeface="+mn-ea"/>
                <a:cs typeface="+mn-cs"/>
              </a:rPr>
              <a:t> 2</a:t>
            </a:r>
            <a:endParaRPr lang="en-GB" sz="1200" b="0" i="0" u="none" strike="noStrike" kern="1200" dirty="0">
              <a:solidFill>
                <a:schemeClr val="tx1"/>
              </a:solidFill>
              <a:effectLst/>
              <a:latin typeface="+mn-lt"/>
              <a:ea typeface="+mn-ea"/>
              <a:cs typeface="+mn-cs"/>
            </a:endParaRPr>
          </a:p>
          <a:p>
            <a:pPr rtl="0" eaLnBrk="1" fontAlgn="t" latinLnBrk="0" hangingPunct="1"/>
            <a:r>
              <a:rPr lang="en-GB" sz="1200" b="0" i="0" u="none" strike="noStrike" kern="1200" dirty="0">
                <a:solidFill>
                  <a:schemeClr val="tx1"/>
                </a:solidFill>
                <a:effectLst/>
                <a:latin typeface="+mn-lt"/>
                <a:ea typeface="+mn-ea"/>
                <a:cs typeface="+mn-cs"/>
              </a:rPr>
              <a:t>Reduced</a:t>
            </a:r>
            <a:r>
              <a:rPr lang="en-GB" sz="1200" b="0" i="0" u="none" strike="noStrike" kern="1200" baseline="0" dirty="0">
                <a:solidFill>
                  <a:schemeClr val="tx1"/>
                </a:solidFill>
                <a:effectLst/>
                <a:latin typeface="+mn-lt"/>
                <a:ea typeface="+mn-ea"/>
                <a:cs typeface="+mn-cs"/>
              </a:rPr>
              <a:t> s</a:t>
            </a:r>
            <a:r>
              <a:rPr lang="en-GB" sz="1200" b="0" i="0" u="none" strike="noStrike" kern="1200" dirty="0">
                <a:solidFill>
                  <a:schemeClr val="tx1"/>
                </a:solidFill>
                <a:effectLst/>
                <a:latin typeface="+mn-lt"/>
                <a:ea typeface="+mn-ea"/>
                <a:cs typeface="+mn-cs"/>
              </a:rPr>
              <a:t>trength</a:t>
            </a:r>
          </a:p>
          <a:p>
            <a:pPr rtl="0" eaLnBrk="1" fontAlgn="t" latinLnBrk="0" hangingPunct="1"/>
            <a:r>
              <a:rPr lang="en-GB" sz="1200" b="1" i="0" u="none" strike="noStrike" kern="1200" dirty="0">
                <a:solidFill>
                  <a:schemeClr val="tx1"/>
                </a:solidFill>
                <a:effectLst/>
                <a:latin typeface="+mn-lt"/>
                <a:ea typeface="+mn-ea"/>
                <a:cs typeface="+mn-cs"/>
              </a:rPr>
              <a:t>Treatment plan:</a:t>
            </a:r>
            <a:endParaRPr lang="en-GB" sz="1200" b="0" i="0" u="none" strike="noStrike" kern="1200" dirty="0">
              <a:solidFill>
                <a:schemeClr val="tx1"/>
              </a:solidFill>
              <a:effectLst/>
              <a:latin typeface="+mn-lt"/>
              <a:ea typeface="+mn-ea"/>
              <a:cs typeface="+mn-cs"/>
            </a:endParaRPr>
          </a:p>
          <a:p>
            <a:pPr rtl="0" eaLnBrk="1" fontAlgn="t" latinLnBrk="0" hangingPunct="1"/>
            <a:r>
              <a:rPr lang="en-GB" sz="1200" b="0" i="0" u="none" strike="noStrike" kern="1200" dirty="0">
                <a:solidFill>
                  <a:schemeClr val="tx1"/>
                </a:solidFill>
                <a:effectLst/>
                <a:latin typeface="+mn-lt"/>
                <a:ea typeface="+mn-ea"/>
                <a:cs typeface="+mn-cs"/>
              </a:rPr>
              <a:t>Continue</a:t>
            </a:r>
            <a:r>
              <a:rPr lang="en-GB" sz="1200" b="0" i="0" u="none" strike="noStrike" kern="1200" baseline="0" dirty="0">
                <a:solidFill>
                  <a:schemeClr val="tx1"/>
                </a:solidFill>
                <a:effectLst/>
                <a:latin typeface="+mn-lt"/>
                <a:ea typeface="+mn-ea"/>
                <a:cs typeface="+mn-cs"/>
              </a:rPr>
              <a:t> active and resisted movement, weighted exercises</a:t>
            </a:r>
            <a:endParaRPr lang="en-GB" sz="1200" b="0" i="0" u="none" strike="noStrike" kern="1200" dirty="0">
              <a:solidFill>
                <a:schemeClr val="tx1"/>
              </a:solidFill>
              <a:effectLst/>
              <a:latin typeface="+mn-lt"/>
              <a:ea typeface="+mn-ea"/>
              <a:cs typeface="+mn-cs"/>
            </a:endParaRPr>
          </a:p>
          <a:p>
            <a:pPr rtl="0" eaLnBrk="1" fontAlgn="t" latinLnBrk="0" hangingPunct="1"/>
            <a:r>
              <a:rPr lang="en-GB" sz="1200" b="0" i="0" u="none" strike="noStrike" kern="1200" dirty="0">
                <a:solidFill>
                  <a:schemeClr val="tx1"/>
                </a:solidFill>
                <a:effectLst/>
                <a:latin typeface="+mn-lt"/>
                <a:ea typeface="+mn-ea"/>
                <a:cs typeface="+mn-cs"/>
              </a:rPr>
              <a:t>All joints through</a:t>
            </a:r>
            <a:r>
              <a:rPr lang="en-GB" sz="1200" b="0" i="0" u="none" strike="noStrike" kern="1200" baseline="0" dirty="0">
                <a:solidFill>
                  <a:schemeClr val="tx1"/>
                </a:solidFill>
                <a:effectLst/>
                <a:latin typeface="+mn-lt"/>
                <a:ea typeface="+mn-ea"/>
                <a:cs typeface="+mn-cs"/>
              </a:rPr>
              <a:t> full available range of motion passively to ensure end range achieved</a:t>
            </a:r>
          </a:p>
          <a:p>
            <a:pPr rtl="0" eaLnBrk="1" fontAlgn="t" latinLnBrk="0" hangingPunct="1"/>
            <a:endParaRPr lang="en-GB" sz="1200" b="0" i="0" u="none" strike="noStrike" kern="1200" baseline="0" dirty="0">
              <a:solidFill>
                <a:schemeClr val="tx1"/>
              </a:solidFill>
              <a:effectLst/>
              <a:latin typeface="+mn-lt"/>
              <a:ea typeface="+mn-ea"/>
              <a:cs typeface="+mn-cs"/>
            </a:endParaRPr>
          </a:p>
          <a:p>
            <a:pPr rtl="0" eaLnBrk="1" fontAlgn="t" latinLnBrk="0" hangingPunct="1"/>
            <a:r>
              <a:rPr lang="en-GB" sz="1200" b="1" i="0" u="none" strike="noStrike" kern="1200" baseline="0" dirty="0">
                <a:solidFill>
                  <a:schemeClr val="tx1"/>
                </a:solidFill>
                <a:effectLst/>
                <a:latin typeface="+mn-lt"/>
                <a:ea typeface="+mn-ea"/>
                <a:cs typeface="+mn-cs"/>
              </a:rPr>
              <a:t>Problem 3</a:t>
            </a:r>
          </a:p>
          <a:p>
            <a:pPr rtl="0" eaLnBrk="1" fontAlgn="t" latinLnBrk="0" hangingPunct="1"/>
            <a:r>
              <a:rPr lang="en-GB" sz="1200" b="0" i="0" u="none" strike="noStrike" kern="1200" baseline="0" dirty="0">
                <a:solidFill>
                  <a:schemeClr val="tx1"/>
                </a:solidFill>
                <a:effectLst/>
                <a:latin typeface="+mn-lt"/>
                <a:ea typeface="+mn-ea"/>
                <a:cs typeface="+mn-cs"/>
              </a:rPr>
              <a:t>Reduced stamina and cardiovascular ability</a:t>
            </a:r>
          </a:p>
          <a:p>
            <a:pPr rtl="0" eaLnBrk="1" fontAlgn="t" latinLnBrk="0" hangingPunct="1"/>
            <a:r>
              <a:rPr lang="en-GB" sz="1200" b="1" i="0" u="none" strike="noStrike" kern="1200" baseline="0" dirty="0">
                <a:solidFill>
                  <a:schemeClr val="tx1"/>
                </a:solidFill>
                <a:effectLst/>
                <a:latin typeface="+mn-lt"/>
                <a:ea typeface="+mn-ea"/>
                <a:cs typeface="+mn-cs"/>
              </a:rPr>
              <a:t>Treatment plan:</a:t>
            </a:r>
          </a:p>
          <a:p>
            <a:pPr rtl="0" eaLnBrk="1" fontAlgn="t" latinLnBrk="0" hangingPunct="1"/>
            <a:r>
              <a:rPr lang="en-GB" sz="1200" b="0" i="0" u="none" strike="noStrike" kern="1200" baseline="0" dirty="0">
                <a:solidFill>
                  <a:schemeClr val="tx1"/>
                </a:solidFill>
                <a:effectLst/>
                <a:latin typeface="+mn-lt"/>
                <a:ea typeface="+mn-ea"/>
                <a:cs typeface="+mn-cs"/>
              </a:rPr>
              <a:t>Build up length of sessions</a:t>
            </a:r>
          </a:p>
          <a:p>
            <a:pPr rtl="0" eaLnBrk="1" fontAlgn="t" latinLnBrk="0" hangingPunct="1"/>
            <a:r>
              <a:rPr lang="en-GB" sz="1200" b="0" i="0" u="none" strike="noStrike" kern="1200" baseline="0" dirty="0">
                <a:solidFill>
                  <a:schemeClr val="tx1"/>
                </a:solidFill>
                <a:effectLst/>
                <a:latin typeface="+mn-lt"/>
                <a:ea typeface="+mn-ea"/>
                <a:cs typeface="+mn-cs"/>
              </a:rPr>
              <a:t>Pacing and ensuring adequate rest between sessions</a:t>
            </a:r>
            <a:endParaRPr lang="en-GB" sz="1200" b="0" i="0" u="none" strike="noStrike"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9CD0F48-495D-4DBE-AB8B-AC4873353B5B}" type="slidenum">
              <a:rPr lang="en-GB" smtClean="0"/>
              <a:t>9</a:t>
            </a:fld>
            <a:endParaRPr lang="en-GB"/>
          </a:p>
        </p:txBody>
      </p:sp>
    </p:spTree>
    <p:extLst>
      <p:ext uri="{BB962C8B-B14F-4D97-AF65-F5344CB8AC3E}">
        <p14:creationId xmlns:p14="http://schemas.microsoft.com/office/powerpoint/2010/main" val="3716148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74E4557-71CC-4B6E-B9FB-44839BCC91FF}" type="datetimeFigureOut">
              <a:rPr lang="en-GB" smtClean="0"/>
              <a:t>17/07/2024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2255735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4E4557-71CC-4B6E-B9FB-44839BCC91FF}" type="datetimeFigureOut">
              <a:rPr lang="en-GB" smtClean="0"/>
              <a:t>17/07/2024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205144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4E4557-71CC-4B6E-B9FB-44839BCC91FF}" type="datetimeFigureOut">
              <a:rPr lang="en-GB" smtClean="0"/>
              <a:t>17/07/2024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2846596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4E4557-71CC-4B6E-B9FB-44839BCC91FF}" type="datetimeFigureOut">
              <a:rPr lang="en-GB" smtClean="0"/>
              <a:t>17/07/2024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1443285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74E4557-71CC-4B6E-B9FB-44839BCC91FF}" type="datetimeFigureOut">
              <a:rPr lang="en-GB" smtClean="0"/>
              <a:t>17/07/2024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381932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74E4557-71CC-4B6E-B9FB-44839BCC91FF}" type="datetimeFigureOut">
              <a:rPr lang="en-GB" smtClean="0"/>
              <a:t>17/07/2024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857499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74E4557-71CC-4B6E-B9FB-44839BCC91FF}" type="datetimeFigureOut">
              <a:rPr lang="en-GB" smtClean="0"/>
              <a:t>17/07/2024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2787045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74E4557-71CC-4B6E-B9FB-44839BCC91FF}" type="datetimeFigureOut">
              <a:rPr lang="en-GB" smtClean="0"/>
              <a:t>17/07/2024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3760957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4E4557-71CC-4B6E-B9FB-44839BCC91FF}" type="datetimeFigureOut">
              <a:rPr lang="en-GB" smtClean="0"/>
              <a:t>17/07/2024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1284741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4E4557-71CC-4B6E-B9FB-44839BCC91FF}" type="datetimeFigureOut">
              <a:rPr lang="en-GB" smtClean="0"/>
              <a:t>17/07/2024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1181771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4E4557-71CC-4B6E-B9FB-44839BCC91FF}" type="datetimeFigureOut">
              <a:rPr lang="en-GB" smtClean="0"/>
              <a:t>17/07/2024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D625C3-29A1-4741-9BC7-7FC4161A0D52}" type="slidenum">
              <a:rPr lang="en-GB" smtClean="0"/>
              <a:t>‹#›</a:t>
            </a:fld>
            <a:endParaRPr lang="en-GB"/>
          </a:p>
        </p:txBody>
      </p:sp>
    </p:spTree>
    <p:extLst>
      <p:ext uri="{BB962C8B-B14F-4D97-AF65-F5344CB8AC3E}">
        <p14:creationId xmlns:p14="http://schemas.microsoft.com/office/powerpoint/2010/main" val="1066901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E4557-71CC-4B6E-B9FB-44839BCC91FF}" type="datetimeFigureOut">
              <a:rPr lang="en-GB" smtClean="0"/>
              <a:t>17/07/2024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D625C3-29A1-4741-9BC7-7FC4161A0D52}" type="slidenum">
              <a:rPr lang="en-GB" smtClean="0"/>
              <a:t>‹#›</a:t>
            </a:fld>
            <a:endParaRPr lang="en-GB"/>
          </a:p>
        </p:txBody>
      </p:sp>
    </p:spTree>
    <p:extLst>
      <p:ext uri="{BB962C8B-B14F-4D97-AF65-F5344CB8AC3E}">
        <p14:creationId xmlns:p14="http://schemas.microsoft.com/office/powerpoint/2010/main" val="2274181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Welsh Centre for Burns </a:t>
            </a:r>
          </a:p>
        </p:txBody>
      </p:sp>
      <p:sp>
        <p:nvSpPr>
          <p:cNvPr id="3" name="Subtitle 2"/>
          <p:cNvSpPr>
            <a:spLocks noGrp="1"/>
          </p:cNvSpPr>
          <p:nvPr>
            <p:ph type="subTitle" idx="1"/>
          </p:nvPr>
        </p:nvSpPr>
        <p:spPr/>
        <p:txBody>
          <a:bodyPr/>
          <a:lstStyle/>
          <a:p>
            <a:r>
              <a:rPr lang="en-GB" dirty="0"/>
              <a:t>A Patient journey</a:t>
            </a:r>
          </a:p>
          <a:p>
            <a:endParaRPr lang="en-GB" dirty="0"/>
          </a:p>
          <a:p>
            <a:pPr algn="l"/>
            <a:r>
              <a:rPr lang="en-GB" sz="1200" dirty="0"/>
              <a:t>Louise Limbert</a:t>
            </a:r>
          </a:p>
        </p:txBody>
      </p:sp>
    </p:spTree>
    <p:extLst>
      <p:ext uri="{BB962C8B-B14F-4D97-AF65-F5344CB8AC3E}">
        <p14:creationId xmlns:p14="http://schemas.microsoft.com/office/powerpoint/2010/main" val="1284866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10865" y="628607"/>
            <a:ext cx="3641025" cy="2431396"/>
          </a:xfrm>
          <a:prstGeom prst="rect">
            <a:avLst/>
          </a:prstGeom>
        </p:spPr>
      </p:pic>
      <p:pic>
        <p:nvPicPr>
          <p:cNvPr id="5" name="Content Placeholder 4"/>
          <p:cNvPicPr>
            <a:picLocks noChangeAspect="1"/>
          </p:cNvPicPr>
          <p:nvPr/>
        </p:nvPicPr>
        <p:blipFill>
          <a:blip r:embed="rId4"/>
          <a:stretch>
            <a:fillRect/>
          </a:stretch>
        </p:blipFill>
        <p:spPr>
          <a:xfrm>
            <a:off x="314065" y="3214453"/>
            <a:ext cx="3637825" cy="2429259"/>
          </a:xfrm>
          <a:prstGeom prst="rect">
            <a:avLst/>
          </a:prstGeom>
        </p:spPr>
      </p:pic>
      <p:pic>
        <p:nvPicPr>
          <p:cNvPr id="6" name="Picture 5"/>
          <p:cNvPicPr>
            <a:picLocks noChangeAspect="1"/>
          </p:cNvPicPr>
          <p:nvPr/>
        </p:nvPicPr>
        <p:blipFill>
          <a:blip r:embed="rId5"/>
          <a:stretch>
            <a:fillRect/>
          </a:stretch>
        </p:blipFill>
        <p:spPr>
          <a:xfrm>
            <a:off x="4168507" y="628607"/>
            <a:ext cx="3624556" cy="2420398"/>
          </a:xfrm>
          <a:prstGeom prst="rect">
            <a:avLst/>
          </a:prstGeom>
        </p:spPr>
      </p:pic>
      <p:pic>
        <p:nvPicPr>
          <p:cNvPr id="7" name="Picture 6"/>
          <p:cNvPicPr>
            <a:picLocks noChangeAspect="1"/>
          </p:cNvPicPr>
          <p:nvPr/>
        </p:nvPicPr>
        <p:blipFill>
          <a:blip r:embed="rId6"/>
          <a:stretch>
            <a:fillRect/>
          </a:stretch>
        </p:blipFill>
        <p:spPr>
          <a:xfrm>
            <a:off x="4153059" y="3212341"/>
            <a:ext cx="3640004" cy="2434758"/>
          </a:xfrm>
          <a:prstGeom prst="rect">
            <a:avLst/>
          </a:prstGeom>
        </p:spPr>
      </p:pic>
      <p:pic>
        <p:nvPicPr>
          <p:cNvPr id="8" name="Picture 7"/>
          <p:cNvPicPr>
            <a:picLocks noChangeAspect="1"/>
          </p:cNvPicPr>
          <p:nvPr/>
        </p:nvPicPr>
        <p:blipFill rotWithShape="1">
          <a:blip r:embed="rId7"/>
          <a:srcRect l="39076" r="10538"/>
          <a:stretch/>
        </p:blipFill>
        <p:spPr>
          <a:xfrm>
            <a:off x="8009681" y="628607"/>
            <a:ext cx="3799627" cy="5015105"/>
          </a:xfrm>
          <a:prstGeom prst="rect">
            <a:avLst/>
          </a:prstGeom>
        </p:spPr>
      </p:pic>
      <p:sp>
        <p:nvSpPr>
          <p:cNvPr id="9" name="Rectangle 8"/>
          <p:cNvSpPr/>
          <p:nvPr/>
        </p:nvSpPr>
        <p:spPr>
          <a:xfrm>
            <a:off x="9072566" y="5643712"/>
            <a:ext cx="1673856" cy="215444"/>
          </a:xfrm>
          <a:prstGeom prst="rect">
            <a:avLst/>
          </a:prstGeom>
        </p:spPr>
        <p:txBody>
          <a:bodyPr wrap="none">
            <a:spAutoFit/>
          </a:bodyPr>
          <a:lstStyle/>
          <a:p>
            <a:r>
              <a:rPr lang="en-GB" sz="800" dirty="0"/>
              <a:t>Image: Wales Online/ Gayle Marsh</a:t>
            </a:r>
          </a:p>
        </p:txBody>
      </p:sp>
    </p:spTree>
    <p:extLst>
      <p:ext uri="{BB962C8B-B14F-4D97-AF65-F5344CB8AC3E}">
        <p14:creationId xmlns:p14="http://schemas.microsoft.com/office/powerpoint/2010/main" val="372887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6000"/>
                            </p:stCondLst>
                            <p:childTnLst>
                              <p:par>
                                <p:cTn id="17" presetID="10" presetClass="entr" presetSubtype="0" fill="hold" nodeType="after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p:stCondLst>
                              <p:cond delay="8000"/>
                            </p:stCondLst>
                            <p:childTnLst>
                              <p:par>
                                <p:cTn id="21" presetID="10" presetClass="entr" presetSubtype="0" fill="hold" nodeType="afterEffect">
                                  <p:stCondLst>
                                    <p:cond delay="1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par>
                                <p:cTn id="24" presetID="10" presetClass="entr" presetSubtype="0" fill="hold" nodeType="withEffect">
                                  <p:stCondLst>
                                    <p:cond delay="100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srcRect l="2144" t="20162" r="7461" b="19745"/>
          <a:stretch/>
        </p:blipFill>
        <p:spPr>
          <a:xfrm>
            <a:off x="6220113" y="3991154"/>
            <a:ext cx="5370653" cy="2008241"/>
          </a:xfrm>
          <a:prstGeom prst="rect">
            <a:avLst/>
          </a:prstGeom>
        </p:spPr>
      </p:pic>
      <p:sp>
        <p:nvSpPr>
          <p:cNvPr id="2" name="Title 1"/>
          <p:cNvSpPr>
            <a:spLocks noGrp="1"/>
          </p:cNvSpPr>
          <p:nvPr>
            <p:ph type="title"/>
          </p:nvPr>
        </p:nvSpPr>
        <p:spPr/>
        <p:txBody>
          <a:bodyPr/>
          <a:lstStyle/>
          <a:p>
            <a:r>
              <a:rPr lang="en-GB" dirty="0"/>
              <a:t>Occupational Therapy – Out-Patient Phase</a:t>
            </a:r>
          </a:p>
        </p:txBody>
      </p:sp>
      <p:pic>
        <p:nvPicPr>
          <p:cNvPr id="5" name="Picture 4"/>
          <p:cNvPicPr>
            <a:picLocks noChangeAspect="1"/>
          </p:cNvPicPr>
          <p:nvPr/>
        </p:nvPicPr>
        <p:blipFill>
          <a:blip r:embed="rId4"/>
          <a:stretch>
            <a:fillRect/>
          </a:stretch>
        </p:blipFill>
        <p:spPr>
          <a:xfrm>
            <a:off x="588364" y="1823133"/>
            <a:ext cx="1902117" cy="1902117"/>
          </a:xfrm>
          <a:prstGeom prst="rect">
            <a:avLst/>
          </a:prstGeom>
        </p:spPr>
      </p:pic>
      <p:pic>
        <p:nvPicPr>
          <p:cNvPr id="6" name="Picture 10" descr="Katie Piper Foundat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84583" y="1823133"/>
            <a:ext cx="2688652" cy="19011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stretch>
            <a:fillRect/>
          </a:stretch>
        </p:blipFill>
        <p:spPr>
          <a:xfrm>
            <a:off x="588364" y="4033923"/>
            <a:ext cx="4795919" cy="2011192"/>
          </a:xfrm>
          <a:prstGeom prst="rect">
            <a:avLst/>
          </a:prstGeom>
        </p:spPr>
      </p:pic>
      <p:pic>
        <p:nvPicPr>
          <p:cNvPr id="8" name="Picture 7"/>
          <p:cNvPicPr>
            <a:picLocks noChangeAspect="1"/>
          </p:cNvPicPr>
          <p:nvPr/>
        </p:nvPicPr>
        <p:blipFill rotWithShape="1">
          <a:blip r:embed="rId7"/>
          <a:srcRect l="3004" t="28388" r="2598" b="17751"/>
          <a:stretch/>
        </p:blipFill>
        <p:spPr>
          <a:xfrm>
            <a:off x="6220113" y="1823133"/>
            <a:ext cx="5368618" cy="1726243"/>
          </a:xfrm>
          <a:prstGeom prst="rect">
            <a:avLst/>
          </a:prstGeom>
        </p:spPr>
      </p:pic>
    </p:spTree>
    <p:extLst>
      <p:ext uri="{BB962C8B-B14F-4D97-AF65-F5344CB8AC3E}">
        <p14:creationId xmlns:p14="http://schemas.microsoft.com/office/powerpoint/2010/main" val="187397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8904"/>
          </a:xfrm>
        </p:spPr>
        <p:txBody>
          <a:bodyPr/>
          <a:lstStyle/>
          <a:p>
            <a:r>
              <a:rPr lang="en-GB" dirty="0"/>
              <a:t>Out-patient journey</a:t>
            </a:r>
          </a:p>
        </p:txBody>
      </p:sp>
      <p:sp>
        <p:nvSpPr>
          <p:cNvPr id="3" name="Content Placeholder 2"/>
          <p:cNvSpPr>
            <a:spLocks noGrp="1"/>
          </p:cNvSpPr>
          <p:nvPr>
            <p:ph idx="1"/>
          </p:nvPr>
        </p:nvSpPr>
        <p:spPr>
          <a:xfrm>
            <a:off x="838200" y="1064030"/>
            <a:ext cx="10515600" cy="5112933"/>
          </a:xfrm>
        </p:spPr>
        <p:txBody>
          <a:bodyPr>
            <a:normAutofit/>
          </a:bodyPr>
          <a:lstStyle/>
          <a:p>
            <a:r>
              <a:rPr lang="en-GB" sz="2000" dirty="0"/>
              <a:t>Discharged to a new home </a:t>
            </a:r>
          </a:p>
          <a:p>
            <a:r>
              <a:rPr lang="en-GB" sz="2000" dirty="0"/>
              <a:t>Follow-up care arranged with Burns out-patients department, with Physio, psychology and OT supporting during her visits. </a:t>
            </a:r>
          </a:p>
          <a:p>
            <a:r>
              <a:rPr lang="en-GB" sz="2000" dirty="0"/>
              <a:t>Discharged to her grandfathers empty property which was an adapted bungalow whilst she was waiting for her house to be re-built.  Did not have any house insurance but the community raised money to help with the rebuild. </a:t>
            </a:r>
          </a:p>
          <a:p>
            <a:r>
              <a:rPr lang="en-GB" sz="2000" dirty="0"/>
              <a:t>When discharged from Burns OPD, Jess was referred to Burns Outreach service which follow-up wound care in the community.  Physio, Psychology and OT continued to be involved in her care for helping her to maintain function, scar management and trauma response. </a:t>
            </a:r>
          </a:p>
          <a:p>
            <a:r>
              <a:rPr lang="en-GB" sz="2000" dirty="0"/>
              <a:t>Further Laser treatment has taken place and also small day surgery cases for release of Burns contractures to fingers.  </a:t>
            </a:r>
          </a:p>
        </p:txBody>
      </p:sp>
    </p:spTree>
    <p:extLst>
      <p:ext uri="{BB962C8B-B14F-4D97-AF65-F5344CB8AC3E}">
        <p14:creationId xmlns:p14="http://schemas.microsoft.com/office/powerpoint/2010/main" val="1815651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121261" y="879803"/>
            <a:ext cx="3377477" cy="5078408"/>
          </a:xfrm>
          <a:prstGeom prst="rect">
            <a:avLst/>
          </a:prstGeom>
        </p:spPr>
      </p:pic>
      <p:pic>
        <p:nvPicPr>
          <p:cNvPr id="5" name="Picture 4"/>
          <p:cNvPicPr>
            <a:picLocks noChangeAspect="1"/>
          </p:cNvPicPr>
          <p:nvPr/>
        </p:nvPicPr>
        <p:blipFill>
          <a:blip r:embed="rId4"/>
          <a:stretch>
            <a:fillRect/>
          </a:stretch>
        </p:blipFill>
        <p:spPr>
          <a:xfrm>
            <a:off x="6808454" y="879803"/>
            <a:ext cx="3380674" cy="5079257"/>
          </a:xfrm>
          <a:prstGeom prst="rect">
            <a:avLst/>
          </a:prstGeom>
        </p:spPr>
      </p:pic>
    </p:spTree>
    <p:extLst>
      <p:ext uri="{BB962C8B-B14F-4D97-AF65-F5344CB8AC3E}">
        <p14:creationId xmlns:p14="http://schemas.microsoft.com/office/powerpoint/2010/main" val="400836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stretch>
            <a:fillRect/>
          </a:stretch>
        </p:blipFill>
        <p:spPr>
          <a:xfrm>
            <a:off x="393040" y="2555749"/>
            <a:ext cx="5179083" cy="3450624"/>
          </a:xfrm>
          <a:prstGeom prst="rect">
            <a:avLst/>
          </a:prstGeom>
        </p:spPr>
      </p:pic>
      <p:pic>
        <p:nvPicPr>
          <p:cNvPr id="5" name="Picture 4"/>
          <p:cNvPicPr>
            <a:picLocks noChangeAspect="1"/>
          </p:cNvPicPr>
          <p:nvPr/>
        </p:nvPicPr>
        <p:blipFill>
          <a:blip r:embed="rId4"/>
          <a:stretch>
            <a:fillRect/>
          </a:stretch>
        </p:blipFill>
        <p:spPr>
          <a:xfrm>
            <a:off x="5665215" y="2561858"/>
            <a:ext cx="6123582" cy="3444515"/>
          </a:xfrm>
          <a:prstGeom prst="rect">
            <a:avLst/>
          </a:prstGeom>
        </p:spPr>
      </p:pic>
      <p:sp>
        <p:nvSpPr>
          <p:cNvPr id="6" name="Rectangle 5"/>
          <p:cNvSpPr/>
          <p:nvPr/>
        </p:nvSpPr>
        <p:spPr>
          <a:xfrm>
            <a:off x="1866524" y="6006373"/>
            <a:ext cx="1946367" cy="215444"/>
          </a:xfrm>
          <a:prstGeom prst="rect">
            <a:avLst/>
          </a:prstGeom>
        </p:spPr>
        <p:txBody>
          <a:bodyPr wrap="none">
            <a:spAutoFit/>
          </a:bodyPr>
          <a:lstStyle/>
          <a:p>
            <a:r>
              <a:rPr lang="en-GB" sz="800" dirty="0"/>
              <a:t>Image: Wales Online/ Matthew </a:t>
            </a:r>
            <a:r>
              <a:rPr lang="en-GB" sz="800" dirty="0" err="1"/>
              <a:t>Horwood</a:t>
            </a:r>
            <a:endParaRPr lang="en-GB" sz="800" dirty="0"/>
          </a:p>
        </p:txBody>
      </p:sp>
      <p:sp>
        <p:nvSpPr>
          <p:cNvPr id="7" name="Rectangle 6"/>
          <p:cNvSpPr/>
          <p:nvPr/>
        </p:nvSpPr>
        <p:spPr>
          <a:xfrm>
            <a:off x="8185296" y="6006373"/>
            <a:ext cx="1521570" cy="215444"/>
          </a:xfrm>
          <a:prstGeom prst="rect">
            <a:avLst/>
          </a:prstGeom>
        </p:spPr>
        <p:txBody>
          <a:bodyPr wrap="none">
            <a:spAutoFit/>
          </a:bodyPr>
          <a:lstStyle/>
          <a:p>
            <a:r>
              <a:rPr lang="en-GB" sz="800" dirty="0"/>
              <a:t>Image: BBC News/ Getty Images</a:t>
            </a:r>
          </a:p>
        </p:txBody>
      </p:sp>
      <p:pic>
        <p:nvPicPr>
          <p:cNvPr id="2050" name="Picture 2" descr="The family before the blas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7317" y="188912"/>
            <a:ext cx="3982156" cy="2239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03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3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30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3000"/>
                                        <p:tgtEl>
                                          <p:spTgt spid="6"/>
                                        </p:tgtEl>
                                      </p:cBhvr>
                                    </p:animEffect>
                                  </p:childTnLst>
                                </p:cTn>
                              </p:par>
                            </p:childTnLst>
                          </p:cTn>
                        </p:par>
                        <p:par>
                          <p:cTn id="16" fill="hold">
                            <p:stCondLst>
                              <p:cond delay="3000"/>
                            </p:stCondLst>
                            <p:childTnLst>
                              <p:par>
                                <p:cTn id="17" presetID="10" presetClass="entr" presetSubtype="0" fill="hold" nodeType="after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30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Patient Journey through our unit</a:t>
            </a:r>
          </a:p>
        </p:txBody>
      </p:sp>
      <p:sp>
        <p:nvSpPr>
          <p:cNvPr id="3" name="Content Placeholder 2"/>
          <p:cNvSpPr>
            <a:spLocks noGrp="1"/>
          </p:cNvSpPr>
          <p:nvPr>
            <p:ph idx="1"/>
          </p:nvPr>
        </p:nvSpPr>
        <p:spPr/>
        <p:txBody>
          <a:bodyPr/>
          <a:lstStyle/>
          <a:p>
            <a:r>
              <a:rPr lang="en-GB" dirty="0"/>
              <a:t>24/06/2020 - admitted to Burns ITU following a blast injury from a           gas explosion</a:t>
            </a:r>
          </a:p>
          <a:p>
            <a:r>
              <a:rPr lang="en-GB" dirty="0"/>
              <a:t>21/08/2020 – Transferred to Burns Rehab ward</a:t>
            </a:r>
          </a:p>
          <a:p>
            <a:r>
              <a:rPr lang="en-GB" dirty="0"/>
              <a:t>05/10/2020 – Discharged Home with outpatient service follow-up.</a:t>
            </a:r>
          </a:p>
          <a:p>
            <a:pPr marL="0" indent="0">
              <a:buNone/>
            </a:pPr>
            <a:r>
              <a:rPr lang="en-GB" dirty="0"/>
              <a:t>(Burns out-patient department, Burns Outreach service, Laser Clinic, Physio and OT)</a:t>
            </a:r>
          </a:p>
          <a:p>
            <a:r>
              <a:rPr lang="en-GB" dirty="0"/>
              <a:t>Burns Psychology supported patient and family throughout</a:t>
            </a:r>
          </a:p>
        </p:txBody>
      </p:sp>
    </p:spTree>
    <p:extLst>
      <p:ext uri="{BB962C8B-B14F-4D97-AF65-F5344CB8AC3E}">
        <p14:creationId xmlns:p14="http://schemas.microsoft.com/office/powerpoint/2010/main" val="2886005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8272" y="222245"/>
            <a:ext cx="3678341" cy="2761517"/>
          </a:xfrm>
          <a:prstGeom prst="rect">
            <a:avLst/>
          </a:prstGeom>
        </p:spPr>
      </p:pic>
      <p:pic>
        <p:nvPicPr>
          <p:cNvPr id="3" name="Picture 2"/>
          <p:cNvPicPr>
            <a:picLocks noChangeAspect="1"/>
          </p:cNvPicPr>
          <p:nvPr/>
        </p:nvPicPr>
        <p:blipFill>
          <a:blip r:embed="rId4"/>
          <a:stretch>
            <a:fillRect/>
          </a:stretch>
        </p:blipFill>
        <p:spPr>
          <a:xfrm>
            <a:off x="4237867" y="231864"/>
            <a:ext cx="3686918" cy="2761517"/>
          </a:xfrm>
          <a:prstGeom prst="rect">
            <a:avLst/>
          </a:prstGeom>
        </p:spPr>
      </p:pic>
      <p:pic>
        <p:nvPicPr>
          <p:cNvPr id="4" name="Picture 3"/>
          <p:cNvPicPr>
            <a:picLocks noChangeAspect="1"/>
          </p:cNvPicPr>
          <p:nvPr/>
        </p:nvPicPr>
        <p:blipFill>
          <a:blip r:embed="rId5"/>
          <a:stretch>
            <a:fillRect/>
          </a:stretch>
        </p:blipFill>
        <p:spPr>
          <a:xfrm>
            <a:off x="8066040" y="220342"/>
            <a:ext cx="3707688" cy="2780766"/>
          </a:xfrm>
          <a:prstGeom prst="rect">
            <a:avLst/>
          </a:prstGeom>
        </p:spPr>
      </p:pic>
      <p:pic>
        <p:nvPicPr>
          <p:cNvPr id="5" name="Picture 4"/>
          <p:cNvPicPr>
            <a:picLocks noChangeAspect="1"/>
          </p:cNvPicPr>
          <p:nvPr/>
        </p:nvPicPr>
        <p:blipFill>
          <a:blip r:embed="rId6"/>
          <a:stretch>
            <a:fillRect/>
          </a:stretch>
        </p:blipFill>
        <p:spPr>
          <a:xfrm>
            <a:off x="423680" y="3101295"/>
            <a:ext cx="3672932" cy="2754699"/>
          </a:xfrm>
          <a:prstGeom prst="rect">
            <a:avLst/>
          </a:prstGeom>
        </p:spPr>
      </p:pic>
      <p:pic>
        <p:nvPicPr>
          <p:cNvPr id="6" name="Picture 5"/>
          <p:cNvPicPr>
            <a:picLocks noChangeAspect="1"/>
          </p:cNvPicPr>
          <p:nvPr/>
        </p:nvPicPr>
        <p:blipFill>
          <a:blip r:embed="rId7"/>
          <a:stretch>
            <a:fillRect/>
          </a:stretch>
        </p:blipFill>
        <p:spPr>
          <a:xfrm>
            <a:off x="4237867" y="3092653"/>
            <a:ext cx="3686918" cy="2763341"/>
          </a:xfrm>
          <a:prstGeom prst="rect">
            <a:avLst/>
          </a:prstGeom>
        </p:spPr>
      </p:pic>
      <p:pic>
        <p:nvPicPr>
          <p:cNvPr id="7" name="Picture 6"/>
          <p:cNvPicPr>
            <a:picLocks noChangeAspect="1"/>
          </p:cNvPicPr>
          <p:nvPr/>
        </p:nvPicPr>
        <p:blipFill>
          <a:blip r:embed="rId8"/>
          <a:stretch>
            <a:fillRect/>
          </a:stretch>
        </p:blipFill>
        <p:spPr>
          <a:xfrm>
            <a:off x="8066040" y="3092653"/>
            <a:ext cx="3713025" cy="2784769"/>
          </a:xfrm>
          <a:prstGeom prst="rect">
            <a:avLst/>
          </a:prstGeom>
        </p:spPr>
      </p:pic>
    </p:spTree>
    <p:extLst>
      <p:ext uri="{BB962C8B-B14F-4D97-AF65-F5344CB8AC3E}">
        <p14:creationId xmlns:p14="http://schemas.microsoft.com/office/powerpoint/2010/main" val="190607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6000"/>
                            </p:stCondLst>
                            <p:childTnLst>
                              <p:par>
                                <p:cTn id="17" presetID="10" presetClass="entr" presetSubtype="0" fill="hold"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par>
                          <p:cTn id="20" fill="hold">
                            <p:stCondLst>
                              <p:cond delay="8000"/>
                            </p:stCondLst>
                            <p:childTnLst>
                              <p:par>
                                <p:cTn id="21" presetID="10" presetClass="entr" presetSubtype="0" fill="hold" nodeType="after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p:stCondLst>
                              <p:cond delay="10000"/>
                            </p:stCondLst>
                            <p:childTnLst>
                              <p:par>
                                <p:cTn id="25" presetID="10" presetClass="entr" presetSubtype="0" fill="hold" nodeType="after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Burns ITU</a:t>
            </a:r>
          </a:p>
        </p:txBody>
      </p:sp>
      <p:sp>
        <p:nvSpPr>
          <p:cNvPr id="3" name="Content Placeholder 2"/>
          <p:cNvSpPr>
            <a:spLocks noGrp="1"/>
          </p:cNvSpPr>
          <p:nvPr>
            <p:ph idx="1"/>
          </p:nvPr>
        </p:nvSpPr>
        <p:spPr/>
        <p:txBody>
          <a:bodyPr>
            <a:normAutofit/>
          </a:bodyPr>
          <a:lstStyle/>
          <a:p>
            <a:r>
              <a:rPr lang="en-GB" sz="2000" dirty="0"/>
              <a:t>initially thought for conservative treatment but Burns deepened and required 60% TBSA debriding and skin grafting.  Had acute sepsis episodes, required Tracheostomy.</a:t>
            </a:r>
          </a:p>
          <a:p>
            <a:r>
              <a:rPr lang="en-GB" sz="2000" dirty="0"/>
              <a:t>Intensive wound care management. Undergoing daily painful showers and dressings changes with anaesthetic support</a:t>
            </a:r>
          </a:p>
          <a:p>
            <a:r>
              <a:rPr lang="en-GB" sz="2000" dirty="0"/>
              <a:t>Physiotherapy working on respiratory strength, reduction of contractures and improving mobility. </a:t>
            </a:r>
          </a:p>
          <a:p>
            <a:r>
              <a:rPr lang="en-GB" sz="2000" dirty="0"/>
              <a:t>OT providing splinting for hands.</a:t>
            </a:r>
          </a:p>
          <a:p>
            <a:r>
              <a:rPr lang="en-GB" sz="2000" dirty="0"/>
              <a:t>Psychology providing patient and family support.  </a:t>
            </a:r>
          </a:p>
          <a:p>
            <a:r>
              <a:rPr lang="en-GB" sz="2000" dirty="0"/>
              <a:t>Complex wound microbiology – multiple organisms including MDRO requiring complex infection control precautions. </a:t>
            </a:r>
          </a:p>
          <a:p>
            <a:r>
              <a:rPr lang="en-GB" sz="2000" dirty="0"/>
              <a:t>Using digital format to keep family updated during COVID restrictions with complex outer family dynamics.  Keeping Jess up to date on her children's progress. </a:t>
            </a:r>
          </a:p>
        </p:txBody>
      </p:sp>
    </p:spTree>
    <p:extLst>
      <p:ext uri="{BB962C8B-B14F-4D97-AF65-F5344CB8AC3E}">
        <p14:creationId xmlns:p14="http://schemas.microsoft.com/office/powerpoint/2010/main" val="412785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54152" y="1177950"/>
            <a:ext cx="5181600" cy="1928504"/>
          </a:xfrm>
        </p:spPr>
        <p:txBody>
          <a:bodyPr>
            <a:normAutofit/>
          </a:bodyPr>
          <a:lstStyle/>
          <a:p>
            <a:pPr marL="0" indent="0">
              <a:buNone/>
            </a:pPr>
            <a:endParaRPr lang="en-GB" sz="1200" dirty="0"/>
          </a:p>
          <a:p>
            <a:endParaRPr lang="en-GB" dirty="0"/>
          </a:p>
          <a:p>
            <a:pPr marL="0" indent="0">
              <a:buNone/>
            </a:pPr>
            <a:endParaRPr lang="en-GB" dirty="0"/>
          </a:p>
        </p:txBody>
      </p:sp>
      <p:sp>
        <p:nvSpPr>
          <p:cNvPr id="2" name="TextBox 1"/>
          <p:cNvSpPr txBox="1"/>
          <p:nvPr/>
        </p:nvSpPr>
        <p:spPr>
          <a:xfrm>
            <a:off x="2817140" y="61861"/>
            <a:ext cx="5934495" cy="769441"/>
          </a:xfrm>
          <a:prstGeom prst="rect">
            <a:avLst/>
          </a:prstGeom>
          <a:noFill/>
        </p:spPr>
        <p:txBody>
          <a:bodyPr wrap="square" rtlCol="0">
            <a:spAutoFit/>
          </a:bodyPr>
          <a:lstStyle/>
          <a:p>
            <a:r>
              <a:rPr lang="en-GB" sz="4400" dirty="0"/>
              <a:t>Lund &amp; Browder chart</a:t>
            </a:r>
          </a:p>
        </p:txBody>
      </p:sp>
      <p:pic>
        <p:nvPicPr>
          <p:cNvPr id="3" name="Picture 2"/>
          <p:cNvPicPr>
            <a:picLocks noChangeAspect="1"/>
          </p:cNvPicPr>
          <p:nvPr/>
        </p:nvPicPr>
        <p:blipFill rotWithShape="1">
          <a:blip r:embed="rId3"/>
          <a:srcRect l="51019" t="23849" r="4573" b="9170"/>
          <a:stretch/>
        </p:blipFill>
        <p:spPr>
          <a:xfrm>
            <a:off x="3024479" y="831302"/>
            <a:ext cx="4884820" cy="5894351"/>
          </a:xfrm>
          <a:prstGeom prst="rect">
            <a:avLst/>
          </a:prstGeom>
        </p:spPr>
      </p:pic>
    </p:spTree>
    <p:extLst>
      <p:ext uri="{BB962C8B-B14F-4D97-AF65-F5344CB8AC3E}">
        <p14:creationId xmlns:p14="http://schemas.microsoft.com/office/powerpoint/2010/main" val="205947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08365" y="491036"/>
            <a:ext cx="3492793" cy="5230471"/>
          </a:xfrm>
          <a:prstGeom prst="rect">
            <a:avLst/>
          </a:prstGeom>
        </p:spPr>
      </p:pic>
      <p:pic>
        <p:nvPicPr>
          <p:cNvPr id="5" name="Content Placeholder 11"/>
          <p:cNvPicPr>
            <a:picLocks noChangeAspect="1"/>
          </p:cNvPicPr>
          <p:nvPr/>
        </p:nvPicPr>
        <p:blipFill>
          <a:blip r:embed="rId4"/>
          <a:stretch>
            <a:fillRect/>
          </a:stretch>
        </p:blipFill>
        <p:spPr>
          <a:xfrm>
            <a:off x="4088525" y="505738"/>
            <a:ext cx="3488954" cy="5216044"/>
          </a:xfrm>
          <a:prstGeom prst="rect">
            <a:avLst/>
          </a:prstGeom>
        </p:spPr>
      </p:pic>
      <p:pic>
        <p:nvPicPr>
          <p:cNvPr id="6" name="Content Placeholder 5"/>
          <p:cNvPicPr>
            <a:picLocks noChangeAspect="1"/>
          </p:cNvPicPr>
          <p:nvPr/>
        </p:nvPicPr>
        <p:blipFill>
          <a:blip r:embed="rId5"/>
          <a:stretch>
            <a:fillRect/>
          </a:stretch>
        </p:blipFill>
        <p:spPr>
          <a:xfrm>
            <a:off x="7948928" y="505738"/>
            <a:ext cx="3863512" cy="2579968"/>
          </a:xfrm>
          <a:prstGeom prst="rect">
            <a:avLst/>
          </a:prstGeom>
        </p:spPr>
      </p:pic>
      <p:pic>
        <p:nvPicPr>
          <p:cNvPr id="7" name="Picture 6"/>
          <p:cNvPicPr>
            <a:picLocks noChangeAspect="1"/>
          </p:cNvPicPr>
          <p:nvPr/>
        </p:nvPicPr>
        <p:blipFill>
          <a:blip r:embed="rId6"/>
          <a:stretch>
            <a:fillRect/>
          </a:stretch>
        </p:blipFill>
        <p:spPr>
          <a:xfrm>
            <a:off x="7948928" y="3145832"/>
            <a:ext cx="3863512" cy="2575675"/>
          </a:xfrm>
          <a:prstGeom prst="rect">
            <a:avLst/>
          </a:prstGeom>
        </p:spPr>
      </p:pic>
    </p:spTree>
    <p:extLst>
      <p:ext uri="{BB962C8B-B14F-4D97-AF65-F5344CB8AC3E}">
        <p14:creationId xmlns:p14="http://schemas.microsoft.com/office/powerpoint/2010/main" val="38611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6000"/>
                            </p:stCondLst>
                            <p:childTnLst>
                              <p:par>
                                <p:cTn id="17" presetID="10" presetClass="entr" presetSubtype="0" fill="hold" nodeType="after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Burns Ward (Powys ward)</a:t>
            </a:r>
          </a:p>
        </p:txBody>
      </p:sp>
      <p:sp>
        <p:nvSpPr>
          <p:cNvPr id="3" name="Content Placeholder 2"/>
          <p:cNvSpPr>
            <a:spLocks noGrp="1"/>
          </p:cNvSpPr>
          <p:nvPr>
            <p:ph idx="1"/>
          </p:nvPr>
        </p:nvSpPr>
        <p:spPr/>
        <p:txBody>
          <a:bodyPr/>
          <a:lstStyle/>
          <a:p>
            <a:r>
              <a:rPr lang="en-GB" dirty="0"/>
              <a:t>Transferred to Powys ward 21/08/2020 for on-going complex wound care, rehabilitation, psychological support and discharge planning. </a:t>
            </a:r>
          </a:p>
          <a:p>
            <a:r>
              <a:rPr lang="en-GB" dirty="0"/>
              <a:t>Complex infection control issues.</a:t>
            </a:r>
          </a:p>
          <a:p>
            <a:r>
              <a:rPr lang="en-GB" dirty="0"/>
              <a:t>Visiting for children arranged within a closed bay on Dyfed ward, allowing psychology, physio and OT support for the whole family in a single area.</a:t>
            </a:r>
          </a:p>
          <a:p>
            <a:pPr marL="0" indent="0">
              <a:buNone/>
            </a:pPr>
            <a:r>
              <a:rPr lang="en-GB" dirty="0"/>
              <a:t> </a:t>
            </a:r>
          </a:p>
          <a:p>
            <a:endParaRPr lang="en-GB" dirty="0"/>
          </a:p>
          <a:p>
            <a:endParaRPr lang="en-GB" dirty="0"/>
          </a:p>
          <a:p>
            <a:endParaRPr lang="en-GB" dirty="0"/>
          </a:p>
        </p:txBody>
      </p:sp>
    </p:spTree>
    <p:extLst>
      <p:ext uri="{BB962C8B-B14F-4D97-AF65-F5344CB8AC3E}">
        <p14:creationId xmlns:p14="http://schemas.microsoft.com/office/powerpoint/2010/main" val="4233163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0821"/>
          </a:xfrm>
        </p:spPr>
        <p:txBody>
          <a:bodyPr>
            <a:normAutofit/>
          </a:bodyPr>
          <a:lstStyle/>
          <a:p>
            <a:r>
              <a:rPr lang="en-GB" sz="3200" b="1" dirty="0"/>
              <a:t>Physiotherapy – Rehab Ward Phase</a:t>
            </a:r>
          </a:p>
        </p:txBody>
      </p:sp>
      <p:sp>
        <p:nvSpPr>
          <p:cNvPr id="3" name="Content Placeholder 2"/>
          <p:cNvSpPr>
            <a:spLocks noGrp="1"/>
          </p:cNvSpPr>
          <p:nvPr>
            <p:ph idx="1"/>
          </p:nvPr>
        </p:nvSpPr>
        <p:spPr>
          <a:xfrm>
            <a:off x="838200" y="975946"/>
            <a:ext cx="10515600" cy="5639458"/>
          </a:xfrm>
        </p:spPr>
        <p:txBody>
          <a:bodyPr>
            <a:normAutofit/>
          </a:bodyPr>
          <a:lstStyle/>
          <a:p>
            <a:r>
              <a:rPr lang="en-GB" altLang="en-US" sz="2000" dirty="0"/>
              <a:t>Mobility progression: Pat slide/hoist, </a:t>
            </a:r>
            <a:r>
              <a:rPr lang="en-GB" altLang="en-US" sz="2000" dirty="0" err="1"/>
              <a:t>stedy</a:t>
            </a:r>
            <a:r>
              <a:rPr lang="en-GB" altLang="en-US" sz="2000" dirty="0"/>
              <a:t>/</a:t>
            </a:r>
            <a:r>
              <a:rPr lang="en-GB" altLang="en-US" sz="2000" dirty="0" err="1"/>
              <a:t>sara</a:t>
            </a:r>
            <a:r>
              <a:rPr lang="en-GB" altLang="en-US" sz="2000" dirty="0"/>
              <a:t> </a:t>
            </a:r>
            <a:r>
              <a:rPr lang="en-GB" altLang="en-US" sz="2000" dirty="0" err="1"/>
              <a:t>stedy</a:t>
            </a:r>
            <a:r>
              <a:rPr lang="en-GB" altLang="en-US" sz="2000" dirty="0"/>
              <a:t>, pulpit frame, </a:t>
            </a:r>
            <a:r>
              <a:rPr lang="en-GB" altLang="en-US" sz="2000" dirty="0" err="1"/>
              <a:t>zimmer</a:t>
            </a:r>
            <a:r>
              <a:rPr lang="en-GB" altLang="en-US" sz="2000" dirty="0"/>
              <a:t> frame, crutches/walking stick, independent</a:t>
            </a:r>
          </a:p>
          <a:p>
            <a:r>
              <a:rPr lang="en-GB" altLang="en-US" sz="2000" dirty="0"/>
              <a:t>Unable to attend gym due to MDRO status – created single patient use area with access to limited equipment to build strength and cardiovascular ability</a:t>
            </a:r>
          </a:p>
          <a:p>
            <a:r>
              <a:rPr lang="en-GB" altLang="en-US" sz="2000" dirty="0"/>
              <a:t>Ongoing range of movement exercises for all joints </a:t>
            </a:r>
          </a:p>
          <a:p>
            <a:r>
              <a:rPr lang="en-GB" altLang="en-US" sz="2000" dirty="0"/>
              <a:t>Active exercises encouraged, with passive stretching to achieve end range</a:t>
            </a:r>
          </a:p>
          <a:p>
            <a:pPr marL="0" lvl="0" indent="0">
              <a:buNone/>
            </a:pPr>
            <a:r>
              <a:rPr lang="en-GB" dirty="0"/>
              <a:t>Psychology – Ward Phase</a:t>
            </a:r>
          </a:p>
          <a:p>
            <a:r>
              <a:rPr lang="en-US" sz="2000" dirty="0"/>
              <a:t>Individual work- ongoing use of stabilization techniques, engagement with rehabilitation and early adjustment to injuries</a:t>
            </a:r>
          </a:p>
          <a:p>
            <a:r>
              <a:rPr lang="en-US" sz="2000" dirty="0"/>
              <a:t>Discussions regarding coping with the separation from her sons and ways of remaining involving in their care</a:t>
            </a:r>
          </a:p>
          <a:p>
            <a:r>
              <a:rPr lang="en-US" sz="2000" dirty="0"/>
              <a:t>Weekly goal planning sessions with all MDT members</a:t>
            </a:r>
          </a:p>
          <a:p>
            <a:pPr marL="0" indent="0">
              <a:buNone/>
            </a:pPr>
            <a:r>
              <a:rPr lang="en-GB" dirty="0"/>
              <a:t>OT – Ward Phase</a:t>
            </a:r>
          </a:p>
          <a:p>
            <a:r>
              <a:rPr lang="en-GB" sz="2000" dirty="0"/>
              <a:t>Pressure garment measuring / Starting scar management / Re-adapting splints </a:t>
            </a:r>
          </a:p>
          <a:p>
            <a:pPr marL="0" lvl="0" indent="0">
              <a:buNone/>
            </a:pPr>
            <a:endParaRPr lang="en-GB" dirty="0"/>
          </a:p>
          <a:p>
            <a:pPr marL="0" lvl="0" indent="0">
              <a:buNone/>
            </a:pPr>
            <a:endParaRPr lang="en-GB" b="1" dirty="0">
              <a:solidFill>
                <a:prstClr val="black"/>
              </a:solidFill>
              <a:latin typeface="Arial" panose="020B0604020202020204"/>
            </a:endParaRPr>
          </a:p>
          <a:p>
            <a:endParaRPr lang="en-GB" dirty="0"/>
          </a:p>
        </p:txBody>
      </p:sp>
    </p:spTree>
    <p:extLst>
      <p:ext uri="{BB962C8B-B14F-4D97-AF65-F5344CB8AC3E}">
        <p14:creationId xmlns:p14="http://schemas.microsoft.com/office/powerpoint/2010/main" val="2270111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1549</TotalTime>
  <Words>1542</Words>
  <Application>Microsoft Office PowerPoint</Application>
  <PresentationFormat>Widescreen</PresentationFormat>
  <Paragraphs>106</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Welsh Centre for Burns </vt:lpstr>
      <vt:lpstr>PowerPoint Presentation</vt:lpstr>
      <vt:lpstr>Patient Journey through our unit</vt:lpstr>
      <vt:lpstr>PowerPoint Presentation</vt:lpstr>
      <vt:lpstr>Burns ITU</vt:lpstr>
      <vt:lpstr>PowerPoint Presentation</vt:lpstr>
      <vt:lpstr>PowerPoint Presentation</vt:lpstr>
      <vt:lpstr>Burns Ward (Powys ward)</vt:lpstr>
      <vt:lpstr>Physiotherapy – Rehab Ward Phase</vt:lpstr>
      <vt:lpstr>PowerPoint Presentation</vt:lpstr>
      <vt:lpstr>Occupational Therapy – Out-Patient Phase</vt:lpstr>
      <vt:lpstr>Out-patient journey</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Burn Unit</dc:title>
  <dc:creator>Louise Limbert (Swansea Bay UHB - Burns &amp; Plastics)</dc:creator>
  <cp:lastModifiedBy>Suzanne Holloway (Swansea Bay UHB - Morriston Unit)</cp:lastModifiedBy>
  <cp:revision>23</cp:revision>
  <cp:lastPrinted>2024-05-13T14:30:32Z</cp:lastPrinted>
  <dcterms:created xsi:type="dcterms:W3CDTF">2024-05-13T12:10:40Z</dcterms:created>
  <dcterms:modified xsi:type="dcterms:W3CDTF">2024-07-18T13:18:50Z</dcterms:modified>
</cp:coreProperties>
</file>