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4" r:id="rId4"/>
    <p:sldId id="259" r:id="rId5"/>
    <p:sldId id="261" r:id="rId6"/>
    <p:sldId id="262" r:id="rId7"/>
    <p:sldId id="267" r:id="rId8"/>
    <p:sldId id="265" r:id="rId9"/>
    <p:sldId id="26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98" d="100"/>
          <a:sy n="98" d="100"/>
        </p:scale>
        <p:origin x="102" y="414"/>
      </p:cViewPr>
      <p:guideLst/>
    </p:cSldViewPr>
  </p:slideViewPr>
  <p:notesTextViewPr>
    <p:cViewPr>
      <p:scale>
        <a:sx n="1" d="1"/>
        <a:sy n="1" d="1"/>
      </p:scale>
      <p:origin x="0" y="0"/>
    </p:cViewPr>
  </p:notesTextViewPr>
  <p:notesViewPr>
    <p:cSldViewPr snapToGrid="0">
      <p:cViewPr varScale="1">
        <p:scale>
          <a:sx n="86" d="100"/>
          <a:sy n="86" d="100"/>
        </p:scale>
        <p:origin x="301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Daily Distribution of Staff</a:t>
            </a:r>
            <a:r>
              <a:rPr lang="en-GB" baseline="0" dirty="0"/>
              <a:t> Incidents</a:t>
            </a:r>
            <a:endParaRPr lang="en-GB"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85B-4F63-B322-D9F43728EC8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85B-4F63-B322-D9F43728EC8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85B-4F63-B322-D9F43728EC8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685B-4F63-B322-D9F43728EC83}"/>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685B-4F63-B322-D9F43728EC83}"/>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685B-4F63-B322-D9F43728EC83}"/>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685B-4F63-B322-D9F43728EC83}"/>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Sheet3!$B$2:$B$8</c:f>
              <c:strCache>
                <c:ptCount val="7"/>
                <c:pt idx="0">
                  <c:v>Mon</c:v>
                </c:pt>
                <c:pt idx="1">
                  <c:v>Tue</c:v>
                </c:pt>
                <c:pt idx="2">
                  <c:v>Wed</c:v>
                </c:pt>
                <c:pt idx="3">
                  <c:v>Thu</c:v>
                </c:pt>
                <c:pt idx="4">
                  <c:v>Fri</c:v>
                </c:pt>
                <c:pt idx="5">
                  <c:v>Sat</c:v>
                </c:pt>
                <c:pt idx="6">
                  <c:v>Sun</c:v>
                </c:pt>
              </c:strCache>
            </c:strRef>
          </c:cat>
          <c:val>
            <c:numRef>
              <c:f>Sheet3!$C$2:$C$8</c:f>
              <c:numCache>
                <c:formatCode>General</c:formatCode>
                <c:ptCount val="7"/>
                <c:pt idx="0">
                  <c:v>74</c:v>
                </c:pt>
                <c:pt idx="1">
                  <c:v>91</c:v>
                </c:pt>
                <c:pt idx="2">
                  <c:v>92</c:v>
                </c:pt>
                <c:pt idx="3">
                  <c:v>99</c:v>
                </c:pt>
                <c:pt idx="4">
                  <c:v>89</c:v>
                </c:pt>
                <c:pt idx="5">
                  <c:v>74</c:v>
                </c:pt>
                <c:pt idx="6">
                  <c:v>59</c:v>
                </c:pt>
              </c:numCache>
            </c:numRef>
          </c:val>
          <c:extLst>
            <c:ext xmlns:c16="http://schemas.microsoft.com/office/drawing/2014/chart" uri="{C3380CC4-5D6E-409C-BE32-E72D297353CC}">
              <c16:uniqueId val="{0000000E-685B-4F63-B322-D9F43728EC83}"/>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610537-B473-462C-ACE7-51A43C9400A2}" type="datetimeFigureOut">
              <a:rPr lang="en-GB" smtClean="0"/>
              <a:t>20/06/2024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DC644D-C4F3-4ED9-B9ED-9B24C65C20B4}" type="slidenum">
              <a:rPr lang="en-GB" smtClean="0"/>
              <a:t>‹#›</a:t>
            </a:fld>
            <a:endParaRPr lang="en-GB" dirty="0"/>
          </a:p>
        </p:txBody>
      </p:sp>
    </p:spTree>
    <p:extLst>
      <p:ext uri="{BB962C8B-B14F-4D97-AF65-F5344CB8AC3E}">
        <p14:creationId xmlns:p14="http://schemas.microsoft.com/office/powerpoint/2010/main" val="2404534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important thing to remember on this slide is that Staff Incident are relatively steady with a very slight decline. This would suggest that they are predictable and therefore preventable.</a:t>
            </a:r>
          </a:p>
          <a:p>
            <a:endParaRPr lang="en-GB" dirty="0"/>
          </a:p>
          <a:p>
            <a:r>
              <a:rPr lang="en-GB" dirty="0"/>
              <a:t>An example of the potential change in staff incidents due to Service Change would be the transfer of Theatres. We historically would have seen a certain number of needlestick/sharps injuries in Theatre. They are now moved out of the trend which could be the reason for the first indication of a reduction in numbers from November 23.</a:t>
            </a:r>
          </a:p>
          <a:p>
            <a:endParaRPr lang="en-GB" dirty="0"/>
          </a:p>
          <a:p>
            <a:endParaRPr lang="en-GB" dirty="0"/>
          </a:p>
        </p:txBody>
      </p:sp>
      <p:sp>
        <p:nvSpPr>
          <p:cNvPr id="4" name="Slide Number Placeholder 3"/>
          <p:cNvSpPr>
            <a:spLocks noGrp="1"/>
          </p:cNvSpPr>
          <p:nvPr>
            <p:ph type="sldNum" sz="quarter" idx="5"/>
          </p:nvPr>
        </p:nvSpPr>
        <p:spPr/>
        <p:txBody>
          <a:bodyPr/>
          <a:lstStyle/>
          <a:p>
            <a:fld id="{C1DC644D-C4F3-4ED9-B9ED-9B24C65C20B4}" type="slidenum">
              <a:rPr lang="en-GB" smtClean="0"/>
              <a:t>3</a:t>
            </a:fld>
            <a:endParaRPr lang="en-GB" dirty="0"/>
          </a:p>
        </p:txBody>
      </p:sp>
    </p:spTree>
    <p:extLst>
      <p:ext uri="{BB962C8B-B14F-4D97-AF65-F5344CB8AC3E}">
        <p14:creationId xmlns:p14="http://schemas.microsoft.com/office/powerpoint/2010/main" val="950160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Again this supports that Staff Incidents are predictable. The majority of the incidents occur in a relatively small number of locations across the hospital site.</a:t>
            </a:r>
          </a:p>
        </p:txBody>
      </p:sp>
      <p:sp>
        <p:nvSpPr>
          <p:cNvPr id="4" name="Slide Number Placeholder 3"/>
          <p:cNvSpPr>
            <a:spLocks noGrp="1"/>
          </p:cNvSpPr>
          <p:nvPr>
            <p:ph type="sldNum" sz="quarter" idx="5"/>
          </p:nvPr>
        </p:nvSpPr>
        <p:spPr/>
        <p:txBody>
          <a:bodyPr/>
          <a:lstStyle/>
          <a:p>
            <a:fld id="{C1DC644D-C4F3-4ED9-B9ED-9B24C65C20B4}" type="slidenum">
              <a:rPr lang="en-GB" smtClean="0"/>
              <a:t>5</a:t>
            </a:fld>
            <a:endParaRPr lang="en-GB" dirty="0"/>
          </a:p>
        </p:txBody>
      </p:sp>
    </p:spTree>
    <p:extLst>
      <p:ext uri="{BB962C8B-B14F-4D97-AF65-F5344CB8AC3E}">
        <p14:creationId xmlns:p14="http://schemas.microsoft.com/office/powerpoint/2010/main" val="1135908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again reinforces the  predictability of Staff Incidents. The vast majority of Staff Incidents are as a result of two primary causes. </a:t>
            </a:r>
          </a:p>
        </p:txBody>
      </p:sp>
      <p:sp>
        <p:nvSpPr>
          <p:cNvPr id="4" name="Slide Number Placeholder 3"/>
          <p:cNvSpPr>
            <a:spLocks noGrp="1"/>
          </p:cNvSpPr>
          <p:nvPr>
            <p:ph type="sldNum" sz="quarter" idx="5"/>
          </p:nvPr>
        </p:nvSpPr>
        <p:spPr/>
        <p:txBody>
          <a:bodyPr/>
          <a:lstStyle/>
          <a:p>
            <a:fld id="{C1DC644D-C4F3-4ED9-B9ED-9B24C65C20B4}" type="slidenum">
              <a:rPr lang="en-GB" smtClean="0"/>
              <a:t>6</a:t>
            </a:fld>
            <a:endParaRPr lang="en-GB" dirty="0"/>
          </a:p>
        </p:txBody>
      </p:sp>
    </p:spTree>
    <p:extLst>
      <p:ext uri="{BB962C8B-B14F-4D97-AF65-F5344CB8AC3E}">
        <p14:creationId xmlns:p14="http://schemas.microsoft.com/office/powerpoint/2010/main" val="1350061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2743335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3744400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585872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163012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4143279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2121463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818879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4245937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901682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151886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0EA3B2-4F70-40E1-9B78-5701648C630A}" type="datetimeFigureOut">
              <a:rPr lang="en-GB" smtClean="0"/>
              <a:t>20/06/2024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39B691A-ACFC-42A7-B718-81B53B0892E8}" type="slidenum">
              <a:rPr lang="en-GB" smtClean="0"/>
              <a:t>‹#›</a:t>
            </a:fld>
            <a:endParaRPr lang="en-GB" dirty="0"/>
          </a:p>
        </p:txBody>
      </p:sp>
    </p:spTree>
    <p:extLst>
      <p:ext uri="{BB962C8B-B14F-4D97-AF65-F5344CB8AC3E}">
        <p14:creationId xmlns:p14="http://schemas.microsoft.com/office/powerpoint/2010/main" val="2747041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0EA3B2-4F70-40E1-9B78-5701648C630A}" type="datetimeFigureOut">
              <a:rPr lang="en-GB" smtClean="0"/>
              <a:t>20/06/2024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9B691A-ACFC-42A7-B718-81B53B0892E8}" type="slidenum">
              <a:rPr lang="en-GB" smtClean="0"/>
              <a:t>‹#›</a:t>
            </a:fld>
            <a:endParaRPr lang="en-GB" dirty="0"/>
          </a:p>
        </p:txBody>
      </p:sp>
    </p:spTree>
    <p:extLst>
      <p:ext uri="{BB962C8B-B14F-4D97-AF65-F5344CB8AC3E}">
        <p14:creationId xmlns:p14="http://schemas.microsoft.com/office/powerpoint/2010/main" val="767277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t>Staff Incidents</a:t>
            </a:r>
            <a:br>
              <a:rPr lang="en-GB" b="1" dirty="0"/>
            </a:br>
            <a:r>
              <a:rPr lang="en-GB" b="1" dirty="0"/>
              <a:t>Morriston Service Group</a:t>
            </a:r>
          </a:p>
        </p:txBody>
      </p:sp>
      <p:sp>
        <p:nvSpPr>
          <p:cNvPr id="3" name="Subtitle 2"/>
          <p:cNvSpPr>
            <a:spLocks noGrp="1"/>
          </p:cNvSpPr>
          <p:nvPr>
            <p:ph type="subTitle" idx="1"/>
          </p:nvPr>
        </p:nvSpPr>
        <p:spPr/>
        <p:txBody>
          <a:bodyPr/>
          <a:lstStyle/>
          <a:p>
            <a:endParaRPr lang="en-GB" dirty="0"/>
          </a:p>
          <a:p>
            <a:r>
              <a:rPr lang="en-GB" dirty="0"/>
              <a:t>Desk-top Review: </a:t>
            </a:r>
          </a:p>
          <a:p>
            <a:r>
              <a:rPr lang="en-GB" dirty="0"/>
              <a:t>Incidents Reported 01/04/2023 to 31/03/2024</a:t>
            </a:r>
          </a:p>
        </p:txBody>
      </p:sp>
    </p:spTree>
    <p:extLst>
      <p:ext uri="{BB962C8B-B14F-4D97-AF65-F5344CB8AC3E}">
        <p14:creationId xmlns:p14="http://schemas.microsoft.com/office/powerpoint/2010/main" val="1821491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32402"/>
          </a:xfrm>
        </p:spPr>
        <p:txBody>
          <a:bodyPr>
            <a:normAutofit fontScale="90000"/>
          </a:bodyPr>
          <a:lstStyle/>
          <a:p>
            <a:r>
              <a:rPr lang="en-GB" b="1" dirty="0"/>
              <a:t>Scope &amp; Source Data</a:t>
            </a:r>
          </a:p>
        </p:txBody>
      </p:sp>
      <p:sp>
        <p:nvSpPr>
          <p:cNvPr id="3" name="Content Placeholder 2"/>
          <p:cNvSpPr>
            <a:spLocks noGrp="1"/>
          </p:cNvSpPr>
          <p:nvPr>
            <p:ph idx="1"/>
          </p:nvPr>
        </p:nvSpPr>
        <p:spPr>
          <a:xfrm>
            <a:off x="507999" y="1126836"/>
            <a:ext cx="11259127" cy="5384800"/>
          </a:xfrm>
        </p:spPr>
        <p:txBody>
          <a:bodyPr>
            <a:noAutofit/>
          </a:bodyPr>
          <a:lstStyle/>
          <a:p>
            <a:pPr marL="0" indent="0">
              <a:buNone/>
            </a:pPr>
            <a:r>
              <a:rPr lang="en-GB" sz="2400" dirty="0"/>
              <a:t>The following report is based on a data extracted from the Once for Wales (Datix) system on 18/06/2024. The following criteria was used:</a:t>
            </a:r>
          </a:p>
          <a:p>
            <a:r>
              <a:rPr lang="en-GB" sz="2400" dirty="0"/>
              <a:t> Incident Type, Who Affected? = Staff/Contractor</a:t>
            </a:r>
          </a:p>
          <a:p>
            <a:pPr lvl="0"/>
            <a:r>
              <a:rPr lang="en-GB" sz="2400" dirty="0"/>
              <a:t>Reported Date = 01/04/2023 to 31/03/2024</a:t>
            </a:r>
          </a:p>
          <a:p>
            <a:pPr marL="0" lvl="0" indent="0">
              <a:buNone/>
            </a:pPr>
            <a:r>
              <a:rPr lang="en-GB" sz="2400" i="1" dirty="0"/>
              <a:t>The query was reported using Report Template 1 – General Listing Report (Large)</a:t>
            </a:r>
          </a:p>
          <a:p>
            <a:pPr marL="0" indent="0">
              <a:buNone/>
            </a:pPr>
            <a:endParaRPr lang="en-GB" sz="1000" dirty="0"/>
          </a:p>
          <a:p>
            <a:pPr marL="0" indent="0">
              <a:buNone/>
            </a:pPr>
            <a:r>
              <a:rPr lang="en-GB" sz="2400" dirty="0"/>
              <a:t>A total of </a:t>
            </a:r>
            <a:r>
              <a:rPr lang="en-GB" sz="2400" b="1" dirty="0"/>
              <a:t>578</a:t>
            </a:r>
            <a:r>
              <a:rPr lang="en-GB" sz="2400" dirty="0"/>
              <a:t> records were included; or which 503 occurred at Morriston Hospital, 23 at Singleton Hospital and 39 at NPT Hospital and 13 at locations outside of main hospital sites but involving staff managed by Morriston Service. </a:t>
            </a:r>
          </a:p>
          <a:p>
            <a:pPr marL="0" indent="0">
              <a:buNone/>
            </a:pPr>
            <a:r>
              <a:rPr lang="en-GB" sz="2400" b="1" i="1" dirty="0"/>
              <a:t>Please note that this extract only relates to staff managed by Morriston Service Group. It includes services managed by the Group but located on sites outside of Morriston, such as Radiology Services. The extract does not include incidents occurring at Morriston Hospital Site which may have involved staff linked to other HB Groups such as Estates and Facilities.</a:t>
            </a:r>
            <a:endParaRPr lang="en-GB" sz="2400" dirty="0"/>
          </a:p>
        </p:txBody>
      </p:sp>
    </p:spTree>
    <p:extLst>
      <p:ext uri="{BB962C8B-B14F-4D97-AF65-F5344CB8AC3E}">
        <p14:creationId xmlns:p14="http://schemas.microsoft.com/office/powerpoint/2010/main" val="2641932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43345" y="365125"/>
            <a:ext cx="11517746" cy="807893"/>
          </a:xfrm>
        </p:spPr>
        <p:txBody>
          <a:bodyPr/>
          <a:lstStyle/>
          <a:p>
            <a:r>
              <a:rPr lang="en-GB" b="1" dirty="0"/>
              <a:t>Prevalence: Staff Incidents Morriston Service Group</a:t>
            </a:r>
            <a:endParaRPr lang="en-GB" dirty="0"/>
          </a:p>
        </p:txBody>
      </p:sp>
      <p:sp>
        <p:nvSpPr>
          <p:cNvPr id="6" name="TextBox 5"/>
          <p:cNvSpPr txBox="1"/>
          <p:nvPr/>
        </p:nvSpPr>
        <p:spPr>
          <a:xfrm>
            <a:off x="706581" y="4723025"/>
            <a:ext cx="10647218" cy="1754326"/>
          </a:xfrm>
          <a:prstGeom prst="rect">
            <a:avLst/>
          </a:prstGeom>
          <a:noFill/>
        </p:spPr>
        <p:txBody>
          <a:bodyPr wrap="square" rtlCol="0">
            <a:spAutoFit/>
          </a:bodyPr>
          <a:lstStyle/>
          <a:p>
            <a:pPr marL="285750" indent="-285750">
              <a:buFont typeface="Arial" panose="020B0604020202020204" pitchFamily="34" charset="0"/>
              <a:buChar char="•"/>
            </a:pPr>
            <a:r>
              <a:rPr lang="en-GB" dirty="0"/>
              <a:t>Continued observed reduction in number of staff incidents reported – starting from  Feb 22. This step-down has then plateaued, setting into a new lower outcome process</a:t>
            </a:r>
          </a:p>
          <a:p>
            <a:endParaRPr lang="en-GB" dirty="0"/>
          </a:p>
          <a:p>
            <a:pPr marL="285750" indent="-285750">
              <a:buFont typeface="Arial" panose="020B0604020202020204" pitchFamily="34" charset="0"/>
              <a:buChar char="•"/>
            </a:pPr>
            <a:r>
              <a:rPr lang="en-GB" dirty="0"/>
              <a:t>There is no indication that this reduction in reporting is linked to the transfer from DatixWeb to Once for Wales however it should be acknowledged that there have been significant service changes since Dec22 which potentially could have an impact on </a:t>
            </a:r>
          </a:p>
        </p:txBody>
      </p:sp>
      <p:pic>
        <p:nvPicPr>
          <p:cNvPr id="10" name="Picture 9">
            <a:extLst>
              <a:ext uri="{FF2B5EF4-FFF2-40B4-BE49-F238E27FC236}">
                <a16:creationId xmlns:a16="http://schemas.microsoft.com/office/drawing/2014/main" id="{27967AAD-B6AB-4F01-84BC-79D68B2C83DE}"/>
              </a:ext>
            </a:extLst>
          </p:cNvPr>
          <p:cNvPicPr>
            <a:picLocks noChangeAspect="1"/>
          </p:cNvPicPr>
          <p:nvPr/>
        </p:nvPicPr>
        <p:blipFill>
          <a:blip r:embed="rId3"/>
          <a:stretch>
            <a:fillRect/>
          </a:stretch>
        </p:blipFill>
        <p:spPr>
          <a:xfrm>
            <a:off x="838198" y="1203036"/>
            <a:ext cx="10515601" cy="3411297"/>
          </a:xfrm>
          <a:prstGeom prst="rect">
            <a:avLst/>
          </a:prstGeom>
        </p:spPr>
      </p:pic>
    </p:spTree>
    <p:extLst>
      <p:ext uri="{BB962C8B-B14F-4D97-AF65-F5344CB8AC3E}">
        <p14:creationId xmlns:p14="http://schemas.microsoft.com/office/powerpoint/2010/main" val="510827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90838"/>
          </a:xfrm>
        </p:spPr>
        <p:txBody>
          <a:bodyPr>
            <a:normAutofit fontScale="90000"/>
          </a:bodyPr>
          <a:lstStyle/>
          <a:p>
            <a:r>
              <a:rPr lang="en-GB" b="1" dirty="0"/>
              <a:t>Day of the Week: Staff Incidents</a:t>
            </a:r>
            <a:br>
              <a:rPr lang="en-GB" b="1" dirty="0"/>
            </a:br>
            <a:r>
              <a:rPr lang="en-GB" sz="2800" b="1" dirty="0"/>
              <a:t>based on Date of Incident</a:t>
            </a:r>
            <a:endParaRPr lang="en-GB" dirty="0"/>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1955436952"/>
              </p:ext>
            </p:extLst>
          </p:nvPr>
        </p:nvGraphicFramePr>
        <p:xfrm>
          <a:off x="6525342" y="1468666"/>
          <a:ext cx="4574458" cy="3515360"/>
        </p:xfrm>
        <a:graphic>
          <a:graphicData uri="http://schemas.openxmlformats.org/drawingml/2006/table">
            <a:tbl>
              <a:tblPr firstRow="1" bandRow="1">
                <a:tableStyleId>{5C22544A-7EE6-4342-B048-85BDC9FD1C3A}</a:tableStyleId>
              </a:tblPr>
              <a:tblGrid>
                <a:gridCol w="1540182">
                  <a:extLst>
                    <a:ext uri="{9D8B030D-6E8A-4147-A177-3AD203B41FA5}">
                      <a16:colId xmlns:a16="http://schemas.microsoft.com/office/drawing/2014/main" val="2030040657"/>
                    </a:ext>
                  </a:extLst>
                </a:gridCol>
                <a:gridCol w="948267">
                  <a:extLst>
                    <a:ext uri="{9D8B030D-6E8A-4147-A177-3AD203B41FA5}">
                      <a16:colId xmlns:a16="http://schemas.microsoft.com/office/drawing/2014/main" val="2927340907"/>
                    </a:ext>
                  </a:extLst>
                </a:gridCol>
                <a:gridCol w="748276">
                  <a:extLst>
                    <a:ext uri="{9D8B030D-6E8A-4147-A177-3AD203B41FA5}">
                      <a16:colId xmlns:a16="http://schemas.microsoft.com/office/drawing/2014/main" val="2687434541"/>
                    </a:ext>
                  </a:extLst>
                </a:gridCol>
                <a:gridCol w="1337733">
                  <a:extLst>
                    <a:ext uri="{9D8B030D-6E8A-4147-A177-3AD203B41FA5}">
                      <a16:colId xmlns:a16="http://schemas.microsoft.com/office/drawing/2014/main" val="3095325822"/>
                    </a:ext>
                  </a:extLst>
                </a:gridCol>
              </a:tblGrid>
              <a:tr h="370840">
                <a:tc>
                  <a:txBody>
                    <a:bodyPr/>
                    <a:lstStyle/>
                    <a:p>
                      <a:pPr algn="ctr"/>
                      <a:endParaRPr lang="en-GB" dirty="0"/>
                    </a:p>
                  </a:txBody>
                  <a:tcPr/>
                </a:tc>
                <a:tc gridSpan="2">
                  <a:txBody>
                    <a:bodyPr/>
                    <a:lstStyle/>
                    <a:p>
                      <a:pPr algn="ctr"/>
                      <a:r>
                        <a:rPr lang="en-GB" dirty="0"/>
                        <a:t>2023/2024</a:t>
                      </a:r>
                    </a:p>
                  </a:txBody>
                  <a:tcPr/>
                </a:tc>
                <a:tc hMerge="1">
                  <a:txBody>
                    <a:bodyPr/>
                    <a:lstStyle/>
                    <a:p>
                      <a:endParaRPr lang="en-GB" dirty="0"/>
                    </a:p>
                  </a:txBody>
                  <a:tcPr/>
                </a:tc>
                <a:tc>
                  <a:txBody>
                    <a:bodyPr/>
                    <a:lstStyle/>
                    <a:p>
                      <a:pPr algn="ctr"/>
                      <a:r>
                        <a:rPr lang="en-GB" dirty="0"/>
                        <a:t>2022/2023</a:t>
                      </a:r>
                    </a:p>
                  </a:txBody>
                  <a:tcPr/>
                </a:tc>
                <a:extLst>
                  <a:ext uri="{0D108BD9-81ED-4DB2-BD59-A6C34878D82A}">
                    <a16:rowId xmlns:a16="http://schemas.microsoft.com/office/drawing/2014/main" val="485154502"/>
                  </a:ext>
                </a:extLst>
              </a:tr>
              <a:tr h="370840">
                <a:tc>
                  <a:txBody>
                    <a:bodyPr/>
                    <a:lstStyle/>
                    <a:p>
                      <a:pPr algn="ctr"/>
                      <a:r>
                        <a:rPr lang="en-GB" dirty="0"/>
                        <a:t>Day</a:t>
                      </a:r>
                    </a:p>
                  </a:txBody>
                  <a:tcPr/>
                </a:tc>
                <a:tc>
                  <a:txBody>
                    <a:bodyPr/>
                    <a:lstStyle/>
                    <a:p>
                      <a:pPr algn="ctr"/>
                      <a:r>
                        <a:rPr lang="en-GB" dirty="0"/>
                        <a:t>Number</a:t>
                      </a:r>
                    </a:p>
                  </a:txBody>
                  <a:tcPr/>
                </a:tc>
                <a:tc>
                  <a:txBody>
                    <a:bodyPr/>
                    <a:lstStyle/>
                    <a:p>
                      <a:pPr algn="ctr"/>
                      <a:r>
                        <a:rPr lang="en-GB" dirty="0"/>
                        <a:t>%</a:t>
                      </a:r>
                    </a:p>
                  </a:txBody>
                  <a:tcPr/>
                </a:tc>
                <a:tc>
                  <a:txBody>
                    <a:bodyPr/>
                    <a:lstStyle/>
                    <a:p>
                      <a:pPr algn="ctr"/>
                      <a:r>
                        <a:rPr lang="en-GB" dirty="0"/>
                        <a:t>%</a:t>
                      </a:r>
                    </a:p>
                  </a:txBody>
                  <a:tcPr/>
                </a:tc>
                <a:extLst>
                  <a:ext uri="{0D108BD9-81ED-4DB2-BD59-A6C34878D82A}">
                    <a16:rowId xmlns:a16="http://schemas.microsoft.com/office/drawing/2014/main" val="1733194924"/>
                  </a:ext>
                </a:extLst>
              </a:tr>
              <a:tr h="370840">
                <a:tc>
                  <a:txBody>
                    <a:bodyPr/>
                    <a:lstStyle/>
                    <a:p>
                      <a:r>
                        <a:rPr lang="en-GB" sz="2000" dirty="0">
                          <a:latin typeface="Arial" panose="020B0604020202020204" pitchFamily="34" charset="0"/>
                          <a:cs typeface="Arial" panose="020B0604020202020204" pitchFamily="34" charset="0"/>
                        </a:rPr>
                        <a:t>Monday</a:t>
                      </a:r>
                    </a:p>
                  </a:txBody>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74</a:t>
                      </a:r>
                    </a:p>
                  </a:txBody>
                  <a:tcPr marL="9525" marR="9525" marT="9525" marB="0" anchor="b"/>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13%</a:t>
                      </a:r>
                    </a:p>
                  </a:txBody>
                  <a:tcPr marL="9525" marR="9525" marT="9525" marB="0" anchor="b"/>
                </a:tc>
                <a:tc>
                  <a:txBody>
                    <a:bodyPr/>
                    <a:lstStyle/>
                    <a:p>
                      <a:pPr marL="0" algn="ctr" defTabSz="914400" rtl="0" eaLnBrk="1" fontAlgn="b" latinLnBrk="0" hangingPunct="1"/>
                      <a:r>
                        <a:rPr lang="en-GB" sz="2000" b="0" i="0" u="none" strike="noStrike" kern="1200" dirty="0">
                          <a:solidFill>
                            <a:srgbClr val="000000"/>
                          </a:solidFill>
                          <a:effectLst/>
                          <a:latin typeface="Arial" panose="020B0604020202020204" pitchFamily="34" charset="0"/>
                          <a:ea typeface="+mn-ea"/>
                          <a:cs typeface="Arial" panose="020B0604020202020204" pitchFamily="34" charset="0"/>
                        </a:rPr>
                        <a:t>15%</a:t>
                      </a:r>
                    </a:p>
                  </a:txBody>
                  <a:tcPr marL="9525" marR="9525" marT="9525" marB="0" anchor="b"/>
                </a:tc>
                <a:extLst>
                  <a:ext uri="{0D108BD9-81ED-4DB2-BD59-A6C34878D82A}">
                    <a16:rowId xmlns:a16="http://schemas.microsoft.com/office/drawing/2014/main" val="2937469477"/>
                  </a:ext>
                </a:extLst>
              </a:tr>
              <a:tr h="370840">
                <a:tc>
                  <a:txBody>
                    <a:bodyPr/>
                    <a:lstStyle/>
                    <a:p>
                      <a:r>
                        <a:rPr lang="en-GB" sz="2000" dirty="0">
                          <a:latin typeface="Arial" panose="020B0604020202020204" pitchFamily="34" charset="0"/>
                          <a:cs typeface="Arial" panose="020B0604020202020204" pitchFamily="34" charset="0"/>
                        </a:rPr>
                        <a:t>Tuesday</a:t>
                      </a:r>
                    </a:p>
                  </a:txBody>
                  <a:tcPr/>
                </a:tc>
                <a:tc>
                  <a:txBody>
                    <a:bodyPr/>
                    <a:lstStyle/>
                    <a:p>
                      <a:pPr marL="0" algn="ctr" defTabSz="914400" rtl="0" eaLnBrk="1" fontAlgn="b" latinLnBrk="0" hangingPunct="1"/>
                      <a:r>
                        <a:rPr lang="en-GB" sz="2000" b="0" i="0" u="none" strike="noStrike" kern="1200" dirty="0">
                          <a:solidFill>
                            <a:srgbClr val="000000"/>
                          </a:solidFill>
                          <a:effectLst/>
                          <a:latin typeface="Arial" panose="020B0604020202020204" pitchFamily="34" charset="0"/>
                          <a:ea typeface="+mn-ea"/>
                          <a:cs typeface="Arial" panose="020B0604020202020204" pitchFamily="34" charset="0"/>
                        </a:rPr>
                        <a:t>91</a:t>
                      </a:r>
                    </a:p>
                  </a:txBody>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Arial" panose="020B0604020202020204" pitchFamily="34" charset="0"/>
                          <a:cs typeface="Arial" panose="020B0604020202020204" pitchFamily="34" charset="0"/>
                        </a:rPr>
                        <a:t>16%</a:t>
                      </a:r>
                      <a:endParaRPr lang="en-GB" sz="2000" b="0" i="0" u="none" strike="noStrike" kern="1200" dirty="0">
                        <a:solidFill>
                          <a:srgbClr val="000000"/>
                        </a:solidFill>
                        <a:effectLst/>
                        <a:latin typeface="Arial" panose="020B0604020202020204" pitchFamily="34" charset="0"/>
                        <a:ea typeface="+mn-ea"/>
                        <a:cs typeface="Arial" panose="020B0604020202020204" pitchFamily="34" charset="0"/>
                      </a:endParaRPr>
                    </a:p>
                  </a:txBody>
                  <a:tcPr/>
                </a:tc>
                <a:tc>
                  <a:txBody>
                    <a:bodyPr/>
                    <a:lstStyle/>
                    <a:p>
                      <a:pPr marL="0" algn="ctr" defTabSz="914400" rtl="0" eaLnBrk="1" fontAlgn="b" latinLnBrk="0" hangingPunct="1"/>
                      <a:r>
                        <a:rPr lang="en-GB" sz="2000" b="0" i="0" u="none" strike="noStrike" kern="1200" dirty="0">
                          <a:solidFill>
                            <a:srgbClr val="000000"/>
                          </a:solidFill>
                          <a:effectLst/>
                          <a:latin typeface="Arial" panose="020B0604020202020204" pitchFamily="34" charset="0"/>
                          <a:ea typeface="+mn-ea"/>
                          <a:cs typeface="Arial" panose="020B0604020202020204" pitchFamily="34" charset="0"/>
                        </a:rPr>
                        <a:t>14%</a:t>
                      </a:r>
                    </a:p>
                  </a:txBody>
                  <a:tcPr/>
                </a:tc>
                <a:extLst>
                  <a:ext uri="{0D108BD9-81ED-4DB2-BD59-A6C34878D82A}">
                    <a16:rowId xmlns:a16="http://schemas.microsoft.com/office/drawing/2014/main" val="3034579110"/>
                  </a:ext>
                </a:extLst>
              </a:tr>
              <a:tr h="370840">
                <a:tc>
                  <a:txBody>
                    <a:bodyPr/>
                    <a:lstStyle/>
                    <a:p>
                      <a:r>
                        <a:rPr lang="en-GB" sz="2000" dirty="0">
                          <a:latin typeface="Arial" panose="020B0604020202020204" pitchFamily="34" charset="0"/>
                          <a:cs typeface="Arial" panose="020B0604020202020204" pitchFamily="34" charset="0"/>
                        </a:rPr>
                        <a:t>Wednesday</a:t>
                      </a:r>
                    </a:p>
                  </a:txBody>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92</a:t>
                      </a:r>
                    </a:p>
                  </a:txBody>
                  <a:tcPr marL="9525" marR="9525" marT="9525" marB="0" anchor="b"/>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16%</a:t>
                      </a:r>
                    </a:p>
                  </a:txBody>
                  <a:tcPr marL="9525" marR="9525" marT="9525" marB="0" anchor="b"/>
                </a:tc>
                <a:tc>
                  <a:txBody>
                    <a:bodyPr/>
                    <a:lstStyle/>
                    <a:p>
                      <a:pPr marL="0" algn="ctr" defTabSz="914400" rtl="0" eaLnBrk="1" fontAlgn="b" latinLnBrk="0" hangingPunct="1"/>
                      <a:r>
                        <a:rPr lang="en-GB" sz="2000" b="0" i="0" u="none" strike="noStrike" kern="1200" dirty="0">
                          <a:solidFill>
                            <a:srgbClr val="000000"/>
                          </a:solidFill>
                          <a:effectLst/>
                          <a:latin typeface="Arial" panose="020B0604020202020204" pitchFamily="34" charset="0"/>
                          <a:ea typeface="+mn-ea"/>
                          <a:cs typeface="Arial" panose="020B0604020202020204" pitchFamily="34" charset="0"/>
                        </a:rPr>
                        <a:t>16%</a:t>
                      </a:r>
                    </a:p>
                  </a:txBody>
                  <a:tcPr marL="9525" marR="9525" marT="9525" marB="0" anchor="b"/>
                </a:tc>
                <a:extLst>
                  <a:ext uri="{0D108BD9-81ED-4DB2-BD59-A6C34878D82A}">
                    <a16:rowId xmlns:a16="http://schemas.microsoft.com/office/drawing/2014/main" val="218528283"/>
                  </a:ext>
                </a:extLst>
              </a:tr>
              <a:tr h="370840">
                <a:tc>
                  <a:txBody>
                    <a:bodyPr/>
                    <a:lstStyle/>
                    <a:p>
                      <a:r>
                        <a:rPr lang="en-GB" sz="2000" dirty="0">
                          <a:latin typeface="Arial" panose="020B0604020202020204" pitchFamily="34" charset="0"/>
                          <a:cs typeface="Arial" panose="020B0604020202020204" pitchFamily="34" charset="0"/>
                        </a:rPr>
                        <a:t>Thursday</a:t>
                      </a:r>
                    </a:p>
                  </a:txBody>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99</a:t>
                      </a:r>
                    </a:p>
                  </a:txBody>
                  <a:tcPr marL="9525" marR="9525" marT="9525" marB="0" anchor="b"/>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17%</a:t>
                      </a:r>
                    </a:p>
                  </a:txBody>
                  <a:tcPr marL="9525" marR="9525" marT="9525" marB="0" anchor="b"/>
                </a:tc>
                <a:tc>
                  <a:txBody>
                    <a:bodyPr/>
                    <a:lstStyle/>
                    <a:p>
                      <a:pPr marL="0" algn="ctr" defTabSz="914400" rtl="0" eaLnBrk="1" fontAlgn="b" latinLnBrk="0" hangingPunct="1"/>
                      <a:r>
                        <a:rPr lang="en-GB" sz="2000" b="0" i="0" u="none" strike="noStrike" kern="1200" dirty="0">
                          <a:solidFill>
                            <a:srgbClr val="000000"/>
                          </a:solidFill>
                          <a:effectLst/>
                          <a:latin typeface="Arial" panose="020B0604020202020204" pitchFamily="34" charset="0"/>
                          <a:ea typeface="+mn-ea"/>
                          <a:cs typeface="Arial" panose="020B0604020202020204" pitchFamily="34" charset="0"/>
                        </a:rPr>
                        <a:t>20%</a:t>
                      </a:r>
                    </a:p>
                  </a:txBody>
                  <a:tcPr marL="9525" marR="9525" marT="9525" marB="0" anchor="b"/>
                </a:tc>
                <a:extLst>
                  <a:ext uri="{0D108BD9-81ED-4DB2-BD59-A6C34878D82A}">
                    <a16:rowId xmlns:a16="http://schemas.microsoft.com/office/drawing/2014/main" val="4218065436"/>
                  </a:ext>
                </a:extLst>
              </a:tr>
              <a:tr h="370840">
                <a:tc>
                  <a:txBody>
                    <a:bodyPr/>
                    <a:lstStyle/>
                    <a:p>
                      <a:r>
                        <a:rPr lang="en-GB" sz="2000" dirty="0">
                          <a:latin typeface="Arial" panose="020B0604020202020204" pitchFamily="34" charset="0"/>
                          <a:cs typeface="Arial" panose="020B0604020202020204" pitchFamily="34" charset="0"/>
                        </a:rPr>
                        <a:t>Friday</a:t>
                      </a:r>
                    </a:p>
                  </a:txBody>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89</a:t>
                      </a:r>
                    </a:p>
                  </a:txBody>
                  <a:tcPr marL="9525" marR="9525" marT="9525" marB="0" anchor="b"/>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15%</a:t>
                      </a:r>
                    </a:p>
                  </a:txBody>
                  <a:tcPr marL="9525" marR="9525" marT="9525" marB="0" anchor="b"/>
                </a:tc>
                <a:tc>
                  <a:txBody>
                    <a:bodyPr/>
                    <a:lstStyle/>
                    <a:p>
                      <a:pPr marL="0" algn="ctr" defTabSz="914400" rtl="0" eaLnBrk="1" fontAlgn="b" latinLnBrk="0" hangingPunct="1"/>
                      <a:r>
                        <a:rPr lang="en-GB" sz="2000" b="0" i="0" u="none" strike="noStrike" kern="1200" dirty="0">
                          <a:solidFill>
                            <a:srgbClr val="000000"/>
                          </a:solidFill>
                          <a:effectLst/>
                          <a:latin typeface="Arial" panose="020B0604020202020204" pitchFamily="34" charset="0"/>
                          <a:ea typeface="+mn-ea"/>
                          <a:cs typeface="Arial" panose="020B0604020202020204" pitchFamily="34" charset="0"/>
                        </a:rPr>
                        <a:t>17%</a:t>
                      </a:r>
                    </a:p>
                  </a:txBody>
                  <a:tcPr marL="9525" marR="9525" marT="9525" marB="0" anchor="b"/>
                </a:tc>
                <a:extLst>
                  <a:ext uri="{0D108BD9-81ED-4DB2-BD59-A6C34878D82A}">
                    <a16:rowId xmlns:a16="http://schemas.microsoft.com/office/drawing/2014/main" val="1058488648"/>
                  </a:ext>
                </a:extLst>
              </a:tr>
              <a:tr h="370840">
                <a:tc>
                  <a:txBody>
                    <a:bodyPr/>
                    <a:lstStyle/>
                    <a:p>
                      <a:r>
                        <a:rPr lang="en-GB" sz="2000" dirty="0">
                          <a:latin typeface="Arial" panose="020B0604020202020204" pitchFamily="34" charset="0"/>
                          <a:cs typeface="Arial" panose="020B0604020202020204" pitchFamily="34" charset="0"/>
                        </a:rPr>
                        <a:t>Saturday</a:t>
                      </a:r>
                    </a:p>
                  </a:txBody>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74</a:t>
                      </a:r>
                    </a:p>
                  </a:txBody>
                  <a:tcPr marL="9525" marR="9525" marT="9525" marB="0" anchor="b"/>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13%</a:t>
                      </a:r>
                    </a:p>
                  </a:txBody>
                  <a:tcPr marL="9525" marR="9525" marT="9525" marB="0" anchor="b"/>
                </a:tc>
                <a:tc>
                  <a:txBody>
                    <a:bodyPr/>
                    <a:lstStyle/>
                    <a:p>
                      <a:pPr marL="0" algn="ctr" defTabSz="914400" rtl="0" eaLnBrk="1" fontAlgn="b" latinLnBrk="0" hangingPunct="1"/>
                      <a:r>
                        <a:rPr lang="en-GB" sz="2000" b="0" i="0" u="none" strike="noStrike" kern="1200" dirty="0">
                          <a:solidFill>
                            <a:srgbClr val="000000"/>
                          </a:solidFill>
                          <a:effectLst/>
                          <a:latin typeface="Arial" panose="020B0604020202020204" pitchFamily="34" charset="0"/>
                          <a:ea typeface="+mn-ea"/>
                          <a:cs typeface="Arial" panose="020B0604020202020204" pitchFamily="34" charset="0"/>
                        </a:rPr>
                        <a:t>8%</a:t>
                      </a:r>
                    </a:p>
                  </a:txBody>
                  <a:tcPr marL="9525" marR="9525" marT="9525" marB="0" anchor="b"/>
                </a:tc>
                <a:extLst>
                  <a:ext uri="{0D108BD9-81ED-4DB2-BD59-A6C34878D82A}">
                    <a16:rowId xmlns:a16="http://schemas.microsoft.com/office/drawing/2014/main" val="2198863395"/>
                  </a:ext>
                </a:extLst>
              </a:tr>
              <a:tr h="370840">
                <a:tc>
                  <a:txBody>
                    <a:bodyPr/>
                    <a:lstStyle/>
                    <a:p>
                      <a:r>
                        <a:rPr lang="en-GB" sz="2000" dirty="0">
                          <a:latin typeface="Arial" panose="020B0604020202020204" pitchFamily="34" charset="0"/>
                          <a:cs typeface="Arial" panose="020B0604020202020204" pitchFamily="34" charset="0"/>
                        </a:rPr>
                        <a:t>Sunday</a:t>
                      </a:r>
                    </a:p>
                  </a:txBody>
                  <a:tcPr/>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59</a:t>
                      </a:r>
                    </a:p>
                  </a:txBody>
                  <a:tcPr marL="9525" marR="9525" marT="9525" marB="0" anchor="b"/>
                </a:tc>
                <a:tc>
                  <a:txBody>
                    <a:bodyPr/>
                    <a:lstStyle/>
                    <a:p>
                      <a:pPr algn="ctr" fontAlgn="b"/>
                      <a:r>
                        <a:rPr lang="en-GB" sz="2000" b="0" i="0" u="none" strike="noStrike" dirty="0">
                          <a:solidFill>
                            <a:srgbClr val="000000"/>
                          </a:solidFill>
                          <a:effectLst/>
                          <a:latin typeface="Arial" panose="020B0604020202020204" pitchFamily="34" charset="0"/>
                          <a:cs typeface="Arial" panose="020B0604020202020204" pitchFamily="34" charset="0"/>
                        </a:rPr>
                        <a:t>10%</a:t>
                      </a:r>
                    </a:p>
                  </a:txBody>
                  <a:tcPr marL="9525" marR="9525" marT="9525" marB="0" anchor="b"/>
                </a:tc>
                <a:tc>
                  <a:txBody>
                    <a:bodyPr/>
                    <a:lstStyle/>
                    <a:p>
                      <a:pPr marL="0" algn="ctr" defTabSz="914400" rtl="0" eaLnBrk="1" fontAlgn="b" latinLnBrk="0" hangingPunct="1"/>
                      <a:r>
                        <a:rPr lang="en-GB" sz="2000" b="0" i="0" u="none" strike="noStrike" kern="1200" dirty="0">
                          <a:solidFill>
                            <a:srgbClr val="000000"/>
                          </a:solidFill>
                          <a:effectLst/>
                          <a:latin typeface="Arial" panose="020B0604020202020204" pitchFamily="34" charset="0"/>
                          <a:ea typeface="+mn-ea"/>
                          <a:cs typeface="Arial" panose="020B0604020202020204" pitchFamily="34" charset="0"/>
                        </a:rPr>
                        <a:t>13%</a:t>
                      </a:r>
                    </a:p>
                  </a:txBody>
                  <a:tcPr marL="9525" marR="9525" marT="9525" marB="0" anchor="b"/>
                </a:tc>
                <a:extLst>
                  <a:ext uri="{0D108BD9-81ED-4DB2-BD59-A6C34878D82A}">
                    <a16:rowId xmlns:a16="http://schemas.microsoft.com/office/drawing/2014/main" val="3308049289"/>
                  </a:ext>
                </a:extLst>
              </a:tr>
            </a:tbl>
          </a:graphicData>
        </a:graphic>
      </p:graphicFrame>
      <p:sp>
        <p:nvSpPr>
          <p:cNvPr id="9" name="TextBox 8"/>
          <p:cNvSpPr txBox="1"/>
          <p:nvPr/>
        </p:nvSpPr>
        <p:spPr>
          <a:xfrm>
            <a:off x="6525342" y="5096729"/>
            <a:ext cx="3979572" cy="369332"/>
          </a:xfrm>
          <a:prstGeom prst="rect">
            <a:avLst/>
          </a:prstGeom>
          <a:noFill/>
        </p:spPr>
        <p:txBody>
          <a:bodyPr wrap="square" rtlCol="0">
            <a:spAutoFit/>
          </a:bodyPr>
          <a:lstStyle/>
          <a:p>
            <a:r>
              <a:rPr lang="en-GB" b="1" i="1" dirty="0">
                <a:latin typeface="Arial" panose="020B0604020202020204" pitchFamily="34" charset="0"/>
                <a:cs typeface="Arial" panose="020B0604020202020204" pitchFamily="34" charset="0"/>
              </a:rPr>
              <a:t>Equal distribution would be 14%</a:t>
            </a:r>
          </a:p>
        </p:txBody>
      </p:sp>
      <p:sp>
        <p:nvSpPr>
          <p:cNvPr id="6" name="TextBox 5"/>
          <p:cNvSpPr txBox="1"/>
          <p:nvPr/>
        </p:nvSpPr>
        <p:spPr>
          <a:xfrm>
            <a:off x="692727" y="5578764"/>
            <a:ext cx="10661073" cy="1200329"/>
          </a:xfrm>
          <a:prstGeom prst="rect">
            <a:avLst/>
          </a:prstGeom>
          <a:noFill/>
        </p:spPr>
        <p:txBody>
          <a:bodyPr wrap="square" rtlCol="0">
            <a:spAutoFit/>
          </a:bodyPr>
          <a:lstStyle/>
          <a:p>
            <a:pPr marL="285750" indent="-285750">
              <a:buFont typeface="Arial" panose="020B0604020202020204" pitchFamily="34" charset="0"/>
              <a:buChar char="•"/>
            </a:pPr>
            <a:r>
              <a:rPr lang="en-GB" dirty="0"/>
              <a:t>The pattern of Staff incidents (occurring) continues to be consistent across the day of the week </a:t>
            </a:r>
          </a:p>
          <a:p>
            <a:pPr marL="285750" indent="-285750">
              <a:buFont typeface="Arial" panose="020B0604020202020204" pitchFamily="34" charset="0"/>
              <a:buChar char="•"/>
            </a:pPr>
            <a:r>
              <a:rPr lang="en-GB" dirty="0"/>
              <a:t>Thursday continues to be the most likely day for a Staff Incident to occur</a:t>
            </a:r>
          </a:p>
          <a:p>
            <a:pPr marL="285750" indent="-285750">
              <a:buFont typeface="Arial" panose="020B0604020202020204" pitchFamily="34" charset="0"/>
              <a:buChar char="•"/>
            </a:pPr>
            <a:r>
              <a:rPr lang="en-GB" dirty="0"/>
              <a:t>There is a significant variance between the number (%) of incidents which happen on a Saturday compared to a Sunday – despite having equivalent staffing numbers</a:t>
            </a:r>
          </a:p>
        </p:txBody>
      </p:sp>
      <p:graphicFrame>
        <p:nvGraphicFramePr>
          <p:cNvPr id="7" name="Chart 6">
            <a:extLst>
              <a:ext uri="{FF2B5EF4-FFF2-40B4-BE49-F238E27FC236}">
                <a16:creationId xmlns:a16="http://schemas.microsoft.com/office/drawing/2014/main" id="{F7714C3A-1621-4973-BD8A-CC9424AC29E3}"/>
              </a:ext>
            </a:extLst>
          </p:cNvPr>
          <p:cNvGraphicFramePr>
            <a:graphicFrameLocks/>
          </p:cNvGraphicFramePr>
          <p:nvPr>
            <p:extLst>
              <p:ext uri="{D42A27DB-BD31-4B8C-83A1-F6EECF244321}">
                <p14:modId xmlns:p14="http://schemas.microsoft.com/office/powerpoint/2010/main" val="219817872"/>
              </p:ext>
            </p:extLst>
          </p:nvPr>
        </p:nvGraphicFramePr>
        <p:xfrm>
          <a:off x="692727" y="1690688"/>
          <a:ext cx="4973932" cy="3293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22302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81708" y="122210"/>
            <a:ext cx="10515600" cy="587911"/>
          </a:xfrm>
        </p:spPr>
        <p:txBody>
          <a:bodyPr>
            <a:normAutofit fontScale="90000"/>
          </a:bodyPr>
          <a:lstStyle/>
          <a:p>
            <a:r>
              <a:rPr lang="en-GB" b="1" dirty="0"/>
              <a:t>Location of Reported Staff Incidents</a:t>
            </a:r>
          </a:p>
        </p:txBody>
      </p:sp>
      <p:sp>
        <p:nvSpPr>
          <p:cNvPr id="10" name="TextBox 9"/>
          <p:cNvSpPr txBox="1"/>
          <p:nvPr/>
        </p:nvSpPr>
        <p:spPr>
          <a:xfrm>
            <a:off x="5539508" y="687981"/>
            <a:ext cx="5534891" cy="830997"/>
          </a:xfrm>
          <a:prstGeom prst="rect">
            <a:avLst/>
          </a:prstGeom>
          <a:noFill/>
        </p:spPr>
        <p:txBody>
          <a:bodyPr wrap="square" rtlCol="0">
            <a:spAutoFit/>
          </a:bodyPr>
          <a:lstStyle/>
          <a:p>
            <a:r>
              <a:rPr lang="en-GB" sz="1600" b="1" dirty="0">
                <a:latin typeface="Arial" panose="020B0604020202020204" pitchFamily="34" charset="0"/>
                <a:cs typeface="Arial" panose="020B0604020202020204" pitchFamily="34" charset="0"/>
              </a:rPr>
              <a:t>104 wards/departments who have reported staff incidents (compared to 81 in 22/23) – 28 have reported 5 or more incidents over the review period (27 in 22/23)</a:t>
            </a:r>
          </a:p>
        </p:txBody>
      </p:sp>
      <p:sp>
        <p:nvSpPr>
          <p:cNvPr id="5" name="TextBox 4"/>
          <p:cNvSpPr txBox="1"/>
          <p:nvPr/>
        </p:nvSpPr>
        <p:spPr>
          <a:xfrm>
            <a:off x="5539508" y="1518978"/>
            <a:ext cx="6396329" cy="5078313"/>
          </a:xfrm>
          <a:prstGeom prst="rect">
            <a:avLst/>
          </a:prstGeom>
          <a:noFill/>
        </p:spPr>
        <p:txBody>
          <a:bodyPr wrap="square" rtlCol="0">
            <a:spAutoFit/>
          </a:bodyPr>
          <a:lstStyle/>
          <a:p>
            <a:r>
              <a:rPr lang="en-GB" b="1" dirty="0"/>
              <a:t>The Top 5 locations:</a:t>
            </a:r>
          </a:p>
          <a:p>
            <a:endParaRPr lang="en-GB" b="1" dirty="0"/>
          </a:p>
          <a:p>
            <a:endParaRPr lang="en-GB" b="1" dirty="0"/>
          </a:p>
          <a:p>
            <a:endParaRPr lang="en-GB" b="1" dirty="0"/>
          </a:p>
          <a:p>
            <a:endParaRPr lang="en-GB" b="1" dirty="0"/>
          </a:p>
          <a:p>
            <a:endParaRPr lang="en-GB" b="1" dirty="0"/>
          </a:p>
          <a:p>
            <a:endParaRPr lang="en-GB" dirty="0"/>
          </a:p>
          <a:p>
            <a:endParaRPr lang="en-GB" dirty="0"/>
          </a:p>
          <a:p>
            <a:endParaRPr lang="en-GB" dirty="0"/>
          </a:p>
          <a:p>
            <a:endParaRPr lang="en-GB" dirty="0"/>
          </a:p>
          <a:p>
            <a:endParaRPr lang="en-GB" dirty="0"/>
          </a:p>
          <a:p>
            <a:endParaRPr lang="en-GB" dirty="0"/>
          </a:p>
          <a:p>
            <a:endParaRPr lang="en-GB" dirty="0"/>
          </a:p>
          <a:p>
            <a:r>
              <a:rPr lang="en-GB" dirty="0"/>
              <a:t>Top5 locations account for </a:t>
            </a:r>
            <a:r>
              <a:rPr lang="en-GB" b="1" dirty="0"/>
              <a:t>36%</a:t>
            </a:r>
            <a:r>
              <a:rPr lang="en-GB" dirty="0"/>
              <a:t> of reported incidents</a:t>
            </a:r>
          </a:p>
          <a:p>
            <a:r>
              <a:rPr lang="en-GB" dirty="0"/>
              <a:t>Top12 locations account for </a:t>
            </a:r>
            <a:r>
              <a:rPr lang="en-GB" b="1" dirty="0"/>
              <a:t>54%</a:t>
            </a:r>
            <a:r>
              <a:rPr lang="en-GB" dirty="0"/>
              <a:t> of reported incidents</a:t>
            </a:r>
          </a:p>
          <a:p>
            <a:endParaRPr lang="en-GB" dirty="0"/>
          </a:p>
          <a:p>
            <a:r>
              <a:rPr lang="en-GB" dirty="0"/>
              <a:t>All other wards/departments reported </a:t>
            </a:r>
            <a:r>
              <a:rPr lang="en-GB" b="1" dirty="0"/>
              <a:t>10 or less</a:t>
            </a:r>
            <a:r>
              <a:rPr lang="en-GB" dirty="0"/>
              <a:t> incidents within the 12mth period</a:t>
            </a:r>
          </a:p>
        </p:txBody>
      </p:sp>
      <p:graphicFrame>
        <p:nvGraphicFramePr>
          <p:cNvPr id="3" name="Table 3">
            <a:extLst>
              <a:ext uri="{FF2B5EF4-FFF2-40B4-BE49-F238E27FC236}">
                <a16:creationId xmlns:a16="http://schemas.microsoft.com/office/drawing/2014/main" id="{21C54243-DE51-4AC0-B21B-39EEA9491A60}"/>
              </a:ext>
            </a:extLst>
          </p:cNvPr>
          <p:cNvGraphicFramePr>
            <a:graphicFrameLocks noGrp="1"/>
          </p:cNvGraphicFramePr>
          <p:nvPr>
            <p:extLst>
              <p:ext uri="{D42A27DB-BD31-4B8C-83A1-F6EECF244321}">
                <p14:modId xmlns:p14="http://schemas.microsoft.com/office/powerpoint/2010/main" val="2992227073"/>
              </p:ext>
            </p:extLst>
          </p:nvPr>
        </p:nvGraphicFramePr>
        <p:xfrm>
          <a:off x="5539508" y="1857983"/>
          <a:ext cx="4538346" cy="2966908"/>
        </p:xfrm>
        <a:graphic>
          <a:graphicData uri="http://schemas.openxmlformats.org/drawingml/2006/table">
            <a:tbl>
              <a:tblPr firstRow="1" bandRow="1">
                <a:tableStyleId>{5C22544A-7EE6-4342-B048-85BDC9FD1C3A}</a:tableStyleId>
              </a:tblPr>
              <a:tblGrid>
                <a:gridCol w="2699819">
                  <a:extLst>
                    <a:ext uri="{9D8B030D-6E8A-4147-A177-3AD203B41FA5}">
                      <a16:colId xmlns:a16="http://schemas.microsoft.com/office/drawing/2014/main" val="2594347189"/>
                    </a:ext>
                  </a:extLst>
                </a:gridCol>
                <a:gridCol w="1157591">
                  <a:extLst>
                    <a:ext uri="{9D8B030D-6E8A-4147-A177-3AD203B41FA5}">
                      <a16:colId xmlns:a16="http://schemas.microsoft.com/office/drawing/2014/main" val="4271317680"/>
                    </a:ext>
                  </a:extLst>
                </a:gridCol>
                <a:gridCol w="680936">
                  <a:extLst>
                    <a:ext uri="{9D8B030D-6E8A-4147-A177-3AD203B41FA5}">
                      <a16:colId xmlns:a16="http://schemas.microsoft.com/office/drawing/2014/main" val="1383653454"/>
                    </a:ext>
                  </a:extLst>
                </a:gridCol>
              </a:tblGrid>
              <a:tr h="371028">
                <a:tc>
                  <a:txBody>
                    <a:bodyPr/>
                    <a:lstStyle/>
                    <a:p>
                      <a:r>
                        <a:rPr lang="en-GB" dirty="0"/>
                        <a:t>Ward/Dept</a:t>
                      </a:r>
                    </a:p>
                  </a:txBody>
                  <a:tcPr/>
                </a:tc>
                <a:tc gridSpan="2">
                  <a:txBody>
                    <a:bodyPr/>
                    <a:lstStyle/>
                    <a:p>
                      <a:pPr algn="ctr"/>
                      <a:r>
                        <a:rPr lang="en-GB" dirty="0"/>
                        <a:t>2023/2024</a:t>
                      </a:r>
                    </a:p>
                  </a:txBody>
                  <a:tcPr/>
                </a:tc>
                <a:tc hMerge="1">
                  <a:txBody>
                    <a:bodyPr/>
                    <a:lstStyle/>
                    <a:p>
                      <a:endParaRPr lang="en-GB" dirty="0"/>
                    </a:p>
                  </a:txBody>
                  <a:tcPr/>
                </a:tc>
                <a:extLst>
                  <a:ext uri="{0D108BD9-81ED-4DB2-BD59-A6C34878D82A}">
                    <a16:rowId xmlns:a16="http://schemas.microsoft.com/office/drawing/2014/main" val="3801138037"/>
                  </a:ext>
                </a:extLst>
              </a:tr>
              <a:tr h="370840">
                <a:tc>
                  <a:txBody>
                    <a:bodyPr/>
                    <a:lstStyle/>
                    <a:p>
                      <a:endParaRPr lang="en-GB" dirty="0"/>
                    </a:p>
                  </a:txBody>
                  <a:tcPr/>
                </a:tc>
                <a:tc>
                  <a:txBody>
                    <a:bodyPr/>
                    <a:lstStyle/>
                    <a:p>
                      <a:pPr algn="ctr"/>
                      <a:r>
                        <a:rPr lang="en-GB" dirty="0"/>
                        <a:t>Number</a:t>
                      </a:r>
                    </a:p>
                  </a:txBody>
                  <a:tcPr/>
                </a:tc>
                <a:tc>
                  <a:txBody>
                    <a:bodyPr/>
                    <a:lstStyle/>
                    <a:p>
                      <a:pPr algn="ctr"/>
                      <a:r>
                        <a:rPr lang="en-GB" dirty="0"/>
                        <a:t>%</a:t>
                      </a:r>
                    </a:p>
                  </a:txBody>
                  <a:tcPr/>
                </a:tc>
                <a:extLst>
                  <a:ext uri="{0D108BD9-81ED-4DB2-BD59-A6C34878D82A}">
                    <a16:rowId xmlns:a16="http://schemas.microsoft.com/office/drawing/2014/main" val="2297364670"/>
                  </a:ext>
                </a:extLst>
              </a:tr>
              <a:tr h="370840">
                <a:tc>
                  <a:txBody>
                    <a:bodyPr/>
                    <a:lstStyle/>
                    <a:p>
                      <a:r>
                        <a:rPr lang="en-GB" dirty="0"/>
                        <a:t>Emergency Department</a:t>
                      </a:r>
                    </a:p>
                  </a:txBody>
                  <a:tcPr/>
                </a:tc>
                <a:tc>
                  <a:txBody>
                    <a:bodyPr/>
                    <a:lstStyle/>
                    <a:p>
                      <a:pPr algn="ctr"/>
                      <a:r>
                        <a:rPr lang="en-GB" dirty="0"/>
                        <a:t>58</a:t>
                      </a:r>
                    </a:p>
                  </a:txBody>
                  <a:tcPr/>
                </a:tc>
                <a:tc>
                  <a:txBody>
                    <a:bodyPr/>
                    <a:lstStyle/>
                    <a:p>
                      <a:pPr algn="ctr"/>
                      <a:r>
                        <a:rPr lang="en-GB" dirty="0"/>
                        <a:t>10%</a:t>
                      </a:r>
                    </a:p>
                  </a:txBody>
                  <a:tcPr/>
                </a:tc>
                <a:extLst>
                  <a:ext uri="{0D108BD9-81ED-4DB2-BD59-A6C34878D82A}">
                    <a16:rowId xmlns:a16="http://schemas.microsoft.com/office/drawing/2014/main" val="1969138670"/>
                  </a:ext>
                </a:extLst>
              </a:tr>
              <a:tr h="370840">
                <a:tc>
                  <a:txBody>
                    <a:bodyPr/>
                    <a:lstStyle/>
                    <a:p>
                      <a:r>
                        <a:rPr lang="en-GB" dirty="0"/>
                        <a:t>Ward S</a:t>
                      </a:r>
                    </a:p>
                  </a:txBody>
                  <a:tcPr/>
                </a:tc>
                <a:tc>
                  <a:txBody>
                    <a:bodyPr/>
                    <a:lstStyle/>
                    <a:p>
                      <a:pPr algn="ctr"/>
                      <a:r>
                        <a:rPr lang="en-GB" dirty="0"/>
                        <a:t>43</a:t>
                      </a:r>
                    </a:p>
                  </a:txBody>
                  <a:tcPr/>
                </a:tc>
                <a:tc>
                  <a:txBody>
                    <a:bodyPr/>
                    <a:lstStyle/>
                    <a:p>
                      <a:pPr algn="ctr"/>
                      <a:r>
                        <a:rPr lang="en-GB" dirty="0"/>
                        <a:t>7%</a:t>
                      </a:r>
                    </a:p>
                  </a:txBody>
                  <a:tcPr/>
                </a:tc>
                <a:extLst>
                  <a:ext uri="{0D108BD9-81ED-4DB2-BD59-A6C34878D82A}">
                    <a16:rowId xmlns:a16="http://schemas.microsoft.com/office/drawing/2014/main" val="2187129369"/>
                  </a:ext>
                </a:extLst>
              </a:tr>
              <a:tr h="370840">
                <a:tc>
                  <a:txBody>
                    <a:bodyPr/>
                    <a:lstStyle/>
                    <a:p>
                      <a:r>
                        <a:rPr lang="en-GB" dirty="0"/>
                        <a:t>Gowers</a:t>
                      </a:r>
                    </a:p>
                  </a:txBody>
                  <a:tcPr/>
                </a:tc>
                <a:tc>
                  <a:txBody>
                    <a:bodyPr/>
                    <a:lstStyle/>
                    <a:p>
                      <a:pPr algn="ctr"/>
                      <a:r>
                        <a:rPr lang="en-GB" dirty="0"/>
                        <a:t>29</a:t>
                      </a:r>
                    </a:p>
                  </a:txBody>
                  <a:tcPr/>
                </a:tc>
                <a:tc>
                  <a:txBody>
                    <a:bodyPr/>
                    <a:lstStyle/>
                    <a:p>
                      <a:pPr algn="ctr"/>
                      <a:r>
                        <a:rPr lang="en-GB" dirty="0"/>
                        <a:t>5%</a:t>
                      </a:r>
                    </a:p>
                  </a:txBody>
                  <a:tcPr/>
                </a:tc>
                <a:extLst>
                  <a:ext uri="{0D108BD9-81ED-4DB2-BD59-A6C34878D82A}">
                    <a16:rowId xmlns:a16="http://schemas.microsoft.com/office/drawing/2014/main" val="4059963644"/>
                  </a:ext>
                </a:extLst>
              </a:tr>
              <a:tr h="370840">
                <a:tc>
                  <a:txBody>
                    <a:bodyPr/>
                    <a:lstStyle/>
                    <a:p>
                      <a:r>
                        <a:rPr lang="en-GB" dirty="0"/>
                        <a:t>Ward E</a:t>
                      </a:r>
                    </a:p>
                  </a:txBody>
                  <a:tcPr/>
                </a:tc>
                <a:tc>
                  <a:txBody>
                    <a:bodyPr/>
                    <a:lstStyle/>
                    <a:p>
                      <a:pPr algn="ctr"/>
                      <a:r>
                        <a:rPr lang="en-GB" dirty="0"/>
                        <a:t>25</a:t>
                      </a:r>
                    </a:p>
                  </a:txBody>
                  <a:tcPr/>
                </a:tc>
                <a:tc>
                  <a:txBody>
                    <a:bodyPr/>
                    <a:lstStyle/>
                    <a:p>
                      <a:pPr algn="ctr"/>
                      <a:r>
                        <a:rPr lang="en-GB" dirty="0"/>
                        <a:t>4%</a:t>
                      </a:r>
                    </a:p>
                  </a:txBody>
                  <a:tcPr/>
                </a:tc>
                <a:extLst>
                  <a:ext uri="{0D108BD9-81ED-4DB2-BD59-A6C34878D82A}">
                    <a16:rowId xmlns:a16="http://schemas.microsoft.com/office/drawing/2014/main" val="1444838950"/>
                  </a:ext>
                </a:extLst>
              </a:tr>
              <a:tr h="370840">
                <a:tc>
                  <a:txBody>
                    <a:bodyPr/>
                    <a:lstStyle/>
                    <a:p>
                      <a:r>
                        <a:rPr lang="en-GB" dirty="0"/>
                        <a:t>Ward G (Joint)</a:t>
                      </a:r>
                    </a:p>
                  </a:txBody>
                  <a:tcPr/>
                </a:tc>
                <a:tc>
                  <a:txBody>
                    <a:bodyPr/>
                    <a:lstStyle/>
                    <a:p>
                      <a:pPr algn="ctr"/>
                      <a:r>
                        <a:rPr lang="en-GB" dirty="0"/>
                        <a:t>24</a:t>
                      </a:r>
                    </a:p>
                  </a:txBody>
                  <a:tcPr/>
                </a:tc>
                <a:tc>
                  <a:txBody>
                    <a:bodyPr/>
                    <a:lstStyle/>
                    <a:p>
                      <a:pPr algn="ctr"/>
                      <a:r>
                        <a:rPr lang="en-GB" dirty="0"/>
                        <a:t>4%</a:t>
                      </a:r>
                    </a:p>
                  </a:txBody>
                  <a:tcPr/>
                </a:tc>
                <a:extLst>
                  <a:ext uri="{0D108BD9-81ED-4DB2-BD59-A6C34878D82A}">
                    <a16:rowId xmlns:a16="http://schemas.microsoft.com/office/drawing/2014/main" val="3040270717"/>
                  </a:ext>
                </a:extLst>
              </a:tr>
              <a:tr h="370840">
                <a:tc>
                  <a:txBody>
                    <a:bodyPr/>
                    <a:lstStyle/>
                    <a:p>
                      <a:r>
                        <a:rPr lang="en-GB" dirty="0"/>
                        <a:t>ITU (Joint)</a:t>
                      </a:r>
                    </a:p>
                  </a:txBody>
                  <a:tcPr/>
                </a:tc>
                <a:tc>
                  <a:txBody>
                    <a:bodyPr/>
                    <a:lstStyle/>
                    <a:p>
                      <a:pPr algn="ctr"/>
                      <a:r>
                        <a:rPr lang="en-GB" dirty="0"/>
                        <a:t>24</a:t>
                      </a:r>
                    </a:p>
                  </a:txBody>
                  <a:tcPr/>
                </a:tc>
                <a:tc>
                  <a:txBody>
                    <a:bodyPr/>
                    <a:lstStyle/>
                    <a:p>
                      <a:pPr algn="ctr"/>
                      <a:r>
                        <a:rPr lang="en-GB" dirty="0"/>
                        <a:t>4%</a:t>
                      </a:r>
                    </a:p>
                  </a:txBody>
                  <a:tcPr/>
                </a:tc>
                <a:extLst>
                  <a:ext uri="{0D108BD9-81ED-4DB2-BD59-A6C34878D82A}">
                    <a16:rowId xmlns:a16="http://schemas.microsoft.com/office/drawing/2014/main" val="147233341"/>
                  </a:ext>
                </a:extLst>
              </a:tr>
            </a:tbl>
          </a:graphicData>
        </a:graphic>
      </p:graphicFrame>
      <p:pic>
        <p:nvPicPr>
          <p:cNvPr id="6" name="Picture 5">
            <a:extLst>
              <a:ext uri="{FF2B5EF4-FFF2-40B4-BE49-F238E27FC236}">
                <a16:creationId xmlns:a16="http://schemas.microsoft.com/office/drawing/2014/main" id="{3AA9F527-4ED2-43C4-94F9-2787E6C22B53}"/>
              </a:ext>
            </a:extLst>
          </p:cNvPr>
          <p:cNvPicPr>
            <a:picLocks noChangeAspect="1"/>
          </p:cNvPicPr>
          <p:nvPr/>
        </p:nvPicPr>
        <p:blipFill>
          <a:blip r:embed="rId3"/>
          <a:stretch>
            <a:fillRect/>
          </a:stretch>
        </p:blipFill>
        <p:spPr>
          <a:xfrm>
            <a:off x="746268" y="710121"/>
            <a:ext cx="3931802" cy="5730807"/>
          </a:xfrm>
          <a:prstGeom prst="rect">
            <a:avLst/>
          </a:prstGeom>
        </p:spPr>
      </p:pic>
    </p:spTree>
    <p:extLst>
      <p:ext uri="{BB962C8B-B14F-4D97-AF65-F5344CB8AC3E}">
        <p14:creationId xmlns:p14="http://schemas.microsoft.com/office/powerpoint/2010/main" val="2077671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558" y="187295"/>
            <a:ext cx="5666026" cy="845489"/>
          </a:xfrm>
        </p:spPr>
        <p:txBody>
          <a:bodyPr/>
          <a:lstStyle/>
          <a:p>
            <a:r>
              <a:rPr lang="en-GB" b="1" dirty="0"/>
              <a:t>Staff Incident Type: </a:t>
            </a:r>
          </a:p>
        </p:txBody>
      </p:sp>
      <p:sp>
        <p:nvSpPr>
          <p:cNvPr id="8" name="TextBox 7"/>
          <p:cNvSpPr txBox="1"/>
          <p:nvPr/>
        </p:nvSpPr>
        <p:spPr>
          <a:xfrm>
            <a:off x="6492866" y="342253"/>
            <a:ext cx="5376576"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Staff Accident related to Behaviour by Cause</a:t>
            </a:r>
          </a:p>
        </p:txBody>
      </p:sp>
      <p:sp>
        <p:nvSpPr>
          <p:cNvPr id="11" name="TextBox 10"/>
          <p:cNvSpPr txBox="1"/>
          <p:nvPr/>
        </p:nvSpPr>
        <p:spPr>
          <a:xfrm>
            <a:off x="6492866" y="3796210"/>
            <a:ext cx="5786401"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Staff Accident related to Accident/Fall by Cause </a:t>
            </a:r>
          </a:p>
        </p:txBody>
      </p:sp>
      <p:graphicFrame>
        <p:nvGraphicFramePr>
          <p:cNvPr id="3" name="Table 2">
            <a:extLst>
              <a:ext uri="{FF2B5EF4-FFF2-40B4-BE49-F238E27FC236}">
                <a16:creationId xmlns:a16="http://schemas.microsoft.com/office/drawing/2014/main" id="{268C1224-41F5-486B-905A-AA6F6B1DC0FC}"/>
              </a:ext>
            </a:extLst>
          </p:cNvPr>
          <p:cNvGraphicFramePr>
            <a:graphicFrameLocks noGrp="1"/>
          </p:cNvGraphicFramePr>
          <p:nvPr>
            <p:extLst>
              <p:ext uri="{D42A27DB-BD31-4B8C-83A1-F6EECF244321}">
                <p14:modId xmlns:p14="http://schemas.microsoft.com/office/powerpoint/2010/main" val="1647859403"/>
              </p:ext>
            </p:extLst>
          </p:nvPr>
        </p:nvGraphicFramePr>
        <p:xfrm>
          <a:off x="322558" y="1133528"/>
          <a:ext cx="5666026" cy="4307205"/>
        </p:xfrm>
        <a:graphic>
          <a:graphicData uri="http://schemas.openxmlformats.org/drawingml/2006/table">
            <a:tbl>
              <a:tblPr>
                <a:tableStyleId>{5C22544A-7EE6-4342-B048-85BDC9FD1C3A}</a:tableStyleId>
              </a:tblPr>
              <a:tblGrid>
                <a:gridCol w="5136525">
                  <a:extLst>
                    <a:ext uri="{9D8B030D-6E8A-4147-A177-3AD203B41FA5}">
                      <a16:colId xmlns:a16="http://schemas.microsoft.com/office/drawing/2014/main" val="1724620718"/>
                    </a:ext>
                  </a:extLst>
                </a:gridCol>
                <a:gridCol w="529501">
                  <a:extLst>
                    <a:ext uri="{9D8B030D-6E8A-4147-A177-3AD203B41FA5}">
                      <a16:colId xmlns:a16="http://schemas.microsoft.com/office/drawing/2014/main" val="2429383756"/>
                    </a:ext>
                  </a:extLst>
                </a:gridCol>
              </a:tblGrid>
              <a:tr h="251985">
                <a:tc>
                  <a:txBody>
                    <a:bodyPr/>
                    <a:lstStyle/>
                    <a:p>
                      <a:pPr algn="l" fontAlgn="b"/>
                      <a:r>
                        <a:rPr lang="en-GB" sz="1600" u="none" strike="noStrike" dirty="0">
                          <a:effectLst/>
                          <a:latin typeface="Arial" panose="020B0604020202020204" pitchFamily="34" charset="0"/>
                          <a:cs typeface="Arial" panose="020B0604020202020204" pitchFamily="34" charset="0"/>
                        </a:rPr>
                        <a:t>Behaviour (including violence and aggression)</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312</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305024222"/>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Accident, Injury</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159</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257600774"/>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Infrastructure (including staffing, facilities, environment)</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30</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804128978"/>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Equipment, Devices</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26</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862223331"/>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Communication</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23</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683774768"/>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Records, Information</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5</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3228770707"/>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Information Governance, Confidentiality</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4</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064341864"/>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Medication, IV Fluids</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3</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928396656"/>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Ill health (work related)</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3</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3258036959"/>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Access, Admission</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3</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581237056"/>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Information Technology</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2</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501099700"/>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Safeguarding</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2</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629205610"/>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Treatment, Procedure</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2</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327906038"/>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Infection Prevention and Control</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2</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58313991"/>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Consent, Mental Capacity Act (including DoLS)</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1</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357415567"/>
                  </a:ext>
                </a:extLst>
              </a:tr>
              <a:tr h="251985">
                <a:tc>
                  <a:txBody>
                    <a:bodyPr/>
                    <a:lstStyle/>
                    <a:p>
                      <a:pPr algn="l" fontAlgn="b"/>
                      <a:r>
                        <a:rPr lang="en-GB" sz="1600" u="none" strike="noStrike" dirty="0">
                          <a:effectLst/>
                          <a:latin typeface="Arial" panose="020B0604020202020204" pitchFamily="34" charset="0"/>
                          <a:cs typeface="Arial" panose="020B0604020202020204" pitchFamily="34" charset="0"/>
                        </a:rPr>
                        <a:t>Transfer, Discharge</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u="none" strike="noStrike" dirty="0">
                          <a:effectLst/>
                          <a:latin typeface="Arial" panose="020B0604020202020204" pitchFamily="34" charset="0"/>
                          <a:cs typeface="Arial" panose="020B0604020202020204" pitchFamily="34" charset="0"/>
                        </a:rPr>
                        <a:t>1</a:t>
                      </a:r>
                      <a:endParaRPr lang="en-GB" sz="16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111096408"/>
                  </a:ext>
                </a:extLst>
              </a:tr>
              <a:tr h="251985">
                <a:tc>
                  <a:txBody>
                    <a:bodyPr/>
                    <a:lstStyle/>
                    <a:p>
                      <a:pPr algn="l" fontAlgn="b"/>
                      <a:r>
                        <a:rPr lang="en-GB" sz="1600" b="1" u="none" strike="noStrike" dirty="0">
                          <a:effectLst/>
                          <a:latin typeface="Arial" panose="020B0604020202020204" pitchFamily="34" charset="0"/>
                          <a:cs typeface="Arial" panose="020B0604020202020204" pitchFamily="34" charset="0"/>
                        </a:rPr>
                        <a:t>Grand Total</a:t>
                      </a:r>
                      <a:endParaRPr lang="en-GB"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r>
                        <a:rPr lang="en-GB" sz="1600" b="1" u="none" strike="noStrike" dirty="0">
                          <a:effectLst/>
                          <a:latin typeface="Arial" panose="020B0604020202020204" pitchFamily="34" charset="0"/>
                          <a:cs typeface="Arial" panose="020B0604020202020204" pitchFamily="34" charset="0"/>
                        </a:rPr>
                        <a:t>578</a:t>
                      </a:r>
                      <a:endParaRPr lang="en-GB" sz="16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928525260"/>
                  </a:ext>
                </a:extLst>
              </a:tr>
            </a:tbl>
          </a:graphicData>
        </a:graphic>
      </p:graphicFrame>
      <p:graphicFrame>
        <p:nvGraphicFramePr>
          <p:cNvPr id="7" name="Table 6">
            <a:extLst>
              <a:ext uri="{FF2B5EF4-FFF2-40B4-BE49-F238E27FC236}">
                <a16:creationId xmlns:a16="http://schemas.microsoft.com/office/drawing/2014/main" id="{39E573C8-DF67-4292-AF2D-6543EE1A731D}"/>
              </a:ext>
            </a:extLst>
          </p:cNvPr>
          <p:cNvGraphicFramePr>
            <a:graphicFrameLocks noGrp="1"/>
          </p:cNvGraphicFramePr>
          <p:nvPr>
            <p:extLst>
              <p:ext uri="{D42A27DB-BD31-4B8C-83A1-F6EECF244321}">
                <p14:modId xmlns:p14="http://schemas.microsoft.com/office/powerpoint/2010/main" val="2113515227"/>
              </p:ext>
            </p:extLst>
          </p:nvPr>
        </p:nvGraphicFramePr>
        <p:xfrm>
          <a:off x="6598054" y="798195"/>
          <a:ext cx="4872293" cy="2897505"/>
        </p:xfrm>
        <a:graphic>
          <a:graphicData uri="http://schemas.openxmlformats.org/drawingml/2006/table">
            <a:tbl>
              <a:tblPr>
                <a:tableStyleId>{5C22544A-7EE6-4342-B048-85BDC9FD1C3A}</a:tableStyleId>
              </a:tblPr>
              <a:tblGrid>
                <a:gridCol w="3225321">
                  <a:extLst>
                    <a:ext uri="{9D8B030D-6E8A-4147-A177-3AD203B41FA5}">
                      <a16:colId xmlns:a16="http://schemas.microsoft.com/office/drawing/2014/main" val="2544202300"/>
                    </a:ext>
                  </a:extLst>
                </a:gridCol>
                <a:gridCol w="823486">
                  <a:extLst>
                    <a:ext uri="{9D8B030D-6E8A-4147-A177-3AD203B41FA5}">
                      <a16:colId xmlns:a16="http://schemas.microsoft.com/office/drawing/2014/main" val="2005273718"/>
                    </a:ext>
                  </a:extLst>
                </a:gridCol>
                <a:gridCol w="823486">
                  <a:extLst>
                    <a:ext uri="{9D8B030D-6E8A-4147-A177-3AD203B41FA5}">
                      <a16:colId xmlns:a16="http://schemas.microsoft.com/office/drawing/2014/main" val="681959915"/>
                    </a:ext>
                  </a:extLst>
                </a:gridCol>
              </a:tblGrid>
              <a:tr h="190500">
                <a:tc>
                  <a:txBody>
                    <a:bodyPr/>
                    <a:lstStyle/>
                    <a:p>
                      <a:pPr algn="l" fontAlgn="b"/>
                      <a:r>
                        <a:rPr lang="en-GB" sz="1400" u="none" strike="noStrike" dirty="0">
                          <a:effectLst/>
                        </a:rPr>
                        <a:t>Aggressive/threatening behaviour</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143</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46%</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09998219"/>
                  </a:ext>
                </a:extLst>
              </a:tr>
              <a:tr h="190500">
                <a:tc>
                  <a:txBody>
                    <a:bodyPr/>
                    <a:lstStyle/>
                    <a:p>
                      <a:pPr algn="l" fontAlgn="b"/>
                      <a:r>
                        <a:rPr lang="en-GB" sz="1400" u="none" strike="noStrike" dirty="0">
                          <a:effectLst/>
                        </a:rPr>
                        <a:t>Physical assault (physical contact)</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86</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28%</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27316807"/>
                  </a:ext>
                </a:extLst>
              </a:tr>
              <a:tr h="190500">
                <a:tc>
                  <a:txBody>
                    <a:bodyPr/>
                    <a:lstStyle/>
                    <a:p>
                      <a:pPr algn="l" fontAlgn="b"/>
                      <a:r>
                        <a:rPr lang="en-GB" sz="1400" u="none" strike="noStrike" dirty="0">
                          <a:effectLst/>
                        </a:rPr>
                        <a:t>Inappropriate behaviour / attitude</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40</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13%</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73400392"/>
                  </a:ext>
                </a:extLst>
              </a:tr>
              <a:tr h="190500">
                <a:tc>
                  <a:txBody>
                    <a:bodyPr/>
                    <a:lstStyle/>
                    <a:p>
                      <a:pPr algn="l" fontAlgn="b"/>
                      <a:r>
                        <a:rPr lang="en-GB" sz="1400" u="none" strike="noStrike" dirty="0">
                          <a:effectLst/>
                        </a:rPr>
                        <a:t>Anti social behaviour</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8</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08658606"/>
                  </a:ext>
                </a:extLst>
              </a:tr>
              <a:tr h="190500">
                <a:tc>
                  <a:txBody>
                    <a:bodyPr/>
                    <a:lstStyle/>
                    <a:p>
                      <a:pPr algn="l" fontAlgn="b"/>
                      <a:r>
                        <a:rPr lang="en-GB" sz="1400" u="none" strike="noStrike" dirty="0">
                          <a:effectLst/>
                        </a:rPr>
                        <a:t>Verbal assault (racial abuse)</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8</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09205314"/>
                  </a:ext>
                </a:extLst>
              </a:tr>
              <a:tr h="190500">
                <a:tc>
                  <a:txBody>
                    <a:bodyPr/>
                    <a:lstStyle/>
                    <a:p>
                      <a:pPr algn="l" fontAlgn="b"/>
                      <a:r>
                        <a:rPr lang="en-GB" sz="1400" u="none" strike="noStrike" dirty="0">
                          <a:effectLst/>
                        </a:rPr>
                        <a:t>Patient clinically challenging behaviour</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8</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98115986"/>
                  </a:ext>
                </a:extLst>
              </a:tr>
              <a:tr h="190500">
                <a:tc>
                  <a:txBody>
                    <a:bodyPr/>
                    <a:lstStyle/>
                    <a:p>
                      <a:pPr algn="l" fontAlgn="b"/>
                      <a:r>
                        <a:rPr lang="en-GB" sz="1400" u="none" strike="noStrike" dirty="0">
                          <a:effectLst/>
                        </a:rPr>
                        <a:t>Verbal assault (swearing etc.)</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7</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34357360"/>
                  </a:ext>
                </a:extLst>
              </a:tr>
              <a:tr h="190500">
                <a:tc>
                  <a:txBody>
                    <a:bodyPr/>
                    <a:lstStyle/>
                    <a:p>
                      <a:pPr algn="l" fontAlgn="b"/>
                      <a:r>
                        <a:rPr lang="en-GB" sz="1400" u="none" strike="noStrike" dirty="0">
                          <a:effectLst/>
                        </a:rPr>
                        <a:t>Harassment</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7</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2094484"/>
                  </a:ext>
                </a:extLst>
              </a:tr>
              <a:tr h="190500">
                <a:tc>
                  <a:txBody>
                    <a:bodyPr/>
                    <a:lstStyle/>
                    <a:p>
                      <a:pPr algn="l" fontAlgn="b"/>
                      <a:r>
                        <a:rPr lang="en-GB" sz="1400" u="none" strike="noStrike" dirty="0">
                          <a:effectLst/>
                        </a:rPr>
                        <a:t>Inappropriate use of social media</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26298414"/>
                  </a:ext>
                </a:extLst>
              </a:tr>
              <a:tr h="190500">
                <a:tc>
                  <a:txBody>
                    <a:bodyPr/>
                    <a:lstStyle/>
                    <a:p>
                      <a:pPr algn="l" fontAlgn="b"/>
                      <a:r>
                        <a:rPr lang="en-GB" sz="1400" u="none" strike="noStrike" dirty="0">
                          <a:effectLst/>
                        </a:rPr>
                        <a:t>Verbal assault (gender/sexual orientation)</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3909026"/>
                  </a:ext>
                </a:extLst>
              </a:tr>
              <a:tr h="190500">
                <a:tc>
                  <a:txBody>
                    <a:bodyPr/>
                    <a:lstStyle/>
                    <a:p>
                      <a:pPr algn="l" fontAlgn="b"/>
                      <a:r>
                        <a:rPr lang="en-GB" sz="1400" u="none" strike="noStrike" dirty="0">
                          <a:effectLst/>
                        </a:rPr>
                        <a:t>Sexual (inappropriate) behaviour</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04526798"/>
                  </a:ext>
                </a:extLst>
              </a:tr>
              <a:tr h="190500">
                <a:tc>
                  <a:txBody>
                    <a:bodyPr/>
                    <a:lstStyle/>
                    <a:p>
                      <a:pPr algn="l" fontAlgn="b"/>
                      <a:r>
                        <a:rPr lang="en-GB" sz="1400" u="none" strike="noStrike" dirty="0">
                          <a:effectLst/>
                        </a:rPr>
                        <a:t>Equality and diversity policy / guidelines</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0%</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29454381"/>
                  </a:ext>
                </a:extLst>
              </a:tr>
              <a:tr h="190500">
                <a:tc>
                  <a:txBody>
                    <a:bodyPr/>
                    <a:lstStyle/>
                    <a:p>
                      <a:pPr algn="l" fontAlgn="b"/>
                      <a:r>
                        <a:rPr lang="en-GB" sz="1400" b="1" u="none" strike="noStrike" dirty="0">
                          <a:effectLst/>
                        </a:rPr>
                        <a:t>Grand Total</a:t>
                      </a:r>
                      <a:endParaRPr lang="en-GB"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b="1" u="none" strike="noStrike" dirty="0">
                          <a:effectLst/>
                        </a:rPr>
                        <a:t>312</a:t>
                      </a:r>
                      <a:endParaRPr lang="en-GB"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400" b="1" u="none" strike="noStrike" dirty="0">
                          <a:effectLst/>
                        </a:rPr>
                        <a:t> </a:t>
                      </a:r>
                      <a:endParaRPr lang="en-GB" sz="1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25404824"/>
                  </a:ext>
                </a:extLst>
              </a:tr>
            </a:tbl>
          </a:graphicData>
        </a:graphic>
      </p:graphicFrame>
      <p:graphicFrame>
        <p:nvGraphicFramePr>
          <p:cNvPr id="10" name="Table 9">
            <a:extLst>
              <a:ext uri="{FF2B5EF4-FFF2-40B4-BE49-F238E27FC236}">
                <a16:creationId xmlns:a16="http://schemas.microsoft.com/office/drawing/2014/main" id="{54692470-8F7B-4C54-9B1A-18521787B6D0}"/>
              </a:ext>
            </a:extLst>
          </p:cNvPr>
          <p:cNvGraphicFramePr>
            <a:graphicFrameLocks noGrp="1"/>
          </p:cNvGraphicFramePr>
          <p:nvPr>
            <p:extLst>
              <p:ext uri="{D42A27DB-BD31-4B8C-83A1-F6EECF244321}">
                <p14:modId xmlns:p14="http://schemas.microsoft.com/office/powerpoint/2010/main" val="2207188892"/>
              </p:ext>
            </p:extLst>
          </p:nvPr>
        </p:nvGraphicFramePr>
        <p:xfrm>
          <a:off x="6598054" y="4214865"/>
          <a:ext cx="5357241" cy="2451735"/>
        </p:xfrm>
        <a:graphic>
          <a:graphicData uri="http://schemas.openxmlformats.org/drawingml/2006/table">
            <a:tbl>
              <a:tblPr>
                <a:tableStyleId>{5C22544A-7EE6-4342-B048-85BDC9FD1C3A}</a:tableStyleId>
              </a:tblPr>
              <a:tblGrid>
                <a:gridCol w="4296926">
                  <a:extLst>
                    <a:ext uri="{9D8B030D-6E8A-4147-A177-3AD203B41FA5}">
                      <a16:colId xmlns:a16="http://schemas.microsoft.com/office/drawing/2014/main" val="3156108635"/>
                    </a:ext>
                  </a:extLst>
                </a:gridCol>
                <a:gridCol w="505838">
                  <a:extLst>
                    <a:ext uri="{9D8B030D-6E8A-4147-A177-3AD203B41FA5}">
                      <a16:colId xmlns:a16="http://schemas.microsoft.com/office/drawing/2014/main" val="4098862602"/>
                    </a:ext>
                  </a:extLst>
                </a:gridCol>
                <a:gridCol w="554477">
                  <a:extLst>
                    <a:ext uri="{9D8B030D-6E8A-4147-A177-3AD203B41FA5}">
                      <a16:colId xmlns:a16="http://schemas.microsoft.com/office/drawing/2014/main" val="2080573051"/>
                    </a:ext>
                  </a:extLst>
                </a:gridCol>
              </a:tblGrid>
              <a:tr h="190500">
                <a:tc>
                  <a:txBody>
                    <a:bodyPr/>
                    <a:lstStyle/>
                    <a:p>
                      <a:pPr algn="l" fontAlgn="b"/>
                      <a:r>
                        <a:rPr lang="en-GB" sz="1400" u="none" strike="noStrike" dirty="0">
                          <a:effectLst/>
                        </a:rPr>
                        <a:t>Contact with needles or medical sharps</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48</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30%</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06617886"/>
                  </a:ext>
                </a:extLst>
              </a:tr>
              <a:tr h="190500">
                <a:tc>
                  <a:txBody>
                    <a:bodyPr/>
                    <a:lstStyle/>
                    <a:p>
                      <a:pPr algn="l" fontAlgn="b"/>
                      <a:r>
                        <a:rPr lang="en-GB" sz="1400" u="none" strike="noStrike" dirty="0">
                          <a:effectLst/>
                        </a:rPr>
                        <a:t>Slip, trip or fall</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32</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20%</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68489798"/>
                  </a:ext>
                </a:extLst>
              </a:tr>
              <a:tr h="190500">
                <a:tc>
                  <a:txBody>
                    <a:bodyPr/>
                    <a:lstStyle/>
                    <a:p>
                      <a:pPr algn="l" fontAlgn="b"/>
                      <a:r>
                        <a:rPr lang="en-GB" sz="1400" u="none" strike="noStrike" dirty="0">
                          <a:effectLst/>
                        </a:rPr>
                        <a:t>Manual Handling - Patient/service user handling</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19</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12%</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30367057"/>
                  </a:ext>
                </a:extLst>
              </a:tr>
              <a:tr h="190500">
                <a:tc>
                  <a:txBody>
                    <a:bodyPr/>
                    <a:lstStyle/>
                    <a:p>
                      <a:pPr algn="l" fontAlgn="b"/>
                      <a:r>
                        <a:rPr lang="en-GB" sz="1400" u="none" strike="noStrike" dirty="0">
                          <a:effectLst/>
                        </a:rPr>
                        <a:t>Contact with object or animal</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14</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9%</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11917123"/>
                  </a:ext>
                </a:extLst>
              </a:tr>
              <a:tr h="190500">
                <a:tc>
                  <a:txBody>
                    <a:bodyPr/>
                    <a:lstStyle/>
                    <a:p>
                      <a:pPr algn="l" fontAlgn="b"/>
                      <a:r>
                        <a:rPr lang="en-GB" sz="1400" u="none" strike="noStrike" dirty="0">
                          <a:effectLst/>
                        </a:rPr>
                        <a:t>Contact with or exposure to hazardous substance</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13</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8%</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56136838"/>
                  </a:ext>
                </a:extLst>
              </a:tr>
              <a:tr h="190500">
                <a:tc>
                  <a:txBody>
                    <a:bodyPr/>
                    <a:lstStyle/>
                    <a:p>
                      <a:pPr algn="l" fontAlgn="b"/>
                      <a:r>
                        <a:rPr lang="en-GB" sz="1400" u="none" strike="noStrike" dirty="0">
                          <a:effectLst/>
                        </a:rPr>
                        <a:t>Burns or scalds</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11</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7%</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60187075"/>
                  </a:ext>
                </a:extLst>
              </a:tr>
              <a:tr h="190500">
                <a:tc>
                  <a:txBody>
                    <a:bodyPr/>
                    <a:lstStyle/>
                    <a:p>
                      <a:pPr algn="l" fontAlgn="b"/>
                      <a:r>
                        <a:rPr lang="en-GB" sz="1400" u="none" strike="noStrike" dirty="0">
                          <a:effectLst/>
                        </a:rPr>
                        <a:t>Struck against or by an object</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11</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7%</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79164266"/>
                  </a:ext>
                </a:extLst>
              </a:tr>
              <a:tr h="190500">
                <a:tc>
                  <a:txBody>
                    <a:bodyPr/>
                    <a:lstStyle/>
                    <a:p>
                      <a:pPr algn="l" fontAlgn="b"/>
                      <a:r>
                        <a:rPr lang="en-GB" sz="1400" u="none" strike="noStrike" dirty="0">
                          <a:effectLst/>
                        </a:rPr>
                        <a:t>Manual Handling - Non patient/service user handling</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8</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5%</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57706943"/>
                  </a:ext>
                </a:extLst>
              </a:tr>
              <a:tr h="190500">
                <a:tc>
                  <a:txBody>
                    <a:bodyPr/>
                    <a:lstStyle/>
                    <a:p>
                      <a:pPr algn="l" fontAlgn="b"/>
                      <a:r>
                        <a:rPr lang="en-GB" sz="1400" u="none" strike="noStrike" dirty="0">
                          <a:effectLst/>
                        </a:rPr>
                        <a:t>Contact or exposure to electricity (electric shock)</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64369766"/>
                  </a:ext>
                </a:extLst>
              </a:tr>
              <a:tr h="190500">
                <a:tc>
                  <a:txBody>
                    <a:bodyPr/>
                    <a:lstStyle/>
                    <a:p>
                      <a:pPr algn="l" fontAlgn="b"/>
                      <a:r>
                        <a:rPr lang="en-GB" sz="1400" u="none" strike="noStrike" dirty="0">
                          <a:effectLst/>
                        </a:rPr>
                        <a:t>Road traffic collision</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16116313"/>
                  </a:ext>
                </a:extLst>
              </a:tr>
              <a:tr h="190500">
                <a:tc>
                  <a:txBody>
                    <a:bodyPr/>
                    <a:lstStyle/>
                    <a:p>
                      <a:pPr algn="l" fontAlgn="b"/>
                      <a:r>
                        <a:rPr lang="en-GB" sz="1400" b="1" u="none" strike="noStrike" dirty="0">
                          <a:effectLst/>
                        </a:rPr>
                        <a:t>Grand Total</a:t>
                      </a:r>
                      <a:endParaRPr lang="en-GB"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400" b="1" u="none" strike="noStrike" dirty="0">
                          <a:effectLst/>
                        </a:rPr>
                        <a:t>159</a:t>
                      </a:r>
                      <a:endParaRPr lang="en-GB"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400" b="1" u="none" strike="noStrike" dirty="0">
                          <a:effectLst/>
                        </a:rPr>
                        <a:t> </a:t>
                      </a:r>
                      <a:endParaRPr lang="en-GB" sz="1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97528835"/>
                  </a:ext>
                </a:extLst>
              </a:tr>
            </a:tbl>
          </a:graphicData>
        </a:graphic>
      </p:graphicFrame>
      <p:sp>
        <p:nvSpPr>
          <p:cNvPr id="12" name="TextBox 11">
            <a:extLst>
              <a:ext uri="{FF2B5EF4-FFF2-40B4-BE49-F238E27FC236}">
                <a16:creationId xmlns:a16="http://schemas.microsoft.com/office/drawing/2014/main" id="{57FBB10F-0244-467E-9F03-E11EBD5F7098}"/>
              </a:ext>
            </a:extLst>
          </p:cNvPr>
          <p:cNvSpPr txBox="1"/>
          <p:nvPr/>
        </p:nvSpPr>
        <p:spPr>
          <a:xfrm>
            <a:off x="457200" y="5778230"/>
            <a:ext cx="5531384" cy="646331"/>
          </a:xfrm>
          <a:prstGeom prst="rect">
            <a:avLst/>
          </a:prstGeom>
          <a:noFill/>
        </p:spPr>
        <p:txBody>
          <a:bodyPr wrap="square" rtlCol="0">
            <a:spAutoFit/>
          </a:bodyPr>
          <a:lstStyle/>
          <a:p>
            <a:r>
              <a:rPr lang="en-GB" dirty="0"/>
              <a:t>Over </a:t>
            </a:r>
            <a:r>
              <a:rPr lang="en-GB" b="1" dirty="0"/>
              <a:t>80%</a:t>
            </a:r>
            <a:r>
              <a:rPr lang="en-GB" dirty="0"/>
              <a:t> of Staff Incidents occur as a result of either Behaviour or an Accident</a:t>
            </a:r>
          </a:p>
        </p:txBody>
      </p:sp>
    </p:spTree>
    <p:extLst>
      <p:ext uri="{BB962C8B-B14F-4D97-AF65-F5344CB8AC3E}">
        <p14:creationId xmlns:p14="http://schemas.microsoft.com/office/powerpoint/2010/main" val="2182099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DA2EC-C3FE-4186-8CFE-37A2E86F62A2}"/>
              </a:ext>
            </a:extLst>
          </p:cNvPr>
          <p:cNvSpPr>
            <a:spLocks noGrp="1"/>
          </p:cNvSpPr>
          <p:nvPr>
            <p:ph type="title"/>
          </p:nvPr>
        </p:nvSpPr>
        <p:spPr>
          <a:xfrm>
            <a:off x="137809" y="209484"/>
            <a:ext cx="11916382" cy="471554"/>
          </a:xfrm>
        </p:spPr>
        <p:txBody>
          <a:bodyPr>
            <a:normAutofit fontScale="90000"/>
          </a:bodyPr>
          <a:lstStyle/>
          <a:p>
            <a:r>
              <a:rPr lang="en-GB" sz="4000" b="1" dirty="0"/>
              <a:t>Case Study: Personal Injury following an Accident at Work </a:t>
            </a:r>
          </a:p>
        </p:txBody>
      </p:sp>
      <p:sp>
        <p:nvSpPr>
          <p:cNvPr id="3" name="Content Placeholder 2">
            <a:extLst>
              <a:ext uri="{FF2B5EF4-FFF2-40B4-BE49-F238E27FC236}">
                <a16:creationId xmlns:a16="http://schemas.microsoft.com/office/drawing/2014/main" id="{7BDFC0B6-6D9F-454A-BA24-2CD34DF8A8A2}"/>
              </a:ext>
            </a:extLst>
          </p:cNvPr>
          <p:cNvSpPr>
            <a:spLocks noGrp="1"/>
          </p:cNvSpPr>
          <p:nvPr>
            <p:ph idx="1"/>
          </p:nvPr>
        </p:nvSpPr>
        <p:spPr>
          <a:xfrm>
            <a:off x="410183" y="681038"/>
            <a:ext cx="11371634" cy="5967478"/>
          </a:xfrm>
        </p:spPr>
        <p:txBody>
          <a:bodyPr>
            <a:normAutofit/>
          </a:bodyPr>
          <a:lstStyle/>
          <a:p>
            <a:pPr marL="0" indent="0">
              <a:buNone/>
            </a:pPr>
            <a:r>
              <a:rPr lang="en-GB" sz="1600" b="1" dirty="0"/>
              <a:t>SITUATION</a:t>
            </a:r>
          </a:p>
          <a:p>
            <a:r>
              <a:rPr lang="en-GB" sz="1600" dirty="0"/>
              <a:t>The staff member fell whilst on duty within a clinical area</a:t>
            </a:r>
          </a:p>
          <a:p>
            <a:r>
              <a:rPr lang="en-GB" sz="1600" dirty="0"/>
              <a:t>The fall was as a result of a trip event caused by a trailing electric lead. The electrical lead was attached to a piece of healthcare equipment being used at the bedside, which was connected to a wall power source</a:t>
            </a:r>
          </a:p>
          <a:p>
            <a:r>
              <a:rPr lang="en-GB" sz="1600" dirty="0"/>
              <a:t>The electrical lead was black. The floor underneath the lead was dark grey and there were no visual precautions in place to clearly identify the trailing lead</a:t>
            </a:r>
          </a:p>
          <a:p>
            <a:pPr marL="0" indent="0">
              <a:buNone/>
            </a:pPr>
            <a:r>
              <a:rPr lang="en-GB" sz="1600" b="1" dirty="0"/>
              <a:t>OUTCOME</a:t>
            </a:r>
          </a:p>
          <a:p>
            <a:r>
              <a:rPr lang="en-GB" sz="1600" dirty="0"/>
              <a:t>The staff member sustained a fractured foot and was unable to work for a period of 6weeks</a:t>
            </a:r>
          </a:p>
          <a:p>
            <a:r>
              <a:rPr lang="en-GB" sz="1600" dirty="0"/>
              <a:t>The personal injury claim was made as a result of the inability to undertake additional agency work due to the injury</a:t>
            </a:r>
          </a:p>
          <a:p>
            <a:pPr marL="0" indent="0">
              <a:buNone/>
            </a:pPr>
            <a:r>
              <a:rPr lang="en-GB" sz="1600" b="1" dirty="0"/>
              <a:t>ISSUE/PROBLEM</a:t>
            </a:r>
          </a:p>
          <a:p>
            <a:r>
              <a:rPr lang="en-GB" sz="1600" dirty="0"/>
              <a:t>The Health Board were unable to provide sufficient evidence of a robust system of work for managing the risk associated with trailing machine leads.</a:t>
            </a:r>
          </a:p>
          <a:p>
            <a:pPr marL="0" indent="0">
              <a:buNone/>
            </a:pPr>
            <a:r>
              <a:rPr lang="en-GB" sz="1600" b="1" dirty="0"/>
              <a:t>LEARNING</a:t>
            </a:r>
          </a:p>
          <a:p>
            <a:pPr algn="l"/>
            <a:r>
              <a:rPr lang="en-GB" sz="1600" dirty="0"/>
              <a:t>Update a Matron’s Meeting to ensure that monthly Matron Audit process fully addresses </a:t>
            </a:r>
            <a:r>
              <a:rPr lang="en-GB" sz="1800" b="0" i="0" u="none" strike="noStrike" baseline="0" dirty="0">
                <a:solidFill>
                  <a:srgbClr val="000000"/>
                </a:solidFill>
                <a:latin typeface="Arial" panose="020B0604020202020204" pitchFamily="34" charset="0"/>
              </a:rPr>
              <a:t> “</a:t>
            </a:r>
            <a:r>
              <a:rPr lang="en-GB" sz="1600" dirty="0"/>
              <a:t>Does the environment appear clean and free from clutter, high and low dust and potential risk such as trip hazards?</a:t>
            </a:r>
            <a:r>
              <a:rPr lang="en-GB" sz="1800" b="0" i="0" u="none" strike="noStrike" baseline="0" dirty="0">
                <a:solidFill>
                  <a:srgbClr val="000000"/>
                </a:solidFill>
                <a:latin typeface="Arial" panose="020B0604020202020204" pitchFamily="34" charset="0"/>
              </a:rPr>
              <a:t>	“</a:t>
            </a:r>
          </a:p>
          <a:p>
            <a:pPr algn="l"/>
            <a:r>
              <a:rPr lang="en-GB" sz="1600" dirty="0"/>
              <a:t>Outcome Update to Health Board H&amp;S Team – request that pre-existing Local Safety Notice relating to trailing electrical leads from inpatient bed equipment, be updated to include ALL bedside clinical equipment which requires connection to a power source</a:t>
            </a:r>
          </a:p>
          <a:p>
            <a:pPr algn="l"/>
            <a:r>
              <a:rPr lang="en-GB" sz="1600" dirty="0"/>
              <a:t>Share learning within Health &amp; Safety Meetings, across the Health Board</a:t>
            </a:r>
          </a:p>
          <a:p>
            <a:pPr algn="l"/>
            <a:r>
              <a:rPr lang="en-GB" sz="1600" dirty="0"/>
              <a:t>Consideration of placing permanent precautionary colours on healthcare equipment leads to ensure they a visible against all surfaces</a:t>
            </a:r>
          </a:p>
          <a:p>
            <a:endParaRPr lang="en-GB" sz="1600" dirty="0"/>
          </a:p>
          <a:p>
            <a:pPr marL="0" indent="0">
              <a:buNone/>
            </a:pPr>
            <a:endParaRPr lang="en-GB" sz="1600" dirty="0"/>
          </a:p>
          <a:p>
            <a:pPr marL="0" indent="0">
              <a:buNone/>
            </a:pPr>
            <a:endParaRPr lang="en-GB" sz="2000" dirty="0"/>
          </a:p>
        </p:txBody>
      </p:sp>
    </p:spTree>
    <p:extLst>
      <p:ext uri="{BB962C8B-B14F-4D97-AF65-F5344CB8AC3E}">
        <p14:creationId xmlns:p14="http://schemas.microsoft.com/office/powerpoint/2010/main" val="2348190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91020"/>
          </a:xfrm>
        </p:spPr>
        <p:txBody>
          <a:bodyPr/>
          <a:lstStyle/>
          <a:p>
            <a:r>
              <a:rPr lang="en-GB" dirty="0"/>
              <a:t>Observations/Conclusions:</a:t>
            </a:r>
          </a:p>
        </p:txBody>
      </p:sp>
      <p:sp>
        <p:nvSpPr>
          <p:cNvPr id="3" name="Content Placeholder 2"/>
          <p:cNvSpPr>
            <a:spLocks noGrp="1"/>
          </p:cNvSpPr>
          <p:nvPr>
            <p:ph idx="1"/>
          </p:nvPr>
        </p:nvSpPr>
        <p:spPr>
          <a:xfrm>
            <a:off x="838200" y="1191491"/>
            <a:ext cx="10515600" cy="5237018"/>
          </a:xfrm>
        </p:spPr>
        <p:txBody>
          <a:bodyPr>
            <a:normAutofit/>
          </a:bodyPr>
          <a:lstStyle/>
          <a:p>
            <a:r>
              <a:rPr lang="en-GB" dirty="0"/>
              <a:t>Reported staff incidents started to reduce in Sept2021 and have subsequently found a lower level of reporting that has been consistent from Feb2022 and which has continued through 2023</a:t>
            </a:r>
          </a:p>
          <a:p>
            <a:r>
              <a:rPr lang="en-GB" dirty="0"/>
              <a:t>The daily rate of staff incidents remains at a crude level of 1.5 incidents per day, within services managed by Morriston Service Group</a:t>
            </a:r>
          </a:p>
          <a:p>
            <a:r>
              <a:rPr lang="en-GB" dirty="0"/>
              <a:t>This equates to a rate of around 0.4 incidents for every 1000 members of staff (based on 3600 staff population)</a:t>
            </a:r>
          </a:p>
          <a:p>
            <a:r>
              <a:rPr lang="en-GB" dirty="0"/>
              <a:t>The greatest risk of harm to staff is from adverse patient behaviour</a:t>
            </a:r>
          </a:p>
          <a:p>
            <a:r>
              <a:rPr lang="en-GB" dirty="0"/>
              <a:t>More than 50% of staff accidents could be mitigated through improved training compliance  </a:t>
            </a:r>
          </a:p>
        </p:txBody>
      </p:sp>
    </p:spTree>
    <p:extLst>
      <p:ext uri="{BB962C8B-B14F-4D97-AF65-F5344CB8AC3E}">
        <p14:creationId xmlns:p14="http://schemas.microsoft.com/office/powerpoint/2010/main" val="142383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2091" y="2729634"/>
            <a:ext cx="10515600" cy="1325563"/>
          </a:xfrm>
        </p:spPr>
        <p:txBody>
          <a:bodyPr/>
          <a:lstStyle/>
          <a:p>
            <a:pPr algn="ctr"/>
            <a:r>
              <a:rPr lang="en-GB" dirty="0"/>
              <a:t>What Next?</a:t>
            </a:r>
          </a:p>
        </p:txBody>
      </p:sp>
    </p:spTree>
    <p:extLst>
      <p:ext uri="{BB962C8B-B14F-4D97-AF65-F5344CB8AC3E}">
        <p14:creationId xmlns:p14="http://schemas.microsoft.com/office/powerpoint/2010/main" val="36803754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1762</TotalTime>
  <Words>1340</Words>
  <Application>Microsoft Office PowerPoint</Application>
  <PresentationFormat>Widescreen</PresentationFormat>
  <Paragraphs>238</Paragraphs>
  <Slides>9</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Staff Incidents Morriston Service Group</vt:lpstr>
      <vt:lpstr>Scope &amp; Source Data</vt:lpstr>
      <vt:lpstr>Prevalence: Staff Incidents Morriston Service Group</vt:lpstr>
      <vt:lpstr>Day of the Week: Staff Incidents based on Date of Incident</vt:lpstr>
      <vt:lpstr>Location of Reported Staff Incidents</vt:lpstr>
      <vt:lpstr>Staff Incident Type: </vt:lpstr>
      <vt:lpstr>Case Study: Personal Injury following an Accident at Work </vt:lpstr>
      <vt:lpstr>Observations/Conclusions:</vt:lpstr>
      <vt:lpstr>What Next?</vt:lpstr>
    </vt:vector>
  </TitlesOfParts>
  <Company>ABM LHB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Staff Incidents Morriston Hosptial Site</dc:title>
  <dc:creator>Suzanne Holloway (ABM ULHB - General Surgery)</dc:creator>
  <cp:lastModifiedBy>Suzanne Holloway (Swansea Bay UHB - Morriston Unit)</cp:lastModifiedBy>
  <cp:revision>51</cp:revision>
  <dcterms:created xsi:type="dcterms:W3CDTF">2019-09-19T08:56:42Z</dcterms:created>
  <dcterms:modified xsi:type="dcterms:W3CDTF">2024-06-21T12:36:02Z</dcterms:modified>
</cp:coreProperties>
</file>