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3" r:id="rId4"/>
    <p:sldMasterId id="2147483700" r:id="rId5"/>
    <p:sldMasterId id="2147483716" r:id="rId6"/>
    <p:sldMasterId id="2147483724" r:id="rId7"/>
    <p:sldMasterId id="2147483729" r:id="rId8"/>
  </p:sldMasterIdLst>
  <p:notesMasterIdLst>
    <p:notesMasterId r:id="rId16"/>
  </p:notesMasterIdLst>
  <p:handoutMasterIdLst>
    <p:handoutMasterId r:id="rId17"/>
  </p:handoutMasterIdLst>
  <p:sldIdLst>
    <p:sldId id="316" r:id="rId9"/>
    <p:sldId id="317" r:id="rId10"/>
    <p:sldId id="338" r:id="rId11"/>
    <p:sldId id="318" r:id="rId12"/>
    <p:sldId id="339" r:id="rId13"/>
    <p:sldId id="341" r:id="rId14"/>
    <p:sldId id="319" r:id="rId15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50"/>
    <a:srgbClr val="00BC62"/>
    <a:srgbClr val="79C5CD"/>
    <a:srgbClr val="7EB0DE"/>
    <a:srgbClr val="325A8A"/>
    <a:srgbClr val="9E4ECA"/>
    <a:srgbClr val="1F355E"/>
    <a:srgbClr val="CE3636"/>
    <a:srgbClr val="181924"/>
    <a:srgbClr val="F8C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98" autoAdjust="0"/>
    <p:restoredTop sz="94770"/>
  </p:normalViewPr>
  <p:slideViewPr>
    <p:cSldViewPr>
      <p:cViewPr varScale="1">
        <p:scale>
          <a:sx n="39" d="100"/>
          <a:sy n="39" d="100"/>
        </p:scale>
        <p:origin x="114" y="3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120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FF07-D416-4C2C-85F3-1B087AD86F7F}" type="datetimeFigureOut">
              <a:rPr lang="pt-BR" smtClean="0"/>
              <a:t>08/05/2024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79D-8347-4C3B-8580-C424A6D4BD38}" type="datetimeFigureOut">
              <a:rPr lang="pt-BR" smtClean="0"/>
              <a:t>08/05/2024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5472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</a:t>
            </a:r>
            <a:r>
              <a:rPr lang="en-GB" baseline="0" dirty="0"/>
              <a:t> purple line indicates Morriston Hospital Service Group, so this slide can be used for matters which relate to MHSG.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1717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</a:t>
            </a:r>
            <a:r>
              <a:rPr lang="en-GB" baseline="0" dirty="0"/>
              <a:t> blue line indicates Mental Health and Learning Disabilities (MHLD), so this slide can be used for matters which relate to MHLD.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9695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</a:t>
            </a:r>
            <a:r>
              <a:rPr lang="en-GB" baseline="0" dirty="0"/>
              <a:t> blue line indicates Mental Health and Learning Disabilities (MHLD), so this slide can be used for matters which relate to MHLD.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8362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</a:t>
            </a:r>
            <a:r>
              <a:rPr lang="en-GB" baseline="0" dirty="0"/>
              <a:t> blue line indicates Mental Health and Learning Disabilities (MHLD), so this slide can be used for matters which relate to MHLD.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38444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</a:t>
            </a:r>
            <a:r>
              <a:rPr lang="en-GB" baseline="0" dirty="0"/>
              <a:t> red line indicates the corporate team, so this slide can be used for corporate matters.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6726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Thank</a:t>
            </a:r>
            <a:r>
              <a:rPr lang="pt-BR" dirty="0"/>
              <a:t> </a:t>
            </a:r>
            <a:r>
              <a:rPr lang="pt-BR" dirty="0" err="1"/>
              <a:t>You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dirty="0" err="1"/>
              <a:t>Example</a:t>
            </a:r>
            <a:r>
              <a:rPr lang="pt-BR" kern="0" dirty="0"/>
              <a:t> </a:t>
            </a:r>
            <a:r>
              <a:rPr lang="pt-BR" kern="0" dirty="0" err="1"/>
              <a:t>Title</a:t>
            </a:r>
            <a:r>
              <a:rPr lang="pt-BR" kern="0" dirty="0"/>
              <a:t> </a:t>
            </a:r>
            <a:r>
              <a:rPr lang="pt-BR" kern="0" dirty="0" err="1"/>
              <a:t>Text</a:t>
            </a:r>
            <a:endParaRPr lang="pt-BR" kern="0" dirty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009A376A-37EC-6007-B8CD-E2AEE0C795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pt-BR" dirty="0"/>
              <a:t>PCT INTEGRATED DISCHARGE ACTION PLAN </a:t>
            </a:r>
          </a:p>
        </p:txBody>
      </p:sp>
    </p:spTree>
    <p:extLst>
      <p:ext uri="{BB962C8B-B14F-4D97-AF65-F5344CB8AC3E}">
        <p14:creationId xmlns:p14="http://schemas.microsoft.com/office/powerpoint/2010/main" val="4031588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puzzle&#10;&#10;Description automatically generated">
            <a:extLst>
              <a:ext uri="{FF2B5EF4-FFF2-40B4-BE49-F238E27FC236}">
                <a16:creationId xmlns:a16="http://schemas.microsoft.com/office/drawing/2014/main" id="{96A5903B-1FB5-3CF9-B208-4AC83E0B39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1772" y="2378075"/>
            <a:ext cx="7836944" cy="7696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C54196-65F2-A1E3-4649-60BCBE733202}"/>
              </a:ext>
            </a:extLst>
          </p:cNvPr>
          <p:cNvSpPr txBox="1"/>
          <p:nvPr/>
        </p:nvSpPr>
        <p:spPr>
          <a:xfrm>
            <a:off x="832644" y="930275"/>
            <a:ext cx="10896600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 </a:t>
            </a:r>
            <a:r>
              <a:rPr lang="en-GB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 DISCHARGE ACTION PLAN</a:t>
            </a:r>
          </a:p>
          <a:p>
            <a:endParaRPr lang="en-GB" dirty="0"/>
          </a:p>
          <a:p>
            <a:r>
              <a:rPr lang="en-GB" sz="4800" dirty="0">
                <a:solidFill>
                  <a:srgbClr val="00B050"/>
                </a:solidFill>
              </a:rPr>
              <a:t>WORKSTREAM 1- </a:t>
            </a:r>
            <a:r>
              <a:rPr lang="en-GB" sz="4800" dirty="0"/>
              <a:t>Refreshed Pathways of Care Action Plan</a:t>
            </a:r>
          </a:p>
          <a:p>
            <a:endParaRPr lang="en-GB" sz="4800" dirty="0"/>
          </a:p>
          <a:p>
            <a:r>
              <a:rPr lang="en-GB" sz="4800" dirty="0">
                <a:solidFill>
                  <a:srgbClr val="00B0F0"/>
                </a:solidFill>
              </a:rPr>
              <a:t>WORKSTREAM 2- </a:t>
            </a:r>
            <a:r>
              <a:rPr lang="en-GB" sz="4800" dirty="0"/>
              <a:t>Pilot Integrated Discharge Hub (Morriston)</a:t>
            </a:r>
          </a:p>
          <a:p>
            <a:endParaRPr lang="en-GB" sz="4800" dirty="0">
              <a:solidFill>
                <a:srgbClr val="FFC000"/>
              </a:solidFill>
            </a:endParaRPr>
          </a:p>
          <a:p>
            <a:r>
              <a:rPr lang="en-GB" sz="4800" dirty="0">
                <a:solidFill>
                  <a:srgbClr val="FFC000"/>
                </a:solidFill>
              </a:rPr>
              <a:t>WORKSTREAM 3- </a:t>
            </a:r>
            <a:r>
              <a:rPr lang="en-GB" sz="4800" dirty="0"/>
              <a:t>Improved Data and Performance Management</a:t>
            </a:r>
          </a:p>
        </p:txBody>
      </p:sp>
    </p:spTree>
    <p:extLst>
      <p:ext uri="{BB962C8B-B14F-4D97-AF65-F5344CB8AC3E}">
        <p14:creationId xmlns:p14="http://schemas.microsoft.com/office/powerpoint/2010/main" val="162816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Right 2">
            <a:extLst>
              <a:ext uri="{FF2B5EF4-FFF2-40B4-BE49-F238E27FC236}">
                <a16:creationId xmlns:a16="http://schemas.microsoft.com/office/drawing/2014/main" id="{B6C59033-EE62-37BF-0DAD-D80F81B460AF}"/>
              </a:ext>
            </a:extLst>
          </p:cNvPr>
          <p:cNvSpPr/>
          <p:nvPr/>
        </p:nvSpPr>
        <p:spPr>
          <a:xfrm>
            <a:off x="1289844" y="3234135"/>
            <a:ext cx="17526000" cy="5562600"/>
          </a:xfrm>
          <a:prstGeom prst="rightArrow">
            <a:avLst/>
          </a:prstGeom>
          <a:solidFill>
            <a:srgbClr val="FFD5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solidFill>
                  <a:srgbClr val="1F355E"/>
                </a:solidFill>
              </a:rPr>
              <a:t>Set Up      </a:t>
            </a:r>
            <a:r>
              <a:rPr lang="en-GB" sz="6000" dirty="0">
                <a:solidFill>
                  <a:srgbClr val="9E4ECA"/>
                </a:solidFill>
              </a:rPr>
              <a:t>Delivery</a:t>
            </a:r>
            <a:r>
              <a:rPr lang="en-GB" sz="6000" dirty="0">
                <a:solidFill>
                  <a:schemeClr val="tx1"/>
                </a:solidFill>
              </a:rPr>
              <a:t>     </a:t>
            </a:r>
            <a:r>
              <a:rPr lang="en-GB" sz="6000" dirty="0">
                <a:solidFill>
                  <a:srgbClr val="00BC62"/>
                </a:solidFill>
              </a:rPr>
              <a:t>Improvement </a:t>
            </a:r>
          </a:p>
          <a:p>
            <a:pPr algn="ctr"/>
            <a:r>
              <a:rPr lang="en-GB" sz="6000" dirty="0">
                <a:solidFill>
                  <a:schemeClr val="tx1"/>
                </a:solidFill>
              </a:rPr>
              <a:t>              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8AEAD95-F38B-2544-1FC3-B4818AF8AA18}"/>
              </a:ext>
            </a:extLst>
          </p:cNvPr>
          <p:cNvCxnSpPr/>
          <p:nvPr/>
        </p:nvCxnSpPr>
        <p:spPr>
          <a:xfrm>
            <a:off x="8605044" y="2378075"/>
            <a:ext cx="0" cy="1828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A4DBD1B-C6EE-CB73-7265-E054FE5B1150}"/>
              </a:ext>
            </a:extLst>
          </p:cNvPr>
          <p:cNvCxnSpPr/>
          <p:nvPr/>
        </p:nvCxnSpPr>
        <p:spPr>
          <a:xfrm>
            <a:off x="2585244" y="2378075"/>
            <a:ext cx="1676400" cy="1828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DD95225-6165-D584-87AC-DBD0B4ABFD3E}"/>
              </a:ext>
            </a:extLst>
          </p:cNvPr>
          <p:cNvCxnSpPr/>
          <p:nvPr/>
        </p:nvCxnSpPr>
        <p:spPr>
          <a:xfrm flipH="1">
            <a:off x="13253244" y="2378075"/>
            <a:ext cx="1524000" cy="1828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51B973F-9A6A-6F19-09C6-80B8D9A272D4}"/>
              </a:ext>
            </a:extLst>
          </p:cNvPr>
          <p:cNvSpPr txBox="1"/>
          <p:nvPr/>
        </p:nvSpPr>
        <p:spPr>
          <a:xfrm>
            <a:off x="7522078" y="1627743"/>
            <a:ext cx="2165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C0B245-D607-E7E2-1F4B-5DB9ABE42BF1}"/>
              </a:ext>
            </a:extLst>
          </p:cNvPr>
          <p:cNvSpPr txBox="1"/>
          <p:nvPr/>
        </p:nvSpPr>
        <p:spPr>
          <a:xfrm>
            <a:off x="15005844" y="2033806"/>
            <a:ext cx="2743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AUGUST/-OCTOBER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9B0957-8EF8-2EC5-4DCD-CC470DAEB6CB}"/>
              </a:ext>
            </a:extLst>
          </p:cNvPr>
          <p:cNvSpPr txBox="1"/>
          <p:nvPr/>
        </p:nvSpPr>
        <p:spPr>
          <a:xfrm>
            <a:off x="985044" y="1387475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MAY</a:t>
            </a:r>
            <a:r>
              <a:rPr lang="en-GB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2A2F46-CB0C-559E-9D9F-C838234BC397}"/>
              </a:ext>
            </a:extLst>
          </p:cNvPr>
          <p:cNvSpPr txBox="1"/>
          <p:nvPr/>
        </p:nvSpPr>
        <p:spPr>
          <a:xfrm>
            <a:off x="8224042" y="1053915"/>
            <a:ext cx="2895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JUNE/JULY </a:t>
            </a:r>
          </a:p>
        </p:txBody>
      </p:sp>
    </p:spTree>
    <p:extLst>
      <p:ext uri="{BB962C8B-B14F-4D97-AF65-F5344CB8AC3E}">
        <p14:creationId xmlns:p14="http://schemas.microsoft.com/office/powerpoint/2010/main" val="282963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D4F94C76-F4D1-47F2-C8D4-3F22DD2F3F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0244" y="396875"/>
            <a:ext cx="17409186" cy="2810464"/>
          </a:xfrm>
        </p:spPr>
        <p:txBody>
          <a:bodyPr/>
          <a:lstStyle/>
          <a:p>
            <a:pPr algn="ctr"/>
            <a:r>
              <a:rPr lang="pt-BR" dirty="0">
                <a:solidFill>
                  <a:srgbClr val="00B050"/>
                </a:solidFill>
              </a:rPr>
              <a:t>WORKSTREAM 1 – </a:t>
            </a:r>
          </a:p>
          <a:p>
            <a:pPr algn="ctr"/>
            <a:r>
              <a:rPr lang="pt-BR" dirty="0">
                <a:solidFill>
                  <a:srgbClr val="00B050"/>
                </a:solidFill>
              </a:rPr>
              <a:t>POCD ACTION PLAN</a:t>
            </a:r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A516125C-7E37-70BA-9F2A-0E7F5580800D}"/>
              </a:ext>
            </a:extLst>
          </p:cNvPr>
          <p:cNvSpPr/>
          <p:nvPr/>
        </p:nvSpPr>
        <p:spPr>
          <a:xfrm>
            <a:off x="1556544" y="4193918"/>
            <a:ext cx="5295900" cy="5105400"/>
          </a:xfrm>
          <a:prstGeom prst="flowChartAlternateProcess">
            <a:avLst/>
          </a:prstGeom>
          <a:solidFill>
            <a:srgbClr val="325A8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Reduction in Top 5 Delays</a:t>
            </a:r>
          </a:p>
          <a:p>
            <a:pPr algn="ctr"/>
            <a:r>
              <a:rPr lang="en-GB" sz="3200" dirty="0"/>
              <a:t>Improved Flow</a:t>
            </a:r>
          </a:p>
          <a:p>
            <a:pPr algn="ctr"/>
            <a:r>
              <a:rPr lang="en-GB" sz="3200" dirty="0"/>
              <a:t>Sustainable Improvement across all actions </a:t>
            </a:r>
          </a:p>
          <a:p>
            <a:pPr algn="ctr"/>
            <a:r>
              <a:rPr lang="en-GB" sz="3200" dirty="0"/>
              <a:t>Shared Ownership/Accountability (HSC</a:t>
            </a:r>
            <a:r>
              <a:rPr lang="en-GB" dirty="0"/>
              <a:t>)</a:t>
            </a:r>
          </a:p>
        </p:txBody>
      </p:sp>
      <p:sp>
        <p:nvSpPr>
          <p:cNvPr id="4" name="Flowchart: Alternate Process 3">
            <a:extLst>
              <a:ext uri="{FF2B5EF4-FFF2-40B4-BE49-F238E27FC236}">
                <a16:creationId xmlns:a16="http://schemas.microsoft.com/office/drawing/2014/main" id="{0E8FC6A1-2DCC-E9EF-8361-8A5BDBE0A212}"/>
              </a:ext>
            </a:extLst>
          </p:cNvPr>
          <p:cNvSpPr/>
          <p:nvPr/>
        </p:nvSpPr>
        <p:spPr>
          <a:xfrm>
            <a:off x="7690644" y="4193918"/>
            <a:ext cx="5295900" cy="5105400"/>
          </a:xfrm>
          <a:prstGeom prst="flowChartAlternateProcess">
            <a:avLst/>
          </a:prstGeom>
          <a:solidFill>
            <a:srgbClr val="325A8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Refreshed Action Plan</a:t>
            </a:r>
          </a:p>
          <a:p>
            <a:pPr algn="ctr"/>
            <a:r>
              <a:rPr lang="en-GB" sz="3200" dirty="0"/>
              <a:t>Daily COP Review &amp; Challenge</a:t>
            </a:r>
          </a:p>
          <a:p>
            <a:pPr algn="ctr"/>
            <a:r>
              <a:rPr lang="en-GB" sz="3200" dirty="0"/>
              <a:t>Organisational ownership of actions</a:t>
            </a:r>
          </a:p>
          <a:p>
            <a:pPr algn="ctr"/>
            <a:r>
              <a:rPr lang="en-GB" sz="3200" dirty="0"/>
              <a:t>Monthly Oversight</a:t>
            </a:r>
          </a:p>
          <a:p>
            <a:pPr algn="ctr"/>
            <a:r>
              <a:rPr lang="en-GB" sz="3200" dirty="0"/>
              <a:t>Fortnightly Accountability/Assurance</a:t>
            </a:r>
          </a:p>
          <a:p>
            <a:pPr algn="ctr"/>
            <a:endParaRPr lang="en-GB" dirty="0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B5F74E6A-329D-41F8-4BCE-1B3AB7D80167}"/>
              </a:ext>
            </a:extLst>
          </p:cNvPr>
          <p:cNvSpPr/>
          <p:nvPr/>
        </p:nvSpPr>
        <p:spPr>
          <a:xfrm>
            <a:off x="13824744" y="4211852"/>
            <a:ext cx="4724400" cy="5105400"/>
          </a:xfrm>
          <a:prstGeom prst="flowChartAlternateProcess">
            <a:avLst/>
          </a:prstGeom>
          <a:solidFill>
            <a:srgbClr val="325A8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Agreed Improvement Targets:</a:t>
            </a:r>
          </a:p>
          <a:p>
            <a:pPr algn="ctr"/>
            <a:r>
              <a:rPr lang="en-GB" sz="3200" dirty="0"/>
              <a:t>Assessment</a:t>
            </a:r>
          </a:p>
          <a:p>
            <a:pPr algn="ctr"/>
            <a:r>
              <a:rPr lang="en-GB" sz="3200" dirty="0"/>
              <a:t>Allocation</a:t>
            </a:r>
          </a:p>
          <a:p>
            <a:pPr algn="ctr"/>
            <a:r>
              <a:rPr lang="en-GB" sz="3200" dirty="0"/>
              <a:t>Review </a:t>
            </a:r>
          </a:p>
          <a:p>
            <a:pPr algn="ctr"/>
            <a:r>
              <a:rPr lang="en-GB" sz="3200" dirty="0"/>
              <a:t>Reduce ‘unknowns’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8435A4-CDF2-75FE-E93D-F79B8545B9D6}"/>
              </a:ext>
            </a:extLst>
          </p:cNvPr>
          <p:cNvSpPr/>
          <p:nvPr/>
        </p:nvSpPr>
        <p:spPr>
          <a:xfrm>
            <a:off x="1747044" y="2822483"/>
            <a:ext cx="4343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tx1"/>
                </a:solidFill>
              </a:rPr>
              <a:t>GOAL </a:t>
            </a:r>
            <a:r>
              <a:rPr lang="en-GB" dirty="0"/>
              <a:t>	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9C3FBB-1685-F5B3-B058-21E31D5F7BEB}"/>
              </a:ext>
            </a:extLst>
          </p:cNvPr>
          <p:cNvSpPr/>
          <p:nvPr/>
        </p:nvSpPr>
        <p:spPr>
          <a:xfrm>
            <a:off x="7880425" y="2822483"/>
            <a:ext cx="4343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tx1"/>
                </a:solidFill>
              </a:rPr>
              <a:t>METHOD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1AB5411-88EC-E327-B7DC-1DFFF79929D6}"/>
              </a:ext>
            </a:extLst>
          </p:cNvPr>
          <p:cNvSpPr/>
          <p:nvPr/>
        </p:nvSpPr>
        <p:spPr>
          <a:xfrm>
            <a:off x="13856258" y="2822345"/>
            <a:ext cx="4343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tx1"/>
                </a:solidFill>
              </a:rPr>
              <a:t>OUTCOME </a:t>
            </a:r>
          </a:p>
        </p:txBody>
      </p:sp>
    </p:spTree>
    <p:extLst>
      <p:ext uri="{BB962C8B-B14F-4D97-AF65-F5344CB8AC3E}">
        <p14:creationId xmlns:p14="http://schemas.microsoft.com/office/powerpoint/2010/main" val="3450240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D4F94C76-F4D1-47F2-C8D4-3F22DD2F3F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0244" y="396875"/>
            <a:ext cx="17409186" cy="2810464"/>
          </a:xfrm>
        </p:spPr>
        <p:txBody>
          <a:bodyPr/>
          <a:lstStyle/>
          <a:p>
            <a:pPr algn="ctr"/>
            <a:r>
              <a:rPr lang="pt-BR" dirty="0">
                <a:solidFill>
                  <a:srgbClr val="00B0F0"/>
                </a:solidFill>
              </a:rPr>
              <a:t>WORKSTREAM 2 – </a:t>
            </a:r>
          </a:p>
          <a:p>
            <a:pPr algn="ctr"/>
            <a:r>
              <a:rPr lang="pt-BR" dirty="0">
                <a:solidFill>
                  <a:srgbClr val="00B0F0"/>
                </a:solidFill>
              </a:rPr>
              <a:t>PILOT IDH MORRISTON</a:t>
            </a:r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A516125C-7E37-70BA-9F2A-0E7F5580800D}"/>
              </a:ext>
            </a:extLst>
          </p:cNvPr>
          <p:cNvSpPr/>
          <p:nvPr/>
        </p:nvSpPr>
        <p:spPr>
          <a:xfrm>
            <a:off x="1556544" y="4193918"/>
            <a:ext cx="5295900" cy="5105400"/>
          </a:xfrm>
          <a:prstGeom prst="flowChartAlternateProcess">
            <a:avLst/>
          </a:prstGeom>
          <a:solidFill>
            <a:srgbClr val="325A8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PILOT new Integrated Discharge Hub in Morriston </a:t>
            </a:r>
          </a:p>
          <a:p>
            <a:pPr algn="ctr"/>
            <a:r>
              <a:rPr lang="en-GB" sz="3200" dirty="0"/>
              <a:t>Create Operational Model that can be scaled to Singelton &amp; Neath</a:t>
            </a:r>
          </a:p>
        </p:txBody>
      </p:sp>
      <p:sp>
        <p:nvSpPr>
          <p:cNvPr id="4" name="Flowchart: Alternate Process 3">
            <a:extLst>
              <a:ext uri="{FF2B5EF4-FFF2-40B4-BE49-F238E27FC236}">
                <a16:creationId xmlns:a16="http://schemas.microsoft.com/office/drawing/2014/main" id="{0E8FC6A1-2DCC-E9EF-8361-8A5BDBE0A212}"/>
              </a:ext>
            </a:extLst>
          </p:cNvPr>
          <p:cNvSpPr/>
          <p:nvPr/>
        </p:nvSpPr>
        <p:spPr>
          <a:xfrm>
            <a:off x="7690644" y="4193918"/>
            <a:ext cx="5295900" cy="5105400"/>
          </a:xfrm>
          <a:prstGeom prst="flowChartAlternateProcess">
            <a:avLst/>
          </a:prstGeom>
          <a:solidFill>
            <a:srgbClr val="325A8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Implement referral form for wards</a:t>
            </a:r>
          </a:p>
          <a:p>
            <a:pPr algn="ctr"/>
            <a:r>
              <a:rPr lang="en-GB" sz="3200" dirty="0"/>
              <a:t>Implement IDH live Inbox</a:t>
            </a:r>
          </a:p>
          <a:p>
            <a:pPr algn="ctr"/>
            <a:r>
              <a:rPr lang="en-GB" sz="3200" dirty="0"/>
              <a:t>Establish MDT ‘Live’ Triage</a:t>
            </a:r>
          </a:p>
          <a:p>
            <a:pPr algn="ctr"/>
            <a:r>
              <a:rPr lang="en-GB" sz="3200" dirty="0"/>
              <a:t>Professional Decision Maker </a:t>
            </a:r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B5F74E6A-329D-41F8-4BCE-1B3AB7D80167}"/>
              </a:ext>
            </a:extLst>
          </p:cNvPr>
          <p:cNvSpPr/>
          <p:nvPr/>
        </p:nvSpPr>
        <p:spPr>
          <a:xfrm>
            <a:off x="13824744" y="4211852"/>
            <a:ext cx="4724400" cy="5105400"/>
          </a:xfrm>
          <a:prstGeom prst="flowChartAlternateProcess">
            <a:avLst/>
          </a:prstGeom>
          <a:solidFill>
            <a:srgbClr val="325A8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Reduce time to allocate pathway</a:t>
            </a:r>
          </a:p>
          <a:p>
            <a:pPr algn="ctr"/>
            <a:r>
              <a:rPr lang="en-GB" sz="3200" dirty="0"/>
              <a:t>Speed up referral process</a:t>
            </a:r>
          </a:p>
          <a:p>
            <a:pPr algn="ctr"/>
            <a:r>
              <a:rPr lang="en-GB" sz="3200" dirty="0"/>
              <a:t>Streamline process</a:t>
            </a:r>
          </a:p>
          <a:p>
            <a:pPr algn="ctr"/>
            <a:r>
              <a:rPr lang="en-GB" sz="3200" dirty="0"/>
              <a:t>Simple Approach</a:t>
            </a:r>
          </a:p>
          <a:p>
            <a:pPr algn="ctr"/>
            <a:r>
              <a:rPr lang="en-GB" sz="3200" dirty="0"/>
              <a:t>Improve Flow into Community Pathways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8435A4-CDF2-75FE-E93D-F79B8545B9D6}"/>
              </a:ext>
            </a:extLst>
          </p:cNvPr>
          <p:cNvSpPr/>
          <p:nvPr/>
        </p:nvSpPr>
        <p:spPr>
          <a:xfrm>
            <a:off x="1747044" y="2822483"/>
            <a:ext cx="4343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tx1"/>
                </a:solidFill>
              </a:rPr>
              <a:t>GOAL </a:t>
            </a:r>
            <a:r>
              <a:rPr lang="en-GB" dirty="0"/>
              <a:t>	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9C3FBB-1685-F5B3-B058-21E31D5F7BEB}"/>
              </a:ext>
            </a:extLst>
          </p:cNvPr>
          <p:cNvSpPr/>
          <p:nvPr/>
        </p:nvSpPr>
        <p:spPr>
          <a:xfrm>
            <a:off x="7880425" y="2822483"/>
            <a:ext cx="4343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tx1"/>
                </a:solidFill>
              </a:rPr>
              <a:t>METHOD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1AB5411-88EC-E327-B7DC-1DFFF79929D6}"/>
              </a:ext>
            </a:extLst>
          </p:cNvPr>
          <p:cNvSpPr/>
          <p:nvPr/>
        </p:nvSpPr>
        <p:spPr>
          <a:xfrm>
            <a:off x="13856258" y="2822345"/>
            <a:ext cx="4343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tx1"/>
                </a:solidFill>
              </a:rPr>
              <a:t>OUTCOME </a:t>
            </a:r>
          </a:p>
        </p:txBody>
      </p:sp>
    </p:spTree>
    <p:extLst>
      <p:ext uri="{BB962C8B-B14F-4D97-AF65-F5344CB8AC3E}">
        <p14:creationId xmlns:p14="http://schemas.microsoft.com/office/powerpoint/2010/main" val="3724243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D4F94C76-F4D1-47F2-C8D4-3F22DD2F3F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0244" y="396875"/>
            <a:ext cx="17409186" cy="2810464"/>
          </a:xfrm>
        </p:spPr>
        <p:txBody>
          <a:bodyPr/>
          <a:lstStyle/>
          <a:p>
            <a:pPr algn="ctr"/>
            <a:r>
              <a:rPr lang="pt-BR" sz="6000" dirty="0">
                <a:solidFill>
                  <a:srgbClr val="FFC000"/>
                </a:solidFill>
              </a:rPr>
              <a:t>WORKSTREAM 3 – </a:t>
            </a:r>
          </a:p>
          <a:p>
            <a:pPr algn="ctr"/>
            <a:r>
              <a:rPr lang="pt-BR" sz="6000" dirty="0">
                <a:solidFill>
                  <a:srgbClr val="FFC000"/>
                </a:solidFill>
              </a:rPr>
              <a:t>IMPROVED DATA &amp; PERFORMANCE MANAGEMENT (HF )</a:t>
            </a:r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A516125C-7E37-70BA-9F2A-0E7F5580800D}"/>
              </a:ext>
            </a:extLst>
          </p:cNvPr>
          <p:cNvSpPr/>
          <p:nvPr/>
        </p:nvSpPr>
        <p:spPr>
          <a:xfrm>
            <a:off x="1556544" y="4587875"/>
            <a:ext cx="5295900" cy="5105400"/>
          </a:xfrm>
          <a:prstGeom prst="flowChartAlternateProcess">
            <a:avLst/>
          </a:prstGeom>
          <a:solidFill>
            <a:srgbClr val="325A8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Improved capability for data reporting</a:t>
            </a:r>
          </a:p>
          <a:p>
            <a:pPr algn="ctr"/>
            <a:r>
              <a:rPr lang="en-GB" sz="3200" dirty="0"/>
              <a:t>Improved operational performance data</a:t>
            </a:r>
          </a:p>
          <a:p>
            <a:pPr algn="ctr"/>
            <a:r>
              <a:rPr lang="en-GB" sz="3200" dirty="0"/>
              <a:t>Ability to target improvement activity</a:t>
            </a:r>
          </a:p>
          <a:p>
            <a:pPr algn="ctr"/>
            <a:r>
              <a:rPr lang="en-GB" sz="3200" dirty="0"/>
              <a:t>Accurate data for Demand &amp; Capacity Modelling </a:t>
            </a:r>
          </a:p>
        </p:txBody>
      </p:sp>
      <p:sp>
        <p:nvSpPr>
          <p:cNvPr id="4" name="Flowchart: Alternate Process 3">
            <a:extLst>
              <a:ext uri="{FF2B5EF4-FFF2-40B4-BE49-F238E27FC236}">
                <a16:creationId xmlns:a16="http://schemas.microsoft.com/office/drawing/2014/main" id="{0E8FC6A1-2DCC-E9EF-8361-8A5BDBE0A212}"/>
              </a:ext>
            </a:extLst>
          </p:cNvPr>
          <p:cNvSpPr/>
          <p:nvPr/>
        </p:nvSpPr>
        <p:spPr>
          <a:xfrm>
            <a:off x="7690644" y="4587875"/>
            <a:ext cx="5295900" cy="5105400"/>
          </a:xfrm>
          <a:prstGeom prst="flowChartAlternateProcess">
            <a:avLst/>
          </a:prstGeom>
          <a:solidFill>
            <a:srgbClr val="325A8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Completion of 16 SIGNAL functional requirements</a:t>
            </a:r>
          </a:p>
          <a:p>
            <a:pPr algn="ctr"/>
            <a:r>
              <a:rPr lang="en-GB" sz="2800" dirty="0"/>
              <a:t>Removal of ‘On Hold’ List</a:t>
            </a:r>
          </a:p>
          <a:p>
            <a:pPr algn="ctr"/>
            <a:r>
              <a:rPr lang="en-GB" sz="2800" dirty="0"/>
              <a:t>Ability to record ED/OPAS/WAST referrals</a:t>
            </a:r>
          </a:p>
          <a:p>
            <a:pPr algn="ctr"/>
            <a:r>
              <a:rPr lang="en-GB" sz="2800" dirty="0"/>
              <a:t>Ability to record ‘In Reach’ activity</a:t>
            </a:r>
          </a:p>
          <a:p>
            <a:pPr algn="ctr"/>
            <a:r>
              <a:rPr lang="en-GB" sz="2800" dirty="0"/>
              <a:t>Ability to run performance reports</a:t>
            </a:r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B5F74E6A-329D-41F8-4BCE-1B3AB7D80167}"/>
              </a:ext>
            </a:extLst>
          </p:cNvPr>
          <p:cNvSpPr/>
          <p:nvPr/>
        </p:nvSpPr>
        <p:spPr>
          <a:xfrm>
            <a:off x="13824744" y="4587875"/>
            <a:ext cx="4724400" cy="5105400"/>
          </a:xfrm>
          <a:prstGeom prst="flowChartAlternateProcess">
            <a:avLst/>
          </a:prstGeom>
          <a:solidFill>
            <a:srgbClr val="325A8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Improve time to complete assessment</a:t>
            </a:r>
          </a:p>
          <a:p>
            <a:pPr algn="ctr"/>
            <a:r>
              <a:rPr lang="en-GB" sz="3200" dirty="0"/>
              <a:t>Compliance with 24/48HR targets</a:t>
            </a:r>
          </a:p>
          <a:p>
            <a:pPr algn="ctr"/>
            <a:r>
              <a:rPr lang="en-GB" sz="3200" dirty="0"/>
              <a:t>Accurate Data </a:t>
            </a:r>
          </a:p>
          <a:p>
            <a:pPr algn="ctr"/>
            <a:r>
              <a:rPr lang="en-GB" sz="3200" dirty="0"/>
              <a:t>Improved Performance Management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8435A4-CDF2-75FE-E93D-F79B8545B9D6}"/>
              </a:ext>
            </a:extLst>
          </p:cNvPr>
          <p:cNvSpPr/>
          <p:nvPr/>
        </p:nvSpPr>
        <p:spPr>
          <a:xfrm>
            <a:off x="2032794" y="3328531"/>
            <a:ext cx="4343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tx1"/>
                </a:solidFill>
              </a:rPr>
              <a:t>GOAL </a:t>
            </a:r>
            <a:r>
              <a:rPr lang="en-GB" dirty="0"/>
              <a:t>	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9C3FBB-1685-F5B3-B058-21E31D5F7BEB}"/>
              </a:ext>
            </a:extLst>
          </p:cNvPr>
          <p:cNvSpPr/>
          <p:nvPr/>
        </p:nvSpPr>
        <p:spPr>
          <a:xfrm>
            <a:off x="8166894" y="3279518"/>
            <a:ext cx="4343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tx1"/>
                </a:solidFill>
              </a:rPr>
              <a:t>METHOD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1AB5411-88EC-E327-B7DC-1DFFF79929D6}"/>
              </a:ext>
            </a:extLst>
          </p:cNvPr>
          <p:cNvSpPr/>
          <p:nvPr/>
        </p:nvSpPr>
        <p:spPr>
          <a:xfrm>
            <a:off x="14015244" y="3279518"/>
            <a:ext cx="4343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tx1"/>
                </a:solidFill>
              </a:rPr>
              <a:t>OUTCOME </a:t>
            </a:r>
          </a:p>
        </p:txBody>
      </p:sp>
    </p:spTree>
    <p:extLst>
      <p:ext uri="{BB962C8B-B14F-4D97-AF65-F5344CB8AC3E}">
        <p14:creationId xmlns:p14="http://schemas.microsoft.com/office/powerpoint/2010/main" val="3306693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92C040B9-3DE1-F9DA-FBCB-70FC8CD11A3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4044" y="244475"/>
            <a:ext cx="17409186" cy="1143000"/>
          </a:xfrm>
        </p:spPr>
        <p:txBody>
          <a:bodyPr/>
          <a:lstStyle/>
          <a:p>
            <a:pPr algn="l"/>
            <a:r>
              <a:rPr lang="pt-BR" dirty="0">
                <a:solidFill>
                  <a:schemeClr val="tx1"/>
                </a:solidFill>
              </a:rPr>
              <a:t>GOVERNANCE</a:t>
            </a:r>
            <a:r>
              <a:rPr lang="pt-BR" dirty="0"/>
              <a:t>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4400DE1-BB6B-F6F3-1210-6AE728BFEBCC}"/>
              </a:ext>
            </a:extLst>
          </p:cNvPr>
          <p:cNvSpPr/>
          <p:nvPr/>
        </p:nvSpPr>
        <p:spPr>
          <a:xfrm>
            <a:off x="4261644" y="2029426"/>
            <a:ext cx="9753600" cy="16764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b="1" dirty="0">
                <a:solidFill>
                  <a:schemeClr val="tx1"/>
                </a:solidFill>
              </a:rPr>
              <a:t>SBUHB UEC BOARD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3638E5E-7C2A-2C52-667A-7DD3631516DD}"/>
              </a:ext>
            </a:extLst>
          </p:cNvPr>
          <p:cNvSpPr/>
          <p:nvPr/>
        </p:nvSpPr>
        <p:spPr>
          <a:xfrm>
            <a:off x="4709169" y="3898686"/>
            <a:ext cx="4419600" cy="1676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>
                <a:solidFill>
                  <a:schemeClr val="tx1"/>
                </a:solidFill>
              </a:rPr>
              <a:t>WEEKLY TARGETED </a:t>
            </a:r>
            <a:r>
              <a:rPr lang="en-GB" sz="3200" b="1" dirty="0">
                <a:solidFill>
                  <a:schemeClr val="tx1"/>
                </a:solidFill>
              </a:rPr>
              <a:t>INTERVENTION MTG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9E4F0E5-FA75-9FF1-EBBE-EFD0F3A51DBD}"/>
              </a:ext>
            </a:extLst>
          </p:cNvPr>
          <p:cNvSpPr/>
          <p:nvPr/>
        </p:nvSpPr>
        <p:spPr>
          <a:xfrm>
            <a:off x="9595644" y="3898686"/>
            <a:ext cx="4419600" cy="1676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tx1"/>
                </a:solidFill>
              </a:rPr>
              <a:t> POCD ACTION PLAN  GROUP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25B0C7B-4C96-3B58-95CA-7BC89A66FE85}"/>
              </a:ext>
            </a:extLst>
          </p:cNvPr>
          <p:cNvSpPr/>
          <p:nvPr/>
        </p:nvSpPr>
        <p:spPr>
          <a:xfrm>
            <a:off x="6999910" y="5951366"/>
            <a:ext cx="4419600" cy="1676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tx1"/>
                </a:solidFill>
              </a:rPr>
              <a:t>POCD/IDH OPERATIONAL GROUP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109C679-7C83-C515-3413-D2DD9D30AC0D}"/>
              </a:ext>
            </a:extLst>
          </p:cNvPr>
          <p:cNvSpPr/>
          <p:nvPr/>
        </p:nvSpPr>
        <p:spPr>
          <a:xfrm>
            <a:off x="7098837" y="8183949"/>
            <a:ext cx="4419600" cy="1676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tx1"/>
                </a:solidFill>
              </a:rPr>
              <a:t>HOME FIRST OPERATIONAL ASSURANCE GROUP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E54982-447B-5E56-3FA1-0B9FD2F50356}"/>
              </a:ext>
            </a:extLst>
          </p:cNvPr>
          <p:cNvSpPr/>
          <p:nvPr/>
        </p:nvSpPr>
        <p:spPr>
          <a:xfrm>
            <a:off x="15996444" y="2029426"/>
            <a:ext cx="3276600" cy="1676400"/>
          </a:xfrm>
          <a:prstGeom prst="rect">
            <a:avLst/>
          </a:prstGeom>
          <a:solidFill>
            <a:srgbClr val="325A8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ASSURANCE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A189AF5-8665-EEEE-35E9-AE76855CFCEB}"/>
              </a:ext>
            </a:extLst>
          </p:cNvPr>
          <p:cNvSpPr/>
          <p:nvPr/>
        </p:nvSpPr>
        <p:spPr>
          <a:xfrm>
            <a:off x="15996444" y="3705826"/>
            <a:ext cx="3276600" cy="1676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OVERSIGHT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32F6A32-2933-8F66-BAC9-6DB503BBA759}"/>
              </a:ext>
            </a:extLst>
          </p:cNvPr>
          <p:cNvSpPr/>
          <p:nvPr/>
        </p:nvSpPr>
        <p:spPr>
          <a:xfrm>
            <a:off x="16013542" y="5382225"/>
            <a:ext cx="3276600" cy="2801723"/>
          </a:xfrm>
          <a:prstGeom prst="rect">
            <a:avLst/>
          </a:prstGeom>
          <a:solidFill>
            <a:srgbClr val="7EB0D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TACTICAL DELIVERY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A4E47A-B033-E94D-765B-93F7F97578A2}"/>
              </a:ext>
            </a:extLst>
          </p:cNvPr>
          <p:cNvSpPr/>
          <p:nvPr/>
        </p:nvSpPr>
        <p:spPr>
          <a:xfrm>
            <a:off x="16013542" y="8183949"/>
            <a:ext cx="3276600" cy="1676400"/>
          </a:xfrm>
          <a:prstGeom prst="rect">
            <a:avLst/>
          </a:prstGeom>
          <a:solidFill>
            <a:srgbClr val="79C5C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OPERATIONAL DELIVERY </a:t>
            </a:r>
          </a:p>
        </p:txBody>
      </p:sp>
      <p:sp>
        <p:nvSpPr>
          <p:cNvPr id="12" name="Arrow: Up 11">
            <a:extLst>
              <a:ext uri="{FF2B5EF4-FFF2-40B4-BE49-F238E27FC236}">
                <a16:creationId xmlns:a16="http://schemas.microsoft.com/office/drawing/2014/main" id="{B1887617-8815-D3E8-409F-77E2363CD905}"/>
              </a:ext>
            </a:extLst>
          </p:cNvPr>
          <p:cNvSpPr/>
          <p:nvPr/>
        </p:nvSpPr>
        <p:spPr>
          <a:xfrm>
            <a:off x="15158244" y="2225675"/>
            <a:ext cx="685800" cy="7634674"/>
          </a:xfrm>
          <a:prstGeom prst="upArrow">
            <a:avLst/>
          </a:prstGeom>
          <a:solidFill>
            <a:srgbClr val="00BC6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544511"/>
      </p:ext>
    </p:extLst>
  </p:cSld>
  <p:clrMapOvr>
    <a:masterClrMapping/>
  </p:clrMapOvr>
</p:sld>
</file>

<file path=ppt/theme/theme1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652e9e4-105f-4208-b9a1-5776dfccd132">
      <Terms xmlns="http://schemas.microsoft.com/office/infopath/2007/PartnerControls"/>
    </lcf76f155ced4ddcb4097134ff3c332f>
    <TaxCatchAll xmlns="81d0f8ba-7dd4-497d-b53e-2ae497223135" xsi:nil="true"/>
    <Documentcategory xmlns="6652e9e4-105f-4208-b9a1-5776dfccd13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98499688950E47A46788D588840711" ma:contentTypeVersion="17" ma:contentTypeDescription="Create a new document." ma:contentTypeScope="" ma:versionID="0f9e9ecc6fd893035fc248295f24ac48">
  <xsd:schema xmlns:xsd="http://www.w3.org/2001/XMLSchema" xmlns:xs="http://www.w3.org/2001/XMLSchema" xmlns:p="http://schemas.microsoft.com/office/2006/metadata/properties" xmlns:ns2="6652e9e4-105f-4208-b9a1-5776dfccd132" xmlns:ns3="81d0f8ba-7dd4-497d-b53e-2ae497223135" targetNamespace="http://schemas.microsoft.com/office/2006/metadata/properties" ma:root="true" ma:fieldsID="d02109b1b197fc0b117ad9a5186d04ca" ns2:_="" ns3:_="">
    <xsd:import namespace="6652e9e4-105f-4208-b9a1-5776dfccd132"/>
    <xsd:import namespace="81d0f8ba-7dd4-497d-b53e-2ae4972231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Documentcategory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52e9e4-105f-4208-b9a1-5776dfccd1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Documentcategory" ma:index="14" nillable="true" ma:displayName="Document category" ma:format="Dropdown" ma:internalName="Documentcategory">
      <xsd:simpleType>
        <xsd:restriction base="dms:Choice">
          <xsd:enumeration value="New site"/>
          <xsd:enumeration value="Site development"/>
          <xsd:enumeration value="Choice 3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d0f8ba-7dd4-497d-b53e-2ae49722313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863a877-622f-442f-bd42-7ce6b36f1b6e}" ma:internalName="TaxCatchAll" ma:showField="CatchAllData" ma:web="81d0f8ba-7dd4-497d-b53e-2ae4972231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353AC40-0A0E-4F46-A609-E30D51CC4C15}">
  <ds:schemaRefs>
    <ds:schemaRef ds:uri="http://schemas.microsoft.com/office/2006/metadata/properties"/>
    <ds:schemaRef ds:uri="http://www.w3.org/XML/1998/namespace"/>
    <ds:schemaRef ds:uri="14f886ef-4092-4ed8-a31e-891c76461312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137ca15d-9ca5-4969-9050-6a8af13b1758"/>
    <ds:schemaRef ds:uri="http://purl.org/dc/terms/"/>
    <ds:schemaRef ds:uri="http://purl.org/dc/elements/1.1/"/>
    <ds:schemaRef ds:uri="6652e9e4-105f-4208-b9a1-5776dfccd132"/>
    <ds:schemaRef ds:uri="81d0f8ba-7dd4-497d-b53e-2ae497223135"/>
  </ds:schemaRefs>
</ds:datastoreItem>
</file>

<file path=customXml/itemProps2.xml><?xml version="1.0" encoding="utf-8"?>
<ds:datastoreItem xmlns:ds="http://schemas.openxmlformats.org/officeDocument/2006/customXml" ds:itemID="{CF7524CE-1C45-4A00-AD4D-937A1D3067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52e9e4-105f-4208-b9a1-5776dfccd132"/>
    <ds:schemaRef ds:uri="81d0f8ba-7dd4-497d-b53e-2ae4972231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1295</TotalTime>
  <Words>446</Words>
  <Application>Microsoft Office PowerPoint</Application>
  <PresentationFormat>Custom</PresentationFormat>
  <Paragraphs>88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Arial Black</vt:lpstr>
      <vt:lpstr>Calibri</vt:lpstr>
      <vt:lpstr>WHITE TITLE BG</vt:lpstr>
      <vt:lpstr>DARK BG (PHOTO) TITLE</vt:lpstr>
      <vt:lpstr>WHITE BG (PHOTO) TITLE</vt:lpstr>
      <vt:lpstr>WHITE BG SLIDE</vt:lpstr>
      <vt:lpstr>ENDING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lastModifiedBy>Emily Warren (Swansea Bay UHB - Primary Community and Therapies)</cp:lastModifiedBy>
  <cp:revision>35</cp:revision>
  <dcterms:created xsi:type="dcterms:W3CDTF">2023-11-15T10:54:55Z</dcterms:created>
  <dcterms:modified xsi:type="dcterms:W3CDTF">2024-05-08T08:19:35Z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0x010100B798499688950E47A46788D588840711</vt:lpwstr>
  </property>
</Properties>
</file>