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  <p:sldMasterId id="2147483731" r:id="rId10"/>
  </p:sldMasterIdLst>
  <p:notesMasterIdLst>
    <p:notesMasterId r:id="rId18"/>
  </p:notesMasterIdLst>
  <p:handoutMasterIdLst>
    <p:handoutMasterId r:id="rId19"/>
  </p:handoutMasterIdLst>
  <p:sldIdLst>
    <p:sldId id="309" r:id="rId11"/>
    <p:sldId id="336" r:id="rId12"/>
    <p:sldId id="338" r:id="rId13"/>
    <p:sldId id="337" r:id="rId14"/>
    <p:sldId id="339" r:id="rId15"/>
    <p:sldId id="340" r:id="rId16"/>
    <p:sldId id="372" r:id="rId17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CE3636"/>
    <a:srgbClr val="00BC62"/>
    <a:srgbClr val="181924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8" autoAdjust="0"/>
    <p:restoredTop sz="94770"/>
  </p:normalViewPr>
  <p:slideViewPr>
    <p:cSldViewPr>
      <p:cViewPr varScale="1">
        <p:scale>
          <a:sx n="89" d="100"/>
          <a:sy n="89" d="100"/>
        </p:scale>
        <p:origin x="6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ymru.nhs.uk\abm_ulhb\group\thq_fs1\Vol6\RESOURCE\Reporting%20&amp;%20Insight%20Team\Reporting\24-25\Month%208\Workings%20Papers%20and%20Graphs%20day%205%20Report%20M0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Financial Performance  2024/25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'Section 1 Graphs'!$C$8</c:f>
              <c:strCache>
                <c:ptCount val="1"/>
                <c:pt idx="0">
                  <c:v>Health Board Position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'Section 1 Graphs'!$B$9:$B$20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Graphs'!$C$9:$C$20</c:f>
              <c:numCache>
                <c:formatCode>#,##0;[Red]\(#,##0\)</c:formatCode>
                <c:ptCount val="12"/>
                <c:pt idx="0">
                  <c:v>9456.9946666666674</c:v>
                </c:pt>
                <c:pt idx="1">
                  <c:v>8884</c:v>
                </c:pt>
                <c:pt idx="2">
                  <c:v>7483.2</c:v>
                </c:pt>
                <c:pt idx="3">
                  <c:v>7147</c:v>
                </c:pt>
                <c:pt idx="4">
                  <c:v>6851</c:v>
                </c:pt>
                <c:pt idx="5">
                  <c:v>5063</c:v>
                </c:pt>
                <c:pt idx="6">
                  <c:v>3063</c:v>
                </c:pt>
                <c:pt idx="7">
                  <c:v>-1940</c:v>
                </c:pt>
                <c:pt idx="8">
                  <c:v>1457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89-4B04-B0B9-8C724C5F2573}"/>
            </c:ext>
          </c:extLst>
        </c:ser>
        <c:ser>
          <c:idx val="1"/>
          <c:order val="1"/>
          <c:tx>
            <c:strRef>
              <c:f>'Section 1 Graphs'!$D$8</c:f>
              <c:strCache>
                <c:ptCount val="1"/>
                <c:pt idx="0">
                  <c:v>Required to Hit revised Plan £43.7m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cat>
            <c:strRef>
              <c:f>'Section 1 Graphs'!$B$9:$B$20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Graphs'!$D$9:$D$20</c:f>
              <c:numCache>
                <c:formatCode>General</c:formatCode>
                <c:ptCount val="12"/>
                <c:pt idx="9" formatCode="#,##0">
                  <c:v>-1256.8426666666685</c:v>
                </c:pt>
                <c:pt idx="10" formatCode="#,##0">
                  <c:v>-1256.8426666666685</c:v>
                </c:pt>
                <c:pt idx="11" formatCode="#,##0">
                  <c:v>-1256.8426666666685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89-4B04-B0B9-8C724C5F25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8280624"/>
        <c:axId val="1038279792"/>
      </c:barChart>
      <c:lineChart>
        <c:grouping val="standard"/>
        <c:varyColors val="0"/>
        <c:ser>
          <c:idx val="2"/>
          <c:order val="2"/>
          <c:tx>
            <c:strRef>
              <c:f>'Section 1 Graphs'!$E$8</c:f>
              <c:strCache>
                <c:ptCount val="1"/>
                <c:pt idx="0">
                  <c:v>WG Target Profile £17.1m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cat>
            <c:strRef>
              <c:f>'Section 1 Graphs'!$B$9:$B$20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Graphs'!$E$9:$E$20</c:f>
              <c:numCache>
                <c:formatCode>#,##0;[Red]\(#,##0\)</c:formatCode>
                <c:ptCount val="12"/>
                <c:pt idx="0">
                  <c:v>1427.8333333333333</c:v>
                </c:pt>
                <c:pt idx="1">
                  <c:v>1427.8333333333333</c:v>
                </c:pt>
                <c:pt idx="2">
                  <c:v>1427.8333333333333</c:v>
                </c:pt>
                <c:pt idx="3">
                  <c:v>1427.8333333333333</c:v>
                </c:pt>
                <c:pt idx="4">
                  <c:v>1427.8333333333333</c:v>
                </c:pt>
                <c:pt idx="5">
                  <c:v>1427.8333333333333</c:v>
                </c:pt>
                <c:pt idx="6">
                  <c:v>1427.8333333333333</c:v>
                </c:pt>
                <c:pt idx="7">
                  <c:v>1427.8333333333333</c:v>
                </c:pt>
                <c:pt idx="8">
                  <c:v>1427.8333333333333</c:v>
                </c:pt>
                <c:pt idx="9">
                  <c:v>1427.8333333333333</c:v>
                </c:pt>
                <c:pt idx="10">
                  <c:v>1427.8333333333333</c:v>
                </c:pt>
                <c:pt idx="11">
                  <c:v>1427.8333333333333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189-4B04-B0B9-8C724C5F2573}"/>
            </c:ext>
          </c:extLst>
        </c:ser>
        <c:ser>
          <c:idx val="3"/>
          <c:order val="3"/>
          <c:tx>
            <c:strRef>
              <c:f>'Section 1 Graphs'!$F$8</c:f>
              <c:strCache>
                <c:ptCount val="1"/>
                <c:pt idx="0">
                  <c:v>Revised Plan £43.7m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'Section 1 Graphs'!$B$9:$B$20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Graphs'!$F$9:$F$20</c:f>
              <c:numCache>
                <c:formatCode>#,##0;[Red]\(#,##0\)</c:formatCode>
                <c:ptCount val="12"/>
                <c:pt idx="0">
                  <c:v>4175</c:v>
                </c:pt>
                <c:pt idx="1">
                  <c:v>4175</c:v>
                </c:pt>
                <c:pt idx="2">
                  <c:v>4175</c:v>
                </c:pt>
                <c:pt idx="3">
                  <c:v>4175</c:v>
                </c:pt>
                <c:pt idx="4">
                  <c:v>4175</c:v>
                </c:pt>
                <c:pt idx="5">
                  <c:v>4175</c:v>
                </c:pt>
                <c:pt idx="6">
                  <c:v>4175</c:v>
                </c:pt>
                <c:pt idx="7">
                  <c:v>-92</c:v>
                </c:pt>
                <c:pt idx="8">
                  <c:v>3641.666666666667</c:v>
                </c:pt>
                <c:pt idx="9">
                  <c:v>3641.666666666667</c:v>
                </c:pt>
                <c:pt idx="10">
                  <c:v>3641.666666666667</c:v>
                </c:pt>
                <c:pt idx="11">
                  <c:v>3641.666666666667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189-4B04-B0B9-8C724C5F25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8280624"/>
        <c:axId val="1038279792"/>
      </c:lineChart>
      <c:catAx>
        <c:axId val="1038280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8279792"/>
        <c:crosses val="autoZero"/>
        <c:auto val="1"/>
        <c:lblAlgn val="ctr"/>
        <c:lblOffset val="100"/>
        <c:noMultiLvlLbl val="0"/>
      </c:catAx>
      <c:valAx>
        <c:axId val="103827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8280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Savings Delivery 2024/25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'Section 1 Graphs (2)'!$C$8</c:f>
              <c:strCache>
                <c:ptCount val="1"/>
                <c:pt idx="0">
                  <c:v>Delivery in Month MMR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'Section 1 Graphs (2)'!$B$9:$B$20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 (2)'!$C$9:$C$20</c:f>
              <c:numCache>
                <c:formatCode>#,##0;[Red]\(#,##0\)</c:formatCode>
                <c:ptCount val="12"/>
                <c:pt idx="0">
                  <c:v>547</c:v>
                </c:pt>
                <c:pt idx="1">
                  <c:v>1431</c:v>
                </c:pt>
                <c:pt idx="2">
                  <c:v>1242</c:v>
                </c:pt>
                <c:pt idx="3">
                  <c:v>2169</c:v>
                </c:pt>
                <c:pt idx="4">
                  <c:v>3654</c:v>
                </c:pt>
                <c:pt idx="5">
                  <c:v>6842</c:v>
                </c:pt>
                <c:pt idx="6">
                  <c:v>6573</c:v>
                </c:pt>
                <c:pt idx="7">
                  <c:v>5624</c:v>
                </c:pt>
                <c:pt idx="8">
                  <c:v>4994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E6-4482-AB13-E36C1F3EABE8}"/>
            </c:ext>
          </c:extLst>
        </c:ser>
        <c:ser>
          <c:idx val="1"/>
          <c:order val="1"/>
          <c:tx>
            <c:strRef>
              <c:f>'Section 1 Graphs (2)'!$D$8</c:f>
              <c:strCache>
                <c:ptCount val="1"/>
                <c:pt idx="0">
                  <c:v>Monthly Delivery to Meet Target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cat>
            <c:strRef>
              <c:f>'Section 1 Graphs (2)'!$B$9:$B$20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 (2)'!$D$9:$D$20</c:f>
              <c:numCache>
                <c:formatCode>General</c:formatCode>
                <c:ptCount val="12"/>
                <c:pt idx="9" formatCode="#,##0">
                  <c:v>8708</c:v>
                </c:pt>
                <c:pt idx="10" formatCode="#,##0">
                  <c:v>8708</c:v>
                </c:pt>
                <c:pt idx="11" formatCode="#,##0">
                  <c:v>8708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E6-4482-AB13-E36C1F3EAB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8280624"/>
        <c:axId val="1038279792"/>
      </c:barChart>
      <c:lineChart>
        <c:grouping val="standard"/>
        <c:varyColors val="0"/>
        <c:ser>
          <c:idx val="3"/>
          <c:order val="2"/>
          <c:tx>
            <c:strRef>
              <c:f>'Section 1 Graphs (2)'!$F$8</c:f>
              <c:strCache>
                <c:ptCount val="1"/>
                <c:pt idx="0">
                  <c:v>Original Target £26.1m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'Section 1 Graphs (2)'!$B$9:$B$20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 (2)'!$F$9:$F$20</c:f>
              <c:numCache>
                <c:formatCode>#,##0;[Red]\(#,##0\)</c:formatCode>
                <c:ptCount val="12"/>
                <c:pt idx="0">
                  <c:v>2175</c:v>
                </c:pt>
                <c:pt idx="1">
                  <c:v>2175</c:v>
                </c:pt>
                <c:pt idx="2">
                  <c:v>2175</c:v>
                </c:pt>
                <c:pt idx="3">
                  <c:v>2175</c:v>
                </c:pt>
                <c:pt idx="4">
                  <c:v>2175</c:v>
                </c:pt>
                <c:pt idx="5">
                  <c:v>2175</c:v>
                </c:pt>
                <c:pt idx="6">
                  <c:v>2175</c:v>
                </c:pt>
                <c:pt idx="7">
                  <c:v>2175</c:v>
                </c:pt>
                <c:pt idx="8">
                  <c:v>2175</c:v>
                </c:pt>
                <c:pt idx="9">
                  <c:v>2175</c:v>
                </c:pt>
                <c:pt idx="10">
                  <c:v>2175</c:v>
                </c:pt>
                <c:pt idx="11">
                  <c:v>2175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2E6-4482-AB13-E36C1F3EABE8}"/>
            </c:ext>
          </c:extLst>
        </c:ser>
        <c:ser>
          <c:idx val="2"/>
          <c:order val="3"/>
          <c:tx>
            <c:strRef>
              <c:f>'Section 1 Graphs (2)'!$E$8</c:f>
              <c:strCache>
                <c:ptCount val="1"/>
                <c:pt idx="0">
                  <c:v>Revised Target £59.2m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'Section 1 Graphs (2)'!$E$9:$E$20</c:f>
              <c:numCache>
                <c:formatCode>#,##0</c:formatCode>
                <c:ptCount val="12"/>
                <c:pt idx="0">
                  <c:v>4933.333333333333</c:v>
                </c:pt>
                <c:pt idx="1">
                  <c:v>4933.333333333333</c:v>
                </c:pt>
                <c:pt idx="2">
                  <c:v>4933.333333333333</c:v>
                </c:pt>
                <c:pt idx="3">
                  <c:v>4933.333333333333</c:v>
                </c:pt>
                <c:pt idx="4">
                  <c:v>4933.333333333333</c:v>
                </c:pt>
                <c:pt idx="5">
                  <c:v>4933.333333333333</c:v>
                </c:pt>
                <c:pt idx="6">
                  <c:v>4933.333333333333</c:v>
                </c:pt>
                <c:pt idx="7">
                  <c:v>4933.333333333333</c:v>
                </c:pt>
                <c:pt idx="8">
                  <c:v>4933.333333333333</c:v>
                </c:pt>
                <c:pt idx="9">
                  <c:v>4933.333333333333</c:v>
                </c:pt>
                <c:pt idx="10">
                  <c:v>4933.333333333333</c:v>
                </c:pt>
                <c:pt idx="11">
                  <c:v>4933.333333333333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2E6-4482-AB13-E36C1F3EAB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8280624"/>
        <c:axId val="1038279792"/>
      </c:lineChart>
      <c:catAx>
        <c:axId val="1038280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8279792"/>
        <c:crosses val="autoZero"/>
        <c:auto val="1"/>
        <c:lblAlgn val="ctr"/>
        <c:lblOffset val="100"/>
        <c:noMultiLvlLbl val="0"/>
      </c:catAx>
      <c:valAx>
        <c:axId val="103827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8280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08/01/2025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08/01/2025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377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678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146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321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6735"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867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867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7665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621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0" y="9694841"/>
            <a:ext cx="18414787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6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10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</p:sldLayoutIdLst>
  <p:txStyles>
    <p:titleStyle>
      <a:lvl1pPr algn="l" defTabSz="91441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3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0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2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5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43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9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2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8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5" Type="http://schemas.openxmlformats.org/officeDocument/2006/relationships/chart" Target="../charts/chart1.xml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7.emf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Summary Financial Position</a:t>
            </a:r>
          </a:p>
          <a:p>
            <a:r>
              <a:rPr lang="en-GB" sz="6000" dirty="0">
                <a:solidFill>
                  <a:schemeClr val="bg1"/>
                </a:solidFill>
              </a:rPr>
              <a:t>Month 9 FY 2024/25</a:t>
            </a:r>
          </a:p>
          <a:p>
            <a:r>
              <a:rPr lang="en-GB" sz="6000" dirty="0">
                <a:solidFill>
                  <a:schemeClr val="bg1"/>
                </a:solidFill>
              </a:rPr>
              <a:t> 8</a:t>
            </a:r>
            <a:r>
              <a:rPr lang="en-GB" sz="6000" baseline="30000" dirty="0">
                <a:solidFill>
                  <a:schemeClr val="bg1"/>
                </a:solidFill>
              </a:rPr>
              <a:t>th</a:t>
            </a:r>
            <a:r>
              <a:rPr lang="en-GB" sz="6000" dirty="0">
                <a:solidFill>
                  <a:schemeClr val="bg1"/>
                </a:solidFill>
              </a:rPr>
              <a:t> January 2025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Financial Performance Month 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5431" y="4701819"/>
            <a:ext cx="861060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On the 2</a:t>
            </a:r>
            <a:r>
              <a:rPr lang="en-GB" sz="2200" baseline="30000" dirty="0"/>
              <a:t>nd</a:t>
            </a:r>
            <a:r>
              <a:rPr lang="en-GB" sz="2200" dirty="0"/>
              <a:t> December the Health Board were notified that WG will issue £6.4m of funding to reduce our planned deficit to </a:t>
            </a:r>
            <a:r>
              <a:rPr lang="en-GB" sz="2200" b="1" dirty="0"/>
              <a:t>£43.7m</a:t>
            </a:r>
            <a:r>
              <a:rPr lang="en-GB" sz="2200" dirty="0"/>
              <a:t>, noting that the control total for 2025/26 set by Welsh Government remains</a:t>
            </a:r>
            <a:r>
              <a:rPr lang="en-GB" sz="2200" b="1" i="1" dirty="0"/>
              <a:t> £17.1m</a:t>
            </a:r>
            <a:r>
              <a:rPr lang="en-GB" sz="2200" b="1" dirty="0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In Month 9 there is an in-month overspend of </a:t>
            </a:r>
            <a:r>
              <a:rPr lang="en-GB" sz="2200" b="1" dirty="0"/>
              <a:t>£1.5m.</a:t>
            </a:r>
            <a:endParaRPr lang="en-GB" sz="2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YTD at Month 9 is an overspend of </a:t>
            </a:r>
            <a:r>
              <a:rPr lang="en-GB" sz="2200" b="1" dirty="0"/>
              <a:t>£47.5m. </a:t>
            </a:r>
            <a:r>
              <a:rPr lang="en-GB" sz="2200" dirty="0"/>
              <a:t>This is in excess of the </a:t>
            </a:r>
            <a:r>
              <a:rPr lang="en-GB" sz="2200" b="1" dirty="0"/>
              <a:t>£43.7m </a:t>
            </a:r>
            <a:r>
              <a:rPr lang="en-GB" sz="2200" dirty="0"/>
              <a:t>2024/25 revised plan.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2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Overall, the Health Board YTD position is </a:t>
            </a:r>
            <a:r>
              <a:rPr lang="en-GB" sz="2200" b="1" dirty="0"/>
              <a:t>£14.7m </a:t>
            </a:r>
            <a:r>
              <a:rPr lang="en-GB" sz="2200" dirty="0"/>
              <a:t>off the delivery of the revised plan deficit figure of </a:t>
            </a:r>
            <a:r>
              <a:rPr lang="en-GB" sz="2200" b="1" dirty="0"/>
              <a:t>£43.7m.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9371054" y="6961294"/>
            <a:ext cx="1010840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In the graph above the orange bars illustrate the potential financial change required to be able to deliver the revised plan deficit of £43.7m. </a:t>
            </a:r>
          </a:p>
          <a:p>
            <a:pPr algn="just"/>
            <a:endParaRPr lang="en-GB" sz="2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The yellow line depicts the level required if the HB were to achieve the £17.1m 2025/26 control total.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To hit the £43.7m revised Plan the HB needs to underspend in Q4 by a total of £3.8m</a:t>
            </a:r>
          </a:p>
          <a:p>
            <a:pPr algn="just"/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B6F334-7F83-DCDF-A0C7-E5C442723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155" y="1817095"/>
            <a:ext cx="7949739" cy="2362941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581321"/>
              </p:ext>
            </p:extLst>
          </p:nvPr>
        </p:nvGraphicFramePr>
        <p:xfrm>
          <a:off x="9748044" y="1228358"/>
          <a:ext cx="9448804" cy="556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Month 9 &amp; Movement In Month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4FB67F-0861-FCBC-8A32-73349953B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9844" y="1530765"/>
            <a:ext cx="10227530" cy="79339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D91FA8-795C-82E2-DDF7-D0A39A9BF9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91244" y="1497334"/>
            <a:ext cx="6324600" cy="312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67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9827" y="244475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Summary of the Mth 9 &amp; YTD Position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77CB17-9172-A8C2-D0F7-5410172BF7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540" y="1006475"/>
            <a:ext cx="13608504" cy="896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97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1682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Variable Pay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662B33-0ADB-2793-3D30-499DFEA5D816}"/>
              </a:ext>
            </a:extLst>
          </p:cNvPr>
          <p:cNvSpPr txBox="1"/>
          <p:nvPr/>
        </p:nvSpPr>
        <p:spPr>
          <a:xfrm>
            <a:off x="1923868" y="8129959"/>
            <a:ext cx="1676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i="1" dirty="0"/>
              <a:t>Variable Pay Target </a:t>
            </a:r>
            <a:r>
              <a:rPr lang="en-GB" sz="2400" dirty="0"/>
              <a:t>- the HB set a target for variable pay to be reduced by 25% versus the average spend in Q1 by the end of Q2, with a further 25% reduction at the end of Q3. To meet this target would require variable pay spend to reduce to </a:t>
            </a:r>
            <a:r>
              <a:rPr lang="en-GB" sz="2400" b="1" dirty="0"/>
              <a:t>£4.0m </a:t>
            </a:r>
            <a:r>
              <a:rPr lang="en-GB" sz="2400" dirty="0"/>
              <a:t>at Q2 and to be down to </a:t>
            </a:r>
            <a:r>
              <a:rPr lang="en-GB" sz="2400" b="1" dirty="0"/>
              <a:t>£3m </a:t>
            </a:r>
            <a:r>
              <a:rPr lang="en-GB" sz="2400" dirty="0"/>
              <a:t>by month 9. The actual variable pay spend at Month 9 was </a:t>
            </a:r>
            <a:r>
              <a:rPr lang="en-GB" sz="2400" b="1" dirty="0"/>
              <a:t>£5.1m</a:t>
            </a:r>
            <a:r>
              <a:rPr lang="en-GB" sz="2400" dirty="0"/>
              <a:t>, </a:t>
            </a:r>
            <a:r>
              <a:rPr lang="en-GB" sz="2400" b="1" dirty="0"/>
              <a:t>£2.1m </a:t>
            </a:r>
            <a:r>
              <a:rPr lang="en-GB" sz="2400" dirty="0"/>
              <a:t>short of the target set</a:t>
            </a:r>
            <a:r>
              <a:rPr lang="en-GB" dirty="0"/>
              <a:t>. </a:t>
            </a:r>
            <a:r>
              <a:rPr lang="en-GB" sz="2400" dirty="0"/>
              <a:t> </a:t>
            </a:r>
            <a:endParaRPr lang="en-GB" dirty="0"/>
          </a:p>
          <a:p>
            <a:pPr algn="just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0051A3-707E-E9A6-1CB0-A2BACC990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2844" y="1738694"/>
            <a:ext cx="11049000" cy="6172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B7CB51-3B40-9CE2-C783-A997FE70DF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91444" y="1717937"/>
            <a:ext cx="4038600" cy="546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2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443" y="454733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Summary of Savings Position @ Mth 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2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719262"/>
              </p:ext>
            </p:extLst>
          </p:nvPr>
        </p:nvGraphicFramePr>
        <p:xfrm>
          <a:off x="1518444" y="1616075"/>
          <a:ext cx="8915400" cy="7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9FF8180-29CC-A329-9DBA-B2B06E9CAD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2770" y="2073275"/>
            <a:ext cx="9352166" cy="325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762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1245" y="473121"/>
            <a:ext cx="18437330" cy="558795"/>
          </a:xfrm>
        </p:spPr>
        <p:txBody>
          <a:bodyPr/>
          <a:lstStyle/>
          <a:p>
            <a:pPr algn="ctr"/>
            <a:r>
              <a:rPr lang="pt-BR" dirty="0"/>
              <a:t>Actions Underway and WG meeting feedback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43E5E0-D702-822D-C995-D0898A205A9B}"/>
              </a:ext>
            </a:extLst>
          </p:cNvPr>
          <p:cNvSpPr txBox="1"/>
          <p:nvPr/>
        </p:nvSpPr>
        <p:spPr>
          <a:xfrm>
            <a:off x="299244" y="1616075"/>
            <a:ext cx="7239000" cy="82381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Actions Summary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Agency “ban” in place with Quality Impact Assessment process in place to aid decision making. 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Executive Director sign off in working hours (relevant to professional area) Gold on call out of hours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Vacancy freeze in place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CHC approach under development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Investment review underway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Morriston and Mental Health and Learning Disabilities escalated with recovery plan meeting scheduled with CEO for 8</a:t>
            </a:r>
            <a:r>
              <a:rPr kumimoji="0" lang="en-GB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January 2025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Recovery and Sustainability Board Friday 10</a:t>
            </a:r>
            <a:r>
              <a:rPr kumimoji="0" lang="en-GB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January 2025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5A3B18-AF0A-46A7-E016-C6948EA0E059}"/>
              </a:ext>
            </a:extLst>
          </p:cNvPr>
          <p:cNvSpPr txBox="1"/>
          <p:nvPr/>
        </p:nvSpPr>
        <p:spPr>
          <a:xfrm>
            <a:off x="7766844" y="1616075"/>
            <a:ext cx="12039600" cy="84433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WG meeting feedback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Meeting 6</a:t>
            </a:r>
            <a:r>
              <a:rPr kumimoji="0" lang="en-GB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January 2025 to discuss Health Board forecast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HBs having these discussions (where WG deems a risk to target delivery)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Presentation given which highlighted key points from presentation to Board and discussion at Board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WG line of enquiry specifically on delivery confidence of £43.7m control total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Limited confidence given on impact of actions set out on this page as no ledger impact assessed yet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HB asked to profile the recovery through Monthly Monitoring Returns (MMR)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 meeting 16</a:t>
            </a:r>
            <a:r>
              <a:rPr kumimoji="0" lang="en-GB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January 2025 (with NHS Executive Finance Planning and Delivery Team) to review month 9 and profiling of monitoring return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Clear messaging that HB is doing all it can with full transparency on the numbers and the component parts of the plan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Clear messaging that planned care cessation not an option in this plan 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WG acknowledged understanding of the position, but Health Board must deliver significant improvement in </a:t>
            </a: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financial position to achieve £43.7m  deficit total.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132829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52e9e4-105f-4208-b9a1-5776dfccd132">
      <Terms xmlns="http://schemas.microsoft.com/office/infopath/2007/PartnerControls"/>
    </lcf76f155ced4ddcb4097134ff3c332f>
    <TaxCatchAll xmlns="81d0f8ba-7dd4-497d-b53e-2ae497223135" xsi:nil="true"/>
    <Documentcategory xmlns="6652e9e4-105f-4208-b9a1-5776dfccd13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98499688950E47A46788D588840711" ma:contentTypeVersion="17" ma:contentTypeDescription="Create a new document." ma:contentTypeScope="" ma:versionID="0f9e9ecc6fd893035fc248295f24ac48">
  <xsd:schema xmlns:xsd="http://www.w3.org/2001/XMLSchema" xmlns:xs="http://www.w3.org/2001/XMLSchema" xmlns:p="http://schemas.microsoft.com/office/2006/metadata/properties" xmlns:ns2="6652e9e4-105f-4208-b9a1-5776dfccd132" xmlns:ns3="81d0f8ba-7dd4-497d-b53e-2ae497223135" targetNamespace="http://schemas.microsoft.com/office/2006/metadata/properties" ma:root="true" ma:fieldsID="d02109b1b197fc0b117ad9a5186d04ca" ns2:_="" ns3:_="">
    <xsd:import namespace="6652e9e4-105f-4208-b9a1-5776dfccd132"/>
    <xsd:import namespace="81d0f8ba-7dd4-497d-b53e-2ae4972231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ocumentcategory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2e9e4-105f-4208-b9a1-5776dfccd1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Documentcategory" ma:index="14" nillable="true" ma:displayName="Document category" ma:format="Dropdown" ma:internalName="Documentcategory">
      <xsd:simpleType>
        <xsd:restriction base="dms:Choice">
          <xsd:enumeration value="New site"/>
          <xsd:enumeration value="Site development"/>
          <xsd:enumeration value="Choice 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0f8ba-7dd4-497d-b53e-2ae49722313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863a877-622f-442f-bd42-7ce6b36f1b6e}" ma:internalName="TaxCatchAll" ma:showField="CatchAllData" ma:web="81d0f8ba-7dd4-497d-b53e-2ae4972231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53AC40-0A0E-4F46-A609-E30D51CC4C15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6652e9e4-105f-4208-b9a1-5776dfccd132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81d0f8ba-7dd4-497d-b53e-2ae497223135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F7524CE-1C45-4A00-AD4D-937A1D3067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52e9e4-105f-4208-b9a1-5776dfccd132"/>
    <ds:schemaRef ds:uri="81d0f8ba-7dd4-497d-b53e-2ae4972231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1569</TotalTime>
  <Words>642</Words>
  <Application>Microsoft Office PowerPoint</Application>
  <PresentationFormat>Custom</PresentationFormat>
  <Paragraphs>57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Arial Black</vt:lpstr>
      <vt:lpstr>Calibri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1_WHITE BG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Darren Griffiths (Swansea Bay UHB - Finance)</cp:lastModifiedBy>
  <cp:revision>89</cp:revision>
  <dcterms:created xsi:type="dcterms:W3CDTF">2023-11-15T10:54:55Z</dcterms:created>
  <dcterms:modified xsi:type="dcterms:W3CDTF">2025-01-08T18:01:52Z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0x010100B798499688950E47A46788D588840711</vt:lpwstr>
  </property>
</Properties>
</file>