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  <p:sldMasterId id="2147483731" r:id="rId10"/>
    <p:sldMasterId id="2147483734" r:id="rId11"/>
  </p:sldMasterIdLst>
  <p:notesMasterIdLst>
    <p:notesMasterId r:id="rId22"/>
  </p:notesMasterIdLst>
  <p:handoutMasterIdLst>
    <p:handoutMasterId r:id="rId23"/>
  </p:handoutMasterIdLst>
  <p:sldIdLst>
    <p:sldId id="309" r:id="rId12"/>
    <p:sldId id="336" r:id="rId13"/>
    <p:sldId id="338" r:id="rId14"/>
    <p:sldId id="339" r:id="rId15"/>
    <p:sldId id="340" r:id="rId16"/>
    <p:sldId id="344" r:id="rId17"/>
    <p:sldId id="346" r:id="rId18"/>
    <p:sldId id="2147482549" r:id="rId19"/>
    <p:sldId id="345" r:id="rId20"/>
    <p:sldId id="2147482554" r:id="rId21"/>
  </p:sldIdLst>
  <p:sldSz cx="20105688" cy="11309350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C62"/>
    <a:srgbClr val="7EB0DE"/>
    <a:srgbClr val="FFD550"/>
    <a:srgbClr val="1F355E"/>
    <a:srgbClr val="325A8A"/>
    <a:srgbClr val="181924"/>
    <a:srgbClr val="CE3636"/>
    <a:srgbClr val="9E4EC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8" autoAdjust="0"/>
    <p:restoredTop sz="93447" autoAdjust="0"/>
  </p:normalViewPr>
  <p:slideViewPr>
    <p:cSldViewPr>
      <p:cViewPr varScale="1">
        <p:scale>
          <a:sx n="89" d="100"/>
          <a:sy n="89" d="100"/>
        </p:scale>
        <p:origin x="912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535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2333FF07-D416-4C2C-85F3-1B087AD86F7F}" type="datetimeFigureOut">
              <a:rPr lang="pt-BR" smtClean="0"/>
              <a:t>13/01/2026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535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535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A8B3879D-8347-4C3B-8580-C424A6D4BD38}" type="datetimeFigureOut">
              <a:rPr lang="pt-BR" smtClean="0"/>
              <a:t>13/01/2026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674" tIns="24337" rIns="48674" bIns="24337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351" y="3270976"/>
            <a:ext cx="7941937" cy="2677467"/>
          </a:xfrm>
          <a:prstGeom prst="rect">
            <a:avLst/>
          </a:prstGeom>
        </p:spPr>
        <p:txBody>
          <a:bodyPr vert="horz" lIns="48674" tIns="24337" rIns="48674" bIns="24337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535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86735">
              <a:defRPr/>
            </a:pPr>
            <a:fld id="{7632F1A2-D638-401F-83A8-37BE82B69C5E}" type="slidenum">
              <a:rPr lang="pt-BR">
                <a:solidFill>
                  <a:prstClr val="black"/>
                </a:solidFill>
                <a:latin typeface="Calibri" panose="020F0502020204030204"/>
              </a:rPr>
              <a:pPr defTabSz="486735">
                <a:defRPr/>
              </a:pPr>
              <a:t>5</a:t>
            </a:fld>
            <a:endParaRPr lang="pt-B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81321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86735">
              <a:defRPr/>
            </a:pPr>
            <a:fld id="{7632F1A2-D638-401F-83A8-37BE82B69C5E}" type="slidenum">
              <a:rPr lang="pt-BR">
                <a:solidFill>
                  <a:prstClr val="black"/>
                </a:solidFill>
                <a:latin typeface="Calibri" panose="020F0502020204030204"/>
              </a:rPr>
              <a:pPr defTabSz="486735">
                <a:defRPr/>
              </a:pPr>
              <a:t>6</a:t>
            </a:fld>
            <a:endParaRPr lang="pt-B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7863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8F4D1-DACA-3293-9EA9-967968254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C13C6C-BFD0-0124-EF41-3A502C4F44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3C05EC-93EF-0C32-3459-65ECD1D814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4DF64-7A2B-872F-07EF-C2778BE2A1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86735">
              <a:defRPr/>
            </a:pPr>
            <a:fld id="{7632F1A2-D638-401F-83A8-37BE82B69C5E}" type="slidenum">
              <a:rPr lang="pt-BR">
                <a:solidFill>
                  <a:prstClr val="black"/>
                </a:solidFill>
                <a:latin typeface="Calibri" panose="020F0502020204030204"/>
              </a:rPr>
              <a:pPr defTabSz="486735">
                <a:defRPr/>
              </a:pPr>
              <a:t>7</a:t>
            </a:fld>
            <a:endParaRPr lang="pt-B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50903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E128A-DF8D-7404-AFCB-AD4F9C788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DF09BF-AFDC-7F2F-0C9C-5CC3F3C714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968A1C-CC6A-1230-9466-E95C088BFF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2F57D-1D37-881D-3934-FBAB4F0DEC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86735">
              <a:defRPr/>
            </a:pPr>
            <a:fld id="{7632F1A2-D638-401F-83A8-37BE82B69C5E}" type="slidenum">
              <a:rPr lang="pt-BR">
                <a:solidFill>
                  <a:prstClr val="black"/>
                </a:solidFill>
                <a:latin typeface="Calibri" panose="020F0502020204030204"/>
              </a:rPr>
              <a:pPr defTabSz="486735">
                <a:defRPr/>
              </a:pPr>
              <a:t>9</a:t>
            </a:fld>
            <a:endParaRPr lang="pt-B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31192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B81B8-1A42-4B9D-2D8F-00DAEB9B7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224259-B691-C1FE-0442-E409A81FA1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270B2E-E4E9-75AB-F0C3-E44EC16AA8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B5017-F8A9-D330-E505-082563F1BF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86735">
              <a:defRPr/>
            </a:pPr>
            <a:fld id="{7632F1A2-D638-401F-83A8-37BE82B69C5E}" type="slidenum">
              <a:rPr lang="pt-BR">
                <a:solidFill>
                  <a:prstClr val="black"/>
                </a:solidFill>
                <a:latin typeface="Calibri" panose="020F0502020204030204"/>
              </a:rPr>
              <a:pPr defTabSz="486735">
                <a:defRPr/>
              </a:pPr>
              <a:t>10</a:t>
            </a:fld>
            <a:endParaRPr lang="pt-B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82425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0" y="9694841"/>
            <a:ext cx="18414787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6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AB6E9ACB-B8E9-4A92-7167-B3EF1E666DB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3" y="828676"/>
            <a:ext cx="18511201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title goes here</a:t>
            </a:r>
          </a:p>
        </p:txBody>
      </p:sp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A30FFCFB-52B2-272B-763C-438B563B9F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4843" y="1425576"/>
            <a:ext cx="18511201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1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Slide subtitle title goes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F76AF-1E8F-D68E-840D-838FB030E6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60CA314-6EE4-4734-BE24-5A644D0E4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5386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0" y="9694841"/>
            <a:ext cx="18414787" cy="1141845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587F1C15-1BA6-548F-3A63-49D822259A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8509301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title goes here</a:t>
            </a:r>
          </a:p>
        </p:txBody>
      </p:sp>
      <p:sp>
        <p:nvSpPr>
          <p:cNvPr id="6" name="Espaço Reservado para Texto 12">
            <a:extLst>
              <a:ext uri="{FF2B5EF4-FFF2-40B4-BE49-F238E27FC236}">
                <a16:creationId xmlns:a16="http://schemas.microsoft.com/office/drawing/2014/main" id="{C6EB0B0A-BFAC-5210-2A08-F1F69BAEC7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4845" y="1425576"/>
            <a:ext cx="18509301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1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Slide subtitle title goes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C36A2-A924-BA2E-7D6A-394F8943DC6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60CA314-6EE4-4734-BE24-5A644D0E4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979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10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0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2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5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2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A31244-9633-782F-C177-68E0EB75633D}"/>
              </a:ext>
            </a:extLst>
          </p:cNvPr>
          <p:cNvSpPr txBox="1"/>
          <p:nvPr userDrawn="1"/>
        </p:nvSpPr>
        <p:spPr>
          <a:xfrm>
            <a:off x="5026422" y="0"/>
            <a:ext cx="10052844" cy="371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14" b="1">
                <a:solidFill>
                  <a:srgbClr val="FF0000"/>
                </a:solidFill>
              </a:rPr>
              <a:t>Draft for Discussion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089301-33FB-7265-FD74-9FCC041082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99642" y="10482093"/>
            <a:ext cx="4523780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7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0CA314-6EE4-4734-BE24-5A644D0E40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89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</p:sldLayoutIdLst>
  <p:hf hdr="0" ftr="0" dt="0"/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0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2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5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2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Finance Update M9 – 25/26</a:t>
            </a:r>
          </a:p>
          <a:p>
            <a:endParaRPr lang="en-GB" sz="6000" dirty="0"/>
          </a:p>
          <a:p>
            <a:r>
              <a:rPr lang="en-GB" sz="6000" dirty="0">
                <a:solidFill>
                  <a:schemeClr val="bg1"/>
                </a:solidFill>
              </a:rPr>
              <a:t>Audit Committee</a:t>
            </a:r>
          </a:p>
          <a:p>
            <a:endParaRPr lang="en-GB" sz="6000" dirty="0"/>
          </a:p>
          <a:p>
            <a:r>
              <a:rPr lang="en-GB" sz="6000" dirty="0"/>
              <a:t>15</a:t>
            </a:r>
            <a:r>
              <a:rPr lang="en-GB" sz="6000" baseline="30000" dirty="0"/>
              <a:t>th</a:t>
            </a:r>
            <a:r>
              <a:rPr lang="en-GB" sz="6000" dirty="0"/>
              <a:t> January 2026</a:t>
            </a:r>
            <a:endParaRPr lang="en-GB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EBE78-7B51-BA6C-20A8-A91C284F4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905163D-417A-F369-0EEB-58E1DE546E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>
                <a:solidFill>
                  <a:srgbClr val="325A8A"/>
                </a:solidFill>
              </a:rPr>
              <a:t>Appendix 1 - Variable Pay Breakdown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B0246D-8316-E6BF-EDBD-C60CF735A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83611C-6B8B-F310-03F2-0EC3D42BE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47" y="1311275"/>
            <a:ext cx="19100794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58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758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09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2644" y="1006475"/>
            <a:ext cx="842807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Plan submitted at the end of March, which has not been approved, reported a £58.7m deficit with a requirement to deliver £55.4m of savings. The Control Total for the Health Board set by Welsh Government remains £17.1m.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table below provides the Variance and the Performance against the  £58.7m Deficit Plan for 2025/26: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Month 09 there is an in-month overspend of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£3.8m.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£1.1m below the planned deficit of £4.9m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(1/12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the £58.7m).</a:t>
            </a:r>
          </a:p>
          <a:p>
            <a:pPr algn="just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At Month 09 the YTD overspend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is £55.2m.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£11.2m above the planned deficit of £44m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(9/12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the £58.7m).</a:t>
            </a:r>
          </a:p>
          <a:p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D2FE45-D3FE-F9FA-8A6C-ACE860D47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888" y="3666937"/>
            <a:ext cx="8315768" cy="19812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A3C08B-12EA-51FE-E544-8F3B296681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2643" y="1006475"/>
            <a:ext cx="10057661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28044" y="168275"/>
            <a:ext cx="16687800" cy="558800"/>
          </a:xfrm>
        </p:spPr>
        <p:txBody>
          <a:bodyPr/>
          <a:lstStyle/>
          <a:p>
            <a:pPr algn="ctr"/>
            <a:r>
              <a:rPr lang="pt-BR" sz="3200" dirty="0"/>
              <a:t>In Month Reconciliation of Variance by Area &amp; Expenditure Type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4F9264-0330-5663-2FEE-148827EE8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6044" y="906463"/>
            <a:ext cx="6318420" cy="4952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70ED04-CD2C-9F1F-6C8A-6F3A90B26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214" y="854075"/>
            <a:ext cx="11924030" cy="1001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662B33-0ADB-2793-3D30-499DFEA5D816}"/>
              </a:ext>
            </a:extLst>
          </p:cNvPr>
          <p:cNvSpPr txBox="1"/>
          <p:nvPr/>
        </p:nvSpPr>
        <p:spPr>
          <a:xfrm>
            <a:off x="985044" y="7864475"/>
            <a:ext cx="12420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actual variable pay spend at Month 9 was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£4.2m.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detailed breakdown of variable pay by month, type and job family can be found in </a:t>
            </a:r>
            <a:r>
              <a:rPr lang="en-GB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Appendix 1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36780E-43B9-4084-C200-13B7204ED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045" y="1311275"/>
            <a:ext cx="12420600" cy="5867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1433B1-F898-5044-3F33-FC4BAB123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8044" y="1311275"/>
            <a:ext cx="5928399" cy="860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9630" y="214101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Savings £55.4m Savings Delivery @ Month 09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E75CD4-8384-5656-1BD1-4A25C9DBFA00}"/>
              </a:ext>
            </a:extLst>
          </p:cNvPr>
          <p:cNvSpPr txBox="1"/>
          <p:nvPr/>
        </p:nvSpPr>
        <p:spPr>
          <a:xfrm>
            <a:off x="1061242" y="5502275"/>
            <a:ext cx="179832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two graphs above demonstrate the performance by Service Group, Corporate Directorates and the combined overall Health Board Total for the Savings Position for Month 9 and the Year-To Date, with red bars reflecting the target required and the green bars the actual delivery.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summary the £58.7m plan required the Health Board to deliver £55.4m of savings. In month 9 there was an underachievement of savings totalling £1.3m. YTD there remains a shortfall of £18.0m. This is one of the key issue in the delivery of the 2025/26 financial position.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BF95DA-716E-8DC7-631A-C6FA69CC8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08" y="1082674"/>
            <a:ext cx="7920636" cy="41165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7AF1A1-3B9E-7441-14E7-09F0D54EB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2844" y="1082674"/>
            <a:ext cx="7920636" cy="41165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943B29-F9E1-F581-CAD1-A238F4889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2244" y="7635875"/>
            <a:ext cx="4686366" cy="163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62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9630" y="214101"/>
            <a:ext cx="19353014" cy="62794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pt-BR" dirty="0"/>
              <a:t>Performance Against 11th September £55.4m Savings Plan @ Mth 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5D61CA-19C5-9A6A-6CFF-13F4EAD22C90}"/>
              </a:ext>
            </a:extLst>
          </p:cNvPr>
          <p:cNvSpPr txBox="1"/>
          <p:nvPr/>
        </p:nvSpPr>
        <p:spPr>
          <a:xfrm>
            <a:off x="1366044" y="84204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1F355E"/>
                </a:solidFill>
              </a:rPr>
              <a:t>Plan v Forecast Delivery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30CC2C-CE1F-647C-366E-5F1FCE3E6258}"/>
              </a:ext>
            </a:extLst>
          </p:cNvPr>
          <p:cNvSpPr txBox="1"/>
          <p:nvPr/>
        </p:nvSpPr>
        <p:spPr>
          <a:xfrm>
            <a:off x="12602129" y="872263"/>
            <a:ext cx="6747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1F355E"/>
                </a:solidFill>
              </a:rPr>
              <a:t>Forecast Delivery </a:t>
            </a:r>
            <a:r>
              <a:rPr lang="en-GB" sz="3200" b="1" dirty="0" err="1">
                <a:solidFill>
                  <a:srgbClr val="1F355E"/>
                </a:solidFill>
              </a:rPr>
              <a:t>Mth</a:t>
            </a:r>
            <a:r>
              <a:rPr lang="en-GB" sz="3200" b="1" dirty="0">
                <a:solidFill>
                  <a:srgbClr val="1F355E"/>
                </a:solidFill>
              </a:rPr>
              <a:t> 8 v </a:t>
            </a:r>
            <a:r>
              <a:rPr lang="en-GB" sz="3200" b="1" dirty="0" err="1">
                <a:solidFill>
                  <a:srgbClr val="1F355E"/>
                </a:solidFill>
              </a:rPr>
              <a:t>Mth</a:t>
            </a:r>
            <a:r>
              <a:rPr lang="en-GB" sz="3200" b="1" dirty="0">
                <a:solidFill>
                  <a:srgbClr val="1F355E"/>
                </a:solidFill>
              </a:rPr>
              <a:t> 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FC6DBB-8D89-37B2-C2D0-55FA55B3A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2366" y="1539875"/>
            <a:ext cx="6985000" cy="502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4389A8-21EC-DAB7-4E77-61A4F0218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244" y="1457038"/>
            <a:ext cx="11430000" cy="77790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1245B5-253E-F2E4-EDA4-68FCBAADD9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02129" y="7818649"/>
            <a:ext cx="7299170" cy="3276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06FBEE-0026-725D-DE92-B3F7FB970EF5}"/>
              </a:ext>
            </a:extLst>
          </p:cNvPr>
          <p:cNvSpPr txBox="1"/>
          <p:nvPr/>
        </p:nvSpPr>
        <p:spPr>
          <a:xfrm>
            <a:off x="12669186" y="7102475"/>
            <a:ext cx="6747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1F355E"/>
                </a:solidFill>
              </a:rPr>
              <a:t>Reminder – Board approved Plan</a:t>
            </a:r>
          </a:p>
        </p:txBody>
      </p:sp>
    </p:spTree>
    <p:extLst>
      <p:ext uri="{BB962C8B-B14F-4D97-AF65-F5344CB8AC3E}">
        <p14:creationId xmlns:p14="http://schemas.microsoft.com/office/powerpoint/2010/main" val="3391177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B89AF-6240-93F0-F88D-CC1B0D29C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5908C-F799-C006-4464-8CD9FCAB98C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Initial Outlook 2026/27</a:t>
            </a:r>
          </a:p>
        </p:txBody>
      </p:sp>
    </p:spTree>
    <p:extLst>
      <p:ext uri="{BB962C8B-B14F-4D97-AF65-F5344CB8AC3E}">
        <p14:creationId xmlns:p14="http://schemas.microsoft.com/office/powerpoint/2010/main" val="717376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E57DC-7F90-AAB7-0C42-9B5718E08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80A37-8CDB-C646-60FC-664724338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2026/27 Initial Outlook – Overview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ADD5D9D-83FF-A636-D200-801F870B04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280651"/>
              </p:ext>
            </p:extLst>
          </p:nvPr>
        </p:nvGraphicFramePr>
        <p:xfrm>
          <a:off x="8832153" y="2010554"/>
          <a:ext cx="10331912" cy="89562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31912">
                  <a:extLst>
                    <a:ext uri="{9D8B030D-6E8A-4147-A177-3AD203B41FA5}">
                      <a16:colId xmlns:a16="http://schemas.microsoft.com/office/drawing/2014/main" val="3915438107"/>
                    </a:ext>
                  </a:extLst>
                </a:gridCol>
              </a:tblGrid>
              <a:tr h="7838434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highlight>
                            <a:srgbClr val="FFD55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Orange figures </a:t>
                      </a: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Health Board direct influence and control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highlight>
                            <a:srgbClr val="00BC62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Green</a:t>
                      </a: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fixed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highlight>
                            <a:srgbClr val="7EB0DE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Blue</a:t>
                      </a: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further scrutiny and challenge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overall plan figure of £127.7m is predicated largely on the £124.0m 2025/26 assessment. This consists of building on the opening plan of £58.7m as follows: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A1: Non-delivery of 25/26 savings (£35.0m)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A2: Service Group in-year changes (£15.6m)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A3: Additional Service Group in-year changes (£2.2m)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A4: HB-wide changes (£7.0m)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A5: WRP R Pressure (£5.4m)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shows that the shortfall in Savings delivery in 25/26 has the largest impact on the formulation of the plan.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 also has implications on the achievability of the £44.4m savings target for 26/27.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Additional known and forecasted pressures are then added on: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 Pressures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 inflation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 Growth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Commissioning LTA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Provider LTA</a:t>
                      </a:r>
                    </a:p>
                    <a:p>
                      <a:pPr marL="897392" lvl="2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WG funding allocation and savings targets are subsequently included to improve the deficit plan.</a:t>
                      </a:r>
                    </a:p>
                    <a:p>
                      <a:pPr marL="840242" lvl="2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WG funding allocation</a:t>
                      </a:r>
                    </a:p>
                    <a:p>
                      <a:pPr marL="840242" lvl="2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Savings Target – based on 4% as per previous plan – 1% approximately equal to £12m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0791" marR="150791" marT="75396" marB="75396"/>
                </a:tc>
                <a:extLst>
                  <a:ext uri="{0D108BD9-81ED-4DB2-BD59-A6C34878D82A}">
                    <a16:rowId xmlns:a16="http://schemas.microsoft.com/office/drawing/2014/main" val="3383861991"/>
                  </a:ext>
                </a:extLst>
              </a:tr>
              <a:tr h="423811">
                <a:tc>
                  <a:txBody>
                    <a:bodyPr/>
                    <a:lstStyle/>
                    <a:p>
                      <a:pPr marL="0" marR="0" lvl="0" indent="0" algn="l" defTabSz="5544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0791" marR="150791" marT="75396" marB="75396"/>
                </a:tc>
                <a:extLst>
                  <a:ext uri="{0D108BD9-81ED-4DB2-BD59-A6C34878D82A}">
                    <a16:rowId xmlns:a16="http://schemas.microsoft.com/office/drawing/2014/main" val="3293122382"/>
                  </a:ext>
                </a:extLst>
              </a:tr>
              <a:tr h="41107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0791" marR="150791" marT="75396" marB="75396"/>
                </a:tc>
                <a:extLst>
                  <a:ext uri="{0D108BD9-81ED-4DB2-BD59-A6C34878D82A}">
                    <a16:rowId xmlns:a16="http://schemas.microsoft.com/office/drawing/2014/main" val="1682374855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DDE974D-E402-33D3-BCFD-43F14BE4D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144510"/>
              </p:ext>
            </p:extLst>
          </p:nvPr>
        </p:nvGraphicFramePr>
        <p:xfrm>
          <a:off x="1300913" y="1994844"/>
          <a:ext cx="6680894" cy="7263114"/>
        </p:xfrm>
        <a:graphic>
          <a:graphicData uri="http://schemas.openxmlformats.org/drawingml/2006/table">
            <a:tbl>
              <a:tblPr/>
              <a:tblGrid>
                <a:gridCol w="5633732">
                  <a:extLst>
                    <a:ext uri="{9D8B030D-6E8A-4147-A177-3AD203B41FA5}">
                      <a16:colId xmlns:a16="http://schemas.microsoft.com/office/drawing/2014/main" val="727045615"/>
                    </a:ext>
                  </a:extLst>
                </a:gridCol>
                <a:gridCol w="1047162">
                  <a:extLst>
                    <a:ext uri="{9D8B030D-6E8A-4147-A177-3AD203B41FA5}">
                      <a16:colId xmlns:a16="http://schemas.microsoft.com/office/drawing/2014/main" val="2227209183"/>
                    </a:ext>
                  </a:extLst>
                </a:gridCol>
              </a:tblGrid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£M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417813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Opening Plan 26/27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58.7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330253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Non-Delivery of Savings 25/26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35.0 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925554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SG In-year changes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15.6 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1829635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Additional SG In-year changes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2.2 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244301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HB-wide changes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7.0 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C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312156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WRP R Pressure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5.4 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C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38425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Financial Assessment 2025/26 into 2026/27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124.0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36195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National Pressures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13.8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493219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Inflation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20.3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062465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Growth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20.7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197184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Commissioning LTA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69107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Provider LTA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661088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SLA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832989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WG Funding Allocation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(12.5)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C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634338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Savings Target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(44.4)</a:t>
                      </a:r>
                    </a:p>
                  </a:txBody>
                  <a:tcPr marL="75396" marR="75396" marT="75396" marB="753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957504"/>
                  </a:ext>
                </a:extLst>
              </a:tr>
              <a:tr h="42724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Plan version 1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   127.7 </a:t>
                      </a:r>
                    </a:p>
                  </a:txBody>
                  <a:tcPr marL="75396" marR="75396" marT="75396" marB="7539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08641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D9C8E06-4FFA-4D94-F4E3-714838667441}"/>
              </a:ext>
            </a:extLst>
          </p:cNvPr>
          <p:cNvSpPr txBox="1"/>
          <p:nvPr/>
        </p:nvSpPr>
        <p:spPr>
          <a:xfrm>
            <a:off x="8605044" y="41276"/>
            <a:ext cx="2362200" cy="457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97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75902-70C0-32CE-07E5-ACE00E050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A925B-783E-C491-73C4-AB71639D052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1843475504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2b64952811415c62d0d0df39f3d34ba2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b85015dbfa83b7beca0f1d5edc8036d9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0837E2-C271-4EC7-8A8F-D6D7F05F033E}"/>
</file>

<file path=customXml/itemProps3.xml><?xml version="1.0" encoding="utf-8"?>
<ds:datastoreItem xmlns:ds="http://schemas.openxmlformats.org/officeDocument/2006/customXml" ds:itemID="{5353AC40-0A0E-4F46-A609-E30D51CC4C15}">
  <ds:schemaRefs>
    <ds:schemaRef ds:uri="6652e9e4-105f-4208-b9a1-5776dfccd132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1d0f8ba-7dd4-497d-b53e-2ae497223135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4479</TotalTime>
  <Words>774</Words>
  <Application>Microsoft Office PowerPoint</Application>
  <PresentationFormat>Custom</PresentationFormat>
  <Paragraphs>115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Arial Black</vt:lpstr>
      <vt:lpstr>Calibri</vt:lpstr>
      <vt:lpstr>Courier New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1_WHITE BG SLIDE</vt:lpstr>
      <vt:lpstr>3_WHITE BG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Darren Griffiths (Swansea Bay UHB - Finance)</cp:lastModifiedBy>
  <cp:revision>242</cp:revision>
  <cp:lastPrinted>2025-11-07T16:36:16Z</cp:lastPrinted>
  <dcterms:created xsi:type="dcterms:W3CDTF">2023-11-15T10:54:55Z</dcterms:created>
  <dcterms:modified xsi:type="dcterms:W3CDTF">2026-01-13T08:07:19Z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0x01010001C022EFBB18C64ABE3B9933434D2554</vt:lpwstr>
  </property>
  <property fmtid="{D5CDD505-2E9C-101B-9397-08002B2CF9AE}" pid="6" name="MediaServiceImageTags">
    <vt:lpwstr/>
  </property>
</Properties>
</file>