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  <p:sldMasterId id="2147483731" r:id="rId10"/>
  </p:sldMasterIdLst>
  <p:notesMasterIdLst>
    <p:notesMasterId r:id="rId22"/>
  </p:notesMasterIdLst>
  <p:handoutMasterIdLst>
    <p:handoutMasterId r:id="rId23"/>
  </p:handoutMasterIdLst>
  <p:sldIdLst>
    <p:sldId id="309" r:id="rId11"/>
    <p:sldId id="336" r:id="rId12"/>
    <p:sldId id="338" r:id="rId13"/>
    <p:sldId id="337" r:id="rId14"/>
    <p:sldId id="339" r:id="rId15"/>
    <p:sldId id="340" r:id="rId16"/>
    <p:sldId id="344" r:id="rId17"/>
    <p:sldId id="345" r:id="rId18"/>
    <p:sldId id="346" r:id="rId19"/>
    <p:sldId id="343" r:id="rId20"/>
    <p:sldId id="341" r:id="rId21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924"/>
    <a:srgbClr val="1F355E"/>
    <a:srgbClr val="CE3636"/>
    <a:srgbClr val="00BC62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3447" autoAdjust="0"/>
  </p:normalViewPr>
  <p:slideViewPr>
    <p:cSldViewPr>
      <p:cViewPr varScale="1">
        <p:scale>
          <a:sx n="87" d="100"/>
          <a:sy n="87" d="100"/>
        </p:scale>
        <p:origin x="60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handoutMaster" Target="handoutMasters/handout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10/07/2025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10/07/2025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EB66E-E283-5988-B165-EFD6BADA6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396BDC-91CF-25E7-92FE-A3D85CCB21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63212D-096E-36F7-5FA0-1774510423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8EC04-9CDD-CD66-1EF7-890344D55F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9088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0CAC3-D5F2-9191-1ECF-3D6D1F4CB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4D60E5-2A36-47F6-7AE8-84DE31C29C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F9B343-F904-E378-3441-C93A417D12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C3629-2141-3C23-7110-7071D17C3D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003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377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678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146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321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09F0E-52C8-2A71-7080-356497B1A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0F0418-394D-AC86-95A0-6305D06F9C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DB5F0D-69C8-E665-CB33-DFE6544F82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2F6AA-78B6-3371-6987-AA5E5D2A2F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7863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0D34BA-EE3C-0624-6DB3-4767ECD5A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82DD3A-66BD-4ACD-B4FB-0F004C6BE0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91053A-E18C-AE45-61A9-644E5973C2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011E00-8858-4ACC-8685-FA0B13A453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0291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69EBE-B626-4A09-A717-F2912C688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3197FE-4602-CD6F-1C38-0BB8A042F9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EF1122-98B5-AF36-EFD5-771FF7EC83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ED259-5239-3E5F-7480-1C94ACE153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4306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621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0" y="9694841"/>
            <a:ext cx="18414787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6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10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</p:sldLayoutIdLst>
  <p:txStyles>
    <p:titleStyle>
      <a:lvl1pPr algn="l" defTabSz="91441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3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0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2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5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43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9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2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8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Summary Financial Position</a:t>
            </a:r>
          </a:p>
          <a:p>
            <a:r>
              <a:rPr lang="en-GB" sz="6000" dirty="0">
                <a:solidFill>
                  <a:schemeClr val="bg1"/>
                </a:solidFill>
              </a:rPr>
              <a:t>Month </a:t>
            </a:r>
            <a:r>
              <a:rPr lang="en-GB" sz="6000" dirty="0"/>
              <a:t>03</a:t>
            </a:r>
            <a:r>
              <a:rPr lang="en-GB" sz="6000" dirty="0">
                <a:solidFill>
                  <a:schemeClr val="bg1"/>
                </a:solidFill>
              </a:rPr>
              <a:t> FY 2025/26</a:t>
            </a:r>
          </a:p>
          <a:p>
            <a:endParaRPr lang="en-GB" sz="6000" dirty="0"/>
          </a:p>
          <a:p>
            <a:r>
              <a:rPr lang="en-GB" sz="6000" dirty="0">
                <a:solidFill>
                  <a:schemeClr val="bg1"/>
                </a:solidFill>
              </a:rPr>
              <a:t>Audit Committee</a:t>
            </a:r>
          </a:p>
          <a:p>
            <a:r>
              <a:rPr lang="en-GB" sz="6000"/>
              <a:t>17 July 2025</a:t>
            </a:r>
            <a:endParaRPr lang="en-GB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F8F94-36E5-A9C4-8965-B995FA591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810C7-6AAC-D31C-648D-755E916B1C3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1804737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FAA6E-294F-6149-49C4-85BAFA484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98BF7D63-41CB-30FF-4E9B-C2F0F349E3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443" y="454733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Appendix 1 - Variable Pay Breakdown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C1F0B0-8A7D-61DC-5344-96269068D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B132E4-CD97-4837-06B4-F50B9B22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1044" y="1463675"/>
            <a:ext cx="12950343" cy="569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247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Financial Performance Month 03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7424" y="3902075"/>
            <a:ext cx="842807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Plan submitted at the end of March, which has not been approved reported a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£58.7m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deficit with a requirement to deliver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£55.4m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of savings. </a:t>
            </a:r>
          </a:p>
          <a:p>
            <a:pPr algn="just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Control Total for the Health Board set by Welsh Government remains</a:t>
            </a:r>
            <a:r>
              <a:rPr lang="en-GB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£17.1m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however on 6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June 2025 Welsh Government wrote to confirm the expectation for 2025/26 only, which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as a minimum must equal the outturn from 2024/25 (£42.5m deficit)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. This requires an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additional £16.2m of savings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to be delivered, taking the total savings requirement for 2025/26 to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£71.6m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b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 Month 03 there is an in-month overspend of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£7.1m.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£2.2m above the planned deficit of £4.9m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(1/12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of the £58.7m).</a:t>
            </a:r>
          </a:p>
          <a:p>
            <a:pPr algn="just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At Month 03 the YTD overspend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is £24.2m.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£9.5m above the planned deficit of £14.7m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(3/12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of the £58.7m).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 order to deliver the £58.7m planned deficit, the Health Board needs to recover the year to date overspend of £9.5m in future months.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60E5A3-25A0-44F3-68E5-08FB82890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424" y="1387475"/>
            <a:ext cx="8428074" cy="2209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096FB6-AF3E-3D8C-F82F-2D9A724EF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8043" y="1387475"/>
            <a:ext cx="9708809" cy="7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28044" y="168275"/>
            <a:ext cx="16687800" cy="558800"/>
          </a:xfrm>
        </p:spPr>
        <p:txBody>
          <a:bodyPr/>
          <a:lstStyle/>
          <a:p>
            <a:pPr algn="ctr"/>
            <a:r>
              <a:rPr lang="pt-BR" sz="3200" dirty="0"/>
              <a:t>In Month reconciliation of variance by Area &amp; Expenditure type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0AC51B-4BC8-7871-A52E-452450163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8844" y="1110177"/>
            <a:ext cx="11988800" cy="8959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658DEF-0282-530B-F6A9-468395451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73498" y="1110177"/>
            <a:ext cx="4975745" cy="266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67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9827" y="244475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Month 03 Variance by Area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E8575D-2A24-1074-0289-E4F50D510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444" y="912741"/>
            <a:ext cx="8686800" cy="916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97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1682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Variable Pay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662B33-0ADB-2793-3D30-499DFEA5D816}"/>
              </a:ext>
            </a:extLst>
          </p:cNvPr>
          <p:cNvSpPr txBox="1"/>
          <p:nvPr/>
        </p:nvSpPr>
        <p:spPr>
          <a:xfrm>
            <a:off x="1074972" y="7031768"/>
            <a:ext cx="130876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actual variable pay spend at Month 3 was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£5.1m.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detailed breakdown of variable pay by month, type and job family can be found in Appendix 1.</a:t>
            </a:r>
          </a:p>
          <a:p>
            <a:pPr algn="just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To note, Month 2 pay included 1 month of arrears for the Real Living Wage increase. The arrears payments totalled circa £200k.</a:t>
            </a:r>
          </a:p>
          <a:p>
            <a:pPr algn="just"/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E3BDA7-61A9-E9C7-54F5-4B73261DC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3671" y="1105313"/>
            <a:ext cx="4724400" cy="74231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9F82B1-D71B-1AC1-AA7E-3CFE2B2FD0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971" y="1126443"/>
            <a:ext cx="13102347" cy="544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2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443" y="454733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Summary of Savings Position @ Month 03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47E0AC-9E74-83A2-7D20-47BF26163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844" y="1463674"/>
            <a:ext cx="16230600" cy="65741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5E2067-0AEE-8621-0B84-D8AF72809F95}"/>
              </a:ext>
            </a:extLst>
          </p:cNvPr>
          <p:cNvSpPr txBox="1"/>
          <p:nvPr/>
        </p:nvSpPr>
        <p:spPr>
          <a:xfrm>
            <a:off x="2432844" y="8333740"/>
            <a:ext cx="1623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Savings delivery in month was £1.14m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. This is £3.48m lower than the planned saving of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£4.62m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(1/12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of the £55.440m target for 2025/26).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Note that the above Table reports delivery against the original deficit plan target of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£55.44m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; to deliver the Welsh Government expectation of a £42.5m deficit would require an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additional £16.2m of savings to be delivered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taking the total savings requirement for 2025/26 to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£71.6m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9762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2512BB-1796-41AE-6D40-EC6E28E3B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30A98F71-734A-A76C-EE71-D94C0A9253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Next Steps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0F2539-22C6-5F47-7799-80D1D51A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9B8344-934F-A176-EC2A-AC2D459D07BF}"/>
              </a:ext>
            </a:extLst>
          </p:cNvPr>
          <p:cNvSpPr txBox="1"/>
          <p:nvPr/>
        </p:nvSpPr>
        <p:spPr>
          <a:xfrm>
            <a:off x="985044" y="1539875"/>
            <a:ext cx="8428074" cy="59185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  <a:buNone/>
            </a:pPr>
            <a:r>
              <a:rPr lang="en-GB" sz="2000" b="1" u="sng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Nursing</a:t>
            </a:r>
            <a:endParaRPr lang="en-GB" sz="2000" kern="1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Workshop – nursing variable pay Friday this week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Review next 6 week booking and unbook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Approval for bank, agency and overtime now taken off matrons and sisters and elevated to heads of nursing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Twice daily meetings for approvals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Moving staff across wards but meeting with resistance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2000" kern="1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  <a:buNone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800"/>
              </a:spcAft>
              <a:buNone/>
            </a:pPr>
            <a:r>
              <a:rPr lang="en-GB" sz="2000" b="1" u="sng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Medical staff</a:t>
            </a:r>
            <a:endParaRPr lang="en-GB" sz="2000" kern="1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Review of possible system workarounds being undertaken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Job plan baseline now needs redesign to maximise productivity and value for money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Need to get all medics on E-Rostering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Approvals outside of process – Deloitte to review as well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New rate card n</a:t>
            </a: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eeded and will be developed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E085E5-2E0F-A828-C6F1-903F8F724610}"/>
              </a:ext>
            </a:extLst>
          </p:cNvPr>
          <p:cNvSpPr txBox="1"/>
          <p:nvPr/>
        </p:nvSpPr>
        <p:spPr>
          <a:xfrm>
            <a:off x="10052844" y="1517202"/>
            <a:ext cx="8428074" cy="58374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  <a:buNone/>
            </a:pPr>
            <a:r>
              <a:rPr lang="en-GB" sz="2000" b="1" u="sng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Other</a:t>
            </a:r>
            <a:endParaRPr lang="en-GB" sz="2000" kern="1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All exec leads to blanket ban overtime in their areas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Workforce redesign and workforce planning needed in pathology</a:t>
            </a:r>
          </a:p>
          <a:p>
            <a:pPr>
              <a:spcAft>
                <a:spcPts val="800"/>
              </a:spcAft>
              <a:buNone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800"/>
              </a:spcAft>
              <a:buNone/>
            </a:pPr>
            <a:r>
              <a:rPr lang="en-GB" sz="2000" b="1" u="sng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Variable Pay Steering Group</a:t>
            </a:r>
            <a:endParaRPr lang="en-GB" sz="2000" kern="1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First meeting 2 July 2025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Next meeting 15 July 2025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10 workstreams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10 plans on a page next Tuesday</a:t>
            </a:r>
          </a:p>
          <a:p>
            <a:pPr>
              <a:spcAft>
                <a:spcPts val="800"/>
              </a:spcAft>
              <a:buNone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800"/>
              </a:spcAft>
              <a:buNone/>
            </a:pPr>
            <a:r>
              <a:rPr lang="en-GB" sz="2000" b="1" u="sng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External Support</a:t>
            </a:r>
            <a:endParaRPr lang="en-GB" sz="2000" kern="1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Preliminary data this week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1.5 hour detailed briefing Thursday this week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Deloitte on the ground next Monday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Focus on pay controls and run rate reduction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221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C49647-D8F0-3D23-C69C-9B5BE7346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886DB225-1540-2EED-27E1-A1B612B04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New Caps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0CEBE5-24CB-303E-6DA8-C4D343F57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CE7293-4A76-609B-6173-7BA27E861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0444" y="1252579"/>
            <a:ext cx="14706600" cy="937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34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00D7C-4D4F-B67B-58E7-25671F5DE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98FAFF77-CE40-FAC4-559E-B036A7DB9C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158244" y="124533"/>
            <a:ext cx="4521200" cy="558800"/>
          </a:xfrm>
        </p:spPr>
        <p:txBody>
          <a:bodyPr/>
          <a:lstStyle/>
          <a:p>
            <a:pPr algn="ctr"/>
            <a:r>
              <a:rPr lang="pt-BR" dirty="0"/>
              <a:t>M3 v 30/06/25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138476-43DA-C624-6283-0539A24CC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9AEFFC-2B38-CA67-8D4B-4909E9627F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433844" cy="1130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097087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0b0568e-e574-4342-a9c0-c22c6fec6509">
      <Terms xmlns="http://schemas.microsoft.com/office/infopath/2007/PartnerControls"/>
    </lcf76f155ced4ddcb4097134ff3c332f>
    <TaxCatchAll xmlns="fdfaf355-f7ae-47f3-8f93-739a60756710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4" ma:contentTypeDescription="Create a new document." ma:contentTypeScope="" ma:versionID="188ece224c26576a60e2f56fb3fcd16f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5e40defdafd741692f75719b5bdf3553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53AC40-0A0E-4F46-A609-E30D51CC4C15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6652e9e4-105f-4208-b9a1-5776dfccd132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81d0f8ba-7dd4-497d-b53e-2ae497223135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C319DBC-3EDF-4758-B78B-A0F3C01C1B0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2543</TotalTime>
  <Words>704</Words>
  <Application>Microsoft Office PowerPoint</Application>
  <PresentationFormat>Custom</PresentationFormat>
  <Paragraphs>81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11</vt:i4>
      </vt:variant>
    </vt:vector>
  </HeadingPairs>
  <TitlesOfParts>
    <vt:vector size="24" baseType="lpstr">
      <vt:lpstr>Aptos</vt:lpstr>
      <vt:lpstr>Arial</vt:lpstr>
      <vt:lpstr>Arial Black</vt:lpstr>
      <vt:lpstr>Calibri</vt:lpstr>
      <vt:lpstr>Symbol</vt:lpstr>
      <vt:lpstr>Verdana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1_WHITE BG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Darren Griffiths (Swansea Bay UHB - Finance)</cp:lastModifiedBy>
  <cp:revision>154</cp:revision>
  <dcterms:created xsi:type="dcterms:W3CDTF">2023-11-15T10:54:55Z</dcterms:created>
  <dcterms:modified xsi:type="dcterms:W3CDTF">2025-07-10T11:27:09Z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0x01010001C022EFBB18C64ABE3B9933434D2554</vt:lpwstr>
  </property>
  <property fmtid="{D5CDD505-2E9C-101B-9397-08002B2CF9AE}" pid="6" name="MediaServiceImageTags">
    <vt:lpwstr/>
  </property>
</Properties>
</file>