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93" r:id="rId5"/>
    <p:sldMasterId id="2147483700" r:id="rId6"/>
    <p:sldMasterId id="2147483716" r:id="rId7"/>
    <p:sldMasterId id="2147483724" r:id="rId8"/>
    <p:sldMasterId id="2147483729" r:id="rId9"/>
    <p:sldMasterId id="2147483731" r:id="rId10"/>
  </p:sldMasterIdLst>
  <p:notesMasterIdLst>
    <p:notesMasterId r:id="rId19"/>
  </p:notesMasterIdLst>
  <p:handoutMasterIdLst>
    <p:handoutMasterId r:id="rId20"/>
  </p:handoutMasterIdLst>
  <p:sldIdLst>
    <p:sldId id="309" r:id="rId11"/>
    <p:sldId id="336" r:id="rId12"/>
    <p:sldId id="338" r:id="rId13"/>
    <p:sldId id="337" r:id="rId14"/>
    <p:sldId id="339" r:id="rId15"/>
    <p:sldId id="340" r:id="rId16"/>
    <p:sldId id="343" r:id="rId17"/>
    <p:sldId id="341" r:id="rId18"/>
  </p:sldIdLst>
  <p:sldSz cx="20105688" cy="11309350"/>
  <p:notesSz cx="20104100" cy="113093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924"/>
    <a:srgbClr val="1F355E"/>
    <a:srgbClr val="CE3636"/>
    <a:srgbClr val="00BC62"/>
    <a:srgbClr val="7EB0DE"/>
    <a:srgbClr val="9E4ECA"/>
    <a:srgbClr val="FFD550"/>
    <a:srgbClr val="325A8A"/>
    <a:srgbClr val="F8CD47"/>
    <a:srgbClr val="79C5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93447" autoAdjust="0"/>
  </p:normalViewPr>
  <p:slideViewPr>
    <p:cSldViewPr>
      <p:cViewPr varScale="1">
        <p:scale>
          <a:sx n="87" d="100"/>
          <a:sy n="87" d="100"/>
        </p:scale>
        <p:origin x="60" y="6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2" d="100"/>
          <a:sy n="102" d="100"/>
        </p:scale>
        <p:origin x="120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8EE7ECD9-44F3-DEBB-BA72-DE5516BF94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1BE2199-4116-BDE3-4F84-2224CBF2D68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FF07-D416-4C2C-85F3-1B087AD86F7F}" type="datetimeFigureOut">
              <a:rPr lang="pt-BR" smtClean="0"/>
              <a:t>13/05/2025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D68A4BD-4B7C-6155-441A-AE2DCD77C6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C0BBA66-9424-88F5-D52A-96D4FF1EB8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BD6FC-EFCB-47FE-B920-DC5304983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0727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3879D-8347-4C3B-8580-C424A6D4BD38}" type="datetimeFigureOut">
              <a:rPr lang="pt-BR" smtClean="0"/>
              <a:t>13/05/2025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2F1A2-D638-401F-83A8-37BE82B69C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972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</a:t>
            </a:r>
            <a:r>
              <a:rPr lang="en-GB" baseline="0" dirty="0"/>
              <a:t> can be used for presentations which are from a health board-wide perspective or for a whole HB audience as the graphic device to the right of the slide includes all four service group colours and red for the corporate team.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2754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3854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377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7678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7146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2F1A2-D638-401F-83A8-37BE82B69C5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13212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EEB66E-E283-5988-B165-EFD6BADA64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396BDC-91CF-25E7-92FE-A3D85CCB21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63212D-096E-36F7-5FA0-1774510423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</a:t>
            </a:r>
            <a:r>
              <a:rPr lang="en-GB" baseline="0" dirty="0"/>
              <a:t> can be used for presentations which are from a health board-wide perspective or for a whole HB audience as the graphic device to the right of the slide includes all four service group colours and red for the corporate team.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D8EC04-9CDD-CD66-1EF7-890344D55F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2F1A2-D638-401F-83A8-37BE82B69C5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90882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00CAC3-D5F2-9191-1ECF-3D6D1F4CB1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4D60E5-2A36-47F6-7AE8-84DE31C29C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F9B343-F904-E378-3441-C93A417D12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8C3629-2141-3C23-7110-7071D17C3D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2F1A2-D638-401F-83A8-37BE82B69C5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5003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92E0F08-D370-664B-9A70-B939013343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9196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787FC82-9E0F-B821-9D4A-C9797B2BB1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7153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CEB6FC9-0ABE-84AD-5E69-10FCF044B3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78828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6CC31DD0-DA09-F977-542F-B0A1B12DA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8" name="Espaço Reservado para Texto 12">
            <a:extLst>
              <a:ext uri="{FF2B5EF4-FFF2-40B4-BE49-F238E27FC236}">
                <a16:creationId xmlns:a16="http://schemas.microsoft.com/office/drawing/2014/main" id="{5799AAF5-40A5-D79D-5581-2786C5316C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97207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4EC1FC05-905A-A0AC-CFCE-18BA082631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24340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11" name="Espaço Reservado para Texto 12">
            <a:extLst>
              <a:ext uri="{FF2B5EF4-FFF2-40B4-BE49-F238E27FC236}">
                <a16:creationId xmlns:a16="http://schemas.microsoft.com/office/drawing/2014/main" id="{66E96822-215A-B2BF-C4C3-A7E5C7DEE3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01930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D000F453-C420-8936-C2A4-472908B44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8441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17532496-D5C2-5766-E577-459629D5AA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98046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B985E978-43A4-04F9-E476-8C8640E00B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7356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99D578DB-F853-5B63-B23C-4BC39EF2F8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2895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0" name="Espaço Reservado para Texto 12">
            <a:extLst>
              <a:ext uri="{FF2B5EF4-FFF2-40B4-BE49-F238E27FC236}">
                <a16:creationId xmlns:a16="http://schemas.microsoft.com/office/drawing/2014/main" id="{2AF7B799-799A-0AC9-13B5-401248C9C1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848843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457A853-9695-A7ED-A422-962DFCCBD3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68185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6137D377-6665-C263-BB55-097D5AA80E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80520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AFEA53-06E1-60BE-6408-DE0AF00C30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564347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5B7979-CB75-D66B-A798-9A6116AEEA1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04670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1CDF2689-BE96-8C7A-E3E3-2EE9B9F4A6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29803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904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59" y="9694840"/>
            <a:ext cx="1841478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2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05156341-0DC6-0F59-319D-7530768F39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7358" y="4297599"/>
            <a:ext cx="80238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Thank</a:t>
            </a:r>
            <a:r>
              <a:rPr lang="pt-BR" dirty="0"/>
              <a:t> </a:t>
            </a:r>
            <a:r>
              <a:rPr lang="pt-BR" dirty="0" err="1"/>
              <a:t>You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40158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5" y="828676"/>
            <a:ext cx="12293599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1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4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1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6216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5" y="828676"/>
            <a:ext cx="12293599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1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4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1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60" y="9694841"/>
            <a:ext cx="18414787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46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2C127329-0BB0-0BBC-7EA2-32CEC0C254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51873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945F5C7B-3C93-0340-B0F5-12B9842A59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65346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B5503FBD-D530-3E01-E47E-BECC4B33D7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672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F7F0347A-6BD2-D4CD-5782-E955C4C56B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5348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6534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485E0DC-1F07-1AA3-F642-BDFEE117BC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08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A46E6397-E760-BEA9-394A-AC77245EA49A}"/>
              </a:ext>
            </a:extLst>
          </p:cNvPr>
          <p:cNvSpPr txBox="1">
            <a:spLocks/>
          </p:cNvSpPr>
          <p:nvPr userDrawn="1"/>
        </p:nvSpPr>
        <p:spPr>
          <a:xfrm>
            <a:off x="644658" y="4310299"/>
            <a:ext cx="9601200" cy="2810464"/>
          </a:xfrm>
          <a:prstGeom prst="rect">
            <a:avLst/>
          </a:prstGeom>
        </p:spPr>
        <p:txBody>
          <a:bodyPr/>
          <a:lstStyle>
            <a:lvl1pPr marL="0"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  <a:ea typeface="+mn-ea"/>
                <a:cs typeface="+mn-cs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pt-BR" kern="0" dirty="0" err="1"/>
              <a:t>Example</a:t>
            </a:r>
            <a:r>
              <a:rPr lang="pt-BR" kern="0" dirty="0"/>
              <a:t> </a:t>
            </a:r>
            <a:r>
              <a:rPr lang="pt-BR" kern="0" dirty="0" err="1"/>
              <a:t>Title</a:t>
            </a:r>
            <a:r>
              <a:rPr lang="pt-BR" kern="0" dirty="0"/>
              <a:t> </a:t>
            </a:r>
            <a:r>
              <a:rPr lang="pt-BR" kern="0" dirty="0" err="1"/>
              <a:t>Text</a:t>
            </a:r>
            <a:endParaRPr lang="pt-BR" kern="0" dirty="0"/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4B52BEC9-9ED7-80D1-C825-B0A33A6D99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6418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5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5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.png"/><Relationship Id="rId4" Type="http://schemas.openxmlformats.org/officeDocument/2006/relationships/image" Target="../media/image8.emf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059301A9-4D10-7A75-F32A-7FEF84D9D8C2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>
              <a:solidFill>
                <a:srgbClr val="1F355E"/>
              </a:solidFill>
            </a:endParaRPr>
          </a:p>
        </p:txBody>
      </p:sp>
      <p:pic>
        <p:nvPicPr>
          <p:cNvPr id="8" name="Picture 35">
            <a:extLst>
              <a:ext uri="{FF2B5EF4-FFF2-40B4-BE49-F238E27FC236}">
                <a16:creationId xmlns:a16="http://schemas.microsoft.com/office/drawing/2014/main" id="{8D6D5260-941F-FAC8-7D9A-8598A4871B9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9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B39281C-7523-249B-91C3-4AD9884CE212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88" r:id="rId2"/>
    <p:sldLayoutId id="2147483689" r:id="rId3"/>
    <p:sldLayoutId id="2147483690" r:id="rId4"/>
    <p:sldLayoutId id="2147483691" r:id="rId5"/>
    <p:sldLayoutId id="2147483692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F06D21E-B024-0A01-4D72-B02978013CB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121CE6-578C-C793-DCFE-7ABDEF135CC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5028430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5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D9AF0F01-5FF9-F09C-DDB3-0C0AB315ADC3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39">
            <a:extLst>
              <a:ext uri="{FF2B5EF4-FFF2-40B4-BE49-F238E27FC236}">
                <a16:creationId xmlns:a16="http://schemas.microsoft.com/office/drawing/2014/main" id="{759ACAD1-D133-C1E0-8B20-C493A765141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33699" y="751246"/>
            <a:ext cx="4225956" cy="1077204"/>
          </a:xfrm>
          <a:prstGeom prst="rect">
            <a:avLst/>
          </a:prstGeom>
        </p:spPr>
      </p:pic>
      <p:pic>
        <p:nvPicPr>
          <p:cNvPr id="10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A7B19E-E40A-E314-E4D6-9DDE45399BB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7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22" r:id="rId2"/>
    <p:sldLayoutId id="2147483711" r:id="rId3"/>
    <p:sldLayoutId id="2147483713" r:id="rId4"/>
    <p:sldLayoutId id="2147483714" r:id="rId5"/>
    <p:sldLayoutId id="214748371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25C07BA3-9066-96C0-1A4F-39B4D3E15B4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65A37F4B-86DB-56EB-30D3-272527875853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01699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0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18" r:id="rId3"/>
    <p:sldLayoutId id="2147483719" r:id="rId4"/>
    <p:sldLayoutId id="2147483720" r:id="rId5"/>
    <p:sldLayoutId id="214748372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02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C6DF583-6229-4B21-6A6F-414DD652D88E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45">
            <a:extLst>
              <a:ext uri="{FF2B5EF4-FFF2-40B4-BE49-F238E27FC236}">
                <a16:creationId xmlns:a16="http://schemas.microsoft.com/office/drawing/2014/main" id="{352CB714-0D0D-0137-2145-4628998E35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15C335-F55A-4D1C-A863-0249996E00C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0605549">
            <a:off x="10778872" y="4057117"/>
            <a:ext cx="11139024" cy="9093968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F5684F-D2B3-6F5A-1982-4E939AFFA59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210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</p:sldLayoutIdLst>
  <p:txStyles>
    <p:titleStyle>
      <a:lvl1pPr algn="l" defTabSz="91441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3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0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6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2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9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5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43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9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56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3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9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6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2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8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6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53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5.emf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sz="quarter" idx="10"/>
          </p:nvPr>
        </p:nvSpPr>
        <p:spPr>
          <a:xfrm>
            <a:off x="375444" y="3521075"/>
            <a:ext cx="1740918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chemeClr val="bg1"/>
                </a:solidFill>
              </a:rPr>
              <a:t>Summary Financial Position</a:t>
            </a:r>
          </a:p>
          <a:p>
            <a:r>
              <a:rPr lang="en-GB" sz="6000" dirty="0">
                <a:solidFill>
                  <a:schemeClr val="bg1"/>
                </a:solidFill>
              </a:rPr>
              <a:t>Month </a:t>
            </a:r>
            <a:r>
              <a:rPr lang="en-GB" sz="6000" dirty="0"/>
              <a:t>01</a:t>
            </a:r>
            <a:r>
              <a:rPr lang="en-GB" sz="6000" dirty="0">
                <a:solidFill>
                  <a:schemeClr val="bg1"/>
                </a:solidFill>
              </a:rPr>
              <a:t> FY 2025/26</a:t>
            </a:r>
          </a:p>
          <a:p>
            <a:endParaRPr lang="en-GB" sz="6000" dirty="0"/>
          </a:p>
          <a:p>
            <a:r>
              <a:rPr lang="en-GB" sz="6000">
                <a:solidFill>
                  <a:schemeClr val="bg1"/>
                </a:solidFill>
              </a:rPr>
              <a:t>Audit Committee 21 May 2025</a:t>
            </a:r>
            <a:endParaRPr lang="en-GB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519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4730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Financial Performance Month 01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811" cy="6279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4894" y="4294927"/>
            <a:ext cx="86106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200" dirty="0"/>
              <a:t>The Plan submitted at the end of March, which has not been approved reported a £58.7m deficit with a requirement to deliver £55.4m of savings. </a:t>
            </a:r>
          </a:p>
          <a:p>
            <a:pPr algn="just"/>
            <a:endParaRPr lang="en-GB" sz="22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200" dirty="0"/>
              <a:t>The control total for 2025/26 set by Welsh Government remains</a:t>
            </a:r>
            <a:r>
              <a:rPr lang="en-GB" sz="2200" b="1" i="1" dirty="0"/>
              <a:t> £17.1m</a:t>
            </a:r>
            <a:r>
              <a:rPr lang="en-GB" sz="2200" b="1" dirty="0"/>
              <a:t>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200" b="1" dirty="0">
              <a:highlight>
                <a:srgbClr val="FFFF00"/>
              </a:highlight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200" dirty="0"/>
              <a:t>In Month 01 there is an in-month overspend of </a:t>
            </a:r>
            <a:r>
              <a:rPr lang="en-GB" sz="2200" b="1" dirty="0"/>
              <a:t>£9.0m. This is £4.1m above the planned deficit of £4.9m (1/12</a:t>
            </a:r>
            <a:r>
              <a:rPr lang="en-GB" sz="2200" b="1" baseline="30000" dirty="0"/>
              <a:t>th</a:t>
            </a:r>
            <a:r>
              <a:rPr lang="en-GB" sz="2200" b="1" dirty="0"/>
              <a:t> of the £58.7m)</a:t>
            </a:r>
            <a:endParaRPr lang="en-GB" sz="2200" dirty="0"/>
          </a:p>
          <a:p>
            <a:pPr algn="just"/>
            <a:endParaRPr lang="en-GB" sz="2200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In order to maintain the £58.7m planned deficit, the HB needs to recover the month 1 overspend of £4.1m in future months.</a:t>
            </a:r>
          </a:p>
          <a:p>
            <a:endParaRPr lang="en-GB" sz="2000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D2DF3C4-6D28-3315-F95D-9B5664ECCC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161801"/>
              </p:ext>
            </p:extLst>
          </p:nvPr>
        </p:nvGraphicFramePr>
        <p:xfrm>
          <a:off x="1137444" y="1800645"/>
          <a:ext cx="7848600" cy="2025230"/>
        </p:xfrm>
        <a:graphic>
          <a:graphicData uri="http://schemas.openxmlformats.org/drawingml/2006/table">
            <a:tbl>
              <a:tblPr/>
              <a:tblGrid>
                <a:gridCol w="5219970">
                  <a:extLst>
                    <a:ext uri="{9D8B030D-6E8A-4147-A177-3AD203B41FA5}">
                      <a16:colId xmlns:a16="http://schemas.microsoft.com/office/drawing/2014/main" val="1496991661"/>
                    </a:ext>
                  </a:extLst>
                </a:gridCol>
                <a:gridCol w="717747">
                  <a:extLst>
                    <a:ext uri="{9D8B030D-6E8A-4147-A177-3AD203B41FA5}">
                      <a16:colId xmlns:a16="http://schemas.microsoft.com/office/drawing/2014/main" val="4134172847"/>
                    </a:ext>
                  </a:extLst>
                </a:gridCol>
                <a:gridCol w="596568">
                  <a:extLst>
                    <a:ext uri="{9D8B030D-6E8A-4147-A177-3AD203B41FA5}">
                      <a16:colId xmlns:a16="http://schemas.microsoft.com/office/drawing/2014/main" val="1650026192"/>
                    </a:ext>
                  </a:extLst>
                </a:gridCol>
                <a:gridCol w="717747">
                  <a:extLst>
                    <a:ext uri="{9D8B030D-6E8A-4147-A177-3AD203B41FA5}">
                      <a16:colId xmlns:a16="http://schemas.microsoft.com/office/drawing/2014/main" val="2429049572"/>
                    </a:ext>
                  </a:extLst>
                </a:gridCol>
                <a:gridCol w="596568">
                  <a:extLst>
                    <a:ext uri="{9D8B030D-6E8A-4147-A177-3AD203B41FA5}">
                      <a16:colId xmlns:a16="http://schemas.microsoft.com/office/drawing/2014/main" val="3143063838"/>
                    </a:ext>
                  </a:extLst>
                </a:gridCol>
              </a:tblGrid>
              <a:tr h="28479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In Mth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YTD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9061040"/>
                  </a:ext>
                </a:extLst>
              </a:tr>
              <a:tr h="29270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£'m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RAG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£'m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RAG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250405"/>
                  </a:ext>
                </a:extLst>
              </a:tr>
              <a:tr h="71199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Performance Against RRL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8238390"/>
                  </a:ext>
                </a:extLst>
              </a:tr>
              <a:tr h="73572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Perfomance Against £58.7m Plan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4.1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7796911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CB28569C-CB08-AC1B-323C-F5F2E61E5B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1844" y="1756426"/>
            <a:ext cx="8382000" cy="6565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359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728244" y="3206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In Month reconciliation of variance by Area &amp; spend type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227" cy="6279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31F2A5F-3895-6A8B-75F0-2D6CB37BA3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5844" y="1533525"/>
            <a:ext cx="13639799" cy="824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667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9827" y="244475"/>
            <a:ext cx="18741627" cy="627942"/>
          </a:xfrm>
        </p:spPr>
        <p:txBody>
          <a:bodyPr/>
          <a:lstStyle/>
          <a:p>
            <a:pPr algn="ctr"/>
            <a:r>
              <a:rPr lang="pt-BR" dirty="0"/>
              <a:t>Month 01 variance by Area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227" cy="6279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F496D1B-49A4-EEF0-EEDD-86FA7BE524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6644" y="872417"/>
            <a:ext cx="7772399" cy="8980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797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1682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Summary Variable Pay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227" cy="6279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0662B33-0ADB-2793-3D30-499DFEA5D816}"/>
              </a:ext>
            </a:extLst>
          </p:cNvPr>
          <p:cNvSpPr txBox="1"/>
          <p:nvPr/>
        </p:nvSpPr>
        <p:spPr>
          <a:xfrm>
            <a:off x="1823244" y="7394363"/>
            <a:ext cx="1676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dirty="0"/>
              <a:t>The actual variable pay spend at Month 1 was </a:t>
            </a:r>
            <a:r>
              <a:rPr lang="en-GB" sz="2400" b="1" dirty="0"/>
              <a:t>£5.1m. </a:t>
            </a:r>
            <a:r>
              <a:rPr lang="en-GB" sz="2400" dirty="0"/>
              <a:t>A detailed breakdown of variable pay by month, type and job family can be found in Appendix 1.</a:t>
            </a:r>
          </a:p>
          <a:p>
            <a:pPr algn="just"/>
            <a:endParaRPr lang="en-GB" sz="2400" dirty="0">
              <a:solidFill>
                <a:srgbClr val="FF0000"/>
              </a:solidFill>
            </a:endParaRPr>
          </a:p>
          <a:p>
            <a:pPr algn="just"/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5BAC44-DB8C-5AC6-D069-6E3032F720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3133" y="1062692"/>
            <a:ext cx="12511130" cy="56587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9CC582-F95D-5EF0-0B7F-3EE6B02BF2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58244" y="1062691"/>
            <a:ext cx="3654868" cy="5658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326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6443" y="454733"/>
            <a:ext cx="18741627" cy="627942"/>
          </a:xfrm>
        </p:spPr>
        <p:txBody>
          <a:bodyPr/>
          <a:lstStyle/>
          <a:p>
            <a:pPr algn="ctr"/>
            <a:r>
              <a:rPr lang="pt-BR" dirty="0"/>
              <a:t>Summary of Savings Position @ Mth 01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227" cy="6279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233405-F154-C1CC-D739-2694082F8D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457" y="1692275"/>
            <a:ext cx="17794773" cy="717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762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2F8F94-36E5-A9C4-8965-B995FA5917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B810C7-6AAC-D31C-648D-755E916B1C39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75444" y="3521075"/>
            <a:ext cx="174091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chemeClr val="bg1"/>
                </a:solidFill>
              </a:rPr>
              <a:t>Appendices</a:t>
            </a:r>
          </a:p>
        </p:txBody>
      </p:sp>
    </p:spTree>
    <p:extLst>
      <p:ext uri="{BB962C8B-B14F-4D97-AF65-F5344CB8AC3E}">
        <p14:creationId xmlns:p14="http://schemas.microsoft.com/office/powerpoint/2010/main" val="1804737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CFAA6E-294F-6149-49C4-85BAFA4840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98BF7D63-41CB-30FF-4E9B-C2F0F349E3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6443" y="454733"/>
            <a:ext cx="18741627" cy="627942"/>
          </a:xfrm>
        </p:spPr>
        <p:txBody>
          <a:bodyPr/>
          <a:lstStyle/>
          <a:p>
            <a:pPr algn="ctr"/>
            <a:r>
              <a:rPr lang="pt-BR" dirty="0"/>
              <a:t>Appendix 1 - Variable Pay Breakdown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C1F0B0-8A7D-61DC-5344-96269068DE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227" cy="6279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C710D4F-4FB2-11A3-95B8-2881F07DD9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6044" y="1539875"/>
            <a:ext cx="10058400" cy="627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247523"/>
      </p:ext>
    </p:extLst>
  </p:cSld>
  <p:clrMapOvr>
    <a:masterClrMapping/>
  </p:clrMapOvr>
</p:sld>
</file>

<file path=ppt/theme/theme1.xml><?xml version="1.0" encoding="utf-8"?>
<a:theme xmlns:a="http://schemas.openxmlformats.org/drawingml/2006/main" name="DARK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ARK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HITE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ENDING SLID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652e9e4-105f-4208-b9a1-5776dfccd132">
      <Terms xmlns="http://schemas.microsoft.com/office/infopath/2007/PartnerControls"/>
    </lcf76f155ced4ddcb4097134ff3c332f>
    <TaxCatchAll xmlns="81d0f8ba-7dd4-497d-b53e-2ae497223135" xsi:nil="true"/>
    <Documentcategory xmlns="6652e9e4-105f-4208-b9a1-5776dfccd13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98499688950E47A46788D588840711" ma:contentTypeVersion="17" ma:contentTypeDescription="Create a new document." ma:contentTypeScope="" ma:versionID="0f9e9ecc6fd893035fc248295f24ac48">
  <xsd:schema xmlns:xsd="http://www.w3.org/2001/XMLSchema" xmlns:xs="http://www.w3.org/2001/XMLSchema" xmlns:p="http://schemas.microsoft.com/office/2006/metadata/properties" xmlns:ns2="6652e9e4-105f-4208-b9a1-5776dfccd132" xmlns:ns3="81d0f8ba-7dd4-497d-b53e-2ae497223135" targetNamespace="http://schemas.microsoft.com/office/2006/metadata/properties" ma:root="true" ma:fieldsID="d02109b1b197fc0b117ad9a5186d04ca" ns2:_="" ns3:_="">
    <xsd:import namespace="6652e9e4-105f-4208-b9a1-5776dfccd132"/>
    <xsd:import namespace="81d0f8ba-7dd4-497d-b53e-2ae4972231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Documentcategory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52e9e4-105f-4208-b9a1-5776dfccd1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Documentcategory" ma:index="14" nillable="true" ma:displayName="Document category" ma:format="Dropdown" ma:internalName="Documentcategory">
      <xsd:simpleType>
        <xsd:restriction base="dms:Choice">
          <xsd:enumeration value="New site"/>
          <xsd:enumeration value="Site development"/>
          <xsd:enumeration value="Choice 3"/>
        </xsd:restriction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d0f8ba-7dd4-497d-b53e-2ae497223135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863a877-622f-442f-bd42-7ce6b36f1b6e}" ma:internalName="TaxCatchAll" ma:showField="CatchAllData" ma:web="81d0f8ba-7dd4-497d-b53e-2ae49722313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353AC40-0A0E-4F46-A609-E30D51CC4C15}">
  <ds:schemaRefs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6652e9e4-105f-4208-b9a1-5776dfccd132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81d0f8ba-7dd4-497d-b53e-2ae497223135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F7524CE-1C45-4A00-AD4D-937A1D3067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52e9e4-105f-4208-b9a1-5776dfccd132"/>
    <ds:schemaRef ds:uri="81d0f8ba-7dd4-497d-b53e-2ae4972231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EE7A53A-4F8E-4FD8-8FB5-32197C056E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1997</TotalTime>
  <Words>341</Words>
  <Application>Microsoft Office PowerPoint</Application>
  <PresentationFormat>Custom</PresentationFormat>
  <Paragraphs>53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Arial Black</vt:lpstr>
      <vt:lpstr>Calibri</vt:lpstr>
      <vt:lpstr>DARK TITLE BG</vt:lpstr>
      <vt:lpstr>WHITE TITLE BG</vt:lpstr>
      <vt:lpstr>DARK BG (PHOTO) TITLE</vt:lpstr>
      <vt:lpstr>WHITE BG (PHOTO) TITLE</vt:lpstr>
      <vt:lpstr>WHITE BG SLIDE</vt:lpstr>
      <vt:lpstr>ENDING SLIDE</vt:lpstr>
      <vt:lpstr>1_WHITE BG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Bolter (Swansea Bay UHB - Communications)</dc:creator>
  <cp:lastModifiedBy>Darren Griffiths (Swansea Bay UHB - Finance)</cp:lastModifiedBy>
  <cp:revision>131</cp:revision>
  <dcterms:created xsi:type="dcterms:W3CDTF">2023-11-15T10:54:55Z</dcterms:created>
  <dcterms:modified xsi:type="dcterms:W3CDTF">2025-05-13T06:49:03Z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2023-11-15T00:00:00Z</vt:filetime>
  </property>
  <property fmtid="{D5CDD505-2E9C-101B-9397-08002B2CF9AE}" pid="3" name="Creator">
    <vt:lpwstr>Adobe InDesign 19.0 (Macintosh)</vt:lpwstr>
  </property>
  <property fmtid="{D5CDD505-2E9C-101B-9397-08002B2CF9AE}" pid="4" name="LastSaved">
    <vt:filetime>2023-11-15T00:00:00Z</vt:filetime>
  </property>
  <property fmtid="{D5CDD505-2E9C-101B-9397-08002B2CF9AE}" pid="5" name="ContentTypeId">
    <vt:lpwstr>0x010100B798499688950E47A46788D588840711</vt:lpwstr>
  </property>
</Properties>
</file>