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modernComment_162_5D92D2C0.xml" ContentType="application/vnd.ms-powerpoint.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Lst>
  <p:notesMasterIdLst>
    <p:notesMasterId r:id="rId31"/>
  </p:notesMasterIdLst>
  <p:handoutMasterIdLst>
    <p:handoutMasterId r:id="rId32"/>
  </p:handoutMasterIdLst>
  <p:sldIdLst>
    <p:sldId id="343" r:id="rId10"/>
    <p:sldId id="335" r:id="rId11"/>
    <p:sldId id="359" r:id="rId12"/>
    <p:sldId id="339" r:id="rId13"/>
    <p:sldId id="340" r:id="rId14"/>
    <p:sldId id="341" r:id="rId15"/>
    <p:sldId id="342" r:id="rId16"/>
    <p:sldId id="344" r:id="rId17"/>
    <p:sldId id="345" r:id="rId18"/>
    <p:sldId id="348" r:id="rId19"/>
    <p:sldId id="349" r:id="rId20"/>
    <p:sldId id="350" r:id="rId21"/>
    <p:sldId id="351" r:id="rId22"/>
    <p:sldId id="352" r:id="rId23"/>
    <p:sldId id="353" r:id="rId24"/>
    <p:sldId id="354" r:id="rId25"/>
    <p:sldId id="355" r:id="rId26"/>
    <p:sldId id="356" r:id="rId27"/>
    <p:sldId id="357" r:id="rId28"/>
    <p:sldId id="358" r:id="rId29"/>
    <p:sldId id="337" r:id="rId30"/>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6CB1D1A-3082-BC72-0CAE-30C20B314586}" name="Darren Griffiths (Swansea Bay UHB - Finance)" initials="DG" userId="S::Darren.Griffiths@wales.nhs.uk::4605e2e0-c12f-4e53-a99c-4bca6faf1007" providerId="AD"/>
  <p188:author id="{1ED58A94-87C5-F11D-64B6-BAE1DAD8914A}" name="Samantha Moss (Swansea Bay UHB - Finance)" initials="SM" userId="S::Samantha.Moss@wales.nhs.uk::775f3592-1b47-4c84-8aa6-dba87a53e3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7EB0DE"/>
    <a:srgbClr val="F1D2FE"/>
    <a:srgbClr val="CE3636"/>
    <a:srgbClr val="1F355E"/>
    <a:srgbClr val="181924"/>
    <a:srgbClr val="9E4ECA"/>
    <a:srgbClr val="FFD550"/>
    <a:srgbClr val="325A8A"/>
    <a:srgbClr val="F8CD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216CA2-2852-4B5C-9EC4-320512D7B39E}" v="1" dt="2025-05-09T06:38:45.428"/>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98" autoAdjust="0"/>
    <p:restoredTop sz="94770"/>
  </p:normalViewPr>
  <p:slideViewPr>
    <p:cSldViewPr>
      <p:cViewPr varScale="1">
        <p:scale>
          <a:sx n="63" d="100"/>
          <a:sy n="63" d="100"/>
        </p:scale>
        <p:origin x="276" y="78"/>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presProps" Target="pres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handoutMaster" Target="handoutMasters/handoutMaster1.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https://sbushare.cymru.nhs.uk/sites/Finance/Corp/Acc/FTO/Annual%20Accounts%20Working%20Papers/2024-25/Accounts%20Presentation/Graphs%20for%20the%20Accounts%20Presentation%2024-25.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sbushare.cymru.nhs.uk/sites/Finance/Corp/Acc/FTO/Annual%20Accounts%20Working%20Papers/2024-25/Accounts%20Presentation/Graphs%20for%20the%20Accounts%20Presentation%2024-25.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https://sbushare.cymru.nhs.uk/sites/Finance/Corp/Acc/FTO/Annual%20Accounts%20Working%20Papers/2024-25/Accounts%20Presentation/Graphs%20for%20the%20Accounts%20Presentation%2024-25.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https://sbushare.cymru.nhs.uk/sites/Finance/Corp/Acc/FTO/Annual%20Accounts%20Working%20Papers/2024-25/Accounts%20Presentation/Graphs%20for%20the%20Accounts%20Presentation%2024-25.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749622832578998"/>
          <c:y val="0.18018018018018017"/>
          <c:w val="0.83143746228397353"/>
          <c:h val="0.59735804523206093"/>
        </c:manualLayout>
      </c:layout>
      <c:barChart>
        <c:barDir val="col"/>
        <c:grouping val="clustered"/>
        <c:varyColors val="0"/>
        <c:ser>
          <c:idx val="0"/>
          <c:order val="0"/>
          <c:tx>
            <c:strRef>
              <c:f>'Slide 9'!$A$5</c:f>
              <c:strCache>
                <c:ptCount val="1"/>
                <c:pt idx="0">
                  <c:v>2024-25 £000</c:v>
                </c:pt>
              </c:strCache>
            </c:strRef>
          </c:tx>
          <c:spPr>
            <a:solidFill>
              <a:schemeClr val="accent1"/>
            </a:solidFill>
            <a:ln>
              <a:noFill/>
            </a:ln>
            <a:effectLst/>
          </c:spPr>
          <c:invertIfNegative val="0"/>
          <c:cat>
            <c:strRef>
              <c:f>'Slide 9'!$B$3:$D$4</c:f>
              <c:strCache>
                <c:ptCount val="3"/>
                <c:pt idx="0">
                  <c:v>Expenditure on Primary Healthcare Services (£000)</c:v>
                </c:pt>
                <c:pt idx="1">
                  <c:v>Expenditure on Healthcare from other providers (£000)</c:v>
                </c:pt>
                <c:pt idx="2">
                  <c:v>Expenditure on Hospital and Community Services (£000)</c:v>
                </c:pt>
              </c:strCache>
            </c:strRef>
          </c:cat>
          <c:val>
            <c:numRef>
              <c:f>'Slide 9'!$B$5:$D$5</c:f>
              <c:numCache>
                <c:formatCode>_-* #,##0_-;\-* #,##0_-;_-* "-"??_-;_-@_-</c:formatCode>
                <c:ptCount val="3"/>
                <c:pt idx="0">
                  <c:v>227548</c:v>
                </c:pt>
                <c:pt idx="1">
                  <c:v>335625</c:v>
                </c:pt>
                <c:pt idx="2">
                  <c:v>1178190</c:v>
                </c:pt>
              </c:numCache>
            </c:numRef>
          </c:val>
          <c:extLst>
            <c:ext xmlns:c16="http://schemas.microsoft.com/office/drawing/2014/chart" uri="{C3380CC4-5D6E-409C-BE32-E72D297353CC}">
              <c16:uniqueId val="{00000000-EED4-41BF-9B4A-AC625B93D533}"/>
            </c:ext>
          </c:extLst>
        </c:ser>
        <c:ser>
          <c:idx val="1"/>
          <c:order val="1"/>
          <c:tx>
            <c:strRef>
              <c:f>'Slide 9'!$A$6</c:f>
              <c:strCache>
                <c:ptCount val="1"/>
                <c:pt idx="0">
                  <c:v>2023-24 £000</c:v>
                </c:pt>
              </c:strCache>
            </c:strRef>
          </c:tx>
          <c:spPr>
            <a:solidFill>
              <a:schemeClr val="accent2"/>
            </a:solidFill>
            <a:ln>
              <a:noFill/>
            </a:ln>
            <a:effectLst/>
          </c:spPr>
          <c:invertIfNegative val="0"/>
          <c:cat>
            <c:strRef>
              <c:f>'Slide 9'!$B$3:$D$4</c:f>
              <c:strCache>
                <c:ptCount val="3"/>
                <c:pt idx="0">
                  <c:v>Expenditure on Primary Healthcare Services (£000)</c:v>
                </c:pt>
                <c:pt idx="1">
                  <c:v>Expenditure on Healthcare from other providers (£000)</c:v>
                </c:pt>
                <c:pt idx="2">
                  <c:v>Expenditure on Hospital and Community Services (£000)</c:v>
                </c:pt>
              </c:strCache>
            </c:strRef>
          </c:cat>
          <c:val>
            <c:numRef>
              <c:f>'Slide 9'!$B$6:$D$6</c:f>
              <c:numCache>
                <c:formatCode>_-* #,##0_-;\-* #,##0_-;_-* "-"??_-;_-@_-</c:formatCode>
                <c:ptCount val="3"/>
                <c:pt idx="0">
                  <c:v>213437</c:v>
                </c:pt>
                <c:pt idx="1">
                  <c:v>309640</c:v>
                </c:pt>
                <c:pt idx="2">
                  <c:v>1073680</c:v>
                </c:pt>
              </c:numCache>
            </c:numRef>
          </c:val>
          <c:extLst>
            <c:ext xmlns:c16="http://schemas.microsoft.com/office/drawing/2014/chart" uri="{C3380CC4-5D6E-409C-BE32-E72D297353CC}">
              <c16:uniqueId val="{00000001-EED4-41BF-9B4A-AC625B93D533}"/>
            </c:ext>
          </c:extLst>
        </c:ser>
        <c:ser>
          <c:idx val="2"/>
          <c:order val="2"/>
          <c:tx>
            <c:strRef>
              <c:f>'Slide 9'!$A$7</c:f>
              <c:strCache>
                <c:ptCount val="1"/>
                <c:pt idx="0">
                  <c:v>2022-23 £000</c:v>
                </c:pt>
              </c:strCache>
            </c:strRef>
          </c:tx>
          <c:spPr>
            <a:solidFill>
              <a:schemeClr val="accent1">
                <a:lumMod val="75000"/>
              </a:schemeClr>
            </a:solidFill>
            <a:ln>
              <a:solidFill>
                <a:sysClr val="windowText" lastClr="000000"/>
              </a:solidFill>
            </a:ln>
            <a:effectLst/>
          </c:spPr>
          <c:invertIfNegative val="0"/>
          <c:cat>
            <c:strRef>
              <c:f>'Slide 9'!$B$3:$D$4</c:f>
              <c:strCache>
                <c:ptCount val="3"/>
                <c:pt idx="0">
                  <c:v>Expenditure on Primary Healthcare Services (£000)</c:v>
                </c:pt>
                <c:pt idx="1">
                  <c:v>Expenditure on Healthcare from other providers (£000)</c:v>
                </c:pt>
                <c:pt idx="2">
                  <c:v>Expenditure on Hospital and Community Services (£000)</c:v>
                </c:pt>
              </c:strCache>
            </c:strRef>
          </c:cat>
          <c:val>
            <c:numRef>
              <c:f>'Slide 9'!$B$7:$D$7</c:f>
              <c:numCache>
                <c:formatCode>_-* #,##0_-;\-* #,##0_-;_-* "-"??_-;_-@_-</c:formatCode>
                <c:ptCount val="3"/>
                <c:pt idx="0">
                  <c:v>202658</c:v>
                </c:pt>
                <c:pt idx="1">
                  <c:v>282070</c:v>
                </c:pt>
                <c:pt idx="2">
                  <c:v>981563</c:v>
                </c:pt>
              </c:numCache>
            </c:numRef>
          </c:val>
          <c:extLst>
            <c:ext xmlns:c16="http://schemas.microsoft.com/office/drawing/2014/chart" uri="{C3380CC4-5D6E-409C-BE32-E72D297353CC}">
              <c16:uniqueId val="{00000002-EED4-41BF-9B4A-AC625B93D533}"/>
            </c:ext>
          </c:extLst>
        </c:ser>
        <c:dLbls>
          <c:showLegendKey val="0"/>
          <c:showVal val="0"/>
          <c:showCatName val="0"/>
          <c:showSerName val="0"/>
          <c:showPercent val="0"/>
          <c:showBubbleSize val="0"/>
        </c:dLbls>
        <c:gapWidth val="150"/>
        <c:axId val="211478424"/>
        <c:axId val="211466944"/>
        <c:extLst/>
      </c:barChart>
      <c:catAx>
        <c:axId val="211478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466944"/>
        <c:crosses val="autoZero"/>
        <c:auto val="1"/>
        <c:lblAlgn val="ctr"/>
        <c:lblOffset val="100"/>
        <c:noMultiLvlLbl val="0"/>
      </c:catAx>
      <c:valAx>
        <c:axId val="211466944"/>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211478424"/>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1"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'Slide 10'!$A$2</c:f>
              <c:strCache>
                <c:ptCount val="1"/>
                <c:pt idx="0">
                  <c:v>2024-25 £000</c:v>
                </c:pt>
              </c:strCache>
            </c:strRef>
          </c:tx>
          <c:spPr>
            <a:solidFill>
              <a:schemeClr val="accent1"/>
            </a:solidFill>
            <a:ln>
              <a:noFill/>
            </a:ln>
            <a:effectLst/>
          </c:spPr>
          <c:invertIfNegative val="0"/>
          <c:cat>
            <c:strRef>
              <c:f>'Slide 10'!$B$1:$G$1</c:f>
              <c:strCache>
                <c:ptCount val="6"/>
                <c:pt idx="0">
                  <c:v>General Medical Services</c:v>
                </c:pt>
                <c:pt idx="1">
                  <c:v>Pharmaceutical Services</c:v>
                </c:pt>
                <c:pt idx="2">
                  <c:v>General Dental Services</c:v>
                </c:pt>
                <c:pt idx="3">
                  <c:v>General Opthalmic Services</c:v>
                </c:pt>
                <c:pt idx="4">
                  <c:v>Other Primary Health Care Exp.</c:v>
                </c:pt>
                <c:pt idx="5">
                  <c:v>Prescribed drugs &amp; appliances</c:v>
                </c:pt>
              </c:strCache>
            </c:strRef>
          </c:cat>
          <c:val>
            <c:numRef>
              <c:f>'Slide 10'!$B$2:$G$2</c:f>
              <c:numCache>
                <c:formatCode>0,000</c:formatCode>
                <c:ptCount val="6"/>
                <c:pt idx="0">
                  <c:v>80023</c:v>
                </c:pt>
                <c:pt idx="1">
                  <c:v>19536</c:v>
                </c:pt>
                <c:pt idx="2">
                  <c:v>31392</c:v>
                </c:pt>
                <c:pt idx="3">
                  <c:v>8249</c:v>
                </c:pt>
                <c:pt idx="4" formatCode="000">
                  <c:v>3248</c:v>
                </c:pt>
                <c:pt idx="5">
                  <c:v>85101</c:v>
                </c:pt>
              </c:numCache>
            </c:numRef>
          </c:val>
          <c:extLst>
            <c:ext xmlns:c16="http://schemas.microsoft.com/office/drawing/2014/chart" uri="{C3380CC4-5D6E-409C-BE32-E72D297353CC}">
              <c16:uniqueId val="{00000000-4CE6-4802-ADF6-797800CACA51}"/>
            </c:ext>
          </c:extLst>
        </c:ser>
        <c:ser>
          <c:idx val="1"/>
          <c:order val="1"/>
          <c:tx>
            <c:strRef>
              <c:f>'Slide 10'!$A$3</c:f>
              <c:strCache>
                <c:ptCount val="1"/>
                <c:pt idx="0">
                  <c:v>2023-24 £000</c:v>
                </c:pt>
              </c:strCache>
            </c:strRef>
          </c:tx>
          <c:spPr>
            <a:solidFill>
              <a:schemeClr val="accent2"/>
            </a:solidFill>
            <a:ln>
              <a:noFill/>
            </a:ln>
            <a:effectLst/>
          </c:spPr>
          <c:invertIfNegative val="0"/>
          <c:cat>
            <c:strRef>
              <c:f>'Slide 10'!$B$1:$G$1</c:f>
              <c:strCache>
                <c:ptCount val="6"/>
                <c:pt idx="0">
                  <c:v>General Medical Services</c:v>
                </c:pt>
                <c:pt idx="1">
                  <c:v>Pharmaceutical Services</c:v>
                </c:pt>
                <c:pt idx="2">
                  <c:v>General Dental Services</c:v>
                </c:pt>
                <c:pt idx="3">
                  <c:v>General Opthalmic Services</c:v>
                </c:pt>
                <c:pt idx="4">
                  <c:v>Other Primary Health Care Exp.</c:v>
                </c:pt>
                <c:pt idx="5">
                  <c:v>Prescribed drugs &amp; appliances</c:v>
                </c:pt>
              </c:strCache>
            </c:strRef>
          </c:cat>
          <c:val>
            <c:numRef>
              <c:f>'Slide 10'!$B$3:$G$3</c:f>
              <c:numCache>
                <c:formatCode>0,000</c:formatCode>
                <c:ptCount val="6"/>
                <c:pt idx="0">
                  <c:v>73518</c:v>
                </c:pt>
                <c:pt idx="1">
                  <c:v>17684</c:v>
                </c:pt>
                <c:pt idx="2">
                  <c:v>30538</c:v>
                </c:pt>
                <c:pt idx="3">
                  <c:v>5919</c:v>
                </c:pt>
                <c:pt idx="4" formatCode="000">
                  <c:v>1428</c:v>
                </c:pt>
                <c:pt idx="5">
                  <c:v>84350</c:v>
                </c:pt>
              </c:numCache>
            </c:numRef>
          </c:val>
          <c:extLst>
            <c:ext xmlns:c16="http://schemas.microsoft.com/office/drawing/2014/chart" uri="{C3380CC4-5D6E-409C-BE32-E72D297353CC}">
              <c16:uniqueId val="{00000001-4CE6-4802-ADF6-797800CACA51}"/>
            </c:ext>
          </c:extLst>
        </c:ser>
        <c:ser>
          <c:idx val="2"/>
          <c:order val="2"/>
          <c:tx>
            <c:strRef>
              <c:f>'Slide 10'!$A$4</c:f>
              <c:strCache>
                <c:ptCount val="1"/>
                <c:pt idx="0">
                  <c:v>2022-23 £000</c:v>
                </c:pt>
              </c:strCache>
            </c:strRef>
          </c:tx>
          <c:spPr>
            <a:solidFill>
              <a:schemeClr val="accent1">
                <a:lumMod val="75000"/>
              </a:schemeClr>
            </a:solidFill>
            <a:ln w="6350">
              <a:solidFill>
                <a:sysClr val="windowText" lastClr="000000"/>
              </a:solidFill>
            </a:ln>
            <a:effectLst/>
          </c:spPr>
          <c:invertIfNegative val="0"/>
          <c:cat>
            <c:strRef>
              <c:f>'Slide 10'!$B$1:$G$1</c:f>
              <c:strCache>
                <c:ptCount val="6"/>
                <c:pt idx="0">
                  <c:v>General Medical Services</c:v>
                </c:pt>
                <c:pt idx="1">
                  <c:v>Pharmaceutical Services</c:v>
                </c:pt>
                <c:pt idx="2">
                  <c:v>General Dental Services</c:v>
                </c:pt>
                <c:pt idx="3">
                  <c:v>General Opthalmic Services</c:v>
                </c:pt>
                <c:pt idx="4">
                  <c:v>Other Primary Health Care Exp.</c:v>
                </c:pt>
                <c:pt idx="5">
                  <c:v>Prescribed drugs &amp; appliances</c:v>
                </c:pt>
              </c:strCache>
            </c:strRef>
          </c:cat>
          <c:val>
            <c:numRef>
              <c:f>'Slide 10'!$B$4:$G$4</c:f>
              <c:numCache>
                <c:formatCode>0,000</c:formatCode>
                <c:ptCount val="6"/>
                <c:pt idx="0">
                  <c:v>70533</c:v>
                </c:pt>
                <c:pt idx="1">
                  <c:v>17316</c:v>
                </c:pt>
                <c:pt idx="2">
                  <c:v>30036</c:v>
                </c:pt>
                <c:pt idx="3">
                  <c:v>4781</c:v>
                </c:pt>
                <c:pt idx="4" formatCode="000">
                  <c:v>794</c:v>
                </c:pt>
                <c:pt idx="5">
                  <c:v>79198</c:v>
                </c:pt>
              </c:numCache>
            </c:numRef>
          </c:val>
          <c:extLst>
            <c:ext xmlns:c16="http://schemas.microsoft.com/office/drawing/2014/chart" uri="{C3380CC4-5D6E-409C-BE32-E72D297353CC}">
              <c16:uniqueId val="{00000002-4CE6-4802-ADF6-797800CACA51}"/>
            </c:ext>
          </c:extLst>
        </c:ser>
        <c:dLbls>
          <c:showLegendKey val="0"/>
          <c:showVal val="0"/>
          <c:showCatName val="0"/>
          <c:showSerName val="0"/>
          <c:showPercent val="0"/>
          <c:showBubbleSize val="0"/>
        </c:dLbls>
        <c:gapWidth val="150"/>
        <c:axId val="496286104"/>
        <c:axId val="327633696"/>
      </c:barChart>
      <c:catAx>
        <c:axId val="496286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27633696"/>
        <c:crosses val="autoZero"/>
        <c:auto val="1"/>
        <c:lblAlgn val="ctr"/>
        <c:lblOffset val="100"/>
        <c:noMultiLvlLbl val="0"/>
      </c:catAx>
      <c:valAx>
        <c:axId val="327633696"/>
        <c:scaling>
          <c:orientation val="minMax"/>
          <c:max val="110000"/>
          <c:min val="0"/>
        </c:scaling>
        <c:delete val="0"/>
        <c:axPos val="l"/>
        <c:majorGridlines>
          <c:spPr>
            <a:ln w="9525" cap="flat" cmpd="sng" algn="ctr">
              <a:solidFill>
                <a:schemeClr val="tx1">
                  <a:lumMod val="15000"/>
                  <a:lumOff val="85000"/>
                </a:schemeClr>
              </a:solidFill>
              <a:round/>
            </a:ln>
            <a:effectLst/>
          </c:spPr>
        </c:majorGridlines>
        <c:numFmt formatCode="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6286104"/>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0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854455693038387E-2"/>
          <c:y val="1.00449072370709E-2"/>
          <c:w val="0.92755824271966003"/>
          <c:h val="0.84654901167357754"/>
        </c:manualLayout>
      </c:layout>
      <c:barChart>
        <c:barDir val="col"/>
        <c:grouping val="clustered"/>
        <c:varyColors val="0"/>
        <c:ser>
          <c:idx val="0"/>
          <c:order val="0"/>
          <c:tx>
            <c:strRef>
              <c:f>'Slide 11'!$A$2</c:f>
              <c:strCache>
                <c:ptCount val="1"/>
                <c:pt idx="0">
                  <c:v>2024-24 £000</c:v>
                </c:pt>
              </c:strCache>
            </c:strRef>
          </c:tx>
          <c:spPr>
            <a:solidFill>
              <a:schemeClr val="accent1"/>
            </a:solidFill>
            <a:ln>
              <a:noFill/>
            </a:ln>
            <a:effectLst/>
          </c:spPr>
          <c:invertIfNegative val="0"/>
          <c:cat>
            <c:strRef>
              <c:f>'Slide 11'!$B$1:$K$1</c:f>
              <c:strCache>
                <c:ptCount val="10"/>
                <c:pt idx="0">
                  <c:v>Goods and services from other NHS Wales Health Boards</c:v>
                </c:pt>
                <c:pt idx="1">
                  <c:v>Goods and services from other NHS Wales Trusts</c:v>
                </c:pt>
                <c:pt idx="2">
                  <c:v>Goods and Services from Welsh SHA's</c:v>
                </c:pt>
                <c:pt idx="3">
                  <c:v>Goods and services from other non Welsh NHS bodies</c:v>
                </c:pt>
                <c:pt idx="4">
                  <c:v>Goods and services from NWJCC</c:v>
                </c:pt>
                <c:pt idx="5">
                  <c:v>Local Authorities </c:v>
                </c:pt>
                <c:pt idx="6">
                  <c:v>Volunatry Organisations</c:v>
                </c:pt>
                <c:pt idx="7">
                  <c:v>NHS Funded Nursing Care</c:v>
                </c:pt>
                <c:pt idx="8">
                  <c:v>Continuing Care</c:v>
                </c:pt>
                <c:pt idx="9">
                  <c:v>Private providers &amp; other</c:v>
                </c:pt>
              </c:strCache>
            </c:strRef>
          </c:cat>
          <c:val>
            <c:numRef>
              <c:f>'Slide 11'!$B$2:$K$2</c:f>
              <c:numCache>
                <c:formatCode>#,##0</c:formatCode>
                <c:ptCount val="10"/>
                <c:pt idx="0">
                  <c:v>36072</c:v>
                </c:pt>
                <c:pt idx="1">
                  <c:v>9556</c:v>
                </c:pt>
                <c:pt idx="2">
                  <c:v>2102</c:v>
                </c:pt>
                <c:pt idx="3">
                  <c:v>1269</c:v>
                </c:pt>
                <c:pt idx="4">
                  <c:v>146913</c:v>
                </c:pt>
                <c:pt idx="5">
                  <c:v>18871</c:v>
                </c:pt>
                <c:pt idx="6">
                  <c:v>7297</c:v>
                </c:pt>
                <c:pt idx="7">
                  <c:v>10039</c:v>
                </c:pt>
                <c:pt idx="8">
                  <c:v>92132</c:v>
                </c:pt>
                <c:pt idx="9">
                  <c:v>10778</c:v>
                </c:pt>
              </c:numCache>
            </c:numRef>
          </c:val>
          <c:extLst>
            <c:ext xmlns:c16="http://schemas.microsoft.com/office/drawing/2014/chart" uri="{C3380CC4-5D6E-409C-BE32-E72D297353CC}">
              <c16:uniqueId val="{00000000-1A7B-4E2B-B07F-E1CDBDAF2725}"/>
            </c:ext>
          </c:extLst>
        </c:ser>
        <c:ser>
          <c:idx val="1"/>
          <c:order val="1"/>
          <c:tx>
            <c:strRef>
              <c:f>'Slide 11'!$A$3</c:f>
              <c:strCache>
                <c:ptCount val="1"/>
                <c:pt idx="0">
                  <c:v>2023-24 £000</c:v>
                </c:pt>
              </c:strCache>
            </c:strRef>
          </c:tx>
          <c:spPr>
            <a:solidFill>
              <a:schemeClr val="accent2"/>
            </a:solidFill>
            <a:ln>
              <a:noFill/>
            </a:ln>
            <a:effectLst/>
          </c:spPr>
          <c:invertIfNegative val="0"/>
          <c:cat>
            <c:strRef>
              <c:f>'Slide 11'!$B$1:$K$1</c:f>
              <c:strCache>
                <c:ptCount val="10"/>
                <c:pt idx="0">
                  <c:v>Goods and services from other NHS Wales Health Boards</c:v>
                </c:pt>
                <c:pt idx="1">
                  <c:v>Goods and services from other NHS Wales Trusts</c:v>
                </c:pt>
                <c:pt idx="2">
                  <c:v>Goods and Services from Welsh SHA's</c:v>
                </c:pt>
                <c:pt idx="3">
                  <c:v>Goods and services from other non Welsh NHS bodies</c:v>
                </c:pt>
                <c:pt idx="4">
                  <c:v>Goods and services from NWJCC</c:v>
                </c:pt>
                <c:pt idx="5">
                  <c:v>Local Authorities </c:v>
                </c:pt>
                <c:pt idx="6">
                  <c:v>Volunatry Organisations</c:v>
                </c:pt>
                <c:pt idx="7">
                  <c:v>NHS Funded Nursing Care</c:v>
                </c:pt>
                <c:pt idx="8">
                  <c:v>Continuing Care</c:v>
                </c:pt>
                <c:pt idx="9">
                  <c:v>Private providers &amp; other</c:v>
                </c:pt>
              </c:strCache>
            </c:strRef>
          </c:cat>
          <c:val>
            <c:numRef>
              <c:f>'Slide 11'!$B$3:$K$3</c:f>
              <c:numCache>
                <c:formatCode>#,##0</c:formatCode>
                <c:ptCount val="10"/>
                <c:pt idx="0">
                  <c:v>39934</c:v>
                </c:pt>
                <c:pt idx="1">
                  <c:v>8787</c:v>
                </c:pt>
                <c:pt idx="2">
                  <c:v>1701</c:v>
                </c:pt>
                <c:pt idx="3">
                  <c:v>830</c:v>
                </c:pt>
                <c:pt idx="4">
                  <c:v>134297</c:v>
                </c:pt>
                <c:pt idx="5">
                  <c:v>14257</c:v>
                </c:pt>
                <c:pt idx="6">
                  <c:v>4860</c:v>
                </c:pt>
                <c:pt idx="7">
                  <c:v>9325</c:v>
                </c:pt>
                <c:pt idx="8">
                  <c:v>79468</c:v>
                </c:pt>
                <c:pt idx="9">
                  <c:v>15755</c:v>
                </c:pt>
              </c:numCache>
            </c:numRef>
          </c:val>
          <c:extLst>
            <c:ext xmlns:c16="http://schemas.microsoft.com/office/drawing/2014/chart" uri="{C3380CC4-5D6E-409C-BE32-E72D297353CC}">
              <c16:uniqueId val="{00000001-1A7B-4E2B-B07F-E1CDBDAF2725}"/>
            </c:ext>
          </c:extLst>
        </c:ser>
        <c:ser>
          <c:idx val="2"/>
          <c:order val="2"/>
          <c:tx>
            <c:strRef>
              <c:f>'Slide 11'!$A$4</c:f>
              <c:strCache>
                <c:ptCount val="1"/>
                <c:pt idx="0">
                  <c:v>2022-23 £000</c:v>
                </c:pt>
              </c:strCache>
            </c:strRef>
          </c:tx>
          <c:spPr>
            <a:solidFill>
              <a:schemeClr val="accent1">
                <a:lumMod val="75000"/>
              </a:schemeClr>
            </a:solidFill>
            <a:ln>
              <a:solidFill>
                <a:schemeClr val="tx1"/>
              </a:solidFill>
            </a:ln>
            <a:effectLst/>
          </c:spPr>
          <c:invertIfNegative val="0"/>
          <c:cat>
            <c:strRef>
              <c:f>'Slide 11'!$B$1:$K$1</c:f>
              <c:strCache>
                <c:ptCount val="10"/>
                <c:pt idx="0">
                  <c:v>Goods and services from other NHS Wales Health Boards</c:v>
                </c:pt>
                <c:pt idx="1">
                  <c:v>Goods and services from other NHS Wales Trusts</c:v>
                </c:pt>
                <c:pt idx="2">
                  <c:v>Goods and Services from Welsh SHA's</c:v>
                </c:pt>
                <c:pt idx="3">
                  <c:v>Goods and services from other non Welsh NHS bodies</c:v>
                </c:pt>
                <c:pt idx="4">
                  <c:v>Goods and services from NWJCC</c:v>
                </c:pt>
                <c:pt idx="5">
                  <c:v>Local Authorities </c:v>
                </c:pt>
                <c:pt idx="6">
                  <c:v>Volunatry Organisations</c:v>
                </c:pt>
                <c:pt idx="7">
                  <c:v>NHS Funded Nursing Care</c:v>
                </c:pt>
                <c:pt idx="8">
                  <c:v>Continuing Care</c:v>
                </c:pt>
                <c:pt idx="9">
                  <c:v>Private providers &amp; other</c:v>
                </c:pt>
              </c:strCache>
            </c:strRef>
          </c:cat>
          <c:val>
            <c:numRef>
              <c:f>'Slide 11'!$B$4:$K$4</c:f>
              <c:numCache>
                <c:formatCode>#,##0</c:formatCode>
                <c:ptCount val="10"/>
                <c:pt idx="0">
                  <c:v>43308</c:v>
                </c:pt>
                <c:pt idx="1">
                  <c:v>8644</c:v>
                </c:pt>
                <c:pt idx="2">
                  <c:v>970</c:v>
                </c:pt>
                <c:pt idx="3">
                  <c:v>861</c:v>
                </c:pt>
                <c:pt idx="4">
                  <c:v>126423</c:v>
                </c:pt>
                <c:pt idx="5">
                  <c:v>15924</c:v>
                </c:pt>
                <c:pt idx="6">
                  <c:v>2956</c:v>
                </c:pt>
                <c:pt idx="7">
                  <c:v>7758</c:v>
                </c:pt>
                <c:pt idx="8">
                  <c:v>60703</c:v>
                </c:pt>
                <c:pt idx="9">
                  <c:v>14356</c:v>
                </c:pt>
              </c:numCache>
            </c:numRef>
          </c:val>
          <c:extLst>
            <c:ext xmlns:c16="http://schemas.microsoft.com/office/drawing/2014/chart" uri="{C3380CC4-5D6E-409C-BE32-E72D297353CC}">
              <c16:uniqueId val="{00000002-1A7B-4E2B-B07F-E1CDBDAF2725}"/>
            </c:ext>
          </c:extLst>
        </c:ser>
        <c:dLbls>
          <c:showLegendKey val="0"/>
          <c:showVal val="0"/>
          <c:showCatName val="0"/>
          <c:showSerName val="0"/>
          <c:showPercent val="0"/>
          <c:showBubbleSize val="0"/>
        </c:dLbls>
        <c:gapWidth val="150"/>
        <c:axId val="496286432"/>
        <c:axId val="509019656"/>
      </c:barChart>
      <c:catAx>
        <c:axId val="496286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9019656"/>
        <c:crosses val="autoZero"/>
        <c:auto val="1"/>
        <c:lblAlgn val="ctr"/>
        <c:lblOffset val="100"/>
        <c:noMultiLvlLbl val="0"/>
      </c:catAx>
      <c:valAx>
        <c:axId val="509019656"/>
        <c:scaling>
          <c:orientation val="minMax"/>
          <c:max val="14000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628643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WTE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0"/>
          <c:tx>
            <c:strRef>
              <c:f>'Slide 14'!$A$3</c:f>
              <c:strCache>
                <c:ptCount val="1"/>
                <c:pt idx="0">
                  <c:v>2024-25</c:v>
                </c:pt>
              </c:strCache>
            </c:strRef>
          </c:tx>
          <c:spPr>
            <a:solidFill>
              <a:schemeClr val="accent2"/>
            </a:solidFill>
            <a:ln>
              <a:noFill/>
            </a:ln>
            <a:effectLst/>
          </c:spPr>
          <c:invertIfNegative val="0"/>
          <c:cat>
            <c:strRef>
              <c:f>'Slide 14'!$B$2:$J$2</c:f>
              <c:strCache>
                <c:ptCount val="9"/>
                <c:pt idx="0">
                  <c:v>A &amp; C &amp; Board</c:v>
                </c:pt>
                <c:pt idx="1">
                  <c:v>Med &amp; Dental</c:v>
                </c:pt>
                <c:pt idx="2">
                  <c:v>Nursing (Reg.)</c:v>
                </c:pt>
                <c:pt idx="3">
                  <c:v>Prof Scien. &amp; Tech</c:v>
                </c:pt>
                <c:pt idx="4">
                  <c:v>Add. Clin. Serv</c:v>
                </c:pt>
                <c:pt idx="5">
                  <c:v>Allied Health Prof.</c:v>
                </c:pt>
                <c:pt idx="6">
                  <c:v>Healthcare Science</c:v>
                </c:pt>
                <c:pt idx="7">
                  <c:v>Est &amp; Ancil.</c:v>
                </c:pt>
                <c:pt idx="8">
                  <c:v>Students</c:v>
                </c:pt>
              </c:strCache>
            </c:strRef>
          </c:cat>
          <c:val>
            <c:numRef>
              <c:f>'Slide 14'!$B$3:$J$3</c:f>
              <c:numCache>
                <c:formatCode>#,##0</c:formatCode>
                <c:ptCount val="9"/>
                <c:pt idx="0">
                  <c:v>2444</c:v>
                </c:pt>
                <c:pt idx="1">
                  <c:v>1508</c:v>
                </c:pt>
                <c:pt idx="2">
                  <c:v>4243</c:v>
                </c:pt>
                <c:pt idx="3" formatCode="General">
                  <c:v>414</c:v>
                </c:pt>
                <c:pt idx="4">
                  <c:v>2683</c:v>
                </c:pt>
                <c:pt idx="5" formatCode="General">
                  <c:v>1008</c:v>
                </c:pt>
                <c:pt idx="6" formatCode="General">
                  <c:v>374</c:v>
                </c:pt>
                <c:pt idx="7">
                  <c:v>963</c:v>
                </c:pt>
                <c:pt idx="8" formatCode="General">
                  <c:v>0</c:v>
                </c:pt>
              </c:numCache>
            </c:numRef>
          </c:val>
          <c:extLst>
            <c:ext xmlns:c16="http://schemas.microsoft.com/office/drawing/2014/chart" uri="{C3380CC4-5D6E-409C-BE32-E72D297353CC}">
              <c16:uniqueId val="{00000000-A6CC-4ED0-BEE2-153EF752D333}"/>
            </c:ext>
          </c:extLst>
        </c:ser>
        <c:ser>
          <c:idx val="0"/>
          <c:order val="1"/>
          <c:tx>
            <c:strRef>
              <c:f>'Slide 14'!$A$4</c:f>
              <c:strCache>
                <c:ptCount val="1"/>
                <c:pt idx="0">
                  <c:v>2023-24</c:v>
                </c:pt>
              </c:strCache>
            </c:strRef>
          </c:tx>
          <c:spPr>
            <a:solidFill>
              <a:schemeClr val="accent1">
                <a:lumMod val="50000"/>
              </a:schemeClr>
            </a:solidFill>
            <a:ln>
              <a:noFill/>
            </a:ln>
            <a:effectLst/>
          </c:spPr>
          <c:invertIfNegative val="0"/>
          <c:cat>
            <c:strRef>
              <c:f>'Slide 14'!$B$2:$J$2</c:f>
              <c:strCache>
                <c:ptCount val="9"/>
                <c:pt idx="0">
                  <c:v>A &amp; C &amp; Board</c:v>
                </c:pt>
                <c:pt idx="1">
                  <c:v>Med &amp; Dental</c:v>
                </c:pt>
                <c:pt idx="2">
                  <c:v>Nursing (Reg.)</c:v>
                </c:pt>
                <c:pt idx="3">
                  <c:v>Prof Scien. &amp; Tech</c:v>
                </c:pt>
                <c:pt idx="4">
                  <c:v>Add. Clin. Serv</c:v>
                </c:pt>
                <c:pt idx="5">
                  <c:v>Allied Health Prof.</c:v>
                </c:pt>
                <c:pt idx="6">
                  <c:v>Healthcare Science</c:v>
                </c:pt>
                <c:pt idx="7">
                  <c:v>Est &amp; Ancil.</c:v>
                </c:pt>
                <c:pt idx="8">
                  <c:v>Students</c:v>
                </c:pt>
              </c:strCache>
            </c:strRef>
          </c:cat>
          <c:val>
            <c:numRef>
              <c:f>'Slide 14'!$B$4:$J$4</c:f>
              <c:numCache>
                <c:formatCode>#,##0</c:formatCode>
                <c:ptCount val="9"/>
                <c:pt idx="0">
                  <c:v>2426</c:v>
                </c:pt>
                <c:pt idx="1">
                  <c:v>1431</c:v>
                </c:pt>
                <c:pt idx="2">
                  <c:v>4180</c:v>
                </c:pt>
                <c:pt idx="3" formatCode="General">
                  <c:v>392</c:v>
                </c:pt>
                <c:pt idx="4">
                  <c:v>2682</c:v>
                </c:pt>
                <c:pt idx="5" formatCode="General">
                  <c:v>934</c:v>
                </c:pt>
                <c:pt idx="6" formatCode="General">
                  <c:v>354</c:v>
                </c:pt>
                <c:pt idx="7">
                  <c:v>975</c:v>
                </c:pt>
                <c:pt idx="8" formatCode="General">
                  <c:v>0</c:v>
                </c:pt>
              </c:numCache>
            </c:numRef>
          </c:val>
          <c:extLst>
            <c:ext xmlns:c16="http://schemas.microsoft.com/office/drawing/2014/chart" uri="{C3380CC4-5D6E-409C-BE32-E72D297353CC}">
              <c16:uniqueId val="{00000001-A6CC-4ED0-BEE2-153EF752D333}"/>
            </c:ext>
          </c:extLst>
        </c:ser>
        <c:ser>
          <c:idx val="2"/>
          <c:order val="2"/>
          <c:tx>
            <c:strRef>
              <c:f>'Slide 14'!$A$5</c:f>
              <c:strCache>
                <c:ptCount val="1"/>
                <c:pt idx="0">
                  <c:v>2022-23</c:v>
                </c:pt>
              </c:strCache>
            </c:strRef>
          </c:tx>
          <c:spPr>
            <a:solidFill>
              <a:schemeClr val="accent1">
                <a:lumMod val="75000"/>
              </a:schemeClr>
            </a:solidFill>
            <a:ln>
              <a:noFill/>
            </a:ln>
            <a:effectLst/>
          </c:spPr>
          <c:invertIfNegative val="0"/>
          <c:cat>
            <c:strRef>
              <c:f>'Slide 14'!$B$2:$J$2</c:f>
              <c:strCache>
                <c:ptCount val="9"/>
                <c:pt idx="0">
                  <c:v>A &amp; C &amp; Board</c:v>
                </c:pt>
                <c:pt idx="1">
                  <c:v>Med &amp; Dental</c:v>
                </c:pt>
                <c:pt idx="2">
                  <c:v>Nursing (Reg.)</c:v>
                </c:pt>
                <c:pt idx="3">
                  <c:v>Prof Scien. &amp; Tech</c:v>
                </c:pt>
                <c:pt idx="4">
                  <c:v>Add. Clin. Serv</c:v>
                </c:pt>
                <c:pt idx="5">
                  <c:v>Allied Health Prof.</c:v>
                </c:pt>
                <c:pt idx="6">
                  <c:v>Healthcare Science</c:v>
                </c:pt>
                <c:pt idx="7">
                  <c:v>Est &amp; Ancil.</c:v>
                </c:pt>
                <c:pt idx="8">
                  <c:v>Students</c:v>
                </c:pt>
              </c:strCache>
            </c:strRef>
          </c:cat>
          <c:val>
            <c:numRef>
              <c:f>'Slide 14'!$B$5:$J$5</c:f>
              <c:numCache>
                <c:formatCode>#,##0</c:formatCode>
                <c:ptCount val="9"/>
                <c:pt idx="0">
                  <c:v>2449</c:v>
                </c:pt>
                <c:pt idx="1">
                  <c:v>1334</c:v>
                </c:pt>
                <c:pt idx="2">
                  <c:v>3932</c:v>
                </c:pt>
                <c:pt idx="3" formatCode="General">
                  <c:v>363</c:v>
                </c:pt>
                <c:pt idx="4">
                  <c:v>2516</c:v>
                </c:pt>
                <c:pt idx="5" formatCode="General">
                  <c:v>894</c:v>
                </c:pt>
                <c:pt idx="6" formatCode="General">
                  <c:v>341</c:v>
                </c:pt>
                <c:pt idx="7">
                  <c:v>998</c:v>
                </c:pt>
                <c:pt idx="8" formatCode="General">
                  <c:v>0</c:v>
                </c:pt>
              </c:numCache>
            </c:numRef>
          </c:val>
          <c:extLst>
            <c:ext xmlns:c16="http://schemas.microsoft.com/office/drawing/2014/chart" uri="{C3380CC4-5D6E-409C-BE32-E72D297353CC}">
              <c16:uniqueId val="{00000002-A6CC-4ED0-BEE2-153EF752D333}"/>
            </c:ext>
          </c:extLst>
        </c:ser>
        <c:dLbls>
          <c:showLegendKey val="0"/>
          <c:showVal val="0"/>
          <c:showCatName val="0"/>
          <c:showSerName val="0"/>
          <c:showPercent val="0"/>
          <c:showBubbleSize val="0"/>
        </c:dLbls>
        <c:gapWidth val="150"/>
        <c:axId val="496286432"/>
        <c:axId val="509019656"/>
      </c:barChart>
      <c:catAx>
        <c:axId val="496286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9019656"/>
        <c:crosses val="autoZero"/>
        <c:auto val="1"/>
        <c:lblAlgn val="ctr"/>
        <c:lblOffset val="100"/>
        <c:noMultiLvlLbl val="0"/>
      </c:catAx>
      <c:valAx>
        <c:axId val="509019656"/>
        <c:scaling>
          <c:orientation val="minMax"/>
          <c:max val="500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628643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baseline="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162_5D92D2C0.xml><?xml version="1.0" encoding="utf-8"?>
<p188:cmLst xmlns:a="http://schemas.openxmlformats.org/drawingml/2006/main" xmlns:r="http://schemas.openxmlformats.org/officeDocument/2006/relationships" xmlns:p188="http://schemas.microsoft.com/office/powerpoint/2018/8/main">
  <p188:cm id="{F553212F-E4C4-4BA9-B856-B55646682D9C}" authorId="{1ED58A94-87C5-F11D-64B6-BAE1DAD8914A}" created="2025-05-09T06:48:46.496">
    <ac:deMkLst xmlns:ac="http://schemas.microsoft.com/office/drawing/2013/main/command">
      <pc:docMk xmlns:pc="http://schemas.microsoft.com/office/powerpoint/2013/main/command"/>
      <pc:sldMk xmlns:pc="http://schemas.microsoft.com/office/powerpoint/2013/main/command" cId="1569903296" sldId="354"/>
      <ac:graphicFrameMk id="3" creationId="{9B6738EF-5E62-8356-F310-FBCF1F181480}"/>
    </ac:deMkLst>
    <p188:txBody>
      <a:bodyPr/>
      <a:lstStyle/>
      <a:p>
        <a:r>
          <a:rPr lang="en-GB"/>
          <a:t>Inventory section - in the reason column should the 2nd sentence read Drug Stocks increased not increases...</a:t>
        </a:r>
      </a:p>
    </p188:txBody>
  </p188:cm>
</p188:cmLst>
</file>

<file path=ppt/drawings/drawing1.xml><?xml version="1.0" encoding="utf-8"?>
<c:userShapes xmlns:c="http://schemas.openxmlformats.org/drawingml/2006/chart">
  <cdr:relSizeAnchor xmlns:cdr="http://schemas.openxmlformats.org/drawingml/2006/chartDrawing">
    <cdr:from>
      <cdr:x>0.58571</cdr:x>
      <cdr:y>0.58565</cdr:y>
    </cdr:from>
    <cdr:to>
      <cdr:x>0.64286</cdr:x>
      <cdr:y>0.72003</cdr:y>
    </cdr:to>
    <cdr:sp macro="" textlink="">
      <cdr:nvSpPr>
        <cdr:cNvPr id="3" name="TextBox 2">
          <a:extLst xmlns:a="http://schemas.openxmlformats.org/drawingml/2006/main">
            <a:ext uri="{FF2B5EF4-FFF2-40B4-BE49-F238E27FC236}">
              <a16:creationId xmlns:a16="http://schemas.microsoft.com/office/drawing/2014/main" id="{B105BDF5-A534-5E7F-575F-1FEBF97BB26A}"/>
            </a:ext>
          </a:extLst>
        </cdr:cNvPr>
        <cdr:cNvSpPr txBox="1"/>
      </cdr:nvSpPr>
      <cdr:spPr>
        <a:xfrm xmlns:a="http://schemas.openxmlformats.org/drawingml/2006/main">
          <a:off x="9372600" y="398496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0.58976</cdr:x>
      <cdr:y>0.54085</cdr:y>
    </cdr:from>
    <cdr:to>
      <cdr:x>0.6469</cdr:x>
      <cdr:y>0.67524</cdr:y>
    </cdr:to>
    <cdr:sp macro="" textlink="">
      <cdr:nvSpPr>
        <cdr:cNvPr id="5" name="TextBox 4">
          <a:extLst xmlns:a="http://schemas.openxmlformats.org/drawingml/2006/main">
            <a:ext uri="{FF2B5EF4-FFF2-40B4-BE49-F238E27FC236}">
              <a16:creationId xmlns:a16="http://schemas.microsoft.com/office/drawing/2014/main" id="{74EA8B41-DED8-0313-F371-852BA493C6DA}"/>
            </a:ext>
          </a:extLst>
        </cdr:cNvPr>
        <cdr:cNvSpPr txBox="1"/>
      </cdr:nvSpPr>
      <cdr:spPr>
        <a:xfrm xmlns:a="http://schemas.openxmlformats.org/drawingml/2006/main">
          <a:off x="9437343" y="368016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0.55714</cdr:x>
      <cdr:y>0.58565</cdr:y>
    </cdr:from>
    <cdr:to>
      <cdr:x>0.67143</cdr:x>
      <cdr:y>0.72003</cdr:y>
    </cdr:to>
    <cdr:sp macro="" textlink="">
      <cdr:nvSpPr>
        <cdr:cNvPr id="6" name="TextBox 5">
          <a:extLst xmlns:a="http://schemas.openxmlformats.org/drawingml/2006/main">
            <a:ext uri="{FF2B5EF4-FFF2-40B4-BE49-F238E27FC236}">
              <a16:creationId xmlns:a16="http://schemas.microsoft.com/office/drawing/2014/main" id="{62846E52-6993-BAB6-6FE5-8A0C30555B6E}"/>
            </a:ext>
          </a:extLst>
        </cdr:cNvPr>
        <cdr:cNvSpPr txBox="1"/>
      </cdr:nvSpPr>
      <cdr:spPr>
        <a:xfrm xmlns:a="http://schemas.openxmlformats.org/drawingml/2006/main">
          <a:off x="8915400" y="3984964"/>
          <a:ext cx="18288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0.59159</cdr:x>
      <cdr:y>0.37887</cdr:y>
    </cdr:from>
    <cdr:to>
      <cdr:x>0.72016</cdr:x>
      <cdr:y>0.73123</cdr:y>
    </cdr:to>
    <cdr:sp macro="" textlink="">
      <cdr:nvSpPr>
        <cdr:cNvPr id="7" name="TextBox 6">
          <a:extLst xmlns:a="http://schemas.openxmlformats.org/drawingml/2006/main">
            <a:ext uri="{FF2B5EF4-FFF2-40B4-BE49-F238E27FC236}">
              <a16:creationId xmlns:a16="http://schemas.microsoft.com/office/drawing/2014/main" id="{1A155065-28A3-981D-A214-FCFECD70C3A1}"/>
            </a:ext>
          </a:extLst>
        </cdr:cNvPr>
        <cdr:cNvSpPr txBox="1"/>
      </cdr:nvSpPr>
      <cdr:spPr>
        <a:xfrm xmlns:a="http://schemas.openxmlformats.org/drawingml/2006/main">
          <a:off x="9466633" y="2577984"/>
          <a:ext cx="2057400" cy="23975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800" kern="1200" dirty="0">
              <a:cs typeface="Arial" panose="020B0604020202020204" pitchFamily="34" charset="0"/>
            </a:rPr>
            <a:t>Ophthalmic increase due to contractual reform in year to expand core eye services provided in Primary Care and £0.5m in contractual rates</a:t>
          </a:r>
        </a:p>
      </cdr:txBody>
    </cdr:sp>
  </cdr:relSizeAnchor>
  <cdr:relSizeAnchor xmlns:cdr="http://schemas.openxmlformats.org/drawingml/2006/chartDrawing">
    <cdr:from>
      <cdr:x>0.56667</cdr:x>
      <cdr:y>0.66404</cdr:y>
    </cdr:from>
    <cdr:to>
      <cdr:x>0.59048</cdr:x>
      <cdr:y>0.79842</cdr:y>
    </cdr:to>
    <cdr:cxnSp macro="">
      <cdr:nvCxnSpPr>
        <cdr:cNvPr id="11" name="Straight Arrow Connector 10">
          <a:extLst xmlns:a="http://schemas.openxmlformats.org/drawingml/2006/main">
            <a:ext uri="{FF2B5EF4-FFF2-40B4-BE49-F238E27FC236}">
              <a16:creationId xmlns:a16="http://schemas.microsoft.com/office/drawing/2014/main" id="{B8C53627-5561-7886-C6FC-C7139CA2068E}"/>
            </a:ext>
          </a:extLst>
        </cdr:cNvPr>
        <cdr:cNvCxnSpPr/>
      </cdr:nvCxnSpPr>
      <cdr:spPr>
        <a:xfrm xmlns:a="http://schemas.openxmlformats.org/drawingml/2006/main" flipH="1">
          <a:off x="9067800" y="4518364"/>
          <a:ext cx="381000" cy="91440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0.09048</cdr:x>
      <cdr:y>0.27778</cdr:y>
    </cdr:from>
    <cdr:to>
      <cdr:x>0.18571</cdr:x>
      <cdr:y>0.55128</cdr:y>
    </cdr:to>
    <cdr:sp macro="" textlink="">
      <cdr:nvSpPr>
        <cdr:cNvPr id="2" name="TextBox 1">
          <a:extLst xmlns:a="http://schemas.openxmlformats.org/drawingml/2006/main">
            <a:ext uri="{FF2B5EF4-FFF2-40B4-BE49-F238E27FC236}">
              <a16:creationId xmlns:a16="http://schemas.microsoft.com/office/drawing/2014/main" id="{8375673D-A4B3-CA4E-C18E-AC6A6A1163C2}"/>
            </a:ext>
          </a:extLst>
        </cdr:cNvPr>
        <cdr:cNvSpPr txBox="1"/>
      </cdr:nvSpPr>
      <cdr:spPr>
        <a:xfrm xmlns:a="http://schemas.openxmlformats.org/drawingml/2006/main">
          <a:off x="1447800" y="1928958"/>
          <a:ext cx="1524000" cy="189928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800" kern="1200" dirty="0"/>
            <a:t>Planned reduction in SLA/LTA with Cwm Taf Morgannwg Health Board</a:t>
          </a:r>
        </a:p>
        <a:p xmlns:a="http://schemas.openxmlformats.org/drawingml/2006/main">
          <a:endParaRPr lang="en-GB" sz="1100" kern="1200" dirty="0"/>
        </a:p>
      </cdr:txBody>
    </cdr:sp>
  </cdr:relSizeAnchor>
  <cdr:relSizeAnchor xmlns:cdr="http://schemas.openxmlformats.org/drawingml/2006/chartDrawing">
    <cdr:from>
      <cdr:x>0.09524</cdr:x>
      <cdr:y>0.55128</cdr:y>
    </cdr:from>
    <cdr:to>
      <cdr:x>0.11429</cdr:x>
      <cdr:y>0.63906</cdr:y>
    </cdr:to>
    <cdr:cxnSp macro="">
      <cdr:nvCxnSpPr>
        <cdr:cNvPr id="4" name="Straight Arrow Connector 3">
          <a:extLst xmlns:a="http://schemas.openxmlformats.org/drawingml/2006/main">
            <a:ext uri="{FF2B5EF4-FFF2-40B4-BE49-F238E27FC236}">
              <a16:creationId xmlns:a16="http://schemas.microsoft.com/office/drawing/2014/main" id="{83DA5761-64A5-D566-278D-8BCDD2398EF8}"/>
            </a:ext>
          </a:extLst>
        </cdr:cNvPr>
        <cdr:cNvCxnSpPr/>
      </cdr:nvCxnSpPr>
      <cdr:spPr>
        <a:xfrm xmlns:a="http://schemas.openxmlformats.org/drawingml/2006/main" flipH="1">
          <a:off x="1524000" y="3828246"/>
          <a:ext cx="304800" cy="60960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cdr:x>
      <cdr:y>0.37118</cdr:y>
    </cdr:from>
    <cdr:to>
      <cdr:x>0.73333</cdr:x>
      <cdr:y>0.6637</cdr:y>
    </cdr:to>
    <cdr:sp macro="" textlink="">
      <cdr:nvSpPr>
        <cdr:cNvPr id="5" name="TextBox 4">
          <a:extLst xmlns:a="http://schemas.openxmlformats.org/drawingml/2006/main">
            <a:ext uri="{FF2B5EF4-FFF2-40B4-BE49-F238E27FC236}">
              <a16:creationId xmlns:a16="http://schemas.microsoft.com/office/drawing/2014/main" id="{B472EE15-D3EC-FA21-3F15-4146F1544911}"/>
            </a:ext>
          </a:extLst>
        </cdr:cNvPr>
        <cdr:cNvSpPr txBox="1"/>
      </cdr:nvSpPr>
      <cdr:spPr>
        <a:xfrm xmlns:a="http://schemas.openxmlformats.org/drawingml/2006/main">
          <a:off x="9601200" y="2577594"/>
          <a:ext cx="2133600" cy="20313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800" kern="1200" dirty="0"/>
            <a:t>Both linked to Regional Partnership Board schemes – 50 day winter challenge and general RIF schemes</a:t>
          </a:r>
        </a:p>
      </cdr:txBody>
    </cdr:sp>
  </cdr:relSizeAnchor>
  <cdr:relSizeAnchor xmlns:cdr="http://schemas.openxmlformats.org/drawingml/2006/chartDrawing">
    <cdr:from>
      <cdr:x>0.58571</cdr:x>
      <cdr:y>0.66101</cdr:y>
    </cdr:from>
    <cdr:to>
      <cdr:x>0.6381</cdr:x>
      <cdr:y>0.74879</cdr:y>
    </cdr:to>
    <cdr:cxnSp macro="">
      <cdr:nvCxnSpPr>
        <cdr:cNvPr id="7" name="Straight Arrow Connector 6">
          <a:extLst xmlns:a="http://schemas.openxmlformats.org/drawingml/2006/main">
            <a:ext uri="{FF2B5EF4-FFF2-40B4-BE49-F238E27FC236}">
              <a16:creationId xmlns:a16="http://schemas.microsoft.com/office/drawing/2014/main" id="{ABE17589-8A10-81E7-2329-1D897813D1D0}"/>
            </a:ext>
          </a:extLst>
        </cdr:cNvPr>
        <cdr:cNvCxnSpPr/>
      </cdr:nvCxnSpPr>
      <cdr:spPr>
        <a:xfrm xmlns:a="http://schemas.openxmlformats.org/drawingml/2006/main" flipH="1">
          <a:off x="9372600" y="4590246"/>
          <a:ext cx="838200" cy="60960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0.6619</cdr:x>
      <cdr:y>0.66101</cdr:y>
    </cdr:from>
    <cdr:to>
      <cdr:x>0.68095</cdr:x>
      <cdr:y>0.80366</cdr:y>
    </cdr:to>
    <cdr:cxnSp macro="">
      <cdr:nvCxnSpPr>
        <cdr:cNvPr id="9" name="Straight Arrow Connector 8">
          <a:extLst xmlns:a="http://schemas.openxmlformats.org/drawingml/2006/main">
            <a:ext uri="{FF2B5EF4-FFF2-40B4-BE49-F238E27FC236}">
              <a16:creationId xmlns:a16="http://schemas.microsoft.com/office/drawing/2014/main" id="{A53C60F2-386E-C23C-8D11-1459F9F21413}"/>
            </a:ext>
          </a:extLst>
        </cdr:cNvPr>
        <cdr:cNvCxnSpPr/>
      </cdr:nvCxnSpPr>
      <cdr:spPr>
        <a:xfrm xmlns:a="http://schemas.openxmlformats.org/drawingml/2006/main" flipH="1">
          <a:off x="10591800" y="4590246"/>
          <a:ext cx="304800" cy="99060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13/05/2025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13/05/2025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5393658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11</a:t>
            </a:fld>
            <a:endParaRPr lang="pt-BR"/>
          </a:p>
        </p:txBody>
      </p:sp>
    </p:spTree>
    <p:extLst>
      <p:ext uri="{BB962C8B-B14F-4D97-AF65-F5344CB8AC3E}">
        <p14:creationId xmlns:p14="http://schemas.microsoft.com/office/powerpoint/2010/main" val="1818194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12</a:t>
            </a:fld>
            <a:endParaRPr lang="pt-BR"/>
          </a:p>
        </p:txBody>
      </p:sp>
    </p:spTree>
    <p:extLst>
      <p:ext uri="{BB962C8B-B14F-4D97-AF65-F5344CB8AC3E}">
        <p14:creationId xmlns:p14="http://schemas.microsoft.com/office/powerpoint/2010/main" val="3428691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13</a:t>
            </a:fld>
            <a:endParaRPr lang="pt-BR"/>
          </a:p>
        </p:txBody>
      </p:sp>
    </p:spTree>
    <p:extLst>
      <p:ext uri="{BB962C8B-B14F-4D97-AF65-F5344CB8AC3E}">
        <p14:creationId xmlns:p14="http://schemas.microsoft.com/office/powerpoint/2010/main" val="3002632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14</a:t>
            </a:fld>
            <a:endParaRPr lang="pt-BR"/>
          </a:p>
        </p:txBody>
      </p:sp>
    </p:spTree>
    <p:extLst>
      <p:ext uri="{BB962C8B-B14F-4D97-AF65-F5344CB8AC3E}">
        <p14:creationId xmlns:p14="http://schemas.microsoft.com/office/powerpoint/2010/main" val="27204487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15</a:t>
            </a:fld>
            <a:endParaRPr lang="pt-BR"/>
          </a:p>
        </p:txBody>
      </p:sp>
    </p:spTree>
    <p:extLst>
      <p:ext uri="{BB962C8B-B14F-4D97-AF65-F5344CB8AC3E}">
        <p14:creationId xmlns:p14="http://schemas.microsoft.com/office/powerpoint/2010/main" val="29135636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16</a:t>
            </a:fld>
            <a:endParaRPr lang="pt-BR"/>
          </a:p>
        </p:txBody>
      </p:sp>
    </p:spTree>
    <p:extLst>
      <p:ext uri="{BB962C8B-B14F-4D97-AF65-F5344CB8AC3E}">
        <p14:creationId xmlns:p14="http://schemas.microsoft.com/office/powerpoint/2010/main" val="2252060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17</a:t>
            </a:fld>
            <a:endParaRPr lang="pt-BR"/>
          </a:p>
        </p:txBody>
      </p:sp>
    </p:spTree>
    <p:extLst>
      <p:ext uri="{BB962C8B-B14F-4D97-AF65-F5344CB8AC3E}">
        <p14:creationId xmlns:p14="http://schemas.microsoft.com/office/powerpoint/2010/main" val="32943175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18</a:t>
            </a:fld>
            <a:endParaRPr lang="pt-BR"/>
          </a:p>
        </p:txBody>
      </p:sp>
    </p:spTree>
    <p:extLst>
      <p:ext uri="{BB962C8B-B14F-4D97-AF65-F5344CB8AC3E}">
        <p14:creationId xmlns:p14="http://schemas.microsoft.com/office/powerpoint/2010/main" val="5912122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19</a:t>
            </a:fld>
            <a:endParaRPr lang="pt-BR"/>
          </a:p>
        </p:txBody>
      </p:sp>
    </p:spTree>
    <p:extLst>
      <p:ext uri="{BB962C8B-B14F-4D97-AF65-F5344CB8AC3E}">
        <p14:creationId xmlns:p14="http://schemas.microsoft.com/office/powerpoint/2010/main" val="1263515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20</a:t>
            </a:fld>
            <a:endParaRPr lang="pt-BR"/>
          </a:p>
        </p:txBody>
      </p:sp>
    </p:spTree>
    <p:extLst>
      <p:ext uri="{BB962C8B-B14F-4D97-AF65-F5344CB8AC3E}">
        <p14:creationId xmlns:p14="http://schemas.microsoft.com/office/powerpoint/2010/main" val="2164340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3</a:t>
            </a:fld>
            <a:endParaRPr lang="pt-BR"/>
          </a:p>
        </p:txBody>
      </p:sp>
    </p:spTree>
    <p:extLst>
      <p:ext uri="{BB962C8B-B14F-4D97-AF65-F5344CB8AC3E}">
        <p14:creationId xmlns:p14="http://schemas.microsoft.com/office/powerpoint/2010/main" val="2140696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1975555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90200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6</a:t>
            </a:fld>
            <a:endParaRPr lang="pt-BR"/>
          </a:p>
        </p:txBody>
      </p:sp>
    </p:spTree>
    <p:extLst>
      <p:ext uri="{BB962C8B-B14F-4D97-AF65-F5344CB8AC3E}">
        <p14:creationId xmlns:p14="http://schemas.microsoft.com/office/powerpoint/2010/main" val="3918834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7</a:t>
            </a:fld>
            <a:endParaRPr lang="pt-BR"/>
          </a:p>
        </p:txBody>
      </p:sp>
    </p:spTree>
    <p:extLst>
      <p:ext uri="{BB962C8B-B14F-4D97-AF65-F5344CB8AC3E}">
        <p14:creationId xmlns:p14="http://schemas.microsoft.com/office/powerpoint/2010/main" val="1279168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8</a:t>
            </a:fld>
            <a:endParaRPr lang="pt-BR"/>
          </a:p>
        </p:txBody>
      </p:sp>
    </p:spTree>
    <p:extLst>
      <p:ext uri="{BB962C8B-B14F-4D97-AF65-F5344CB8AC3E}">
        <p14:creationId xmlns:p14="http://schemas.microsoft.com/office/powerpoint/2010/main" val="2019689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9</a:t>
            </a:fld>
            <a:endParaRPr lang="pt-BR"/>
          </a:p>
        </p:txBody>
      </p:sp>
    </p:spTree>
    <p:extLst>
      <p:ext uri="{BB962C8B-B14F-4D97-AF65-F5344CB8AC3E}">
        <p14:creationId xmlns:p14="http://schemas.microsoft.com/office/powerpoint/2010/main" val="2241088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10</a:t>
            </a:fld>
            <a:endParaRPr lang="pt-BR"/>
          </a:p>
        </p:txBody>
      </p:sp>
    </p:spTree>
    <p:extLst>
      <p:ext uri="{BB962C8B-B14F-4D97-AF65-F5344CB8AC3E}">
        <p14:creationId xmlns:p14="http://schemas.microsoft.com/office/powerpoint/2010/main" val="25437231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GB"/>
              <a:t>accounts</a:t>
            </a:r>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954663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7.xml"/><Relationship Id="rId1" Type="http://schemas.openxmlformats.org/officeDocument/2006/relationships/slideLayout" Target="../slideLayouts/slideLayout2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8.xml"/><Relationship Id="rId5" Type="http://schemas.openxmlformats.org/officeDocument/2006/relationships/image" Target="../media/image2.png"/><Relationship Id="rId4" Type="http://schemas.openxmlformats.org/officeDocument/2006/relationships/image" Target="../media/image8.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9"/>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0"/>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 id="2147483731" r:id="rId7"/>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26.xml"/><Relationship Id="rId5" Type="http://schemas.openxmlformats.org/officeDocument/2006/relationships/image" Target="../media/image19.emf"/><Relationship Id="rId4" Type="http://schemas.openxmlformats.org/officeDocument/2006/relationships/package" Target="../embeddings/Microsoft_Excel_Worksheet5.xlsx"/></Relationships>
</file>

<file path=ppt/slides/_rels/slide1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0.xml"/><Relationship Id="rId1" Type="http://schemas.openxmlformats.org/officeDocument/2006/relationships/slideLayout" Target="../slideLayouts/slideLayout26.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openxmlformats.org/officeDocument/2006/relationships/notesSlide" Target="../notesSlides/notesSlide11.xml"/><Relationship Id="rId1" Type="http://schemas.openxmlformats.org/officeDocument/2006/relationships/slideLayout" Target="../slideLayouts/slideLayout26.xml"/><Relationship Id="rId4" Type="http://schemas.openxmlformats.org/officeDocument/2006/relationships/image" Target="../media/image21.emf"/></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openxmlformats.org/officeDocument/2006/relationships/notesSlide" Target="../notesSlides/notesSlide12.xml"/><Relationship Id="rId1" Type="http://schemas.openxmlformats.org/officeDocument/2006/relationships/slideLayout" Target="../slideLayouts/slideLayout26.xml"/><Relationship Id="rId4" Type="http://schemas.openxmlformats.org/officeDocument/2006/relationships/image" Target="../media/image22.emf"/></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openxmlformats.org/officeDocument/2006/relationships/notesSlide" Target="../notesSlides/notesSlide14.xml"/><Relationship Id="rId1" Type="http://schemas.openxmlformats.org/officeDocument/2006/relationships/slideLayout" Target="../slideLayouts/slideLayout26.xml"/><Relationship Id="rId4" Type="http://schemas.openxmlformats.org/officeDocument/2006/relationships/image" Target="../media/image23.emf"/></Relationships>
</file>

<file path=ppt/slides/_rels/slide16.xml.rels><?xml version="1.0" encoding="UTF-8" standalone="yes"?>
<Relationships xmlns="http://schemas.openxmlformats.org/package/2006/relationships"><Relationship Id="rId3" Type="http://schemas.microsoft.com/office/2018/10/relationships/comments" Target="../comments/modernComment_162_5D92D2C0.xml"/><Relationship Id="rId2" Type="http://schemas.openxmlformats.org/officeDocument/2006/relationships/notesSlide" Target="../notesSlides/notesSlide15.xml"/><Relationship Id="rId1" Type="http://schemas.openxmlformats.org/officeDocument/2006/relationships/slideLayout" Target="../slideLayouts/slideLayout26.xml"/><Relationship Id="rId5" Type="http://schemas.openxmlformats.org/officeDocument/2006/relationships/image" Target="../media/image24.emf"/><Relationship Id="rId4" Type="http://schemas.openxmlformats.org/officeDocument/2006/relationships/package" Target="../embeddings/Microsoft_Excel_Worksheet9.xlsx"/></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openxmlformats.org/officeDocument/2006/relationships/notesSlide" Target="../notesSlides/notesSlide16.xml"/><Relationship Id="rId1" Type="http://schemas.openxmlformats.org/officeDocument/2006/relationships/slideLayout" Target="../slideLayouts/slideLayout26.xml"/><Relationship Id="rId4" Type="http://schemas.openxmlformats.org/officeDocument/2006/relationships/image" Target="../media/image25.emf"/></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openxmlformats.org/officeDocument/2006/relationships/notesSlide" Target="../notesSlides/notesSlide17.xml"/><Relationship Id="rId1" Type="http://schemas.openxmlformats.org/officeDocument/2006/relationships/slideLayout" Target="../slideLayouts/slideLayout26.xml"/><Relationship Id="rId4" Type="http://schemas.openxmlformats.org/officeDocument/2006/relationships/image" Target="../media/image26.emf"/></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6.xml"/><Relationship Id="rId5" Type="http://schemas.openxmlformats.org/officeDocument/2006/relationships/image" Target="../media/image28.emf"/><Relationship Id="rId4" Type="http://schemas.openxmlformats.org/officeDocument/2006/relationships/package" Target="../embeddings/Microsoft_Excel_Worksheet12.xlsx"/></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26.xml"/><Relationship Id="rId4" Type="http://schemas.openxmlformats.org/officeDocument/2006/relationships/image" Target="../media/image10.emf"/></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3.xml"/><Relationship Id="rId1" Type="http://schemas.openxmlformats.org/officeDocument/2006/relationships/slideLayout" Target="../slideLayouts/slideLayout26.xml"/><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6.xml"/><Relationship Id="rId5" Type="http://schemas.openxmlformats.org/officeDocument/2006/relationships/image" Target="../media/image13.emf"/><Relationship Id="rId4" Type="http://schemas.openxmlformats.org/officeDocument/2006/relationships/package" Target="../embeddings/Microsoft_Excel_Worksheet1.xlsx"/></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image" Target="../media/image16.emf"/><Relationship Id="rId4" Type="http://schemas.openxmlformats.org/officeDocument/2006/relationships/package" Target="../embeddings/Microsoft_Excel_Worksheet2.xlsx"/></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openxmlformats.org/officeDocument/2006/relationships/notesSlide" Target="../notesSlides/notesSlide7.xml"/><Relationship Id="rId1" Type="http://schemas.openxmlformats.org/officeDocument/2006/relationships/slideLayout" Target="../slideLayouts/slideLayout26.xml"/><Relationship Id="rId4" Type="http://schemas.openxmlformats.org/officeDocument/2006/relationships/image" Target="../media/image17.emf"/></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6.xml"/><Relationship Id="rId5" Type="http://schemas.openxmlformats.org/officeDocument/2006/relationships/image" Target="../media/image18.emf"/><Relationship Id="rId4" Type="http://schemas.openxmlformats.org/officeDocument/2006/relationships/package" Target="../embeddings/Microsoft_Excel_Worksheet4.xls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94" y="1"/>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801" dirty="0">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721056" y="563960"/>
            <a:ext cx="4225622" cy="1077119"/>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727715" y="9333275"/>
            <a:ext cx="3690676" cy="1141755"/>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7793813" y="4953165"/>
            <a:ext cx="17063176" cy="13930484"/>
          </a:xfrm>
          <a:prstGeom prst="rect">
            <a:avLst/>
          </a:prstGeom>
        </p:spPr>
      </p:pic>
      <p:sp>
        <p:nvSpPr>
          <p:cNvPr id="3" name="TextBox 2"/>
          <p:cNvSpPr txBox="1"/>
          <p:nvPr/>
        </p:nvSpPr>
        <p:spPr>
          <a:xfrm>
            <a:off x="802140" y="3502758"/>
            <a:ext cx="11917704" cy="2934393"/>
          </a:xfrm>
          <a:prstGeom prst="rect">
            <a:avLst/>
          </a:prstGeom>
          <a:noFill/>
        </p:spPr>
        <p:txBody>
          <a:bodyPr wrap="square" rtlCol="0">
            <a:spAutoFit/>
          </a:bodyPr>
          <a:lstStyle/>
          <a:p>
            <a:r>
              <a:rPr lang="en-GB" sz="4617" dirty="0">
                <a:solidFill>
                  <a:schemeClr val="bg1"/>
                </a:solidFill>
              </a:rPr>
              <a:t>Audit Committee</a:t>
            </a:r>
          </a:p>
          <a:p>
            <a:r>
              <a:rPr lang="en-GB" sz="4617" dirty="0">
                <a:solidFill>
                  <a:schemeClr val="bg1"/>
                </a:solidFill>
              </a:rPr>
              <a:t>21 </a:t>
            </a:r>
            <a:r>
              <a:rPr lang="en-GB" sz="4617">
                <a:solidFill>
                  <a:schemeClr val="bg1"/>
                </a:solidFill>
              </a:rPr>
              <a:t>May 2025</a:t>
            </a:r>
          </a:p>
          <a:p>
            <a:endParaRPr lang="en-GB" sz="4617" dirty="0">
              <a:solidFill>
                <a:schemeClr val="bg1"/>
              </a:solidFill>
            </a:endParaRPr>
          </a:p>
          <a:p>
            <a:r>
              <a:rPr lang="en-GB" sz="4617" dirty="0">
                <a:solidFill>
                  <a:schemeClr val="bg1"/>
                </a:solidFill>
              </a:rPr>
              <a:t>Item 2.6 2024/25 Draft Financial Accounts</a:t>
            </a:r>
          </a:p>
        </p:txBody>
      </p:sp>
      <p:sp>
        <p:nvSpPr>
          <p:cNvPr id="4" name="Footer Placeholder 3"/>
          <p:cNvSpPr>
            <a:spLocks noGrp="1"/>
          </p:cNvSpPr>
          <p:nvPr>
            <p:ph type="ftr" sz="quarter" idx="5"/>
          </p:nvPr>
        </p:nvSpPr>
        <p:spPr/>
        <p:txBody>
          <a:bodyPr/>
          <a:lstStyle/>
          <a:p>
            <a:r>
              <a:rPr lang="en-GB"/>
              <a:t>accounts</a:t>
            </a:r>
            <a:endParaRPr lang="en-GB" dirty="0"/>
          </a:p>
        </p:txBody>
      </p:sp>
    </p:spTree>
    <p:extLst>
      <p:ext uri="{BB962C8B-B14F-4D97-AF65-F5344CB8AC3E}">
        <p14:creationId xmlns:p14="http://schemas.microsoft.com/office/powerpoint/2010/main" val="3725283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1112"/>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594644" y="755311"/>
            <a:ext cx="17409186" cy="762001"/>
          </a:xfrm>
        </p:spPr>
        <p:txBody>
          <a:bodyPr/>
          <a:lstStyle/>
          <a:p>
            <a:r>
              <a:rPr lang="pt-BR" sz="3200" dirty="0">
                <a:solidFill>
                  <a:srgbClr val="1F355E"/>
                </a:solidFill>
                <a:latin typeface="Arial Black" panose="020B0A04020102020204" pitchFamily="34" charset="0"/>
                <a:cs typeface="+mn-cs"/>
              </a:rPr>
              <a:t>Note 3.1 - Expenditure on Primary Healthcare Services (£000) (Page 29)</a:t>
            </a:r>
          </a:p>
        </p:txBody>
      </p:sp>
      <p:sp>
        <p:nvSpPr>
          <p:cNvPr id="4" name="TextBox 3"/>
          <p:cNvSpPr txBox="1"/>
          <p:nvPr/>
        </p:nvSpPr>
        <p:spPr>
          <a:xfrm>
            <a:off x="18553828" y="10670579"/>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10</a:t>
            </a:r>
          </a:p>
        </p:txBody>
      </p:sp>
      <p:graphicFrame>
        <p:nvGraphicFramePr>
          <p:cNvPr id="9" name="Chart 8">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562498814"/>
              </p:ext>
            </p:extLst>
          </p:nvPr>
        </p:nvGraphicFramePr>
        <p:xfrm>
          <a:off x="1518444" y="1517311"/>
          <a:ext cx="16002000" cy="68043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Object 10">
            <a:extLst>
              <a:ext uri="{FF2B5EF4-FFF2-40B4-BE49-F238E27FC236}">
                <a16:creationId xmlns:a16="http://schemas.microsoft.com/office/drawing/2014/main" id="{BF36B827-E616-1448-C961-9310209CB190}"/>
              </a:ext>
            </a:extLst>
          </p:cNvPr>
          <p:cNvGraphicFramePr>
            <a:graphicFrameLocks noChangeAspect="1"/>
          </p:cNvGraphicFramePr>
          <p:nvPr>
            <p:extLst>
              <p:ext uri="{D42A27DB-BD31-4B8C-83A1-F6EECF244321}">
                <p14:modId xmlns:p14="http://schemas.microsoft.com/office/powerpoint/2010/main" val="4031795946"/>
              </p:ext>
            </p:extLst>
          </p:nvPr>
        </p:nvGraphicFramePr>
        <p:xfrm>
          <a:off x="4475254" y="8434015"/>
          <a:ext cx="13019647" cy="2455843"/>
        </p:xfrm>
        <a:graphic>
          <a:graphicData uri="http://schemas.openxmlformats.org/presentationml/2006/ole">
            <mc:AlternateContent xmlns:mc="http://schemas.openxmlformats.org/markup-compatibility/2006">
              <mc:Choice xmlns:v="urn:schemas-microsoft-com:vml" Requires="v">
                <p:oleObj name="Worksheet" r:id="rId4" imgW="8086601" imgH="1076178" progId="Excel.Sheet.12">
                  <p:embed/>
                </p:oleObj>
              </mc:Choice>
              <mc:Fallback>
                <p:oleObj name="Worksheet" r:id="rId4" imgW="8086601" imgH="1076178" progId="Excel.Sheet.12">
                  <p:embed/>
                  <p:pic>
                    <p:nvPicPr>
                      <p:cNvPr id="11" name="Object 10">
                        <a:extLst>
                          <a:ext uri="{FF2B5EF4-FFF2-40B4-BE49-F238E27FC236}">
                            <a16:creationId xmlns:a16="http://schemas.microsoft.com/office/drawing/2014/main" id="{BF36B827-E616-1448-C961-9310209CB190}"/>
                          </a:ext>
                        </a:extLst>
                      </p:cNvPr>
                      <p:cNvPicPr/>
                      <p:nvPr/>
                    </p:nvPicPr>
                    <p:blipFill>
                      <a:blip r:embed="rId5"/>
                      <a:stretch>
                        <a:fillRect/>
                      </a:stretch>
                    </p:blipFill>
                    <p:spPr>
                      <a:xfrm>
                        <a:off x="4475254" y="8434015"/>
                        <a:ext cx="13019647" cy="245584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C487F9F7-669D-2CC5-6400-C3D30809FAD7}"/>
              </a:ext>
            </a:extLst>
          </p:cNvPr>
          <p:cNvSpPr txBox="1"/>
          <p:nvPr/>
        </p:nvSpPr>
        <p:spPr>
          <a:xfrm>
            <a:off x="4795044" y="2404387"/>
            <a:ext cx="3200400" cy="1200329"/>
          </a:xfrm>
          <a:prstGeom prst="rect">
            <a:avLst/>
          </a:prstGeom>
          <a:noFill/>
        </p:spPr>
        <p:txBody>
          <a:bodyPr wrap="square" rtlCol="0">
            <a:spAutoFit/>
          </a:bodyPr>
          <a:lstStyle/>
          <a:p>
            <a:r>
              <a:rPr lang="en-GB" dirty="0"/>
              <a:t>GMS increased by £6.5m due to an uplift in contractual rates and a one off practice stabilisation payment £2.8m</a:t>
            </a:r>
          </a:p>
        </p:txBody>
      </p:sp>
      <p:cxnSp>
        <p:nvCxnSpPr>
          <p:cNvPr id="14" name="Straight Arrow Connector 13">
            <a:extLst>
              <a:ext uri="{FF2B5EF4-FFF2-40B4-BE49-F238E27FC236}">
                <a16:creationId xmlns:a16="http://schemas.microsoft.com/office/drawing/2014/main" id="{FEF2D64D-E05E-3F3D-67C8-214D3618172B}"/>
              </a:ext>
            </a:extLst>
          </p:cNvPr>
          <p:cNvCxnSpPr/>
          <p:nvPr/>
        </p:nvCxnSpPr>
        <p:spPr>
          <a:xfrm flipH="1">
            <a:off x="3728244" y="2606675"/>
            <a:ext cx="990600" cy="685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4514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0"/>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348251" y="683428"/>
            <a:ext cx="17409186" cy="762001"/>
          </a:xfrm>
        </p:spPr>
        <p:txBody>
          <a:bodyPr/>
          <a:lstStyle/>
          <a:p>
            <a:r>
              <a:rPr lang="pt-BR" sz="3200" dirty="0">
                <a:solidFill>
                  <a:srgbClr val="1F355E"/>
                </a:solidFill>
                <a:latin typeface="Arial Black" panose="020B0A04020102020204" pitchFamily="34" charset="0"/>
                <a:cs typeface="+mn-cs"/>
              </a:rPr>
              <a:t>Note 3.2 Expenditure on Healthcare from Other Providers(£000) (page 29)</a:t>
            </a:r>
          </a:p>
        </p:txBody>
      </p:sp>
      <p:sp>
        <p:nvSpPr>
          <p:cNvPr id="4" name="TextBox 3"/>
          <p:cNvSpPr txBox="1"/>
          <p:nvPr/>
        </p:nvSpPr>
        <p:spPr>
          <a:xfrm>
            <a:off x="18610240"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11</a:t>
            </a:r>
          </a:p>
        </p:txBody>
      </p:sp>
      <p:pic>
        <p:nvPicPr>
          <p:cNvPr id="9" name="Picture 8">
            <a:extLst>
              <a:ext uri="{FF2B5EF4-FFF2-40B4-BE49-F238E27FC236}">
                <a16:creationId xmlns:a16="http://schemas.microsoft.com/office/drawing/2014/main" id="{6255EA36-76A4-9839-4E17-C75C6D72464B}"/>
              </a:ext>
            </a:extLst>
          </p:cNvPr>
          <p:cNvPicPr>
            <a:picLocks noChangeAspect="1"/>
          </p:cNvPicPr>
          <p:nvPr/>
        </p:nvPicPr>
        <p:blipFill>
          <a:blip r:embed="rId3"/>
          <a:stretch>
            <a:fillRect/>
          </a:stretch>
        </p:blipFill>
        <p:spPr>
          <a:xfrm>
            <a:off x="4261644" y="8632357"/>
            <a:ext cx="14348596" cy="1543812"/>
          </a:xfrm>
          <a:prstGeom prst="rect">
            <a:avLst/>
          </a:prstGeom>
        </p:spPr>
      </p:pic>
      <p:graphicFrame>
        <p:nvGraphicFramePr>
          <p:cNvPr id="7" name="Chart 6">
            <a:extLst>
              <a:ext uri="{FF2B5EF4-FFF2-40B4-BE49-F238E27FC236}">
                <a16:creationId xmlns:a16="http://schemas.microsoft.com/office/drawing/2014/main" id="{00000000-0008-0000-0200-000002000000}"/>
              </a:ext>
            </a:extLst>
          </p:cNvPr>
          <p:cNvGraphicFramePr>
            <a:graphicFrameLocks/>
          </p:cNvGraphicFramePr>
          <p:nvPr>
            <p:extLst>
              <p:ext uri="{D42A27DB-BD31-4B8C-83A1-F6EECF244321}">
                <p14:modId xmlns:p14="http://schemas.microsoft.com/office/powerpoint/2010/main" val="3877987092"/>
              </p:ext>
            </p:extLst>
          </p:nvPr>
        </p:nvGraphicFramePr>
        <p:xfrm>
          <a:off x="2432844" y="1445429"/>
          <a:ext cx="16002000" cy="6944315"/>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a:extLst>
              <a:ext uri="{FF2B5EF4-FFF2-40B4-BE49-F238E27FC236}">
                <a16:creationId xmlns:a16="http://schemas.microsoft.com/office/drawing/2014/main" id="{DCDDC742-97BF-9576-9458-D3CA05FA20E1}"/>
              </a:ext>
            </a:extLst>
          </p:cNvPr>
          <p:cNvSpPr txBox="1"/>
          <p:nvPr/>
        </p:nvSpPr>
        <p:spPr>
          <a:xfrm>
            <a:off x="7614444" y="2225675"/>
            <a:ext cx="1828800" cy="2031325"/>
          </a:xfrm>
          <a:prstGeom prst="rect">
            <a:avLst/>
          </a:prstGeom>
          <a:noFill/>
        </p:spPr>
        <p:txBody>
          <a:bodyPr wrap="square" rtlCol="0">
            <a:spAutoFit/>
          </a:bodyPr>
          <a:lstStyle/>
          <a:p>
            <a:r>
              <a:rPr lang="en-GB" dirty="0"/>
              <a:t>Inflationary uplifts, pay award costs, agreed changes linked to JCC Annual Plan</a:t>
            </a:r>
          </a:p>
          <a:p>
            <a:r>
              <a:rPr lang="en-GB" dirty="0"/>
              <a:t> </a:t>
            </a:r>
          </a:p>
        </p:txBody>
      </p:sp>
      <p:cxnSp>
        <p:nvCxnSpPr>
          <p:cNvPr id="12" name="Straight Arrow Connector 11">
            <a:extLst>
              <a:ext uri="{FF2B5EF4-FFF2-40B4-BE49-F238E27FC236}">
                <a16:creationId xmlns:a16="http://schemas.microsoft.com/office/drawing/2014/main" id="{5CFC99F5-868F-A593-C706-50C274A728D9}"/>
              </a:ext>
            </a:extLst>
          </p:cNvPr>
          <p:cNvCxnSpPr/>
          <p:nvPr/>
        </p:nvCxnSpPr>
        <p:spPr>
          <a:xfrm flipV="1">
            <a:off x="8986044" y="1768475"/>
            <a:ext cx="609600"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4594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636714" y="725607"/>
            <a:ext cx="17409186" cy="762001"/>
          </a:xfrm>
        </p:spPr>
        <p:txBody>
          <a:bodyPr/>
          <a:lstStyle/>
          <a:p>
            <a:r>
              <a:rPr lang="pt-BR" sz="2800" dirty="0">
                <a:solidFill>
                  <a:srgbClr val="1F355E"/>
                </a:solidFill>
                <a:latin typeface="Arial Black" panose="020B0A04020102020204" pitchFamily="34" charset="0"/>
                <a:cs typeface="+mn-cs"/>
              </a:rPr>
              <a:t>Note 3.3 Expenditure on Hospital &amp; Community Health Services(£000) (page 30)</a:t>
            </a:r>
          </a:p>
        </p:txBody>
      </p:sp>
      <p:sp>
        <p:nvSpPr>
          <p:cNvPr id="4" name="TextBox 3"/>
          <p:cNvSpPr txBox="1"/>
          <p:nvPr/>
        </p:nvSpPr>
        <p:spPr>
          <a:xfrm>
            <a:off x="18447147" y="1052331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12</a:t>
            </a:r>
          </a:p>
        </p:txBody>
      </p:sp>
      <p:sp>
        <p:nvSpPr>
          <p:cNvPr id="10" name="TextBox 9"/>
          <p:cNvSpPr txBox="1"/>
          <p:nvPr/>
        </p:nvSpPr>
        <p:spPr>
          <a:xfrm>
            <a:off x="10345277" y="1203600"/>
            <a:ext cx="9159560" cy="1754326"/>
          </a:xfrm>
          <a:prstGeom prst="rect">
            <a:avLst/>
          </a:prstGeom>
          <a:solidFill>
            <a:schemeClr val="accent4">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Staff Costs</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Total increase £51.3m over 2023/24 for all staff including Single Lead Employer (SLE) partly offset by a reduction in variable pay. Bulk of the movement is due to the pay award for 2024/25 comprising 5% Agenda for Change and 6% for Medical and Dental staff. In addition, there were Increased employers pension costs of £25m due to increase in rate payable to 23.7% from 20.6% during the year.</a:t>
            </a:r>
          </a:p>
        </p:txBody>
      </p:sp>
      <p:sp>
        <p:nvSpPr>
          <p:cNvPr id="12" name="TextBox 11"/>
          <p:cNvSpPr txBox="1"/>
          <p:nvPr/>
        </p:nvSpPr>
        <p:spPr>
          <a:xfrm>
            <a:off x="10318155" y="3070084"/>
            <a:ext cx="9186681" cy="923330"/>
          </a:xfrm>
          <a:prstGeom prst="rect">
            <a:avLst/>
          </a:prstGeom>
          <a:solidFill>
            <a:schemeClr val="accent2">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Clinical Services &amp; Supplies</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Increase is due to drug costs, inflation and other clinical supplies growth, including areas such as Blood Products and Haematology.</a:t>
            </a:r>
            <a:endParaRPr kumimoji="0" lang="en-GB"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3" name="TextBox 12"/>
          <p:cNvSpPr txBox="1"/>
          <p:nvPr/>
        </p:nvSpPr>
        <p:spPr>
          <a:xfrm>
            <a:off x="10318845" y="4149916"/>
            <a:ext cx="9186681" cy="923330"/>
          </a:xfrm>
          <a:prstGeom prst="rect">
            <a:avLst/>
          </a:prstGeom>
          <a:solidFill>
            <a:schemeClr val="accent6">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General Services &amp; Supplies</a:t>
            </a:r>
          </a:p>
          <a:p>
            <a:pPr lvl="0" defTabSz="914400" eaLnBrk="0" fontAlgn="base" hangingPunct="0">
              <a:spcBef>
                <a:spcPct val="0"/>
              </a:spcBef>
              <a:spcAft>
                <a:spcPct val="0"/>
              </a:spcAft>
              <a:defRPr/>
            </a:pPr>
            <a:r>
              <a:rPr lang="en-GB" noProof="0" dirty="0">
                <a:solidFill>
                  <a:srgbClr val="000000"/>
                </a:solidFill>
                <a:latin typeface="Arial" panose="020B0604020202020204" pitchFamily="34" charset="0"/>
                <a:cs typeface="Arial" panose="020B0604020202020204" pitchFamily="34" charset="0"/>
              </a:rPr>
              <a:t>Increase is due to the continuing high costs of provisions (food/ingredients) and other general supplies.</a:t>
            </a:r>
            <a:endParaRPr kumimoji="0" lang="en-GB"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5" name="TextBox 14"/>
          <p:cNvSpPr txBox="1"/>
          <p:nvPr/>
        </p:nvSpPr>
        <p:spPr>
          <a:xfrm>
            <a:off x="10307602" y="5160657"/>
            <a:ext cx="9186681" cy="923330"/>
          </a:xfrm>
          <a:prstGeom prst="rect">
            <a:avLst/>
          </a:prstGeom>
          <a:solidFill>
            <a:schemeClr val="accent4">
              <a:lumMod val="40000"/>
              <a:lumOff val="60000"/>
            </a:schemeClr>
          </a:solidFill>
        </p:spPr>
        <p:txBody>
          <a:bodyPr wrap="square" rtlCol="0">
            <a:spAutoFit/>
          </a:bodyPr>
          <a:lstStyle/>
          <a:p>
            <a:r>
              <a:rPr lang="en-GB" b="1" dirty="0">
                <a:latin typeface="Arial" panose="020B0604020202020204" pitchFamily="34" charset="0"/>
                <a:cs typeface="Arial" panose="020B0604020202020204" pitchFamily="34" charset="0"/>
              </a:rPr>
              <a:t>Establishment </a:t>
            </a:r>
          </a:p>
          <a:p>
            <a:r>
              <a:rPr lang="en-GB" dirty="0">
                <a:latin typeface="Arial" panose="020B0604020202020204" pitchFamily="34" charset="0"/>
                <a:cs typeface="Arial" panose="020B0604020202020204" pitchFamily="34" charset="0"/>
              </a:rPr>
              <a:t>Due to increases in legal fees and smaller changes across a number of lines e.g. data lines and training</a:t>
            </a:r>
          </a:p>
        </p:txBody>
      </p:sp>
      <p:sp>
        <p:nvSpPr>
          <p:cNvPr id="16" name="TextBox 15"/>
          <p:cNvSpPr txBox="1"/>
          <p:nvPr/>
        </p:nvSpPr>
        <p:spPr>
          <a:xfrm>
            <a:off x="10338000" y="6188520"/>
            <a:ext cx="9166836" cy="923330"/>
          </a:xfrm>
          <a:prstGeom prst="rect">
            <a:avLst/>
          </a:prstGeom>
          <a:solidFill>
            <a:srgbClr val="F1D2FE"/>
          </a:solidFill>
        </p:spPr>
        <p:txBody>
          <a:bodyPr wrap="square" rtlCol="0">
            <a:spAutoFit/>
          </a:bodyPr>
          <a:lstStyle/>
          <a:p>
            <a:r>
              <a:rPr lang="en-GB" b="1" dirty="0">
                <a:latin typeface="Arial" panose="020B0604020202020204" pitchFamily="34" charset="0"/>
                <a:cs typeface="Arial" panose="020B0604020202020204" pitchFamily="34" charset="0"/>
              </a:rPr>
              <a:t>Premises costs </a:t>
            </a:r>
          </a:p>
          <a:p>
            <a:r>
              <a:rPr lang="en-GB" dirty="0">
                <a:latin typeface="Arial" panose="020B0604020202020204" pitchFamily="34" charset="0"/>
                <a:cs typeface="Arial" panose="020B0604020202020204" pitchFamily="34" charset="0"/>
              </a:rPr>
              <a:t>The Health Board has increases in rates, refuse and digital (non capital) offset by </a:t>
            </a:r>
          </a:p>
          <a:p>
            <a:r>
              <a:rPr lang="en-GB" dirty="0">
                <a:latin typeface="Arial" panose="020B0604020202020204" pitchFamily="34" charset="0"/>
                <a:cs typeface="Arial" panose="020B0604020202020204" pitchFamily="34" charset="0"/>
              </a:rPr>
              <a:t>a significant reduction in energy costs during the year. </a:t>
            </a:r>
            <a:endParaRPr lang="en-GB" sz="900" dirty="0"/>
          </a:p>
        </p:txBody>
      </p:sp>
      <p:sp>
        <p:nvSpPr>
          <p:cNvPr id="17" name="TextBox 16"/>
          <p:cNvSpPr txBox="1"/>
          <p:nvPr/>
        </p:nvSpPr>
        <p:spPr>
          <a:xfrm>
            <a:off x="10335751" y="7142213"/>
            <a:ext cx="9186681" cy="1200329"/>
          </a:xfrm>
          <a:prstGeom prst="rect">
            <a:avLst/>
          </a:prstGeom>
          <a:solidFill>
            <a:schemeClr val="accent1">
              <a:lumMod val="20000"/>
              <a:lumOff val="80000"/>
            </a:schemeClr>
          </a:solidFill>
        </p:spPr>
        <p:txBody>
          <a:bodyPr wrap="square" rtlCol="0">
            <a:spAutoFit/>
          </a:bodyPr>
          <a:lstStyle/>
          <a:p>
            <a:r>
              <a:rPr lang="en-GB" b="1" dirty="0">
                <a:latin typeface="Arial" panose="020B0604020202020204" pitchFamily="34" charset="0"/>
                <a:cs typeface="Arial" panose="020B0604020202020204" pitchFamily="34" charset="0"/>
              </a:rPr>
              <a:t>Losses, Special payments &amp; irrecoverable debts</a:t>
            </a:r>
          </a:p>
          <a:p>
            <a:r>
              <a:rPr lang="en-GB" dirty="0">
                <a:latin typeface="Arial" panose="020B0604020202020204" pitchFamily="34" charset="0"/>
                <a:cs typeface="Arial" panose="020B0604020202020204" pitchFamily="34" charset="0"/>
              </a:rPr>
              <a:t>This is the net charge to I&amp;E comprising of the movement in the future provision for loss payments less amount due from Welsh Risk pool. Fluctuates annually depending on timing of settlement. </a:t>
            </a:r>
          </a:p>
        </p:txBody>
      </p:sp>
      <p:sp>
        <p:nvSpPr>
          <p:cNvPr id="19" name="TextBox 18"/>
          <p:cNvSpPr txBox="1"/>
          <p:nvPr/>
        </p:nvSpPr>
        <p:spPr>
          <a:xfrm>
            <a:off x="10357324" y="8429953"/>
            <a:ext cx="9186681" cy="646331"/>
          </a:xfrm>
          <a:prstGeom prst="rect">
            <a:avLst/>
          </a:prstGeom>
          <a:solidFill>
            <a:schemeClr val="bg1">
              <a:lumMod val="85000"/>
            </a:schemeClr>
          </a:solidFill>
        </p:spPr>
        <p:txBody>
          <a:bodyPr wrap="square" rtlCol="0">
            <a:spAutoFit/>
          </a:bodyPr>
          <a:lstStyle/>
          <a:p>
            <a:r>
              <a:rPr lang="en-GB" b="1" dirty="0">
                <a:latin typeface="Arial" panose="020B0604020202020204" pitchFamily="34" charset="0"/>
                <a:cs typeface="Arial" panose="020B0604020202020204" pitchFamily="34" charset="0"/>
              </a:rPr>
              <a:t>Research &amp; Development</a:t>
            </a:r>
          </a:p>
          <a:p>
            <a:r>
              <a:rPr lang="en-GB" dirty="0">
                <a:latin typeface="Arial" panose="020B0604020202020204" pitchFamily="34" charset="0"/>
                <a:cs typeface="Arial" panose="020B0604020202020204" pitchFamily="34" charset="0"/>
              </a:rPr>
              <a:t>Decreased expenditure is offset by decreased income as reflected on note 4. </a:t>
            </a:r>
          </a:p>
        </p:txBody>
      </p:sp>
      <p:graphicFrame>
        <p:nvGraphicFramePr>
          <p:cNvPr id="6" name="Object 5">
            <a:extLst>
              <a:ext uri="{FF2B5EF4-FFF2-40B4-BE49-F238E27FC236}">
                <a16:creationId xmlns:a16="http://schemas.microsoft.com/office/drawing/2014/main" id="{A92F5C7D-9575-58AD-A366-134FDB29424B}"/>
              </a:ext>
            </a:extLst>
          </p:cNvPr>
          <p:cNvGraphicFramePr>
            <a:graphicFrameLocks noChangeAspect="1"/>
          </p:cNvGraphicFramePr>
          <p:nvPr>
            <p:extLst>
              <p:ext uri="{D42A27DB-BD31-4B8C-83A1-F6EECF244321}">
                <p14:modId xmlns:p14="http://schemas.microsoft.com/office/powerpoint/2010/main" val="3776270819"/>
              </p:ext>
            </p:extLst>
          </p:nvPr>
        </p:nvGraphicFramePr>
        <p:xfrm>
          <a:off x="1151452" y="1222492"/>
          <a:ext cx="8901392" cy="8089783"/>
        </p:xfrm>
        <a:graphic>
          <a:graphicData uri="http://schemas.openxmlformats.org/presentationml/2006/ole">
            <mc:AlternateContent xmlns:mc="http://schemas.openxmlformats.org/markup-compatibility/2006">
              <mc:Choice xmlns:v="urn:schemas-microsoft-com:vml" Requires="v">
                <p:oleObj name="Worksheet" r:id="rId3" imgW="4924466" imgH="4524482" progId="Excel.Sheet.12">
                  <p:embed/>
                </p:oleObj>
              </mc:Choice>
              <mc:Fallback>
                <p:oleObj name="Worksheet" r:id="rId3" imgW="4924466" imgH="4524482" progId="Excel.Sheet.12">
                  <p:embed/>
                  <p:pic>
                    <p:nvPicPr>
                      <p:cNvPr id="6" name="Object 5">
                        <a:extLst>
                          <a:ext uri="{FF2B5EF4-FFF2-40B4-BE49-F238E27FC236}">
                            <a16:creationId xmlns:a16="http://schemas.microsoft.com/office/drawing/2014/main" id="{A92F5C7D-9575-58AD-A366-134FDB29424B}"/>
                          </a:ext>
                        </a:extLst>
                      </p:cNvPr>
                      <p:cNvPicPr/>
                      <p:nvPr/>
                    </p:nvPicPr>
                    <p:blipFill>
                      <a:blip r:embed="rId4"/>
                      <a:stretch>
                        <a:fillRect/>
                      </a:stretch>
                    </p:blipFill>
                    <p:spPr>
                      <a:xfrm>
                        <a:off x="1151452" y="1222492"/>
                        <a:ext cx="8901392" cy="8089783"/>
                      </a:xfrm>
                      <a:prstGeom prst="rect">
                        <a:avLst/>
                      </a:prstGeom>
                    </p:spPr>
                  </p:pic>
                </p:oleObj>
              </mc:Fallback>
            </mc:AlternateContent>
          </a:graphicData>
        </a:graphic>
      </p:graphicFrame>
    </p:spTree>
    <p:extLst>
      <p:ext uri="{BB962C8B-B14F-4D97-AF65-F5344CB8AC3E}">
        <p14:creationId xmlns:p14="http://schemas.microsoft.com/office/powerpoint/2010/main" val="3301614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899444" y="727288"/>
            <a:ext cx="17409186" cy="762001"/>
          </a:xfrm>
        </p:spPr>
        <p:txBody>
          <a:bodyPr/>
          <a:lstStyle/>
          <a:p>
            <a:pPr algn="ctr"/>
            <a:r>
              <a:rPr lang="pt-BR" sz="2800" dirty="0">
                <a:solidFill>
                  <a:srgbClr val="1F355E"/>
                </a:solidFill>
                <a:latin typeface="Arial Black" panose="020B0A04020102020204" pitchFamily="34" charset="0"/>
                <a:cs typeface="+mn-cs"/>
              </a:rPr>
              <a:t>Note 4 Miscellaneous Income (£000) (page 31)</a:t>
            </a:r>
          </a:p>
        </p:txBody>
      </p:sp>
      <p:sp>
        <p:nvSpPr>
          <p:cNvPr id="4" name="TextBox 3"/>
          <p:cNvSpPr txBox="1"/>
          <p:nvPr/>
        </p:nvSpPr>
        <p:spPr>
          <a:xfrm>
            <a:off x="18521420" y="10430759"/>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13</a:t>
            </a:r>
          </a:p>
        </p:txBody>
      </p:sp>
      <p:sp>
        <p:nvSpPr>
          <p:cNvPr id="20" name="TextBox 19"/>
          <p:cNvSpPr txBox="1"/>
          <p:nvPr/>
        </p:nvSpPr>
        <p:spPr>
          <a:xfrm>
            <a:off x="10339312" y="1703699"/>
            <a:ext cx="9185887" cy="923330"/>
          </a:xfrm>
          <a:prstGeom prst="rect">
            <a:avLst/>
          </a:prstGeom>
          <a:solidFill>
            <a:schemeClr val="accent4">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kern="0" dirty="0">
                <a:solidFill>
                  <a:prstClr val="black"/>
                </a:solidFill>
                <a:latin typeface="Arial" panose="020B0604020202020204" pitchFamily="34" charset="0"/>
                <a:cs typeface="Arial" panose="020B0604020202020204" pitchFamily="34" charset="0"/>
              </a:rPr>
              <a:t>NWJCC</a:t>
            </a:r>
            <a:endParaRPr kumimoji="0" lang="en-GB" b="1" i="0" u="non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lvl="0" defTabSz="914400" eaLnBrk="0" fontAlgn="base" hangingPunct="0">
              <a:spcBef>
                <a:spcPct val="0"/>
              </a:spcBef>
              <a:spcAft>
                <a:spcPct val="0"/>
              </a:spcAft>
              <a:defRPr/>
            </a:pPr>
            <a:r>
              <a:rPr lang="en-GB" kern="0" noProof="0" dirty="0">
                <a:solidFill>
                  <a:prstClr val="black"/>
                </a:solidFill>
                <a:latin typeface="Arial" panose="020B0604020202020204" pitchFamily="34" charset="0"/>
                <a:cs typeface="Arial" panose="020B0604020202020204" pitchFamily="34" charset="0"/>
              </a:rPr>
              <a:t>As a provider of </a:t>
            </a:r>
            <a:r>
              <a:rPr lang="en-GB" kern="0" dirty="0">
                <a:solidFill>
                  <a:prstClr val="black"/>
                </a:solidFill>
                <a:latin typeface="Arial" panose="020B0604020202020204" pitchFamily="34" charset="0"/>
                <a:cs typeface="Arial" panose="020B0604020202020204" pitchFamily="34" charset="0"/>
              </a:rPr>
              <a:t>JCC</a:t>
            </a:r>
            <a:r>
              <a:rPr lang="en-GB" kern="0" noProof="0" dirty="0">
                <a:solidFill>
                  <a:prstClr val="black"/>
                </a:solidFill>
                <a:latin typeface="Arial" panose="020B0604020202020204" pitchFamily="34" charset="0"/>
                <a:cs typeface="Arial" panose="020B0604020202020204" pitchFamily="34" charset="0"/>
              </a:rPr>
              <a:t> services there were increases in income linked to inflation and national pay award</a:t>
            </a:r>
            <a:endParaRPr kumimoji="0" lang="en-GB" i="0" u="non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1" name="TextBox 20"/>
          <p:cNvSpPr txBox="1"/>
          <p:nvPr/>
        </p:nvSpPr>
        <p:spPr>
          <a:xfrm>
            <a:off x="10329737" y="2876856"/>
            <a:ext cx="9185887" cy="646331"/>
          </a:xfrm>
          <a:prstGeom prst="rect">
            <a:avLst/>
          </a:prstGeom>
          <a:solidFill>
            <a:schemeClr val="accent2">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Welsh Special Health Authorities</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Increased income for junior doctors, EPU, SIFT</a:t>
            </a:r>
          </a:p>
        </p:txBody>
      </p:sp>
      <p:sp>
        <p:nvSpPr>
          <p:cNvPr id="22" name="TextBox 21"/>
          <p:cNvSpPr txBox="1"/>
          <p:nvPr/>
        </p:nvSpPr>
        <p:spPr>
          <a:xfrm>
            <a:off x="10320759" y="4799223"/>
            <a:ext cx="9186681" cy="646331"/>
          </a:xfrm>
          <a:prstGeom prst="rect">
            <a:avLst/>
          </a:prstGeom>
          <a:solidFill>
            <a:schemeClr val="accent6">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kumimoji="0" lang="en-GB"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Welsh Government</a:t>
            </a:r>
          </a:p>
          <a:p>
            <a:pPr lvl="0" defTabSz="914400" eaLnBrk="0" fontAlgn="base" hangingPunct="0">
              <a:spcBef>
                <a:spcPct val="0"/>
              </a:spcBef>
              <a:spcAft>
                <a:spcPct val="0"/>
              </a:spcAft>
              <a:defRPr/>
            </a:pPr>
            <a:r>
              <a:rPr kumimoji="0" lang="en-GB"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Increased Housing with Care grant income in 24-25</a:t>
            </a:r>
          </a:p>
        </p:txBody>
      </p:sp>
      <p:sp>
        <p:nvSpPr>
          <p:cNvPr id="23" name="TextBox 22"/>
          <p:cNvSpPr txBox="1"/>
          <p:nvPr/>
        </p:nvSpPr>
        <p:spPr>
          <a:xfrm>
            <a:off x="10320758" y="5540631"/>
            <a:ext cx="9186681" cy="646331"/>
          </a:xfrm>
          <a:prstGeom prst="rect">
            <a:avLst/>
          </a:prstGeom>
          <a:solidFill>
            <a:schemeClr val="accent4">
              <a:lumMod val="40000"/>
              <a:lumOff val="60000"/>
            </a:schemeClr>
          </a:solidFill>
        </p:spPr>
        <p:txBody>
          <a:bodyPr wrap="square" rtlCol="0">
            <a:spAutoFit/>
          </a:bodyPr>
          <a:lstStyle/>
          <a:p>
            <a:r>
              <a:rPr lang="en-GB" b="1" dirty="0">
                <a:latin typeface="Arial" panose="020B0604020202020204" pitchFamily="34" charset="0"/>
                <a:cs typeface="Arial" panose="020B0604020202020204" pitchFamily="34" charset="0"/>
              </a:rPr>
              <a:t>Education, training and research</a:t>
            </a:r>
          </a:p>
          <a:p>
            <a:r>
              <a:rPr lang="en-GB" dirty="0">
                <a:latin typeface="Arial" panose="020B0604020202020204" pitchFamily="34" charset="0"/>
                <a:cs typeface="Arial" panose="020B0604020202020204" pitchFamily="34" charset="0"/>
              </a:rPr>
              <a:t>Decrease in income due to R&amp;D – linked to decreased expenditure on note 3.3</a:t>
            </a:r>
          </a:p>
        </p:txBody>
      </p:sp>
      <p:sp>
        <p:nvSpPr>
          <p:cNvPr id="24" name="TextBox 23"/>
          <p:cNvSpPr txBox="1"/>
          <p:nvPr/>
        </p:nvSpPr>
        <p:spPr>
          <a:xfrm>
            <a:off x="10320758" y="6309026"/>
            <a:ext cx="9166836" cy="923330"/>
          </a:xfrm>
          <a:prstGeom prst="rect">
            <a:avLst/>
          </a:prstGeom>
          <a:solidFill>
            <a:srgbClr val="F1D2FE"/>
          </a:solidFill>
        </p:spPr>
        <p:txBody>
          <a:bodyPr wrap="square" rtlCol="0">
            <a:spAutoFit/>
          </a:bodyPr>
          <a:lstStyle/>
          <a:p>
            <a:r>
              <a:rPr lang="en-GB" b="1" dirty="0">
                <a:latin typeface="Arial" panose="020B0604020202020204" pitchFamily="34" charset="0"/>
                <a:cs typeface="Arial" panose="020B0604020202020204" pitchFamily="34" charset="0"/>
              </a:rPr>
              <a:t>Other income</a:t>
            </a:r>
          </a:p>
          <a:p>
            <a:r>
              <a:rPr lang="en-GB" dirty="0">
                <a:latin typeface="Arial" panose="020B0604020202020204" pitchFamily="34" charset="0"/>
                <a:cs typeface="Arial" panose="020B0604020202020204" pitchFamily="34" charset="0"/>
              </a:rPr>
              <a:t>Increased levels of reimbursement from staff for private use of leased vehicles and salary sacrifice of leased cars</a:t>
            </a:r>
          </a:p>
        </p:txBody>
      </p:sp>
      <p:sp>
        <p:nvSpPr>
          <p:cNvPr id="6" name="TextBox 5">
            <a:extLst>
              <a:ext uri="{FF2B5EF4-FFF2-40B4-BE49-F238E27FC236}">
                <a16:creationId xmlns:a16="http://schemas.microsoft.com/office/drawing/2014/main" id="{6A6262C1-F231-A343-281B-C33B08106C19}"/>
              </a:ext>
            </a:extLst>
          </p:cNvPr>
          <p:cNvSpPr txBox="1"/>
          <p:nvPr/>
        </p:nvSpPr>
        <p:spPr>
          <a:xfrm>
            <a:off x="10321553" y="3710019"/>
            <a:ext cx="9185887" cy="646331"/>
          </a:xfrm>
          <a:prstGeom prst="rect">
            <a:avLst/>
          </a:prstGeom>
          <a:solidFill>
            <a:schemeClr val="accent5">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Local Authorities</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Decreased income relating to a change in provision of community beds </a:t>
            </a:r>
          </a:p>
        </p:txBody>
      </p:sp>
      <p:graphicFrame>
        <p:nvGraphicFramePr>
          <p:cNvPr id="8" name="Object 7">
            <a:extLst>
              <a:ext uri="{FF2B5EF4-FFF2-40B4-BE49-F238E27FC236}">
                <a16:creationId xmlns:a16="http://schemas.microsoft.com/office/drawing/2014/main" id="{CE39A414-1E9F-0816-122D-269E6B9CBD2A}"/>
              </a:ext>
            </a:extLst>
          </p:cNvPr>
          <p:cNvGraphicFramePr>
            <a:graphicFrameLocks noChangeAspect="1"/>
          </p:cNvGraphicFramePr>
          <p:nvPr>
            <p:extLst>
              <p:ext uri="{D42A27DB-BD31-4B8C-83A1-F6EECF244321}">
                <p14:modId xmlns:p14="http://schemas.microsoft.com/office/powerpoint/2010/main" val="3380022146"/>
              </p:ext>
            </p:extLst>
          </p:nvPr>
        </p:nvGraphicFramePr>
        <p:xfrm>
          <a:off x="886008" y="1731235"/>
          <a:ext cx="9166836" cy="7428639"/>
        </p:xfrm>
        <a:graphic>
          <a:graphicData uri="http://schemas.openxmlformats.org/presentationml/2006/ole">
            <mc:AlternateContent xmlns:mc="http://schemas.openxmlformats.org/markup-compatibility/2006">
              <mc:Choice xmlns:v="urn:schemas-microsoft-com:vml" Requires="v">
                <p:oleObj name="Worksheet" r:id="rId3" imgW="5143615" imgH="4934086" progId="Excel.Sheet.12">
                  <p:embed/>
                </p:oleObj>
              </mc:Choice>
              <mc:Fallback>
                <p:oleObj name="Worksheet" r:id="rId3" imgW="5143615" imgH="4934086" progId="Excel.Sheet.12">
                  <p:embed/>
                  <p:pic>
                    <p:nvPicPr>
                      <p:cNvPr id="8" name="Object 7">
                        <a:extLst>
                          <a:ext uri="{FF2B5EF4-FFF2-40B4-BE49-F238E27FC236}">
                            <a16:creationId xmlns:a16="http://schemas.microsoft.com/office/drawing/2014/main" id="{CE39A414-1E9F-0816-122D-269E6B9CBD2A}"/>
                          </a:ext>
                        </a:extLst>
                      </p:cNvPr>
                      <p:cNvPicPr/>
                      <p:nvPr/>
                    </p:nvPicPr>
                    <p:blipFill>
                      <a:blip r:embed="rId4"/>
                      <a:stretch>
                        <a:fillRect/>
                      </a:stretch>
                    </p:blipFill>
                    <p:spPr>
                      <a:xfrm>
                        <a:off x="886008" y="1731235"/>
                        <a:ext cx="9166836" cy="7428639"/>
                      </a:xfrm>
                      <a:prstGeom prst="rect">
                        <a:avLst/>
                      </a:prstGeom>
                    </p:spPr>
                  </p:pic>
                </p:oleObj>
              </mc:Fallback>
            </mc:AlternateContent>
          </a:graphicData>
        </a:graphic>
      </p:graphicFrame>
    </p:spTree>
    <p:extLst>
      <p:ext uri="{BB962C8B-B14F-4D97-AF65-F5344CB8AC3E}">
        <p14:creationId xmlns:p14="http://schemas.microsoft.com/office/powerpoint/2010/main" val="3702204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4. Staffing Analysis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348251" y="904425"/>
            <a:ext cx="17409186" cy="762001"/>
          </a:xfrm>
        </p:spPr>
        <p:txBody>
          <a:bodyPr/>
          <a:lstStyle/>
          <a:p>
            <a:pPr algn="ctr"/>
            <a:r>
              <a:rPr lang="pt-BR" sz="3200" dirty="0">
                <a:solidFill>
                  <a:srgbClr val="1F355E"/>
                </a:solidFill>
                <a:latin typeface="Arial Black" panose="020B0A04020102020204" pitchFamily="34" charset="0"/>
                <a:cs typeface="+mn-cs"/>
              </a:rPr>
              <a:t>Note 9.2 Directors &amp; Staff Numbers (WTE) (page 34)</a:t>
            </a:r>
          </a:p>
        </p:txBody>
      </p:sp>
      <p:sp>
        <p:nvSpPr>
          <p:cNvPr id="4" name="TextBox 3"/>
          <p:cNvSpPr txBox="1"/>
          <p:nvPr/>
        </p:nvSpPr>
        <p:spPr>
          <a:xfrm>
            <a:off x="18358644" y="10552074"/>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14</a:t>
            </a:r>
          </a:p>
        </p:txBody>
      </p:sp>
      <p:sp>
        <p:nvSpPr>
          <p:cNvPr id="6" name="TextBox 5"/>
          <p:cNvSpPr txBox="1"/>
          <p:nvPr/>
        </p:nvSpPr>
        <p:spPr>
          <a:xfrm>
            <a:off x="4490245" y="9536411"/>
            <a:ext cx="13716000" cy="1200329"/>
          </a:xfrm>
          <a:prstGeom prst="rect">
            <a:avLst/>
          </a:prstGeom>
          <a:solidFill>
            <a:schemeClr val="accent1">
              <a:lumMod val="20000"/>
              <a:lumOff val="80000"/>
            </a:schemeClr>
          </a:solidFill>
        </p:spPr>
        <p:txBody>
          <a:bodyPr wrap="square" rtlCol="0">
            <a:spAutoFit/>
          </a:bodyPr>
          <a:lstStyle/>
          <a:p>
            <a:pPr>
              <a:defRPr/>
            </a:pPr>
            <a:r>
              <a:rPr lang="en-GB" b="1" u="sng" dirty="0">
                <a:latin typeface="Calibri" pitchFamily="34" charset="0"/>
              </a:rPr>
              <a:t>Notes</a:t>
            </a:r>
            <a:endParaRPr lang="en-GB" b="1" dirty="0">
              <a:latin typeface="Calibri" pitchFamily="34" charset="0"/>
            </a:endParaRPr>
          </a:p>
          <a:p>
            <a:pPr marL="285750" indent="-285750">
              <a:buFontTx/>
              <a:buChar char="-"/>
              <a:defRPr/>
            </a:pPr>
            <a:r>
              <a:rPr lang="en-GB" b="1" dirty="0"/>
              <a:t>Staff numbers in each year are the average of the WTE in post at the end of each month as per the manual for accounts definition. Staff numbers include agency staff, staff on inward secondment and junior doctors employed under the Single Lead Employer arrangements managed by Velindre Trust.</a:t>
            </a:r>
          </a:p>
        </p:txBody>
      </p:sp>
      <p:graphicFrame>
        <p:nvGraphicFramePr>
          <p:cNvPr id="7" name="Chart 6">
            <a:extLst>
              <a:ext uri="{FF2B5EF4-FFF2-40B4-BE49-F238E27FC236}">
                <a16:creationId xmlns:a16="http://schemas.microsoft.com/office/drawing/2014/main" id="{00000000-0008-0000-0400-000002000000}"/>
              </a:ext>
            </a:extLst>
          </p:cNvPr>
          <p:cNvGraphicFramePr>
            <a:graphicFrameLocks/>
          </p:cNvGraphicFramePr>
          <p:nvPr>
            <p:extLst>
              <p:ext uri="{D42A27DB-BD31-4B8C-83A1-F6EECF244321}">
                <p14:modId xmlns:p14="http://schemas.microsoft.com/office/powerpoint/2010/main" val="3213840581"/>
              </p:ext>
            </p:extLst>
          </p:nvPr>
        </p:nvGraphicFramePr>
        <p:xfrm>
          <a:off x="1747044" y="1666426"/>
          <a:ext cx="16611600" cy="74172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93649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574624"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15</a:t>
            </a:r>
          </a:p>
        </p:txBody>
      </p:sp>
      <p:graphicFrame>
        <p:nvGraphicFramePr>
          <p:cNvPr id="3" name="Object 2">
            <a:extLst>
              <a:ext uri="{FF2B5EF4-FFF2-40B4-BE49-F238E27FC236}">
                <a16:creationId xmlns:a16="http://schemas.microsoft.com/office/drawing/2014/main" id="{D843058E-3B8E-EF83-8911-BEA5C6690337}"/>
              </a:ext>
            </a:extLst>
          </p:cNvPr>
          <p:cNvGraphicFramePr>
            <a:graphicFrameLocks noChangeAspect="1"/>
          </p:cNvGraphicFramePr>
          <p:nvPr>
            <p:extLst>
              <p:ext uri="{D42A27DB-BD31-4B8C-83A1-F6EECF244321}">
                <p14:modId xmlns:p14="http://schemas.microsoft.com/office/powerpoint/2010/main" val="1704779773"/>
              </p:ext>
            </p:extLst>
          </p:nvPr>
        </p:nvGraphicFramePr>
        <p:xfrm>
          <a:off x="1213644" y="1158875"/>
          <a:ext cx="17221200" cy="8374082"/>
        </p:xfrm>
        <a:graphic>
          <a:graphicData uri="http://schemas.openxmlformats.org/presentationml/2006/ole">
            <mc:AlternateContent xmlns:mc="http://schemas.openxmlformats.org/markup-compatibility/2006">
              <mc:Choice xmlns:v="urn:schemas-microsoft-com:vml" Requires="v">
                <p:oleObj name="Worksheet" r:id="rId3" imgW="8058054" imgH="6486627" progId="Excel.Sheet.12">
                  <p:embed/>
                </p:oleObj>
              </mc:Choice>
              <mc:Fallback>
                <p:oleObj name="Worksheet" r:id="rId3" imgW="8058054" imgH="6486627" progId="Excel.Sheet.12">
                  <p:embed/>
                  <p:pic>
                    <p:nvPicPr>
                      <p:cNvPr id="3" name="Object 2">
                        <a:extLst>
                          <a:ext uri="{FF2B5EF4-FFF2-40B4-BE49-F238E27FC236}">
                            <a16:creationId xmlns:a16="http://schemas.microsoft.com/office/drawing/2014/main" id="{D843058E-3B8E-EF83-8911-BEA5C6690337}"/>
                          </a:ext>
                        </a:extLst>
                      </p:cNvPr>
                      <p:cNvPicPr/>
                      <p:nvPr/>
                    </p:nvPicPr>
                    <p:blipFill>
                      <a:blip r:embed="rId4"/>
                      <a:stretch>
                        <a:fillRect/>
                      </a:stretch>
                    </p:blipFill>
                    <p:spPr>
                      <a:xfrm>
                        <a:off x="1213644" y="1158875"/>
                        <a:ext cx="17221200" cy="8374082"/>
                      </a:xfrm>
                      <a:prstGeom prst="rect">
                        <a:avLst/>
                      </a:prstGeom>
                    </p:spPr>
                  </p:pic>
                </p:oleObj>
              </mc:Fallback>
            </mc:AlternateContent>
          </a:graphicData>
        </a:graphic>
      </p:graphicFrame>
    </p:spTree>
    <p:extLst>
      <p:ext uri="{BB962C8B-B14F-4D97-AF65-F5344CB8AC3E}">
        <p14:creationId xmlns:p14="http://schemas.microsoft.com/office/powerpoint/2010/main" val="1954598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527319"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16</a:t>
            </a:r>
          </a:p>
        </p:txBody>
      </p:sp>
      <p:sp>
        <p:nvSpPr>
          <p:cNvPr id="7"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737044" y="854074"/>
            <a:ext cx="17409186" cy="762001"/>
          </a:xfrm>
        </p:spPr>
        <p:txBody>
          <a:bodyPr/>
          <a:lstStyle/>
          <a:p>
            <a:pPr algn="ctr"/>
            <a:r>
              <a:rPr lang="pt-BR" sz="3200" dirty="0">
                <a:solidFill>
                  <a:srgbClr val="1F355E"/>
                </a:solidFill>
                <a:latin typeface="Arial Black" panose="020B0A04020102020204" pitchFamily="34" charset="0"/>
                <a:cs typeface="+mn-cs"/>
              </a:rPr>
              <a:t>Assets (Trade &amp; Other Receivables) – Key Variance</a:t>
            </a:r>
          </a:p>
        </p:txBody>
      </p:sp>
      <p:graphicFrame>
        <p:nvGraphicFramePr>
          <p:cNvPr id="3" name="Object 2">
            <a:extLst>
              <a:ext uri="{FF2B5EF4-FFF2-40B4-BE49-F238E27FC236}">
                <a16:creationId xmlns:a16="http://schemas.microsoft.com/office/drawing/2014/main" id="{9B6738EF-5E62-8356-F310-FBCF1F181480}"/>
              </a:ext>
            </a:extLst>
          </p:cNvPr>
          <p:cNvGraphicFramePr>
            <a:graphicFrameLocks noChangeAspect="1"/>
          </p:cNvGraphicFramePr>
          <p:nvPr>
            <p:extLst>
              <p:ext uri="{D42A27DB-BD31-4B8C-83A1-F6EECF244321}">
                <p14:modId xmlns:p14="http://schemas.microsoft.com/office/powerpoint/2010/main" val="3516457502"/>
              </p:ext>
            </p:extLst>
          </p:nvPr>
        </p:nvGraphicFramePr>
        <p:xfrm>
          <a:off x="1975644" y="1824899"/>
          <a:ext cx="15773400" cy="7487375"/>
        </p:xfrm>
        <a:graphic>
          <a:graphicData uri="http://schemas.openxmlformats.org/presentationml/2006/ole">
            <mc:AlternateContent xmlns:mc="http://schemas.openxmlformats.org/markup-compatibility/2006">
              <mc:Choice xmlns:v="urn:schemas-microsoft-com:vml" Requires="v">
                <p:oleObj name="Worksheet" r:id="rId4" imgW="8572385" imgH="5286477" progId="Excel.Sheet.12">
                  <p:embed/>
                </p:oleObj>
              </mc:Choice>
              <mc:Fallback>
                <p:oleObj name="Worksheet" r:id="rId4" imgW="8572385" imgH="5286477" progId="Excel.Sheet.12">
                  <p:embed/>
                  <p:pic>
                    <p:nvPicPr>
                      <p:cNvPr id="3" name="Object 2">
                        <a:extLst>
                          <a:ext uri="{FF2B5EF4-FFF2-40B4-BE49-F238E27FC236}">
                            <a16:creationId xmlns:a16="http://schemas.microsoft.com/office/drawing/2014/main" id="{9B6738EF-5E62-8356-F310-FBCF1F181480}"/>
                          </a:ext>
                        </a:extLst>
                      </p:cNvPr>
                      <p:cNvPicPr/>
                      <p:nvPr/>
                    </p:nvPicPr>
                    <p:blipFill>
                      <a:blip r:embed="rId5"/>
                      <a:stretch>
                        <a:fillRect/>
                      </a:stretch>
                    </p:blipFill>
                    <p:spPr>
                      <a:xfrm>
                        <a:off x="1975644" y="1824899"/>
                        <a:ext cx="15773400" cy="7487375"/>
                      </a:xfrm>
                      <a:prstGeom prst="rect">
                        <a:avLst/>
                      </a:prstGeom>
                    </p:spPr>
                  </p:pic>
                </p:oleObj>
              </mc:Fallback>
            </mc:AlternateContent>
          </a:graphicData>
        </a:graphic>
      </p:graphicFrame>
    </p:spTree>
    <p:extLst>
      <p:ext uri="{BB962C8B-B14F-4D97-AF65-F5344CB8AC3E}">
        <p14:creationId xmlns:p14="http://schemas.microsoft.com/office/powerpoint/2010/main" val="1569903296"/>
      </p:ext>
    </p:extLst>
  </p:cSld>
  <p:clrMapOvr>
    <a:masterClrMapping/>
  </p:clrMapOvr>
  <p:extLst>
    <p:ext uri="{6950BFC3-D8DA-4A85-94F7-54DA5524770B}">
      <p188:commentRel xmlns:p188="http://schemas.microsoft.com/office/powerpoint/2018/8/main" r:id="rId3"/>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610240" y="105314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17</a:t>
            </a:r>
          </a:p>
        </p:txBody>
      </p:sp>
      <p:sp>
        <p:nvSpPr>
          <p:cNvPr id="9" name="Espaço Reservado para Texto 2">
            <a:extLst>
              <a:ext uri="{FF2B5EF4-FFF2-40B4-BE49-F238E27FC236}">
                <a16:creationId xmlns:a16="http://schemas.microsoft.com/office/drawing/2014/main" id="{7E14AA7D-4A86-98B4-7A3D-30D352911EDB}"/>
              </a:ext>
            </a:extLst>
          </p:cNvPr>
          <p:cNvSpPr txBox="1">
            <a:spLocks/>
          </p:cNvSpPr>
          <p:nvPr/>
        </p:nvSpPr>
        <p:spPr>
          <a:xfrm>
            <a:off x="985044" y="787762"/>
            <a:ext cx="17409186" cy="762001"/>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3200" dirty="0">
                <a:solidFill>
                  <a:srgbClr val="1F355E"/>
                </a:solidFill>
                <a:latin typeface="Arial Black" panose="020B0A04020102020204" pitchFamily="34" charset="0"/>
                <a:cs typeface="+mn-cs"/>
              </a:rPr>
              <a:t>                                          Liabilities - Key Variances</a:t>
            </a:r>
          </a:p>
        </p:txBody>
      </p:sp>
      <p:graphicFrame>
        <p:nvGraphicFramePr>
          <p:cNvPr id="6" name="Object 5">
            <a:extLst>
              <a:ext uri="{FF2B5EF4-FFF2-40B4-BE49-F238E27FC236}">
                <a16:creationId xmlns:a16="http://schemas.microsoft.com/office/drawing/2014/main" id="{E25CC735-7DF1-C6F9-B61F-C9BDBDB36683}"/>
              </a:ext>
            </a:extLst>
          </p:cNvPr>
          <p:cNvGraphicFramePr>
            <a:graphicFrameLocks noChangeAspect="1"/>
          </p:cNvGraphicFramePr>
          <p:nvPr>
            <p:extLst>
              <p:ext uri="{D42A27DB-BD31-4B8C-83A1-F6EECF244321}">
                <p14:modId xmlns:p14="http://schemas.microsoft.com/office/powerpoint/2010/main" val="2309146274"/>
              </p:ext>
            </p:extLst>
          </p:nvPr>
        </p:nvGraphicFramePr>
        <p:xfrm>
          <a:off x="832644" y="1549763"/>
          <a:ext cx="17907000" cy="7983194"/>
        </p:xfrm>
        <a:graphic>
          <a:graphicData uri="http://schemas.openxmlformats.org/presentationml/2006/ole">
            <mc:AlternateContent xmlns:mc="http://schemas.openxmlformats.org/markup-compatibility/2006">
              <mc:Choice xmlns:v="urn:schemas-microsoft-com:vml" Requires="v">
                <p:oleObj name="Worksheet" r:id="rId3" imgW="10458469" imgH="7096193" progId="Excel.Sheet.12">
                  <p:embed/>
                </p:oleObj>
              </mc:Choice>
              <mc:Fallback>
                <p:oleObj name="Worksheet" r:id="rId3" imgW="10458469" imgH="7096193" progId="Excel.Sheet.12">
                  <p:embed/>
                  <p:pic>
                    <p:nvPicPr>
                      <p:cNvPr id="6" name="Object 5">
                        <a:extLst>
                          <a:ext uri="{FF2B5EF4-FFF2-40B4-BE49-F238E27FC236}">
                            <a16:creationId xmlns:a16="http://schemas.microsoft.com/office/drawing/2014/main" id="{E25CC735-7DF1-C6F9-B61F-C9BDBDB36683}"/>
                          </a:ext>
                        </a:extLst>
                      </p:cNvPr>
                      <p:cNvPicPr/>
                      <p:nvPr/>
                    </p:nvPicPr>
                    <p:blipFill>
                      <a:blip r:embed="rId4"/>
                      <a:stretch>
                        <a:fillRect/>
                      </a:stretch>
                    </p:blipFill>
                    <p:spPr>
                      <a:xfrm>
                        <a:off x="832644" y="1549763"/>
                        <a:ext cx="17907000" cy="7983194"/>
                      </a:xfrm>
                      <a:prstGeom prst="rect">
                        <a:avLst/>
                      </a:prstGeom>
                    </p:spPr>
                  </p:pic>
                </p:oleObj>
              </mc:Fallback>
            </mc:AlternateContent>
          </a:graphicData>
        </a:graphic>
      </p:graphicFrame>
    </p:spTree>
    <p:extLst>
      <p:ext uri="{BB962C8B-B14F-4D97-AF65-F5344CB8AC3E}">
        <p14:creationId xmlns:p14="http://schemas.microsoft.com/office/powerpoint/2010/main" val="2201477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610240"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18</a:t>
            </a:r>
          </a:p>
        </p:txBody>
      </p:sp>
      <p:sp>
        <p:nvSpPr>
          <p:cNvPr id="9" name="Espaço Reservado para Texto 2">
            <a:extLst>
              <a:ext uri="{FF2B5EF4-FFF2-40B4-BE49-F238E27FC236}">
                <a16:creationId xmlns:a16="http://schemas.microsoft.com/office/drawing/2014/main" id="{7E14AA7D-4A86-98B4-7A3D-30D352911EDB}"/>
              </a:ext>
            </a:extLst>
          </p:cNvPr>
          <p:cNvSpPr txBox="1">
            <a:spLocks/>
          </p:cNvSpPr>
          <p:nvPr/>
        </p:nvSpPr>
        <p:spPr>
          <a:xfrm>
            <a:off x="-2139156" y="869949"/>
            <a:ext cx="18288000" cy="762001"/>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pt-BR" sz="3200" dirty="0">
                <a:solidFill>
                  <a:srgbClr val="1F355E"/>
                </a:solidFill>
                <a:latin typeface="Arial Black" panose="020B0A04020102020204" pitchFamily="34" charset="0"/>
                <a:cs typeface="+mn-cs"/>
              </a:rPr>
              <a:t>                                          Note 20 Summary Clinical Negligence </a:t>
            </a:r>
          </a:p>
        </p:txBody>
      </p:sp>
      <p:graphicFrame>
        <p:nvGraphicFramePr>
          <p:cNvPr id="6" name="Object 5">
            <a:extLst>
              <a:ext uri="{FF2B5EF4-FFF2-40B4-BE49-F238E27FC236}">
                <a16:creationId xmlns:a16="http://schemas.microsoft.com/office/drawing/2014/main" id="{A3A60934-FC5B-334F-6E85-8EB0D8176887}"/>
              </a:ext>
            </a:extLst>
          </p:cNvPr>
          <p:cNvGraphicFramePr>
            <a:graphicFrameLocks noChangeAspect="1"/>
          </p:cNvGraphicFramePr>
          <p:nvPr>
            <p:extLst>
              <p:ext uri="{D42A27DB-BD31-4B8C-83A1-F6EECF244321}">
                <p14:modId xmlns:p14="http://schemas.microsoft.com/office/powerpoint/2010/main" val="3248724997"/>
              </p:ext>
            </p:extLst>
          </p:nvPr>
        </p:nvGraphicFramePr>
        <p:xfrm>
          <a:off x="1747044" y="1631951"/>
          <a:ext cx="16078199" cy="7451724"/>
        </p:xfrm>
        <a:graphic>
          <a:graphicData uri="http://schemas.openxmlformats.org/presentationml/2006/ole">
            <mc:AlternateContent xmlns:mc="http://schemas.openxmlformats.org/markup-compatibility/2006">
              <mc:Choice xmlns:v="urn:schemas-microsoft-com:vml" Requires="v">
                <p:oleObj name="Worksheet" r:id="rId3" imgW="5972164" imgH="2486145" progId="Excel.Sheet.12">
                  <p:embed/>
                </p:oleObj>
              </mc:Choice>
              <mc:Fallback>
                <p:oleObj name="Worksheet" r:id="rId3" imgW="5972164" imgH="2486145" progId="Excel.Sheet.12">
                  <p:embed/>
                  <p:pic>
                    <p:nvPicPr>
                      <p:cNvPr id="6" name="Object 5">
                        <a:extLst>
                          <a:ext uri="{FF2B5EF4-FFF2-40B4-BE49-F238E27FC236}">
                            <a16:creationId xmlns:a16="http://schemas.microsoft.com/office/drawing/2014/main" id="{A3A60934-FC5B-334F-6E85-8EB0D8176887}"/>
                          </a:ext>
                        </a:extLst>
                      </p:cNvPr>
                      <p:cNvPicPr/>
                      <p:nvPr/>
                    </p:nvPicPr>
                    <p:blipFill>
                      <a:blip r:embed="rId4"/>
                      <a:stretch>
                        <a:fillRect/>
                      </a:stretch>
                    </p:blipFill>
                    <p:spPr>
                      <a:xfrm>
                        <a:off x="1747044" y="1631951"/>
                        <a:ext cx="16078199" cy="7451724"/>
                      </a:xfrm>
                      <a:prstGeom prst="rect">
                        <a:avLst/>
                      </a:prstGeom>
                    </p:spPr>
                  </p:pic>
                </p:oleObj>
              </mc:Fallback>
            </mc:AlternateContent>
          </a:graphicData>
        </a:graphic>
      </p:graphicFrame>
    </p:spTree>
    <p:extLst>
      <p:ext uri="{BB962C8B-B14F-4D97-AF65-F5344CB8AC3E}">
        <p14:creationId xmlns:p14="http://schemas.microsoft.com/office/powerpoint/2010/main" val="4243151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569068"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19</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sp>
        <p:nvSpPr>
          <p:cNvPr id="9" name="Espaço Reservado para Texto 2">
            <a:extLst>
              <a:ext uri="{FF2B5EF4-FFF2-40B4-BE49-F238E27FC236}">
                <a16:creationId xmlns:a16="http://schemas.microsoft.com/office/drawing/2014/main" id="{7E14AA7D-4A86-98B4-7A3D-30D352911EDB}"/>
              </a:ext>
            </a:extLst>
          </p:cNvPr>
          <p:cNvSpPr txBox="1">
            <a:spLocks/>
          </p:cNvSpPr>
          <p:nvPr/>
        </p:nvSpPr>
        <p:spPr>
          <a:xfrm>
            <a:off x="3271044" y="777875"/>
            <a:ext cx="10763511" cy="762001"/>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pt-BR" sz="3200" dirty="0">
                <a:solidFill>
                  <a:srgbClr val="1F355E"/>
                </a:solidFill>
                <a:latin typeface="Arial Black" panose="020B0A04020102020204" pitchFamily="34" charset="0"/>
                <a:cs typeface="+mn-cs"/>
              </a:rPr>
              <a:t>Breakdown Taxpayers Equity &amp; Key Variances</a:t>
            </a:r>
          </a:p>
        </p:txBody>
      </p:sp>
      <p:graphicFrame>
        <p:nvGraphicFramePr>
          <p:cNvPr id="6" name="Object 5">
            <a:extLst>
              <a:ext uri="{FF2B5EF4-FFF2-40B4-BE49-F238E27FC236}">
                <a16:creationId xmlns:a16="http://schemas.microsoft.com/office/drawing/2014/main" id="{DEE77210-6BB3-BE24-6C2C-ED8B23C8114F}"/>
              </a:ext>
            </a:extLst>
          </p:cNvPr>
          <p:cNvGraphicFramePr>
            <a:graphicFrameLocks noChangeAspect="1"/>
          </p:cNvGraphicFramePr>
          <p:nvPr>
            <p:extLst>
              <p:ext uri="{D42A27DB-BD31-4B8C-83A1-F6EECF244321}">
                <p14:modId xmlns:p14="http://schemas.microsoft.com/office/powerpoint/2010/main" val="489324182"/>
              </p:ext>
            </p:extLst>
          </p:nvPr>
        </p:nvGraphicFramePr>
        <p:xfrm>
          <a:off x="2051844" y="1539877"/>
          <a:ext cx="16916400" cy="7696198"/>
        </p:xfrm>
        <a:graphic>
          <a:graphicData uri="http://schemas.openxmlformats.org/presentationml/2006/ole">
            <mc:AlternateContent xmlns:mc="http://schemas.openxmlformats.org/markup-compatibility/2006">
              <mc:Choice xmlns:v="urn:schemas-microsoft-com:vml" Requires="v">
                <p:oleObj name="Worksheet" r:id="rId4" imgW="7010520" imgH="3438592" progId="Excel.Sheet.12">
                  <p:embed/>
                </p:oleObj>
              </mc:Choice>
              <mc:Fallback>
                <p:oleObj name="Worksheet" r:id="rId4" imgW="7010520" imgH="3438592" progId="Excel.Sheet.12">
                  <p:embed/>
                  <p:pic>
                    <p:nvPicPr>
                      <p:cNvPr id="6" name="Object 5">
                        <a:extLst>
                          <a:ext uri="{FF2B5EF4-FFF2-40B4-BE49-F238E27FC236}">
                            <a16:creationId xmlns:a16="http://schemas.microsoft.com/office/drawing/2014/main" id="{DEE77210-6BB3-BE24-6C2C-ED8B23C8114F}"/>
                          </a:ext>
                        </a:extLst>
                      </p:cNvPr>
                      <p:cNvPicPr/>
                      <p:nvPr/>
                    </p:nvPicPr>
                    <p:blipFill>
                      <a:blip r:embed="rId5"/>
                      <a:stretch>
                        <a:fillRect/>
                      </a:stretch>
                    </p:blipFill>
                    <p:spPr>
                      <a:xfrm>
                        <a:off x="2051844" y="1539877"/>
                        <a:ext cx="16916400" cy="7696198"/>
                      </a:xfrm>
                      <a:prstGeom prst="rect">
                        <a:avLst/>
                      </a:prstGeom>
                    </p:spPr>
                  </p:pic>
                </p:oleObj>
              </mc:Fallback>
            </mc:AlternateContent>
          </a:graphicData>
        </a:graphic>
      </p:graphicFrame>
    </p:spTree>
    <p:extLst>
      <p:ext uri="{BB962C8B-B14F-4D97-AF65-F5344CB8AC3E}">
        <p14:creationId xmlns:p14="http://schemas.microsoft.com/office/powerpoint/2010/main" val="4152534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0"/>
            <a:ext cx="20105688" cy="609600"/>
          </a:xfrm>
          <a:solidFill>
            <a:schemeClr val="tx2">
              <a:lumMod val="40000"/>
              <a:lumOff val="60000"/>
            </a:schemeClr>
          </a:solidFill>
        </p:spPr>
        <p:txBody>
          <a:bodyPr/>
          <a:lstStyle/>
          <a:p>
            <a:r>
              <a:rPr lang="pt-BR" dirty="0"/>
              <a:t>Draft Accounts Presentation Context</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832644" y="1158875"/>
            <a:ext cx="17409186" cy="7391400"/>
          </a:xfrm>
        </p:spPr>
        <p:txBody>
          <a:bodyPr/>
          <a:lstStyle/>
          <a:p>
            <a:pPr marL="742950" indent="-742950">
              <a:buAutoNum type="arabicPeriod"/>
            </a:pPr>
            <a:r>
              <a:rPr lang="pt-BR" sz="3600" dirty="0"/>
              <a:t>Financial Context of the 2024/25 year </a:t>
            </a:r>
          </a:p>
          <a:p>
            <a:pPr marL="742950" indent="-742950">
              <a:buAutoNum type="arabicPeriod"/>
            </a:pPr>
            <a:r>
              <a:rPr lang="pt-BR" sz="3600" dirty="0"/>
              <a:t>Performance against Financial Targets</a:t>
            </a:r>
          </a:p>
          <a:p>
            <a:pPr marL="742950" indent="-742950">
              <a:buAutoNum type="arabicPeriod"/>
            </a:pPr>
            <a:r>
              <a:rPr lang="pt-BR" sz="3600" dirty="0"/>
              <a:t>Analytical Review of Comprehensive Net Expenditure</a:t>
            </a:r>
          </a:p>
          <a:p>
            <a:r>
              <a:rPr lang="pt-BR" sz="3600" dirty="0"/>
              <a:t>	a) Expenditure on Primary Healthcare Services</a:t>
            </a:r>
          </a:p>
          <a:p>
            <a:r>
              <a:rPr lang="pt-BR" sz="3600" dirty="0"/>
              <a:t>	b) Expenditure on Healthcare from Other Providers</a:t>
            </a:r>
          </a:p>
          <a:p>
            <a:r>
              <a:rPr lang="pt-BR" sz="3600" dirty="0"/>
              <a:t>	c) Expenditure on Hospital &amp; Community Health Services</a:t>
            </a:r>
          </a:p>
          <a:p>
            <a:r>
              <a:rPr lang="pt-BR" sz="3600" dirty="0"/>
              <a:t>	d) Miscellaneous income</a:t>
            </a:r>
          </a:p>
          <a:p>
            <a:r>
              <a:rPr lang="pt-BR" sz="3600" dirty="0"/>
              <a:t>4. Staffing Analysis</a:t>
            </a:r>
          </a:p>
          <a:p>
            <a:r>
              <a:rPr lang="pt-BR" sz="3600" dirty="0"/>
              <a:t>5. Analytical Review of Statement of Financial Position (Balance Sheet)</a:t>
            </a:r>
          </a:p>
          <a:p>
            <a:r>
              <a:rPr lang="pt-BR" sz="3600" dirty="0"/>
              <a:t>	a) Receivables, Payables &amp; Provisions</a:t>
            </a:r>
          </a:p>
          <a:p>
            <a:r>
              <a:rPr lang="pt-BR" sz="3600" dirty="0"/>
              <a:t>	b) Taxpayers Equity</a:t>
            </a:r>
          </a:p>
          <a:p>
            <a:r>
              <a:rPr lang="pt-BR" sz="3600" dirty="0"/>
              <a:t>6. Summary &amp; Next Steps</a:t>
            </a:r>
          </a:p>
        </p:txBody>
      </p:sp>
      <p:sp>
        <p:nvSpPr>
          <p:cNvPr id="4" name="TextBox 3"/>
          <p:cNvSpPr txBox="1"/>
          <p:nvPr/>
        </p:nvSpPr>
        <p:spPr>
          <a:xfrm>
            <a:off x="18606635" y="10766504"/>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2</a:t>
            </a:r>
          </a:p>
        </p:txBody>
      </p:sp>
    </p:spTree>
    <p:extLst>
      <p:ext uri="{BB962C8B-B14F-4D97-AF65-F5344CB8AC3E}">
        <p14:creationId xmlns:p14="http://schemas.microsoft.com/office/powerpoint/2010/main" val="3316607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6. Summary &amp; Next Steps</a:t>
            </a:r>
          </a:p>
        </p:txBody>
      </p:sp>
      <p:sp>
        <p:nvSpPr>
          <p:cNvPr id="4" name="TextBox 3"/>
          <p:cNvSpPr txBox="1"/>
          <p:nvPr/>
        </p:nvSpPr>
        <p:spPr>
          <a:xfrm>
            <a:off x="18475700"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20</a:t>
            </a:r>
          </a:p>
        </p:txBody>
      </p:sp>
      <p:sp>
        <p:nvSpPr>
          <p:cNvPr id="6" name="Rectangle 3"/>
          <p:cNvSpPr txBox="1">
            <a:spLocks noChangeArrowheads="1"/>
          </p:cNvSpPr>
          <p:nvPr/>
        </p:nvSpPr>
        <p:spPr bwMode="auto">
          <a:xfrm>
            <a:off x="886882" y="764704"/>
            <a:ext cx="18690962" cy="8547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4320" marR="0" lvl="0" indent="-274320" algn="l" defTabSz="914400" rtl="0" eaLnBrk="1" fontAlgn="auto" latinLnBrk="0" hangingPunct="1">
              <a:lnSpc>
                <a:spcPct val="90000"/>
              </a:lnSpc>
              <a:spcBef>
                <a:spcPct val="20000"/>
              </a:spcBef>
              <a:spcAft>
                <a:spcPts val="0"/>
              </a:spcAft>
              <a:buClr>
                <a:srgbClr val="D470FC">
                  <a:lumMod val="75000"/>
                </a:srgbClr>
              </a:buClr>
              <a:buSzPct val="100000"/>
              <a:buFont typeface="Wingdings 2" pitchFamily="18" charset="2"/>
              <a:buNone/>
              <a:tabLst/>
              <a:defRPr/>
            </a:pPr>
            <a:endParaRPr kumimoji="0" lang="en-GB" sz="2400" b="1" i="0" u="none" strike="noStrike" kern="1200" cap="none" spc="0" normalizeH="0" baseline="0" noProof="0" dirty="0">
              <a:ln>
                <a:noFill/>
              </a:ln>
              <a:solidFill>
                <a:sysClr val="windowText" lastClr="000000"/>
              </a:solidFill>
              <a:effectLst/>
              <a:uLnTx/>
              <a:uFillTx/>
              <a:latin typeface="Calibri"/>
            </a:endParaRPr>
          </a:p>
          <a:p>
            <a:pPr marL="274320" marR="0" lvl="0" indent="-274320" algn="l" defTabSz="914400" rtl="0" eaLnBrk="1" fontAlgn="auto" latinLnBrk="0" hangingPunct="1">
              <a:lnSpc>
                <a:spcPct val="90000"/>
              </a:lnSpc>
              <a:spcBef>
                <a:spcPct val="20000"/>
              </a:spcBef>
              <a:spcAft>
                <a:spcPts val="0"/>
              </a:spcAft>
              <a:buClr>
                <a:srgbClr val="D470FC">
                  <a:lumMod val="75000"/>
                </a:srgbClr>
              </a:buClr>
              <a:buSzPct val="100000"/>
              <a:buFont typeface="Wingdings 2" pitchFamily="18" charset="2"/>
              <a:buNone/>
              <a:tabLst/>
              <a:defRPr/>
            </a:pPr>
            <a:r>
              <a:rPr kumimoji="0" lang="en-GB" sz="24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1.	</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Subject to Audit Wales completion of their Audit Review Work and Opinion:</a:t>
            </a:r>
          </a:p>
          <a:p>
            <a:pPr marL="274320" marR="0" lvl="0" indent="-274320" algn="l" defTabSz="914400" rtl="0" eaLnBrk="1" fontAlgn="auto" latinLnBrk="0" hangingPunct="1">
              <a:lnSpc>
                <a:spcPct val="90000"/>
              </a:lnSpc>
              <a:spcBef>
                <a:spcPct val="20000"/>
              </a:spcBef>
              <a:spcAft>
                <a:spcPts val="0"/>
              </a:spcAft>
              <a:buClr>
                <a:srgbClr val="D470FC">
                  <a:lumMod val="75000"/>
                </a:srgbClr>
              </a:buClr>
              <a:buSzPct val="100000"/>
              <a:buFont typeface="Wingdings 2" pitchFamily="18" charset="2"/>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9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The Health Board met </a:t>
            </a:r>
            <a:r>
              <a:rPr lang="en-GB" sz="2400" b="1" dirty="0">
                <a:solidFill>
                  <a:sysClr val="windowText" lastClr="000000"/>
                </a:solidFill>
                <a:latin typeface="Arial" panose="020B0604020202020204" pitchFamily="34" charset="0"/>
                <a:cs typeface="Arial" panose="020B0604020202020204" pitchFamily="34" charset="0"/>
              </a:rPr>
              <a:t>two</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financial targets:</a:t>
            </a:r>
          </a:p>
          <a:p>
            <a:pPr marL="274320" marR="0" lvl="0" indent="-274320" algn="l" defTabSz="914400" rtl="0" eaLnBrk="1" fontAlgn="auto" latinLnBrk="0" hangingPunct="1">
              <a:lnSpc>
                <a:spcPct val="90000"/>
              </a:lnSpc>
              <a:spcBef>
                <a:spcPct val="20000"/>
              </a:spcBef>
              <a:spcAft>
                <a:spcPts val="0"/>
              </a:spcAft>
              <a:buClr>
                <a:srgbClr val="D6ECFF">
                  <a:lumMod val="50000"/>
                </a:srgbClr>
              </a:buClr>
              <a:buSzPct val="100000"/>
              <a:buFont typeface="Arial" charset="0"/>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525463" marR="0" lvl="2" indent="-342900" algn="l" defTabSz="914400" rtl="0" eaLnBrk="0" fontAlgn="base" latinLnBrk="0" hangingPunct="0">
              <a:lnSpc>
                <a:spcPct val="100000"/>
              </a:lnSpc>
              <a:spcBef>
                <a:spcPct val="20000"/>
              </a:spcBef>
              <a:spcAft>
                <a:spcPct val="0"/>
              </a:spcAft>
              <a:buClr>
                <a:srgbClr val="00B050"/>
              </a:buClr>
              <a:buSzTx/>
              <a:buFont typeface="Wingdings" panose="05000000000000000000" pitchFamily="2" charset="2"/>
              <a:buChar char="ü"/>
              <a:tabLst/>
              <a:defRPr/>
            </a:pPr>
            <a:r>
              <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Capital Resource  Performance		</a:t>
            </a:r>
            <a:r>
              <a:rPr kumimoji="0" lang="en-GB"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X  </a:t>
            </a:r>
            <a:r>
              <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   </a:t>
            </a:r>
            <a:r>
              <a:rPr kumimoji="0" lang="en-GB"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Revenue Resource Performance</a:t>
            </a:r>
          </a:p>
          <a:p>
            <a:pPr marL="525463" lvl="2" indent="-342900" defTabSz="914400">
              <a:buClr>
                <a:srgbClr val="00B050"/>
              </a:buClr>
              <a:buFont typeface="Wingdings" panose="05000000000000000000" pitchFamily="2" charset="2"/>
              <a:buChar char="ü"/>
              <a:defRPr/>
            </a:pPr>
            <a:r>
              <a:rPr lang="en-GB" b="1" dirty="0">
                <a:solidFill>
                  <a:srgbClr val="00B050"/>
                </a:solidFill>
                <a:latin typeface="Arial" panose="020B0604020202020204" pitchFamily="34" charset="0"/>
                <a:cs typeface="Arial" panose="020B0604020202020204" pitchFamily="34" charset="0"/>
              </a:rPr>
              <a:t>Public Sector Payment Policy		        	</a:t>
            </a:r>
            <a:r>
              <a:rPr lang="en-GB" b="1" dirty="0">
                <a:solidFill>
                  <a:srgbClr val="FF0000"/>
                </a:solidFill>
                <a:latin typeface="Arial" panose="020B0604020202020204" pitchFamily="34" charset="0"/>
                <a:cs typeface="Arial" panose="020B0604020202020204" pitchFamily="34" charset="0"/>
              </a:rPr>
              <a:t>X     3 Year Approved IMTP</a:t>
            </a:r>
            <a:r>
              <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   </a:t>
            </a:r>
            <a:r>
              <a:rPr kumimoji="0" lang="en-GB"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 </a:t>
            </a:r>
            <a:r>
              <a:rPr kumimoji="0" lang="en-GB" b="1" i="0" u="none" kern="1200" cap="none" spc="0" normalizeH="0" baseline="0" noProof="0" dirty="0">
                <a:ln>
                  <a:noFill/>
                </a:ln>
                <a:solidFill>
                  <a:srgbClr val="D6ECFF">
                    <a:lumMod val="50000"/>
                  </a:srgbClr>
                </a:solidFill>
                <a:effectLst/>
                <a:uLnTx/>
                <a:uFillTx/>
                <a:latin typeface="Arial" panose="020B0604020202020204" pitchFamily="34" charset="0"/>
                <a:cs typeface="Arial" panose="020B0604020202020204" pitchFamily="34" charset="0"/>
              </a:rPr>
              <a:t>  </a:t>
            </a:r>
          </a:p>
          <a:p>
            <a:pPr marL="182563" lvl="2" indent="0" defTabSz="914400">
              <a:buClr>
                <a:srgbClr val="00B050"/>
              </a:buClr>
              <a:buNone/>
              <a:defRPr/>
            </a:pPr>
            <a:r>
              <a:rPr kumimoji="0" lang="en-GB" b="1" i="0" u="none" kern="1200" cap="none" spc="0" normalizeH="0" baseline="0" noProof="0" dirty="0">
                <a:ln>
                  <a:noFill/>
                </a:ln>
                <a:solidFill>
                  <a:srgbClr val="D6ECFF">
                    <a:lumMod val="50000"/>
                  </a:srgbClr>
                </a:solidFill>
                <a:effectLst/>
                <a:uLnTx/>
                <a:uFillTx/>
                <a:latin typeface="Arial" panose="020B0604020202020204" pitchFamily="34" charset="0"/>
                <a:cs typeface="Arial" panose="020B0604020202020204" pitchFamily="34" charset="0"/>
              </a:rPr>
              <a:t>   		</a:t>
            </a:r>
            <a:endPar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2.	Income &amp; Expenditure has been analysed over the main headings, with key variances between the 2 years explained. </a:t>
            </a:r>
          </a:p>
          <a:p>
            <a:pPr marL="674370" marR="0" lvl="1"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endParaRPr kumimoji="0" lang="en-GB" sz="2400"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3.	Meeting of Audit Committee on </a:t>
            </a:r>
            <a:r>
              <a:rPr lang="en-GB" sz="2400" b="1" dirty="0">
                <a:solidFill>
                  <a:sysClr val="windowText" lastClr="000000"/>
                </a:solidFill>
                <a:latin typeface="Arial" panose="020B0604020202020204" pitchFamily="34" charset="0"/>
                <a:cs typeface="Arial" panose="020B0604020202020204" pitchFamily="34" charset="0"/>
              </a:rPr>
              <a:t>Wednesday</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25 June 2025 to review the Audited Accounts &amp; receive the ISA 260 Report from Wales Audit Office.</a:t>
            </a: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Wingdings" pitchFamily="2" charset="2"/>
              <a:buChar char="v"/>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0" lvl="0" indent="0" defTabSz="914400" eaLnBrk="1" fontAlgn="auto" hangingPunct="1">
              <a:spcAft>
                <a:spcPts val="0"/>
              </a:spcAft>
              <a:buClr>
                <a:srgbClr val="D6ECFF">
                  <a:lumMod val="50000"/>
                </a:srgbClr>
              </a:buClr>
              <a:buSzPct val="100000"/>
              <a:buNone/>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4. Meeting of the Health Board on Wednesday</a:t>
            </a:r>
            <a:r>
              <a:rPr lang="en-GB" sz="2400" b="1" dirty="0">
                <a:solidFill>
                  <a:sysClr val="windowText" lastClr="000000"/>
                </a:solidFill>
                <a:latin typeface="Arial" panose="020B0604020202020204" pitchFamily="34" charset="0"/>
                <a:cs typeface="Arial" panose="020B0604020202020204" pitchFamily="34" charset="0"/>
              </a:rPr>
              <a:t>,  25 June 2025 to </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adopt Audited Accounts. </a:t>
            </a:r>
          </a:p>
          <a:p>
            <a:pPr marL="457200" lvl="0" indent="-457200" defTabSz="914400" eaLnBrk="1" fontAlgn="auto" hangingPunct="1">
              <a:spcAft>
                <a:spcPts val="0"/>
              </a:spcAft>
              <a:buClr>
                <a:srgbClr val="D6ECFF">
                  <a:lumMod val="50000"/>
                </a:srgbClr>
              </a:buClr>
              <a:buSzPct val="100000"/>
              <a:buAutoNum type="arabicPeriod" startAt="4"/>
              <a:defRPr/>
            </a:pPr>
            <a:endParaRPr lang="en-GB" sz="2400" b="1" dirty="0">
              <a:solidFill>
                <a:sysClr val="windowText" lastClr="000000"/>
              </a:solidFill>
              <a:latin typeface="Arial" panose="020B0604020202020204" pitchFamily="34" charset="0"/>
              <a:cs typeface="Arial" panose="020B0604020202020204" pitchFamily="34" charset="0"/>
            </a:endParaRPr>
          </a:p>
          <a:p>
            <a:pPr marL="0" indent="0" eaLnBrk="1" fontAlgn="auto" hangingPunct="1">
              <a:spcAft>
                <a:spcPts val="0"/>
              </a:spcAft>
              <a:buClr>
                <a:srgbClr val="D6ECFF">
                  <a:lumMod val="50000"/>
                </a:srgbClr>
              </a:buClr>
              <a:buSzPct val="100000"/>
              <a:buNone/>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5. Auditor General for Wales Opinion &amp; Sign Off </a:t>
            </a:r>
            <a:r>
              <a:rPr lang="en-GB" sz="2400" b="1" dirty="0">
                <a:solidFill>
                  <a:sysClr val="windowText" lastClr="000000"/>
                </a:solidFill>
                <a:latin typeface="Arial" panose="020B0604020202020204" pitchFamily="34" charset="0"/>
                <a:cs typeface="Arial" panose="020B0604020202020204" pitchFamily="34" charset="0"/>
              </a:rPr>
              <a:t>– Thursday, 26</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June 2025.</a:t>
            </a:r>
          </a:p>
          <a:p>
            <a:pPr marL="0" marR="0" lvl="0" indent="0" algn="l" defTabSz="914400" rtl="0" eaLnBrk="1" fontAlgn="auto" latinLnBrk="0" hangingPunct="1">
              <a:lnSpc>
                <a:spcPct val="100000"/>
              </a:lnSpc>
              <a:spcBef>
                <a:spcPct val="20000"/>
              </a:spcBef>
              <a:spcAft>
                <a:spcPts val="0"/>
              </a:spcAft>
              <a:buClr>
                <a:srgbClr val="D6ECFF">
                  <a:lumMod val="50000"/>
                </a:srgbClr>
              </a:buClr>
              <a:buSzPct val="100000"/>
              <a:buFont typeface="Arial" panose="020B0604020202020204" pitchFamily="34" charset="0"/>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lang="en-GB" sz="2400" b="1" dirty="0">
                <a:solidFill>
                  <a:sysClr val="windowText" lastClr="000000"/>
                </a:solidFill>
                <a:latin typeface="Arial" panose="020B0604020202020204" pitchFamily="34" charset="0"/>
                <a:cs typeface="Arial" panose="020B0604020202020204" pitchFamily="34" charset="0"/>
              </a:rPr>
              <a:t>6</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Submission of Audited Accounts to Welsh Government on Monday, </a:t>
            </a:r>
            <a:r>
              <a:rPr lang="en-GB" sz="2400" b="1" dirty="0">
                <a:solidFill>
                  <a:sysClr val="windowText" lastClr="000000"/>
                </a:solidFill>
                <a:latin typeface="Arial" panose="020B0604020202020204" pitchFamily="34" charset="0"/>
                <a:cs typeface="Arial" panose="020B0604020202020204" pitchFamily="34" charset="0"/>
              </a:rPr>
              <a:t>30</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June 2025.</a:t>
            </a:r>
          </a:p>
          <a:p>
            <a:pPr marL="0" marR="0" lvl="0" indent="0" algn="l" defTabSz="914400" rtl="0" eaLnBrk="1" fontAlgn="auto" latinLnBrk="0" hangingPunct="1">
              <a:lnSpc>
                <a:spcPct val="100000"/>
              </a:lnSpc>
              <a:spcBef>
                <a:spcPct val="20000"/>
              </a:spcBef>
              <a:spcAft>
                <a:spcPts val="0"/>
              </a:spcAft>
              <a:buClr>
                <a:srgbClr val="D6ECFF">
                  <a:lumMod val="50000"/>
                </a:srgbClr>
              </a:buClr>
              <a:buSzPct val="100000"/>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7.	Accounts laid before the Senedd is planned – tbc</a:t>
            </a:r>
            <a:endParaRPr kumimoji="0" lang="en-GB" sz="2400"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8.	Accounts included within the Annual Report issued at Health Board AGM </a:t>
            </a:r>
            <a:r>
              <a:rPr lang="en-GB" sz="2400" b="1" dirty="0">
                <a:solidFill>
                  <a:sysClr val="windowText" lastClr="000000"/>
                </a:solidFill>
                <a:latin typeface="Arial" panose="020B0604020202020204" pitchFamily="34" charset="0"/>
                <a:cs typeface="Arial" panose="020B0604020202020204" pitchFamily="34" charset="0"/>
              </a:rPr>
              <a:t>- tbc</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p>
          <a:p>
            <a:pPr marL="674370" marR="0" lvl="1" indent="-274320" algn="l" defTabSz="914400" rtl="0" eaLnBrk="1" fontAlgn="auto" latinLnBrk="0" hangingPunct="1">
              <a:lnSpc>
                <a:spcPct val="100000"/>
              </a:lnSpc>
              <a:spcBef>
                <a:spcPct val="20000"/>
              </a:spcBef>
              <a:spcAft>
                <a:spcPts val="0"/>
              </a:spcAft>
              <a:buClr>
                <a:srgbClr val="D6ECFF">
                  <a:lumMod val="50000"/>
                </a:srgbClr>
              </a:buClr>
              <a:buSzPct val="100000"/>
              <a:buFont typeface="Wingdings" pitchFamily="2" charset="2"/>
              <a:buChar char="§"/>
              <a:tabLst/>
              <a:defRPr/>
            </a:pPr>
            <a:endParaRPr kumimoji="0" lang="en-GB" sz="2400" b="1" i="0" u="none" strike="noStrike" kern="1200" cap="none" spc="0" normalizeH="0" baseline="0" noProof="0" dirty="0">
              <a:ln>
                <a:noFill/>
              </a:ln>
              <a:solidFill>
                <a:sysClr val="windowText" lastClr="000000"/>
              </a:solidFill>
              <a:effectLst/>
              <a:uLnTx/>
              <a:uFillTx/>
              <a:latin typeface="Calibri"/>
            </a:endParaRPr>
          </a:p>
          <a:p>
            <a:pPr marL="674370" marR="0" lvl="1" indent="-274320" algn="l" defTabSz="914400" rtl="0" eaLnBrk="1" fontAlgn="auto" latinLnBrk="0" hangingPunct="1">
              <a:lnSpc>
                <a:spcPct val="100000"/>
              </a:lnSpc>
              <a:spcBef>
                <a:spcPct val="20000"/>
              </a:spcBef>
              <a:spcAft>
                <a:spcPts val="0"/>
              </a:spcAft>
              <a:buClr>
                <a:srgbClr val="D6ECFF">
                  <a:lumMod val="50000"/>
                </a:srgbClr>
              </a:buClr>
              <a:buSzPct val="100000"/>
              <a:buFont typeface="Wingdings" pitchFamily="2" charset="2"/>
              <a:buChar char="v"/>
              <a:tabLst/>
              <a:defRPr/>
            </a:pPr>
            <a:endParaRPr kumimoji="0" lang="en-GB" sz="2400" b="1" i="0" u="none" strike="noStrike" kern="1200" cap="none" spc="0" normalizeH="0" baseline="0" noProof="0" dirty="0">
              <a:ln>
                <a:noFill/>
              </a:ln>
              <a:solidFill>
                <a:sysClr val="windowText" lastClr="000000"/>
              </a:solidFill>
              <a:effectLst/>
              <a:uLnTx/>
              <a:uFillTx/>
              <a:latin typeface="Calibri"/>
            </a:endParaRPr>
          </a:p>
          <a:p>
            <a:pPr marL="274320" marR="0" lvl="0" indent="-274320" algn="l" defTabSz="914400" rtl="0" eaLnBrk="1" fontAlgn="auto" latinLnBrk="0" hangingPunct="1">
              <a:lnSpc>
                <a:spcPct val="100000"/>
              </a:lnSpc>
              <a:spcBef>
                <a:spcPct val="20000"/>
              </a:spcBef>
              <a:spcAft>
                <a:spcPts val="0"/>
              </a:spcAft>
              <a:buClr>
                <a:srgbClr val="00B050"/>
              </a:buClr>
              <a:buSzPct val="100000"/>
              <a:buFont typeface="Wingdings" pitchFamily="2" charset="2"/>
              <a:buChar char="v"/>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2" pitchFamily="18" charset="2"/>
              <a:buNone/>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90000"/>
              </a:lnSpc>
              <a:spcBef>
                <a:spcPct val="20000"/>
              </a:spcBef>
              <a:spcAft>
                <a:spcPts val="0"/>
              </a:spcAft>
              <a:buClr>
                <a:srgbClr val="D470FC">
                  <a:lumMod val="60000"/>
                  <a:lumOff val="40000"/>
                </a:srgbClr>
              </a:buClr>
              <a:buSzPct val="100000"/>
              <a:buFont typeface="Wingdings 2"/>
              <a:buChar char=""/>
              <a:tabLst/>
              <a:defRPr/>
            </a:pPr>
            <a:endParaRPr kumimoji="0" lang="en-GB" sz="2000" b="1" i="0" u="none" strike="noStrike" kern="1200" cap="none" spc="0" normalizeH="0" baseline="0" noProof="0" dirty="0">
              <a:ln>
                <a:noFill/>
              </a:ln>
              <a:solidFill>
                <a:srgbClr val="4E5B6F">
                  <a:lumMod val="50000"/>
                </a:srgbClr>
              </a:solidFill>
              <a:effectLst/>
              <a:uLnTx/>
              <a:uFillTx/>
              <a:latin typeface="Calibri"/>
              <a:ea typeface="+mn-ea"/>
              <a:cs typeface="+mn-cs"/>
            </a:endParaRPr>
          </a:p>
          <a:p>
            <a:pPr marL="274320" marR="0" lvl="0" indent="-274320" algn="l" defTabSz="914400" rtl="0" eaLnBrk="1" fontAlgn="auto" latinLnBrk="0" hangingPunct="1">
              <a:lnSpc>
                <a:spcPct val="90000"/>
              </a:lnSpc>
              <a:spcBef>
                <a:spcPct val="20000"/>
              </a:spcBef>
              <a:spcAft>
                <a:spcPts val="0"/>
              </a:spcAft>
              <a:buClr>
                <a:srgbClr val="D470FC">
                  <a:lumMod val="60000"/>
                  <a:lumOff val="40000"/>
                </a:srgbClr>
              </a:buClr>
              <a:buSzPct val="100000"/>
              <a:buFont typeface="Wingdings" pitchFamily="2" charset="2"/>
              <a:buNone/>
              <a:tabLst/>
              <a:defRPr/>
            </a:pPr>
            <a:endParaRPr kumimoji="0" lang="en-GB" sz="2000" b="1" i="0" u="none" strike="noStrike" kern="1200" cap="none" spc="0" normalizeH="0" baseline="0" noProof="0" dirty="0">
              <a:ln>
                <a:noFill/>
              </a:ln>
              <a:solidFill>
                <a:srgbClr val="4E5B6F">
                  <a:lumMod val="50000"/>
                </a:srgbClr>
              </a:solidFill>
              <a:effectLst/>
              <a:uLnTx/>
              <a:uFillTx/>
              <a:latin typeface="Calibri"/>
              <a:ea typeface="+mn-ea"/>
              <a:cs typeface="+mn-cs"/>
            </a:endParaRPr>
          </a:p>
        </p:txBody>
      </p:sp>
    </p:spTree>
    <p:extLst>
      <p:ext uri="{BB962C8B-B14F-4D97-AF65-F5344CB8AC3E}">
        <p14:creationId xmlns:p14="http://schemas.microsoft.com/office/powerpoint/2010/main" val="1191028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4E8A8F4-23FF-A8EC-EB56-1F6CC21AE643}"/>
              </a:ext>
            </a:extLst>
          </p:cNvPr>
          <p:cNvSpPr>
            <a:spLocks noGrp="1"/>
          </p:cNvSpPr>
          <p:nvPr>
            <p:ph type="body" sz="quarter" idx="10"/>
          </p:nvPr>
        </p:nvSpPr>
        <p:spPr/>
        <p:txBody>
          <a:bodyPr/>
          <a:lstStyle/>
          <a:p>
            <a:endParaRPr lang="pt-BR"/>
          </a:p>
        </p:txBody>
      </p:sp>
    </p:spTree>
    <p:extLst>
      <p:ext uri="{BB962C8B-B14F-4D97-AF65-F5344CB8AC3E}">
        <p14:creationId xmlns:p14="http://schemas.microsoft.com/office/powerpoint/2010/main" val="4235329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89" y="-20588"/>
            <a:ext cx="20105511" cy="609595"/>
          </a:xfrm>
          <a:solidFill>
            <a:schemeClr val="tx2">
              <a:lumMod val="40000"/>
              <a:lumOff val="60000"/>
            </a:schemeClr>
          </a:solidFill>
        </p:spPr>
        <p:txBody>
          <a:bodyPr>
            <a:normAutofit lnSpcReduction="10000"/>
          </a:bodyPr>
          <a:lstStyle/>
          <a:p>
            <a:r>
              <a:rPr lang="pt-BR" dirty="0"/>
              <a:t>1. Financial Context of the 2024/25 Year</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756527" y="1158916"/>
            <a:ext cx="7898986" cy="9939327"/>
          </a:xfrm>
        </p:spPr>
        <p:txBody>
          <a:bodyPr>
            <a:normAutofit/>
          </a:bodyPr>
          <a:lstStyle/>
          <a:p>
            <a:pPr marL="285754" indent="-285754">
              <a:buFont typeface="Arial" panose="020B0604020202020204" pitchFamily="34" charset="0"/>
              <a:buChar char="•"/>
            </a:pPr>
            <a:r>
              <a:rPr lang="pt-BR" sz="2399" dirty="0"/>
              <a:t>On 31st May 2024 the HB submitted a revised annual plan, a summary is provided in the table below:</a:t>
            </a:r>
          </a:p>
          <a:p>
            <a:endParaRPr lang="pt-BR" sz="2399" dirty="0"/>
          </a:p>
          <a:p>
            <a:endParaRPr lang="pt-BR" sz="2399" dirty="0"/>
          </a:p>
          <a:p>
            <a:endParaRPr lang="pt-BR" sz="2399" dirty="0"/>
          </a:p>
          <a:p>
            <a:endParaRPr lang="pt-BR" sz="2399" dirty="0"/>
          </a:p>
          <a:p>
            <a:endParaRPr lang="pt-BR" sz="2399" dirty="0"/>
          </a:p>
          <a:p>
            <a:endParaRPr lang="pt-BR" sz="2399" dirty="0"/>
          </a:p>
          <a:p>
            <a:endParaRPr lang="pt-BR" sz="2399" dirty="0"/>
          </a:p>
          <a:p>
            <a:endParaRPr lang="pt-BR" sz="2399" dirty="0"/>
          </a:p>
          <a:p>
            <a:endParaRPr lang="pt-BR" sz="2399" dirty="0"/>
          </a:p>
          <a:p>
            <a:endParaRPr lang="pt-BR" sz="2399" dirty="0"/>
          </a:p>
          <a:p>
            <a:pPr marL="285754" indent="-285754">
              <a:buFont typeface="Arial" panose="020B0604020202020204" pitchFamily="34" charset="0"/>
              <a:buChar char="•"/>
            </a:pPr>
            <a:endParaRPr lang="pt-BR" dirty="0"/>
          </a:p>
        </p:txBody>
      </p:sp>
      <p:sp>
        <p:nvSpPr>
          <p:cNvPr id="4" name="TextBox 3"/>
          <p:cNvSpPr txBox="1"/>
          <p:nvPr/>
        </p:nvSpPr>
        <p:spPr>
          <a:xfrm>
            <a:off x="18727347" y="10807654"/>
            <a:ext cx="1043619" cy="369460"/>
          </a:xfrm>
          <a:prstGeom prst="rect">
            <a:avLst/>
          </a:prstGeom>
          <a:noFill/>
        </p:spPr>
        <p:txBody>
          <a:bodyPr wrap="none" rtlCol="0">
            <a:spAutoFit/>
          </a:bodyPr>
          <a:lstStyle/>
          <a:p>
            <a:r>
              <a:rPr lang="en-GB" sz="1801" dirty="0">
                <a:solidFill>
                  <a:srgbClr val="1F355E"/>
                </a:solidFill>
                <a:latin typeface="Arial Black" panose="020B0A04020102020204" pitchFamily="34" charset="0"/>
              </a:rPr>
              <a:t>Page 3</a:t>
            </a:r>
          </a:p>
        </p:txBody>
      </p:sp>
      <p:pic>
        <p:nvPicPr>
          <p:cNvPr id="8" name="Picture 7">
            <a:extLst>
              <a:ext uri="{FF2B5EF4-FFF2-40B4-BE49-F238E27FC236}">
                <a16:creationId xmlns:a16="http://schemas.microsoft.com/office/drawing/2014/main" id="{02500E39-9E4A-CD25-1176-E2829F64F251}"/>
              </a:ext>
            </a:extLst>
          </p:cNvPr>
          <p:cNvPicPr>
            <a:picLocks noChangeAspect="1"/>
          </p:cNvPicPr>
          <p:nvPr/>
        </p:nvPicPr>
        <p:blipFill>
          <a:blip r:embed="rId3"/>
          <a:stretch>
            <a:fillRect/>
          </a:stretch>
        </p:blipFill>
        <p:spPr>
          <a:xfrm>
            <a:off x="756526" y="2265325"/>
            <a:ext cx="9296317" cy="7053580"/>
          </a:xfrm>
          <a:prstGeom prst="rect">
            <a:avLst/>
          </a:prstGeom>
        </p:spPr>
      </p:pic>
      <p:sp>
        <p:nvSpPr>
          <p:cNvPr id="9" name="Espaço Reservado para Texto 2">
            <a:extLst>
              <a:ext uri="{FF2B5EF4-FFF2-40B4-BE49-F238E27FC236}">
                <a16:creationId xmlns:a16="http://schemas.microsoft.com/office/drawing/2014/main" id="{F5B2D9BA-7ECA-D729-E3D3-F67D27B8952C}"/>
              </a:ext>
            </a:extLst>
          </p:cNvPr>
          <p:cNvSpPr txBox="1">
            <a:spLocks/>
          </p:cNvSpPr>
          <p:nvPr/>
        </p:nvSpPr>
        <p:spPr>
          <a:xfrm>
            <a:off x="11139265" y="1158914"/>
            <a:ext cx="7898986" cy="9939327"/>
          </a:xfrm>
          <a:prstGeom prst="rect">
            <a:avLst/>
          </a:prstGeom>
        </p:spPr>
        <p:txBody>
          <a:bodyPr vert="horz" lIns="150791" tIns="75396" rIns="150791" bIns="75396" rtlCol="0">
            <a:normAutofit/>
          </a:bodyPr>
          <a:lstStyle>
            <a:lvl1pPr marL="0" indent="0" algn="l" defTabSz="914400" rtl="0" eaLnBrk="1" latinLnBrk="0" hangingPunct="1">
              <a:lnSpc>
                <a:spcPct val="90000"/>
              </a:lnSpc>
              <a:spcBef>
                <a:spcPts val="1000"/>
              </a:spcBef>
              <a:buFontTx/>
              <a:buNone/>
              <a:defRPr sz="1092"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4" indent="-285754">
              <a:buFont typeface="Arial" panose="020B0604020202020204" pitchFamily="34" charset="0"/>
              <a:buChar char="•"/>
            </a:pPr>
            <a:r>
              <a:rPr lang="en-GB" sz="2399" dirty="0">
                <a:solidFill>
                  <a:schemeClr val="dk1"/>
                </a:solidFill>
              </a:rPr>
              <a:t>Throughout 2024-25 the LHB worked with WG to identify options to reduce the deficit annual plan and in December 2024 the Health Board received additional funding of £6.4m to reduce the deficit plan. T</a:t>
            </a:r>
            <a:r>
              <a:rPr lang="en-GB" sz="2399" dirty="0"/>
              <a:t>he revised position is summarised in the table below: </a:t>
            </a:r>
          </a:p>
          <a:p>
            <a:r>
              <a:rPr lang="en-GB" sz="2399" dirty="0"/>
              <a:t>	</a:t>
            </a:r>
          </a:p>
          <a:p>
            <a:r>
              <a:rPr lang="en-GB" sz="2399" dirty="0"/>
              <a:t>	</a:t>
            </a:r>
          </a:p>
          <a:p>
            <a:endParaRPr lang="en-GB" sz="2399" dirty="0"/>
          </a:p>
          <a:p>
            <a:endParaRPr lang="en-GB" sz="2399" dirty="0"/>
          </a:p>
          <a:p>
            <a:endParaRPr lang="en-GB" sz="2399" dirty="0"/>
          </a:p>
          <a:p>
            <a:pPr marL="285754" indent="-285754">
              <a:buFont typeface="Arial" panose="020B0604020202020204" pitchFamily="34" charset="0"/>
              <a:buChar char="•"/>
            </a:pPr>
            <a:endParaRPr lang="en-GB" sz="2399" dirty="0"/>
          </a:p>
          <a:p>
            <a:pPr marL="285754" indent="-285754">
              <a:buFont typeface="Arial" panose="020B0604020202020204" pitchFamily="34" charset="0"/>
              <a:buChar char="•"/>
            </a:pPr>
            <a:r>
              <a:rPr lang="en-GB" sz="2399" dirty="0"/>
              <a:t>Following receipt of the additional funding the HB was required to deliver a deficit position in 2024/25 of </a:t>
            </a:r>
            <a:r>
              <a:rPr lang="en-GB" sz="2399" b="1" dirty="0"/>
              <a:t>£43.7m</a:t>
            </a:r>
            <a:r>
              <a:rPr lang="en-GB" sz="2399" dirty="0"/>
              <a:t>.</a:t>
            </a:r>
          </a:p>
          <a:p>
            <a:pPr marL="285754" indent="-285754">
              <a:buFont typeface="Arial" panose="020B0604020202020204" pitchFamily="34" charset="0"/>
              <a:buChar char="•"/>
            </a:pPr>
            <a:endParaRPr lang="pt-BR" sz="1801" dirty="0"/>
          </a:p>
        </p:txBody>
      </p:sp>
      <p:pic>
        <p:nvPicPr>
          <p:cNvPr id="10" name="Picture 9">
            <a:extLst>
              <a:ext uri="{FF2B5EF4-FFF2-40B4-BE49-F238E27FC236}">
                <a16:creationId xmlns:a16="http://schemas.microsoft.com/office/drawing/2014/main" id="{7EA86AE5-BCD4-76EF-310D-7C28C4316217}"/>
              </a:ext>
            </a:extLst>
          </p:cNvPr>
          <p:cNvPicPr>
            <a:picLocks noChangeAspect="1"/>
          </p:cNvPicPr>
          <p:nvPr/>
        </p:nvPicPr>
        <p:blipFill>
          <a:blip r:embed="rId4"/>
          <a:stretch>
            <a:fillRect/>
          </a:stretch>
        </p:blipFill>
        <p:spPr>
          <a:xfrm>
            <a:off x="11729244" y="3324083"/>
            <a:ext cx="6188728" cy="2308992"/>
          </a:xfrm>
          <a:prstGeom prst="rect">
            <a:avLst/>
          </a:prstGeom>
        </p:spPr>
      </p:pic>
    </p:spTree>
    <p:extLst>
      <p:ext uri="{BB962C8B-B14F-4D97-AF65-F5344CB8AC3E}">
        <p14:creationId xmlns:p14="http://schemas.microsoft.com/office/powerpoint/2010/main" val="4261353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1112"/>
            <a:ext cx="20105688"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832644" y="1006475"/>
            <a:ext cx="17409186" cy="1981200"/>
          </a:xfrm>
        </p:spPr>
        <p:txBody>
          <a:bodyPr/>
          <a:lstStyle/>
          <a:p>
            <a:r>
              <a:rPr lang="pt-BR" sz="2800" dirty="0">
                <a:solidFill>
                  <a:srgbClr val="1F355E"/>
                </a:solidFill>
                <a:latin typeface="Arial Black" panose="020B0A04020102020204" pitchFamily="34" charset="0"/>
                <a:cs typeface="+mn-cs"/>
              </a:rPr>
              <a:t>Taken from Note 2.1 (Page 27)</a:t>
            </a:r>
          </a:p>
          <a:p>
            <a:pPr marL="742950" indent="-742950">
              <a:buAutoNum type="arabicPeriod"/>
            </a:pPr>
            <a:r>
              <a:rPr lang="pt-BR" sz="3600" dirty="0">
                <a:solidFill>
                  <a:srgbClr val="1F355E"/>
                </a:solidFill>
                <a:latin typeface="Arial Black" panose="020B0A04020102020204" pitchFamily="34" charset="0"/>
                <a:cs typeface="+mn-cs"/>
              </a:rPr>
              <a:t>Revenue Resource Performance (Statutory)</a:t>
            </a:r>
            <a:endParaRPr lang="pt-BR" sz="2800" dirty="0">
              <a:solidFill>
                <a:srgbClr val="1F355E"/>
              </a:solidFill>
              <a:latin typeface="Arial Black" panose="020B0A04020102020204" pitchFamily="34" charset="0"/>
              <a:cs typeface="+mn-cs"/>
            </a:endParaRPr>
          </a:p>
          <a:p>
            <a:r>
              <a:rPr lang="pt-BR" sz="2800" dirty="0">
                <a:solidFill>
                  <a:srgbClr val="1F355E"/>
                </a:solidFill>
                <a:latin typeface="Arial Black" panose="020B0A04020102020204" pitchFamily="34" charset="0"/>
                <a:cs typeface="+mn-cs"/>
              </a:rPr>
              <a:t>From 1st April 2014, Health Boards were required to ensure that expenditure does not exceed the aggregate of the funding alloted to it over a period of 3 financial years. </a:t>
            </a:r>
          </a:p>
        </p:txBody>
      </p:sp>
      <p:sp>
        <p:nvSpPr>
          <p:cNvPr id="4" name="TextBox 3"/>
          <p:cNvSpPr txBox="1"/>
          <p:nvPr/>
        </p:nvSpPr>
        <p:spPr>
          <a:xfrm>
            <a:off x="18658977" y="10607675"/>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4</a:t>
            </a:r>
          </a:p>
        </p:txBody>
      </p:sp>
      <p:sp>
        <p:nvSpPr>
          <p:cNvPr id="8" name="TextBox 7"/>
          <p:cNvSpPr txBox="1"/>
          <p:nvPr/>
        </p:nvSpPr>
        <p:spPr>
          <a:xfrm>
            <a:off x="4795044" y="9312275"/>
            <a:ext cx="13295627" cy="954107"/>
          </a:xfrm>
          <a:prstGeom prst="rect">
            <a:avLst/>
          </a:prstGeom>
          <a:solidFill>
            <a:schemeClr val="accent1">
              <a:lumMod val="40000"/>
              <a:lumOff val="60000"/>
            </a:schemeClr>
          </a:solidFill>
        </p:spPr>
        <p:txBody>
          <a:bodyPr wrap="none" rtlCol="0">
            <a:spAutoFit/>
          </a:bodyPr>
          <a:lstStyle/>
          <a:p>
            <a:r>
              <a:rPr lang="en-GB" sz="2800" dirty="0">
                <a:solidFill>
                  <a:srgbClr val="CE3636"/>
                </a:solidFill>
                <a:latin typeface="Arial" panose="020B0604020202020204" pitchFamily="34" charset="0"/>
                <a:cs typeface="Arial" panose="020B0604020202020204" pitchFamily="34" charset="0"/>
              </a:rPr>
              <a:t>Swansea Bay University Health Board has not met its financial duty to break-even </a:t>
            </a:r>
          </a:p>
          <a:p>
            <a:r>
              <a:rPr lang="en-GB" sz="2800" dirty="0">
                <a:solidFill>
                  <a:srgbClr val="CE3636"/>
                </a:solidFill>
                <a:latin typeface="Arial" panose="020B0604020202020204" pitchFamily="34" charset="0"/>
                <a:cs typeface="Arial" panose="020B0604020202020204" pitchFamily="34" charset="0"/>
              </a:rPr>
              <a:t>against its Revenue Resource Limit over the 3 years 2022-23 to 2024-25.</a:t>
            </a:r>
          </a:p>
        </p:txBody>
      </p:sp>
      <p:sp>
        <p:nvSpPr>
          <p:cNvPr id="7" name="Rectangle 6"/>
          <p:cNvSpPr/>
          <p:nvPr/>
        </p:nvSpPr>
        <p:spPr>
          <a:xfrm>
            <a:off x="17833000" y="4011186"/>
            <a:ext cx="1524000" cy="3170099"/>
          </a:xfrm>
          <a:prstGeom prst="rect">
            <a:avLst/>
          </a:prstGeom>
        </p:spPr>
        <p:txBody>
          <a:bodyPr wrap="square">
            <a:spAutoFit/>
          </a:bodyPr>
          <a:lstStyle/>
          <a:p>
            <a:pPr algn="ctr"/>
            <a:r>
              <a:rPr lang="en-GB" sz="20000" b="1" dirty="0">
                <a:solidFill>
                  <a:srgbClr val="FF0000"/>
                </a:solidFill>
              </a:rPr>
              <a:t>X</a:t>
            </a:r>
          </a:p>
        </p:txBody>
      </p:sp>
      <p:graphicFrame>
        <p:nvGraphicFramePr>
          <p:cNvPr id="6" name="Object 5">
            <a:extLst>
              <a:ext uri="{FF2B5EF4-FFF2-40B4-BE49-F238E27FC236}">
                <a16:creationId xmlns:a16="http://schemas.microsoft.com/office/drawing/2014/main" id="{D3F17D43-4548-3AFC-26D6-A3D3CBC5157E}"/>
              </a:ext>
            </a:extLst>
          </p:cNvPr>
          <p:cNvGraphicFramePr>
            <a:graphicFrameLocks noChangeAspect="1"/>
          </p:cNvGraphicFramePr>
          <p:nvPr>
            <p:extLst>
              <p:ext uri="{D42A27DB-BD31-4B8C-83A1-F6EECF244321}">
                <p14:modId xmlns:p14="http://schemas.microsoft.com/office/powerpoint/2010/main" val="751094097"/>
              </p:ext>
            </p:extLst>
          </p:nvPr>
        </p:nvGraphicFramePr>
        <p:xfrm>
          <a:off x="985044" y="3373439"/>
          <a:ext cx="16847955" cy="5634036"/>
        </p:xfrm>
        <a:graphic>
          <a:graphicData uri="http://schemas.openxmlformats.org/presentationml/2006/ole">
            <mc:AlternateContent xmlns:mc="http://schemas.openxmlformats.org/markup-compatibility/2006">
              <mc:Choice xmlns:v="urn:schemas-microsoft-com:vml" Requires="v">
                <p:oleObj name="Worksheet" r:id="rId3" imgW="5572271" imgH="1266812" progId="Excel.Sheet.12">
                  <p:embed/>
                </p:oleObj>
              </mc:Choice>
              <mc:Fallback>
                <p:oleObj name="Worksheet" r:id="rId3" imgW="5572271" imgH="1266812" progId="Excel.Sheet.12">
                  <p:embed/>
                  <p:pic>
                    <p:nvPicPr>
                      <p:cNvPr id="6" name="Object 5">
                        <a:extLst>
                          <a:ext uri="{FF2B5EF4-FFF2-40B4-BE49-F238E27FC236}">
                            <a16:creationId xmlns:a16="http://schemas.microsoft.com/office/drawing/2014/main" id="{D3F17D43-4548-3AFC-26D6-A3D3CBC5157E}"/>
                          </a:ext>
                        </a:extLst>
                      </p:cNvPr>
                      <p:cNvPicPr/>
                      <p:nvPr/>
                    </p:nvPicPr>
                    <p:blipFill>
                      <a:blip r:embed="rId4"/>
                      <a:stretch>
                        <a:fillRect/>
                      </a:stretch>
                    </p:blipFill>
                    <p:spPr>
                      <a:xfrm>
                        <a:off x="985044" y="3373439"/>
                        <a:ext cx="16847955" cy="5634036"/>
                      </a:xfrm>
                      <a:prstGeom prst="rect">
                        <a:avLst/>
                      </a:prstGeom>
                    </p:spPr>
                  </p:pic>
                </p:oleObj>
              </mc:Fallback>
            </mc:AlternateContent>
          </a:graphicData>
        </a:graphic>
      </p:graphicFrame>
    </p:spTree>
    <p:extLst>
      <p:ext uri="{BB962C8B-B14F-4D97-AF65-F5344CB8AC3E}">
        <p14:creationId xmlns:p14="http://schemas.microsoft.com/office/powerpoint/2010/main" val="962522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9684" y="1270"/>
            <a:ext cx="20096004"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985044" y="930275"/>
            <a:ext cx="17409186" cy="1981200"/>
          </a:xfrm>
        </p:spPr>
        <p:txBody>
          <a:bodyPr/>
          <a:lstStyle/>
          <a:p>
            <a:r>
              <a:rPr lang="pt-BR" sz="2800" dirty="0">
                <a:solidFill>
                  <a:srgbClr val="1F355E"/>
                </a:solidFill>
                <a:latin typeface="Arial Black" panose="020B0A04020102020204" pitchFamily="34" charset="0"/>
                <a:cs typeface="+mn-cs"/>
              </a:rPr>
              <a:t>Taken from Note 2.2 (Page 27)</a:t>
            </a:r>
          </a:p>
          <a:p>
            <a:r>
              <a:rPr lang="pt-BR" sz="3600" dirty="0">
                <a:solidFill>
                  <a:srgbClr val="1F355E"/>
                </a:solidFill>
                <a:latin typeface="Arial Black" panose="020B0A04020102020204" pitchFamily="34" charset="0"/>
                <a:cs typeface="+mn-cs"/>
              </a:rPr>
              <a:t>2. Capital Resource Performance (Statutory)</a:t>
            </a:r>
          </a:p>
          <a:p>
            <a:r>
              <a:rPr lang="pt-BR" sz="2800" dirty="0">
                <a:solidFill>
                  <a:srgbClr val="1F355E"/>
                </a:solidFill>
                <a:latin typeface="Arial Black" panose="020B0A04020102020204" pitchFamily="34" charset="0"/>
                <a:cs typeface="+mn-cs"/>
              </a:rPr>
              <a:t>From 1st April 2014, Health Boards were required to ensure that expenditure does not exceed the aggregate of the funding alloted to it over a period of 3 financial years. </a:t>
            </a:r>
          </a:p>
        </p:txBody>
      </p:sp>
      <p:sp>
        <p:nvSpPr>
          <p:cNvPr id="4" name="TextBox 3"/>
          <p:cNvSpPr txBox="1"/>
          <p:nvPr/>
        </p:nvSpPr>
        <p:spPr>
          <a:xfrm>
            <a:off x="18734088" y="10607675"/>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5</a:t>
            </a:r>
          </a:p>
        </p:txBody>
      </p:sp>
      <p:sp>
        <p:nvSpPr>
          <p:cNvPr id="8" name="TextBox 7"/>
          <p:cNvSpPr txBox="1"/>
          <p:nvPr/>
        </p:nvSpPr>
        <p:spPr>
          <a:xfrm>
            <a:off x="4566444" y="9464675"/>
            <a:ext cx="13593786" cy="954107"/>
          </a:xfrm>
          <a:prstGeom prst="rect">
            <a:avLst/>
          </a:prstGeom>
          <a:solidFill>
            <a:schemeClr val="accent1">
              <a:lumMod val="40000"/>
              <a:lumOff val="60000"/>
            </a:schemeClr>
          </a:solidFill>
        </p:spPr>
        <p:txBody>
          <a:bodyPr wrap="none" rtlCol="0">
            <a:spAutoFit/>
          </a:bodyPr>
          <a:lstStyle/>
          <a:p>
            <a:r>
              <a:rPr lang="en-GB" sz="2800" b="1" dirty="0">
                <a:solidFill>
                  <a:schemeClr val="accent6">
                    <a:lumMod val="75000"/>
                  </a:schemeClr>
                </a:solidFill>
                <a:latin typeface="Arial" panose="020B0604020202020204" pitchFamily="34" charset="0"/>
                <a:cs typeface="Arial" panose="020B0604020202020204" pitchFamily="34" charset="0"/>
              </a:rPr>
              <a:t>Swansea Bay University Health Board has met its financial duty to break-even </a:t>
            </a:r>
          </a:p>
          <a:p>
            <a:r>
              <a:rPr lang="en-GB" sz="2800" b="1" dirty="0">
                <a:solidFill>
                  <a:schemeClr val="accent6">
                    <a:lumMod val="75000"/>
                  </a:schemeClr>
                </a:solidFill>
                <a:latin typeface="Arial" panose="020B0604020202020204" pitchFamily="34" charset="0"/>
                <a:cs typeface="Arial" panose="020B0604020202020204" pitchFamily="34" charset="0"/>
              </a:rPr>
              <a:t>against its Capital Resource Limit over the 3 years 2022-23 to 2024-25</a:t>
            </a:r>
            <a:r>
              <a:rPr lang="en-GB" sz="2800" dirty="0">
                <a:solidFill>
                  <a:schemeClr val="accent6">
                    <a:lumMod val="75000"/>
                  </a:schemeClr>
                </a:solidFill>
                <a:latin typeface="Arial" panose="020B0604020202020204" pitchFamily="34" charset="0"/>
                <a:cs typeface="Arial" panose="020B0604020202020204" pitchFamily="34" charset="0"/>
              </a:rPr>
              <a:t>.</a:t>
            </a:r>
          </a:p>
        </p:txBody>
      </p:sp>
      <p:pic>
        <p:nvPicPr>
          <p:cNvPr id="9" name="Picture 8"/>
          <p:cNvPicPr>
            <a:picLocks noChangeAspect="1"/>
          </p:cNvPicPr>
          <p:nvPr/>
        </p:nvPicPr>
        <p:blipFill>
          <a:blip r:embed="rId3"/>
          <a:stretch>
            <a:fillRect/>
          </a:stretch>
        </p:blipFill>
        <p:spPr>
          <a:xfrm>
            <a:off x="17520444" y="4359910"/>
            <a:ext cx="2095500" cy="2095500"/>
          </a:xfrm>
          <a:prstGeom prst="rect">
            <a:avLst/>
          </a:prstGeom>
        </p:spPr>
      </p:pic>
      <p:graphicFrame>
        <p:nvGraphicFramePr>
          <p:cNvPr id="5" name="Object 4">
            <a:extLst>
              <a:ext uri="{FF2B5EF4-FFF2-40B4-BE49-F238E27FC236}">
                <a16:creationId xmlns:a16="http://schemas.microsoft.com/office/drawing/2014/main" id="{534E6128-AF56-3D0C-F0C5-631F88ABA780}"/>
              </a:ext>
            </a:extLst>
          </p:cNvPr>
          <p:cNvGraphicFramePr>
            <a:graphicFrameLocks noChangeAspect="1"/>
          </p:cNvGraphicFramePr>
          <p:nvPr>
            <p:extLst>
              <p:ext uri="{D42A27DB-BD31-4B8C-83A1-F6EECF244321}">
                <p14:modId xmlns:p14="http://schemas.microsoft.com/office/powerpoint/2010/main" val="1356391390"/>
              </p:ext>
            </p:extLst>
          </p:nvPr>
        </p:nvGraphicFramePr>
        <p:xfrm>
          <a:off x="985838" y="3063875"/>
          <a:ext cx="16534606" cy="5867400"/>
        </p:xfrm>
        <a:graphic>
          <a:graphicData uri="http://schemas.openxmlformats.org/presentationml/2006/ole">
            <mc:AlternateContent xmlns:mc="http://schemas.openxmlformats.org/markup-compatibility/2006">
              <mc:Choice xmlns:v="urn:schemas-microsoft-com:vml" Requires="v">
                <p:oleObj name="Worksheet" r:id="rId4" imgW="6295887" imgH="1266812" progId="Excel.Sheet.12">
                  <p:embed/>
                </p:oleObj>
              </mc:Choice>
              <mc:Fallback>
                <p:oleObj name="Worksheet" r:id="rId4" imgW="6295887" imgH="1266812" progId="Excel.Sheet.12">
                  <p:embed/>
                  <p:pic>
                    <p:nvPicPr>
                      <p:cNvPr id="5" name="Object 4">
                        <a:extLst>
                          <a:ext uri="{FF2B5EF4-FFF2-40B4-BE49-F238E27FC236}">
                            <a16:creationId xmlns:a16="http://schemas.microsoft.com/office/drawing/2014/main" id="{534E6128-AF56-3D0C-F0C5-631F88ABA780}"/>
                          </a:ext>
                        </a:extLst>
                      </p:cNvPr>
                      <p:cNvPicPr/>
                      <p:nvPr/>
                    </p:nvPicPr>
                    <p:blipFill>
                      <a:blip r:embed="rId5"/>
                      <a:stretch>
                        <a:fillRect/>
                      </a:stretch>
                    </p:blipFill>
                    <p:spPr>
                      <a:xfrm>
                        <a:off x="985838" y="3063875"/>
                        <a:ext cx="16534606" cy="5867400"/>
                      </a:xfrm>
                      <a:prstGeom prst="rect">
                        <a:avLst/>
                      </a:prstGeom>
                    </p:spPr>
                  </p:pic>
                </p:oleObj>
              </mc:Fallback>
            </mc:AlternateContent>
          </a:graphicData>
        </a:graphic>
      </p:graphicFrame>
    </p:spTree>
    <p:extLst>
      <p:ext uri="{BB962C8B-B14F-4D97-AF65-F5344CB8AC3E}">
        <p14:creationId xmlns:p14="http://schemas.microsoft.com/office/powerpoint/2010/main" val="4294813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1112"/>
            <a:ext cx="20105688"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756444" y="1006475"/>
            <a:ext cx="16383000" cy="8382000"/>
          </a:xfrm>
        </p:spPr>
        <p:txBody>
          <a:bodyPr/>
          <a:lstStyle/>
          <a:p>
            <a:r>
              <a:rPr lang="pt-BR" sz="2400" dirty="0">
                <a:solidFill>
                  <a:srgbClr val="1F355E"/>
                </a:solidFill>
                <a:latin typeface="Arial Black" panose="020B0A04020102020204" pitchFamily="34" charset="0"/>
                <a:cs typeface="+mn-cs"/>
              </a:rPr>
              <a:t>Taken from Note 2.3 (Page 28)</a:t>
            </a:r>
          </a:p>
          <a:p>
            <a:r>
              <a:rPr lang="pt-BR" sz="2400" dirty="0">
                <a:solidFill>
                  <a:srgbClr val="1F355E"/>
                </a:solidFill>
                <a:latin typeface="Arial Black" panose="020B0A04020102020204" pitchFamily="34" charset="0"/>
                <a:cs typeface="+mn-cs"/>
              </a:rPr>
              <a:t>3. Duty to Prepare a 3 Year Integrated Plan</a:t>
            </a:r>
          </a:p>
          <a:p>
            <a:pPr marL="0" marR="0" lvl="0" indent="0" defTabSz="914400" eaLnBrk="1" fontAlgn="auto" latinLnBrk="0" hangingPunct="1">
              <a:lnSpc>
                <a:spcPct val="107000"/>
              </a:lnSpc>
              <a:spcBef>
                <a:spcPts val="0"/>
              </a:spcBef>
              <a:spcAft>
                <a:spcPts val="800"/>
              </a:spcAft>
              <a:buClrTx/>
              <a:buSzTx/>
              <a:buFontTx/>
              <a:buNone/>
              <a:tabLst/>
              <a:defRPr/>
            </a:pPr>
            <a:r>
              <a:rPr kumimoji="0" lang="en-GB" sz="2400" b="0" i="0"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Arial" panose="020B0604020202020204" pitchFamily="34" charset="0"/>
              </a:rPr>
              <a:t>The NHS Wales Planning Framework for the period 2024-2027 issued to LHBs placed a requirement upon them to prepare and submit Integrated Medium Term Plans to the Welsh Government </a:t>
            </a:r>
            <a:r>
              <a:rPr lang="en-GB" sz="2400" dirty="0">
                <a:solidFill>
                  <a:schemeClr val="dk1"/>
                </a:solidFill>
                <a:effectLst/>
                <a:latin typeface="Arial" panose="020B0604020202020204" pitchFamily="34" charset="0"/>
                <a:ea typeface="+mn-ea"/>
                <a:cs typeface="Arial" panose="020B0604020202020204" pitchFamily="34" charset="0"/>
              </a:rPr>
              <a:t>which sets out its strategy for securing that it complies with its 'break even' duty, whilst improving the health of the people for whom it is responsible and the provision of healthcare to such people.</a:t>
            </a:r>
            <a:endParaRPr lang="en-GB" sz="2400" dirty="0">
              <a:effectLst/>
              <a:latin typeface="Arial" panose="020B0604020202020204" pitchFamily="34" charset="0"/>
              <a:cs typeface="Arial" panose="020B0604020202020204" pitchFamily="34" charset="0"/>
            </a:endParaRPr>
          </a:p>
          <a:p>
            <a:r>
              <a:rPr lang="en-GB" sz="2400" dirty="0">
                <a:solidFill>
                  <a:schemeClr val="dk1"/>
                </a:solidFill>
                <a:effectLst/>
                <a:latin typeface="Arial" panose="020B0604020202020204" pitchFamily="34" charset="0"/>
                <a:ea typeface="+mn-ea"/>
                <a:cs typeface="Arial" panose="020B0604020202020204" pitchFamily="34" charset="0"/>
              </a:rPr>
              <a:t>As the LHB was unable to submit a balanced integrated medium-term plan in accordance with NHS Wales Planning Framework the Board submitted an Annual Plan for 2024-25 on 28th March 2024. This plan did not include a break-even position. A response to the Annual Plan was published by Welsh Governance on 3</a:t>
            </a:r>
            <a:r>
              <a:rPr lang="en-GB" sz="2400" baseline="30000" dirty="0">
                <a:solidFill>
                  <a:schemeClr val="dk1"/>
                </a:solidFill>
                <a:effectLst/>
                <a:latin typeface="Arial" panose="020B0604020202020204" pitchFamily="34" charset="0"/>
                <a:ea typeface="+mn-ea"/>
                <a:cs typeface="Arial" panose="020B0604020202020204" pitchFamily="34" charset="0"/>
              </a:rPr>
              <a:t>rd</a:t>
            </a:r>
            <a:r>
              <a:rPr lang="en-GB" sz="2400" dirty="0">
                <a:solidFill>
                  <a:schemeClr val="dk1"/>
                </a:solidFill>
                <a:effectLst/>
                <a:latin typeface="Arial" panose="020B0604020202020204" pitchFamily="34" charset="0"/>
                <a:ea typeface="+mn-ea"/>
                <a:cs typeface="Arial" panose="020B0604020202020204" pitchFamily="34" charset="0"/>
              </a:rPr>
              <a:t> May 2024.  </a:t>
            </a:r>
          </a:p>
          <a:p>
            <a:endParaRPr lang="en-GB" sz="2400" dirty="0">
              <a:solidFill>
                <a:schemeClr val="dk1"/>
              </a:solidFill>
              <a:effectLst/>
              <a:latin typeface="Arial" panose="020B0604020202020204" pitchFamily="34" charset="0"/>
              <a:ea typeface="+mn-ea"/>
              <a:cs typeface="Arial" panose="020B0604020202020204" pitchFamily="34" charset="0"/>
            </a:endParaRPr>
          </a:p>
          <a:p>
            <a:r>
              <a:rPr lang="en-GB" sz="2400" dirty="0">
                <a:solidFill>
                  <a:schemeClr val="dk1"/>
                </a:solidFill>
                <a:effectLst/>
                <a:latin typeface="Arial" panose="020B0604020202020204" pitchFamily="34" charset="0"/>
                <a:ea typeface="+mn-ea"/>
                <a:cs typeface="Arial" panose="020B0604020202020204" pitchFamily="34" charset="0"/>
              </a:rPr>
              <a:t>Following receipt of the response the Board urgently reflected on the underlying risks and choices within the plan particularly referencing improvement in urgent emergency care, planned care and cancer delivery alongside the financial deficit position. This resulted in a revised Annual Plan being submitted on 31st May 2024, which again did not include a break-even position.</a:t>
            </a:r>
          </a:p>
          <a:p>
            <a:endParaRPr lang="en-GB" sz="2400" dirty="0">
              <a:solidFill>
                <a:schemeClr val="dk1"/>
              </a:solidFill>
              <a:effectLst/>
              <a:latin typeface="Arial" panose="020B0604020202020204" pitchFamily="34" charset="0"/>
              <a:ea typeface="+mn-ea"/>
              <a:cs typeface="Arial" panose="020B0604020202020204" pitchFamily="34" charset="0"/>
            </a:endParaRPr>
          </a:p>
          <a:p>
            <a:r>
              <a:rPr lang="en-GB" sz="2400" dirty="0">
                <a:solidFill>
                  <a:schemeClr val="dk1"/>
                </a:solidFill>
                <a:effectLst/>
                <a:latin typeface="Arial" panose="020B0604020202020204" pitchFamily="34" charset="0"/>
                <a:ea typeface="+mn-ea"/>
                <a:cs typeface="Arial" panose="020B0604020202020204" pitchFamily="34" charset="0"/>
              </a:rPr>
              <a:t>Throughout 2024-25 the LHB worked with WG to identify options to reduce the deficit annual plan and in December 2024 the Health Board received additional funding of £6.4m to reduce the deficit plan. </a:t>
            </a:r>
          </a:p>
          <a:p>
            <a:endParaRPr lang="en-GB" sz="2400" dirty="0">
              <a:solidFill>
                <a:schemeClr val="dk1"/>
              </a:solidFill>
              <a:effectLst/>
              <a:latin typeface="Arial" panose="020B0604020202020204" pitchFamily="34" charset="0"/>
              <a:ea typeface="+mn-ea"/>
              <a:cs typeface="Arial" panose="020B0604020202020204" pitchFamily="34" charset="0"/>
            </a:endParaRPr>
          </a:p>
          <a:p>
            <a:r>
              <a:rPr lang="en-GB" sz="2400" dirty="0">
                <a:solidFill>
                  <a:schemeClr val="dk1"/>
                </a:solidFill>
                <a:effectLst/>
                <a:latin typeface="Arial" panose="020B0604020202020204" pitchFamily="34" charset="0"/>
                <a:ea typeface="+mn-ea"/>
                <a:cs typeface="Arial" panose="020B0604020202020204" pitchFamily="34" charset="0"/>
              </a:rPr>
              <a:t>However, the LHB has been unable to meet its statutory duty to have an approved financial plan.</a:t>
            </a:r>
          </a:p>
          <a:p>
            <a:pPr>
              <a:lnSpc>
                <a:spcPct val="107000"/>
              </a:lnSpc>
              <a:spcAft>
                <a:spcPts val="800"/>
              </a:spcAft>
            </a:pPr>
            <a:endParaRPr lang="en-GB" sz="2400" dirty="0">
              <a:ea typeface="Calibri" panose="020F0502020204030204" pitchFamily="34" charset="0"/>
            </a:endParaRPr>
          </a:p>
          <a:p>
            <a:endParaRPr lang="pt-BR" sz="2400" dirty="0">
              <a:solidFill>
                <a:srgbClr val="1F355E"/>
              </a:solidFill>
              <a:latin typeface="Arial Black" panose="020B0A04020102020204" pitchFamily="34" charset="0"/>
              <a:cs typeface="+mn-cs"/>
            </a:endParaRPr>
          </a:p>
        </p:txBody>
      </p:sp>
      <p:sp>
        <p:nvSpPr>
          <p:cNvPr id="4" name="TextBox 3"/>
          <p:cNvSpPr txBox="1"/>
          <p:nvPr/>
        </p:nvSpPr>
        <p:spPr>
          <a:xfrm>
            <a:off x="18432959" y="10669428"/>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6</a:t>
            </a:r>
          </a:p>
        </p:txBody>
      </p:sp>
      <p:sp>
        <p:nvSpPr>
          <p:cNvPr id="8" name="TextBox 7"/>
          <p:cNvSpPr txBox="1"/>
          <p:nvPr/>
        </p:nvSpPr>
        <p:spPr>
          <a:xfrm>
            <a:off x="4907737" y="9529207"/>
            <a:ext cx="12649200" cy="954107"/>
          </a:xfrm>
          <a:prstGeom prst="rect">
            <a:avLst/>
          </a:prstGeom>
          <a:solidFill>
            <a:schemeClr val="accent1">
              <a:lumMod val="40000"/>
              <a:lumOff val="60000"/>
            </a:schemeClr>
          </a:solidFill>
        </p:spPr>
        <p:txBody>
          <a:bodyPr wrap="square" rtlCol="0">
            <a:spAutoFit/>
          </a:bodyPr>
          <a:lstStyle/>
          <a:p>
            <a:r>
              <a:rPr lang="en-GB" sz="2800" b="1" dirty="0">
                <a:solidFill>
                  <a:srgbClr val="FF0000"/>
                </a:solidFill>
                <a:latin typeface="Arial" panose="020B0604020202020204" pitchFamily="34" charset="0"/>
                <a:cs typeface="Arial" panose="020B0604020202020204" pitchFamily="34" charset="0"/>
              </a:rPr>
              <a:t>Swansea Bay University Health Board has not met its statutory duty to  </a:t>
            </a:r>
          </a:p>
          <a:p>
            <a:r>
              <a:rPr lang="en-GB" sz="2800" b="1" dirty="0">
                <a:solidFill>
                  <a:srgbClr val="FF0000"/>
                </a:solidFill>
                <a:latin typeface="Arial" panose="020B0604020202020204" pitchFamily="34" charset="0"/>
                <a:cs typeface="Arial" panose="020B0604020202020204" pitchFamily="34" charset="0"/>
              </a:rPr>
              <a:t>have an approved financial plan</a:t>
            </a:r>
            <a:endParaRPr lang="en-GB" sz="2800" dirty="0">
              <a:solidFill>
                <a:srgbClr val="FF0000"/>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a:stretch>
            <a:fillRect/>
          </a:stretch>
        </p:blipFill>
        <p:spPr>
          <a:xfrm>
            <a:off x="16204678" y="3005905"/>
            <a:ext cx="4456562" cy="5340559"/>
          </a:xfrm>
          <a:prstGeom prst="rect">
            <a:avLst/>
          </a:prstGeom>
        </p:spPr>
      </p:pic>
    </p:spTree>
    <p:extLst>
      <p:ext uri="{BB962C8B-B14F-4D97-AF65-F5344CB8AC3E}">
        <p14:creationId xmlns:p14="http://schemas.microsoft.com/office/powerpoint/2010/main" val="908515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0"/>
            <a:ext cx="20105688"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794997" y="1141412"/>
            <a:ext cx="17409186" cy="3895725"/>
          </a:xfrm>
        </p:spPr>
        <p:txBody>
          <a:bodyPr/>
          <a:lstStyle/>
          <a:p>
            <a:r>
              <a:rPr lang="pt-BR" sz="2800" dirty="0">
                <a:solidFill>
                  <a:srgbClr val="1F355E"/>
                </a:solidFill>
                <a:latin typeface="Arial Black" panose="020B0A04020102020204" pitchFamily="34" charset="0"/>
                <a:cs typeface="+mn-cs"/>
              </a:rPr>
              <a:t>Taken from Note 2.4 (Page 28)</a:t>
            </a:r>
          </a:p>
          <a:p>
            <a:r>
              <a:rPr lang="pt-BR" sz="3600" dirty="0">
                <a:solidFill>
                  <a:srgbClr val="1F355E"/>
                </a:solidFill>
                <a:latin typeface="Arial Black" panose="020B0A04020102020204" pitchFamily="34" charset="0"/>
                <a:cs typeface="+mn-cs"/>
              </a:rPr>
              <a:t>4. Creditor Payment (Non Statutory)</a:t>
            </a:r>
          </a:p>
          <a:p>
            <a:r>
              <a:rPr lang="pt-BR" sz="2800" dirty="0">
                <a:solidFill>
                  <a:srgbClr val="1F355E"/>
                </a:solidFill>
                <a:latin typeface="Arial Black" panose="020B0A04020102020204" pitchFamily="34" charset="0"/>
                <a:cs typeface="+mn-cs"/>
              </a:rPr>
              <a:t>The Welsh Government requires that Health Boards pay their trade creditors in accordance with the CBI Prompt Payment code (PSPP) and Gevernment Accounting rules. The financial target is to pay 95% of these non NHS invoices (number, not financial value) within 30 days of delivery. </a:t>
            </a:r>
          </a:p>
          <a:p>
            <a:endParaRPr lang="pt-BR" sz="2800" dirty="0">
              <a:solidFill>
                <a:srgbClr val="1F355E"/>
              </a:solidFill>
              <a:latin typeface="Arial Black" panose="020B0A04020102020204" pitchFamily="34" charset="0"/>
              <a:cs typeface="+mn-cs"/>
            </a:endParaRPr>
          </a:p>
          <a:p>
            <a:r>
              <a:rPr lang="pt-BR" sz="2800" dirty="0">
                <a:solidFill>
                  <a:srgbClr val="1F355E"/>
                </a:solidFill>
                <a:latin typeface="Arial Black" panose="020B0A04020102020204" pitchFamily="34" charset="0"/>
                <a:cs typeface="+mn-cs"/>
              </a:rPr>
              <a:t>This service is provided to all Health Boards by NWSSP Accounts Payable Services</a:t>
            </a:r>
          </a:p>
        </p:txBody>
      </p:sp>
      <p:sp>
        <p:nvSpPr>
          <p:cNvPr id="4" name="TextBox 3"/>
          <p:cNvSpPr txBox="1"/>
          <p:nvPr/>
        </p:nvSpPr>
        <p:spPr>
          <a:xfrm>
            <a:off x="18600556" y="10607675"/>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7</a:t>
            </a:r>
          </a:p>
        </p:txBody>
      </p:sp>
      <p:sp>
        <p:nvSpPr>
          <p:cNvPr id="8" name="TextBox 7"/>
          <p:cNvSpPr txBox="1"/>
          <p:nvPr/>
        </p:nvSpPr>
        <p:spPr>
          <a:xfrm>
            <a:off x="4566444" y="9464675"/>
            <a:ext cx="13125644" cy="954107"/>
          </a:xfrm>
          <a:prstGeom prst="rect">
            <a:avLst/>
          </a:prstGeom>
          <a:solidFill>
            <a:schemeClr val="accent1">
              <a:lumMod val="40000"/>
              <a:lumOff val="60000"/>
            </a:schemeClr>
          </a:solidFill>
        </p:spPr>
        <p:txBody>
          <a:bodyPr wrap="none" rtlCol="0">
            <a:spAutoFit/>
          </a:bodyPr>
          <a:lstStyle/>
          <a:p>
            <a:r>
              <a:rPr lang="en-GB" sz="2800" b="1" dirty="0">
                <a:solidFill>
                  <a:schemeClr val="accent6">
                    <a:lumMod val="75000"/>
                  </a:schemeClr>
                </a:solidFill>
                <a:latin typeface="Arial" panose="020B0604020202020204" pitchFamily="34" charset="0"/>
                <a:cs typeface="Arial" panose="020B0604020202020204" pitchFamily="34" charset="0"/>
              </a:rPr>
              <a:t>Swansea Bay University Health Board has achieved the best practice PSPP </a:t>
            </a:r>
          </a:p>
          <a:p>
            <a:r>
              <a:rPr lang="en-GB" sz="2800" b="1" dirty="0">
                <a:solidFill>
                  <a:schemeClr val="accent6">
                    <a:lumMod val="75000"/>
                  </a:schemeClr>
                </a:solidFill>
                <a:latin typeface="Arial" panose="020B0604020202020204" pitchFamily="34" charset="0"/>
                <a:cs typeface="Arial" panose="020B0604020202020204" pitchFamily="34" charset="0"/>
              </a:rPr>
              <a:t>Target for 2023-24</a:t>
            </a:r>
            <a:r>
              <a:rPr lang="en-GB" sz="2800" dirty="0">
                <a:solidFill>
                  <a:schemeClr val="accent6">
                    <a:lumMod val="75000"/>
                  </a:schemeClr>
                </a:solidFill>
                <a:latin typeface="Arial" panose="020B0604020202020204" pitchFamily="34" charset="0"/>
                <a:cs typeface="Arial" panose="020B0604020202020204" pitchFamily="34" charset="0"/>
              </a:rPr>
              <a:t>.</a:t>
            </a:r>
          </a:p>
        </p:txBody>
      </p:sp>
      <p:pic>
        <p:nvPicPr>
          <p:cNvPr id="7" name="Picture 6"/>
          <p:cNvPicPr>
            <a:picLocks noChangeAspect="1"/>
          </p:cNvPicPr>
          <p:nvPr/>
        </p:nvPicPr>
        <p:blipFill>
          <a:blip r:embed="rId3"/>
          <a:stretch>
            <a:fillRect/>
          </a:stretch>
        </p:blipFill>
        <p:spPr>
          <a:xfrm>
            <a:off x="17585205" y="5349875"/>
            <a:ext cx="2097206" cy="2097206"/>
          </a:xfrm>
          <a:prstGeom prst="rect">
            <a:avLst/>
          </a:prstGeom>
        </p:spPr>
      </p:pic>
      <p:graphicFrame>
        <p:nvGraphicFramePr>
          <p:cNvPr id="9" name="Object 8">
            <a:extLst>
              <a:ext uri="{FF2B5EF4-FFF2-40B4-BE49-F238E27FC236}">
                <a16:creationId xmlns:a16="http://schemas.microsoft.com/office/drawing/2014/main" id="{70EB7C49-3489-1F1A-0B25-A518A18DAAB9}"/>
              </a:ext>
            </a:extLst>
          </p:cNvPr>
          <p:cNvGraphicFramePr>
            <a:graphicFrameLocks noChangeAspect="1"/>
          </p:cNvGraphicFramePr>
          <p:nvPr>
            <p:extLst>
              <p:ext uri="{D42A27DB-BD31-4B8C-83A1-F6EECF244321}">
                <p14:modId xmlns:p14="http://schemas.microsoft.com/office/powerpoint/2010/main" val="1624586537"/>
              </p:ext>
            </p:extLst>
          </p:nvPr>
        </p:nvGraphicFramePr>
        <p:xfrm>
          <a:off x="794997" y="5268913"/>
          <a:ext cx="16790207" cy="3895725"/>
        </p:xfrm>
        <a:graphic>
          <a:graphicData uri="http://schemas.openxmlformats.org/presentationml/2006/ole">
            <mc:AlternateContent xmlns:mc="http://schemas.openxmlformats.org/markup-compatibility/2006">
              <mc:Choice xmlns:v="urn:schemas-microsoft-com:vml" Requires="v">
                <p:oleObj name="Worksheet" r:id="rId4" imgW="4810211" imgH="771525" progId="Excel.Sheet.12">
                  <p:embed/>
                </p:oleObj>
              </mc:Choice>
              <mc:Fallback>
                <p:oleObj name="Worksheet" r:id="rId4" imgW="4810211" imgH="771525" progId="Excel.Sheet.12">
                  <p:embed/>
                  <p:pic>
                    <p:nvPicPr>
                      <p:cNvPr id="9" name="Object 8">
                        <a:extLst>
                          <a:ext uri="{FF2B5EF4-FFF2-40B4-BE49-F238E27FC236}">
                            <a16:creationId xmlns:a16="http://schemas.microsoft.com/office/drawing/2014/main" id="{70EB7C49-3489-1F1A-0B25-A518A18DAAB9}"/>
                          </a:ext>
                        </a:extLst>
                      </p:cNvPr>
                      <p:cNvPicPr/>
                      <p:nvPr/>
                    </p:nvPicPr>
                    <p:blipFill>
                      <a:blip r:embed="rId5"/>
                      <a:stretch>
                        <a:fillRect/>
                      </a:stretch>
                    </p:blipFill>
                    <p:spPr>
                      <a:xfrm>
                        <a:off x="794997" y="5268913"/>
                        <a:ext cx="16790207" cy="3895725"/>
                      </a:xfrm>
                      <a:prstGeom prst="rect">
                        <a:avLst/>
                      </a:prstGeom>
                    </p:spPr>
                  </p:pic>
                </p:oleObj>
              </mc:Fallback>
            </mc:AlternateContent>
          </a:graphicData>
        </a:graphic>
      </p:graphicFrame>
    </p:spTree>
    <p:extLst>
      <p:ext uri="{BB962C8B-B14F-4D97-AF65-F5344CB8AC3E}">
        <p14:creationId xmlns:p14="http://schemas.microsoft.com/office/powerpoint/2010/main" val="855535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4288"/>
            <a:ext cx="20105687"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642595" y="1006475"/>
            <a:ext cx="17409186" cy="762001"/>
          </a:xfrm>
        </p:spPr>
        <p:txBody>
          <a:bodyPr/>
          <a:lstStyle/>
          <a:p>
            <a:r>
              <a:rPr lang="pt-BR" sz="3600" dirty="0">
                <a:solidFill>
                  <a:srgbClr val="1F355E"/>
                </a:solidFill>
                <a:latin typeface="Arial Black" panose="020B0A04020102020204" pitchFamily="34" charset="0"/>
                <a:cs typeface="+mn-cs"/>
              </a:rPr>
              <a:t>Statement of comprehensive Net Expenditure – SOCNE (Page 2)</a:t>
            </a:r>
          </a:p>
        </p:txBody>
      </p:sp>
      <p:sp>
        <p:nvSpPr>
          <p:cNvPr id="4" name="TextBox 3"/>
          <p:cNvSpPr txBox="1"/>
          <p:nvPr/>
        </p:nvSpPr>
        <p:spPr>
          <a:xfrm>
            <a:off x="18707716" y="10434657"/>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8</a:t>
            </a:r>
          </a:p>
        </p:txBody>
      </p:sp>
      <p:graphicFrame>
        <p:nvGraphicFramePr>
          <p:cNvPr id="6" name="Object 5">
            <a:extLst>
              <a:ext uri="{FF2B5EF4-FFF2-40B4-BE49-F238E27FC236}">
                <a16:creationId xmlns:a16="http://schemas.microsoft.com/office/drawing/2014/main" id="{C1C7AEA0-AF18-76B6-00DE-2899E4FA2D5D}"/>
              </a:ext>
            </a:extLst>
          </p:cNvPr>
          <p:cNvGraphicFramePr>
            <a:graphicFrameLocks noChangeAspect="1"/>
          </p:cNvGraphicFramePr>
          <p:nvPr>
            <p:extLst>
              <p:ext uri="{D42A27DB-BD31-4B8C-83A1-F6EECF244321}">
                <p14:modId xmlns:p14="http://schemas.microsoft.com/office/powerpoint/2010/main" val="729224186"/>
              </p:ext>
            </p:extLst>
          </p:nvPr>
        </p:nvGraphicFramePr>
        <p:xfrm>
          <a:off x="832644" y="1920875"/>
          <a:ext cx="16535399" cy="7239000"/>
        </p:xfrm>
        <a:graphic>
          <a:graphicData uri="http://schemas.openxmlformats.org/presentationml/2006/ole">
            <mc:AlternateContent xmlns:mc="http://schemas.openxmlformats.org/markup-compatibility/2006">
              <mc:Choice xmlns:v="urn:schemas-microsoft-com:vml" Requires="v">
                <p:oleObj name="Worksheet" r:id="rId3" imgW="7229427" imgH="2105161" progId="Excel.Sheet.12">
                  <p:embed/>
                </p:oleObj>
              </mc:Choice>
              <mc:Fallback>
                <p:oleObj name="Worksheet" r:id="rId3" imgW="7229427" imgH="2105161" progId="Excel.Sheet.12">
                  <p:embed/>
                  <p:pic>
                    <p:nvPicPr>
                      <p:cNvPr id="6" name="Object 5">
                        <a:extLst>
                          <a:ext uri="{FF2B5EF4-FFF2-40B4-BE49-F238E27FC236}">
                            <a16:creationId xmlns:a16="http://schemas.microsoft.com/office/drawing/2014/main" id="{C1C7AEA0-AF18-76B6-00DE-2899E4FA2D5D}"/>
                          </a:ext>
                        </a:extLst>
                      </p:cNvPr>
                      <p:cNvPicPr/>
                      <p:nvPr/>
                    </p:nvPicPr>
                    <p:blipFill>
                      <a:blip r:embed="rId4"/>
                      <a:stretch>
                        <a:fillRect/>
                      </a:stretch>
                    </p:blipFill>
                    <p:spPr>
                      <a:xfrm>
                        <a:off x="832644" y="1920875"/>
                        <a:ext cx="16535399" cy="7239000"/>
                      </a:xfrm>
                      <a:prstGeom prst="rect">
                        <a:avLst/>
                      </a:prstGeom>
                    </p:spPr>
                  </p:pic>
                </p:oleObj>
              </mc:Fallback>
            </mc:AlternateContent>
          </a:graphicData>
        </a:graphic>
      </p:graphicFrame>
    </p:spTree>
    <p:extLst>
      <p:ext uri="{BB962C8B-B14F-4D97-AF65-F5344CB8AC3E}">
        <p14:creationId xmlns:p14="http://schemas.microsoft.com/office/powerpoint/2010/main" val="1867667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5291"/>
            <a:ext cx="20105687" cy="619124"/>
          </a:xfrm>
          <a:solidFill>
            <a:schemeClr val="tx2">
              <a:lumMod val="40000"/>
              <a:lumOff val="60000"/>
            </a:schemeClr>
          </a:solidFill>
        </p:spPr>
        <p:txBody>
          <a:bodyPr/>
          <a:lstStyle/>
          <a:p>
            <a:r>
              <a:rPr lang="pt-BR" dirty="0"/>
              <a:t>3. Analytical Review of Comprehensive Net Expenditure</a:t>
            </a:r>
          </a:p>
        </p:txBody>
      </p:sp>
      <p:sp>
        <p:nvSpPr>
          <p:cNvPr id="4" name="TextBox 3"/>
          <p:cNvSpPr txBox="1"/>
          <p:nvPr/>
        </p:nvSpPr>
        <p:spPr>
          <a:xfrm>
            <a:off x="18600556" y="10574259"/>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9</a:t>
            </a:r>
          </a:p>
        </p:txBody>
      </p:sp>
      <p:sp>
        <p:nvSpPr>
          <p:cNvPr id="14" name="TextBox 13"/>
          <p:cNvSpPr txBox="1"/>
          <p:nvPr/>
        </p:nvSpPr>
        <p:spPr>
          <a:xfrm>
            <a:off x="8681244" y="9532957"/>
            <a:ext cx="4572000" cy="369332"/>
          </a:xfrm>
          <a:prstGeom prst="rect">
            <a:avLst/>
          </a:prstGeom>
          <a:noFill/>
        </p:spPr>
        <p:txBody>
          <a:bodyPr wrap="square" rtlCol="0">
            <a:spAutoFit/>
          </a:bodyPr>
          <a:lstStyle/>
          <a:p>
            <a:endParaRPr lang="en-GB" dirty="0"/>
          </a:p>
        </p:txBody>
      </p:sp>
      <p:sp>
        <p:nvSpPr>
          <p:cNvPr id="6" name="TextBox 5"/>
          <p:cNvSpPr txBox="1"/>
          <p:nvPr/>
        </p:nvSpPr>
        <p:spPr>
          <a:xfrm>
            <a:off x="15615444" y="1387475"/>
            <a:ext cx="4028731" cy="6740307"/>
          </a:xfrm>
          <a:prstGeom prst="rect">
            <a:avLst/>
          </a:prstGeom>
          <a:noFill/>
        </p:spPr>
        <p:txBody>
          <a:bodyPr wrap="square" rtlCol="0">
            <a:spAutoFit/>
          </a:bodyPr>
          <a:lstStyle/>
          <a:p>
            <a:r>
              <a:rPr lang="en-GB" sz="3600" dirty="0"/>
              <a:t>Information on the  key movements between 2023/24 and 2024/25 by category of expenditure within the Accounting Notes are provided in the following 3 slides which focus on Note 3.1, Note 3.2 and Note 3.3</a:t>
            </a:r>
          </a:p>
        </p:txBody>
      </p:sp>
      <p:graphicFrame>
        <p:nvGraphicFramePr>
          <p:cNvPr id="3" name="Chart 2">
            <a:extLst>
              <a:ext uri="{FF2B5EF4-FFF2-40B4-BE49-F238E27FC236}">
                <a16:creationId xmlns:a16="http://schemas.microsoft.com/office/drawing/2014/main" id="{00000000-0008-0000-0000-000004000000}"/>
              </a:ext>
            </a:extLst>
          </p:cNvPr>
          <p:cNvGraphicFramePr>
            <a:graphicFrameLocks/>
          </p:cNvGraphicFramePr>
          <p:nvPr>
            <p:extLst>
              <p:ext uri="{D42A27DB-BD31-4B8C-83A1-F6EECF244321}">
                <p14:modId xmlns:p14="http://schemas.microsoft.com/office/powerpoint/2010/main" val="4129255109"/>
              </p:ext>
            </p:extLst>
          </p:nvPr>
        </p:nvGraphicFramePr>
        <p:xfrm>
          <a:off x="1137444" y="735091"/>
          <a:ext cx="14325600" cy="69680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Object 8">
            <a:extLst>
              <a:ext uri="{FF2B5EF4-FFF2-40B4-BE49-F238E27FC236}">
                <a16:creationId xmlns:a16="http://schemas.microsoft.com/office/drawing/2014/main" id="{A6EAE0C1-F506-9AB5-68B2-D4048FC1777B}"/>
              </a:ext>
            </a:extLst>
          </p:cNvPr>
          <p:cNvGraphicFramePr>
            <a:graphicFrameLocks noChangeAspect="1"/>
          </p:cNvGraphicFramePr>
          <p:nvPr>
            <p:extLst>
              <p:ext uri="{D42A27DB-BD31-4B8C-83A1-F6EECF244321}">
                <p14:modId xmlns:p14="http://schemas.microsoft.com/office/powerpoint/2010/main" val="1266206365"/>
              </p:ext>
            </p:extLst>
          </p:nvPr>
        </p:nvGraphicFramePr>
        <p:xfrm>
          <a:off x="4414044" y="7703135"/>
          <a:ext cx="11201400" cy="2980740"/>
        </p:xfrm>
        <a:graphic>
          <a:graphicData uri="http://schemas.openxmlformats.org/presentationml/2006/ole">
            <mc:AlternateContent xmlns:mc="http://schemas.openxmlformats.org/markup-compatibility/2006">
              <mc:Choice xmlns:v="urn:schemas-microsoft-com:vml" Requires="v">
                <p:oleObj name="Worksheet" r:id="rId4" imgW="5848484" imgH="1723991" progId="Excel.Sheet.12">
                  <p:embed/>
                </p:oleObj>
              </mc:Choice>
              <mc:Fallback>
                <p:oleObj name="Worksheet" r:id="rId4" imgW="5848484" imgH="1723991" progId="Excel.Sheet.12">
                  <p:embed/>
                  <p:pic>
                    <p:nvPicPr>
                      <p:cNvPr id="9" name="Object 8">
                        <a:extLst>
                          <a:ext uri="{FF2B5EF4-FFF2-40B4-BE49-F238E27FC236}">
                            <a16:creationId xmlns:a16="http://schemas.microsoft.com/office/drawing/2014/main" id="{A6EAE0C1-F506-9AB5-68B2-D4048FC1777B}"/>
                          </a:ext>
                        </a:extLst>
                      </p:cNvPr>
                      <p:cNvPicPr/>
                      <p:nvPr/>
                    </p:nvPicPr>
                    <p:blipFill>
                      <a:blip r:embed="rId5"/>
                      <a:stretch>
                        <a:fillRect/>
                      </a:stretch>
                    </p:blipFill>
                    <p:spPr>
                      <a:xfrm>
                        <a:off x="4414044" y="7703135"/>
                        <a:ext cx="11201400" cy="2980740"/>
                      </a:xfrm>
                      <a:prstGeom prst="rect">
                        <a:avLst/>
                      </a:prstGeom>
                    </p:spPr>
                  </p:pic>
                </p:oleObj>
              </mc:Fallback>
            </mc:AlternateContent>
          </a:graphicData>
        </a:graphic>
      </p:graphicFrame>
    </p:spTree>
    <p:extLst>
      <p:ext uri="{BB962C8B-B14F-4D97-AF65-F5344CB8AC3E}">
        <p14:creationId xmlns:p14="http://schemas.microsoft.com/office/powerpoint/2010/main" val="2712273878"/>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B5D033B27532648ACD29D6ADE255704" ma:contentTypeVersion="9" ma:contentTypeDescription="Create a new document." ma:contentTypeScope="" ma:versionID="000d364b42c7fcf0b9a3f3e1ab8aafab">
  <xsd:schema xmlns:xsd="http://www.w3.org/2001/XMLSchema" xmlns:xs="http://www.w3.org/2001/XMLSchema" xmlns:p="http://schemas.microsoft.com/office/2006/metadata/properties" xmlns:ns2="0f52bdb7-99ae-4d66-a470-3412b0f47b8a" targetNamespace="http://schemas.microsoft.com/office/2006/metadata/properties" ma:root="true" ma:fieldsID="3717a2097c9b890e76a7f480e822151e" ns2:_="">
    <xsd:import namespace="0f52bdb7-99ae-4d66-a470-3412b0f47b8a"/>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52bdb7-99ae-4d66-a470-3412b0f47b8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2.xml><?xml version="1.0" encoding="utf-8"?>
<ds:datastoreItem xmlns:ds="http://schemas.openxmlformats.org/officeDocument/2006/customXml" ds:itemID="{860C4C3D-40FC-442F-9173-544E407A7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52bdb7-99ae-4d66-a470-3412b0f47b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353AC40-0A0E-4F46-A609-E30D51CC4C15}">
  <ds:schemaRefs>
    <ds:schemaRef ds:uri="http://schemas.microsoft.com/office/2006/documentManagement/types"/>
    <ds:schemaRef ds:uri="0f52bdb7-99ae-4d66-a470-3412b0f47b8a"/>
    <ds:schemaRef ds:uri="http://purl.org/dc/terms/"/>
    <ds:schemaRef ds:uri="http://www.w3.org/XML/1998/namespace"/>
    <ds:schemaRef ds:uri="http://purl.org/dc/dcmitype/"/>
    <ds:schemaRef ds:uri="http://schemas.microsoft.com/office/infopath/2007/PartnerControls"/>
    <ds:schemaRef ds:uri="http://schemas.openxmlformats.org/package/2006/metadata/core-properti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2669</TotalTime>
  <Words>1837</Words>
  <Application>Microsoft Office PowerPoint</Application>
  <PresentationFormat>Custom</PresentationFormat>
  <Paragraphs>219</Paragraphs>
  <Slides>21</Slides>
  <Notes>19</Notes>
  <HiddenSlides>0</HiddenSlides>
  <MMClips>0</MMClips>
  <ScaleCrop>false</ScaleCrop>
  <HeadingPairs>
    <vt:vector size="8" baseType="variant">
      <vt:variant>
        <vt:lpstr>Fonts Used</vt:lpstr>
      </vt:variant>
      <vt:variant>
        <vt:i4>5</vt:i4>
      </vt:variant>
      <vt:variant>
        <vt:lpstr>Theme</vt:lpstr>
      </vt:variant>
      <vt:variant>
        <vt:i4>6</vt:i4>
      </vt:variant>
      <vt:variant>
        <vt:lpstr>Embedded OLE Servers</vt:lpstr>
      </vt:variant>
      <vt:variant>
        <vt:i4>1</vt:i4>
      </vt:variant>
      <vt:variant>
        <vt:lpstr>Slide Titles</vt:lpstr>
      </vt:variant>
      <vt:variant>
        <vt:i4>21</vt:i4>
      </vt:variant>
    </vt:vector>
  </HeadingPairs>
  <TitlesOfParts>
    <vt:vector size="33" baseType="lpstr">
      <vt:lpstr>Arial</vt:lpstr>
      <vt:lpstr>Arial Black</vt:lpstr>
      <vt:lpstr>Calibri</vt:lpstr>
      <vt:lpstr>Wingdings</vt:lpstr>
      <vt:lpstr>Wingdings 2</vt:lpstr>
      <vt:lpstr>DARK TITLE BG</vt:lpstr>
      <vt:lpstr>WHITE TITLE BG</vt:lpstr>
      <vt:lpstr>DARK BG (PHOTO) TITLE</vt:lpstr>
      <vt:lpstr>WHITE BG (PHOTO) TITLE</vt:lpstr>
      <vt:lpstr>WHITE BG SLIDE</vt:lpstr>
      <vt:lpstr>ENDING SLIDE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Alison McLennan (Swansea Bay UHB - Finance)</cp:lastModifiedBy>
  <cp:revision>101</cp:revision>
  <dcterms:created xsi:type="dcterms:W3CDTF">2023-11-15T10:54:55Z</dcterms:created>
  <dcterms:modified xsi:type="dcterms:W3CDTF">2025-05-13T07:27:43Z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0x0101007B5D033B27532648ACD29D6ADE255704</vt:lpwstr>
  </property>
</Properties>
</file>