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17"/>
  </p:notesMasterIdLst>
  <p:handoutMasterIdLst>
    <p:handoutMasterId r:id="rId18"/>
  </p:handoutMasterIdLst>
  <p:sldIdLst>
    <p:sldId id="309" r:id="rId10"/>
    <p:sldId id="336" r:id="rId11"/>
    <p:sldId id="338" r:id="rId12"/>
    <p:sldId id="337" r:id="rId13"/>
    <p:sldId id="339" r:id="rId14"/>
    <p:sldId id="340" r:id="rId15"/>
    <p:sldId id="417" r:id="rId16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8" autoAdjust="0"/>
    <p:restoredTop sz="94770"/>
  </p:normalViewPr>
  <p:slideViewPr>
    <p:cSldViewPr>
      <p:cViewPr varScale="1">
        <p:scale>
          <a:sx n="90" d="100"/>
          <a:sy n="90" d="100"/>
        </p:scale>
        <p:origin x="846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12/11/2024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12/11/2024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78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321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867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867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9301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Summary Financial Position – month 7 2024/25</a:t>
            </a:r>
          </a:p>
          <a:p>
            <a:endParaRPr lang="en-GB" sz="6000" dirty="0"/>
          </a:p>
          <a:p>
            <a:endParaRPr lang="en-GB" sz="6000" dirty="0">
              <a:solidFill>
                <a:schemeClr val="bg1"/>
              </a:solidFill>
            </a:endParaRPr>
          </a:p>
          <a:p>
            <a:r>
              <a:rPr lang="en-GB" sz="3600" dirty="0">
                <a:solidFill>
                  <a:schemeClr val="bg1"/>
                </a:solidFill>
              </a:rPr>
              <a:t>Audit Committee - 21</a:t>
            </a:r>
            <a:r>
              <a:rPr lang="en-GB" sz="3600" baseline="30000" dirty="0">
                <a:solidFill>
                  <a:schemeClr val="bg1"/>
                </a:solidFill>
              </a:rPr>
              <a:t>st</a:t>
            </a:r>
            <a:r>
              <a:rPr lang="en-GB" sz="3600" dirty="0">
                <a:solidFill>
                  <a:schemeClr val="bg1"/>
                </a:solidFill>
              </a:rPr>
              <a:t>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Financial Performance Month 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1244" y="4459676"/>
            <a:ext cx="800100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During September, the Health Board submitted a revised Recovery &amp; Sustainability Assessment for 2024/25. Formal feedback has been received and the Health Board is required to deliver as a minimum a £50.1m deficit in 2024/25, noting that the control total set by Welsh Government remains</a:t>
            </a:r>
            <a:r>
              <a:rPr lang="en-GB" sz="2200" b="1" i="1" dirty="0"/>
              <a:t> £17.1m</a:t>
            </a:r>
            <a:r>
              <a:rPr lang="en-GB" sz="2200" b="1" dirty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In Month 7 there is an in-month overspend of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£3.1m</a:t>
            </a:r>
            <a:r>
              <a:rPr lang="en-GB" sz="2200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YTD at Month 7 is an overspend of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£48.0m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Overall, the Health Board YTD position is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£18.8m </a:t>
            </a:r>
            <a:r>
              <a:rPr lang="en-GB" sz="2200" dirty="0"/>
              <a:t>off the delivery of the original March submitted £50.1m deficit plan.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0276079" y="7483475"/>
            <a:ext cx="87715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In the graph above the orange bars illustrate the potential financial change required to be able to deliver the original £50.1m deficit.</a:t>
            </a:r>
          </a:p>
          <a:p>
            <a:pPr algn="just"/>
            <a:endParaRPr lang="en-GB" sz="2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The yellow line depicts the level required if the HB were to achieve the £17.1m control total.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607C81-1128-6E3B-49D8-A6F4E41E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512782"/>
              </p:ext>
            </p:extLst>
          </p:nvPr>
        </p:nvGraphicFramePr>
        <p:xfrm>
          <a:off x="1289845" y="1550935"/>
          <a:ext cx="7772403" cy="2762418"/>
        </p:xfrm>
        <a:graphic>
          <a:graphicData uri="http://schemas.openxmlformats.org/drawingml/2006/table">
            <a:tbl>
              <a:tblPr/>
              <a:tblGrid>
                <a:gridCol w="3649475">
                  <a:extLst>
                    <a:ext uri="{9D8B030D-6E8A-4147-A177-3AD203B41FA5}">
                      <a16:colId xmlns:a16="http://schemas.microsoft.com/office/drawing/2014/main" val="3490402695"/>
                    </a:ext>
                  </a:extLst>
                </a:gridCol>
                <a:gridCol w="1328500">
                  <a:extLst>
                    <a:ext uri="{9D8B030D-6E8A-4147-A177-3AD203B41FA5}">
                      <a16:colId xmlns:a16="http://schemas.microsoft.com/office/drawing/2014/main" val="3395325243"/>
                    </a:ext>
                  </a:extLst>
                </a:gridCol>
                <a:gridCol w="874154">
                  <a:extLst>
                    <a:ext uri="{9D8B030D-6E8A-4147-A177-3AD203B41FA5}">
                      <a16:colId xmlns:a16="http://schemas.microsoft.com/office/drawing/2014/main" val="1630180794"/>
                    </a:ext>
                  </a:extLst>
                </a:gridCol>
                <a:gridCol w="1046120">
                  <a:extLst>
                    <a:ext uri="{9D8B030D-6E8A-4147-A177-3AD203B41FA5}">
                      <a16:colId xmlns:a16="http://schemas.microsoft.com/office/drawing/2014/main" val="1813117169"/>
                    </a:ext>
                  </a:extLst>
                </a:gridCol>
                <a:gridCol w="874154">
                  <a:extLst>
                    <a:ext uri="{9D8B030D-6E8A-4147-A177-3AD203B41FA5}">
                      <a16:colId xmlns:a16="http://schemas.microsoft.com/office/drawing/2014/main" val="2497229409"/>
                    </a:ext>
                  </a:extLst>
                </a:gridCol>
              </a:tblGrid>
              <a:tr h="442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In Mth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YTD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360153"/>
                  </a:ext>
                </a:extLst>
              </a:tr>
              <a:tr h="442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553178"/>
                  </a:ext>
                </a:extLst>
              </a:tr>
              <a:tr h="9228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Performance Against RRL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  3.1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48.0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695850"/>
                  </a:ext>
                </a:extLst>
              </a:tr>
              <a:tr h="95361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Performance Against £50.1m Plan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 -1.1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18.8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39352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5F84D9E-F9FF-D0B4-18F1-CF6B2C68D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3840" y="1419272"/>
            <a:ext cx="8610604" cy="527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Month 7 &amp; Movement In Month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AD2A83-0D8D-AEB8-3847-9E85BB4FE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8799" y="1387475"/>
            <a:ext cx="9530893" cy="7924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E45354-00D2-7F7A-4E55-8F8FA08E0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0243" y="1387475"/>
            <a:ext cx="626317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Summary of the Mth 7 &amp; YTD Position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C70075-1EE8-F69D-699C-39D5C31A4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844" y="1309349"/>
            <a:ext cx="11963400" cy="872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1682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Variable Pay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662B33-0ADB-2793-3D30-499DFEA5D816}"/>
              </a:ext>
            </a:extLst>
          </p:cNvPr>
          <p:cNvSpPr txBox="1"/>
          <p:nvPr/>
        </p:nvSpPr>
        <p:spPr>
          <a:xfrm>
            <a:off x="1899444" y="7859404"/>
            <a:ext cx="1676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i="1" dirty="0"/>
              <a:t>Variable Pay Target </a:t>
            </a:r>
            <a:r>
              <a:rPr lang="en-GB" sz="2400" dirty="0"/>
              <a:t>- the HB set a target for variable pay to be reduced by 25% versus the average spend in Q1 by the end of Q2, with a further 25% reduction at the end of Q3. The reduction at the end of Q2 would require variable pay spend to reduce to </a:t>
            </a:r>
            <a:r>
              <a:rPr lang="en-GB" sz="2400" b="1" dirty="0"/>
              <a:t>£4.0m </a:t>
            </a:r>
            <a:r>
              <a:rPr lang="en-GB" sz="2400" dirty="0"/>
              <a:t>a month from Month 6. The actual variable pay spend at Month 7 was </a:t>
            </a:r>
            <a:r>
              <a:rPr lang="en-GB" sz="2400" b="1" dirty="0"/>
              <a:t>£5.8m</a:t>
            </a:r>
            <a:r>
              <a:rPr lang="en-GB" sz="2400" dirty="0"/>
              <a:t>, </a:t>
            </a:r>
            <a:r>
              <a:rPr lang="en-GB" sz="2400" b="1" dirty="0"/>
              <a:t>£1.8m </a:t>
            </a:r>
            <a:r>
              <a:rPr lang="en-GB" sz="2400" dirty="0"/>
              <a:t>short of the target set</a:t>
            </a:r>
            <a:r>
              <a:rPr lang="en-GB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0A085B-A55A-7495-44E3-54469008E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60961" y="901402"/>
            <a:ext cx="4902483" cy="68613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64F927-C8FD-4038-94C4-6AEE0437C3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844" y="864527"/>
            <a:ext cx="10896600" cy="689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Summary of Savings Position @ Mth 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7B7A89-4007-A0C0-95DE-776C62FA4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844" y="1462377"/>
            <a:ext cx="8991600" cy="81559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2CC3C5-2241-863E-10C2-C732B98A37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2844" y="1462377"/>
            <a:ext cx="9753600" cy="419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76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18444" y="320675"/>
            <a:ext cx="17449801" cy="1447800"/>
          </a:xfrm>
        </p:spPr>
        <p:txBody>
          <a:bodyPr/>
          <a:lstStyle/>
          <a:p>
            <a:pPr algn="ctr"/>
            <a:r>
              <a:rPr lang="pt-BR" dirty="0"/>
              <a:t>Targeted Intervention</a:t>
            </a:r>
          </a:p>
          <a:p>
            <a:pPr algn="ctr"/>
            <a:r>
              <a:rPr lang="pt-BR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D7F093-4BBC-4CFF-D1F1-BC0416884070}"/>
              </a:ext>
            </a:extLst>
          </p:cNvPr>
          <p:cNvSpPr txBox="1"/>
          <p:nvPr/>
        </p:nvSpPr>
        <p:spPr>
          <a:xfrm>
            <a:off x="9668855" y="1731187"/>
            <a:ext cx="98298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Health Board escalated to Targeted Intervention for Finance, Planning and Strategy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 clear what this means in detail but likely more monitoring and expectations of increased scale and pace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Comes with a suggestion of support which we need to consider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Links to the confidence in delivery of the £64.1m point and even more so the actions to move to £50.1m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82710D-3D48-8B31-88C1-75E6F77B7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896" y="966976"/>
            <a:ext cx="7430537" cy="1002169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4E57E0D-174F-B83E-8430-B58F2FA68340}"/>
              </a:ext>
            </a:extLst>
          </p:cNvPr>
          <p:cNvSpPr/>
          <p:nvPr/>
        </p:nvSpPr>
        <p:spPr>
          <a:xfrm>
            <a:off x="-234156" y="7559675"/>
            <a:ext cx="8458200" cy="1569113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B54157-A39E-1FAC-E339-7BF4CF7165E2}"/>
              </a:ext>
            </a:extLst>
          </p:cNvPr>
          <p:cNvCxnSpPr>
            <a:endCxn id="9" idx="7"/>
          </p:cNvCxnSpPr>
          <p:nvPr/>
        </p:nvCxnSpPr>
        <p:spPr>
          <a:xfrm flipH="1">
            <a:off x="6985369" y="2317735"/>
            <a:ext cx="2610275" cy="54717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70306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A8BFBAA41F574197D7B75046B348B7" ma:contentTypeVersion="1" ma:contentTypeDescription="Create a new document." ma:contentTypeScope="" ma:versionID="3ab7a853185e0d8c56825e285a60aec6">
  <xsd:schema xmlns:xsd="http://www.w3.org/2001/XMLSchema" xmlns:xs="http://www.w3.org/2001/XMLSchema" xmlns:p="http://schemas.microsoft.com/office/2006/metadata/properties" xmlns:ns2="44db3db7-1523-4826-83fd-741d9b441697" targetNamespace="http://schemas.microsoft.com/office/2006/metadata/properties" ma:root="true" ma:fieldsID="e75f095e0749302b2fee61b8d645deb5" ns2:_="">
    <xsd:import namespace="44db3db7-1523-4826-83fd-741d9b44169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db3db7-1523-4826-83fd-741d9b44169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652e9e4-105f-4208-b9a1-5776dfccd132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1d0f8ba-7dd4-497d-b53e-2ae49722313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C9FEAA0-4E46-454F-917A-C443276FCC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db3db7-1523-4826-83fd-741d9b441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457</Words>
  <Application>Microsoft Office PowerPoint</Application>
  <PresentationFormat>Custom</PresentationFormat>
  <Paragraphs>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Darren Griffiths (Swansea Bay UHB - Finance)</cp:lastModifiedBy>
  <cp:revision>69</cp:revision>
  <dcterms:created xsi:type="dcterms:W3CDTF">2023-11-15T10:54:55Z</dcterms:created>
  <dcterms:modified xsi:type="dcterms:W3CDTF">2024-11-12T07:38:49Z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0x01010086A8BFBAA41F574197D7B75046B348B7</vt:lpwstr>
  </property>
</Properties>
</file>